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theme/themeOverride1.xml" ContentType="application/vnd.openxmlformats-officedocument.themeOverr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8.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9.xml" ContentType="application/vnd.openxmlformats-officedocument.presentationml.notesSlide+xml"/>
  <Override PartName="/ppt/notesSlides/notesSlide10.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2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0" r:id="rId1"/>
    <p:sldMasterId id="2147483672" r:id="rId2"/>
  </p:sldMasterIdLst>
  <p:notesMasterIdLst>
    <p:notesMasterId r:id="rId31"/>
  </p:notesMasterIdLst>
  <p:handoutMasterIdLst>
    <p:handoutMasterId r:id="rId32"/>
  </p:handoutMasterIdLst>
  <p:sldIdLst>
    <p:sldId id="305" r:id="rId3"/>
    <p:sldId id="384" r:id="rId4"/>
    <p:sldId id="350" r:id="rId5"/>
    <p:sldId id="351" r:id="rId6"/>
    <p:sldId id="387" r:id="rId7"/>
    <p:sldId id="333" r:id="rId8"/>
    <p:sldId id="356" r:id="rId9"/>
    <p:sldId id="357" r:id="rId10"/>
    <p:sldId id="388" r:id="rId11"/>
    <p:sldId id="389" r:id="rId12"/>
    <p:sldId id="372" r:id="rId13"/>
    <p:sldId id="359" r:id="rId14"/>
    <p:sldId id="360" r:id="rId15"/>
    <p:sldId id="361" r:id="rId16"/>
    <p:sldId id="362" r:id="rId17"/>
    <p:sldId id="364" r:id="rId18"/>
    <p:sldId id="365" r:id="rId19"/>
    <p:sldId id="367" r:id="rId20"/>
    <p:sldId id="368" r:id="rId21"/>
    <p:sldId id="381" r:id="rId22"/>
    <p:sldId id="371" r:id="rId23"/>
    <p:sldId id="373" r:id="rId24"/>
    <p:sldId id="380" r:id="rId25"/>
    <p:sldId id="374" r:id="rId26"/>
    <p:sldId id="376" r:id="rId27"/>
    <p:sldId id="379" r:id="rId28"/>
    <p:sldId id="301" r:id="rId29"/>
    <p:sldId id="303" r:id="rId30"/>
  </p:sldIdLst>
  <p:sldSz cx="9906000" cy="6858000" type="A4"/>
  <p:notesSz cx="7102475" cy="93884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46412"/>
    <a:srgbClr val="996633"/>
    <a:srgbClr val="689F80"/>
    <a:srgbClr val="EDDFA1"/>
    <a:srgbClr val="B1A673"/>
    <a:srgbClr val="FFF2CC"/>
    <a:srgbClr val="E5B8B7"/>
    <a:srgbClr val="003819"/>
    <a:srgbClr val="FF00FF"/>
    <a:srgbClr val="FF33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533" autoAdjust="0"/>
    <p:restoredTop sz="94660"/>
  </p:normalViewPr>
  <p:slideViewPr>
    <p:cSldViewPr snapToGrid="0">
      <p:cViewPr varScale="1">
        <p:scale>
          <a:sx n="66" d="100"/>
          <a:sy n="66" d="100"/>
        </p:scale>
        <p:origin x="654" y="4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viewProps" Target="view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handoutMaster" Target="handoutMasters/handoutMaster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notesMaster" Target="notesMasters/notes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theme" Target="theme/theme1.xml"/><Relationship Id="rId8" Type="http://schemas.openxmlformats.org/officeDocument/2006/relationships/slide" Target="slides/slide6.xml"/></Relationships>
</file>

<file path=ppt/charts/_rels/chart1.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oleObject" Target="../embeddings/oleObject1.bin"/></Relationships>
</file>

<file path=ppt/charts/_rels/chart2.xml.rels><?xml version="1.0" encoding="UTF-8" standalone="yes"?>
<Relationships xmlns="http://schemas.openxmlformats.org/package/2006/relationships"><Relationship Id="rId3" Type="http://schemas.openxmlformats.org/officeDocument/2006/relationships/oleObject" Target="../embeddings/oleObject2.bin"/><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oleObject" Target="file:///C:\Users\madeleinek\Documents\My%20documents\001%20QUARTERLY%20REPORTS\Annual%20Performance%20Report%202021%202022\Annual%20Graph%20for%202021-22.xlsx" TargetMode="External"/><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oleObject" Target="file:///C:\Users\madeleinek\Documents\My%20documents\001%20QUARTERLY%20REPORTS\4th%20Quarter%20Report%202021%2022\Q1-4%20graphs.xlsx" TargetMode="External"/><Relationship Id="rId2" Type="http://schemas.microsoft.com/office/2011/relationships/chartColorStyle" Target="colors4.xml"/><Relationship Id="rId1" Type="http://schemas.microsoft.com/office/2011/relationships/chartStyle" Target="style4.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00" b="1" i="0" u="none" strike="noStrike" kern="1200" spc="0" baseline="0">
                <a:solidFill>
                  <a:srgbClr val="246412"/>
                </a:solidFill>
                <a:latin typeface="Arial Narrow" panose="020B0606020202030204" pitchFamily="34" charset="0"/>
                <a:ea typeface="+mn-ea"/>
                <a:cs typeface="+mn-cs"/>
              </a:defRPr>
            </a:pPr>
            <a:r>
              <a:rPr lang="en-US" b="1">
                <a:solidFill>
                  <a:srgbClr val="246412"/>
                </a:solidFill>
              </a:rPr>
              <a:t>EMPLOYMENT EQUITY</a:t>
            </a:r>
          </a:p>
        </c:rich>
      </c:tx>
      <c:layout>
        <c:manualLayout>
          <c:xMode val="edge"/>
          <c:yMode val="edge"/>
          <c:x val="0.33785630834067937"/>
          <c:y val="0"/>
        </c:manualLayout>
      </c:layout>
      <c:overlay val="0"/>
      <c:spPr>
        <a:noFill/>
        <a:ln>
          <a:noFill/>
        </a:ln>
        <a:effectLst/>
      </c:spPr>
      <c:txPr>
        <a:bodyPr rot="0" spcFirstLastPara="1" vertOverflow="ellipsis" vert="horz" wrap="square" anchor="ctr" anchorCtr="1"/>
        <a:lstStyle/>
        <a:p>
          <a:pPr>
            <a:defRPr sz="1400" b="1" i="0" u="none" strike="noStrike" kern="1200" spc="0" baseline="0">
              <a:solidFill>
                <a:srgbClr val="246412"/>
              </a:solidFill>
              <a:latin typeface="Arial Narrow" panose="020B0606020202030204" pitchFamily="34" charset="0"/>
              <a:ea typeface="+mn-ea"/>
              <a:cs typeface="+mn-cs"/>
            </a:defRPr>
          </a:pPr>
          <a:endParaRPr lang="en-US"/>
        </a:p>
      </c:txPr>
    </c:title>
    <c:autoTitleDeleted val="0"/>
    <c:plotArea>
      <c:layout>
        <c:manualLayout>
          <c:layoutTarget val="inner"/>
          <c:xMode val="edge"/>
          <c:yMode val="edge"/>
          <c:x val="7.0003343456787145E-2"/>
          <c:y val="9.8845910612571738E-2"/>
          <c:w val="0.90363768853171678"/>
          <c:h val="0.64774545713551868"/>
        </c:manualLayout>
      </c:layout>
      <c:barChart>
        <c:barDir val="col"/>
        <c:grouping val="clustered"/>
        <c:varyColors val="0"/>
        <c:ser>
          <c:idx val="0"/>
          <c:order val="0"/>
          <c:tx>
            <c:strRef>
              <c:f>Sheet2!$A$2</c:f>
              <c:strCache>
                <c:ptCount val="1"/>
                <c:pt idx="0">
                  <c:v>Males</c:v>
                </c:pt>
              </c:strCache>
            </c:strRef>
          </c:tx>
          <c:spPr>
            <a:solidFill>
              <a:srgbClr val="996633"/>
            </a:solidFill>
            <a:ln>
              <a:noFill/>
            </a:ln>
            <a:effectLst/>
          </c:spPr>
          <c:invertIfNegative val="0"/>
          <c:cat>
            <c:strRef>
              <c:f>Sheet2!$B$1:$E$1</c:f>
              <c:strCache>
                <c:ptCount val="4"/>
                <c:pt idx="0">
                  <c:v>Quarter 1</c:v>
                </c:pt>
                <c:pt idx="1">
                  <c:v>Quarter 2</c:v>
                </c:pt>
                <c:pt idx="2">
                  <c:v>Quarter 3</c:v>
                </c:pt>
                <c:pt idx="3">
                  <c:v>Quarter 4</c:v>
                </c:pt>
              </c:strCache>
            </c:strRef>
          </c:cat>
          <c:val>
            <c:numRef>
              <c:f>Sheet2!$B$2:$E$2</c:f>
              <c:numCache>
                <c:formatCode>0.00%</c:formatCode>
                <c:ptCount val="4"/>
                <c:pt idx="0" formatCode="0%">
                  <c:v>0.46</c:v>
                </c:pt>
                <c:pt idx="1">
                  <c:v>0.43259999999999998</c:v>
                </c:pt>
                <c:pt idx="2">
                  <c:v>0.46210000000000001</c:v>
                </c:pt>
                <c:pt idx="3">
                  <c:v>0.46850000000000003</c:v>
                </c:pt>
              </c:numCache>
            </c:numRef>
          </c:val>
          <c:extLst>
            <c:ext xmlns:c16="http://schemas.microsoft.com/office/drawing/2014/chart" uri="{C3380CC4-5D6E-409C-BE32-E72D297353CC}">
              <c16:uniqueId val="{00000000-A85A-4949-B8D3-F54C5A4D22B8}"/>
            </c:ext>
          </c:extLst>
        </c:ser>
        <c:ser>
          <c:idx val="1"/>
          <c:order val="1"/>
          <c:tx>
            <c:strRef>
              <c:f>Sheet2!$A$3</c:f>
              <c:strCache>
                <c:ptCount val="1"/>
                <c:pt idx="0">
                  <c:v>Females</c:v>
                </c:pt>
              </c:strCache>
            </c:strRef>
          </c:tx>
          <c:spPr>
            <a:solidFill>
              <a:srgbClr val="CB9661"/>
            </a:solidFill>
            <a:ln>
              <a:noFill/>
            </a:ln>
            <a:effectLst/>
          </c:spPr>
          <c:invertIfNegative val="0"/>
          <c:cat>
            <c:strRef>
              <c:f>Sheet2!$B$1:$E$1</c:f>
              <c:strCache>
                <c:ptCount val="4"/>
                <c:pt idx="0">
                  <c:v>Quarter 1</c:v>
                </c:pt>
                <c:pt idx="1">
                  <c:v>Quarter 2</c:v>
                </c:pt>
                <c:pt idx="2">
                  <c:v>Quarter 3</c:v>
                </c:pt>
                <c:pt idx="3">
                  <c:v>Quarter 4</c:v>
                </c:pt>
              </c:strCache>
            </c:strRef>
          </c:cat>
          <c:val>
            <c:numRef>
              <c:f>Sheet2!$B$3:$E$3</c:f>
              <c:numCache>
                <c:formatCode>0.00%</c:formatCode>
                <c:ptCount val="4"/>
                <c:pt idx="0" formatCode="0%">
                  <c:v>0.54</c:v>
                </c:pt>
                <c:pt idx="1">
                  <c:v>0.56740000000000002</c:v>
                </c:pt>
                <c:pt idx="2">
                  <c:v>0.53790000000000004</c:v>
                </c:pt>
                <c:pt idx="3">
                  <c:v>0.53139999999999998</c:v>
                </c:pt>
              </c:numCache>
            </c:numRef>
          </c:val>
          <c:extLst>
            <c:ext xmlns:c16="http://schemas.microsoft.com/office/drawing/2014/chart" uri="{C3380CC4-5D6E-409C-BE32-E72D297353CC}">
              <c16:uniqueId val="{00000001-A85A-4949-B8D3-F54C5A4D22B8}"/>
            </c:ext>
          </c:extLst>
        </c:ser>
        <c:ser>
          <c:idx val="2"/>
          <c:order val="2"/>
          <c:tx>
            <c:strRef>
              <c:f>Sheet2!$A$4</c:f>
              <c:strCache>
                <c:ptCount val="1"/>
                <c:pt idx="0">
                  <c:v>Persons with Disability</c:v>
                </c:pt>
              </c:strCache>
            </c:strRef>
          </c:tx>
          <c:spPr>
            <a:solidFill>
              <a:srgbClr val="FFC000">
                <a:lumMod val="40000"/>
                <a:lumOff val="60000"/>
              </a:srgbClr>
            </a:solidFill>
            <a:ln>
              <a:noFill/>
            </a:ln>
            <a:effectLst/>
          </c:spPr>
          <c:invertIfNegative val="0"/>
          <c:cat>
            <c:strRef>
              <c:f>Sheet2!$B$1:$E$1</c:f>
              <c:strCache>
                <c:ptCount val="4"/>
                <c:pt idx="0">
                  <c:v>Quarter 1</c:v>
                </c:pt>
                <c:pt idx="1">
                  <c:v>Quarter 2</c:v>
                </c:pt>
                <c:pt idx="2">
                  <c:v>Quarter 3</c:v>
                </c:pt>
                <c:pt idx="3">
                  <c:v>Quarter 4</c:v>
                </c:pt>
              </c:strCache>
            </c:strRef>
          </c:cat>
          <c:val>
            <c:numRef>
              <c:f>Sheet2!$B$4:$E$4</c:f>
              <c:numCache>
                <c:formatCode>0.00%</c:formatCode>
                <c:ptCount val="4"/>
                <c:pt idx="0" formatCode="0%">
                  <c:v>0.02</c:v>
                </c:pt>
                <c:pt idx="1">
                  <c:v>2.1299999999999999E-2</c:v>
                </c:pt>
                <c:pt idx="2">
                  <c:v>2.07E-2</c:v>
                </c:pt>
                <c:pt idx="3" formatCode="0%">
                  <c:v>2.1000000000000001E-2</c:v>
                </c:pt>
              </c:numCache>
            </c:numRef>
          </c:val>
          <c:extLst>
            <c:ext xmlns:c16="http://schemas.microsoft.com/office/drawing/2014/chart" uri="{C3380CC4-5D6E-409C-BE32-E72D297353CC}">
              <c16:uniqueId val="{00000002-A85A-4949-B8D3-F54C5A4D22B8}"/>
            </c:ext>
          </c:extLst>
        </c:ser>
        <c:ser>
          <c:idx val="3"/>
          <c:order val="3"/>
          <c:tx>
            <c:strRef>
              <c:f>Sheet2!$A$5</c:f>
              <c:strCache>
                <c:ptCount val="1"/>
                <c:pt idx="0">
                  <c:v>SMS Males</c:v>
                </c:pt>
              </c:strCache>
            </c:strRef>
          </c:tx>
          <c:spPr>
            <a:solidFill>
              <a:srgbClr val="006600"/>
            </a:solidFill>
            <a:ln>
              <a:noFill/>
            </a:ln>
            <a:effectLst/>
          </c:spPr>
          <c:invertIfNegative val="0"/>
          <c:cat>
            <c:strRef>
              <c:f>Sheet2!$B$1:$E$1</c:f>
              <c:strCache>
                <c:ptCount val="4"/>
                <c:pt idx="0">
                  <c:v>Quarter 1</c:v>
                </c:pt>
                <c:pt idx="1">
                  <c:v>Quarter 2</c:v>
                </c:pt>
                <c:pt idx="2">
                  <c:v>Quarter 3</c:v>
                </c:pt>
                <c:pt idx="3">
                  <c:v>Quarter 4</c:v>
                </c:pt>
              </c:strCache>
            </c:strRef>
          </c:cat>
          <c:val>
            <c:numRef>
              <c:f>Sheet2!$B$5:$E$5</c:f>
              <c:numCache>
                <c:formatCode>0.00%</c:formatCode>
                <c:ptCount val="4"/>
                <c:pt idx="0" formatCode="0%">
                  <c:v>0.52</c:v>
                </c:pt>
                <c:pt idx="1">
                  <c:v>0.5161</c:v>
                </c:pt>
                <c:pt idx="2" formatCode="0%">
                  <c:v>0.5</c:v>
                </c:pt>
                <c:pt idx="3" formatCode="0%">
                  <c:v>0.48280000000000001</c:v>
                </c:pt>
              </c:numCache>
            </c:numRef>
          </c:val>
          <c:extLst>
            <c:ext xmlns:c16="http://schemas.microsoft.com/office/drawing/2014/chart" uri="{C3380CC4-5D6E-409C-BE32-E72D297353CC}">
              <c16:uniqueId val="{00000003-A85A-4949-B8D3-F54C5A4D22B8}"/>
            </c:ext>
          </c:extLst>
        </c:ser>
        <c:ser>
          <c:idx val="4"/>
          <c:order val="4"/>
          <c:tx>
            <c:strRef>
              <c:f>Sheet2!$A$6</c:f>
              <c:strCache>
                <c:ptCount val="1"/>
                <c:pt idx="0">
                  <c:v>SMS Females</c:v>
                </c:pt>
              </c:strCache>
            </c:strRef>
          </c:tx>
          <c:spPr>
            <a:solidFill>
              <a:srgbClr val="339966"/>
            </a:solidFill>
            <a:ln>
              <a:noFill/>
            </a:ln>
            <a:effectLst/>
          </c:spPr>
          <c:invertIfNegative val="0"/>
          <c:cat>
            <c:strRef>
              <c:f>Sheet2!$B$1:$E$1</c:f>
              <c:strCache>
                <c:ptCount val="4"/>
                <c:pt idx="0">
                  <c:v>Quarter 1</c:v>
                </c:pt>
                <c:pt idx="1">
                  <c:v>Quarter 2</c:v>
                </c:pt>
                <c:pt idx="2">
                  <c:v>Quarter 3</c:v>
                </c:pt>
                <c:pt idx="3">
                  <c:v>Quarter 4</c:v>
                </c:pt>
              </c:strCache>
            </c:strRef>
          </c:cat>
          <c:val>
            <c:numRef>
              <c:f>Sheet2!$B$6:$E$6</c:f>
              <c:numCache>
                <c:formatCode>0.00%</c:formatCode>
                <c:ptCount val="4"/>
                <c:pt idx="0" formatCode="0%">
                  <c:v>0.48</c:v>
                </c:pt>
                <c:pt idx="1">
                  <c:v>0.48380000000000001</c:v>
                </c:pt>
                <c:pt idx="2" formatCode="0%">
                  <c:v>0.5</c:v>
                </c:pt>
                <c:pt idx="3" formatCode="0%">
                  <c:v>0.51719999999999999</c:v>
                </c:pt>
              </c:numCache>
            </c:numRef>
          </c:val>
          <c:extLst>
            <c:ext xmlns:c16="http://schemas.microsoft.com/office/drawing/2014/chart" uri="{C3380CC4-5D6E-409C-BE32-E72D297353CC}">
              <c16:uniqueId val="{00000004-A85A-4949-B8D3-F54C5A4D22B8}"/>
            </c:ext>
          </c:extLst>
        </c:ser>
        <c:ser>
          <c:idx val="5"/>
          <c:order val="5"/>
          <c:tx>
            <c:strRef>
              <c:f>Sheet2!$A$7</c:f>
              <c:strCache>
                <c:ptCount val="1"/>
                <c:pt idx="0">
                  <c:v>Youth</c:v>
                </c:pt>
              </c:strCache>
            </c:strRef>
          </c:tx>
          <c:spPr>
            <a:solidFill>
              <a:srgbClr val="9DEA8E"/>
            </a:solidFill>
            <a:ln>
              <a:noFill/>
            </a:ln>
            <a:effectLst/>
          </c:spPr>
          <c:invertIfNegative val="0"/>
          <c:cat>
            <c:strRef>
              <c:f>Sheet2!$B$1:$E$1</c:f>
              <c:strCache>
                <c:ptCount val="4"/>
                <c:pt idx="0">
                  <c:v>Quarter 1</c:v>
                </c:pt>
                <c:pt idx="1">
                  <c:v>Quarter 2</c:v>
                </c:pt>
                <c:pt idx="2">
                  <c:v>Quarter 3</c:v>
                </c:pt>
                <c:pt idx="3">
                  <c:v>Quarter 4</c:v>
                </c:pt>
              </c:strCache>
            </c:strRef>
          </c:cat>
          <c:val>
            <c:numRef>
              <c:f>Sheet2!$B$7:$E$7</c:f>
              <c:numCache>
                <c:formatCode>0.00%</c:formatCode>
                <c:ptCount val="4"/>
                <c:pt idx="0" formatCode="0%">
                  <c:v>0.32</c:v>
                </c:pt>
                <c:pt idx="1">
                  <c:v>0.32</c:v>
                </c:pt>
                <c:pt idx="2" formatCode="0%">
                  <c:v>0.3</c:v>
                </c:pt>
                <c:pt idx="3" formatCode="0%">
                  <c:v>0.32</c:v>
                </c:pt>
              </c:numCache>
            </c:numRef>
          </c:val>
          <c:extLst>
            <c:ext xmlns:c16="http://schemas.microsoft.com/office/drawing/2014/chart" uri="{C3380CC4-5D6E-409C-BE32-E72D297353CC}">
              <c16:uniqueId val="{00000005-A85A-4949-B8D3-F54C5A4D22B8}"/>
            </c:ext>
          </c:extLst>
        </c:ser>
        <c:dLbls>
          <c:showLegendKey val="0"/>
          <c:showVal val="0"/>
          <c:showCatName val="0"/>
          <c:showSerName val="0"/>
          <c:showPercent val="0"/>
          <c:showBubbleSize val="0"/>
        </c:dLbls>
        <c:gapWidth val="219"/>
        <c:overlap val="-27"/>
        <c:axId val="688632160"/>
        <c:axId val="688633408"/>
      </c:barChart>
      <c:catAx>
        <c:axId val="68863216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ysClr val="windowText" lastClr="000000"/>
                </a:solidFill>
                <a:latin typeface="Arial Narrow" panose="020B0606020202030204" pitchFamily="34" charset="0"/>
                <a:ea typeface="+mn-ea"/>
                <a:cs typeface="+mn-cs"/>
              </a:defRPr>
            </a:pPr>
            <a:endParaRPr lang="en-US"/>
          </a:p>
        </c:txPr>
        <c:crossAx val="688633408"/>
        <c:crosses val="autoZero"/>
        <c:auto val="1"/>
        <c:lblAlgn val="ctr"/>
        <c:lblOffset val="100"/>
        <c:noMultiLvlLbl val="0"/>
      </c:catAx>
      <c:valAx>
        <c:axId val="688633408"/>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ysClr val="windowText" lastClr="000000"/>
                </a:solidFill>
                <a:latin typeface="Arial Narrow" panose="020B0606020202030204" pitchFamily="34" charset="0"/>
                <a:ea typeface="+mn-ea"/>
                <a:cs typeface="+mn-cs"/>
              </a:defRPr>
            </a:pPr>
            <a:endParaRPr lang="en-US"/>
          </a:p>
        </c:txPr>
        <c:crossAx val="688632160"/>
        <c:crosses val="autoZero"/>
        <c:crossBetween val="between"/>
      </c:valAx>
      <c:spPr>
        <a:noFill/>
        <a:ln>
          <a:noFill/>
        </a:ln>
        <a:effectLst/>
      </c:spPr>
    </c:plotArea>
    <c:legend>
      <c:legendPos val="b"/>
      <c:layout>
        <c:manualLayout>
          <c:xMode val="edge"/>
          <c:yMode val="edge"/>
          <c:x val="1.6706529023921942E-2"/>
          <c:y val="0.81137901486912634"/>
          <c:w val="0.96337894411153691"/>
          <c:h val="9.6090082428789428E-2"/>
        </c:manualLayout>
      </c:layout>
      <c:overlay val="0"/>
      <c:spPr>
        <a:noFill/>
        <a:ln>
          <a:noFill/>
        </a:ln>
        <a:effectLst/>
      </c:spPr>
      <c:txPr>
        <a:bodyPr rot="0" spcFirstLastPara="1" vertOverflow="ellipsis" vert="horz" wrap="square" anchor="ctr" anchorCtr="1"/>
        <a:lstStyle/>
        <a:p>
          <a:pPr>
            <a:defRPr sz="900" b="0" i="0" u="none" strike="noStrike" kern="1200" baseline="0">
              <a:solidFill>
                <a:sysClr val="windowText" lastClr="000000"/>
              </a:solidFill>
              <a:latin typeface="Arial Narrow" panose="020B0606020202030204" pitchFamily="34" charset="0"/>
              <a:ea typeface="+mn-ea"/>
              <a:cs typeface="+mn-cs"/>
            </a:defRPr>
          </a:pPr>
          <a:endParaRPr lang="en-US"/>
        </a:p>
      </c:txPr>
    </c:legend>
    <c:plotVisOnly val="1"/>
    <c:dispBlanksAs val="gap"/>
    <c:showDLblsOverMax val="0"/>
  </c:chart>
  <c:spPr>
    <a:solidFill>
      <a:sysClr val="window" lastClr="FFFFFF"/>
    </a:solidFill>
    <a:ln w="12700" cap="flat" cmpd="sng" algn="ctr">
      <a:solidFill>
        <a:srgbClr val="70AD47">
          <a:lumMod val="75000"/>
        </a:srgbClr>
      </a:solidFill>
      <a:prstDash val="solid"/>
      <a:miter lim="800000"/>
    </a:ln>
    <a:effectLst/>
  </c:spPr>
  <c:txPr>
    <a:bodyPr/>
    <a:lstStyle/>
    <a:p>
      <a:pPr>
        <a:defRPr>
          <a:solidFill>
            <a:sysClr val="windowText" lastClr="000000"/>
          </a:solidFill>
          <a:latin typeface="Arial Narrow" panose="020B0606020202030204" pitchFamily="34" charset="0"/>
          <a:ea typeface="+mn-ea"/>
          <a:cs typeface="+mn-cs"/>
        </a:defRPr>
      </a:pPr>
      <a:endParaRPr lang="en-US"/>
    </a:p>
  </c:txPr>
  <c:externalData r:id="rId4">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4"/>
    </mc:Choice>
    <mc:Fallback>
      <c:style val="4"/>
    </mc:Fallback>
  </mc:AlternateContent>
  <c:chart>
    <c:title>
      <c:tx>
        <c:rich>
          <a:bodyPr rot="0" spcFirstLastPara="1" vertOverflow="ellipsis" vert="horz" wrap="square" anchor="ctr" anchorCtr="1"/>
          <a:lstStyle/>
          <a:p>
            <a:pPr>
              <a:defRPr sz="1400" b="1" i="0" u="none" strike="noStrike" kern="1200" baseline="0">
                <a:solidFill>
                  <a:srgbClr val="246412"/>
                </a:solidFill>
                <a:latin typeface="Arial Narrow" panose="020B0606020202030204" pitchFamily="34" charset="0"/>
                <a:ea typeface="+mn-ea"/>
                <a:cs typeface="+mn-cs"/>
              </a:defRPr>
            </a:pPr>
            <a:r>
              <a:rPr lang="en-US" sz="1400">
                <a:solidFill>
                  <a:srgbClr val="246412"/>
                </a:solidFill>
                <a:latin typeface="Arial Narrow" panose="020B0606020202030204" pitchFamily="34" charset="0"/>
              </a:rPr>
              <a:t>VACANCY RATE</a:t>
            </a:r>
          </a:p>
        </c:rich>
      </c:tx>
      <c:overlay val="0"/>
      <c:spPr>
        <a:noFill/>
        <a:ln>
          <a:noFill/>
        </a:ln>
        <a:effectLst/>
      </c:spPr>
      <c:txPr>
        <a:bodyPr rot="0" spcFirstLastPara="1" vertOverflow="ellipsis" vert="horz" wrap="square" anchor="ctr" anchorCtr="1"/>
        <a:lstStyle/>
        <a:p>
          <a:pPr>
            <a:defRPr sz="1400" b="1" i="0" u="none" strike="noStrike" kern="1200" baseline="0">
              <a:solidFill>
                <a:srgbClr val="246412"/>
              </a:solidFill>
              <a:latin typeface="Arial Narrow" panose="020B0606020202030204" pitchFamily="34" charset="0"/>
              <a:ea typeface="+mn-ea"/>
              <a:cs typeface="+mn-cs"/>
            </a:defRPr>
          </a:pPr>
          <a:endParaRPr lang="en-US"/>
        </a:p>
      </c:txPr>
    </c:title>
    <c:autoTitleDeleted val="0"/>
    <c:plotArea>
      <c:layout>
        <c:manualLayout>
          <c:layoutTarget val="inner"/>
          <c:xMode val="edge"/>
          <c:yMode val="edge"/>
          <c:x val="0.24608060239256727"/>
          <c:y val="0.18300925925925926"/>
          <c:w val="0.69319353075724144"/>
          <c:h val="0.61706802274715655"/>
        </c:manualLayout>
      </c:layout>
      <c:barChart>
        <c:barDir val="bar"/>
        <c:grouping val="clustered"/>
        <c:varyColors val="0"/>
        <c:ser>
          <c:idx val="0"/>
          <c:order val="0"/>
          <c:tx>
            <c:strRef>
              <c:f>'Vacancy Rate 2021_22'!$A$1</c:f>
              <c:strCache>
                <c:ptCount val="1"/>
                <c:pt idx="0">
                  <c:v>Q4 of 2021/22</c:v>
                </c:pt>
              </c:strCache>
            </c:strRef>
          </c:tx>
          <c:spPr>
            <a:solidFill>
              <a:srgbClr val="9DEA8E"/>
            </a:solidFill>
            <a:ln>
              <a:noFill/>
            </a:ln>
            <a:effectLst>
              <a:outerShdw blurRad="57150" dist="19050" dir="5400000" algn="ctr" rotWithShape="0">
                <a:srgbClr val="000000">
                  <a:alpha val="63000"/>
                </a:srgbClr>
              </a:outerShdw>
            </a:effectLst>
            <a:scene3d>
              <a:camera prst="orthographicFront"/>
              <a:lightRig rig="threePt" dir="t"/>
            </a:scene3d>
            <a:sp3d>
              <a:bevelT/>
            </a:sp3d>
          </c:spPr>
          <c:invertIfNegative val="0"/>
          <c:dPt>
            <c:idx val="0"/>
            <c:invertIfNegative val="0"/>
            <c:bubble3D val="0"/>
            <c:spPr>
              <a:solidFill>
                <a:srgbClr val="93CD93"/>
              </a:solidFill>
              <a:ln>
                <a:noFill/>
              </a:ln>
              <a:effectLst>
                <a:outerShdw blurRad="57150" dist="19050" dir="5400000" algn="ctr" rotWithShape="0">
                  <a:srgbClr val="000000">
                    <a:alpha val="63000"/>
                  </a:srgbClr>
                </a:outerShdw>
              </a:effectLst>
              <a:scene3d>
                <a:camera prst="orthographicFront"/>
                <a:lightRig rig="threePt" dir="t"/>
              </a:scene3d>
              <a:sp3d>
                <a:bevelT/>
              </a:sp3d>
            </c:spPr>
            <c:extLst>
              <c:ext xmlns:c16="http://schemas.microsoft.com/office/drawing/2014/chart" uri="{C3380CC4-5D6E-409C-BE32-E72D297353CC}">
                <c16:uniqueId val="{00000001-C2AF-46B1-A74D-6E6865DC55C1}"/>
              </c:ext>
            </c:extLst>
          </c:dPt>
          <c:val>
            <c:numRef>
              <c:f>'Vacancy Rate 2021_22'!$B$1</c:f>
              <c:numCache>
                <c:formatCode>0.00%</c:formatCode>
                <c:ptCount val="1"/>
                <c:pt idx="0">
                  <c:v>8.9700000000000002E-2</c:v>
                </c:pt>
              </c:numCache>
            </c:numRef>
          </c:val>
          <c:extLst>
            <c:ext xmlns:c16="http://schemas.microsoft.com/office/drawing/2014/chart" uri="{C3380CC4-5D6E-409C-BE32-E72D297353CC}">
              <c16:uniqueId val="{00000002-C2AF-46B1-A74D-6E6865DC55C1}"/>
            </c:ext>
          </c:extLst>
        </c:ser>
        <c:ser>
          <c:idx val="1"/>
          <c:order val="1"/>
          <c:tx>
            <c:strRef>
              <c:f>'Vacancy Rate 2021_22'!$A$2</c:f>
              <c:strCache>
                <c:ptCount val="1"/>
                <c:pt idx="0">
                  <c:v>Q3 of 2021/22</c:v>
                </c:pt>
              </c:strCache>
            </c:strRef>
          </c:tx>
          <c:spPr>
            <a:solidFill>
              <a:srgbClr val="006600"/>
            </a:solidFill>
            <a:ln>
              <a:noFill/>
            </a:ln>
            <a:effectLst>
              <a:outerShdw blurRad="57150" dist="19050" dir="5400000" algn="ctr" rotWithShape="0">
                <a:srgbClr val="000000">
                  <a:alpha val="63000"/>
                </a:srgbClr>
              </a:outerShdw>
            </a:effectLst>
            <a:scene3d>
              <a:camera prst="orthographicFront"/>
              <a:lightRig rig="threePt" dir="t"/>
            </a:scene3d>
            <a:sp3d>
              <a:bevelT/>
            </a:sp3d>
          </c:spPr>
          <c:invertIfNegative val="0"/>
          <c:val>
            <c:numRef>
              <c:f>'Vacancy Rate 2021_22'!$B$2</c:f>
              <c:numCache>
                <c:formatCode>0.00%</c:formatCode>
                <c:ptCount val="1"/>
                <c:pt idx="0">
                  <c:v>9.6199999999999994E-2</c:v>
                </c:pt>
              </c:numCache>
            </c:numRef>
          </c:val>
          <c:extLst>
            <c:ext xmlns:c16="http://schemas.microsoft.com/office/drawing/2014/chart" uri="{C3380CC4-5D6E-409C-BE32-E72D297353CC}">
              <c16:uniqueId val="{00000003-C2AF-46B1-A74D-6E6865DC55C1}"/>
            </c:ext>
          </c:extLst>
        </c:ser>
        <c:ser>
          <c:idx val="2"/>
          <c:order val="2"/>
          <c:tx>
            <c:strRef>
              <c:f>'Vacancy Rate 2021_22'!$A$3</c:f>
              <c:strCache>
                <c:ptCount val="1"/>
                <c:pt idx="0">
                  <c:v>Q2 of 2021/22</c:v>
                </c:pt>
              </c:strCache>
            </c:strRef>
          </c:tx>
          <c:spPr>
            <a:solidFill>
              <a:srgbClr val="CB9661"/>
            </a:solidFill>
            <a:ln>
              <a:noFill/>
            </a:ln>
            <a:effectLst>
              <a:outerShdw blurRad="57150" dist="19050" dir="5400000" algn="ctr" rotWithShape="0">
                <a:srgbClr val="000000">
                  <a:alpha val="63000"/>
                </a:srgbClr>
              </a:outerShdw>
            </a:effectLst>
            <a:scene3d>
              <a:camera prst="orthographicFront"/>
              <a:lightRig rig="threePt" dir="t"/>
            </a:scene3d>
            <a:sp3d>
              <a:bevelT/>
            </a:sp3d>
          </c:spPr>
          <c:invertIfNegative val="0"/>
          <c:val>
            <c:numRef>
              <c:f>'Vacancy Rate 2021_22'!$B$3</c:f>
              <c:numCache>
                <c:formatCode>0.00%</c:formatCode>
                <c:ptCount val="1"/>
                <c:pt idx="0">
                  <c:v>7.0499999999999993E-2</c:v>
                </c:pt>
              </c:numCache>
            </c:numRef>
          </c:val>
          <c:extLst>
            <c:ext xmlns:c16="http://schemas.microsoft.com/office/drawing/2014/chart" uri="{C3380CC4-5D6E-409C-BE32-E72D297353CC}">
              <c16:uniqueId val="{00000004-C2AF-46B1-A74D-6E6865DC55C1}"/>
            </c:ext>
          </c:extLst>
        </c:ser>
        <c:ser>
          <c:idx val="3"/>
          <c:order val="3"/>
          <c:tx>
            <c:strRef>
              <c:f>'Vacancy Rate 2021_22'!$A$4</c:f>
              <c:strCache>
                <c:ptCount val="1"/>
                <c:pt idx="0">
                  <c:v>Q1 of 2021/22</c:v>
                </c:pt>
              </c:strCache>
            </c:strRef>
          </c:tx>
          <c:spPr>
            <a:gradFill rotWithShape="1">
              <a:gsLst>
                <a:gs pos="0">
                  <a:schemeClr val="accent2">
                    <a:shade val="58000"/>
                    <a:satMod val="103000"/>
                    <a:lumMod val="102000"/>
                    <a:tint val="94000"/>
                  </a:schemeClr>
                </a:gs>
                <a:gs pos="50000">
                  <a:schemeClr val="accent2">
                    <a:shade val="58000"/>
                    <a:satMod val="110000"/>
                    <a:lumMod val="100000"/>
                    <a:shade val="100000"/>
                  </a:schemeClr>
                </a:gs>
                <a:gs pos="100000">
                  <a:schemeClr val="accent2">
                    <a:shade val="58000"/>
                    <a:lumMod val="99000"/>
                    <a:satMod val="120000"/>
                    <a:shade val="78000"/>
                  </a:schemeClr>
                </a:gs>
              </a:gsLst>
              <a:lin ang="5400000" scaled="0"/>
            </a:gradFill>
            <a:ln>
              <a:noFill/>
            </a:ln>
            <a:effectLst>
              <a:outerShdw blurRad="57150" dist="19050" dir="5400000" algn="ctr" rotWithShape="0">
                <a:srgbClr val="000000">
                  <a:alpha val="63000"/>
                </a:srgbClr>
              </a:outerShdw>
            </a:effectLst>
            <a:scene3d>
              <a:camera prst="orthographicFront"/>
              <a:lightRig rig="threePt" dir="t"/>
            </a:scene3d>
            <a:sp3d>
              <a:bevelT/>
            </a:sp3d>
          </c:spPr>
          <c:invertIfNegative val="0"/>
          <c:dPt>
            <c:idx val="0"/>
            <c:invertIfNegative val="0"/>
            <c:bubble3D val="0"/>
            <c:spPr>
              <a:solidFill>
                <a:schemeClr val="accent2">
                  <a:lumMod val="50000"/>
                </a:schemeClr>
              </a:solidFill>
              <a:ln>
                <a:noFill/>
              </a:ln>
              <a:effectLst>
                <a:outerShdw blurRad="40000" dist="23000" dir="5400000" rotWithShape="0">
                  <a:srgbClr val="000000">
                    <a:alpha val="35000"/>
                  </a:srgbClr>
                </a:outerShdw>
              </a:effectLst>
              <a:scene3d>
                <a:camera prst="orthographicFront"/>
                <a:lightRig rig="threePt" dir="t"/>
              </a:scene3d>
              <a:sp3d>
                <a:bevelT/>
              </a:sp3d>
            </c:spPr>
            <c:extLst>
              <c:ext xmlns:c16="http://schemas.microsoft.com/office/drawing/2014/chart" uri="{C3380CC4-5D6E-409C-BE32-E72D297353CC}">
                <c16:uniqueId val="{00000006-C2AF-46B1-A74D-6E6865DC55C1}"/>
              </c:ext>
            </c:extLst>
          </c:dPt>
          <c:val>
            <c:numRef>
              <c:f>'Vacancy Rate 2021_22'!$B$4</c:f>
              <c:numCache>
                <c:formatCode>0.00%</c:formatCode>
                <c:ptCount val="1"/>
                <c:pt idx="0">
                  <c:v>8.3299999999999999E-2</c:v>
                </c:pt>
              </c:numCache>
            </c:numRef>
          </c:val>
          <c:extLst>
            <c:ext xmlns:c16="http://schemas.microsoft.com/office/drawing/2014/chart" uri="{C3380CC4-5D6E-409C-BE32-E72D297353CC}">
              <c16:uniqueId val="{00000007-C2AF-46B1-A74D-6E6865DC55C1}"/>
            </c:ext>
          </c:extLst>
        </c:ser>
        <c:dLbls>
          <c:showLegendKey val="0"/>
          <c:showVal val="0"/>
          <c:showCatName val="0"/>
          <c:showSerName val="0"/>
          <c:showPercent val="0"/>
          <c:showBubbleSize val="0"/>
        </c:dLbls>
        <c:gapWidth val="115"/>
        <c:overlap val="-20"/>
        <c:axId val="681321024"/>
        <c:axId val="681317696"/>
      </c:barChart>
      <c:catAx>
        <c:axId val="681321024"/>
        <c:scaling>
          <c:orientation val="minMax"/>
        </c:scaling>
        <c:delete val="1"/>
        <c:axPos val="l"/>
        <c:numFmt formatCode="General" sourceLinked="1"/>
        <c:majorTickMark val="none"/>
        <c:minorTickMark val="none"/>
        <c:tickLblPos val="nextTo"/>
        <c:crossAx val="681317696"/>
        <c:crosses val="autoZero"/>
        <c:auto val="0"/>
        <c:lblAlgn val="ctr"/>
        <c:lblOffset val="100"/>
        <c:noMultiLvlLbl val="0"/>
      </c:catAx>
      <c:valAx>
        <c:axId val="681317696"/>
        <c:scaling>
          <c:orientation val="minMax"/>
          <c:max val="0.1"/>
        </c:scaling>
        <c:delete val="0"/>
        <c:axPos val="b"/>
        <c:majorGridlines>
          <c:spPr>
            <a:ln w="9525" cap="flat" cmpd="sng" algn="ctr">
              <a:solidFill>
                <a:schemeClr val="tx1">
                  <a:lumMod val="15000"/>
                  <a:lumOff val="85000"/>
                </a:schemeClr>
              </a:solidFill>
              <a:round/>
            </a:ln>
            <a:effectLst/>
          </c:spPr>
        </c:majorGridlines>
        <c:numFmt formatCode="0.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dk1"/>
                </a:solidFill>
                <a:latin typeface="Arial Narrow" panose="020B0606020202030204" pitchFamily="34" charset="0"/>
                <a:ea typeface="+mn-ea"/>
                <a:cs typeface="+mn-cs"/>
              </a:defRPr>
            </a:pPr>
            <a:endParaRPr lang="en-US"/>
          </a:p>
        </c:txPr>
        <c:crossAx val="681321024"/>
        <c:crossesAt val="1"/>
        <c:crossBetween val="between"/>
      </c:valAx>
      <c:spPr>
        <a:noFill/>
        <a:ln>
          <a:noFill/>
        </a:ln>
        <a:effectLst/>
      </c:spPr>
    </c:plotArea>
    <c:legend>
      <c:legendPos val="l"/>
      <c:layout>
        <c:manualLayout>
          <c:xMode val="edge"/>
          <c:yMode val="edge"/>
          <c:x val="0"/>
          <c:y val="0.23524741446154182"/>
          <c:w val="0.22622192759785931"/>
          <c:h val="0.5023170020414115"/>
        </c:manualLayout>
      </c:layout>
      <c:overlay val="1"/>
      <c:spPr>
        <a:noFill/>
        <a:ln>
          <a:noFill/>
        </a:ln>
        <a:effectLst/>
      </c:spPr>
      <c:txPr>
        <a:bodyPr rot="0" spcFirstLastPara="1" vertOverflow="ellipsis" vert="horz" wrap="square" anchor="ctr" anchorCtr="1"/>
        <a:lstStyle/>
        <a:p>
          <a:pPr>
            <a:defRPr sz="900" b="0" i="0" u="none" strike="noStrike" kern="1200" baseline="0">
              <a:solidFill>
                <a:schemeClr val="dk1"/>
              </a:solidFill>
              <a:latin typeface="Arial Narrow" panose="020B0606020202030204" pitchFamily="34" charset="0"/>
              <a:ea typeface="+mn-ea"/>
              <a:cs typeface="+mn-cs"/>
            </a:defRPr>
          </a:pPr>
          <a:endParaRPr lang="en-US"/>
        </a:p>
      </c:txPr>
    </c:legend>
    <c:plotVisOnly val="1"/>
    <c:dispBlanksAs val="gap"/>
    <c:showDLblsOverMax val="0"/>
  </c:chart>
  <c:spPr>
    <a:solidFill>
      <a:schemeClr val="lt1"/>
    </a:solidFill>
    <a:ln w="12700" cap="flat" cmpd="sng" algn="ctr">
      <a:solidFill>
        <a:schemeClr val="accent6">
          <a:lumMod val="75000"/>
        </a:schemeClr>
      </a:solidFill>
      <a:prstDash val="solid"/>
      <a:miter lim="800000"/>
    </a:ln>
    <a:effectLst/>
  </c:spPr>
  <c:txPr>
    <a:bodyPr/>
    <a:lstStyle/>
    <a:p>
      <a:pPr>
        <a:defRPr>
          <a:solidFill>
            <a:schemeClr val="dk1"/>
          </a:solidFill>
          <a:latin typeface="+mn-lt"/>
          <a:ea typeface="+mn-ea"/>
          <a:cs typeface="+mn-cs"/>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00" b="1" i="0" u="none" strike="noStrike" kern="1200" baseline="0">
                <a:solidFill>
                  <a:srgbClr val="246412"/>
                </a:solidFill>
                <a:latin typeface="+mn-lt"/>
                <a:ea typeface="+mn-ea"/>
                <a:cs typeface="+mn-cs"/>
              </a:defRPr>
            </a:pPr>
            <a:r>
              <a:rPr lang="en-US">
                <a:solidFill>
                  <a:srgbClr val="246412"/>
                </a:solidFill>
                <a:latin typeface="Arial Narrow" panose="020B0606020202030204" pitchFamily="34" charset="0"/>
              </a:rPr>
              <a:t>CSPS ANNUAL PERFORMANCE 2021/22</a:t>
            </a:r>
          </a:p>
        </c:rich>
      </c:tx>
      <c:overlay val="0"/>
      <c:spPr>
        <a:noFill/>
        <a:ln>
          <a:noFill/>
        </a:ln>
        <a:effectLst/>
      </c:spPr>
      <c:txPr>
        <a:bodyPr rot="0" spcFirstLastPara="1" vertOverflow="ellipsis" vert="horz" wrap="square" anchor="ctr" anchorCtr="1"/>
        <a:lstStyle/>
        <a:p>
          <a:pPr>
            <a:defRPr sz="1600" b="1" i="0" u="none" strike="noStrike" kern="1200" baseline="0">
              <a:solidFill>
                <a:srgbClr val="246412"/>
              </a:solidFill>
              <a:latin typeface="+mn-lt"/>
              <a:ea typeface="+mn-ea"/>
              <a:cs typeface="+mn-cs"/>
            </a:defRPr>
          </a:pPr>
          <a:endParaRPr lang="en-US"/>
        </a:p>
      </c:txPr>
    </c:title>
    <c:autoTitleDeleted val="0"/>
    <c:plotArea>
      <c:layout>
        <c:manualLayout>
          <c:layoutTarget val="inner"/>
          <c:xMode val="edge"/>
          <c:yMode val="edge"/>
          <c:x val="0.10003045330394648"/>
          <c:y val="0.25056778037880406"/>
          <c:w val="0.86686194699703167"/>
          <c:h val="0.62932411151308787"/>
        </c:manualLayout>
      </c:layout>
      <c:barChart>
        <c:barDir val="col"/>
        <c:grouping val="clustered"/>
        <c:varyColors val="0"/>
        <c:ser>
          <c:idx val="0"/>
          <c:order val="0"/>
          <c:spPr>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a:noFill/>
            </a:ln>
            <a:effectLst/>
            <a:scene3d>
              <a:camera prst="orthographicFront"/>
              <a:lightRig rig="glow" dir="t">
                <a:rot lat="0" lon="0" rev="4800000"/>
              </a:lightRig>
            </a:scene3d>
            <a:sp3d prstMaterial="matte">
              <a:bevelT w="127000" h="63500"/>
            </a:sp3d>
          </c:spPr>
          <c:invertIfNegative val="0"/>
          <c:dPt>
            <c:idx val="0"/>
            <c:invertIfNegative val="0"/>
            <c:bubble3D val="0"/>
            <c:spPr>
              <a:solidFill>
                <a:srgbClr val="B1A673"/>
              </a:solidFill>
              <a:ln>
                <a:noFill/>
              </a:ln>
              <a:effectLst/>
              <a:scene3d>
                <a:camera prst="orthographicFront"/>
                <a:lightRig rig="glow" dir="t">
                  <a:rot lat="0" lon="0" rev="4800000"/>
                </a:lightRig>
              </a:scene3d>
              <a:sp3d prstMaterial="matte">
                <a:bevelT w="127000" h="63500"/>
              </a:sp3d>
            </c:spPr>
            <c:extLst>
              <c:ext xmlns:c16="http://schemas.microsoft.com/office/drawing/2014/chart" uri="{C3380CC4-5D6E-409C-BE32-E72D297353CC}">
                <c16:uniqueId val="{00000001-1541-4CDF-8AA1-65226AC16AFE}"/>
              </c:ext>
            </c:extLst>
          </c:dPt>
          <c:dPt>
            <c:idx val="1"/>
            <c:invertIfNegative val="0"/>
            <c:bubble3D val="0"/>
            <c:spPr>
              <a:solidFill>
                <a:srgbClr val="246412"/>
              </a:solidFill>
              <a:ln>
                <a:noFill/>
              </a:ln>
              <a:effectLst/>
              <a:scene3d>
                <a:camera prst="orthographicFront"/>
                <a:lightRig rig="glow" dir="t">
                  <a:rot lat="0" lon="0" rev="4800000"/>
                </a:lightRig>
              </a:scene3d>
              <a:sp3d prstMaterial="matte">
                <a:bevelT w="127000" h="63500"/>
              </a:sp3d>
            </c:spPr>
            <c:extLst>
              <c:ext xmlns:c16="http://schemas.microsoft.com/office/drawing/2014/chart" uri="{C3380CC4-5D6E-409C-BE32-E72D297353CC}">
                <c16:uniqueId val="{00000003-1541-4CDF-8AA1-65226AC16AFE}"/>
              </c:ext>
            </c:extLst>
          </c:dPt>
          <c:dPt>
            <c:idx val="2"/>
            <c:invertIfNegative val="0"/>
            <c:bubble3D val="0"/>
            <c:spPr>
              <a:solidFill>
                <a:srgbClr val="C00000"/>
              </a:solidFill>
              <a:ln>
                <a:noFill/>
              </a:ln>
              <a:effectLst/>
              <a:scene3d>
                <a:camera prst="orthographicFront"/>
                <a:lightRig rig="glow" dir="t">
                  <a:rot lat="0" lon="0" rev="4800000"/>
                </a:lightRig>
              </a:scene3d>
              <a:sp3d prstMaterial="matte">
                <a:bevelT w="127000" h="63500"/>
              </a:sp3d>
            </c:spPr>
            <c:extLst>
              <c:ext xmlns:c16="http://schemas.microsoft.com/office/drawing/2014/chart" uri="{C3380CC4-5D6E-409C-BE32-E72D297353CC}">
                <c16:uniqueId val="{00000005-1541-4CDF-8AA1-65226AC16AFE}"/>
              </c:ext>
            </c:extLst>
          </c:dPt>
          <c:dLbls>
            <c:dLbl>
              <c:idx val="2"/>
              <c:layout>
                <c:manualLayout>
                  <c:x val="-3.0555555555555659E-2"/>
                  <c:y val="-2.7777777777777776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1541-4CDF-8AA1-65226AC16AFE}"/>
                </c:ext>
              </c:extLst>
            </c:dLbl>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ysClr val="windowText" lastClr="000000"/>
                    </a:solidFill>
                    <a:latin typeface="Arial Narrow" panose="020B0606020202030204" pitchFamily="34" charset="0"/>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'Annual Graph 2021-22'!$C$32:$E$32</c:f>
              <c:strCache>
                <c:ptCount val="3"/>
                <c:pt idx="0">
                  <c:v>Target </c:v>
                </c:pt>
                <c:pt idx="1">
                  <c:v>Actual Performance</c:v>
                </c:pt>
                <c:pt idx="2">
                  <c:v>Variance to Target</c:v>
                </c:pt>
              </c:strCache>
            </c:strRef>
          </c:cat>
          <c:val>
            <c:numRef>
              <c:f>'Annual Graph 2021-22'!$C$33:$E$33</c:f>
              <c:numCache>
                <c:formatCode>0%</c:formatCode>
                <c:ptCount val="3"/>
                <c:pt idx="0">
                  <c:v>1</c:v>
                </c:pt>
                <c:pt idx="1">
                  <c:v>0.92307692307692313</c:v>
                </c:pt>
                <c:pt idx="2">
                  <c:v>7.6923076923076927E-2</c:v>
                </c:pt>
              </c:numCache>
            </c:numRef>
          </c:val>
          <c:extLst>
            <c:ext xmlns:c16="http://schemas.microsoft.com/office/drawing/2014/chart" uri="{C3380CC4-5D6E-409C-BE32-E72D297353CC}">
              <c16:uniqueId val="{00000006-1541-4CDF-8AA1-65226AC16AFE}"/>
            </c:ext>
          </c:extLst>
        </c:ser>
        <c:dLbls>
          <c:showLegendKey val="0"/>
          <c:showVal val="1"/>
          <c:showCatName val="0"/>
          <c:showSerName val="0"/>
          <c:showPercent val="0"/>
          <c:showBubbleSize val="0"/>
        </c:dLbls>
        <c:gapWidth val="100"/>
        <c:overlap val="-24"/>
        <c:axId val="1741952943"/>
        <c:axId val="1713004879"/>
      </c:barChart>
      <c:catAx>
        <c:axId val="1741952943"/>
        <c:scaling>
          <c:orientation val="minMax"/>
        </c:scaling>
        <c:delete val="0"/>
        <c:axPos val="b"/>
        <c:numFmt formatCode="General" sourceLinked="1"/>
        <c:majorTickMark val="none"/>
        <c:minorTickMark val="none"/>
        <c:tickLblPos val="nextTo"/>
        <c:spPr>
          <a:noFill/>
          <a:ln w="9525" cap="flat" cmpd="sng" algn="ctr">
            <a:solidFill>
              <a:schemeClr val="tx2">
                <a:lumMod val="15000"/>
                <a:lumOff val="85000"/>
              </a:schemeClr>
            </a:solidFill>
            <a:round/>
          </a:ln>
          <a:effectLst/>
        </c:spPr>
        <c:txPr>
          <a:bodyPr rot="-60000000" spcFirstLastPara="1" vertOverflow="ellipsis" vert="horz" wrap="square" anchor="ctr" anchorCtr="1"/>
          <a:lstStyle/>
          <a:p>
            <a:pPr>
              <a:defRPr sz="1000" b="1" i="0" u="none" strike="noStrike" kern="1200" baseline="0">
                <a:solidFill>
                  <a:sysClr val="windowText" lastClr="000000"/>
                </a:solidFill>
                <a:latin typeface="Arial Narrow" panose="020B0606020202030204" pitchFamily="34" charset="0"/>
                <a:ea typeface="+mn-ea"/>
                <a:cs typeface="+mn-cs"/>
              </a:defRPr>
            </a:pPr>
            <a:endParaRPr lang="en-US"/>
          </a:p>
        </c:txPr>
        <c:crossAx val="1713004879"/>
        <c:crosses val="autoZero"/>
        <c:auto val="1"/>
        <c:lblAlgn val="ctr"/>
        <c:lblOffset val="100"/>
        <c:noMultiLvlLbl val="0"/>
      </c:catAx>
      <c:valAx>
        <c:axId val="1713004879"/>
        <c:scaling>
          <c:orientation val="minMax"/>
          <c:max val="1"/>
        </c:scaling>
        <c:delete val="0"/>
        <c:axPos val="l"/>
        <c:majorGridlines>
          <c:spPr>
            <a:ln w="9525" cap="flat" cmpd="sng" algn="ctr">
              <a:solidFill>
                <a:schemeClr val="tx2">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000" b="1" i="0" u="none" strike="noStrike" kern="1200" baseline="0">
                <a:solidFill>
                  <a:sysClr val="windowText" lastClr="000000"/>
                </a:solidFill>
                <a:latin typeface="Arial Narrow" panose="020B0606020202030204" pitchFamily="34" charset="0"/>
                <a:ea typeface="+mn-ea"/>
                <a:cs typeface="+mn-cs"/>
              </a:defRPr>
            </a:pPr>
            <a:endParaRPr lang="en-US"/>
          </a:p>
        </c:txPr>
        <c:crossAx val="1741952943"/>
        <c:crosses val="autoZero"/>
        <c:crossBetween val="between"/>
        <c:minorUnit val="4.0000000000000008E-2"/>
      </c:valAx>
      <c:spPr>
        <a:noFill/>
        <a:ln>
          <a:noFill/>
        </a:ln>
        <a:effectLst>
          <a:outerShdw blurRad="50800" dist="38100" dir="2700000" algn="tl" rotWithShape="0">
            <a:prstClr val="black">
              <a:alpha val="40000"/>
            </a:prstClr>
          </a:outerShdw>
        </a:effectLst>
      </c:spPr>
    </c:plotArea>
    <c:plotVisOnly val="1"/>
    <c:dispBlanksAs val="gap"/>
    <c:showDLblsOverMax val="0"/>
  </c:chart>
  <c:spPr>
    <a:noFill/>
    <a:ln>
      <a:solidFill>
        <a:schemeClr val="bg1">
          <a:lumMod val="50000"/>
        </a:schemeClr>
      </a:solidFill>
    </a:ln>
    <a:effectLst>
      <a:outerShdw blurRad="50800" dist="38100" dir="2700000" algn="tl" rotWithShape="0">
        <a:prstClr val="black">
          <a:alpha val="40000"/>
        </a:prstClr>
      </a:outerShdw>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00" b="1" i="0" u="none" strike="noStrike" kern="1200" baseline="0">
                <a:solidFill>
                  <a:srgbClr val="246412"/>
                </a:solidFill>
                <a:latin typeface="+mn-lt"/>
                <a:ea typeface="+mn-ea"/>
                <a:cs typeface="+mn-cs"/>
              </a:defRPr>
            </a:pPr>
            <a:r>
              <a:rPr lang="en-US" sz="1600" dirty="0">
                <a:solidFill>
                  <a:srgbClr val="246412"/>
                </a:solidFill>
                <a:latin typeface="Arial Narrow" panose="020B0606020202030204" pitchFamily="34" charset="0"/>
              </a:rPr>
              <a:t>CSPS</a:t>
            </a:r>
            <a:r>
              <a:rPr lang="en-US" sz="1600" baseline="0" dirty="0">
                <a:solidFill>
                  <a:srgbClr val="246412"/>
                </a:solidFill>
                <a:latin typeface="Arial Narrow" panose="020B0606020202030204" pitchFamily="34" charset="0"/>
              </a:rPr>
              <a:t> QUARTERLY PERFORMANCE</a:t>
            </a:r>
          </a:p>
          <a:p>
            <a:pPr>
              <a:defRPr>
                <a:solidFill>
                  <a:srgbClr val="246412"/>
                </a:solidFill>
              </a:defRPr>
            </a:pPr>
            <a:r>
              <a:rPr lang="en-US" sz="1600" baseline="0" dirty="0">
                <a:solidFill>
                  <a:srgbClr val="246412"/>
                </a:solidFill>
                <a:latin typeface="Arial Narrow" panose="020B0606020202030204" pitchFamily="34" charset="0"/>
              </a:rPr>
              <a:t>Q1-Q4</a:t>
            </a:r>
            <a:endParaRPr lang="en-US" sz="1600" dirty="0">
              <a:solidFill>
                <a:srgbClr val="246412"/>
              </a:solidFill>
              <a:latin typeface="Arial Narrow" panose="020B0606020202030204" pitchFamily="34" charset="0"/>
            </a:endParaRPr>
          </a:p>
        </c:rich>
      </c:tx>
      <c:overlay val="0"/>
      <c:spPr>
        <a:noFill/>
        <a:ln>
          <a:noFill/>
        </a:ln>
        <a:effectLst/>
      </c:spPr>
      <c:txPr>
        <a:bodyPr rot="0" spcFirstLastPara="1" vertOverflow="ellipsis" vert="horz" wrap="square" anchor="ctr" anchorCtr="1"/>
        <a:lstStyle/>
        <a:p>
          <a:pPr>
            <a:defRPr sz="1800" b="1" i="0" u="none" strike="noStrike" kern="1200" baseline="0">
              <a:solidFill>
                <a:srgbClr val="246412"/>
              </a:solidFill>
              <a:latin typeface="+mn-lt"/>
              <a:ea typeface="+mn-ea"/>
              <a:cs typeface="+mn-cs"/>
            </a:defRPr>
          </a:pPr>
          <a:endParaRPr lang="en-US"/>
        </a:p>
      </c:txPr>
    </c:title>
    <c:autoTitleDeleted val="0"/>
    <c:plotArea>
      <c:layout/>
      <c:barChart>
        <c:barDir val="col"/>
        <c:grouping val="clustered"/>
        <c:varyColors val="0"/>
        <c:ser>
          <c:idx val="0"/>
          <c:order val="0"/>
          <c:spPr>
            <a:solidFill>
              <a:schemeClr val="accent1">
                <a:alpha val="85000"/>
              </a:schemeClr>
            </a:solidFill>
            <a:ln w="9525" cap="flat" cmpd="sng" algn="ctr">
              <a:solidFill>
                <a:schemeClr val="accent1">
                  <a:lumMod val="75000"/>
                </a:schemeClr>
              </a:solidFill>
              <a:round/>
            </a:ln>
            <a:effectLst/>
          </c:spPr>
          <c:invertIfNegative val="0"/>
          <c:dPt>
            <c:idx val="0"/>
            <c:invertIfNegative val="0"/>
            <c:bubble3D val="0"/>
            <c:spPr>
              <a:solidFill>
                <a:srgbClr val="996633"/>
              </a:solidFill>
              <a:ln w="9525" cap="flat" cmpd="sng" algn="ctr">
                <a:solidFill>
                  <a:srgbClr val="996633"/>
                </a:solidFill>
                <a:round/>
              </a:ln>
              <a:effectLst/>
              <a:scene3d>
                <a:camera prst="orthographicFront"/>
                <a:lightRig rig="glow" dir="t">
                  <a:rot lat="0" lon="0" rev="4800000"/>
                </a:lightRig>
              </a:scene3d>
              <a:sp3d prstMaterial="matte">
                <a:bevelT w="127000" h="63500"/>
              </a:sp3d>
            </c:spPr>
            <c:extLst>
              <c:ext xmlns:c16="http://schemas.microsoft.com/office/drawing/2014/chart" uri="{C3380CC4-5D6E-409C-BE32-E72D297353CC}">
                <c16:uniqueId val="{00000001-994E-4029-A296-D476E8FD99D4}"/>
              </c:ext>
            </c:extLst>
          </c:dPt>
          <c:dPt>
            <c:idx val="1"/>
            <c:invertIfNegative val="0"/>
            <c:bubble3D val="0"/>
            <c:spPr>
              <a:solidFill>
                <a:srgbClr val="B1A673"/>
              </a:solidFill>
              <a:ln w="9525" cap="flat" cmpd="sng" algn="ctr">
                <a:solidFill>
                  <a:srgbClr val="B1A673"/>
                </a:solidFill>
                <a:round/>
              </a:ln>
              <a:effectLst/>
              <a:scene3d>
                <a:camera prst="orthographicFront"/>
                <a:lightRig rig="glow" dir="t">
                  <a:rot lat="0" lon="0" rev="4800000"/>
                </a:lightRig>
              </a:scene3d>
              <a:sp3d prstMaterial="matte">
                <a:bevelT w="127000" h="63500"/>
              </a:sp3d>
            </c:spPr>
            <c:extLst>
              <c:ext xmlns:c16="http://schemas.microsoft.com/office/drawing/2014/chart" uri="{C3380CC4-5D6E-409C-BE32-E72D297353CC}">
                <c16:uniqueId val="{00000002-994E-4029-A296-D476E8FD99D4}"/>
              </c:ext>
            </c:extLst>
          </c:dPt>
          <c:dPt>
            <c:idx val="2"/>
            <c:invertIfNegative val="0"/>
            <c:bubble3D val="0"/>
            <c:spPr>
              <a:solidFill>
                <a:srgbClr val="246412"/>
              </a:solidFill>
              <a:ln w="9525" cap="flat" cmpd="sng" algn="ctr">
                <a:solidFill>
                  <a:srgbClr val="246412"/>
                </a:solidFill>
                <a:round/>
              </a:ln>
              <a:effectLst/>
              <a:scene3d>
                <a:camera prst="orthographicFront"/>
                <a:lightRig rig="glow" dir="t">
                  <a:rot lat="0" lon="0" rev="4800000"/>
                </a:lightRig>
              </a:scene3d>
              <a:sp3d prstMaterial="matte">
                <a:bevelT w="127000" h="63500"/>
              </a:sp3d>
            </c:spPr>
            <c:extLst>
              <c:ext xmlns:c16="http://schemas.microsoft.com/office/drawing/2014/chart" uri="{C3380CC4-5D6E-409C-BE32-E72D297353CC}">
                <c16:uniqueId val="{00000003-994E-4029-A296-D476E8FD99D4}"/>
              </c:ext>
            </c:extLst>
          </c:dPt>
          <c:dPt>
            <c:idx val="3"/>
            <c:invertIfNegative val="0"/>
            <c:bubble3D val="0"/>
            <c:spPr>
              <a:solidFill>
                <a:srgbClr val="689F80"/>
              </a:solidFill>
              <a:ln w="9525" cap="flat" cmpd="sng" algn="ctr">
                <a:solidFill>
                  <a:srgbClr val="689F80"/>
                </a:solidFill>
                <a:round/>
              </a:ln>
              <a:effectLst/>
              <a:scene3d>
                <a:camera prst="orthographicFront"/>
                <a:lightRig rig="glow" dir="t">
                  <a:rot lat="0" lon="0" rev="4800000"/>
                </a:lightRig>
              </a:scene3d>
              <a:sp3d prstMaterial="matte">
                <a:bevelT w="127000" h="63500"/>
              </a:sp3d>
            </c:spPr>
            <c:extLst>
              <c:ext xmlns:c16="http://schemas.microsoft.com/office/drawing/2014/chart" uri="{C3380CC4-5D6E-409C-BE32-E72D297353CC}">
                <c16:uniqueId val="{00000004-994E-4029-A296-D476E8FD99D4}"/>
              </c:ext>
            </c:extLst>
          </c:dPt>
          <c:dLbls>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tx1"/>
                    </a:solidFill>
                    <a:latin typeface="Arial Narrow" panose="020B0606020202030204" pitchFamily="34" charset="0"/>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dk1">
                          <a:lumMod val="50000"/>
                          <a:lumOff val="50000"/>
                        </a:schemeClr>
                      </a:solidFill>
                    </a:ln>
                    <a:effectLst/>
                  </c:spPr>
                </c15:leaderLines>
              </c:ext>
            </c:extLst>
          </c:dLbls>
          <c:cat>
            <c:strRef>
              <c:f>Sheet1!$A$31:$D$31</c:f>
              <c:strCache>
                <c:ptCount val="4"/>
                <c:pt idx="0">
                  <c:v>Quarter 1</c:v>
                </c:pt>
                <c:pt idx="1">
                  <c:v>Quarter 2</c:v>
                </c:pt>
                <c:pt idx="2">
                  <c:v>Quarter 3</c:v>
                </c:pt>
                <c:pt idx="3">
                  <c:v>Quarter 4</c:v>
                </c:pt>
              </c:strCache>
            </c:strRef>
          </c:cat>
          <c:val>
            <c:numRef>
              <c:f>Sheet1!$A$32:$D$32</c:f>
              <c:numCache>
                <c:formatCode>0%</c:formatCode>
                <c:ptCount val="4"/>
                <c:pt idx="0">
                  <c:v>0.54</c:v>
                </c:pt>
                <c:pt idx="1">
                  <c:v>0.71</c:v>
                </c:pt>
                <c:pt idx="2">
                  <c:v>0.57999999999999996</c:v>
                </c:pt>
                <c:pt idx="3">
                  <c:v>0.9</c:v>
                </c:pt>
              </c:numCache>
            </c:numRef>
          </c:val>
          <c:extLst>
            <c:ext xmlns:c16="http://schemas.microsoft.com/office/drawing/2014/chart" uri="{C3380CC4-5D6E-409C-BE32-E72D297353CC}">
              <c16:uniqueId val="{00000000-994E-4029-A296-D476E8FD99D4}"/>
            </c:ext>
          </c:extLst>
        </c:ser>
        <c:dLbls>
          <c:showLegendKey val="0"/>
          <c:showVal val="1"/>
          <c:showCatName val="0"/>
          <c:showSerName val="0"/>
          <c:showPercent val="0"/>
          <c:showBubbleSize val="0"/>
        </c:dLbls>
        <c:gapWidth val="65"/>
        <c:axId val="669144192"/>
        <c:axId val="669145440"/>
      </c:barChart>
      <c:catAx>
        <c:axId val="669144192"/>
        <c:scaling>
          <c:orientation val="minMax"/>
        </c:scaling>
        <c:delete val="0"/>
        <c:axPos val="b"/>
        <c:numFmt formatCode="General" sourceLinked="1"/>
        <c:majorTickMark val="none"/>
        <c:minorTickMark val="none"/>
        <c:tickLblPos val="nextTo"/>
        <c:spPr>
          <a:noFill/>
          <a:ln w="19050" cap="flat" cmpd="sng" algn="ctr">
            <a:solidFill>
              <a:schemeClr val="dk1">
                <a:lumMod val="75000"/>
                <a:lumOff val="25000"/>
              </a:schemeClr>
            </a:solidFill>
            <a:round/>
          </a:ln>
          <a:effectLst/>
        </c:spPr>
        <c:txPr>
          <a:bodyPr rot="-60000000" spcFirstLastPara="1" vertOverflow="ellipsis" vert="horz" wrap="square" anchor="ctr" anchorCtr="1"/>
          <a:lstStyle/>
          <a:p>
            <a:pPr>
              <a:defRPr sz="1000" b="1" i="0" u="none" strike="noStrike" kern="1200" cap="all" baseline="0">
                <a:solidFill>
                  <a:schemeClr val="tx1"/>
                </a:solidFill>
                <a:latin typeface="Arial Narrow" panose="020B0606020202030204" pitchFamily="34" charset="0"/>
                <a:ea typeface="+mn-ea"/>
                <a:cs typeface="+mn-cs"/>
              </a:defRPr>
            </a:pPr>
            <a:endParaRPr lang="en-US"/>
          </a:p>
        </c:txPr>
        <c:crossAx val="669145440"/>
        <c:crosses val="autoZero"/>
        <c:auto val="1"/>
        <c:lblAlgn val="ctr"/>
        <c:lblOffset val="100"/>
        <c:noMultiLvlLbl val="0"/>
      </c:catAx>
      <c:valAx>
        <c:axId val="669145440"/>
        <c:scaling>
          <c:orientation val="minMax"/>
          <c:max val="1"/>
        </c:scaling>
        <c:delete val="0"/>
        <c:axPos val="l"/>
        <c:majorGridlines>
          <c:spPr>
            <a:ln w="9525" cap="flat" cmpd="sng" algn="ctr">
              <a:solidFill>
                <a:schemeClr val="dk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000" b="1" i="0" u="none" strike="noStrike" kern="1200" baseline="0">
                <a:solidFill>
                  <a:schemeClr val="dk1">
                    <a:lumMod val="75000"/>
                    <a:lumOff val="25000"/>
                  </a:schemeClr>
                </a:solidFill>
                <a:latin typeface="Arial Narrow" panose="020B0606020202030204" pitchFamily="34" charset="0"/>
                <a:ea typeface="+mn-ea"/>
                <a:cs typeface="+mn-cs"/>
              </a:defRPr>
            </a:pPr>
            <a:endParaRPr lang="en-US"/>
          </a:p>
        </c:txPr>
        <c:crossAx val="669144192"/>
        <c:crosses val="autoZero"/>
        <c:crossBetween val="between"/>
      </c:valAx>
      <c:spPr>
        <a:noFill/>
        <a:ln>
          <a:noFill/>
        </a:ln>
        <a:effectLst>
          <a:outerShdw blurRad="50800" dist="38100" dir="2700000" algn="tl" rotWithShape="0">
            <a:prstClr val="black">
              <a:alpha val="40000"/>
            </a:prstClr>
          </a:outerShdw>
        </a:effectLst>
      </c:spPr>
    </c:plotArea>
    <c:plotVisOnly val="1"/>
    <c:dispBlanksAs val="gap"/>
    <c:showDLblsOverMax val="0"/>
  </c:chart>
  <c:spPr>
    <a:noFill/>
    <a:ln w="9525" cap="flat" cmpd="sng" algn="ctr">
      <a:solidFill>
        <a:schemeClr val="bg1">
          <a:lumMod val="50000"/>
        </a:schemeClr>
      </a:solidFill>
      <a:round/>
    </a:ln>
    <a:effectLst>
      <a:outerShdw blurRad="50800" dist="38100" dir="2700000" algn="tl" rotWithShape="0">
        <a:prstClr val="black">
          <a:alpha val="40000"/>
        </a:prstClr>
      </a:outerShdw>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withinLinearReversed" id="22">
  <a:schemeClr val="accent2"/>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341">
  <cs:axisTitle>
    <cs:lnRef idx="0"/>
    <cs:fillRef idx="0"/>
    <cs:effectRef idx="0"/>
    <cs:fontRef idx="minor">
      <a:schemeClr val="tx1">
        <a:lumMod val="65000"/>
        <a:lumOff val="35000"/>
      </a:schemeClr>
    </cs:fontRef>
    <cs:defRPr sz="900"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ize="5"/>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lt1"/>
    </cs:fontRef>
  </cs:wall>
</cs:chartStyle>
</file>

<file path=ppt/charts/style3.xml><?xml version="1.0" encoding="utf-8"?>
<cs:chartStyle xmlns:cs="http://schemas.microsoft.com/office/drawing/2012/chartStyle" xmlns:a="http://schemas.openxmlformats.org/drawingml/2006/main" id="207">
  <cs:axisTitle>
    <cs:lnRef idx="0"/>
    <cs:fillRef idx="0"/>
    <cs:effectRef idx="0"/>
    <cs:fontRef idx="minor">
      <a:schemeClr val="tx2"/>
    </cs:fontRef>
    <cs:defRPr sz="900" b="1" kern="1200"/>
  </cs:axisTitle>
  <cs:categoryAxis>
    <cs:lnRef idx="0"/>
    <cs:fillRef idx="0"/>
    <cs:effectRef idx="0"/>
    <cs:fontRef idx="minor">
      <a:schemeClr val="tx2"/>
    </cs:fontRef>
    <cs:spPr>
      <a:ln w="9525" cap="flat" cmpd="sng" algn="ctr">
        <a:solidFill>
          <a:schemeClr val="tx2">
            <a:lumMod val="15000"/>
            <a:lumOff val="85000"/>
          </a:schemeClr>
        </a:solidFill>
        <a:round/>
      </a:ln>
    </cs:spPr>
    <cs:defRPr sz="900"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2">
            <a:lumMod val="15000"/>
            <a:lumOff val="85000"/>
          </a:schemeClr>
        </a:solidFill>
        <a:round/>
      </a:ln>
    </cs:spPr>
    <cs:defRPr sz="900" kern="1200"/>
  </cs:chartArea>
  <cs:dataLabel>
    <cs:lnRef idx="0"/>
    <cs:fillRef idx="0"/>
    <cs:effectRef idx="0"/>
    <cs:fontRef idx="minor">
      <a:schemeClr val="tx2"/>
    </cs:fontRef>
    <cs:defRPr sz="900" kern="1200"/>
  </cs:dataLabel>
  <cs:dataLabelCallout>
    <cs:lnRef idx="0"/>
    <cs:fillRef idx="0"/>
    <cs:effectRef idx="0"/>
    <cs:fontRef idx="minor">
      <a:schemeClr val="dk2">
        <a:lumMod val="7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2"/>
    <cs:fontRef idx="minor">
      <a:schemeClr val="tx2"/>
    </cs:fontRef>
  </cs:dataPoint>
  <cs:dataPoint3D>
    <cs:lnRef idx="0"/>
    <cs:fillRef idx="3">
      <cs:styleClr val="auto"/>
    </cs:fillRef>
    <cs:effectRef idx="2"/>
    <cs:fontRef idx="minor">
      <a:schemeClr val="tx2"/>
    </cs:fontRef>
  </cs:dataPoint3D>
  <cs:dataPointLine>
    <cs:lnRef idx="0">
      <cs:styleClr val="auto"/>
    </cs:lnRef>
    <cs:fillRef idx="3"/>
    <cs:effectRef idx="2"/>
    <cs:fontRef idx="minor">
      <a:schemeClr val="tx2"/>
    </cs:fontRef>
    <cs:spPr>
      <a:ln w="31750" cap="rnd">
        <a:solidFill>
          <a:schemeClr val="phClr"/>
        </a:solidFill>
        <a:round/>
      </a:ln>
    </cs:spPr>
  </cs:dataPointLine>
  <cs:dataPointMarker>
    <cs:lnRef idx="0"/>
    <cs:fillRef idx="3">
      <cs:styleClr val="auto"/>
    </cs:fillRef>
    <cs:effectRef idx="2"/>
    <cs:fontRef idx="minor">
      <a:schemeClr val="tx2"/>
    </cs:fontRef>
    <cs:spPr>
      <a:ln w="12700">
        <a:solidFill>
          <a:schemeClr val="lt2"/>
        </a:solidFill>
        <a:round/>
      </a:ln>
    </cs:spPr>
  </cs:dataPointMarker>
  <cs:dataPointMarkerLayout symbol="circle" size="6"/>
  <cs:dataPointWireframe>
    <cs:lnRef idx="0">
      <cs:styleClr val="auto"/>
    </cs:lnRef>
    <cs:fillRef idx="3"/>
    <cs:effectRef idx="2"/>
    <cs:fontRef idx="minor">
      <a:schemeClr val="tx2"/>
    </cs:fontRef>
    <cs:spPr>
      <a:ln w="9525" cap="rnd">
        <a:solidFill>
          <a:schemeClr val="phClr"/>
        </a:solidFill>
        <a:round/>
      </a:ln>
    </cs:spPr>
  </cs:dataPointWireframe>
  <cs:dataTable>
    <cs:lnRef idx="0"/>
    <cs:fillRef idx="0"/>
    <cs:effectRef idx="0"/>
    <cs:fontRef idx="minor">
      <a:schemeClr val="tx2"/>
    </cs:fontRef>
    <cs:spPr>
      <a:ln w="9525">
        <a:solidFill>
          <a:schemeClr val="tx2">
            <a:lumMod val="15000"/>
            <a:lumOff val="85000"/>
          </a:schemeClr>
        </a:solidFill>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2"/>
    </cs:fontRef>
    <cs:spPr>
      <a:ln w="9525">
        <a:solidFill>
          <a:schemeClr val="tx2">
            <a:lumMod val="60000"/>
            <a:lumOff val="40000"/>
          </a:schemeClr>
        </a:solidFill>
        <a:prstDash val="dash"/>
      </a:ln>
    </cs:spPr>
  </cs:dropLine>
  <cs:errorBar>
    <cs:lnRef idx="0"/>
    <cs:fillRef idx="0"/>
    <cs:effectRef idx="0"/>
    <cs:fontRef idx="minor">
      <a:schemeClr val="tx2"/>
    </cs:fontRef>
    <cs:spPr>
      <a:ln w="9525">
        <a:solidFill>
          <a:schemeClr val="tx2">
            <a:lumMod val="75000"/>
            <a:lumOff val="25000"/>
          </a:schemeClr>
        </a:solidFill>
        <a:round/>
      </a:ln>
    </cs:spPr>
  </cs:errorBar>
  <cs:floor>
    <cs:lnRef idx="0"/>
    <cs:fillRef idx="0"/>
    <cs:effectRef idx="0"/>
    <cs:fontRef idx="minor">
      <a:schemeClr val="tx2"/>
    </cs:fontRef>
  </cs:floor>
  <cs:gridlineMajor>
    <cs:lnRef idx="0"/>
    <cs:fillRef idx="0"/>
    <cs:effectRef idx="0"/>
    <cs:fontRef idx="minor">
      <a:schemeClr val="tx2"/>
    </cs:fontRef>
    <cs:spPr>
      <a:ln w="9525" cap="flat" cmpd="sng" algn="ctr">
        <a:solidFill>
          <a:schemeClr val="tx2">
            <a:lumMod val="15000"/>
            <a:lumOff val="85000"/>
          </a:schemeClr>
        </a:solidFill>
        <a:round/>
      </a:ln>
    </cs:spPr>
  </cs:gridlineMajor>
  <cs:gridlineMinor>
    <cs:lnRef idx="0"/>
    <cs:fillRef idx="0"/>
    <cs:effectRef idx="0"/>
    <cs:fontRef idx="minor">
      <a:schemeClr val="tx2"/>
    </cs:fontRef>
    <cs:spPr>
      <a:ln>
        <a:solidFill>
          <a:schemeClr val="tx2">
            <a:lumMod val="5000"/>
            <a:lumOff val="95000"/>
          </a:schemeClr>
        </a:solidFill>
      </a:ln>
    </cs:spPr>
  </cs:gridlineMinor>
  <cs:hiLoLine>
    <cs:lnRef idx="0"/>
    <cs:fillRef idx="0"/>
    <cs:effectRef idx="0"/>
    <cs:fontRef idx="minor">
      <a:schemeClr val="tx2"/>
    </cs:fontRef>
    <cs:spPr>
      <a:ln w="9525">
        <a:solidFill>
          <a:schemeClr val="tx2">
            <a:lumMod val="60000"/>
            <a:lumOff val="40000"/>
          </a:schemeClr>
        </a:solidFill>
        <a:prstDash val="dash"/>
      </a:ln>
    </cs:spPr>
  </cs:hiLoLine>
  <cs:leaderLine>
    <cs:lnRef idx="0"/>
    <cs:fillRef idx="0"/>
    <cs:effectRef idx="0"/>
    <cs:fontRef idx="minor">
      <a:schemeClr val="tx2"/>
    </cs:fontRef>
    <cs:spPr>
      <a:ln w="9525">
        <a:solidFill>
          <a:schemeClr val="tx2">
            <a:lumMod val="35000"/>
            <a:lumOff val="65000"/>
          </a:schemeClr>
        </a:solidFill>
      </a:ln>
    </cs:spPr>
  </cs:leaderLine>
  <cs:legend>
    <cs:lnRef idx="0"/>
    <cs:fillRef idx="0"/>
    <cs:effectRef idx="0"/>
    <cs:fontRef idx="minor">
      <a:schemeClr val="tx2"/>
    </cs:fontRef>
    <cs:defRPr sz="900" kern="1200"/>
  </cs:legend>
  <cs:plotArea>
    <cs:lnRef idx="0"/>
    <cs:fillRef idx="0"/>
    <cs:effectRef idx="0"/>
    <cs:fontRef idx="minor">
      <a:schemeClr val="tx2"/>
    </cs:fontRef>
  </cs:plotArea>
  <cs:plotArea3D>
    <cs:lnRef idx="0"/>
    <cs:fillRef idx="0"/>
    <cs:effectRef idx="0"/>
    <cs:fontRef idx="minor">
      <a:schemeClr val="tx2"/>
    </cs:fontRef>
  </cs:plotArea3D>
  <cs:seriesAxis>
    <cs:lnRef idx="0"/>
    <cs:fillRef idx="0"/>
    <cs:effectRef idx="0"/>
    <cs:fontRef idx="minor">
      <a:schemeClr val="tx2"/>
    </cs:fontRef>
    <cs:spPr>
      <a:ln w="9525" cap="flat" cmpd="sng" algn="ctr">
        <a:solidFill>
          <a:schemeClr val="tx2">
            <a:lumMod val="15000"/>
            <a:lumOff val="85000"/>
          </a:schemeClr>
        </a:solidFill>
        <a:round/>
      </a:ln>
    </cs:spPr>
    <cs:defRPr sz="900" kern="1200"/>
  </cs:seriesAxis>
  <cs:seriesLine>
    <cs:lnRef idx="0"/>
    <cs:fillRef idx="0"/>
    <cs:effectRef idx="0"/>
    <cs:fontRef idx="minor">
      <a:schemeClr val="tx2"/>
    </cs:fontRef>
    <cs:spPr>
      <a:ln w="9525">
        <a:solidFill>
          <a:schemeClr val="tx2">
            <a:lumMod val="60000"/>
            <a:lumOff val="40000"/>
          </a:schemeClr>
        </a:solidFill>
        <a:prstDash val="dash"/>
      </a:ln>
    </cs:spPr>
  </cs:seriesLine>
  <cs:title>
    <cs:lnRef idx="0"/>
    <cs:fillRef idx="0"/>
    <cs:effectRef idx="0"/>
    <cs:fontRef idx="minor">
      <a:schemeClr val="tx2"/>
    </cs:fontRef>
    <cs:defRPr sz="1600" b="1" kern="1200"/>
  </cs:title>
  <cs:trendline>
    <cs:lnRef idx="0">
      <cs:styleClr val="auto"/>
    </cs:lnRef>
    <cs:fillRef idx="0"/>
    <cs:effectRef idx="0"/>
    <cs:fontRef idx="minor">
      <a:schemeClr val="tx2"/>
    </cs:fontRef>
    <cs:spPr>
      <a:ln w="19050" cap="rnd">
        <a:solidFill>
          <a:schemeClr val="phClr"/>
        </a:solidFill>
        <a:prstDash val="sysDash"/>
      </a:ln>
    </cs:spPr>
  </cs:trendline>
  <cs:trendlineLabel>
    <cs:lnRef idx="0"/>
    <cs:fillRef idx="0"/>
    <cs:effectRef idx="0"/>
    <cs:fontRef idx="minor">
      <a:schemeClr val="tx2"/>
    </cs:fontRef>
    <cs:defRPr sz="900" kern="1200"/>
  </cs:trendlineLabel>
  <cs:upBar>
    <cs:lnRef idx="0"/>
    <cs:fillRef idx="0"/>
    <cs:effectRef idx="0"/>
    <cs:fontRef idx="minor">
      <a:schemeClr val="tx2"/>
    </cs:fontRef>
    <cs:spPr>
      <a:solidFill>
        <a:schemeClr val="lt1"/>
      </a:solidFill>
      <a:ln w="9525">
        <a:solidFill>
          <a:schemeClr val="tx1">
            <a:lumMod val="15000"/>
            <a:lumOff val="85000"/>
          </a:schemeClr>
        </a:solidFill>
      </a:ln>
    </cs:spPr>
  </cs:upBar>
  <cs:valueAxis>
    <cs:lnRef idx="0"/>
    <cs:fillRef idx="0"/>
    <cs:effectRef idx="0"/>
    <cs:fontRef idx="minor">
      <a:schemeClr val="tx2"/>
    </cs:fontRef>
    <cs:defRPr sz="900" kern="1200"/>
  </cs:valueAxis>
  <cs:wall>
    <cs:lnRef idx="0"/>
    <cs:fillRef idx="0"/>
    <cs:effectRef idx="0"/>
    <cs:fontRef idx="minor">
      <a:schemeClr val="tx2"/>
    </cs:fontRef>
  </cs:wall>
</cs:chartStyle>
</file>

<file path=ppt/charts/style4.xml><?xml version="1.0" encoding="utf-8"?>
<cs:chartStyle xmlns:cs="http://schemas.microsoft.com/office/drawing/2012/chartStyle" xmlns:a="http://schemas.openxmlformats.org/drawingml/2006/main" id="288">
  <cs:axisTitle>
    <cs:lnRef idx="0"/>
    <cs:fillRef idx="0"/>
    <cs:effectRef idx="0"/>
    <cs:fontRef idx="minor">
      <a:schemeClr val="dk1">
        <a:lumMod val="75000"/>
        <a:lumOff val="25000"/>
      </a:schemeClr>
    </cs:fontRef>
    <cs:defRPr sz="900"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900"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900" kern="1200"/>
  </cs:chartArea>
  <cs:dataLabel>
    <cs:lnRef idx="0"/>
    <cs:fillRef idx="0"/>
    <cs:effectRef idx="0"/>
    <cs:fontRef idx="minor">
      <a:schemeClr val="dk1">
        <a:lumMod val="75000"/>
        <a:lumOff val="25000"/>
      </a:schemeClr>
    </cs:fontRef>
    <cs:defRPr sz="900" kern="1200"/>
  </cs:dataLabel>
  <cs:dataLabelCallout>
    <cs:lnRef idx="0"/>
    <cs:fillRef idx="0"/>
    <cs:effectRef idx="0"/>
    <cs:fontRef idx="minor">
      <a:schemeClr val="lt1"/>
    </cs:fontRef>
    <cs:spPr>
      <a:solidFill>
        <a:schemeClr val="dk1">
          <a:lumMod val="65000"/>
          <a:lumOff val="35000"/>
          <a:alpha val="75000"/>
        </a:schemeClr>
      </a:solidFill>
    </cs:spPr>
    <cs:defRPr sz="900" b="1" kern="1200"/>
    <cs:bodyPr rot="0" spcFirstLastPara="1" vertOverflow="clip" horzOverflow="clip" vert="horz" wrap="square" lIns="36576" tIns="18288" rIns="36576" bIns="18288" anchor="ctr" anchorCtr="1">
      <a:spAutoFit/>
    </cs:bodyPr>
  </cs:dataLabelCallout>
  <cs:dataPoint>
    <cs:lnRef idx="0">
      <cs:styleClr val="auto"/>
    </cs:lnRef>
    <cs:fillRef idx="0">
      <cs:styleClr val="auto"/>
    </cs:fillRef>
    <cs:effectRef idx="0"/>
    <cs:fontRef idx="minor">
      <a:schemeClr val="dk1"/>
    </cs:fontRef>
    <cs:spPr>
      <a:solidFill>
        <a:schemeClr val="phClr">
          <a:alpha val="85000"/>
        </a:schemeClr>
      </a:solidFill>
      <a:ln w="9525" cap="flat" cmpd="sng" algn="ctr">
        <a:solidFill>
          <a:schemeClr val="phClr">
            <a:lumMod val="75000"/>
          </a:schemeClr>
        </a:solidFill>
        <a:round/>
      </a:ln>
    </cs:spPr>
  </cs:dataPoint>
  <cs:dataPoint3D>
    <cs:lnRef idx="0">
      <cs:styleClr val="auto"/>
    </cs:lnRef>
    <cs:fillRef idx="0">
      <cs:styleClr val="auto"/>
    </cs:fillRef>
    <cs:effectRef idx="0">
      <cs:styleClr val="auto"/>
    </cs:effectRef>
    <cs:fontRef idx="minor">
      <a:schemeClr val="dk1"/>
    </cs:fontRef>
    <cs:spPr>
      <a:solidFill>
        <a:schemeClr val="phClr">
          <a:alpha val="85000"/>
        </a:schemeClr>
      </a:solidFill>
      <a:ln w="9525" cap="flat" cmpd="sng" algn="ctr">
        <a:solidFill>
          <a:schemeClr val="phClr">
            <a:lumMod val="75000"/>
          </a:schemeClr>
        </a:solidFill>
        <a:round/>
      </a:ln>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900"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spPr>
      <a:solidFill>
        <a:schemeClr val="lt1">
          <a:lumMod val="95000"/>
        </a:schemeClr>
      </a:solidFill>
      <a:sp3d/>
    </cs:spPr>
  </cs:floor>
  <cs:gridlineMajor>
    <cs:lnRef idx="0"/>
    <cs:fillRef idx="0"/>
    <cs:effectRef idx="0"/>
    <cs:fontRef idx="minor">
      <a:schemeClr val="dk1"/>
    </cs:fontRef>
    <cs:spPr>
      <a:ln w="9525" cap="flat" cmpd="sng" algn="ctr">
        <a:solidFill>
          <a:schemeClr val="dk1">
            <a:lumMod val="15000"/>
            <a:lumOff val="85000"/>
          </a:schemeClr>
        </a:solidFill>
        <a:round/>
      </a:ln>
    </cs:spPr>
  </cs:gridlineMajor>
  <cs:gridlineMinor>
    <cs:lnRef idx="0"/>
    <cs:fillRef idx="0"/>
    <cs:effectRef idx="0"/>
    <cs:fontRef idx="minor">
      <a:schemeClr val="dk1"/>
    </cs:fontRef>
    <cs:spPr>
      <a:ln w="9525" cap="flat" cmpd="sng" algn="ctr">
        <a:solidFill>
          <a:schemeClr val="dk1">
            <a:lumMod val="5000"/>
            <a:lumOff val="95000"/>
          </a:schemeClr>
        </a:solidFill>
        <a:round/>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900"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cs:defRPr sz="900"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18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900"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900" kern="1200"/>
  </cs:valueAxis>
  <cs:wall>
    <cs:lnRef idx="0"/>
    <cs:fillRef idx="0"/>
    <cs:effectRef idx="0"/>
    <cs:fontRef idx="minor">
      <a:schemeClr val="dk1"/>
    </cs:fontRef>
  </cs:wall>
</cs:chartStyle>
</file>

<file path=ppt/diagrams/colors1.xml><?xml version="1.0" encoding="utf-8"?>
<dgm:colorsDef xmlns:dgm="http://schemas.openxmlformats.org/drawingml/2006/diagram" xmlns:a="http://schemas.openxmlformats.org/drawingml/2006/main" uniqueId="urn:microsoft.com/office/officeart/2005/8/colors/accent4_2">
  <dgm:title val=""/>
  <dgm:desc val=""/>
  <dgm:catLst>
    <dgm:cat type="accent4" pri="11200"/>
  </dgm:catLst>
  <dgm:styleLbl name="node0">
    <dgm:fillClrLst meth="repeat">
      <a:schemeClr val="accent4"/>
    </dgm:fillClrLst>
    <dgm:linClrLst meth="repeat">
      <a:schemeClr val="lt1"/>
    </dgm:linClrLst>
    <dgm:effectClrLst/>
    <dgm:txLinClrLst/>
    <dgm:txFillClrLst/>
    <dgm:txEffectClrLst/>
  </dgm:styleLbl>
  <dgm:styleLbl name="node1">
    <dgm:fillClrLst meth="repeat">
      <a:schemeClr val="accent4"/>
    </dgm:fillClrLst>
    <dgm:linClrLst meth="repeat">
      <a:schemeClr val="lt1"/>
    </dgm:linClrLst>
    <dgm:effectClrLst/>
    <dgm:txLinClrLst/>
    <dgm:txFillClrLst/>
    <dgm:txEffectClrLst/>
  </dgm:styleLbl>
  <dgm:styleLbl name="alignNode1">
    <dgm:fillClrLst meth="repeat">
      <a:schemeClr val="accent4"/>
    </dgm:fillClrLst>
    <dgm:linClrLst meth="repeat">
      <a:schemeClr val="accent4"/>
    </dgm:linClrLst>
    <dgm:effectClrLst/>
    <dgm:txLinClrLst/>
    <dgm:txFillClrLst/>
    <dgm:txEffectClrLst/>
  </dgm:styleLbl>
  <dgm:styleLbl name="lnNode1">
    <dgm:fillClrLst meth="repeat">
      <a:schemeClr val="accent4"/>
    </dgm:fillClrLst>
    <dgm:linClrLst meth="repeat">
      <a:schemeClr val="lt1"/>
    </dgm:linClrLst>
    <dgm:effectClrLst/>
    <dgm:txLinClrLst/>
    <dgm:txFillClrLst/>
    <dgm:txEffectClrLst/>
  </dgm:styleLbl>
  <dgm:styleLbl name="vennNode1">
    <dgm:fillClrLst meth="repeat">
      <a:schemeClr val="accent4">
        <a:alpha val="50000"/>
      </a:schemeClr>
    </dgm:fillClrLst>
    <dgm:linClrLst meth="repeat">
      <a:schemeClr val="lt1"/>
    </dgm:linClrLst>
    <dgm:effectClrLst/>
    <dgm:txLinClrLst/>
    <dgm:txFillClrLst/>
    <dgm:txEffectClrLst/>
  </dgm:styleLbl>
  <dgm:styleLbl name="node2">
    <dgm:fillClrLst meth="repeat">
      <a:schemeClr val="accent4"/>
    </dgm:fillClrLst>
    <dgm:linClrLst meth="repeat">
      <a:schemeClr val="lt1"/>
    </dgm:linClrLst>
    <dgm:effectClrLst/>
    <dgm:txLinClrLst/>
    <dgm:txFillClrLst/>
    <dgm:txEffectClrLst/>
  </dgm:styleLbl>
  <dgm:styleLbl name="node3">
    <dgm:fillClrLst meth="repeat">
      <a:schemeClr val="accent4"/>
    </dgm:fillClrLst>
    <dgm:linClrLst meth="repeat">
      <a:schemeClr val="lt1"/>
    </dgm:linClrLst>
    <dgm:effectClrLst/>
    <dgm:txLinClrLst/>
    <dgm:txFillClrLst/>
    <dgm:txEffectClrLst/>
  </dgm:styleLbl>
  <dgm:styleLbl name="node4">
    <dgm:fillClrLst meth="repeat">
      <a:schemeClr val="accent4"/>
    </dgm:fillClrLst>
    <dgm:linClrLst meth="repeat">
      <a:schemeClr val="lt1"/>
    </dgm:linClrLst>
    <dgm:effectClrLst/>
    <dgm:txLinClrLst/>
    <dgm:txFillClrLst/>
    <dgm:txEffectClrLst/>
  </dgm:styleLbl>
  <dgm:styleLbl name="f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4">
        <a:tint val="60000"/>
      </a:schemeClr>
    </dgm:fillClrLst>
    <dgm:linClrLst meth="repeat">
      <a:schemeClr val="accent4">
        <a:tint val="60000"/>
      </a:schemeClr>
    </dgm:linClrLst>
    <dgm:effectClrLst/>
    <dgm:txLinClrLst/>
    <dgm:txFillClrLst/>
    <dgm:txEffectClrLst/>
  </dgm:styleLbl>
  <dgm:styleLbl name="fgSibTrans2D1">
    <dgm:fillClrLst meth="repeat">
      <a:schemeClr val="accent4">
        <a:tint val="60000"/>
      </a:schemeClr>
    </dgm:fillClrLst>
    <dgm:linClrLst meth="repeat">
      <a:schemeClr val="accent4">
        <a:tint val="60000"/>
      </a:schemeClr>
    </dgm:linClrLst>
    <dgm:effectClrLst/>
    <dgm:txLinClrLst/>
    <dgm:txFillClrLst/>
    <dgm:txEffectClrLst/>
  </dgm:styleLbl>
  <dgm:styleLbl name="bgSibTrans2D1">
    <dgm:fillClrLst meth="repeat">
      <a:schemeClr val="accent4">
        <a:tint val="60000"/>
      </a:schemeClr>
    </dgm:fillClrLst>
    <dgm:linClrLst meth="repeat">
      <a:schemeClr val="accent4">
        <a:tint val="60000"/>
      </a:schemeClr>
    </dgm:linClrLst>
    <dgm:effectClrLst/>
    <dgm:txLinClrLst/>
    <dgm:txFillClrLst/>
    <dgm:txEffectClrLst/>
  </dgm:styleLbl>
  <dgm:styleLbl name="sibTrans1D1">
    <dgm:fillClrLst meth="repeat">
      <a:schemeClr val="accent4"/>
    </dgm:fillClrLst>
    <dgm:linClrLst meth="repeat">
      <a:schemeClr val="accent4"/>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dgm:linClrLst>
    <dgm:effectClrLst/>
    <dgm:txLinClrLst/>
    <dgm:txFillClrLst/>
    <dgm:txEffectClrLst/>
  </dgm:styleLbl>
  <dgm:styleLbl name="asst1">
    <dgm:fillClrLst meth="repeat">
      <a:schemeClr val="accent4"/>
    </dgm:fillClrLst>
    <dgm:linClrLst meth="repeat">
      <a:schemeClr val="lt1"/>
    </dgm:linClrLst>
    <dgm:effectClrLst/>
    <dgm:txLinClrLst/>
    <dgm:txFillClrLst/>
    <dgm:txEffectClrLst/>
  </dgm:styleLbl>
  <dgm:styleLbl name="asst2">
    <dgm:fillClrLst meth="repeat">
      <a:schemeClr val="accent4"/>
    </dgm:fillClrLst>
    <dgm:linClrLst meth="repeat">
      <a:schemeClr val="lt1"/>
    </dgm:linClrLst>
    <dgm:effectClrLst/>
    <dgm:txLinClrLst/>
    <dgm:txFillClrLst/>
    <dgm:txEffectClrLst/>
  </dgm:styleLbl>
  <dgm:styleLbl name="asst3">
    <dgm:fillClrLst meth="repeat">
      <a:schemeClr val="accent4"/>
    </dgm:fillClrLst>
    <dgm:linClrLst meth="repeat">
      <a:schemeClr val="lt1"/>
    </dgm:linClrLst>
    <dgm:effectClrLst/>
    <dgm:txLinClrLst/>
    <dgm:txFillClrLst/>
    <dgm:txEffectClrLst/>
  </dgm:styleLbl>
  <dgm:styleLbl name="asst4">
    <dgm:fillClrLst meth="repeat">
      <a:schemeClr val="accent4"/>
    </dgm:fillClrLst>
    <dgm:linClrLst meth="repeat">
      <a:schemeClr val="lt1"/>
    </dgm:linClrLst>
    <dgm:effectClrLst/>
    <dgm:txLinClrLst/>
    <dgm:txFillClrLst/>
    <dgm:txEffectClrLst/>
  </dgm:styleLbl>
  <dgm:styleLbl name="parChTrans2D1">
    <dgm:fillClrLst meth="repeat">
      <a:schemeClr val="accent4">
        <a:tint val="60000"/>
      </a:schemeClr>
    </dgm:fillClrLst>
    <dgm:linClrLst meth="repeat">
      <a:schemeClr val="accent4">
        <a:tint val="60000"/>
      </a:schemeClr>
    </dgm:linClrLst>
    <dgm:effectClrLst/>
    <dgm:txLinClrLst/>
    <dgm:txFillClrLst meth="repeat">
      <a:schemeClr val="lt1"/>
    </dgm:txFillClrLst>
    <dgm:txEffectClrLst/>
  </dgm:styleLbl>
  <dgm:styleLbl name="parChTrans2D2">
    <dgm:fillClrLst meth="repeat">
      <a:schemeClr val="accent4"/>
    </dgm:fillClrLst>
    <dgm:linClrLst meth="repeat">
      <a:schemeClr val="accent4"/>
    </dgm:linClrLst>
    <dgm:effectClrLst/>
    <dgm:txLinClrLst/>
    <dgm:txFillClrLst meth="repeat">
      <a:schemeClr val="lt1"/>
    </dgm:txFillClrLst>
    <dgm:txEffectClrLst/>
  </dgm:styleLbl>
  <dgm:styleLbl name="parChTrans2D3">
    <dgm:fillClrLst meth="repeat">
      <a:schemeClr val="accent4"/>
    </dgm:fillClrLst>
    <dgm:linClrLst meth="repeat">
      <a:schemeClr val="accent4"/>
    </dgm:linClrLst>
    <dgm:effectClrLst/>
    <dgm:txLinClrLst/>
    <dgm:txFillClrLst meth="repeat">
      <a:schemeClr val="lt1"/>
    </dgm:txFillClrLst>
    <dgm:txEffectClrLst/>
  </dgm:styleLbl>
  <dgm:styleLbl name="parChTrans2D4">
    <dgm:fillClrLst meth="repeat">
      <a:schemeClr val="accent4"/>
    </dgm:fillClrLst>
    <dgm:linClrLst meth="repeat">
      <a:schemeClr val="accent4"/>
    </dgm:linClrLst>
    <dgm:effectClrLst/>
    <dgm:txLinClrLst/>
    <dgm:txFillClrLst meth="repeat">
      <a:schemeClr val="lt1"/>
    </dgm:txFillClrLst>
    <dgm:txEffectClrLst/>
  </dgm:styleLbl>
  <dgm:styleLbl name="parChTrans1D1">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2">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3">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parChTrans1D4">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solidFgAcc1">
    <dgm:fillClrLst meth="repeat">
      <a:schemeClr val="lt1"/>
    </dgm:fillClrLst>
    <dgm:linClrLst meth="repeat">
      <a:schemeClr val="accent4"/>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align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b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accent4"/>
    </dgm:linClrLst>
    <dgm:effectClrLst/>
    <dgm:txLinClrLst/>
    <dgm:txFillClrLst meth="repeat">
      <a:schemeClr val="dk1"/>
    </dgm:txFillClrLst>
    <dgm:txEffectClrLst/>
  </dgm:styleLbl>
  <dgm:styleLbl name="dkBgShp">
    <dgm:fillClrLst meth="repeat">
      <a:schemeClr val="accent4">
        <a:shade val="80000"/>
      </a:schemeClr>
    </dgm:fillClrLst>
    <dgm:linClrLst meth="repeat">
      <a:schemeClr val="accent4"/>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6_5">
  <dgm:title val=""/>
  <dgm:desc val=""/>
  <dgm:catLst>
    <dgm:cat type="accent6" pri="11500"/>
  </dgm:catLst>
  <dgm:styleLbl name="node0">
    <dgm:fillClrLst meth="cycle">
      <a:schemeClr val="accent6">
        <a:alpha val="80000"/>
      </a:schemeClr>
    </dgm:fillClrLst>
    <dgm:linClrLst meth="repeat">
      <a:schemeClr val="lt1"/>
    </dgm:linClrLst>
    <dgm:effectClrLst/>
    <dgm:txLinClrLst/>
    <dgm:txFillClrLst/>
    <dgm:txEffectClrLst/>
  </dgm:styleLbl>
  <dgm:styleLbl name="alignNode1">
    <dgm:fillClrLst>
      <a:schemeClr val="accent6">
        <a:alpha val="90000"/>
      </a:schemeClr>
      <a:schemeClr val="accent6">
        <a:alpha val="50000"/>
      </a:schemeClr>
    </dgm:fillClrLst>
    <dgm:linClrLst>
      <a:schemeClr val="accent6">
        <a:alpha val="90000"/>
      </a:schemeClr>
      <a:schemeClr val="accent6">
        <a:alpha val="50000"/>
      </a:schemeClr>
    </dgm:linClrLst>
    <dgm:effectClrLst/>
    <dgm:txLinClrLst/>
    <dgm:txFillClrLst/>
    <dgm:txEffectClrLst/>
  </dgm:styleLbl>
  <dgm:styleLbl name="node1">
    <dgm:fillClrLst>
      <a:schemeClr val="accent6">
        <a:alpha val="90000"/>
      </a:schemeClr>
      <a:schemeClr val="accent6">
        <a:alpha val="50000"/>
      </a:schemeClr>
    </dgm:fillClrLst>
    <dgm:linClrLst meth="repeat">
      <a:schemeClr val="lt1"/>
    </dgm:linClrLst>
    <dgm:effectClrLst/>
    <dgm:txLinClrLst/>
    <dgm:txFillClrLst/>
    <dgm:txEffectClrLst/>
  </dgm:styleLbl>
  <dgm:styleLbl name="lnNode1">
    <dgm:fillClrLst>
      <a:schemeClr val="accent6">
        <a:shade val="90000"/>
      </a:schemeClr>
      <a:schemeClr val="accent6">
        <a:tint val="50000"/>
        <a:alpha val="50000"/>
      </a:schemeClr>
    </dgm:fillClrLst>
    <dgm:linClrLst meth="repeat">
      <a:schemeClr val="lt1"/>
    </dgm:linClrLst>
    <dgm:effectClrLst/>
    <dgm:txLinClrLst/>
    <dgm:txFillClrLst/>
    <dgm:txEffectClrLst/>
  </dgm:styleLbl>
  <dgm:styleLbl name="vennNode1">
    <dgm:fillClrLst>
      <a:schemeClr val="accent6">
        <a:shade val="80000"/>
        <a:alpha val="50000"/>
      </a:schemeClr>
      <a:schemeClr val="accent6">
        <a:alpha val="80000"/>
      </a:schemeClr>
    </dgm:fillClrLst>
    <dgm:linClrLst meth="repeat">
      <a:schemeClr val="lt1"/>
    </dgm:linClrLst>
    <dgm:effectClrLst/>
    <dgm:txLinClrLst/>
    <dgm:txFillClrLst/>
    <dgm:txEffectClrLst/>
  </dgm:styleLbl>
  <dgm:styleLbl name="node2">
    <dgm:fillClrLst>
      <a:schemeClr val="accent6">
        <a:alpha val="70000"/>
      </a:schemeClr>
    </dgm:fillClrLst>
    <dgm:linClrLst meth="repeat">
      <a:schemeClr val="lt1"/>
    </dgm:linClrLst>
    <dgm:effectClrLst/>
    <dgm:txLinClrLst/>
    <dgm:txFillClrLst/>
    <dgm:txEffectClrLst/>
  </dgm:styleLbl>
  <dgm:styleLbl name="node3">
    <dgm:fillClrLst>
      <a:schemeClr val="accent6">
        <a:alpha val="50000"/>
      </a:schemeClr>
    </dgm:fillClrLst>
    <dgm:linClrLst meth="repeat">
      <a:schemeClr val="lt1"/>
    </dgm:linClrLst>
    <dgm:effectClrLst/>
    <dgm:txLinClrLst/>
    <dgm:txFillClrLst/>
    <dgm:txEffectClrLst/>
  </dgm:styleLbl>
  <dgm:styleLbl name="node4">
    <dgm:fillClrLst>
      <a:schemeClr val="accent6">
        <a:alpha val="30000"/>
      </a:schemeClr>
    </dgm:fillClrLst>
    <dgm:linClrLst meth="repeat">
      <a:schemeClr val="lt1"/>
    </dgm:linClrLst>
    <dgm:effectClrLst/>
    <dgm:txLinClrLst/>
    <dgm:txFillClrLst/>
    <dgm:txEffectClrLst/>
  </dgm:styleLbl>
  <dgm:styleLbl name="fgImgPlace1">
    <dgm:fillClrLst>
      <a:schemeClr val="accent6">
        <a:tint val="50000"/>
        <a:alpha val="90000"/>
      </a:schemeClr>
      <a:schemeClr val="accent6">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6">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6">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6">
        <a:shade val="90000"/>
      </a:schemeClr>
      <a:schemeClr val="accent6">
        <a:tint val="50000"/>
      </a:schemeClr>
    </dgm:fillClrLst>
    <dgm:linClrLst>
      <a:schemeClr val="accent6">
        <a:shade val="90000"/>
      </a:schemeClr>
      <a:schemeClr val="accent6">
        <a:tint val="50000"/>
      </a:schemeClr>
    </dgm:linClrLst>
    <dgm:effectClrLst/>
    <dgm:txLinClrLst/>
    <dgm:txFillClrLst/>
    <dgm:txEffectClrLst/>
  </dgm:styleLbl>
  <dgm:styleLbl name="fgSibTrans2D1">
    <dgm:fillClrLst>
      <a:schemeClr val="accent6">
        <a:shade val="90000"/>
      </a:schemeClr>
      <a:schemeClr val="accent6">
        <a:tint val="50000"/>
      </a:schemeClr>
    </dgm:fillClrLst>
    <dgm:linClrLst>
      <a:schemeClr val="accent6">
        <a:shade val="90000"/>
      </a:schemeClr>
      <a:schemeClr val="accent6">
        <a:tint val="50000"/>
      </a:schemeClr>
    </dgm:linClrLst>
    <dgm:effectClrLst/>
    <dgm:txLinClrLst/>
    <dgm:txFillClrLst/>
    <dgm:txEffectClrLst/>
  </dgm:styleLbl>
  <dgm:styleLbl name="bgSibTrans2D1">
    <dgm:fillClrLst>
      <a:schemeClr val="accent6">
        <a:shade val="90000"/>
      </a:schemeClr>
      <a:schemeClr val="accent6">
        <a:tint val="50000"/>
      </a:schemeClr>
    </dgm:fillClrLst>
    <dgm:linClrLst>
      <a:schemeClr val="accent6">
        <a:shade val="90000"/>
      </a:schemeClr>
      <a:schemeClr val="accent6">
        <a:tint val="50000"/>
      </a:schemeClr>
    </dgm:linClrLst>
    <dgm:effectClrLst/>
    <dgm:txLinClrLst/>
    <dgm:txFillClrLst/>
    <dgm:txEffectClrLst/>
  </dgm:styleLbl>
  <dgm:styleLbl name="sibTrans1D1">
    <dgm:fillClrLst>
      <a:schemeClr val="accent6">
        <a:shade val="90000"/>
      </a:schemeClr>
      <a:schemeClr val="accent6">
        <a:tint val="50000"/>
      </a:schemeClr>
    </dgm:fillClrLst>
    <dgm:linClrLst>
      <a:schemeClr val="accent6">
        <a:shade val="90000"/>
      </a:schemeClr>
      <a:schemeClr val="accent6">
        <a:tint val="50000"/>
      </a:schemeClr>
    </dgm:linClrLst>
    <dgm:effectClrLst/>
    <dgm:txLinClrLst/>
    <dgm:txFillClrLst meth="repeat">
      <a:schemeClr val="tx1"/>
    </dgm:txFillClrLst>
    <dgm:txEffectClrLst/>
  </dgm:styleLbl>
  <dgm:styleLbl name="callout">
    <dgm:fillClrLst meth="repeat">
      <a:schemeClr val="accent6"/>
    </dgm:fillClrLst>
    <dgm:linClrLst meth="repeat">
      <a:schemeClr val="accent6"/>
    </dgm:linClrLst>
    <dgm:effectClrLst/>
    <dgm:txLinClrLst/>
    <dgm:txFillClrLst meth="repeat">
      <a:schemeClr val="tx1"/>
    </dgm:txFillClrLst>
    <dgm:txEffectClrLst/>
  </dgm:styleLbl>
  <dgm:styleLbl name="asst0">
    <dgm:fillClrLst meth="repeat">
      <a:schemeClr val="accent6">
        <a:alpha val="90000"/>
      </a:schemeClr>
    </dgm:fillClrLst>
    <dgm:linClrLst meth="repeat">
      <a:schemeClr val="lt1"/>
    </dgm:linClrLst>
    <dgm:effectClrLst/>
    <dgm:txLinClrLst/>
    <dgm:txFillClrLst/>
    <dgm:txEffectClrLst/>
  </dgm:styleLbl>
  <dgm:styleLbl name="asst1">
    <dgm:fillClrLst meth="repeat">
      <a:schemeClr val="accent6">
        <a:alpha val="90000"/>
      </a:schemeClr>
    </dgm:fillClrLst>
    <dgm:linClrLst meth="repeat">
      <a:schemeClr val="lt1"/>
    </dgm:linClrLst>
    <dgm:effectClrLst/>
    <dgm:txLinClrLst/>
    <dgm:txFillClrLst/>
    <dgm:txEffectClrLst/>
  </dgm:styleLbl>
  <dgm:styleLbl name="asst2">
    <dgm:fillClrLst>
      <a:schemeClr val="accent6">
        <a:alpha val="90000"/>
      </a:schemeClr>
    </dgm:fillClrLst>
    <dgm:linClrLst meth="repeat">
      <a:schemeClr val="lt1"/>
    </dgm:linClrLst>
    <dgm:effectClrLst/>
    <dgm:txLinClrLst/>
    <dgm:txFillClrLst/>
    <dgm:txEffectClrLst/>
  </dgm:styleLbl>
  <dgm:styleLbl name="asst3">
    <dgm:fillClrLst>
      <a:schemeClr val="accent6">
        <a:alpha val="70000"/>
      </a:schemeClr>
    </dgm:fillClrLst>
    <dgm:linClrLst meth="repeat">
      <a:schemeClr val="lt1"/>
    </dgm:linClrLst>
    <dgm:effectClrLst/>
    <dgm:txLinClrLst/>
    <dgm:txFillClrLst/>
    <dgm:txEffectClrLst/>
  </dgm:styleLbl>
  <dgm:styleLbl name="asst4">
    <dgm:fillClrLst>
      <a:schemeClr val="accent6">
        <a:alpha val="50000"/>
      </a:schemeClr>
    </dgm:fillClrLst>
    <dgm:linClrLst meth="repeat">
      <a:schemeClr val="lt1"/>
    </dgm:linClrLst>
    <dgm:effectClrLst/>
    <dgm:txLinClrLst/>
    <dgm:txFillClrLst/>
    <dgm:txEffectClrLst/>
  </dgm:styleLbl>
  <dgm:styleLbl name="parChTrans2D1">
    <dgm:fillClrLst meth="repeat">
      <a:schemeClr val="accent6">
        <a:shade val="80000"/>
      </a:schemeClr>
    </dgm:fillClrLst>
    <dgm:linClrLst meth="repeat">
      <a:schemeClr val="accent6">
        <a:shade val="80000"/>
      </a:schemeClr>
    </dgm:linClrLst>
    <dgm:effectClrLst/>
    <dgm:txLinClrLst/>
    <dgm:txFillClrLst/>
    <dgm:txEffectClrLst/>
  </dgm:styleLbl>
  <dgm:styleLbl name="parChTrans2D2">
    <dgm:fillClrLst meth="repeat">
      <a:schemeClr val="accent6">
        <a:tint val="90000"/>
      </a:schemeClr>
    </dgm:fillClrLst>
    <dgm:linClrLst meth="repeat">
      <a:schemeClr val="accent6">
        <a:tint val="90000"/>
      </a:schemeClr>
    </dgm:linClrLst>
    <dgm:effectClrLst/>
    <dgm:txLinClrLst/>
    <dgm:txFillClrLst/>
    <dgm:txEffectClrLst/>
  </dgm:styleLbl>
  <dgm:styleLbl name="parChTrans2D3">
    <dgm:fillClrLst meth="repeat">
      <a:schemeClr val="accent6">
        <a:tint val="70000"/>
      </a:schemeClr>
    </dgm:fillClrLst>
    <dgm:linClrLst meth="repeat">
      <a:schemeClr val="accent6">
        <a:tint val="70000"/>
      </a:schemeClr>
    </dgm:linClrLst>
    <dgm:effectClrLst/>
    <dgm:txLinClrLst/>
    <dgm:txFillClrLst/>
    <dgm:txEffectClrLst/>
  </dgm:styleLbl>
  <dgm:styleLbl name="parChTrans2D4">
    <dgm:fillClrLst meth="repeat">
      <a:schemeClr val="accent6">
        <a:tint val="50000"/>
      </a:schemeClr>
    </dgm:fillClrLst>
    <dgm:linClrLst meth="repeat">
      <a:schemeClr val="accent6">
        <a:tint val="50000"/>
      </a:schemeClr>
    </dgm:linClrLst>
    <dgm:effectClrLst/>
    <dgm:txLinClrLst/>
    <dgm:txFillClrLst meth="repeat">
      <a:schemeClr val="dk1"/>
    </dgm:txFillClrLst>
    <dgm:txEffectClrLst/>
  </dgm:styleLbl>
  <dgm:styleLbl name="parChTrans1D1">
    <dgm:fillClrLst meth="repeat">
      <a:schemeClr val="accent6">
        <a:shade val="80000"/>
      </a:schemeClr>
    </dgm:fillClrLst>
    <dgm:linClrLst meth="repeat">
      <a:schemeClr val="accent6">
        <a:shade val="80000"/>
      </a:schemeClr>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a:tint val="90000"/>
      </a:schemeClr>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6">
        <a:tint val="70000"/>
      </a:schemeClr>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6">
        <a:alpha val="90000"/>
      </a:schemeClr>
      <a:schemeClr val="accent6">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a:schemeClr val="accent6">
        <a:alpha val="90000"/>
        <a:tint val="40000"/>
      </a:schemeClr>
      <a:schemeClr val="accent6">
        <a:alpha val="5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a:tint val="50000"/>
      </a:schemeClr>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6">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D79913D-1B1B-4476-8151-1836B2D9870F}" type="doc">
      <dgm:prSet loTypeId="urn:microsoft.com/office/officeart/2005/8/layout/hList6" loCatId="list" qsTypeId="urn:microsoft.com/office/officeart/2005/8/quickstyle/simple1" qsCatId="simple" csTypeId="urn:microsoft.com/office/officeart/2005/8/colors/accent4_2" csCatId="accent4" phldr="1"/>
      <dgm:spPr/>
      <dgm:t>
        <a:bodyPr/>
        <a:lstStyle/>
        <a:p>
          <a:endParaRPr lang="en-US"/>
        </a:p>
      </dgm:t>
    </dgm:pt>
    <dgm:pt modelId="{0B556832-1508-4652-AEFE-BAFAFB604F89}">
      <dgm:prSet phldrT="[Text]"/>
      <dgm:spPr>
        <a:solidFill>
          <a:srgbClr val="FFFF00"/>
        </a:solidFill>
        <a:scene3d>
          <a:camera prst="orthographicFront"/>
          <a:lightRig rig="threePt" dir="t"/>
        </a:scene3d>
        <a:sp3d>
          <a:bevelT prst="angle"/>
        </a:sp3d>
      </dgm:spPr>
      <dgm:t>
        <a:bodyPr/>
        <a:lstStyle/>
        <a:p>
          <a:pPr>
            <a:lnSpc>
              <a:spcPct val="150000"/>
            </a:lnSpc>
            <a:spcBef>
              <a:spcPts val="0"/>
            </a:spcBef>
            <a:spcAft>
              <a:spcPts val="0"/>
            </a:spcAft>
          </a:pPr>
          <a:r>
            <a:rPr lang="en-US" b="1" baseline="0" dirty="0" smtClean="0">
              <a:solidFill>
                <a:schemeClr val="tx1"/>
              </a:solidFill>
              <a:latin typeface="Arial Narrow" panose="020B0606020202030204" pitchFamily="34" charset="0"/>
            </a:rPr>
            <a:t>2019/20</a:t>
          </a:r>
          <a:endParaRPr lang="en-US" b="1" baseline="0" dirty="0">
            <a:solidFill>
              <a:schemeClr val="tx1"/>
            </a:solidFill>
            <a:latin typeface="Arial Narrow" panose="020B0606020202030204" pitchFamily="34" charset="0"/>
          </a:endParaRPr>
        </a:p>
      </dgm:t>
    </dgm:pt>
    <dgm:pt modelId="{54223B2C-8E45-45AE-A531-27B8F0ECB292}" type="parTrans" cxnId="{25D6861F-8A7B-4EA4-A7ED-12EBEA3EEC41}">
      <dgm:prSet/>
      <dgm:spPr/>
      <dgm:t>
        <a:bodyPr/>
        <a:lstStyle/>
        <a:p>
          <a:pPr>
            <a:lnSpc>
              <a:spcPct val="150000"/>
            </a:lnSpc>
            <a:spcBef>
              <a:spcPts val="0"/>
            </a:spcBef>
            <a:spcAft>
              <a:spcPts val="0"/>
            </a:spcAft>
          </a:pPr>
          <a:endParaRPr lang="en-US" b="1" baseline="0">
            <a:solidFill>
              <a:schemeClr val="tx1"/>
            </a:solidFill>
            <a:latin typeface="Arial Narrow" panose="020B0606020202030204" pitchFamily="34" charset="0"/>
          </a:endParaRPr>
        </a:p>
      </dgm:t>
    </dgm:pt>
    <dgm:pt modelId="{5B3487FB-F25C-457B-BA16-DD57F1DE9BDE}" type="sibTrans" cxnId="{25D6861F-8A7B-4EA4-A7ED-12EBEA3EEC41}">
      <dgm:prSet/>
      <dgm:spPr/>
      <dgm:t>
        <a:bodyPr/>
        <a:lstStyle/>
        <a:p>
          <a:pPr>
            <a:lnSpc>
              <a:spcPct val="150000"/>
            </a:lnSpc>
            <a:spcBef>
              <a:spcPts val="0"/>
            </a:spcBef>
            <a:spcAft>
              <a:spcPts val="0"/>
            </a:spcAft>
          </a:pPr>
          <a:endParaRPr lang="en-US" b="1" baseline="0" dirty="0">
            <a:solidFill>
              <a:schemeClr val="tx1"/>
            </a:solidFill>
            <a:latin typeface="Arial Narrow" panose="020B0606020202030204" pitchFamily="34" charset="0"/>
          </a:endParaRPr>
        </a:p>
      </dgm:t>
    </dgm:pt>
    <dgm:pt modelId="{50DA102B-4D64-437C-B5E3-C4B04A119FDC}">
      <dgm:prSet phldrT="[Text]"/>
      <dgm:spPr>
        <a:solidFill>
          <a:srgbClr val="92D050"/>
        </a:solidFill>
        <a:scene3d>
          <a:camera prst="orthographicFront"/>
          <a:lightRig rig="threePt" dir="t"/>
        </a:scene3d>
        <a:sp3d>
          <a:bevelT prst="angle"/>
        </a:sp3d>
      </dgm:spPr>
      <dgm:t>
        <a:bodyPr/>
        <a:lstStyle/>
        <a:p>
          <a:pPr>
            <a:lnSpc>
              <a:spcPct val="150000"/>
            </a:lnSpc>
            <a:spcBef>
              <a:spcPts val="0"/>
            </a:spcBef>
            <a:spcAft>
              <a:spcPts val="0"/>
            </a:spcAft>
          </a:pPr>
          <a:r>
            <a:rPr lang="en-US" b="1" baseline="0" dirty="0" smtClean="0">
              <a:solidFill>
                <a:schemeClr val="tx1"/>
              </a:solidFill>
              <a:latin typeface="Arial Narrow" panose="020B0606020202030204" pitchFamily="34" charset="0"/>
            </a:rPr>
            <a:t>2020/21</a:t>
          </a:r>
          <a:endParaRPr lang="en-US" b="1" baseline="0" dirty="0">
            <a:solidFill>
              <a:schemeClr val="tx1"/>
            </a:solidFill>
            <a:latin typeface="Arial Narrow" panose="020B0606020202030204" pitchFamily="34" charset="0"/>
          </a:endParaRPr>
        </a:p>
      </dgm:t>
    </dgm:pt>
    <dgm:pt modelId="{14392EA6-1A84-4854-96BE-D1CA4BA1BB94}" type="parTrans" cxnId="{12E15970-9E36-4EBE-AE6A-1CC2DE9E4F05}">
      <dgm:prSet/>
      <dgm:spPr/>
      <dgm:t>
        <a:bodyPr/>
        <a:lstStyle/>
        <a:p>
          <a:pPr>
            <a:lnSpc>
              <a:spcPct val="150000"/>
            </a:lnSpc>
            <a:spcBef>
              <a:spcPts val="0"/>
            </a:spcBef>
            <a:spcAft>
              <a:spcPts val="0"/>
            </a:spcAft>
          </a:pPr>
          <a:endParaRPr lang="en-US" b="1" baseline="0">
            <a:solidFill>
              <a:schemeClr val="tx1"/>
            </a:solidFill>
            <a:latin typeface="Arial Narrow" panose="020B0606020202030204" pitchFamily="34" charset="0"/>
          </a:endParaRPr>
        </a:p>
      </dgm:t>
    </dgm:pt>
    <dgm:pt modelId="{837E9DE6-70BD-40AB-A672-C4560F38D0F2}" type="sibTrans" cxnId="{12E15970-9E36-4EBE-AE6A-1CC2DE9E4F05}">
      <dgm:prSet/>
      <dgm:spPr/>
      <dgm:t>
        <a:bodyPr/>
        <a:lstStyle/>
        <a:p>
          <a:pPr>
            <a:lnSpc>
              <a:spcPct val="150000"/>
            </a:lnSpc>
            <a:spcBef>
              <a:spcPts val="0"/>
            </a:spcBef>
            <a:spcAft>
              <a:spcPts val="0"/>
            </a:spcAft>
          </a:pPr>
          <a:endParaRPr lang="en-US" b="1" baseline="0">
            <a:solidFill>
              <a:schemeClr val="tx1"/>
            </a:solidFill>
            <a:latin typeface="Arial Narrow" panose="020B0606020202030204" pitchFamily="34" charset="0"/>
          </a:endParaRPr>
        </a:p>
      </dgm:t>
    </dgm:pt>
    <dgm:pt modelId="{9E2507A3-305C-4770-906C-CA54AE1B5879}">
      <dgm:prSet phldrT="[Text]"/>
      <dgm:spPr>
        <a:solidFill>
          <a:srgbClr val="92D050"/>
        </a:solidFill>
        <a:scene3d>
          <a:camera prst="orthographicFront"/>
          <a:lightRig rig="threePt" dir="t"/>
        </a:scene3d>
        <a:sp3d>
          <a:bevelT prst="angle"/>
        </a:sp3d>
      </dgm:spPr>
      <dgm:t>
        <a:bodyPr/>
        <a:lstStyle/>
        <a:p>
          <a:pPr>
            <a:lnSpc>
              <a:spcPct val="150000"/>
            </a:lnSpc>
            <a:spcBef>
              <a:spcPts val="0"/>
            </a:spcBef>
            <a:spcAft>
              <a:spcPts val="0"/>
            </a:spcAft>
          </a:pPr>
          <a:r>
            <a:rPr lang="en-US" b="1" baseline="0" dirty="0" smtClean="0">
              <a:solidFill>
                <a:schemeClr val="tx1"/>
              </a:solidFill>
              <a:latin typeface="Arial Narrow" panose="020B0606020202030204" pitchFamily="34" charset="0"/>
            </a:rPr>
            <a:t>2021/22</a:t>
          </a:r>
          <a:endParaRPr lang="en-US" b="1" baseline="0" dirty="0">
            <a:solidFill>
              <a:schemeClr val="tx1"/>
            </a:solidFill>
            <a:latin typeface="Arial Narrow" panose="020B0606020202030204" pitchFamily="34" charset="0"/>
          </a:endParaRPr>
        </a:p>
      </dgm:t>
    </dgm:pt>
    <dgm:pt modelId="{43DED43D-3039-403F-863B-88924E3DBC45}" type="parTrans" cxnId="{68A7A69D-0D12-415A-8E84-33758EB4FBC3}">
      <dgm:prSet/>
      <dgm:spPr/>
      <dgm:t>
        <a:bodyPr/>
        <a:lstStyle/>
        <a:p>
          <a:pPr>
            <a:lnSpc>
              <a:spcPct val="150000"/>
            </a:lnSpc>
            <a:spcBef>
              <a:spcPts val="0"/>
            </a:spcBef>
            <a:spcAft>
              <a:spcPts val="0"/>
            </a:spcAft>
          </a:pPr>
          <a:endParaRPr lang="en-US" b="1" baseline="0">
            <a:solidFill>
              <a:schemeClr val="tx1"/>
            </a:solidFill>
            <a:latin typeface="Arial Narrow" panose="020B0606020202030204" pitchFamily="34" charset="0"/>
          </a:endParaRPr>
        </a:p>
      </dgm:t>
    </dgm:pt>
    <dgm:pt modelId="{AF4F6D9D-D481-4299-819A-233E702533AB}" type="sibTrans" cxnId="{68A7A69D-0D12-415A-8E84-33758EB4FBC3}">
      <dgm:prSet/>
      <dgm:spPr/>
      <dgm:t>
        <a:bodyPr/>
        <a:lstStyle/>
        <a:p>
          <a:pPr>
            <a:lnSpc>
              <a:spcPct val="150000"/>
            </a:lnSpc>
            <a:spcBef>
              <a:spcPts val="0"/>
            </a:spcBef>
            <a:spcAft>
              <a:spcPts val="0"/>
            </a:spcAft>
          </a:pPr>
          <a:endParaRPr lang="en-US" b="1" baseline="0">
            <a:solidFill>
              <a:schemeClr val="tx1"/>
            </a:solidFill>
            <a:latin typeface="Arial Narrow" panose="020B0606020202030204" pitchFamily="34" charset="0"/>
          </a:endParaRPr>
        </a:p>
      </dgm:t>
    </dgm:pt>
    <dgm:pt modelId="{66A20D24-B174-485A-829B-A65CB2E8DF4B}" type="pres">
      <dgm:prSet presAssocID="{1D79913D-1B1B-4476-8151-1836B2D9870F}" presName="Name0" presStyleCnt="0">
        <dgm:presLayoutVars>
          <dgm:dir/>
          <dgm:resizeHandles val="exact"/>
        </dgm:presLayoutVars>
      </dgm:prSet>
      <dgm:spPr/>
      <dgm:t>
        <a:bodyPr/>
        <a:lstStyle/>
        <a:p>
          <a:endParaRPr lang="en-US"/>
        </a:p>
      </dgm:t>
    </dgm:pt>
    <dgm:pt modelId="{14955BBF-7590-4975-8976-41467BDB079A}" type="pres">
      <dgm:prSet presAssocID="{0B556832-1508-4652-AEFE-BAFAFB604F89}" presName="node" presStyleLbl="node1" presStyleIdx="0" presStyleCnt="3">
        <dgm:presLayoutVars>
          <dgm:bulletEnabled val="1"/>
        </dgm:presLayoutVars>
      </dgm:prSet>
      <dgm:spPr/>
      <dgm:t>
        <a:bodyPr/>
        <a:lstStyle/>
        <a:p>
          <a:endParaRPr lang="en-US"/>
        </a:p>
      </dgm:t>
    </dgm:pt>
    <dgm:pt modelId="{D9EAD22D-54EE-46F4-82D6-BAE12330EB3F}" type="pres">
      <dgm:prSet presAssocID="{5B3487FB-F25C-457B-BA16-DD57F1DE9BDE}" presName="sibTrans" presStyleCnt="0"/>
      <dgm:spPr>
        <a:scene3d>
          <a:camera prst="orthographicFront"/>
          <a:lightRig rig="threePt" dir="t"/>
        </a:scene3d>
        <a:sp3d>
          <a:bevelT prst="angle"/>
        </a:sp3d>
      </dgm:spPr>
    </dgm:pt>
    <dgm:pt modelId="{F047F325-1EC6-420E-B277-33BC69BC42D4}" type="pres">
      <dgm:prSet presAssocID="{50DA102B-4D64-437C-B5E3-C4B04A119FDC}" presName="node" presStyleLbl="node1" presStyleIdx="1" presStyleCnt="3" custLinFactNeighborX="-645" custLinFactNeighborY="-1365">
        <dgm:presLayoutVars>
          <dgm:bulletEnabled val="1"/>
        </dgm:presLayoutVars>
      </dgm:prSet>
      <dgm:spPr/>
      <dgm:t>
        <a:bodyPr/>
        <a:lstStyle/>
        <a:p>
          <a:endParaRPr lang="en-US"/>
        </a:p>
      </dgm:t>
    </dgm:pt>
    <dgm:pt modelId="{779AF8FC-61A0-484C-A59B-C533BF13B8DB}" type="pres">
      <dgm:prSet presAssocID="{837E9DE6-70BD-40AB-A672-C4560F38D0F2}" presName="sibTrans" presStyleCnt="0"/>
      <dgm:spPr>
        <a:scene3d>
          <a:camera prst="orthographicFront"/>
          <a:lightRig rig="threePt" dir="t"/>
        </a:scene3d>
        <a:sp3d>
          <a:bevelT prst="angle"/>
        </a:sp3d>
      </dgm:spPr>
    </dgm:pt>
    <dgm:pt modelId="{6E2DB145-A82C-428E-9749-65D6363106D9}" type="pres">
      <dgm:prSet presAssocID="{9E2507A3-305C-4770-906C-CA54AE1B5879}" presName="node" presStyleLbl="node1" presStyleIdx="2" presStyleCnt="3">
        <dgm:presLayoutVars>
          <dgm:bulletEnabled val="1"/>
        </dgm:presLayoutVars>
      </dgm:prSet>
      <dgm:spPr/>
      <dgm:t>
        <a:bodyPr/>
        <a:lstStyle/>
        <a:p>
          <a:endParaRPr lang="en-US"/>
        </a:p>
      </dgm:t>
    </dgm:pt>
  </dgm:ptLst>
  <dgm:cxnLst>
    <dgm:cxn modelId="{63581F7A-53C8-458E-A24E-C3EBB473A6B2}" type="presOf" srcId="{1D79913D-1B1B-4476-8151-1836B2D9870F}" destId="{66A20D24-B174-485A-829B-A65CB2E8DF4B}" srcOrd="0" destOrd="0" presId="urn:microsoft.com/office/officeart/2005/8/layout/hList6"/>
    <dgm:cxn modelId="{B5EE5297-9A2F-4D90-A288-2E1E5745F338}" type="presOf" srcId="{0B556832-1508-4652-AEFE-BAFAFB604F89}" destId="{14955BBF-7590-4975-8976-41467BDB079A}" srcOrd="0" destOrd="0" presId="urn:microsoft.com/office/officeart/2005/8/layout/hList6"/>
    <dgm:cxn modelId="{68A7A69D-0D12-415A-8E84-33758EB4FBC3}" srcId="{1D79913D-1B1B-4476-8151-1836B2D9870F}" destId="{9E2507A3-305C-4770-906C-CA54AE1B5879}" srcOrd="2" destOrd="0" parTransId="{43DED43D-3039-403F-863B-88924E3DBC45}" sibTransId="{AF4F6D9D-D481-4299-819A-233E702533AB}"/>
    <dgm:cxn modelId="{CFD8FDB6-8ACC-4688-B67B-5FA4650A21EB}" type="presOf" srcId="{50DA102B-4D64-437C-B5E3-C4B04A119FDC}" destId="{F047F325-1EC6-420E-B277-33BC69BC42D4}" srcOrd="0" destOrd="0" presId="urn:microsoft.com/office/officeart/2005/8/layout/hList6"/>
    <dgm:cxn modelId="{77B25B3C-4383-4120-A1B0-F717430CDF83}" type="presOf" srcId="{9E2507A3-305C-4770-906C-CA54AE1B5879}" destId="{6E2DB145-A82C-428E-9749-65D6363106D9}" srcOrd="0" destOrd="0" presId="urn:microsoft.com/office/officeart/2005/8/layout/hList6"/>
    <dgm:cxn modelId="{12E15970-9E36-4EBE-AE6A-1CC2DE9E4F05}" srcId="{1D79913D-1B1B-4476-8151-1836B2D9870F}" destId="{50DA102B-4D64-437C-B5E3-C4B04A119FDC}" srcOrd="1" destOrd="0" parTransId="{14392EA6-1A84-4854-96BE-D1CA4BA1BB94}" sibTransId="{837E9DE6-70BD-40AB-A672-C4560F38D0F2}"/>
    <dgm:cxn modelId="{25D6861F-8A7B-4EA4-A7ED-12EBEA3EEC41}" srcId="{1D79913D-1B1B-4476-8151-1836B2D9870F}" destId="{0B556832-1508-4652-AEFE-BAFAFB604F89}" srcOrd="0" destOrd="0" parTransId="{54223B2C-8E45-45AE-A531-27B8F0ECB292}" sibTransId="{5B3487FB-F25C-457B-BA16-DD57F1DE9BDE}"/>
    <dgm:cxn modelId="{E616BBDA-4D0E-465F-8037-FC07459E43DE}" type="presParOf" srcId="{66A20D24-B174-485A-829B-A65CB2E8DF4B}" destId="{14955BBF-7590-4975-8976-41467BDB079A}" srcOrd="0" destOrd="0" presId="urn:microsoft.com/office/officeart/2005/8/layout/hList6"/>
    <dgm:cxn modelId="{C025BF7F-A884-4D81-A459-354C0EB8CFA9}" type="presParOf" srcId="{66A20D24-B174-485A-829B-A65CB2E8DF4B}" destId="{D9EAD22D-54EE-46F4-82D6-BAE12330EB3F}" srcOrd="1" destOrd="0" presId="urn:microsoft.com/office/officeart/2005/8/layout/hList6"/>
    <dgm:cxn modelId="{05027C67-80BC-4A78-955B-83A775BC8831}" type="presParOf" srcId="{66A20D24-B174-485A-829B-A65CB2E8DF4B}" destId="{F047F325-1EC6-420E-B277-33BC69BC42D4}" srcOrd="2" destOrd="0" presId="urn:microsoft.com/office/officeart/2005/8/layout/hList6"/>
    <dgm:cxn modelId="{412C7849-1D59-4C3F-ABDA-865447E3516E}" type="presParOf" srcId="{66A20D24-B174-485A-829B-A65CB2E8DF4B}" destId="{779AF8FC-61A0-484C-A59B-C533BF13B8DB}" srcOrd="3" destOrd="0" presId="urn:microsoft.com/office/officeart/2005/8/layout/hList6"/>
    <dgm:cxn modelId="{DA9F6A8E-EF49-42E9-9C32-35C33E99D633}" type="presParOf" srcId="{66A20D24-B174-485A-829B-A65CB2E8DF4B}" destId="{6E2DB145-A82C-428E-9749-65D6363106D9}" srcOrd="4" destOrd="0" presId="urn:microsoft.com/office/officeart/2005/8/layout/hList6"/>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5FAD2FCB-8999-48BC-909F-1BF8CA12CDB6}" type="doc">
      <dgm:prSet loTypeId="urn:microsoft.com/office/officeart/2005/8/layout/cycle4" loCatId="cycle" qsTypeId="urn:microsoft.com/office/officeart/2005/8/quickstyle/3d2" qsCatId="3D" csTypeId="urn:microsoft.com/office/officeart/2005/8/colors/accent6_5" csCatId="accent6" phldr="1"/>
      <dgm:spPr/>
      <dgm:t>
        <a:bodyPr/>
        <a:lstStyle/>
        <a:p>
          <a:endParaRPr lang="en-ZA"/>
        </a:p>
      </dgm:t>
    </dgm:pt>
    <dgm:pt modelId="{3A191CB7-C8AB-456B-A89D-1028F046DB03}">
      <dgm:prSet phldrT="[Text]" custT="1"/>
      <dgm:spPr/>
      <dgm:t>
        <a:bodyPr/>
        <a:lstStyle/>
        <a:p>
          <a:pPr>
            <a:lnSpc>
              <a:spcPct val="100000"/>
            </a:lnSpc>
            <a:spcBef>
              <a:spcPts val="0"/>
            </a:spcBef>
            <a:spcAft>
              <a:spcPts val="0"/>
            </a:spcAft>
          </a:pPr>
          <a:r>
            <a:rPr kumimoji="0" lang="en-GB" sz="1200" b="1" u="none" strike="noStrike" cap="none" normalizeH="0" baseline="0" smtClean="0">
              <a:ln/>
              <a:solidFill>
                <a:schemeClr val="tx1"/>
              </a:solidFill>
              <a:effectLst/>
              <a:latin typeface="Arial Narrow" panose="020B0606020202030204" pitchFamily="34" charset="0"/>
              <a:cs typeface="Arial" panose="020B0604020202020204" pitchFamily="34" charset="0"/>
            </a:rPr>
            <a:t>Improved community participation in the fight against crime</a:t>
          </a:r>
          <a:r>
            <a:rPr lang="en-ZA" sz="1200" b="1" smtClean="0">
              <a:solidFill>
                <a:schemeClr val="tx1"/>
              </a:solidFill>
              <a:latin typeface="Arial Narrow" panose="020B0606020202030204" pitchFamily="34" charset="0"/>
              <a:cs typeface="Arial" panose="020B0604020202020204" pitchFamily="34" charset="0"/>
            </a:rPr>
            <a:t> </a:t>
          </a:r>
          <a:endParaRPr lang="en-ZA" sz="1200" b="1" dirty="0">
            <a:solidFill>
              <a:schemeClr val="tx1"/>
            </a:solidFill>
            <a:latin typeface="Arial Narrow" panose="020B0606020202030204" pitchFamily="34" charset="0"/>
            <a:cs typeface="Arial" panose="020B0604020202020204" pitchFamily="34" charset="0"/>
          </a:endParaRPr>
        </a:p>
      </dgm:t>
    </dgm:pt>
    <dgm:pt modelId="{81E9CDB6-583F-4C9E-B5AC-C1F8E1EB420B}" type="parTrans" cxnId="{CC9782B6-7BCE-4981-AABC-45BF80B1E24D}">
      <dgm:prSet/>
      <dgm:spPr/>
      <dgm:t>
        <a:bodyPr/>
        <a:lstStyle/>
        <a:p>
          <a:pPr>
            <a:lnSpc>
              <a:spcPct val="100000"/>
            </a:lnSpc>
            <a:spcBef>
              <a:spcPts val="0"/>
            </a:spcBef>
            <a:spcAft>
              <a:spcPts val="0"/>
            </a:spcAft>
          </a:pPr>
          <a:endParaRPr lang="en-ZA">
            <a:solidFill>
              <a:schemeClr val="tx1"/>
            </a:solidFill>
            <a:latin typeface="Arial Narrow" panose="020B0606020202030204" pitchFamily="34" charset="0"/>
            <a:cs typeface="Arial" panose="020B0604020202020204" pitchFamily="34" charset="0"/>
          </a:endParaRPr>
        </a:p>
      </dgm:t>
    </dgm:pt>
    <dgm:pt modelId="{4BA321C4-A109-4DB5-A97E-A2DA578113CC}" type="sibTrans" cxnId="{CC9782B6-7BCE-4981-AABC-45BF80B1E24D}">
      <dgm:prSet/>
      <dgm:spPr/>
      <dgm:t>
        <a:bodyPr/>
        <a:lstStyle/>
        <a:p>
          <a:pPr>
            <a:lnSpc>
              <a:spcPct val="100000"/>
            </a:lnSpc>
            <a:spcBef>
              <a:spcPts val="0"/>
            </a:spcBef>
            <a:spcAft>
              <a:spcPts val="0"/>
            </a:spcAft>
          </a:pPr>
          <a:endParaRPr lang="en-ZA">
            <a:solidFill>
              <a:schemeClr val="tx1"/>
            </a:solidFill>
            <a:latin typeface="Arial Narrow" panose="020B0606020202030204" pitchFamily="34" charset="0"/>
            <a:cs typeface="Arial" panose="020B0604020202020204" pitchFamily="34" charset="0"/>
          </a:endParaRPr>
        </a:p>
      </dgm:t>
    </dgm:pt>
    <dgm:pt modelId="{3F3FE2E9-DCC6-4CD1-BED0-9772C07CB0F6}">
      <dgm:prSet phldrT="[Text]" custT="1"/>
      <dgm:spPr/>
      <dgm:t>
        <a:bodyPr/>
        <a:lstStyle/>
        <a:p>
          <a:pPr>
            <a:lnSpc>
              <a:spcPct val="100000"/>
            </a:lnSpc>
            <a:spcBef>
              <a:spcPts val="0"/>
            </a:spcBef>
            <a:spcAft>
              <a:spcPts val="0"/>
            </a:spcAft>
          </a:pPr>
          <a:r>
            <a:rPr kumimoji="0" lang="en-GB" sz="1200" b="1" u="none" strike="noStrike" cap="none" normalizeH="0" baseline="0" smtClean="0">
              <a:ln/>
              <a:solidFill>
                <a:schemeClr val="tx1"/>
              </a:solidFill>
              <a:effectLst/>
              <a:latin typeface="Arial Narrow" panose="020B0606020202030204" pitchFamily="34" charset="0"/>
              <a:cs typeface="Arial" panose="020B0604020202020204" pitchFamily="34" charset="0"/>
            </a:rPr>
            <a:t>Improved community police relations</a:t>
          </a:r>
          <a:endParaRPr lang="en-ZA" sz="1200" dirty="0">
            <a:solidFill>
              <a:schemeClr val="tx1"/>
            </a:solidFill>
            <a:latin typeface="Arial Narrow" panose="020B0606020202030204" pitchFamily="34" charset="0"/>
            <a:cs typeface="Arial" panose="020B0604020202020204" pitchFamily="34" charset="0"/>
          </a:endParaRPr>
        </a:p>
      </dgm:t>
    </dgm:pt>
    <dgm:pt modelId="{3523A6C1-DB0D-4E8F-A0EB-494D10064228}" type="parTrans" cxnId="{1B4CB07B-5937-44A9-AA73-C1E64ECC1932}">
      <dgm:prSet/>
      <dgm:spPr/>
      <dgm:t>
        <a:bodyPr/>
        <a:lstStyle/>
        <a:p>
          <a:pPr>
            <a:lnSpc>
              <a:spcPct val="100000"/>
            </a:lnSpc>
            <a:spcBef>
              <a:spcPts val="0"/>
            </a:spcBef>
            <a:spcAft>
              <a:spcPts val="0"/>
            </a:spcAft>
          </a:pPr>
          <a:endParaRPr lang="en-ZA">
            <a:solidFill>
              <a:schemeClr val="tx1"/>
            </a:solidFill>
            <a:latin typeface="Arial Narrow" panose="020B0606020202030204" pitchFamily="34" charset="0"/>
            <a:cs typeface="Arial" panose="020B0604020202020204" pitchFamily="34" charset="0"/>
          </a:endParaRPr>
        </a:p>
      </dgm:t>
    </dgm:pt>
    <dgm:pt modelId="{61249480-0244-48B6-8332-28A31D54E388}" type="sibTrans" cxnId="{1B4CB07B-5937-44A9-AA73-C1E64ECC1932}">
      <dgm:prSet/>
      <dgm:spPr/>
      <dgm:t>
        <a:bodyPr/>
        <a:lstStyle/>
        <a:p>
          <a:pPr>
            <a:lnSpc>
              <a:spcPct val="100000"/>
            </a:lnSpc>
            <a:spcBef>
              <a:spcPts val="0"/>
            </a:spcBef>
            <a:spcAft>
              <a:spcPts val="0"/>
            </a:spcAft>
          </a:pPr>
          <a:endParaRPr lang="en-ZA">
            <a:solidFill>
              <a:schemeClr val="tx1"/>
            </a:solidFill>
            <a:latin typeface="Arial Narrow" panose="020B0606020202030204" pitchFamily="34" charset="0"/>
            <a:cs typeface="Arial" panose="020B0604020202020204" pitchFamily="34" charset="0"/>
          </a:endParaRPr>
        </a:p>
      </dgm:t>
    </dgm:pt>
    <dgm:pt modelId="{4BD41057-95B8-4960-92D8-1E9803A21B05}">
      <dgm:prSet phldrT="[Text]" custT="1"/>
      <dgm:spPr/>
      <dgm:t>
        <a:bodyPr/>
        <a:lstStyle/>
        <a:p>
          <a:pPr>
            <a:lnSpc>
              <a:spcPct val="100000"/>
            </a:lnSpc>
            <a:spcBef>
              <a:spcPts val="0"/>
            </a:spcBef>
            <a:spcAft>
              <a:spcPts val="0"/>
            </a:spcAft>
          </a:pPr>
          <a:endParaRPr kumimoji="0" lang="en-GB" sz="1200" b="1" u="none" strike="noStrike" cap="none" normalizeH="0" baseline="0" smtClean="0">
            <a:ln/>
            <a:solidFill>
              <a:schemeClr val="tx1"/>
            </a:solidFill>
            <a:effectLst/>
            <a:latin typeface="Arial Narrow" panose="020B0606020202030204" pitchFamily="34" charset="0"/>
            <a:cs typeface="Arial" panose="020B0604020202020204" pitchFamily="34" charset="0"/>
          </a:endParaRPr>
        </a:p>
        <a:p>
          <a:pPr>
            <a:lnSpc>
              <a:spcPct val="100000"/>
            </a:lnSpc>
            <a:spcBef>
              <a:spcPts val="0"/>
            </a:spcBef>
            <a:spcAft>
              <a:spcPts val="0"/>
            </a:spcAft>
          </a:pPr>
          <a:r>
            <a:rPr kumimoji="0" lang="en-GB" sz="1200" b="1" u="none" strike="noStrike" cap="none" normalizeH="0" baseline="0" smtClean="0">
              <a:ln/>
              <a:solidFill>
                <a:schemeClr val="tx1"/>
              </a:solidFill>
              <a:effectLst/>
              <a:latin typeface="Arial Narrow" panose="020B0606020202030204" pitchFamily="34" charset="0"/>
              <a:cs typeface="Arial" panose="020B0604020202020204" pitchFamily="34" charset="0"/>
            </a:rPr>
            <a:t>Improved collaboration, coordination and integration on safety, crime and violence prevention within the three spheres of government</a:t>
          </a:r>
          <a:endParaRPr lang="en-ZA" sz="1200" dirty="0">
            <a:solidFill>
              <a:schemeClr val="tx1"/>
            </a:solidFill>
            <a:latin typeface="Arial Narrow" panose="020B0606020202030204" pitchFamily="34" charset="0"/>
            <a:cs typeface="Arial" panose="020B0604020202020204" pitchFamily="34" charset="0"/>
          </a:endParaRPr>
        </a:p>
      </dgm:t>
    </dgm:pt>
    <dgm:pt modelId="{7BE9B394-C7EA-48C4-8221-A24ECF3BE3BB}" type="parTrans" cxnId="{3B9BEFBE-E819-476D-908B-ED8360711628}">
      <dgm:prSet/>
      <dgm:spPr/>
      <dgm:t>
        <a:bodyPr/>
        <a:lstStyle/>
        <a:p>
          <a:pPr>
            <a:lnSpc>
              <a:spcPct val="100000"/>
            </a:lnSpc>
            <a:spcBef>
              <a:spcPts val="0"/>
            </a:spcBef>
            <a:spcAft>
              <a:spcPts val="0"/>
            </a:spcAft>
          </a:pPr>
          <a:endParaRPr lang="en-ZA">
            <a:solidFill>
              <a:schemeClr val="tx1"/>
            </a:solidFill>
            <a:latin typeface="Arial Narrow" panose="020B0606020202030204" pitchFamily="34" charset="0"/>
            <a:cs typeface="Arial" panose="020B0604020202020204" pitchFamily="34" charset="0"/>
          </a:endParaRPr>
        </a:p>
      </dgm:t>
    </dgm:pt>
    <dgm:pt modelId="{C7E0C986-8735-473A-92A8-4C8B47D1E06F}" type="sibTrans" cxnId="{3B9BEFBE-E819-476D-908B-ED8360711628}">
      <dgm:prSet/>
      <dgm:spPr/>
      <dgm:t>
        <a:bodyPr/>
        <a:lstStyle/>
        <a:p>
          <a:pPr>
            <a:lnSpc>
              <a:spcPct val="100000"/>
            </a:lnSpc>
            <a:spcBef>
              <a:spcPts val="0"/>
            </a:spcBef>
            <a:spcAft>
              <a:spcPts val="0"/>
            </a:spcAft>
          </a:pPr>
          <a:endParaRPr lang="en-ZA">
            <a:solidFill>
              <a:schemeClr val="tx1"/>
            </a:solidFill>
            <a:latin typeface="Arial Narrow" panose="020B0606020202030204" pitchFamily="34" charset="0"/>
            <a:cs typeface="Arial" panose="020B0604020202020204" pitchFamily="34" charset="0"/>
          </a:endParaRPr>
        </a:p>
      </dgm:t>
    </dgm:pt>
    <dgm:pt modelId="{C1806CC0-BBFC-4053-8795-6FB11F9860A2}">
      <dgm:prSet phldrT="[Text]" custT="1"/>
      <dgm:spPr/>
      <dgm:t>
        <a:bodyPr/>
        <a:lstStyle/>
        <a:p>
          <a:pPr>
            <a:lnSpc>
              <a:spcPct val="100000"/>
            </a:lnSpc>
            <a:spcBef>
              <a:spcPts val="0"/>
            </a:spcBef>
            <a:spcAft>
              <a:spcPts val="0"/>
            </a:spcAft>
          </a:pPr>
          <a:r>
            <a:rPr kumimoji="0" lang="en-GB" sz="1200" b="1" u="none" strike="noStrike" cap="none" normalizeH="0" baseline="0" smtClean="0">
              <a:ln/>
              <a:solidFill>
                <a:schemeClr val="tx1"/>
              </a:solidFill>
              <a:effectLst/>
              <a:latin typeface="Arial Narrow" panose="020B0606020202030204" pitchFamily="34" charset="0"/>
              <a:cs typeface="Arial" panose="020B0604020202020204" pitchFamily="34" charset="0"/>
            </a:rPr>
            <a:t>Transformed and accountable police service</a:t>
          </a:r>
          <a:endParaRPr lang="en-ZA" sz="1200" dirty="0">
            <a:solidFill>
              <a:schemeClr val="tx1"/>
            </a:solidFill>
            <a:latin typeface="Arial Narrow" panose="020B0606020202030204" pitchFamily="34" charset="0"/>
            <a:cs typeface="Arial" panose="020B0604020202020204" pitchFamily="34" charset="0"/>
          </a:endParaRPr>
        </a:p>
      </dgm:t>
    </dgm:pt>
    <dgm:pt modelId="{09979C2B-7B91-452C-B6CE-5F2EE5F94FD0}" type="sibTrans" cxnId="{1A050878-FF12-4A18-962D-FAF45798D868}">
      <dgm:prSet/>
      <dgm:spPr/>
      <dgm:t>
        <a:bodyPr/>
        <a:lstStyle/>
        <a:p>
          <a:pPr>
            <a:lnSpc>
              <a:spcPct val="100000"/>
            </a:lnSpc>
            <a:spcBef>
              <a:spcPts val="0"/>
            </a:spcBef>
            <a:spcAft>
              <a:spcPts val="0"/>
            </a:spcAft>
          </a:pPr>
          <a:endParaRPr lang="en-ZA">
            <a:solidFill>
              <a:schemeClr val="tx1"/>
            </a:solidFill>
            <a:latin typeface="Arial Narrow" panose="020B0606020202030204" pitchFamily="34" charset="0"/>
            <a:cs typeface="Arial" panose="020B0604020202020204" pitchFamily="34" charset="0"/>
          </a:endParaRPr>
        </a:p>
      </dgm:t>
    </dgm:pt>
    <dgm:pt modelId="{A0DBFAE3-F1FD-4A17-97B1-5CE3B744837D}" type="parTrans" cxnId="{1A050878-FF12-4A18-962D-FAF45798D868}">
      <dgm:prSet/>
      <dgm:spPr/>
      <dgm:t>
        <a:bodyPr/>
        <a:lstStyle/>
        <a:p>
          <a:pPr>
            <a:lnSpc>
              <a:spcPct val="100000"/>
            </a:lnSpc>
            <a:spcBef>
              <a:spcPts val="0"/>
            </a:spcBef>
            <a:spcAft>
              <a:spcPts val="0"/>
            </a:spcAft>
          </a:pPr>
          <a:endParaRPr lang="en-ZA">
            <a:solidFill>
              <a:schemeClr val="tx1"/>
            </a:solidFill>
            <a:latin typeface="Arial Narrow" panose="020B0606020202030204" pitchFamily="34" charset="0"/>
            <a:cs typeface="Arial" panose="020B0604020202020204" pitchFamily="34" charset="0"/>
          </a:endParaRPr>
        </a:p>
      </dgm:t>
    </dgm:pt>
    <dgm:pt modelId="{34165093-B424-4924-B3EB-1B7E04803AC5}" type="pres">
      <dgm:prSet presAssocID="{5FAD2FCB-8999-48BC-909F-1BF8CA12CDB6}" presName="cycleMatrixDiagram" presStyleCnt="0">
        <dgm:presLayoutVars>
          <dgm:chMax val="1"/>
          <dgm:dir/>
          <dgm:animLvl val="lvl"/>
          <dgm:resizeHandles val="exact"/>
        </dgm:presLayoutVars>
      </dgm:prSet>
      <dgm:spPr/>
      <dgm:t>
        <a:bodyPr/>
        <a:lstStyle/>
        <a:p>
          <a:endParaRPr lang="en-US"/>
        </a:p>
      </dgm:t>
    </dgm:pt>
    <dgm:pt modelId="{49DC84B2-5406-4057-8A1B-95D8548EFA46}" type="pres">
      <dgm:prSet presAssocID="{5FAD2FCB-8999-48BC-909F-1BF8CA12CDB6}" presName="children" presStyleCnt="0"/>
      <dgm:spPr/>
      <dgm:t>
        <a:bodyPr/>
        <a:lstStyle/>
        <a:p>
          <a:endParaRPr lang="en-US"/>
        </a:p>
      </dgm:t>
    </dgm:pt>
    <dgm:pt modelId="{6CE9BC81-9684-4676-905E-496D57704864}" type="pres">
      <dgm:prSet presAssocID="{5FAD2FCB-8999-48BC-909F-1BF8CA12CDB6}" presName="childPlaceholder" presStyleCnt="0"/>
      <dgm:spPr/>
      <dgm:t>
        <a:bodyPr/>
        <a:lstStyle/>
        <a:p>
          <a:endParaRPr lang="en-US"/>
        </a:p>
      </dgm:t>
    </dgm:pt>
    <dgm:pt modelId="{AF3A3C8C-F489-45EE-A506-A69599802F3A}" type="pres">
      <dgm:prSet presAssocID="{5FAD2FCB-8999-48BC-909F-1BF8CA12CDB6}" presName="circle" presStyleCnt="0"/>
      <dgm:spPr/>
      <dgm:t>
        <a:bodyPr/>
        <a:lstStyle/>
        <a:p>
          <a:endParaRPr lang="en-US"/>
        </a:p>
      </dgm:t>
    </dgm:pt>
    <dgm:pt modelId="{FEADB2E7-628F-4716-B13C-8A0E842012A2}" type="pres">
      <dgm:prSet presAssocID="{5FAD2FCB-8999-48BC-909F-1BF8CA12CDB6}" presName="quadrant1" presStyleLbl="node1" presStyleIdx="0" presStyleCnt="4">
        <dgm:presLayoutVars>
          <dgm:chMax val="1"/>
          <dgm:bulletEnabled val="1"/>
        </dgm:presLayoutVars>
      </dgm:prSet>
      <dgm:spPr/>
      <dgm:t>
        <a:bodyPr/>
        <a:lstStyle/>
        <a:p>
          <a:endParaRPr lang="en-ZA"/>
        </a:p>
      </dgm:t>
    </dgm:pt>
    <dgm:pt modelId="{24768D78-2B4B-47F2-990D-FC851ACEBA4C}" type="pres">
      <dgm:prSet presAssocID="{5FAD2FCB-8999-48BC-909F-1BF8CA12CDB6}" presName="quadrant2" presStyleLbl="node1" presStyleIdx="1" presStyleCnt="4">
        <dgm:presLayoutVars>
          <dgm:chMax val="1"/>
          <dgm:bulletEnabled val="1"/>
        </dgm:presLayoutVars>
      </dgm:prSet>
      <dgm:spPr/>
      <dgm:t>
        <a:bodyPr/>
        <a:lstStyle/>
        <a:p>
          <a:endParaRPr lang="en-ZA"/>
        </a:p>
      </dgm:t>
    </dgm:pt>
    <dgm:pt modelId="{501E1B61-BC29-476C-BE0D-31BC456DD9AB}" type="pres">
      <dgm:prSet presAssocID="{5FAD2FCB-8999-48BC-909F-1BF8CA12CDB6}" presName="quadrant3" presStyleLbl="node1" presStyleIdx="2" presStyleCnt="4">
        <dgm:presLayoutVars>
          <dgm:chMax val="1"/>
          <dgm:bulletEnabled val="1"/>
        </dgm:presLayoutVars>
      </dgm:prSet>
      <dgm:spPr/>
      <dgm:t>
        <a:bodyPr/>
        <a:lstStyle/>
        <a:p>
          <a:endParaRPr lang="en-ZA"/>
        </a:p>
      </dgm:t>
    </dgm:pt>
    <dgm:pt modelId="{885158BF-8DDA-4B2C-A81F-A6481FDF4158}" type="pres">
      <dgm:prSet presAssocID="{5FAD2FCB-8999-48BC-909F-1BF8CA12CDB6}" presName="quadrant4" presStyleLbl="node1" presStyleIdx="3" presStyleCnt="4">
        <dgm:presLayoutVars>
          <dgm:chMax val="1"/>
          <dgm:bulletEnabled val="1"/>
        </dgm:presLayoutVars>
      </dgm:prSet>
      <dgm:spPr/>
      <dgm:t>
        <a:bodyPr/>
        <a:lstStyle/>
        <a:p>
          <a:endParaRPr lang="en-ZA"/>
        </a:p>
      </dgm:t>
    </dgm:pt>
    <dgm:pt modelId="{232BC592-CDD0-4776-AE39-D1E0DFFA847B}" type="pres">
      <dgm:prSet presAssocID="{5FAD2FCB-8999-48BC-909F-1BF8CA12CDB6}" presName="quadrantPlaceholder" presStyleCnt="0"/>
      <dgm:spPr/>
      <dgm:t>
        <a:bodyPr/>
        <a:lstStyle/>
        <a:p>
          <a:endParaRPr lang="en-US"/>
        </a:p>
      </dgm:t>
    </dgm:pt>
    <dgm:pt modelId="{8D23A397-3BB5-4FBD-9A98-87D3C3CFA348}" type="pres">
      <dgm:prSet presAssocID="{5FAD2FCB-8999-48BC-909F-1BF8CA12CDB6}" presName="center1" presStyleLbl="fgShp" presStyleIdx="0" presStyleCnt="2"/>
      <dgm:spPr/>
      <dgm:t>
        <a:bodyPr/>
        <a:lstStyle/>
        <a:p>
          <a:endParaRPr lang="en-US"/>
        </a:p>
      </dgm:t>
    </dgm:pt>
    <dgm:pt modelId="{07321B29-1E9B-4BDE-8416-EC29AE6B1C66}" type="pres">
      <dgm:prSet presAssocID="{5FAD2FCB-8999-48BC-909F-1BF8CA12CDB6}" presName="center2" presStyleLbl="fgShp" presStyleIdx="1" presStyleCnt="2"/>
      <dgm:spPr/>
      <dgm:t>
        <a:bodyPr/>
        <a:lstStyle/>
        <a:p>
          <a:endParaRPr lang="en-US"/>
        </a:p>
      </dgm:t>
    </dgm:pt>
  </dgm:ptLst>
  <dgm:cxnLst>
    <dgm:cxn modelId="{1A050878-FF12-4A18-962D-FAF45798D868}" srcId="{5FAD2FCB-8999-48BC-909F-1BF8CA12CDB6}" destId="{C1806CC0-BBFC-4053-8795-6FB11F9860A2}" srcOrd="2" destOrd="0" parTransId="{A0DBFAE3-F1FD-4A17-97B1-5CE3B744837D}" sibTransId="{09979C2B-7B91-452C-B6CE-5F2EE5F94FD0}"/>
    <dgm:cxn modelId="{1B4CB07B-5937-44A9-AA73-C1E64ECC1932}" srcId="{5FAD2FCB-8999-48BC-909F-1BF8CA12CDB6}" destId="{3F3FE2E9-DCC6-4CD1-BED0-9772C07CB0F6}" srcOrd="1" destOrd="0" parTransId="{3523A6C1-DB0D-4E8F-A0EB-494D10064228}" sibTransId="{61249480-0244-48B6-8332-28A31D54E388}"/>
    <dgm:cxn modelId="{84F9F42F-ED41-4A39-AA64-DC9BCC7301A2}" type="presOf" srcId="{C1806CC0-BBFC-4053-8795-6FB11F9860A2}" destId="{501E1B61-BC29-476C-BE0D-31BC456DD9AB}" srcOrd="0" destOrd="0" presId="urn:microsoft.com/office/officeart/2005/8/layout/cycle4"/>
    <dgm:cxn modelId="{E9E90EF2-6F15-41F9-9E52-313340860E1B}" type="presOf" srcId="{3A191CB7-C8AB-456B-A89D-1028F046DB03}" destId="{FEADB2E7-628F-4716-B13C-8A0E842012A2}" srcOrd="0" destOrd="0" presId="urn:microsoft.com/office/officeart/2005/8/layout/cycle4"/>
    <dgm:cxn modelId="{9BE6FDAE-85ED-41AB-A925-CC86729EF277}" type="presOf" srcId="{3F3FE2E9-DCC6-4CD1-BED0-9772C07CB0F6}" destId="{24768D78-2B4B-47F2-990D-FC851ACEBA4C}" srcOrd="0" destOrd="0" presId="urn:microsoft.com/office/officeart/2005/8/layout/cycle4"/>
    <dgm:cxn modelId="{2A357351-5EA1-4A2E-8AC0-E2C080012CB0}" type="presOf" srcId="{4BD41057-95B8-4960-92D8-1E9803A21B05}" destId="{885158BF-8DDA-4B2C-A81F-A6481FDF4158}" srcOrd="0" destOrd="0" presId="urn:microsoft.com/office/officeart/2005/8/layout/cycle4"/>
    <dgm:cxn modelId="{3B9BEFBE-E819-476D-908B-ED8360711628}" srcId="{5FAD2FCB-8999-48BC-909F-1BF8CA12CDB6}" destId="{4BD41057-95B8-4960-92D8-1E9803A21B05}" srcOrd="3" destOrd="0" parTransId="{7BE9B394-C7EA-48C4-8221-A24ECF3BE3BB}" sibTransId="{C7E0C986-8735-473A-92A8-4C8B47D1E06F}"/>
    <dgm:cxn modelId="{CC9782B6-7BCE-4981-AABC-45BF80B1E24D}" srcId="{5FAD2FCB-8999-48BC-909F-1BF8CA12CDB6}" destId="{3A191CB7-C8AB-456B-A89D-1028F046DB03}" srcOrd="0" destOrd="0" parTransId="{81E9CDB6-583F-4C9E-B5AC-C1F8E1EB420B}" sibTransId="{4BA321C4-A109-4DB5-A97E-A2DA578113CC}"/>
    <dgm:cxn modelId="{0558C47B-6AB0-48BE-B9F5-2F31F1A7B4B7}" type="presOf" srcId="{5FAD2FCB-8999-48BC-909F-1BF8CA12CDB6}" destId="{34165093-B424-4924-B3EB-1B7E04803AC5}" srcOrd="0" destOrd="0" presId="urn:microsoft.com/office/officeart/2005/8/layout/cycle4"/>
    <dgm:cxn modelId="{93ED11E3-BC55-40BC-B760-7892F73BDB71}" type="presParOf" srcId="{34165093-B424-4924-B3EB-1B7E04803AC5}" destId="{49DC84B2-5406-4057-8A1B-95D8548EFA46}" srcOrd="0" destOrd="0" presId="urn:microsoft.com/office/officeart/2005/8/layout/cycle4"/>
    <dgm:cxn modelId="{AE7ACE36-118F-46B0-8AB6-FC21738E5FBA}" type="presParOf" srcId="{49DC84B2-5406-4057-8A1B-95D8548EFA46}" destId="{6CE9BC81-9684-4676-905E-496D57704864}" srcOrd="0" destOrd="0" presId="urn:microsoft.com/office/officeart/2005/8/layout/cycle4"/>
    <dgm:cxn modelId="{07C88612-7EC8-4BA4-BAC6-20E3CD1CFC99}" type="presParOf" srcId="{34165093-B424-4924-B3EB-1B7E04803AC5}" destId="{AF3A3C8C-F489-45EE-A506-A69599802F3A}" srcOrd="1" destOrd="0" presId="urn:microsoft.com/office/officeart/2005/8/layout/cycle4"/>
    <dgm:cxn modelId="{3E5FC7BF-163A-4BCC-8FDA-343333151838}" type="presParOf" srcId="{AF3A3C8C-F489-45EE-A506-A69599802F3A}" destId="{FEADB2E7-628F-4716-B13C-8A0E842012A2}" srcOrd="0" destOrd="0" presId="urn:microsoft.com/office/officeart/2005/8/layout/cycle4"/>
    <dgm:cxn modelId="{FD4486F2-E83B-4F56-A491-A2C870C0D284}" type="presParOf" srcId="{AF3A3C8C-F489-45EE-A506-A69599802F3A}" destId="{24768D78-2B4B-47F2-990D-FC851ACEBA4C}" srcOrd="1" destOrd="0" presId="urn:microsoft.com/office/officeart/2005/8/layout/cycle4"/>
    <dgm:cxn modelId="{930C6B41-24C6-4B8E-9507-51B2389EE857}" type="presParOf" srcId="{AF3A3C8C-F489-45EE-A506-A69599802F3A}" destId="{501E1B61-BC29-476C-BE0D-31BC456DD9AB}" srcOrd="2" destOrd="0" presId="urn:microsoft.com/office/officeart/2005/8/layout/cycle4"/>
    <dgm:cxn modelId="{9F40B029-AF95-4EFC-A447-E7DFE2623AD8}" type="presParOf" srcId="{AF3A3C8C-F489-45EE-A506-A69599802F3A}" destId="{885158BF-8DDA-4B2C-A81F-A6481FDF4158}" srcOrd="3" destOrd="0" presId="urn:microsoft.com/office/officeart/2005/8/layout/cycle4"/>
    <dgm:cxn modelId="{4A86EA8A-3536-4447-BBE6-02F382FD2BF8}" type="presParOf" srcId="{AF3A3C8C-F489-45EE-A506-A69599802F3A}" destId="{232BC592-CDD0-4776-AE39-D1E0DFFA847B}" srcOrd="4" destOrd="0" presId="urn:microsoft.com/office/officeart/2005/8/layout/cycle4"/>
    <dgm:cxn modelId="{3C3B2AC4-4AE3-423C-BA9B-9A5667F1A42D}" type="presParOf" srcId="{34165093-B424-4924-B3EB-1B7E04803AC5}" destId="{8D23A397-3BB5-4FBD-9A98-87D3C3CFA348}" srcOrd="2" destOrd="0" presId="urn:microsoft.com/office/officeart/2005/8/layout/cycle4"/>
    <dgm:cxn modelId="{91DB8394-FB19-4C80-B7C8-4DE2E23B2D93}" type="presParOf" srcId="{34165093-B424-4924-B3EB-1B7E04803AC5}" destId="{07321B29-1E9B-4BDE-8416-EC29AE6B1C66}" srcOrd="3" destOrd="0" presId="urn:microsoft.com/office/officeart/2005/8/layout/cycle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408E6478-E638-4491-8AB3-C5A0ADD484E4}" type="doc">
      <dgm:prSet loTypeId="urn:microsoft.com/office/officeart/2005/8/layout/hList1" loCatId="list" qsTypeId="urn:microsoft.com/office/officeart/2005/8/quickstyle/3d2" qsCatId="3D" csTypeId="urn:microsoft.com/office/officeart/2005/8/colors/accent1_2" csCatId="accent1" phldr="1"/>
      <dgm:spPr/>
      <dgm:t>
        <a:bodyPr/>
        <a:lstStyle/>
        <a:p>
          <a:endParaRPr lang="en-US"/>
        </a:p>
      </dgm:t>
    </dgm:pt>
    <dgm:pt modelId="{76ACF36D-6D55-451B-A3B6-5CC85306BEF7}">
      <dgm:prSet phldrT="[Text]" custT="1"/>
      <dgm:spPr>
        <a:solidFill>
          <a:srgbClr val="B1A673"/>
        </a:solidFill>
      </dgm:spPr>
      <dgm:t>
        <a:bodyPr/>
        <a:lstStyle/>
        <a:p>
          <a:pPr>
            <a:lnSpc>
              <a:spcPct val="150000"/>
            </a:lnSpc>
            <a:spcBef>
              <a:spcPts val="0"/>
            </a:spcBef>
            <a:spcAft>
              <a:spcPts val="0"/>
            </a:spcAft>
          </a:pPr>
          <a:r>
            <a:rPr lang="en-US" sz="2800" b="1" dirty="0" smtClean="0">
              <a:solidFill>
                <a:schemeClr val="tx1"/>
              </a:solidFill>
              <a:latin typeface="Arial Narrow" panose="020B0606020202030204" pitchFamily="34" charset="0"/>
            </a:rPr>
            <a:t>2020/21</a:t>
          </a:r>
          <a:endParaRPr lang="en-US" sz="2800" b="1" dirty="0">
            <a:solidFill>
              <a:schemeClr val="tx1"/>
            </a:solidFill>
            <a:latin typeface="Arial Narrow" panose="020B0606020202030204" pitchFamily="34" charset="0"/>
          </a:endParaRPr>
        </a:p>
      </dgm:t>
    </dgm:pt>
    <dgm:pt modelId="{DE8CE949-8DEF-4091-BE7E-97DFB60D547F}" type="parTrans" cxnId="{C62D194B-3E74-4696-98B4-CEC86287C759}">
      <dgm:prSet/>
      <dgm:spPr/>
      <dgm:t>
        <a:bodyPr/>
        <a:lstStyle/>
        <a:p>
          <a:pPr>
            <a:lnSpc>
              <a:spcPct val="150000"/>
            </a:lnSpc>
            <a:spcBef>
              <a:spcPts val="0"/>
            </a:spcBef>
            <a:spcAft>
              <a:spcPts val="0"/>
            </a:spcAft>
          </a:pPr>
          <a:endParaRPr lang="en-US" sz="2800" b="1">
            <a:solidFill>
              <a:schemeClr val="tx1"/>
            </a:solidFill>
            <a:latin typeface="Arial Narrow" panose="020B0606020202030204" pitchFamily="34" charset="0"/>
          </a:endParaRPr>
        </a:p>
      </dgm:t>
    </dgm:pt>
    <dgm:pt modelId="{C3A6284B-6D66-4D39-91FC-CF9A8C4086BC}" type="sibTrans" cxnId="{C62D194B-3E74-4696-98B4-CEC86287C759}">
      <dgm:prSet/>
      <dgm:spPr/>
      <dgm:t>
        <a:bodyPr/>
        <a:lstStyle/>
        <a:p>
          <a:pPr>
            <a:lnSpc>
              <a:spcPct val="150000"/>
            </a:lnSpc>
            <a:spcBef>
              <a:spcPts val="0"/>
            </a:spcBef>
            <a:spcAft>
              <a:spcPts val="0"/>
            </a:spcAft>
          </a:pPr>
          <a:endParaRPr lang="en-US" sz="2800" b="1">
            <a:solidFill>
              <a:schemeClr val="tx1"/>
            </a:solidFill>
            <a:latin typeface="Arial Narrow" panose="020B0606020202030204" pitchFamily="34" charset="0"/>
          </a:endParaRPr>
        </a:p>
      </dgm:t>
    </dgm:pt>
    <dgm:pt modelId="{F401CEBC-65B0-416F-B8E7-C65EF7DE723B}">
      <dgm:prSet phldrT="[Text]" custT="1"/>
      <dgm:spPr>
        <a:solidFill>
          <a:srgbClr val="EDDFA1">
            <a:alpha val="90000"/>
          </a:srgbClr>
        </a:solidFill>
      </dgm:spPr>
      <dgm:t>
        <a:bodyPr/>
        <a:lstStyle/>
        <a:p>
          <a:pPr algn="just">
            <a:lnSpc>
              <a:spcPct val="150000"/>
            </a:lnSpc>
            <a:spcBef>
              <a:spcPts val="0"/>
            </a:spcBef>
            <a:spcAft>
              <a:spcPts val="0"/>
            </a:spcAft>
          </a:pPr>
          <a:r>
            <a:rPr lang="en-US" sz="1100" b="0" dirty="0" smtClean="0">
              <a:solidFill>
                <a:schemeClr val="tx1"/>
              </a:solidFill>
              <a:latin typeface="Arial Narrow" panose="020B0606020202030204" pitchFamily="34" charset="0"/>
            </a:rPr>
            <a:t>The Department had spent 96% or R131,5 million of its adjustment budget of R137,2 million. The projected cash flow for the same period was R134,5 million or 98% of the final allocated budget of R137,2 million. The spending was 2% or R5,6 million lower than anticipated.</a:t>
          </a:r>
          <a:endParaRPr lang="en-US" sz="1100" b="0" dirty="0">
            <a:solidFill>
              <a:schemeClr val="tx1"/>
            </a:solidFill>
            <a:latin typeface="Arial Narrow" panose="020B0606020202030204" pitchFamily="34" charset="0"/>
          </a:endParaRPr>
        </a:p>
      </dgm:t>
    </dgm:pt>
    <dgm:pt modelId="{79D42F16-5CB0-498F-9CD5-FA0BADFC4D24}" type="parTrans" cxnId="{DCEC8F48-3C44-46FD-AD61-7C9812519D58}">
      <dgm:prSet/>
      <dgm:spPr/>
      <dgm:t>
        <a:bodyPr/>
        <a:lstStyle/>
        <a:p>
          <a:pPr>
            <a:lnSpc>
              <a:spcPct val="150000"/>
            </a:lnSpc>
            <a:spcBef>
              <a:spcPts val="0"/>
            </a:spcBef>
            <a:spcAft>
              <a:spcPts val="0"/>
            </a:spcAft>
          </a:pPr>
          <a:endParaRPr lang="en-US" sz="2800" b="1">
            <a:solidFill>
              <a:schemeClr val="tx1"/>
            </a:solidFill>
            <a:latin typeface="Arial Narrow" panose="020B0606020202030204" pitchFamily="34" charset="0"/>
          </a:endParaRPr>
        </a:p>
      </dgm:t>
    </dgm:pt>
    <dgm:pt modelId="{11F2DDDB-CCF2-485C-A773-7E63A7F58104}" type="sibTrans" cxnId="{DCEC8F48-3C44-46FD-AD61-7C9812519D58}">
      <dgm:prSet/>
      <dgm:spPr/>
      <dgm:t>
        <a:bodyPr/>
        <a:lstStyle/>
        <a:p>
          <a:pPr>
            <a:lnSpc>
              <a:spcPct val="150000"/>
            </a:lnSpc>
            <a:spcBef>
              <a:spcPts val="0"/>
            </a:spcBef>
            <a:spcAft>
              <a:spcPts val="0"/>
            </a:spcAft>
          </a:pPr>
          <a:endParaRPr lang="en-US" sz="2800" b="1">
            <a:solidFill>
              <a:schemeClr val="tx1"/>
            </a:solidFill>
            <a:latin typeface="Arial Narrow" panose="020B0606020202030204" pitchFamily="34" charset="0"/>
          </a:endParaRPr>
        </a:p>
      </dgm:t>
    </dgm:pt>
    <dgm:pt modelId="{8F789F6F-E5B2-4EE5-BE28-AAC0B27C50E6}">
      <dgm:prSet phldrT="[Text]" custT="1"/>
      <dgm:spPr>
        <a:solidFill>
          <a:srgbClr val="B1A673"/>
        </a:solidFill>
      </dgm:spPr>
      <dgm:t>
        <a:bodyPr/>
        <a:lstStyle/>
        <a:p>
          <a:pPr>
            <a:lnSpc>
              <a:spcPct val="150000"/>
            </a:lnSpc>
            <a:spcBef>
              <a:spcPts val="0"/>
            </a:spcBef>
            <a:spcAft>
              <a:spcPts val="0"/>
            </a:spcAft>
          </a:pPr>
          <a:r>
            <a:rPr lang="en-US" sz="2800" b="1" dirty="0" smtClean="0">
              <a:solidFill>
                <a:schemeClr val="tx1"/>
              </a:solidFill>
              <a:latin typeface="Arial Narrow" panose="020B0606020202030204" pitchFamily="34" charset="0"/>
            </a:rPr>
            <a:t>2021/22</a:t>
          </a:r>
          <a:endParaRPr lang="en-US" sz="2800" b="1" dirty="0">
            <a:solidFill>
              <a:schemeClr val="tx1"/>
            </a:solidFill>
            <a:latin typeface="Arial Narrow" panose="020B0606020202030204" pitchFamily="34" charset="0"/>
          </a:endParaRPr>
        </a:p>
      </dgm:t>
    </dgm:pt>
    <dgm:pt modelId="{A27B514B-DBBA-4704-A21C-0CB3BA038C6A}" type="parTrans" cxnId="{B62E3464-E73D-413E-8F62-6D888E8AFB8B}">
      <dgm:prSet/>
      <dgm:spPr/>
      <dgm:t>
        <a:bodyPr/>
        <a:lstStyle/>
        <a:p>
          <a:pPr>
            <a:lnSpc>
              <a:spcPct val="150000"/>
            </a:lnSpc>
            <a:spcBef>
              <a:spcPts val="0"/>
            </a:spcBef>
            <a:spcAft>
              <a:spcPts val="0"/>
            </a:spcAft>
          </a:pPr>
          <a:endParaRPr lang="en-US" sz="2800" b="1">
            <a:solidFill>
              <a:schemeClr val="tx1"/>
            </a:solidFill>
            <a:latin typeface="Arial Narrow" panose="020B0606020202030204" pitchFamily="34" charset="0"/>
          </a:endParaRPr>
        </a:p>
      </dgm:t>
    </dgm:pt>
    <dgm:pt modelId="{EC7FC4C2-819F-46DC-B085-59C8BC118D1D}" type="sibTrans" cxnId="{B62E3464-E73D-413E-8F62-6D888E8AFB8B}">
      <dgm:prSet/>
      <dgm:spPr/>
      <dgm:t>
        <a:bodyPr/>
        <a:lstStyle/>
        <a:p>
          <a:pPr>
            <a:lnSpc>
              <a:spcPct val="150000"/>
            </a:lnSpc>
            <a:spcBef>
              <a:spcPts val="0"/>
            </a:spcBef>
            <a:spcAft>
              <a:spcPts val="0"/>
            </a:spcAft>
          </a:pPr>
          <a:endParaRPr lang="en-US" sz="2800" b="1">
            <a:solidFill>
              <a:schemeClr val="tx1"/>
            </a:solidFill>
            <a:latin typeface="Arial Narrow" panose="020B0606020202030204" pitchFamily="34" charset="0"/>
          </a:endParaRPr>
        </a:p>
      </dgm:t>
    </dgm:pt>
    <dgm:pt modelId="{D37C8B58-4CB9-4007-8B8A-7F002A7C6137}">
      <dgm:prSet phldrT="[Text]" custT="1"/>
      <dgm:spPr>
        <a:solidFill>
          <a:srgbClr val="EDDFA1">
            <a:alpha val="90000"/>
          </a:srgbClr>
        </a:solidFill>
      </dgm:spPr>
      <dgm:t>
        <a:bodyPr/>
        <a:lstStyle/>
        <a:p>
          <a:pPr algn="just">
            <a:lnSpc>
              <a:spcPct val="150000"/>
            </a:lnSpc>
            <a:spcBef>
              <a:spcPts val="0"/>
            </a:spcBef>
            <a:spcAft>
              <a:spcPts val="0"/>
            </a:spcAft>
          </a:pPr>
          <a:r>
            <a:rPr lang="en-US" sz="1100" b="0" dirty="0" smtClean="0">
              <a:latin typeface="Arial Narrow" panose="020B0606020202030204" pitchFamily="34" charset="0"/>
            </a:rPr>
            <a:t>The Department spent R138,407 million or 91,6% of its final appropriation of R151,043 million in the 2021/22 financial year. This is a 4.3% decrease against the 95,9% spending in the 2020/21 financial year. </a:t>
          </a:r>
          <a:endParaRPr lang="en-US" sz="1100" b="0" dirty="0">
            <a:solidFill>
              <a:schemeClr val="tx1"/>
            </a:solidFill>
            <a:latin typeface="Arial Narrow" panose="020B0606020202030204" pitchFamily="34" charset="0"/>
          </a:endParaRPr>
        </a:p>
      </dgm:t>
    </dgm:pt>
    <dgm:pt modelId="{E82DB504-6E5A-4595-924E-C91B9FCF1609}" type="parTrans" cxnId="{C150AA2A-2294-4949-AC1C-C77AC0D8EFD7}">
      <dgm:prSet/>
      <dgm:spPr/>
      <dgm:t>
        <a:bodyPr/>
        <a:lstStyle/>
        <a:p>
          <a:pPr>
            <a:lnSpc>
              <a:spcPct val="150000"/>
            </a:lnSpc>
            <a:spcBef>
              <a:spcPts val="0"/>
            </a:spcBef>
            <a:spcAft>
              <a:spcPts val="0"/>
            </a:spcAft>
          </a:pPr>
          <a:endParaRPr lang="en-US" sz="2800" b="1">
            <a:solidFill>
              <a:schemeClr val="tx1"/>
            </a:solidFill>
            <a:latin typeface="Arial Narrow" panose="020B0606020202030204" pitchFamily="34" charset="0"/>
          </a:endParaRPr>
        </a:p>
      </dgm:t>
    </dgm:pt>
    <dgm:pt modelId="{B663B5C9-7AD7-4948-983D-AAC1C9CA225F}" type="sibTrans" cxnId="{C150AA2A-2294-4949-AC1C-C77AC0D8EFD7}">
      <dgm:prSet/>
      <dgm:spPr/>
      <dgm:t>
        <a:bodyPr/>
        <a:lstStyle/>
        <a:p>
          <a:pPr>
            <a:lnSpc>
              <a:spcPct val="150000"/>
            </a:lnSpc>
            <a:spcBef>
              <a:spcPts val="0"/>
            </a:spcBef>
            <a:spcAft>
              <a:spcPts val="0"/>
            </a:spcAft>
          </a:pPr>
          <a:endParaRPr lang="en-US" sz="2800" b="1">
            <a:solidFill>
              <a:schemeClr val="tx1"/>
            </a:solidFill>
            <a:latin typeface="Arial Narrow" panose="020B0606020202030204" pitchFamily="34" charset="0"/>
          </a:endParaRPr>
        </a:p>
      </dgm:t>
    </dgm:pt>
    <dgm:pt modelId="{17F261FF-037D-4279-ACB7-1215DBD4D354}">
      <dgm:prSet custT="1"/>
      <dgm:spPr>
        <a:solidFill>
          <a:srgbClr val="EDDFA1">
            <a:alpha val="90000"/>
          </a:srgbClr>
        </a:solidFill>
      </dgm:spPr>
      <dgm:t>
        <a:bodyPr/>
        <a:lstStyle/>
        <a:p>
          <a:pPr algn="l">
            <a:lnSpc>
              <a:spcPct val="90000"/>
            </a:lnSpc>
            <a:spcBef>
              <a:spcPct val="0"/>
            </a:spcBef>
            <a:spcAft>
              <a:spcPct val="15000"/>
            </a:spcAft>
          </a:pPr>
          <a:endParaRPr lang="en-US" sz="1200" b="1" dirty="0">
            <a:solidFill>
              <a:schemeClr val="tx1"/>
            </a:solidFill>
            <a:latin typeface="Arial Narrow" panose="020B0606020202030204" pitchFamily="34" charset="0"/>
          </a:endParaRPr>
        </a:p>
      </dgm:t>
    </dgm:pt>
    <dgm:pt modelId="{690A093F-E710-4421-AE0A-B45B34EE6B46}" type="parTrans" cxnId="{109D84A7-CBF2-4895-B98B-DD27233116B9}">
      <dgm:prSet/>
      <dgm:spPr/>
      <dgm:t>
        <a:bodyPr/>
        <a:lstStyle/>
        <a:p>
          <a:endParaRPr lang="en-US">
            <a:solidFill>
              <a:schemeClr val="tx1"/>
            </a:solidFill>
          </a:endParaRPr>
        </a:p>
      </dgm:t>
    </dgm:pt>
    <dgm:pt modelId="{DE16C98E-1D4C-4AE4-981B-70ED1E21ADF6}" type="sibTrans" cxnId="{109D84A7-CBF2-4895-B98B-DD27233116B9}">
      <dgm:prSet/>
      <dgm:spPr/>
      <dgm:t>
        <a:bodyPr/>
        <a:lstStyle/>
        <a:p>
          <a:endParaRPr lang="en-US">
            <a:solidFill>
              <a:schemeClr val="tx1"/>
            </a:solidFill>
          </a:endParaRPr>
        </a:p>
      </dgm:t>
    </dgm:pt>
    <dgm:pt modelId="{C013C945-CA18-452D-AACA-72C04CB481D6}">
      <dgm:prSet custT="1"/>
      <dgm:spPr/>
      <dgm:t>
        <a:bodyPr/>
        <a:lstStyle/>
        <a:p>
          <a:pPr algn="just">
            <a:lnSpc>
              <a:spcPct val="150000"/>
            </a:lnSpc>
          </a:pPr>
          <a:r>
            <a:rPr lang="en-US" sz="1100" b="0" dirty="0" smtClean="0">
              <a:solidFill>
                <a:schemeClr val="tx1"/>
              </a:solidFill>
              <a:latin typeface="Arial Narrow" panose="020B0606020202030204" pitchFamily="34" charset="0"/>
            </a:rPr>
            <a:t>The underspending was mainly due to the compensation of employees, in particular, vacant funded posts that were not filled during the financial year.</a:t>
          </a:r>
          <a:endParaRPr lang="en-US" sz="1100" b="0" dirty="0">
            <a:solidFill>
              <a:schemeClr val="tx1"/>
            </a:solidFill>
            <a:latin typeface="Arial Narrow" panose="020B0606020202030204" pitchFamily="34" charset="0"/>
          </a:endParaRPr>
        </a:p>
      </dgm:t>
    </dgm:pt>
    <dgm:pt modelId="{61E6203C-2D54-4269-898C-E6958727CE81}" type="parTrans" cxnId="{CC8764C1-9EBC-4BEB-A44A-0C0D666256E0}">
      <dgm:prSet/>
      <dgm:spPr/>
      <dgm:t>
        <a:bodyPr/>
        <a:lstStyle/>
        <a:p>
          <a:endParaRPr lang="en-US"/>
        </a:p>
      </dgm:t>
    </dgm:pt>
    <dgm:pt modelId="{E6600663-BC7C-47E0-ABCA-96E7504E78CB}" type="sibTrans" cxnId="{CC8764C1-9EBC-4BEB-A44A-0C0D666256E0}">
      <dgm:prSet/>
      <dgm:spPr/>
      <dgm:t>
        <a:bodyPr/>
        <a:lstStyle/>
        <a:p>
          <a:endParaRPr lang="en-US"/>
        </a:p>
      </dgm:t>
    </dgm:pt>
    <dgm:pt modelId="{8CBA4264-42EB-4F41-BC79-B53364728DF9}">
      <dgm:prSet custT="1"/>
      <dgm:spPr/>
      <dgm:t>
        <a:bodyPr/>
        <a:lstStyle/>
        <a:p>
          <a:pPr algn="just">
            <a:lnSpc>
              <a:spcPct val="150000"/>
            </a:lnSpc>
          </a:pPr>
          <a:r>
            <a:rPr lang="en-US" sz="1100" b="0" dirty="0" smtClean="0">
              <a:solidFill>
                <a:schemeClr val="tx1"/>
              </a:solidFill>
              <a:latin typeface="Arial Narrow" panose="020B0606020202030204" pitchFamily="34" charset="0"/>
            </a:rPr>
            <a:t>The spending on goods and services was R129 000 less than anticipated due to the slowdown in normal business activities as a result of the national-wide lockdown, as well as the </a:t>
          </a:r>
          <a:r>
            <a:rPr lang="en-US" sz="1100" b="0" dirty="0" err="1" smtClean="0">
              <a:solidFill>
                <a:schemeClr val="tx1"/>
              </a:solidFill>
              <a:latin typeface="Arial Narrow" panose="020B0606020202030204" pitchFamily="34" charset="0"/>
            </a:rPr>
            <a:t>virement</a:t>
          </a:r>
          <a:r>
            <a:rPr lang="en-US" sz="1100" b="0" dirty="0" smtClean="0">
              <a:solidFill>
                <a:schemeClr val="tx1"/>
              </a:solidFill>
              <a:latin typeface="Arial Narrow" panose="020B0606020202030204" pitchFamily="34" charset="0"/>
            </a:rPr>
            <a:t> of R4,2 million to payment for capital assets. </a:t>
          </a:r>
          <a:endParaRPr lang="en-US" sz="1100" b="0" dirty="0">
            <a:solidFill>
              <a:schemeClr val="tx1"/>
            </a:solidFill>
            <a:latin typeface="Arial Narrow" panose="020B0606020202030204" pitchFamily="34" charset="0"/>
          </a:endParaRPr>
        </a:p>
      </dgm:t>
    </dgm:pt>
    <dgm:pt modelId="{CE694AB4-7CD8-487D-AB60-BE1D8F0BEC9F}" type="parTrans" cxnId="{3054C755-E9F3-453F-B7E3-8AB87A084FE0}">
      <dgm:prSet/>
      <dgm:spPr/>
      <dgm:t>
        <a:bodyPr/>
        <a:lstStyle/>
        <a:p>
          <a:endParaRPr lang="en-US"/>
        </a:p>
      </dgm:t>
    </dgm:pt>
    <dgm:pt modelId="{78836FD3-23A6-4C07-8209-3912FC8DC6E7}" type="sibTrans" cxnId="{3054C755-E9F3-453F-B7E3-8AB87A084FE0}">
      <dgm:prSet/>
      <dgm:spPr/>
      <dgm:t>
        <a:bodyPr/>
        <a:lstStyle/>
        <a:p>
          <a:endParaRPr lang="en-US"/>
        </a:p>
      </dgm:t>
    </dgm:pt>
    <dgm:pt modelId="{80120525-80B5-466B-82C5-8018E8425E81}">
      <dgm:prSet custT="1"/>
      <dgm:spPr/>
      <dgm:t>
        <a:bodyPr/>
        <a:lstStyle/>
        <a:p>
          <a:pPr algn="just">
            <a:lnSpc>
              <a:spcPct val="150000"/>
            </a:lnSpc>
          </a:pPr>
          <a:r>
            <a:rPr lang="en-US" sz="1100" b="0" dirty="0" smtClean="0">
              <a:solidFill>
                <a:schemeClr val="tx1"/>
              </a:solidFill>
              <a:latin typeface="Arial Narrow" panose="020B0606020202030204" pitchFamily="34" charset="0"/>
            </a:rPr>
            <a:t>The spending on payment for capital assets during the first three quarters of the financial year was also below the anticipated projections due to purchase restrictions on certain items during the national-wide lockdown. Nonetheless, the Department had spent over R4million on computer equipment and almost R1million on vehicles during the last quarter of the period under review.</a:t>
          </a:r>
          <a:endParaRPr lang="en-US" sz="1100" b="0" dirty="0">
            <a:solidFill>
              <a:schemeClr val="tx1"/>
            </a:solidFill>
            <a:latin typeface="Arial Narrow" panose="020B0606020202030204" pitchFamily="34" charset="0"/>
          </a:endParaRPr>
        </a:p>
      </dgm:t>
    </dgm:pt>
    <dgm:pt modelId="{877C3EC7-265E-42ED-B40F-D08E0D8F5AEA}" type="parTrans" cxnId="{A0C104B1-5AB4-41C1-9AC0-585E0BBC2A02}">
      <dgm:prSet/>
      <dgm:spPr/>
      <dgm:t>
        <a:bodyPr/>
        <a:lstStyle/>
        <a:p>
          <a:endParaRPr lang="en-US"/>
        </a:p>
      </dgm:t>
    </dgm:pt>
    <dgm:pt modelId="{3CCFF59E-9A1E-45B0-ACCE-B10C273C68CF}" type="sibTrans" cxnId="{A0C104B1-5AB4-41C1-9AC0-585E0BBC2A02}">
      <dgm:prSet/>
      <dgm:spPr/>
      <dgm:t>
        <a:bodyPr/>
        <a:lstStyle/>
        <a:p>
          <a:endParaRPr lang="en-US"/>
        </a:p>
      </dgm:t>
    </dgm:pt>
    <dgm:pt modelId="{67BB1074-3C7B-44DD-A5BD-B27302A2B4FA}">
      <dgm:prSet phldrT="[Text]" custT="1"/>
      <dgm:spPr>
        <a:solidFill>
          <a:srgbClr val="EDDFA1">
            <a:alpha val="90000"/>
          </a:srgbClr>
        </a:solidFill>
      </dgm:spPr>
      <dgm:t>
        <a:bodyPr/>
        <a:lstStyle/>
        <a:p>
          <a:pPr algn="just">
            <a:lnSpc>
              <a:spcPct val="150000"/>
            </a:lnSpc>
            <a:spcBef>
              <a:spcPts val="0"/>
            </a:spcBef>
            <a:spcAft>
              <a:spcPts val="0"/>
            </a:spcAft>
          </a:pPr>
          <a:r>
            <a:rPr lang="en-US" sz="1100" b="0" dirty="0" smtClean="0">
              <a:latin typeface="Arial Narrow" panose="020B0606020202030204" pitchFamily="34" charset="0"/>
            </a:rPr>
            <a:t>The underspending on the COE budget can be attributed to vacant funded posts and the amount of R3,039 million represents 24.0% of the total underspending of R12,636 million. The Department has also underspent with R8,500 million on goods and services mainly due to the delays experienced with its relocation to new office accommodation. </a:t>
          </a:r>
          <a:endParaRPr lang="en-US" sz="1100" b="0" dirty="0">
            <a:solidFill>
              <a:schemeClr val="tx1"/>
            </a:solidFill>
            <a:latin typeface="Arial Narrow" panose="020B0606020202030204" pitchFamily="34" charset="0"/>
          </a:endParaRPr>
        </a:p>
      </dgm:t>
    </dgm:pt>
    <dgm:pt modelId="{ED6700C2-E6D4-49F6-A496-689162C00EEB}" type="parTrans" cxnId="{28E47A92-7961-4AE5-9675-E069D4FF75E9}">
      <dgm:prSet/>
      <dgm:spPr/>
      <dgm:t>
        <a:bodyPr/>
        <a:lstStyle/>
        <a:p>
          <a:endParaRPr lang="en-US"/>
        </a:p>
      </dgm:t>
    </dgm:pt>
    <dgm:pt modelId="{C30A813D-82AC-4E47-BCA5-AC4636FC63EB}" type="sibTrans" cxnId="{28E47A92-7961-4AE5-9675-E069D4FF75E9}">
      <dgm:prSet/>
      <dgm:spPr/>
      <dgm:t>
        <a:bodyPr/>
        <a:lstStyle/>
        <a:p>
          <a:endParaRPr lang="en-US"/>
        </a:p>
      </dgm:t>
    </dgm:pt>
    <dgm:pt modelId="{09628A94-8A3B-4397-A5B6-C2449A8C211A}">
      <dgm:prSet phldrT="[Text]" custT="1"/>
      <dgm:spPr>
        <a:solidFill>
          <a:srgbClr val="EDDFA1">
            <a:alpha val="90000"/>
          </a:srgbClr>
        </a:solidFill>
      </dgm:spPr>
      <dgm:t>
        <a:bodyPr/>
        <a:lstStyle/>
        <a:p>
          <a:pPr algn="just">
            <a:lnSpc>
              <a:spcPct val="150000"/>
            </a:lnSpc>
            <a:spcBef>
              <a:spcPts val="0"/>
            </a:spcBef>
            <a:spcAft>
              <a:spcPts val="0"/>
            </a:spcAft>
          </a:pPr>
          <a:r>
            <a:rPr lang="en-US" sz="1100" b="0" dirty="0" smtClean="0">
              <a:latin typeface="Arial Narrow" panose="020B0606020202030204" pitchFamily="34" charset="0"/>
            </a:rPr>
            <a:t>The funds were specifically earmarked for the move, as well as the installation of ICT network and systems. The same applies to payments for capital assets where the Department only spent 48.0% of the allocated budget of R1,921 million, leaving a balance of R998 000.</a:t>
          </a:r>
          <a:r>
            <a:rPr lang="en-US" sz="1100" b="0" strike="sngStrike" dirty="0" smtClean="0">
              <a:solidFill>
                <a:srgbClr val="FF0000"/>
              </a:solidFill>
              <a:latin typeface="Arial Narrow" panose="020B0606020202030204" pitchFamily="34" charset="0"/>
            </a:rPr>
            <a:t> </a:t>
          </a:r>
          <a:r>
            <a:rPr lang="en-ZA" sz="1100" b="0" dirty="0" smtClean="0">
              <a:latin typeface="Arial Narrow" panose="020B0606020202030204" pitchFamily="34" charset="0"/>
            </a:rPr>
            <a:t> </a:t>
          </a:r>
          <a:endParaRPr lang="en-US" sz="1100" b="0" dirty="0">
            <a:solidFill>
              <a:schemeClr val="tx1"/>
            </a:solidFill>
            <a:latin typeface="Arial Narrow" panose="020B0606020202030204" pitchFamily="34" charset="0"/>
          </a:endParaRPr>
        </a:p>
      </dgm:t>
    </dgm:pt>
    <dgm:pt modelId="{AD901456-68B7-4081-8737-D96F6E04A51D}" type="parTrans" cxnId="{7A7FDE3A-DEF8-4E26-ADFE-7B516C0D20B0}">
      <dgm:prSet/>
      <dgm:spPr/>
      <dgm:t>
        <a:bodyPr/>
        <a:lstStyle/>
        <a:p>
          <a:endParaRPr lang="en-US"/>
        </a:p>
      </dgm:t>
    </dgm:pt>
    <dgm:pt modelId="{B1B2DF08-756F-4323-B49B-0BDAAE2D322F}" type="sibTrans" cxnId="{7A7FDE3A-DEF8-4E26-ADFE-7B516C0D20B0}">
      <dgm:prSet/>
      <dgm:spPr/>
      <dgm:t>
        <a:bodyPr/>
        <a:lstStyle/>
        <a:p>
          <a:endParaRPr lang="en-US"/>
        </a:p>
      </dgm:t>
    </dgm:pt>
    <dgm:pt modelId="{5E2F5E87-6458-4916-B876-17B7FAAAF668}" type="pres">
      <dgm:prSet presAssocID="{408E6478-E638-4491-8AB3-C5A0ADD484E4}" presName="Name0" presStyleCnt="0">
        <dgm:presLayoutVars>
          <dgm:dir/>
          <dgm:animLvl val="lvl"/>
          <dgm:resizeHandles val="exact"/>
        </dgm:presLayoutVars>
      </dgm:prSet>
      <dgm:spPr/>
      <dgm:t>
        <a:bodyPr/>
        <a:lstStyle/>
        <a:p>
          <a:endParaRPr lang="en-US"/>
        </a:p>
      </dgm:t>
    </dgm:pt>
    <dgm:pt modelId="{CB2103E3-935D-4919-9D13-82C3657C9D17}" type="pres">
      <dgm:prSet presAssocID="{76ACF36D-6D55-451B-A3B6-5CC85306BEF7}" presName="composite" presStyleCnt="0"/>
      <dgm:spPr/>
    </dgm:pt>
    <dgm:pt modelId="{5D4ECF0B-8BFC-45CA-A103-0A253D45F094}" type="pres">
      <dgm:prSet presAssocID="{76ACF36D-6D55-451B-A3B6-5CC85306BEF7}" presName="parTx" presStyleLbl="alignNode1" presStyleIdx="0" presStyleCnt="2">
        <dgm:presLayoutVars>
          <dgm:chMax val="0"/>
          <dgm:chPref val="0"/>
          <dgm:bulletEnabled val="1"/>
        </dgm:presLayoutVars>
      </dgm:prSet>
      <dgm:spPr/>
      <dgm:t>
        <a:bodyPr/>
        <a:lstStyle/>
        <a:p>
          <a:endParaRPr lang="en-US"/>
        </a:p>
      </dgm:t>
    </dgm:pt>
    <dgm:pt modelId="{F83A0ED5-31E0-4BC7-B897-D34A0616D40B}" type="pres">
      <dgm:prSet presAssocID="{76ACF36D-6D55-451B-A3B6-5CC85306BEF7}" presName="desTx" presStyleLbl="alignAccFollowNode1" presStyleIdx="0" presStyleCnt="2">
        <dgm:presLayoutVars>
          <dgm:bulletEnabled val="1"/>
        </dgm:presLayoutVars>
      </dgm:prSet>
      <dgm:spPr/>
      <dgm:t>
        <a:bodyPr/>
        <a:lstStyle/>
        <a:p>
          <a:endParaRPr lang="en-US"/>
        </a:p>
      </dgm:t>
    </dgm:pt>
    <dgm:pt modelId="{535C0C31-67F8-4DBD-9FB9-C5F2DEF8C328}" type="pres">
      <dgm:prSet presAssocID="{C3A6284B-6D66-4D39-91FC-CF9A8C4086BC}" presName="space" presStyleCnt="0"/>
      <dgm:spPr/>
    </dgm:pt>
    <dgm:pt modelId="{35BECFFD-9DDE-4729-908B-8A9C7DB609F3}" type="pres">
      <dgm:prSet presAssocID="{8F789F6F-E5B2-4EE5-BE28-AAC0B27C50E6}" presName="composite" presStyleCnt="0"/>
      <dgm:spPr/>
    </dgm:pt>
    <dgm:pt modelId="{9331702F-D5C9-491B-B3AB-0833B5BA0572}" type="pres">
      <dgm:prSet presAssocID="{8F789F6F-E5B2-4EE5-BE28-AAC0B27C50E6}" presName="parTx" presStyleLbl="alignNode1" presStyleIdx="1" presStyleCnt="2">
        <dgm:presLayoutVars>
          <dgm:chMax val="0"/>
          <dgm:chPref val="0"/>
          <dgm:bulletEnabled val="1"/>
        </dgm:presLayoutVars>
      </dgm:prSet>
      <dgm:spPr/>
      <dgm:t>
        <a:bodyPr/>
        <a:lstStyle/>
        <a:p>
          <a:endParaRPr lang="en-US"/>
        </a:p>
      </dgm:t>
    </dgm:pt>
    <dgm:pt modelId="{736DE368-C074-4E7F-B585-862AEDB57A7C}" type="pres">
      <dgm:prSet presAssocID="{8F789F6F-E5B2-4EE5-BE28-AAC0B27C50E6}" presName="desTx" presStyleLbl="alignAccFollowNode1" presStyleIdx="1" presStyleCnt="2">
        <dgm:presLayoutVars>
          <dgm:bulletEnabled val="1"/>
        </dgm:presLayoutVars>
      </dgm:prSet>
      <dgm:spPr/>
      <dgm:t>
        <a:bodyPr/>
        <a:lstStyle/>
        <a:p>
          <a:endParaRPr lang="en-US"/>
        </a:p>
      </dgm:t>
    </dgm:pt>
  </dgm:ptLst>
  <dgm:cxnLst>
    <dgm:cxn modelId="{972D2F09-80C2-4BAE-B21E-CC6D8DAC04D4}" type="presOf" srcId="{F401CEBC-65B0-416F-B8E7-C65EF7DE723B}" destId="{F83A0ED5-31E0-4BC7-B897-D34A0616D40B}" srcOrd="0" destOrd="0" presId="urn:microsoft.com/office/officeart/2005/8/layout/hList1"/>
    <dgm:cxn modelId="{B62E3464-E73D-413E-8F62-6D888E8AFB8B}" srcId="{408E6478-E638-4491-8AB3-C5A0ADD484E4}" destId="{8F789F6F-E5B2-4EE5-BE28-AAC0B27C50E6}" srcOrd="1" destOrd="0" parTransId="{A27B514B-DBBA-4704-A21C-0CB3BA038C6A}" sibTransId="{EC7FC4C2-819F-46DC-B085-59C8BC118D1D}"/>
    <dgm:cxn modelId="{CC8764C1-9EBC-4BEB-A44A-0C0D666256E0}" srcId="{76ACF36D-6D55-451B-A3B6-5CC85306BEF7}" destId="{C013C945-CA18-452D-AACA-72C04CB481D6}" srcOrd="1" destOrd="0" parTransId="{61E6203C-2D54-4269-898C-E6958727CE81}" sibTransId="{E6600663-BC7C-47E0-ABCA-96E7504E78CB}"/>
    <dgm:cxn modelId="{C7FE9FDB-E955-4749-9D1C-2B65BB1475C9}" type="presOf" srcId="{80120525-80B5-466B-82C5-8018E8425E81}" destId="{F83A0ED5-31E0-4BC7-B897-D34A0616D40B}" srcOrd="0" destOrd="3" presId="urn:microsoft.com/office/officeart/2005/8/layout/hList1"/>
    <dgm:cxn modelId="{42DB34DD-8D1E-45BB-A7EF-6B5AD68CB6B7}" type="presOf" srcId="{C013C945-CA18-452D-AACA-72C04CB481D6}" destId="{F83A0ED5-31E0-4BC7-B897-D34A0616D40B}" srcOrd="0" destOrd="1" presId="urn:microsoft.com/office/officeart/2005/8/layout/hList1"/>
    <dgm:cxn modelId="{5A168DEF-5C38-49D3-AA16-419E1E7F9DCA}" type="presOf" srcId="{17F261FF-037D-4279-ACB7-1215DBD4D354}" destId="{F83A0ED5-31E0-4BC7-B897-D34A0616D40B}" srcOrd="0" destOrd="4" presId="urn:microsoft.com/office/officeart/2005/8/layout/hList1"/>
    <dgm:cxn modelId="{28E47A92-7961-4AE5-9675-E069D4FF75E9}" srcId="{8F789F6F-E5B2-4EE5-BE28-AAC0B27C50E6}" destId="{67BB1074-3C7B-44DD-A5BD-B27302A2B4FA}" srcOrd="1" destOrd="0" parTransId="{ED6700C2-E6D4-49F6-A496-689162C00EEB}" sibTransId="{C30A813D-82AC-4E47-BCA5-AC4636FC63EB}"/>
    <dgm:cxn modelId="{A9219103-F047-49E0-B875-91100A129B74}" type="presOf" srcId="{8CBA4264-42EB-4F41-BC79-B53364728DF9}" destId="{F83A0ED5-31E0-4BC7-B897-D34A0616D40B}" srcOrd="0" destOrd="2" presId="urn:microsoft.com/office/officeart/2005/8/layout/hList1"/>
    <dgm:cxn modelId="{E2FC161D-7663-4EAE-A427-643895DE544D}" type="presOf" srcId="{67BB1074-3C7B-44DD-A5BD-B27302A2B4FA}" destId="{736DE368-C074-4E7F-B585-862AEDB57A7C}" srcOrd="0" destOrd="1" presId="urn:microsoft.com/office/officeart/2005/8/layout/hList1"/>
    <dgm:cxn modelId="{65E8C974-1593-4BB2-9670-2ACE1362807C}" type="presOf" srcId="{8F789F6F-E5B2-4EE5-BE28-AAC0B27C50E6}" destId="{9331702F-D5C9-491B-B3AB-0833B5BA0572}" srcOrd="0" destOrd="0" presId="urn:microsoft.com/office/officeart/2005/8/layout/hList1"/>
    <dgm:cxn modelId="{7A7FDE3A-DEF8-4E26-ADFE-7B516C0D20B0}" srcId="{8F789F6F-E5B2-4EE5-BE28-AAC0B27C50E6}" destId="{09628A94-8A3B-4397-A5B6-C2449A8C211A}" srcOrd="2" destOrd="0" parTransId="{AD901456-68B7-4081-8737-D96F6E04A51D}" sibTransId="{B1B2DF08-756F-4323-B49B-0BDAAE2D322F}"/>
    <dgm:cxn modelId="{C62D194B-3E74-4696-98B4-CEC86287C759}" srcId="{408E6478-E638-4491-8AB3-C5A0ADD484E4}" destId="{76ACF36D-6D55-451B-A3B6-5CC85306BEF7}" srcOrd="0" destOrd="0" parTransId="{DE8CE949-8DEF-4091-BE7E-97DFB60D547F}" sibTransId="{C3A6284B-6D66-4D39-91FC-CF9A8C4086BC}"/>
    <dgm:cxn modelId="{4DC8DE8E-43B3-476A-B02D-5FBC8C14A1E9}" type="presOf" srcId="{408E6478-E638-4491-8AB3-C5A0ADD484E4}" destId="{5E2F5E87-6458-4916-B876-17B7FAAAF668}" srcOrd="0" destOrd="0" presId="urn:microsoft.com/office/officeart/2005/8/layout/hList1"/>
    <dgm:cxn modelId="{C150AA2A-2294-4949-AC1C-C77AC0D8EFD7}" srcId="{8F789F6F-E5B2-4EE5-BE28-AAC0B27C50E6}" destId="{D37C8B58-4CB9-4007-8B8A-7F002A7C6137}" srcOrd="0" destOrd="0" parTransId="{E82DB504-6E5A-4595-924E-C91B9FCF1609}" sibTransId="{B663B5C9-7AD7-4948-983D-AAC1C9CA225F}"/>
    <dgm:cxn modelId="{B067FFAE-9819-4BB3-BEDB-52C1AA7DE954}" type="presOf" srcId="{D37C8B58-4CB9-4007-8B8A-7F002A7C6137}" destId="{736DE368-C074-4E7F-B585-862AEDB57A7C}" srcOrd="0" destOrd="0" presId="urn:microsoft.com/office/officeart/2005/8/layout/hList1"/>
    <dgm:cxn modelId="{109D84A7-CBF2-4895-B98B-DD27233116B9}" srcId="{76ACF36D-6D55-451B-A3B6-5CC85306BEF7}" destId="{17F261FF-037D-4279-ACB7-1215DBD4D354}" srcOrd="4" destOrd="0" parTransId="{690A093F-E710-4421-AE0A-B45B34EE6B46}" sibTransId="{DE16C98E-1D4C-4AE4-981B-70ED1E21ADF6}"/>
    <dgm:cxn modelId="{DCEC8F48-3C44-46FD-AD61-7C9812519D58}" srcId="{76ACF36D-6D55-451B-A3B6-5CC85306BEF7}" destId="{F401CEBC-65B0-416F-B8E7-C65EF7DE723B}" srcOrd="0" destOrd="0" parTransId="{79D42F16-5CB0-498F-9CD5-FA0BADFC4D24}" sibTransId="{11F2DDDB-CCF2-485C-A773-7E63A7F58104}"/>
    <dgm:cxn modelId="{4DA7DB66-AFCB-4BE3-8A33-A80D9FF35E98}" type="presOf" srcId="{76ACF36D-6D55-451B-A3B6-5CC85306BEF7}" destId="{5D4ECF0B-8BFC-45CA-A103-0A253D45F094}" srcOrd="0" destOrd="0" presId="urn:microsoft.com/office/officeart/2005/8/layout/hList1"/>
    <dgm:cxn modelId="{A0C104B1-5AB4-41C1-9AC0-585E0BBC2A02}" srcId="{76ACF36D-6D55-451B-A3B6-5CC85306BEF7}" destId="{80120525-80B5-466B-82C5-8018E8425E81}" srcOrd="3" destOrd="0" parTransId="{877C3EC7-265E-42ED-B40F-D08E0D8F5AEA}" sibTransId="{3CCFF59E-9A1E-45B0-ACCE-B10C273C68CF}"/>
    <dgm:cxn modelId="{E071247F-87AF-4EAA-B4E8-C18F0B295490}" type="presOf" srcId="{09628A94-8A3B-4397-A5B6-C2449A8C211A}" destId="{736DE368-C074-4E7F-B585-862AEDB57A7C}" srcOrd="0" destOrd="2" presId="urn:microsoft.com/office/officeart/2005/8/layout/hList1"/>
    <dgm:cxn modelId="{3054C755-E9F3-453F-B7E3-8AB87A084FE0}" srcId="{76ACF36D-6D55-451B-A3B6-5CC85306BEF7}" destId="{8CBA4264-42EB-4F41-BC79-B53364728DF9}" srcOrd="2" destOrd="0" parTransId="{CE694AB4-7CD8-487D-AB60-BE1D8F0BEC9F}" sibTransId="{78836FD3-23A6-4C07-8209-3912FC8DC6E7}"/>
    <dgm:cxn modelId="{1287BE06-6242-4F47-84CB-9DA017CB12CD}" type="presParOf" srcId="{5E2F5E87-6458-4916-B876-17B7FAAAF668}" destId="{CB2103E3-935D-4919-9D13-82C3657C9D17}" srcOrd="0" destOrd="0" presId="urn:microsoft.com/office/officeart/2005/8/layout/hList1"/>
    <dgm:cxn modelId="{C86458CE-853C-4A44-9D6E-F77CFD432CB0}" type="presParOf" srcId="{CB2103E3-935D-4919-9D13-82C3657C9D17}" destId="{5D4ECF0B-8BFC-45CA-A103-0A253D45F094}" srcOrd="0" destOrd="0" presId="urn:microsoft.com/office/officeart/2005/8/layout/hList1"/>
    <dgm:cxn modelId="{F823A2FB-938C-4C2D-8B7D-6E4863B50D21}" type="presParOf" srcId="{CB2103E3-935D-4919-9D13-82C3657C9D17}" destId="{F83A0ED5-31E0-4BC7-B897-D34A0616D40B}" srcOrd="1" destOrd="0" presId="urn:microsoft.com/office/officeart/2005/8/layout/hList1"/>
    <dgm:cxn modelId="{BB68E93C-5433-4074-B3BA-DBDCA19D8C34}" type="presParOf" srcId="{5E2F5E87-6458-4916-B876-17B7FAAAF668}" destId="{535C0C31-67F8-4DBD-9FB9-C5F2DEF8C328}" srcOrd="1" destOrd="0" presId="urn:microsoft.com/office/officeart/2005/8/layout/hList1"/>
    <dgm:cxn modelId="{F8CA7971-6345-410A-A564-E68B65F110B7}" type="presParOf" srcId="{5E2F5E87-6458-4916-B876-17B7FAAAF668}" destId="{35BECFFD-9DDE-4729-908B-8A9C7DB609F3}" srcOrd="2" destOrd="0" presId="urn:microsoft.com/office/officeart/2005/8/layout/hList1"/>
    <dgm:cxn modelId="{C1AB066F-08B8-43E8-B32E-4956B8544B3D}" type="presParOf" srcId="{35BECFFD-9DDE-4729-908B-8A9C7DB609F3}" destId="{9331702F-D5C9-491B-B3AB-0833B5BA0572}" srcOrd="0" destOrd="0" presId="urn:microsoft.com/office/officeart/2005/8/layout/hList1"/>
    <dgm:cxn modelId="{20FE373F-F8D1-46AC-89BB-775BD83CD0A6}" type="presParOf" srcId="{35BECFFD-9DDE-4729-908B-8A9C7DB609F3}" destId="{736DE368-C074-4E7F-B585-862AEDB57A7C}" srcOrd="1" destOrd="0" presId="urn:microsoft.com/office/officeart/2005/8/layout/h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4955BBF-7590-4975-8976-41467BDB079A}">
      <dsp:nvSpPr>
        <dsp:cNvPr id="0" name=""/>
        <dsp:cNvSpPr/>
      </dsp:nvSpPr>
      <dsp:spPr>
        <a:xfrm rot="16200000">
          <a:off x="-1117744" y="1118256"/>
          <a:ext cx="3566160" cy="1329647"/>
        </a:xfrm>
        <a:prstGeom prst="flowChartManualOperation">
          <a:avLst/>
        </a:prstGeom>
        <a:solidFill>
          <a:srgbClr val="FFFF00"/>
        </a:solidFill>
        <a:ln w="12700" cap="flat" cmpd="sng" algn="ctr">
          <a:solidFill>
            <a:schemeClr val="lt1">
              <a:hueOff val="0"/>
              <a:satOff val="0"/>
              <a:lumOff val="0"/>
              <a:alphaOff val="0"/>
            </a:schemeClr>
          </a:solidFill>
          <a:prstDash val="solid"/>
          <a:miter lim="800000"/>
        </a:ln>
        <a:effectLst/>
        <a:scene3d>
          <a:camera prst="orthographicFront"/>
          <a:lightRig rig="threePt" dir="t"/>
        </a:scene3d>
        <a:sp3d>
          <a:bevelT prst="angle"/>
        </a:sp3d>
      </dsp:spPr>
      <dsp:style>
        <a:lnRef idx="2">
          <a:scrgbClr r="0" g="0" b="0"/>
        </a:lnRef>
        <a:fillRef idx="1">
          <a:scrgbClr r="0" g="0" b="0"/>
        </a:fillRef>
        <a:effectRef idx="0">
          <a:scrgbClr r="0" g="0" b="0"/>
        </a:effectRef>
        <a:fontRef idx="minor">
          <a:schemeClr val="lt1"/>
        </a:fontRef>
      </dsp:style>
      <dsp:txBody>
        <a:bodyPr spcFirstLastPara="0" vert="horz" wrap="square" lIns="165100" tIns="0" rIns="162719" bIns="0" numCol="1" spcCol="1270" anchor="ctr" anchorCtr="0">
          <a:noAutofit/>
        </a:bodyPr>
        <a:lstStyle/>
        <a:p>
          <a:pPr lvl="0" algn="ctr" defTabSz="1155700">
            <a:lnSpc>
              <a:spcPct val="150000"/>
            </a:lnSpc>
            <a:spcBef>
              <a:spcPct val="0"/>
            </a:spcBef>
            <a:spcAft>
              <a:spcPts val="0"/>
            </a:spcAft>
          </a:pPr>
          <a:r>
            <a:rPr lang="en-US" sz="2600" b="1" kern="1200" baseline="0" dirty="0" smtClean="0">
              <a:solidFill>
                <a:schemeClr val="tx1"/>
              </a:solidFill>
              <a:latin typeface="Arial Narrow" panose="020B0606020202030204" pitchFamily="34" charset="0"/>
            </a:rPr>
            <a:t>2019/20</a:t>
          </a:r>
          <a:endParaRPr lang="en-US" sz="2600" b="1" kern="1200" baseline="0" dirty="0">
            <a:solidFill>
              <a:schemeClr val="tx1"/>
            </a:solidFill>
            <a:latin typeface="Arial Narrow" panose="020B0606020202030204" pitchFamily="34" charset="0"/>
          </a:endParaRPr>
        </a:p>
      </dsp:txBody>
      <dsp:txXfrm rot="5400000">
        <a:off x="512" y="713232"/>
        <a:ext cx="1329647" cy="2139696"/>
      </dsp:txXfrm>
    </dsp:sp>
    <dsp:sp modelId="{F047F325-1EC6-420E-B277-33BC69BC42D4}">
      <dsp:nvSpPr>
        <dsp:cNvPr id="0" name=""/>
        <dsp:cNvSpPr/>
      </dsp:nvSpPr>
      <dsp:spPr>
        <a:xfrm rot="16200000">
          <a:off x="310982" y="1118256"/>
          <a:ext cx="3566160" cy="1329647"/>
        </a:xfrm>
        <a:prstGeom prst="flowChartManualOperation">
          <a:avLst/>
        </a:prstGeom>
        <a:solidFill>
          <a:srgbClr val="92D050"/>
        </a:solidFill>
        <a:ln w="12700" cap="flat" cmpd="sng" algn="ctr">
          <a:solidFill>
            <a:schemeClr val="lt1">
              <a:hueOff val="0"/>
              <a:satOff val="0"/>
              <a:lumOff val="0"/>
              <a:alphaOff val="0"/>
            </a:schemeClr>
          </a:solidFill>
          <a:prstDash val="solid"/>
          <a:miter lim="800000"/>
        </a:ln>
        <a:effectLst/>
        <a:scene3d>
          <a:camera prst="orthographicFront"/>
          <a:lightRig rig="threePt" dir="t"/>
        </a:scene3d>
        <a:sp3d>
          <a:bevelT prst="angle"/>
        </a:sp3d>
      </dsp:spPr>
      <dsp:style>
        <a:lnRef idx="2">
          <a:scrgbClr r="0" g="0" b="0"/>
        </a:lnRef>
        <a:fillRef idx="1">
          <a:scrgbClr r="0" g="0" b="0"/>
        </a:fillRef>
        <a:effectRef idx="0">
          <a:scrgbClr r="0" g="0" b="0"/>
        </a:effectRef>
        <a:fontRef idx="minor">
          <a:schemeClr val="lt1"/>
        </a:fontRef>
      </dsp:style>
      <dsp:txBody>
        <a:bodyPr spcFirstLastPara="0" vert="horz" wrap="square" lIns="165100" tIns="0" rIns="162719" bIns="0" numCol="1" spcCol="1270" anchor="ctr" anchorCtr="0">
          <a:noAutofit/>
        </a:bodyPr>
        <a:lstStyle/>
        <a:p>
          <a:pPr lvl="0" algn="ctr" defTabSz="1155700">
            <a:lnSpc>
              <a:spcPct val="150000"/>
            </a:lnSpc>
            <a:spcBef>
              <a:spcPct val="0"/>
            </a:spcBef>
            <a:spcAft>
              <a:spcPts val="0"/>
            </a:spcAft>
          </a:pPr>
          <a:r>
            <a:rPr lang="en-US" sz="2600" b="1" kern="1200" baseline="0" dirty="0" smtClean="0">
              <a:solidFill>
                <a:schemeClr val="tx1"/>
              </a:solidFill>
              <a:latin typeface="Arial Narrow" panose="020B0606020202030204" pitchFamily="34" charset="0"/>
            </a:rPr>
            <a:t>2020/21</a:t>
          </a:r>
          <a:endParaRPr lang="en-US" sz="2600" b="1" kern="1200" baseline="0" dirty="0">
            <a:solidFill>
              <a:schemeClr val="tx1"/>
            </a:solidFill>
            <a:latin typeface="Arial Narrow" panose="020B0606020202030204" pitchFamily="34" charset="0"/>
          </a:endParaRPr>
        </a:p>
      </dsp:txBody>
      <dsp:txXfrm rot="5400000">
        <a:off x="1429238" y="713232"/>
        <a:ext cx="1329647" cy="2139696"/>
      </dsp:txXfrm>
    </dsp:sp>
    <dsp:sp modelId="{6E2DB145-A82C-428E-9749-65D6363106D9}">
      <dsp:nvSpPr>
        <dsp:cNvPr id="0" name=""/>
        <dsp:cNvSpPr/>
      </dsp:nvSpPr>
      <dsp:spPr>
        <a:xfrm rot="16200000">
          <a:off x="1740996" y="1118256"/>
          <a:ext cx="3566160" cy="1329647"/>
        </a:xfrm>
        <a:prstGeom prst="flowChartManualOperation">
          <a:avLst/>
        </a:prstGeom>
        <a:solidFill>
          <a:srgbClr val="92D050"/>
        </a:solidFill>
        <a:ln w="12700" cap="flat" cmpd="sng" algn="ctr">
          <a:solidFill>
            <a:schemeClr val="lt1">
              <a:hueOff val="0"/>
              <a:satOff val="0"/>
              <a:lumOff val="0"/>
              <a:alphaOff val="0"/>
            </a:schemeClr>
          </a:solidFill>
          <a:prstDash val="solid"/>
          <a:miter lim="800000"/>
        </a:ln>
        <a:effectLst/>
        <a:scene3d>
          <a:camera prst="orthographicFront"/>
          <a:lightRig rig="threePt" dir="t"/>
        </a:scene3d>
        <a:sp3d>
          <a:bevelT prst="angle"/>
        </a:sp3d>
      </dsp:spPr>
      <dsp:style>
        <a:lnRef idx="2">
          <a:scrgbClr r="0" g="0" b="0"/>
        </a:lnRef>
        <a:fillRef idx="1">
          <a:scrgbClr r="0" g="0" b="0"/>
        </a:fillRef>
        <a:effectRef idx="0">
          <a:scrgbClr r="0" g="0" b="0"/>
        </a:effectRef>
        <a:fontRef idx="minor">
          <a:schemeClr val="lt1"/>
        </a:fontRef>
      </dsp:style>
      <dsp:txBody>
        <a:bodyPr spcFirstLastPara="0" vert="horz" wrap="square" lIns="165100" tIns="0" rIns="162719" bIns="0" numCol="1" spcCol="1270" anchor="ctr" anchorCtr="0">
          <a:noAutofit/>
        </a:bodyPr>
        <a:lstStyle/>
        <a:p>
          <a:pPr lvl="0" algn="ctr" defTabSz="1155700">
            <a:lnSpc>
              <a:spcPct val="150000"/>
            </a:lnSpc>
            <a:spcBef>
              <a:spcPct val="0"/>
            </a:spcBef>
            <a:spcAft>
              <a:spcPts val="0"/>
            </a:spcAft>
          </a:pPr>
          <a:r>
            <a:rPr lang="en-US" sz="2600" b="1" kern="1200" baseline="0" dirty="0" smtClean="0">
              <a:solidFill>
                <a:schemeClr val="tx1"/>
              </a:solidFill>
              <a:latin typeface="Arial Narrow" panose="020B0606020202030204" pitchFamily="34" charset="0"/>
            </a:rPr>
            <a:t>2021/22</a:t>
          </a:r>
          <a:endParaRPr lang="en-US" sz="2600" b="1" kern="1200" baseline="0" dirty="0">
            <a:solidFill>
              <a:schemeClr val="tx1"/>
            </a:solidFill>
            <a:latin typeface="Arial Narrow" panose="020B0606020202030204" pitchFamily="34" charset="0"/>
          </a:endParaRPr>
        </a:p>
      </dsp:txBody>
      <dsp:txXfrm rot="5400000">
        <a:off x="2859252" y="713232"/>
        <a:ext cx="1329647" cy="2139696"/>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EADB2E7-628F-4716-B13C-8A0E842012A2}">
      <dsp:nvSpPr>
        <dsp:cNvPr id="0" name=""/>
        <dsp:cNvSpPr/>
      </dsp:nvSpPr>
      <dsp:spPr>
        <a:xfrm>
          <a:off x="1349887" y="265816"/>
          <a:ext cx="2019269" cy="2019269"/>
        </a:xfrm>
        <a:prstGeom prst="pieWedge">
          <a:avLst/>
        </a:prstGeom>
        <a:gradFill rotWithShape="0">
          <a:gsLst>
            <a:gs pos="0">
              <a:schemeClr val="accent6">
                <a:alpha val="90000"/>
                <a:hueOff val="0"/>
                <a:satOff val="0"/>
                <a:lumOff val="0"/>
                <a:alphaOff val="0"/>
                <a:satMod val="103000"/>
                <a:lumMod val="102000"/>
                <a:tint val="94000"/>
              </a:schemeClr>
            </a:gs>
            <a:gs pos="50000">
              <a:schemeClr val="accent6">
                <a:alpha val="90000"/>
                <a:hueOff val="0"/>
                <a:satOff val="0"/>
                <a:lumOff val="0"/>
                <a:alphaOff val="0"/>
                <a:satMod val="110000"/>
                <a:lumMod val="100000"/>
                <a:shade val="100000"/>
              </a:schemeClr>
            </a:gs>
            <a:gs pos="100000">
              <a:schemeClr val="accent6">
                <a:alpha val="90000"/>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85344" tIns="85344" rIns="85344" bIns="85344" numCol="1" spcCol="1270" anchor="ctr" anchorCtr="0">
          <a:noAutofit/>
        </a:bodyPr>
        <a:lstStyle/>
        <a:p>
          <a:pPr lvl="0" algn="ctr" defTabSz="533400">
            <a:lnSpc>
              <a:spcPct val="100000"/>
            </a:lnSpc>
            <a:spcBef>
              <a:spcPct val="0"/>
            </a:spcBef>
            <a:spcAft>
              <a:spcPts val="0"/>
            </a:spcAft>
          </a:pPr>
          <a:r>
            <a:rPr kumimoji="0" lang="en-GB" sz="1200" b="1" u="none" strike="noStrike" kern="1200" cap="none" normalizeH="0" baseline="0" smtClean="0">
              <a:ln/>
              <a:solidFill>
                <a:schemeClr val="tx1"/>
              </a:solidFill>
              <a:effectLst/>
              <a:latin typeface="Arial Narrow" panose="020B0606020202030204" pitchFamily="34" charset="0"/>
              <a:cs typeface="Arial" panose="020B0604020202020204" pitchFamily="34" charset="0"/>
            </a:rPr>
            <a:t>Improved community participation in the fight against crime</a:t>
          </a:r>
          <a:r>
            <a:rPr lang="en-ZA" sz="1200" b="1" kern="1200" smtClean="0">
              <a:solidFill>
                <a:schemeClr val="tx1"/>
              </a:solidFill>
              <a:latin typeface="Arial Narrow" panose="020B0606020202030204" pitchFamily="34" charset="0"/>
              <a:cs typeface="Arial" panose="020B0604020202020204" pitchFamily="34" charset="0"/>
            </a:rPr>
            <a:t> </a:t>
          </a:r>
          <a:endParaRPr lang="en-ZA" sz="1200" b="1" kern="1200" dirty="0">
            <a:solidFill>
              <a:schemeClr val="tx1"/>
            </a:solidFill>
            <a:latin typeface="Arial Narrow" panose="020B0606020202030204" pitchFamily="34" charset="0"/>
            <a:cs typeface="Arial" panose="020B0604020202020204" pitchFamily="34" charset="0"/>
          </a:endParaRPr>
        </a:p>
      </dsp:txBody>
      <dsp:txXfrm>
        <a:off x="1941317" y="857246"/>
        <a:ext cx="1427839" cy="1427839"/>
      </dsp:txXfrm>
    </dsp:sp>
    <dsp:sp modelId="{24768D78-2B4B-47F2-990D-FC851ACEBA4C}">
      <dsp:nvSpPr>
        <dsp:cNvPr id="0" name=""/>
        <dsp:cNvSpPr/>
      </dsp:nvSpPr>
      <dsp:spPr>
        <a:xfrm rot="5400000">
          <a:off x="3462425" y="265816"/>
          <a:ext cx="2019269" cy="2019269"/>
        </a:xfrm>
        <a:prstGeom prst="pieWedge">
          <a:avLst/>
        </a:prstGeom>
        <a:gradFill rotWithShape="0">
          <a:gsLst>
            <a:gs pos="0">
              <a:schemeClr val="accent6">
                <a:alpha val="90000"/>
                <a:hueOff val="0"/>
                <a:satOff val="0"/>
                <a:lumOff val="0"/>
                <a:alphaOff val="-13333"/>
                <a:satMod val="103000"/>
                <a:lumMod val="102000"/>
                <a:tint val="94000"/>
              </a:schemeClr>
            </a:gs>
            <a:gs pos="50000">
              <a:schemeClr val="accent6">
                <a:alpha val="90000"/>
                <a:hueOff val="0"/>
                <a:satOff val="0"/>
                <a:lumOff val="0"/>
                <a:alphaOff val="-13333"/>
                <a:satMod val="110000"/>
                <a:lumMod val="100000"/>
                <a:shade val="100000"/>
              </a:schemeClr>
            </a:gs>
            <a:gs pos="100000">
              <a:schemeClr val="accent6">
                <a:alpha val="90000"/>
                <a:hueOff val="0"/>
                <a:satOff val="0"/>
                <a:lumOff val="0"/>
                <a:alphaOff val="-13333"/>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85344" tIns="85344" rIns="85344" bIns="85344" numCol="1" spcCol="1270" anchor="ctr" anchorCtr="0">
          <a:noAutofit/>
        </a:bodyPr>
        <a:lstStyle/>
        <a:p>
          <a:pPr lvl="0" algn="ctr" defTabSz="533400">
            <a:lnSpc>
              <a:spcPct val="100000"/>
            </a:lnSpc>
            <a:spcBef>
              <a:spcPct val="0"/>
            </a:spcBef>
            <a:spcAft>
              <a:spcPts val="0"/>
            </a:spcAft>
          </a:pPr>
          <a:r>
            <a:rPr kumimoji="0" lang="en-GB" sz="1200" b="1" u="none" strike="noStrike" kern="1200" cap="none" normalizeH="0" baseline="0" smtClean="0">
              <a:ln/>
              <a:solidFill>
                <a:schemeClr val="tx1"/>
              </a:solidFill>
              <a:effectLst/>
              <a:latin typeface="Arial Narrow" panose="020B0606020202030204" pitchFamily="34" charset="0"/>
              <a:cs typeface="Arial" panose="020B0604020202020204" pitchFamily="34" charset="0"/>
            </a:rPr>
            <a:t>Improved community police relations</a:t>
          </a:r>
          <a:endParaRPr lang="en-ZA" sz="1200" kern="1200" dirty="0">
            <a:solidFill>
              <a:schemeClr val="tx1"/>
            </a:solidFill>
            <a:latin typeface="Arial Narrow" panose="020B0606020202030204" pitchFamily="34" charset="0"/>
            <a:cs typeface="Arial" panose="020B0604020202020204" pitchFamily="34" charset="0"/>
          </a:endParaRPr>
        </a:p>
      </dsp:txBody>
      <dsp:txXfrm rot="-5400000">
        <a:off x="3462425" y="857246"/>
        <a:ext cx="1427839" cy="1427839"/>
      </dsp:txXfrm>
    </dsp:sp>
    <dsp:sp modelId="{501E1B61-BC29-476C-BE0D-31BC456DD9AB}">
      <dsp:nvSpPr>
        <dsp:cNvPr id="0" name=""/>
        <dsp:cNvSpPr/>
      </dsp:nvSpPr>
      <dsp:spPr>
        <a:xfrm rot="10800000">
          <a:off x="3462425" y="2378354"/>
          <a:ext cx="2019269" cy="2019269"/>
        </a:xfrm>
        <a:prstGeom prst="pieWedge">
          <a:avLst/>
        </a:prstGeom>
        <a:gradFill rotWithShape="0">
          <a:gsLst>
            <a:gs pos="0">
              <a:schemeClr val="accent6">
                <a:alpha val="90000"/>
                <a:hueOff val="0"/>
                <a:satOff val="0"/>
                <a:lumOff val="0"/>
                <a:alphaOff val="-26667"/>
                <a:satMod val="103000"/>
                <a:lumMod val="102000"/>
                <a:tint val="94000"/>
              </a:schemeClr>
            </a:gs>
            <a:gs pos="50000">
              <a:schemeClr val="accent6">
                <a:alpha val="90000"/>
                <a:hueOff val="0"/>
                <a:satOff val="0"/>
                <a:lumOff val="0"/>
                <a:alphaOff val="-26667"/>
                <a:satMod val="110000"/>
                <a:lumMod val="100000"/>
                <a:shade val="100000"/>
              </a:schemeClr>
            </a:gs>
            <a:gs pos="100000">
              <a:schemeClr val="accent6">
                <a:alpha val="90000"/>
                <a:hueOff val="0"/>
                <a:satOff val="0"/>
                <a:lumOff val="0"/>
                <a:alphaOff val="-26667"/>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85344" tIns="85344" rIns="85344" bIns="85344" numCol="1" spcCol="1270" anchor="ctr" anchorCtr="0">
          <a:noAutofit/>
        </a:bodyPr>
        <a:lstStyle/>
        <a:p>
          <a:pPr lvl="0" algn="ctr" defTabSz="533400">
            <a:lnSpc>
              <a:spcPct val="100000"/>
            </a:lnSpc>
            <a:spcBef>
              <a:spcPct val="0"/>
            </a:spcBef>
            <a:spcAft>
              <a:spcPts val="0"/>
            </a:spcAft>
          </a:pPr>
          <a:r>
            <a:rPr kumimoji="0" lang="en-GB" sz="1200" b="1" u="none" strike="noStrike" kern="1200" cap="none" normalizeH="0" baseline="0" smtClean="0">
              <a:ln/>
              <a:solidFill>
                <a:schemeClr val="tx1"/>
              </a:solidFill>
              <a:effectLst/>
              <a:latin typeface="Arial Narrow" panose="020B0606020202030204" pitchFamily="34" charset="0"/>
              <a:cs typeface="Arial" panose="020B0604020202020204" pitchFamily="34" charset="0"/>
            </a:rPr>
            <a:t>Transformed and accountable police service</a:t>
          </a:r>
          <a:endParaRPr lang="en-ZA" sz="1200" kern="1200" dirty="0">
            <a:solidFill>
              <a:schemeClr val="tx1"/>
            </a:solidFill>
            <a:latin typeface="Arial Narrow" panose="020B0606020202030204" pitchFamily="34" charset="0"/>
            <a:cs typeface="Arial" panose="020B0604020202020204" pitchFamily="34" charset="0"/>
          </a:endParaRPr>
        </a:p>
      </dsp:txBody>
      <dsp:txXfrm rot="10800000">
        <a:off x="3462425" y="2378354"/>
        <a:ext cx="1427839" cy="1427839"/>
      </dsp:txXfrm>
    </dsp:sp>
    <dsp:sp modelId="{885158BF-8DDA-4B2C-A81F-A6481FDF4158}">
      <dsp:nvSpPr>
        <dsp:cNvPr id="0" name=""/>
        <dsp:cNvSpPr/>
      </dsp:nvSpPr>
      <dsp:spPr>
        <a:xfrm rot="16200000">
          <a:off x="1349887" y="2378354"/>
          <a:ext cx="2019269" cy="2019269"/>
        </a:xfrm>
        <a:prstGeom prst="pieWedge">
          <a:avLst/>
        </a:prstGeom>
        <a:gradFill rotWithShape="0">
          <a:gsLst>
            <a:gs pos="0">
              <a:schemeClr val="accent6">
                <a:alpha val="90000"/>
                <a:hueOff val="0"/>
                <a:satOff val="0"/>
                <a:lumOff val="0"/>
                <a:alphaOff val="-40000"/>
                <a:satMod val="103000"/>
                <a:lumMod val="102000"/>
                <a:tint val="94000"/>
              </a:schemeClr>
            </a:gs>
            <a:gs pos="50000">
              <a:schemeClr val="accent6">
                <a:alpha val="90000"/>
                <a:hueOff val="0"/>
                <a:satOff val="0"/>
                <a:lumOff val="0"/>
                <a:alphaOff val="-40000"/>
                <a:satMod val="110000"/>
                <a:lumMod val="100000"/>
                <a:shade val="100000"/>
              </a:schemeClr>
            </a:gs>
            <a:gs pos="100000">
              <a:schemeClr val="accent6">
                <a:alpha val="90000"/>
                <a:hueOff val="0"/>
                <a:satOff val="0"/>
                <a:lumOff val="0"/>
                <a:alphaOff val="-4000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85344" tIns="85344" rIns="85344" bIns="85344" numCol="1" spcCol="1270" anchor="ctr" anchorCtr="0">
          <a:noAutofit/>
        </a:bodyPr>
        <a:lstStyle/>
        <a:p>
          <a:pPr lvl="0" algn="ctr" defTabSz="533400">
            <a:lnSpc>
              <a:spcPct val="100000"/>
            </a:lnSpc>
            <a:spcBef>
              <a:spcPct val="0"/>
            </a:spcBef>
            <a:spcAft>
              <a:spcPts val="0"/>
            </a:spcAft>
          </a:pPr>
          <a:endParaRPr kumimoji="0" lang="en-GB" sz="1200" b="1" u="none" strike="noStrike" kern="1200" cap="none" normalizeH="0" baseline="0" smtClean="0">
            <a:ln/>
            <a:solidFill>
              <a:schemeClr val="tx1"/>
            </a:solidFill>
            <a:effectLst/>
            <a:latin typeface="Arial Narrow" panose="020B0606020202030204" pitchFamily="34" charset="0"/>
            <a:cs typeface="Arial" panose="020B0604020202020204" pitchFamily="34" charset="0"/>
          </a:endParaRPr>
        </a:p>
        <a:p>
          <a:pPr lvl="0" algn="ctr" defTabSz="533400">
            <a:lnSpc>
              <a:spcPct val="100000"/>
            </a:lnSpc>
            <a:spcBef>
              <a:spcPct val="0"/>
            </a:spcBef>
            <a:spcAft>
              <a:spcPts val="0"/>
            </a:spcAft>
          </a:pPr>
          <a:r>
            <a:rPr kumimoji="0" lang="en-GB" sz="1200" b="1" u="none" strike="noStrike" kern="1200" cap="none" normalizeH="0" baseline="0" smtClean="0">
              <a:ln/>
              <a:solidFill>
                <a:schemeClr val="tx1"/>
              </a:solidFill>
              <a:effectLst/>
              <a:latin typeface="Arial Narrow" panose="020B0606020202030204" pitchFamily="34" charset="0"/>
              <a:cs typeface="Arial" panose="020B0604020202020204" pitchFamily="34" charset="0"/>
            </a:rPr>
            <a:t>Improved collaboration, coordination and integration on safety, crime and violence prevention within the three spheres of government</a:t>
          </a:r>
          <a:endParaRPr lang="en-ZA" sz="1200" kern="1200" dirty="0">
            <a:solidFill>
              <a:schemeClr val="tx1"/>
            </a:solidFill>
            <a:latin typeface="Arial Narrow" panose="020B0606020202030204" pitchFamily="34" charset="0"/>
            <a:cs typeface="Arial" panose="020B0604020202020204" pitchFamily="34" charset="0"/>
          </a:endParaRPr>
        </a:p>
      </dsp:txBody>
      <dsp:txXfrm rot="5400000">
        <a:off x="1941317" y="2378354"/>
        <a:ext cx="1427839" cy="1427839"/>
      </dsp:txXfrm>
    </dsp:sp>
    <dsp:sp modelId="{8D23A397-3BB5-4FBD-9A98-87D3C3CFA348}">
      <dsp:nvSpPr>
        <dsp:cNvPr id="0" name=""/>
        <dsp:cNvSpPr/>
      </dsp:nvSpPr>
      <dsp:spPr>
        <a:xfrm>
          <a:off x="3067199" y="1912010"/>
          <a:ext cx="697184" cy="606247"/>
        </a:xfrm>
        <a:prstGeom prst="circularArrow">
          <a:avLst/>
        </a:prstGeom>
        <a:solidFill>
          <a:schemeClr val="accent6">
            <a:tint val="40000"/>
            <a:hueOff val="0"/>
            <a:satOff val="0"/>
            <a:lumOff val="0"/>
            <a:alphaOff val="0"/>
          </a:schemeClr>
        </a:solidFill>
        <a:ln>
          <a:noFill/>
        </a:ln>
        <a:effectLst/>
        <a:scene3d>
          <a:camera prst="orthographicFront"/>
          <a:lightRig rig="threePt" dir="t">
            <a:rot lat="0" lon="0" rev="7500000"/>
          </a:lightRig>
        </a:scene3d>
        <a:sp3d z="152400" extrusionH="63500" prstMaterial="matte">
          <a:bevelT w="50800" h="19050" prst="relaxedInset"/>
          <a:contourClr>
            <a:schemeClr val="bg1"/>
          </a:contourClr>
        </a:sp3d>
      </dsp:spPr>
      <dsp:style>
        <a:lnRef idx="0">
          <a:scrgbClr r="0" g="0" b="0"/>
        </a:lnRef>
        <a:fillRef idx="1">
          <a:scrgbClr r="0" g="0" b="0"/>
        </a:fillRef>
        <a:effectRef idx="2">
          <a:scrgbClr r="0" g="0" b="0"/>
        </a:effectRef>
        <a:fontRef idx="minor">
          <a:schemeClr val="lt1"/>
        </a:fontRef>
      </dsp:style>
    </dsp:sp>
    <dsp:sp modelId="{07321B29-1E9B-4BDE-8416-EC29AE6B1C66}">
      <dsp:nvSpPr>
        <dsp:cNvPr id="0" name=""/>
        <dsp:cNvSpPr/>
      </dsp:nvSpPr>
      <dsp:spPr>
        <a:xfrm rot="10800000">
          <a:off x="3067199" y="2145182"/>
          <a:ext cx="697184" cy="606247"/>
        </a:xfrm>
        <a:prstGeom prst="circularArrow">
          <a:avLst/>
        </a:prstGeom>
        <a:solidFill>
          <a:schemeClr val="accent6">
            <a:tint val="40000"/>
            <a:hueOff val="0"/>
            <a:satOff val="0"/>
            <a:lumOff val="0"/>
            <a:alphaOff val="0"/>
          </a:schemeClr>
        </a:solidFill>
        <a:ln>
          <a:noFill/>
        </a:ln>
        <a:effectLst/>
        <a:scene3d>
          <a:camera prst="orthographicFront"/>
          <a:lightRig rig="threePt" dir="t">
            <a:rot lat="0" lon="0" rev="7500000"/>
          </a:lightRig>
        </a:scene3d>
        <a:sp3d z="152400" extrusionH="63500" prstMaterial="matte">
          <a:bevelT w="50800" h="19050" prst="relaxedInset"/>
          <a:contourClr>
            <a:schemeClr val="bg1"/>
          </a:contourClr>
        </a:sp3d>
      </dsp:spPr>
      <dsp:style>
        <a:lnRef idx="0">
          <a:scrgbClr r="0" g="0" b="0"/>
        </a:lnRef>
        <a:fillRef idx="1">
          <a:scrgbClr r="0" g="0" b="0"/>
        </a:fillRef>
        <a:effectRef idx="2">
          <a:scrgbClr r="0" g="0" b="0"/>
        </a:effectRef>
        <a:fontRef idx="minor">
          <a:schemeClr val="lt1"/>
        </a:fontRef>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D4ECF0B-8BFC-45CA-A103-0A253D45F094}">
      <dsp:nvSpPr>
        <dsp:cNvPr id="0" name=""/>
        <dsp:cNvSpPr/>
      </dsp:nvSpPr>
      <dsp:spPr>
        <a:xfrm>
          <a:off x="44" y="17562"/>
          <a:ext cx="4221988" cy="1267200"/>
        </a:xfrm>
        <a:prstGeom prst="rect">
          <a:avLst/>
        </a:prstGeom>
        <a:solidFill>
          <a:srgbClr val="B1A673"/>
        </a:soli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99136" tIns="113792" rIns="199136" bIns="113792" numCol="1" spcCol="1270" anchor="ctr" anchorCtr="0">
          <a:noAutofit/>
        </a:bodyPr>
        <a:lstStyle/>
        <a:p>
          <a:pPr lvl="0" algn="ctr" defTabSz="1244600">
            <a:lnSpc>
              <a:spcPct val="150000"/>
            </a:lnSpc>
            <a:spcBef>
              <a:spcPct val="0"/>
            </a:spcBef>
            <a:spcAft>
              <a:spcPts val="0"/>
            </a:spcAft>
          </a:pPr>
          <a:r>
            <a:rPr lang="en-US" sz="2800" b="1" kern="1200" dirty="0" smtClean="0">
              <a:solidFill>
                <a:schemeClr val="tx1"/>
              </a:solidFill>
              <a:latin typeface="Arial Narrow" panose="020B0606020202030204" pitchFamily="34" charset="0"/>
            </a:rPr>
            <a:t>2020/21</a:t>
          </a:r>
          <a:endParaRPr lang="en-US" sz="2800" b="1" kern="1200" dirty="0">
            <a:solidFill>
              <a:schemeClr val="tx1"/>
            </a:solidFill>
            <a:latin typeface="Arial Narrow" panose="020B0606020202030204" pitchFamily="34" charset="0"/>
          </a:endParaRPr>
        </a:p>
      </dsp:txBody>
      <dsp:txXfrm>
        <a:off x="44" y="17562"/>
        <a:ext cx="4221988" cy="1267200"/>
      </dsp:txXfrm>
    </dsp:sp>
    <dsp:sp modelId="{F83A0ED5-31E0-4BC7-B897-D34A0616D40B}">
      <dsp:nvSpPr>
        <dsp:cNvPr id="0" name=""/>
        <dsp:cNvSpPr/>
      </dsp:nvSpPr>
      <dsp:spPr>
        <a:xfrm>
          <a:off x="44" y="1284762"/>
          <a:ext cx="4221988" cy="3744180"/>
        </a:xfrm>
        <a:prstGeom prst="rect">
          <a:avLst/>
        </a:prstGeom>
        <a:solidFill>
          <a:srgbClr val="EDDFA1">
            <a:alpha val="90000"/>
          </a:srgbClr>
        </a:solidFill>
        <a:ln w="6350" cap="flat" cmpd="sng" algn="ctr">
          <a:solidFill>
            <a:schemeClr val="accent1">
              <a:alpha val="90000"/>
              <a:tint val="40000"/>
              <a:hueOff val="0"/>
              <a:satOff val="0"/>
              <a:lumOff val="0"/>
              <a:alphaOff val="0"/>
            </a:schemeClr>
          </a:solidFill>
          <a:prstDash val="solid"/>
          <a:miter lim="800000"/>
        </a:ln>
        <a:effectLst/>
        <a:scene3d>
          <a:camera prst="orthographicFront"/>
          <a:lightRig rig="threePt" dir="t">
            <a:rot lat="0" lon="0" rev="7500000"/>
          </a:lightRig>
        </a:scene3d>
        <a:sp3d extrusionH="190500" prstMaterial="dkEdge">
          <a:bevelT w="120650" h="38100" prst="relaxedInset"/>
          <a:bevelB w="120650" h="571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58674" tIns="58674" rIns="78232" bIns="88011" numCol="1" spcCol="1270" anchor="t" anchorCtr="0">
          <a:noAutofit/>
        </a:bodyPr>
        <a:lstStyle/>
        <a:p>
          <a:pPr marL="57150" lvl="1" indent="-57150" algn="just" defTabSz="488950">
            <a:lnSpc>
              <a:spcPct val="150000"/>
            </a:lnSpc>
            <a:spcBef>
              <a:spcPct val="0"/>
            </a:spcBef>
            <a:spcAft>
              <a:spcPts val="0"/>
            </a:spcAft>
            <a:buChar char="••"/>
          </a:pPr>
          <a:r>
            <a:rPr lang="en-US" sz="1100" b="0" kern="1200" dirty="0" smtClean="0">
              <a:solidFill>
                <a:schemeClr val="tx1"/>
              </a:solidFill>
              <a:latin typeface="Arial Narrow" panose="020B0606020202030204" pitchFamily="34" charset="0"/>
            </a:rPr>
            <a:t>The Department had spent 96% or R131,5 million of its adjustment budget of R137,2 million. The projected cash flow for the same period was R134,5 million or 98% of the final allocated budget of R137,2 million. The spending was 2% or R5,6 million lower than anticipated.</a:t>
          </a:r>
          <a:endParaRPr lang="en-US" sz="1100" b="0" kern="1200" dirty="0">
            <a:solidFill>
              <a:schemeClr val="tx1"/>
            </a:solidFill>
            <a:latin typeface="Arial Narrow" panose="020B0606020202030204" pitchFamily="34" charset="0"/>
          </a:endParaRPr>
        </a:p>
        <a:p>
          <a:pPr marL="57150" lvl="1" indent="-57150" algn="just" defTabSz="488950">
            <a:lnSpc>
              <a:spcPct val="150000"/>
            </a:lnSpc>
            <a:spcBef>
              <a:spcPct val="0"/>
            </a:spcBef>
            <a:spcAft>
              <a:spcPct val="15000"/>
            </a:spcAft>
            <a:buChar char="••"/>
          </a:pPr>
          <a:r>
            <a:rPr lang="en-US" sz="1100" b="0" kern="1200" dirty="0" smtClean="0">
              <a:solidFill>
                <a:schemeClr val="tx1"/>
              </a:solidFill>
              <a:latin typeface="Arial Narrow" panose="020B0606020202030204" pitchFamily="34" charset="0"/>
            </a:rPr>
            <a:t>The underspending was mainly due to the compensation of employees, in particular, vacant funded posts that were not filled during the financial year.</a:t>
          </a:r>
          <a:endParaRPr lang="en-US" sz="1100" b="0" kern="1200" dirty="0">
            <a:solidFill>
              <a:schemeClr val="tx1"/>
            </a:solidFill>
            <a:latin typeface="Arial Narrow" panose="020B0606020202030204" pitchFamily="34" charset="0"/>
          </a:endParaRPr>
        </a:p>
        <a:p>
          <a:pPr marL="57150" lvl="1" indent="-57150" algn="just" defTabSz="488950">
            <a:lnSpc>
              <a:spcPct val="150000"/>
            </a:lnSpc>
            <a:spcBef>
              <a:spcPct val="0"/>
            </a:spcBef>
            <a:spcAft>
              <a:spcPct val="15000"/>
            </a:spcAft>
            <a:buChar char="••"/>
          </a:pPr>
          <a:r>
            <a:rPr lang="en-US" sz="1100" b="0" kern="1200" dirty="0" smtClean="0">
              <a:solidFill>
                <a:schemeClr val="tx1"/>
              </a:solidFill>
              <a:latin typeface="Arial Narrow" panose="020B0606020202030204" pitchFamily="34" charset="0"/>
            </a:rPr>
            <a:t>The spending on goods and services was R129 000 less than anticipated due to the slowdown in normal business activities as a result of the national-wide lockdown, as well as the </a:t>
          </a:r>
          <a:r>
            <a:rPr lang="en-US" sz="1100" b="0" kern="1200" dirty="0" err="1" smtClean="0">
              <a:solidFill>
                <a:schemeClr val="tx1"/>
              </a:solidFill>
              <a:latin typeface="Arial Narrow" panose="020B0606020202030204" pitchFamily="34" charset="0"/>
            </a:rPr>
            <a:t>virement</a:t>
          </a:r>
          <a:r>
            <a:rPr lang="en-US" sz="1100" b="0" kern="1200" dirty="0" smtClean="0">
              <a:solidFill>
                <a:schemeClr val="tx1"/>
              </a:solidFill>
              <a:latin typeface="Arial Narrow" panose="020B0606020202030204" pitchFamily="34" charset="0"/>
            </a:rPr>
            <a:t> of R4,2 million to payment for capital assets. </a:t>
          </a:r>
          <a:endParaRPr lang="en-US" sz="1100" b="0" kern="1200" dirty="0">
            <a:solidFill>
              <a:schemeClr val="tx1"/>
            </a:solidFill>
            <a:latin typeface="Arial Narrow" panose="020B0606020202030204" pitchFamily="34" charset="0"/>
          </a:endParaRPr>
        </a:p>
        <a:p>
          <a:pPr marL="57150" lvl="1" indent="-57150" algn="just" defTabSz="488950">
            <a:lnSpc>
              <a:spcPct val="150000"/>
            </a:lnSpc>
            <a:spcBef>
              <a:spcPct val="0"/>
            </a:spcBef>
            <a:spcAft>
              <a:spcPct val="15000"/>
            </a:spcAft>
            <a:buChar char="••"/>
          </a:pPr>
          <a:r>
            <a:rPr lang="en-US" sz="1100" b="0" kern="1200" dirty="0" smtClean="0">
              <a:solidFill>
                <a:schemeClr val="tx1"/>
              </a:solidFill>
              <a:latin typeface="Arial Narrow" panose="020B0606020202030204" pitchFamily="34" charset="0"/>
            </a:rPr>
            <a:t>The spending on payment for capital assets during the first three quarters of the financial year was also below the anticipated projections due to purchase restrictions on certain items during the national-wide lockdown. Nonetheless, the Department had spent over R4million on computer equipment and almost R1million on vehicles during the last quarter of the period under review.</a:t>
          </a:r>
          <a:endParaRPr lang="en-US" sz="1100" b="0" kern="1200" dirty="0">
            <a:solidFill>
              <a:schemeClr val="tx1"/>
            </a:solidFill>
            <a:latin typeface="Arial Narrow" panose="020B0606020202030204" pitchFamily="34" charset="0"/>
          </a:endParaRPr>
        </a:p>
        <a:p>
          <a:pPr marL="114300" lvl="1" indent="-114300" algn="l" defTabSz="533400">
            <a:lnSpc>
              <a:spcPct val="90000"/>
            </a:lnSpc>
            <a:spcBef>
              <a:spcPct val="0"/>
            </a:spcBef>
            <a:spcAft>
              <a:spcPct val="15000"/>
            </a:spcAft>
            <a:buChar char="••"/>
          </a:pPr>
          <a:endParaRPr lang="en-US" sz="1200" b="1" kern="1200" dirty="0">
            <a:solidFill>
              <a:schemeClr val="tx1"/>
            </a:solidFill>
            <a:latin typeface="Arial Narrow" panose="020B0606020202030204" pitchFamily="34" charset="0"/>
          </a:endParaRPr>
        </a:p>
      </dsp:txBody>
      <dsp:txXfrm>
        <a:off x="44" y="1284762"/>
        <a:ext cx="4221988" cy="3744180"/>
      </dsp:txXfrm>
    </dsp:sp>
    <dsp:sp modelId="{9331702F-D5C9-491B-B3AB-0833B5BA0572}">
      <dsp:nvSpPr>
        <dsp:cNvPr id="0" name=""/>
        <dsp:cNvSpPr/>
      </dsp:nvSpPr>
      <dsp:spPr>
        <a:xfrm>
          <a:off x="4813110" y="17562"/>
          <a:ext cx="4221988" cy="1267200"/>
        </a:xfrm>
        <a:prstGeom prst="rect">
          <a:avLst/>
        </a:prstGeom>
        <a:solidFill>
          <a:srgbClr val="B1A673"/>
        </a:soli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99136" tIns="113792" rIns="199136" bIns="113792" numCol="1" spcCol="1270" anchor="ctr" anchorCtr="0">
          <a:noAutofit/>
        </a:bodyPr>
        <a:lstStyle/>
        <a:p>
          <a:pPr lvl="0" algn="ctr" defTabSz="1244600">
            <a:lnSpc>
              <a:spcPct val="150000"/>
            </a:lnSpc>
            <a:spcBef>
              <a:spcPct val="0"/>
            </a:spcBef>
            <a:spcAft>
              <a:spcPts val="0"/>
            </a:spcAft>
          </a:pPr>
          <a:r>
            <a:rPr lang="en-US" sz="2800" b="1" kern="1200" dirty="0" smtClean="0">
              <a:solidFill>
                <a:schemeClr val="tx1"/>
              </a:solidFill>
              <a:latin typeface="Arial Narrow" panose="020B0606020202030204" pitchFamily="34" charset="0"/>
            </a:rPr>
            <a:t>2021/22</a:t>
          </a:r>
          <a:endParaRPr lang="en-US" sz="2800" b="1" kern="1200" dirty="0">
            <a:solidFill>
              <a:schemeClr val="tx1"/>
            </a:solidFill>
            <a:latin typeface="Arial Narrow" panose="020B0606020202030204" pitchFamily="34" charset="0"/>
          </a:endParaRPr>
        </a:p>
      </dsp:txBody>
      <dsp:txXfrm>
        <a:off x="4813110" y="17562"/>
        <a:ext cx="4221988" cy="1267200"/>
      </dsp:txXfrm>
    </dsp:sp>
    <dsp:sp modelId="{736DE368-C074-4E7F-B585-862AEDB57A7C}">
      <dsp:nvSpPr>
        <dsp:cNvPr id="0" name=""/>
        <dsp:cNvSpPr/>
      </dsp:nvSpPr>
      <dsp:spPr>
        <a:xfrm>
          <a:off x="4813110" y="1284762"/>
          <a:ext cx="4221988" cy="3744180"/>
        </a:xfrm>
        <a:prstGeom prst="rect">
          <a:avLst/>
        </a:prstGeom>
        <a:solidFill>
          <a:srgbClr val="EDDFA1">
            <a:alpha val="90000"/>
          </a:srgbClr>
        </a:solidFill>
        <a:ln w="6350" cap="flat" cmpd="sng" algn="ctr">
          <a:solidFill>
            <a:schemeClr val="accent1">
              <a:alpha val="90000"/>
              <a:tint val="40000"/>
              <a:hueOff val="0"/>
              <a:satOff val="0"/>
              <a:lumOff val="0"/>
              <a:alphaOff val="0"/>
            </a:schemeClr>
          </a:solidFill>
          <a:prstDash val="solid"/>
          <a:miter lim="800000"/>
        </a:ln>
        <a:effectLst/>
        <a:scene3d>
          <a:camera prst="orthographicFront"/>
          <a:lightRig rig="threePt" dir="t">
            <a:rot lat="0" lon="0" rev="7500000"/>
          </a:lightRig>
        </a:scene3d>
        <a:sp3d extrusionH="190500" prstMaterial="dkEdge">
          <a:bevelT w="120650" h="38100" prst="relaxedInset"/>
          <a:bevelB w="120650" h="571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58674" tIns="58674" rIns="78232" bIns="88011" numCol="1" spcCol="1270" anchor="t" anchorCtr="0">
          <a:noAutofit/>
        </a:bodyPr>
        <a:lstStyle/>
        <a:p>
          <a:pPr marL="57150" lvl="1" indent="-57150" algn="just" defTabSz="488950">
            <a:lnSpc>
              <a:spcPct val="150000"/>
            </a:lnSpc>
            <a:spcBef>
              <a:spcPct val="0"/>
            </a:spcBef>
            <a:spcAft>
              <a:spcPts val="0"/>
            </a:spcAft>
            <a:buChar char="••"/>
          </a:pPr>
          <a:r>
            <a:rPr lang="en-US" sz="1100" b="0" kern="1200" dirty="0" smtClean="0">
              <a:latin typeface="Arial Narrow" panose="020B0606020202030204" pitchFamily="34" charset="0"/>
            </a:rPr>
            <a:t>The Department spent R138,407 million or 91,6% of its final appropriation of R151,043 million in the 2021/22 financial year. This is a 4.3% decrease against the 95,9% spending in the 2020/21 financial year. </a:t>
          </a:r>
          <a:endParaRPr lang="en-US" sz="1100" b="0" kern="1200" dirty="0">
            <a:solidFill>
              <a:schemeClr val="tx1"/>
            </a:solidFill>
            <a:latin typeface="Arial Narrow" panose="020B0606020202030204" pitchFamily="34" charset="0"/>
          </a:endParaRPr>
        </a:p>
        <a:p>
          <a:pPr marL="57150" lvl="1" indent="-57150" algn="just" defTabSz="488950">
            <a:lnSpc>
              <a:spcPct val="150000"/>
            </a:lnSpc>
            <a:spcBef>
              <a:spcPct val="0"/>
            </a:spcBef>
            <a:spcAft>
              <a:spcPts val="0"/>
            </a:spcAft>
            <a:buChar char="••"/>
          </a:pPr>
          <a:r>
            <a:rPr lang="en-US" sz="1100" b="0" kern="1200" dirty="0" smtClean="0">
              <a:latin typeface="Arial Narrow" panose="020B0606020202030204" pitchFamily="34" charset="0"/>
            </a:rPr>
            <a:t>The underspending on the COE budget can be attributed to vacant funded posts and the amount of R3,039 million represents 24.0% of the total underspending of R12,636 million. The Department has also underspent with R8,500 million on goods and services mainly due to the delays experienced with its relocation to new office accommodation. </a:t>
          </a:r>
          <a:endParaRPr lang="en-US" sz="1100" b="0" kern="1200" dirty="0">
            <a:solidFill>
              <a:schemeClr val="tx1"/>
            </a:solidFill>
            <a:latin typeface="Arial Narrow" panose="020B0606020202030204" pitchFamily="34" charset="0"/>
          </a:endParaRPr>
        </a:p>
        <a:p>
          <a:pPr marL="57150" lvl="1" indent="-57150" algn="just" defTabSz="488950">
            <a:lnSpc>
              <a:spcPct val="150000"/>
            </a:lnSpc>
            <a:spcBef>
              <a:spcPct val="0"/>
            </a:spcBef>
            <a:spcAft>
              <a:spcPts val="0"/>
            </a:spcAft>
            <a:buChar char="••"/>
          </a:pPr>
          <a:r>
            <a:rPr lang="en-US" sz="1100" b="0" kern="1200" dirty="0" smtClean="0">
              <a:latin typeface="Arial Narrow" panose="020B0606020202030204" pitchFamily="34" charset="0"/>
            </a:rPr>
            <a:t>The funds were specifically earmarked for the move, as well as the installation of ICT network and systems. The same applies to payments for capital assets where the Department only spent 48.0% of the allocated budget of R1,921 million, leaving a balance of R998 000.</a:t>
          </a:r>
          <a:r>
            <a:rPr lang="en-US" sz="1100" b="0" strike="sngStrike" kern="1200" dirty="0" smtClean="0">
              <a:solidFill>
                <a:srgbClr val="FF0000"/>
              </a:solidFill>
              <a:latin typeface="Arial Narrow" panose="020B0606020202030204" pitchFamily="34" charset="0"/>
            </a:rPr>
            <a:t> </a:t>
          </a:r>
          <a:r>
            <a:rPr lang="en-ZA" sz="1100" b="0" kern="1200" dirty="0" smtClean="0">
              <a:latin typeface="Arial Narrow" panose="020B0606020202030204" pitchFamily="34" charset="0"/>
            </a:rPr>
            <a:t> </a:t>
          </a:r>
          <a:endParaRPr lang="en-US" sz="1100" b="0" kern="1200" dirty="0">
            <a:solidFill>
              <a:schemeClr val="tx1"/>
            </a:solidFill>
            <a:latin typeface="Arial Narrow" panose="020B0606020202030204" pitchFamily="34" charset="0"/>
          </a:endParaRPr>
        </a:p>
      </dsp:txBody>
      <dsp:txXfrm>
        <a:off x="4813110" y="1284762"/>
        <a:ext cx="4221988" cy="3744180"/>
      </dsp:txXfrm>
    </dsp:sp>
  </dsp:spTree>
</dsp:drawing>
</file>

<file path=ppt/diagrams/layout1.xml><?xml version="1.0" encoding="utf-8"?>
<dgm:layoutDef xmlns:dgm="http://schemas.openxmlformats.org/drawingml/2006/diagram" xmlns:a="http://schemas.openxmlformats.org/drawingml/2006/main" uniqueId="urn:microsoft.com/office/officeart/2005/8/layout/hList6">
  <dgm:title val=""/>
  <dgm:desc val=""/>
  <dgm:catLst>
    <dgm:cat type="list" pri="18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ptType="node" refType="h"/>
      <dgm:constr type="w" for="ch" ptType="node" refType="w"/>
      <dgm:constr type="primFontSz" for="ch" ptType="node" op="equ"/>
      <dgm:constr type="w" for="ch" forName="sibTrans" refType="w" fact="0.075"/>
    </dgm:constrLst>
    <dgm:ruleLst/>
    <dgm:forEach name="nodesForEach" axis="ch" ptType="node">
      <dgm:layoutNode name="node">
        <dgm:varLst>
          <dgm:bulletEnabled val="1"/>
        </dgm:varLst>
        <dgm:alg type="tx"/>
        <dgm:choose name="Name4">
          <dgm:if name="Name5" func="var" arg="dir" op="equ" val="norm">
            <dgm:shape xmlns:r="http://schemas.openxmlformats.org/officeDocument/2006/relationships" rot="-90" type="flowChartManualOperation" r:blip="">
              <dgm:adjLst/>
            </dgm:shape>
          </dgm:if>
          <dgm:else name="Name6">
            <dgm:shape xmlns:r="http://schemas.openxmlformats.org/officeDocument/2006/relationships" rot="90" type="flowChartManualOperation" r:blip="">
              <dgm:adjLst/>
            </dgm:shape>
          </dgm:else>
        </dgm:choose>
        <dgm:presOf axis="desOrSelf" ptType="node"/>
        <dgm:constrLst>
          <dgm:constr type="primFontSz" val="65"/>
          <dgm:constr type="tMarg"/>
          <dgm:constr type="bMarg"/>
          <dgm:constr type="lMarg" refType="primFontSz" fact="0.5"/>
          <dgm:constr type="rMarg" refType="lMarg"/>
        </dgm:constrLst>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cycle4">
  <dgm:title val=""/>
  <dgm:desc val=""/>
  <dgm:catLst>
    <dgm:cat type="relationship" pri="26000"/>
    <dgm:cat type="cycle" pri="13000"/>
    <dgm:cat type="matrix" pri="40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4">
          <dgm:prSet phldr="1"/>
        </dgm:pt>
        <dgm:pt modelId="41">
          <dgm:prSet phldr="1"/>
        </dgm:pt>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sampData>
  <dgm:style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cycleMatrixDiagram">
    <dgm:varLst>
      <dgm:chMax val="1"/>
      <dgm:dir/>
      <dgm:animLvl val="lvl"/>
      <dgm:resizeHandles val="exact"/>
    </dgm:varLst>
    <dgm:alg type="composite">
      <dgm:param type="ar" val="1.3"/>
    </dgm:alg>
    <dgm:shape xmlns:r="http://schemas.openxmlformats.org/officeDocument/2006/relationships" r:blip="">
      <dgm:adjLst/>
    </dgm:shape>
    <dgm:presOf/>
    <dgm:constrLst>
      <dgm:constr type="w" for="ch" forName="children" refType="w"/>
      <dgm:constr type="h" for="ch" forName="children" refType="w" refFor="ch" refForName="children" fact="0.77"/>
      <dgm:constr type="ctrX" for="ch" forName="children" refType="w" fact="0.5"/>
      <dgm:constr type="ctrY" for="ch" forName="children" refType="h" fact="0.5"/>
      <dgm:constr type="w" for="ch" forName="circle" refType="w"/>
      <dgm:constr type="h" for="ch" forName="circle" refType="h"/>
      <dgm:constr type="ctrX" for="ch" forName="circle" refType="w" fact="0.5"/>
      <dgm:constr type="ctrY" for="ch" forName="circle" refType="h" fact="0.5"/>
      <dgm:constr type="w" for="ch" forName="center1" refType="w" fact="0.115"/>
      <dgm:constr type="h" for="ch" forName="center1" refType="w" fact="0.1"/>
      <dgm:constr type="ctrX" for="ch" forName="center1" refType="w" fact="0.5"/>
      <dgm:constr type="ctrY" for="ch" forName="center1" refType="h" fact="0.475"/>
      <dgm:constr type="w" for="ch" forName="center2" refType="w" fact="0.115"/>
      <dgm:constr type="h" for="ch" forName="center2" refType="w" fact="0.1"/>
      <dgm:constr type="ctrX" for="ch" forName="center2" refType="w" fact="0.5"/>
      <dgm:constr type="ctrY" for="ch" forName="center2" refType="h" fact="0.525"/>
    </dgm:constrLst>
    <dgm:ruleLst/>
    <dgm:choose name="Name0">
      <dgm:if name="Name1" axis="ch" ptType="node" func="cnt" op="gte" val="1">
        <dgm:layoutNode name="children">
          <dgm:alg type="composite">
            <dgm:param type="ar" val="1.3"/>
          </dgm:alg>
          <dgm:shape xmlns:r="http://schemas.openxmlformats.org/officeDocument/2006/relationships" r:blip="">
            <dgm:adjLst/>
          </dgm:shape>
          <dgm:presOf/>
          <dgm:choose name="Name2">
            <dgm:if name="Name3" func="var" arg="dir" op="equ" val="norm">
              <dgm:constrLst>
                <dgm:constr type="primFontSz" for="des" ptType="node" op="equ" val="65"/>
                <dgm:constr type="w" for="ch" forName="child1group" refType="w" fact="0.38"/>
                <dgm:constr type="h" for="ch" forName="child1group" refType="h" fact="0.32"/>
                <dgm:constr type="t" for="ch" forName="child1group"/>
                <dgm:constr type="l" for="ch" forName="child1group"/>
                <dgm:constr type="w" for="ch" forName="child2group" refType="w" fact="0.38"/>
                <dgm:constr type="h" for="ch" forName="child2group" refType="h" fact="0.32"/>
                <dgm:constr type="t" for="ch" forName="child2group"/>
                <dgm:constr type="r" for="ch" forName="child2group" refType="w"/>
                <dgm:constr type="w" for="ch" forName="child3group" refType="w" fact="0.38"/>
                <dgm:constr type="h" for="ch" forName="child3group" refType="h" fact="0.32"/>
                <dgm:constr type="b" for="ch" forName="child3group" refType="h"/>
                <dgm:constr type="r" for="ch" forName="child3group" refType="w"/>
                <dgm:constr type="w" for="ch" forName="child4group" refType="w" fact="0.38"/>
                <dgm:constr type="h" for="ch" forName="child4group" refType="h" fact="0.32"/>
                <dgm:constr type="b" for="ch" forName="child4group" refType="h"/>
                <dgm:constr type="l" for="ch" forName="child4group"/>
              </dgm:constrLst>
            </dgm:if>
            <dgm:else name="Name4">
              <dgm:constrLst>
                <dgm:constr type="primFontSz" for="des" ptType="node" op="equ" val="65"/>
                <dgm:constr type="w" for="ch" forName="child1group" refType="w" fact="0.38"/>
                <dgm:constr type="h" for="ch" forName="child1group" refType="h" fact="0.32"/>
                <dgm:constr type="t" for="ch" forName="child1group"/>
                <dgm:constr type="r" for="ch" forName="child1group" refType="w"/>
                <dgm:constr type="w" for="ch" forName="child2group" refType="w" fact="0.38"/>
                <dgm:constr type="h" for="ch" forName="child2group" refType="h" fact="0.32"/>
                <dgm:constr type="t" for="ch" forName="child2group"/>
                <dgm:constr type="l" for="ch" forName="child2group"/>
                <dgm:constr type="w" for="ch" forName="child3group" refType="w" fact="0.38"/>
                <dgm:constr type="h" for="ch" forName="child3group" refType="h" fact="0.32"/>
                <dgm:constr type="b" for="ch" forName="child3group" refType="h"/>
                <dgm:constr type="l" for="ch" forName="child3group"/>
                <dgm:constr type="w" for="ch" forName="child4group" refType="w" fact="0.38"/>
                <dgm:constr type="h" for="ch" forName="child4group" refType="h" fact="0.32"/>
                <dgm:constr type="b" for="ch" forName="child4group" refType="h"/>
                <dgm:constr type="r" for="ch" forName="child4group" refType="w"/>
              </dgm:constrLst>
            </dgm:else>
          </dgm:choose>
          <dgm:ruleLst/>
          <dgm:choose name="Name5">
            <dgm:if name="Name6" axis="ch ch" ptType="node node" st="1 1" cnt="1 0" func="cnt" op="gte" val="1">
              <dgm:layoutNode name="child1group">
                <dgm:alg type="composite">
                  <dgm:param type="horzAlign" val="none"/>
                  <dgm:param type="vertAlign" val="none"/>
                </dgm:alg>
                <dgm:shape xmlns:r="http://schemas.openxmlformats.org/officeDocument/2006/relationships" r:blip="">
                  <dgm:adjLst/>
                </dgm:shape>
                <dgm:presOf/>
                <dgm:choose name="Name7">
                  <dgm:if name="Name8" func="var" arg="dir" op="equ" val="norm">
                    <dgm:constrLst>
                      <dgm:constr type="w" for="ch" forName="child1" refType="w"/>
                      <dgm:constr type="h" for="ch" forName="child1" refType="h"/>
                      <dgm:constr type="t" for="ch" forName="child1"/>
                      <dgm:constr type="l" for="ch" forName="child1"/>
                      <dgm:constr type="w" for="ch" forName="child1Text" refType="w" fact="0.7"/>
                      <dgm:constr type="h" for="ch" forName="child1Text" refType="h" fact="0.75"/>
                      <dgm:constr type="t" for="ch" forName="child1Text"/>
                      <dgm:constr type="l" for="ch" forName="child1Text"/>
                    </dgm:constrLst>
                  </dgm:if>
                  <dgm:else name="Name9">
                    <dgm:constrLst>
                      <dgm:constr type="w" for="ch" forName="child1" refType="w"/>
                      <dgm:constr type="h" for="ch" forName="child1" refType="h"/>
                      <dgm:constr type="t" for="ch" forName="child1"/>
                      <dgm:constr type="r" for="ch" forName="child1" refType="w"/>
                      <dgm:constr type="w" for="ch" forName="child1Text" refType="w" fact="0.7"/>
                      <dgm:constr type="h" for="ch" forName="child1Text" refType="h" fact="0.75"/>
                      <dgm:constr type="t" for="ch" forName="child1Text"/>
                      <dgm:constr type="r" for="ch" forName="child1Text" refType="w"/>
                    </dgm:constrLst>
                  </dgm:else>
                </dgm:choose>
                <dgm:ruleLst/>
                <dgm:layoutNode name="child1" styleLbl="bgAcc1">
                  <dgm:alg type="sp"/>
                  <dgm:shape xmlns:r="http://schemas.openxmlformats.org/officeDocument/2006/relationships" type="roundRect" r:blip="" zOrderOff="-2">
                    <dgm:adjLst>
                      <dgm:adj idx="1" val="0.1"/>
                    </dgm:adjLst>
                  </dgm:shape>
                  <dgm:presOf axis="ch des" ptType="node node" st="1 1" cnt="1 0"/>
                  <dgm:constrLst/>
                  <dgm:ruleLst/>
                </dgm:layoutNode>
                <dgm:layoutNode name="child1Text" styleLbl="bgAcc1">
                  <dgm:varLst>
                    <dgm:bulletEnabled val="1"/>
                  </dgm:varLst>
                  <dgm:alg type="tx">
                    <dgm:param type="stBulletLvl" val="1"/>
                  </dgm:alg>
                  <dgm:shape xmlns:r="http://schemas.openxmlformats.org/officeDocument/2006/relationships" type="roundRect" r:blip="" zOrderOff="-2" hideGeom="1">
                    <dgm:adjLst>
                      <dgm:adj idx="1" val="0.1"/>
                    </dgm:adjLst>
                  </dgm:shape>
                  <dgm:presOf axis="ch des"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10"/>
          </dgm:choose>
          <dgm:choose name="Name11">
            <dgm:if name="Name12" axis="ch ch" ptType="node node" st="2 1" cnt="1 0" func="cnt" op="gte" val="1">
              <dgm:layoutNode name="child2group">
                <dgm:alg type="composite">
                  <dgm:param type="horzAlign" val="none"/>
                  <dgm:param type="vertAlign" val="none"/>
                </dgm:alg>
                <dgm:shape xmlns:r="http://schemas.openxmlformats.org/officeDocument/2006/relationships" r:blip="">
                  <dgm:adjLst/>
                </dgm:shape>
                <dgm:choose name="Name13">
                  <dgm:if name="Name14" func="var" arg="dir" op="equ" val="norm">
                    <dgm:constrLst>
                      <dgm:constr type="w" for="ch" forName="child2" refType="w"/>
                      <dgm:constr type="h" for="ch" forName="child2" refType="h"/>
                      <dgm:constr type="t" for="ch" forName="child2"/>
                      <dgm:constr type="r" for="ch" forName="child2" refType="w"/>
                      <dgm:constr type="w" for="ch" forName="child2Text" refType="w" fact="0.7"/>
                      <dgm:constr type="h" for="ch" forName="child2Text" refType="h" fact="0.75"/>
                      <dgm:constr type="t" for="ch" forName="child2Text"/>
                      <dgm:constr type="r" for="ch" forName="child2Text" refType="w"/>
                    </dgm:constrLst>
                  </dgm:if>
                  <dgm:else name="Name15">
                    <dgm:constrLst>
                      <dgm:constr type="w" for="ch" forName="child2" refType="w"/>
                      <dgm:constr type="h" for="ch" forName="child2" refType="h"/>
                      <dgm:constr type="t" for="ch" forName="child2"/>
                      <dgm:constr type="l" for="ch" forName="child2"/>
                      <dgm:constr type="w" for="ch" forName="child2Text" refType="w" fact="0.7"/>
                      <dgm:constr type="h" for="ch" forName="child2Text" refType="h" fact="0.75"/>
                      <dgm:constr type="t" for="ch" forName="child2Text"/>
                      <dgm:constr type="l" for="ch" forName="child2Text"/>
                    </dgm:constrLst>
                  </dgm:else>
                </dgm:choose>
                <dgm:ruleLst/>
                <dgm:layoutNode name="child2" styleLbl="bgAcc1">
                  <dgm:alg type="sp"/>
                  <dgm:shape xmlns:r="http://schemas.openxmlformats.org/officeDocument/2006/relationships" type="roundRect" r:blip="" zOrderOff="-2">
                    <dgm:adjLst>
                      <dgm:adj idx="1" val="0.1"/>
                    </dgm:adjLst>
                  </dgm:shape>
                  <dgm:presOf axis="ch des" ptType="node node" st="2 1" cnt="1 0"/>
                  <dgm:constrLst/>
                  <dgm:ruleLst/>
                </dgm:layoutNode>
                <dgm:layoutNode name="child2Text" styleLbl="bgAcc1">
                  <dgm:varLst>
                    <dgm:bulletEnabled val="1"/>
                  </dgm:varLst>
                  <dgm:alg type="tx">
                    <dgm:param type="stBulletLvl" val="1"/>
                  </dgm:alg>
                  <dgm:shape xmlns:r="http://schemas.openxmlformats.org/officeDocument/2006/relationships" type="roundRect" r:blip="" zOrderOff="-2" hideGeom="1">
                    <dgm:adjLst>
                      <dgm:adj idx="1" val="0.1"/>
                    </dgm:adjLst>
                  </dgm:shape>
                  <dgm:presOf axis="ch des"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16"/>
          </dgm:choose>
          <dgm:choose name="Name17">
            <dgm:if name="Name18" axis="ch ch" ptType="node node" st="3 1" cnt="1 0" func="cnt" op="gte" val="1">
              <dgm:layoutNode name="child3group">
                <dgm:alg type="composite">
                  <dgm:param type="horzAlign" val="none"/>
                  <dgm:param type="vertAlign" val="none"/>
                </dgm:alg>
                <dgm:shape xmlns:r="http://schemas.openxmlformats.org/officeDocument/2006/relationships" r:blip="">
                  <dgm:adjLst/>
                </dgm:shape>
                <dgm:presOf/>
                <dgm:choose name="Name19">
                  <dgm:if name="Name20" func="var" arg="dir" op="equ" val="norm">
                    <dgm:constrLst>
                      <dgm:constr type="w" for="ch" forName="child3" refType="w"/>
                      <dgm:constr type="h" for="ch" forName="child3" refType="h"/>
                      <dgm:constr type="b" for="ch" forName="child3" refType="h"/>
                      <dgm:constr type="r" for="ch" forName="child3" refType="w"/>
                      <dgm:constr type="w" for="ch" forName="child3Text" refType="w" fact="0.7"/>
                      <dgm:constr type="h" for="ch" forName="child3Text" refType="h" fact="0.75"/>
                      <dgm:constr type="b" for="ch" forName="child3Text" refType="h"/>
                      <dgm:constr type="r" for="ch" forName="child3Text" refType="w"/>
                    </dgm:constrLst>
                  </dgm:if>
                  <dgm:else name="Name21">
                    <dgm:constrLst>
                      <dgm:constr type="w" for="ch" forName="child3" refType="w"/>
                      <dgm:constr type="h" for="ch" forName="child3" refType="h"/>
                      <dgm:constr type="b" for="ch" forName="child3" refType="h"/>
                      <dgm:constr type="l" for="ch" forName="child3"/>
                      <dgm:constr type="w" for="ch" forName="child3Text" refType="w" fact="0.7"/>
                      <dgm:constr type="h" for="ch" forName="child3Text" refType="h" fact="0.75"/>
                      <dgm:constr type="b" for="ch" forName="child3Text" refType="h"/>
                      <dgm:constr type="l" for="ch" forName="child3Text"/>
                    </dgm:constrLst>
                  </dgm:else>
                </dgm:choose>
                <dgm:ruleLst/>
                <dgm:layoutNode name="child3" styleLbl="bgAcc1">
                  <dgm:alg type="sp"/>
                  <dgm:shape xmlns:r="http://schemas.openxmlformats.org/officeDocument/2006/relationships" type="roundRect" r:blip="" zOrderOff="-4">
                    <dgm:adjLst>
                      <dgm:adj idx="1" val="0.1"/>
                    </dgm:adjLst>
                  </dgm:shape>
                  <dgm:presOf axis="ch des" ptType="node node" st="3 1" cnt="1 0"/>
                  <dgm:constrLst/>
                  <dgm:ruleLst/>
                </dgm:layoutNode>
                <dgm:layoutNode name="child3Text" styleLbl="bgAcc1">
                  <dgm:varLst>
                    <dgm:bulletEnabled val="1"/>
                  </dgm:varLst>
                  <dgm:alg type="tx">
                    <dgm:param type="stBulletLvl" val="1"/>
                  </dgm:alg>
                  <dgm:shape xmlns:r="http://schemas.openxmlformats.org/officeDocument/2006/relationships" type="roundRect" r:blip="" zOrderOff="-4" hideGeom="1">
                    <dgm:adjLst>
                      <dgm:adj idx="1" val="0.1"/>
                    </dgm:adjLst>
                  </dgm:shape>
                  <dgm:presOf axis="ch des" ptType="node node" st="3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22"/>
          </dgm:choose>
          <dgm:choose name="Name23">
            <dgm:if name="Name24" axis="ch ch" ptType="node node" st="4 1" cnt="1 0" func="cnt" op="gte" val="1">
              <dgm:layoutNode name="child4group">
                <dgm:alg type="composite">
                  <dgm:param type="horzAlign" val="none"/>
                  <dgm:param type="vertAlign" val="none"/>
                </dgm:alg>
                <dgm:shape xmlns:r="http://schemas.openxmlformats.org/officeDocument/2006/relationships" r:blip="">
                  <dgm:adjLst/>
                </dgm:shape>
                <dgm:presOf/>
                <dgm:choose name="Name25">
                  <dgm:if name="Name26" func="var" arg="dir" op="equ" val="norm">
                    <dgm:constrLst>
                      <dgm:constr type="w" for="ch" forName="child4" refType="w"/>
                      <dgm:constr type="h" for="ch" forName="child4" refType="h"/>
                      <dgm:constr type="b" for="ch" forName="child4" refType="h"/>
                      <dgm:constr type="l" for="ch" forName="child4"/>
                      <dgm:constr type="w" for="ch" forName="child4Text" refType="w" fact="0.7"/>
                      <dgm:constr type="h" for="ch" forName="child4Text" refType="h" fact="0.75"/>
                      <dgm:constr type="b" for="ch" forName="child4Text" refType="h"/>
                      <dgm:constr type="l" for="ch" forName="child4Text"/>
                    </dgm:constrLst>
                  </dgm:if>
                  <dgm:else name="Name27">
                    <dgm:constrLst>
                      <dgm:constr type="w" for="ch" forName="child4" refType="w"/>
                      <dgm:constr type="h" for="ch" forName="child4" refType="h"/>
                      <dgm:constr type="b" for="ch" forName="child4" refType="h"/>
                      <dgm:constr type="r" for="ch" forName="child4" refType="w"/>
                      <dgm:constr type="w" for="ch" forName="child4Text" refType="w" fact="0.7"/>
                      <dgm:constr type="h" for="ch" forName="child4Text" refType="h" fact="0.75"/>
                      <dgm:constr type="b" for="ch" forName="child4Text" refType="h"/>
                      <dgm:constr type="r" for="ch" forName="child4Text" refType="w"/>
                    </dgm:constrLst>
                  </dgm:else>
                </dgm:choose>
                <dgm:ruleLst/>
                <dgm:layoutNode name="child4" styleLbl="bgAcc1">
                  <dgm:alg type="sp"/>
                  <dgm:shape xmlns:r="http://schemas.openxmlformats.org/officeDocument/2006/relationships" type="roundRect" r:blip="" zOrderOff="-4">
                    <dgm:adjLst>
                      <dgm:adj idx="1" val="0.1"/>
                    </dgm:adjLst>
                  </dgm:shape>
                  <dgm:presOf axis="ch des" ptType="node node" st="4 1" cnt="1 0"/>
                  <dgm:constrLst/>
                  <dgm:ruleLst/>
                </dgm:layoutNode>
                <dgm:layoutNode name="child4Text" styleLbl="bgAcc1">
                  <dgm:varLst>
                    <dgm:bulletEnabled val="1"/>
                  </dgm:varLst>
                  <dgm:alg type="tx">
                    <dgm:param type="stBulletLvl" val="1"/>
                  </dgm:alg>
                  <dgm:shape xmlns:r="http://schemas.openxmlformats.org/officeDocument/2006/relationships" type="roundRect" r:blip="" zOrderOff="-4" hideGeom="1">
                    <dgm:adjLst>
                      <dgm:adj idx="1" val="0.1"/>
                    </dgm:adjLst>
                  </dgm:shape>
                  <dgm:presOf axis="ch des" ptType="node node" st="4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28"/>
          </dgm:choose>
          <dgm:layoutNode name="childPlaceholder">
            <dgm:alg type="sp"/>
            <dgm:shape xmlns:r="http://schemas.openxmlformats.org/officeDocument/2006/relationships" r:blip="">
              <dgm:adjLst/>
            </dgm:shape>
            <dgm:presOf/>
            <dgm:constrLst/>
            <dgm:ruleLst/>
          </dgm:layoutNode>
        </dgm:layoutNode>
        <dgm:layoutNode name="circle">
          <dgm:alg type="composite">
            <dgm:param type="ar" val="1"/>
          </dgm:alg>
          <dgm:shape xmlns:r="http://schemas.openxmlformats.org/officeDocument/2006/relationships" r:blip="">
            <dgm:adjLst/>
          </dgm:shape>
          <dgm:presOf/>
          <dgm:choose name="Name29">
            <dgm:if name="Name30" func="var" arg="dir" op="equ" val="norm">
              <dgm:constrLst>
                <dgm:constr type="primFontSz" for="ch" ptType="node" op="equ" val="65"/>
                <dgm:constr type="w" for="ch" forName="quadrant1" refType="w" fact="0.433"/>
                <dgm:constr type="h" for="ch" forName="quadrant1" refType="h" fact="0.433"/>
                <dgm:constr type="b" for="ch" forName="quadrant1" refType="h" fact="0.5"/>
                <dgm:constr type="bOff" for="ch" forName="quadrant1" refType="h" fact="-0.01"/>
                <dgm:constr type="r" for="ch" forName="quadrant1" refType="w" fact="0.5"/>
                <dgm:constr type="rOff" for="ch" forName="quadrant1" refType="w" fact="-0.01"/>
                <dgm:constr type="w" for="ch" forName="quadrant2" refType="w" fact="0.433"/>
                <dgm:constr type="h" for="ch" forName="quadrant2" refType="h" fact="0.433"/>
                <dgm:constr type="b" for="ch" forName="quadrant2" refType="h" fact="0.5"/>
                <dgm:constr type="bOff" for="ch" forName="quadrant2" refType="h" fact="-0.01"/>
                <dgm:constr type="l" for="ch" forName="quadrant2" refType="w" fact="0.5"/>
                <dgm:constr type="lOff" for="ch" forName="quadrant2" refType="w" fact="0.01"/>
                <dgm:constr type="w" for="ch" forName="quadrant3" refType="w" fact="0.433"/>
                <dgm:constr type="h" for="ch" forName="quadrant3" refType="h" fact="0.433"/>
                <dgm:constr type="t" for="ch" forName="quadrant3" refType="h" fact="0.5"/>
                <dgm:constr type="tOff" for="ch" forName="quadrant3" refType="h" fact="0.01"/>
                <dgm:constr type="l" for="ch" forName="quadrant3" refType="w" fact="0.5"/>
                <dgm:constr type="lOff" for="ch" forName="quadrant3" refType="w" fact="0.01"/>
                <dgm:constr type="w" for="ch" forName="quadrant4" refType="w" fact="0.433"/>
                <dgm:constr type="h" for="ch" forName="quadrant4" refType="h" fact="0.433"/>
                <dgm:constr type="t" for="ch" forName="quadrant4" refType="h" fact="0.5"/>
                <dgm:constr type="tOff" for="ch" forName="quadrant4" refType="h" fact="0.01"/>
                <dgm:constr type="r" for="ch" forName="quadrant4" refType="w" fact="0.5"/>
                <dgm:constr type="rOff" for="ch" forName="quadrant4" refType="w" fact="-0.01"/>
              </dgm:constrLst>
            </dgm:if>
            <dgm:else name="Name31">
              <dgm:constrLst>
                <dgm:constr type="primFontSz" for="ch" ptType="node" op="equ" val="65"/>
                <dgm:constr type="w" for="ch" forName="quadrant1" refType="w" fact="0.433"/>
                <dgm:constr type="h" for="ch" forName="quadrant1" refType="h" fact="0.433"/>
                <dgm:constr type="b" for="ch" forName="quadrant1" refType="h" fact="0.5"/>
                <dgm:constr type="bOff" for="ch" forName="quadrant1" refType="h" fact="-0.01"/>
                <dgm:constr type="l" for="ch" forName="quadrant1" refType="w" fact="0.5"/>
                <dgm:constr type="lOff" for="ch" forName="quadrant1" refType="w" fact="0.01"/>
                <dgm:constr type="w" for="ch" forName="quadrant2" refType="w" fact="0.433"/>
                <dgm:constr type="h" for="ch" forName="quadrant2" refType="h" fact="0.433"/>
                <dgm:constr type="b" for="ch" forName="quadrant2" refType="h" fact="0.5"/>
                <dgm:constr type="bOff" for="ch" forName="quadrant2" refType="h" fact="-0.01"/>
                <dgm:constr type="r" for="ch" forName="quadrant2" refType="w" fact="0.5"/>
                <dgm:constr type="rOff" for="ch" forName="quadrant2" refType="w" fact="-0.01"/>
                <dgm:constr type="w" for="ch" forName="quadrant3" refType="w" fact="0.433"/>
                <dgm:constr type="h" for="ch" forName="quadrant3" refType="h" fact="0.433"/>
                <dgm:constr type="t" for="ch" forName="quadrant3" refType="h" fact="0.5"/>
                <dgm:constr type="tOff" for="ch" forName="quadrant3" refType="h" fact="0.01"/>
                <dgm:constr type="r" for="ch" forName="quadrant3" refType="w" fact="0.5"/>
                <dgm:constr type="rOff" for="ch" forName="quadrant3" refType="w" fact="-0.01"/>
                <dgm:constr type="w" for="ch" forName="quadrant4" refType="w" fact="0.433"/>
                <dgm:constr type="h" for="ch" forName="quadrant4" refType="h" fact="0.433"/>
                <dgm:constr type="t" for="ch" forName="quadrant4" refType="h" fact="0.5"/>
                <dgm:constr type="tOff" for="ch" forName="quadrant4" refType="h" fact="0.01"/>
                <dgm:constr type="l" for="ch" forName="quadrant4" refType="w" fact="0.5"/>
                <dgm:constr type="lOff" for="ch" forName="quadrant4" refType="w" fact="0.01"/>
              </dgm:constrLst>
            </dgm:else>
          </dgm:choose>
          <dgm:ruleLst/>
          <dgm:layoutNode name="quadrant1" styleLbl="node1">
            <dgm:varLst>
              <dgm:chMax val="1"/>
              <dgm:bulletEnabled val="1"/>
            </dgm:varLst>
            <dgm:alg type="tx"/>
            <dgm:choose name="Name32">
              <dgm:if name="Name33" func="var" arg="dir" op="equ" val="norm">
                <dgm:shape xmlns:r="http://schemas.openxmlformats.org/officeDocument/2006/relationships" type="pieWedge" r:blip="">
                  <dgm:adjLst/>
                </dgm:shape>
              </dgm:if>
              <dgm:else name="Name34">
                <dgm:shape xmlns:r="http://schemas.openxmlformats.org/officeDocument/2006/relationships" rot="90" type="pieWedge" r:blip="">
                  <dgm:adjLst/>
                </dgm:shape>
              </dgm:else>
            </dgm:choose>
            <dgm:presOf axis="ch" ptType="node" cnt="1"/>
            <dgm:constrLst/>
            <dgm:ruleLst>
              <dgm:rule type="primFontSz" val="5" fact="NaN" max="NaN"/>
            </dgm:ruleLst>
          </dgm:layoutNode>
          <dgm:layoutNode name="quadrant2" styleLbl="node1">
            <dgm:varLst>
              <dgm:chMax val="1"/>
              <dgm:bulletEnabled val="1"/>
            </dgm:varLst>
            <dgm:alg type="tx"/>
            <dgm:choose name="Name35">
              <dgm:if name="Name36" func="var" arg="dir" op="equ" val="norm">
                <dgm:shape xmlns:r="http://schemas.openxmlformats.org/officeDocument/2006/relationships" rot="90" type="pieWedge" r:blip="">
                  <dgm:adjLst/>
                </dgm:shape>
              </dgm:if>
              <dgm:else name="Name37">
                <dgm:shape xmlns:r="http://schemas.openxmlformats.org/officeDocument/2006/relationships" type="pieWedge" r:blip="">
                  <dgm:adjLst/>
                </dgm:shape>
              </dgm:else>
            </dgm:choose>
            <dgm:presOf axis="ch" ptType="node" st="2" cnt="1"/>
            <dgm:constrLst/>
            <dgm:ruleLst>
              <dgm:rule type="primFontSz" val="5" fact="NaN" max="NaN"/>
            </dgm:ruleLst>
          </dgm:layoutNode>
          <dgm:layoutNode name="quadrant3" styleLbl="node1">
            <dgm:varLst>
              <dgm:chMax val="1"/>
              <dgm:bulletEnabled val="1"/>
            </dgm:varLst>
            <dgm:alg type="tx"/>
            <dgm:choose name="Name38">
              <dgm:if name="Name39" func="var" arg="dir" op="equ" val="norm">
                <dgm:shape xmlns:r="http://schemas.openxmlformats.org/officeDocument/2006/relationships" rot="180" type="pieWedge" r:blip="">
                  <dgm:adjLst/>
                </dgm:shape>
              </dgm:if>
              <dgm:else name="Name40">
                <dgm:shape xmlns:r="http://schemas.openxmlformats.org/officeDocument/2006/relationships" rot="270" type="pieWedge" r:blip="">
                  <dgm:adjLst/>
                </dgm:shape>
              </dgm:else>
            </dgm:choose>
            <dgm:presOf axis="ch" ptType="node" st="3" cnt="1"/>
            <dgm:constrLst/>
            <dgm:ruleLst>
              <dgm:rule type="primFontSz" val="5" fact="NaN" max="NaN"/>
            </dgm:ruleLst>
          </dgm:layoutNode>
          <dgm:layoutNode name="quadrant4" styleLbl="node1">
            <dgm:varLst>
              <dgm:chMax val="1"/>
              <dgm:bulletEnabled val="1"/>
            </dgm:varLst>
            <dgm:alg type="tx"/>
            <dgm:choose name="Name41">
              <dgm:if name="Name42" func="var" arg="dir" op="equ" val="norm">
                <dgm:shape xmlns:r="http://schemas.openxmlformats.org/officeDocument/2006/relationships" rot="270" type="pieWedge" r:blip="">
                  <dgm:adjLst/>
                </dgm:shape>
              </dgm:if>
              <dgm:else name="Name43">
                <dgm:shape xmlns:r="http://schemas.openxmlformats.org/officeDocument/2006/relationships" rot="180" type="pieWedge" r:blip="">
                  <dgm:adjLst/>
                </dgm:shape>
              </dgm:else>
            </dgm:choose>
            <dgm:presOf axis="ch" ptType="node" st="4" cnt="1"/>
            <dgm:constrLst/>
            <dgm:ruleLst>
              <dgm:rule type="primFontSz" val="5" fact="NaN" max="NaN"/>
            </dgm:ruleLst>
          </dgm:layoutNode>
          <dgm:layoutNode name="quadrantPlaceholder">
            <dgm:alg type="sp"/>
            <dgm:shape xmlns:r="http://schemas.openxmlformats.org/officeDocument/2006/relationships" r:blip="">
              <dgm:adjLst/>
            </dgm:shape>
            <dgm:presOf/>
            <dgm:constrLst/>
            <dgm:ruleLst/>
          </dgm:layoutNode>
        </dgm:layoutNode>
        <dgm:layoutNode name="center1" styleLbl="fgShp">
          <dgm:alg type="sp"/>
          <dgm:choose name="Name44">
            <dgm:if name="Name45" func="var" arg="dir" op="equ" val="norm">
              <dgm:shape xmlns:r="http://schemas.openxmlformats.org/officeDocument/2006/relationships" type="circularArrow" r:blip="" zOrderOff="16">
                <dgm:adjLst/>
              </dgm:shape>
            </dgm:if>
            <dgm:else name="Name46">
              <dgm:shape xmlns:r="http://schemas.openxmlformats.org/officeDocument/2006/relationships" rot="180" type="leftCircularArrow" r:blip="" zOrderOff="16">
                <dgm:adjLst/>
              </dgm:shape>
            </dgm:else>
          </dgm:choose>
          <dgm:presOf/>
          <dgm:constrLst/>
          <dgm:ruleLst/>
        </dgm:layoutNode>
        <dgm:layoutNode name="center2" styleLbl="fgShp">
          <dgm:alg type="sp"/>
          <dgm:choose name="Name47">
            <dgm:if name="Name48" func="var" arg="dir" op="equ" val="norm">
              <dgm:shape xmlns:r="http://schemas.openxmlformats.org/officeDocument/2006/relationships" rot="180" type="circularArrow" r:blip="" zOrderOff="16">
                <dgm:adjLst/>
              </dgm:shape>
            </dgm:if>
            <dgm:else name="Name49">
              <dgm:shape xmlns:r="http://schemas.openxmlformats.org/officeDocument/2006/relationships" type="leftCircularArrow" r:blip="" zOrderOff="16">
                <dgm:adjLst/>
              </dgm:shape>
            </dgm:else>
          </dgm:choose>
          <dgm:presOf/>
          <dgm:constrLst/>
          <dgm:ruleLst/>
        </dgm:layoutNode>
      </dgm:if>
      <dgm:else name="Name50"/>
    </dgm:choose>
  </dgm:layoutNode>
</dgm:layoutDef>
</file>

<file path=ppt/diagrams/layout3.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8163" cy="469900"/>
          </a:xfrm>
          <a:prstGeom prst="rect">
            <a:avLst/>
          </a:prstGeom>
        </p:spPr>
        <p:txBody>
          <a:bodyPr vert="horz" lIns="91440" tIns="45720" rIns="91440" bIns="45720" rtlCol="0"/>
          <a:lstStyle>
            <a:lvl1pPr algn="l">
              <a:defRPr sz="1200"/>
            </a:lvl1pPr>
          </a:lstStyle>
          <a:p>
            <a:endParaRPr lang="en-ZA"/>
          </a:p>
        </p:txBody>
      </p:sp>
      <p:sp>
        <p:nvSpPr>
          <p:cNvPr id="3" name="Date Placeholder 2"/>
          <p:cNvSpPr>
            <a:spLocks noGrp="1"/>
          </p:cNvSpPr>
          <p:nvPr>
            <p:ph type="dt" sz="quarter" idx="1"/>
          </p:nvPr>
        </p:nvSpPr>
        <p:spPr>
          <a:xfrm>
            <a:off x="4022725" y="0"/>
            <a:ext cx="3078163" cy="469900"/>
          </a:xfrm>
          <a:prstGeom prst="rect">
            <a:avLst/>
          </a:prstGeom>
        </p:spPr>
        <p:txBody>
          <a:bodyPr vert="horz" lIns="91440" tIns="45720" rIns="91440" bIns="45720" rtlCol="0"/>
          <a:lstStyle>
            <a:lvl1pPr algn="r">
              <a:defRPr sz="1200"/>
            </a:lvl1pPr>
          </a:lstStyle>
          <a:p>
            <a:fld id="{23A428A2-0274-45D8-B56F-9E18F233D1EB}" type="datetimeFigureOut">
              <a:rPr lang="en-ZA" smtClean="0"/>
              <a:t>2022/10/06</a:t>
            </a:fld>
            <a:endParaRPr lang="en-ZA"/>
          </a:p>
        </p:txBody>
      </p:sp>
      <p:sp>
        <p:nvSpPr>
          <p:cNvPr id="4" name="Footer Placeholder 3"/>
          <p:cNvSpPr>
            <a:spLocks noGrp="1"/>
          </p:cNvSpPr>
          <p:nvPr>
            <p:ph type="ftr" sz="quarter" idx="2"/>
          </p:nvPr>
        </p:nvSpPr>
        <p:spPr>
          <a:xfrm>
            <a:off x="0" y="8918575"/>
            <a:ext cx="3078163" cy="469900"/>
          </a:xfrm>
          <a:prstGeom prst="rect">
            <a:avLst/>
          </a:prstGeom>
        </p:spPr>
        <p:txBody>
          <a:bodyPr vert="horz" lIns="91440" tIns="45720" rIns="91440" bIns="45720" rtlCol="0" anchor="b"/>
          <a:lstStyle>
            <a:lvl1pPr algn="l">
              <a:defRPr sz="1200"/>
            </a:lvl1pPr>
          </a:lstStyle>
          <a:p>
            <a:endParaRPr lang="en-ZA"/>
          </a:p>
        </p:txBody>
      </p:sp>
      <p:sp>
        <p:nvSpPr>
          <p:cNvPr id="5" name="Slide Number Placeholder 4"/>
          <p:cNvSpPr>
            <a:spLocks noGrp="1"/>
          </p:cNvSpPr>
          <p:nvPr>
            <p:ph type="sldNum" sz="quarter" idx="3"/>
          </p:nvPr>
        </p:nvSpPr>
        <p:spPr>
          <a:xfrm>
            <a:off x="4022725" y="8918575"/>
            <a:ext cx="3078163" cy="469900"/>
          </a:xfrm>
          <a:prstGeom prst="rect">
            <a:avLst/>
          </a:prstGeom>
        </p:spPr>
        <p:txBody>
          <a:bodyPr vert="horz" lIns="91440" tIns="45720" rIns="91440" bIns="45720" rtlCol="0" anchor="b"/>
          <a:lstStyle>
            <a:lvl1pPr algn="r">
              <a:defRPr sz="1200"/>
            </a:lvl1pPr>
          </a:lstStyle>
          <a:p>
            <a:fld id="{8EE1BAF9-1715-440C-99B0-8F5DACC8BA51}" type="slidenum">
              <a:rPr lang="en-ZA" smtClean="0"/>
              <a:t>‹#›</a:t>
            </a:fld>
            <a:endParaRPr lang="en-ZA"/>
          </a:p>
        </p:txBody>
      </p:sp>
    </p:spTree>
    <p:extLst>
      <p:ext uri="{BB962C8B-B14F-4D97-AF65-F5344CB8AC3E}">
        <p14:creationId xmlns:p14="http://schemas.microsoft.com/office/powerpoint/2010/main" val="413193491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7739" cy="471055"/>
          </a:xfrm>
          <a:prstGeom prst="rect">
            <a:avLst/>
          </a:prstGeom>
        </p:spPr>
        <p:txBody>
          <a:bodyPr vert="horz" lIns="94229" tIns="47115" rIns="94229" bIns="47115" rtlCol="0"/>
          <a:lstStyle>
            <a:lvl1pPr algn="l">
              <a:defRPr sz="1200"/>
            </a:lvl1pPr>
          </a:lstStyle>
          <a:p>
            <a:endParaRPr lang="en-US"/>
          </a:p>
        </p:txBody>
      </p:sp>
      <p:sp>
        <p:nvSpPr>
          <p:cNvPr id="3" name="Date Placeholder 2"/>
          <p:cNvSpPr>
            <a:spLocks noGrp="1"/>
          </p:cNvSpPr>
          <p:nvPr>
            <p:ph type="dt" idx="1"/>
          </p:nvPr>
        </p:nvSpPr>
        <p:spPr>
          <a:xfrm>
            <a:off x="4023093" y="0"/>
            <a:ext cx="3077739" cy="471055"/>
          </a:xfrm>
          <a:prstGeom prst="rect">
            <a:avLst/>
          </a:prstGeom>
        </p:spPr>
        <p:txBody>
          <a:bodyPr vert="horz" lIns="94229" tIns="47115" rIns="94229" bIns="47115" rtlCol="0"/>
          <a:lstStyle>
            <a:lvl1pPr algn="r">
              <a:defRPr sz="1200"/>
            </a:lvl1pPr>
          </a:lstStyle>
          <a:p>
            <a:fld id="{6E711693-A51C-4D80-9815-8CFBB49A671F}" type="datetimeFigureOut">
              <a:rPr lang="en-US" smtClean="0"/>
              <a:t>10/6/2022</a:t>
            </a:fld>
            <a:endParaRPr lang="en-US"/>
          </a:p>
        </p:txBody>
      </p:sp>
      <p:sp>
        <p:nvSpPr>
          <p:cNvPr id="4" name="Slide Image Placeholder 3"/>
          <p:cNvSpPr>
            <a:spLocks noGrp="1" noRot="1" noChangeAspect="1"/>
          </p:cNvSpPr>
          <p:nvPr>
            <p:ph type="sldImg" idx="2"/>
          </p:nvPr>
        </p:nvSpPr>
        <p:spPr>
          <a:xfrm>
            <a:off x="1262063" y="1173163"/>
            <a:ext cx="4578350" cy="3168650"/>
          </a:xfrm>
          <a:prstGeom prst="rect">
            <a:avLst/>
          </a:prstGeom>
          <a:noFill/>
          <a:ln w="12700">
            <a:solidFill>
              <a:prstClr val="black"/>
            </a:solidFill>
          </a:ln>
        </p:spPr>
        <p:txBody>
          <a:bodyPr vert="horz" lIns="94229" tIns="47115" rIns="94229" bIns="47115" rtlCol="0" anchor="ctr"/>
          <a:lstStyle/>
          <a:p>
            <a:endParaRPr lang="en-US"/>
          </a:p>
        </p:txBody>
      </p:sp>
      <p:sp>
        <p:nvSpPr>
          <p:cNvPr id="5" name="Notes Placeholder 4"/>
          <p:cNvSpPr>
            <a:spLocks noGrp="1"/>
          </p:cNvSpPr>
          <p:nvPr>
            <p:ph type="body" sz="quarter" idx="3"/>
          </p:nvPr>
        </p:nvSpPr>
        <p:spPr>
          <a:xfrm>
            <a:off x="710248" y="4518203"/>
            <a:ext cx="5681980" cy="3696712"/>
          </a:xfrm>
          <a:prstGeom prst="rect">
            <a:avLst/>
          </a:prstGeom>
        </p:spPr>
        <p:txBody>
          <a:bodyPr vert="horz" lIns="94229" tIns="47115" rIns="94229" bIns="47115"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917423"/>
            <a:ext cx="3077739" cy="471054"/>
          </a:xfrm>
          <a:prstGeom prst="rect">
            <a:avLst/>
          </a:prstGeom>
        </p:spPr>
        <p:txBody>
          <a:bodyPr vert="horz" lIns="94229" tIns="47115" rIns="94229" bIns="47115" rtlCol="0" anchor="b"/>
          <a:lstStyle>
            <a:lvl1pPr algn="l">
              <a:defRPr sz="1200"/>
            </a:lvl1pPr>
          </a:lstStyle>
          <a:p>
            <a:endParaRPr lang="en-US"/>
          </a:p>
        </p:txBody>
      </p:sp>
      <p:sp>
        <p:nvSpPr>
          <p:cNvPr id="7" name="Slide Number Placeholder 6"/>
          <p:cNvSpPr>
            <a:spLocks noGrp="1"/>
          </p:cNvSpPr>
          <p:nvPr>
            <p:ph type="sldNum" sz="quarter" idx="5"/>
          </p:nvPr>
        </p:nvSpPr>
        <p:spPr>
          <a:xfrm>
            <a:off x="4023093" y="8917423"/>
            <a:ext cx="3077739" cy="471054"/>
          </a:xfrm>
          <a:prstGeom prst="rect">
            <a:avLst/>
          </a:prstGeom>
        </p:spPr>
        <p:txBody>
          <a:bodyPr vert="horz" lIns="94229" tIns="47115" rIns="94229" bIns="47115" rtlCol="0" anchor="b"/>
          <a:lstStyle>
            <a:lvl1pPr algn="r">
              <a:defRPr sz="1200"/>
            </a:lvl1pPr>
          </a:lstStyle>
          <a:p>
            <a:fld id="{44F8017B-50DE-4278-8973-9D5ABD4B3D00}" type="slidenum">
              <a:rPr lang="en-US" smtClean="0"/>
              <a:t>‹#›</a:t>
            </a:fld>
            <a:endParaRPr lang="en-US"/>
          </a:p>
        </p:txBody>
      </p:sp>
    </p:spTree>
    <p:extLst>
      <p:ext uri="{BB962C8B-B14F-4D97-AF65-F5344CB8AC3E}">
        <p14:creationId xmlns:p14="http://schemas.microsoft.com/office/powerpoint/2010/main" val="134947706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4F8017B-50DE-4278-8973-9D5ABD4B3D00}" type="slidenum">
              <a:rPr lang="en-US" smtClean="0"/>
              <a:t>2</a:t>
            </a:fld>
            <a:endParaRPr lang="en-US"/>
          </a:p>
        </p:txBody>
      </p:sp>
    </p:spTree>
    <p:extLst>
      <p:ext uri="{BB962C8B-B14F-4D97-AF65-F5344CB8AC3E}">
        <p14:creationId xmlns:p14="http://schemas.microsoft.com/office/powerpoint/2010/main" val="67680120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4F8017B-50DE-4278-8973-9D5ABD4B3D00}" type="slidenum">
              <a:rPr lang="en-US" smtClean="0"/>
              <a:t>11</a:t>
            </a:fld>
            <a:endParaRPr lang="en-US"/>
          </a:p>
        </p:txBody>
      </p:sp>
    </p:spTree>
    <p:extLst>
      <p:ext uri="{BB962C8B-B14F-4D97-AF65-F5344CB8AC3E}">
        <p14:creationId xmlns:p14="http://schemas.microsoft.com/office/powerpoint/2010/main" val="425469060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4F8017B-50DE-4278-8973-9D5ABD4B3D00}" type="slidenum">
              <a:rPr lang="en-US" smtClean="0"/>
              <a:t>12</a:t>
            </a:fld>
            <a:endParaRPr lang="en-US"/>
          </a:p>
        </p:txBody>
      </p:sp>
    </p:spTree>
    <p:extLst>
      <p:ext uri="{BB962C8B-B14F-4D97-AF65-F5344CB8AC3E}">
        <p14:creationId xmlns:p14="http://schemas.microsoft.com/office/powerpoint/2010/main" val="99036386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4F8017B-50DE-4278-8973-9D5ABD4B3D00}" type="slidenum">
              <a:rPr lang="en-US" smtClean="0"/>
              <a:t>13</a:t>
            </a:fld>
            <a:endParaRPr lang="en-US"/>
          </a:p>
        </p:txBody>
      </p:sp>
    </p:spTree>
    <p:extLst>
      <p:ext uri="{BB962C8B-B14F-4D97-AF65-F5344CB8AC3E}">
        <p14:creationId xmlns:p14="http://schemas.microsoft.com/office/powerpoint/2010/main" val="247458045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4F8017B-50DE-4278-8973-9D5ABD4B3D00}" type="slidenum">
              <a:rPr lang="en-US" smtClean="0"/>
              <a:t>14</a:t>
            </a:fld>
            <a:endParaRPr lang="en-US"/>
          </a:p>
        </p:txBody>
      </p:sp>
    </p:spTree>
    <p:extLst>
      <p:ext uri="{BB962C8B-B14F-4D97-AF65-F5344CB8AC3E}">
        <p14:creationId xmlns:p14="http://schemas.microsoft.com/office/powerpoint/2010/main" val="201595698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4F8017B-50DE-4278-8973-9D5ABD4B3D00}" type="slidenum">
              <a:rPr lang="en-US" smtClean="0"/>
              <a:t>15</a:t>
            </a:fld>
            <a:endParaRPr lang="en-US"/>
          </a:p>
        </p:txBody>
      </p:sp>
    </p:spTree>
    <p:extLst>
      <p:ext uri="{BB962C8B-B14F-4D97-AF65-F5344CB8AC3E}">
        <p14:creationId xmlns:p14="http://schemas.microsoft.com/office/powerpoint/2010/main" val="128489770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4F8017B-50DE-4278-8973-9D5ABD4B3D00}" type="slidenum">
              <a:rPr lang="en-US" smtClean="0"/>
              <a:t>16</a:t>
            </a:fld>
            <a:endParaRPr lang="en-US"/>
          </a:p>
        </p:txBody>
      </p:sp>
    </p:spTree>
    <p:extLst>
      <p:ext uri="{BB962C8B-B14F-4D97-AF65-F5344CB8AC3E}">
        <p14:creationId xmlns:p14="http://schemas.microsoft.com/office/powerpoint/2010/main" val="364827683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4F8017B-50DE-4278-8973-9D5ABD4B3D00}" type="slidenum">
              <a:rPr lang="en-US" smtClean="0"/>
              <a:t>17</a:t>
            </a:fld>
            <a:endParaRPr lang="en-US"/>
          </a:p>
        </p:txBody>
      </p:sp>
    </p:spTree>
    <p:extLst>
      <p:ext uri="{BB962C8B-B14F-4D97-AF65-F5344CB8AC3E}">
        <p14:creationId xmlns:p14="http://schemas.microsoft.com/office/powerpoint/2010/main" val="27594456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4F8017B-50DE-4278-8973-9D5ABD4B3D00}" type="slidenum">
              <a:rPr lang="en-US" smtClean="0"/>
              <a:t>18</a:t>
            </a:fld>
            <a:endParaRPr lang="en-US"/>
          </a:p>
        </p:txBody>
      </p:sp>
    </p:spTree>
    <p:extLst>
      <p:ext uri="{BB962C8B-B14F-4D97-AF65-F5344CB8AC3E}">
        <p14:creationId xmlns:p14="http://schemas.microsoft.com/office/powerpoint/2010/main" val="184984627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4F8017B-50DE-4278-8973-9D5ABD4B3D00}" type="slidenum">
              <a:rPr lang="en-US" smtClean="0"/>
              <a:t>19</a:t>
            </a:fld>
            <a:endParaRPr lang="en-US"/>
          </a:p>
        </p:txBody>
      </p:sp>
    </p:spTree>
    <p:extLst>
      <p:ext uri="{BB962C8B-B14F-4D97-AF65-F5344CB8AC3E}">
        <p14:creationId xmlns:p14="http://schemas.microsoft.com/office/powerpoint/2010/main" val="81136565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4F8017B-50DE-4278-8973-9D5ABD4B3D00}" type="slidenum">
              <a:rPr lang="en-US" smtClean="0"/>
              <a:t>20</a:t>
            </a:fld>
            <a:endParaRPr lang="en-US"/>
          </a:p>
        </p:txBody>
      </p:sp>
    </p:spTree>
    <p:extLst>
      <p:ext uri="{BB962C8B-B14F-4D97-AF65-F5344CB8AC3E}">
        <p14:creationId xmlns:p14="http://schemas.microsoft.com/office/powerpoint/2010/main" val="360214310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4F8017B-50DE-4278-8973-9D5ABD4B3D00}" type="slidenum">
              <a:rPr lang="en-US" smtClean="0"/>
              <a:t>3</a:t>
            </a:fld>
            <a:endParaRPr lang="en-US"/>
          </a:p>
        </p:txBody>
      </p:sp>
    </p:spTree>
    <p:extLst>
      <p:ext uri="{BB962C8B-B14F-4D97-AF65-F5344CB8AC3E}">
        <p14:creationId xmlns:p14="http://schemas.microsoft.com/office/powerpoint/2010/main" val="394569616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4F8017B-50DE-4278-8973-9D5ABD4B3D00}" type="slidenum">
              <a:rPr lang="en-US" smtClean="0"/>
              <a:t>21</a:t>
            </a:fld>
            <a:endParaRPr lang="en-US"/>
          </a:p>
        </p:txBody>
      </p:sp>
    </p:spTree>
    <p:extLst>
      <p:ext uri="{BB962C8B-B14F-4D97-AF65-F5344CB8AC3E}">
        <p14:creationId xmlns:p14="http://schemas.microsoft.com/office/powerpoint/2010/main" val="213011954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4F8017B-50DE-4278-8973-9D5ABD4B3D00}" type="slidenum">
              <a:rPr lang="en-US" smtClean="0"/>
              <a:t>22</a:t>
            </a:fld>
            <a:endParaRPr lang="en-US"/>
          </a:p>
        </p:txBody>
      </p:sp>
    </p:spTree>
    <p:extLst>
      <p:ext uri="{BB962C8B-B14F-4D97-AF65-F5344CB8AC3E}">
        <p14:creationId xmlns:p14="http://schemas.microsoft.com/office/powerpoint/2010/main" val="42001013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4F8017B-50DE-4278-8973-9D5ABD4B3D00}" type="slidenum">
              <a:rPr lang="en-US" smtClean="0"/>
              <a:t>23</a:t>
            </a:fld>
            <a:endParaRPr lang="en-US"/>
          </a:p>
        </p:txBody>
      </p:sp>
    </p:spTree>
    <p:extLst>
      <p:ext uri="{BB962C8B-B14F-4D97-AF65-F5344CB8AC3E}">
        <p14:creationId xmlns:p14="http://schemas.microsoft.com/office/powerpoint/2010/main" val="217819945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4F8017B-50DE-4278-8973-9D5ABD4B3D00}" type="slidenum">
              <a:rPr lang="en-US" smtClean="0"/>
              <a:t>24</a:t>
            </a:fld>
            <a:endParaRPr lang="en-US"/>
          </a:p>
        </p:txBody>
      </p:sp>
    </p:spTree>
    <p:extLst>
      <p:ext uri="{BB962C8B-B14F-4D97-AF65-F5344CB8AC3E}">
        <p14:creationId xmlns:p14="http://schemas.microsoft.com/office/powerpoint/2010/main" val="89369945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4F8017B-50DE-4278-8973-9D5ABD4B3D00}" type="slidenum">
              <a:rPr lang="en-US" smtClean="0"/>
              <a:t>25</a:t>
            </a:fld>
            <a:endParaRPr lang="en-US"/>
          </a:p>
        </p:txBody>
      </p:sp>
    </p:spTree>
    <p:extLst>
      <p:ext uri="{BB962C8B-B14F-4D97-AF65-F5344CB8AC3E}">
        <p14:creationId xmlns:p14="http://schemas.microsoft.com/office/powerpoint/2010/main" val="205451972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4F8017B-50DE-4278-8973-9D5ABD4B3D00}" type="slidenum">
              <a:rPr lang="en-US" smtClean="0"/>
              <a:t>26</a:t>
            </a:fld>
            <a:endParaRPr lang="en-US"/>
          </a:p>
        </p:txBody>
      </p:sp>
    </p:spTree>
    <p:extLst>
      <p:ext uri="{BB962C8B-B14F-4D97-AF65-F5344CB8AC3E}">
        <p14:creationId xmlns:p14="http://schemas.microsoft.com/office/powerpoint/2010/main" val="61021965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4F8017B-50DE-4278-8973-9D5ABD4B3D00}" type="slidenum">
              <a:rPr lang="en-US" smtClean="0"/>
              <a:t>27</a:t>
            </a:fld>
            <a:endParaRPr lang="en-US"/>
          </a:p>
        </p:txBody>
      </p:sp>
    </p:spTree>
    <p:extLst>
      <p:ext uri="{BB962C8B-B14F-4D97-AF65-F5344CB8AC3E}">
        <p14:creationId xmlns:p14="http://schemas.microsoft.com/office/powerpoint/2010/main" val="173413217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4F8017B-50DE-4278-8973-9D5ABD4B3D00}" type="slidenum">
              <a:rPr lang="en-US" smtClean="0"/>
              <a:t>28</a:t>
            </a:fld>
            <a:endParaRPr lang="en-US"/>
          </a:p>
        </p:txBody>
      </p:sp>
    </p:spTree>
    <p:extLst>
      <p:ext uri="{BB962C8B-B14F-4D97-AF65-F5344CB8AC3E}">
        <p14:creationId xmlns:p14="http://schemas.microsoft.com/office/powerpoint/2010/main" val="370746574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4F8017B-50DE-4278-8973-9D5ABD4B3D00}" type="slidenum">
              <a:rPr lang="en-US" smtClean="0"/>
              <a:t>4</a:t>
            </a:fld>
            <a:endParaRPr lang="en-US"/>
          </a:p>
        </p:txBody>
      </p:sp>
    </p:spTree>
    <p:extLst>
      <p:ext uri="{BB962C8B-B14F-4D97-AF65-F5344CB8AC3E}">
        <p14:creationId xmlns:p14="http://schemas.microsoft.com/office/powerpoint/2010/main" val="364681941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4F8017B-50DE-4278-8973-9D5ABD4B3D00}" type="slidenum">
              <a:rPr lang="en-US" smtClean="0"/>
              <a:t>5</a:t>
            </a:fld>
            <a:endParaRPr lang="en-US"/>
          </a:p>
        </p:txBody>
      </p:sp>
    </p:spTree>
    <p:extLst>
      <p:ext uri="{BB962C8B-B14F-4D97-AF65-F5344CB8AC3E}">
        <p14:creationId xmlns:p14="http://schemas.microsoft.com/office/powerpoint/2010/main" val="108675009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4F8017B-50DE-4278-8973-9D5ABD4B3D00}" type="slidenum">
              <a:rPr lang="en-US" smtClean="0"/>
              <a:t>6</a:t>
            </a:fld>
            <a:endParaRPr lang="en-US"/>
          </a:p>
        </p:txBody>
      </p:sp>
    </p:spTree>
    <p:extLst>
      <p:ext uri="{BB962C8B-B14F-4D97-AF65-F5344CB8AC3E}">
        <p14:creationId xmlns:p14="http://schemas.microsoft.com/office/powerpoint/2010/main" val="304069500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4F8017B-50DE-4278-8973-9D5ABD4B3D00}" type="slidenum">
              <a:rPr lang="en-US" smtClean="0"/>
              <a:t>7</a:t>
            </a:fld>
            <a:endParaRPr lang="en-US"/>
          </a:p>
        </p:txBody>
      </p:sp>
    </p:spTree>
    <p:extLst>
      <p:ext uri="{BB962C8B-B14F-4D97-AF65-F5344CB8AC3E}">
        <p14:creationId xmlns:p14="http://schemas.microsoft.com/office/powerpoint/2010/main" val="281984828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4F8017B-50DE-4278-8973-9D5ABD4B3D00}" type="slidenum">
              <a:rPr lang="en-US" smtClean="0"/>
              <a:t>8</a:t>
            </a:fld>
            <a:endParaRPr lang="en-US"/>
          </a:p>
        </p:txBody>
      </p:sp>
    </p:spTree>
    <p:extLst>
      <p:ext uri="{BB962C8B-B14F-4D97-AF65-F5344CB8AC3E}">
        <p14:creationId xmlns:p14="http://schemas.microsoft.com/office/powerpoint/2010/main" val="275632989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4F8017B-50DE-4278-8973-9D5ABD4B3D00}" type="slidenum">
              <a:rPr lang="en-US" smtClean="0"/>
              <a:t>9</a:t>
            </a:fld>
            <a:endParaRPr lang="en-US"/>
          </a:p>
        </p:txBody>
      </p:sp>
    </p:spTree>
    <p:extLst>
      <p:ext uri="{BB962C8B-B14F-4D97-AF65-F5344CB8AC3E}">
        <p14:creationId xmlns:p14="http://schemas.microsoft.com/office/powerpoint/2010/main" val="223714911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4F8017B-50DE-4278-8973-9D5ABD4B3D00}" type="slidenum">
              <a:rPr lang="en-US" smtClean="0"/>
              <a:t>10</a:t>
            </a:fld>
            <a:endParaRPr lang="en-US"/>
          </a:p>
        </p:txBody>
      </p:sp>
    </p:spTree>
    <p:extLst>
      <p:ext uri="{BB962C8B-B14F-4D97-AF65-F5344CB8AC3E}">
        <p14:creationId xmlns:p14="http://schemas.microsoft.com/office/powerpoint/2010/main" val="134945292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grpSp>
        <p:nvGrpSpPr>
          <p:cNvPr id="2" name="Group 1"/>
          <p:cNvGrpSpPr/>
          <p:nvPr userDrawn="1"/>
        </p:nvGrpSpPr>
        <p:grpSpPr>
          <a:xfrm>
            <a:off x="-1" y="181007"/>
            <a:ext cx="9906001" cy="6489847"/>
            <a:chOff x="-1" y="181007"/>
            <a:chExt cx="9906001" cy="6489847"/>
          </a:xfrm>
        </p:grpSpPr>
        <p:sp>
          <p:nvSpPr>
            <p:cNvPr id="12" name="Rectangle 11"/>
            <p:cNvSpPr/>
            <p:nvPr userDrawn="1"/>
          </p:nvSpPr>
          <p:spPr>
            <a:xfrm>
              <a:off x="1501652" y="6237890"/>
              <a:ext cx="6879167" cy="115386"/>
            </a:xfrm>
            <a:prstGeom prst="rect">
              <a:avLst/>
            </a:prstGeom>
            <a:gradFill flip="none" rotWithShape="1">
              <a:gsLst>
                <a:gs pos="100000">
                  <a:schemeClr val="bg1"/>
                </a:gs>
                <a:gs pos="21000">
                  <a:srgbClr val="026A39"/>
                </a:gs>
                <a:gs pos="45000">
                  <a:srgbClr val="FEF1D6"/>
                </a:gs>
                <a:gs pos="80000">
                  <a:srgbClr val="026A39"/>
                </a:gs>
                <a:gs pos="63000">
                  <a:srgbClr val="CCAC85"/>
                </a:gs>
                <a:gs pos="0">
                  <a:schemeClr val="bg1"/>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13" name="Rectangle 12"/>
            <p:cNvSpPr/>
            <p:nvPr userDrawn="1"/>
          </p:nvSpPr>
          <p:spPr>
            <a:xfrm>
              <a:off x="0" y="6353276"/>
              <a:ext cx="9906000" cy="317578"/>
            </a:xfrm>
            <a:prstGeom prst="rect">
              <a:avLst/>
            </a:prstGeom>
            <a:gradFill flip="none" rotWithShape="1">
              <a:gsLst>
                <a:gs pos="100000">
                  <a:schemeClr val="bg1"/>
                </a:gs>
                <a:gs pos="30000">
                  <a:srgbClr val="996633"/>
                </a:gs>
                <a:gs pos="46000">
                  <a:srgbClr val="FEF1D6"/>
                </a:gs>
                <a:gs pos="75000">
                  <a:srgbClr val="996633"/>
                </a:gs>
                <a:gs pos="62000">
                  <a:srgbClr val="CCAC85"/>
                </a:gs>
                <a:gs pos="0">
                  <a:schemeClr val="bg1"/>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8" name="Rectangle 7"/>
            <p:cNvSpPr/>
            <p:nvPr userDrawn="1"/>
          </p:nvSpPr>
          <p:spPr>
            <a:xfrm>
              <a:off x="3202397" y="6353276"/>
              <a:ext cx="3501215" cy="307777"/>
            </a:xfrm>
            <a:prstGeom prst="rect">
              <a:avLst/>
            </a:prstGeom>
            <a:noFill/>
            <a:ln>
              <a:noFill/>
            </a:ln>
          </p:spPr>
          <p:txBody>
            <a:bodyPr wrap="none" lIns="91440" tIns="45720" rIns="91440" bIns="45720">
              <a:spAutoFit/>
            </a:bodyPr>
            <a:lstStyle/>
            <a:p>
              <a:pPr algn="ctr"/>
              <a:r>
                <a:rPr lang="en-US" sz="1400" b="1" cap="none" spc="0" dirty="0">
                  <a:ln w="0"/>
                  <a:solidFill>
                    <a:schemeClr val="tx1"/>
                  </a:solidFill>
                  <a:effectLst>
                    <a:outerShdw blurRad="38100" dist="19050" dir="2700000" algn="tl" rotWithShape="0">
                      <a:schemeClr val="dk1">
                        <a:alpha val="40000"/>
                      </a:schemeClr>
                    </a:outerShdw>
                  </a:effectLst>
                  <a:latin typeface="Arial Narrow" panose="020B0606020202030204" pitchFamily="34" charset="0"/>
                </a:rPr>
                <a:t>CIVILIAN SECRETARIAT FOR POLICE SERVICE</a:t>
              </a:r>
              <a:endParaRPr lang="en-US" sz="1400" b="1" dirty="0">
                <a:ln w="0"/>
                <a:solidFill>
                  <a:srgbClr val="B1A673"/>
                </a:solidFill>
                <a:effectLst>
                  <a:outerShdw blurRad="38100" dist="19050" dir="2700000" algn="tl" rotWithShape="0">
                    <a:schemeClr val="dk1">
                      <a:alpha val="40000"/>
                    </a:schemeClr>
                  </a:outerShdw>
                </a:effectLst>
                <a:latin typeface="Arial Narrow" panose="020B0606020202030204" pitchFamily="34" charset="0"/>
              </a:endParaRPr>
            </a:p>
          </p:txBody>
        </p:sp>
        <p:sp>
          <p:nvSpPr>
            <p:cNvPr id="17" name="Rectangle 16"/>
            <p:cNvSpPr/>
            <p:nvPr userDrawn="1"/>
          </p:nvSpPr>
          <p:spPr>
            <a:xfrm>
              <a:off x="2156169" y="397351"/>
              <a:ext cx="2867527" cy="81708"/>
            </a:xfrm>
            <a:prstGeom prst="rect">
              <a:avLst/>
            </a:prstGeom>
            <a:gradFill flip="none" rotWithShape="1">
              <a:gsLst>
                <a:gs pos="100000">
                  <a:schemeClr val="bg1"/>
                </a:gs>
                <a:gs pos="21000">
                  <a:srgbClr val="026A39"/>
                </a:gs>
                <a:gs pos="45000">
                  <a:srgbClr val="FEF1D6"/>
                </a:gs>
                <a:gs pos="77000">
                  <a:srgbClr val="026A39"/>
                </a:gs>
                <a:gs pos="63000">
                  <a:srgbClr val="CCAC85"/>
                </a:gs>
                <a:gs pos="0">
                  <a:schemeClr val="bg1"/>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18" name="Rectangle 17"/>
            <p:cNvSpPr/>
            <p:nvPr userDrawn="1"/>
          </p:nvSpPr>
          <p:spPr>
            <a:xfrm>
              <a:off x="-1" y="259882"/>
              <a:ext cx="4687503" cy="135201"/>
            </a:xfrm>
            <a:prstGeom prst="rect">
              <a:avLst/>
            </a:prstGeom>
            <a:gradFill flip="none" rotWithShape="1">
              <a:gsLst>
                <a:gs pos="100000">
                  <a:schemeClr val="bg1"/>
                </a:gs>
                <a:gs pos="30000">
                  <a:srgbClr val="996633"/>
                </a:gs>
                <a:gs pos="46000">
                  <a:srgbClr val="FEF1D6"/>
                </a:gs>
                <a:gs pos="75000">
                  <a:srgbClr val="996633"/>
                </a:gs>
                <a:gs pos="62000">
                  <a:srgbClr val="CCAC85"/>
                </a:gs>
                <a:gs pos="0">
                  <a:schemeClr val="bg1"/>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19" name="Rectangle 18"/>
            <p:cNvSpPr/>
            <p:nvPr userDrawn="1"/>
          </p:nvSpPr>
          <p:spPr>
            <a:xfrm>
              <a:off x="0" y="181007"/>
              <a:ext cx="2867527" cy="81708"/>
            </a:xfrm>
            <a:prstGeom prst="rect">
              <a:avLst/>
            </a:prstGeom>
            <a:gradFill flip="none" rotWithShape="1">
              <a:gsLst>
                <a:gs pos="100000">
                  <a:schemeClr val="bg1"/>
                </a:gs>
                <a:gs pos="21000">
                  <a:srgbClr val="026A39"/>
                </a:gs>
                <a:gs pos="45000">
                  <a:srgbClr val="FEF1D6"/>
                </a:gs>
                <a:gs pos="80000">
                  <a:srgbClr val="026A39"/>
                </a:gs>
                <a:gs pos="63000">
                  <a:srgbClr val="CCAC85"/>
                </a:gs>
                <a:gs pos="0">
                  <a:schemeClr val="bg1"/>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grpSp>
      <p:sp>
        <p:nvSpPr>
          <p:cNvPr id="20" name="Slide Number Placeholder 5"/>
          <p:cNvSpPr>
            <a:spLocks noGrp="1"/>
          </p:cNvSpPr>
          <p:nvPr>
            <p:ph type="sldNum" sz="quarter" idx="12"/>
          </p:nvPr>
        </p:nvSpPr>
        <p:spPr>
          <a:xfrm>
            <a:off x="6996113" y="6356352"/>
            <a:ext cx="2228850" cy="365125"/>
          </a:xfrm>
          <a:prstGeom prst="rect">
            <a:avLst/>
          </a:prstGeom>
        </p:spPr>
        <p:txBody>
          <a:bodyPr/>
          <a:lstStyle>
            <a:lvl1pPr>
              <a:defRPr sz="1600" b="1">
                <a:effectLst>
                  <a:outerShdw blurRad="38100" dist="38100" dir="2700000" algn="tl">
                    <a:srgbClr val="000000">
                      <a:alpha val="43137"/>
                    </a:srgbClr>
                  </a:outerShdw>
                </a:effectLst>
                <a:latin typeface="Arial Narrow" panose="020B0606020202030204" pitchFamily="34" charset="0"/>
              </a:defRPr>
            </a:lvl1pPr>
          </a:lstStyle>
          <a:p>
            <a:pPr algn="r"/>
            <a:fld id="{96B6FF19-05A1-4CA1-BC87-1DF7A796AA03}" type="slidenum">
              <a:rPr lang="en-US" smtClean="0"/>
              <a:pPr algn="r"/>
              <a:t>‹#›</a:t>
            </a:fld>
            <a:endParaRPr lang="en-US" dirty="0"/>
          </a:p>
        </p:txBody>
      </p:sp>
    </p:spTree>
    <p:extLst>
      <p:ext uri="{BB962C8B-B14F-4D97-AF65-F5344CB8AC3E}">
        <p14:creationId xmlns:p14="http://schemas.microsoft.com/office/powerpoint/2010/main" val="406183615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Slide Number Placeholder 5"/>
          <p:cNvSpPr>
            <a:spLocks noGrp="1"/>
          </p:cNvSpPr>
          <p:nvPr>
            <p:ph type="sldNum" sz="quarter" idx="12"/>
          </p:nvPr>
        </p:nvSpPr>
        <p:spPr>
          <a:xfrm>
            <a:off x="6996113" y="6356352"/>
            <a:ext cx="2228850" cy="365125"/>
          </a:xfrm>
          <a:prstGeom prst="rect">
            <a:avLst/>
          </a:prstGeom>
        </p:spPr>
        <p:txBody>
          <a:bodyPr/>
          <a:lstStyle>
            <a:lvl1pPr>
              <a:defRPr sz="1600" b="1">
                <a:effectLst>
                  <a:outerShdw blurRad="38100" dist="38100" dir="2700000" algn="tl">
                    <a:srgbClr val="000000">
                      <a:alpha val="43137"/>
                    </a:srgbClr>
                  </a:outerShdw>
                </a:effectLst>
                <a:latin typeface="Arial Narrow" panose="020B0606020202030204" pitchFamily="34" charset="0"/>
              </a:defRPr>
            </a:lvl1pPr>
          </a:lstStyle>
          <a:p>
            <a:pPr algn="r"/>
            <a:fld id="{96B6FF19-05A1-4CA1-BC87-1DF7A796AA03}" type="slidenum">
              <a:rPr lang="en-US" smtClean="0"/>
              <a:pPr algn="r"/>
              <a:t>‹#›</a:t>
            </a:fld>
            <a:endParaRPr lang="en-US" dirty="0"/>
          </a:p>
        </p:txBody>
      </p:sp>
    </p:spTree>
    <p:extLst>
      <p:ext uri="{BB962C8B-B14F-4D97-AF65-F5344CB8AC3E}">
        <p14:creationId xmlns:p14="http://schemas.microsoft.com/office/powerpoint/2010/main" val="132820456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088982" y="365125"/>
            <a:ext cx="2135981" cy="581183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81038" y="365125"/>
            <a:ext cx="6284119"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a:xfrm>
            <a:off x="681038" y="6356352"/>
            <a:ext cx="2228850" cy="365125"/>
          </a:xfrm>
          <a:prstGeom prst="rect">
            <a:avLst/>
          </a:prstGeom>
        </p:spPr>
        <p:txBody>
          <a:bodyPr/>
          <a:lstStyle/>
          <a:p>
            <a:endParaRPr lang="en-US"/>
          </a:p>
        </p:txBody>
      </p:sp>
      <p:sp>
        <p:nvSpPr>
          <p:cNvPr id="7" name="Slide Number Placeholder 5"/>
          <p:cNvSpPr>
            <a:spLocks noGrp="1"/>
          </p:cNvSpPr>
          <p:nvPr>
            <p:ph type="sldNum" sz="quarter" idx="12"/>
          </p:nvPr>
        </p:nvSpPr>
        <p:spPr>
          <a:xfrm>
            <a:off x="6996113" y="6356352"/>
            <a:ext cx="2228850" cy="365125"/>
          </a:xfrm>
          <a:prstGeom prst="rect">
            <a:avLst/>
          </a:prstGeom>
        </p:spPr>
        <p:txBody>
          <a:bodyPr/>
          <a:lstStyle>
            <a:lvl1pPr>
              <a:defRPr sz="1600" b="1">
                <a:effectLst>
                  <a:outerShdw blurRad="38100" dist="38100" dir="2700000" algn="tl">
                    <a:srgbClr val="000000">
                      <a:alpha val="43137"/>
                    </a:srgbClr>
                  </a:outerShdw>
                </a:effectLst>
                <a:latin typeface="Arial Narrow" panose="020B0606020202030204" pitchFamily="34" charset="0"/>
              </a:defRPr>
            </a:lvl1pPr>
          </a:lstStyle>
          <a:p>
            <a:pPr algn="r"/>
            <a:fld id="{96B6FF19-05A1-4CA1-BC87-1DF7A796AA03}" type="slidenum">
              <a:rPr lang="en-US" smtClean="0"/>
              <a:pPr algn="r"/>
              <a:t>‹#›</a:t>
            </a:fld>
            <a:endParaRPr lang="en-US" dirty="0"/>
          </a:p>
        </p:txBody>
      </p:sp>
    </p:spTree>
    <p:extLst>
      <p:ext uri="{BB962C8B-B14F-4D97-AF65-F5344CB8AC3E}">
        <p14:creationId xmlns:p14="http://schemas.microsoft.com/office/powerpoint/2010/main" val="245777767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Section Header">
    <p:spTree>
      <p:nvGrpSpPr>
        <p:cNvPr id="1" name=""/>
        <p:cNvGrpSpPr/>
        <p:nvPr/>
      </p:nvGrpSpPr>
      <p:grpSpPr>
        <a:xfrm>
          <a:off x="0" y="0"/>
          <a:ext cx="0" cy="0"/>
          <a:chOff x="0" y="0"/>
          <a:chExt cx="0" cy="0"/>
        </a:xfrm>
      </p:grpSpPr>
      <p:sp>
        <p:nvSpPr>
          <p:cNvPr id="3" name="Slide Number Placeholder 5"/>
          <p:cNvSpPr>
            <a:spLocks noGrp="1"/>
          </p:cNvSpPr>
          <p:nvPr>
            <p:ph type="sldNum" sz="quarter" idx="12"/>
          </p:nvPr>
        </p:nvSpPr>
        <p:spPr>
          <a:xfrm>
            <a:off x="6996113" y="6356352"/>
            <a:ext cx="2228850" cy="365125"/>
          </a:xfrm>
          <a:prstGeom prst="rect">
            <a:avLst/>
          </a:prstGeom>
        </p:spPr>
        <p:txBody>
          <a:bodyPr/>
          <a:lstStyle>
            <a:lvl1pPr>
              <a:defRPr sz="1600" b="1">
                <a:effectLst>
                  <a:outerShdw blurRad="38100" dist="38100" dir="2700000" algn="tl">
                    <a:srgbClr val="000000">
                      <a:alpha val="43137"/>
                    </a:srgbClr>
                  </a:outerShdw>
                </a:effectLst>
                <a:latin typeface="Arial Narrow" panose="020B0606020202030204" pitchFamily="34" charset="0"/>
              </a:defRPr>
            </a:lvl1pPr>
          </a:lstStyle>
          <a:p>
            <a:pPr algn="r"/>
            <a:fld id="{96B6FF19-05A1-4CA1-BC87-1DF7A796AA03}" type="slidenum">
              <a:rPr lang="en-US" smtClean="0"/>
              <a:pPr algn="r"/>
              <a:t>‹#›</a:t>
            </a:fld>
            <a:endParaRPr lang="en-US" dirty="0"/>
          </a:p>
        </p:txBody>
      </p:sp>
    </p:spTree>
    <p:extLst>
      <p:ext uri="{BB962C8B-B14F-4D97-AF65-F5344CB8AC3E}">
        <p14:creationId xmlns:p14="http://schemas.microsoft.com/office/powerpoint/2010/main" val="118555167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userDrawn="1">
  <p:cSld name="1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1333964612"/>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238250" y="1122363"/>
            <a:ext cx="74295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238250" y="3602038"/>
            <a:ext cx="74295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7AA34A2-BA37-45F8-A346-B06F47C936AF}" type="slidenum">
              <a:rPr lang="en-US" smtClean="0"/>
              <a:t>‹#›</a:t>
            </a:fld>
            <a:endParaRPr lang="en-US"/>
          </a:p>
        </p:txBody>
      </p:sp>
    </p:spTree>
    <p:extLst>
      <p:ext uri="{BB962C8B-B14F-4D97-AF65-F5344CB8AC3E}">
        <p14:creationId xmlns:p14="http://schemas.microsoft.com/office/powerpoint/2010/main" val="246417668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7AA34A2-BA37-45F8-A346-B06F47C936AF}" type="slidenum">
              <a:rPr lang="en-US" smtClean="0"/>
              <a:t>‹#›</a:t>
            </a:fld>
            <a:endParaRPr lang="en-US"/>
          </a:p>
        </p:txBody>
      </p:sp>
    </p:spTree>
    <p:extLst>
      <p:ext uri="{BB962C8B-B14F-4D97-AF65-F5344CB8AC3E}">
        <p14:creationId xmlns:p14="http://schemas.microsoft.com/office/powerpoint/2010/main" val="94513618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6275" y="1709738"/>
            <a:ext cx="8543925"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676275" y="4589463"/>
            <a:ext cx="8543925"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7AA34A2-BA37-45F8-A346-B06F47C936AF}" type="slidenum">
              <a:rPr lang="en-US" smtClean="0"/>
              <a:t>‹#›</a:t>
            </a:fld>
            <a:endParaRPr lang="en-US"/>
          </a:p>
        </p:txBody>
      </p:sp>
    </p:spTree>
    <p:extLst>
      <p:ext uri="{BB962C8B-B14F-4D97-AF65-F5344CB8AC3E}">
        <p14:creationId xmlns:p14="http://schemas.microsoft.com/office/powerpoint/2010/main" val="343331926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1038" y="1825625"/>
            <a:ext cx="4195762"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029200" y="1825625"/>
            <a:ext cx="4195763"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7AA34A2-BA37-45F8-A346-B06F47C936AF}" type="slidenum">
              <a:rPr lang="en-US" smtClean="0"/>
              <a:t>‹#›</a:t>
            </a:fld>
            <a:endParaRPr lang="en-US"/>
          </a:p>
        </p:txBody>
      </p:sp>
    </p:spTree>
    <p:extLst>
      <p:ext uri="{BB962C8B-B14F-4D97-AF65-F5344CB8AC3E}">
        <p14:creationId xmlns:p14="http://schemas.microsoft.com/office/powerpoint/2010/main" val="67720823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82625" y="365125"/>
            <a:ext cx="8543925"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682625" y="1681163"/>
            <a:ext cx="419100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82625" y="2505075"/>
            <a:ext cx="419100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5014913" y="1681163"/>
            <a:ext cx="42116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014913" y="2505075"/>
            <a:ext cx="421163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7AA34A2-BA37-45F8-A346-B06F47C936AF}" type="slidenum">
              <a:rPr lang="en-US" smtClean="0"/>
              <a:t>‹#›</a:t>
            </a:fld>
            <a:endParaRPr lang="en-US"/>
          </a:p>
        </p:txBody>
      </p:sp>
    </p:spTree>
    <p:extLst>
      <p:ext uri="{BB962C8B-B14F-4D97-AF65-F5344CB8AC3E}">
        <p14:creationId xmlns:p14="http://schemas.microsoft.com/office/powerpoint/2010/main" val="429291777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7AA34A2-BA37-45F8-A346-B06F47C936AF}" type="slidenum">
              <a:rPr lang="en-US" smtClean="0"/>
              <a:t>‹#›</a:t>
            </a:fld>
            <a:endParaRPr lang="en-US"/>
          </a:p>
        </p:txBody>
      </p:sp>
    </p:spTree>
    <p:extLst>
      <p:ext uri="{BB962C8B-B14F-4D97-AF65-F5344CB8AC3E}">
        <p14:creationId xmlns:p14="http://schemas.microsoft.com/office/powerpoint/2010/main" val="378774767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Slide Number Placeholder 5"/>
          <p:cNvSpPr>
            <a:spLocks noGrp="1"/>
          </p:cNvSpPr>
          <p:nvPr>
            <p:ph type="sldNum" sz="quarter" idx="12"/>
          </p:nvPr>
        </p:nvSpPr>
        <p:spPr>
          <a:xfrm>
            <a:off x="6996113" y="6356352"/>
            <a:ext cx="2228850" cy="365125"/>
          </a:xfrm>
          <a:prstGeom prst="rect">
            <a:avLst/>
          </a:prstGeom>
        </p:spPr>
        <p:txBody>
          <a:bodyPr/>
          <a:lstStyle>
            <a:lvl1pPr>
              <a:defRPr sz="1600" b="1">
                <a:effectLst>
                  <a:outerShdw blurRad="38100" dist="38100" dir="2700000" algn="tl">
                    <a:srgbClr val="000000">
                      <a:alpha val="43137"/>
                    </a:srgbClr>
                  </a:outerShdw>
                </a:effectLst>
                <a:latin typeface="Arial Narrow" panose="020B0606020202030204" pitchFamily="34" charset="0"/>
              </a:defRPr>
            </a:lvl1pPr>
          </a:lstStyle>
          <a:p>
            <a:pPr algn="r"/>
            <a:fld id="{96B6FF19-05A1-4CA1-BC87-1DF7A796AA03}" type="slidenum">
              <a:rPr lang="en-US" smtClean="0"/>
              <a:pPr algn="r"/>
              <a:t>‹#›</a:t>
            </a:fld>
            <a:endParaRPr lang="en-US" dirty="0"/>
          </a:p>
        </p:txBody>
      </p:sp>
    </p:spTree>
    <p:extLst>
      <p:ext uri="{BB962C8B-B14F-4D97-AF65-F5344CB8AC3E}">
        <p14:creationId xmlns:p14="http://schemas.microsoft.com/office/powerpoint/2010/main" val="97062409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7AA34A2-BA37-45F8-A346-B06F47C936AF}" type="slidenum">
              <a:rPr lang="en-US" smtClean="0"/>
              <a:t>‹#›</a:t>
            </a:fld>
            <a:endParaRPr lang="en-US"/>
          </a:p>
        </p:txBody>
      </p:sp>
    </p:spTree>
    <p:extLst>
      <p:ext uri="{BB962C8B-B14F-4D97-AF65-F5344CB8AC3E}">
        <p14:creationId xmlns:p14="http://schemas.microsoft.com/office/powerpoint/2010/main" val="262469770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2625" y="457200"/>
            <a:ext cx="3194050"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4211638" y="987425"/>
            <a:ext cx="5014912"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82625" y="2057400"/>
            <a:ext cx="3194050"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7AA34A2-BA37-45F8-A346-B06F47C936AF}" type="slidenum">
              <a:rPr lang="en-US" smtClean="0"/>
              <a:t>‹#›</a:t>
            </a:fld>
            <a:endParaRPr lang="en-US"/>
          </a:p>
        </p:txBody>
      </p:sp>
    </p:spTree>
    <p:extLst>
      <p:ext uri="{BB962C8B-B14F-4D97-AF65-F5344CB8AC3E}">
        <p14:creationId xmlns:p14="http://schemas.microsoft.com/office/powerpoint/2010/main" val="383540205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2625" y="457200"/>
            <a:ext cx="3194050"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4211638" y="987425"/>
            <a:ext cx="5014912"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682625" y="2057400"/>
            <a:ext cx="3194050"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7AA34A2-BA37-45F8-A346-B06F47C936AF}" type="slidenum">
              <a:rPr lang="en-US" smtClean="0"/>
              <a:t>‹#›</a:t>
            </a:fld>
            <a:endParaRPr lang="en-US"/>
          </a:p>
        </p:txBody>
      </p:sp>
    </p:spTree>
    <p:extLst>
      <p:ext uri="{BB962C8B-B14F-4D97-AF65-F5344CB8AC3E}">
        <p14:creationId xmlns:p14="http://schemas.microsoft.com/office/powerpoint/2010/main" val="260741859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7AA34A2-BA37-45F8-A346-B06F47C936AF}" type="slidenum">
              <a:rPr lang="en-US" smtClean="0"/>
              <a:t>‹#›</a:t>
            </a:fld>
            <a:endParaRPr lang="en-US"/>
          </a:p>
        </p:txBody>
      </p:sp>
    </p:spTree>
    <p:extLst>
      <p:ext uri="{BB962C8B-B14F-4D97-AF65-F5344CB8AC3E}">
        <p14:creationId xmlns:p14="http://schemas.microsoft.com/office/powerpoint/2010/main" val="410721018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089775" y="365125"/>
            <a:ext cx="2135188"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1038" y="365125"/>
            <a:ext cx="6256337"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7AA34A2-BA37-45F8-A346-B06F47C936AF}" type="slidenum">
              <a:rPr lang="en-US" smtClean="0"/>
              <a:t>‹#›</a:t>
            </a:fld>
            <a:endParaRPr lang="en-US"/>
          </a:p>
        </p:txBody>
      </p:sp>
    </p:spTree>
    <p:extLst>
      <p:ext uri="{BB962C8B-B14F-4D97-AF65-F5344CB8AC3E}">
        <p14:creationId xmlns:p14="http://schemas.microsoft.com/office/powerpoint/2010/main" val="120713921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5879" y="1709740"/>
            <a:ext cx="8543925"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675879" y="4589465"/>
            <a:ext cx="8543925"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681038" y="6356352"/>
            <a:ext cx="2228850" cy="365125"/>
          </a:xfrm>
          <a:prstGeom prst="rect">
            <a:avLst/>
          </a:prstGeom>
        </p:spPr>
        <p:txBody>
          <a:bodyPr/>
          <a:lstStyle/>
          <a:p>
            <a:endParaRPr lang="en-US"/>
          </a:p>
        </p:txBody>
      </p:sp>
      <p:sp>
        <p:nvSpPr>
          <p:cNvPr id="7" name="Slide Number Placeholder 5"/>
          <p:cNvSpPr>
            <a:spLocks noGrp="1"/>
          </p:cNvSpPr>
          <p:nvPr>
            <p:ph type="sldNum" sz="quarter" idx="12"/>
          </p:nvPr>
        </p:nvSpPr>
        <p:spPr>
          <a:xfrm>
            <a:off x="6996113" y="6356352"/>
            <a:ext cx="2228850" cy="365125"/>
          </a:xfrm>
          <a:prstGeom prst="rect">
            <a:avLst/>
          </a:prstGeom>
        </p:spPr>
        <p:txBody>
          <a:bodyPr/>
          <a:lstStyle>
            <a:lvl1pPr>
              <a:defRPr sz="1600" b="1">
                <a:effectLst>
                  <a:outerShdw blurRad="38100" dist="38100" dir="2700000" algn="tl">
                    <a:srgbClr val="000000">
                      <a:alpha val="43137"/>
                    </a:srgbClr>
                  </a:outerShdw>
                </a:effectLst>
                <a:latin typeface="Arial Narrow" panose="020B0606020202030204" pitchFamily="34" charset="0"/>
              </a:defRPr>
            </a:lvl1pPr>
          </a:lstStyle>
          <a:p>
            <a:pPr algn="r"/>
            <a:fld id="{96B6FF19-05A1-4CA1-BC87-1DF7A796AA03}" type="slidenum">
              <a:rPr lang="en-US" smtClean="0"/>
              <a:pPr algn="r"/>
              <a:t>‹#›</a:t>
            </a:fld>
            <a:endParaRPr lang="en-US" dirty="0"/>
          </a:p>
        </p:txBody>
      </p:sp>
    </p:spTree>
    <p:extLst>
      <p:ext uri="{BB962C8B-B14F-4D97-AF65-F5344CB8AC3E}">
        <p14:creationId xmlns:p14="http://schemas.microsoft.com/office/powerpoint/2010/main" val="347372965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81038" y="1825625"/>
            <a:ext cx="421005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5014913" y="1825625"/>
            <a:ext cx="421005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a:xfrm>
            <a:off x="681038" y="6356352"/>
            <a:ext cx="2228850" cy="365125"/>
          </a:xfrm>
          <a:prstGeom prst="rect">
            <a:avLst/>
          </a:prstGeom>
        </p:spPr>
        <p:txBody>
          <a:bodyPr/>
          <a:lstStyle/>
          <a:p>
            <a:endParaRPr lang="en-US"/>
          </a:p>
        </p:txBody>
      </p:sp>
      <p:sp>
        <p:nvSpPr>
          <p:cNvPr id="8" name="Slide Number Placeholder 5"/>
          <p:cNvSpPr>
            <a:spLocks noGrp="1"/>
          </p:cNvSpPr>
          <p:nvPr>
            <p:ph type="sldNum" sz="quarter" idx="12"/>
          </p:nvPr>
        </p:nvSpPr>
        <p:spPr>
          <a:xfrm>
            <a:off x="6996113" y="6356352"/>
            <a:ext cx="2228850" cy="365125"/>
          </a:xfrm>
          <a:prstGeom prst="rect">
            <a:avLst/>
          </a:prstGeom>
        </p:spPr>
        <p:txBody>
          <a:bodyPr/>
          <a:lstStyle>
            <a:lvl1pPr>
              <a:defRPr sz="1600" b="1">
                <a:effectLst>
                  <a:outerShdw blurRad="38100" dist="38100" dir="2700000" algn="tl">
                    <a:srgbClr val="000000">
                      <a:alpha val="43137"/>
                    </a:srgbClr>
                  </a:outerShdw>
                </a:effectLst>
                <a:latin typeface="Arial Narrow" panose="020B0606020202030204" pitchFamily="34" charset="0"/>
              </a:defRPr>
            </a:lvl1pPr>
          </a:lstStyle>
          <a:p>
            <a:pPr algn="r"/>
            <a:fld id="{96B6FF19-05A1-4CA1-BC87-1DF7A796AA03}" type="slidenum">
              <a:rPr lang="en-US" smtClean="0"/>
              <a:pPr algn="r"/>
              <a:t>‹#›</a:t>
            </a:fld>
            <a:endParaRPr lang="en-US" dirty="0"/>
          </a:p>
        </p:txBody>
      </p:sp>
    </p:spTree>
    <p:extLst>
      <p:ext uri="{BB962C8B-B14F-4D97-AF65-F5344CB8AC3E}">
        <p14:creationId xmlns:p14="http://schemas.microsoft.com/office/powerpoint/2010/main" val="339505034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82328" y="365127"/>
            <a:ext cx="8543925"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682329" y="1681163"/>
            <a:ext cx="4190702"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82329" y="2505075"/>
            <a:ext cx="4190702"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014913" y="1681163"/>
            <a:ext cx="4211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014913" y="2505075"/>
            <a:ext cx="4211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a:xfrm>
            <a:off x="681038" y="6356352"/>
            <a:ext cx="2228850" cy="365125"/>
          </a:xfrm>
          <a:prstGeom prst="rect">
            <a:avLst/>
          </a:prstGeom>
        </p:spPr>
        <p:txBody>
          <a:bodyPr/>
          <a:lstStyle/>
          <a:p>
            <a:endParaRPr lang="en-US"/>
          </a:p>
        </p:txBody>
      </p:sp>
      <p:sp>
        <p:nvSpPr>
          <p:cNvPr id="10" name="Slide Number Placeholder 5"/>
          <p:cNvSpPr>
            <a:spLocks noGrp="1"/>
          </p:cNvSpPr>
          <p:nvPr>
            <p:ph type="sldNum" sz="quarter" idx="12"/>
          </p:nvPr>
        </p:nvSpPr>
        <p:spPr>
          <a:xfrm>
            <a:off x="6996113" y="6356352"/>
            <a:ext cx="2228850" cy="365125"/>
          </a:xfrm>
          <a:prstGeom prst="rect">
            <a:avLst/>
          </a:prstGeom>
        </p:spPr>
        <p:txBody>
          <a:bodyPr/>
          <a:lstStyle>
            <a:lvl1pPr>
              <a:defRPr sz="1600" b="1">
                <a:effectLst>
                  <a:outerShdw blurRad="38100" dist="38100" dir="2700000" algn="tl">
                    <a:srgbClr val="000000">
                      <a:alpha val="43137"/>
                    </a:srgbClr>
                  </a:outerShdw>
                </a:effectLst>
                <a:latin typeface="Arial Narrow" panose="020B0606020202030204" pitchFamily="34" charset="0"/>
              </a:defRPr>
            </a:lvl1pPr>
          </a:lstStyle>
          <a:p>
            <a:pPr algn="r"/>
            <a:fld id="{96B6FF19-05A1-4CA1-BC87-1DF7A796AA03}" type="slidenum">
              <a:rPr lang="en-US" smtClean="0"/>
              <a:pPr algn="r"/>
              <a:t>‹#›</a:t>
            </a:fld>
            <a:endParaRPr lang="en-US" dirty="0"/>
          </a:p>
        </p:txBody>
      </p:sp>
    </p:spTree>
    <p:extLst>
      <p:ext uri="{BB962C8B-B14F-4D97-AF65-F5344CB8AC3E}">
        <p14:creationId xmlns:p14="http://schemas.microsoft.com/office/powerpoint/2010/main" val="393910467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a:xfrm>
            <a:off x="6996113" y="6356352"/>
            <a:ext cx="2228850" cy="365125"/>
          </a:xfrm>
          <a:prstGeom prst="rect">
            <a:avLst/>
          </a:prstGeom>
        </p:spPr>
        <p:txBody>
          <a:bodyPr/>
          <a:lstStyle>
            <a:lvl1pPr>
              <a:defRPr sz="1600" b="1">
                <a:effectLst>
                  <a:outerShdw blurRad="38100" dist="38100" dir="2700000" algn="tl">
                    <a:srgbClr val="000000">
                      <a:alpha val="43137"/>
                    </a:srgbClr>
                  </a:outerShdw>
                </a:effectLst>
                <a:latin typeface="Arial Narrow" panose="020B0606020202030204" pitchFamily="34" charset="0"/>
              </a:defRPr>
            </a:lvl1pPr>
          </a:lstStyle>
          <a:p>
            <a:pPr algn="r"/>
            <a:fld id="{96B6FF19-05A1-4CA1-BC87-1DF7A796AA03}" type="slidenum">
              <a:rPr lang="en-US" smtClean="0"/>
              <a:pPr algn="r"/>
              <a:t>‹#›</a:t>
            </a:fld>
            <a:endParaRPr lang="en-US" dirty="0"/>
          </a:p>
        </p:txBody>
      </p:sp>
    </p:spTree>
    <p:extLst>
      <p:ext uri="{BB962C8B-B14F-4D97-AF65-F5344CB8AC3E}">
        <p14:creationId xmlns:p14="http://schemas.microsoft.com/office/powerpoint/2010/main" val="109625787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681038" y="6356352"/>
            <a:ext cx="2228850" cy="365125"/>
          </a:xfrm>
          <a:prstGeom prst="rect">
            <a:avLst/>
          </a:prstGeom>
        </p:spPr>
        <p:txBody>
          <a:bodyPr/>
          <a:lstStyle/>
          <a:p>
            <a:endParaRPr lang="en-US"/>
          </a:p>
        </p:txBody>
      </p:sp>
      <p:sp>
        <p:nvSpPr>
          <p:cNvPr id="5" name="Slide Number Placeholder 5"/>
          <p:cNvSpPr>
            <a:spLocks noGrp="1"/>
          </p:cNvSpPr>
          <p:nvPr>
            <p:ph type="sldNum" sz="quarter" idx="12"/>
          </p:nvPr>
        </p:nvSpPr>
        <p:spPr>
          <a:xfrm>
            <a:off x="6996113" y="6356352"/>
            <a:ext cx="2228850" cy="365125"/>
          </a:xfrm>
          <a:prstGeom prst="rect">
            <a:avLst/>
          </a:prstGeom>
        </p:spPr>
        <p:txBody>
          <a:bodyPr/>
          <a:lstStyle>
            <a:lvl1pPr>
              <a:defRPr sz="1600" b="1">
                <a:effectLst>
                  <a:outerShdw blurRad="38100" dist="38100" dir="2700000" algn="tl">
                    <a:srgbClr val="000000">
                      <a:alpha val="43137"/>
                    </a:srgbClr>
                  </a:outerShdw>
                </a:effectLst>
                <a:latin typeface="Arial Narrow" panose="020B0606020202030204" pitchFamily="34" charset="0"/>
              </a:defRPr>
            </a:lvl1pPr>
          </a:lstStyle>
          <a:p>
            <a:pPr algn="r"/>
            <a:fld id="{96B6FF19-05A1-4CA1-BC87-1DF7A796AA03}" type="slidenum">
              <a:rPr lang="en-US" smtClean="0"/>
              <a:pPr algn="r"/>
              <a:t>‹#›</a:t>
            </a:fld>
            <a:endParaRPr lang="en-US" dirty="0"/>
          </a:p>
        </p:txBody>
      </p:sp>
    </p:spTree>
    <p:extLst>
      <p:ext uri="{BB962C8B-B14F-4D97-AF65-F5344CB8AC3E}">
        <p14:creationId xmlns:p14="http://schemas.microsoft.com/office/powerpoint/2010/main" val="5822882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2328" y="457200"/>
            <a:ext cx="3194943"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4211340" y="987427"/>
            <a:ext cx="5014913"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82328" y="2057400"/>
            <a:ext cx="3194943"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a:xfrm>
            <a:off x="681038" y="6356352"/>
            <a:ext cx="2228850" cy="365125"/>
          </a:xfrm>
          <a:prstGeom prst="rect">
            <a:avLst/>
          </a:prstGeom>
        </p:spPr>
        <p:txBody>
          <a:bodyPr/>
          <a:lstStyle/>
          <a:p>
            <a:endParaRPr lang="en-US"/>
          </a:p>
        </p:txBody>
      </p:sp>
      <p:sp>
        <p:nvSpPr>
          <p:cNvPr id="8" name="Slide Number Placeholder 5"/>
          <p:cNvSpPr>
            <a:spLocks noGrp="1"/>
          </p:cNvSpPr>
          <p:nvPr>
            <p:ph type="sldNum" sz="quarter" idx="12"/>
          </p:nvPr>
        </p:nvSpPr>
        <p:spPr>
          <a:xfrm>
            <a:off x="6996113" y="6356352"/>
            <a:ext cx="2228850" cy="365125"/>
          </a:xfrm>
          <a:prstGeom prst="rect">
            <a:avLst/>
          </a:prstGeom>
        </p:spPr>
        <p:txBody>
          <a:bodyPr/>
          <a:lstStyle>
            <a:lvl1pPr>
              <a:defRPr sz="1600" b="1">
                <a:effectLst>
                  <a:outerShdw blurRad="38100" dist="38100" dir="2700000" algn="tl">
                    <a:srgbClr val="000000">
                      <a:alpha val="43137"/>
                    </a:srgbClr>
                  </a:outerShdw>
                </a:effectLst>
                <a:latin typeface="Arial Narrow" panose="020B0606020202030204" pitchFamily="34" charset="0"/>
              </a:defRPr>
            </a:lvl1pPr>
          </a:lstStyle>
          <a:p>
            <a:pPr algn="r"/>
            <a:fld id="{96B6FF19-05A1-4CA1-BC87-1DF7A796AA03}" type="slidenum">
              <a:rPr lang="en-US" smtClean="0"/>
              <a:pPr algn="r"/>
              <a:t>‹#›</a:t>
            </a:fld>
            <a:endParaRPr lang="en-US" dirty="0"/>
          </a:p>
        </p:txBody>
      </p:sp>
    </p:spTree>
    <p:extLst>
      <p:ext uri="{BB962C8B-B14F-4D97-AF65-F5344CB8AC3E}">
        <p14:creationId xmlns:p14="http://schemas.microsoft.com/office/powerpoint/2010/main" val="350336535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2328" y="457200"/>
            <a:ext cx="3194943"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4211340" y="987427"/>
            <a:ext cx="5014913"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82328" y="2057400"/>
            <a:ext cx="3194943"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8" name="Slide Number Placeholder 5"/>
          <p:cNvSpPr>
            <a:spLocks noGrp="1"/>
          </p:cNvSpPr>
          <p:nvPr>
            <p:ph type="sldNum" sz="quarter" idx="12"/>
          </p:nvPr>
        </p:nvSpPr>
        <p:spPr>
          <a:xfrm>
            <a:off x="6996113" y="6356352"/>
            <a:ext cx="2228850" cy="365125"/>
          </a:xfrm>
          <a:prstGeom prst="rect">
            <a:avLst/>
          </a:prstGeom>
        </p:spPr>
        <p:txBody>
          <a:bodyPr/>
          <a:lstStyle>
            <a:lvl1pPr>
              <a:defRPr sz="1600" b="1">
                <a:effectLst>
                  <a:outerShdw blurRad="38100" dist="38100" dir="2700000" algn="tl">
                    <a:srgbClr val="000000">
                      <a:alpha val="43137"/>
                    </a:srgbClr>
                  </a:outerShdw>
                </a:effectLst>
                <a:latin typeface="Arial Narrow" panose="020B0606020202030204" pitchFamily="34" charset="0"/>
              </a:defRPr>
            </a:lvl1pPr>
          </a:lstStyle>
          <a:p>
            <a:pPr algn="r"/>
            <a:fld id="{96B6FF19-05A1-4CA1-BC87-1DF7A796AA03}" type="slidenum">
              <a:rPr lang="en-US" smtClean="0"/>
              <a:pPr algn="r"/>
              <a:t>‹#›</a:t>
            </a:fld>
            <a:endParaRPr lang="en-US" dirty="0"/>
          </a:p>
        </p:txBody>
      </p:sp>
    </p:spTree>
    <p:extLst>
      <p:ext uri="{BB962C8B-B14F-4D97-AF65-F5344CB8AC3E}">
        <p14:creationId xmlns:p14="http://schemas.microsoft.com/office/powerpoint/2010/main" val="39233755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theme" Target="../theme/theme2.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81038" y="365127"/>
            <a:ext cx="8543925"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81038" y="1825625"/>
            <a:ext cx="8543925"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Rectangle 5"/>
          <p:cNvSpPr/>
          <p:nvPr userDrawn="1"/>
        </p:nvSpPr>
        <p:spPr>
          <a:xfrm>
            <a:off x="3202397" y="6353276"/>
            <a:ext cx="3501215" cy="307777"/>
          </a:xfrm>
          <a:prstGeom prst="rect">
            <a:avLst/>
          </a:prstGeom>
          <a:noFill/>
          <a:ln>
            <a:noFill/>
          </a:ln>
        </p:spPr>
        <p:txBody>
          <a:bodyPr wrap="none" lIns="91440" tIns="45720" rIns="91440" bIns="45720">
            <a:spAutoFit/>
          </a:bodyPr>
          <a:lstStyle/>
          <a:p>
            <a:pPr algn="ctr"/>
            <a:r>
              <a:rPr lang="en-US" sz="1400" b="1" dirty="0">
                <a:ln w="0"/>
                <a:solidFill>
                  <a:srgbClr val="B1A673"/>
                </a:solidFill>
                <a:effectLst>
                  <a:outerShdw blurRad="38100" dist="19050" dir="2700000" algn="tl" rotWithShape="0">
                    <a:schemeClr val="dk1">
                      <a:alpha val="40000"/>
                    </a:schemeClr>
                  </a:outerShdw>
                </a:effectLst>
                <a:latin typeface="Arial Narrow" panose="020B0606020202030204" pitchFamily="34" charset="0"/>
              </a:rPr>
              <a:t>CIVILIAN SECRETARIAT FOR POLICE SERVICE</a:t>
            </a:r>
          </a:p>
        </p:txBody>
      </p:sp>
      <p:sp>
        <p:nvSpPr>
          <p:cNvPr id="7" name="Rectangle 6"/>
          <p:cNvSpPr/>
          <p:nvPr userDrawn="1"/>
        </p:nvSpPr>
        <p:spPr>
          <a:xfrm>
            <a:off x="4456497" y="1"/>
            <a:ext cx="5449503" cy="4745254"/>
          </a:xfrm>
          <a:prstGeom prst="rect">
            <a:avLst/>
          </a:prstGeom>
          <a:gradFill flip="none" rotWithShape="1">
            <a:gsLst>
              <a:gs pos="100000">
                <a:srgbClr val="689F80"/>
              </a:gs>
              <a:gs pos="48000">
                <a:schemeClr val="bg1"/>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 name="Group 7"/>
          <p:cNvGrpSpPr/>
          <p:nvPr userDrawn="1"/>
        </p:nvGrpSpPr>
        <p:grpSpPr>
          <a:xfrm>
            <a:off x="-1" y="181007"/>
            <a:ext cx="9906001" cy="6489847"/>
            <a:chOff x="-1" y="181007"/>
            <a:chExt cx="9906001" cy="6489847"/>
          </a:xfrm>
        </p:grpSpPr>
        <p:sp>
          <p:nvSpPr>
            <p:cNvPr id="9" name="Rectangle 8"/>
            <p:cNvSpPr/>
            <p:nvPr userDrawn="1"/>
          </p:nvSpPr>
          <p:spPr>
            <a:xfrm>
              <a:off x="1501652" y="6237890"/>
              <a:ext cx="6879167" cy="115386"/>
            </a:xfrm>
            <a:prstGeom prst="rect">
              <a:avLst/>
            </a:prstGeom>
            <a:gradFill flip="none" rotWithShape="1">
              <a:gsLst>
                <a:gs pos="100000">
                  <a:schemeClr val="bg1"/>
                </a:gs>
                <a:gs pos="21000">
                  <a:srgbClr val="026A39"/>
                </a:gs>
                <a:gs pos="45000">
                  <a:srgbClr val="FEF1D6"/>
                </a:gs>
                <a:gs pos="80000">
                  <a:srgbClr val="026A39"/>
                </a:gs>
                <a:gs pos="63000">
                  <a:srgbClr val="CCAC85"/>
                </a:gs>
                <a:gs pos="0">
                  <a:schemeClr val="bg1"/>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10" name="Rectangle 9"/>
            <p:cNvSpPr/>
            <p:nvPr userDrawn="1"/>
          </p:nvSpPr>
          <p:spPr>
            <a:xfrm>
              <a:off x="0" y="6353276"/>
              <a:ext cx="9906000" cy="317578"/>
            </a:xfrm>
            <a:prstGeom prst="rect">
              <a:avLst/>
            </a:prstGeom>
            <a:gradFill flip="none" rotWithShape="1">
              <a:gsLst>
                <a:gs pos="100000">
                  <a:schemeClr val="bg1"/>
                </a:gs>
                <a:gs pos="30000">
                  <a:srgbClr val="996633"/>
                </a:gs>
                <a:gs pos="46000">
                  <a:srgbClr val="FEF1D6"/>
                </a:gs>
                <a:gs pos="75000">
                  <a:srgbClr val="996633"/>
                </a:gs>
                <a:gs pos="62000">
                  <a:srgbClr val="CCAC85"/>
                </a:gs>
                <a:gs pos="0">
                  <a:schemeClr val="bg1"/>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11" name="Rectangle 10"/>
            <p:cNvSpPr/>
            <p:nvPr userDrawn="1"/>
          </p:nvSpPr>
          <p:spPr>
            <a:xfrm>
              <a:off x="3202397" y="6353276"/>
              <a:ext cx="3501215" cy="307777"/>
            </a:xfrm>
            <a:prstGeom prst="rect">
              <a:avLst/>
            </a:prstGeom>
            <a:noFill/>
            <a:ln>
              <a:noFill/>
            </a:ln>
          </p:spPr>
          <p:txBody>
            <a:bodyPr wrap="none" lIns="91440" tIns="45720" rIns="91440" bIns="45720">
              <a:spAutoFit/>
            </a:bodyPr>
            <a:lstStyle/>
            <a:p>
              <a:pPr algn="ctr"/>
              <a:r>
                <a:rPr lang="en-US" sz="1400" b="1" cap="none" spc="0" dirty="0">
                  <a:ln w="0"/>
                  <a:solidFill>
                    <a:schemeClr val="tx1"/>
                  </a:solidFill>
                  <a:effectLst>
                    <a:outerShdw blurRad="38100" dist="19050" dir="2700000" algn="tl" rotWithShape="0">
                      <a:schemeClr val="dk1">
                        <a:alpha val="40000"/>
                      </a:schemeClr>
                    </a:outerShdw>
                  </a:effectLst>
                  <a:latin typeface="Arial Narrow" panose="020B0606020202030204" pitchFamily="34" charset="0"/>
                </a:rPr>
                <a:t>CIVILIAN SECRETARIAT FOR POLICE SERVICE</a:t>
              </a:r>
              <a:endParaRPr lang="en-US" sz="1400" b="1" dirty="0">
                <a:ln w="0"/>
                <a:solidFill>
                  <a:srgbClr val="B1A673"/>
                </a:solidFill>
                <a:effectLst>
                  <a:outerShdw blurRad="38100" dist="19050" dir="2700000" algn="tl" rotWithShape="0">
                    <a:schemeClr val="dk1">
                      <a:alpha val="40000"/>
                    </a:schemeClr>
                  </a:outerShdw>
                </a:effectLst>
                <a:latin typeface="Arial Narrow" panose="020B0606020202030204" pitchFamily="34" charset="0"/>
              </a:endParaRPr>
            </a:p>
          </p:txBody>
        </p:sp>
        <p:sp>
          <p:nvSpPr>
            <p:cNvPr id="12" name="Rectangle 11"/>
            <p:cNvSpPr/>
            <p:nvPr userDrawn="1"/>
          </p:nvSpPr>
          <p:spPr>
            <a:xfrm>
              <a:off x="2156169" y="397351"/>
              <a:ext cx="2867527" cy="81708"/>
            </a:xfrm>
            <a:prstGeom prst="rect">
              <a:avLst/>
            </a:prstGeom>
            <a:gradFill flip="none" rotWithShape="1">
              <a:gsLst>
                <a:gs pos="100000">
                  <a:schemeClr val="bg1"/>
                </a:gs>
                <a:gs pos="21000">
                  <a:srgbClr val="026A39"/>
                </a:gs>
                <a:gs pos="45000">
                  <a:srgbClr val="FEF1D6"/>
                </a:gs>
                <a:gs pos="77000">
                  <a:srgbClr val="026A39"/>
                </a:gs>
                <a:gs pos="63000">
                  <a:srgbClr val="CCAC85"/>
                </a:gs>
                <a:gs pos="0">
                  <a:schemeClr val="bg1"/>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13" name="Rectangle 12"/>
            <p:cNvSpPr/>
            <p:nvPr userDrawn="1"/>
          </p:nvSpPr>
          <p:spPr>
            <a:xfrm>
              <a:off x="-1" y="259882"/>
              <a:ext cx="4687503" cy="135201"/>
            </a:xfrm>
            <a:prstGeom prst="rect">
              <a:avLst/>
            </a:prstGeom>
            <a:gradFill flip="none" rotWithShape="1">
              <a:gsLst>
                <a:gs pos="100000">
                  <a:schemeClr val="bg1"/>
                </a:gs>
                <a:gs pos="30000">
                  <a:srgbClr val="996633"/>
                </a:gs>
                <a:gs pos="46000">
                  <a:srgbClr val="FEF1D6"/>
                </a:gs>
                <a:gs pos="75000">
                  <a:srgbClr val="996633"/>
                </a:gs>
                <a:gs pos="62000">
                  <a:srgbClr val="CCAC85"/>
                </a:gs>
                <a:gs pos="0">
                  <a:schemeClr val="bg1"/>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14" name="Rectangle 13"/>
            <p:cNvSpPr/>
            <p:nvPr userDrawn="1"/>
          </p:nvSpPr>
          <p:spPr>
            <a:xfrm>
              <a:off x="0" y="181007"/>
              <a:ext cx="2867527" cy="81708"/>
            </a:xfrm>
            <a:prstGeom prst="rect">
              <a:avLst/>
            </a:prstGeom>
            <a:gradFill flip="none" rotWithShape="1">
              <a:gsLst>
                <a:gs pos="100000">
                  <a:schemeClr val="bg1"/>
                </a:gs>
                <a:gs pos="21000">
                  <a:srgbClr val="026A39"/>
                </a:gs>
                <a:gs pos="45000">
                  <a:srgbClr val="FEF1D6"/>
                </a:gs>
                <a:gs pos="80000">
                  <a:srgbClr val="026A39"/>
                </a:gs>
                <a:gs pos="63000">
                  <a:srgbClr val="CCAC85"/>
                </a:gs>
                <a:gs pos="0">
                  <a:schemeClr val="bg1"/>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grpSp>
      <p:sp>
        <p:nvSpPr>
          <p:cNvPr id="5" name="Footer Placeholder 4"/>
          <p:cNvSpPr>
            <a:spLocks noGrp="1"/>
          </p:cNvSpPr>
          <p:nvPr>
            <p:ph type="ftr" sz="quarter" idx="3"/>
          </p:nvPr>
        </p:nvSpPr>
        <p:spPr>
          <a:xfrm>
            <a:off x="5881688" y="6320408"/>
            <a:ext cx="3343275" cy="365125"/>
          </a:xfrm>
          <a:prstGeom prst="rect">
            <a:avLst/>
          </a:prstGeom>
        </p:spPr>
        <p:txBody>
          <a:bodyPr vert="horz" lIns="91440" tIns="45720" rIns="91440" bIns="45720" rtlCol="0" anchor="ctr"/>
          <a:lstStyle>
            <a:lvl1pPr algn="r">
              <a:defRPr sz="1200" b="1">
                <a:solidFill>
                  <a:schemeClr val="tx1"/>
                </a:solidFill>
                <a:effectLst>
                  <a:outerShdw blurRad="38100" dist="38100" dir="2700000" algn="tl">
                    <a:srgbClr val="000000">
                      <a:alpha val="43137"/>
                    </a:srgbClr>
                  </a:outerShdw>
                </a:effectLst>
                <a:latin typeface="Arial Narrow" panose="020B0606020202030204" pitchFamily="34" charset="0"/>
              </a:defRPr>
            </a:lvl1pPr>
          </a:lstStyle>
          <a:p>
            <a:endParaRPr lang="en-US" dirty="0"/>
          </a:p>
        </p:txBody>
      </p:sp>
    </p:spTree>
    <p:extLst>
      <p:ext uri="{BB962C8B-B14F-4D97-AF65-F5344CB8AC3E}">
        <p14:creationId xmlns:p14="http://schemas.microsoft.com/office/powerpoint/2010/main" val="153010005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51" r:id="rId12"/>
    <p:sldLayoutId id="2147483684" r:id="rId13"/>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81038" y="365125"/>
            <a:ext cx="8543925"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681038" y="1825625"/>
            <a:ext cx="8543925"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681038" y="6356350"/>
            <a:ext cx="222885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a:p>
        </p:txBody>
      </p:sp>
      <p:sp>
        <p:nvSpPr>
          <p:cNvPr id="5" name="Footer Placeholder 4"/>
          <p:cNvSpPr>
            <a:spLocks noGrp="1"/>
          </p:cNvSpPr>
          <p:nvPr>
            <p:ph type="ftr" sz="quarter" idx="3"/>
          </p:nvPr>
        </p:nvSpPr>
        <p:spPr>
          <a:xfrm>
            <a:off x="3281363" y="6356350"/>
            <a:ext cx="3343275"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996113" y="6356350"/>
            <a:ext cx="222885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7AA34A2-BA37-45F8-A346-B06F47C936AF}" type="slidenum">
              <a:rPr lang="en-US" smtClean="0"/>
              <a:t>‹#›</a:t>
            </a:fld>
            <a:endParaRPr lang="en-US"/>
          </a:p>
        </p:txBody>
      </p:sp>
      <p:sp>
        <p:nvSpPr>
          <p:cNvPr id="8" name="Rectangle 7"/>
          <p:cNvSpPr/>
          <p:nvPr userDrawn="1"/>
        </p:nvSpPr>
        <p:spPr>
          <a:xfrm>
            <a:off x="4138863" y="-1"/>
            <a:ext cx="5767137" cy="5496025"/>
          </a:xfrm>
          <a:prstGeom prst="rect">
            <a:avLst/>
          </a:prstGeom>
          <a:gradFill flip="none" rotWithShape="1">
            <a:gsLst>
              <a:gs pos="0">
                <a:srgbClr val="689F80"/>
              </a:gs>
              <a:gs pos="52000">
                <a:schemeClr val="bg1"/>
              </a:gs>
            </a:gsLst>
            <a:lin ang="81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userDrawn="1"/>
        </p:nvSpPr>
        <p:spPr>
          <a:xfrm>
            <a:off x="1187449" y="6443878"/>
            <a:ext cx="6879167" cy="137096"/>
          </a:xfrm>
          <a:prstGeom prst="rect">
            <a:avLst/>
          </a:prstGeom>
          <a:gradFill flip="none" rotWithShape="1">
            <a:gsLst>
              <a:gs pos="100000">
                <a:schemeClr val="bg1"/>
              </a:gs>
              <a:gs pos="21000">
                <a:srgbClr val="026A39"/>
              </a:gs>
              <a:gs pos="45000">
                <a:srgbClr val="FEF1D6"/>
              </a:gs>
              <a:gs pos="80000">
                <a:srgbClr val="026A39"/>
              </a:gs>
              <a:gs pos="63000">
                <a:srgbClr val="CCAC85"/>
              </a:gs>
              <a:gs pos="0">
                <a:schemeClr val="bg1"/>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10" name="Rectangle 9"/>
          <p:cNvSpPr/>
          <p:nvPr userDrawn="1"/>
        </p:nvSpPr>
        <p:spPr>
          <a:xfrm>
            <a:off x="0" y="6425833"/>
            <a:ext cx="9906000" cy="206309"/>
          </a:xfrm>
          <a:prstGeom prst="rect">
            <a:avLst/>
          </a:prstGeom>
          <a:gradFill flip="none" rotWithShape="1">
            <a:gsLst>
              <a:gs pos="100000">
                <a:schemeClr val="bg1"/>
              </a:gs>
              <a:gs pos="30000">
                <a:srgbClr val="996633"/>
              </a:gs>
              <a:gs pos="46000">
                <a:srgbClr val="FEF1D6"/>
              </a:gs>
              <a:gs pos="75000">
                <a:srgbClr val="996633"/>
              </a:gs>
              <a:gs pos="62000">
                <a:srgbClr val="CCAC85"/>
              </a:gs>
              <a:gs pos="0">
                <a:schemeClr val="bg1"/>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Tree>
    <p:extLst>
      <p:ext uri="{BB962C8B-B14F-4D97-AF65-F5344CB8AC3E}">
        <p14:creationId xmlns:p14="http://schemas.microsoft.com/office/powerpoint/2010/main" val="3860406930"/>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3.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10.xml"/><Relationship Id="rId1" Type="http://schemas.openxmlformats.org/officeDocument/2006/relationships/slideLayout" Target="../slideLayouts/slideLayout5.xml"/><Relationship Id="rId4" Type="http://schemas.openxmlformats.org/officeDocument/2006/relationships/chart" Target="../charts/chart4.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26.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2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8" Type="http://schemas.openxmlformats.org/officeDocument/2006/relationships/image" Target="../media/image4.jpe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4.xml"/><Relationship Id="rId1" Type="http://schemas.openxmlformats.org/officeDocument/2006/relationships/slideLayout" Target="../slideLayouts/slideLayout5.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 Id="rId9" Type="http://schemas.openxmlformats.org/officeDocument/2006/relationships/image" Target="../media/image5.pn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chart" Target="../charts/chart2.xml"/></Relationships>
</file>

<file path=ppt/slides/_rels/slide9.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8.xml"/><Relationship Id="rId1" Type="http://schemas.openxmlformats.org/officeDocument/2006/relationships/slideLayout" Target="../slideLayouts/slideLayout4.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 name="Picture 1"/>
          <p:cNvPicPr>
            <a:picLocks noChangeAspect="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076406" y="5713212"/>
            <a:ext cx="2782248" cy="10761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1"/>
          <p:cNvSpPr/>
          <p:nvPr/>
        </p:nvSpPr>
        <p:spPr>
          <a:xfrm>
            <a:off x="5861785" y="0"/>
            <a:ext cx="4044215" cy="3349592"/>
          </a:xfrm>
          <a:prstGeom prst="rect">
            <a:avLst/>
          </a:prstGeom>
          <a:gradFill flip="none" rotWithShape="1">
            <a:gsLst>
              <a:gs pos="0">
                <a:srgbClr val="689F80"/>
              </a:gs>
              <a:gs pos="51000">
                <a:schemeClr val="bg1"/>
              </a:gs>
            </a:gsLst>
            <a:lin ang="81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p:cNvSpPr/>
          <p:nvPr/>
        </p:nvSpPr>
        <p:spPr>
          <a:xfrm flipH="1" flipV="1">
            <a:off x="-1" y="3349592"/>
            <a:ext cx="4090737" cy="3508408"/>
          </a:xfrm>
          <a:prstGeom prst="rect">
            <a:avLst/>
          </a:prstGeom>
          <a:gradFill flip="none" rotWithShape="1">
            <a:gsLst>
              <a:gs pos="0">
                <a:srgbClr val="689F80"/>
              </a:gs>
              <a:gs pos="51000">
                <a:schemeClr val="bg1"/>
              </a:gs>
            </a:gsLst>
            <a:lin ang="81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itle 1"/>
          <p:cNvSpPr>
            <a:spLocks/>
          </p:cNvSpPr>
          <p:nvPr/>
        </p:nvSpPr>
        <p:spPr bwMode="auto">
          <a:xfrm>
            <a:off x="1128268" y="1742412"/>
            <a:ext cx="7418457" cy="2205836"/>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style>
          <a:lnRef idx="0">
            <a:schemeClr val="accent1"/>
          </a:lnRef>
          <a:fillRef idx="3">
            <a:schemeClr val="accent1"/>
          </a:fillRef>
          <a:effectRef idx="3">
            <a:schemeClr val="accent1"/>
          </a:effectRef>
          <a:fontRef idx="minor">
            <a:schemeClr val="lt1"/>
          </a:fontRef>
        </p:style>
        <p:txBody>
          <a:bodyPr anchor="ctr"/>
          <a:lstStyle/>
          <a:p>
            <a:pPr algn="ctr">
              <a:lnSpc>
                <a:spcPct val="150000"/>
              </a:lnSpc>
            </a:pPr>
            <a:r>
              <a:rPr lang="en-ZA" sz="2800" b="1" cap="all" dirty="0" smtClean="0">
                <a:solidFill>
                  <a:srgbClr val="246412"/>
                </a:solidFill>
                <a:latin typeface="Arial Narrow" panose="020B0606020202030204" pitchFamily="34" charset="0"/>
                <a:cs typeface="Arial" panose="020B0604020202020204" pitchFamily="34" charset="0"/>
              </a:rPr>
              <a:t>2021/22 ANNUAL REPORT  </a:t>
            </a:r>
          </a:p>
          <a:p>
            <a:pPr algn="ctr">
              <a:lnSpc>
                <a:spcPct val="150000"/>
              </a:lnSpc>
            </a:pPr>
            <a:endParaRPr lang="en-ZA" sz="1050" b="1" cap="all" dirty="0" smtClean="0">
              <a:solidFill>
                <a:srgbClr val="246412"/>
              </a:solidFill>
              <a:latin typeface="Arial Narrow" panose="020B0606020202030204" pitchFamily="34" charset="0"/>
              <a:cs typeface="Arial" panose="020B0604020202020204" pitchFamily="34" charset="0"/>
            </a:endParaRPr>
          </a:p>
          <a:p>
            <a:pPr algn="ctr">
              <a:lnSpc>
                <a:spcPct val="150000"/>
              </a:lnSpc>
            </a:pPr>
            <a:r>
              <a:rPr lang="en-ZA" sz="2800" b="1" cap="all" dirty="0" smtClean="0">
                <a:solidFill>
                  <a:srgbClr val="246412"/>
                </a:solidFill>
                <a:latin typeface="Arial Narrow" panose="020B0606020202030204" pitchFamily="34" charset="0"/>
                <a:cs typeface="Arial" panose="020B0604020202020204" pitchFamily="34" charset="0"/>
              </a:rPr>
              <a:t>presentation </a:t>
            </a:r>
            <a:r>
              <a:rPr lang="en-ZA" altLang="en-US" sz="2800" b="1" dirty="0">
                <a:solidFill>
                  <a:srgbClr val="246412"/>
                </a:solidFill>
                <a:latin typeface="Arial Narrow" panose="020B0606020202030204" pitchFamily="34" charset="0"/>
                <a:cs typeface="Arial" panose="020B0604020202020204" pitchFamily="34" charset="0"/>
              </a:rPr>
              <a:t>TO THE PORTFOLIO COMMITTEE ON POLICE </a:t>
            </a:r>
            <a:endParaRPr lang="en-ZA" altLang="en-US" sz="2800" b="1" dirty="0" smtClean="0">
              <a:solidFill>
                <a:srgbClr val="246412"/>
              </a:solidFill>
              <a:latin typeface="Arial Narrow" panose="020B0606020202030204" pitchFamily="34" charset="0"/>
              <a:cs typeface="Arial" panose="020B0604020202020204" pitchFamily="34" charset="0"/>
            </a:endParaRPr>
          </a:p>
          <a:p>
            <a:pPr algn="ctr">
              <a:lnSpc>
                <a:spcPct val="150000"/>
              </a:lnSpc>
            </a:pPr>
            <a:endParaRPr lang="en-ZA" sz="1600" b="1" cap="all" dirty="0">
              <a:solidFill>
                <a:srgbClr val="246412"/>
              </a:solidFill>
              <a:latin typeface="Arial Narrow" panose="020B0606020202030204" pitchFamily="34" charset="0"/>
              <a:cs typeface="Arial" panose="020B0604020202020204" pitchFamily="34" charset="0"/>
            </a:endParaRPr>
          </a:p>
          <a:p>
            <a:pPr algn="ctr">
              <a:lnSpc>
                <a:spcPct val="150000"/>
              </a:lnSpc>
            </a:pPr>
            <a:r>
              <a:rPr lang="en-ZA" sz="2200" b="1" cap="all" dirty="0" smtClean="0">
                <a:solidFill>
                  <a:srgbClr val="246412"/>
                </a:solidFill>
                <a:latin typeface="Arial Narrow" panose="020B0606020202030204" pitchFamily="34" charset="0"/>
                <a:cs typeface="Arial" panose="020B0604020202020204" pitchFamily="34" charset="0"/>
              </a:rPr>
              <a:t>13 </a:t>
            </a:r>
            <a:r>
              <a:rPr lang="en-ZA" sz="2200" b="1" dirty="0" smtClean="0">
                <a:solidFill>
                  <a:srgbClr val="246412"/>
                </a:solidFill>
                <a:latin typeface="Arial Narrow" panose="020B0606020202030204" pitchFamily="34" charset="0"/>
                <a:cs typeface="Arial" panose="020B0604020202020204" pitchFamily="34" charset="0"/>
              </a:rPr>
              <a:t>October</a:t>
            </a:r>
            <a:r>
              <a:rPr lang="en-ZA" sz="2200" b="1" cap="all" dirty="0" smtClean="0">
                <a:solidFill>
                  <a:srgbClr val="246412"/>
                </a:solidFill>
                <a:latin typeface="Arial Narrow" panose="020B0606020202030204" pitchFamily="34" charset="0"/>
                <a:cs typeface="Arial" panose="020B0604020202020204" pitchFamily="34" charset="0"/>
              </a:rPr>
              <a:t> 2022</a:t>
            </a:r>
          </a:p>
        </p:txBody>
      </p:sp>
      <p:sp>
        <p:nvSpPr>
          <p:cNvPr id="42" name="Rectangle 41"/>
          <p:cNvSpPr/>
          <p:nvPr/>
        </p:nvSpPr>
        <p:spPr>
          <a:xfrm>
            <a:off x="4872050" y="5032741"/>
            <a:ext cx="5033949" cy="171348"/>
          </a:xfrm>
          <a:prstGeom prst="rect">
            <a:avLst/>
          </a:prstGeom>
          <a:gradFill flip="none" rotWithShape="1">
            <a:gsLst>
              <a:gs pos="100000">
                <a:schemeClr val="bg1"/>
              </a:gs>
              <a:gs pos="21000">
                <a:srgbClr val="026A39"/>
              </a:gs>
              <a:gs pos="45000">
                <a:srgbClr val="FEF1D6"/>
              </a:gs>
              <a:gs pos="80000">
                <a:srgbClr val="026A39"/>
              </a:gs>
              <a:gs pos="63000">
                <a:srgbClr val="CCAC85"/>
              </a:gs>
              <a:gs pos="0">
                <a:schemeClr val="bg1"/>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43" name="Rectangle 42"/>
          <p:cNvSpPr/>
          <p:nvPr/>
        </p:nvSpPr>
        <p:spPr>
          <a:xfrm>
            <a:off x="3378466" y="5196370"/>
            <a:ext cx="6527533" cy="241904"/>
          </a:xfrm>
          <a:prstGeom prst="rect">
            <a:avLst/>
          </a:prstGeom>
          <a:gradFill flip="none" rotWithShape="1">
            <a:gsLst>
              <a:gs pos="100000">
                <a:schemeClr val="bg1"/>
              </a:gs>
              <a:gs pos="30000">
                <a:srgbClr val="996633"/>
              </a:gs>
              <a:gs pos="46000">
                <a:srgbClr val="FEF1D6"/>
              </a:gs>
              <a:gs pos="75000">
                <a:srgbClr val="996633"/>
              </a:gs>
              <a:gs pos="62000">
                <a:srgbClr val="CCAC85"/>
              </a:gs>
              <a:gs pos="0">
                <a:schemeClr val="bg1"/>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46" name="Rectangle 45"/>
          <p:cNvSpPr/>
          <p:nvPr/>
        </p:nvSpPr>
        <p:spPr>
          <a:xfrm flipH="1">
            <a:off x="-1" y="423513"/>
            <a:ext cx="5005138" cy="164504"/>
          </a:xfrm>
          <a:prstGeom prst="rect">
            <a:avLst/>
          </a:prstGeom>
          <a:gradFill flip="none" rotWithShape="1">
            <a:gsLst>
              <a:gs pos="100000">
                <a:schemeClr val="bg1"/>
              </a:gs>
              <a:gs pos="21000">
                <a:srgbClr val="026A39"/>
              </a:gs>
              <a:gs pos="45000">
                <a:srgbClr val="FEF1D6"/>
              </a:gs>
              <a:gs pos="80000">
                <a:srgbClr val="026A39"/>
              </a:gs>
              <a:gs pos="63000">
                <a:srgbClr val="CCAC85"/>
              </a:gs>
              <a:gs pos="0">
                <a:schemeClr val="bg1"/>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47" name="Rectangle 46"/>
          <p:cNvSpPr/>
          <p:nvPr/>
        </p:nvSpPr>
        <p:spPr>
          <a:xfrm flipH="1">
            <a:off x="0" y="588016"/>
            <a:ext cx="6314173" cy="231007"/>
          </a:xfrm>
          <a:prstGeom prst="rect">
            <a:avLst/>
          </a:prstGeom>
          <a:gradFill flip="none" rotWithShape="1">
            <a:gsLst>
              <a:gs pos="100000">
                <a:schemeClr val="bg1"/>
              </a:gs>
              <a:gs pos="30000">
                <a:srgbClr val="996633"/>
              </a:gs>
              <a:gs pos="46000">
                <a:srgbClr val="FEF1D6"/>
              </a:gs>
              <a:gs pos="75000">
                <a:srgbClr val="996633"/>
              </a:gs>
              <a:gs pos="62000">
                <a:srgbClr val="CCAC85"/>
              </a:gs>
              <a:gs pos="0">
                <a:schemeClr val="bg1"/>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Tree>
    <p:extLst>
      <p:ext uri="{BB962C8B-B14F-4D97-AF65-F5344CB8AC3E}">
        <p14:creationId xmlns:p14="http://schemas.microsoft.com/office/powerpoint/2010/main" val="12206134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p:cNvSpPr txBox="1">
            <a:spLocks/>
          </p:cNvSpPr>
          <p:nvPr/>
        </p:nvSpPr>
        <p:spPr>
          <a:xfrm>
            <a:off x="5058879" y="188149"/>
            <a:ext cx="4847121" cy="432049"/>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r"/>
            <a:r>
              <a:rPr lang="en-GB" sz="2200" b="1" cap="small" dirty="0" smtClean="0">
                <a:solidFill>
                  <a:srgbClr val="246412"/>
                </a:solidFill>
                <a:latin typeface="Arial Narrow" panose="020B0606020202030204" pitchFamily="34" charset="0"/>
              </a:rPr>
              <a:t>CSPS PERFORMANCE INFORMATION</a:t>
            </a:r>
            <a:endParaRPr lang="en-ZA" sz="2200" b="1" dirty="0">
              <a:solidFill>
                <a:srgbClr val="246412"/>
              </a:solidFill>
              <a:latin typeface="Arial Narrow" panose="020B0606020202030204" pitchFamily="34" charset="0"/>
              <a:cs typeface="Arial Narrow"/>
            </a:endParaRPr>
          </a:p>
        </p:txBody>
      </p:sp>
      <p:sp>
        <p:nvSpPr>
          <p:cNvPr id="5" name="Content Placeholder 4"/>
          <p:cNvSpPr>
            <a:spLocks noGrp="1"/>
          </p:cNvSpPr>
          <p:nvPr>
            <p:ph sz="half" idx="1"/>
          </p:nvPr>
        </p:nvSpPr>
        <p:spPr>
          <a:xfrm>
            <a:off x="111111" y="1070882"/>
            <a:ext cx="4874545" cy="5192032"/>
          </a:xfrm>
        </p:spPr>
        <p:txBody>
          <a:bodyPr>
            <a:normAutofit fontScale="55000" lnSpcReduction="20000"/>
          </a:bodyPr>
          <a:lstStyle/>
          <a:p>
            <a:pPr marL="0" lvl="0" indent="0" algn="just">
              <a:lnSpc>
                <a:spcPct val="170000"/>
              </a:lnSpc>
              <a:spcBef>
                <a:spcPts val="0"/>
              </a:spcBef>
              <a:buNone/>
            </a:pPr>
            <a:r>
              <a:rPr lang="en-ZA" sz="1600" b="1" dirty="0">
                <a:solidFill>
                  <a:srgbClr val="246412"/>
                </a:solidFill>
                <a:latin typeface="Arial Narrow" panose="020B0606020202030204" pitchFamily="34" charset="0"/>
              </a:rPr>
              <a:t>Firearms Control Amendment Bill</a:t>
            </a:r>
          </a:p>
          <a:p>
            <a:pPr marL="0" lvl="0" indent="0" algn="just">
              <a:lnSpc>
                <a:spcPct val="170000"/>
              </a:lnSpc>
              <a:spcBef>
                <a:spcPts val="0"/>
              </a:spcBef>
              <a:buNone/>
            </a:pPr>
            <a:r>
              <a:rPr lang="en-ZA" sz="1600" b="1" dirty="0">
                <a:solidFill>
                  <a:prstClr val="black"/>
                </a:solidFill>
                <a:latin typeface="Arial Narrow" panose="020B0606020202030204" pitchFamily="34" charset="0"/>
              </a:rPr>
              <a:t>The Minister was briefed on the legal opinion received from the Office of the Chief State Law Adviser on the constitutionality of the deletion of sections 13, 14, 17 and 18 of the principal Act.  During a Parliamentary briefing on the status of legislation, the CSPS was instructed by the Portfolio Committee on Police to conduct further consultations with members of the firearms fraternity in order to attain consensus. The Minister approved that the drafting team should proceed to hold bilateral meetings in this regard, and the bilateral meetings are ongoing. </a:t>
            </a:r>
          </a:p>
          <a:p>
            <a:pPr marL="0" lvl="0" indent="0" algn="just">
              <a:lnSpc>
                <a:spcPct val="170000"/>
              </a:lnSpc>
              <a:spcBef>
                <a:spcPts val="0"/>
              </a:spcBef>
              <a:buNone/>
            </a:pPr>
            <a:endParaRPr lang="en-ZA" sz="1400" b="1" dirty="0">
              <a:solidFill>
                <a:prstClr val="black"/>
              </a:solidFill>
              <a:latin typeface="Arial Narrow" panose="020B0606020202030204" pitchFamily="34" charset="0"/>
            </a:endParaRPr>
          </a:p>
          <a:p>
            <a:pPr marL="0" lvl="0" indent="0" algn="just">
              <a:lnSpc>
                <a:spcPct val="170000"/>
              </a:lnSpc>
              <a:spcBef>
                <a:spcPts val="0"/>
              </a:spcBef>
              <a:buNone/>
            </a:pPr>
            <a:r>
              <a:rPr lang="en-ZA" sz="1600" b="1" dirty="0">
                <a:solidFill>
                  <a:srgbClr val="246412"/>
                </a:solidFill>
                <a:latin typeface="Arial Narrow" panose="020B0606020202030204" pitchFamily="34" charset="0"/>
              </a:rPr>
              <a:t>South African Police Service Amendment Bill, 2020</a:t>
            </a:r>
            <a:endParaRPr lang="en-US" sz="1600" b="1" dirty="0">
              <a:solidFill>
                <a:srgbClr val="246412"/>
              </a:solidFill>
              <a:latin typeface="Arial Narrow" panose="020B0606020202030204" pitchFamily="34" charset="0"/>
            </a:endParaRPr>
          </a:p>
          <a:p>
            <a:pPr marL="0" lvl="0" indent="0" algn="just">
              <a:lnSpc>
                <a:spcPct val="170000"/>
              </a:lnSpc>
              <a:spcBef>
                <a:spcPts val="0"/>
              </a:spcBef>
              <a:buNone/>
            </a:pPr>
            <a:r>
              <a:rPr lang="en-ZA" sz="1600" b="1" dirty="0" smtClean="0">
                <a:solidFill>
                  <a:prstClr val="black"/>
                </a:solidFill>
                <a:latin typeface="Arial Narrow" panose="020B0606020202030204" pitchFamily="34" charset="0"/>
              </a:rPr>
              <a:t>In </a:t>
            </a:r>
            <a:r>
              <a:rPr lang="en-ZA" sz="1600" b="1" dirty="0">
                <a:solidFill>
                  <a:prstClr val="black"/>
                </a:solidFill>
                <a:latin typeface="Arial Narrow" panose="020B0606020202030204" pitchFamily="34" charset="0"/>
              </a:rPr>
              <a:t>February 2022, the JCPS Development Committee (DevComm) recommended that the Bill could be submitted to the JCPS Cluster, subject to the finalisation of the costing of the transfer of the function of CPFs with National Treasury. The Chief Directorate: Finance has assisted with a costing model that projects an estimated cost of R111,2 million to fund the transfer of Community Policing Structures. A letter has been drafted to National Treasury to give guidance on how the costing issue can be dealt with further in promoting the Bill.  The Minister has directed the National Commissioner in a letter to comply with Minister’s request, upon advice from the National Treasury, to provide costing of the SAPS function pertaining to the community policing structures. During the period under review, National Treasury also invited the CSPS and SAPS to a meeting to discuss the costing of the CPF structures.</a:t>
            </a:r>
            <a:endParaRPr lang="en-US" sz="1600" b="1" dirty="0">
              <a:solidFill>
                <a:prstClr val="black"/>
              </a:solidFill>
              <a:latin typeface="Arial Narrow" panose="020B0606020202030204" pitchFamily="34" charset="0"/>
            </a:endParaRPr>
          </a:p>
          <a:p>
            <a:pPr marL="0" lvl="0" indent="0" algn="just">
              <a:lnSpc>
                <a:spcPct val="170000"/>
              </a:lnSpc>
              <a:spcBef>
                <a:spcPts val="0"/>
              </a:spcBef>
              <a:buNone/>
            </a:pPr>
            <a:endParaRPr lang="en-ZA" sz="1400" b="1" dirty="0">
              <a:solidFill>
                <a:prstClr val="black"/>
              </a:solidFill>
              <a:latin typeface="Arial Narrow" panose="020B0606020202030204" pitchFamily="34" charset="0"/>
            </a:endParaRPr>
          </a:p>
          <a:p>
            <a:pPr marL="0" lvl="0" indent="0" algn="just">
              <a:lnSpc>
                <a:spcPct val="170000"/>
              </a:lnSpc>
              <a:spcBef>
                <a:spcPts val="0"/>
              </a:spcBef>
              <a:buNone/>
            </a:pPr>
            <a:r>
              <a:rPr lang="en-ZA" sz="1600" b="1" dirty="0">
                <a:solidFill>
                  <a:srgbClr val="246412"/>
                </a:solidFill>
                <a:latin typeface="Arial Narrow" panose="020B0606020202030204" pitchFamily="34" charset="0"/>
              </a:rPr>
              <a:t>Independent Police Investigative Directorate Amendment Bill</a:t>
            </a:r>
            <a:endParaRPr lang="en-US" sz="1600" b="1" dirty="0">
              <a:solidFill>
                <a:srgbClr val="246412"/>
              </a:solidFill>
              <a:latin typeface="Arial Narrow" panose="020B0606020202030204" pitchFamily="34" charset="0"/>
            </a:endParaRPr>
          </a:p>
          <a:p>
            <a:pPr marL="0" lvl="0" indent="0" algn="just">
              <a:lnSpc>
                <a:spcPct val="170000"/>
              </a:lnSpc>
              <a:spcBef>
                <a:spcPts val="0"/>
              </a:spcBef>
              <a:buNone/>
            </a:pPr>
            <a:r>
              <a:rPr lang="en-ZA" sz="1600" b="1" dirty="0">
                <a:solidFill>
                  <a:prstClr val="black"/>
                </a:solidFill>
                <a:latin typeface="Arial Narrow" panose="020B0606020202030204" pitchFamily="34" charset="0"/>
              </a:rPr>
              <a:t>The Bill was presented to DevComm </a:t>
            </a:r>
            <a:r>
              <a:rPr lang="en-ZA" sz="1600" b="1" dirty="0" smtClean="0">
                <a:solidFill>
                  <a:prstClr val="black"/>
                </a:solidFill>
                <a:latin typeface="Arial Narrow" panose="020B0606020202030204" pitchFamily="34" charset="0"/>
              </a:rPr>
              <a:t>in March </a:t>
            </a:r>
            <a:r>
              <a:rPr lang="en-ZA" sz="1600" b="1" dirty="0">
                <a:solidFill>
                  <a:prstClr val="black"/>
                </a:solidFill>
                <a:latin typeface="Arial Narrow" panose="020B0606020202030204" pitchFamily="34" charset="0"/>
              </a:rPr>
              <a:t>2022. DevComm has supported that the Bill, subject to effecting minor proposed changes, be submitted to the DGs Cluster, for further support to process it to Cabinet for publication in the Gazette for public comments. The request for approval for processing of the Bill through the JCPS Cluster has been submitted to the Minister</a:t>
            </a:r>
          </a:p>
          <a:p>
            <a:pPr marL="0" indent="0">
              <a:buNone/>
            </a:pPr>
            <a:endParaRPr lang="en-ZA" dirty="0"/>
          </a:p>
        </p:txBody>
      </p:sp>
      <p:sp>
        <p:nvSpPr>
          <p:cNvPr id="6" name="Content Placeholder 5"/>
          <p:cNvSpPr>
            <a:spLocks noGrp="1"/>
          </p:cNvSpPr>
          <p:nvPr>
            <p:ph sz="half" idx="2"/>
          </p:nvPr>
        </p:nvSpPr>
        <p:spPr>
          <a:xfrm>
            <a:off x="5261202" y="1070881"/>
            <a:ext cx="4477884" cy="4981575"/>
          </a:xfrm>
        </p:spPr>
        <p:txBody>
          <a:bodyPr>
            <a:normAutofit fontScale="55000" lnSpcReduction="20000"/>
          </a:bodyPr>
          <a:lstStyle/>
          <a:p>
            <a:pPr marL="0" lvl="0" indent="0" algn="just">
              <a:lnSpc>
                <a:spcPct val="170000"/>
              </a:lnSpc>
              <a:spcBef>
                <a:spcPts val="0"/>
              </a:spcBef>
              <a:buNone/>
            </a:pPr>
            <a:r>
              <a:rPr lang="en-ZA" sz="1600" b="1" dirty="0">
                <a:solidFill>
                  <a:srgbClr val="246412"/>
                </a:solidFill>
                <a:latin typeface="Arial Narrow" panose="020B0606020202030204" pitchFamily="34" charset="0"/>
              </a:rPr>
              <a:t>Criminal Law (Forensic Procedures) Amendment Bill</a:t>
            </a:r>
            <a:endParaRPr lang="en-US" sz="1600" b="1" dirty="0">
              <a:solidFill>
                <a:srgbClr val="246412"/>
              </a:solidFill>
              <a:latin typeface="Arial Narrow" panose="020B0606020202030204" pitchFamily="34" charset="0"/>
            </a:endParaRPr>
          </a:p>
          <a:p>
            <a:pPr marL="0" lvl="0" indent="0" algn="just">
              <a:lnSpc>
                <a:spcPct val="170000"/>
              </a:lnSpc>
              <a:spcBef>
                <a:spcPts val="0"/>
              </a:spcBef>
              <a:buNone/>
            </a:pPr>
            <a:r>
              <a:rPr lang="en-ZA" sz="1600" b="1" dirty="0">
                <a:solidFill>
                  <a:prstClr val="black"/>
                </a:solidFill>
                <a:latin typeface="Arial Narrow" panose="020B0606020202030204" pitchFamily="34" charset="0"/>
              </a:rPr>
              <a:t>The Explanatory Summary of the Bill was published </a:t>
            </a:r>
            <a:r>
              <a:rPr lang="en-ZA" sz="1600" b="1" dirty="0" smtClean="0">
                <a:solidFill>
                  <a:prstClr val="black"/>
                </a:solidFill>
                <a:latin typeface="Arial Narrow" panose="020B0606020202030204" pitchFamily="34" charset="0"/>
              </a:rPr>
              <a:t>in January </a:t>
            </a:r>
            <a:r>
              <a:rPr lang="en-ZA" sz="1600" b="1" dirty="0">
                <a:solidFill>
                  <a:prstClr val="black"/>
                </a:solidFill>
                <a:latin typeface="Arial Narrow" panose="020B0606020202030204" pitchFamily="34" charset="0"/>
              </a:rPr>
              <a:t>2022, following the introduction of the Bill in Parliament.  The Portfolio Committee on Police was briefed on the Bill on 16 February 2022. The Multi-Party Women’s Caucus in Parliament and its Steering Committee were briefed on the Bill on 24 February 2022. The Portfolio Committee’s public hearings on the Bill commenced </a:t>
            </a:r>
            <a:r>
              <a:rPr lang="en-ZA" sz="1600" b="1" dirty="0" smtClean="0">
                <a:solidFill>
                  <a:prstClr val="black"/>
                </a:solidFill>
                <a:latin typeface="Arial Narrow" panose="020B0606020202030204" pitchFamily="34" charset="0"/>
              </a:rPr>
              <a:t>in March </a:t>
            </a:r>
            <a:r>
              <a:rPr lang="en-ZA" sz="1600" b="1" dirty="0">
                <a:solidFill>
                  <a:prstClr val="black"/>
                </a:solidFill>
                <a:latin typeface="Arial Narrow" panose="020B0606020202030204" pitchFamily="34" charset="0"/>
              </a:rPr>
              <a:t>2022, and deliberations led by the Committee on the Bill are ongoing. </a:t>
            </a:r>
          </a:p>
          <a:p>
            <a:pPr marL="0" lvl="0" indent="0" algn="just">
              <a:lnSpc>
                <a:spcPct val="170000"/>
              </a:lnSpc>
              <a:spcBef>
                <a:spcPts val="0"/>
              </a:spcBef>
              <a:buNone/>
            </a:pPr>
            <a:endParaRPr lang="en-ZA" sz="1300" b="1" dirty="0">
              <a:solidFill>
                <a:prstClr val="black"/>
              </a:solidFill>
              <a:latin typeface="Arial Narrow" panose="020B0606020202030204" pitchFamily="34" charset="0"/>
            </a:endParaRPr>
          </a:p>
          <a:p>
            <a:pPr marL="0" lvl="0" indent="0" algn="just">
              <a:lnSpc>
                <a:spcPct val="170000"/>
              </a:lnSpc>
              <a:spcBef>
                <a:spcPts val="0"/>
              </a:spcBef>
              <a:buNone/>
            </a:pPr>
            <a:r>
              <a:rPr lang="en-ZA" sz="1600" b="1" dirty="0">
                <a:solidFill>
                  <a:srgbClr val="246412"/>
                </a:solidFill>
                <a:latin typeface="Arial Narrow" panose="020B0606020202030204" pitchFamily="34" charset="0"/>
              </a:rPr>
              <a:t>Protection of Constitutional Democracy against Terrorist and Related Activities Amendment Bill, 2021</a:t>
            </a:r>
            <a:endParaRPr lang="en-US" sz="1600" dirty="0">
              <a:solidFill>
                <a:srgbClr val="246412"/>
              </a:solidFill>
              <a:latin typeface="Arial Narrow" panose="020B0606020202030204" pitchFamily="34" charset="0"/>
            </a:endParaRPr>
          </a:p>
          <a:p>
            <a:pPr marL="0" lvl="0" indent="0" algn="just">
              <a:lnSpc>
                <a:spcPct val="170000"/>
              </a:lnSpc>
              <a:spcBef>
                <a:spcPts val="0"/>
              </a:spcBef>
              <a:buNone/>
            </a:pPr>
            <a:r>
              <a:rPr lang="en-ZA" sz="1600" b="1" dirty="0">
                <a:solidFill>
                  <a:prstClr val="black"/>
                </a:solidFill>
                <a:latin typeface="Arial Narrow" panose="020B0606020202030204" pitchFamily="34" charset="0"/>
              </a:rPr>
              <a:t>The Minister granted approval that the Bill may be presented to the JCPS Directors-General (DGs) Cluster meeting on 17 March 2022. The Interdepartmental Counter-Terrorism Working Group members were also requested to brief their respective DGs prior to the meeting. At the JCPS DGs Cluster meeting on 17 March 2022, it was recommended that the Bill be submitted to the JCPS Ministerial Cluster. </a:t>
            </a:r>
          </a:p>
          <a:p>
            <a:pPr marL="0" lvl="0" indent="0" algn="just">
              <a:lnSpc>
                <a:spcPct val="170000"/>
              </a:lnSpc>
              <a:spcBef>
                <a:spcPts val="0"/>
              </a:spcBef>
              <a:buNone/>
            </a:pPr>
            <a:endParaRPr lang="en-ZA" sz="1300" b="1" dirty="0">
              <a:solidFill>
                <a:prstClr val="black"/>
              </a:solidFill>
              <a:latin typeface="Arial Narrow" panose="020B0606020202030204" pitchFamily="34" charset="0"/>
            </a:endParaRPr>
          </a:p>
          <a:p>
            <a:pPr marL="0" lvl="0" indent="0" algn="just">
              <a:lnSpc>
                <a:spcPct val="170000"/>
              </a:lnSpc>
              <a:spcBef>
                <a:spcPts val="0"/>
              </a:spcBef>
              <a:buNone/>
            </a:pPr>
            <a:r>
              <a:rPr lang="en-ZA" sz="1600" b="1" dirty="0">
                <a:solidFill>
                  <a:srgbClr val="246412"/>
                </a:solidFill>
                <a:latin typeface="Arial Narrow" panose="020B0606020202030204" pitchFamily="34" charset="0"/>
              </a:rPr>
              <a:t>Critical Infrastructure Protection Act, 2019</a:t>
            </a:r>
            <a:endParaRPr lang="en-US" sz="1600" b="1" dirty="0">
              <a:solidFill>
                <a:srgbClr val="246412"/>
              </a:solidFill>
              <a:latin typeface="Arial Narrow" panose="020B0606020202030204" pitchFamily="34" charset="0"/>
            </a:endParaRPr>
          </a:p>
          <a:p>
            <a:pPr marL="0" lvl="0" indent="0" algn="just">
              <a:lnSpc>
                <a:spcPct val="170000"/>
              </a:lnSpc>
              <a:spcBef>
                <a:spcPts val="0"/>
              </a:spcBef>
              <a:buNone/>
            </a:pPr>
            <a:r>
              <a:rPr lang="en-ZA" sz="1600" b="1" dirty="0">
                <a:solidFill>
                  <a:prstClr val="black"/>
                </a:solidFill>
                <a:latin typeface="Arial Narrow" panose="020B0606020202030204" pitchFamily="34" charset="0"/>
              </a:rPr>
              <a:t>The President signed the Presidential Minute and Proclamations putting into operation certain sections of the Critical Infrastructure Protection Act, 2019. The Proclamations have been published in the Gazette on 10 March 2022. The Minister has approved that the draft Regulations concerning the establishment and the functions of the Council be published in the Gazette for public comment, and as such. the draft Regulations are being processed for publication in the Gazette for public comment.</a:t>
            </a:r>
            <a:endParaRPr lang="en-US" sz="1600" b="1" dirty="0">
              <a:solidFill>
                <a:prstClr val="black"/>
              </a:solidFill>
              <a:latin typeface="Arial Narrow" panose="020B0606020202030204" pitchFamily="34" charset="0"/>
            </a:endParaRPr>
          </a:p>
          <a:p>
            <a:endParaRPr lang="en-ZA" dirty="0"/>
          </a:p>
        </p:txBody>
      </p:sp>
      <p:sp>
        <p:nvSpPr>
          <p:cNvPr id="2" name="Slide Number Placeholder 1"/>
          <p:cNvSpPr>
            <a:spLocks noGrp="1"/>
          </p:cNvSpPr>
          <p:nvPr>
            <p:ph type="sldNum" sz="quarter" idx="12"/>
          </p:nvPr>
        </p:nvSpPr>
        <p:spPr/>
        <p:txBody>
          <a:bodyPr/>
          <a:lstStyle/>
          <a:p>
            <a:pPr algn="r"/>
            <a:fld id="{96B6FF19-05A1-4CA1-BC87-1DF7A796AA03}" type="slidenum">
              <a:rPr lang="en-US" smtClean="0"/>
              <a:pPr algn="r"/>
              <a:t>10</a:t>
            </a:fld>
            <a:endParaRPr lang="en-US" dirty="0"/>
          </a:p>
        </p:txBody>
      </p:sp>
      <p:sp>
        <p:nvSpPr>
          <p:cNvPr id="7" name="Rectangle 6"/>
          <p:cNvSpPr/>
          <p:nvPr/>
        </p:nvSpPr>
        <p:spPr>
          <a:xfrm>
            <a:off x="2440655" y="652567"/>
            <a:ext cx="4722146" cy="339272"/>
          </a:xfrm>
          <a:prstGeom prst="rect">
            <a:avLst/>
          </a:prstGeom>
          <a:solidFill>
            <a:schemeClr val="bg1"/>
          </a:solidFill>
          <a:ln>
            <a:noFill/>
          </a:ln>
          <a:effectLst/>
          <a:scene3d>
            <a:camera prst="orthographicFront">
              <a:rot lat="0" lon="0" rev="0"/>
            </a:camera>
            <a:lightRig rig="chilly" dir="t">
              <a:rot lat="0" lon="0" rev="18480000"/>
            </a:lightRig>
          </a:scene3d>
          <a:sp3d prstMaterial="clear">
            <a:bevelT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smtClean="0">
                <a:solidFill>
                  <a:srgbClr val="246412"/>
                </a:solidFill>
                <a:latin typeface="Arial Narrow" panose="020B0606020202030204" pitchFamily="34" charset="0"/>
              </a:rPr>
              <a:t>Progress on Bills </a:t>
            </a:r>
            <a:endParaRPr lang="en-US" sz="1600" b="1" dirty="0">
              <a:solidFill>
                <a:srgbClr val="246412"/>
              </a:solidFill>
              <a:latin typeface="Arial Narrow" panose="020B0606020202030204" pitchFamily="34" charset="0"/>
            </a:endParaRPr>
          </a:p>
        </p:txBody>
      </p:sp>
    </p:spTree>
    <p:extLst>
      <p:ext uri="{BB962C8B-B14F-4D97-AF65-F5344CB8AC3E}">
        <p14:creationId xmlns:p14="http://schemas.microsoft.com/office/powerpoint/2010/main" val="143192444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38062" y="1227375"/>
            <a:ext cx="4875685" cy="1083822"/>
          </a:xfrm>
        </p:spPr>
        <p:txBody>
          <a:bodyPr>
            <a:noAutofit/>
          </a:bodyPr>
          <a:lstStyle/>
          <a:p>
            <a:pPr lvl="0" algn="just">
              <a:lnSpc>
                <a:spcPct val="170000"/>
              </a:lnSpc>
              <a:spcBef>
                <a:spcPts val="0"/>
              </a:spcBef>
            </a:pPr>
            <a:r>
              <a:rPr lang="en-US" sz="1050" dirty="0">
                <a:latin typeface="Arial Narrow" panose="020B0606020202030204" pitchFamily="34" charset="0"/>
              </a:rPr>
              <a:t>The final quarter of the financial year saw an improvement in performance when compared with the previous three quarters. As shown in </a:t>
            </a:r>
            <a:r>
              <a:rPr lang="en-US" sz="1050" dirty="0" smtClean="0">
                <a:latin typeface="Arial Narrow" panose="020B0606020202030204" pitchFamily="34" charset="0"/>
              </a:rPr>
              <a:t>graph, the </a:t>
            </a:r>
            <a:r>
              <a:rPr lang="en-US" sz="1050" dirty="0">
                <a:latin typeface="Arial Narrow" panose="020B0606020202030204" pitchFamily="34" charset="0"/>
              </a:rPr>
              <a:t>Department achieved </a:t>
            </a:r>
            <a:r>
              <a:rPr lang="en-US" sz="1050" dirty="0" smtClean="0">
                <a:latin typeface="Arial Narrow" panose="020B0606020202030204" pitchFamily="34" charset="0"/>
              </a:rPr>
              <a:t>90% </a:t>
            </a:r>
            <a:r>
              <a:rPr lang="en-US" sz="1050" dirty="0">
                <a:latin typeface="Arial Narrow" panose="020B0606020202030204" pitchFamily="34" charset="0"/>
              </a:rPr>
              <a:t>of its planned targets </a:t>
            </a:r>
            <a:r>
              <a:rPr lang="en-US" sz="1050" dirty="0" smtClean="0">
                <a:latin typeface="Arial Narrow" panose="020B0606020202030204" pitchFamily="34" charset="0"/>
              </a:rPr>
              <a:t>by the end </a:t>
            </a:r>
            <a:r>
              <a:rPr lang="en-US" sz="1050" dirty="0">
                <a:latin typeface="Arial Narrow" panose="020B0606020202030204" pitchFamily="34" charset="0"/>
              </a:rPr>
              <a:t>of Q4 of </a:t>
            </a:r>
            <a:r>
              <a:rPr lang="en-US" sz="1050" dirty="0" smtClean="0">
                <a:latin typeface="Arial Narrow" panose="020B0606020202030204" pitchFamily="34" charset="0"/>
              </a:rPr>
              <a:t>2020/21. </a:t>
            </a:r>
            <a:r>
              <a:rPr lang="en-US" sz="1050" dirty="0">
                <a:latin typeface="Arial Narrow" panose="020B0606020202030204" pitchFamily="34" charset="0"/>
              </a:rPr>
              <a:t>W</a:t>
            </a:r>
            <a:r>
              <a:rPr lang="en-US" sz="1050" dirty="0" smtClean="0">
                <a:latin typeface="Arial Narrow" panose="020B0606020202030204" pitchFamily="34" charset="0"/>
              </a:rPr>
              <a:t>hen </a:t>
            </a:r>
            <a:r>
              <a:rPr lang="en-US" sz="1050" dirty="0">
                <a:latin typeface="Arial Narrow" panose="020B0606020202030204" pitchFamily="34" charset="0"/>
              </a:rPr>
              <a:t>compared with the performance of the fourth quarter of </a:t>
            </a:r>
            <a:r>
              <a:rPr lang="en-US" sz="1050" dirty="0" smtClean="0">
                <a:latin typeface="Arial Narrow" panose="020B0606020202030204" pitchFamily="34" charset="0"/>
              </a:rPr>
              <a:t>2020/21 </a:t>
            </a:r>
            <a:r>
              <a:rPr lang="en-US" sz="1050" dirty="0">
                <a:latin typeface="Arial Narrow" panose="020B0606020202030204" pitchFamily="34" charset="0"/>
              </a:rPr>
              <a:t>(</a:t>
            </a:r>
            <a:r>
              <a:rPr lang="en-US" sz="1050" dirty="0" smtClean="0">
                <a:latin typeface="Arial Narrow" panose="020B0606020202030204" pitchFamily="34" charset="0"/>
              </a:rPr>
              <a:t>83%), </a:t>
            </a:r>
            <a:r>
              <a:rPr lang="en-US" sz="1050" dirty="0">
                <a:latin typeface="Arial Narrow" panose="020B0606020202030204" pitchFamily="34" charset="0"/>
              </a:rPr>
              <a:t>a </a:t>
            </a:r>
            <a:r>
              <a:rPr lang="en-US" sz="1050" dirty="0" smtClean="0">
                <a:latin typeface="Arial Narrow" panose="020B0606020202030204" pitchFamily="34" charset="0"/>
              </a:rPr>
              <a:t>significant increase </a:t>
            </a:r>
            <a:r>
              <a:rPr lang="en-US" sz="1050" dirty="0">
                <a:latin typeface="Arial Narrow" panose="020B0606020202030204" pitchFamily="34" charset="0"/>
              </a:rPr>
              <a:t>of </a:t>
            </a:r>
            <a:r>
              <a:rPr lang="en-US" sz="1050" dirty="0" smtClean="0">
                <a:latin typeface="Arial Narrow" panose="020B0606020202030204" pitchFamily="34" charset="0"/>
              </a:rPr>
              <a:t>7% </a:t>
            </a:r>
            <a:r>
              <a:rPr lang="en-US" sz="1050" dirty="0">
                <a:latin typeface="Arial Narrow" panose="020B0606020202030204" pitchFamily="34" charset="0"/>
              </a:rPr>
              <a:t>can be noted. </a:t>
            </a:r>
          </a:p>
        </p:txBody>
      </p:sp>
      <p:sp>
        <p:nvSpPr>
          <p:cNvPr id="16" name="Text Placeholder 15"/>
          <p:cNvSpPr>
            <a:spLocks noGrp="1"/>
          </p:cNvSpPr>
          <p:nvPr>
            <p:ph type="body" sz="quarter" idx="3"/>
          </p:nvPr>
        </p:nvSpPr>
        <p:spPr>
          <a:xfrm>
            <a:off x="5184919" y="1172480"/>
            <a:ext cx="4439231" cy="1541954"/>
          </a:xfrm>
        </p:spPr>
        <p:txBody>
          <a:bodyPr>
            <a:noAutofit/>
          </a:bodyPr>
          <a:lstStyle/>
          <a:p>
            <a:pPr lvl="0" algn="just">
              <a:lnSpc>
                <a:spcPct val="170000"/>
              </a:lnSpc>
              <a:spcBef>
                <a:spcPts val="0"/>
              </a:spcBef>
            </a:pPr>
            <a:r>
              <a:rPr lang="en-US" sz="1000" dirty="0">
                <a:latin typeface="Arial Narrow" panose="020B0606020202030204" pitchFamily="34" charset="0"/>
              </a:rPr>
              <a:t>I</a:t>
            </a:r>
            <a:r>
              <a:rPr lang="en-US" sz="1000" dirty="0" smtClean="0">
                <a:latin typeface="Arial Narrow" panose="020B0606020202030204" pitchFamily="34" charset="0"/>
              </a:rPr>
              <a:t>n </a:t>
            </a:r>
            <a:r>
              <a:rPr lang="en-US" sz="1000" dirty="0">
                <a:latin typeface="Arial Narrow" panose="020B0606020202030204" pitchFamily="34" charset="0"/>
              </a:rPr>
              <a:t>spite of a constrained fiscal environment and the challenges posed by </a:t>
            </a:r>
            <a:r>
              <a:rPr lang="en-US" sz="1000" dirty="0" smtClean="0">
                <a:latin typeface="Arial Narrow" panose="020B0606020202030204" pitchFamily="34" charset="0"/>
              </a:rPr>
              <a:t>COVID-19, as well as the relocation, the Department </a:t>
            </a:r>
            <a:r>
              <a:rPr lang="en-US" sz="1000" dirty="0">
                <a:latin typeface="Arial Narrow" panose="020B0606020202030204" pitchFamily="34" charset="0"/>
              </a:rPr>
              <a:t>achieved an annual performance score of </a:t>
            </a:r>
            <a:r>
              <a:rPr lang="en-US" sz="1000" dirty="0" smtClean="0">
                <a:latin typeface="Arial Narrow" panose="020B0606020202030204" pitchFamily="34" charset="0"/>
              </a:rPr>
              <a:t>92% </a:t>
            </a:r>
            <a:r>
              <a:rPr lang="en-US" sz="1000" dirty="0">
                <a:latin typeface="Arial Narrow" panose="020B0606020202030204" pitchFamily="34" charset="0"/>
              </a:rPr>
              <a:t>at the end of the </a:t>
            </a:r>
            <a:r>
              <a:rPr lang="en-US" sz="1000" dirty="0" smtClean="0">
                <a:latin typeface="Arial Narrow" panose="020B0606020202030204" pitchFamily="34" charset="0"/>
              </a:rPr>
              <a:t>2021/22 </a:t>
            </a:r>
            <a:r>
              <a:rPr lang="en-US" sz="1000" dirty="0">
                <a:latin typeface="Arial Narrow" panose="020B0606020202030204" pitchFamily="34" charset="0"/>
              </a:rPr>
              <a:t>financial </a:t>
            </a:r>
            <a:r>
              <a:rPr lang="en-US" sz="1000" dirty="0" smtClean="0">
                <a:latin typeface="Arial Narrow" panose="020B0606020202030204" pitchFamily="34" charset="0"/>
              </a:rPr>
              <a:t>year (</a:t>
            </a:r>
            <a:r>
              <a:rPr lang="en-US" sz="1000" dirty="0" smtClean="0">
                <a:solidFill>
                  <a:srgbClr val="996633"/>
                </a:solidFill>
                <a:latin typeface="Arial Narrow" panose="020B0606020202030204" pitchFamily="34" charset="0"/>
              </a:rPr>
              <a:t>24 out of 26 planned targets</a:t>
            </a:r>
            <a:r>
              <a:rPr lang="en-US" sz="1000" dirty="0" smtClean="0">
                <a:latin typeface="Arial Narrow" panose="020B0606020202030204" pitchFamily="34" charset="0"/>
              </a:rPr>
              <a:t>). </a:t>
            </a:r>
            <a:r>
              <a:rPr lang="en-US" sz="1000" dirty="0">
                <a:latin typeface="Arial Narrow" panose="020B0606020202030204" pitchFamily="34" charset="0"/>
              </a:rPr>
              <a:t>The level of performance is </a:t>
            </a:r>
            <a:r>
              <a:rPr lang="en-US" sz="1000" dirty="0" smtClean="0">
                <a:latin typeface="Arial Narrow" panose="020B0606020202030204" pitchFamily="34" charset="0"/>
              </a:rPr>
              <a:t>8% </a:t>
            </a:r>
            <a:r>
              <a:rPr lang="en-US" sz="1000" dirty="0">
                <a:latin typeface="Arial Narrow" panose="020B0606020202030204" pitchFamily="34" charset="0"/>
              </a:rPr>
              <a:t>lower than the overall annual planned target of 100%. The annual performance for the </a:t>
            </a:r>
            <a:r>
              <a:rPr lang="en-US" sz="1000" dirty="0" smtClean="0">
                <a:latin typeface="Arial Narrow" panose="020B0606020202030204" pitchFamily="34" charset="0"/>
              </a:rPr>
              <a:t>2021/22 </a:t>
            </a:r>
            <a:r>
              <a:rPr lang="en-US" sz="1000" dirty="0">
                <a:latin typeface="Arial Narrow" panose="020B0606020202030204" pitchFamily="34" charset="0"/>
              </a:rPr>
              <a:t>financial year </a:t>
            </a:r>
            <a:r>
              <a:rPr lang="en-US" sz="1000" dirty="0" smtClean="0">
                <a:latin typeface="Arial Narrow" panose="020B0606020202030204" pitchFamily="34" charset="0"/>
              </a:rPr>
              <a:t>increased </a:t>
            </a:r>
            <a:r>
              <a:rPr lang="en-US" sz="1000" dirty="0">
                <a:latin typeface="Arial Narrow" panose="020B0606020202030204" pitchFamily="34" charset="0"/>
              </a:rPr>
              <a:t>compared with the </a:t>
            </a:r>
            <a:r>
              <a:rPr lang="en-US" sz="1000" dirty="0" smtClean="0">
                <a:latin typeface="Arial Narrow" panose="020B0606020202030204" pitchFamily="34" charset="0"/>
              </a:rPr>
              <a:t>89% </a:t>
            </a:r>
            <a:r>
              <a:rPr lang="en-US" sz="1000" dirty="0">
                <a:latin typeface="Arial Narrow" panose="020B0606020202030204" pitchFamily="34" charset="0"/>
              </a:rPr>
              <a:t>performance score recorded in the preceding year, </a:t>
            </a:r>
            <a:r>
              <a:rPr lang="en-US" sz="1000" dirty="0" smtClean="0">
                <a:latin typeface="Arial Narrow" panose="020B0606020202030204" pitchFamily="34" charset="0"/>
              </a:rPr>
              <a:t>an increase of 3%.   </a:t>
            </a:r>
            <a:endParaRPr lang="en-US" sz="1000" dirty="0">
              <a:latin typeface="Arial Narrow" panose="020B0606020202030204" pitchFamily="34" charset="0"/>
            </a:endParaRPr>
          </a:p>
        </p:txBody>
      </p:sp>
      <p:sp>
        <p:nvSpPr>
          <p:cNvPr id="10" name="Title 1"/>
          <p:cNvSpPr txBox="1">
            <a:spLocks/>
          </p:cNvSpPr>
          <p:nvPr/>
        </p:nvSpPr>
        <p:spPr>
          <a:xfrm>
            <a:off x="5106805" y="167071"/>
            <a:ext cx="4799195" cy="432049"/>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r"/>
            <a:r>
              <a:rPr lang="en-GB" sz="2200" b="1" cap="small" dirty="0" smtClean="0">
                <a:solidFill>
                  <a:srgbClr val="246412"/>
                </a:solidFill>
                <a:latin typeface="Arial Narrow" panose="020B0606020202030204" pitchFamily="34" charset="0"/>
              </a:rPr>
              <a:t>CSPS </a:t>
            </a:r>
            <a:r>
              <a:rPr lang="en-GB" sz="2200" b="1" cap="small" dirty="0">
                <a:solidFill>
                  <a:srgbClr val="246412"/>
                </a:solidFill>
                <a:latin typeface="Arial Narrow" panose="020B0606020202030204" pitchFamily="34" charset="0"/>
              </a:rPr>
              <a:t>PERFORMANCE INFORMATION </a:t>
            </a:r>
            <a:endParaRPr lang="en-ZA" sz="2200" b="1" dirty="0">
              <a:solidFill>
                <a:srgbClr val="246412"/>
              </a:solidFill>
              <a:latin typeface="Arial Narrow" panose="020B0606020202030204" pitchFamily="34" charset="0"/>
              <a:cs typeface="Arial Narrow"/>
            </a:endParaRPr>
          </a:p>
        </p:txBody>
      </p:sp>
      <p:sp>
        <p:nvSpPr>
          <p:cNvPr id="20" name="Rectangle 19"/>
          <p:cNvSpPr/>
          <p:nvPr/>
        </p:nvSpPr>
        <p:spPr>
          <a:xfrm>
            <a:off x="129555" y="5742961"/>
            <a:ext cx="4692701" cy="308418"/>
          </a:xfrm>
          <a:prstGeom prst="rect">
            <a:avLst/>
          </a:prstGeom>
        </p:spPr>
        <p:txBody>
          <a:bodyPr wrap="square">
            <a:spAutoFit/>
          </a:bodyPr>
          <a:lstStyle/>
          <a:p>
            <a:pPr marL="91439" algn="ctr">
              <a:lnSpc>
                <a:spcPct val="150000"/>
              </a:lnSpc>
            </a:pPr>
            <a:r>
              <a:rPr lang="en-ZA" sz="1050" b="1" dirty="0" smtClean="0">
                <a:solidFill>
                  <a:srgbClr val="246412"/>
                </a:solidFill>
                <a:latin typeface="Arial Narrow" panose="020B0606020202030204" pitchFamily="34" charset="0"/>
                <a:ea typeface="Calibri" panose="020F0502020204030204" pitchFamily="34" charset="0"/>
                <a:cs typeface="Times New Roman" panose="02020603050405020304" pitchFamily="18" charset="0"/>
              </a:rPr>
              <a:t>FIGURE 4  </a:t>
            </a:r>
            <a:r>
              <a:rPr lang="en-ZA" sz="1050" b="1" dirty="0">
                <a:solidFill>
                  <a:srgbClr val="246412"/>
                </a:solidFill>
                <a:latin typeface="Arial Narrow" panose="020B0606020202030204" pitchFamily="34" charset="0"/>
                <a:ea typeface="Calibri" panose="020F0502020204030204" pitchFamily="34" charset="0"/>
                <a:cs typeface="Times New Roman" panose="02020603050405020304" pitchFamily="18" charset="0"/>
              </a:rPr>
              <a:t>–</a:t>
            </a:r>
            <a:r>
              <a:rPr lang="en-US" sz="1050" b="1" dirty="0">
                <a:solidFill>
                  <a:srgbClr val="246412"/>
                </a:solidFill>
                <a:latin typeface="Arial Narrow" panose="020B0606020202030204" pitchFamily="34" charset="0"/>
                <a:ea typeface="Calibri" panose="020F0502020204030204" pitchFamily="34" charset="0"/>
                <a:cs typeface="Times New Roman" panose="02020603050405020304" pitchFamily="18" charset="0"/>
              </a:rPr>
              <a:t> CSPS QUARTERLY PERFORMANCE</a:t>
            </a:r>
            <a:endParaRPr lang="en-US" sz="1050" dirty="0">
              <a:solidFill>
                <a:srgbClr val="246412"/>
              </a:solidFill>
              <a:latin typeface="Calibri" panose="020F0502020204030204" pitchFamily="34" charset="0"/>
              <a:ea typeface="Calibri" panose="020F0502020204030204" pitchFamily="34" charset="0"/>
              <a:cs typeface="Times New Roman" panose="02020603050405020304" pitchFamily="18" charset="0"/>
            </a:endParaRPr>
          </a:p>
        </p:txBody>
      </p:sp>
      <p:sp>
        <p:nvSpPr>
          <p:cNvPr id="21" name="Rectangle 20"/>
          <p:cNvSpPr/>
          <p:nvPr/>
        </p:nvSpPr>
        <p:spPr>
          <a:xfrm>
            <a:off x="5130265" y="5742961"/>
            <a:ext cx="4572000" cy="308418"/>
          </a:xfrm>
          <a:prstGeom prst="rect">
            <a:avLst/>
          </a:prstGeom>
        </p:spPr>
        <p:txBody>
          <a:bodyPr wrap="square">
            <a:spAutoFit/>
          </a:bodyPr>
          <a:lstStyle/>
          <a:p>
            <a:pPr marL="91439" algn="ctr">
              <a:lnSpc>
                <a:spcPct val="150000"/>
              </a:lnSpc>
            </a:pPr>
            <a:r>
              <a:rPr lang="en-ZA" sz="1050" b="1" dirty="0" smtClean="0">
                <a:solidFill>
                  <a:srgbClr val="246412"/>
                </a:solidFill>
                <a:latin typeface="Arial Narrow" panose="020B0606020202030204" pitchFamily="34" charset="0"/>
                <a:ea typeface="Calibri" panose="020F0502020204030204" pitchFamily="34" charset="0"/>
                <a:cs typeface="Times New Roman" panose="02020603050405020304" pitchFamily="18" charset="0"/>
              </a:rPr>
              <a:t>FIGURE 5  </a:t>
            </a:r>
            <a:r>
              <a:rPr lang="en-ZA" sz="1050" b="1" dirty="0">
                <a:solidFill>
                  <a:srgbClr val="246412"/>
                </a:solidFill>
                <a:latin typeface="Arial Narrow" panose="020B0606020202030204" pitchFamily="34" charset="0"/>
                <a:ea typeface="Calibri" panose="020F0502020204030204" pitchFamily="34" charset="0"/>
                <a:cs typeface="Times New Roman" panose="02020603050405020304" pitchFamily="18" charset="0"/>
              </a:rPr>
              <a:t>–</a:t>
            </a:r>
            <a:r>
              <a:rPr lang="en-US" sz="1050" b="1" dirty="0">
                <a:solidFill>
                  <a:srgbClr val="246412"/>
                </a:solidFill>
                <a:latin typeface="Arial Narrow" panose="020B0606020202030204" pitchFamily="34" charset="0"/>
                <a:ea typeface="Calibri" panose="020F0502020204030204" pitchFamily="34" charset="0"/>
                <a:cs typeface="Times New Roman" panose="02020603050405020304" pitchFamily="18" charset="0"/>
              </a:rPr>
              <a:t> CSPS ANNUAL PERFORMANCE</a:t>
            </a:r>
            <a:endParaRPr lang="en-US" sz="1050" dirty="0">
              <a:solidFill>
                <a:srgbClr val="246412"/>
              </a:solidFill>
              <a:latin typeface="Calibri" panose="020F0502020204030204" pitchFamily="34" charset="0"/>
              <a:ea typeface="Calibri" panose="020F0502020204030204" pitchFamily="34" charset="0"/>
              <a:cs typeface="Times New Roman" panose="02020603050405020304" pitchFamily="18" charset="0"/>
            </a:endParaRPr>
          </a:p>
        </p:txBody>
      </p:sp>
      <p:graphicFrame>
        <p:nvGraphicFramePr>
          <p:cNvPr id="12" name="Chart 11"/>
          <p:cNvGraphicFramePr>
            <a:graphicFrameLocks/>
          </p:cNvGraphicFramePr>
          <p:nvPr>
            <p:extLst>
              <p:ext uri="{D42A27DB-BD31-4B8C-83A1-F6EECF244321}">
                <p14:modId xmlns:p14="http://schemas.microsoft.com/office/powerpoint/2010/main" val="4048467651"/>
              </p:ext>
            </p:extLst>
          </p:nvPr>
        </p:nvGraphicFramePr>
        <p:xfrm>
          <a:off x="5106805" y="2783062"/>
          <a:ext cx="4595460" cy="29599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7" name="Chart 16"/>
          <p:cNvGraphicFramePr>
            <a:graphicFrameLocks/>
          </p:cNvGraphicFramePr>
          <p:nvPr>
            <p:extLst>
              <p:ext uri="{D42A27DB-BD31-4B8C-83A1-F6EECF244321}">
                <p14:modId xmlns:p14="http://schemas.microsoft.com/office/powerpoint/2010/main" val="3308513365"/>
              </p:ext>
            </p:extLst>
          </p:nvPr>
        </p:nvGraphicFramePr>
        <p:xfrm>
          <a:off x="148485" y="2783061"/>
          <a:ext cx="4673772" cy="2959899"/>
        </p:xfrm>
        <a:graphic>
          <a:graphicData uri="http://schemas.openxmlformats.org/drawingml/2006/chart">
            <c:chart xmlns:c="http://schemas.openxmlformats.org/drawingml/2006/chart" xmlns:r="http://schemas.openxmlformats.org/officeDocument/2006/relationships" r:id="rId4"/>
          </a:graphicData>
        </a:graphic>
      </p:graphicFrame>
      <p:sp>
        <p:nvSpPr>
          <p:cNvPr id="5" name="Slide Number Placeholder 4"/>
          <p:cNvSpPr>
            <a:spLocks noGrp="1"/>
          </p:cNvSpPr>
          <p:nvPr>
            <p:ph type="sldNum" sz="quarter" idx="12"/>
          </p:nvPr>
        </p:nvSpPr>
        <p:spPr/>
        <p:txBody>
          <a:bodyPr/>
          <a:lstStyle/>
          <a:p>
            <a:pPr algn="r"/>
            <a:fld id="{96B6FF19-05A1-4CA1-BC87-1DF7A796AA03}" type="slidenum">
              <a:rPr lang="en-US" smtClean="0"/>
              <a:pPr algn="r"/>
              <a:t>11</a:t>
            </a:fld>
            <a:endParaRPr lang="en-US" dirty="0"/>
          </a:p>
        </p:txBody>
      </p:sp>
      <p:sp>
        <p:nvSpPr>
          <p:cNvPr id="11" name="Rectangle 10"/>
          <p:cNvSpPr/>
          <p:nvPr/>
        </p:nvSpPr>
        <p:spPr>
          <a:xfrm>
            <a:off x="2440655" y="652567"/>
            <a:ext cx="4722146" cy="339272"/>
          </a:xfrm>
          <a:prstGeom prst="rect">
            <a:avLst/>
          </a:prstGeom>
          <a:solidFill>
            <a:schemeClr val="bg1"/>
          </a:solidFill>
          <a:ln>
            <a:noFill/>
          </a:ln>
          <a:effectLst/>
          <a:scene3d>
            <a:camera prst="orthographicFront">
              <a:rot lat="0" lon="0" rev="0"/>
            </a:camera>
            <a:lightRig rig="chilly" dir="t">
              <a:rot lat="0" lon="0" rev="18480000"/>
            </a:lightRig>
          </a:scene3d>
          <a:sp3d prstMaterial="clear">
            <a:bevelT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smtClean="0">
                <a:solidFill>
                  <a:srgbClr val="246412"/>
                </a:solidFill>
                <a:latin typeface="Arial Narrow" panose="020B0606020202030204" pitchFamily="34" charset="0"/>
              </a:rPr>
              <a:t>Summary of Annual Performance</a:t>
            </a:r>
            <a:endParaRPr lang="en-US" sz="1600" b="1" dirty="0">
              <a:solidFill>
                <a:srgbClr val="246412"/>
              </a:solidFill>
              <a:latin typeface="Arial Narrow" panose="020B0606020202030204" pitchFamily="34" charset="0"/>
            </a:endParaRPr>
          </a:p>
        </p:txBody>
      </p:sp>
    </p:spTree>
    <p:extLst>
      <p:ext uri="{BB962C8B-B14F-4D97-AF65-F5344CB8AC3E}">
        <p14:creationId xmlns:p14="http://schemas.microsoft.com/office/powerpoint/2010/main" val="307580096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p:cNvSpPr txBox="1">
            <a:spLocks/>
          </p:cNvSpPr>
          <p:nvPr/>
        </p:nvSpPr>
        <p:spPr>
          <a:xfrm>
            <a:off x="5042429" y="186458"/>
            <a:ext cx="4863571" cy="432049"/>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r"/>
            <a:r>
              <a:rPr lang="en-GB" sz="2200" b="1" cap="small" dirty="0" smtClean="0">
                <a:solidFill>
                  <a:srgbClr val="246412"/>
                </a:solidFill>
                <a:latin typeface="Arial Narrow" panose="020B0606020202030204" pitchFamily="34" charset="0"/>
              </a:rPr>
              <a:t>CSPS PERFORMANCE </a:t>
            </a:r>
            <a:r>
              <a:rPr lang="en-GB" sz="2200" b="1" cap="small" dirty="0">
                <a:solidFill>
                  <a:srgbClr val="246412"/>
                </a:solidFill>
                <a:latin typeface="Arial Narrow" panose="020B0606020202030204" pitchFamily="34" charset="0"/>
              </a:rPr>
              <a:t>INFORMATION </a:t>
            </a:r>
            <a:endParaRPr lang="en-ZA" sz="2200" b="1" dirty="0">
              <a:solidFill>
                <a:srgbClr val="246412"/>
              </a:solidFill>
              <a:latin typeface="Arial Narrow" panose="020B0606020202030204" pitchFamily="34" charset="0"/>
              <a:cs typeface="Arial Narrow"/>
            </a:endParaRPr>
          </a:p>
        </p:txBody>
      </p:sp>
      <p:sp>
        <p:nvSpPr>
          <p:cNvPr id="11" name="Content Placeholder 2"/>
          <p:cNvSpPr txBox="1">
            <a:spLocks/>
          </p:cNvSpPr>
          <p:nvPr/>
        </p:nvSpPr>
        <p:spPr>
          <a:xfrm>
            <a:off x="172766" y="1043709"/>
            <a:ext cx="9666013" cy="5262539"/>
          </a:xfrm>
          <a:prstGeom prst="rect">
            <a:avLst/>
          </a:prstGeom>
          <a:effectLst/>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eaLnBrk="0" fontAlgn="base" hangingPunct="0">
              <a:lnSpc>
                <a:spcPct val="150000"/>
              </a:lnSpc>
              <a:spcBef>
                <a:spcPct val="0"/>
              </a:spcBef>
              <a:spcAft>
                <a:spcPct val="0"/>
              </a:spcAft>
            </a:pPr>
            <a:r>
              <a:rPr lang="en-ZA" altLang="en-US" sz="1200" b="1" dirty="0">
                <a:solidFill>
                  <a:srgbClr val="689F80"/>
                </a:solidFill>
                <a:latin typeface="Arial Narrow" panose="020B0606020202030204" pitchFamily="34" charset="0"/>
                <a:ea typeface="MS Gothic" panose="020B0609070205080204" pitchFamily="49" charset="-128"/>
                <a:cs typeface="Times New Roman" panose="02020603050405020304" pitchFamily="18" charset="0"/>
              </a:rPr>
              <a:t>P</a:t>
            </a:r>
            <a:r>
              <a:rPr lang="en-ZA" altLang="en-US" sz="1200" b="1" dirty="0" bmk="">
                <a:solidFill>
                  <a:srgbClr val="689F80"/>
                </a:solidFill>
                <a:latin typeface="Arial Narrow" panose="020B0606020202030204" pitchFamily="34" charset="0"/>
                <a:ea typeface="MS Gothic" panose="020B0609070205080204" pitchFamily="49" charset="-128"/>
                <a:cs typeface="Times New Roman" panose="02020603050405020304" pitchFamily="18" charset="0"/>
              </a:rPr>
              <a:t>rogramme 1: Administration</a:t>
            </a:r>
          </a:p>
          <a:p>
            <a:pPr algn="l" eaLnBrk="0" fontAlgn="base" hangingPunct="0">
              <a:lnSpc>
                <a:spcPct val="150000"/>
              </a:lnSpc>
              <a:spcBef>
                <a:spcPct val="0"/>
              </a:spcBef>
              <a:spcAft>
                <a:spcPct val="0"/>
              </a:spcAft>
            </a:pPr>
            <a:r>
              <a:rPr lang="en-ZA" altLang="en-US" sz="1200" b="1" dirty="0" bmk="">
                <a:latin typeface="Arial Narrow" panose="020B0606020202030204" pitchFamily="34" charset="0"/>
                <a:ea typeface="Calibri" panose="020F0502020204030204" pitchFamily="34" charset="0"/>
                <a:cs typeface="Times New Roman" panose="02020603050405020304" pitchFamily="18" charset="0"/>
              </a:rPr>
              <a:t>Purpose: Provide strategic leadership, management and support services to the Department</a:t>
            </a:r>
            <a:endParaRPr lang="en-ZA" altLang="en-US" sz="1200" dirty="0" bmk="">
              <a:latin typeface="Arial Narrow" panose="020B0606020202030204" pitchFamily="34" charset="0"/>
              <a:ea typeface="MS Gothic" panose="020B0609070205080204" pitchFamily="49" charset="-128"/>
              <a:cs typeface="Times New Roman" panose="02020603050405020304" pitchFamily="18" charset="0"/>
            </a:endParaRPr>
          </a:p>
          <a:p>
            <a:pPr algn="l" eaLnBrk="0" fontAlgn="base" hangingPunct="0">
              <a:lnSpc>
                <a:spcPct val="150000"/>
              </a:lnSpc>
              <a:spcBef>
                <a:spcPct val="0"/>
              </a:spcBef>
              <a:spcAft>
                <a:spcPct val="0"/>
              </a:spcAft>
            </a:pPr>
            <a:endParaRPr lang="en-ZA" altLang="en-US" sz="1000" b="1" dirty="0" bmk="">
              <a:solidFill>
                <a:srgbClr val="006666"/>
              </a:solidFill>
              <a:latin typeface="Arial Narrow" panose="020B0606020202030204" pitchFamily="34" charset="0"/>
              <a:ea typeface="MS Gothic" panose="020B0609070205080204" pitchFamily="49" charset="-128"/>
              <a:cs typeface="Times New Roman" panose="02020603050405020304" pitchFamily="18" charset="0"/>
            </a:endParaRPr>
          </a:p>
          <a:p>
            <a:pPr algn="l" eaLnBrk="0" fontAlgn="base" hangingPunct="0">
              <a:lnSpc>
                <a:spcPct val="150000"/>
              </a:lnSpc>
              <a:spcBef>
                <a:spcPct val="0"/>
              </a:spcBef>
              <a:spcAft>
                <a:spcPct val="0"/>
              </a:spcAft>
            </a:pPr>
            <a:r>
              <a:rPr lang="en-ZA" altLang="en-US" sz="1200" b="1" dirty="0" bmk="">
                <a:solidFill>
                  <a:srgbClr val="B1A673"/>
                </a:solidFill>
                <a:latin typeface="Arial Narrow" panose="020B0606020202030204" pitchFamily="34" charset="0"/>
                <a:ea typeface="MS Gothic" panose="020B0609070205080204" pitchFamily="49" charset="-128"/>
                <a:cs typeface="Times New Roman" panose="02020603050405020304" pitchFamily="18" charset="0"/>
              </a:rPr>
              <a:t>Sub-Programme 1.1: Department Management</a:t>
            </a:r>
            <a:endParaRPr lang="en-ZA" altLang="en-US" sz="1200" dirty="0">
              <a:solidFill>
                <a:srgbClr val="B1A673"/>
              </a:solidFill>
              <a:latin typeface="Arial Narrow" panose="020B0606020202030204" pitchFamily="34" charset="0"/>
              <a:ea typeface="MS Gothic" panose="020B0609070205080204" pitchFamily="49" charset="-128"/>
              <a:cs typeface="Times New Roman" panose="02020603050405020304" pitchFamily="18" charset="0"/>
            </a:endParaRPr>
          </a:p>
          <a:p>
            <a:pPr algn="l" eaLnBrk="0" fontAlgn="base" hangingPunct="0">
              <a:lnSpc>
                <a:spcPct val="150000"/>
              </a:lnSpc>
              <a:spcBef>
                <a:spcPct val="0"/>
              </a:spcBef>
              <a:spcAft>
                <a:spcPct val="0"/>
              </a:spcAft>
            </a:pPr>
            <a:r>
              <a:rPr lang="en-ZA" altLang="en-US" sz="1200" b="1" dirty="0">
                <a:latin typeface="Arial Narrow" panose="020B0606020202030204" pitchFamily="34" charset="0"/>
                <a:ea typeface="Calibri" panose="020F0502020204030204" pitchFamily="34" charset="0"/>
                <a:cs typeface="FuturaStd-Bold"/>
              </a:rPr>
              <a:t>Purpose: </a:t>
            </a:r>
            <a:r>
              <a:rPr lang="en-ZA" altLang="en-US" sz="1200" b="1" dirty="0">
                <a:latin typeface="Arial Narrow" panose="020B0606020202030204" pitchFamily="34" charset="0"/>
                <a:ea typeface="Calibri" panose="020F0502020204030204" pitchFamily="34" charset="0"/>
                <a:cs typeface="FuturaStd-Book"/>
              </a:rPr>
              <a:t>Provide administrative management support to the Secretary for Police Service and strategic support to the Minister of </a:t>
            </a:r>
            <a:r>
              <a:rPr lang="en-ZA" altLang="en-US" sz="1200" b="1" dirty="0" smtClean="0">
                <a:latin typeface="Arial Narrow" panose="020B0606020202030204" pitchFamily="34" charset="0"/>
                <a:ea typeface="Calibri" panose="020F0502020204030204" pitchFamily="34" charset="0"/>
                <a:cs typeface="FuturaStd-Book"/>
              </a:rPr>
              <a:t>Police</a:t>
            </a:r>
          </a:p>
          <a:p>
            <a:endParaRPr lang="en-ZA" dirty="0"/>
          </a:p>
        </p:txBody>
      </p:sp>
      <p:grpSp>
        <p:nvGrpSpPr>
          <p:cNvPr id="12" name="Group 11"/>
          <p:cNvGrpSpPr/>
          <p:nvPr/>
        </p:nvGrpSpPr>
        <p:grpSpPr>
          <a:xfrm>
            <a:off x="172766" y="2706253"/>
            <a:ext cx="9528918" cy="865492"/>
            <a:chOff x="240982" y="2672696"/>
            <a:chExt cx="9392539" cy="522719"/>
          </a:xfrm>
        </p:grpSpPr>
        <p:grpSp>
          <p:nvGrpSpPr>
            <p:cNvPr id="13" name="Group 12"/>
            <p:cNvGrpSpPr/>
            <p:nvPr/>
          </p:nvGrpSpPr>
          <p:grpSpPr>
            <a:xfrm>
              <a:off x="6942581" y="2672696"/>
              <a:ext cx="2690940" cy="238025"/>
              <a:chOff x="6798563" y="2630943"/>
              <a:chExt cx="2690940" cy="238025"/>
            </a:xfrm>
          </p:grpSpPr>
          <p:sp>
            <p:nvSpPr>
              <p:cNvPr id="15" name="TextBox 14"/>
              <p:cNvSpPr txBox="1"/>
              <p:nvPr/>
            </p:nvSpPr>
            <p:spPr>
              <a:xfrm>
                <a:off x="8640529" y="2630943"/>
                <a:ext cx="848974" cy="230832"/>
              </a:xfrm>
              <a:prstGeom prst="rect">
                <a:avLst/>
              </a:prstGeom>
              <a:solidFill>
                <a:srgbClr val="EDDFA1"/>
              </a:solidFill>
            </p:spPr>
            <p:txBody>
              <a:bodyPr wrap="square" rtlCol="0">
                <a:spAutoFit/>
              </a:bodyPr>
              <a:lstStyle/>
              <a:p>
                <a:pPr algn="ctr"/>
                <a:r>
                  <a:rPr lang="en-US" sz="900" b="1" dirty="0">
                    <a:latin typeface="Arial Narrow" panose="020B0606020202030204" pitchFamily="34" charset="0"/>
                  </a:rPr>
                  <a:t>Overachieved</a:t>
                </a:r>
              </a:p>
            </p:txBody>
          </p:sp>
          <p:sp>
            <p:nvSpPr>
              <p:cNvPr id="16" name="TextBox 15"/>
              <p:cNvSpPr txBox="1"/>
              <p:nvPr/>
            </p:nvSpPr>
            <p:spPr>
              <a:xfrm>
                <a:off x="7719546" y="2638136"/>
                <a:ext cx="848974" cy="230832"/>
              </a:xfrm>
              <a:prstGeom prst="rect">
                <a:avLst/>
              </a:prstGeom>
              <a:solidFill>
                <a:srgbClr val="E5B8B7"/>
              </a:solidFill>
            </p:spPr>
            <p:txBody>
              <a:bodyPr wrap="square" rtlCol="0">
                <a:spAutoFit/>
              </a:bodyPr>
              <a:lstStyle/>
              <a:p>
                <a:pPr algn="ctr"/>
                <a:r>
                  <a:rPr lang="en-US" sz="900" b="1" dirty="0">
                    <a:latin typeface="Arial Narrow" panose="020B0606020202030204" pitchFamily="34" charset="0"/>
                  </a:rPr>
                  <a:t>Not Achieved</a:t>
                </a:r>
              </a:p>
            </p:txBody>
          </p:sp>
          <p:sp>
            <p:nvSpPr>
              <p:cNvPr id="17" name="TextBox 16"/>
              <p:cNvSpPr txBox="1"/>
              <p:nvPr/>
            </p:nvSpPr>
            <p:spPr>
              <a:xfrm>
                <a:off x="6798563" y="2630943"/>
                <a:ext cx="848974" cy="230832"/>
              </a:xfrm>
              <a:prstGeom prst="rect">
                <a:avLst/>
              </a:prstGeom>
              <a:solidFill>
                <a:srgbClr val="689F80"/>
              </a:solidFill>
            </p:spPr>
            <p:txBody>
              <a:bodyPr wrap="square" rtlCol="0">
                <a:spAutoFit/>
              </a:bodyPr>
              <a:lstStyle/>
              <a:p>
                <a:pPr algn="ctr"/>
                <a:r>
                  <a:rPr lang="en-US" sz="900" b="1" dirty="0">
                    <a:latin typeface="Arial Narrow" panose="020B0606020202030204" pitchFamily="34" charset="0"/>
                  </a:rPr>
                  <a:t>Achieved</a:t>
                </a:r>
              </a:p>
            </p:txBody>
          </p:sp>
        </p:grpSp>
        <p:sp>
          <p:nvSpPr>
            <p:cNvPr id="14" name="TextBox 13"/>
            <p:cNvSpPr txBox="1"/>
            <p:nvPr/>
          </p:nvSpPr>
          <p:spPr>
            <a:xfrm>
              <a:off x="240982" y="2795305"/>
              <a:ext cx="2944829" cy="400110"/>
            </a:xfrm>
            <a:prstGeom prst="rect">
              <a:avLst/>
            </a:prstGeom>
            <a:noFill/>
          </p:spPr>
          <p:txBody>
            <a:bodyPr wrap="square" rtlCol="0">
              <a:spAutoFit/>
            </a:bodyPr>
            <a:lstStyle/>
            <a:p>
              <a:r>
                <a:rPr lang="en-ZA" altLang="en-US" sz="1000" b="1" i="1" dirty="0">
                  <a:latin typeface="Arial Narrow" panose="020B0606020202030204" pitchFamily="34" charset="0"/>
                  <a:ea typeface="Calibri" panose="020F0502020204030204" pitchFamily="34" charset="0"/>
                  <a:cs typeface="Times New Roman" panose="02020603050405020304" pitchFamily="18" charset="0"/>
                </a:rPr>
                <a:t>Output Indicators, Targets, </a:t>
              </a:r>
              <a:r>
                <a:rPr lang="en-ZA" altLang="en-US" sz="1000" b="1" i="1" dirty="0" smtClean="0">
                  <a:latin typeface="Arial Narrow" panose="020B0606020202030204" pitchFamily="34" charset="0"/>
                  <a:ea typeface="Calibri" panose="020F0502020204030204" pitchFamily="34" charset="0"/>
                  <a:cs typeface="Times New Roman" panose="02020603050405020304" pitchFamily="18" charset="0"/>
                </a:rPr>
                <a:t>and Actual Achievements </a:t>
              </a:r>
              <a:endParaRPr lang="en-US" altLang="en-US" sz="1000" i="1" dirty="0">
                <a:latin typeface="Arial Narrow" panose="020B0606020202030204" pitchFamily="34" charset="0"/>
              </a:endParaRPr>
            </a:p>
            <a:p>
              <a:endParaRPr lang="en-US" sz="1000" dirty="0">
                <a:latin typeface="Arial Narrow" panose="020B0606020202030204" pitchFamily="34" charset="0"/>
              </a:endParaRPr>
            </a:p>
          </p:txBody>
        </p:sp>
      </p:grpSp>
      <p:sp>
        <p:nvSpPr>
          <p:cNvPr id="18" name="TextBox 17"/>
          <p:cNvSpPr txBox="1"/>
          <p:nvPr/>
        </p:nvSpPr>
        <p:spPr>
          <a:xfrm>
            <a:off x="278791" y="4692818"/>
            <a:ext cx="9368565" cy="318805"/>
          </a:xfrm>
          <a:prstGeom prst="rect">
            <a:avLst/>
          </a:prstGeom>
          <a:noFill/>
        </p:spPr>
        <p:txBody>
          <a:bodyPr wrap="square" rtlCol="0">
            <a:spAutoFit/>
          </a:bodyPr>
          <a:lstStyle/>
          <a:p>
            <a:pPr>
              <a:lnSpc>
                <a:spcPct val="150000"/>
              </a:lnSpc>
            </a:pPr>
            <a:r>
              <a:rPr lang="en-ZA" sz="1100" b="1" dirty="0" smtClean="0">
                <a:latin typeface="Arial Narrow" panose="020B0606020202030204" pitchFamily="34" charset="0"/>
              </a:rPr>
              <a:t>Table </a:t>
            </a:r>
            <a:r>
              <a:rPr lang="en-ZA" sz="1100" b="1" dirty="0">
                <a:latin typeface="Arial Narrow" panose="020B0606020202030204" pitchFamily="34" charset="0"/>
              </a:rPr>
              <a:t>1 above shows that the Sub-Programme achieved its planned </a:t>
            </a:r>
            <a:r>
              <a:rPr lang="en-ZA" sz="1100" b="1" dirty="0" smtClean="0">
                <a:latin typeface="Arial Narrow" panose="020B0606020202030204" pitchFamily="34" charset="0"/>
              </a:rPr>
              <a:t>targets for the period under review</a:t>
            </a:r>
            <a:endParaRPr lang="en-US" sz="1100" b="1" dirty="0"/>
          </a:p>
        </p:txBody>
      </p:sp>
      <p:graphicFrame>
        <p:nvGraphicFramePr>
          <p:cNvPr id="19" name="Table 18"/>
          <p:cNvGraphicFramePr>
            <a:graphicFrameLocks noGrp="1"/>
          </p:cNvGraphicFramePr>
          <p:nvPr>
            <p:extLst>
              <p:ext uri="{D42A27DB-BD31-4B8C-83A1-F6EECF244321}">
                <p14:modId xmlns:p14="http://schemas.microsoft.com/office/powerpoint/2010/main" val="3332669649"/>
              </p:ext>
            </p:extLst>
          </p:nvPr>
        </p:nvGraphicFramePr>
        <p:xfrm>
          <a:off x="278791" y="3163694"/>
          <a:ext cx="9422893" cy="1439859"/>
        </p:xfrm>
        <a:graphic>
          <a:graphicData uri="http://schemas.openxmlformats.org/drawingml/2006/table">
            <a:tbl>
              <a:tblPr firstRow="1" firstCol="1" bandRow="1">
                <a:tableStyleId>{5C22544A-7EE6-4342-B048-85BDC9FD1C3A}</a:tableStyleId>
              </a:tblPr>
              <a:tblGrid>
                <a:gridCol w="770363">
                  <a:extLst>
                    <a:ext uri="{9D8B030D-6E8A-4147-A177-3AD203B41FA5}">
                      <a16:colId xmlns:a16="http://schemas.microsoft.com/office/drawing/2014/main" val="20000"/>
                    </a:ext>
                  </a:extLst>
                </a:gridCol>
                <a:gridCol w="2618071">
                  <a:extLst>
                    <a:ext uri="{9D8B030D-6E8A-4147-A177-3AD203B41FA5}">
                      <a16:colId xmlns:a16="http://schemas.microsoft.com/office/drawing/2014/main" val="20001"/>
                    </a:ext>
                  </a:extLst>
                </a:gridCol>
                <a:gridCol w="885524">
                  <a:extLst>
                    <a:ext uri="{9D8B030D-6E8A-4147-A177-3AD203B41FA5}">
                      <a16:colId xmlns:a16="http://schemas.microsoft.com/office/drawing/2014/main" val="20002"/>
                    </a:ext>
                  </a:extLst>
                </a:gridCol>
                <a:gridCol w="731520">
                  <a:extLst>
                    <a:ext uri="{9D8B030D-6E8A-4147-A177-3AD203B41FA5}">
                      <a16:colId xmlns:a16="http://schemas.microsoft.com/office/drawing/2014/main" val="20003"/>
                    </a:ext>
                  </a:extLst>
                </a:gridCol>
                <a:gridCol w="1020278">
                  <a:extLst>
                    <a:ext uri="{9D8B030D-6E8A-4147-A177-3AD203B41FA5}">
                      <a16:colId xmlns:a16="http://schemas.microsoft.com/office/drawing/2014/main" val="20012"/>
                    </a:ext>
                  </a:extLst>
                </a:gridCol>
                <a:gridCol w="808522">
                  <a:extLst>
                    <a:ext uri="{9D8B030D-6E8A-4147-A177-3AD203B41FA5}">
                      <a16:colId xmlns:a16="http://schemas.microsoft.com/office/drawing/2014/main" val="20013"/>
                    </a:ext>
                  </a:extLst>
                </a:gridCol>
                <a:gridCol w="2588615">
                  <a:extLst>
                    <a:ext uri="{9D8B030D-6E8A-4147-A177-3AD203B41FA5}">
                      <a16:colId xmlns:a16="http://schemas.microsoft.com/office/drawing/2014/main" val="20014"/>
                    </a:ext>
                  </a:extLst>
                </a:gridCol>
              </a:tblGrid>
              <a:tr h="543456">
                <a:tc gridSpan="2">
                  <a:txBody>
                    <a:bodyPr/>
                    <a:lstStyle/>
                    <a:p>
                      <a:pPr marL="0" marR="0" algn="just">
                        <a:lnSpc>
                          <a:spcPct val="100000"/>
                        </a:lnSpc>
                        <a:spcBef>
                          <a:spcPts val="0"/>
                        </a:spcBef>
                        <a:spcAft>
                          <a:spcPts val="0"/>
                        </a:spcAft>
                      </a:pPr>
                      <a:r>
                        <a:rPr lang="en-US" sz="1100" b="1" dirty="0" smtClean="0">
                          <a:effectLst/>
                          <a:latin typeface="Arial Narrow" panose="020B0606020202030204" pitchFamily="34" charset="0"/>
                        </a:rPr>
                        <a:t>Output Indicator</a:t>
                      </a:r>
                      <a:endParaRPr lang="en-US" sz="1100" b="1" dirty="0">
                        <a:effectLst/>
                        <a:latin typeface="Arial Narrow" panose="020B060602020203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1A673"/>
                    </a:solidFill>
                  </a:tcPr>
                </a:tc>
                <a:tc hMerge="1">
                  <a:txBody>
                    <a:bodyPr/>
                    <a:lstStyle/>
                    <a:p>
                      <a:endParaRPr lang="en-US"/>
                    </a:p>
                  </a:txBody>
                  <a:tcPr/>
                </a:tc>
                <a:tc>
                  <a:txBody>
                    <a:bodyPr/>
                    <a:lstStyle/>
                    <a:p>
                      <a:pPr marL="71755" marR="71755" algn="ctr">
                        <a:lnSpc>
                          <a:spcPct val="100000"/>
                        </a:lnSpc>
                        <a:spcBef>
                          <a:spcPts val="0"/>
                        </a:spcBef>
                        <a:spcAft>
                          <a:spcPts val="0"/>
                        </a:spcAft>
                      </a:pPr>
                      <a:r>
                        <a:rPr lang="en-ZA" sz="1100" b="1" dirty="0">
                          <a:effectLst/>
                          <a:latin typeface="Arial Narrow" panose="020B0606020202030204" pitchFamily="34" charset="0"/>
                        </a:rPr>
                        <a:t>Baseline </a:t>
                      </a:r>
                      <a:r>
                        <a:rPr lang="en-ZA" sz="1100" b="1" dirty="0" smtClean="0">
                          <a:effectLst/>
                          <a:latin typeface="Arial Narrow" panose="020B0606020202030204" pitchFamily="34" charset="0"/>
                        </a:rPr>
                        <a:t>2020/2021</a:t>
                      </a:r>
                      <a:endParaRPr lang="en-US" sz="1100" b="1" dirty="0">
                        <a:effectLst/>
                        <a:latin typeface="Arial Narrow" panose="020B0606020202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1A673"/>
                    </a:solidFill>
                  </a:tcPr>
                </a:tc>
                <a:tc>
                  <a:txBody>
                    <a:bodyPr/>
                    <a:lstStyle/>
                    <a:p>
                      <a:pPr marL="71755" marR="71755" algn="ctr">
                        <a:lnSpc>
                          <a:spcPct val="100000"/>
                        </a:lnSpc>
                        <a:spcBef>
                          <a:spcPts val="0"/>
                        </a:spcBef>
                        <a:spcAft>
                          <a:spcPts val="0"/>
                        </a:spcAft>
                      </a:pPr>
                      <a:r>
                        <a:rPr lang="en-ZA" sz="1100" b="1" dirty="0">
                          <a:effectLst/>
                          <a:latin typeface="Arial Narrow" panose="020B0606020202030204" pitchFamily="34" charset="0"/>
                        </a:rPr>
                        <a:t>Annual Target</a:t>
                      </a:r>
                      <a:endParaRPr lang="en-US" sz="1100" b="1" dirty="0">
                        <a:effectLst/>
                        <a:latin typeface="Arial Narrow" panose="020B0606020202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1A673"/>
                    </a:solidFill>
                  </a:tcPr>
                </a:tc>
                <a:tc>
                  <a:txBody>
                    <a:bodyPr/>
                    <a:lstStyle/>
                    <a:p>
                      <a:pPr marL="71755" marR="71755" algn="ctr">
                        <a:lnSpc>
                          <a:spcPct val="100000"/>
                        </a:lnSpc>
                        <a:spcBef>
                          <a:spcPts val="0"/>
                        </a:spcBef>
                        <a:spcAft>
                          <a:spcPts val="0"/>
                        </a:spcAft>
                      </a:pPr>
                      <a:r>
                        <a:rPr lang="en-ZA" sz="1100" b="1" dirty="0">
                          <a:effectLst/>
                          <a:latin typeface="Arial Narrow" panose="020B0606020202030204" pitchFamily="34" charset="0"/>
                        </a:rPr>
                        <a:t>Annual Performance</a:t>
                      </a:r>
                      <a:endParaRPr lang="en-US" sz="1100" b="1" dirty="0">
                        <a:effectLst/>
                        <a:latin typeface="Arial Narrow" panose="020B0606020202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1A673"/>
                    </a:solidFill>
                  </a:tcPr>
                </a:tc>
                <a:tc>
                  <a:txBody>
                    <a:bodyPr/>
                    <a:lstStyle/>
                    <a:p>
                      <a:pPr marL="71755" marR="71755" algn="ctr">
                        <a:lnSpc>
                          <a:spcPct val="100000"/>
                        </a:lnSpc>
                        <a:spcBef>
                          <a:spcPts val="0"/>
                        </a:spcBef>
                        <a:spcAft>
                          <a:spcPts val="0"/>
                        </a:spcAft>
                      </a:pPr>
                      <a:r>
                        <a:rPr lang="en-ZA" sz="1100" b="1" dirty="0">
                          <a:effectLst/>
                          <a:latin typeface="Arial Narrow" panose="020B0606020202030204" pitchFamily="34" charset="0"/>
                        </a:rPr>
                        <a:t>Variance to Target </a:t>
                      </a:r>
                      <a:endParaRPr lang="en-US" sz="1100" b="1" dirty="0">
                        <a:effectLst/>
                        <a:latin typeface="Arial Narrow" panose="020B0606020202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1A673"/>
                    </a:solidFill>
                  </a:tcPr>
                </a:tc>
                <a:tc>
                  <a:txBody>
                    <a:bodyPr/>
                    <a:lstStyle/>
                    <a:p>
                      <a:pPr marL="0" marR="0" algn="ctr">
                        <a:lnSpc>
                          <a:spcPct val="100000"/>
                        </a:lnSpc>
                        <a:spcBef>
                          <a:spcPts val="0"/>
                        </a:spcBef>
                        <a:spcAft>
                          <a:spcPts val="0"/>
                        </a:spcAft>
                      </a:pPr>
                      <a:r>
                        <a:rPr lang="en-ZA" sz="1100" b="1" dirty="0" smtClean="0">
                          <a:effectLst/>
                          <a:latin typeface="Arial Narrow" panose="020B0606020202030204" pitchFamily="34" charset="0"/>
                        </a:rPr>
                        <a:t>Comment on Deviations</a:t>
                      </a:r>
                      <a:endParaRPr lang="en-US" sz="1100" b="1" dirty="0">
                        <a:effectLst/>
                        <a:latin typeface="Arial Narrow" panose="020B0606020202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1A673"/>
                    </a:solidFill>
                  </a:tcPr>
                </a:tc>
                <a:extLst>
                  <a:ext uri="{0D108BD9-81ED-4DB2-BD59-A6C34878D82A}">
                    <a16:rowId xmlns:a16="http://schemas.microsoft.com/office/drawing/2014/main" val="10000"/>
                  </a:ext>
                </a:extLst>
              </a:tr>
              <a:tr h="896403">
                <a:tc>
                  <a:txBody>
                    <a:bodyPr/>
                    <a:lstStyle/>
                    <a:p>
                      <a:pPr marL="0" marR="0" algn="just">
                        <a:lnSpc>
                          <a:spcPct val="150000"/>
                        </a:lnSpc>
                        <a:spcBef>
                          <a:spcPts val="0"/>
                        </a:spcBef>
                        <a:spcAft>
                          <a:spcPts val="0"/>
                        </a:spcAft>
                      </a:pPr>
                      <a:r>
                        <a:rPr lang="en-US" sz="1000" b="1" dirty="0" smtClean="0">
                          <a:solidFill>
                            <a:schemeClr val="tx1"/>
                          </a:solidFill>
                          <a:effectLst/>
                          <a:latin typeface="Arial Narrow" panose="020B0606020202030204" pitchFamily="34" charset="0"/>
                          <a:ea typeface="Calibri" panose="020F0502020204030204" pitchFamily="34" charset="0"/>
                          <a:cs typeface="Times New Roman" panose="02020603050405020304" pitchFamily="18" charset="0"/>
                        </a:rPr>
                        <a:t>1.1.1</a:t>
                      </a:r>
                      <a:endParaRPr lang="en-US" sz="1000" b="1" dirty="0">
                        <a:solidFill>
                          <a:schemeClr val="tx1"/>
                        </a:solidFill>
                        <a:effectLst/>
                        <a:latin typeface="Arial Narrow" panose="020B0606020202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just" defTabSz="914400" rtl="0" eaLnBrk="1" fontAlgn="auto" latinLnBrk="0" hangingPunct="1">
                        <a:lnSpc>
                          <a:spcPct val="150000"/>
                        </a:lnSpc>
                        <a:spcBef>
                          <a:spcPts val="0"/>
                        </a:spcBef>
                        <a:spcAft>
                          <a:spcPts val="0"/>
                        </a:spcAft>
                        <a:buClrTx/>
                        <a:buSzTx/>
                        <a:buFontTx/>
                        <a:buNone/>
                        <a:tabLst/>
                        <a:defRPr/>
                      </a:pPr>
                      <a:r>
                        <a:rPr lang="en-ZA" sz="1000" b="0" dirty="0" smtClean="0">
                          <a:solidFill>
                            <a:schemeClr val="tx1"/>
                          </a:solidFill>
                          <a:effectLst/>
                          <a:latin typeface="Arial Narrow" panose="020B0606020202030204" pitchFamily="34" charset="0"/>
                        </a:rPr>
                        <a:t>Number of joint consultative IPID / Secretariat forum meetings held per year in compliance with the Civilian Secretariat for Police Service Act, 2011</a:t>
                      </a:r>
                      <a:endParaRPr lang="en-US" sz="1000" b="0" dirty="0" smtClean="0">
                        <a:solidFill>
                          <a:schemeClr val="tx1"/>
                        </a:solidFill>
                        <a:effectLst/>
                        <a:latin typeface="Arial Narrow" panose="020B0606020202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algn="ctr">
                        <a:lnSpc>
                          <a:spcPct val="150000"/>
                        </a:lnSpc>
                        <a:spcBef>
                          <a:spcPts val="0"/>
                        </a:spcBef>
                        <a:spcAft>
                          <a:spcPts val="0"/>
                        </a:spcAft>
                      </a:pPr>
                      <a:r>
                        <a:rPr lang="en-ZA" sz="1000" b="1" dirty="0">
                          <a:solidFill>
                            <a:schemeClr val="tx1"/>
                          </a:solidFill>
                          <a:effectLst/>
                          <a:latin typeface="Arial Narrow" panose="020B0606020202030204" pitchFamily="34" charset="0"/>
                        </a:rPr>
                        <a:t>4</a:t>
                      </a:r>
                      <a:endParaRPr lang="en-US" sz="1000" b="1" dirty="0">
                        <a:solidFill>
                          <a:schemeClr val="tx1"/>
                        </a:solidFill>
                        <a:effectLst/>
                        <a:latin typeface="Arial Narrow" panose="020B0606020202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algn="ctr">
                        <a:lnSpc>
                          <a:spcPct val="150000"/>
                        </a:lnSpc>
                        <a:spcBef>
                          <a:spcPts val="0"/>
                        </a:spcBef>
                        <a:spcAft>
                          <a:spcPts val="0"/>
                        </a:spcAft>
                      </a:pPr>
                      <a:r>
                        <a:rPr lang="en-ZA" sz="1000" b="1" dirty="0">
                          <a:solidFill>
                            <a:schemeClr val="tx1"/>
                          </a:solidFill>
                          <a:effectLst/>
                          <a:latin typeface="Arial Narrow" panose="020B0606020202030204" pitchFamily="34" charset="0"/>
                        </a:rPr>
                        <a:t>4</a:t>
                      </a:r>
                      <a:endParaRPr lang="en-US" sz="1000" b="1" dirty="0">
                        <a:solidFill>
                          <a:schemeClr val="tx1"/>
                        </a:solidFill>
                        <a:effectLst/>
                        <a:latin typeface="Arial Narrow" panose="020B0606020202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algn="ctr">
                        <a:lnSpc>
                          <a:spcPct val="150000"/>
                        </a:lnSpc>
                        <a:spcBef>
                          <a:spcPts val="0"/>
                        </a:spcBef>
                        <a:spcAft>
                          <a:spcPts val="0"/>
                        </a:spcAft>
                      </a:pPr>
                      <a:r>
                        <a:rPr lang="en-ZA" sz="1000" b="1" dirty="0">
                          <a:solidFill>
                            <a:schemeClr val="tx1"/>
                          </a:solidFill>
                          <a:effectLst/>
                          <a:latin typeface="Arial Narrow" panose="020B0606020202030204" pitchFamily="34" charset="0"/>
                        </a:rPr>
                        <a:t>4</a:t>
                      </a:r>
                      <a:endParaRPr lang="en-US" sz="1000" b="1" dirty="0">
                        <a:solidFill>
                          <a:schemeClr val="tx1"/>
                        </a:solidFill>
                        <a:effectLst/>
                        <a:latin typeface="Arial Narrow" panose="020B0606020202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algn="ctr">
                        <a:lnSpc>
                          <a:spcPct val="150000"/>
                        </a:lnSpc>
                        <a:spcBef>
                          <a:spcPts val="0"/>
                        </a:spcBef>
                        <a:spcAft>
                          <a:spcPts val="0"/>
                        </a:spcAft>
                      </a:pPr>
                      <a:r>
                        <a:rPr lang="en-ZA" sz="1000" b="1" dirty="0">
                          <a:solidFill>
                            <a:schemeClr val="tx1"/>
                          </a:solidFill>
                          <a:effectLst/>
                          <a:latin typeface="Arial Narrow" panose="020B0606020202030204" pitchFamily="34" charset="0"/>
                        </a:rPr>
                        <a:t>0</a:t>
                      </a:r>
                      <a:endParaRPr lang="en-US" sz="1000" b="1" dirty="0">
                        <a:solidFill>
                          <a:schemeClr val="tx1"/>
                        </a:solidFill>
                        <a:effectLst/>
                        <a:latin typeface="Arial Narrow" panose="020B0606020202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689F80"/>
                    </a:solidFill>
                  </a:tcPr>
                </a:tc>
                <a:tc>
                  <a:txBody>
                    <a:bodyPr/>
                    <a:lstStyle/>
                    <a:p>
                      <a:pPr marL="0" marR="0" algn="ctr">
                        <a:lnSpc>
                          <a:spcPct val="150000"/>
                        </a:lnSpc>
                        <a:spcBef>
                          <a:spcPts val="0"/>
                        </a:spcBef>
                        <a:spcAft>
                          <a:spcPts val="0"/>
                        </a:spcAft>
                      </a:pPr>
                      <a:r>
                        <a:rPr lang="en-ZA" sz="1000" b="1" dirty="0" smtClean="0">
                          <a:solidFill>
                            <a:schemeClr val="tx1"/>
                          </a:solidFill>
                          <a:effectLst/>
                          <a:latin typeface="Arial Narrow" panose="020B0606020202030204" pitchFamily="34" charset="0"/>
                        </a:rPr>
                        <a:t>N/A</a:t>
                      </a:r>
                      <a:endParaRPr lang="en-US" sz="1000" b="1" dirty="0">
                        <a:solidFill>
                          <a:schemeClr val="tx1"/>
                        </a:solidFill>
                        <a:effectLst/>
                        <a:latin typeface="Arial Narrow" panose="020B0606020202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1"/>
                  </a:ext>
                </a:extLst>
              </a:tr>
            </a:tbl>
          </a:graphicData>
        </a:graphic>
      </p:graphicFrame>
      <p:sp>
        <p:nvSpPr>
          <p:cNvPr id="20" name="Rectangle 19"/>
          <p:cNvSpPr/>
          <p:nvPr/>
        </p:nvSpPr>
        <p:spPr>
          <a:xfrm>
            <a:off x="107452" y="489284"/>
            <a:ext cx="4480560" cy="26171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1600" b="1" dirty="0" smtClean="0">
                <a:solidFill>
                  <a:srgbClr val="B1A673"/>
                </a:solidFill>
                <a:latin typeface="Arial Narrow" panose="020B0606020202030204" pitchFamily="34" charset="0"/>
              </a:rPr>
              <a:t>Performance per Programme</a:t>
            </a:r>
            <a:endParaRPr lang="en-US" sz="1600" b="1" dirty="0">
              <a:solidFill>
                <a:srgbClr val="B1A673"/>
              </a:solidFill>
              <a:latin typeface="Arial Narrow" panose="020B0606020202030204" pitchFamily="34" charset="0"/>
            </a:endParaRPr>
          </a:p>
        </p:txBody>
      </p:sp>
      <p:sp>
        <p:nvSpPr>
          <p:cNvPr id="2" name="Slide Number Placeholder 1"/>
          <p:cNvSpPr>
            <a:spLocks noGrp="1"/>
          </p:cNvSpPr>
          <p:nvPr>
            <p:ph type="sldNum" sz="quarter" idx="12"/>
          </p:nvPr>
        </p:nvSpPr>
        <p:spPr/>
        <p:txBody>
          <a:bodyPr/>
          <a:lstStyle/>
          <a:p>
            <a:pPr algn="r"/>
            <a:fld id="{96B6FF19-05A1-4CA1-BC87-1DF7A796AA03}" type="slidenum">
              <a:rPr lang="en-US" smtClean="0"/>
              <a:pPr algn="r"/>
              <a:t>12</a:t>
            </a:fld>
            <a:endParaRPr lang="en-US" dirty="0"/>
          </a:p>
        </p:txBody>
      </p:sp>
    </p:spTree>
    <p:extLst>
      <p:ext uri="{BB962C8B-B14F-4D97-AF65-F5344CB8AC3E}">
        <p14:creationId xmlns:p14="http://schemas.microsoft.com/office/powerpoint/2010/main" val="120384377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p:cNvSpPr txBox="1">
            <a:spLocks/>
          </p:cNvSpPr>
          <p:nvPr/>
        </p:nvSpPr>
        <p:spPr>
          <a:xfrm>
            <a:off x="5042429" y="165506"/>
            <a:ext cx="4863571" cy="432049"/>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r"/>
            <a:r>
              <a:rPr lang="en-GB" sz="2200" b="1" cap="small" dirty="0" smtClean="0">
                <a:solidFill>
                  <a:srgbClr val="246412"/>
                </a:solidFill>
                <a:latin typeface="Arial Narrow" panose="020B0606020202030204" pitchFamily="34" charset="0"/>
              </a:rPr>
              <a:t>CSPS PERFORMANCE </a:t>
            </a:r>
            <a:r>
              <a:rPr lang="en-GB" sz="2200" b="1" cap="small" dirty="0">
                <a:solidFill>
                  <a:srgbClr val="246412"/>
                </a:solidFill>
                <a:latin typeface="Arial Narrow" panose="020B0606020202030204" pitchFamily="34" charset="0"/>
              </a:rPr>
              <a:t>INFORMATION </a:t>
            </a:r>
            <a:endParaRPr lang="en-ZA" sz="2200" b="1" dirty="0">
              <a:solidFill>
                <a:srgbClr val="246412"/>
              </a:solidFill>
              <a:latin typeface="Arial Narrow" panose="020B0606020202030204" pitchFamily="34" charset="0"/>
              <a:cs typeface="Arial Narrow"/>
            </a:endParaRPr>
          </a:p>
        </p:txBody>
      </p:sp>
      <p:sp>
        <p:nvSpPr>
          <p:cNvPr id="11" name="Content Placeholder 2"/>
          <p:cNvSpPr txBox="1">
            <a:spLocks/>
          </p:cNvSpPr>
          <p:nvPr/>
        </p:nvSpPr>
        <p:spPr>
          <a:xfrm>
            <a:off x="199866" y="923637"/>
            <a:ext cx="9598636" cy="5351110"/>
          </a:xfrm>
          <a:prstGeom prst="rect">
            <a:avLst/>
          </a:prstGeom>
          <a:effectLst/>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lvl="0" algn="l" eaLnBrk="0" fontAlgn="base" hangingPunct="0">
              <a:lnSpc>
                <a:spcPct val="150000"/>
              </a:lnSpc>
              <a:spcBef>
                <a:spcPct val="0"/>
              </a:spcBef>
              <a:spcAft>
                <a:spcPct val="0"/>
              </a:spcAft>
            </a:pPr>
            <a:r>
              <a:rPr lang="en-ZA" altLang="en-US" sz="1200" b="1" dirty="0" bmk="">
                <a:solidFill>
                  <a:srgbClr val="B1A673"/>
                </a:solidFill>
                <a:latin typeface="Arial Narrow" panose="020B0606020202030204" pitchFamily="34" charset="0"/>
                <a:ea typeface="MS Gothic" panose="020B0609070205080204" pitchFamily="49" charset="-128"/>
                <a:cs typeface="Times New Roman" panose="02020603050405020304" pitchFamily="18" charset="0"/>
              </a:rPr>
              <a:t>Sub-Programme 1.2: Corporate Services</a:t>
            </a:r>
            <a:endParaRPr lang="en-ZA" altLang="en-US" sz="1200" dirty="0">
              <a:solidFill>
                <a:srgbClr val="B1A673"/>
              </a:solidFill>
              <a:latin typeface="Arial Narrow" panose="020B0606020202030204" pitchFamily="34" charset="0"/>
              <a:ea typeface="MS Gothic" panose="020B0609070205080204" pitchFamily="49" charset="-128"/>
              <a:cs typeface="Times New Roman" panose="02020603050405020304" pitchFamily="18" charset="0"/>
            </a:endParaRPr>
          </a:p>
          <a:p>
            <a:pPr lvl="0" algn="l" eaLnBrk="0" fontAlgn="base" hangingPunct="0">
              <a:lnSpc>
                <a:spcPct val="150000"/>
              </a:lnSpc>
              <a:spcBef>
                <a:spcPct val="0"/>
              </a:spcBef>
              <a:spcAft>
                <a:spcPct val="0"/>
              </a:spcAft>
            </a:pPr>
            <a:r>
              <a:rPr lang="en-ZA" altLang="en-US" sz="1200" b="1" dirty="0">
                <a:latin typeface="Arial Narrow" panose="020B0606020202030204" pitchFamily="34" charset="0"/>
                <a:ea typeface="Calibri" panose="020F0502020204030204" pitchFamily="34" charset="0"/>
                <a:cs typeface="FuturaStd-Bold"/>
              </a:rPr>
              <a:t>Purpose: </a:t>
            </a:r>
            <a:r>
              <a:rPr lang="en-GB" sz="1200" b="1" dirty="0">
                <a:latin typeface="Arial Narrow" panose="020B0606020202030204" pitchFamily="34" charset="0"/>
              </a:rPr>
              <a:t>To </a:t>
            </a:r>
            <a:r>
              <a:rPr lang="en-ZA" sz="1200" b="1" dirty="0">
                <a:latin typeface="Arial Narrow" panose="020B0606020202030204" pitchFamily="34" charset="0"/>
              </a:rPr>
              <a:t>provide reliable and efficient corporate services to the CSPS</a:t>
            </a:r>
            <a:endParaRPr lang="en-US" altLang="en-US" sz="1200" dirty="0">
              <a:latin typeface="Arial Narrow" panose="020B0606020202030204" pitchFamily="34" charset="0"/>
            </a:endParaRPr>
          </a:p>
          <a:p>
            <a:pPr eaLnBrk="0" fontAlgn="base" hangingPunct="0">
              <a:spcBef>
                <a:spcPct val="0"/>
              </a:spcBef>
              <a:spcAft>
                <a:spcPct val="0"/>
              </a:spcAft>
            </a:pPr>
            <a:endParaRPr lang="en-US" altLang="en-US" sz="1200" dirty="0">
              <a:latin typeface="Arial" panose="020B0604020202020204" pitchFamily="34" charset="0"/>
            </a:endParaRPr>
          </a:p>
          <a:p>
            <a:endParaRPr lang="en-ZA" dirty="0"/>
          </a:p>
        </p:txBody>
      </p:sp>
      <p:graphicFrame>
        <p:nvGraphicFramePr>
          <p:cNvPr id="12" name="Table 11"/>
          <p:cNvGraphicFramePr>
            <a:graphicFrameLocks noGrp="1"/>
          </p:cNvGraphicFramePr>
          <p:nvPr>
            <p:extLst>
              <p:ext uri="{D42A27DB-BD31-4B8C-83A1-F6EECF244321}">
                <p14:modId xmlns:p14="http://schemas.microsoft.com/office/powerpoint/2010/main" val="2692703305"/>
              </p:ext>
            </p:extLst>
          </p:nvPr>
        </p:nvGraphicFramePr>
        <p:xfrm>
          <a:off x="356856" y="1984782"/>
          <a:ext cx="9404529" cy="3327942"/>
        </p:xfrm>
        <a:graphic>
          <a:graphicData uri="http://schemas.openxmlformats.org/drawingml/2006/table">
            <a:tbl>
              <a:tblPr firstRow="1" firstCol="1" bandRow="1">
                <a:tableStyleId>{5C22544A-7EE6-4342-B048-85BDC9FD1C3A}</a:tableStyleId>
              </a:tblPr>
              <a:tblGrid>
                <a:gridCol w="427222">
                  <a:extLst>
                    <a:ext uri="{9D8B030D-6E8A-4147-A177-3AD203B41FA5}">
                      <a16:colId xmlns:a16="http://schemas.microsoft.com/office/drawing/2014/main" val="20000"/>
                    </a:ext>
                  </a:extLst>
                </a:gridCol>
                <a:gridCol w="2028293">
                  <a:extLst>
                    <a:ext uri="{9D8B030D-6E8A-4147-A177-3AD203B41FA5}">
                      <a16:colId xmlns:a16="http://schemas.microsoft.com/office/drawing/2014/main" val="20001"/>
                    </a:ext>
                  </a:extLst>
                </a:gridCol>
                <a:gridCol w="854465">
                  <a:extLst>
                    <a:ext uri="{9D8B030D-6E8A-4147-A177-3AD203B41FA5}">
                      <a16:colId xmlns:a16="http://schemas.microsoft.com/office/drawing/2014/main" val="20002"/>
                    </a:ext>
                  </a:extLst>
                </a:gridCol>
                <a:gridCol w="822037">
                  <a:extLst>
                    <a:ext uri="{9D8B030D-6E8A-4147-A177-3AD203B41FA5}">
                      <a16:colId xmlns:a16="http://schemas.microsoft.com/office/drawing/2014/main" val="20003"/>
                    </a:ext>
                  </a:extLst>
                </a:gridCol>
                <a:gridCol w="1006763">
                  <a:extLst>
                    <a:ext uri="{9D8B030D-6E8A-4147-A177-3AD203B41FA5}">
                      <a16:colId xmlns:a16="http://schemas.microsoft.com/office/drawing/2014/main" val="20012"/>
                    </a:ext>
                  </a:extLst>
                </a:gridCol>
                <a:gridCol w="811787">
                  <a:extLst>
                    <a:ext uri="{9D8B030D-6E8A-4147-A177-3AD203B41FA5}">
                      <a16:colId xmlns:a16="http://schemas.microsoft.com/office/drawing/2014/main" val="20013"/>
                    </a:ext>
                  </a:extLst>
                </a:gridCol>
                <a:gridCol w="3453962">
                  <a:extLst>
                    <a:ext uri="{9D8B030D-6E8A-4147-A177-3AD203B41FA5}">
                      <a16:colId xmlns:a16="http://schemas.microsoft.com/office/drawing/2014/main" val="20014"/>
                    </a:ext>
                  </a:extLst>
                </a:gridCol>
              </a:tblGrid>
              <a:tr h="520971">
                <a:tc gridSpan="2">
                  <a:txBody>
                    <a:bodyPr/>
                    <a:lstStyle/>
                    <a:p>
                      <a:pPr marL="0" marR="0" algn="just">
                        <a:lnSpc>
                          <a:spcPct val="100000"/>
                        </a:lnSpc>
                        <a:spcBef>
                          <a:spcPts val="0"/>
                        </a:spcBef>
                        <a:spcAft>
                          <a:spcPts val="0"/>
                        </a:spcAft>
                      </a:pPr>
                      <a:r>
                        <a:rPr lang="en-US" sz="1100" b="1" dirty="0" smtClean="0">
                          <a:effectLst/>
                          <a:latin typeface="Arial Narrow" panose="020B0606020202030204" pitchFamily="34" charset="0"/>
                        </a:rPr>
                        <a:t>Output Indicator</a:t>
                      </a:r>
                      <a:endParaRPr lang="en-US" sz="1100" b="1" dirty="0">
                        <a:effectLst/>
                        <a:latin typeface="Arial Narrow" panose="020B060602020203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1A673"/>
                    </a:solidFill>
                  </a:tcPr>
                </a:tc>
                <a:tc hMerge="1">
                  <a:txBody>
                    <a:bodyPr/>
                    <a:lstStyle/>
                    <a:p>
                      <a:endParaRPr lang="en-US"/>
                    </a:p>
                  </a:txBody>
                  <a:tcPr/>
                </a:tc>
                <a:tc>
                  <a:txBody>
                    <a:bodyPr/>
                    <a:lstStyle/>
                    <a:p>
                      <a:pPr marL="71755" marR="71755" algn="ctr">
                        <a:lnSpc>
                          <a:spcPct val="100000"/>
                        </a:lnSpc>
                        <a:spcBef>
                          <a:spcPts val="0"/>
                        </a:spcBef>
                        <a:spcAft>
                          <a:spcPts val="0"/>
                        </a:spcAft>
                      </a:pPr>
                      <a:r>
                        <a:rPr lang="en-ZA" sz="1100" b="1" dirty="0">
                          <a:effectLst/>
                          <a:latin typeface="Arial Narrow" panose="020B0606020202030204" pitchFamily="34" charset="0"/>
                        </a:rPr>
                        <a:t>Baseline </a:t>
                      </a:r>
                      <a:r>
                        <a:rPr lang="en-ZA" sz="1100" b="1" dirty="0" smtClean="0">
                          <a:effectLst/>
                          <a:latin typeface="Arial Narrow" panose="020B0606020202030204" pitchFamily="34" charset="0"/>
                        </a:rPr>
                        <a:t>2020/2021</a:t>
                      </a:r>
                      <a:endParaRPr lang="en-US" sz="1100" b="1" dirty="0">
                        <a:effectLst/>
                        <a:latin typeface="Arial Narrow" panose="020B0606020202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1A673"/>
                    </a:solidFill>
                  </a:tcPr>
                </a:tc>
                <a:tc>
                  <a:txBody>
                    <a:bodyPr/>
                    <a:lstStyle/>
                    <a:p>
                      <a:pPr marL="71755" marR="71755" algn="ctr">
                        <a:lnSpc>
                          <a:spcPct val="100000"/>
                        </a:lnSpc>
                        <a:spcBef>
                          <a:spcPts val="0"/>
                        </a:spcBef>
                        <a:spcAft>
                          <a:spcPts val="0"/>
                        </a:spcAft>
                      </a:pPr>
                      <a:r>
                        <a:rPr lang="en-ZA" sz="1100" b="1" dirty="0">
                          <a:effectLst/>
                          <a:latin typeface="Arial Narrow" panose="020B0606020202030204" pitchFamily="34" charset="0"/>
                        </a:rPr>
                        <a:t>Annual Target</a:t>
                      </a:r>
                      <a:endParaRPr lang="en-US" sz="1100" b="1" dirty="0">
                        <a:effectLst/>
                        <a:latin typeface="Arial Narrow" panose="020B0606020202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1A673"/>
                    </a:solidFill>
                  </a:tcPr>
                </a:tc>
                <a:tc>
                  <a:txBody>
                    <a:bodyPr/>
                    <a:lstStyle/>
                    <a:p>
                      <a:pPr marL="71755" marR="71755" algn="ctr">
                        <a:lnSpc>
                          <a:spcPct val="100000"/>
                        </a:lnSpc>
                        <a:spcBef>
                          <a:spcPts val="0"/>
                        </a:spcBef>
                        <a:spcAft>
                          <a:spcPts val="0"/>
                        </a:spcAft>
                      </a:pPr>
                      <a:r>
                        <a:rPr lang="en-ZA" sz="1100" b="1" dirty="0">
                          <a:effectLst/>
                          <a:latin typeface="Arial Narrow" panose="020B0606020202030204" pitchFamily="34" charset="0"/>
                        </a:rPr>
                        <a:t>Annual Performance</a:t>
                      </a:r>
                      <a:endParaRPr lang="en-US" sz="1100" b="1" dirty="0">
                        <a:effectLst/>
                        <a:latin typeface="Arial Narrow" panose="020B0606020202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1A673"/>
                    </a:solidFill>
                  </a:tcPr>
                </a:tc>
                <a:tc>
                  <a:txBody>
                    <a:bodyPr/>
                    <a:lstStyle/>
                    <a:p>
                      <a:pPr marL="71755" marR="71755" algn="ctr">
                        <a:lnSpc>
                          <a:spcPct val="100000"/>
                        </a:lnSpc>
                        <a:spcBef>
                          <a:spcPts val="0"/>
                        </a:spcBef>
                        <a:spcAft>
                          <a:spcPts val="0"/>
                        </a:spcAft>
                      </a:pPr>
                      <a:r>
                        <a:rPr lang="en-ZA" sz="1100" b="1" dirty="0">
                          <a:effectLst/>
                          <a:latin typeface="Arial Narrow" panose="020B0606020202030204" pitchFamily="34" charset="0"/>
                        </a:rPr>
                        <a:t>Variance to Target </a:t>
                      </a:r>
                      <a:endParaRPr lang="en-US" sz="1100" b="1" dirty="0">
                        <a:effectLst/>
                        <a:latin typeface="Arial Narrow" panose="020B0606020202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1A673"/>
                    </a:solidFill>
                  </a:tcPr>
                </a:tc>
                <a:tc>
                  <a:txBody>
                    <a:bodyPr/>
                    <a:lstStyle/>
                    <a:p>
                      <a:pPr marL="0" marR="0" algn="ctr">
                        <a:lnSpc>
                          <a:spcPct val="100000"/>
                        </a:lnSpc>
                        <a:spcBef>
                          <a:spcPts val="0"/>
                        </a:spcBef>
                        <a:spcAft>
                          <a:spcPts val="0"/>
                        </a:spcAft>
                      </a:pPr>
                      <a:r>
                        <a:rPr lang="en-ZA" sz="1100" b="1" dirty="0" smtClean="0">
                          <a:effectLst/>
                          <a:latin typeface="Arial Narrow" panose="020B0606020202030204" pitchFamily="34" charset="0"/>
                        </a:rPr>
                        <a:t>Comment on Deviations</a:t>
                      </a:r>
                      <a:endParaRPr lang="en-US" sz="1100" b="1" dirty="0">
                        <a:effectLst/>
                        <a:latin typeface="Arial Narrow" panose="020B0606020202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1A673"/>
                    </a:solidFill>
                  </a:tcPr>
                </a:tc>
                <a:extLst>
                  <a:ext uri="{0D108BD9-81ED-4DB2-BD59-A6C34878D82A}">
                    <a16:rowId xmlns:a16="http://schemas.microsoft.com/office/drawing/2014/main" val="10000"/>
                  </a:ext>
                </a:extLst>
              </a:tr>
              <a:tr h="520971">
                <a:tc>
                  <a:txBody>
                    <a:bodyPr/>
                    <a:lstStyle/>
                    <a:p>
                      <a:pPr marL="0" marR="0" algn="just">
                        <a:lnSpc>
                          <a:spcPct val="150000"/>
                        </a:lnSpc>
                        <a:spcBef>
                          <a:spcPts val="0"/>
                        </a:spcBef>
                        <a:spcAft>
                          <a:spcPts val="0"/>
                        </a:spcAft>
                      </a:pPr>
                      <a:r>
                        <a:rPr lang="en-ZA" sz="1000" b="1" dirty="0">
                          <a:solidFill>
                            <a:schemeClr val="tx1"/>
                          </a:solidFill>
                          <a:effectLst/>
                          <a:latin typeface="Arial Narrow" panose="020B0606020202030204" pitchFamily="34" charset="0"/>
                          <a:ea typeface="Calibri" panose="020F0502020204030204" pitchFamily="34" charset="0"/>
                          <a:cs typeface="Arial" panose="020B0604020202020204" pitchFamily="34" charset="0"/>
                        </a:rPr>
                        <a:t>1.2.1</a:t>
                      </a:r>
                      <a:endParaRPr lang="en-US" sz="10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algn="l">
                        <a:lnSpc>
                          <a:spcPct val="150000"/>
                        </a:lnSpc>
                        <a:spcBef>
                          <a:spcPts val="0"/>
                        </a:spcBef>
                        <a:spcAft>
                          <a:spcPts val="0"/>
                        </a:spcAft>
                      </a:pPr>
                      <a:r>
                        <a:rPr lang="en-US" sz="1000" b="0" dirty="0">
                          <a:effectLst/>
                          <a:latin typeface="Arial Narrow" panose="020B0606020202030204" pitchFamily="34" charset="0"/>
                          <a:ea typeface="Calibri" panose="020F0502020204030204" pitchFamily="34" charset="0"/>
                          <a:cs typeface="ArialNarrow"/>
                        </a:rPr>
                        <a:t>Vacancy rate of not more than 7% of the total </a:t>
                      </a:r>
                      <a:r>
                        <a:rPr lang="en-US" sz="1000" b="0" dirty="0" smtClean="0">
                          <a:effectLst/>
                          <a:latin typeface="Arial Narrow" panose="020B0606020202030204" pitchFamily="34" charset="0"/>
                          <a:ea typeface="Calibri" panose="020F0502020204030204" pitchFamily="34" charset="0"/>
                          <a:cs typeface="ArialNarrow"/>
                        </a:rPr>
                        <a:t>post</a:t>
                      </a:r>
                      <a:r>
                        <a:rPr lang="en-US" sz="1000" b="0" baseline="0" dirty="0">
                          <a:effectLst/>
                          <a:latin typeface="Arial Narrow" panose="020B0606020202030204" pitchFamily="34" charset="0"/>
                          <a:ea typeface="Calibri" panose="020F0502020204030204" pitchFamily="34" charset="0"/>
                          <a:cs typeface="Times New Roman" panose="02020603050405020304" pitchFamily="18" charset="0"/>
                        </a:rPr>
                        <a:t> </a:t>
                      </a:r>
                      <a:r>
                        <a:rPr lang="en-US" sz="1000" b="0" dirty="0" smtClean="0">
                          <a:effectLst/>
                          <a:latin typeface="Arial Narrow" panose="020B0606020202030204" pitchFamily="34" charset="0"/>
                          <a:ea typeface="Calibri" panose="020F0502020204030204" pitchFamily="34" charset="0"/>
                          <a:cs typeface="ArialNarrow"/>
                        </a:rPr>
                        <a:t>establishment</a:t>
                      </a:r>
                      <a:endParaRPr lang="en-US" sz="1000" b="0" dirty="0">
                        <a:effectLst/>
                        <a:latin typeface="Arial Narrow" panose="020B0606020202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algn="ctr">
                        <a:lnSpc>
                          <a:spcPct val="150000"/>
                        </a:lnSpc>
                        <a:spcBef>
                          <a:spcPts val="0"/>
                        </a:spcBef>
                        <a:spcAft>
                          <a:spcPts val="0"/>
                        </a:spcAft>
                      </a:pPr>
                      <a:r>
                        <a:rPr lang="en-US" sz="1000" b="1" dirty="0" smtClean="0">
                          <a:effectLst/>
                          <a:latin typeface="Arial Narrow" panose="020B0606020202030204" pitchFamily="34" charset="0"/>
                          <a:ea typeface="Calibri" panose="020F0502020204030204" pitchFamily="34" charset="0"/>
                          <a:cs typeface="Times New Roman" panose="02020603050405020304" pitchFamily="18" charset="0"/>
                        </a:rPr>
                        <a:t>6.41%</a:t>
                      </a:r>
                      <a:endParaRPr lang="en-US" sz="1000" b="1" dirty="0">
                        <a:effectLst/>
                        <a:latin typeface="Arial Narrow" panose="020B0606020202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algn="ctr">
                        <a:lnSpc>
                          <a:spcPct val="150000"/>
                        </a:lnSpc>
                        <a:spcBef>
                          <a:spcPts val="0"/>
                        </a:spcBef>
                        <a:spcAft>
                          <a:spcPts val="0"/>
                        </a:spcAft>
                      </a:pPr>
                      <a:r>
                        <a:rPr lang="en-ZA" sz="1000" b="1" dirty="0" smtClean="0">
                          <a:effectLst/>
                          <a:latin typeface="Arial Narrow" panose="020B0606020202030204" pitchFamily="34" charset="0"/>
                          <a:ea typeface="Calibri" panose="020F0502020204030204" pitchFamily="34" charset="0"/>
                          <a:cs typeface="Times New Roman" panose="02020603050405020304" pitchFamily="18" charset="0"/>
                        </a:rPr>
                        <a:t>Not</a:t>
                      </a:r>
                      <a:r>
                        <a:rPr lang="en-US" sz="1000" b="1" baseline="0" dirty="0" smtClean="0">
                          <a:effectLst/>
                          <a:latin typeface="Calibri" panose="020F0502020204030204" pitchFamily="34" charset="0"/>
                          <a:ea typeface="Calibri" panose="020F0502020204030204" pitchFamily="34" charset="0"/>
                          <a:cs typeface="Times New Roman" panose="02020603050405020304" pitchFamily="18" charset="0"/>
                        </a:rPr>
                        <a:t> </a:t>
                      </a:r>
                      <a:r>
                        <a:rPr lang="en-ZA" sz="1000" b="1" dirty="0" smtClean="0">
                          <a:effectLst/>
                          <a:latin typeface="Arial Narrow" panose="020B0606020202030204" pitchFamily="34" charset="0"/>
                          <a:ea typeface="Calibri" panose="020F0502020204030204" pitchFamily="34" charset="0"/>
                          <a:cs typeface="Times New Roman" panose="02020603050405020304" pitchFamily="18" charset="0"/>
                        </a:rPr>
                        <a:t>more</a:t>
                      </a:r>
                      <a:r>
                        <a:rPr lang="en-US" sz="1000" b="1" baseline="0" dirty="0" smtClean="0">
                          <a:effectLst/>
                          <a:latin typeface="Calibri" panose="020F0502020204030204" pitchFamily="34" charset="0"/>
                          <a:ea typeface="Calibri" panose="020F0502020204030204" pitchFamily="34" charset="0"/>
                          <a:cs typeface="Times New Roman" panose="02020603050405020304" pitchFamily="18" charset="0"/>
                        </a:rPr>
                        <a:t> </a:t>
                      </a:r>
                      <a:r>
                        <a:rPr lang="en-ZA" sz="1000" b="1" dirty="0" smtClean="0">
                          <a:effectLst/>
                          <a:latin typeface="Arial Narrow" panose="020B0606020202030204" pitchFamily="34" charset="0"/>
                          <a:ea typeface="Calibri" panose="020F0502020204030204" pitchFamily="34" charset="0"/>
                          <a:cs typeface="Times New Roman" panose="02020603050405020304" pitchFamily="18" charset="0"/>
                        </a:rPr>
                        <a:t>than </a:t>
                      </a:r>
                      <a:r>
                        <a:rPr lang="en-ZA" sz="1000" b="1" dirty="0">
                          <a:effectLst/>
                          <a:latin typeface="Arial Narrow" panose="020B0606020202030204" pitchFamily="34" charset="0"/>
                          <a:ea typeface="Calibri" panose="020F0502020204030204" pitchFamily="34" charset="0"/>
                          <a:cs typeface="Times New Roman" panose="02020603050405020304" pitchFamily="18" charset="0"/>
                        </a:rPr>
                        <a:t>7%</a:t>
                      </a:r>
                      <a:endParaRPr lang="en-US" sz="10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algn="ctr">
                        <a:lnSpc>
                          <a:spcPct val="150000"/>
                        </a:lnSpc>
                        <a:spcBef>
                          <a:spcPts val="0"/>
                        </a:spcBef>
                        <a:spcAft>
                          <a:spcPts val="0"/>
                        </a:spcAft>
                      </a:pPr>
                      <a:r>
                        <a:rPr lang="en-ZA" sz="1000" b="1" dirty="0">
                          <a:effectLst/>
                          <a:latin typeface="Arial Narrow" panose="020B0606020202030204" pitchFamily="34" charset="0"/>
                          <a:ea typeface="Calibri" panose="020F0502020204030204" pitchFamily="34" charset="0"/>
                          <a:cs typeface="Arial" panose="020B0604020202020204" pitchFamily="34" charset="0"/>
                        </a:rPr>
                        <a:t>8.33%</a:t>
                      </a:r>
                      <a:endParaRPr lang="en-US" sz="10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algn="ctr">
                        <a:lnSpc>
                          <a:spcPct val="150000"/>
                        </a:lnSpc>
                        <a:spcBef>
                          <a:spcPts val="0"/>
                        </a:spcBef>
                        <a:spcAft>
                          <a:spcPts val="1000"/>
                        </a:spcAft>
                      </a:pPr>
                      <a:r>
                        <a:rPr lang="en-ZA" sz="1000" b="1" dirty="0">
                          <a:effectLst/>
                          <a:latin typeface="Arial Narrow" panose="020B0606020202030204" pitchFamily="34" charset="0"/>
                          <a:ea typeface="Calibri" panose="020F0502020204030204" pitchFamily="34" charset="0"/>
                          <a:cs typeface="Arial" panose="020B0604020202020204" pitchFamily="34" charset="0"/>
                        </a:rPr>
                        <a:t>(1.33%)</a:t>
                      </a:r>
                      <a:endParaRPr lang="en-US" sz="10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5B8B7"/>
                    </a:solidFill>
                  </a:tcPr>
                </a:tc>
                <a:tc>
                  <a:txBody>
                    <a:bodyPr/>
                    <a:lstStyle/>
                    <a:p>
                      <a:pPr marL="0" marR="0" algn="just">
                        <a:lnSpc>
                          <a:spcPct val="150000"/>
                        </a:lnSpc>
                        <a:spcBef>
                          <a:spcPts val="0"/>
                        </a:spcBef>
                        <a:spcAft>
                          <a:spcPts val="0"/>
                        </a:spcAft>
                      </a:pPr>
                      <a:r>
                        <a:rPr lang="en-ZA" sz="1000" b="0" dirty="0">
                          <a:effectLst/>
                          <a:latin typeface="Arial Narrow" panose="020B0606020202030204" pitchFamily="34" charset="0"/>
                          <a:ea typeface="Calibri" panose="020F0502020204030204" pitchFamily="34" charset="0"/>
                          <a:cs typeface="Arial" panose="020B0604020202020204" pitchFamily="34" charset="0"/>
                        </a:rPr>
                        <a:t>The variation of 1.33% was as a result of the departure  and internal promotion of some employees, which although positive, had an adverse effect on the vacancy rate</a:t>
                      </a:r>
                      <a:r>
                        <a:rPr lang="en-ZA" sz="1000" b="0" dirty="0" smtClean="0">
                          <a:effectLst/>
                          <a:latin typeface="Arial Narrow" panose="020B0606020202030204" pitchFamily="34" charset="0"/>
                          <a:ea typeface="Calibri" panose="020F0502020204030204" pitchFamily="34" charset="0"/>
                          <a:cs typeface="Arial" panose="020B0604020202020204" pitchFamily="34" charset="0"/>
                        </a:rPr>
                        <a:t>.  </a:t>
                      </a:r>
                    </a:p>
                    <a:p>
                      <a:pPr marL="0" marR="0" algn="just">
                        <a:lnSpc>
                          <a:spcPct val="150000"/>
                        </a:lnSpc>
                        <a:spcBef>
                          <a:spcPts val="0"/>
                        </a:spcBef>
                        <a:spcAft>
                          <a:spcPts val="0"/>
                        </a:spcAft>
                      </a:pPr>
                      <a:endParaRPr lang="en-ZA" sz="1000" b="0" dirty="0" smtClean="0">
                        <a:effectLst/>
                        <a:latin typeface="Arial Narrow" panose="020B0606020202030204" pitchFamily="34" charset="0"/>
                        <a:ea typeface="Calibri" panose="020F0502020204030204" pitchFamily="34" charset="0"/>
                        <a:cs typeface="Arial" panose="020B0604020202020204" pitchFamily="34" charset="0"/>
                      </a:endParaRPr>
                    </a:p>
                    <a:p>
                      <a:pPr marL="0" marR="0" algn="just">
                        <a:lnSpc>
                          <a:spcPct val="150000"/>
                        </a:lnSpc>
                        <a:spcBef>
                          <a:spcPts val="0"/>
                        </a:spcBef>
                        <a:spcAft>
                          <a:spcPts val="0"/>
                        </a:spcAft>
                      </a:pPr>
                      <a:r>
                        <a:rPr lang="en-ZA" sz="1000" b="0" dirty="0" smtClean="0">
                          <a:effectLst/>
                          <a:latin typeface="Arial Narrow" panose="020B0606020202030204" pitchFamily="34" charset="0"/>
                          <a:ea typeface="Calibri" panose="020F0502020204030204" pitchFamily="34" charset="0"/>
                          <a:cs typeface="Arial" panose="020B0604020202020204" pitchFamily="34" charset="0"/>
                        </a:rPr>
                        <a:t>The Department will prioritise the advertisement and filling of the vacant posts.</a:t>
                      </a:r>
                    </a:p>
                    <a:p>
                      <a:pPr marL="0" marR="0" algn="just">
                        <a:lnSpc>
                          <a:spcPct val="150000"/>
                        </a:lnSpc>
                        <a:spcBef>
                          <a:spcPts val="0"/>
                        </a:spcBef>
                        <a:spcAft>
                          <a:spcPts val="0"/>
                        </a:spcAft>
                      </a:pPr>
                      <a:endParaRPr lang="en-US" sz="1000" b="0" dirty="0" smtClean="0">
                        <a:effectLst/>
                        <a:latin typeface="Arial Narrow" panose="020B0606020202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1"/>
                  </a:ext>
                </a:extLst>
              </a:tr>
              <a:tr h="520971">
                <a:tc>
                  <a:txBody>
                    <a:bodyPr/>
                    <a:lstStyle/>
                    <a:p>
                      <a:pPr marL="0" marR="0" algn="just">
                        <a:lnSpc>
                          <a:spcPct val="150000"/>
                        </a:lnSpc>
                        <a:spcBef>
                          <a:spcPts val="0"/>
                        </a:spcBef>
                        <a:spcAft>
                          <a:spcPts val="0"/>
                        </a:spcAft>
                      </a:pPr>
                      <a:r>
                        <a:rPr lang="en-ZA" sz="1000" b="1" dirty="0">
                          <a:solidFill>
                            <a:schemeClr val="tx1"/>
                          </a:solidFill>
                          <a:effectLst/>
                          <a:latin typeface="Arial Narrow" panose="020B0606020202030204" pitchFamily="34" charset="0"/>
                          <a:ea typeface="Calibri" panose="020F0502020204030204" pitchFamily="34" charset="0"/>
                          <a:cs typeface="Arial" panose="020B0604020202020204" pitchFamily="34" charset="0"/>
                        </a:rPr>
                        <a:t>1.2.2</a:t>
                      </a:r>
                      <a:endParaRPr lang="en-US" sz="1000" b="1" dirty="0">
                        <a:solidFill>
                          <a:schemeClr val="tx1"/>
                        </a:solidFill>
                        <a:effectLst/>
                        <a:latin typeface="Arial Narrow" panose="020B0606020202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algn="l">
                        <a:lnSpc>
                          <a:spcPct val="150000"/>
                        </a:lnSpc>
                        <a:spcBef>
                          <a:spcPts val="0"/>
                        </a:spcBef>
                        <a:spcAft>
                          <a:spcPts val="0"/>
                        </a:spcAft>
                      </a:pPr>
                      <a:r>
                        <a:rPr lang="en-ZA" sz="1000" b="0" dirty="0">
                          <a:effectLst/>
                          <a:latin typeface="Arial Narrow" panose="020B0606020202030204" pitchFamily="34" charset="0"/>
                          <a:ea typeface="Calibri" panose="020F0502020204030204" pitchFamily="34" charset="0"/>
                          <a:cs typeface="Arial" panose="020B0604020202020204" pitchFamily="34" charset="0"/>
                        </a:rPr>
                        <a:t>Percentage implementation of the Human Capital </a:t>
                      </a:r>
                      <a:r>
                        <a:rPr lang="en-ZA" sz="1000" b="0" dirty="0" smtClean="0">
                          <a:effectLst/>
                          <a:latin typeface="Arial Narrow" panose="020B0606020202030204" pitchFamily="34" charset="0"/>
                          <a:ea typeface="Calibri" panose="020F0502020204030204" pitchFamily="34" charset="0"/>
                          <a:cs typeface="Arial" panose="020B0604020202020204" pitchFamily="34" charset="0"/>
                        </a:rPr>
                        <a:t>Strategy (HCS)</a:t>
                      </a:r>
                      <a:endParaRPr lang="en-US" sz="1000" b="0" dirty="0">
                        <a:effectLst/>
                        <a:latin typeface="Arial Narrow" panose="020B0606020202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algn="ctr">
                        <a:lnSpc>
                          <a:spcPct val="150000"/>
                        </a:lnSpc>
                        <a:spcBef>
                          <a:spcPts val="0"/>
                        </a:spcBef>
                        <a:spcAft>
                          <a:spcPts val="0"/>
                        </a:spcAft>
                      </a:pPr>
                      <a:r>
                        <a:rPr lang="en-US" sz="1000" b="1" dirty="0" smtClean="0">
                          <a:effectLst/>
                          <a:latin typeface="Arial Narrow" panose="020B0606020202030204" pitchFamily="34" charset="0"/>
                          <a:ea typeface="Calibri" panose="020F0502020204030204" pitchFamily="34" charset="0"/>
                          <a:cs typeface="Times New Roman" panose="02020603050405020304" pitchFamily="18" charset="0"/>
                        </a:rPr>
                        <a:t>99%</a:t>
                      </a:r>
                      <a:endParaRPr lang="en-US" sz="1000" b="1" dirty="0">
                        <a:effectLst/>
                        <a:latin typeface="Arial Narrow" panose="020B0606020202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algn="ctr">
                        <a:lnSpc>
                          <a:spcPct val="150000"/>
                        </a:lnSpc>
                        <a:spcBef>
                          <a:spcPts val="0"/>
                        </a:spcBef>
                        <a:spcAft>
                          <a:spcPts val="0"/>
                        </a:spcAft>
                      </a:pPr>
                      <a:r>
                        <a:rPr lang="en-ZA" sz="1000" b="1" dirty="0">
                          <a:effectLst/>
                          <a:latin typeface="Arial Narrow" panose="020B0606020202030204" pitchFamily="34" charset="0"/>
                          <a:ea typeface="Calibri" panose="020F0502020204030204" pitchFamily="34" charset="0"/>
                          <a:cs typeface="Times New Roman" panose="02020603050405020304" pitchFamily="18" charset="0"/>
                        </a:rPr>
                        <a:t>100%</a:t>
                      </a:r>
                      <a:endParaRPr lang="en-US" sz="1000" b="1" dirty="0">
                        <a:effectLst/>
                        <a:latin typeface="Arial Narrow" panose="020B0606020202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algn="ctr">
                        <a:lnSpc>
                          <a:spcPct val="150000"/>
                        </a:lnSpc>
                        <a:spcBef>
                          <a:spcPts val="0"/>
                        </a:spcBef>
                        <a:spcAft>
                          <a:spcPts val="0"/>
                        </a:spcAft>
                      </a:pPr>
                      <a:r>
                        <a:rPr lang="en-ZA" sz="1000" b="1" dirty="0">
                          <a:effectLst/>
                          <a:latin typeface="Arial Narrow" panose="020B0606020202030204" pitchFamily="34" charset="0"/>
                          <a:ea typeface="Calibri" panose="020F0502020204030204" pitchFamily="34" charset="0"/>
                          <a:cs typeface="Arial" panose="020B0604020202020204" pitchFamily="34" charset="0"/>
                        </a:rPr>
                        <a:t>100%</a:t>
                      </a:r>
                      <a:endParaRPr lang="en-US" sz="10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algn="ctr">
                        <a:lnSpc>
                          <a:spcPct val="150000"/>
                        </a:lnSpc>
                        <a:spcBef>
                          <a:spcPts val="0"/>
                        </a:spcBef>
                        <a:spcAft>
                          <a:spcPts val="0"/>
                        </a:spcAft>
                      </a:pPr>
                      <a:r>
                        <a:rPr lang="en-ZA" sz="1000" b="1" dirty="0">
                          <a:effectLst/>
                          <a:latin typeface="Arial Narrow" panose="020B0606020202030204" pitchFamily="34" charset="0"/>
                          <a:ea typeface="Calibri" panose="020F0502020204030204" pitchFamily="34" charset="0"/>
                          <a:cs typeface="Arial" panose="020B0604020202020204" pitchFamily="34" charset="0"/>
                        </a:rPr>
                        <a:t>0</a:t>
                      </a:r>
                      <a:endParaRPr lang="en-US" sz="10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689F80"/>
                    </a:solidFill>
                  </a:tcPr>
                </a:tc>
                <a:tc>
                  <a:txBody>
                    <a:bodyPr/>
                    <a:lstStyle/>
                    <a:p>
                      <a:pPr marL="0" marR="0" algn="ctr">
                        <a:lnSpc>
                          <a:spcPct val="150000"/>
                        </a:lnSpc>
                        <a:spcBef>
                          <a:spcPts val="0"/>
                        </a:spcBef>
                        <a:spcAft>
                          <a:spcPts val="0"/>
                        </a:spcAft>
                      </a:pPr>
                      <a:r>
                        <a:rPr lang="en-ZA" sz="1000" b="0" dirty="0">
                          <a:effectLst/>
                          <a:latin typeface="Arial Narrow" panose="020B0606020202030204" pitchFamily="34" charset="0"/>
                          <a:ea typeface="Calibri" panose="020F0502020204030204" pitchFamily="34" charset="0"/>
                          <a:cs typeface="Arial" panose="020B0604020202020204" pitchFamily="34" charset="0"/>
                        </a:rPr>
                        <a:t>N/A</a:t>
                      </a:r>
                      <a:endParaRPr lang="en-US" sz="1000" b="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2"/>
                  </a:ext>
                </a:extLst>
              </a:tr>
              <a:tr h="520971">
                <a:tc>
                  <a:txBody>
                    <a:bodyPr/>
                    <a:lstStyle/>
                    <a:p>
                      <a:pPr marL="0" marR="0" algn="just">
                        <a:lnSpc>
                          <a:spcPct val="150000"/>
                        </a:lnSpc>
                        <a:spcBef>
                          <a:spcPts val="0"/>
                        </a:spcBef>
                        <a:spcAft>
                          <a:spcPts val="0"/>
                        </a:spcAft>
                      </a:pPr>
                      <a:r>
                        <a:rPr lang="en-ZA" sz="1000" b="1" dirty="0">
                          <a:solidFill>
                            <a:schemeClr val="tx1"/>
                          </a:solidFill>
                          <a:effectLst/>
                          <a:latin typeface="Arial Narrow" panose="020B0606020202030204" pitchFamily="34" charset="0"/>
                          <a:ea typeface="Calibri" panose="020F0502020204030204" pitchFamily="34" charset="0"/>
                          <a:cs typeface="Arial" panose="020B0604020202020204" pitchFamily="34" charset="0"/>
                        </a:rPr>
                        <a:t>1.2.3</a:t>
                      </a:r>
                      <a:endParaRPr lang="en-US" sz="1000" b="1" dirty="0">
                        <a:solidFill>
                          <a:schemeClr val="tx1"/>
                        </a:solidFill>
                        <a:effectLst/>
                        <a:latin typeface="Arial Narrow" panose="020B0606020202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algn="l">
                        <a:lnSpc>
                          <a:spcPct val="150000"/>
                        </a:lnSpc>
                        <a:spcBef>
                          <a:spcPts val="0"/>
                        </a:spcBef>
                        <a:spcAft>
                          <a:spcPts val="0"/>
                        </a:spcAft>
                      </a:pPr>
                      <a:r>
                        <a:rPr lang="en-ZA" sz="1000" b="0" dirty="0">
                          <a:effectLst/>
                          <a:latin typeface="Arial Narrow" panose="020B0606020202030204" pitchFamily="34" charset="0"/>
                          <a:ea typeface="Calibri" panose="020F0502020204030204" pitchFamily="34" charset="0"/>
                          <a:cs typeface="Arial" panose="020B0604020202020204" pitchFamily="34" charset="0"/>
                        </a:rPr>
                        <a:t>Percentage implementation of the Information and Communication Technology (ICT) Strategy</a:t>
                      </a:r>
                      <a:endParaRPr lang="en-US" sz="1000" b="0" dirty="0">
                        <a:effectLst/>
                        <a:latin typeface="Arial Narrow" panose="020B0606020202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algn="ctr">
                        <a:lnSpc>
                          <a:spcPct val="150000"/>
                        </a:lnSpc>
                        <a:spcBef>
                          <a:spcPts val="0"/>
                        </a:spcBef>
                        <a:spcAft>
                          <a:spcPts val="0"/>
                        </a:spcAft>
                      </a:pPr>
                      <a:r>
                        <a:rPr lang="en-US" sz="1000" b="1" dirty="0" smtClean="0">
                          <a:effectLst/>
                          <a:latin typeface="Arial Narrow" panose="020B0606020202030204" pitchFamily="34" charset="0"/>
                          <a:ea typeface="Calibri" panose="020F0502020204030204" pitchFamily="34" charset="0"/>
                          <a:cs typeface="Times New Roman" panose="02020603050405020304" pitchFamily="18" charset="0"/>
                        </a:rPr>
                        <a:t>98%</a:t>
                      </a:r>
                      <a:endParaRPr lang="en-US" sz="1000" b="1" dirty="0">
                        <a:effectLst/>
                        <a:latin typeface="Arial Narrow" panose="020B0606020202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algn="ctr">
                        <a:lnSpc>
                          <a:spcPct val="150000"/>
                        </a:lnSpc>
                        <a:spcBef>
                          <a:spcPts val="0"/>
                        </a:spcBef>
                        <a:spcAft>
                          <a:spcPts val="0"/>
                        </a:spcAft>
                      </a:pPr>
                      <a:r>
                        <a:rPr lang="en-ZA" sz="1000" b="1" dirty="0">
                          <a:effectLst/>
                          <a:latin typeface="Arial Narrow" panose="020B0606020202030204" pitchFamily="34" charset="0"/>
                          <a:ea typeface="Calibri" panose="020F0502020204030204" pitchFamily="34" charset="0"/>
                          <a:cs typeface="Times New Roman" panose="02020603050405020304" pitchFamily="18" charset="0"/>
                        </a:rPr>
                        <a:t>100%</a:t>
                      </a:r>
                      <a:endParaRPr lang="en-US" sz="1000" b="1" dirty="0">
                        <a:effectLst/>
                        <a:latin typeface="Arial Narrow" panose="020B0606020202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algn="ctr">
                        <a:lnSpc>
                          <a:spcPct val="150000"/>
                        </a:lnSpc>
                        <a:spcBef>
                          <a:spcPts val="0"/>
                        </a:spcBef>
                        <a:spcAft>
                          <a:spcPts val="0"/>
                        </a:spcAft>
                      </a:pPr>
                      <a:r>
                        <a:rPr lang="en-ZA" sz="1000" b="1" dirty="0">
                          <a:effectLst/>
                          <a:latin typeface="Arial Narrow" panose="020B0606020202030204" pitchFamily="34" charset="0"/>
                          <a:ea typeface="Calibri" panose="020F0502020204030204" pitchFamily="34" charset="0"/>
                          <a:cs typeface="Arial" panose="020B0604020202020204" pitchFamily="34" charset="0"/>
                        </a:rPr>
                        <a:t>100%</a:t>
                      </a:r>
                      <a:endParaRPr lang="en-US" sz="10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algn="ctr">
                        <a:lnSpc>
                          <a:spcPct val="150000"/>
                        </a:lnSpc>
                        <a:spcBef>
                          <a:spcPts val="0"/>
                        </a:spcBef>
                        <a:spcAft>
                          <a:spcPts val="0"/>
                        </a:spcAft>
                      </a:pPr>
                      <a:r>
                        <a:rPr lang="en-ZA" sz="1000" b="1" dirty="0">
                          <a:effectLst/>
                          <a:latin typeface="Arial Narrow" panose="020B0606020202030204" pitchFamily="34" charset="0"/>
                          <a:ea typeface="Calibri" panose="020F0502020204030204" pitchFamily="34" charset="0"/>
                          <a:cs typeface="Arial" panose="020B0604020202020204" pitchFamily="34" charset="0"/>
                        </a:rPr>
                        <a:t>0</a:t>
                      </a:r>
                      <a:endParaRPr lang="en-US" sz="10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689F80"/>
                    </a:solidFill>
                  </a:tcPr>
                </a:tc>
                <a:tc>
                  <a:txBody>
                    <a:bodyPr/>
                    <a:lstStyle/>
                    <a:p>
                      <a:pPr marL="0" marR="0" algn="ctr">
                        <a:lnSpc>
                          <a:spcPct val="150000"/>
                        </a:lnSpc>
                        <a:spcBef>
                          <a:spcPts val="0"/>
                        </a:spcBef>
                        <a:spcAft>
                          <a:spcPts val="0"/>
                        </a:spcAft>
                      </a:pPr>
                      <a:r>
                        <a:rPr lang="en-ZA" sz="1000" b="0" dirty="0">
                          <a:effectLst/>
                          <a:latin typeface="Arial Narrow" panose="020B0606020202030204" pitchFamily="34" charset="0"/>
                          <a:ea typeface="Calibri" panose="020F0502020204030204" pitchFamily="34" charset="0"/>
                          <a:cs typeface="Arial" panose="020B0604020202020204" pitchFamily="34" charset="0"/>
                        </a:rPr>
                        <a:t>N/A</a:t>
                      </a:r>
                      <a:endParaRPr lang="en-US" sz="1000" b="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3"/>
                  </a:ext>
                </a:extLst>
              </a:tr>
            </a:tbl>
          </a:graphicData>
        </a:graphic>
      </p:graphicFrame>
      <p:grpSp>
        <p:nvGrpSpPr>
          <p:cNvPr id="13" name="Group 12"/>
          <p:cNvGrpSpPr/>
          <p:nvPr/>
        </p:nvGrpSpPr>
        <p:grpSpPr>
          <a:xfrm>
            <a:off x="291637" y="1695225"/>
            <a:ext cx="9369162" cy="289557"/>
            <a:chOff x="398452" y="2672696"/>
            <a:chExt cx="9235069" cy="289557"/>
          </a:xfrm>
        </p:grpSpPr>
        <p:grpSp>
          <p:nvGrpSpPr>
            <p:cNvPr id="14" name="Group 13"/>
            <p:cNvGrpSpPr/>
            <p:nvPr/>
          </p:nvGrpSpPr>
          <p:grpSpPr>
            <a:xfrm>
              <a:off x="6942581" y="2672696"/>
              <a:ext cx="2690940" cy="238025"/>
              <a:chOff x="6798563" y="2630943"/>
              <a:chExt cx="2690940" cy="238025"/>
            </a:xfrm>
          </p:grpSpPr>
          <p:sp>
            <p:nvSpPr>
              <p:cNvPr id="16" name="TextBox 15"/>
              <p:cNvSpPr txBox="1"/>
              <p:nvPr/>
            </p:nvSpPr>
            <p:spPr>
              <a:xfrm>
                <a:off x="8640529" y="2630943"/>
                <a:ext cx="848974" cy="230832"/>
              </a:xfrm>
              <a:prstGeom prst="rect">
                <a:avLst/>
              </a:prstGeom>
              <a:solidFill>
                <a:srgbClr val="EDDFA1"/>
              </a:solidFill>
            </p:spPr>
            <p:txBody>
              <a:bodyPr wrap="square" rtlCol="0">
                <a:spAutoFit/>
              </a:bodyPr>
              <a:lstStyle/>
              <a:p>
                <a:pPr algn="ctr"/>
                <a:r>
                  <a:rPr lang="en-US" sz="900" b="1" dirty="0">
                    <a:latin typeface="Arial Narrow" panose="020B0606020202030204" pitchFamily="34" charset="0"/>
                  </a:rPr>
                  <a:t>Overachieved</a:t>
                </a:r>
              </a:p>
            </p:txBody>
          </p:sp>
          <p:sp>
            <p:nvSpPr>
              <p:cNvPr id="17" name="TextBox 16"/>
              <p:cNvSpPr txBox="1"/>
              <p:nvPr/>
            </p:nvSpPr>
            <p:spPr>
              <a:xfrm>
                <a:off x="7719546" y="2638136"/>
                <a:ext cx="848974" cy="230832"/>
              </a:xfrm>
              <a:prstGeom prst="rect">
                <a:avLst/>
              </a:prstGeom>
              <a:solidFill>
                <a:srgbClr val="E5B8B7"/>
              </a:solidFill>
            </p:spPr>
            <p:txBody>
              <a:bodyPr wrap="square" rtlCol="0">
                <a:spAutoFit/>
              </a:bodyPr>
              <a:lstStyle/>
              <a:p>
                <a:pPr algn="ctr"/>
                <a:r>
                  <a:rPr lang="en-US" sz="900" b="1" dirty="0">
                    <a:latin typeface="Arial Narrow" panose="020B0606020202030204" pitchFamily="34" charset="0"/>
                  </a:rPr>
                  <a:t>Not Achieved</a:t>
                </a:r>
              </a:p>
            </p:txBody>
          </p:sp>
          <p:sp>
            <p:nvSpPr>
              <p:cNvPr id="18" name="TextBox 17"/>
              <p:cNvSpPr txBox="1"/>
              <p:nvPr/>
            </p:nvSpPr>
            <p:spPr>
              <a:xfrm>
                <a:off x="6798563" y="2630943"/>
                <a:ext cx="848974" cy="230832"/>
              </a:xfrm>
              <a:prstGeom prst="rect">
                <a:avLst/>
              </a:prstGeom>
              <a:solidFill>
                <a:srgbClr val="689F80"/>
              </a:solidFill>
            </p:spPr>
            <p:txBody>
              <a:bodyPr wrap="square" rtlCol="0">
                <a:spAutoFit/>
              </a:bodyPr>
              <a:lstStyle/>
              <a:p>
                <a:pPr algn="ctr"/>
                <a:r>
                  <a:rPr lang="en-US" sz="900" b="1" dirty="0">
                    <a:latin typeface="Arial Narrow" panose="020B0606020202030204" pitchFamily="34" charset="0"/>
                  </a:rPr>
                  <a:t>Achieved</a:t>
                </a:r>
              </a:p>
            </p:txBody>
          </p:sp>
        </p:grpSp>
        <p:sp>
          <p:nvSpPr>
            <p:cNvPr id="15" name="TextBox 14"/>
            <p:cNvSpPr txBox="1"/>
            <p:nvPr/>
          </p:nvSpPr>
          <p:spPr>
            <a:xfrm>
              <a:off x="398452" y="2716032"/>
              <a:ext cx="2944829" cy="246221"/>
            </a:xfrm>
            <a:prstGeom prst="rect">
              <a:avLst/>
            </a:prstGeom>
            <a:noFill/>
          </p:spPr>
          <p:txBody>
            <a:bodyPr wrap="square" rtlCol="0">
              <a:spAutoFit/>
            </a:bodyPr>
            <a:lstStyle/>
            <a:p>
              <a:r>
                <a:rPr lang="en-ZA" altLang="en-US" sz="1000" b="1" i="1" dirty="0">
                  <a:latin typeface="Arial Narrow" panose="020B0606020202030204" pitchFamily="34" charset="0"/>
                  <a:ea typeface="Calibri" panose="020F0502020204030204" pitchFamily="34" charset="0"/>
                  <a:cs typeface="Times New Roman" panose="02020603050405020304" pitchFamily="18" charset="0"/>
                </a:rPr>
                <a:t>Output Indicators, Targets, </a:t>
              </a:r>
              <a:r>
                <a:rPr lang="en-ZA" altLang="en-US" sz="1000" b="1" i="1" dirty="0" smtClean="0">
                  <a:latin typeface="Arial Narrow" panose="020B0606020202030204" pitchFamily="34" charset="0"/>
                  <a:ea typeface="Calibri" panose="020F0502020204030204" pitchFamily="34" charset="0"/>
                  <a:cs typeface="Times New Roman" panose="02020603050405020304" pitchFamily="18" charset="0"/>
                </a:rPr>
                <a:t>and Actual Achievements</a:t>
              </a:r>
              <a:endParaRPr lang="en-US" sz="1000" dirty="0">
                <a:latin typeface="Arial Narrow" panose="020B0606020202030204" pitchFamily="34" charset="0"/>
              </a:endParaRPr>
            </a:p>
          </p:txBody>
        </p:sp>
      </p:grpSp>
      <p:sp>
        <p:nvSpPr>
          <p:cNvPr id="19" name="Rectangle 18"/>
          <p:cNvSpPr/>
          <p:nvPr/>
        </p:nvSpPr>
        <p:spPr>
          <a:xfrm>
            <a:off x="291637" y="5286793"/>
            <a:ext cx="9501584" cy="318742"/>
          </a:xfrm>
          <a:prstGeom prst="rect">
            <a:avLst/>
          </a:prstGeom>
        </p:spPr>
        <p:txBody>
          <a:bodyPr wrap="square">
            <a:spAutoFit/>
          </a:bodyPr>
          <a:lstStyle/>
          <a:p>
            <a:pPr lvl="0">
              <a:lnSpc>
                <a:spcPct val="150000"/>
              </a:lnSpc>
              <a:spcBef>
                <a:spcPts val="0"/>
              </a:spcBef>
              <a:spcAft>
                <a:spcPts val="0"/>
              </a:spcAft>
            </a:pPr>
            <a:r>
              <a:rPr lang="en-ZA" sz="1100" b="1" dirty="0" smtClean="0">
                <a:latin typeface="Arial Narrow" panose="020B0606020202030204" pitchFamily="34" charset="0"/>
                <a:ea typeface="Calibri" panose="020F0502020204030204" pitchFamily="34" charset="0"/>
                <a:cs typeface="Times New Roman" panose="02020603050405020304" pitchFamily="18" charset="0"/>
              </a:rPr>
              <a:t>Table </a:t>
            </a:r>
            <a:r>
              <a:rPr lang="en-ZA" sz="1100" b="1" dirty="0">
                <a:latin typeface="Arial Narrow" panose="020B0606020202030204" pitchFamily="34" charset="0"/>
                <a:ea typeface="Calibri" panose="020F0502020204030204" pitchFamily="34" charset="0"/>
                <a:cs typeface="Times New Roman" panose="02020603050405020304" pitchFamily="18" charset="0"/>
              </a:rPr>
              <a:t>2 above shows that the Sub-Programme achieved </a:t>
            </a:r>
            <a:r>
              <a:rPr lang="en-ZA" sz="1100" b="1" dirty="0" smtClean="0">
                <a:solidFill>
                  <a:prstClr val="black"/>
                </a:solidFill>
                <a:latin typeface="Arial Narrow" panose="020B0606020202030204" pitchFamily="34" charset="0"/>
              </a:rPr>
              <a:t>two </a:t>
            </a:r>
            <a:r>
              <a:rPr lang="en-ZA" sz="1100" b="1" dirty="0">
                <a:solidFill>
                  <a:prstClr val="black"/>
                </a:solidFill>
                <a:latin typeface="Arial Narrow" panose="020B0606020202030204" pitchFamily="34" charset="0"/>
              </a:rPr>
              <a:t>(2) of its planned targets for the period under review</a:t>
            </a:r>
            <a:r>
              <a:rPr lang="en-ZA" sz="1100" b="1" dirty="0" smtClean="0">
                <a:solidFill>
                  <a:prstClr val="black"/>
                </a:solidFill>
                <a:latin typeface="Arial Narrow" panose="020B0606020202030204" pitchFamily="34" charset="0"/>
              </a:rPr>
              <a:t>.</a:t>
            </a:r>
            <a:endParaRPr lang="en-US" sz="1050" dirty="0">
              <a:latin typeface="Calibri" panose="020F0502020204030204" pitchFamily="34" charset="0"/>
              <a:ea typeface="Calibri" panose="020F0502020204030204" pitchFamily="34" charset="0"/>
              <a:cs typeface="Times New Roman" panose="02020603050405020304" pitchFamily="18" charset="0"/>
            </a:endParaRPr>
          </a:p>
        </p:txBody>
      </p:sp>
      <p:sp>
        <p:nvSpPr>
          <p:cNvPr id="21" name="Rectangle 20"/>
          <p:cNvSpPr/>
          <p:nvPr/>
        </p:nvSpPr>
        <p:spPr>
          <a:xfrm>
            <a:off x="199866" y="474445"/>
            <a:ext cx="4480560" cy="32608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1600" b="1" dirty="0" smtClean="0">
                <a:solidFill>
                  <a:srgbClr val="B1A673"/>
                </a:solidFill>
                <a:latin typeface="Arial Narrow" panose="020B0606020202030204" pitchFamily="34" charset="0"/>
              </a:rPr>
              <a:t>Performance per Programme</a:t>
            </a:r>
            <a:endParaRPr lang="en-US" sz="1600" b="1" dirty="0">
              <a:solidFill>
                <a:srgbClr val="B1A673"/>
              </a:solidFill>
              <a:latin typeface="Arial Narrow" panose="020B0606020202030204" pitchFamily="34" charset="0"/>
            </a:endParaRPr>
          </a:p>
        </p:txBody>
      </p:sp>
      <p:sp>
        <p:nvSpPr>
          <p:cNvPr id="2" name="Slide Number Placeholder 1"/>
          <p:cNvSpPr>
            <a:spLocks noGrp="1"/>
          </p:cNvSpPr>
          <p:nvPr>
            <p:ph type="sldNum" sz="quarter" idx="12"/>
          </p:nvPr>
        </p:nvSpPr>
        <p:spPr/>
        <p:txBody>
          <a:bodyPr/>
          <a:lstStyle/>
          <a:p>
            <a:pPr algn="r"/>
            <a:fld id="{96B6FF19-05A1-4CA1-BC87-1DF7A796AA03}" type="slidenum">
              <a:rPr lang="en-US" smtClean="0"/>
              <a:pPr algn="r"/>
              <a:t>13</a:t>
            </a:fld>
            <a:endParaRPr lang="en-US" dirty="0"/>
          </a:p>
        </p:txBody>
      </p:sp>
    </p:spTree>
    <p:extLst>
      <p:ext uri="{BB962C8B-B14F-4D97-AF65-F5344CB8AC3E}">
        <p14:creationId xmlns:p14="http://schemas.microsoft.com/office/powerpoint/2010/main" val="380141727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p:cNvSpPr txBox="1">
            <a:spLocks/>
          </p:cNvSpPr>
          <p:nvPr/>
        </p:nvSpPr>
        <p:spPr>
          <a:xfrm>
            <a:off x="5440218" y="68957"/>
            <a:ext cx="4358284" cy="432049"/>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r"/>
            <a:r>
              <a:rPr lang="en-GB" sz="2200" b="1" cap="small" dirty="0" smtClean="0">
                <a:solidFill>
                  <a:srgbClr val="246412"/>
                </a:solidFill>
                <a:latin typeface="Arial Narrow" panose="020B0606020202030204" pitchFamily="34" charset="0"/>
              </a:rPr>
              <a:t>CSPS PERFORMANCE </a:t>
            </a:r>
            <a:r>
              <a:rPr lang="en-GB" sz="2200" b="1" cap="small" dirty="0">
                <a:solidFill>
                  <a:srgbClr val="246412"/>
                </a:solidFill>
                <a:latin typeface="Arial Narrow" panose="020B0606020202030204" pitchFamily="34" charset="0"/>
              </a:rPr>
              <a:t>INFORMATION </a:t>
            </a:r>
            <a:endParaRPr lang="en-ZA" sz="2200" b="1" dirty="0">
              <a:solidFill>
                <a:srgbClr val="246412"/>
              </a:solidFill>
              <a:latin typeface="Arial Narrow" panose="020B0606020202030204" pitchFamily="34" charset="0"/>
              <a:cs typeface="Arial Narrow"/>
            </a:endParaRPr>
          </a:p>
        </p:txBody>
      </p:sp>
      <p:sp>
        <p:nvSpPr>
          <p:cNvPr id="11" name="Content Placeholder 2"/>
          <p:cNvSpPr txBox="1">
            <a:spLocks/>
          </p:cNvSpPr>
          <p:nvPr/>
        </p:nvSpPr>
        <p:spPr>
          <a:xfrm>
            <a:off x="199866" y="1115919"/>
            <a:ext cx="9598636" cy="5158828"/>
          </a:xfrm>
          <a:prstGeom prst="rect">
            <a:avLst/>
          </a:prstGeom>
          <a:effectLst/>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lvl="0" algn="l" eaLnBrk="0" fontAlgn="base" hangingPunct="0">
              <a:lnSpc>
                <a:spcPct val="150000"/>
              </a:lnSpc>
              <a:spcBef>
                <a:spcPct val="0"/>
              </a:spcBef>
              <a:spcAft>
                <a:spcPct val="0"/>
              </a:spcAft>
            </a:pPr>
            <a:r>
              <a:rPr lang="en-ZA" altLang="en-US" sz="1200" b="1" dirty="0" bmk="">
                <a:solidFill>
                  <a:srgbClr val="B1A673"/>
                </a:solidFill>
                <a:latin typeface="Arial Narrow" panose="020B0606020202030204" pitchFamily="34" charset="0"/>
                <a:ea typeface="MS Gothic" panose="020B0609070205080204" pitchFamily="49" charset="-128"/>
                <a:cs typeface="Times New Roman" panose="02020603050405020304" pitchFamily="18" charset="0"/>
              </a:rPr>
              <a:t>Sub-Programme 1.3: Finance Administration</a:t>
            </a:r>
            <a:endParaRPr lang="en-ZA" altLang="en-US" sz="1200" dirty="0">
              <a:solidFill>
                <a:srgbClr val="B1A673"/>
              </a:solidFill>
              <a:latin typeface="Arial Narrow" panose="020B0606020202030204" pitchFamily="34" charset="0"/>
              <a:ea typeface="MS Gothic" panose="020B0609070205080204" pitchFamily="49" charset="-128"/>
              <a:cs typeface="Times New Roman" panose="02020603050405020304" pitchFamily="18" charset="0"/>
            </a:endParaRPr>
          </a:p>
          <a:p>
            <a:pPr lvl="0" algn="l" eaLnBrk="0" fontAlgn="base" hangingPunct="0">
              <a:lnSpc>
                <a:spcPct val="150000"/>
              </a:lnSpc>
              <a:spcBef>
                <a:spcPct val="0"/>
              </a:spcBef>
              <a:spcAft>
                <a:spcPct val="0"/>
              </a:spcAft>
            </a:pPr>
            <a:r>
              <a:rPr lang="en-ZA" altLang="en-US" sz="1200" b="1" dirty="0">
                <a:latin typeface="Arial Narrow" panose="020B0606020202030204" pitchFamily="34" charset="0"/>
                <a:ea typeface="Calibri" panose="020F0502020204030204" pitchFamily="34" charset="0"/>
                <a:cs typeface="FuturaStd-Bold"/>
              </a:rPr>
              <a:t>Purpose: </a:t>
            </a:r>
            <a:r>
              <a:rPr lang="en-ZA" sz="1200" b="1" dirty="0">
                <a:latin typeface="Arial Narrow" panose="020B0606020202030204" pitchFamily="34" charset="0"/>
              </a:rPr>
              <a:t>Provide Public Finance Management Act (PFMA)-compliant financial, accounting and supply chain services to the CSPS</a:t>
            </a:r>
            <a:endParaRPr lang="en-ZA" sz="1200" dirty="0">
              <a:latin typeface="Arial Narrow" panose="020B0606020202030204" pitchFamily="34" charset="0"/>
            </a:endParaRPr>
          </a:p>
          <a:p>
            <a:pPr eaLnBrk="0" fontAlgn="base" hangingPunct="0">
              <a:spcBef>
                <a:spcPct val="0"/>
              </a:spcBef>
              <a:spcAft>
                <a:spcPct val="0"/>
              </a:spcAft>
            </a:pPr>
            <a:endParaRPr lang="en-US" altLang="en-US" sz="1200" dirty="0">
              <a:latin typeface="Arial" panose="020B0604020202020204" pitchFamily="34" charset="0"/>
            </a:endParaRPr>
          </a:p>
          <a:p>
            <a:endParaRPr lang="en-ZA" dirty="0"/>
          </a:p>
        </p:txBody>
      </p:sp>
      <p:graphicFrame>
        <p:nvGraphicFramePr>
          <p:cNvPr id="12" name="Table 11"/>
          <p:cNvGraphicFramePr>
            <a:graphicFrameLocks noGrp="1"/>
          </p:cNvGraphicFramePr>
          <p:nvPr>
            <p:extLst>
              <p:ext uri="{D42A27DB-BD31-4B8C-83A1-F6EECF244321}">
                <p14:modId xmlns:p14="http://schemas.microsoft.com/office/powerpoint/2010/main" val="2910884831"/>
              </p:ext>
            </p:extLst>
          </p:nvPr>
        </p:nvGraphicFramePr>
        <p:xfrm>
          <a:off x="287744" y="2407950"/>
          <a:ext cx="9404528" cy="2772065"/>
        </p:xfrm>
        <a:graphic>
          <a:graphicData uri="http://schemas.openxmlformats.org/drawingml/2006/table">
            <a:tbl>
              <a:tblPr firstRow="1" firstCol="1" bandRow="1">
                <a:tableStyleId>{5C22544A-7EE6-4342-B048-85BDC9FD1C3A}</a:tableStyleId>
              </a:tblPr>
              <a:tblGrid>
                <a:gridCol w="588155">
                  <a:extLst>
                    <a:ext uri="{9D8B030D-6E8A-4147-A177-3AD203B41FA5}">
                      <a16:colId xmlns:a16="http://schemas.microsoft.com/office/drawing/2014/main" val="20000"/>
                    </a:ext>
                  </a:extLst>
                </a:gridCol>
                <a:gridCol w="2627697">
                  <a:extLst>
                    <a:ext uri="{9D8B030D-6E8A-4147-A177-3AD203B41FA5}">
                      <a16:colId xmlns:a16="http://schemas.microsoft.com/office/drawing/2014/main" val="20001"/>
                    </a:ext>
                  </a:extLst>
                </a:gridCol>
                <a:gridCol w="837398">
                  <a:extLst>
                    <a:ext uri="{9D8B030D-6E8A-4147-A177-3AD203B41FA5}">
                      <a16:colId xmlns:a16="http://schemas.microsoft.com/office/drawing/2014/main" val="20002"/>
                    </a:ext>
                  </a:extLst>
                </a:gridCol>
                <a:gridCol w="798897">
                  <a:extLst>
                    <a:ext uri="{9D8B030D-6E8A-4147-A177-3AD203B41FA5}">
                      <a16:colId xmlns:a16="http://schemas.microsoft.com/office/drawing/2014/main" val="20003"/>
                    </a:ext>
                  </a:extLst>
                </a:gridCol>
                <a:gridCol w="991402">
                  <a:extLst>
                    <a:ext uri="{9D8B030D-6E8A-4147-A177-3AD203B41FA5}">
                      <a16:colId xmlns:a16="http://schemas.microsoft.com/office/drawing/2014/main" val="20012"/>
                    </a:ext>
                  </a:extLst>
                </a:gridCol>
                <a:gridCol w="847023">
                  <a:extLst>
                    <a:ext uri="{9D8B030D-6E8A-4147-A177-3AD203B41FA5}">
                      <a16:colId xmlns:a16="http://schemas.microsoft.com/office/drawing/2014/main" val="20013"/>
                    </a:ext>
                  </a:extLst>
                </a:gridCol>
                <a:gridCol w="2713956">
                  <a:extLst>
                    <a:ext uri="{9D8B030D-6E8A-4147-A177-3AD203B41FA5}">
                      <a16:colId xmlns:a16="http://schemas.microsoft.com/office/drawing/2014/main" val="20014"/>
                    </a:ext>
                  </a:extLst>
                </a:gridCol>
              </a:tblGrid>
              <a:tr h="643258">
                <a:tc gridSpan="2">
                  <a:txBody>
                    <a:bodyPr/>
                    <a:lstStyle/>
                    <a:p>
                      <a:pPr marL="0" marR="0" algn="just">
                        <a:lnSpc>
                          <a:spcPct val="100000"/>
                        </a:lnSpc>
                        <a:spcBef>
                          <a:spcPts val="0"/>
                        </a:spcBef>
                        <a:spcAft>
                          <a:spcPts val="0"/>
                        </a:spcAft>
                      </a:pPr>
                      <a:r>
                        <a:rPr lang="en-US" sz="1100" b="1" dirty="0" smtClean="0">
                          <a:effectLst/>
                          <a:latin typeface="Arial Narrow" panose="020B0606020202030204" pitchFamily="34" charset="0"/>
                        </a:rPr>
                        <a:t>Output Indicator</a:t>
                      </a:r>
                      <a:endParaRPr lang="en-US" sz="1100" b="1" dirty="0">
                        <a:effectLst/>
                        <a:latin typeface="Arial Narrow" panose="020B060602020203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B1A673"/>
                    </a:solidFill>
                  </a:tcPr>
                </a:tc>
                <a:tc hMerge="1">
                  <a:txBody>
                    <a:bodyPr/>
                    <a:lstStyle/>
                    <a:p>
                      <a:endParaRPr lang="en-US"/>
                    </a:p>
                  </a:txBody>
                  <a:tcPr/>
                </a:tc>
                <a:tc>
                  <a:txBody>
                    <a:bodyPr/>
                    <a:lstStyle/>
                    <a:p>
                      <a:pPr marL="71755" marR="71755" algn="ctr">
                        <a:lnSpc>
                          <a:spcPct val="100000"/>
                        </a:lnSpc>
                        <a:spcBef>
                          <a:spcPts val="0"/>
                        </a:spcBef>
                        <a:spcAft>
                          <a:spcPts val="0"/>
                        </a:spcAft>
                      </a:pPr>
                      <a:r>
                        <a:rPr lang="en-ZA" sz="1100" b="1" dirty="0">
                          <a:effectLst/>
                          <a:latin typeface="Arial Narrow" panose="020B0606020202030204" pitchFamily="34" charset="0"/>
                        </a:rPr>
                        <a:t>Baseline </a:t>
                      </a:r>
                      <a:r>
                        <a:rPr lang="en-ZA" sz="1100" b="1" dirty="0" smtClean="0">
                          <a:effectLst/>
                          <a:latin typeface="Arial Narrow" panose="020B0606020202030204" pitchFamily="34" charset="0"/>
                        </a:rPr>
                        <a:t>2020/2021</a:t>
                      </a:r>
                      <a:endParaRPr lang="en-US" sz="1100" b="1" dirty="0">
                        <a:effectLst/>
                        <a:latin typeface="Arial Narrow" panose="020B0606020202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B1A673"/>
                    </a:solidFill>
                  </a:tcPr>
                </a:tc>
                <a:tc>
                  <a:txBody>
                    <a:bodyPr/>
                    <a:lstStyle/>
                    <a:p>
                      <a:pPr marL="71755" marR="71755" algn="ctr">
                        <a:lnSpc>
                          <a:spcPct val="100000"/>
                        </a:lnSpc>
                        <a:spcBef>
                          <a:spcPts val="0"/>
                        </a:spcBef>
                        <a:spcAft>
                          <a:spcPts val="0"/>
                        </a:spcAft>
                      </a:pPr>
                      <a:r>
                        <a:rPr lang="en-ZA" sz="1100" b="1" dirty="0">
                          <a:effectLst/>
                          <a:latin typeface="Arial Narrow" panose="020B0606020202030204" pitchFamily="34" charset="0"/>
                        </a:rPr>
                        <a:t>Annual Target</a:t>
                      </a:r>
                      <a:endParaRPr lang="en-US" sz="1100" b="1" dirty="0">
                        <a:effectLst/>
                        <a:latin typeface="Arial Narrow" panose="020B0606020202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B1A673"/>
                    </a:solidFill>
                  </a:tcPr>
                </a:tc>
                <a:tc>
                  <a:txBody>
                    <a:bodyPr/>
                    <a:lstStyle/>
                    <a:p>
                      <a:pPr marL="71755" marR="71755" algn="ctr">
                        <a:lnSpc>
                          <a:spcPct val="100000"/>
                        </a:lnSpc>
                        <a:spcBef>
                          <a:spcPts val="0"/>
                        </a:spcBef>
                        <a:spcAft>
                          <a:spcPts val="0"/>
                        </a:spcAft>
                      </a:pPr>
                      <a:r>
                        <a:rPr lang="en-ZA" sz="1100" b="1" dirty="0">
                          <a:effectLst/>
                          <a:latin typeface="Arial Narrow" panose="020B0606020202030204" pitchFamily="34" charset="0"/>
                        </a:rPr>
                        <a:t>Annual Performance</a:t>
                      </a:r>
                      <a:endParaRPr lang="en-US" sz="1100" b="1" dirty="0">
                        <a:effectLst/>
                        <a:latin typeface="Arial Narrow" panose="020B0606020202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B1A673"/>
                    </a:solidFill>
                  </a:tcPr>
                </a:tc>
                <a:tc>
                  <a:txBody>
                    <a:bodyPr/>
                    <a:lstStyle/>
                    <a:p>
                      <a:pPr marL="71755" marR="71755" algn="ctr">
                        <a:lnSpc>
                          <a:spcPct val="100000"/>
                        </a:lnSpc>
                        <a:spcBef>
                          <a:spcPts val="0"/>
                        </a:spcBef>
                        <a:spcAft>
                          <a:spcPts val="0"/>
                        </a:spcAft>
                      </a:pPr>
                      <a:r>
                        <a:rPr lang="en-ZA" sz="1100" b="1" dirty="0">
                          <a:effectLst/>
                          <a:latin typeface="Arial Narrow" panose="020B0606020202030204" pitchFamily="34" charset="0"/>
                        </a:rPr>
                        <a:t>Variance to Target </a:t>
                      </a:r>
                      <a:endParaRPr lang="en-US" sz="1100" b="1" dirty="0">
                        <a:effectLst/>
                        <a:latin typeface="Arial Narrow" panose="020B0606020202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B1A673"/>
                    </a:solidFill>
                  </a:tcPr>
                </a:tc>
                <a:tc>
                  <a:txBody>
                    <a:bodyPr/>
                    <a:lstStyle/>
                    <a:p>
                      <a:pPr marL="0" marR="0" algn="ctr">
                        <a:lnSpc>
                          <a:spcPct val="100000"/>
                        </a:lnSpc>
                        <a:spcBef>
                          <a:spcPts val="0"/>
                        </a:spcBef>
                        <a:spcAft>
                          <a:spcPts val="0"/>
                        </a:spcAft>
                      </a:pPr>
                      <a:r>
                        <a:rPr lang="en-ZA" sz="1100" b="1" dirty="0" smtClean="0">
                          <a:effectLst/>
                          <a:latin typeface="Arial Narrow" panose="020B0606020202030204" pitchFamily="34" charset="0"/>
                        </a:rPr>
                        <a:t>Comment on Deviations</a:t>
                      </a:r>
                      <a:endParaRPr lang="en-US" sz="1100" b="1" dirty="0">
                        <a:effectLst/>
                        <a:latin typeface="Arial Narrow" panose="020B0606020202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B1A673"/>
                    </a:solidFill>
                  </a:tcPr>
                </a:tc>
                <a:extLst>
                  <a:ext uri="{0D108BD9-81ED-4DB2-BD59-A6C34878D82A}">
                    <a16:rowId xmlns:a16="http://schemas.microsoft.com/office/drawing/2014/main" val="10000"/>
                  </a:ext>
                </a:extLst>
              </a:tr>
              <a:tr h="528607">
                <a:tc>
                  <a:txBody>
                    <a:bodyPr/>
                    <a:lstStyle/>
                    <a:p>
                      <a:pPr marL="0" marR="0" algn="just">
                        <a:lnSpc>
                          <a:spcPct val="150000"/>
                        </a:lnSpc>
                        <a:spcBef>
                          <a:spcPts val="0"/>
                        </a:spcBef>
                        <a:spcAft>
                          <a:spcPts val="0"/>
                        </a:spcAft>
                      </a:pPr>
                      <a:r>
                        <a:rPr lang="en-ZA" sz="1000" b="1" dirty="0">
                          <a:solidFill>
                            <a:schemeClr val="tx1"/>
                          </a:solidFill>
                          <a:effectLst/>
                          <a:latin typeface="Arial Narrow" panose="020B0606020202030204" pitchFamily="34" charset="0"/>
                          <a:ea typeface="Calibri" panose="020F0502020204030204" pitchFamily="34" charset="0"/>
                          <a:cs typeface="Arial" panose="020B0604020202020204" pitchFamily="34" charset="0"/>
                        </a:rPr>
                        <a:t>1.3.1</a:t>
                      </a:r>
                      <a:endParaRPr lang="en-US" sz="1000" b="1" dirty="0">
                        <a:solidFill>
                          <a:schemeClr val="tx1"/>
                        </a:solidFill>
                        <a:effectLst/>
                        <a:latin typeface="Arial Narrow" panose="020B0606020202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a:lnSpc>
                          <a:spcPct val="150000"/>
                        </a:lnSpc>
                        <a:spcBef>
                          <a:spcPts val="0"/>
                        </a:spcBef>
                        <a:spcAft>
                          <a:spcPts val="0"/>
                        </a:spcAft>
                      </a:pPr>
                      <a:r>
                        <a:rPr lang="en-ZA" sz="1000" b="0" dirty="0">
                          <a:effectLst/>
                          <a:latin typeface="Arial Narrow" panose="020B0606020202030204" pitchFamily="34" charset="0"/>
                          <a:ea typeface="Calibri" panose="020F0502020204030204" pitchFamily="34" charset="0"/>
                          <a:cs typeface="Arial" panose="020B0604020202020204" pitchFamily="34" charset="0"/>
                        </a:rPr>
                        <a:t>Percentage of payments made to creditors within </a:t>
                      </a:r>
                      <a:r>
                        <a:rPr lang="en-ZA" sz="1000" b="0" dirty="0" smtClean="0">
                          <a:effectLst/>
                          <a:latin typeface="Arial Narrow" panose="020B0606020202030204" pitchFamily="34" charset="0"/>
                          <a:ea typeface="Calibri" panose="020F0502020204030204" pitchFamily="34" charset="0"/>
                          <a:cs typeface="Arial" panose="020B0604020202020204" pitchFamily="34" charset="0"/>
                        </a:rPr>
                        <a:t>30</a:t>
                      </a:r>
                      <a:r>
                        <a:rPr lang="en-US" sz="1000" b="0" baseline="0" dirty="0" smtClean="0">
                          <a:effectLst/>
                          <a:latin typeface="Arial Narrow" panose="020B0606020202030204" pitchFamily="34" charset="0"/>
                          <a:ea typeface="Calibri" panose="020F0502020204030204" pitchFamily="34" charset="0"/>
                          <a:cs typeface="Times New Roman" panose="02020603050405020304" pitchFamily="18" charset="0"/>
                        </a:rPr>
                        <a:t> </a:t>
                      </a:r>
                      <a:r>
                        <a:rPr lang="en-ZA" sz="1000" b="0" dirty="0" smtClean="0">
                          <a:effectLst/>
                          <a:latin typeface="Arial Narrow" panose="020B0606020202030204" pitchFamily="34" charset="0"/>
                          <a:ea typeface="Calibri" panose="020F0502020204030204" pitchFamily="34" charset="0"/>
                          <a:cs typeface="Arial" panose="020B0604020202020204" pitchFamily="34" charset="0"/>
                        </a:rPr>
                        <a:t>days</a:t>
                      </a:r>
                      <a:endParaRPr lang="en-US" sz="1000" b="0" dirty="0">
                        <a:effectLst/>
                        <a:latin typeface="Arial Narrow" panose="020B0606020202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algn="ctr">
                        <a:lnSpc>
                          <a:spcPct val="150000"/>
                        </a:lnSpc>
                        <a:spcBef>
                          <a:spcPts val="0"/>
                        </a:spcBef>
                        <a:spcAft>
                          <a:spcPts val="0"/>
                        </a:spcAft>
                      </a:pPr>
                      <a:r>
                        <a:rPr lang="en-ZA" sz="1000" b="1" dirty="0">
                          <a:effectLst/>
                          <a:latin typeface="Arial Narrow" panose="020B0606020202030204" pitchFamily="34" charset="0"/>
                          <a:ea typeface="Calibri" panose="020F0502020204030204" pitchFamily="34" charset="0"/>
                          <a:cs typeface="Times New Roman" panose="02020603050405020304" pitchFamily="18" charset="0"/>
                        </a:rPr>
                        <a:t>100%</a:t>
                      </a:r>
                      <a:endParaRPr lang="en-US" sz="1000" b="1" dirty="0">
                        <a:effectLst/>
                        <a:latin typeface="Arial Narrow" panose="020B0606020202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algn="ctr">
                        <a:lnSpc>
                          <a:spcPct val="150000"/>
                        </a:lnSpc>
                        <a:spcBef>
                          <a:spcPts val="0"/>
                        </a:spcBef>
                        <a:spcAft>
                          <a:spcPts val="0"/>
                        </a:spcAft>
                      </a:pPr>
                      <a:r>
                        <a:rPr lang="en-ZA" sz="1000" b="1" dirty="0">
                          <a:effectLst/>
                          <a:latin typeface="Arial Narrow" panose="020B0606020202030204" pitchFamily="34" charset="0"/>
                          <a:ea typeface="Calibri" panose="020F0502020204030204" pitchFamily="34" charset="0"/>
                          <a:cs typeface="Times New Roman" panose="02020603050405020304" pitchFamily="18" charset="0"/>
                        </a:rPr>
                        <a:t>100%</a:t>
                      </a:r>
                      <a:endParaRPr lang="en-US" sz="1000" b="1" dirty="0">
                        <a:effectLst/>
                        <a:latin typeface="Arial Narrow" panose="020B0606020202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algn="ctr">
                        <a:lnSpc>
                          <a:spcPct val="150000"/>
                        </a:lnSpc>
                        <a:spcBef>
                          <a:spcPts val="0"/>
                        </a:spcBef>
                        <a:spcAft>
                          <a:spcPts val="0"/>
                        </a:spcAft>
                      </a:pPr>
                      <a:r>
                        <a:rPr lang="en-ZA" sz="1000" b="1" dirty="0">
                          <a:effectLst/>
                          <a:latin typeface="Arial Narrow" panose="020B0606020202030204" pitchFamily="34" charset="0"/>
                          <a:ea typeface="Calibri" panose="020F0502020204030204" pitchFamily="34" charset="0"/>
                          <a:cs typeface="Times New Roman" panose="02020603050405020304" pitchFamily="18" charset="0"/>
                        </a:rPr>
                        <a:t>100%</a:t>
                      </a:r>
                      <a:endParaRPr lang="en-US" sz="1000" b="1" dirty="0">
                        <a:effectLst/>
                        <a:latin typeface="Arial Narrow" panose="020B0606020202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algn="ctr">
                        <a:lnSpc>
                          <a:spcPct val="150000"/>
                        </a:lnSpc>
                        <a:spcBef>
                          <a:spcPts val="0"/>
                        </a:spcBef>
                        <a:spcAft>
                          <a:spcPts val="0"/>
                        </a:spcAft>
                      </a:pPr>
                      <a:r>
                        <a:rPr lang="en-ZA" sz="1000" b="1" dirty="0">
                          <a:effectLst/>
                          <a:latin typeface="Arial Narrow" panose="020B0606020202030204" pitchFamily="34" charset="0"/>
                          <a:ea typeface="Calibri" panose="020F0502020204030204" pitchFamily="34" charset="0"/>
                          <a:cs typeface="Times New Roman" panose="02020603050405020304" pitchFamily="18" charset="0"/>
                        </a:rPr>
                        <a:t>0%</a:t>
                      </a:r>
                      <a:endParaRPr lang="en-US" sz="1000" b="1" dirty="0">
                        <a:effectLst/>
                        <a:latin typeface="Arial Narrow" panose="020B0606020202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689F80"/>
                    </a:solidFill>
                  </a:tcPr>
                </a:tc>
                <a:tc>
                  <a:txBody>
                    <a:bodyPr/>
                    <a:lstStyle/>
                    <a:p>
                      <a:pPr marL="0" marR="0" algn="ctr">
                        <a:lnSpc>
                          <a:spcPct val="150000"/>
                        </a:lnSpc>
                        <a:spcBef>
                          <a:spcPts val="0"/>
                        </a:spcBef>
                        <a:spcAft>
                          <a:spcPts val="0"/>
                        </a:spcAft>
                      </a:pPr>
                      <a:r>
                        <a:rPr lang="en-ZA" sz="1000" b="1" dirty="0">
                          <a:effectLst/>
                          <a:latin typeface="Arial Narrow" panose="020B0606020202030204" pitchFamily="34" charset="0"/>
                          <a:ea typeface="Calibri" panose="020F0502020204030204" pitchFamily="34" charset="0"/>
                          <a:cs typeface="Arial" panose="020B0604020202020204" pitchFamily="34" charset="0"/>
                        </a:rPr>
                        <a:t>N/A</a:t>
                      </a:r>
                      <a:endParaRPr lang="en-US" sz="1000" b="1" dirty="0">
                        <a:effectLst/>
                        <a:latin typeface="Arial Narrow" panose="020B0606020202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1"/>
                  </a:ext>
                </a:extLst>
              </a:tr>
              <a:tr h="693382">
                <a:tc>
                  <a:txBody>
                    <a:bodyPr/>
                    <a:lstStyle/>
                    <a:p>
                      <a:pPr marL="0" marR="0" algn="just">
                        <a:lnSpc>
                          <a:spcPct val="150000"/>
                        </a:lnSpc>
                        <a:spcBef>
                          <a:spcPts val="0"/>
                        </a:spcBef>
                        <a:spcAft>
                          <a:spcPts val="0"/>
                        </a:spcAft>
                      </a:pPr>
                      <a:r>
                        <a:rPr lang="en-ZA" sz="1000" b="1" dirty="0">
                          <a:solidFill>
                            <a:schemeClr val="tx1"/>
                          </a:solidFill>
                          <a:effectLst/>
                          <a:latin typeface="Arial Narrow" panose="020B0606020202030204" pitchFamily="34" charset="0"/>
                          <a:ea typeface="Calibri" panose="020F0502020204030204" pitchFamily="34" charset="0"/>
                          <a:cs typeface="Arial" panose="020B0604020202020204" pitchFamily="34" charset="0"/>
                        </a:rPr>
                        <a:t>1.3.2</a:t>
                      </a:r>
                      <a:endParaRPr lang="en-US" sz="1000" b="1" dirty="0">
                        <a:solidFill>
                          <a:schemeClr val="tx1"/>
                        </a:solidFill>
                        <a:effectLst/>
                        <a:latin typeface="Arial Narrow" panose="020B0606020202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a:lnSpc>
                          <a:spcPct val="150000"/>
                        </a:lnSpc>
                        <a:spcBef>
                          <a:spcPts val="0"/>
                        </a:spcBef>
                        <a:spcAft>
                          <a:spcPts val="0"/>
                        </a:spcAft>
                      </a:pPr>
                      <a:r>
                        <a:rPr lang="en-ZA" sz="1000" b="0" dirty="0">
                          <a:effectLst/>
                          <a:latin typeface="Arial Narrow" panose="020B0606020202030204" pitchFamily="34" charset="0"/>
                          <a:ea typeface="Calibri" panose="020F0502020204030204" pitchFamily="34" charset="0"/>
                          <a:cs typeface="Arial" panose="020B0604020202020204" pitchFamily="34" charset="0"/>
                        </a:rPr>
                        <a:t>Percentage of expenditure </a:t>
                      </a:r>
                      <a:r>
                        <a:rPr lang="en-ZA" sz="1000" b="0" dirty="0" smtClean="0">
                          <a:effectLst/>
                          <a:latin typeface="Arial Narrow" panose="020B0606020202030204" pitchFamily="34" charset="0"/>
                          <a:ea typeface="Calibri" panose="020F0502020204030204" pitchFamily="34" charset="0"/>
                          <a:cs typeface="Arial" panose="020B0604020202020204" pitchFamily="34" charset="0"/>
                        </a:rPr>
                        <a:t>in</a:t>
                      </a:r>
                      <a:r>
                        <a:rPr lang="en-US" sz="1000" b="0" baseline="0" dirty="0" smtClean="0">
                          <a:effectLst/>
                          <a:latin typeface="Arial Narrow" panose="020B0606020202030204" pitchFamily="34" charset="0"/>
                          <a:ea typeface="Calibri" panose="020F0502020204030204" pitchFamily="34" charset="0"/>
                          <a:cs typeface="Times New Roman" panose="02020603050405020304" pitchFamily="18" charset="0"/>
                        </a:rPr>
                        <a:t> </a:t>
                      </a:r>
                      <a:r>
                        <a:rPr lang="en-ZA" sz="1000" b="0" dirty="0" smtClean="0">
                          <a:effectLst/>
                          <a:latin typeface="Arial Narrow" panose="020B0606020202030204" pitchFamily="34" charset="0"/>
                          <a:ea typeface="Calibri" panose="020F0502020204030204" pitchFamily="34" charset="0"/>
                          <a:cs typeface="Arial" panose="020B0604020202020204" pitchFamily="34" charset="0"/>
                        </a:rPr>
                        <a:t>relation </a:t>
                      </a:r>
                      <a:r>
                        <a:rPr lang="en-ZA" sz="1000" b="0" dirty="0">
                          <a:effectLst/>
                          <a:latin typeface="Arial Narrow" panose="020B0606020202030204" pitchFamily="34" charset="0"/>
                          <a:ea typeface="Calibri" panose="020F0502020204030204" pitchFamily="34" charset="0"/>
                          <a:cs typeface="Arial" panose="020B0604020202020204" pitchFamily="34" charset="0"/>
                        </a:rPr>
                        <a:t>to budget allocated</a:t>
                      </a:r>
                      <a:endParaRPr lang="en-US" sz="1000" b="0" dirty="0">
                        <a:effectLst/>
                        <a:latin typeface="Arial Narrow" panose="020B0606020202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algn="ctr">
                        <a:lnSpc>
                          <a:spcPct val="150000"/>
                        </a:lnSpc>
                        <a:spcBef>
                          <a:spcPts val="0"/>
                        </a:spcBef>
                        <a:spcAft>
                          <a:spcPts val="0"/>
                        </a:spcAft>
                      </a:pPr>
                      <a:r>
                        <a:rPr lang="en-ZA" sz="1000" b="1" dirty="0">
                          <a:effectLst/>
                          <a:latin typeface="Arial Narrow" panose="020B0606020202030204" pitchFamily="34" charset="0"/>
                          <a:ea typeface="Calibri" panose="020F0502020204030204" pitchFamily="34" charset="0"/>
                          <a:cs typeface="Times New Roman" panose="02020603050405020304" pitchFamily="18" charset="0"/>
                        </a:rPr>
                        <a:t>96%</a:t>
                      </a:r>
                      <a:endParaRPr lang="en-US" sz="1000" b="1" dirty="0">
                        <a:effectLst/>
                        <a:latin typeface="Arial Narrow" panose="020B0606020202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algn="ctr">
                        <a:lnSpc>
                          <a:spcPct val="150000"/>
                        </a:lnSpc>
                        <a:spcBef>
                          <a:spcPts val="0"/>
                        </a:spcBef>
                        <a:spcAft>
                          <a:spcPts val="0"/>
                        </a:spcAft>
                      </a:pPr>
                      <a:r>
                        <a:rPr lang="en-ZA" sz="1000" b="1" dirty="0">
                          <a:effectLst/>
                          <a:latin typeface="Arial Narrow" panose="020B0606020202030204" pitchFamily="34" charset="0"/>
                          <a:ea typeface="Calibri" panose="020F0502020204030204" pitchFamily="34" charset="0"/>
                          <a:cs typeface="Times New Roman" panose="02020603050405020304" pitchFamily="18" charset="0"/>
                        </a:rPr>
                        <a:t>98%</a:t>
                      </a:r>
                      <a:endParaRPr lang="en-US" sz="1000" b="1" dirty="0">
                        <a:effectLst/>
                        <a:latin typeface="Arial Narrow" panose="020B0606020202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algn="ctr">
                        <a:lnSpc>
                          <a:spcPct val="150000"/>
                        </a:lnSpc>
                        <a:spcBef>
                          <a:spcPts val="0"/>
                        </a:spcBef>
                        <a:spcAft>
                          <a:spcPts val="0"/>
                        </a:spcAft>
                      </a:pPr>
                      <a:r>
                        <a:rPr lang="en-US" sz="1000" b="1" dirty="0" smtClean="0">
                          <a:effectLst/>
                          <a:latin typeface="Arial Narrow" panose="020B0606020202030204" pitchFamily="34" charset="0"/>
                          <a:ea typeface="Times New Roman" panose="02020603050405020304" pitchFamily="18" charset="0"/>
                          <a:cs typeface="Times New Roman" panose="02020603050405020304" pitchFamily="18" charset="0"/>
                        </a:rPr>
                        <a:t>92%</a:t>
                      </a:r>
                      <a:endParaRPr lang="en-US" sz="1000" b="1" dirty="0">
                        <a:effectLst/>
                        <a:latin typeface="Arial Narrow" panose="020B0606020202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algn="ctr">
                        <a:lnSpc>
                          <a:spcPct val="150000"/>
                        </a:lnSpc>
                        <a:spcBef>
                          <a:spcPts val="0"/>
                        </a:spcBef>
                        <a:spcAft>
                          <a:spcPts val="0"/>
                        </a:spcAft>
                      </a:pPr>
                      <a:r>
                        <a:rPr lang="en-US" sz="1000" b="1" dirty="0" smtClean="0">
                          <a:effectLst/>
                          <a:latin typeface="Arial Narrow" panose="020B0606020202030204" pitchFamily="34" charset="0"/>
                          <a:ea typeface="Times New Roman" panose="02020603050405020304" pitchFamily="18" charset="0"/>
                          <a:cs typeface="Times New Roman" panose="02020603050405020304" pitchFamily="18" charset="0"/>
                        </a:rPr>
                        <a:t>(6%)</a:t>
                      </a:r>
                      <a:endParaRPr lang="en-US" sz="1000" b="1" dirty="0">
                        <a:effectLst/>
                        <a:latin typeface="Arial Narrow" panose="020B0606020202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5B8B7"/>
                    </a:solidFill>
                  </a:tcPr>
                </a:tc>
                <a:tc>
                  <a:txBody>
                    <a:bodyPr/>
                    <a:lstStyle/>
                    <a:p>
                      <a:pPr marL="0" marR="0" indent="0" algn="just" defTabSz="914400" rtl="0" eaLnBrk="1" fontAlgn="auto" latinLnBrk="0" hangingPunct="1">
                        <a:lnSpc>
                          <a:spcPct val="150000"/>
                        </a:lnSpc>
                        <a:spcBef>
                          <a:spcPts val="0"/>
                        </a:spcBef>
                        <a:spcAft>
                          <a:spcPts val="0"/>
                        </a:spcAft>
                        <a:buClrTx/>
                        <a:buSzTx/>
                        <a:buFontTx/>
                        <a:buNone/>
                        <a:tabLst/>
                        <a:defRPr/>
                      </a:pPr>
                      <a:r>
                        <a:rPr lang="en-US" sz="1000" b="0" dirty="0" smtClean="0">
                          <a:solidFill>
                            <a:srgbClr val="000000"/>
                          </a:solidFill>
                          <a:effectLst/>
                          <a:latin typeface="Arial Narrow" panose="020B0606020202030204" pitchFamily="34" charset="0"/>
                          <a:ea typeface="Times New Roman" panose="02020603050405020304" pitchFamily="18" charset="0"/>
                          <a:cs typeface="Times New Roman" panose="02020603050405020304" pitchFamily="18" charset="0"/>
                        </a:rPr>
                        <a:t>The delays encountered when moving to the  new accommodation resulted in non-payment of SITA, furniture and accommodation charges.</a:t>
                      </a:r>
                    </a:p>
                    <a:p>
                      <a:pPr marL="0" marR="0" indent="0" algn="just" defTabSz="914400" rtl="0" eaLnBrk="1" fontAlgn="auto" latinLnBrk="0" hangingPunct="1">
                        <a:lnSpc>
                          <a:spcPct val="150000"/>
                        </a:lnSpc>
                        <a:spcBef>
                          <a:spcPts val="0"/>
                        </a:spcBef>
                        <a:spcAft>
                          <a:spcPts val="0"/>
                        </a:spcAft>
                        <a:buClrTx/>
                        <a:buSzTx/>
                        <a:buFontTx/>
                        <a:buNone/>
                        <a:tabLst/>
                        <a:defRPr/>
                      </a:pPr>
                      <a:endParaRPr lang="en-US" sz="1000" b="0" dirty="0" smtClean="0">
                        <a:solidFill>
                          <a:srgbClr val="000000"/>
                        </a:solidFill>
                        <a:effectLst/>
                        <a:latin typeface="Arial Narrow" panose="020B0606020202030204" pitchFamily="34" charset="0"/>
                        <a:ea typeface="Times New Roman" panose="02020603050405020304" pitchFamily="18" charset="0"/>
                        <a:cs typeface="Times New Roman" panose="02020603050405020304" pitchFamily="18" charset="0"/>
                      </a:endParaRPr>
                    </a:p>
                    <a:p>
                      <a:pPr marL="0" marR="0" indent="0" algn="just" defTabSz="914400" rtl="0" eaLnBrk="1" fontAlgn="auto" latinLnBrk="0" hangingPunct="1">
                        <a:lnSpc>
                          <a:spcPct val="150000"/>
                        </a:lnSpc>
                        <a:spcBef>
                          <a:spcPts val="0"/>
                        </a:spcBef>
                        <a:spcAft>
                          <a:spcPts val="0"/>
                        </a:spcAft>
                        <a:buClrTx/>
                        <a:buSzTx/>
                        <a:buFontTx/>
                        <a:buNone/>
                        <a:tabLst/>
                        <a:defRPr/>
                      </a:pPr>
                      <a:r>
                        <a:rPr lang="en-US" sz="1000" b="0" dirty="0" smtClean="0">
                          <a:solidFill>
                            <a:srgbClr val="000000"/>
                          </a:solidFill>
                          <a:effectLst/>
                          <a:latin typeface="Arial Narrow" panose="020B0606020202030204" pitchFamily="34" charset="0"/>
                          <a:ea typeface="Times New Roman" panose="02020603050405020304" pitchFamily="18" charset="0"/>
                          <a:cs typeface="Times New Roman" panose="02020603050405020304" pitchFamily="18" charset="0"/>
                        </a:rPr>
                        <a:t>The Department will continue to  monitor the spending and adjust accordingly in line with the needs of the new offices.</a:t>
                      </a:r>
                      <a:endParaRPr lang="en-US" sz="1000" b="0" dirty="0" smtClean="0">
                        <a:effectLst/>
                        <a:latin typeface="Arial Narrow" panose="020B0606020202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2"/>
                  </a:ext>
                </a:extLst>
              </a:tr>
            </a:tbl>
          </a:graphicData>
        </a:graphic>
      </p:graphicFrame>
      <p:grpSp>
        <p:nvGrpSpPr>
          <p:cNvPr id="13" name="Group 12"/>
          <p:cNvGrpSpPr/>
          <p:nvPr/>
        </p:nvGrpSpPr>
        <p:grpSpPr>
          <a:xfrm>
            <a:off x="231339" y="2070485"/>
            <a:ext cx="9460933" cy="289557"/>
            <a:chOff x="307994" y="2672696"/>
            <a:chExt cx="9325527" cy="289557"/>
          </a:xfrm>
        </p:grpSpPr>
        <p:grpSp>
          <p:nvGrpSpPr>
            <p:cNvPr id="14" name="Group 13"/>
            <p:cNvGrpSpPr/>
            <p:nvPr/>
          </p:nvGrpSpPr>
          <p:grpSpPr>
            <a:xfrm>
              <a:off x="6942581" y="2672696"/>
              <a:ext cx="2690940" cy="238025"/>
              <a:chOff x="6798563" y="2630943"/>
              <a:chExt cx="2690940" cy="238025"/>
            </a:xfrm>
          </p:grpSpPr>
          <p:sp>
            <p:nvSpPr>
              <p:cNvPr id="16" name="TextBox 15"/>
              <p:cNvSpPr txBox="1"/>
              <p:nvPr/>
            </p:nvSpPr>
            <p:spPr>
              <a:xfrm>
                <a:off x="8640529" y="2630943"/>
                <a:ext cx="848974" cy="230832"/>
              </a:xfrm>
              <a:prstGeom prst="rect">
                <a:avLst/>
              </a:prstGeom>
              <a:solidFill>
                <a:srgbClr val="EDDFA1"/>
              </a:solidFill>
            </p:spPr>
            <p:txBody>
              <a:bodyPr wrap="square" rtlCol="0">
                <a:spAutoFit/>
              </a:bodyPr>
              <a:lstStyle/>
              <a:p>
                <a:pPr algn="ctr"/>
                <a:r>
                  <a:rPr lang="en-US" sz="900" b="1" dirty="0">
                    <a:latin typeface="Arial Narrow" panose="020B0606020202030204" pitchFamily="34" charset="0"/>
                  </a:rPr>
                  <a:t>Overachieved</a:t>
                </a:r>
              </a:p>
            </p:txBody>
          </p:sp>
          <p:sp>
            <p:nvSpPr>
              <p:cNvPr id="17" name="TextBox 16"/>
              <p:cNvSpPr txBox="1"/>
              <p:nvPr/>
            </p:nvSpPr>
            <p:spPr>
              <a:xfrm>
                <a:off x="7719546" y="2638136"/>
                <a:ext cx="848974" cy="230832"/>
              </a:xfrm>
              <a:prstGeom prst="rect">
                <a:avLst/>
              </a:prstGeom>
              <a:solidFill>
                <a:srgbClr val="E5B8B7"/>
              </a:solidFill>
            </p:spPr>
            <p:txBody>
              <a:bodyPr wrap="square" rtlCol="0">
                <a:spAutoFit/>
              </a:bodyPr>
              <a:lstStyle/>
              <a:p>
                <a:pPr algn="ctr"/>
                <a:r>
                  <a:rPr lang="en-US" sz="900" b="1" dirty="0">
                    <a:latin typeface="Arial Narrow" panose="020B0606020202030204" pitchFamily="34" charset="0"/>
                  </a:rPr>
                  <a:t>Not Achieved</a:t>
                </a:r>
              </a:p>
            </p:txBody>
          </p:sp>
          <p:sp>
            <p:nvSpPr>
              <p:cNvPr id="18" name="TextBox 17"/>
              <p:cNvSpPr txBox="1"/>
              <p:nvPr/>
            </p:nvSpPr>
            <p:spPr>
              <a:xfrm>
                <a:off x="6798563" y="2630943"/>
                <a:ext cx="848974" cy="230832"/>
              </a:xfrm>
              <a:prstGeom prst="rect">
                <a:avLst/>
              </a:prstGeom>
              <a:solidFill>
                <a:srgbClr val="689F80"/>
              </a:solidFill>
            </p:spPr>
            <p:txBody>
              <a:bodyPr wrap="square" rtlCol="0">
                <a:spAutoFit/>
              </a:bodyPr>
              <a:lstStyle/>
              <a:p>
                <a:pPr algn="ctr"/>
                <a:r>
                  <a:rPr lang="en-US" sz="900" b="1" dirty="0">
                    <a:latin typeface="Arial Narrow" panose="020B0606020202030204" pitchFamily="34" charset="0"/>
                  </a:rPr>
                  <a:t>Achieved</a:t>
                </a:r>
              </a:p>
            </p:txBody>
          </p:sp>
        </p:grpSp>
        <p:sp>
          <p:nvSpPr>
            <p:cNvPr id="15" name="TextBox 14"/>
            <p:cNvSpPr txBox="1"/>
            <p:nvPr/>
          </p:nvSpPr>
          <p:spPr>
            <a:xfrm>
              <a:off x="307994" y="2716032"/>
              <a:ext cx="2944829" cy="246221"/>
            </a:xfrm>
            <a:prstGeom prst="rect">
              <a:avLst/>
            </a:prstGeom>
            <a:noFill/>
          </p:spPr>
          <p:txBody>
            <a:bodyPr wrap="square" rtlCol="0">
              <a:spAutoFit/>
            </a:bodyPr>
            <a:lstStyle/>
            <a:p>
              <a:r>
                <a:rPr lang="en-ZA" altLang="en-US" sz="1000" b="1" i="1" dirty="0">
                  <a:latin typeface="Arial Narrow" panose="020B0606020202030204" pitchFamily="34" charset="0"/>
                  <a:ea typeface="Calibri" panose="020F0502020204030204" pitchFamily="34" charset="0"/>
                  <a:cs typeface="Times New Roman" panose="02020603050405020304" pitchFamily="18" charset="0"/>
                </a:rPr>
                <a:t>Output Indicators, Targets, </a:t>
              </a:r>
              <a:r>
                <a:rPr lang="en-ZA" altLang="en-US" sz="1000" b="1" i="1" dirty="0" smtClean="0">
                  <a:latin typeface="Arial Narrow" panose="020B0606020202030204" pitchFamily="34" charset="0"/>
                  <a:ea typeface="Calibri" panose="020F0502020204030204" pitchFamily="34" charset="0"/>
                  <a:cs typeface="Times New Roman" panose="02020603050405020304" pitchFamily="18" charset="0"/>
                </a:rPr>
                <a:t>and Actual Achievements</a:t>
              </a:r>
              <a:endParaRPr lang="en-US" sz="1000" dirty="0">
                <a:latin typeface="Arial Narrow" panose="020B0606020202030204" pitchFamily="34" charset="0"/>
              </a:endParaRPr>
            </a:p>
          </p:txBody>
        </p:sp>
      </p:grpSp>
      <p:sp>
        <p:nvSpPr>
          <p:cNvPr id="19" name="Rectangle 18"/>
          <p:cNvSpPr/>
          <p:nvPr/>
        </p:nvSpPr>
        <p:spPr>
          <a:xfrm>
            <a:off x="287743" y="5175937"/>
            <a:ext cx="9510759" cy="314253"/>
          </a:xfrm>
          <a:prstGeom prst="rect">
            <a:avLst/>
          </a:prstGeom>
        </p:spPr>
        <p:txBody>
          <a:bodyPr wrap="square">
            <a:spAutoFit/>
          </a:bodyPr>
          <a:lstStyle/>
          <a:p>
            <a:pPr>
              <a:lnSpc>
                <a:spcPct val="150000"/>
              </a:lnSpc>
            </a:pPr>
            <a:r>
              <a:rPr lang="en-ZA" sz="1100" b="1" dirty="0" smtClean="0">
                <a:latin typeface="Arial Narrow" panose="020B0606020202030204" pitchFamily="34" charset="0"/>
                <a:ea typeface="Calibri" panose="020F0502020204030204" pitchFamily="34" charset="0"/>
                <a:cs typeface="Times New Roman" panose="02020603050405020304" pitchFamily="18" charset="0"/>
              </a:rPr>
              <a:t>Table </a:t>
            </a:r>
            <a:r>
              <a:rPr lang="en-ZA" sz="1100" b="1" dirty="0">
                <a:latin typeface="Arial Narrow" panose="020B0606020202030204" pitchFamily="34" charset="0"/>
                <a:ea typeface="Calibri" panose="020F0502020204030204" pitchFamily="34" charset="0"/>
                <a:cs typeface="Times New Roman" panose="02020603050405020304" pitchFamily="18" charset="0"/>
              </a:rPr>
              <a:t>3 above shows that the Sub-Programme achieved one of its two planned targets for the period under review.</a:t>
            </a:r>
            <a:endParaRPr lang="en-US" sz="1100" b="1" dirty="0">
              <a:latin typeface="Arial Narrow" panose="020B0606020202030204" pitchFamily="34" charset="0"/>
            </a:endParaRPr>
          </a:p>
        </p:txBody>
      </p:sp>
      <p:sp>
        <p:nvSpPr>
          <p:cNvPr id="21" name="Rectangle 20"/>
          <p:cNvSpPr/>
          <p:nvPr/>
        </p:nvSpPr>
        <p:spPr>
          <a:xfrm>
            <a:off x="199866" y="526577"/>
            <a:ext cx="4480560" cy="28113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1600" b="1" dirty="0" smtClean="0">
                <a:solidFill>
                  <a:srgbClr val="B1A673"/>
                </a:solidFill>
                <a:latin typeface="Arial Narrow" panose="020B0606020202030204" pitchFamily="34" charset="0"/>
              </a:rPr>
              <a:t>Performance per Programme</a:t>
            </a:r>
            <a:endParaRPr lang="en-US" sz="1600" b="1" dirty="0">
              <a:solidFill>
                <a:srgbClr val="B1A673"/>
              </a:solidFill>
              <a:latin typeface="Arial Narrow" panose="020B0606020202030204" pitchFamily="34" charset="0"/>
            </a:endParaRPr>
          </a:p>
        </p:txBody>
      </p:sp>
      <p:sp>
        <p:nvSpPr>
          <p:cNvPr id="2" name="Slide Number Placeholder 1"/>
          <p:cNvSpPr>
            <a:spLocks noGrp="1"/>
          </p:cNvSpPr>
          <p:nvPr>
            <p:ph type="sldNum" sz="quarter" idx="12"/>
          </p:nvPr>
        </p:nvSpPr>
        <p:spPr/>
        <p:txBody>
          <a:bodyPr/>
          <a:lstStyle/>
          <a:p>
            <a:pPr algn="r"/>
            <a:fld id="{96B6FF19-05A1-4CA1-BC87-1DF7A796AA03}" type="slidenum">
              <a:rPr lang="en-US" smtClean="0"/>
              <a:pPr algn="r"/>
              <a:t>14</a:t>
            </a:fld>
            <a:endParaRPr lang="en-US" dirty="0"/>
          </a:p>
        </p:txBody>
      </p:sp>
    </p:spTree>
    <p:extLst>
      <p:ext uri="{BB962C8B-B14F-4D97-AF65-F5344CB8AC3E}">
        <p14:creationId xmlns:p14="http://schemas.microsoft.com/office/powerpoint/2010/main" val="8120944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p:cNvSpPr txBox="1">
            <a:spLocks/>
          </p:cNvSpPr>
          <p:nvPr/>
        </p:nvSpPr>
        <p:spPr>
          <a:xfrm>
            <a:off x="4999187" y="165546"/>
            <a:ext cx="4906814" cy="432049"/>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r"/>
            <a:r>
              <a:rPr lang="en-GB" sz="2200" b="1" cap="small" dirty="0" smtClean="0">
                <a:solidFill>
                  <a:srgbClr val="246412"/>
                </a:solidFill>
                <a:latin typeface="Arial Narrow" panose="020B0606020202030204" pitchFamily="34" charset="0"/>
              </a:rPr>
              <a:t>CSPS PERFORMANCE </a:t>
            </a:r>
            <a:r>
              <a:rPr lang="en-GB" sz="2200" b="1" cap="small" dirty="0">
                <a:solidFill>
                  <a:srgbClr val="246412"/>
                </a:solidFill>
                <a:latin typeface="Arial Narrow" panose="020B0606020202030204" pitchFamily="34" charset="0"/>
              </a:rPr>
              <a:t>INFORMATION </a:t>
            </a:r>
            <a:endParaRPr lang="en-ZA" sz="2200" b="1" dirty="0">
              <a:solidFill>
                <a:srgbClr val="246412"/>
              </a:solidFill>
              <a:latin typeface="Arial Narrow" panose="020B0606020202030204" pitchFamily="34" charset="0"/>
              <a:cs typeface="Arial Narrow"/>
            </a:endParaRPr>
          </a:p>
        </p:txBody>
      </p:sp>
      <p:sp>
        <p:nvSpPr>
          <p:cNvPr id="15" name="Content Placeholder 2"/>
          <p:cNvSpPr txBox="1">
            <a:spLocks/>
          </p:cNvSpPr>
          <p:nvPr/>
        </p:nvSpPr>
        <p:spPr>
          <a:xfrm>
            <a:off x="199868" y="803564"/>
            <a:ext cx="9598636" cy="5552788"/>
          </a:xfrm>
          <a:prstGeom prst="rect">
            <a:avLst/>
          </a:prstGeom>
          <a:effectLst/>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en-ZA" sz="1200" b="1" dirty="0">
                <a:solidFill>
                  <a:srgbClr val="689F80"/>
                </a:solidFill>
                <a:latin typeface="Arial Narrow" panose="020B0606020202030204" pitchFamily="34" charset="0"/>
              </a:rPr>
              <a:t>Programme 2:  Inter-Sectoral Coordination and Strategic Partnerships</a:t>
            </a:r>
            <a:endParaRPr lang="en-US" sz="1200" b="1" dirty="0">
              <a:solidFill>
                <a:srgbClr val="689F80"/>
              </a:solidFill>
              <a:latin typeface="Arial Narrow" panose="020B0606020202030204" pitchFamily="34" charset="0"/>
            </a:endParaRPr>
          </a:p>
          <a:p>
            <a:pPr algn="l"/>
            <a:r>
              <a:rPr lang="en-ZA" sz="1200" b="1" dirty="0">
                <a:latin typeface="Arial Narrow" panose="020B0606020202030204" pitchFamily="34" charset="0"/>
              </a:rPr>
              <a:t>Purpose: To manage and encourage national dialogue on community safety and crime prevention</a:t>
            </a:r>
          </a:p>
          <a:p>
            <a:pPr algn="l">
              <a:lnSpc>
                <a:spcPct val="100000"/>
              </a:lnSpc>
              <a:spcBef>
                <a:spcPts val="0"/>
              </a:spcBef>
            </a:pPr>
            <a:endParaRPr lang="en-US" sz="1000" dirty="0">
              <a:latin typeface="Arial Narrow" panose="020B0606020202030204" pitchFamily="34" charset="0"/>
            </a:endParaRPr>
          </a:p>
          <a:p>
            <a:pPr algn="l"/>
            <a:r>
              <a:rPr lang="en-ZA" sz="1200" b="1" dirty="0">
                <a:solidFill>
                  <a:srgbClr val="B1A673"/>
                </a:solidFill>
                <a:latin typeface="Arial Narrow" panose="020B0606020202030204" pitchFamily="34" charset="0"/>
              </a:rPr>
              <a:t>Sub-Programme 2.1: Intergovernmental, Civil Society and Public-Private Partnerships</a:t>
            </a:r>
            <a:endParaRPr lang="en-US" sz="1200" b="1" dirty="0">
              <a:solidFill>
                <a:srgbClr val="B1A673"/>
              </a:solidFill>
              <a:latin typeface="Arial Narrow" panose="020B0606020202030204" pitchFamily="34" charset="0"/>
            </a:endParaRPr>
          </a:p>
          <a:p>
            <a:pPr algn="l"/>
            <a:r>
              <a:rPr lang="en-ZA" sz="1200" b="1" dirty="0">
                <a:latin typeface="Arial Narrow" panose="020B0606020202030204" pitchFamily="34" charset="0"/>
              </a:rPr>
              <a:t>Purpose: Manage and facilitate intergovernmental, civil society and public partnerships</a:t>
            </a:r>
            <a:endParaRPr lang="en-US" sz="1200" dirty="0">
              <a:latin typeface="Arial Narrow" panose="020B0606020202030204" pitchFamily="34" charset="0"/>
            </a:endParaRPr>
          </a:p>
          <a:p>
            <a:pPr algn="l" eaLnBrk="0" fontAlgn="base" hangingPunct="0">
              <a:spcBef>
                <a:spcPct val="0"/>
              </a:spcBef>
              <a:spcAft>
                <a:spcPct val="0"/>
              </a:spcAft>
            </a:pPr>
            <a:endParaRPr lang="en-US" altLang="en-US" sz="1200" dirty="0">
              <a:latin typeface="Arial Narrow" panose="020B0606020202030204" pitchFamily="34" charset="0"/>
            </a:endParaRPr>
          </a:p>
          <a:p>
            <a:pPr algn="l"/>
            <a:endParaRPr lang="en-ZA" dirty="0">
              <a:latin typeface="Arial Narrow" panose="020B0606020202030204" pitchFamily="34" charset="0"/>
            </a:endParaRPr>
          </a:p>
        </p:txBody>
      </p:sp>
      <p:graphicFrame>
        <p:nvGraphicFramePr>
          <p:cNvPr id="16" name="Table 15"/>
          <p:cNvGraphicFramePr>
            <a:graphicFrameLocks noGrp="1"/>
          </p:cNvGraphicFramePr>
          <p:nvPr>
            <p:extLst>
              <p:ext uri="{D42A27DB-BD31-4B8C-83A1-F6EECF244321}">
                <p14:modId xmlns:p14="http://schemas.microsoft.com/office/powerpoint/2010/main" val="1752508138"/>
              </p:ext>
            </p:extLst>
          </p:nvPr>
        </p:nvGraphicFramePr>
        <p:xfrm>
          <a:off x="289565" y="2486820"/>
          <a:ext cx="9419242" cy="3552879"/>
        </p:xfrm>
        <a:graphic>
          <a:graphicData uri="http://schemas.openxmlformats.org/drawingml/2006/table">
            <a:tbl>
              <a:tblPr firstRow="1" firstCol="1" bandRow="1">
                <a:tableStyleId>{5C22544A-7EE6-4342-B048-85BDC9FD1C3A}</a:tableStyleId>
              </a:tblPr>
              <a:tblGrid>
                <a:gridCol w="504762">
                  <a:extLst>
                    <a:ext uri="{9D8B030D-6E8A-4147-A177-3AD203B41FA5}">
                      <a16:colId xmlns:a16="http://schemas.microsoft.com/office/drawing/2014/main" val="20000"/>
                    </a:ext>
                  </a:extLst>
                </a:gridCol>
                <a:gridCol w="2908773">
                  <a:extLst>
                    <a:ext uri="{9D8B030D-6E8A-4147-A177-3AD203B41FA5}">
                      <a16:colId xmlns:a16="http://schemas.microsoft.com/office/drawing/2014/main" val="20001"/>
                    </a:ext>
                  </a:extLst>
                </a:gridCol>
                <a:gridCol w="825467">
                  <a:extLst>
                    <a:ext uri="{9D8B030D-6E8A-4147-A177-3AD203B41FA5}">
                      <a16:colId xmlns:a16="http://schemas.microsoft.com/office/drawing/2014/main" val="20002"/>
                    </a:ext>
                  </a:extLst>
                </a:gridCol>
                <a:gridCol w="772160">
                  <a:extLst>
                    <a:ext uri="{9D8B030D-6E8A-4147-A177-3AD203B41FA5}">
                      <a16:colId xmlns:a16="http://schemas.microsoft.com/office/drawing/2014/main" val="20003"/>
                    </a:ext>
                  </a:extLst>
                </a:gridCol>
                <a:gridCol w="1005840">
                  <a:extLst>
                    <a:ext uri="{9D8B030D-6E8A-4147-A177-3AD203B41FA5}">
                      <a16:colId xmlns:a16="http://schemas.microsoft.com/office/drawing/2014/main" val="20012"/>
                    </a:ext>
                  </a:extLst>
                </a:gridCol>
                <a:gridCol w="802640">
                  <a:extLst>
                    <a:ext uri="{9D8B030D-6E8A-4147-A177-3AD203B41FA5}">
                      <a16:colId xmlns:a16="http://schemas.microsoft.com/office/drawing/2014/main" val="20013"/>
                    </a:ext>
                  </a:extLst>
                </a:gridCol>
                <a:gridCol w="2599600">
                  <a:extLst>
                    <a:ext uri="{9D8B030D-6E8A-4147-A177-3AD203B41FA5}">
                      <a16:colId xmlns:a16="http://schemas.microsoft.com/office/drawing/2014/main" val="20014"/>
                    </a:ext>
                  </a:extLst>
                </a:gridCol>
              </a:tblGrid>
              <a:tr h="505762">
                <a:tc gridSpan="2">
                  <a:txBody>
                    <a:bodyPr/>
                    <a:lstStyle/>
                    <a:p>
                      <a:pPr marL="0" marR="0" algn="just">
                        <a:lnSpc>
                          <a:spcPct val="100000"/>
                        </a:lnSpc>
                        <a:spcBef>
                          <a:spcPts val="0"/>
                        </a:spcBef>
                        <a:spcAft>
                          <a:spcPts val="0"/>
                        </a:spcAft>
                      </a:pPr>
                      <a:r>
                        <a:rPr lang="en-US" sz="1100" b="1" dirty="0" smtClean="0">
                          <a:effectLst/>
                          <a:latin typeface="Arial Narrow" panose="020B0606020202030204" pitchFamily="34" charset="0"/>
                        </a:rPr>
                        <a:t>Output Indicator</a:t>
                      </a:r>
                      <a:endParaRPr lang="en-US" sz="1100" b="1" dirty="0">
                        <a:effectLst/>
                        <a:latin typeface="Arial Narrow" panose="020B060602020203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1A673"/>
                    </a:solidFill>
                  </a:tcPr>
                </a:tc>
                <a:tc hMerge="1">
                  <a:txBody>
                    <a:bodyPr/>
                    <a:lstStyle/>
                    <a:p>
                      <a:endParaRPr lang="en-US"/>
                    </a:p>
                  </a:txBody>
                  <a:tcPr/>
                </a:tc>
                <a:tc>
                  <a:txBody>
                    <a:bodyPr/>
                    <a:lstStyle/>
                    <a:p>
                      <a:pPr marL="71755" marR="71755" algn="ctr">
                        <a:lnSpc>
                          <a:spcPct val="100000"/>
                        </a:lnSpc>
                        <a:spcBef>
                          <a:spcPts val="0"/>
                        </a:spcBef>
                        <a:spcAft>
                          <a:spcPts val="0"/>
                        </a:spcAft>
                      </a:pPr>
                      <a:r>
                        <a:rPr lang="en-ZA" sz="1100" b="1" dirty="0">
                          <a:effectLst/>
                          <a:latin typeface="Arial Narrow" panose="020B0606020202030204" pitchFamily="34" charset="0"/>
                        </a:rPr>
                        <a:t>Baseline </a:t>
                      </a:r>
                      <a:r>
                        <a:rPr lang="en-ZA" sz="1100" b="1" dirty="0" smtClean="0">
                          <a:effectLst/>
                          <a:latin typeface="Arial Narrow" panose="020B0606020202030204" pitchFamily="34" charset="0"/>
                        </a:rPr>
                        <a:t>2020/2021</a:t>
                      </a:r>
                      <a:endParaRPr lang="en-US" sz="1100" b="1" dirty="0">
                        <a:effectLst/>
                        <a:latin typeface="Arial Narrow" panose="020B0606020202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1A673"/>
                    </a:solidFill>
                  </a:tcPr>
                </a:tc>
                <a:tc>
                  <a:txBody>
                    <a:bodyPr/>
                    <a:lstStyle/>
                    <a:p>
                      <a:pPr marL="71755" marR="71755" algn="ctr">
                        <a:lnSpc>
                          <a:spcPct val="100000"/>
                        </a:lnSpc>
                        <a:spcBef>
                          <a:spcPts val="0"/>
                        </a:spcBef>
                        <a:spcAft>
                          <a:spcPts val="0"/>
                        </a:spcAft>
                      </a:pPr>
                      <a:r>
                        <a:rPr lang="en-ZA" sz="1100" b="1" dirty="0">
                          <a:effectLst/>
                          <a:latin typeface="Arial Narrow" panose="020B0606020202030204" pitchFamily="34" charset="0"/>
                        </a:rPr>
                        <a:t>Annual Target</a:t>
                      </a:r>
                      <a:endParaRPr lang="en-US" sz="1100" b="1" dirty="0">
                        <a:effectLst/>
                        <a:latin typeface="Arial Narrow" panose="020B0606020202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1A673"/>
                    </a:solidFill>
                  </a:tcPr>
                </a:tc>
                <a:tc>
                  <a:txBody>
                    <a:bodyPr/>
                    <a:lstStyle/>
                    <a:p>
                      <a:pPr marL="71755" marR="71755" algn="ctr">
                        <a:lnSpc>
                          <a:spcPct val="100000"/>
                        </a:lnSpc>
                        <a:spcBef>
                          <a:spcPts val="0"/>
                        </a:spcBef>
                        <a:spcAft>
                          <a:spcPts val="0"/>
                        </a:spcAft>
                      </a:pPr>
                      <a:r>
                        <a:rPr lang="en-ZA" sz="1100" b="1" dirty="0">
                          <a:effectLst/>
                          <a:latin typeface="Arial Narrow" panose="020B0606020202030204" pitchFamily="34" charset="0"/>
                        </a:rPr>
                        <a:t>Annual Performance</a:t>
                      </a:r>
                      <a:endParaRPr lang="en-US" sz="1100" b="1" dirty="0">
                        <a:effectLst/>
                        <a:latin typeface="Arial Narrow" panose="020B0606020202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1A673"/>
                    </a:solidFill>
                  </a:tcPr>
                </a:tc>
                <a:tc>
                  <a:txBody>
                    <a:bodyPr/>
                    <a:lstStyle/>
                    <a:p>
                      <a:pPr marL="71755" marR="71755" algn="ctr">
                        <a:lnSpc>
                          <a:spcPct val="100000"/>
                        </a:lnSpc>
                        <a:spcBef>
                          <a:spcPts val="0"/>
                        </a:spcBef>
                        <a:spcAft>
                          <a:spcPts val="0"/>
                        </a:spcAft>
                      </a:pPr>
                      <a:r>
                        <a:rPr lang="en-ZA" sz="1100" b="1" dirty="0">
                          <a:effectLst/>
                          <a:latin typeface="Arial Narrow" panose="020B0606020202030204" pitchFamily="34" charset="0"/>
                        </a:rPr>
                        <a:t>Variance to Target </a:t>
                      </a:r>
                      <a:endParaRPr lang="en-US" sz="1100" b="1" dirty="0">
                        <a:effectLst/>
                        <a:latin typeface="Arial Narrow" panose="020B0606020202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1A673"/>
                    </a:solidFill>
                  </a:tcPr>
                </a:tc>
                <a:tc>
                  <a:txBody>
                    <a:bodyPr/>
                    <a:lstStyle/>
                    <a:p>
                      <a:pPr marL="0" marR="0" algn="ctr">
                        <a:lnSpc>
                          <a:spcPct val="100000"/>
                        </a:lnSpc>
                        <a:spcBef>
                          <a:spcPts val="0"/>
                        </a:spcBef>
                        <a:spcAft>
                          <a:spcPts val="0"/>
                        </a:spcAft>
                      </a:pPr>
                      <a:r>
                        <a:rPr lang="en-ZA" sz="1100" b="1" dirty="0" smtClean="0">
                          <a:effectLst/>
                          <a:latin typeface="Arial Narrow" panose="020B0606020202030204" pitchFamily="34" charset="0"/>
                        </a:rPr>
                        <a:t>Comment on Deviations</a:t>
                      </a:r>
                      <a:endParaRPr lang="en-US" sz="1100" b="1" dirty="0">
                        <a:effectLst/>
                        <a:latin typeface="Arial Narrow" panose="020B0606020202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1A673"/>
                    </a:solidFill>
                  </a:tcPr>
                </a:tc>
                <a:extLst>
                  <a:ext uri="{0D108BD9-81ED-4DB2-BD59-A6C34878D82A}">
                    <a16:rowId xmlns:a16="http://schemas.microsoft.com/office/drawing/2014/main" val="10000"/>
                  </a:ext>
                </a:extLst>
              </a:tr>
              <a:tr h="397549">
                <a:tc>
                  <a:txBody>
                    <a:bodyPr/>
                    <a:lstStyle/>
                    <a:p>
                      <a:pPr marL="0" marR="0" algn="just">
                        <a:lnSpc>
                          <a:spcPct val="150000"/>
                        </a:lnSpc>
                        <a:spcBef>
                          <a:spcPts val="0"/>
                        </a:spcBef>
                        <a:spcAft>
                          <a:spcPts val="0"/>
                        </a:spcAft>
                      </a:pPr>
                      <a:r>
                        <a:rPr lang="en-ZA" sz="1000" b="1" dirty="0">
                          <a:solidFill>
                            <a:schemeClr val="tx1"/>
                          </a:solidFill>
                          <a:effectLst/>
                          <a:latin typeface="Arial Narrow" panose="020B0606020202030204" pitchFamily="34" charset="0"/>
                          <a:ea typeface="Calibri" panose="020F0502020204030204" pitchFamily="34" charset="0"/>
                          <a:cs typeface="Arial" panose="020B0604020202020204" pitchFamily="34" charset="0"/>
                        </a:rPr>
                        <a:t>2.1.1</a:t>
                      </a:r>
                      <a:endParaRPr lang="en-US" sz="1000" b="1" dirty="0">
                        <a:solidFill>
                          <a:schemeClr val="tx1"/>
                        </a:solidFill>
                        <a:effectLst/>
                        <a:latin typeface="Arial Narrow" panose="020B0606020202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a:lnSpc>
                          <a:spcPct val="150000"/>
                        </a:lnSpc>
                        <a:spcBef>
                          <a:spcPts val="0"/>
                        </a:spcBef>
                        <a:spcAft>
                          <a:spcPts val="0"/>
                        </a:spcAft>
                      </a:pPr>
                      <a:r>
                        <a:rPr lang="en-US" sz="1000" b="0" dirty="0">
                          <a:solidFill>
                            <a:schemeClr val="tx1"/>
                          </a:solidFill>
                          <a:effectLst/>
                          <a:latin typeface="Arial Narrow" panose="020B0606020202030204" pitchFamily="34" charset="0"/>
                          <a:ea typeface="Calibri" panose="020F0502020204030204" pitchFamily="34" charset="0"/>
                          <a:cs typeface="ArialNarrow"/>
                        </a:rPr>
                        <a:t>Number of Memorandum of Understanding (</a:t>
                      </a:r>
                      <a:r>
                        <a:rPr lang="en-US" sz="1000" b="0" dirty="0" err="1">
                          <a:solidFill>
                            <a:schemeClr val="tx1"/>
                          </a:solidFill>
                          <a:effectLst/>
                          <a:latin typeface="Arial Narrow" panose="020B0606020202030204" pitchFamily="34" charset="0"/>
                          <a:ea typeface="Calibri" panose="020F0502020204030204" pitchFamily="34" charset="0"/>
                          <a:cs typeface="ArialNarrow"/>
                        </a:rPr>
                        <a:t>MoU</a:t>
                      </a:r>
                      <a:r>
                        <a:rPr lang="en-US" sz="1000" b="0" dirty="0">
                          <a:solidFill>
                            <a:schemeClr val="tx1"/>
                          </a:solidFill>
                          <a:effectLst/>
                          <a:latin typeface="Arial Narrow" panose="020B0606020202030204" pitchFamily="34" charset="0"/>
                          <a:ea typeface="Calibri" panose="020F0502020204030204" pitchFamily="34" charset="0"/>
                          <a:cs typeface="ArialNarrow"/>
                        </a:rPr>
                        <a:t>) signed with stakeholders per year to build safer communities</a:t>
                      </a:r>
                      <a:endParaRPr lang="en-US" sz="1000" b="0" dirty="0">
                        <a:solidFill>
                          <a:schemeClr val="tx1"/>
                        </a:solidFill>
                        <a:effectLst/>
                        <a:latin typeface="Arial Narrow" panose="020B0606020202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algn="ctr">
                        <a:lnSpc>
                          <a:spcPct val="150000"/>
                        </a:lnSpc>
                        <a:spcBef>
                          <a:spcPts val="0"/>
                        </a:spcBef>
                        <a:spcAft>
                          <a:spcPts val="1000"/>
                        </a:spcAft>
                      </a:pPr>
                      <a:r>
                        <a:rPr lang="en-US" sz="1000" b="1" dirty="0" smtClean="0">
                          <a:effectLst/>
                          <a:latin typeface="Arial Narrow" panose="020B0606020202030204" pitchFamily="34" charset="0"/>
                          <a:ea typeface="Calibri" panose="020F0502020204030204" pitchFamily="34" charset="0"/>
                          <a:cs typeface="Times New Roman" panose="02020603050405020304" pitchFamily="18" charset="0"/>
                        </a:rPr>
                        <a:t>2</a:t>
                      </a:r>
                      <a:endParaRPr lang="en-US" sz="1000" b="1" dirty="0">
                        <a:effectLst/>
                        <a:latin typeface="Arial Narrow" panose="020B0606020202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algn="ctr">
                        <a:lnSpc>
                          <a:spcPct val="150000"/>
                        </a:lnSpc>
                        <a:spcBef>
                          <a:spcPts val="0"/>
                        </a:spcBef>
                        <a:spcAft>
                          <a:spcPts val="1000"/>
                        </a:spcAft>
                      </a:pPr>
                      <a:r>
                        <a:rPr lang="en-US" sz="1000" b="1" dirty="0" smtClean="0">
                          <a:effectLst/>
                          <a:latin typeface="Arial Narrow" panose="020B0606020202030204" pitchFamily="34" charset="0"/>
                          <a:ea typeface="Calibri" panose="020F0502020204030204" pitchFamily="34" charset="0"/>
                          <a:cs typeface="Times New Roman" panose="02020603050405020304" pitchFamily="18" charset="0"/>
                        </a:rPr>
                        <a:t>2</a:t>
                      </a:r>
                      <a:endParaRPr lang="en-US" sz="1000" b="1" dirty="0">
                        <a:effectLst/>
                        <a:latin typeface="Arial Narrow" panose="020B0606020202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algn="ctr">
                        <a:lnSpc>
                          <a:spcPct val="150000"/>
                        </a:lnSpc>
                        <a:spcBef>
                          <a:spcPts val="0"/>
                        </a:spcBef>
                        <a:spcAft>
                          <a:spcPts val="1000"/>
                        </a:spcAft>
                      </a:pPr>
                      <a:r>
                        <a:rPr lang="en-US" sz="1000" b="1" dirty="0" smtClean="0">
                          <a:effectLst/>
                          <a:latin typeface="Arial Narrow" panose="020B0606020202030204" pitchFamily="34" charset="0"/>
                          <a:ea typeface="Calibri" panose="020F0502020204030204" pitchFamily="34" charset="0"/>
                          <a:cs typeface="Times New Roman" panose="02020603050405020304" pitchFamily="18" charset="0"/>
                        </a:rPr>
                        <a:t>2</a:t>
                      </a:r>
                      <a:endParaRPr lang="en-US" sz="1000" b="1" dirty="0">
                        <a:effectLst/>
                        <a:latin typeface="Arial Narrow" panose="020B0606020202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algn="ctr">
                        <a:lnSpc>
                          <a:spcPct val="150000"/>
                        </a:lnSpc>
                        <a:spcBef>
                          <a:spcPts val="0"/>
                        </a:spcBef>
                        <a:spcAft>
                          <a:spcPts val="1000"/>
                        </a:spcAft>
                      </a:pPr>
                      <a:r>
                        <a:rPr lang="en-US" sz="1000" b="1" dirty="0" smtClean="0">
                          <a:effectLst/>
                          <a:latin typeface="Arial Narrow" panose="020B0606020202030204" pitchFamily="34" charset="0"/>
                          <a:ea typeface="Calibri" panose="020F0502020204030204" pitchFamily="34" charset="0"/>
                          <a:cs typeface="Times New Roman" panose="02020603050405020304" pitchFamily="18" charset="0"/>
                        </a:rPr>
                        <a:t>0</a:t>
                      </a:r>
                      <a:endParaRPr lang="en-US" sz="1000" b="1" dirty="0">
                        <a:effectLst/>
                        <a:latin typeface="Arial Narrow" panose="020B0606020202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689F80"/>
                    </a:solidFill>
                  </a:tcPr>
                </a:tc>
                <a:tc>
                  <a:txBody>
                    <a:bodyPr/>
                    <a:lstStyle/>
                    <a:p>
                      <a:pPr marL="0" marR="0" algn="ctr">
                        <a:lnSpc>
                          <a:spcPct val="150000"/>
                        </a:lnSpc>
                        <a:spcBef>
                          <a:spcPts val="0"/>
                        </a:spcBef>
                        <a:spcAft>
                          <a:spcPts val="0"/>
                        </a:spcAft>
                      </a:pPr>
                      <a:r>
                        <a:rPr lang="en-US" sz="1000" b="1" dirty="0" smtClean="0">
                          <a:effectLst/>
                          <a:latin typeface="Arial Narrow" panose="020B0606020202030204" pitchFamily="34" charset="0"/>
                          <a:ea typeface="Calibri" panose="020F0502020204030204" pitchFamily="34" charset="0"/>
                          <a:cs typeface="Times New Roman" panose="02020603050405020304" pitchFamily="18" charset="0"/>
                        </a:rPr>
                        <a:t>N/A</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1"/>
                  </a:ext>
                </a:extLst>
              </a:tr>
              <a:tr h="532517">
                <a:tc>
                  <a:txBody>
                    <a:bodyPr/>
                    <a:lstStyle/>
                    <a:p>
                      <a:pPr marL="0" marR="0" algn="just">
                        <a:lnSpc>
                          <a:spcPct val="150000"/>
                        </a:lnSpc>
                        <a:spcBef>
                          <a:spcPts val="0"/>
                        </a:spcBef>
                        <a:spcAft>
                          <a:spcPts val="0"/>
                        </a:spcAft>
                      </a:pPr>
                      <a:r>
                        <a:rPr lang="en-ZA" sz="1000" b="1" dirty="0">
                          <a:solidFill>
                            <a:schemeClr val="tx1"/>
                          </a:solidFill>
                          <a:effectLst/>
                          <a:latin typeface="Arial Narrow" panose="020B0606020202030204" pitchFamily="34" charset="0"/>
                          <a:ea typeface="Calibri" panose="020F0502020204030204" pitchFamily="34" charset="0"/>
                          <a:cs typeface="Arial" panose="020B0604020202020204" pitchFamily="34" charset="0"/>
                        </a:rPr>
                        <a:t>2.1.2</a:t>
                      </a:r>
                      <a:endParaRPr lang="en-US" sz="1000" b="1" dirty="0">
                        <a:solidFill>
                          <a:schemeClr val="tx1"/>
                        </a:solidFill>
                        <a:effectLst/>
                        <a:latin typeface="Arial Narrow" panose="020B0606020202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a:lnSpc>
                          <a:spcPct val="150000"/>
                        </a:lnSpc>
                        <a:spcBef>
                          <a:spcPts val="0"/>
                        </a:spcBef>
                        <a:spcAft>
                          <a:spcPts val="0"/>
                        </a:spcAft>
                      </a:pPr>
                      <a:r>
                        <a:rPr lang="en-US" sz="1000" b="0" dirty="0">
                          <a:solidFill>
                            <a:schemeClr val="tx1"/>
                          </a:solidFill>
                          <a:effectLst/>
                          <a:latin typeface="Arial Narrow" panose="020B0606020202030204" pitchFamily="34" charset="0"/>
                          <a:ea typeface="Calibri" panose="020F0502020204030204" pitchFamily="34" charset="0"/>
                          <a:cs typeface="ArialNarrow"/>
                        </a:rPr>
                        <a:t>Number of workshops facilitated with provincial secretariats and municipalities on the establishment </a:t>
                      </a:r>
                      <a:r>
                        <a:rPr lang="en-US" sz="1000" b="0" dirty="0" smtClean="0">
                          <a:solidFill>
                            <a:schemeClr val="tx1"/>
                          </a:solidFill>
                          <a:effectLst/>
                          <a:latin typeface="Arial Narrow" panose="020B0606020202030204" pitchFamily="34" charset="0"/>
                          <a:ea typeface="Calibri" panose="020F0502020204030204" pitchFamily="34" charset="0"/>
                          <a:cs typeface="ArialNarrow"/>
                        </a:rPr>
                        <a:t>of Community </a:t>
                      </a:r>
                      <a:r>
                        <a:rPr lang="en-US" sz="1000" b="0" dirty="0">
                          <a:solidFill>
                            <a:schemeClr val="tx1"/>
                          </a:solidFill>
                          <a:effectLst/>
                          <a:latin typeface="Arial Narrow" panose="020B0606020202030204" pitchFamily="34" charset="0"/>
                          <a:ea typeface="Calibri" panose="020F0502020204030204" pitchFamily="34" charset="0"/>
                          <a:cs typeface="ArialNarrow"/>
                        </a:rPr>
                        <a:t>Safety Forums (CSFs) per year</a:t>
                      </a:r>
                      <a:endParaRPr lang="en-US" sz="1000" b="0" dirty="0">
                        <a:solidFill>
                          <a:schemeClr val="tx1"/>
                        </a:solidFill>
                        <a:effectLst/>
                        <a:latin typeface="Arial Narrow" panose="020B0606020202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algn="ctr">
                        <a:lnSpc>
                          <a:spcPct val="150000"/>
                        </a:lnSpc>
                        <a:spcBef>
                          <a:spcPts val="0"/>
                        </a:spcBef>
                        <a:spcAft>
                          <a:spcPts val="0"/>
                        </a:spcAft>
                      </a:pPr>
                      <a:r>
                        <a:rPr lang="en-ZA" sz="1000" b="1" dirty="0">
                          <a:effectLst/>
                          <a:latin typeface="Arial Narrow" panose="020B0606020202030204" pitchFamily="34" charset="0"/>
                          <a:ea typeface="Calibri" panose="020F0502020204030204" pitchFamily="34" charset="0"/>
                          <a:cs typeface="Arial" panose="020B0604020202020204" pitchFamily="34" charset="0"/>
                        </a:rPr>
                        <a:t>10</a:t>
                      </a:r>
                      <a:endParaRPr lang="en-US" sz="1000" b="1" dirty="0">
                        <a:effectLst/>
                        <a:latin typeface="Arial Narrow" panose="020B0606020202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algn="ctr">
                        <a:lnSpc>
                          <a:spcPct val="150000"/>
                        </a:lnSpc>
                        <a:spcBef>
                          <a:spcPts val="0"/>
                        </a:spcBef>
                        <a:spcAft>
                          <a:spcPts val="0"/>
                        </a:spcAft>
                      </a:pPr>
                      <a:r>
                        <a:rPr lang="en-ZA" sz="1000" b="1" dirty="0">
                          <a:effectLst/>
                          <a:latin typeface="Arial Narrow" panose="020B0606020202030204" pitchFamily="34" charset="0"/>
                          <a:ea typeface="Calibri" panose="020F0502020204030204" pitchFamily="34" charset="0"/>
                          <a:cs typeface="Arial" panose="020B0604020202020204" pitchFamily="34" charset="0"/>
                        </a:rPr>
                        <a:t>9</a:t>
                      </a:r>
                      <a:endParaRPr lang="en-US" sz="1000" b="1" dirty="0">
                        <a:effectLst/>
                        <a:latin typeface="Arial Narrow" panose="020B0606020202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algn="ctr">
                        <a:lnSpc>
                          <a:spcPct val="150000"/>
                        </a:lnSpc>
                        <a:spcBef>
                          <a:spcPts val="0"/>
                        </a:spcBef>
                        <a:spcAft>
                          <a:spcPts val="0"/>
                        </a:spcAft>
                      </a:pPr>
                      <a:r>
                        <a:rPr lang="en-ZA" sz="1000" b="1" dirty="0">
                          <a:effectLst/>
                          <a:latin typeface="Arial Narrow" panose="020B0606020202030204" pitchFamily="34" charset="0"/>
                          <a:ea typeface="Calibri" panose="020F0502020204030204" pitchFamily="34" charset="0"/>
                          <a:cs typeface="Arial" panose="020B0604020202020204" pitchFamily="34" charset="0"/>
                        </a:rPr>
                        <a:t>9</a:t>
                      </a:r>
                      <a:endParaRPr lang="en-US" sz="1000" b="1" dirty="0">
                        <a:effectLst/>
                        <a:latin typeface="Arial Narrow" panose="020B0606020202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algn="ctr">
                        <a:lnSpc>
                          <a:spcPct val="150000"/>
                        </a:lnSpc>
                        <a:spcBef>
                          <a:spcPts val="0"/>
                        </a:spcBef>
                        <a:spcAft>
                          <a:spcPts val="1000"/>
                        </a:spcAft>
                      </a:pPr>
                      <a:r>
                        <a:rPr lang="en-US" sz="1000" b="1" dirty="0" smtClean="0">
                          <a:effectLst/>
                          <a:latin typeface="Arial Narrow" panose="020B0606020202030204" pitchFamily="34" charset="0"/>
                          <a:ea typeface="Calibri" panose="020F0502020204030204" pitchFamily="34" charset="0"/>
                          <a:cs typeface="Times New Roman" panose="02020603050405020304" pitchFamily="18" charset="0"/>
                        </a:rPr>
                        <a:t>0</a:t>
                      </a:r>
                      <a:endParaRPr lang="en-US" sz="1000" b="1" dirty="0">
                        <a:effectLst/>
                        <a:latin typeface="Arial Narrow" panose="020B0606020202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689F80"/>
                    </a:solidFill>
                  </a:tcPr>
                </a:tc>
                <a:tc>
                  <a:txBody>
                    <a:bodyPr/>
                    <a:lstStyle/>
                    <a:p>
                      <a:pPr marL="0" marR="0" indent="0" algn="ctr" defTabSz="914400" rtl="0" eaLnBrk="1" fontAlgn="auto" latinLnBrk="0" hangingPunct="1">
                        <a:lnSpc>
                          <a:spcPct val="150000"/>
                        </a:lnSpc>
                        <a:spcBef>
                          <a:spcPts val="0"/>
                        </a:spcBef>
                        <a:spcAft>
                          <a:spcPts val="0"/>
                        </a:spcAft>
                        <a:buClrTx/>
                        <a:buSzTx/>
                        <a:buFontTx/>
                        <a:buNone/>
                        <a:tabLst/>
                        <a:defRPr/>
                      </a:pPr>
                      <a:r>
                        <a:rPr lang="en-US" sz="1000" b="1" dirty="0" smtClean="0">
                          <a:effectLst/>
                          <a:latin typeface="Arial Narrow" panose="020B0606020202030204" pitchFamily="34" charset="0"/>
                          <a:ea typeface="Times New Roman" panose="02020603050405020304" pitchFamily="18" charset="0"/>
                          <a:cs typeface="Arial" panose="020B0604020202020204" pitchFamily="34" charset="0"/>
                        </a:rPr>
                        <a:t>N/A</a:t>
                      </a:r>
                      <a:endParaRPr lang="en-US" sz="1000" b="1" dirty="0" smtClean="0">
                        <a:effectLst/>
                        <a:latin typeface="Arial Narrow" panose="020B0606020202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2"/>
                  </a:ext>
                </a:extLst>
              </a:tr>
              <a:tr h="532517">
                <a:tc>
                  <a:txBody>
                    <a:bodyPr/>
                    <a:lstStyle/>
                    <a:p>
                      <a:pPr marL="0" marR="0" algn="just">
                        <a:lnSpc>
                          <a:spcPct val="150000"/>
                        </a:lnSpc>
                        <a:spcBef>
                          <a:spcPts val="0"/>
                        </a:spcBef>
                        <a:spcAft>
                          <a:spcPts val="0"/>
                        </a:spcAft>
                      </a:pPr>
                      <a:r>
                        <a:rPr lang="en-ZA" sz="1000" b="1" dirty="0">
                          <a:solidFill>
                            <a:schemeClr val="tx1"/>
                          </a:solidFill>
                          <a:effectLst/>
                          <a:latin typeface="Arial Narrow" panose="020B0606020202030204" pitchFamily="34" charset="0"/>
                          <a:ea typeface="Calibri" panose="020F0502020204030204" pitchFamily="34" charset="0"/>
                          <a:cs typeface="Arial" panose="020B0604020202020204" pitchFamily="34" charset="0"/>
                        </a:rPr>
                        <a:t>2.1.3</a:t>
                      </a:r>
                      <a:endParaRPr lang="en-US" sz="1000" b="1" dirty="0">
                        <a:solidFill>
                          <a:schemeClr val="tx1"/>
                        </a:solidFill>
                        <a:effectLst/>
                        <a:latin typeface="Arial Narrow" panose="020B0606020202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a:lnSpc>
                          <a:spcPct val="150000"/>
                        </a:lnSpc>
                        <a:spcBef>
                          <a:spcPts val="0"/>
                        </a:spcBef>
                        <a:spcAft>
                          <a:spcPts val="0"/>
                        </a:spcAft>
                      </a:pPr>
                      <a:r>
                        <a:rPr lang="en-US" sz="1000" b="0" dirty="0">
                          <a:solidFill>
                            <a:schemeClr val="tx1"/>
                          </a:solidFill>
                          <a:effectLst/>
                          <a:latin typeface="Arial Narrow" panose="020B0606020202030204" pitchFamily="34" charset="0"/>
                          <a:ea typeface="Calibri" panose="020F0502020204030204" pitchFamily="34" charset="0"/>
                          <a:cs typeface="ArialNarrow"/>
                        </a:rPr>
                        <a:t>Number of provincial capacity-building sessions held on crime prevention policies per </a:t>
                      </a:r>
                      <a:r>
                        <a:rPr lang="en-US" sz="1000" b="0" dirty="0" smtClean="0">
                          <a:solidFill>
                            <a:schemeClr val="tx1"/>
                          </a:solidFill>
                          <a:effectLst/>
                          <a:latin typeface="Arial Narrow" panose="020B0606020202030204" pitchFamily="34" charset="0"/>
                          <a:ea typeface="Calibri" panose="020F0502020204030204" pitchFamily="34" charset="0"/>
                          <a:cs typeface="ArialNarrow"/>
                        </a:rPr>
                        <a:t>year</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algn="ctr">
                        <a:lnSpc>
                          <a:spcPct val="150000"/>
                        </a:lnSpc>
                        <a:spcBef>
                          <a:spcPts val="0"/>
                        </a:spcBef>
                        <a:spcAft>
                          <a:spcPts val="0"/>
                        </a:spcAft>
                      </a:pPr>
                      <a:r>
                        <a:rPr lang="en-ZA" sz="1000" b="1" dirty="0">
                          <a:effectLst/>
                          <a:latin typeface="Arial Narrow" panose="020B0606020202030204" pitchFamily="34" charset="0"/>
                          <a:ea typeface="Calibri" panose="020F0502020204030204" pitchFamily="34" charset="0"/>
                          <a:cs typeface="Arial" panose="020B0604020202020204" pitchFamily="34" charset="0"/>
                        </a:rPr>
                        <a:t>11</a:t>
                      </a:r>
                      <a:endParaRPr lang="en-US" sz="1000" b="1" dirty="0">
                        <a:effectLst/>
                        <a:latin typeface="Arial Narrow" panose="020B0606020202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algn="ctr">
                        <a:lnSpc>
                          <a:spcPct val="150000"/>
                        </a:lnSpc>
                        <a:spcBef>
                          <a:spcPts val="0"/>
                        </a:spcBef>
                        <a:spcAft>
                          <a:spcPts val="0"/>
                        </a:spcAft>
                      </a:pPr>
                      <a:r>
                        <a:rPr lang="en-ZA" sz="1000" b="1" dirty="0">
                          <a:effectLst/>
                          <a:latin typeface="Arial Narrow" panose="020B0606020202030204" pitchFamily="34" charset="0"/>
                          <a:ea typeface="Calibri" panose="020F0502020204030204" pitchFamily="34" charset="0"/>
                          <a:cs typeface="Arial" panose="020B0604020202020204" pitchFamily="34" charset="0"/>
                        </a:rPr>
                        <a:t>9</a:t>
                      </a:r>
                      <a:endParaRPr lang="en-US" sz="1000" b="1" dirty="0">
                        <a:effectLst/>
                        <a:latin typeface="Arial Narrow" panose="020B0606020202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algn="ctr">
                        <a:lnSpc>
                          <a:spcPct val="150000"/>
                        </a:lnSpc>
                        <a:spcBef>
                          <a:spcPts val="0"/>
                        </a:spcBef>
                        <a:spcAft>
                          <a:spcPts val="0"/>
                        </a:spcAft>
                      </a:pPr>
                      <a:r>
                        <a:rPr lang="en-ZA" sz="1000" b="1" dirty="0">
                          <a:effectLst/>
                          <a:latin typeface="Arial Narrow" panose="020B0606020202030204" pitchFamily="34" charset="0"/>
                          <a:ea typeface="Calibri" panose="020F0502020204030204" pitchFamily="34" charset="0"/>
                          <a:cs typeface="Arial" panose="020B0604020202020204" pitchFamily="34" charset="0"/>
                        </a:rPr>
                        <a:t>25</a:t>
                      </a:r>
                      <a:endParaRPr lang="en-US" sz="1000" b="1" dirty="0">
                        <a:effectLst/>
                        <a:latin typeface="Arial Narrow" panose="020B0606020202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algn="ctr">
                        <a:lnSpc>
                          <a:spcPct val="150000"/>
                        </a:lnSpc>
                        <a:spcBef>
                          <a:spcPts val="0"/>
                        </a:spcBef>
                        <a:spcAft>
                          <a:spcPts val="0"/>
                        </a:spcAft>
                      </a:pPr>
                      <a:r>
                        <a:rPr lang="en-ZA" sz="1000" b="1" dirty="0">
                          <a:effectLst/>
                          <a:latin typeface="Arial Narrow" panose="020B0606020202030204" pitchFamily="34" charset="0"/>
                          <a:ea typeface="Calibri" panose="020F0502020204030204" pitchFamily="34" charset="0"/>
                          <a:cs typeface="Arial" panose="020B0604020202020204" pitchFamily="34" charset="0"/>
                        </a:rPr>
                        <a:t>16</a:t>
                      </a:r>
                      <a:endParaRPr lang="en-US" sz="1000" b="1" dirty="0">
                        <a:effectLst/>
                        <a:latin typeface="Arial Narrow" panose="020B0606020202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DDFA1"/>
                    </a:solidFill>
                  </a:tcPr>
                </a:tc>
                <a:tc>
                  <a:txBody>
                    <a:bodyPr/>
                    <a:lstStyle/>
                    <a:p>
                      <a:pPr marL="0" marR="0" algn="just">
                        <a:lnSpc>
                          <a:spcPct val="150000"/>
                        </a:lnSpc>
                        <a:spcBef>
                          <a:spcPts val="0"/>
                        </a:spcBef>
                        <a:spcAft>
                          <a:spcPts val="0"/>
                        </a:spcAft>
                      </a:pPr>
                      <a:r>
                        <a:rPr lang="en-ZA" sz="1000" b="0" dirty="0">
                          <a:effectLst/>
                          <a:latin typeface="Arial Narrow" panose="020B0606020202030204" pitchFamily="34" charset="0"/>
                          <a:ea typeface="Calibri" panose="020F0502020204030204" pitchFamily="34" charset="0"/>
                          <a:cs typeface="Arial" panose="020B0604020202020204" pitchFamily="34" charset="0"/>
                        </a:rPr>
                        <a:t>There was a high demand for capacity building workshops in the Western Cape Province.</a:t>
                      </a:r>
                      <a:endParaRPr lang="en-US" sz="1000" b="0" dirty="0">
                        <a:effectLst/>
                        <a:latin typeface="Arial Narrow" panose="020B0606020202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091432596"/>
                  </a:ext>
                </a:extLst>
              </a:tr>
              <a:tr h="532517">
                <a:tc>
                  <a:txBody>
                    <a:bodyPr/>
                    <a:lstStyle/>
                    <a:p>
                      <a:pPr marL="0" marR="0" algn="just">
                        <a:lnSpc>
                          <a:spcPct val="150000"/>
                        </a:lnSpc>
                        <a:spcBef>
                          <a:spcPts val="0"/>
                        </a:spcBef>
                        <a:spcAft>
                          <a:spcPts val="0"/>
                        </a:spcAft>
                      </a:pPr>
                      <a:r>
                        <a:rPr lang="en-ZA" sz="1000" b="1" dirty="0">
                          <a:solidFill>
                            <a:schemeClr val="tx1"/>
                          </a:solidFill>
                          <a:effectLst/>
                          <a:latin typeface="Arial Narrow" panose="020B0606020202030204" pitchFamily="34" charset="0"/>
                          <a:ea typeface="Calibri" panose="020F0502020204030204" pitchFamily="34" charset="0"/>
                          <a:cs typeface="Arial" panose="020B0604020202020204" pitchFamily="34" charset="0"/>
                        </a:rPr>
                        <a:t>2.1.4</a:t>
                      </a:r>
                      <a:endParaRPr lang="en-US" sz="1000" b="1" dirty="0">
                        <a:solidFill>
                          <a:schemeClr val="tx1"/>
                        </a:solidFill>
                        <a:effectLst/>
                        <a:latin typeface="Arial Narrow" panose="020B0606020202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a:lnSpc>
                          <a:spcPct val="150000"/>
                        </a:lnSpc>
                        <a:spcBef>
                          <a:spcPts val="0"/>
                        </a:spcBef>
                        <a:spcAft>
                          <a:spcPts val="0"/>
                        </a:spcAft>
                      </a:pPr>
                      <a:r>
                        <a:rPr lang="en-US" sz="1000" b="0" dirty="0">
                          <a:effectLst/>
                          <a:latin typeface="Arial Narrow" panose="020B0606020202030204" pitchFamily="34" charset="0"/>
                          <a:ea typeface="Calibri" panose="020F0502020204030204" pitchFamily="34" charset="0"/>
                          <a:cs typeface="ArialNarrow"/>
                        </a:rPr>
                        <a:t>Number of Anti-Crime Campaigns conducted per year</a:t>
                      </a:r>
                      <a:endParaRPr lang="en-US" sz="1000" b="0" dirty="0">
                        <a:effectLst/>
                        <a:latin typeface="Arial Narrow" panose="020B0606020202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algn="ctr">
                        <a:lnSpc>
                          <a:spcPct val="150000"/>
                        </a:lnSpc>
                        <a:spcBef>
                          <a:spcPts val="0"/>
                        </a:spcBef>
                        <a:spcAft>
                          <a:spcPts val="0"/>
                        </a:spcAft>
                      </a:pPr>
                      <a:r>
                        <a:rPr lang="en-ZA" sz="1000" b="1" dirty="0">
                          <a:effectLst/>
                          <a:latin typeface="Arial Narrow" panose="020B0606020202030204" pitchFamily="34" charset="0"/>
                          <a:ea typeface="Calibri" panose="020F0502020204030204" pitchFamily="34" charset="0"/>
                          <a:cs typeface="Arial" panose="020B0604020202020204" pitchFamily="34" charset="0"/>
                        </a:rPr>
                        <a:t>3</a:t>
                      </a:r>
                      <a:endParaRPr lang="en-US" sz="1000" b="1" dirty="0">
                        <a:effectLst/>
                        <a:latin typeface="Arial Narrow" panose="020B0606020202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algn="ctr">
                        <a:lnSpc>
                          <a:spcPct val="150000"/>
                        </a:lnSpc>
                        <a:spcBef>
                          <a:spcPts val="0"/>
                        </a:spcBef>
                        <a:spcAft>
                          <a:spcPts val="0"/>
                        </a:spcAft>
                      </a:pPr>
                      <a:r>
                        <a:rPr lang="en-ZA" sz="1000" b="1" dirty="0">
                          <a:effectLst/>
                          <a:latin typeface="Arial Narrow" panose="020B0606020202030204" pitchFamily="34" charset="0"/>
                          <a:ea typeface="Calibri" panose="020F0502020204030204" pitchFamily="34" charset="0"/>
                          <a:cs typeface="Arial" panose="020B0604020202020204" pitchFamily="34" charset="0"/>
                        </a:rPr>
                        <a:t>3</a:t>
                      </a:r>
                      <a:endParaRPr lang="en-US" sz="1000" b="1" dirty="0">
                        <a:effectLst/>
                        <a:latin typeface="Arial Narrow" panose="020B0606020202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algn="ctr">
                        <a:lnSpc>
                          <a:spcPct val="150000"/>
                        </a:lnSpc>
                        <a:spcBef>
                          <a:spcPts val="0"/>
                        </a:spcBef>
                        <a:spcAft>
                          <a:spcPts val="0"/>
                        </a:spcAft>
                      </a:pPr>
                      <a:r>
                        <a:rPr lang="en-ZA" sz="1000" b="1" dirty="0">
                          <a:effectLst/>
                          <a:latin typeface="Arial Narrow" panose="020B0606020202030204" pitchFamily="34" charset="0"/>
                          <a:ea typeface="Calibri" panose="020F0502020204030204" pitchFamily="34" charset="0"/>
                          <a:cs typeface="Arial" panose="020B0604020202020204" pitchFamily="34" charset="0"/>
                        </a:rPr>
                        <a:t>8</a:t>
                      </a:r>
                      <a:endParaRPr lang="en-US" sz="1000" b="1" dirty="0">
                        <a:effectLst/>
                        <a:latin typeface="Arial Narrow" panose="020B0606020202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algn="ctr">
                        <a:lnSpc>
                          <a:spcPct val="150000"/>
                        </a:lnSpc>
                        <a:spcBef>
                          <a:spcPts val="0"/>
                        </a:spcBef>
                        <a:spcAft>
                          <a:spcPts val="0"/>
                        </a:spcAft>
                      </a:pPr>
                      <a:r>
                        <a:rPr lang="en-ZA" sz="1000" b="1" dirty="0">
                          <a:effectLst/>
                          <a:latin typeface="Arial Narrow" panose="020B0606020202030204" pitchFamily="34" charset="0"/>
                          <a:ea typeface="Calibri" panose="020F0502020204030204" pitchFamily="34" charset="0"/>
                          <a:cs typeface="Arial" panose="020B0604020202020204" pitchFamily="34" charset="0"/>
                        </a:rPr>
                        <a:t>5</a:t>
                      </a:r>
                      <a:endParaRPr lang="en-US" sz="1000" b="1" dirty="0">
                        <a:effectLst/>
                        <a:latin typeface="Arial Narrow" panose="020B0606020202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DDFA1"/>
                    </a:solidFill>
                  </a:tcPr>
                </a:tc>
                <a:tc>
                  <a:txBody>
                    <a:bodyPr/>
                    <a:lstStyle/>
                    <a:p>
                      <a:pPr marL="0" marR="0" algn="just">
                        <a:lnSpc>
                          <a:spcPct val="150000"/>
                        </a:lnSpc>
                        <a:spcBef>
                          <a:spcPts val="0"/>
                        </a:spcBef>
                        <a:spcAft>
                          <a:spcPts val="0"/>
                        </a:spcAft>
                      </a:pPr>
                      <a:r>
                        <a:rPr lang="en-ZA" sz="1000" b="0" dirty="0">
                          <a:effectLst/>
                          <a:latin typeface="Arial Narrow" panose="020B0606020202030204" pitchFamily="34" charset="0"/>
                          <a:ea typeface="Calibri" panose="020F0502020204030204" pitchFamily="34" charset="0"/>
                          <a:cs typeface="Arial" panose="020B0604020202020204" pitchFamily="34" charset="0"/>
                        </a:rPr>
                        <a:t>The increase in reported GBV and gang-related cases, and the demand for additional campaigns, resulted in the over-achievement of the indicator.</a:t>
                      </a:r>
                      <a:endParaRPr lang="en-US" sz="1000" b="0" dirty="0">
                        <a:effectLst/>
                        <a:latin typeface="Arial Narrow" panose="020B0606020202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639488847"/>
                  </a:ext>
                </a:extLst>
              </a:tr>
              <a:tr h="532517">
                <a:tc>
                  <a:txBody>
                    <a:bodyPr/>
                    <a:lstStyle/>
                    <a:p>
                      <a:pPr marL="0" marR="0" algn="just">
                        <a:lnSpc>
                          <a:spcPct val="150000"/>
                        </a:lnSpc>
                        <a:spcBef>
                          <a:spcPts val="0"/>
                        </a:spcBef>
                        <a:spcAft>
                          <a:spcPts val="0"/>
                        </a:spcAft>
                      </a:pPr>
                      <a:r>
                        <a:rPr lang="en-ZA" sz="1000" b="1" dirty="0">
                          <a:solidFill>
                            <a:schemeClr val="tx1"/>
                          </a:solidFill>
                          <a:effectLst/>
                          <a:latin typeface="Arial Narrow" panose="020B0606020202030204" pitchFamily="34" charset="0"/>
                          <a:ea typeface="Calibri" panose="020F0502020204030204" pitchFamily="34" charset="0"/>
                          <a:cs typeface="Arial" panose="020B0604020202020204" pitchFamily="34" charset="0"/>
                        </a:rPr>
                        <a:t>2.1.5</a:t>
                      </a:r>
                      <a:endParaRPr lang="en-US" sz="10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a:lnSpc>
                          <a:spcPct val="150000"/>
                        </a:lnSpc>
                        <a:spcBef>
                          <a:spcPts val="0"/>
                        </a:spcBef>
                        <a:spcAft>
                          <a:spcPts val="0"/>
                        </a:spcAft>
                      </a:pPr>
                      <a:r>
                        <a:rPr lang="en-US" sz="1000" b="0" dirty="0">
                          <a:effectLst/>
                          <a:latin typeface="Arial Narrow" panose="020B0606020202030204" pitchFamily="34" charset="0"/>
                          <a:ea typeface="Calibri" panose="020F0502020204030204" pitchFamily="34" charset="0"/>
                          <a:cs typeface="ArialNarrow"/>
                        </a:rPr>
                        <a:t>Number of assessment reports on implementing Community Policing Forum (CPF) </a:t>
                      </a:r>
                      <a:r>
                        <a:rPr lang="en-US" sz="1000" b="0" dirty="0" smtClean="0">
                          <a:effectLst/>
                          <a:latin typeface="Arial Narrow" panose="020B0606020202030204" pitchFamily="34" charset="0"/>
                          <a:ea typeface="Calibri" panose="020F0502020204030204" pitchFamily="34" charset="0"/>
                          <a:cs typeface="ArialNarrow"/>
                        </a:rPr>
                        <a:t>regulations/ standards approved </a:t>
                      </a:r>
                      <a:r>
                        <a:rPr lang="en-US" sz="1000" b="0" dirty="0">
                          <a:effectLst/>
                          <a:latin typeface="Arial Narrow" panose="020B0606020202030204" pitchFamily="34" charset="0"/>
                          <a:ea typeface="Calibri" panose="020F0502020204030204" pitchFamily="34" charset="0"/>
                          <a:cs typeface="ArialNarrow"/>
                        </a:rPr>
                        <a:t>by the Secretary for Police per </a:t>
                      </a:r>
                      <a:r>
                        <a:rPr lang="en-US" sz="1000" b="0" dirty="0" smtClean="0">
                          <a:effectLst/>
                          <a:latin typeface="Arial Narrow" panose="020B0606020202030204" pitchFamily="34" charset="0"/>
                          <a:ea typeface="Calibri" panose="020F0502020204030204" pitchFamily="34" charset="0"/>
                          <a:cs typeface="ArialNarrow"/>
                        </a:rPr>
                        <a:t>year</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algn="ctr">
                        <a:lnSpc>
                          <a:spcPct val="150000"/>
                        </a:lnSpc>
                        <a:spcBef>
                          <a:spcPts val="0"/>
                        </a:spcBef>
                        <a:spcAft>
                          <a:spcPts val="0"/>
                        </a:spcAft>
                      </a:pPr>
                      <a:r>
                        <a:rPr lang="en-ZA" sz="1000" b="1" dirty="0">
                          <a:effectLst/>
                          <a:latin typeface="Arial Narrow" panose="020B0606020202030204" pitchFamily="34" charset="0"/>
                          <a:ea typeface="Calibri" panose="020F0502020204030204" pitchFamily="34" charset="0"/>
                          <a:cs typeface="Arial" panose="020B0604020202020204" pitchFamily="34" charset="0"/>
                        </a:rPr>
                        <a:t>2</a:t>
                      </a:r>
                      <a:endParaRPr lang="en-US" sz="10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algn="ctr">
                        <a:lnSpc>
                          <a:spcPct val="150000"/>
                        </a:lnSpc>
                        <a:spcBef>
                          <a:spcPts val="0"/>
                        </a:spcBef>
                        <a:spcAft>
                          <a:spcPts val="0"/>
                        </a:spcAft>
                      </a:pPr>
                      <a:r>
                        <a:rPr lang="en-ZA" sz="1000" b="1" dirty="0">
                          <a:effectLst/>
                          <a:latin typeface="Arial Narrow" panose="020B0606020202030204" pitchFamily="34" charset="0"/>
                          <a:ea typeface="Calibri" panose="020F0502020204030204" pitchFamily="34" charset="0"/>
                          <a:cs typeface="Arial" panose="020B0604020202020204" pitchFamily="34" charset="0"/>
                        </a:rPr>
                        <a:t>2</a:t>
                      </a:r>
                      <a:endParaRPr lang="en-US" sz="10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algn="ctr">
                        <a:lnSpc>
                          <a:spcPct val="150000"/>
                        </a:lnSpc>
                        <a:spcBef>
                          <a:spcPts val="0"/>
                        </a:spcBef>
                        <a:spcAft>
                          <a:spcPts val="0"/>
                        </a:spcAft>
                      </a:pPr>
                      <a:r>
                        <a:rPr lang="en-ZA" sz="1000" b="1" dirty="0">
                          <a:effectLst/>
                          <a:latin typeface="Arial Narrow" panose="020B0606020202030204" pitchFamily="34" charset="0"/>
                          <a:ea typeface="Calibri" panose="020F0502020204030204" pitchFamily="34" charset="0"/>
                          <a:cs typeface="Arial" panose="020B0604020202020204" pitchFamily="34" charset="0"/>
                        </a:rPr>
                        <a:t>5</a:t>
                      </a:r>
                      <a:endParaRPr lang="en-US" sz="10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algn="ctr">
                        <a:lnSpc>
                          <a:spcPct val="150000"/>
                        </a:lnSpc>
                        <a:spcBef>
                          <a:spcPts val="0"/>
                        </a:spcBef>
                        <a:spcAft>
                          <a:spcPts val="0"/>
                        </a:spcAft>
                      </a:pPr>
                      <a:r>
                        <a:rPr lang="en-ZA" sz="1000" b="1" dirty="0">
                          <a:effectLst/>
                          <a:latin typeface="Arial Narrow" panose="020B0606020202030204" pitchFamily="34" charset="0"/>
                          <a:ea typeface="Calibri" panose="020F0502020204030204" pitchFamily="34" charset="0"/>
                          <a:cs typeface="Arial" panose="020B0604020202020204" pitchFamily="34" charset="0"/>
                        </a:rPr>
                        <a:t>3</a:t>
                      </a:r>
                      <a:endParaRPr lang="en-US" sz="10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DDFA1"/>
                    </a:solidFill>
                  </a:tcPr>
                </a:tc>
                <a:tc>
                  <a:txBody>
                    <a:bodyPr/>
                    <a:lstStyle/>
                    <a:p>
                      <a:pPr marL="0" marR="0" algn="just">
                        <a:lnSpc>
                          <a:spcPct val="150000"/>
                        </a:lnSpc>
                        <a:spcBef>
                          <a:spcPts val="0"/>
                        </a:spcBef>
                        <a:spcAft>
                          <a:spcPts val="0"/>
                        </a:spcAft>
                      </a:pPr>
                      <a:r>
                        <a:rPr lang="en-ZA" sz="1000" b="0" dirty="0">
                          <a:effectLst/>
                          <a:latin typeface="Arial Narrow" panose="020B0606020202030204" pitchFamily="34" charset="0"/>
                          <a:ea typeface="Calibri" panose="020F0502020204030204" pitchFamily="34" charset="0"/>
                          <a:cs typeface="Arial" panose="020B0604020202020204" pitchFamily="34" charset="0"/>
                        </a:rPr>
                        <a:t>The need to conduct additional CPF assessments resulted in the over-achievement of the indicator.</a:t>
                      </a:r>
                      <a:endParaRPr lang="en-US" sz="1000" b="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81993516"/>
                  </a:ext>
                </a:extLst>
              </a:tr>
            </a:tbl>
          </a:graphicData>
        </a:graphic>
      </p:graphicFrame>
      <p:grpSp>
        <p:nvGrpSpPr>
          <p:cNvPr id="17" name="Group 16"/>
          <p:cNvGrpSpPr/>
          <p:nvPr/>
        </p:nvGrpSpPr>
        <p:grpSpPr>
          <a:xfrm>
            <a:off x="199868" y="2185948"/>
            <a:ext cx="9460933" cy="424873"/>
            <a:chOff x="307994" y="2672695"/>
            <a:chExt cx="9325527" cy="443447"/>
          </a:xfrm>
        </p:grpSpPr>
        <p:grpSp>
          <p:nvGrpSpPr>
            <p:cNvPr id="18" name="Group 17"/>
            <p:cNvGrpSpPr/>
            <p:nvPr/>
          </p:nvGrpSpPr>
          <p:grpSpPr>
            <a:xfrm>
              <a:off x="6892083" y="2672695"/>
              <a:ext cx="2741438" cy="238026"/>
              <a:chOff x="6748065" y="2630942"/>
              <a:chExt cx="2741438" cy="238026"/>
            </a:xfrm>
          </p:grpSpPr>
          <p:sp>
            <p:nvSpPr>
              <p:cNvPr id="20" name="TextBox 19"/>
              <p:cNvSpPr txBox="1"/>
              <p:nvPr/>
            </p:nvSpPr>
            <p:spPr>
              <a:xfrm>
                <a:off x="8640529" y="2630943"/>
                <a:ext cx="848974" cy="230832"/>
              </a:xfrm>
              <a:prstGeom prst="rect">
                <a:avLst/>
              </a:prstGeom>
              <a:solidFill>
                <a:srgbClr val="EDDFA1"/>
              </a:solidFill>
            </p:spPr>
            <p:txBody>
              <a:bodyPr wrap="square" rtlCol="0">
                <a:spAutoFit/>
              </a:bodyPr>
              <a:lstStyle/>
              <a:p>
                <a:pPr algn="ctr"/>
                <a:r>
                  <a:rPr lang="en-US" sz="900" b="1" dirty="0">
                    <a:latin typeface="Arial Narrow" panose="020B0606020202030204" pitchFamily="34" charset="0"/>
                  </a:rPr>
                  <a:t>Overachieved</a:t>
                </a:r>
              </a:p>
            </p:txBody>
          </p:sp>
          <p:sp>
            <p:nvSpPr>
              <p:cNvPr id="21" name="TextBox 20"/>
              <p:cNvSpPr txBox="1"/>
              <p:nvPr/>
            </p:nvSpPr>
            <p:spPr>
              <a:xfrm>
                <a:off x="7719546" y="2638136"/>
                <a:ext cx="848974" cy="230832"/>
              </a:xfrm>
              <a:prstGeom prst="rect">
                <a:avLst/>
              </a:prstGeom>
              <a:solidFill>
                <a:srgbClr val="E5B8B7"/>
              </a:solidFill>
            </p:spPr>
            <p:txBody>
              <a:bodyPr wrap="square" rtlCol="0">
                <a:spAutoFit/>
              </a:bodyPr>
              <a:lstStyle/>
              <a:p>
                <a:pPr algn="ctr"/>
                <a:r>
                  <a:rPr lang="en-US" sz="900" b="1" dirty="0">
                    <a:latin typeface="Arial Narrow" panose="020B0606020202030204" pitchFamily="34" charset="0"/>
                  </a:rPr>
                  <a:t>Not Achieved</a:t>
                </a:r>
              </a:p>
            </p:txBody>
          </p:sp>
          <p:sp>
            <p:nvSpPr>
              <p:cNvPr id="22" name="TextBox 21"/>
              <p:cNvSpPr txBox="1"/>
              <p:nvPr/>
            </p:nvSpPr>
            <p:spPr>
              <a:xfrm>
                <a:off x="6748065" y="2630942"/>
                <a:ext cx="848974" cy="230832"/>
              </a:xfrm>
              <a:prstGeom prst="rect">
                <a:avLst/>
              </a:prstGeom>
              <a:solidFill>
                <a:srgbClr val="689F80"/>
              </a:solidFill>
            </p:spPr>
            <p:txBody>
              <a:bodyPr wrap="square" rtlCol="0">
                <a:spAutoFit/>
              </a:bodyPr>
              <a:lstStyle/>
              <a:p>
                <a:pPr algn="ctr"/>
                <a:r>
                  <a:rPr lang="en-US" sz="900" b="1" dirty="0">
                    <a:latin typeface="Arial Narrow" panose="020B0606020202030204" pitchFamily="34" charset="0"/>
                  </a:rPr>
                  <a:t>Achieved</a:t>
                </a:r>
              </a:p>
            </p:txBody>
          </p:sp>
        </p:grpSp>
        <p:sp>
          <p:nvSpPr>
            <p:cNvPr id="19" name="TextBox 18"/>
            <p:cNvSpPr txBox="1"/>
            <p:nvPr/>
          </p:nvSpPr>
          <p:spPr>
            <a:xfrm>
              <a:off x="307994" y="2716032"/>
              <a:ext cx="2944829" cy="400110"/>
            </a:xfrm>
            <a:prstGeom prst="rect">
              <a:avLst/>
            </a:prstGeom>
            <a:noFill/>
          </p:spPr>
          <p:txBody>
            <a:bodyPr wrap="square" rtlCol="0">
              <a:spAutoFit/>
            </a:bodyPr>
            <a:lstStyle/>
            <a:p>
              <a:r>
                <a:rPr lang="en-ZA" altLang="en-US" sz="1000" b="1" i="1" dirty="0">
                  <a:latin typeface="Arial Narrow" panose="020B0606020202030204" pitchFamily="34" charset="0"/>
                  <a:ea typeface="Calibri" panose="020F0502020204030204" pitchFamily="34" charset="0"/>
                  <a:cs typeface="Times New Roman" panose="02020603050405020304" pitchFamily="18" charset="0"/>
                </a:rPr>
                <a:t>Output Indicators, Targets, </a:t>
              </a:r>
              <a:r>
                <a:rPr lang="en-ZA" altLang="en-US" sz="1000" b="1" i="1" dirty="0" smtClean="0">
                  <a:latin typeface="Arial Narrow" panose="020B0606020202030204" pitchFamily="34" charset="0"/>
                  <a:ea typeface="Calibri" panose="020F0502020204030204" pitchFamily="34" charset="0"/>
                  <a:cs typeface="Times New Roman" panose="02020603050405020304" pitchFamily="18" charset="0"/>
                </a:rPr>
                <a:t>and Actual Achievements </a:t>
              </a:r>
              <a:endParaRPr lang="en-US" altLang="en-US" sz="1000" i="1" dirty="0">
                <a:latin typeface="Arial Narrow" panose="020B0606020202030204" pitchFamily="34" charset="0"/>
              </a:endParaRPr>
            </a:p>
            <a:p>
              <a:endParaRPr lang="en-US" sz="1000" dirty="0">
                <a:latin typeface="Arial Narrow" panose="020B0606020202030204" pitchFamily="34" charset="0"/>
              </a:endParaRPr>
            </a:p>
          </p:txBody>
        </p:sp>
      </p:grpSp>
      <p:sp>
        <p:nvSpPr>
          <p:cNvPr id="13" name="Rectangle 12"/>
          <p:cNvSpPr/>
          <p:nvPr/>
        </p:nvSpPr>
        <p:spPr>
          <a:xfrm>
            <a:off x="199868" y="438439"/>
            <a:ext cx="4480560" cy="28632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1600" b="1" dirty="0" smtClean="0">
                <a:solidFill>
                  <a:srgbClr val="B1A673"/>
                </a:solidFill>
                <a:latin typeface="Arial Narrow" panose="020B0606020202030204" pitchFamily="34" charset="0"/>
              </a:rPr>
              <a:t>Performance per Programme</a:t>
            </a:r>
            <a:endParaRPr lang="en-US" sz="1600" b="1" dirty="0">
              <a:solidFill>
                <a:srgbClr val="B1A673"/>
              </a:solidFill>
              <a:latin typeface="Arial Narrow" panose="020B0606020202030204" pitchFamily="34" charset="0"/>
            </a:endParaRPr>
          </a:p>
        </p:txBody>
      </p:sp>
      <p:sp>
        <p:nvSpPr>
          <p:cNvPr id="2" name="Slide Number Placeholder 1"/>
          <p:cNvSpPr>
            <a:spLocks noGrp="1"/>
          </p:cNvSpPr>
          <p:nvPr>
            <p:ph type="sldNum" sz="quarter" idx="12"/>
          </p:nvPr>
        </p:nvSpPr>
        <p:spPr/>
        <p:txBody>
          <a:bodyPr/>
          <a:lstStyle/>
          <a:p>
            <a:pPr algn="r"/>
            <a:fld id="{96B6FF19-05A1-4CA1-BC87-1DF7A796AA03}" type="slidenum">
              <a:rPr lang="en-US" smtClean="0"/>
              <a:pPr algn="r"/>
              <a:t>15</a:t>
            </a:fld>
            <a:endParaRPr lang="en-US" dirty="0"/>
          </a:p>
        </p:txBody>
      </p:sp>
      <p:pic>
        <p:nvPicPr>
          <p:cNvPr id="3" name="Picture 2"/>
          <p:cNvPicPr>
            <a:picLocks noChangeAspect="1"/>
          </p:cNvPicPr>
          <p:nvPr/>
        </p:nvPicPr>
        <p:blipFill>
          <a:blip r:embed="rId3"/>
          <a:stretch>
            <a:fillRect/>
          </a:stretch>
        </p:blipFill>
        <p:spPr>
          <a:xfrm>
            <a:off x="199868" y="5949893"/>
            <a:ext cx="6041660" cy="298730"/>
          </a:xfrm>
          <a:prstGeom prst="rect">
            <a:avLst/>
          </a:prstGeom>
        </p:spPr>
      </p:pic>
    </p:spTree>
    <p:extLst>
      <p:ext uri="{BB962C8B-B14F-4D97-AF65-F5344CB8AC3E}">
        <p14:creationId xmlns:p14="http://schemas.microsoft.com/office/powerpoint/2010/main" val="88632969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p:cNvSpPr txBox="1">
            <a:spLocks/>
          </p:cNvSpPr>
          <p:nvPr/>
        </p:nvSpPr>
        <p:spPr>
          <a:xfrm>
            <a:off x="4983957" y="143108"/>
            <a:ext cx="4922044" cy="432049"/>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r"/>
            <a:r>
              <a:rPr lang="en-GB" sz="2200" b="1" cap="small" dirty="0" smtClean="0">
                <a:solidFill>
                  <a:srgbClr val="246412"/>
                </a:solidFill>
                <a:latin typeface="Arial Narrow" panose="020B0606020202030204" pitchFamily="34" charset="0"/>
              </a:rPr>
              <a:t>CSPS PERFORMANCE </a:t>
            </a:r>
            <a:r>
              <a:rPr lang="en-GB" sz="2200" b="1" cap="small" dirty="0">
                <a:solidFill>
                  <a:srgbClr val="246412"/>
                </a:solidFill>
                <a:latin typeface="Arial Narrow" panose="020B0606020202030204" pitchFamily="34" charset="0"/>
              </a:rPr>
              <a:t>INFORMATION </a:t>
            </a:r>
            <a:endParaRPr lang="en-ZA" sz="2200" b="1" dirty="0">
              <a:solidFill>
                <a:srgbClr val="246412"/>
              </a:solidFill>
              <a:latin typeface="Arial Narrow" panose="020B0606020202030204" pitchFamily="34" charset="0"/>
              <a:cs typeface="Arial Narrow"/>
            </a:endParaRPr>
          </a:p>
        </p:txBody>
      </p:sp>
      <p:sp>
        <p:nvSpPr>
          <p:cNvPr id="11" name="Content Placeholder 2"/>
          <p:cNvSpPr txBox="1">
            <a:spLocks/>
          </p:cNvSpPr>
          <p:nvPr/>
        </p:nvSpPr>
        <p:spPr>
          <a:xfrm>
            <a:off x="199866" y="1159655"/>
            <a:ext cx="9598636" cy="5115091"/>
          </a:xfrm>
          <a:prstGeom prst="rect">
            <a:avLst/>
          </a:prstGeom>
          <a:effectLst/>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en-ZA" sz="1200" b="1" dirty="0">
                <a:solidFill>
                  <a:srgbClr val="B1A673"/>
                </a:solidFill>
                <a:latin typeface="Arial Narrow" panose="020B0606020202030204" pitchFamily="34" charset="0"/>
              </a:rPr>
              <a:t>Sub-Programme 2.2: </a:t>
            </a:r>
            <a:r>
              <a:rPr lang="en-US" sz="1200" b="1" dirty="0">
                <a:solidFill>
                  <a:srgbClr val="B1A673"/>
                </a:solidFill>
                <a:latin typeface="Arial Narrow" panose="020B0606020202030204" pitchFamily="34" charset="0"/>
              </a:rPr>
              <a:t>Community Outreach</a:t>
            </a:r>
          </a:p>
          <a:p>
            <a:pPr algn="l"/>
            <a:r>
              <a:rPr lang="en-ZA" sz="1200" b="1" dirty="0">
                <a:latin typeface="Arial Narrow" panose="020B0606020202030204" pitchFamily="34" charset="0"/>
              </a:rPr>
              <a:t>Purpose: Promote, encourage and facilitate community participation in safety programmes</a:t>
            </a:r>
            <a:endParaRPr lang="en-US" altLang="en-US" sz="1200" dirty="0">
              <a:latin typeface="Arial Narrow" panose="020B0606020202030204" pitchFamily="34" charset="0"/>
            </a:endParaRPr>
          </a:p>
          <a:p>
            <a:pPr algn="l"/>
            <a:endParaRPr lang="en-ZA" dirty="0">
              <a:latin typeface="Arial Narrow" panose="020B0606020202030204" pitchFamily="34" charset="0"/>
            </a:endParaRPr>
          </a:p>
        </p:txBody>
      </p:sp>
      <p:sp>
        <p:nvSpPr>
          <p:cNvPr id="12" name="Rectangle 11"/>
          <p:cNvSpPr/>
          <p:nvPr/>
        </p:nvSpPr>
        <p:spPr>
          <a:xfrm>
            <a:off x="185156" y="3509368"/>
            <a:ext cx="9535693" cy="318805"/>
          </a:xfrm>
          <a:prstGeom prst="rect">
            <a:avLst/>
          </a:prstGeom>
        </p:spPr>
        <p:txBody>
          <a:bodyPr wrap="square">
            <a:spAutoFit/>
          </a:bodyPr>
          <a:lstStyle/>
          <a:p>
            <a:pPr algn="just">
              <a:lnSpc>
                <a:spcPct val="150000"/>
              </a:lnSpc>
            </a:pPr>
            <a:r>
              <a:rPr lang="en-ZA" sz="1100" b="1" dirty="0" smtClean="0">
                <a:latin typeface="Arial Narrow" panose="020B0606020202030204" pitchFamily="34" charset="0"/>
                <a:ea typeface="Calibri" panose="020F0502020204030204" pitchFamily="34" charset="0"/>
                <a:cs typeface="Times New Roman" panose="02020603050405020304" pitchFamily="18" charset="0"/>
              </a:rPr>
              <a:t>Table </a:t>
            </a:r>
            <a:r>
              <a:rPr lang="en-ZA" sz="1100" b="1" dirty="0">
                <a:latin typeface="Arial Narrow" panose="020B0606020202030204" pitchFamily="34" charset="0"/>
                <a:ea typeface="Calibri" panose="020F0502020204030204" pitchFamily="34" charset="0"/>
                <a:cs typeface="Times New Roman" panose="02020603050405020304" pitchFamily="18" charset="0"/>
              </a:rPr>
              <a:t>5 above shows that the Sub-Programme achieved its planned targets for the period under review.</a:t>
            </a:r>
            <a:endParaRPr lang="en-US" sz="1100" b="1" dirty="0"/>
          </a:p>
        </p:txBody>
      </p:sp>
      <p:graphicFrame>
        <p:nvGraphicFramePr>
          <p:cNvPr id="13" name="Table 12"/>
          <p:cNvGraphicFramePr>
            <a:graphicFrameLocks noGrp="1"/>
          </p:cNvGraphicFramePr>
          <p:nvPr>
            <p:extLst>
              <p:ext uri="{D42A27DB-BD31-4B8C-83A1-F6EECF244321}">
                <p14:modId xmlns:p14="http://schemas.microsoft.com/office/powerpoint/2010/main" val="1813587898"/>
              </p:ext>
            </p:extLst>
          </p:nvPr>
        </p:nvGraphicFramePr>
        <p:xfrm>
          <a:off x="232757" y="2114789"/>
          <a:ext cx="9413332" cy="1443291"/>
        </p:xfrm>
        <a:graphic>
          <a:graphicData uri="http://schemas.openxmlformats.org/drawingml/2006/table">
            <a:tbl>
              <a:tblPr firstRow="1" firstCol="1" bandRow="1">
                <a:tableStyleId>{5C22544A-7EE6-4342-B048-85BDC9FD1C3A}</a:tableStyleId>
              </a:tblPr>
              <a:tblGrid>
                <a:gridCol w="515388">
                  <a:extLst>
                    <a:ext uri="{9D8B030D-6E8A-4147-A177-3AD203B41FA5}">
                      <a16:colId xmlns:a16="http://schemas.microsoft.com/office/drawing/2014/main" val="20000"/>
                    </a:ext>
                  </a:extLst>
                </a:gridCol>
                <a:gridCol w="2896006">
                  <a:extLst>
                    <a:ext uri="{9D8B030D-6E8A-4147-A177-3AD203B41FA5}">
                      <a16:colId xmlns:a16="http://schemas.microsoft.com/office/drawing/2014/main" val="20001"/>
                    </a:ext>
                  </a:extLst>
                </a:gridCol>
                <a:gridCol w="841222">
                  <a:extLst>
                    <a:ext uri="{9D8B030D-6E8A-4147-A177-3AD203B41FA5}">
                      <a16:colId xmlns:a16="http://schemas.microsoft.com/office/drawing/2014/main" val="20002"/>
                    </a:ext>
                  </a:extLst>
                </a:gridCol>
                <a:gridCol w="760395">
                  <a:extLst>
                    <a:ext uri="{9D8B030D-6E8A-4147-A177-3AD203B41FA5}">
                      <a16:colId xmlns:a16="http://schemas.microsoft.com/office/drawing/2014/main" val="20003"/>
                    </a:ext>
                  </a:extLst>
                </a:gridCol>
                <a:gridCol w="1010653">
                  <a:extLst>
                    <a:ext uri="{9D8B030D-6E8A-4147-A177-3AD203B41FA5}">
                      <a16:colId xmlns:a16="http://schemas.microsoft.com/office/drawing/2014/main" val="20012"/>
                    </a:ext>
                  </a:extLst>
                </a:gridCol>
                <a:gridCol w="808522">
                  <a:extLst>
                    <a:ext uri="{9D8B030D-6E8A-4147-A177-3AD203B41FA5}">
                      <a16:colId xmlns:a16="http://schemas.microsoft.com/office/drawing/2014/main" val="20013"/>
                    </a:ext>
                  </a:extLst>
                </a:gridCol>
                <a:gridCol w="2581146">
                  <a:extLst>
                    <a:ext uri="{9D8B030D-6E8A-4147-A177-3AD203B41FA5}">
                      <a16:colId xmlns:a16="http://schemas.microsoft.com/office/drawing/2014/main" val="20014"/>
                    </a:ext>
                  </a:extLst>
                </a:gridCol>
              </a:tblGrid>
              <a:tr h="628411">
                <a:tc gridSpan="2">
                  <a:txBody>
                    <a:bodyPr/>
                    <a:lstStyle/>
                    <a:p>
                      <a:pPr marL="0" marR="0" algn="just">
                        <a:lnSpc>
                          <a:spcPct val="100000"/>
                        </a:lnSpc>
                        <a:spcBef>
                          <a:spcPts val="0"/>
                        </a:spcBef>
                        <a:spcAft>
                          <a:spcPts val="0"/>
                        </a:spcAft>
                      </a:pPr>
                      <a:r>
                        <a:rPr lang="en-US" sz="1100" b="1" dirty="0" smtClean="0">
                          <a:effectLst/>
                          <a:latin typeface="Arial Narrow" panose="020B0606020202030204" pitchFamily="34" charset="0"/>
                        </a:rPr>
                        <a:t>Output Indicator</a:t>
                      </a:r>
                      <a:endParaRPr lang="en-US" sz="1100" b="1" dirty="0">
                        <a:effectLst/>
                        <a:latin typeface="Arial Narrow" panose="020B060602020203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1A673"/>
                    </a:solidFill>
                  </a:tcPr>
                </a:tc>
                <a:tc hMerge="1">
                  <a:txBody>
                    <a:bodyPr/>
                    <a:lstStyle/>
                    <a:p>
                      <a:endParaRPr lang="en-US"/>
                    </a:p>
                  </a:txBody>
                  <a:tcPr/>
                </a:tc>
                <a:tc>
                  <a:txBody>
                    <a:bodyPr/>
                    <a:lstStyle/>
                    <a:p>
                      <a:pPr marL="71755" marR="71755" algn="ctr">
                        <a:lnSpc>
                          <a:spcPct val="100000"/>
                        </a:lnSpc>
                        <a:spcBef>
                          <a:spcPts val="0"/>
                        </a:spcBef>
                        <a:spcAft>
                          <a:spcPts val="0"/>
                        </a:spcAft>
                      </a:pPr>
                      <a:r>
                        <a:rPr lang="en-ZA" sz="1000" b="1" dirty="0">
                          <a:effectLst/>
                          <a:latin typeface="Arial Narrow" panose="020B0606020202030204" pitchFamily="34" charset="0"/>
                        </a:rPr>
                        <a:t>Baseline </a:t>
                      </a:r>
                      <a:r>
                        <a:rPr lang="en-ZA" sz="1000" b="1" dirty="0" smtClean="0">
                          <a:effectLst/>
                          <a:latin typeface="Arial Narrow" panose="020B0606020202030204" pitchFamily="34" charset="0"/>
                        </a:rPr>
                        <a:t>2020/2021</a:t>
                      </a:r>
                      <a:endParaRPr lang="en-US" sz="1000" b="1" dirty="0">
                        <a:effectLst/>
                        <a:latin typeface="Arial Narrow" panose="020B0606020202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1A673"/>
                    </a:solidFill>
                  </a:tcPr>
                </a:tc>
                <a:tc>
                  <a:txBody>
                    <a:bodyPr/>
                    <a:lstStyle/>
                    <a:p>
                      <a:pPr marL="71755" marR="71755" algn="ctr">
                        <a:lnSpc>
                          <a:spcPct val="100000"/>
                        </a:lnSpc>
                        <a:spcBef>
                          <a:spcPts val="0"/>
                        </a:spcBef>
                        <a:spcAft>
                          <a:spcPts val="0"/>
                        </a:spcAft>
                      </a:pPr>
                      <a:r>
                        <a:rPr lang="en-ZA" sz="1000" b="1" dirty="0">
                          <a:effectLst/>
                          <a:latin typeface="Arial Narrow" panose="020B0606020202030204" pitchFamily="34" charset="0"/>
                        </a:rPr>
                        <a:t>Annual Target</a:t>
                      </a:r>
                      <a:endParaRPr lang="en-US" sz="1000" b="1" dirty="0">
                        <a:effectLst/>
                        <a:latin typeface="Arial Narrow" panose="020B0606020202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1A673"/>
                    </a:solidFill>
                  </a:tcPr>
                </a:tc>
                <a:tc>
                  <a:txBody>
                    <a:bodyPr/>
                    <a:lstStyle/>
                    <a:p>
                      <a:pPr marL="71755" marR="71755" algn="ctr">
                        <a:lnSpc>
                          <a:spcPct val="100000"/>
                        </a:lnSpc>
                        <a:spcBef>
                          <a:spcPts val="0"/>
                        </a:spcBef>
                        <a:spcAft>
                          <a:spcPts val="0"/>
                        </a:spcAft>
                      </a:pPr>
                      <a:r>
                        <a:rPr lang="en-ZA" sz="1000" b="1" dirty="0">
                          <a:effectLst/>
                          <a:latin typeface="Arial Narrow" panose="020B0606020202030204" pitchFamily="34" charset="0"/>
                        </a:rPr>
                        <a:t>Annual Performance</a:t>
                      </a:r>
                      <a:endParaRPr lang="en-US" sz="1000" b="1" dirty="0">
                        <a:effectLst/>
                        <a:latin typeface="Arial Narrow" panose="020B0606020202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1A673"/>
                    </a:solidFill>
                  </a:tcPr>
                </a:tc>
                <a:tc>
                  <a:txBody>
                    <a:bodyPr/>
                    <a:lstStyle/>
                    <a:p>
                      <a:pPr marL="71755" marR="71755" algn="ctr">
                        <a:lnSpc>
                          <a:spcPct val="100000"/>
                        </a:lnSpc>
                        <a:spcBef>
                          <a:spcPts val="0"/>
                        </a:spcBef>
                        <a:spcAft>
                          <a:spcPts val="0"/>
                        </a:spcAft>
                      </a:pPr>
                      <a:r>
                        <a:rPr lang="en-ZA" sz="1000" b="1" dirty="0">
                          <a:effectLst/>
                          <a:latin typeface="Arial Narrow" panose="020B0606020202030204" pitchFamily="34" charset="0"/>
                        </a:rPr>
                        <a:t>Variance to Target </a:t>
                      </a:r>
                      <a:endParaRPr lang="en-US" sz="1000" b="1" dirty="0">
                        <a:effectLst/>
                        <a:latin typeface="Arial Narrow" panose="020B0606020202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1A673"/>
                    </a:solidFill>
                  </a:tcPr>
                </a:tc>
                <a:tc>
                  <a:txBody>
                    <a:bodyPr/>
                    <a:lstStyle/>
                    <a:p>
                      <a:pPr marL="0" marR="0" algn="ctr">
                        <a:lnSpc>
                          <a:spcPct val="100000"/>
                        </a:lnSpc>
                        <a:spcBef>
                          <a:spcPts val="0"/>
                        </a:spcBef>
                        <a:spcAft>
                          <a:spcPts val="0"/>
                        </a:spcAft>
                      </a:pPr>
                      <a:r>
                        <a:rPr lang="en-ZA" sz="1100" b="1" dirty="0" smtClean="0">
                          <a:effectLst/>
                          <a:latin typeface="Arial Narrow" panose="020B0606020202030204" pitchFamily="34" charset="0"/>
                        </a:rPr>
                        <a:t>Comment on Deviations</a:t>
                      </a:r>
                      <a:endParaRPr lang="en-US" sz="1100" b="1" dirty="0">
                        <a:effectLst/>
                        <a:latin typeface="Arial Narrow" panose="020B0606020202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1A673"/>
                    </a:solidFill>
                  </a:tcPr>
                </a:tc>
                <a:extLst>
                  <a:ext uri="{0D108BD9-81ED-4DB2-BD59-A6C34878D82A}">
                    <a16:rowId xmlns:a16="http://schemas.microsoft.com/office/drawing/2014/main" val="10000"/>
                  </a:ext>
                </a:extLst>
              </a:tr>
              <a:tr h="814880">
                <a:tc>
                  <a:txBody>
                    <a:bodyPr/>
                    <a:lstStyle/>
                    <a:p>
                      <a:pPr marL="0" marR="0" algn="just">
                        <a:lnSpc>
                          <a:spcPct val="150000"/>
                        </a:lnSpc>
                        <a:spcBef>
                          <a:spcPts val="0"/>
                        </a:spcBef>
                        <a:spcAft>
                          <a:spcPts val="0"/>
                        </a:spcAft>
                      </a:pPr>
                      <a:r>
                        <a:rPr lang="en-US" sz="1100" b="1" dirty="0" smtClean="0">
                          <a:solidFill>
                            <a:schemeClr val="tx1"/>
                          </a:solidFill>
                          <a:effectLst/>
                          <a:latin typeface="Arial Narrow" panose="020B0606020202030204" pitchFamily="34" charset="0"/>
                          <a:ea typeface="Calibri" panose="020F0502020204030204" pitchFamily="34" charset="0"/>
                          <a:cs typeface="Times New Roman" panose="02020603050405020304" pitchFamily="18" charset="0"/>
                        </a:rPr>
                        <a:t>2.2.1</a:t>
                      </a:r>
                      <a:endParaRPr lang="en-US" sz="1100" b="1" dirty="0">
                        <a:solidFill>
                          <a:schemeClr val="tx1"/>
                        </a:solidFill>
                        <a:effectLst/>
                        <a:latin typeface="Arial Narrow" panose="020B0606020202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algn="just">
                        <a:lnSpc>
                          <a:spcPct val="150000"/>
                        </a:lnSpc>
                        <a:spcBef>
                          <a:spcPts val="0"/>
                        </a:spcBef>
                        <a:spcAft>
                          <a:spcPts val="0"/>
                        </a:spcAft>
                      </a:pPr>
                      <a:r>
                        <a:rPr lang="en-ZA" sz="1000" b="0" kern="1200" dirty="0" smtClean="0">
                          <a:solidFill>
                            <a:schemeClr val="dk1"/>
                          </a:solidFill>
                          <a:effectLst/>
                          <a:latin typeface="Arial Narrow" panose="020B0606020202030204" pitchFamily="34" charset="0"/>
                          <a:ea typeface="+mn-ea"/>
                          <a:cs typeface="+mn-cs"/>
                        </a:rPr>
                        <a:t>Number of </a:t>
                      </a:r>
                      <a:r>
                        <a:rPr lang="en-ZA" sz="1000" b="0" kern="1200" dirty="0" err="1" smtClean="0">
                          <a:solidFill>
                            <a:schemeClr val="dk1"/>
                          </a:solidFill>
                          <a:effectLst/>
                          <a:latin typeface="Arial Narrow" panose="020B0606020202030204" pitchFamily="34" charset="0"/>
                          <a:ea typeface="+mn-ea"/>
                          <a:cs typeface="+mn-cs"/>
                        </a:rPr>
                        <a:t>Izimbizo</a:t>
                      </a:r>
                      <a:r>
                        <a:rPr lang="en-ZA" sz="1000" b="0" kern="1200" dirty="0" smtClean="0">
                          <a:solidFill>
                            <a:schemeClr val="dk1"/>
                          </a:solidFill>
                          <a:effectLst/>
                          <a:latin typeface="Arial Narrow" panose="020B0606020202030204" pitchFamily="34" charset="0"/>
                          <a:ea typeface="+mn-ea"/>
                          <a:cs typeface="+mn-cs"/>
                        </a:rPr>
                        <a:t>/public participation programs held with communities to promote community safety per year</a:t>
                      </a:r>
                      <a:endParaRPr lang="en-US" sz="1000" b="0" dirty="0">
                        <a:effectLst/>
                        <a:latin typeface="Arial Narrow" panose="020B0606020202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algn="ctr">
                        <a:lnSpc>
                          <a:spcPct val="150000"/>
                        </a:lnSpc>
                        <a:spcBef>
                          <a:spcPts val="0"/>
                        </a:spcBef>
                        <a:spcAft>
                          <a:spcPts val="0"/>
                        </a:spcAft>
                      </a:pPr>
                      <a:r>
                        <a:rPr lang="en-ZA" sz="1000" b="1" dirty="0">
                          <a:effectLst/>
                          <a:latin typeface="Arial Narrow" panose="020B0606020202030204" pitchFamily="34" charset="0"/>
                          <a:ea typeface="Calibri" panose="020F0502020204030204" pitchFamily="34" charset="0"/>
                          <a:cs typeface="Arial" panose="020B0604020202020204" pitchFamily="34" charset="0"/>
                        </a:rPr>
                        <a:t>8</a:t>
                      </a:r>
                      <a:endParaRPr lang="en-US" sz="1000" b="1" dirty="0">
                        <a:effectLst/>
                        <a:latin typeface="Arial Narrow" panose="020B0606020202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algn="ctr">
                        <a:lnSpc>
                          <a:spcPct val="150000"/>
                        </a:lnSpc>
                        <a:spcBef>
                          <a:spcPts val="0"/>
                        </a:spcBef>
                        <a:spcAft>
                          <a:spcPts val="0"/>
                        </a:spcAft>
                      </a:pPr>
                      <a:r>
                        <a:rPr lang="en-ZA" sz="1000" b="1" dirty="0">
                          <a:effectLst/>
                          <a:latin typeface="Arial Narrow" panose="020B0606020202030204" pitchFamily="34" charset="0"/>
                          <a:ea typeface="Calibri" panose="020F0502020204030204" pitchFamily="34" charset="0"/>
                          <a:cs typeface="Arial" panose="020B0604020202020204" pitchFamily="34" charset="0"/>
                        </a:rPr>
                        <a:t>8</a:t>
                      </a:r>
                      <a:endParaRPr lang="en-US" sz="1000" b="1" dirty="0">
                        <a:effectLst/>
                        <a:latin typeface="Arial Narrow" panose="020B0606020202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algn="ctr">
                        <a:lnSpc>
                          <a:spcPct val="150000"/>
                        </a:lnSpc>
                        <a:spcBef>
                          <a:spcPts val="0"/>
                        </a:spcBef>
                        <a:spcAft>
                          <a:spcPts val="0"/>
                        </a:spcAft>
                      </a:pPr>
                      <a:r>
                        <a:rPr lang="en-ZA" sz="1000" b="1" dirty="0">
                          <a:effectLst/>
                          <a:latin typeface="Arial Narrow" panose="020B0606020202030204" pitchFamily="34" charset="0"/>
                          <a:ea typeface="Calibri" panose="020F0502020204030204" pitchFamily="34" charset="0"/>
                          <a:cs typeface="Arial" panose="020B0604020202020204" pitchFamily="34" charset="0"/>
                        </a:rPr>
                        <a:t>11</a:t>
                      </a:r>
                      <a:endParaRPr lang="en-US" sz="1000" b="1" dirty="0">
                        <a:effectLst/>
                        <a:latin typeface="Arial Narrow" panose="020B0606020202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algn="ctr">
                        <a:lnSpc>
                          <a:spcPct val="150000"/>
                        </a:lnSpc>
                        <a:spcBef>
                          <a:spcPts val="0"/>
                        </a:spcBef>
                        <a:spcAft>
                          <a:spcPts val="0"/>
                        </a:spcAft>
                      </a:pPr>
                      <a:r>
                        <a:rPr lang="en-ZA" sz="1000" b="1" dirty="0">
                          <a:effectLst/>
                          <a:latin typeface="Arial Narrow" panose="020B0606020202030204" pitchFamily="34" charset="0"/>
                          <a:ea typeface="Calibri" panose="020F0502020204030204" pitchFamily="34" charset="0"/>
                          <a:cs typeface="Arial" panose="020B0604020202020204" pitchFamily="34" charset="0"/>
                        </a:rPr>
                        <a:t>3</a:t>
                      </a:r>
                      <a:endParaRPr lang="en-US" sz="1000" b="1" dirty="0">
                        <a:effectLst/>
                        <a:latin typeface="Arial Narrow" panose="020B0606020202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DDFA1"/>
                    </a:solidFill>
                  </a:tcPr>
                </a:tc>
                <a:tc>
                  <a:txBody>
                    <a:bodyPr/>
                    <a:lstStyle/>
                    <a:p>
                      <a:pPr marL="0" marR="0" algn="just">
                        <a:lnSpc>
                          <a:spcPct val="150000"/>
                        </a:lnSpc>
                        <a:spcBef>
                          <a:spcPts val="0"/>
                        </a:spcBef>
                        <a:spcAft>
                          <a:spcPts val="0"/>
                        </a:spcAft>
                      </a:pPr>
                      <a:r>
                        <a:rPr lang="en-ZA" sz="1000" b="0" dirty="0">
                          <a:effectLst/>
                          <a:latin typeface="Arial Narrow" panose="020B0606020202030204" pitchFamily="34" charset="0"/>
                          <a:ea typeface="Calibri" panose="020F0502020204030204" pitchFamily="34" charset="0"/>
                          <a:cs typeface="Arial" panose="020B0604020202020204" pitchFamily="34" charset="0"/>
                        </a:rPr>
                        <a:t>There was a need to conduct additional </a:t>
                      </a:r>
                      <a:r>
                        <a:rPr lang="en-ZA" sz="1000" b="0" dirty="0" err="1">
                          <a:effectLst/>
                          <a:latin typeface="Arial Narrow" panose="020B0606020202030204" pitchFamily="34" charset="0"/>
                          <a:ea typeface="Calibri" panose="020F0502020204030204" pitchFamily="34" charset="0"/>
                          <a:cs typeface="Arial" panose="020B0604020202020204" pitchFamily="34" charset="0"/>
                        </a:rPr>
                        <a:t>Izimbizo</a:t>
                      </a:r>
                      <a:r>
                        <a:rPr lang="en-ZA" sz="1000" b="0" dirty="0">
                          <a:effectLst/>
                          <a:latin typeface="Arial Narrow" panose="020B0606020202030204" pitchFamily="34" charset="0"/>
                          <a:ea typeface="Calibri" panose="020F0502020204030204" pitchFamily="34" charset="0"/>
                          <a:cs typeface="Arial" panose="020B0604020202020204" pitchFamily="34" charset="0"/>
                        </a:rPr>
                        <a:t> for the period under review.</a:t>
                      </a:r>
                      <a:endParaRPr lang="en-US" sz="1000" b="0" dirty="0">
                        <a:effectLst/>
                        <a:latin typeface="Arial Narrow" panose="020B0606020202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1"/>
                  </a:ext>
                </a:extLst>
              </a:tr>
            </a:tbl>
          </a:graphicData>
        </a:graphic>
      </p:graphicFrame>
      <p:grpSp>
        <p:nvGrpSpPr>
          <p:cNvPr id="14" name="Group 13"/>
          <p:cNvGrpSpPr/>
          <p:nvPr/>
        </p:nvGrpSpPr>
        <p:grpSpPr>
          <a:xfrm>
            <a:off x="185156" y="1787317"/>
            <a:ext cx="9460933" cy="289557"/>
            <a:chOff x="307994" y="2672696"/>
            <a:chExt cx="9325527" cy="289557"/>
          </a:xfrm>
        </p:grpSpPr>
        <p:grpSp>
          <p:nvGrpSpPr>
            <p:cNvPr id="15" name="Group 14"/>
            <p:cNvGrpSpPr/>
            <p:nvPr/>
          </p:nvGrpSpPr>
          <p:grpSpPr>
            <a:xfrm>
              <a:off x="6942581" y="2672696"/>
              <a:ext cx="2690940" cy="238025"/>
              <a:chOff x="6798563" y="2630943"/>
              <a:chExt cx="2690940" cy="238025"/>
            </a:xfrm>
          </p:grpSpPr>
          <p:sp>
            <p:nvSpPr>
              <p:cNvPr id="17" name="TextBox 16"/>
              <p:cNvSpPr txBox="1"/>
              <p:nvPr/>
            </p:nvSpPr>
            <p:spPr>
              <a:xfrm>
                <a:off x="8640529" y="2630943"/>
                <a:ext cx="848974" cy="230832"/>
              </a:xfrm>
              <a:prstGeom prst="rect">
                <a:avLst/>
              </a:prstGeom>
              <a:solidFill>
                <a:srgbClr val="EDDFA1"/>
              </a:solidFill>
            </p:spPr>
            <p:txBody>
              <a:bodyPr wrap="square" rtlCol="0">
                <a:spAutoFit/>
              </a:bodyPr>
              <a:lstStyle/>
              <a:p>
                <a:pPr algn="ctr"/>
                <a:r>
                  <a:rPr lang="en-US" sz="900" b="1" dirty="0">
                    <a:latin typeface="Arial Narrow" panose="020B0606020202030204" pitchFamily="34" charset="0"/>
                  </a:rPr>
                  <a:t>Overachieved</a:t>
                </a:r>
              </a:p>
            </p:txBody>
          </p:sp>
          <p:sp>
            <p:nvSpPr>
              <p:cNvPr id="18" name="TextBox 17"/>
              <p:cNvSpPr txBox="1"/>
              <p:nvPr/>
            </p:nvSpPr>
            <p:spPr>
              <a:xfrm>
                <a:off x="7719546" y="2638136"/>
                <a:ext cx="848974" cy="230832"/>
              </a:xfrm>
              <a:prstGeom prst="rect">
                <a:avLst/>
              </a:prstGeom>
              <a:solidFill>
                <a:srgbClr val="E5B8B7"/>
              </a:solidFill>
            </p:spPr>
            <p:txBody>
              <a:bodyPr wrap="square" rtlCol="0">
                <a:spAutoFit/>
              </a:bodyPr>
              <a:lstStyle/>
              <a:p>
                <a:pPr algn="ctr"/>
                <a:r>
                  <a:rPr lang="en-US" sz="900" b="1" dirty="0">
                    <a:latin typeface="Arial Narrow" panose="020B0606020202030204" pitchFamily="34" charset="0"/>
                  </a:rPr>
                  <a:t>Not Achieved</a:t>
                </a:r>
              </a:p>
            </p:txBody>
          </p:sp>
          <p:sp>
            <p:nvSpPr>
              <p:cNvPr id="19" name="TextBox 18"/>
              <p:cNvSpPr txBox="1"/>
              <p:nvPr/>
            </p:nvSpPr>
            <p:spPr>
              <a:xfrm>
                <a:off x="6798563" y="2630943"/>
                <a:ext cx="848974" cy="230832"/>
              </a:xfrm>
              <a:prstGeom prst="rect">
                <a:avLst/>
              </a:prstGeom>
              <a:solidFill>
                <a:srgbClr val="689F80"/>
              </a:solidFill>
            </p:spPr>
            <p:txBody>
              <a:bodyPr wrap="square" rtlCol="0">
                <a:spAutoFit/>
              </a:bodyPr>
              <a:lstStyle/>
              <a:p>
                <a:pPr algn="ctr"/>
                <a:r>
                  <a:rPr lang="en-US" sz="900" b="1" dirty="0">
                    <a:latin typeface="Arial Narrow" panose="020B0606020202030204" pitchFamily="34" charset="0"/>
                  </a:rPr>
                  <a:t>Achieved</a:t>
                </a:r>
              </a:p>
            </p:txBody>
          </p:sp>
        </p:grpSp>
        <p:sp>
          <p:nvSpPr>
            <p:cNvPr id="16" name="TextBox 15"/>
            <p:cNvSpPr txBox="1"/>
            <p:nvPr/>
          </p:nvSpPr>
          <p:spPr>
            <a:xfrm>
              <a:off x="307994" y="2716032"/>
              <a:ext cx="2944829" cy="246221"/>
            </a:xfrm>
            <a:prstGeom prst="rect">
              <a:avLst/>
            </a:prstGeom>
            <a:noFill/>
          </p:spPr>
          <p:txBody>
            <a:bodyPr wrap="square" rtlCol="0">
              <a:spAutoFit/>
            </a:bodyPr>
            <a:lstStyle/>
            <a:p>
              <a:r>
                <a:rPr lang="en-ZA" altLang="en-US" sz="1000" b="1" i="1" dirty="0">
                  <a:latin typeface="Arial Narrow" panose="020B0606020202030204" pitchFamily="34" charset="0"/>
                  <a:ea typeface="Calibri" panose="020F0502020204030204" pitchFamily="34" charset="0"/>
                  <a:cs typeface="Times New Roman" panose="02020603050405020304" pitchFamily="18" charset="0"/>
                </a:rPr>
                <a:t>Output Indicators, Targets, </a:t>
              </a:r>
              <a:r>
                <a:rPr lang="en-ZA" altLang="en-US" sz="1000" b="1" i="1" dirty="0" smtClean="0">
                  <a:latin typeface="Arial Narrow" panose="020B0606020202030204" pitchFamily="34" charset="0"/>
                  <a:ea typeface="Calibri" panose="020F0502020204030204" pitchFamily="34" charset="0"/>
                  <a:cs typeface="Times New Roman" panose="02020603050405020304" pitchFamily="18" charset="0"/>
                </a:rPr>
                <a:t>and Actual Achievements</a:t>
              </a:r>
              <a:endParaRPr lang="en-US" sz="1000" dirty="0">
                <a:latin typeface="Arial Narrow" panose="020B0606020202030204" pitchFamily="34" charset="0"/>
              </a:endParaRPr>
            </a:p>
          </p:txBody>
        </p:sp>
      </p:grpSp>
      <p:sp>
        <p:nvSpPr>
          <p:cNvPr id="21" name="Rectangle 20"/>
          <p:cNvSpPr/>
          <p:nvPr/>
        </p:nvSpPr>
        <p:spPr>
          <a:xfrm>
            <a:off x="185156" y="515229"/>
            <a:ext cx="4480560" cy="28113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1600" b="1" dirty="0" smtClean="0">
                <a:solidFill>
                  <a:srgbClr val="B1A673"/>
                </a:solidFill>
                <a:latin typeface="Arial Narrow" panose="020B0606020202030204" pitchFamily="34" charset="0"/>
              </a:rPr>
              <a:t>Performance per Programme</a:t>
            </a:r>
            <a:endParaRPr lang="en-US" sz="1600" b="1" dirty="0">
              <a:solidFill>
                <a:srgbClr val="B1A673"/>
              </a:solidFill>
              <a:latin typeface="Arial Narrow" panose="020B0606020202030204" pitchFamily="34" charset="0"/>
            </a:endParaRPr>
          </a:p>
        </p:txBody>
      </p:sp>
      <p:sp>
        <p:nvSpPr>
          <p:cNvPr id="2" name="Slide Number Placeholder 1"/>
          <p:cNvSpPr>
            <a:spLocks noGrp="1"/>
          </p:cNvSpPr>
          <p:nvPr>
            <p:ph type="sldNum" sz="quarter" idx="12"/>
          </p:nvPr>
        </p:nvSpPr>
        <p:spPr/>
        <p:txBody>
          <a:bodyPr/>
          <a:lstStyle/>
          <a:p>
            <a:pPr algn="r"/>
            <a:fld id="{96B6FF19-05A1-4CA1-BC87-1DF7A796AA03}" type="slidenum">
              <a:rPr lang="en-US" smtClean="0"/>
              <a:pPr algn="r"/>
              <a:t>16</a:t>
            </a:fld>
            <a:endParaRPr lang="en-US" dirty="0"/>
          </a:p>
        </p:txBody>
      </p:sp>
    </p:spTree>
    <p:extLst>
      <p:ext uri="{BB962C8B-B14F-4D97-AF65-F5344CB8AC3E}">
        <p14:creationId xmlns:p14="http://schemas.microsoft.com/office/powerpoint/2010/main" val="45436269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p:cNvSpPr txBox="1">
            <a:spLocks/>
          </p:cNvSpPr>
          <p:nvPr/>
        </p:nvSpPr>
        <p:spPr>
          <a:xfrm>
            <a:off x="5042429" y="192471"/>
            <a:ext cx="4863571" cy="432049"/>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r"/>
            <a:r>
              <a:rPr lang="en-GB" sz="2200" b="1" cap="small" dirty="0" smtClean="0">
                <a:solidFill>
                  <a:srgbClr val="246412"/>
                </a:solidFill>
                <a:latin typeface="Arial Narrow" panose="020B0606020202030204" pitchFamily="34" charset="0"/>
              </a:rPr>
              <a:t>CSPS PERFORMANCE </a:t>
            </a:r>
            <a:r>
              <a:rPr lang="en-GB" sz="2200" b="1" cap="small" dirty="0">
                <a:solidFill>
                  <a:srgbClr val="246412"/>
                </a:solidFill>
                <a:latin typeface="Arial Narrow" panose="020B0606020202030204" pitchFamily="34" charset="0"/>
              </a:rPr>
              <a:t>INFORMATION </a:t>
            </a:r>
            <a:endParaRPr lang="en-ZA" sz="2200" b="1" dirty="0">
              <a:solidFill>
                <a:srgbClr val="246412"/>
              </a:solidFill>
              <a:latin typeface="Arial Narrow" panose="020B0606020202030204" pitchFamily="34" charset="0"/>
              <a:cs typeface="Arial Narrow"/>
            </a:endParaRPr>
          </a:p>
        </p:txBody>
      </p:sp>
      <p:sp>
        <p:nvSpPr>
          <p:cNvPr id="11" name="Content Placeholder 2"/>
          <p:cNvSpPr txBox="1">
            <a:spLocks/>
          </p:cNvSpPr>
          <p:nvPr/>
        </p:nvSpPr>
        <p:spPr>
          <a:xfrm>
            <a:off x="199868" y="1019350"/>
            <a:ext cx="9598636" cy="5115091"/>
          </a:xfrm>
          <a:prstGeom prst="rect">
            <a:avLst/>
          </a:prstGeom>
          <a:effectLst/>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en-ZA" sz="1200" b="1" dirty="0">
                <a:solidFill>
                  <a:srgbClr val="689F80"/>
                </a:solidFill>
                <a:latin typeface="Arial Narrow" panose="020B0606020202030204" pitchFamily="34" charset="0"/>
              </a:rPr>
              <a:t>Programme 3: Legislation and Policy Development</a:t>
            </a:r>
            <a:endParaRPr lang="en-US" sz="1200" b="1" dirty="0">
              <a:solidFill>
                <a:srgbClr val="689F80"/>
              </a:solidFill>
              <a:latin typeface="Arial Narrow" panose="020B0606020202030204" pitchFamily="34" charset="0"/>
            </a:endParaRPr>
          </a:p>
          <a:p>
            <a:pPr algn="l"/>
            <a:r>
              <a:rPr lang="en-ZA" sz="1200" b="1" dirty="0">
                <a:latin typeface="Arial Narrow" panose="020B0606020202030204" pitchFamily="34" charset="0"/>
              </a:rPr>
              <a:t>Purpose: Develop policy and legislation for the police sector and conduct research on policing and crime</a:t>
            </a:r>
          </a:p>
          <a:p>
            <a:pPr algn="l"/>
            <a:endParaRPr lang="en-ZA" sz="100" b="1" dirty="0" smtClean="0">
              <a:solidFill>
                <a:srgbClr val="B1A673"/>
              </a:solidFill>
              <a:latin typeface="Arial Narrow" panose="020B0606020202030204" pitchFamily="34" charset="0"/>
            </a:endParaRPr>
          </a:p>
          <a:p>
            <a:pPr algn="l"/>
            <a:r>
              <a:rPr lang="en-ZA" sz="1200" b="1" dirty="0" smtClean="0">
                <a:solidFill>
                  <a:srgbClr val="B1A673"/>
                </a:solidFill>
                <a:latin typeface="Arial Narrow" panose="020B0606020202030204" pitchFamily="34" charset="0"/>
              </a:rPr>
              <a:t>Sub-Programme </a:t>
            </a:r>
            <a:r>
              <a:rPr lang="en-ZA" sz="1200" b="1" dirty="0">
                <a:solidFill>
                  <a:srgbClr val="B1A673"/>
                </a:solidFill>
                <a:latin typeface="Arial Narrow" panose="020B0606020202030204" pitchFamily="34" charset="0"/>
              </a:rPr>
              <a:t>3.1: Policy Development and Research</a:t>
            </a:r>
            <a:endParaRPr lang="en-US" sz="1200" b="1" dirty="0">
              <a:solidFill>
                <a:srgbClr val="B1A673"/>
              </a:solidFill>
              <a:latin typeface="Arial Narrow" panose="020B0606020202030204" pitchFamily="34" charset="0"/>
            </a:endParaRPr>
          </a:p>
          <a:p>
            <a:pPr algn="l"/>
            <a:r>
              <a:rPr lang="en-ZA" sz="1200" b="1" dirty="0">
                <a:latin typeface="Arial Narrow" panose="020B0606020202030204" pitchFamily="34" charset="0"/>
              </a:rPr>
              <a:t>Purpose: Develop policies and undertake research in areas of policing and crime</a:t>
            </a:r>
            <a:endParaRPr lang="en-US" sz="1200" dirty="0">
              <a:latin typeface="Arial Narrow" panose="020B0606020202030204" pitchFamily="34" charset="0"/>
            </a:endParaRPr>
          </a:p>
          <a:p>
            <a:pPr algn="l" eaLnBrk="0" fontAlgn="base" hangingPunct="0">
              <a:spcBef>
                <a:spcPct val="0"/>
              </a:spcBef>
              <a:spcAft>
                <a:spcPct val="0"/>
              </a:spcAft>
            </a:pPr>
            <a:endParaRPr lang="en-US" altLang="en-US" sz="1200" dirty="0">
              <a:latin typeface="Arial Narrow" panose="020B0606020202030204" pitchFamily="34" charset="0"/>
            </a:endParaRPr>
          </a:p>
          <a:p>
            <a:pPr algn="l"/>
            <a:endParaRPr lang="en-ZA" dirty="0">
              <a:latin typeface="Arial Narrow" panose="020B0606020202030204" pitchFamily="34" charset="0"/>
            </a:endParaRPr>
          </a:p>
        </p:txBody>
      </p:sp>
      <p:graphicFrame>
        <p:nvGraphicFramePr>
          <p:cNvPr id="12" name="Table 11"/>
          <p:cNvGraphicFramePr>
            <a:graphicFrameLocks noGrp="1"/>
          </p:cNvGraphicFramePr>
          <p:nvPr>
            <p:extLst>
              <p:ext uri="{D42A27DB-BD31-4B8C-83A1-F6EECF244321}">
                <p14:modId xmlns:p14="http://schemas.microsoft.com/office/powerpoint/2010/main" val="2815968883"/>
              </p:ext>
            </p:extLst>
          </p:nvPr>
        </p:nvGraphicFramePr>
        <p:xfrm>
          <a:off x="324781" y="2582382"/>
          <a:ext cx="9383622" cy="2534563"/>
        </p:xfrm>
        <a:graphic>
          <a:graphicData uri="http://schemas.openxmlformats.org/drawingml/2006/table">
            <a:tbl>
              <a:tblPr firstRow="1" firstCol="1" bandRow="1">
                <a:tableStyleId>{5C22544A-7EE6-4342-B048-85BDC9FD1C3A}</a:tableStyleId>
              </a:tblPr>
              <a:tblGrid>
                <a:gridCol w="772364">
                  <a:extLst>
                    <a:ext uri="{9D8B030D-6E8A-4147-A177-3AD203B41FA5}">
                      <a16:colId xmlns:a16="http://schemas.microsoft.com/office/drawing/2014/main" val="20000"/>
                    </a:ext>
                  </a:extLst>
                </a:gridCol>
                <a:gridCol w="2579031">
                  <a:extLst>
                    <a:ext uri="{9D8B030D-6E8A-4147-A177-3AD203B41FA5}">
                      <a16:colId xmlns:a16="http://schemas.microsoft.com/office/drawing/2014/main" val="20001"/>
                    </a:ext>
                  </a:extLst>
                </a:gridCol>
                <a:gridCol w="853944">
                  <a:extLst>
                    <a:ext uri="{9D8B030D-6E8A-4147-A177-3AD203B41FA5}">
                      <a16:colId xmlns:a16="http://schemas.microsoft.com/office/drawing/2014/main" val="20002"/>
                    </a:ext>
                  </a:extLst>
                </a:gridCol>
                <a:gridCol w="767591">
                  <a:extLst>
                    <a:ext uri="{9D8B030D-6E8A-4147-A177-3AD203B41FA5}">
                      <a16:colId xmlns:a16="http://schemas.microsoft.com/office/drawing/2014/main" val="20003"/>
                    </a:ext>
                  </a:extLst>
                </a:gridCol>
                <a:gridCol w="1007145">
                  <a:extLst>
                    <a:ext uri="{9D8B030D-6E8A-4147-A177-3AD203B41FA5}">
                      <a16:colId xmlns:a16="http://schemas.microsoft.com/office/drawing/2014/main" val="20012"/>
                    </a:ext>
                  </a:extLst>
                </a:gridCol>
                <a:gridCol w="825477">
                  <a:extLst>
                    <a:ext uri="{9D8B030D-6E8A-4147-A177-3AD203B41FA5}">
                      <a16:colId xmlns:a16="http://schemas.microsoft.com/office/drawing/2014/main" val="20013"/>
                    </a:ext>
                  </a:extLst>
                </a:gridCol>
                <a:gridCol w="2578070">
                  <a:extLst>
                    <a:ext uri="{9D8B030D-6E8A-4147-A177-3AD203B41FA5}">
                      <a16:colId xmlns:a16="http://schemas.microsoft.com/office/drawing/2014/main" val="20014"/>
                    </a:ext>
                  </a:extLst>
                </a:gridCol>
              </a:tblGrid>
              <a:tr h="705763">
                <a:tc gridSpan="2">
                  <a:txBody>
                    <a:bodyPr/>
                    <a:lstStyle/>
                    <a:p>
                      <a:pPr marL="0" marR="0" algn="just">
                        <a:lnSpc>
                          <a:spcPct val="100000"/>
                        </a:lnSpc>
                        <a:spcBef>
                          <a:spcPts val="0"/>
                        </a:spcBef>
                        <a:spcAft>
                          <a:spcPts val="0"/>
                        </a:spcAft>
                      </a:pPr>
                      <a:r>
                        <a:rPr lang="en-US" sz="1100" b="1" dirty="0" smtClean="0">
                          <a:effectLst/>
                          <a:latin typeface="Arial Narrow" panose="020B0606020202030204" pitchFamily="34" charset="0"/>
                        </a:rPr>
                        <a:t>Output Indicator</a:t>
                      </a:r>
                      <a:endParaRPr lang="en-US" sz="1100" b="1" dirty="0">
                        <a:effectLst/>
                        <a:latin typeface="Arial Narrow" panose="020B060602020203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1A673"/>
                    </a:solidFill>
                  </a:tcPr>
                </a:tc>
                <a:tc hMerge="1">
                  <a:txBody>
                    <a:bodyPr/>
                    <a:lstStyle/>
                    <a:p>
                      <a:endParaRPr lang="en-US"/>
                    </a:p>
                  </a:txBody>
                  <a:tcPr/>
                </a:tc>
                <a:tc>
                  <a:txBody>
                    <a:bodyPr/>
                    <a:lstStyle/>
                    <a:p>
                      <a:pPr marL="71755" marR="71755" algn="ctr">
                        <a:lnSpc>
                          <a:spcPct val="100000"/>
                        </a:lnSpc>
                        <a:spcBef>
                          <a:spcPts val="0"/>
                        </a:spcBef>
                        <a:spcAft>
                          <a:spcPts val="0"/>
                        </a:spcAft>
                      </a:pPr>
                      <a:r>
                        <a:rPr lang="en-ZA" sz="1100" b="1" dirty="0">
                          <a:effectLst/>
                          <a:latin typeface="Arial Narrow" panose="020B0606020202030204" pitchFamily="34" charset="0"/>
                        </a:rPr>
                        <a:t>Baseline </a:t>
                      </a:r>
                      <a:r>
                        <a:rPr lang="en-ZA" sz="1100" b="1" dirty="0" smtClean="0">
                          <a:effectLst/>
                          <a:latin typeface="Arial Narrow" panose="020B0606020202030204" pitchFamily="34" charset="0"/>
                        </a:rPr>
                        <a:t>2020/2021</a:t>
                      </a:r>
                      <a:endParaRPr lang="en-US" sz="1100" b="1" dirty="0">
                        <a:effectLst/>
                        <a:latin typeface="Arial Narrow" panose="020B0606020202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1A673"/>
                    </a:solidFill>
                  </a:tcPr>
                </a:tc>
                <a:tc>
                  <a:txBody>
                    <a:bodyPr/>
                    <a:lstStyle/>
                    <a:p>
                      <a:pPr marL="71755" marR="71755" algn="ctr">
                        <a:lnSpc>
                          <a:spcPct val="100000"/>
                        </a:lnSpc>
                        <a:spcBef>
                          <a:spcPts val="0"/>
                        </a:spcBef>
                        <a:spcAft>
                          <a:spcPts val="0"/>
                        </a:spcAft>
                      </a:pPr>
                      <a:r>
                        <a:rPr lang="en-ZA" sz="1100" b="1" dirty="0">
                          <a:effectLst/>
                          <a:latin typeface="Arial Narrow" panose="020B0606020202030204" pitchFamily="34" charset="0"/>
                        </a:rPr>
                        <a:t>Annual Target</a:t>
                      </a:r>
                      <a:endParaRPr lang="en-US" sz="1100" b="1" dirty="0">
                        <a:effectLst/>
                        <a:latin typeface="Arial Narrow" panose="020B0606020202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1A673"/>
                    </a:solidFill>
                  </a:tcPr>
                </a:tc>
                <a:tc>
                  <a:txBody>
                    <a:bodyPr/>
                    <a:lstStyle/>
                    <a:p>
                      <a:pPr marL="71755" marR="71755" algn="ctr">
                        <a:lnSpc>
                          <a:spcPct val="100000"/>
                        </a:lnSpc>
                        <a:spcBef>
                          <a:spcPts val="0"/>
                        </a:spcBef>
                        <a:spcAft>
                          <a:spcPts val="0"/>
                        </a:spcAft>
                      </a:pPr>
                      <a:r>
                        <a:rPr lang="en-ZA" sz="1100" b="1" dirty="0">
                          <a:effectLst/>
                          <a:latin typeface="Arial Narrow" panose="020B0606020202030204" pitchFamily="34" charset="0"/>
                        </a:rPr>
                        <a:t>Annual Performance</a:t>
                      </a:r>
                      <a:endParaRPr lang="en-US" sz="1100" b="1" dirty="0">
                        <a:effectLst/>
                        <a:latin typeface="Arial Narrow" panose="020B0606020202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1A673"/>
                    </a:solidFill>
                  </a:tcPr>
                </a:tc>
                <a:tc>
                  <a:txBody>
                    <a:bodyPr/>
                    <a:lstStyle/>
                    <a:p>
                      <a:pPr marL="71755" marR="71755" algn="ctr">
                        <a:lnSpc>
                          <a:spcPct val="100000"/>
                        </a:lnSpc>
                        <a:spcBef>
                          <a:spcPts val="0"/>
                        </a:spcBef>
                        <a:spcAft>
                          <a:spcPts val="0"/>
                        </a:spcAft>
                      </a:pPr>
                      <a:r>
                        <a:rPr lang="en-ZA" sz="1100" b="1" dirty="0">
                          <a:effectLst/>
                          <a:latin typeface="Arial Narrow" panose="020B0606020202030204" pitchFamily="34" charset="0"/>
                        </a:rPr>
                        <a:t>Variance to Target </a:t>
                      </a:r>
                      <a:endParaRPr lang="en-US" sz="1100" b="1" dirty="0">
                        <a:effectLst/>
                        <a:latin typeface="Arial Narrow" panose="020B0606020202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1A673"/>
                    </a:solidFill>
                  </a:tcPr>
                </a:tc>
                <a:tc>
                  <a:txBody>
                    <a:bodyPr/>
                    <a:lstStyle/>
                    <a:p>
                      <a:pPr marL="0" marR="0" algn="ctr">
                        <a:lnSpc>
                          <a:spcPct val="100000"/>
                        </a:lnSpc>
                        <a:spcBef>
                          <a:spcPts val="0"/>
                        </a:spcBef>
                        <a:spcAft>
                          <a:spcPts val="0"/>
                        </a:spcAft>
                      </a:pPr>
                      <a:r>
                        <a:rPr lang="en-ZA" sz="1100" b="1" dirty="0" smtClean="0">
                          <a:effectLst/>
                          <a:latin typeface="Arial Narrow" panose="020B0606020202030204" pitchFamily="34" charset="0"/>
                        </a:rPr>
                        <a:t>Comment on Deviations</a:t>
                      </a:r>
                      <a:endParaRPr lang="en-US" sz="1100" b="1" dirty="0">
                        <a:effectLst/>
                        <a:latin typeface="Arial Narrow" panose="020B0606020202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1A673"/>
                    </a:solidFill>
                  </a:tcPr>
                </a:tc>
                <a:extLst>
                  <a:ext uri="{0D108BD9-81ED-4DB2-BD59-A6C34878D82A}">
                    <a16:rowId xmlns:a16="http://schemas.microsoft.com/office/drawing/2014/main" val="10000"/>
                  </a:ext>
                </a:extLst>
              </a:tr>
              <a:tr h="454126">
                <a:tc>
                  <a:txBody>
                    <a:bodyPr/>
                    <a:lstStyle/>
                    <a:p>
                      <a:pPr marL="0" marR="0" algn="just">
                        <a:lnSpc>
                          <a:spcPct val="150000"/>
                        </a:lnSpc>
                        <a:spcBef>
                          <a:spcPts val="0"/>
                        </a:spcBef>
                        <a:spcAft>
                          <a:spcPts val="0"/>
                        </a:spcAft>
                      </a:pPr>
                      <a:r>
                        <a:rPr lang="en-US" sz="1000" b="1" dirty="0">
                          <a:solidFill>
                            <a:schemeClr val="tx1"/>
                          </a:solidFill>
                          <a:effectLst/>
                          <a:latin typeface="Arial Narrow" panose="020B0606020202030204" pitchFamily="34" charset="0"/>
                          <a:ea typeface="Times New Roman" panose="02020603050405020304" pitchFamily="18" charset="0"/>
                          <a:cs typeface="Times New Roman" panose="02020603050405020304" pitchFamily="18" charset="0"/>
                        </a:rPr>
                        <a:t>3.1.1</a:t>
                      </a:r>
                      <a:endParaRPr lang="en-US" sz="1000" b="1"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indent="0" algn="just">
                        <a:lnSpc>
                          <a:spcPct val="150000"/>
                        </a:lnSpc>
                        <a:spcBef>
                          <a:spcPts val="0"/>
                        </a:spcBef>
                        <a:spcAft>
                          <a:spcPts val="0"/>
                        </a:spcAft>
                        <a:tabLst/>
                      </a:pPr>
                      <a:r>
                        <a:rPr lang="en-ZA" sz="1000" b="0" dirty="0" smtClean="0">
                          <a:effectLst/>
                          <a:latin typeface="Arial Narrow" panose="020B0606020202030204" pitchFamily="34" charset="0"/>
                          <a:ea typeface="Calibri" panose="020F0502020204030204" pitchFamily="34" charset="0"/>
                          <a:cs typeface="ArialNarrow"/>
                        </a:rPr>
                        <a:t>Number </a:t>
                      </a:r>
                      <a:r>
                        <a:rPr lang="en-ZA" sz="1000" b="0" dirty="0">
                          <a:effectLst/>
                          <a:latin typeface="Arial Narrow" panose="020B0606020202030204" pitchFamily="34" charset="0"/>
                          <a:ea typeface="Calibri" panose="020F0502020204030204" pitchFamily="34" charset="0"/>
                          <a:cs typeface="ArialNarrow"/>
                        </a:rPr>
                        <a:t>of draft National Policing Polices submitted to </a:t>
                      </a:r>
                      <a:r>
                        <a:rPr lang="en-ZA" sz="1000" b="0" dirty="0" smtClean="0">
                          <a:effectLst/>
                          <a:latin typeface="Arial Narrow" panose="020B0606020202030204" pitchFamily="34" charset="0"/>
                          <a:ea typeface="Calibri" panose="020F0502020204030204" pitchFamily="34" charset="0"/>
                          <a:cs typeface="ArialNarrow"/>
                        </a:rPr>
                        <a:t>the Secretary </a:t>
                      </a:r>
                      <a:r>
                        <a:rPr lang="en-ZA" sz="1000" b="0" dirty="0">
                          <a:effectLst/>
                          <a:latin typeface="Arial Narrow" panose="020B0606020202030204" pitchFamily="34" charset="0"/>
                          <a:ea typeface="Calibri" panose="020F0502020204030204" pitchFamily="34" charset="0"/>
                          <a:cs typeface="ArialNarrow"/>
                        </a:rPr>
                        <a:t>for Police </a:t>
                      </a:r>
                      <a:r>
                        <a:rPr lang="en-ZA" sz="1000" b="0" dirty="0" smtClean="0">
                          <a:effectLst/>
                          <a:latin typeface="Arial Narrow" panose="020B0606020202030204" pitchFamily="34" charset="0"/>
                          <a:ea typeface="Calibri" panose="020F0502020204030204" pitchFamily="34" charset="0"/>
                          <a:cs typeface="ArialNarrow"/>
                        </a:rPr>
                        <a:t>Service </a:t>
                      </a:r>
                      <a:r>
                        <a:rPr lang="en-ZA" sz="1000" b="0" dirty="0">
                          <a:effectLst/>
                          <a:latin typeface="Arial Narrow" panose="020B0606020202030204" pitchFamily="34" charset="0"/>
                          <a:ea typeface="Calibri" panose="020F0502020204030204" pitchFamily="34" charset="0"/>
                          <a:cs typeface="ArialNarrow"/>
                        </a:rPr>
                        <a:t>for approval per year</a:t>
                      </a:r>
                      <a:endParaRPr lang="en-US" sz="1000" b="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algn="ctr">
                        <a:lnSpc>
                          <a:spcPct val="150000"/>
                        </a:lnSpc>
                        <a:spcBef>
                          <a:spcPts val="0"/>
                        </a:spcBef>
                        <a:spcAft>
                          <a:spcPts val="0"/>
                        </a:spcAft>
                      </a:pPr>
                      <a:r>
                        <a:rPr lang="en-ZA" sz="1000" b="1" dirty="0">
                          <a:effectLst/>
                          <a:latin typeface="Arial Narrow" panose="020B0606020202030204" pitchFamily="34" charset="0"/>
                          <a:ea typeface="Calibri" panose="020F0502020204030204" pitchFamily="34" charset="0"/>
                          <a:cs typeface="Arial" panose="020B0604020202020204" pitchFamily="34" charset="0"/>
                        </a:rPr>
                        <a:t>1</a:t>
                      </a:r>
                      <a:endParaRPr lang="en-US" sz="10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algn="ctr">
                        <a:lnSpc>
                          <a:spcPct val="150000"/>
                        </a:lnSpc>
                        <a:spcBef>
                          <a:spcPts val="0"/>
                        </a:spcBef>
                        <a:spcAft>
                          <a:spcPts val="0"/>
                        </a:spcAft>
                      </a:pPr>
                      <a:r>
                        <a:rPr lang="en-ZA" sz="1000" b="1" dirty="0">
                          <a:effectLst/>
                          <a:latin typeface="Arial Narrow" panose="020B0606020202030204" pitchFamily="34" charset="0"/>
                          <a:ea typeface="Calibri" panose="020F0502020204030204" pitchFamily="34" charset="0"/>
                          <a:cs typeface="Arial" panose="020B0604020202020204" pitchFamily="34" charset="0"/>
                        </a:rPr>
                        <a:t>1</a:t>
                      </a:r>
                      <a:endParaRPr lang="en-US" sz="10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algn="ctr">
                        <a:lnSpc>
                          <a:spcPct val="150000"/>
                        </a:lnSpc>
                        <a:spcBef>
                          <a:spcPts val="0"/>
                        </a:spcBef>
                        <a:spcAft>
                          <a:spcPts val="0"/>
                        </a:spcAft>
                      </a:pPr>
                      <a:r>
                        <a:rPr lang="en-ZA" sz="1000" b="1" dirty="0">
                          <a:effectLst/>
                          <a:latin typeface="Arial Narrow" panose="020B0606020202030204" pitchFamily="34" charset="0"/>
                          <a:ea typeface="Calibri" panose="020F0502020204030204" pitchFamily="34" charset="0"/>
                          <a:cs typeface="Arial" panose="020B0604020202020204" pitchFamily="34" charset="0"/>
                        </a:rPr>
                        <a:t>1</a:t>
                      </a:r>
                      <a:endParaRPr lang="en-US" sz="10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algn="ctr">
                        <a:lnSpc>
                          <a:spcPct val="150000"/>
                        </a:lnSpc>
                        <a:spcBef>
                          <a:spcPts val="0"/>
                        </a:spcBef>
                        <a:spcAft>
                          <a:spcPts val="0"/>
                        </a:spcAft>
                      </a:pPr>
                      <a:r>
                        <a:rPr lang="en-ZA" sz="1000" b="1" dirty="0">
                          <a:effectLst/>
                          <a:latin typeface="Arial Narrow" panose="020B0606020202030204" pitchFamily="34" charset="0"/>
                          <a:ea typeface="Calibri" panose="020F0502020204030204" pitchFamily="34" charset="0"/>
                          <a:cs typeface="Arial" panose="020B0604020202020204" pitchFamily="34" charset="0"/>
                        </a:rPr>
                        <a:t>0</a:t>
                      </a:r>
                      <a:endParaRPr lang="en-US" sz="10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689F80"/>
                    </a:solidFill>
                  </a:tcPr>
                </a:tc>
                <a:tc>
                  <a:txBody>
                    <a:bodyPr/>
                    <a:lstStyle/>
                    <a:p>
                      <a:pPr marL="0" marR="0" algn="ctr">
                        <a:lnSpc>
                          <a:spcPct val="150000"/>
                        </a:lnSpc>
                        <a:spcBef>
                          <a:spcPts val="0"/>
                        </a:spcBef>
                        <a:spcAft>
                          <a:spcPts val="0"/>
                        </a:spcAft>
                      </a:pPr>
                      <a:r>
                        <a:rPr lang="en-ZA" sz="1000" b="1" dirty="0">
                          <a:effectLst/>
                          <a:latin typeface="Arial Narrow" panose="020B0606020202030204" pitchFamily="34" charset="0"/>
                          <a:ea typeface="Calibri" panose="020F0502020204030204" pitchFamily="34" charset="0"/>
                          <a:cs typeface="Arial" panose="020B0604020202020204" pitchFamily="34" charset="0"/>
                        </a:rPr>
                        <a:t>N/A</a:t>
                      </a:r>
                      <a:endParaRPr lang="en-US" sz="10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1"/>
                  </a:ext>
                </a:extLst>
              </a:tr>
              <a:tr h="450056">
                <a:tc>
                  <a:txBody>
                    <a:bodyPr/>
                    <a:lstStyle/>
                    <a:p>
                      <a:pPr marL="0" marR="0" algn="just">
                        <a:lnSpc>
                          <a:spcPct val="150000"/>
                        </a:lnSpc>
                        <a:spcBef>
                          <a:spcPts val="0"/>
                        </a:spcBef>
                        <a:spcAft>
                          <a:spcPts val="0"/>
                        </a:spcAft>
                      </a:pPr>
                      <a:r>
                        <a:rPr lang="en-US" sz="1000" b="1" dirty="0">
                          <a:solidFill>
                            <a:schemeClr val="tx1"/>
                          </a:solidFill>
                          <a:effectLst/>
                          <a:latin typeface="Arial Narrow" panose="020B0606020202030204" pitchFamily="34" charset="0"/>
                          <a:ea typeface="Times New Roman" panose="02020603050405020304" pitchFamily="18" charset="0"/>
                          <a:cs typeface="Times New Roman" panose="02020603050405020304" pitchFamily="18" charset="0"/>
                        </a:rPr>
                        <a:t>3.1.2</a:t>
                      </a:r>
                      <a:endParaRPr lang="en-US" sz="1000" b="1"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indent="0" algn="just">
                        <a:lnSpc>
                          <a:spcPct val="150000"/>
                        </a:lnSpc>
                        <a:spcBef>
                          <a:spcPts val="0"/>
                        </a:spcBef>
                        <a:spcAft>
                          <a:spcPts val="0"/>
                        </a:spcAft>
                        <a:tabLst/>
                      </a:pPr>
                      <a:r>
                        <a:rPr lang="en-ZA" sz="1000" b="0" dirty="0" smtClean="0">
                          <a:effectLst/>
                          <a:latin typeface="Arial Narrow" panose="020B0606020202030204" pitchFamily="34" charset="0"/>
                          <a:ea typeface="Calibri" panose="020F0502020204030204" pitchFamily="34" charset="0"/>
                          <a:cs typeface="ArialNarrow"/>
                        </a:rPr>
                        <a:t>Number </a:t>
                      </a:r>
                      <a:r>
                        <a:rPr lang="en-ZA" sz="1000" b="0" dirty="0">
                          <a:effectLst/>
                          <a:latin typeface="Arial Narrow" panose="020B0606020202030204" pitchFamily="34" charset="0"/>
                          <a:ea typeface="Calibri" panose="020F0502020204030204" pitchFamily="34" charset="0"/>
                          <a:cs typeface="ArialNarrow"/>
                        </a:rPr>
                        <a:t>of research reports on policing and safety approved by the Secretary for Police Service per year</a:t>
                      </a:r>
                      <a:endParaRPr lang="en-US" sz="1000" b="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algn="ctr">
                        <a:lnSpc>
                          <a:spcPct val="150000"/>
                        </a:lnSpc>
                        <a:spcBef>
                          <a:spcPts val="0"/>
                        </a:spcBef>
                        <a:spcAft>
                          <a:spcPts val="0"/>
                        </a:spcAft>
                      </a:pPr>
                      <a:r>
                        <a:rPr lang="en-ZA" sz="1000" b="1" dirty="0">
                          <a:effectLst/>
                          <a:latin typeface="Arial Narrow" panose="020B0606020202030204" pitchFamily="34" charset="0"/>
                          <a:ea typeface="Calibri" panose="020F0502020204030204" pitchFamily="34" charset="0"/>
                          <a:cs typeface="Arial" panose="020B0604020202020204" pitchFamily="34" charset="0"/>
                        </a:rPr>
                        <a:t>1</a:t>
                      </a:r>
                      <a:endParaRPr lang="en-US" sz="10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algn="ctr">
                        <a:lnSpc>
                          <a:spcPct val="150000"/>
                        </a:lnSpc>
                        <a:spcBef>
                          <a:spcPts val="0"/>
                        </a:spcBef>
                        <a:spcAft>
                          <a:spcPts val="0"/>
                        </a:spcAft>
                      </a:pPr>
                      <a:r>
                        <a:rPr lang="en-ZA" sz="1000" b="1" dirty="0">
                          <a:effectLst/>
                          <a:latin typeface="Arial Narrow" panose="020B0606020202030204" pitchFamily="34" charset="0"/>
                          <a:ea typeface="Calibri" panose="020F0502020204030204" pitchFamily="34" charset="0"/>
                          <a:cs typeface="Arial" panose="020B0604020202020204" pitchFamily="34" charset="0"/>
                        </a:rPr>
                        <a:t>2</a:t>
                      </a:r>
                      <a:endParaRPr lang="en-US" sz="10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algn="ctr">
                        <a:lnSpc>
                          <a:spcPct val="150000"/>
                        </a:lnSpc>
                        <a:spcBef>
                          <a:spcPts val="0"/>
                        </a:spcBef>
                        <a:spcAft>
                          <a:spcPts val="0"/>
                        </a:spcAft>
                      </a:pPr>
                      <a:r>
                        <a:rPr lang="en-ZA" sz="1000" b="1" dirty="0">
                          <a:effectLst/>
                          <a:latin typeface="Arial Narrow" panose="020B0606020202030204" pitchFamily="34" charset="0"/>
                          <a:ea typeface="Calibri" panose="020F0502020204030204" pitchFamily="34" charset="0"/>
                          <a:cs typeface="Arial" panose="020B0604020202020204" pitchFamily="34" charset="0"/>
                        </a:rPr>
                        <a:t>2</a:t>
                      </a:r>
                      <a:endParaRPr lang="en-US" sz="10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algn="ctr">
                        <a:lnSpc>
                          <a:spcPct val="150000"/>
                        </a:lnSpc>
                        <a:spcBef>
                          <a:spcPts val="0"/>
                        </a:spcBef>
                        <a:spcAft>
                          <a:spcPts val="0"/>
                        </a:spcAft>
                      </a:pPr>
                      <a:r>
                        <a:rPr lang="en-ZA" sz="1000" b="1" dirty="0">
                          <a:effectLst/>
                          <a:latin typeface="Arial Narrow" panose="020B0606020202030204" pitchFamily="34" charset="0"/>
                          <a:ea typeface="Calibri" panose="020F0502020204030204" pitchFamily="34" charset="0"/>
                          <a:cs typeface="Arial" panose="020B0604020202020204" pitchFamily="34" charset="0"/>
                        </a:rPr>
                        <a:t>0</a:t>
                      </a:r>
                      <a:endParaRPr lang="en-US" sz="10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689F80"/>
                    </a:solidFill>
                  </a:tcPr>
                </a:tc>
                <a:tc>
                  <a:txBody>
                    <a:bodyPr/>
                    <a:lstStyle/>
                    <a:p>
                      <a:pPr marL="0" marR="0" algn="ctr">
                        <a:lnSpc>
                          <a:spcPct val="150000"/>
                        </a:lnSpc>
                        <a:spcBef>
                          <a:spcPts val="0"/>
                        </a:spcBef>
                        <a:spcAft>
                          <a:spcPts val="0"/>
                        </a:spcAft>
                      </a:pPr>
                      <a:r>
                        <a:rPr lang="en-ZA" sz="1000" b="1" dirty="0">
                          <a:effectLst/>
                          <a:latin typeface="Arial Narrow" panose="020B0606020202030204" pitchFamily="34" charset="0"/>
                          <a:ea typeface="Calibri" panose="020F0502020204030204" pitchFamily="34" charset="0"/>
                          <a:cs typeface="Arial" panose="020B0604020202020204" pitchFamily="34" charset="0"/>
                        </a:rPr>
                        <a:t>N/A</a:t>
                      </a:r>
                      <a:endParaRPr lang="en-US" sz="10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2"/>
                  </a:ext>
                </a:extLst>
              </a:tr>
              <a:tr h="452684">
                <a:tc>
                  <a:txBody>
                    <a:bodyPr/>
                    <a:lstStyle/>
                    <a:p>
                      <a:pPr marL="0" marR="0" algn="just">
                        <a:lnSpc>
                          <a:spcPct val="150000"/>
                        </a:lnSpc>
                        <a:spcBef>
                          <a:spcPts val="0"/>
                        </a:spcBef>
                        <a:spcAft>
                          <a:spcPts val="0"/>
                        </a:spcAft>
                      </a:pPr>
                      <a:r>
                        <a:rPr lang="en-US" sz="1000" b="1" dirty="0">
                          <a:solidFill>
                            <a:schemeClr val="tx1"/>
                          </a:solidFill>
                          <a:effectLst/>
                          <a:latin typeface="Arial Narrow" panose="020B0606020202030204" pitchFamily="34" charset="0"/>
                          <a:ea typeface="Times New Roman" panose="02020603050405020304" pitchFamily="18" charset="0"/>
                          <a:cs typeface="Times New Roman" panose="02020603050405020304" pitchFamily="18" charset="0"/>
                        </a:rPr>
                        <a:t>3.1.3</a:t>
                      </a:r>
                      <a:endParaRPr lang="en-US" sz="1000" b="1"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indent="0" algn="just">
                        <a:lnSpc>
                          <a:spcPct val="150000"/>
                        </a:lnSpc>
                        <a:spcBef>
                          <a:spcPts val="0"/>
                        </a:spcBef>
                        <a:spcAft>
                          <a:spcPts val="0"/>
                        </a:spcAft>
                        <a:tabLst/>
                      </a:pPr>
                      <a:r>
                        <a:rPr lang="en-ZA" sz="1000" b="0" dirty="0" smtClean="0">
                          <a:effectLst/>
                          <a:latin typeface="Arial Narrow" panose="020B0606020202030204" pitchFamily="34" charset="0"/>
                          <a:ea typeface="Calibri" panose="020F0502020204030204" pitchFamily="34" charset="0"/>
                          <a:cs typeface="Arial" panose="020B0604020202020204" pitchFamily="34" charset="0"/>
                        </a:rPr>
                        <a:t>Number </a:t>
                      </a:r>
                      <a:r>
                        <a:rPr lang="en-ZA" sz="1000" b="0" dirty="0">
                          <a:effectLst/>
                          <a:latin typeface="Arial Narrow" panose="020B0606020202030204" pitchFamily="34" charset="0"/>
                          <a:ea typeface="Calibri" panose="020F0502020204030204" pitchFamily="34" charset="0"/>
                          <a:cs typeface="Arial" panose="020B0604020202020204" pitchFamily="34" charset="0"/>
                        </a:rPr>
                        <a:t>of newsletters published on Safer Spaces per year</a:t>
                      </a:r>
                      <a:endParaRPr lang="en-US" sz="1000" b="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algn="ctr">
                        <a:lnSpc>
                          <a:spcPct val="150000"/>
                        </a:lnSpc>
                        <a:spcBef>
                          <a:spcPts val="0"/>
                        </a:spcBef>
                        <a:spcAft>
                          <a:spcPts val="0"/>
                        </a:spcAft>
                      </a:pPr>
                      <a:r>
                        <a:rPr lang="en-ZA" sz="1000" b="1">
                          <a:effectLst/>
                          <a:latin typeface="Arial Narrow" panose="020B0606020202030204" pitchFamily="34" charset="0"/>
                          <a:ea typeface="Calibri" panose="020F0502020204030204" pitchFamily="34" charset="0"/>
                          <a:cs typeface="Arial" panose="020B0604020202020204" pitchFamily="34" charset="0"/>
                        </a:rPr>
                        <a:t>1</a:t>
                      </a:r>
                      <a:endParaRPr lang="en-US" sz="1000" b="1">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algn="ctr">
                        <a:lnSpc>
                          <a:spcPct val="150000"/>
                        </a:lnSpc>
                        <a:spcBef>
                          <a:spcPts val="0"/>
                        </a:spcBef>
                        <a:spcAft>
                          <a:spcPts val="0"/>
                        </a:spcAft>
                      </a:pPr>
                      <a:r>
                        <a:rPr lang="en-ZA" sz="1000" b="1">
                          <a:effectLst/>
                          <a:latin typeface="Arial Narrow" panose="020B0606020202030204" pitchFamily="34" charset="0"/>
                          <a:ea typeface="Calibri" panose="020F0502020204030204" pitchFamily="34" charset="0"/>
                          <a:cs typeface="Arial" panose="020B0604020202020204" pitchFamily="34" charset="0"/>
                        </a:rPr>
                        <a:t>1</a:t>
                      </a:r>
                      <a:endParaRPr lang="en-US" sz="1000" b="1">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algn="ctr">
                        <a:lnSpc>
                          <a:spcPct val="150000"/>
                        </a:lnSpc>
                        <a:spcBef>
                          <a:spcPts val="0"/>
                        </a:spcBef>
                        <a:spcAft>
                          <a:spcPts val="0"/>
                        </a:spcAft>
                      </a:pPr>
                      <a:r>
                        <a:rPr lang="en-ZA" sz="1000" b="1">
                          <a:effectLst/>
                          <a:latin typeface="Arial Narrow" panose="020B0606020202030204" pitchFamily="34" charset="0"/>
                          <a:ea typeface="Calibri" panose="020F0502020204030204" pitchFamily="34" charset="0"/>
                          <a:cs typeface="Arial" panose="020B0604020202020204" pitchFamily="34" charset="0"/>
                        </a:rPr>
                        <a:t>1</a:t>
                      </a:r>
                      <a:endParaRPr lang="en-US" sz="1000" b="1">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algn="ctr">
                        <a:lnSpc>
                          <a:spcPct val="150000"/>
                        </a:lnSpc>
                        <a:spcBef>
                          <a:spcPts val="0"/>
                        </a:spcBef>
                        <a:spcAft>
                          <a:spcPts val="0"/>
                        </a:spcAft>
                      </a:pPr>
                      <a:r>
                        <a:rPr lang="en-ZA" sz="1000" b="1" dirty="0">
                          <a:effectLst/>
                          <a:latin typeface="Arial Narrow" panose="020B0606020202030204" pitchFamily="34" charset="0"/>
                          <a:ea typeface="Calibri" panose="020F0502020204030204" pitchFamily="34" charset="0"/>
                          <a:cs typeface="Arial" panose="020B0604020202020204" pitchFamily="34" charset="0"/>
                        </a:rPr>
                        <a:t>0</a:t>
                      </a:r>
                      <a:endParaRPr lang="en-US" sz="10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689F80"/>
                    </a:solidFill>
                  </a:tcPr>
                </a:tc>
                <a:tc>
                  <a:txBody>
                    <a:bodyPr/>
                    <a:lstStyle/>
                    <a:p>
                      <a:pPr marL="0" marR="0" algn="ctr">
                        <a:lnSpc>
                          <a:spcPct val="150000"/>
                        </a:lnSpc>
                        <a:spcBef>
                          <a:spcPts val="0"/>
                        </a:spcBef>
                        <a:spcAft>
                          <a:spcPts val="0"/>
                        </a:spcAft>
                      </a:pPr>
                      <a:r>
                        <a:rPr lang="en-ZA" sz="1000" b="1" dirty="0">
                          <a:effectLst/>
                          <a:latin typeface="Arial Narrow" panose="020B0606020202030204" pitchFamily="34" charset="0"/>
                          <a:ea typeface="Calibri" panose="020F0502020204030204" pitchFamily="34" charset="0"/>
                          <a:cs typeface="Arial" panose="020B0604020202020204" pitchFamily="34" charset="0"/>
                        </a:rPr>
                        <a:t>N/A</a:t>
                      </a:r>
                      <a:endParaRPr lang="en-US" sz="10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3"/>
                  </a:ext>
                </a:extLst>
              </a:tr>
            </a:tbl>
          </a:graphicData>
        </a:graphic>
      </p:graphicFrame>
      <p:grpSp>
        <p:nvGrpSpPr>
          <p:cNvPr id="13" name="Group 12"/>
          <p:cNvGrpSpPr/>
          <p:nvPr/>
        </p:nvGrpSpPr>
        <p:grpSpPr>
          <a:xfrm>
            <a:off x="247470" y="2286121"/>
            <a:ext cx="9460933" cy="443446"/>
            <a:chOff x="307994" y="2672696"/>
            <a:chExt cx="9325527" cy="443446"/>
          </a:xfrm>
        </p:grpSpPr>
        <p:grpSp>
          <p:nvGrpSpPr>
            <p:cNvPr id="14" name="Group 13"/>
            <p:cNvGrpSpPr/>
            <p:nvPr/>
          </p:nvGrpSpPr>
          <p:grpSpPr>
            <a:xfrm>
              <a:off x="6942581" y="2672696"/>
              <a:ext cx="2690940" cy="238025"/>
              <a:chOff x="6798563" y="2630943"/>
              <a:chExt cx="2690940" cy="238025"/>
            </a:xfrm>
          </p:grpSpPr>
          <p:sp>
            <p:nvSpPr>
              <p:cNvPr id="16" name="TextBox 15"/>
              <p:cNvSpPr txBox="1"/>
              <p:nvPr/>
            </p:nvSpPr>
            <p:spPr>
              <a:xfrm>
                <a:off x="8640529" y="2630943"/>
                <a:ext cx="848974" cy="230832"/>
              </a:xfrm>
              <a:prstGeom prst="rect">
                <a:avLst/>
              </a:prstGeom>
              <a:solidFill>
                <a:srgbClr val="EDDFA1"/>
              </a:solidFill>
            </p:spPr>
            <p:txBody>
              <a:bodyPr wrap="square" rtlCol="0">
                <a:spAutoFit/>
              </a:bodyPr>
              <a:lstStyle/>
              <a:p>
                <a:pPr algn="ctr"/>
                <a:r>
                  <a:rPr lang="en-US" sz="900" b="1" dirty="0">
                    <a:latin typeface="Arial Narrow" panose="020B0606020202030204" pitchFamily="34" charset="0"/>
                  </a:rPr>
                  <a:t>Overachieved</a:t>
                </a:r>
              </a:p>
            </p:txBody>
          </p:sp>
          <p:sp>
            <p:nvSpPr>
              <p:cNvPr id="17" name="TextBox 16"/>
              <p:cNvSpPr txBox="1"/>
              <p:nvPr/>
            </p:nvSpPr>
            <p:spPr>
              <a:xfrm>
                <a:off x="7719546" y="2638136"/>
                <a:ext cx="848974" cy="230832"/>
              </a:xfrm>
              <a:prstGeom prst="rect">
                <a:avLst/>
              </a:prstGeom>
              <a:solidFill>
                <a:srgbClr val="E5B8B7"/>
              </a:solidFill>
            </p:spPr>
            <p:txBody>
              <a:bodyPr wrap="square" rtlCol="0">
                <a:spAutoFit/>
              </a:bodyPr>
              <a:lstStyle/>
              <a:p>
                <a:pPr algn="ctr"/>
                <a:r>
                  <a:rPr lang="en-US" sz="900" b="1" dirty="0">
                    <a:latin typeface="Arial Narrow" panose="020B0606020202030204" pitchFamily="34" charset="0"/>
                  </a:rPr>
                  <a:t>Not Achieved</a:t>
                </a:r>
              </a:p>
            </p:txBody>
          </p:sp>
          <p:sp>
            <p:nvSpPr>
              <p:cNvPr id="18" name="TextBox 17"/>
              <p:cNvSpPr txBox="1"/>
              <p:nvPr/>
            </p:nvSpPr>
            <p:spPr>
              <a:xfrm>
                <a:off x="6798563" y="2630943"/>
                <a:ext cx="848974" cy="230832"/>
              </a:xfrm>
              <a:prstGeom prst="rect">
                <a:avLst/>
              </a:prstGeom>
              <a:solidFill>
                <a:srgbClr val="689F80"/>
              </a:solidFill>
            </p:spPr>
            <p:txBody>
              <a:bodyPr wrap="square" rtlCol="0">
                <a:spAutoFit/>
              </a:bodyPr>
              <a:lstStyle/>
              <a:p>
                <a:pPr algn="ctr"/>
                <a:r>
                  <a:rPr lang="en-US" sz="900" b="1" dirty="0">
                    <a:latin typeface="Arial Narrow" panose="020B0606020202030204" pitchFamily="34" charset="0"/>
                  </a:rPr>
                  <a:t>Achieved</a:t>
                </a:r>
              </a:p>
            </p:txBody>
          </p:sp>
        </p:grpSp>
        <p:sp>
          <p:nvSpPr>
            <p:cNvPr id="15" name="TextBox 14"/>
            <p:cNvSpPr txBox="1"/>
            <p:nvPr/>
          </p:nvSpPr>
          <p:spPr>
            <a:xfrm>
              <a:off x="307994" y="2716032"/>
              <a:ext cx="2944829" cy="400110"/>
            </a:xfrm>
            <a:prstGeom prst="rect">
              <a:avLst/>
            </a:prstGeom>
            <a:noFill/>
          </p:spPr>
          <p:txBody>
            <a:bodyPr wrap="square" rtlCol="0">
              <a:spAutoFit/>
            </a:bodyPr>
            <a:lstStyle/>
            <a:p>
              <a:r>
                <a:rPr lang="en-ZA" altLang="en-US" sz="1000" b="1" i="1" dirty="0">
                  <a:latin typeface="Arial Narrow" panose="020B0606020202030204" pitchFamily="34" charset="0"/>
                  <a:ea typeface="Calibri" panose="020F0502020204030204" pitchFamily="34" charset="0"/>
                  <a:cs typeface="Times New Roman" panose="02020603050405020304" pitchFamily="18" charset="0"/>
                </a:rPr>
                <a:t>Output Indicators, Targets, </a:t>
              </a:r>
              <a:r>
                <a:rPr lang="en-ZA" altLang="en-US" sz="1000" b="1" i="1" dirty="0" smtClean="0">
                  <a:latin typeface="Arial Narrow" panose="020B0606020202030204" pitchFamily="34" charset="0"/>
                  <a:ea typeface="Calibri" panose="020F0502020204030204" pitchFamily="34" charset="0"/>
                  <a:cs typeface="Times New Roman" panose="02020603050405020304" pitchFamily="18" charset="0"/>
                </a:rPr>
                <a:t>and Actual Achievements</a:t>
              </a:r>
              <a:endParaRPr lang="en-US" altLang="en-US" sz="1000" i="1" dirty="0">
                <a:latin typeface="Arial Narrow" panose="020B0606020202030204" pitchFamily="34" charset="0"/>
              </a:endParaRPr>
            </a:p>
            <a:p>
              <a:endParaRPr lang="en-US" sz="1000" dirty="0">
                <a:latin typeface="Arial Narrow" panose="020B0606020202030204" pitchFamily="34" charset="0"/>
              </a:endParaRPr>
            </a:p>
          </p:txBody>
        </p:sp>
      </p:grpSp>
      <p:sp>
        <p:nvSpPr>
          <p:cNvPr id="20" name="Rectangle 19"/>
          <p:cNvSpPr/>
          <p:nvPr/>
        </p:nvSpPr>
        <p:spPr>
          <a:xfrm>
            <a:off x="258846" y="5063027"/>
            <a:ext cx="9567165" cy="346249"/>
          </a:xfrm>
          <a:prstGeom prst="rect">
            <a:avLst/>
          </a:prstGeom>
        </p:spPr>
        <p:txBody>
          <a:bodyPr wrap="square">
            <a:spAutoFit/>
          </a:bodyPr>
          <a:lstStyle/>
          <a:p>
            <a:pPr algn="just">
              <a:lnSpc>
                <a:spcPct val="150000"/>
              </a:lnSpc>
            </a:pPr>
            <a:r>
              <a:rPr lang="en-ZA" sz="1000" b="1" dirty="0" smtClean="0">
                <a:latin typeface="Arial Narrow" panose="020B0606020202030204" pitchFamily="34" charset="0"/>
                <a:ea typeface="Calibri" panose="020F0502020204030204" pitchFamily="34" charset="0"/>
                <a:cs typeface="Times New Roman" panose="02020603050405020304" pitchFamily="18" charset="0"/>
              </a:rPr>
              <a:t>Table </a:t>
            </a:r>
            <a:r>
              <a:rPr lang="en-ZA" sz="1000" b="1" dirty="0">
                <a:latin typeface="Arial Narrow" panose="020B0606020202030204" pitchFamily="34" charset="0"/>
                <a:ea typeface="Calibri" panose="020F0502020204030204" pitchFamily="34" charset="0"/>
                <a:cs typeface="Times New Roman" panose="02020603050405020304" pitchFamily="18" charset="0"/>
              </a:rPr>
              <a:t>6 </a:t>
            </a:r>
            <a:r>
              <a:rPr lang="en-US" sz="1000" b="1" dirty="0">
                <a:latin typeface="Arial Narrow" panose="020B0606020202030204" pitchFamily="34" charset="0"/>
                <a:ea typeface="Times New Roman" panose="02020603050405020304" pitchFamily="18" charset="0"/>
                <a:cs typeface="Times New Roman" panose="02020603050405020304" pitchFamily="18" charset="0"/>
              </a:rPr>
              <a:t>above indicates that </a:t>
            </a:r>
            <a:r>
              <a:rPr lang="en-ZA" sz="1000" b="1" dirty="0">
                <a:latin typeface="Arial Narrow" panose="020B0606020202030204" pitchFamily="34" charset="0"/>
                <a:ea typeface="Times New Roman" panose="02020603050405020304" pitchFamily="18" charset="0"/>
                <a:cs typeface="Times New Roman" panose="02020603050405020304" pitchFamily="18" charset="0"/>
              </a:rPr>
              <a:t>Sub-Programme 3.1 </a:t>
            </a:r>
            <a:r>
              <a:rPr lang="en-US" sz="1000" b="1" dirty="0">
                <a:latin typeface="Arial Narrow" panose="020B0606020202030204" pitchFamily="34" charset="0"/>
                <a:ea typeface="Times New Roman" panose="02020603050405020304" pitchFamily="18" charset="0"/>
                <a:cs typeface="Times New Roman" panose="02020603050405020304" pitchFamily="18" charset="0"/>
              </a:rPr>
              <a:t>achieved all its planned targets for the period under review</a:t>
            </a:r>
            <a:r>
              <a:rPr lang="en-US" sz="1100" dirty="0">
                <a:latin typeface="Arial Narrow" panose="020B0606020202030204" pitchFamily="34" charset="0"/>
                <a:ea typeface="Times New Roman" panose="02020603050405020304" pitchFamily="18" charset="0"/>
                <a:cs typeface="Times New Roman" panose="02020603050405020304" pitchFamily="18" charset="0"/>
              </a:rPr>
              <a:t>.</a:t>
            </a:r>
            <a:endParaRPr lang="en-US" sz="1100" dirty="0"/>
          </a:p>
        </p:txBody>
      </p:sp>
      <p:sp>
        <p:nvSpPr>
          <p:cNvPr id="21" name="Rectangle 20"/>
          <p:cNvSpPr/>
          <p:nvPr/>
        </p:nvSpPr>
        <p:spPr>
          <a:xfrm>
            <a:off x="176350" y="606588"/>
            <a:ext cx="4480560" cy="28113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1600" b="1" dirty="0" smtClean="0">
                <a:solidFill>
                  <a:srgbClr val="B1A673"/>
                </a:solidFill>
                <a:latin typeface="Arial Narrow" panose="020B0606020202030204" pitchFamily="34" charset="0"/>
              </a:rPr>
              <a:t>Performance per Programme</a:t>
            </a:r>
            <a:endParaRPr lang="en-US" sz="1600" b="1" dirty="0">
              <a:solidFill>
                <a:srgbClr val="B1A673"/>
              </a:solidFill>
              <a:latin typeface="Arial Narrow" panose="020B0606020202030204" pitchFamily="34" charset="0"/>
            </a:endParaRPr>
          </a:p>
        </p:txBody>
      </p:sp>
      <p:sp>
        <p:nvSpPr>
          <p:cNvPr id="2" name="Slide Number Placeholder 1"/>
          <p:cNvSpPr>
            <a:spLocks noGrp="1"/>
          </p:cNvSpPr>
          <p:nvPr>
            <p:ph type="sldNum" sz="quarter" idx="12"/>
          </p:nvPr>
        </p:nvSpPr>
        <p:spPr/>
        <p:txBody>
          <a:bodyPr/>
          <a:lstStyle/>
          <a:p>
            <a:pPr algn="r"/>
            <a:fld id="{96B6FF19-05A1-4CA1-BC87-1DF7A796AA03}" type="slidenum">
              <a:rPr lang="en-US" smtClean="0"/>
              <a:pPr algn="r"/>
              <a:t>17</a:t>
            </a:fld>
            <a:endParaRPr lang="en-US" dirty="0"/>
          </a:p>
        </p:txBody>
      </p:sp>
    </p:spTree>
    <p:extLst>
      <p:ext uri="{BB962C8B-B14F-4D97-AF65-F5344CB8AC3E}">
        <p14:creationId xmlns:p14="http://schemas.microsoft.com/office/powerpoint/2010/main" val="82492299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p:cNvSpPr txBox="1">
            <a:spLocks/>
          </p:cNvSpPr>
          <p:nvPr/>
        </p:nvSpPr>
        <p:spPr>
          <a:xfrm>
            <a:off x="5042429" y="166513"/>
            <a:ext cx="4863571" cy="432049"/>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r"/>
            <a:r>
              <a:rPr lang="en-GB" sz="2200" b="1" cap="small" dirty="0" smtClean="0">
                <a:solidFill>
                  <a:srgbClr val="246412"/>
                </a:solidFill>
                <a:latin typeface="Arial Narrow" panose="020B0606020202030204" pitchFamily="34" charset="0"/>
              </a:rPr>
              <a:t>CSPS PERFORMANCE </a:t>
            </a:r>
            <a:r>
              <a:rPr lang="en-GB" sz="2200" b="1" cap="small" dirty="0">
                <a:solidFill>
                  <a:srgbClr val="246412"/>
                </a:solidFill>
                <a:latin typeface="Arial Narrow" panose="020B0606020202030204" pitchFamily="34" charset="0"/>
              </a:rPr>
              <a:t>INFORMATION </a:t>
            </a:r>
            <a:endParaRPr lang="en-ZA" sz="2200" b="1" dirty="0">
              <a:solidFill>
                <a:srgbClr val="246412"/>
              </a:solidFill>
              <a:latin typeface="Arial Narrow" panose="020B0606020202030204" pitchFamily="34" charset="0"/>
              <a:cs typeface="Arial Narrow"/>
            </a:endParaRPr>
          </a:p>
        </p:txBody>
      </p:sp>
      <p:sp>
        <p:nvSpPr>
          <p:cNvPr id="11" name="Content Placeholder 2"/>
          <p:cNvSpPr txBox="1">
            <a:spLocks/>
          </p:cNvSpPr>
          <p:nvPr/>
        </p:nvSpPr>
        <p:spPr>
          <a:xfrm>
            <a:off x="199866" y="1159655"/>
            <a:ext cx="9598636" cy="5115091"/>
          </a:xfrm>
          <a:prstGeom prst="rect">
            <a:avLst/>
          </a:prstGeom>
          <a:effectLst/>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en-ZA" sz="1200" b="1" dirty="0">
                <a:solidFill>
                  <a:srgbClr val="B1A673"/>
                </a:solidFill>
                <a:latin typeface="Arial Narrow" panose="020B0606020202030204" pitchFamily="34" charset="0"/>
              </a:rPr>
              <a:t>Sub-Programme 3.2: </a:t>
            </a:r>
            <a:r>
              <a:rPr lang="en-US" sz="1200" b="1" dirty="0">
                <a:solidFill>
                  <a:srgbClr val="B1A673"/>
                </a:solidFill>
                <a:latin typeface="Arial Narrow" panose="020B0606020202030204" pitchFamily="34" charset="0"/>
              </a:rPr>
              <a:t>Legislation</a:t>
            </a:r>
          </a:p>
          <a:p>
            <a:pPr algn="l"/>
            <a:r>
              <a:rPr lang="en-ZA" sz="1200" b="1" dirty="0">
                <a:latin typeface="Arial Narrow" panose="020B0606020202030204" pitchFamily="34" charset="0"/>
              </a:rPr>
              <a:t>Purpose: Provide legislative support services to the Minister</a:t>
            </a:r>
            <a:endParaRPr lang="en-US" altLang="en-US" sz="1200" dirty="0">
              <a:latin typeface="Arial Narrow" panose="020B0606020202030204" pitchFamily="34" charset="0"/>
            </a:endParaRPr>
          </a:p>
          <a:p>
            <a:pPr algn="l"/>
            <a:endParaRPr lang="en-ZA" dirty="0">
              <a:latin typeface="Arial Narrow" panose="020B0606020202030204" pitchFamily="34" charset="0"/>
            </a:endParaRPr>
          </a:p>
        </p:txBody>
      </p:sp>
      <p:sp>
        <p:nvSpPr>
          <p:cNvPr id="12" name="Rectangle 11"/>
          <p:cNvSpPr/>
          <p:nvPr/>
        </p:nvSpPr>
        <p:spPr>
          <a:xfrm>
            <a:off x="215601" y="3761022"/>
            <a:ext cx="9567165" cy="346249"/>
          </a:xfrm>
          <a:prstGeom prst="rect">
            <a:avLst/>
          </a:prstGeom>
        </p:spPr>
        <p:txBody>
          <a:bodyPr wrap="square">
            <a:spAutoFit/>
          </a:bodyPr>
          <a:lstStyle/>
          <a:p>
            <a:pPr algn="just">
              <a:lnSpc>
                <a:spcPct val="150000"/>
              </a:lnSpc>
            </a:pPr>
            <a:r>
              <a:rPr lang="en-US" sz="1100" b="1" dirty="0" smtClean="0">
                <a:latin typeface="Arial Narrow" panose="020B0606020202030204" pitchFamily="34" charset="0"/>
              </a:rPr>
              <a:t>Table </a:t>
            </a:r>
            <a:r>
              <a:rPr lang="en-US" sz="1100" b="1" dirty="0">
                <a:latin typeface="Arial Narrow" panose="020B0606020202030204" pitchFamily="34" charset="0"/>
              </a:rPr>
              <a:t>7 above indicates that </a:t>
            </a:r>
            <a:r>
              <a:rPr lang="en-ZA" sz="1100" b="1" dirty="0">
                <a:latin typeface="Arial Narrow" panose="020B0606020202030204" pitchFamily="34" charset="0"/>
              </a:rPr>
              <a:t>Sub-Programme 3.2 </a:t>
            </a:r>
            <a:r>
              <a:rPr lang="en-US" sz="1100" b="1" dirty="0" smtClean="0">
                <a:latin typeface="Arial Narrow" panose="020B0606020202030204" pitchFamily="34" charset="0"/>
              </a:rPr>
              <a:t>achieved </a:t>
            </a:r>
            <a:r>
              <a:rPr lang="en-US" sz="1100" b="1" dirty="0">
                <a:latin typeface="Arial Narrow" panose="020B0606020202030204" pitchFamily="34" charset="0"/>
              </a:rPr>
              <a:t>its planned target for the period under review</a:t>
            </a:r>
            <a:r>
              <a:rPr lang="en-US" sz="1100" dirty="0">
                <a:latin typeface="Arial Narrow" panose="020B0606020202030204" pitchFamily="34" charset="0"/>
              </a:rPr>
              <a:t>.</a:t>
            </a:r>
          </a:p>
        </p:txBody>
      </p:sp>
      <p:graphicFrame>
        <p:nvGraphicFramePr>
          <p:cNvPr id="13" name="Table 12"/>
          <p:cNvGraphicFramePr>
            <a:graphicFrameLocks noGrp="1"/>
          </p:cNvGraphicFramePr>
          <p:nvPr>
            <p:extLst>
              <p:ext uri="{D42A27DB-BD31-4B8C-83A1-F6EECF244321}">
                <p14:modId xmlns:p14="http://schemas.microsoft.com/office/powerpoint/2010/main" val="2298058487"/>
              </p:ext>
            </p:extLst>
          </p:nvPr>
        </p:nvGraphicFramePr>
        <p:xfrm>
          <a:off x="303479" y="2160837"/>
          <a:ext cx="9357323" cy="1573765"/>
        </p:xfrm>
        <a:graphic>
          <a:graphicData uri="http://schemas.openxmlformats.org/drawingml/2006/table">
            <a:tbl>
              <a:tblPr firstRow="1" firstCol="1" bandRow="1">
                <a:tableStyleId>{5C22544A-7EE6-4342-B048-85BDC9FD1C3A}</a:tableStyleId>
              </a:tblPr>
              <a:tblGrid>
                <a:gridCol w="770198">
                  <a:extLst>
                    <a:ext uri="{9D8B030D-6E8A-4147-A177-3AD203B41FA5}">
                      <a16:colId xmlns:a16="http://schemas.microsoft.com/office/drawing/2014/main" val="20000"/>
                    </a:ext>
                  </a:extLst>
                </a:gridCol>
                <a:gridCol w="2564672">
                  <a:extLst>
                    <a:ext uri="{9D8B030D-6E8A-4147-A177-3AD203B41FA5}">
                      <a16:colId xmlns:a16="http://schemas.microsoft.com/office/drawing/2014/main" val="20001"/>
                    </a:ext>
                  </a:extLst>
                </a:gridCol>
                <a:gridCol w="885525">
                  <a:extLst>
                    <a:ext uri="{9D8B030D-6E8A-4147-A177-3AD203B41FA5}">
                      <a16:colId xmlns:a16="http://schemas.microsoft.com/office/drawing/2014/main" val="20002"/>
                    </a:ext>
                  </a:extLst>
                </a:gridCol>
                <a:gridCol w="760395">
                  <a:extLst>
                    <a:ext uri="{9D8B030D-6E8A-4147-A177-3AD203B41FA5}">
                      <a16:colId xmlns:a16="http://schemas.microsoft.com/office/drawing/2014/main" val="20003"/>
                    </a:ext>
                  </a:extLst>
                </a:gridCol>
                <a:gridCol w="991403">
                  <a:extLst>
                    <a:ext uri="{9D8B030D-6E8A-4147-A177-3AD203B41FA5}">
                      <a16:colId xmlns:a16="http://schemas.microsoft.com/office/drawing/2014/main" val="20012"/>
                    </a:ext>
                  </a:extLst>
                </a:gridCol>
                <a:gridCol w="827772">
                  <a:extLst>
                    <a:ext uri="{9D8B030D-6E8A-4147-A177-3AD203B41FA5}">
                      <a16:colId xmlns:a16="http://schemas.microsoft.com/office/drawing/2014/main" val="20013"/>
                    </a:ext>
                  </a:extLst>
                </a:gridCol>
                <a:gridCol w="2557358">
                  <a:extLst>
                    <a:ext uri="{9D8B030D-6E8A-4147-A177-3AD203B41FA5}">
                      <a16:colId xmlns:a16="http://schemas.microsoft.com/office/drawing/2014/main" val="20014"/>
                    </a:ext>
                  </a:extLst>
                </a:gridCol>
              </a:tblGrid>
              <a:tr h="778691">
                <a:tc gridSpan="2">
                  <a:txBody>
                    <a:bodyPr/>
                    <a:lstStyle/>
                    <a:p>
                      <a:pPr marL="0" marR="0" algn="just">
                        <a:lnSpc>
                          <a:spcPct val="100000"/>
                        </a:lnSpc>
                        <a:spcBef>
                          <a:spcPts val="0"/>
                        </a:spcBef>
                        <a:spcAft>
                          <a:spcPts val="0"/>
                        </a:spcAft>
                      </a:pPr>
                      <a:r>
                        <a:rPr lang="en-US" sz="1100" b="1" dirty="0" smtClean="0">
                          <a:effectLst/>
                          <a:latin typeface="Arial Narrow" panose="020B0606020202030204" pitchFamily="34" charset="0"/>
                        </a:rPr>
                        <a:t>Output Indicator</a:t>
                      </a:r>
                      <a:endParaRPr lang="en-US" sz="1100" b="1" dirty="0">
                        <a:effectLst/>
                        <a:latin typeface="Arial Narrow" panose="020B060602020203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1A673"/>
                    </a:solidFill>
                  </a:tcPr>
                </a:tc>
                <a:tc hMerge="1">
                  <a:txBody>
                    <a:bodyPr/>
                    <a:lstStyle/>
                    <a:p>
                      <a:endParaRPr lang="en-US"/>
                    </a:p>
                  </a:txBody>
                  <a:tcPr/>
                </a:tc>
                <a:tc>
                  <a:txBody>
                    <a:bodyPr/>
                    <a:lstStyle/>
                    <a:p>
                      <a:pPr marL="71755" marR="71755" algn="ctr">
                        <a:lnSpc>
                          <a:spcPct val="100000"/>
                        </a:lnSpc>
                        <a:spcBef>
                          <a:spcPts val="0"/>
                        </a:spcBef>
                        <a:spcAft>
                          <a:spcPts val="0"/>
                        </a:spcAft>
                      </a:pPr>
                      <a:r>
                        <a:rPr lang="en-ZA" sz="1100" b="1" dirty="0">
                          <a:effectLst/>
                          <a:latin typeface="Arial Narrow" panose="020B0606020202030204" pitchFamily="34" charset="0"/>
                        </a:rPr>
                        <a:t>Baseline </a:t>
                      </a:r>
                      <a:r>
                        <a:rPr lang="en-ZA" sz="1100" b="1" dirty="0" smtClean="0">
                          <a:effectLst/>
                          <a:latin typeface="Arial Narrow" panose="020B0606020202030204" pitchFamily="34" charset="0"/>
                        </a:rPr>
                        <a:t>2020/2021</a:t>
                      </a:r>
                      <a:endParaRPr lang="en-US" sz="1100" b="1" dirty="0">
                        <a:effectLst/>
                        <a:latin typeface="Arial Narrow" panose="020B0606020202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1A673"/>
                    </a:solidFill>
                  </a:tcPr>
                </a:tc>
                <a:tc>
                  <a:txBody>
                    <a:bodyPr/>
                    <a:lstStyle/>
                    <a:p>
                      <a:pPr marL="71755" marR="71755" algn="ctr">
                        <a:lnSpc>
                          <a:spcPct val="100000"/>
                        </a:lnSpc>
                        <a:spcBef>
                          <a:spcPts val="0"/>
                        </a:spcBef>
                        <a:spcAft>
                          <a:spcPts val="0"/>
                        </a:spcAft>
                      </a:pPr>
                      <a:r>
                        <a:rPr lang="en-ZA" sz="1100" b="1" dirty="0">
                          <a:effectLst/>
                          <a:latin typeface="Arial Narrow" panose="020B0606020202030204" pitchFamily="34" charset="0"/>
                        </a:rPr>
                        <a:t>Annual Target</a:t>
                      </a:r>
                      <a:endParaRPr lang="en-US" sz="1100" b="1" dirty="0">
                        <a:effectLst/>
                        <a:latin typeface="Arial Narrow" panose="020B0606020202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1A673"/>
                    </a:solidFill>
                  </a:tcPr>
                </a:tc>
                <a:tc>
                  <a:txBody>
                    <a:bodyPr/>
                    <a:lstStyle/>
                    <a:p>
                      <a:pPr marL="71755" marR="71755" algn="ctr">
                        <a:lnSpc>
                          <a:spcPct val="100000"/>
                        </a:lnSpc>
                        <a:spcBef>
                          <a:spcPts val="0"/>
                        </a:spcBef>
                        <a:spcAft>
                          <a:spcPts val="0"/>
                        </a:spcAft>
                      </a:pPr>
                      <a:r>
                        <a:rPr lang="en-ZA" sz="1100" b="1" dirty="0">
                          <a:effectLst/>
                          <a:latin typeface="Arial Narrow" panose="020B0606020202030204" pitchFamily="34" charset="0"/>
                        </a:rPr>
                        <a:t>Annual Performance</a:t>
                      </a:r>
                      <a:endParaRPr lang="en-US" sz="1100" b="1" dirty="0">
                        <a:effectLst/>
                        <a:latin typeface="Arial Narrow" panose="020B0606020202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1A673"/>
                    </a:solidFill>
                  </a:tcPr>
                </a:tc>
                <a:tc>
                  <a:txBody>
                    <a:bodyPr/>
                    <a:lstStyle/>
                    <a:p>
                      <a:pPr marL="71755" marR="71755" algn="ctr">
                        <a:lnSpc>
                          <a:spcPct val="100000"/>
                        </a:lnSpc>
                        <a:spcBef>
                          <a:spcPts val="0"/>
                        </a:spcBef>
                        <a:spcAft>
                          <a:spcPts val="0"/>
                        </a:spcAft>
                      </a:pPr>
                      <a:r>
                        <a:rPr lang="en-ZA" sz="1100" b="1" dirty="0">
                          <a:effectLst/>
                          <a:latin typeface="Arial Narrow" panose="020B0606020202030204" pitchFamily="34" charset="0"/>
                        </a:rPr>
                        <a:t>Variance to Target </a:t>
                      </a:r>
                      <a:endParaRPr lang="en-US" sz="1100" b="1" dirty="0">
                        <a:effectLst/>
                        <a:latin typeface="Arial Narrow" panose="020B0606020202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1A673"/>
                    </a:solidFill>
                  </a:tcPr>
                </a:tc>
                <a:tc>
                  <a:txBody>
                    <a:bodyPr/>
                    <a:lstStyle/>
                    <a:p>
                      <a:pPr marL="0" marR="0" algn="ctr">
                        <a:lnSpc>
                          <a:spcPct val="100000"/>
                        </a:lnSpc>
                        <a:spcBef>
                          <a:spcPts val="0"/>
                        </a:spcBef>
                        <a:spcAft>
                          <a:spcPts val="0"/>
                        </a:spcAft>
                      </a:pPr>
                      <a:r>
                        <a:rPr lang="en-ZA" sz="1100" b="1" dirty="0" smtClean="0">
                          <a:effectLst/>
                          <a:latin typeface="Arial Narrow" panose="020B0606020202030204" pitchFamily="34" charset="0"/>
                        </a:rPr>
                        <a:t>Comment on Deviations</a:t>
                      </a:r>
                      <a:endParaRPr lang="en-US" sz="1100" b="1" dirty="0">
                        <a:effectLst/>
                        <a:latin typeface="Arial Narrow" panose="020B0606020202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1A673"/>
                    </a:solidFill>
                  </a:tcPr>
                </a:tc>
                <a:extLst>
                  <a:ext uri="{0D108BD9-81ED-4DB2-BD59-A6C34878D82A}">
                    <a16:rowId xmlns:a16="http://schemas.microsoft.com/office/drawing/2014/main" val="10000"/>
                  </a:ext>
                </a:extLst>
              </a:tr>
              <a:tr h="795074">
                <a:tc>
                  <a:txBody>
                    <a:bodyPr/>
                    <a:lstStyle/>
                    <a:p>
                      <a:pPr marL="0" marR="0" algn="just">
                        <a:lnSpc>
                          <a:spcPct val="150000"/>
                        </a:lnSpc>
                        <a:spcBef>
                          <a:spcPts val="0"/>
                        </a:spcBef>
                        <a:spcAft>
                          <a:spcPts val="0"/>
                        </a:spcAft>
                      </a:pPr>
                      <a:r>
                        <a:rPr lang="en-ZA" sz="1000" b="1" dirty="0">
                          <a:solidFill>
                            <a:schemeClr val="tx1"/>
                          </a:solidFill>
                          <a:effectLst/>
                          <a:latin typeface="Arial Narrow" panose="020B0606020202030204" pitchFamily="34" charset="0"/>
                          <a:ea typeface="Calibri" panose="020F0502020204030204" pitchFamily="34" charset="0"/>
                          <a:cs typeface="Arial" panose="020B0604020202020204" pitchFamily="34" charset="0"/>
                        </a:rPr>
                        <a:t>3.2.1</a:t>
                      </a:r>
                      <a:endParaRPr lang="en-US" sz="1000" b="1" dirty="0">
                        <a:solidFill>
                          <a:schemeClr val="tx1"/>
                        </a:solidFill>
                        <a:effectLst/>
                        <a:latin typeface="Arial Narrow" panose="020B0606020202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algn="just">
                        <a:lnSpc>
                          <a:spcPct val="150000"/>
                        </a:lnSpc>
                        <a:spcBef>
                          <a:spcPts val="0"/>
                        </a:spcBef>
                        <a:spcAft>
                          <a:spcPts val="0"/>
                        </a:spcAft>
                      </a:pPr>
                      <a:r>
                        <a:rPr lang="en-ZA" sz="1000" b="0" kern="1200" dirty="0" smtClean="0">
                          <a:solidFill>
                            <a:schemeClr val="dk1"/>
                          </a:solidFill>
                          <a:effectLst/>
                          <a:latin typeface="Arial Narrow" panose="020B0606020202030204" pitchFamily="34" charset="0"/>
                          <a:ea typeface="+mn-ea"/>
                          <a:cs typeface="+mn-cs"/>
                        </a:rPr>
                        <a:t>Number of Bills submitted to the Minister for Cabinet approval per year</a:t>
                      </a:r>
                      <a:endParaRPr lang="en-US" sz="1000" b="0" dirty="0">
                        <a:effectLst/>
                        <a:latin typeface="Arial Narrow" panose="020B0606020202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algn="ctr">
                        <a:lnSpc>
                          <a:spcPct val="150000"/>
                        </a:lnSpc>
                        <a:spcBef>
                          <a:spcPts val="0"/>
                        </a:spcBef>
                        <a:spcAft>
                          <a:spcPts val="0"/>
                        </a:spcAft>
                      </a:pPr>
                      <a:r>
                        <a:rPr lang="en-ZA" sz="1000" b="1" dirty="0">
                          <a:effectLst/>
                          <a:latin typeface="Arial Narrow" panose="020B0606020202030204" pitchFamily="34" charset="0"/>
                          <a:ea typeface="Calibri" panose="020F0502020204030204" pitchFamily="34" charset="0"/>
                          <a:cs typeface="Arial" panose="020B0604020202020204" pitchFamily="34" charset="0"/>
                        </a:rPr>
                        <a:t>3</a:t>
                      </a:r>
                      <a:endParaRPr lang="en-US" sz="1000" b="1" dirty="0">
                        <a:effectLst/>
                        <a:latin typeface="Arial Narrow" panose="020B0606020202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algn="ctr">
                        <a:lnSpc>
                          <a:spcPct val="150000"/>
                        </a:lnSpc>
                        <a:spcBef>
                          <a:spcPts val="0"/>
                        </a:spcBef>
                        <a:spcAft>
                          <a:spcPts val="0"/>
                        </a:spcAft>
                      </a:pPr>
                      <a:r>
                        <a:rPr lang="en-ZA" sz="1000" b="1" dirty="0">
                          <a:effectLst/>
                          <a:latin typeface="Arial Narrow" panose="020B0606020202030204" pitchFamily="34" charset="0"/>
                          <a:ea typeface="Calibri" panose="020F0502020204030204" pitchFamily="34" charset="0"/>
                          <a:cs typeface="Arial" panose="020B0604020202020204" pitchFamily="34" charset="0"/>
                        </a:rPr>
                        <a:t>2</a:t>
                      </a:r>
                      <a:endParaRPr lang="en-US" sz="1000" b="1" dirty="0">
                        <a:effectLst/>
                        <a:latin typeface="Arial Narrow" panose="020B0606020202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algn="ctr">
                        <a:lnSpc>
                          <a:spcPct val="150000"/>
                        </a:lnSpc>
                        <a:spcBef>
                          <a:spcPts val="0"/>
                        </a:spcBef>
                        <a:spcAft>
                          <a:spcPts val="0"/>
                        </a:spcAft>
                      </a:pPr>
                      <a:r>
                        <a:rPr lang="en-ZA" sz="1000" b="1" dirty="0">
                          <a:effectLst/>
                          <a:latin typeface="Arial Narrow" panose="020B0606020202030204" pitchFamily="34" charset="0"/>
                          <a:ea typeface="Calibri" panose="020F0502020204030204" pitchFamily="34" charset="0"/>
                          <a:cs typeface="Arial" panose="020B0604020202020204" pitchFamily="34" charset="0"/>
                        </a:rPr>
                        <a:t>5</a:t>
                      </a:r>
                      <a:endParaRPr lang="en-US" sz="1000" b="1" dirty="0">
                        <a:effectLst/>
                        <a:latin typeface="Arial Narrow" panose="020B0606020202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algn="ctr">
                        <a:lnSpc>
                          <a:spcPct val="150000"/>
                        </a:lnSpc>
                        <a:spcBef>
                          <a:spcPts val="0"/>
                        </a:spcBef>
                        <a:spcAft>
                          <a:spcPts val="0"/>
                        </a:spcAft>
                      </a:pPr>
                      <a:r>
                        <a:rPr lang="en-ZA" sz="1000" b="1" dirty="0">
                          <a:effectLst/>
                          <a:latin typeface="Arial Narrow" panose="020B0606020202030204" pitchFamily="34" charset="0"/>
                          <a:ea typeface="Calibri" panose="020F0502020204030204" pitchFamily="34" charset="0"/>
                          <a:cs typeface="Arial" panose="020B0604020202020204" pitchFamily="34" charset="0"/>
                        </a:rPr>
                        <a:t>3</a:t>
                      </a:r>
                      <a:endParaRPr lang="en-US" sz="1000" b="1" dirty="0">
                        <a:effectLst/>
                        <a:latin typeface="Arial Narrow" panose="020B0606020202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DDFA1"/>
                    </a:solidFill>
                  </a:tcPr>
                </a:tc>
                <a:tc>
                  <a:txBody>
                    <a:bodyPr/>
                    <a:lstStyle/>
                    <a:p>
                      <a:pPr marL="0" marR="0" algn="just">
                        <a:lnSpc>
                          <a:spcPct val="150000"/>
                        </a:lnSpc>
                        <a:spcBef>
                          <a:spcPts val="0"/>
                        </a:spcBef>
                        <a:spcAft>
                          <a:spcPts val="0"/>
                        </a:spcAft>
                      </a:pPr>
                      <a:r>
                        <a:rPr lang="en-ZA" sz="1000" b="0" dirty="0">
                          <a:effectLst/>
                          <a:latin typeface="Arial Narrow" panose="020B0606020202030204" pitchFamily="34" charset="0"/>
                          <a:ea typeface="Calibri" panose="020F0502020204030204" pitchFamily="34" charset="0"/>
                          <a:cs typeface="Times New Roman" panose="02020603050405020304" pitchFamily="18" charset="0"/>
                        </a:rPr>
                        <a:t>The 3 Bills were fast-tracked for Cabinet approval given that they were prioritised on the legislative programme for 2021/22.</a:t>
                      </a:r>
                      <a:endParaRPr lang="en-US" sz="1000" b="0" dirty="0">
                        <a:effectLst/>
                        <a:latin typeface="Arial Narrow" panose="020B0606020202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1"/>
                  </a:ext>
                </a:extLst>
              </a:tr>
            </a:tbl>
          </a:graphicData>
        </a:graphic>
      </p:graphicFrame>
      <p:grpSp>
        <p:nvGrpSpPr>
          <p:cNvPr id="14" name="Group 13"/>
          <p:cNvGrpSpPr/>
          <p:nvPr/>
        </p:nvGrpSpPr>
        <p:grpSpPr>
          <a:xfrm>
            <a:off x="199868" y="1842600"/>
            <a:ext cx="9460933" cy="443446"/>
            <a:chOff x="307994" y="2672696"/>
            <a:chExt cx="9325527" cy="443446"/>
          </a:xfrm>
        </p:grpSpPr>
        <p:grpSp>
          <p:nvGrpSpPr>
            <p:cNvPr id="15" name="Group 14"/>
            <p:cNvGrpSpPr/>
            <p:nvPr/>
          </p:nvGrpSpPr>
          <p:grpSpPr>
            <a:xfrm>
              <a:off x="6942581" y="2672696"/>
              <a:ext cx="2690940" cy="238025"/>
              <a:chOff x="6798563" y="2630943"/>
              <a:chExt cx="2690940" cy="238025"/>
            </a:xfrm>
          </p:grpSpPr>
          <p:sp>
            <p:nvSpPr>
              <p:cNvPr id="17" name="TextBox 16"/>
              <p:cNvSpPr txBox="1"/>
              <p:nvPr/>
            </p:nvSpPr>
            <p:spPr>
              <a:xfrm>
                <a:off x="8640529" y="2630943"/>
                <a:ext cx="848974" cy="230832"/>
              </a:xfrm>
              <a:prstGeom prst="rect">
                <a:avLst/>
              </a:prstGeom>
              <a:solidFill>
                <a:srgbClr val="EDDFA1"/>
              </a:solidFill>
            </p:spPr>
            <p:txBody>
              <a:bodyPr wrap="square" rtlCol="0">
                <a:spAutoFit/>
              </a:bodyPr>
              <a:lstStyle/>
              <a:p>
                <a:pPr algn="ctr"/>
                <a:r>
                  <a:rPr lang="en-US" sz="900" b="1" dirty="0">
                    <a:latin typeface="Arial Narrow" panose="020B0606020202030204" pitchFamily="34" charset="0"/>
                  </a:rPr>
                  <a:t>Overachieved</a:t>
                </a:r>
              </a:p>
            </p:txBody>
          </p:sp>
          <p:sp>
            <p:nvSpPr>
              <p:cNvPr id="18" name="TextBox 17"/>
              <p:cNvSpPr txBox="1"/>
              <p:nvPr/>
            </p:nvSpPr>
            <p:spPr>
              <a:xfrm>
                <a:off x="7719546" y="2638136"/>
                <a:ext cx="848974" cy="230832"/>
              </a:xfrm>
              <a:prstGeom prst="rect">
                <a:avLst/>
              </a:prstGeom>
              <a:solidFill>
                <a:srgbClr val="E5B8B7"/>
              </a:solidFill>
            </p:spPr>
            <p:txBody>
              <a:bodyPr wrap="square" rtlCol="0">
                <a:spAutoFit/>
              </a:bodyPr>
              <a:lstStyle/>
              <a:p>
                <a:pPr algn="ctr"/>
                <a:r>
                  <a:rPr lang="en-US" sz="900" b="1" dirty="0">
                    <a:latin typeface="Arial Narrow" panose="020B0606020202030204" pitchFamily="34" charset="0"/>
                  </a:rPr>
                  <a:t>Not Achieved</a:t>
                </a:r>
              </a:p>
            </p:txBody>
          </p:sp>
          <p:sp>
            <p:nvSpPr>
              <p:cNvPr id="19" name="TextBox 18"/>
              <p:cNvSpPr txBox="1"/>
              <p:nvPr/>
            </p:nvSpPr>
            <p:spPr>
              <a:xfrm>
                <a:off x="6798563" y="2630943"/>
                <a:ext cx="848974" cy="230832"/>
              </a:xfrm>
              <a:prstGeom prst="rect">
                <a:avLst/>
              </a:prstGeom>
              <a:solidFill>
                <a:srgbClr val="689F80"/>
              </a:solidFill>
            </p:spPr>
            <p:txBody>
              <a:bodyPr wrap="square" rtlCol="0">
                <a:spAutoFit/>
              </a:bodyPr>
              <a:lstStyle/>
              <a:p>
                <a:pPr algn="ctr"/>
                <a:r>
                  <a:rPr lang="en-US" sz="900" b="1" dirty="0">
                    <a:latin typeface="Arial Narrow" panose="020B0606020202030204" pitchFamily="34" charset="0"/>
                  </a:rPr>
                  <a:t>Achieved</a:t>
                </a:r>
              </a:p>
            </p:txBody>
          </p:sp>
        </p:grpSp>
        <p:sp>
          <p:nvSpPr>
            <p:cNvPr id="16" name="TextBox 15"/>
            <p:cNvSpPr txBox="1"/>
            <p:nvPr/>
          </p:nvSpPr>
          <p:spPr>
            <a:xfrm>
              <a:off x="307994" y="2716032"/>
              <a:ext cx="2944829" cy="400110"/>
            </a:xfrm>
            <a:prstGeom prst="rect">
              <a:avLst/>
            </a:prstGeom>
            <a:noFill/>
          </p:spPr>
          <p:txBody>
            <a:bodyPr wrap="square" rtlCol="0">
              <a:spAutoFit/>
            </a:bodyPr>
            <a:lstStyle/>
            <a:p>
              <a:r>
                <a:rPr lang="en-ZA" altLang="en-US" sz="1000" b="1" i="1" dirty="0">
                  <a:latin typeface="Arial Narrow" panose="020B0606020202030204" pitchFamily="34" charset="0"/>
                  <a:ea typeface="Calibri" panose="020F0502020204030204" pitchFamily="34" charset="0"/>
                  <a:cs typeface="Times New Roman" panose="02020603050405020304" pitchFamily="18" charset="0"/>
                </a:rPr>
                <a:t>Output Indicators, Targets, </a:t>
              </a:r>
              <a:r>
                <a:rPr lang="en-ZA" altLang="en-US" sz="1000" b="1" i="1" dirty="0" smtClean="0">
                  <a:latin typeface="Arial Narrow" panose="020B0606020202030204" pitchFamily="34" charset="0"/>
                  <a:ea typeface="Calibri" panose="020F0502020204030204" pitchFamily="34" charset="0"/>
                  <a:cs typeface="Times New Roman" panose="02020603050405020304" pitchFamily="18" charset="0"/>
                </a:rPr>
                <a:t>and Actual Achievements</a:t>
              </a:r>
              <a:endParaRPr lang="en-US" altLang="en-US" sz="1000" i="1" dirty="0">
                <a:latin typeface="Arial Narrow" panose="020B0606020202030204" pitchFamily="34" charset="0"/>
              </a:endParaRPr>
            </a:p>
            <a:p>
              <a:endParaRPr lang="en-US" sz="1000" dirty="0">
                <a:latin typeface="Arial Narrow" panose="020B0606020202030204" pitchFamily="34" charset="0"/>
              </a:endParaRPr>
            </a:p>
          </p:txBody>
        </p:sp>
      </p:grpSp>
      <p:sp>
        <p:nvSpPr>
          <p:cNvPr id="21" name="Rectangle 20"/>
          <p:cNvSpPr/>
          <p:nvPr/>
        </p:nvSpPr>
        <p:spPr>
          <a:xfrm>
            <a:off x="199866" y="515379"/>
            <a:ext cx="4480560" cy="28113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1600" b="1" dirty="0" smtClean="0">
                <a:solidFill>
                  <a:srgbClr val="B1A673"/>
                </a:solidFill>
                <a:latin typeface="Arial Narrow" panose="020B0606020202030204" pitchFamily="34" charset="0"/>
              </a:rPr>
              <a:t>Performance per Programme</a:t>
            </a:r>
            <a:endParaRPr lang="en-US" sz="1600" b="1" dirty="0">
              <a:solidFill>
                <a:srgbClr val="B1A673"/>
              </a:solidFill>
              <a:latin typeface="Arial Narrow" panose="020B0606020202030204" pitchFamily="34" charset="0"/>
            </a:endParaRPr>
          </a:p>
        </p:txBody>
      </p:sp>
      <p:sp>
        <p:nvSpPr>
          <p:cNvPr id="2" name="Slide Number Placeholder 1"/>
          <p:cNvSpPr>
            <a:spLocks noGrp="1"/>
          </p:cNvSpPr>
          <p:nvPr>
            <p:ph type="sldNum" sz="quarter" idx="12"/>
          </p:nvPr>
        </p:nvSpPr>
        <p:spPr/>
        <p:txBody>
          <a:bodyPr/>
          <a:lstStyle/>
          <a:p>
            <a:pPr algn="r"/>
            <a:fld id="{96B6FF19-05A1-4CA1-BC87-1DF7A796AA03}" type="slidenum">
              <a:rPr lang="en-US" smtClean="0"/>
              <a:pPr algn="r"/>
              <a:t>18</a:t>
            </a:fld>
            <a:endParaRPr lang="en-US" dirty="0"/>
          </a:p>
        </p:txBody>
      </p:sp>
    </p:spTree>
    <p:extLst>
      <p:ext uri="{BB962C8B-B14F-4D97-AF65-F5344CB8AC3E}">
        <p14:creationId xmlns:p14="http://schemas.microsoft.com/office/powerpoint/2010/main" val="333360897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p:cNvSpPr txBox="1">
            <a:spLocks/>
          </p:cNvSpPr>
          <p:nvPr/>
        </p:nvSpPr>
        <p:spPr>
          <a:xfrm>
            <a:off x="4997875" y="167097"/>
            <a:ext cx="4908125" cy="432049"/>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r"/>
            <a:r>
              <a:rPr lang="en-GB" sz="2200" b="1" cap="small" dirty="0" smtClean="0">
                <a:solidFill>
                  <a:srgbClr val="246412"/>
                </a:solidFill>
                <a:latin typeface="Arial Narrow" panose="020B0606020202030204" pitchFamily="34" charset="0"/>
              </a:rPr>
              <a:t>CSPS PERFORMANCE </a:t>
            </a:r>
            <a:r>
              <a:rPr lang="en-GB" sz="2200" b="1" cap="small" dirty="0">
                <a:solidFill>
                  <a:srgbClr val="246412"/>
                </a:solidFill>
                <a:latin typeface="Arial Narrow" panose="020B0606020202030204" pitchFamily="34" charset="0"/>
              </a:rPr>
              <a:t>INFORMATION </a:t>
            </a:r>
            <a:endParaRPr lang="en-ZA" sz="2200" b="1" dirty="0">
              <a:solidFill>
                <a:srgbClr val="246412"/>
              </a:solidFill>
              <a:latin typeface="Arial Narrow" panose="020B0606020202030204" pitchFamily="34" charset="0"/>
              <a:cs typeface="Arial Narrow"/>
            </a:endParaRPr>
          </a:p>
        </p:txBody>
      </p:sp>
      <p:sp>
        <p:nvSpPr>
          <p:cNvPr id="11" name="Content Placeholder 2"/>
          <p:cNvSpPr txBox="1">
            <a:spLocks/>
          </p:cNvSpPr>
          <p:nvPr/>
        </p:nvSpPr>
        <p:spPr>
          <a:xfrm>
            <a:off x="199866" y="739715"/>
            <a:ext cx="9598636" cy="5535032"/>
          </a:xfrm>
          <a:prstGeom prst="rect">
            <a:avLst/>
          </a:prstGeom>
          <a:effectLst/>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en-ZA" sz="1200" b="1" dirty="0">
                <a:solidFill>
                  <a:srgbClr val="689F80"/>
                </a:solidFill>
                <a:latin typeface="Arial Narrow" panose="020B0606020202030204" pitchFamily="34" charset="0"/>
              </a:rPr>
              <a:t>Programme 4: Civilian Oversight, Monitoring, and Evaluation</a:t>
            </a:r>
            <a:endParaRPr lang="en-US" sz="1200" b="1" dirty="0">
              <a:solidFill>
                <a:srgbClr val="689F80"/>
              </a:solidFill>
              <a:latin typeface="Arial Narrow" panose="020B0606020202030204" pitchFamily="34" charset="0"/>
            </a:endParaRPr>
          </a:p>
          <a:p>
            <a:pPr algn="l"/>
            <a:r>
              <a:rPr lang="en-ZA" sz="1200" b="1" dirty="0">
                <a:latin typeface="Arial Narrow" panose="020B0606020202030204" pitchFamily="34" charset="0"/>
              </a:rPr>
              <a:t>Purpose: Oversee, monitor and report on the performance of the South African Police Service</a:t>
            </a:r>
          </a:p>
          <a:p>
            <a:pPr algn="l"/>
            <a:endParaRPr lang="en-ZA" sz="800" b="1" dirty="0" smtClean="0">
              <a:solidFill>
                <a:srgbClr val="B1A673"/>
              </a:solidFill>
              <a:latin typeface="Arial Narrow" panose="020B0606020202030204" pitchFamily="34" charset="0"/>
            </a:endParaRPr>
          </a:p>
          <a:p>
            <a:pPr algn="l">
              <a:lnSpc>
                <a:spcPct val="100000"/>
              </a:lnSpc>
            </a:pPr>
            <a:r>
              <a:rPr lang="en-ZA" sz="1200" b="1" dirty="0" smtClean="0">
                <a:solidFill>
                  <a:srgbClr val="B1A673"/>
                </a:solidFill>
                <a:latin typeface="Arial Narrow" panose="020B0606020202030204" pitchFamily="34" charset="0"/>
              </a:rPr>
              <a:t>Sub-Programme </a:t>
            </a:r>
            <a:r>
              <a:rPr lang="en-ZA" sz="1200" b="1" dirty="0">
                <a:solidFill>
                  <a:srgbClr val="B1A673"/>
                </a:solidFill>
                <a:latin typeface="Arial Narrow" panose="020B0606020202030204" pitchFamily="34" charset="0"/>
              </a:rPr>
              <a:t>4.1: Police Performance, Conduct and Compliance Monitoring</a:t>
            </a:r>
            <a:endParaRPr lang="en-US" sz="1200" b="1" dirty="0">
              <a:solidFill>
                <a:srgbClr val="B1A673"/>
              </a:solidFill>
              <a:latin typeface="Arial Narrow" panose="020B0606020202030204" pitchFamily="34" charset="0"/>
            </a:endParaRPr>
          </a:p>
          <a:p>
            <a:pPr algn="l"/>
            <a:r>
              <a:rPr lang="en-ZA" sz="1200" b="1" dirty="0" smtClean="0">
                <a:latin typeface="Arial Narrow" panose="020B0606020202030204" pitchFamily="34" charset="0"/>
              </a:rPr>
              <a:t>Purpose: Monitor performance, conduct, transformation and compliance to legislation and policies by the South African Police Service</a:t>
            </a:r>
            <a:endParaRPr lang="en-US" sz="1200" dirty="0" smtClean="0">
              <a:latin typeface="Arial Narrow" panose="020B0606020202030204" pitchFamily="34" charset="0"/>
            </a:endParaRPr>
          </a:p>
          <a:p>
            <a:pPr algn="l" eaLnBrk="0" fontAlgn="base" hangingPunct="0">
              <a:spcBef>
                <a:spcPct val="0"/>
              </a:spcBef>
              <a:spcAft>
                <a:spcPct val="0"/>
              </a:spcAft>
            </a:pPr>
            <a:endParaRPr lang="en-US" altLang="en-US" sz="1400" dirty="0">
              <a:latin typeface="Arial Narrow" panose="020B0606020202030204" pitchFamily="34" charset="0"/>
            </a:endParaRPr>
          </a:p>
          <a:p>
            <a:pPr algn="l"/>
            <a:endParaRPr lang="en-ZA" dirty="0">
              <a:latin typeface="Arial Narrow" panose="020B0606020202030204" pitchFamily="34" charset="0"/>
            </a:endParaRPr>
          </a:p>
        </p:txBody>
      </p:sp>
      <p:graphicFrame>
        <p:nvGraphicFramePr>
          <p:cNvPr id="12" name="Table 11"/>
          <p:cNvGraphicFramePr>
            <a:graphicFrameLocks noGrp="1"/>
          </p:cNvGraphicFramePr>
          <p:nvPr>
            <p:extLst>
              <p:ext uri="{D42A27DB-BD31-4B8C-83A1-F6EECF244321}">
                <p14:modId xmlns:p14="http://schemas.microsoft.com/office/powerpoint/2010/main" val="3693095258"/>
              </p:ext>
            </p:extLst>
          </p:nvPr>
        </p:nvGraphicFramePr>
        <p:xfrm>
          <a:off x="303479" y="2598768"/>
          <a:ext cx="9388792" cy="3516256"/>
        </p:xfrm>
        <a:graphic>
          <a:graphicData uri="http://schemas.openxmlformats.org/drawingml/2006/table">
            <a:tbl>
              <a:tblPr firstRow="1" firstCol="1" bandRow="1">
                <a:tableStyleId>{5C22544A-7EE6-4342-B048-85BDC9FD1C3A}</a:tableStyleId>
              </a:tblPr>
              <a:tblGrid>
                <a:gridCol w="500085">
                  <a:extLst>
                    <a:ext uri="{9D8B030D-6E8A-4147-A177-3AD203B41FA5}">
                      <a16:colId xmlns:a16="http://schemas.microsoft.com/office/drawing/2014/main" val="20000"/>
                    </a:ext>
                  </a:extLst>
                </a:gridCol>
                <a:gridCol w="2660072">
                  <a:extLst>
                    <a:ext uri="{9D8B030D-6E8A-4147-A177-3AD203B41FA5}">
                      <a16:colId xmlns:a16="http://schemas.microsoft.com/office/drawing/2014/main" val="20001"/>
                    </a:ext>
                  </a:extLst>
                </a:gridCol>
                <a:gridCol w="868219">
                  <a:extLst>
                    <a:ext uri="{9D8B030D-6E8A-4147-A177-3AD203B41FA5}">
                      <a16:colId xmlns:a16="http://schemas.microsoft.com/office/drawing/2014/main" val="20002"/>
                    </a:ext>
                  </a:extLst>
                </a:gridCol>
                <a:gridCol w="674254">
                  <a:extLst>
                    <a:ext uri="{9D8B030D-6E8A-4147-A177-3AD203B41FA5}">
                      <a16:colId xmlns:a16="http://schemas.microsoft.com/office/drawing/2014/main" val="20003"/>
                    </a:ext>
                  </a:extLst>
                </a:gridCol>
                <a:gridCol w="1071418">
                  <a:extLst>
                    <a:ext uri="{9D8B030D-6E8A-4147-A177-3AD203B41FA5}">
                      <a16:colId xmlns:a16="http://schemas.microsoft.com/office/drawing/2014/main" val="20012"/>
                    </a:ext>
                  </a:extLst>
                </a:gridCol>
                <a:gridCol w="831273">
                  <a:extLst>
                    <a:ext uri="{9D8B030D-6E8A-4147-A177-3AD203B41FA5}">
                      <a16:colId xmlns:a16="http://schemas.microsoft.com/office/drawing/2014/main" val="20013"/>
                    </a:ext>
                  </a:extLst>
                </a:gridCol>
                <a:gridCol w="2783471">
                  <a:extLst>
                    <a:ext uri="{9D8B030D-6E8A-4147-A177-3AD203B41FA5}">
                      <a16:colId xmlns:a16="http://schemas.microsoft.com/office/drawing/2014/main" val="20014"/>
                    </a:ext>
                  </a:extLst>
                </a:gridCol>
              </a:tblGrid>
              <a:tr h="634203">
                <a:tc gridSpan="2">
                  <a:txBody>
                    <a:bodyPr/>
                    <a:lstStyle/>
                    <a:p>
                      <a:pPr marL="0" marR="0" algn="just">
                        <a:lnSpc>
                          <a:spcPct val="100000"/>
                        </a:lnSpc>
                        <a:spcBef>
                          <a:spcPts val="0"/>
                        </a:spcBef>
                        <a:spcAft>
                          <a:spcPts val="0"/>
                        </a:spcAft>
                      </a:pPr>
                      <a:r>
                        <a:rPr lang="en-US" sz="1100" b="1" dirty="0" smtClean="0">
                          <a:effectLst/>
                          <a:latin typeface="Arial Narrow" panose="020B0606020202030204" pitchFamily="34" charset="0"/>
                        </a:rPr>
                        <a:t>Output Indicator</a:t>
                      </a:r>
                      <a:endParaRPr lang="en-US" sz="1100" b="1" dirty="0">
                        <a:effectLst/>
                        <a:latin typeface="Arial Narrow" panose="020B060602020203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1A673"/>
                    </a:solidFill>
                  </a:tcPr>
                </a:tc>
                <a:tc hMerge="1">
                  <a:txBody>
                    <a:bodyPr/>
                    <a:lstStyle/>
                    <a:p>
                      <a:endParaRPr lang="en-US"/>
                    </a:p>
                  </a:txBody>
                  <a:tcPr/>
                </a:tc>
                <a:tc>
                  <a:txBody>
                    <a:bodyPr/>
                    <a:lstStyle/>
                    <a:p>
                      <a:pPr marL="71755" marR="71755" algn="ctr">
                        <a:lnSpc>
                          <a:spcPct val="100000"/>
                        </a:lnSpc>
                        <a:spcBef>
                          <a:spcPts val="0"/>
                        </a:spcBef>
                        <a:spcAft>
                          <a:spcPts val="0"/>
                        </a:spcAft>
                      </a:pPr>
                      <a:r>
                        <a:rPr lang="en-ZA" sz="1100" b="1" dirty="0">
                          <a:effectLst/>
                          <a:latin typeface="Arial Narrow" panose="020B0606020202030204" pitchFamily="34" charset="0"/>
                        </a:rPr>
                        <a:t>Baseline </a:t>
                      </a:r>
                      <a:r>
                        <a:rPr lang="en-ZA" sz="1100" b="1" dirty="0" smtClean="0">
                          <a:effectLst/>
                          <a:latin typeface="Arial Narrow" panose="020B0606020202030204" pitchFamily="34" charset="0"/>
                        </a:rPr>
                        <a:t>2020/2021</a:t>
                      </a:r>
                      <a:endParaRPr lang="en-US" sz="1100" b="1" dirty="0">
                        <a:effectLst/>
                        <a:latin typeface="Arial Narrow" panose="020B0606020202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1A673"/>
                    </a:solidFill>
                  </a:tcPr>
                </a:tc>
                <a:tc>
                  <a:txBody>
                    <a:bodyPr/>
                    <a:lstStyle/>
                    <a:p>
                      <a:pPr marL="71755" marR="71755" algn="ctr">
                        <a:lnSpc>
                          <a:spcPct val="100000"/>
                        </a:lnSpc>
                        <a:spcBef>
                          <a:spcPts val="0"/>
                        </a:spcBef>
                        <a:spcAft>
                          <a:spcPts val="0"/>
                        </a:spcAft>
                      </a:pPr>
                      <a:r>
                        <a:rPr lang="en-ZA" sz="1100" b="1" dirty="0">
                          <a:effectLst/>
                          <a:latin typeface="Arial Narrow" panose="020B0606020202030204" pitchFamily="34" charset="0"/>
                        </a:rPr>
                        <a:t>Annual Target</a:t>
                      </a:r>
                      <a:endParaRPr lang="en-US" sz="1100" b="1" dirty="0">
                        <a:effectLst/>
                        <a:latin typeface="Arial Narrow" panose="020B0606020202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1A673"/>
                    </a:solidFill>
                  </a:tcPr>
                </a:tc>
                <a:tc>
                  <a:txBody>
                    <a:bodyPr/>
                    <a:lstStyle/>
                    <a:p>
                      <a:pPr marL="71755" marR="71755" algn="ctr">
                        <a:lnSpc>
                          <a:spcPct val="100000"/>
                        </a:lnSpc>
                        <a:spcBef>
                          <a:spcPts val="0"/>
                        </a:spcBef>
                        <a:spcAft>
                          <a:spcPts val="0"/>
                        </a:spcAft>
                      </a:pPr>
                      <a:r>
                        <a:rPr lang="en-ZA" sz="1100" b="1" dirty="0">
                          <a:effectLst/>
                          <a:latin typeface="Arial Narrow" panose="020B0606020202030204" pitchFamily="34" charset="0"/>
                        </a:rPr>
                        <a:t>Annual Performance</a:t>
                      </a:r>
                      <a:endParaRPr lang="en-US" sz="1100" b="1" dirty="0">
                        <a:effectLst/>
                        <a:latin typeface="Arial Narrow" panose="020B0606020202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1A673"/>
                    </a:solidFill>
                  </a:tcPr>
                </a:tc>
                <a:tc>
                  <a:txBody>
                    <a:bodyPr/>
                    <a:lstStyle/>
                    <a:p>
                      <a:pPr marL="71755" marR="71755" algn="ctr">
                        <a:lnSpc>
                          <a:spcPct val="100000"/>
                        </a:lnSpc>
                        <a:spcBef>
                          <a:spcPts val="0"/>
                        </a:spcBef>
                        <a:spcAft>
                          <a:spcPts val="0"/>
                        </a:spcAft>
                      </a:pPr>
                      <a:r>
                        <a:rPr lang="en-ZA" sz="1100" b="1" dirty="0">
                          <a:effectLst/>
                          <a:latin typeface="Arial Narrow" panose="020B0606020202030204" pitchFamily="34" charset="0"/>
                        </a:rPr>
                        <a:t>Variance to Target </a:t>
                      </a:r>
                      <a:endParaRPr lang="en-US" sz="1100" b="1" dirty="0">
                        <a:effectLst/>
                        <a:latin typeface="Arial Narrow" panose="020B0606020202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1A673"/>
                    </a:solidFill>
                  </a:tcPr>
                </a:tc>
                <a:tc>
                  <a:txBody>
                    <a:bodyPr/>
                    <a:lstStyle/>
                    <a:p>
                      <a:pPr marL="0" marR="0" algn="ctr">
                        <a:lnSpc>
                          <a:spcPct val="100000"/>
                        </a:lnSpc>
                        <a:spcBef>
                          <a:spcPts val="0"/>
                        </a:spcBef>
                        <a:spcAft>
                          <a:spcPts val="0"/>
                        </a:spcAft>
                      </a:pPr>
                      <a:r>
                        <a:rPr lang="en-ZA" sz="1100" b="1" dirty="0" smtClean="0">
                          <a:effectLst/>
                          <a:latin typeface="Arial Narrow" panose="020B0606020202030204" pitchFamily="34" charset="0"/>
                        </a:rPr>
                        <a:t>Comment on Deviations</a:t>
                      </a:r>
                      <a:endParaRPr lang="en-US" sz="1100" b="1" dirty="0">
                        <a:effectLst/>
                        <a:latin typeface="Arial Narrow" panose="020B0606020202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1A673"/>
                    </a:solidFill>
                  </a:tcPr>
                </a:tc>
                <a:extLst>
                  <a:ext uri="{0D108BD9-81ED-4DB2-BD59-A6C34878D82A}">
                    <a16:rowId xmlns:a16="http://schemas.microsoft.com/office/drawing/2014/main" val="10000"/>
                  </a:ext>
                </a:extLst>
              </a:tr>
              <a:tr h="876902">
                <a:tc>
                  <a:txBody>
                    <a:bodyPr/>
                    <a:lstStyle/>
                    <a:p>
                      <a:pPr marL="0" marR="0" algn="just">
                        <a:lnSpc>
                          <a:spcPct val="150000"/>
                        </a:lnSpc>
                        <a:spcBef>
                          <a:spcPts val="0"/>
                        </a:spcBef>
                        <a:spcAft>
                          <a:spcPts val="0"/>
                        </a:spcAft>
                      </a:pPr>
                      <a:r>
                        <a:rPr lang="en-US" sz="1000" b="1" dirty="0">
                          <a:solidFill>
                            <a:schemeClr val="tx1"/>
                          </a:solidFill>
                          <a:effectLst/>
                          <a:latin typeface="Arial Narrow" panose="020B0606020202030204" pitchFamily="34" charset="0"/>
                          <a:ea typeface="Times New Roman" panose="02020603050405020304" pitchFamily="18" charset="0"/>
                          <a:cs typeface="Times New Roman" panose="02020603050405020304" pitchFamily="18" charset="0"/>
                        </a:rPr>
                        <a:t>4.1.1</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indent="0" algn="just">
                        <a:lnSpc>
                          <a:spcPct val="150000"/>
                        </a:lnSpc>
                        <a:spcBef>
                          <a:spcPts val="0"/>
                        </a:spcBef>
                        <a:spcAft>
                          <a:spcPts val="0"/>
                        </a:spcAft>
                        <a:tabLst/>
                      </a:pPr>
                      <a:r>
                        <a:rPr lang="en-ZA" sz="1000" b="0" dirty="0" smtClean="0">
                          <a:effectLst/>
                          <a:latin typeface="Arial Narrow" panose="020B0606020202030204" pitchFamily="34" charset="0"/>
                          <a:ea typeface="Calibri" panose="020F0502020204030204" pitchFamily="34" charset="0"/>
                          <a:cs typeface="Arial" panose="020B0604020202020204" pitchFamily="34" charset="0"/>
                        </a:rPr>
                        <a:t>Number </a:t>
                      </a:r>
                      <a:r>
                        <a:rPr lang="en-ZA" sz="1000" b="0" dirty="0">
                          <a:effectLst/>
                          <a:latin typeface="Arial Narrow" panose="020B0606020202030204" pitchFamily="34" charset="0"/>
                          <a:ea typeface="Calibri" panose="020F0502020204030204" pitchFamily="34" charset="0"/>
                          <a:cs typeface="Arial" panose="020B0604020202020204" pitchFamily="34" charset="0"/>
                        </a:rPr>
                        <a:t>of Police Oversight Reports approved by the Secretary per year</a:t>
                      </a:r>
                      <a:endParaRPr lang="en-US" sz="1000" b="0" dirty="0">
                        <a:effectLst/>
                        <a:latin typeface="Arial Narrow" panose="020B0606020202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algn="ctr">
                        <a:lnSpc>
                          <a:spcPct val="150000"/>
                        </a:lnSpc>
                        <a:spcBef>
                          <a:spcPts val="0"/>
                        </a:spcBef>
                        <a:spcAft>
                          <a:spcPts val="0"/>
                        </a:spcAft>
                      </a:pPr>
                      <a:r>
                        <a:rPr lang="en-ZA" sz="1000" b="1" dirty="0">
                          <a:effectLst/>
                          <a:latin typeface="Arial Narrow" panose="020B0606020202030204" pitchFamily="34" charset="0"/>
                          <a:ea typeface="Calibri" panose="020F0502020204030204" pitchFamily="34" charset="0"/>
                          <a:cs typeface="Arial" panose="020B0604020202020204" pitchFamily="34" charset="0"/>
                        </a:rPr>
                        <a:t>3</a:t>
                      </a:r>
                      <a:endParaRPr lang="en-US" sz="1000" b="1" dirty="0">
                        <a:effectLst/>
                        <a:latin typeface="Arial Narrow" panose="020B0606020202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algn="ctr">
                        <a:lnSpc>
                          <a:spcPct val="150000"/>
                        </a:lnSpc>
                        <a:spcBef>
                          <a:spcPts val="0"/>
                        </a:spcBef>
                        <a:spcAft>
                          <a:spcPts val="0"/>
                        </a:spcAft>
                      </a:pPr>
                      <a:r>
                        <a:rPr lang="en-ZA" sz="1000" b="1" dirty="0">
                          <a:effectLst/>
                          <a:latin typeface="Arial Narrow" panose="020B0606020202030204" pitchFamily="34" charset="0"/>
                          <a:ea typeface="Calibri" panose="020F0502020204030204" pitchFamily="34" charset="0"/>
                          <a:cs typeface="Arial" panose="020B0604020202020204" pitchFamily="34" charset="0"/>
                        </a:rPr>
                        <a:t>3</a:t>
                      </a:r>
                      <a:endParaRPr lang="en-US" sz="1000" b="1" dirty="0">
                        <a:effectLst/>
                        <a:latin typeface="Arial Narrow" panose="020B0606020202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algn="ctr">
                        <a:lnSpc>
                          <a:spcPct val="150000"/>
                        </a:lnSpc>
                        <a:spcBef>
                          <a:spcPts val="0"/>
                        </a:spcBef>
                        <a:spcAft>
                          <a:spcPts val="0"/>
                        </a:spcAft>
                      </a:pPr>
                      <a:r>
                        <a:rPr lang="en-ZA" sz="1000" b="1" dirty="0">
                          <a:effectLst/>
                          <a:latin typeface="Arial Narrow" panose="020B0606020202030204" pitchFamily="34" charset="0"/>
                          <a:ea typeface="Calibri" panose="020F0502020204030204" pitchFamily="34" charset="0"/>
                          <a:cs typeface="Arial" panose="020B0604020202020204" pitchFamily="34" charset="0"/>
                        </a:rPr>
                        <a:t>4</a:t>
                      </a:r>
                      <a:endParaRPr lang="en-US" sz="1000" b="1" dirty="0">
                        <a:effectLst/>
                        <a:latin typeface="Arial Narrow" panose="020B0606020202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algn="ctr">
                        <a:lnSpc>
                          <a:spcPct val="150000"/>
                        </a:lnSpc>
                        <a:spcBef>
                          <a:spcPts val="0"/>
                        </a:spcBef>
                        <a:spcAft>
                          <a:spcPts val="0"/>
                        </a:spcAft>
                      </a:pPr>
                      <a:r>
                        <a:rPr lang="en-ZA" sz="1000" b="1" dirty="0">
                          <a:effectLst/>
                          <a:latin typeface="Arial Narrow" panose="020B0606020202030204" pitchFamily="34" charset="0"/>
                          <a:ea typeface="Calibri" panose="020F0502020204030204" pitchFamily="34" charset="0"/>
                          <a:cs typeface="Arial" panose="020B0604020202020204" pitchFamily="34" charset="0"/>
                        </a:rPr>
                        <a:t>1</a:t>
                      </a:r>
                      <a:endParaRPr lang="en-US" sz="1000" b="1" dirty="0">
                        <a:effectLst/>
                        <a:latin typeface="Arial Narrow" panose="020B0606020202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DDFA1"/>
                    </a:solidFill>
                  </a:tcPr>
                </a:tc>
                <a:tc>
                  <a:txBody>
                    <a:bodyPr/>
                    <a:lstStyle/>
                    <a:p>
                      <a:pPr marL="0" marR="0" algn="l">
                        <a:lnSpc>
                          <a:spcPct val="150000"/>
                        </a:lnSpc>
                        <a:spcBef>
                          <a:spcPts val="0"/>
                        </a:spcBef>
                        <a:spcAft>
                          <a:spcPts val="0"/>
                        </a:spcAft>
                      </a:pPr>
                      <a:r>
                        <a:rPr lang="en-ZA" sz="1000" b="0" dirty="0">
                          <a:effectLst/>
                          <a:latin typeface="Arial Narrow" panose="020B0606020202030204" pitchFamily="34" charset="0"/>
                          <a:ea typeface="Calibri" panose="020F0502020204030204" pitchFamily="34" charset="0"/>
                          <a:cs typeface="Times New Roman" panose="02020603050405020304" pitchFamily="18" charset="0"/>
                        </a:rPr>
                        <a:t>The consolidation of provincial reports on the National Monitoring Tool resulted in the over-achievement. Proper planning to be done in future to ensure that provincial reports are received on time for consolidation.</a:t>
                      </a:r>
                      <a:endParaRPr lang="en-US" sz="1000" b="0" dirty="0">
                        <a:effectLst/>
                        <a:latin typeface="Arial Narrow" panose="020B0606020202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1"/>
                  </a:ext>
                </a:extLst>
              </a:tr>
              <a:tr h="700081">
                <a:tc>
                  <a:txBody>
                    <a:bodyPr/>
                    <a:lstStyle/>
                    <a:p>
                      <a:pPr marL="0" marR="0" algn="just">
                        <a:lnSpc>
                          <a:spcPct val="150000"/>
                        </a:lnSpc>
                        <a:spcBef>
                          <a:spcPts val="0"/>
                        </a:spcBef>
                        <a:spcAft>
                          <a:spcPts val="0"/>
                        </a:spcAft>
                      </a:pPr>
                      <a:r>
                        <a:rPr lang="en-US" sz="1000" b="1" dirty="0">
                          <a:solidFill>
                            <a:schemeClr val="tx1"/>
                          </a:solidFill>
                          <a:effectLst/>
                          <a:latin typeface="Arial Narrow" panose="020B0606020202030204" pitchFamily="34" charset="0"/>
                          <a:ea typeface="Times New Roman" panose="02020603050405020304" pitchFamily="18" charset="0"/>
                          <a:cs typeface="Times New Roman" panose="02020603050405020304" pitchFamily="18" charset="0"/>
                        </a:rPr>
                        <a:t>4.1.2</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indent="0" algn="just">
                        <a:lnSpc>
                          <a:spcPct val="150000"/>
                        </a:lnSpc>
                        <a:spcBef>
                          <a:spcPts val="0"/>
                        </a:spcBef>
                        <a:spcAft>
                          <a:spcPts val="0"/>
                        </a:spcAft>
                        <a:tabLst/>
                      </a:pPr>
                      <a:r>
                        <a:rPr lang="en-ZA" sz="1000" b="0" dirty="0" smtClean="0">
                          <a:effectLst/>
                          <a:latin typeface="Arial Narrow" panose="020B0606020202030204" pitchFamily="34" charset="0"/>
                          <a:ea typeface="Calibri" panose="020F0502020204030204" pitchFamily="34" charset="0"/>
                          <a:cs typeface="Arial" panose="020B0604020202020204" pitchFamily="34" charset="0"/>
                        </a:rPr>
                        <a:t>Number </a:t>
                      </a:r>
                      <a:r>
                        <a:rPr lang="en-ZA" sz="1000" b="0" dirty="0">
                          <a:effectLst/>
                          <a:latin typeface="Arial Narrow" panose="020B0606020202030204" pitchFamily="34" charset="0"/>
                          <a:ea typeface="Calibri" panose="020F0502020204030204" pitchFamily="34" charset="0"/>
                          <a:cs typeface="Arial" panose="020B0604020202020204" pitchFamily="34" charset="0"/>
                        </a:rPr>
                        <a:t>of SAPS Budget and Programme Performance Assessment</a:t>
                      </a:r>
                      <a:r>
                        <a:rPr lang="en-ZA" sz="1000" b="0" dirty="0">
                          <a:effectLst/>
                          <a:latin typeface="Arial Narrow" panose="020B0606020202030204" pitchFamily="34" charset="0"/>
                          <a:ea typeface="Calibri" panose="020F0502020204030204" pitchFamily="34" charset="0"/>
                          <a:cs typeface="ArialNarrow"/>
                        </a:rPr>
                        <a:t> </a:t>
                      </a:r>
                      <a:r>
                        <a:rPr lang="en-ZA" sz="1000" b="0" dirty="0">
                          <a:effectLst/>
                          <a:latin typeface="Arial Narrow" panose="020B0606020202030204" pitchFamily="34" charset="0"/>
                          <a:ea typeface="Calibri" panose="020F0502020204030204" pitchFamily="34" charset="0"/>
                          <a:cs typeface="Arial" panose="020B0604020202020204" pitchFamily="34" charset="0"/>
                        </a:rPr>
                        <a:t>Reports approved by the Secretary</a:t>
                      </a:r>
                      <a:r>
                        <a:rPr lang="en-ZA" sz="1000" b="0" dirty="0">
                          <a:effectLst/>
                          <a:latin typeface="Arial Narrow" panose="020B0606020202030204" pitchFamily="34" charset="0"/>
                          <a:ea typeface="Calibri" panose="020F0502020204030204" pitchFamily="34" charset="0"/>
                          <a:cs typeface="ArialNarrow"/>
                        </a:rPr>
                        <a:t> </a:t>
                      </a:r>
                      <a:r>
                        <a:rPr lang="en-ZA" sz="1000" b="0" dirty="0">
                          <a:effectLst/>
                          <a:latin typeface="Arial Narrow" panose="020B0606020202030204" pitchFamily="34" charset="0"/>
                          <a:ea typeface="Calibri" panose="020F0502020204030204" pitchFamily="34" charset="0"/>
                          <a:cs typeface="Arial" panose="020B0604020202020204" pitchFamily="34" charset="0"/>
                        </a:rPr>
                        <a:t>per </a:t>
                      </a:r>
                      <a:r>
                        <a:rPr lang="en-ZA" sz="1000" b="0" dirty="0" smtClean="0">
                          <a:effectLst/>
                          <a:latin typeface="Arial Narrow" panose="020B0606020202030204" pitchFamily="34" charset="0"/>
                          <a:ea typeface="Calibri" panose="020F0502020204030204" pitchFamily="34" charset="0"/>
                          <a:cs typeface="Arial" panose="020B0604020202020204" pitchFamily="34" charset="0"/>
                        </a:rPr>
                        <a:t>year</a:t>
                      </a:r>
                      <a:r>
                        <a:rPr lang="en-ZA" sz="1000" b="0" dirty="0">
                          <a:effectLst/>
                          <a:latin typeface="Arial Narrow" panose="020B0606020202030204" pitchFamily="34" charset="0"/>
                          <a:ea typeface="Calibri" panose="020F0502020204030204" pitchFamily="34" charset="0"/>
                          <a:cs typeface="Arial" panose="020B0604020202020204" pitchFamily="34" charset="0"/>
                        </a:rPr>
                        <a:t> </a:t>
                      </a:r>
                      <a:endParaRPr lang="en-US" sz="1000" b="0" dirty="0">
                        <a:effectLst/>
                        <a:latin typeface="Arial Narrow" panose="020B0606020202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algn="ctr">
                        <a:lnSpc>
                          <a:spcPct val="150000"/>
                        </a:lnSpc>
                        <a:spcBef>
                          <a:spcPts val="0"/>
                        </a:spcBef>
                        <a:spcAft>
                          <a:spcPts val="0"/>
                        </a:spcAft>
                      </a:pPr>
                      <a:r>
                        <a:rPr lang="en-ZA" sz="1000" b="1" dirty="0">
                          <a:effectLst/>
                          <a:latin typeface="Arial Narrow" panose="020B0606020202030204" pitchFamily="34" charset="0"/>
                          <a:ea typeface="Calibri" panose="020F0502020204030204" pitchFamily="34" charset="0"/>
                          <a:cs typeface="Arial" panose="020B0604020202020204" pitchFamily="34" charset="0"/>
                        </a:rPr>
                        <a:t>1</a:t>
                      </a:r>
                      <a:endParaRPr lang="en-US" sz="1000" b="1" dirty="0">
                        <a:effectLst/>
                        <a:latin typeface="Arial Narrow" panose="020B0606020202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algn="ctr">
                        <a:lnSpc>
                          <a:spcPct val="150000"/>
                        </a:lnSpc>
                        <a:spcBef>
                          <a:spcPts val="0"/>
                        </a:spcBef>
                        <a:spcAft>
                          <a:spcPts val="0"/>
                        </a:spcAft>
                      </a:pPr>
                      <a:r>
                        <a:rPr lang="en-ZA" sz="1000" b="1" dirty="0">
                          <a:effectLst/>
                          <a:latin typeface="Arial Narrow" panose="020B0606020202030204" pitchFamily="34" charset="0"/>
                          <a:ea typeface="Calibri" panose="020F0502020204030204" pitchFamily="34" charset="0"/>
                          <a:cs typeface="Arial" panose="020B0604020202020204" pitchFamily="34" charset="0"/>
                        </a:rPr>
                        <a:t>1</a:t>
                      </a:r>
                      <a:endParaRPr lang="en-US" sz="1000" b="1" dirty="0">
                        <a:effectLst/>
                        <a:latin typeface="Arial Narrow" panose="020B0606020202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algn="ctr">
                        <a:lnSpc>
                          <a:spcPct val="150000"/>
                        </a:lnSpc>
                        <a:spcBef>
                          <a:spcPts val="0"/>
                        </a:spcBef>
                        <a:spcAft>
                          <a:spcPts val="0"/>
                        </a:spcAft>
                      </a:pPr>
                      <a:r>
                        <a:rPr lang="en-ZA" sz="1000" b="1" dirty="0">
                          <a:effectLst/>
                          <a:latin typeface="Arial Narrow" panose="020B0606020202030204" pitchFamily="34" charset="0"/>
                          <a:ea typeface="Calibri" panose="020F0502020204030204" pitchFamily="34" charset="0"/>
                          <a:cs typeface="Arial" panose="020B0604020202020204" pitchFamily="34" charset="0"/>
                        </a:rPr>
                        <a:t>1</a:t>
                      </a:r>
                      <a:endParaRPr lang="en-US" sz="1000" b="1" dirty="0">
                        <a:effectLst/>
                        <a:latin typeface="Arial Narrow" panose="020B0606020202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algn="ctr">
                        <a:lnSpc>
                          <a:spcPct val="150000"/>
                        </a:lnSpc>
                        <a:spcBef>
                          <a:spcPts val="0"/>
                        </a:spcBef>
                        <a:spcAft>
                          <a:spcPts val="0"/>
                        </a:spcAft>
                      </a:pPr>
                      <a:r>
                        <a:rPr lang="en-ZA" sz="1000" b="1" dirty="0">
                          <a:effectLst/>
                          <a:latin typeface="Arial Narrow" panose="020B0606020202030204" pitchFamily="34" charset="0"/>
                          <a:ea typeface="Calibri" panose="020F0502020204030204" pitchFamily="34" charset="0"/>
                          <a:cs typeface="Arial" panose="020B0604020202020204" pitchFamily="34" charset="0"/>
                        </a:rPr>
                        <a:t>0</a:t>
                      </a:r>
                      <a:endParaRPr lang="en-US" sz="1000" b="1" dirty="0">
                        <a:effectLst/>
                        <a:latin typeface="Arial Narrow" panose="020B0606020202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689F80"/>
                    </a:solidFill>
                  </a:tcPr>
                </a:tc>
                <a:tc>
                  <a:txBody>
                    <a:bodyPr/>
                    <a:lstStyle/>
                    <a:p>
                      <a:pPr marL="0" marR="0" algn="ctr">
                        <a:lnSpc>
                          <a:spcPct val="150000"/>
                        </a:lnSpc>
                        <a:spcBef>
                          <a:spcPts val="0"/>
                        </a:spcBef>
                        <a:spcAft>
                          <a:spcPts val="0"/>
                        </a:spcAft>
                      </a:pPr>
                      <a:r>
                        <a:rPr lang="en-ZA" sz="1000" b="1" dirty="0">
                          <a:effectLst/>
                          <a:latin typeface="Arial Narrow" panose="020B0606020202030204" pitchFamily="34" charset="0"/>
                          <a:ea typeface="Calibri" panose="020F0502020204030204" pitchFamily="34" charset="0"/>
                          <a:cs typeface="Arial" panose="020B0604020202020204" pitchFamily="34" charset="0"/>
                        </a:rPr>
                        <a:t>N/A</a:t>
                      </a:r>
                      <a:endParaRPr lang="en-US" sz="1000" b="1" dirty="0">
                        <a:effectLst/>
                        <a:latin typeface="Arial Narrow" panose="020B0606020202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2"/>
                  </a:ext>
                </a:extLst>
              </a:tr>
              <a:tr h="513741">
                <a:tc>
                  <a:txBody>
                    <a:bodyPr/>
                    <a:lstStyle/>
                    <a:p>
                      <a:pPr marL="0" marR="0" algn="just">
                        <a:lnSpc>
                          <a:spcPct val="150000"/>
                        </a:lnSpc>
                        <a:spcBef>
                          <a:spcPts val="0"/>
                        </a:spcBef>
                        <a:spcAft>
                          <a:spcPts val="0"/>
                        </a:spcAft>
                      </a:pPr>
                      <a:r>
                        <a:rPr lang="en-US" sz="1000" b="1" dirty="0">
                          <a:solidFill>
                            <a:schemeClr val="tx1"/>
                          </a:solidFill>
                          <a:effectLst/>
                          <a:latin typeface="Arial Narrow" panose="020B0606020202030204" pitchFamily="34" charset="0"/>
                          <a:ea typeface="Times New Roman" panose="02020603050405020304" pitchFamily="18" charset="0"/>
                          <a:cs typeface="Times New Roman" panose="02020603050405020304" pitchFamily="18" charset="0"/>
                        </a:rPr>
                        <a:t>4.1.3</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indent="0" algn="just">
                        <a:lnSpc>
                          <a:spcPct val="150000"/>
                        </a:lnSpc>
                        <a:spcBef>
                          <a:spcPts val="0"/>
                        </a:spcBef>
                        <a:spcAft>
                          <a:spcPts val="0"/>
                        </a:spcAft>
                        <a:tabLst/>
                      </a:pPr>
                      <a:r>
                        <a:rPr lang="en-ZA" sz="1000" b="0" dirty="0" smtClean="0">
                          <a:effectLst/>
                          <a:latin typeface="Arial Narrow" panose="020B0606020202030204" pitchFamily="34" charset="0"/>
                          <a:ea typeface="Calibri" panose="020F0502020204030204" pitchFamily="34" charset="0"/>
                          <a:cs typeface="Arial" panose="020B0604020202020204" pitchFamily="34" charset="0"/>
                        </a:rPr>
                        <a:t>Number </a:t>
                      </a:r>
                      <a:r>
                        <a:rPr lang="en-ZA" sz="1000" b="0" dirty="0">
                          <a:effectLst/>
                          <a:latin typeface="Arial Narrow" panose="020B0606020202030204" pitchFamily="34" charset="0"/>
                          <a:ea typeface="Calibri" panose="020F0502020204030204" pitchFamily="34" charset="0"/>
                          <a:cs typeface="Arial" panose="020B0604020202020204" pitchFamily="34" charset="0"/>
                        </a:rPr>
                        <a:t>of assessments reports on Complaints Management approved by the Secretary per year</a:t>
                      </a:r>
                      <a:endParaRPr lang="en-US" sz="1000" b="0" dirty="0">
                        <a:effectLst/>
                        <a:latin typeface="Arial Narrow" panose="020B0606020202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algn="ctr">
                        <a:lnSpc>
                          <a:spcPct val="150000"/>
                        </a:lnSpc>
                        <a:spcBef>
                          <a:spcPts val="0"/>
                        </a:spcBef>
                        <a:spcAft>
                          <a:spcPts val="0"/>
                        </a:spcAft>
                      </a:pPr>
                      <a:r>
                        <a:rPr lang="en-ZA" sz="1000" b="1" dirty="0">
                          <a:effectLst/>
                          <a:latin typeface="Arial Narrow" panose="020B0606020202030204" pitchFamily="34" charset="0"/>
                          <a:ea typeface="Calibri" panose="020F0502020204030204" pitchFamily="34" charset="0"/>
                          <a:cs typeface="Arial" panose="020B0604020202020204" pitchFamily="34" charset="0"/>
                        </a:rPr>
                        <a:t>2</a:t>
                      </a:r>
                      <a:endParaRPr lang="en-US" sz="1000" b="1" dirty="0">
                        <a:effectLst/>
                        <a:latin typeface="Arial Narrow" panose="020B0606020202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algn="ctr">
                        <a:lnSpc>
                          <a:spcPct val="150000"/>
                        </a:lnSpc>
                        <a:spcBef>
                          <a:spcPts val="0"/>
                        </a:spcBef>
                        <a:spcAft>
                          <a:spcPts val="0"/>
                        </a:spcAft>
                      </a:pPr>
                      <a:r>
                        <a:rPr lang="en-ZA" sz="1000" b="1" dirty="0">
                          <a:effectLst/>
                          <a:latin typeface="Arial Narrow" panose="020B0606020202030204" pitchFamily="34" charset="0"/>
                          <a:ea typeface="Calibri" panose="020F0502020204030204" pitchFamily="34" charset="0"/>
                          <a:cs typeface="Arial" panose="020B0604020202020204" pitchFamily="34" charset="0"/>
                        </a:rPr>
                        <a:t>2</a:t>
                      </a:r>
                      <a:endParaRPr lang="en-US" sz="1000" b="1" dirty="0">
                        <a:effectLst/>
                        <a:latin typeface="Arial Narrow" panose="020B0606020202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algn="ctr">
                        <a:lnSpc>
                          <a:spcPct val="150000"/>
                        </a:lnSpc>
                        <a:spcBef>
                          <a:spcPts val="0"/>
                        </a:spcBef>
                        <a:spcAft>
                          <a:spcPts val="0"/>
                        </a:spcAft>
                      </a:pPr>
                      <a:r>
                        <a:rPr lang="en-ZA" sz="1000" b="1" dirty="0">
                          <a:effectLst/>
                          <a:latin typeface="Arial Narrow" panose="020B0606020202030204" pitchFamily="34" charset="0"/>
                          <a:ea typeface="Calibri" panose="020F0502020204030204" pitchFamily="34" charset="0"/>
                          <a:cs typeface="Arial" panose="020B0604020202020204" pitchFamily="34" charset="0"/>
                        </a:rPr>
                        <a:t>2</a:t>
                      </a:r>
                      <a:endParaRPr lang="en-US" sz="1000" b="1" dirty="0">
                        <a:effectLst/>
                        <a:latin typeface="Arial Narrow" panose="020B0606020202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algn="ctr">
                        <a:lnSpc>
                          <a:spcPct val="150000"/>
                        </a:lnSpc>
                        <a:spcBef>
                          <a:spcPts val="0"/>
                        </a:spcBef>
                        <a:spcAft>
                          <a:spcPts val="0"/>
                        </a:spcAft>
                      </a:pPr>
                      <a:r>
                        <a:rPr lang="en-ZA" sz="1000" b="1" dirty="0">
                          <a:effectLst/>
                          <a:latin typeface="Arial Narrow" panose="020B0606020202030204" pitchFamily="34" charset="0"/>
                          <a:ea typeface="Calibri" panose="020F0502020204030204" pitchFamily="34" charset="0"/>
                          <a:cs typeface="Arial" panose="020B0604020202020204" pitchFamily="34" charset="0"/>
                        </a:rPr>
                        <a:t>0</a:t>
                      </a:r>
                      <a:endParaRPr lang="en-US" sz="1000" b="1" dirty="0">
                        <a:effectLst/>
                        <a:latin typeface="Arial Narrow" panose="020B0606020202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689F80"/>
                    </a:solidFill>
                  </a:tcPr>
                </a:tc>
                <a:tc>
                  <a:txBody>
                    <a:bodyPr/>
                    <a:lstStyle/>
                    <a:p>
                      <a:pPr marL="0" marR="0" algn="ctr">
                        <a:lnSpc>
                          <a:spcPct val="150000"/>
                        </a:lnSpc>
                        <a:spcBef>
                          <a:spcPts val="0"/>
                        </a:spcBef>
                        <a:spcAft>
                          <a:spcPts val="0"/>
                        </a:spcAft>
                      </a:pPr>
                      <a:r>
                        <a:rPr lang="en-ZA" sz="1000" b="1" dirty="0">
                          <a:effectLst/>
                          <a:latin typeface="Arial Narrow" panose="020B0606020202030204" pitchFamily="34" charset="0"/>
                          <a:ea typeface="Calibri" panose="020F0502020204030204" pitchFamily="34" charset="0"/>
                          <a:cs typeface="Arial" panose="020B0604020202020204" pitchFamily="34" charset="0"/>
                        </a:rPr>
                        <a:t>N/A</a:t>
                      </a:r>
                      <a:endParaRPr lang="en-US" sz="1000" b="1" dirty="0">
                        <a:effectLst/>
                        <a:latin typeface="Arial Narrow" panose="020B0606020202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874623619"/>
                  </a:ext>
                </a:extLst>
              </a:tr>
              <a:tr h="753831">
                <a:tc>
                  <a:txBody>
                    <a:bodyPr/>
                    <a:lstStyle/>
                    <a:p>
                      <a:pPr marL="0" marR="0" algn="just">
                        <a:lnSpc>
                          <a:spcPct val="150000"/>
                        </a:lnSpc>
                        <a:spcBef>
                          <a:spcPts val="0"/>
                        </a:spcBef>
                        <a:spcAft>
                          <a:spcPts val="0"/>
                        </a:spcAft>
                      </a:pPr>
                      <a:r>
                        <a:rPr lang="en-US" sz="1000" b="1" dirty="0">
                          <a:solidFill>
                            <a:schemeClr val="tx1"/>
                          </a:solidFill>
                          <a:effectLst/>
                          <a:latin typeface="Arial Narrow" panose="020B0606020202030204" pitchFamily="34" charset="0"/>
                          <a:ea typeface="Times New Roman" panose="02020603050405020304" pitchFamily="18" charset="0"/>
                          <a:cs typeface="Times New Roman" panose="02020603050405020304" pitchFamily="18" charset="0"/>
                        </a:rPr>
                        <a:t>4.1.4</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indent="0" algn="just">
                        <a:lnSpc>
                          <a:spcPct val="150000"/>
                        </a:lnSpc>
                        <a:spcBef>
                          <a:spcPts val="0"/>
                        </a:spcBef>
                        <a:spcAft>
                          <a:spcPts val="0"/>
                        </a:spcAft>
                        <a:tabLst/>
                      </a:pPr>
                      <a:r>
                        <a:rPr lang="en-ZA" sz="1000" b="0" dirty="0" smtClean="0">
                          <a:effectLst/>
                          <a:latin typeface="Arial Narrow" panose="020B0606020202030204" pitchFamily="34" charset="0"/>
                          <a:ea typeface="Calibri" panose="020F0502020204030204" pitchFamily="34" charset="0"/>
                          <a:cs typeface="Arial" panose="020B0604020202020204" pitchFamily="34" charset="0"/>
                        </a:rPr>
                        <a:t>Number </a:t>
                      </a:r>
                      <a:r>
                        <a:rPr lang="en-ZA" sz="1000" b="0" dirty="0">
                          <a:effectLst/>
                          <a:latin typeface="Arial Narrow" panose="020B0606020202030204" pitchFamily="34" charset="0"/>
                          <a:ea typeface="Calibri" panose="020F0502020204030204" pitchFamily="34" charset="0"/>
                          <a:cs typeface="Arial" panose="020B0604020202020204" pitchFamily="34" charset="0"/>
                        </a:rPr>
                        <a:t>of reports on SAPS Implementation of IPID Recommendations approved by the Secretary per year</a:t>
                      </a:r>
                      <a:endParaRPr lang="en-US" sz="1000" b="0" dirty="0">
                        <a:effectLst/>
                        <a:latin typeface="Arial Narrow" panose="020B0606020202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algn="ctr">
                        <a:lnSpc>
                          <a:spcPct val="150000"/>
                        </a:lnSpc>
                        <a:spcBef>
                          <a:spcPts val="0"/>
                        </a:spcBef>
                        <a:spcAft>
                          <a:spcPts val="0"/>
                        </a:spcAft>
                      </a:pPr>
                      <a:r>
                        <a:rPr lang="en-ZA" sz="1000" b="1" dirty="0">
                          <a:effectLst/>
                          <a:latin typeface="Arial Narrow" panose="020B0606020202030204" pitchFamily="34" charset="0"/>
                          <a:ea typeface="Calibri" panose="020F0502020204030204" pitchFamily="34" charset="0"/>
                          <a:cs typeface="Arial" panose="020B0604020202020204" pitchFamily="34" charset="0"/>
                        </a:rPr>
                        <a:t>2</a:t>
                      </a:r>
                      <a:endParaRPr lang="en-US" sz="1000" b="1" dirty="0">
                        <a:effectLst/>
                        <a:latin typeface="Arial Narrow" panose="020B0606020202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algn="ctr">
                        <a:lnSpc>
                          <a:spcPct val="150000"/>
                        </a:lnSpc>
                        <a:spcBef>
                          <a:spcPts val="0"/>
                        </a:spcBef>
                        <a:spcAft>
                          <a:spcPts val="0"/>
                        </a:spcAft>
                      </a:pPr>
                      <a:r>
                        <a:rPr lang="en-ZA" sz="1000" b="1" dirty="0">
                          <a:effectLst/>
                          <a:latin typeface="Arial Narrow" panose="020B0606020202030204" pitchFamily="34" charset="0"/>
                          <a:ea typeface="Calibri" panose="020F0502020204030204" pitchFamily="34" charset="0"/>
                          <a:cs typeface="Arial" panose="020B0604020202020204" pitchFamily="34" charset="0"/>
                        </a:rPr>
                        <a:t>2</a:t>
                      </a:r>
                      <a:endParaRPr lang="en-US" sz="1000" b="1" dirty="0">
                        <a:effectLst/>
                        <a:latin typeface="Arial Narrow" panose="020B0606020202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algn="ctr">
                        <a:lnSpc>
                          <a:spcPct val="150000"/>
                        </a:lnSpc>
                        <a:spcBef>
                          <a:spcPts val="0"/>
                        </a:spcBef>
                        <a:spcAft>
                          <a:spcPts val="0"/>
                        </a:spcAft>
                      </a:pPr>
                      <a:r>
                        <a:rPr lang="en-ZA" sz="1000" b="1" dirty="0">
                          <a:effectLst/>
                          <a:latin typeface="Arial Narrow" panose="020B0606020202030204" pitchFamily="34" charset="0"/>
                          <a:ea typeface="Calibri" panose="020F0502020204030204" pitchFamily="34" charset="0"/>
                          <a:cs typeface="Arial" panose="020B0604020202020204" pitchFamily="34" charset="0"/>
                        </a:rPr>
                        <a:t>2</a:t>
                      </a:r>
                      <a:endParaRPr lang="en-US" sz="1000" b="1" dirty="0">
                        <a:effectLst/>
                        <a:latin typeface="Arial Narrow" panose="020B0606020202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algn="ctr">
                        <a:lnSpc>
                          <a:spcPct val="150000"/>
                        </a:lnSpc>
                        <a:spcBef>
                          <a:spcPts val="0"/>
                        </a:spcBef>
                        <a:spcAft>
                          <a:spcPts val="0"/>
                        </a:spcAft>
                      </a:pPr>
                      <a:r>
                        <a:rPr lang="en-ZA" sz="1000" b="1" dirty="0">
                          <a:effectLst/>
                          <a:latin typeface="Arial Narrow" panose="020B0606020202030204" pitchFamily="34" charset="0"/>
                          <a:ea typeface="Calibri" panose="020F0502020204030204" pitchFamily="34" charset="0"/>
                          <a:cs typeface="Arial" panose="020B0604020202020204" pitchFamily="34" charset="0"/>
                        </a:rPr>
                        <a:t>0</a:t>
                      </a:r>
                      <a:endParaRPr lang="en-US" sz="1000" b="1" dirty="0">
                        <a:effectLst/>
                        <a:latin typeface="Arial Narrow" panose="020B0606020202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689F80"/>
                    </a:solidFill>
                  </a:tcPr>
                </a:tc>
                <a:tc>
                  <a:txBody>
                    <a:bodyPr/>
                    <a:lstStyle/>
                    <a:p>
                      <a:pPr marL="0" marR="0" algn="ctr">
                        <a:lnSpc>
                          <a:spcPct val="150000"/>
                        </a:lnSpc>
                        <a:spcBef>
                          <a:spcPts val="0"/>
                        </a:spcBef>
                        <a:spcAft>
                          <a:spcPts val="0"/>
                        </a:spcAft>
                      </a:pPr>
                      <a:r>
                        <a:rPr lang="en-ZA" sz="1000" b="1" dirty="0">
                          <a:effectLst/>
                          <a:latin typeface="Arial Narrow" panose="020B0606020202030204" pitchFamily="34" charset="0"/>
                          <a:ea typeface="Calibri" panose="020F0502020204030204" pitchFamily="34" charset="0"/>
                          <a:cs typeface="Arial" panose="020B0604020202020204" pitchFamily="34" charset="0"/>
                        </a:rPr>
                        <a:t>N/A</a:t>
                      </a:r>
                      <a:endParaRPr lang="en-US" sz="1000" b="1" dirty="0">
                        <a:effectLst/>
                        <a:latin typeface="Arial Narrow" panose="020B0606020202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058791327"/>
                  </a:ext>
                </a:extLst>
              </a:tr>
            </a:tbl>
          </a:graphicData>
        </a:graphic>
      </p:graphicFrame>
      <p:grpSp>
        <p:nvGrpSpPr>
          <p:cNvPr id="13" name="Group 12"/>
          <p:cNvGrpSpPr/>
          <p:nvPr/>
        </p:nvGrpSpPr>
        <p:grpSpPr>
          <a:xfrm>
            <a:off x="231338" y="2281380"/>
            <a:ext cx="9460933" cy="456824"/>
            <a:chOff x="307994" y="2672696"/>
            <a:chExt cx="9325527" cy="443446"/>
          </a:xfrm>
        </p:grpSpPr>
        <p:grpSp>
          <p:nvGrpSpPr>
            <p:cNvPr id="14" name="Group 13"/>
            <p:cNvGrpSpPr/>
            <p:nvPr/>
          </p:nvGrpSpPr>
          <p:grpSpPr>
            <a:xfrm>
              <a:off x="6942581" y="2672696"/>
              <a:ext cx="2690940" cy="238025"/>
              <a:chOff x="6798563" y="2630943"/>
              <a:chExt cx="2690940" cy="238025"/>
            </a:xfrm>
          </p:grpSpPr>
          <p:sp>
            <p:nvSpPr>
              <p:cNvPr id="16" name="TextBox 15"/>
              <p:cNvSpPr txBox="1"/>
              <p:nvPr/>
            </p:nvSpPr>
            <p:spPr>
              <a:xfrm>
                <a:off x="8640529" y="2630943"/>
                <a:ext cx="848974" cy="230832"/>
              </a:xfrm>
              <a:prstGeom prst="rect">
                <a:avLst/>
              </a:prstGeom>
              <a:solidFill>
                <a:srgbClr val="EDDFA1"/>
              </a:solidFill>
            </p:spPr>
            <p:txBody>
              <a:bodyPr wrap="square" rtlCol="0">
                <a:spAutoFit/>
              </a:bodyPr>
              <a:lstStyle/>
              <a:p>
                <a:pPr algn="ctr"/>
                <a:r>
                  <a:rPr lang="en-US" sz="900" b="1" dirty="0">
                    <a:latin typeface="Arial Narrow" panose="020B0606020202030204" pitchFamily="34" charset="0"/>
                  </a:rPr>
                  <a:t>Overachieved</a:t>
                </a:r>
              </a:p>
            </p:txBody>
          </p:sp>
          <p:sp>
            <p:nvSpPr>
              <p:cNvPr id="17" name="TextBox 16"/>
              <p:cNvSpPr txBox="1"/>
              <p:nvPr/>
            </p:nvSpPr>
            <p:spPr>
              <a:xfrm>
                <a:off x="7719546" y="2638136"/>
                <a:ext cx="848974" cy="230832"/>
              </a:xfrm>
              <a:prstGeom prst="rect">
                <a:avLst/>
              </a:prstGeom>
              <a:solidFill>
                <a:srgbClr val="E5B8B7"/>
              </a:solidFill>
            </p:spPr>
            <p:txBody>
              <a:bodyPr wrap="square" rtlCol="0">
                <a:spAutoFit/>
              </a:bodyPr>
              <a:lstStyle/>
              <a:p>
                <a:pPr algn="ctr"/>
                <a:r>
                  <a:rPr lang="en-US" sz="900" b="1" dirty="0">
                    <a:latin typeface="Arial Narrow" panose="020B0606020202030204" pitchFamily="34" charset="0"/>
                  </a:rPr>
                  <a:t>Not Achieved</a:t>
                </a:r>
              </a:p>
            </p:txBody>
          </p:sp>
          <p:sp>
            <p:nvSpPr>
              <p:cNvPr id="18" name="TextBox 17"/>
              <p:cNvSpPr txBox="1"/>
              <p:nvPr/>
            </p:nvSpPr>
            <p:spPr>
              <a:xfrm>
                <a:off x="6798563" y="2630943"/>
                <a:ext cx="848974" cy="230832"/>
              </a:xfrm>
              <a:prstGeom prst="rect">
                <a:avLst/>
              </a:prstGeom>
              <a:solidFill>
                <a:srgbClr val="689F80"/>
              </a:solidFill>
            </p:spPr>
            <p:txBody>
              <a:bodyPr wrap="square" rtlCol="0">
                <a:spAutoFit/>
              </a:bodyPr>
              <a:lstStyle/>
              <a:p>
                <a:pPr algn="ctr"/>
                <a:r>
                  <a:rPr lang="en-US" sz="900" b="1" dirty="0">
                    <a:latin typeface="Arial Narrow" panose="020B0606020202030204" pitchFamily="34" charset="0"/>
                  </a:rPr>
                  <a:t>Achieved</a:t>
                </a:r>
              </a:p>
            </p:txBody>
          </p:sp>
        </p:grpSp>
        <p:sp>
          <p:nvSpPr>
            <p:cNvPr id="15" name="TextBox 14"/>
            <p:cNvSpPr txBox="1"/>
            <p:nvPr/>
          </p:nvSpPr>
          <p:spPr>
            <a:xfrm>
              <a:off x="307994" y="2716032"/>
              <a:ext cx="2944829" cy="400110"/>
            </a:xfrm>
            <a:prstGeom prst="rect">
              <a:avLst/>
            </a:prstGeom>
            <a:noFill/>
          </p:spPr>
          <p:txBody>
            <a:bodyPr wrap="square" rtlCol="0">
              <a:spAutoFit/>
            </a:bodyPr>
            <a:lstStyle/>
            <a:p>
              <a:r>
                <a:rPr lang="en-ZA" altLang="en-US" sz="1000" b="1" i="1" dirty="0">
                  <a:latin typeface="Arial Narrow" panose="020B0606020202030204" pitchFamily="34" charset="0"/>
                  <a:ea typeface="Calibri" panose="020F0502020204030204" pitchFamily="34" charset="0"/>
                  <a:cs typeface="Times New Roman" panose="02020603050405020304" pitchFamily="18" charset="0"/>
                </a:rPr>
                <a:t>Output Indicators, Targets, </a:t>
              </a:r>
              <a:r>
                <a:rPr lang="en-ZA" altLang="en-US" sz="1000" b="1" i="1" dirty="0" smtClean="0">
                  <a:latin typeface="Arial Narrow" panose="020B0606020202030204" pitchFamily="34" charset="0"/>
                  <a:ea typeface="Calibri" panose="020F0502020204030204" pitchFamily="34" charset="0"/>
                  <a:cs typeface="Times New Roman" panose="02020603050405020304" pitchFamily="18" charset="0"/>
                </a:rPr>
                <a:t>and Actual Achievements</a:t>
              </a:r>
              <a:endParaRPr lang="en-US" altLang="en-US" sz="1000" i="1" dirty="0">
                <a:latin typeface="Arial Narrow" panose="020B0606020202030204" pitchFamily="34" charset="0"/>
              </a:endParaRPr>
            </a:p>
            <a:p>
              <a:endParaRPr lang="en-US" sz="1000" dirty="0">
                <a:latin typeface="Arial Narrow" panose="020B0606020202030204" pitchFamily="34" charset="0"/>
              </a:endParaRPr>
            </a:p>
          </p:txBody>
        </p:sp>
      </p:grpSp>
      <p:sp>
        <p:nvSpPr>
          <p:cNvPr id="20" name="Rectangle 19"/>
          <p:cNvSpPr/>
          <p:nvPr/>
        </p:nvSpPr>
        <p:spPr>
          <a:xfrm>
            <a:off x="199866" y="458577"/>
            <a:ext cx="4584173" cy="28113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1600" b="1" dirty="0" smtClean="0">
                <a:solidFill>
                  <a:srgbClr val="B1A673"/>
                </a:solidFill>
                <a:latin typeface="Arial Narrow" panose="020B0606020202030204" pitchFamily="34" charset="0"/>
              </a:rPr>
              <a:t>Performance per Programme</a:t>
            </a:r>
            <a:endParaRPr lang="en-US" sz="1600" b="1" dirty="0">
              <a:solidFill>
                <a:srgbClr val="B1A673"/>
              </a:solidFill>
              <a:latin typeface="Arial Narrow" panose="020B0606020202030204" pitchFamily="34" charset="0"/>
            </a:endParaRPr>
          </a:p>
        </p:txBody>
      </p:sp>
      <p:sp>
        <p:nvSpPr>
          <p:cNvPr id="2" name="Slide Number Placeholder 1"/>
          <p:cNvSpPr>
            <a:spLocks noGrp="1"/>
          </p:cNvSpPr>
          <p:nvPr>
            <p:ph type="sldNum" sz="quarter" idx="12"/>
          </p:nvPr>
        </p:nvSpPr>
        <p:spPr/>
        <p:txBody>
          <a:bodyPr/>
          <a:lstStyle/>
          <a:p>
            <a:pPr algn="r"/>
            <a:fld id="{96B6FF19-05A1-4CA1-BC87-1DF7A796AA03}" type="slidenum">
              <a:rPr lang="en-US" smtClean="0"/>
              <a:pPr algn="r"/>
              <a:t>19</a:t>
            </a:fld>
            <a:endParaRPr lang="en-US" dirty="0"/>
          </a:p>
        </p:txBody>
      </p:sp>
    </p:spTree>
    <p:extLst>
      <p:ext uri="{BB962C8B-B14F-4D97-AF65-F5344CB8AC3E}">
        <p14:creationId xmlns:p14="http://schemas.microsoft.com/office/powerpoint/2010/main" val="204334875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p:cNvSpPr txBox="1">
            <a:spLocks/>
          </p:cNvSpPr>
          <p:nvPr/>
        </p:nvSpPr>
        <p:spPr>
          <a:xfrm>
            <a:off x="5212683" y="151103"/>
            <a:ext cx="4510225" cy="432049"/>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r"/>
            <a:r>
              <a:rPr lang="en-ZA" sz="2200" b="1" dirty="0" smtClean="0">
                <a:solidFill>
                  <a:srgbClr val="246412"/>
                </a:solidFill>
                <a:latin typeface="Arial Narrow" panose="020B0606020202030204" pitchFamily="34" charset="0"/>
                <a:cs typeface="Arial Narrow"/>
              </a:rPr>
              <a:t>PRESENTATION OUTLINE</a:t>
            </a:r>
            <a:endParaRPr lang="en-ZA" sz="2200" b="1" dirty="0">
              <a:solidFill>
                <a:srgbClr val="246412"/>
              </a:solidFill>
              <a:latin typeface="Arial Narrow" panose="020B0606020202030204" pitchFamily="34" charset="0"/>
              <a:cs typeface="Arial Narrow"/>
            </a:endParaRPr>
          </a:p>
        </p:txBody>
      </p:sp>
      <p:sp>
        <p:nvSpPr>
          <p:cNvPr id="11" name="Rectangle 10"/>
          <p:cNvSpPr/>
          <p:nvPr/>
        </p:nvSpPr>
        <p:spPr>
          <a:xfrm>
            <a:off x="232833" y="1273785"/>
            <a:ext cx="9440334" cy="830997"/>
          </a:xfrm>
          <a:prstGeom prst="rect">
            <a:avLst/>
          </a:prstGeom>
        </p:spPr>
        <p:txBody>
          <a:bodyPr wrap="square">
            <a:spAutoFit/>
          </a:bodyPr>
          <a:lstStyle/>
          <a:p>
            <a:pPr algn="just">
              <a:lnSpc>
                <a:spcPct val="150000"/>
              </a:lnSpc>
            </a:pPr>
            <a:endParaRPr lang="en-US" sz="1600" dirty="0">
              <a:latin typeface="Arial Narrow" panose="020B0606020202030204" pitchFamily="34" charset="0"/>
            </a:endParaRPr>
          </a:p>
          <a:p>
            <a:pPr algn="just">
              <a:lnSpc>
                <a:spcPct val="150000"/>
              </a:lnSpc>
            </a:pPr>
            <a:r>
              <a:rPr lang="en-US" sz="1600" dirty="0">
                <a:latin typeface="Arial Narrow" panose="020B0606020202030204" pitchFamily="34" charset="0"/>
              </a:rPr>
              <a:t> </a:t>
            </a:r>
          </a:p>
        </p:txBody>
      </p:sp>
      <p:sp>
        <p:nvSpPr>
          <p:cNvPr id="12" name="Title 1"/>
          <p:cNvSpPr txBox="1">
            <a:spLocks/>
          </p:cNvSpPr>
          <p:nvPr/>
        </p:nvSpPr>
        <p:spPr>
          <a:xfrm>
            <a:off x="133350" y="658882"/>
            <a:ext cx="4933950" cy="432049"/>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endParaRPr lang="en-ZA" sz="1800" b="1" u="sng" dirty="0">
              <a:solidFill>
                <a:srgbClr val="B1A673"/>
              </a:solidFill>
              <a:latin typeface="Arial Narrow" panose="020B0606020202030204" pitchFamily="34" charset="0"/>
              <a:cs typeface="Arial Narrow"/>
            </a:endParaRPr>
          </a:p>
        </p:txBody>
      </p:sp>
      <p:pic>
        <p:nvPicPr>
          <p:cNvPr id="8" name="Content Placeholder 7"/>
          <p:cNvPicPr>
            <a:picLocks noGrp="1" noChangeAspect="1"/>
          </p:cNvPicPr>
          <p:nvPr>
            <p:ph sz="half" idx="1"/>
          </p:nvPr>
        </p:nvPicPr>
        <p:blipFill>
          <a:blip r:embed="rId3"/>
          <a:stretch>
            <a:fillRect/>
          </a:stretch>
        </p:blipFill>
        <p:spPr>
          <a:xfrm>
            <a:off x="370658" y="658882"/>
            <a:ext cx="3118124" cy="4351338"/>
          </a:xfrm>
          <a:prstGeom prst="rect">
            <a:avLst/>
          </a:prstGeom>
          <a:ln>
            <a:solidFill>
              <a:schemeClr val="accent4">
                <a:lumMod val="75000"/>
              </a:schemeClr>
            </a:solidFill>
          </a:ln>
        </p:spPr>
      </p:pic>
      <p:sp>
        <p:nvSpPr>
          <p:cNvPr id="7" name="Content Placeholder 6"/>
          <p:cNvSpPr>
            <a:spLocks noGrp="1"/>
          </p:cNvSpPr>
          <p:nvPr>
            <p:ph sz="half" idx="2"/>
          </p:nvPr>
        </p:nvSpPr>
        <p:spPr>
          <a:xfrm>
            <a:off x="4013201" y="658882"/>
            <a:ext cx="5551110" cy="5509689"/>
          </a:xfrm>
        </p:spPr>
        <p:txBody>
          <a:bodyPr>
            <a:normAutofit/>
          </a:bodyPr>
          <a:lstStyle/>
          <a:p>
            <a:pPr marL="685800" lvl="0" indent="-514350" algn="just">
              <a:lnSpc>
                <a:spcPct val="150000"/>
              </a:lnSpc>
              <a:spcBef>
                <a:spcPts val="0"/>
              </a:spcBef>
              <a:buClr>
                <a:srgbClr val="246412"/>
              </a:buClr>
              <a:buFont typeface="Wingdings" panose="05000000000000000000" pitchFamily="2" charset="2"/>
              <a:buChar char="§"/>
            </a:pPr>
            <a:r>
              <a:rPr lang="en-US" sz="2000" b="1" dirty="0">
                <a:solidFill>
                  <a:srgbClr val="246412"/>
                </a:solidFill>
                <a:latin typeface="Arial Narrow" panose="020B0606020202030204" pitchFamily="34" charset="0"/>
              </a:rPr>
              <a:t>Background</a:t>
            </a:r>
          </a:p>
          <a:p>
            <a:pPr marL="685800" lvl="0" indent="-514350" algn="just">
              <a:lnSpc>
                <a:spcPct val="150000"/>
              </a:lnSpc>
              <a:spcBef>
                <a:spcPts val="0"/>
              </a:spcBef>
              <a:buClr>
                <a:srgbClr val="246412"/>
              </a:buClr>
              <a:buFont typeface="Wingdings" panose="05000000000000000000" pitchFamily="2" charset="2"/>
              <a:buChar char="§"/>
            </a:pPr>
            <a:r>
              <a:rPr lang="en-US" sz="2000" b="1" dirty="0">
                <a:solidFill>
                  <a:srgbClr val="246412"/>
                </a:solidFill>
                <a:latin typeface="Arial Narrow" panose="020B0606020202030204" pitchFamily="34" charset="0"/>
              </a:rPr>
              <a:t>Strategic Overview</a:t>
            </a:r>
          </a:p>
          <a:p>
            <a:pPr marL="685800" lvl="0" indent="-514350" algn="just">
              <a:lnSpc>
                <a:spcPct val="150000"/>
              </a:lnSpc>
              <a:spcBef>
                <a:spcPts val="0"/>
              </a:spcBef>
              <a:buClr>
                <a:srgbClr val="246412"/>
              </a:buClr>
              <a:buFont typeface="Wingdings" panose="05000000000000000000" pitchFamily="2" charset="2"/>
              <a:buChar char="§"/>
            </a:pPr>
            <a:r>
              <a:rPr lang="en-US" sz="2000" b="1" dirty="0">
                <a:solidFill>
                  <a:srgbClr val="246412"/>
                </a:solidFill>
                <a:latin typeface="Arial Narrow" panose="020B0606020202030204" pitchFamily="34" charset="0"/>
              </a:rPr>
              <a:t>2021/22 Audit Outcomes</a:t>
            </a:r>
          </a:p>
          <a:p>
            <a:pPr marL="685800" lvl="0" indent="-514350" algn="just">
              <a:lnSpc>
                <a:spcPct val="150000"/>
              </a:lnSpc>
              <a:spcBef>
                <a:spcPts val="0"/>
              </a:spcBef>
              <a:buClr>
                <a:srgbClr val="246412"/>
              </a:buClr>
              <a:buFont typeface="Wingdings" panose="05000000000000000000" pitchFamily="2" charset="2"/>
              <a:buChar char="§"/>
            </a:pPr>
            <a:r>
              <a:rPr lang="en-US" sz="2000" b="1" dirty="0">
                <a:solidFill>
                  <a:srgbClr val="246412"/>
                </a:solidFill>
                <a:latin typeface="Arial Narrow" panose="020B0606020202030204" pitchFamily="34" charset="0"/>
              </a:rPr>
              <a:t>Service Delivery Environment</a:t>
            </a:r>
          </a:p>
          <a:p>
            <a:pPr marL="685800" lvl="0" indent="-514350" algn="just">
              <a:lnSpc>
                <a:spcPct val="150000"/>
              </a:lnSpc>
              <a:spcBef>
                <a:spcPts val="0"/>
              </a:spcBef>
              <a:buClr>
                <a:srgbClr val="246412"/>
              </a:buClr>
              <a:buFont typeface="Wingdings" panose="05000000000000000000" pitchFamily="2" charset="2"/>
              <a:buChar char="§"/>
            </a:pPr>
            <a:r>
              <a:rPr lang="en-US" sz="2000" b="1" dirty="0">
                <a:solidFill>
                  <a:srgbClr val="246412"/>
                </a:solidFill>
                <a:latin typeface="Arial Narrow" panose="020B0606020202030204" pitchFamily="34" charset="0"/>
              </a:rPr>
              <a:t>Organisational Environment</a:t>
            </a:r>
          </a:p>
          <a:p>
            <a:pPr marL="685800" lvl="0" indent="-514350" algn="just">
              <a:lnSpc>
                <a:spcPct val="150000"/>
              </a:lnSpc>
              <a:spcBef>
                <a:spcPts val="0"/>
              </a:spcBef>
              <a:buClr>
                <a:srgbClr val="246412"/>
              </a:buClr>
              <a:buFont typeface="Wingdings" panose="05000000000000000000" pitchFamily="2" charset="2"/>
              <a:buChar char="§"/>
            </a:pPr>
            <a:r>
              <a:rPr lang="en-US" sz="2000" b="1" dirty="0">
                <a:solidFill>
                  <a:srgbClr val="246412"/>
                </a:solidFill>
                <a:latin typeface="Arial Narrow" panose="020B0606020202030204" pitchFamily="34" charset="0"/>
              </a:rPr>
              <a:t>CSPS Performance Information:</a:t>
            </a:r>
          </a:p>
          <a:p>
            <a:pPr marL="1196975" lvl="0" indent="-508000" algn="just">
              <a:lnSpc>
                <a:spcPct val="150000"/>
              </a:lnSpc>
              <a:spcBef>
                <a:spcPts val="0"/>
              </a:spcBef>
              <a:buFont typeface="Wingdings" panose="05000000000000000000" pitchFamily="2" charset="2"/>
              <a:buChar char="q"/>
            </a:pPr>
            <a:r>
              <a:rPr lang="en-US" sz="1700" dirty="0">
                <a:solidFill>
                  <a:srgbClr val="246412"/>
                </a:solidFill>
                <a:latin typeface="Arial Narrow" panose="020B0606020202030204" pitchFamily="34" charset="0"/>
              </a:rPr>
              <a:t>Progress made towards Five-Year Outcomes</a:t>
            </a:r>
          </a:p>
          <a:p>
            <a:pPr marL="1196975" lvl="0" indent="-508000" algn="just">
              <a:lnSpc>
                <a:spcPct val="150000"/>
              </a:lnSpc>
              <a:spcBef>
                <a:spcPts val="0"/>
              </a:spcBef>
              <a:buFont typeface="Wingdings" panose="05000000000000000000" pitchFamily="2" charset="2"/>
              <a:buChar char="q"/>
            </a:pPr>
            <a:r>
              <a:rPr lang="en-US" sz="1700" dirty="0">
                <a:solidFill>
                  <a:srgbClr val="246412"/>
                </a:solidFill>
                <a:latin typeface="Arial Narrow" panose="020B0606020202030204" pitchFamily="34" charset="0"/>
              </a:rPr>
              <a:t>Progress on Bills</a:t>
            </a:r>
          </a:p>
          <a:p>
            <a:pPr marL="1196975" lvl="0" indent="-508000" algn="just">
              <a:lnSpc>
                <a:spcPct val="150000"/>
              </a:lnSpc>
              <a:spcBef>
                <a:spcPts val="0"/>
              </a:spcBef>
              <a:buFont typeface="Wingdings" panose="05000000000000000000" pitchFamily="2" charset="2"/>
              <a:buChar char="q"/>
            </a:pPr>
            <a:r>
              <a:rPr lang="en-US" sz="1700" dirty="0">
                <a:solidFill>
                  <a:srgbClr val="246412"/>
                </a:solidFill>
                <a:latin typeface="Arial Narrow" panose="020B0606020202030204" pitchFamily="34" charset="0"/>
              </a:rPr>
              <a:t>Summary of CSPS Performance</a:t>
            </a:r>
          </a:p>
          <a:p>
            <a:pPr marL="1196975" lvl="0" indent="-508000" algn="just">
              <a:lnSpc>
                <a:spcPct val="150000"/>
              </a:lnSpc>
              <a:spcBef>
                <a:spcPts val="0"/>
              </a:spcBef>
              <a:buFont typeface="Wingdings" panose="05000000000000000000" pitchFamily="2" charset="2"/>
              <a:buChar char="q"/>
            </a:pPr>
            <a:r>
              <a:rPr lang="en-US" sz="1700" dirty="0">
                <a:solidFill>
                  <a:srgbClr val="246412"/>
                </a:solidFill>
                <a:latin typeface="Arial Narrow" panose="020B0606020202030204" pitchFamily="34" charset="0"/>
              </a:rPr>
              <a:t>Performance per Programme</a:t>
            </a:r>
          </a:p>
          <a:p>
            <a:pPr marL="1196975" lvl="0" indent="-508000" algn="just">
              <a:lnSpc>
                <a:spcPct val="150000"/>
              </a:lnSpc>
              <a:spcBef>
                <a:spcPts val="0"/>
              </a:spcBef>
              <a:buFont typeface="Wingdings" panose="05000000000000000000" pitchFamily="2" charset="2"/>
              <a:buChar char="q"/>
            </a:pPr>
            <a:r>
              <a:rPr lang="en-US" sz="1700" dirty="0">
                <a:solidFill>
                  <a:srgbClr val="246412"/>
                </a:solidFill>
                <a:latin typeface="Arial Narrow" panose="020B0606020202030204" pitchFamily="34" charset="0"/>
              </a:rPr>
              <a:t>Strategies to overcome areas of under-performance</a:t>
            </a:r>
          </a:p>
          <a:p>
            <a:pPr marL="685800" lvl="0" indent="-514350" algn="just">
              <a:lnSpc>
                <a:spcPct val="150000"/>
              </a:lnSpc>
              <a:spcBef>
                <a:spcPts val="0"/>
              </a:spcBef>
              <a:buClr>
                <a:srgbClr val="246412"/>
              </a:buClr>
              <a:buFont typeface="Wingdings" panose="05000000000000000000" pitchFamily="2" charset="2"/>
              <a:buChar char="§"/>
            </a:pPr>
            <a:r>
              <a:rPr lang="en-US" sz="2000" b="1" dirty="0">
                <a:solidFill>
                  <a:srgbClr val="246412"/>
                </a:solidFill>
                <a:latin typeface="Arial Narrow" panose="020B0606020202030204" pitchFamily="34" charset="0"/>
              </a:rPr>
              <a:t>Financial Information</a:t>
            </a:r>
          </a:p>
          <a:p>
            <a:endParaRPr lang="en-ZA" dirty="0"/>
          </a:p>
        </p:txBody>
      </p:sp>
      <p:sp>
        <p:nvSpPr>
          <p:cNvPr id="3" name="Slide Number Placeholder 2"/>
          <p:cNvSpPr>
            <a:spLocks noGrp="1"/>
          </p:cNvSpPr>
          <p:nvPr>
            <p:ph type="sldNum" sz="quarter" idx="12"/>
          </p:nvPr>
        </p:nvSpPr>
        <p:spPr/>
        <p:txBody>
          <a:bodyPr/>
          <a:lstStyle/>
          <a:p>
            <a:pPr algn="r"/>
            <a:fld id="{96B6FF19-05A1-4CA1-BC87-1DF7A796AA03}" type="slidenum">
              <a:rPr lang="en-US" smtClean="0"/>
              <a:pPr algn="r"/>
              <a:t>2</a:t>
            </a:fld>
            <a:endParaRPr lang="en-US" dirty="0"/>
          </a:p>
        </p:txBody>
      </p:sp>
    </p:spTree>
    <p:extLst>
      <p:ext uri="{BB962C8B-B14F-4D97-AF65-F5344CB8AC3E}">
        <p14:creationId xmlns:p14="http://schemas.microsoft.com/office/powerpoint/2010/main" val="5420629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p:cNvSpPr txBox="1">
            <a:spLocks/>
          </p:cNvSpPr>
          <p:nvPr/>
        </p:nvSpPr>
        <p:spPr>
          <a:xfrm>
            <a:off x="4997875" y="167097"/>
            <a:ext cx="4908125" cy="432049"/>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r"/>
            <a:r>
              <a:rPr lang="en-GB" sz="2200" b="1" cap="small" dirty="0" smtClean="0">
                <a:solidFill>
                  <a:srgbClr val="246412"/>
                </a:solidFill>
                <a:latin typeface="Arial Narrow" panose="020B0606020202030204" pitchFamily="34" charset="0"/>
              </a:rPr>
              <a:t>CSPS PERFORMANCE </a:t>
            </a:r>
            <a:r>
              <a:rPr lang="en-GB" sz="2200" b="1" cap="small" dirty="0">
                <a:solidFill>
                  <a:srgbClr val="246412"/>
                </a:solidFill>
                <a:latin typeface="Arial Narrow" panose="020B0606020202030204" pitchFamily="34" charset="0"/>
              </a:rPr>
              <a:t>INFORMATION </a:t>
            </a:r>
            <a:endParaRPr lang="en-ZA" sz="2200" b="1" dirty="0">
              <a:solidFill>
                <a:srgbClr val="246412"/>
              </a:solidFill>
              <a:latin typeface="Arial Narrow" panose="020B0606020202030204" pitchFamily="34" charset="0"/>
              <a:cs typeface="Arial Narrow"/>
            </a:endParaRPr>
          </a:p>
        </p:txBody>
      </p:sp>
      <p:sp>
        <p:nvSpPr>
          <p:cNvPr id="11" name="Content Placeholder 2"/>
          <p:cNvSpPr txBox="1">
            <a:spLocks/>
          </p:cNvSpPr>
          <p:nvPr/>
        </p:nvSpPr>
        <p:spPr>
          <a:xfrm>
            <a:off x="198557" y="948824"/>
            <a:ext cx="9598636" cy="5115091"/>
          </a:xfrm>
          <a:prstGeom prst="rect">
            <a:avLst/>
          </a:prstGeom>
          <a:effectLst/>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en-ZA" sz="1200" b="1" dirty="0">
                <a:solidFill>
                  <a:srgbClr val="689F80"/>
                </a:solidFill>
                <a:latin typeface="Arial Narrow" panose="020B0606020202030204" pitchFamily="34" charset="0"/>
              </a:rPr>
              <a:t>Programme 4: Civilian Oversight, Monitoring, and Evaluation</a:t>
            </a:r>
            <a:endParaRPr lang="en-US" sz="1200" b="1" dirty="0">
              <a:solidFill>
                <a:srgbClr val="689F80"/>
              </a:solidFill>
              <a:latin typeface="Arial Narrow" panose="020B0606020202030204" pitchFamily="34" charset="0"/>
            </a:endParaRPr>
          </a:p>
          <a:p>
            <a:pPr algn="l"/>
            <a:r>
              <a:rPr lang="en-ZA" sz="1200" b="1" dirty="0">
                <a:latin typeface="Arial Narrow" panose="020B0606020202030204" pitchFamily="34" charset="0"/>
              </a:rPr>
              <a:t>Purpose: Oversee, monitor and report on the performance of the South African Police Service</a:t>
            </a:r>
          </a:p>
          <a:p>
            <a:pPr algn="l"/>
            <a:endParaRPr lang="en-ZA" sz="800" b="1" dirty="0" smtClean="0">
              <a:solidFill>
                <a:srgbClr val="B1A673"/>
              </a:solidFill>
              <a:latin typeface="Arial Narrow" panose="020B0606020202030204" pitchFamily="34" charset="0"/>
            </a:endParaRPr>
          </a:p>
          <a:p>
            <a:pPr algn="l">
              <a:lnSpc>
                <a:spcPct val="100000"/>
              </a:lnSpc>
            </a:pPr>
            <a:r>
              <a:rPr lang="en-ZA" sz="1200" b="1" dirty="0" smtClean="0">
                <a:solidFill>
                  <a:srgbClr val="B1A673"/>
                </a:solidFill>
                <a:latin typeface="Arial Narrow" panose="020B0606020202030204" pitchFamily="34" charset="0"/>
              </a:rPr>
              <a:t>Sub-Programme </a:t>
            </a:r>
            <a:r>
              <a:rPr lang="en-ZA" sz="1200" b="1" dirty="0">
                <a:solidFill>
                  <a:srgbClr val="B1A673"/>
                </a:solidFill>
                <a:latin typeface="Arial Narrow" panose="020B0606020202030204" pitchFamily="34" charset="0"/>
              </a:rPr>
              <a:t>4.1: Police Performance, Conduct and Compliance Monitoring</a:t>
            </a:r>
            <a:endParaRPr lang="en-US" sz="1200" b="1" dirty="0">
              <a:solidFill>
                <a:srgbClr val="B1A673"/>
              </a:solidFill>
              <a:latin typeface="Arial Narrow" panose="020B0606020202030204" pitchFamily="34" charset="0"/>
            </a:endParaRPr>
          </a:p>
          <a:p>
            <a:pPr algn="l"/>
            <a:r>
              <a:rPr lang="en-ZA" sz="1200" b="1" dirty="0" smtClean="0">
                <a:latin typeface="Arial Narrow" panose="020B0606020202030204" pitchFamily="34" charset="0"/>
              </a:rPr>
              <a:t>Purpose: Monitor performance, conduct, transformation and compliance to legislation and policies by the South African Police Service</a:t>
            </a:r>
            <a:endParaRPr lang="en-US" sz="1200" dirty="0" smtClean="0">
              <a:latin typeface="Arial Narrow" panose="020B0606020202030204" pitchFamily="34" charset="0"/>
            </a:endParaRPr>
          </a:p>
          <a:p>
            <a:pPr algn="l" eaLnBrk="0" fontAlgn="base" hangingPunct="0">
              <a:spcBef>
                <a:spcPct val="0"/>
              </a:spcBef>
              <a:spcAft>
                <a:spcPct val="0"/>
              </a:spcAft>
            </a:pPr>
            <a:endParaRPr lang="en-US" altLang="en-US" sz="1400" dirty="0">
              <a:latin typeface="Arial Narrow" panose="020B0606020202030204" pitchFamily="34" charset="0"/>
            </a:endParaRPr>
          </a:p>
          <a:p>
            <a:pPr algn="l"/>
            <a:endParaRPr lang="en-ZA" dirty="0">
              <a:latin typeface="Arial Narrow" panose="020B0606020202030204" pitchFamily="34" charset="0"/>
            </a:endParaRPr>
          </a:p>
        </p:txBody>
      </p:sp>
      <p:graphicFrame>
        <p:nvGraphicFramePr>
          <p:cNvPr id="12" name="Table 11"/>
          <p:cNvGraphicFramePr>
            <a:graphicFrameLocks noGrp="1"/>
          </p:cNvGraphicFramePr>
          <p:nvPr>
            <p:extLst>
              <p:ext uri="{D42A27DB-BD31-4B8C-83A1-F6EECF244321}">
                <p14:modId xmlns:p14="http://schemas.microsoft.com/office/powerpoint/2010/main" val="1439540718"/>
              </p:ext>
            </p:extLst>
          </p:nvPr>
        </p:nvGraphicFramePr>
        <p:xfrm>
          <a:off x="303479" y="2896648"/>
          <a:ext cx="9388792" cy="3294348"/>
        </p:xfrm>
        <a:graphic>
          <a:graphicData uri="http://schemas.openxmlformats.org/drawingml/2006/table">
            <a:tbl>
              <a:tblPr firstRow="1" firstCol="1" bandRow="1">
                <a:tableStyleId>{5C22544A-7EE6-4342-B048-85BDC9FD1C3A}</a:tableStyleId>
              </a:tblPr>
              <a:tblGrid>
                <a:gridCol w="772789">
                  <a:extLst>
                    <a:ext uri="{9D8B030D-6E8A-4147-A177-3AD203B41FA5}">
                      <a16:colId xmlns:a16="http://schemas.microsoft.com/office/drawing/2014/main" val="20000"/>
                    </a:ext>
                  </a:extLst>
                </a:gridCol>
                <a:gridCol w="2533206">
                  <a:extLst>
                    <a:ext uri="{9D8B030D-6E8A-4147-A177-3AD203B41FA5}">
                      <a16:colId xmlns:a16="http://schemas.microsoft.com/office/drawing/2014/main" val="20001"/>
                    </a:ext>
                  </a:extLst>
                </a:gridCol>
                <a:gridCol w="924025">
                  <a:extLst>
                    <a:ext uri="{9D8B030D-6E8A-4147-A177-3AD203B41FA5}">
                      <a16:colId xmlns:a16="http://schemas.microsoft.com/office/drawing/2014/main" val="20002"/>
                    </a:ext>
                  </a:extLst>
                </a:gridCol>
                <a:gridCol w="770021">
                  <a:extLst>
                    <a:ext uri="{9D8B030D-6E8A-4147-A177-3AD203B41FA5}">
                      <a16:colId xmlns:a16="http://schemas.microsoft.com/office/drawing/2014/main" val="20003"/>
                    </a:ext>
                  </a:extLst>
                </a:gridCol>
                <a:gridCol w="1001027">
                  <a:extLst>
                    <a:ext uri="{9D8B030D-6E8A-4147-A177-3AD203B41FA5}">
                      <a16:colId xmlns:a16="http://schemas.microsoft.com/office/drawing/2014/main" val="20012"/>
                    </a:ext>
                  </a:extLst>
                </a:gridCol>
                <a:gridCol w="827773">
                  <a:extLst>
                    <a:ext uri="{9D8B030D-6E8A-4147-A177-3AD203B41FA5}">
                      <a16:colId xmlns:a16="http://schemas.microsoft.com/office/drawing/2014/main" val="20013"/>
                    </a:ext>
                  </a:extLst>
                </a:gridCol>
                <a:gridCol w="2559951">
                  <a:extLst>
                    <a:ext uri="{9D8B030D-6E8A-4147-A177-3AD203B41FA5}">
                      <a16:colId xmlns:a16="http://schemas.microsoft.com/office/drawing/2014/main" val="20014"/>
                    </a:ext>
                  </a:extLst>
                </a:gridCol>
              </a:tblGrid>
              <a:tr h="661323">
                <a:tc gridSpan="2">
                  <a:txBody>
                    <a:bodyPr/>
                    <a:lstStyle/>
                    <a:p>
                      <a:pPr marL="0" marR="0" algn="just">
                        <a:lnSpc>
                          <a:spcPct val="100000"/>
                        </a:lnSpc>
                        <a:spcBef>
                          <a:spcPts val="0"/>
                        </a:spcBef>
                        <a:spcAft>
                          <a:spcPts val="0"/>
                        </a:spcAft>
                      </a:pPr>
                      <a:r>
                        <a:rPr lang="en-US" sz="1100" b="1" dirty="0" smtClean="0">
                          <a:effectLst/>
                          <a:latin typeface="Arial Narrow" panose="020B0606020202030204" pitchFamily="34" charset="0"/>
                        </a:rPr>
                        <a:t>Output Indicator</a:t>
                      </a:r>
                      <a:endParaRPr lang="en-US" sz="1100" b="1" dirty="0">
                        <a:effectLst/>
                        <a:latin typeface="Arial Narrow" panose="020B060602020203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1A673"/>
                    </a:solidFill>
                  </a:tcPr>
                </a:tc>
                <a:tc hMerge="1">
                  <a:txBody>
                    <a:bodyPr/>
                    <a:lstStyle/>
                    <a:p>
                      <a:endParaRPr lang="en-US"/>
                    </a:p>
                  </a:txBody>
                  <a:tcPr/>
                </a:tc>
                <a:tc>
                  <a:txBody>
                    <a:bodyPr/>
                    <a:lstStyle/>
                    <a:p>
                      <a:pPr marL="71755" marR="71755" algn="ctr">
                        <a:lnSpc>
                          <a:spcPct val="100000"/>
                        </a:lnSpc>
                        <a:spcBef>
                          <a:spcPts val="0"/>
                        </a:spcBef>
                        <a:spcAft>
                          <a:spcPts val="0"/>
                        </a:spcAft>
                      </a:pPr>
                      <a:r>
                        <a:rPr lang="en-ZA" sz="1100" b="1" dirty="0">
                          <a:effectLst/>
                          <a:latin typeface="Arial Narrow" panose="020B0606020202030204" pitchFamily="34" charset="0"/>
                        </a:rPr>
                        <a:t>Baseline </a:t>
                      </a:r>
                      <a:r>
                        <a:rPr lang="en-ZA" sz="1100" b="1" dirty="0" smtClean="0">
                          <a:effectLst/>
                          <a:latin typeface="Arial Narrow" panose="020B0606020202030204" pitchFamily="34" charset="0"/>
                        </a:rPr>
                        <a:t>2020/2021</a:t>
                      </a:r>
                      <a:endParaRPr lang="en-US" sz="1100" b="1" dirty="0">
                        <a:effectLst/>
                        <a:latin typeface="Arial Narrow" panose="020B0606020202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1A673"/>
                    </a:solidFill>
                  </a:tcPr>
                </a:tc>
                <a:tc>
                  <a:txBody>
                    <a:bodyPr/>
                    <a:lstStyle/>
                    <a:p>
                      <a:pPr marL="71755" marR="71755" algn="ctr">
                        <a:lnSpc>
                          <a:spcPct val="100000"/>
                        </a:lnSpc>
                        <a:spcBef>
                          <a:spcPts val="0"/>
                        </a:spcBef>
                        <a:spcAft>
                          <a:spcPts val="0"/>
                        </a:spcAft>
                      </a:pPr>
                      <a:r>
                        <a:rPr lang="en-ZA" sz="1100" b="1" dirty="0">
                          <a:effectLst/>
                          <a:latin typeface="Arial Narrow" panose="020B0606020202030204" pitchFamily="34" charset="0"/>
                        </a:rPr>
                        <a:t>Annual Target</a:t>
                      </a:r>
                      <a:endParaRPr lang="en-US" sz="1100" b="1" dirty="0">
                        <a:effectLst/>
                        <a:latin typeface="Arial Narrow" panose="020B0606020202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1A673"/>
                    </a:solidFill>
                  </a:tcPr>
                </a:tc>
                <a:tc>
                  <a:txBody>
                    <a:bodyPr/>
                    <a:lstStyle/>
                    <a:p>
                      <a:pPr marL="71755" marR="71755" algn="ctr">
                        <a:lnSpc>
                          <a:spcPct val="100000"/>
                        </a:lnSpc>
                        <a:spcBef>
                          <a:spcPts val="0"/>
                        </a:spcBef>
                        <a:spcAft>
                          <a:spcPts val="0"/>
                        </a:spcAft>
                      </a:pPr>
                      <a:r>
                        <a:rPr lang="en-ZA" sz="1100" b="1" dirty="0">
                          <a:effectLst/>
                          <a:latin typeface="Arial Narrow" panose="020B0606020202030204" pitchFamily="34" charset="0"/>
                        </a:rPr>
                        <a:t>Annual Performance</a:t>
                      </a:r>
                      <a:endParaRPr lang="en-US" sz="1100" b="1" dirty="0">
                        <a:effectLst/>
                        <a:latin typeface="Arial Narrow" panose="020B0606020202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1A673"/>
                    </a:solidFill>
                  </a:tcPr>
                </a:tc>
                <a:tc>
                  <a:txBody>
                    <a:bodyPr/>
                    <a:lstStyle/>
                    <a:p>
                      <a:pPr marL="71755" marR="71755" algn="ctr">
                        <a:lnSpc>
                          <a:spcPct val="100000"/>
                        </a:lnSpc>
                        <a:spcBef>
                          <a:spcPts val="0"/>
                        </a:spcBef>
                        <a:spcAft>
                          <a:spcPts val="0"/>
                        </a:spcAft>
                      </a:pPr>
                      <a:r>
                        <a:rPr lang="en-ZA" sz="1100" b="1" dirty="0">
                          <a:effectLst/>
                          <a:latin typeface="Arial Narrow" panose="020B0606020202030204" pitchFamily="34" charset="0"/>
                        </a:rPr>
                        <a:t>Variance to Target </a:t>
                      </a:r>
                      <a:endParaRPr lang="en-US" sz="1100" b="1" dirty="0">
                        <a:effectLst/>
                        <a:latin typeface="Arial Narrow" panose="020B0606020202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1A673"/>
                    </a:solidFill>
                  </a:tcPr>
                </a:tc>
                <a:tc>
                  <a:txBody>
                    <a:bodyPr/>
                    <a:lstStyle/>
                    <a:p>
                      <a:pPr marL="0" marR="0" algn="ctr">
                        <a:lnSpc>
                          <a:spcPct val="100000"/>
                        </a:lnSpc>
                        <a:spcBef>
                          <a:spcPts val="0"/>
                        </a:spcBef>
                        <a:spcAft>
                          <a:spcPts val="0"/>
                        </a:spcAft>
                      </a:pPr>
                      <a:r>
                        <a:rPr lang="en-ZA" sz="1100" b="1" dirty="0" smtClean="0">
                          <a:effectLst/>
                          <a:latin typeface="Arial Narrow" panose="020B0606020202030204" pitchFamily="34" charset="0"/>
                        </a:rPr>
                        <a:t>Comment on Deviations</a:t>
                      </a:r>
                      <a:endParaRPr lang="en-US" sz="1100" b="1" dirty="0">
                        <a:effectLst/>
                        <a:latin typeface="Arial Narrow" panose="020B0606020202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1A673"/>
                    </a:solidFill>
                  </a:tcPr>
                </a:tc>
                <a:extLst>
                  <a:ext uri="{0D108BD9-81ED-4DB2-BD59-A6C34878D82A}">
                    <a16:rowId xmlns:a16="http://schemas.microsoft.com/office/drawing/2014/main" val="10000"/>
                  </a:ext>
                </a:extLst>
              </a:tr>
              <a:tr h="575625">
                <a:tc>
                  <a:txBody>
                    <a:bodyPr/>
                    <a:lstStyle/>
                    <a:p>
                      <a:pPr marL="0" marR="0" algn="just">
                        <a:lnSpc>
                          <a:spcPct val="150000"/>
                        </a:lnSpc>
                        <a:spcBef>
                          <a:spcPts val="0"/>
                        </a:spcBef>
                        <a:spcAft>
                          <a:spcPts val="0"/>
                        </a:spcAft>
                      </a:pPr>
                      <a:r>
                        <a:rPr lang="en-US" sz="1000" b="1" dirty="0" smtClean="0">
                          <a:solidFill>
                            <a:schemeClr val="tx1"/>
                          </a:solidFill>
                          <a:effectLst/>
                          <a:latin typeface="Arial Narrow" panose="020B0606020202030204" pitchFamily="34" charset="0"/>
                          <a:ea typeface="Times New Roman" panose="02020603050405020304" pitchFamily="18" charset="0"/>
                          <a:cs typeface="Times New Roman" panose="02020603050405020304" pitchFamily="18" charset="0"/>
                        </a:rPr>
                        <a:t>4.1.5</a:t>
                      </a:r>
                      <a:endParaRPr lang="en-US" sz="1000" b="1" dirty="0">
                        <a:solidFill>
                          <a:schemeClr val="tx1"/>
                        </a:solidFill>
                        <a:effectLst/>
                        <a:latin typeface="Arial Narrow" panose="020B0606020202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indent="0" algn="just">
                        <a:lnSpc>
                          <a:spcPct val="150000"/>
                        </a:lnSpc>
                        <a:spcBef>
                          <a:spcPts val="0"/>
                        </a:spcBef>
                        <a:spcAft>
                          <a:spcPts val="0"/>
                        </a:spcAft>
                        <a:tabLst/>
                      </a:pPr>
                      <a:r>
                        <a:rPr lang="en-ZA" sz="1000" b="0" kern="1200" dirty="0" smtClean="0">
                          <a:solidFill>
                            <a:schemeClr val="dk1"/>
                          </a:solidFill>
                          <a:effectLst/>
                          <a:latin typeface="Arial Narrow" panose="020B0606020202030204" pitchFamily="34" charset="0"/>
                          <a:ea typeface="+mn-ea"/>
                          <a:cs typeface="+mn-cs"/>
                        </a:rPr>
                        <a:t>Number of monitoring reports on compliance and implementation of the Domestic Violence Act (98) by SAPS approved by the Secretary per year</a:t>
                      </a:r>
                      <a:endParaRPr lang="en-US" sz="1000" b="0" dirty="0">
                        <a:effectLst/>
                        <a:latin typeface="Arial Narrow" panose="020B0606020202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algn="ctr">
                        <a:lnSpc>
                          <a:spcPct val="150000"/>
                        </a:lnSpc>
                        <a:spcBef>
                          <a:spcPts val="0"/>
                        </a:spcBef>
                        <a:spcAft>
                          <a:spcPts val="0"/>
                        </a:spcAft>
                      </a:pPr>
                      <a:r>
                        <a:rPr lang="en-ZA" sz="1000" b="1" dirty="0">
                          <a:effectLst/>
                          <a:latin typeface="Arial Narrow" panose="020B0606020202030204" pitchFamily="34" charset="0"/>
                          <a:ea typeface="Calibri" panose="020F0502020204030204" pitchFamily="34" charset="0"/>
                          <a:cs typeface="Arial" panose="020B0604020202020204" pitchFamily="34" charset="0"/>
                        </a:rPr>
                        <a:t>2</a:t>
                      </a:r>
                      <a:endParaRPr lang="en-US" sz="10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algn="ctr">
                        <a:lnSpc>
                          <a:spcPct val="150000"/>
                        </a:lnSpc>
                        <a:spcBef>
                          <a:spcPts val="0"/>
                        </a:spcBef>
                        <a:spcAft>
                          <a:spcPts val="0"/>
                        </a:spcAft>
                      </a:pPr>
                      <a:r>
                        <a:rPr lang="en-ZA" sz="1000" b="1" dirty="0">
                          <a:effectLst/>
                          <a:latin typeface="Arial Narrow" panose="020B0606020202030204" pitchFamily="34" charset="0"/>
                          <a:ea typeface="Calibri" panose="020F0502020204030204" pitchFamily="34" charset="0"/>
                          <a:cs typeface="Arial" panose="020B0604020202020204" pitchFamily="34" charset="0"/>
                        </a:rPr>
                        <a:t>2</a:t>
                      </a:r>
                      <a:endParaRPr lang="en-US" sz="10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algn="ctr">
                        <a:lnSpc>
                          <a:spcPct val="150000"/>
                        </a:lnSpc>
                        <a:spcBef>
                          <a:spcPts val="0"/>
                        </a:spcBef>
                        <a:spcAft>
                          <a:spcPts val="0"/>
                        </a:spcAft>
                      </a:pPr>
                      <a:r>
                        <a:rPr lang="en-ZA" sz="1000" b="1" dirty="0">
                          <a:effectLst/>
                          <a:latin typeface="Arial Narrow" panose="020B0606020202030204" pitchFamily="34" charset="0"/>
                          <a:ea typeface="Calibri" panose="020F0502020204030204" pitchFamily="34" charset="0"/>
                          <a:cs typeface="Arial" panose="020B0604020202020204" pitchFamily="34" charset="0"/>
                        </a:rPr>
                        <a:t>2</a:t>
                      </a:r>
                      <a:endParaRPr lang="en-US" sz="10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algn="ctr">
                        <a:lnSpc>
                          <a:spcPct val="150000"/>
                        </a:lnSpc>
                        <a:spcBef>
                          <a:spcPts val="0"/>
                        </a:spcBef>
                        <a:spcAft>
                          <a:spcPts val="0"/>
                        </a:spcAft>
                      </a:pPr>
                      <a:r>
                        <a:rPr lang="en-ZA" sz="1000" b="1" dirty="0">
                          <a:effectLst/>
                          <a:latin typeface="Arial Narrow" panose="020B0606020202030204" pitchFamily="34" charset="0"/>
                          <a:ea typeface="Calibri" panose="020F0502020204030204" pitchFamily="34" charset="0"/>
                          <a:cs typeface="Arial" panose="020B0604020202020204" pitchFamily="34" charset="0"/>
                        </a:rPr>
                        <a:t>0</a:t>
                      </a:r>
                      <a:endParaRPr lang="en-US" sz="10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689F80"/>
                    </a:solidFill>
                  </a:tcPr>
                </a:tc>
                <a:tc>
                  <a:txBody>
                    <a:bodyPr/>
                    <a:lstStyle/>
                    <a:p>
                      <a:pPr marL="0" marR="0" algn="ctr">
                        <a:lnSpc>
                          <a:spcPct val="150000"/>
                        </a:lnSpc>
                        <a:spcBef>
                          <a:spcPts val="0"/>
                        </a:spcBef>
                        <a:spcAft>
                          <a:spcPts val="0"/>
                        </a:spcAft>
                      </a:pPr>
                      <a:r>
                        <a:rPr lang="en-ZA" sz="1000" b="1" dirty="0">
                          <a:effectLst/>
                          <a:latin typeface="Arial Narrow" panose="020B0606020202030204" pitchFamily="34" charset="0"/>
                          <a:ea typeface="Calibri" panose="020F0502020204030204" pitchFamily="34" charset="0"/>
                          <a:cs typeface="Arial" panose="020B0604020202020204" pitchFamily="34" charset="0"/>
                        </a:rPr>
                        <a:t>N/A</a:t>
                      </a:r>
                      <a:endParaRPr lang="en-US" sz="10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307723884"/>
                  </a:ext>
                </a:extLst>
              </a:tr>
              <a:tr h="575625">
                <a:tc>
                  <a:txBody>
                    <a:bodyPr/>
                    <a:lstStyle/>
                    <a:p>
                      <a:pPr marL="0" marR="0" algn="just">
                        <a:lnSpc>
                          <a:spcPct val="150000"/>
                        </a:lnSpc>
                        <a:spcBef>
                          <a:spcPts val="0"/>
                        </a:spcBef>
                        <a:spcAft>
                          <a:spcPts val="0"/>
                        </a:spcAft>
                      </a:pPr>
                      <a:r>
                        <a:rPr lang="en-US" sz="1000" b="1" dirty="0" smtClean="0">
                          <a:solidFill>
                            <a:schemeClr val="tx1"/>
                          </a:solidFill>
                          <a:effectLst/>
                          <a:latin typeface="Arial Narrow" panose="020B0606020202030204" pitchFamily="34" charset="0"/>
                          <a:ea typeface="Times New Roman" panose="02020603050405020304" pitchFamily="18" charset="0"/>
                          <a:cs typeface="Times New Roman" panose="02020603050405020304" pitchFamily="18" charset="0"/>
                        </a:rPr>
                        <a:t>4.1.6</a:t>
                      </a:r>
                      <a:endParaRPr lang="en-US" sz="1000" b="1" dirty="0">
                        <a:solidFill>
                          <a:schemeClr val="tx1"/>
                        </a:solidFill>
                        <a:effectLst/>
                        <a:latin typeface="Arial Narrow" panose="020B0606020202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indent="0" algn="just">
                        <a:lnSpc>
                          <a:spcPct val="150000"/>
                        </a:lnSpc>
                        <a:spcBef>
                          <a:spcPts val="0"/>
                        </a:spcBef>
                        <a:spcAft>
                          <a:spcPts val="0"/>
                        </a:spcAft>
                        <a:tabLst/>
                      </a:pPr>
                      <a:r>
                        <a:rPr lang="en-ZA" sz="1000" b="0" kern="1200" dirty="0" smtClean="0">
                          <a:solidFill>
                            <a:schemeClr val="dk1"/>
                          </a:solidFill>
                          <a:effectLst/>
                          <a:latin typeface="Arial Narrow" panose="020B0606020202030204" pitchFamily="34" charset="0"/>
                          <a:ea typeface="+mn-ea"/>
                          <a:cs typeface="+mn-cs"/>
                        </a:rPr>
                        <a:t>Number of reports on the implementation of and compliance to legislation and policies approved by the Secretary per year</a:t>
                      </a:r>
                      <a:endParaRPr lang="en-US" sz="1000" b="0" dirty="0">
                        <a:effectLst/>
                        <a:latin typeface="Arial Narrow" panose="020B0606020202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algn="ctr">
                        <a:lnSpc>
                          <a:spcPct val="150000"/>
                        </a:lnSpc>
                        <a:spcBef>
                          <a:spcPts val="0"/>
                        </a:spcBef>
                        <a:spcAft>
                          <a:spcPts val="0"/>
                        </a:spcAft>
                      </a:pPr>
                      <a:r>
                        <a:rPr lang="en-ZA" sz="1000" b="1" dirty="0">
                          <a:effectLst/>
                          <a:latin typeface="Arial Narrow" panose="020B0606020202030204" pitchFamily="34" charset="0"/>
                          <a:ea typeface="Calibri" panose="020F0502020204030204" pitchFamily="34" charset="0"/>
                          <a:cs typeface="Arial" panose="020B0604020202020204" pitchFamily="34" charset="0"/>
                        </a:rPr>
                        <a:t>1</a:t>
                      </a:r>
                      <a:endParaRPr lang="en-US" sz="10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algn="ctr">
                        <a:lnSpc>
                          <a:spcPct val="150000"/>
                        </a:lnSpc>
                        <a:spcBef>
                          <a:spcPts val="0"/>
                        </a:spcBef>
                        <a:spcAft>
                          <a:spcPts val="0"/>
                        </a:spcAft>
                      </a:pPr>
                      <a:r>
                        <a:rPr lang="en-US" sz="1000" b="1" dirty="0">
                          <a:effectLst/>
                          <a:latin typeface="Arial Narrow" panose="020B0606020202030204" pitchFamily="34" charset="0"/>
                          <a:ea typeface="Calibri" panose="020F0502020204030204" pitchFamily="34" charset="0"/>
                          <a:cs typeface="Arial" panose="020B0604020202020204" pitchFamily="34" charset="0"/>
                        </a:rPr>
                        <a:t>2</a:t>
                      </a:r>
                      <a:endParaRPr lang="en-US" sz="10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algn="ctr">
                        <a:lnSpc>
                          <a:spcPct val="150000"/>
                        </a:lnSpc>
                        <a:spcBef>
                          <a:spcPts val="0"/>
                        </a:spcBef>
                        <a:spcAft>
                          <a:spcPts val="0"/>
                        </a:spcAft>
                      </a:pPr>
                      <a:r>
                        <a:rPr lang="en-US" sz="1000" b="1" smtClean="0">
                          <a:effectLst/>
                          <a:latin typeface="Arial Narrow" panose="020B0606020202030204" pitchFamily="34" charset="0"/>
                          <a:ea typeface="Calibri" panose="020F0502020204030204" pitchFamily="34" charset="0"/>
                          <a:cs typeface="Arial" panose="020B0604020202020204" pitchFamily="34" charset="0"/>
                        </a:rPr>
                        <a:t>2</a:t>
                      </a:r>
                      <a:endParaRPr lang="en-US" sz="10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algn="ctr">
                        <a:lnSpc>
                          <a:spcPct val="150000"/>
                        </a:lnSpc>
                        <a:spcBef>
                          <a:spcPts val="0"/>
                        </a:spcBef>
                        <a:spcAft>
                          <a:spcPts val="0"/>
                        </a:spcAft>
                      </a:pPr>
                      <a:r>
                        <a:rPr lang="en-ZA" sz="1000" b="1" dirty="0">
                          <a:effectLst/>
                          <a:latin typeface="Arial Narrow" panose="020B0606020202030204" pitchFamily="34" charset="0"/>
                          <a:ea typeface="Calibri" panose="020F0502020204030204" pitchFamily="34" charset="0"/>
                          <a:cs typeface="Arial" panose="020B0604020202020204" pitchFamily="34" charset="0"/>
                        </a:rPr>
                        <a:t>0</a:t>
                      </a:r>
                      <a:endParaRPr lang="en-US" sz="10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689F80"/>
                    </a:solidFill>
                  </a:tcPr>
                </a:tc>
                <a:tc>
                  <a:txBody>
                    <a:bodyPr/>
                    <a:lstStyle/>
                    <a:p>
                      <a:pPr marL="0" marR="0" algn="ctr">
                        <a:lnSpc>
                          <a:spcPct val="150000"/>
                        </a:lnSpc>
                        <a:spcBef>
                          <a:spcPts val="0"/>
                        </a:spcBef>
                        <a:spcAft>
                          <a:spcPts val="0"/>
                        </a:spcAft>
                      </a:pPr>
                      <a:r>
                        <a:rPr lang="en-ZA" sz="1000" b="1" dirty="0">
                          <a:effectLst/>
                          <a:latin typeface="Arial Narrow" panose="020B0606020202030204" pitchFamily="34" charset="0"/>
                          <a:ea typeface="Calibri" panose="020F0502020204030204" pitchFamily="34" charset="0"/>
                          <a:cs typeface="Arial" panose="020B0604020202020204" pitchFamily="34" charset="0"/>
                        </a:rPr>
                        <a:t>N/A</a:t>
                      </a:r>
                      <a:endParaRPr lang="en-US" sz="10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67117260"/>
                  </a:ext>
                </a:extLst>
              </a:tr>
              <a:tr h="575625">
                <a:tc>
                  <a:txBody>
                    <a:bodyPr/>
                    <a:lstStyle/>
                    <a:p>
                      <a:pPr marL="0" marR="0" algn="just">
                        <a:lnSpc>
                          <a:spcPct val="150000"/>
                        </a:lnSpc>
                        <a:spcBef>
                          <a:spcPts val="0"/>
                        </a:spcBef>
                        <a:spcAft>
                          <a:spcPts val="0"/>
                        </a:spcAft>
                      </a:pPr>
                      <a:r>
                        <a:rPr lang="en-US" sz="1000" b="1" dirty="0" smtClean="0">
                          <a:solidFill>
                            <a:schemeClr val="tx1"/>
                          </a:solidFill>
                          <a:effectLst/>
                          <a:latin typeface="Arial Narrow" panose="020B0606020202030204" pitchFamily="34" charset="0"/>
                          <a:ea typeface="Times New Roman" panose="02020603050405020304" pitchFamily="18" charset="0"/>
                          <a:cs typeface="Times New Roman" panose="02020603050405020304" pitchFamily="18" charset="0"/>
                        </a:rPr>
                        <a:t>4.1.7</a:t>
                      </a:r>
                      <a:endParaRPr lang="en-US" sz="1000" b="1" dirty="0">
                        <a:solidFill>
                          <a:schemeClr val="tx1"/>
                        </a:solidFill>
                        <a:effectLst/>
                        <a:latin typeface="Arial Narrow" panose="020B0606020202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indent="0" algn="just">
                        <a:lnSpc>
                          <a:spcPct val="150000"/>
                        </a:lnSpc>
                        <a:spcBef>
                          <a:spcPts val="0"/>
                        </a:spcBef>
                        <a:spcAft>
                          <a:spcPts val="0"/>
                        </a:spcAft>
                        <a:tabLst/>
                      </a:pPr>
                      <a:r>
                        <a:rPr lang="en-ZA" sz="1000" b="0" kern="1200" dirty="0" smtClean="0">
                          <a:solidFill>
                            <a:schemeClr val="dk1"/>
                          </a:solidFill>
                          <a:effectLst/>
                          <a:latin typeface="Arial Narrow" panose="020B0606020202030204" pitchFamily="34" charset="0"/>
                          <a:ea typeface="+mn-ea"/>
                          <a:cs typeface="+mn-cs"/>
                        </a:rPr>
                        <a:t>Number of assessment reports on police conduct and integrity approved by the Secretary for Police Service per year</a:t>
                      </a:r>
                      <a:endParaRPr lang="en-US" sz="1000" b="0" dirty="0">
                        <a:effectLst/>
                        <a:latin typeface="Arial Narrow" panose="020B0606020202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algn="ctr">
                        <a:lnSpc>
                          <a:spcPct val="150000"/>
                        </a:lnSpc>
                        <a:spcBef>
                          <a:spcPts val="0"/>
                        </a:spcBef>
                        <a:spcAft>
                          <a:spcPts val="0"/>
                        </a:spcAft>
                      </a:pPr>
                      <a:r>
                        <a:rPr lang="en-ZA" sz="1000" b="1" dirty="0">
                          <a:effectLst/>
                          <a:latin typeface="Arial Narrow" panose="020B0606020202030204" pitchFamily="34" charset="0"/>
                          <a:ea typeface="Calibri" panose="020F0502020204030204" pitchFamily="34" charset="0"/>
                          <a:cs typeface="Arial" panose="020B0604020202020204" pitchFamily="34" charset="0"/>
                        </a:rPr>
                        <a:t>1</a:t>
                      </a:r>
                      <a:endParaRPr lang="en-US" sz="10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algn="ctr">
                        <a:lnSpc>
                          <a:spcPct val="150000"/>
                        </a:lnSpc>
                        <a:spcBef>
                          <a:spcPts val="0"/>
                        </a:spcBef>
                        <a:spcAft>
                          <a:spcPts val="0"/>
                        </a:spcAft>
                      </a:pPr>
                      <a:r>
                        <a:rPr lang="en-ZA" sz="1000" b="1" dirty="0">
                          <a:effectLst/>
                          <a:latin typeface="Arial Narrow" panose="020B0606020202030204" pitchFamily="34" charset="0"/>
                          <a:ea typeface="Calibri" panose="020F0502020204030204" pitchFamily="34" charset="0"/>
                          <a:cs typeface="Arial" panose="020B0604020202020204" pitchFamily="34" charset="0"/>
                        </a:rPr>
                        <a:t>1</a:t>
                      </a:r>
                      <a:endParaRPr lang="en-US" sz="10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algn="ctr">
                        <a:lnSpc>
                          <a:spcPct val="150000"/>
                        </a:lnSpc>
                        <a:spcBef>
                          <a:spcPts val="0"/>
                        </a:spcBef>
                        <a:spcAft>
                          <a:spcPts val="0"/>
                        </a:spcAft>
                      </a:pPr>
                      <a:r>
                        <a:rPr lang="en-ZA" sz="1000" b="1" dirty="0">
                          <a:effectLst/>
                          <a:latin typeface="Arial Narrow" panose="020B0606020202030204" pitchFamily="34" charset="0"/>
                          <a:ea typeface="Calibri" panose="020F0502020204030204" pitchFamily="34" charset="0"/>
                          <a:cs typeface="Arial" panose="020B0604020202020204" pitchFamily="34" charset="0"/>
                        </a:rPr>
                        <a:t>1</a:t>
                      </a:r>
                      <a:endParaRPr lang="en-US" sz="10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algn="ctr">
                        <a:lnSpc>
                          <a:spcPct val="150000"/>
                        </a:lnSpc>
                        <a:spcBef>
                          <a:spcPts val="0"/>
                        </a:spcBef>
                        <a:spcAft>
                          <a:spcPts val="0"/>
                        </a:spcAft>
                      </a:pPr>
                      <a:r>
                        <a:rPr lang="en-ZA" sz="1000" b="1" dirty="0">
                          <a:effectLst/>
                          <a:latin typeface="Arial Narrow" panose="020B0606020202030204" pitchFamily="34" charset="0"/>
                          <a:ea typeface="Calibri" panose="020F0502020204030204" pitchFamily="34" charset="0"/>
                          <a:cs typeface="Arial" panose="020B0604020202020204" pitchFamily="34" charset="0"/>
                        </a:rPr>
                        <a:t>0</a:t>
                      </a:r>
                      <a:endParaRPr lang="en-US" sz="10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689F80"/>
                    </a:solidFill>
                  </a:tcPr>
                </a:tc>
                <a:tc>
                  <a:txBody>
                    <a:bodyPr/>
                    <a:lstStyle/>
                    <a:p>
                      <a:pPr marL="0" marR="0" algn="ctr">
                        <a:lnSpc>
                          <a:spcPct val="150000"/>
                        </a:lnSpc>
                        <a:spcBef>
                          <a:spcPts val="0"/>
                        </a:spcBef>
                        <a:spcAft>
                          <a:spcPts val="0"/>
                        </a:spcAft>
                      </a:pPr>
                      <a:r>
                        <a:rPr lang="en-ZA" sz="1000" b="1" dirty="0">
                          <a:effectLst/>
                          <a:latin typeface="Arial Narrow" panose="020B0606020202030204" pitchFamily="34" charset="0"/>
                          <a:ea typeface="Calibri" panose="020F0502020204030204" pitchFamily="34" charset="0"/>
                          <a:cs typeface="Arial" panose="020B0604020202020204" pitchFamily="34" charset="0"/>
                        </a:rPr>
                        <a:t>N/A</a:t>
                      </a:r>
                      <a:endParaRPr lang="en-US" sz="10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4141994508"/>
                  </a:ext>
                </a:extLst>
              </a:tr>
              <a:tr h="575625">
                <a:tc>
                  <a:txBody>
                    <a:bodyPr/>
                    <a:lstStyle/>
                    <a:p>
                      <a:pPr marL="0" marR="0" algn="just">
                        <a:lnSpc>
                          <a:spcPct val="150000"/>
                        </a:lnSpc>
                        <a:spcBef>
                          <a:spcPts val="0"/>
                        </a:spcBef>
                        <a:spcAft>
                          <a:spcPts val="0"/>
                        </a:spcAft>
                      </a:pPr>
                      <a:r>
                        <a:rPr lang="en-US" sz="1000" b="1" dirty="0" smtClean="0">
                          <a:solidFill>
                            <a:schemeClr val="tx1"/>
                          </a:solidFill>
                          <a:effectLst/>
                          <a:latin typeface="Arial Narrow" panose="020B0606020202030204" pitchFamily="34" charset="0"/>
                          <a:ea typeface="Times New Roman" panose="02020603050405020304" pitchFamily="18" charset="0"/>
                          <a:cs typeface="Times New Roman" panose="02020603050405020304" pitchFamily="18" charset="0"/>
                        </a:rPr>
                        <a:t>4.1.8</a:t>
                      </a:r>
                      <a:endParaRPr lang="en-US" sz="1000" b="1" dirty="0">
                        <a:solidFill>
                          <a:schemeClr val="tx1"/>
                        </a:solidFill>
                        <a:effectLst/>
                        <a:latin typeface="Arial Narrow" panose="020B0606020202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indent="0" algn="just">
                        <a:lnSpc>
                          <a:spcPct val="150000"/>
                        </a:lnSpc>
                        <a:spcBef>
                          <a:spcPts val="0"/>
                        </a:spcBef>
                        <a:spcAft>
                          <a:spcPts val="0"/>
                        </a:spcAft>
                        <a:tabLst/>
                      </a:pPr>
                      <a:r>
                        <a:rPr lang="en-ZA" sz="1000" b="0" kern="1200" dirty="0" smtClean="0">
                          <a:solidFill>
                            <a:schemeClr val="dk1"/>
                          </a:solidFill>
                          <a:effectLst/>
                          <a:latin typeface="Arial Narrow" panose="020B0606020202030204" pitchFamily="34" charset="0"/>
                          <a:ea typeface="+mn-ea"/>
                          <a:cs typeface="+mn-cs"/>
                        </a:rPr>
                        <a:t>Number of reports on the functioning of the National Forensic DNA Database assessed per year</a:t>
                      </a:r>
                      <a:endParaRPr lang="en-US" sz="1000" b="0" dirty="0">
                        <a:effectLst/>
                        <a:latin typeface="Arial Narrow" panose="020B0606020202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algn="ctr">
                        <a:lnSpc>
                          <a:spcPct val="150000"/>
                        </a:lnSpc>
                        <a:spcBef>
                          <a:spcPts val="0"/>
                        </a:spcBef>
                        <a:spcAft>
                          <a:spcPts val="0"/>
                        </a:spcAft>
                      </a:pPr>
                      <a:r>
                        <a:rPr lang="en-ZA" sz="1000" b="1">
                          <a:effectLst/>
                          <a:latin typeface="Arial Narrow" panose="020B0606020202030204" pitchFamily="34" charset="0"/>
                          <a:ea typeface="Calibri" panose="020F0502020204030204" pitchFamily="34" charset="0"/>
                          <a:cs typeface="Arial" panose="020B0604020202020204" pitchFamily="34" charset="0"/>
                        </a:rPr>
                        <a:t>4</a:t>
                      </a:r>
                      <a:endParaRPr lang="en-US" sz="1000" b="1">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algn="ctr">
                        <a:lnSpc>
                          <a:spcPct val="150000"/>
                        </a:lnSpc>
                        <a:spcBef>
                          <a:spcPts val="0"/>
                        </a:spcBef>
                        <a:spcAft>
                          <a:spcPts val="0"/>
                        </a:spcAft>
                      </a:pPr>
                      <a:r>
                        <a:rPr lang="en-ZA" sz="1000" b="1">
                          <a:effectLst/>
                          <a:latin typeface="Arial Narrow" panose="020B0606020202030204" pitchFamily="34" charset="0"/>
                          <a:ea typeface="Calibri" panose="020F0502020204030204" pitchFamily="34" charset="0"/>
                          <a:cs typeface="Arial" panose="020B0604020202020204" pitchFamily="34" charset="0"/>
                        </a:rPr>
                        <a:t>4</a:t>
                      </a:r>
                      <a:endParaRPr lang="en-US" sz="1000" b="1">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algn="ctr">
                        <a:lnSpc>
                          <a:spcPct val="150000"/>
                        </a:lnSpc>
                        <a:spcBef>
                          <a:spcPts val="0"/>
                        </a:spcBef>
                        <a:spcAft>
                          <a:spcPts val="0"/>
                        </a:spcAft>
                      </a:pPr>
                      <a:r>
                        <a:rPr lang="en-ZA" sz="1000" b="1" dirty="0">
                          <a:effectLst/>
                          <a:latin typeface="Arial Narrow" panose="020B0606020202030204" pitchFamily="34" charset="0"/>
                          <a:ea typeface="Calibri" panose="020F0502020204030204" pitchFamily="34" charset="0"/>
                          <a:cs typeface="Arial" panose="020B0604020202020204" pitchFamily="34" charset="0"/>
                        </a:rPr>
                        <a:t>4</a:t>
                      </a:r>
                      <a:endParaRPr lang="en-US" sz="10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algn="ctr">
                        <a:lnSpc>
                          <a:spcPct val="150000"/>
                        </a:lnSpc>
                        <a:spcBef>
                          <a:spcPts val="0"/>
                        </a:spcBef>
                        <a:spcAft>
                          <a:spcPts val="0"/>
                        </a:spcAft>
                      </a:pPr>
                      <a:r>
                        <a:rPr lang="en-ZA" sz="1000" b="1" dirty="0">
                          <a:effectLst/>
                          <a:latin typeface="Arial Narrow" panose="020B0606020202030204" pitchFamily="34" charset="0"/>
                          <a:ea typeface="Calibri" panose="020F0502020204030204" pitchFamily="34" charset="0"/>
                          <a:cs typeface="Arial" panose="020B0604020202020204" pitchFamily="34" charset="0"/>
                        </a:rPr>
                        <a:t>0</a:t>
                      </a:r>
                      <a:endParaRPr lang="en-US" sz="10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689F80"/>
                    </a:solidFill>
                  </a:tcPr>
                </a:tc>
                <a:tc>
                  <a:txBody>
                    <a:bodyPr/>
                    <a:lstStyle/>
                    <a:p>
                      <a:pPr marL="0" marR="0" algn="ctr">
                        <a:lnSpc>
                          <a:spcPct val="150000"/>
                        </a:lnSpc>
                        <a:spcBef>
                          <a:spcPts val="0"/>
                        </a:spcBef>
                        <a:spcAft>
                          <a:spcPts val="0"/>
                        </a:spcAft>
                      </a:pPr>
                      <a:r>
                        <a:rPr lang="en-ZA" sz="1000" b="1" dirty="0">
                          <a:effectLst/>
                          <a:latin typeface="Arial Narrow" panose="020B0606020202030204" pitchFamily="34" charset="0"/>
                          <a:ea typeface="Calibri" panose="020F0502020204030204" pitchFamily="34" charset="0"/>
                          <a:cs typeface="Arial" panose="020B0604020202020204" pitchFamily="34" charset="0"/>
                        </a:rPr>
                        <a:t>N/A</a:t>
                      </a:r>
                      <a:endParaRPr lang="en-US" sz="10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834800539"/>
                  </a:ext>
                </a:extLst>
              </a:tr>
            </a:tbl>
          </a:graphicData>
        </a:graphic>
      </p:graphicFrame>
      <p:grpSp>
        <p:nvGrpSpPr>
          <p:cNvPr id="13" name="Group 12"/>
          <p:cNvGrpSpPr/>
          <p:nvPr/>
        </p:nvGrpSpPr>
        <p:grpSpPr>
          <a:xfrm>
            <a:off x="231338" y="2493818"/>
            <a:ext cx="9460933" cy="693776"/>
            <a:chOff x="307994" y="2672696"/>
            <a:chExt cx="9325527" cy="443446"/>
          </a:xfrm>
        </p:grpSpPr>
        <p:grpSp>
          <p:nvGrpSpPr>
            <p:cNvPr id="14" name="Group 13"/>
            <p:cNvGrpSpPr/>
            <p:nvPr/>
          </p:nvGrpSpPr>
          <p:grpSpPr>
            <a:xfrm>
              <a:off x="6942581" y="2672696"/>
              <a:ext cx="2690940" cy="238025"/>
              <a:chOff x="6798563" y="2630943"/>
              <a:chExt cx="2690940" cy="238025"/>
            </a:xfrm>
          </p:grpSpPr>
          <p:sp>
            <p:nvSpPr>
              <p:cNvPr id="16" name="TextBox 15"/>
              <p:cNvSpPr txBox="1"/>
              <p:nvPr/>
            </p:nvSpPr>
            <p:spPr>
              <a:xfrm>
                <a:off x="8640529" y="2630943"/>
                <a:ext cx="848974" cy="230832"/>
              </a:xfrm>
              <a:prstGeom prst="rect">
                <a:avLst/>
              </a:prstGeom>
              <a:solidFill>
                <a:srgbClr val="EDDFA1"/>
              </a:solidFill>
            </p:spPr>
            <p:txBody>
              <a:bodyPr wrap="square" rtlCol="0">
                <a:spAutoFit/>
              </a:bodyPr>
              <a:lstStyle/>
              <a:p>
                <a:pPr algn="ctr"/>
                <a:r>
                  <a:rPr lang="en-US" sz="900" b="1" dirty="0">
                    <a:latin typeface="Arial Narrow" panose="020B0606020202030204" pitchFamily="34" charset="0"/>
                  </a:rPr>
                  <a:t>Overachieved</a:t>
                </a:r>
              </a:p>
            </p:txBody>
          </p:sp>
          <p:sp>
            <p:nvSpPr>
              <p:cNvPr id="17" name="TextBox 16"/>
              <p:cNvSpPr txBox="1"/>
              <p:nvPr/>
            </p:nvSpPr>
            <p:spPr>
              <a:xfrm>
                <a:off x="7719546" y="2638136"/>
                <a:ext cx="848974" cy="230832"/>
              </a:xfrm>
              <a:prstGeom prst="rect">
                <a:avLst/>
              </a:prstGeom>
              <a:solidFill>
                <a:srgbClr val="E5B8B7"/>
              </a:solidFill>
            </p:spPr>
            <p:txBody>
              <a:bodyPr wrap="square" rtlCol="0">
                <a:spAutoFit/>
              </a:bodyPr>
              <a:lstStyle/>
              <a:p>
                <a:pPr algn="ctr"/>
                <a:r>
                  <a:rPr lang="en-US" sz="900" b="1" dirty="0">
                    <a:latin typeface="Arial Narrow" panose="020B0606020202030204" pitchFamily="34" charset="0"/>
                  </a:rPr>
                  <a:t>Not Achieved</a:t>
                </a:r>
              </a:p>
            </p:txBody>
          </p:sp>
          <p:sp>
            <p:nvSpPr>
              <p:cNvPr id="18" name="TextBox 17"/>
              <p:cNvSpPr txBox="1"/>
              <p:nvPr/>
            </p:nvSpPr>
            <p:spPr>
              <a:xfrm>
                <a:off x="6798563" y="2630943"/>
                <a:ext cx="848974" cy="230832"/>
              </a:xfrm>
              <a:prstGeom prst="rect">
                <a:avLst/>
              </a:prstGeom>
              <a:solidFill>
                <a:srgbClr val="689F80"/>
              </a:solidFill>
            </p:spPr>
            <p:txBody>
              <a:bodyPr wrap="square" rtlCol="0">
                <a:spAutoFit/>
              </a:bodyPr>
              <a:lstStyle/>
              <a:p>
                <a:pPr algn="ctr"/>
                <a:r>
                  <a:rPr lang="en-US" sz="900" b="1" dirty="0">
                    <a:latin typeface="Arial Narrow" panose="020B0606020202030204" pitchFamily="34" charset="0"/>
                  </a:rPr>
                  <a:t>Achieved</a:t>
                </a:r>
              </a:p>
            </p:txBody>
          </p:sp>
        </p:grpSp>
        <p:sp>
          <p:nvSpPr>
            <p:cNvPr id="15" name="TextBox 14"/>
            <p:cNvSpPr txBox="1"/>
            <p:nvPr/>
          </p:nvSpPr>
          <p:spPr>
            <a:xfrm>
              <a:off x="307994" y="2716032"/>
              <a:ext cx="2944829" cy="400110"/>
            </a:xfrm>
            <a:prstGeom prst="rect">
              <a:avLst/>
            </a:prstGeom>
            <a:noFill/>
          </p:spPr>
          <p:txBody>
            <a:bodyPr wrap="square" rtlCol="0">
              <a:spAutoFit/>
            </a:bodyPr>
            <a:lstStyle/>
            <a:p>
              <a:r>
                <a:rPr lang="en-ZA" altLang="en-US" sz="1000" b="1" i="1" dirty="0">
                  <a:latin typeface="Arial Narrow" panose="020B0606020202030204" pitchFamily="34" charset="0"/>
                  <a:ea typeface="Calibri" panose="020F0502020204030204" pitchFamily="34" charset="0"/>
                  <a:cs typeface="Times New Roman" panose="02020603050405020304" pitchFamily="18" charset="0"/>
                </a:rPr>
                <a:t>Output Indicators, Targets, </a:t>
              </a:r>
              <a:r>
                <a:rPr lang="en-ZA" altLang="en-US" sz="1000" b="1" i="1" dirty="0" smtClean="0">
                  <a:latin typeface="Arial Narrow" panose="020B0606020202030204" pitchFamily="34" charset="0"/>
                  <a:ea typeface="Calibri" panose="020F0502020204030204" pitchFamily="34" charset="0"/>
                  <a:cs typeface="Times New Roman" panose="02020603050405020304" pitchFamily="18" charset="0"/>
                </a:rPr>
                <a:t>and Actual Achievements</a:t>
              </a:r>
              <a:endParaRPr lang="en-US" altLang="en-US" sz="1000" i="1" dirty="0">
                <a:latin typeface="Arial Narrow" panose="020B0606020202030204" pitchFamily="34" charset="0"/>
              </a:endParaRPr>
            </a:p>
            <a:p>
              <a:endParaRPr lang="en-US" sz="1000" dirty="0">
                <a:latin typeface="Arial Narrow" panose="020B0606020202030204" pitchFamily="34" charset="0"/>
              </a:endParaRPr>
            </a:p>
          </p:txBody>
        </p:sp>
      </p:grpSp>
      <p:sp>
        <p:nvSpPr>
          <p:cNvPr id="20" name="Rectangle 19"/>
          <p:cNvSpPr/>
          <p:nvPr/>
        </p:nvSpPr>
        <p:spPr>
          <a:xfrm>
            <a:off x="198557" y="427162"/>
            <a:ext cx="4480560" cy="28113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1600" b="1" dirty="0" smtClean="0">
                <a:solidFill>
                  <a:srgbClr val="B1A673"/>
                </a:solidFill>
                <a:latin typeface="Arial Narrow" panose="020B0606020202030204" pitchFamily="34" charset="0"/>
              </a:rPr>
              <a:t>Performance per Programme</a:t>
            </a:r>
            <a:endParaRPr lang="en-US" sz="1600" b="1" dirty="0">
              <a:solidFill>
                <a:srgbClr val="B1A673"/>
              </a:solidFill>
              <a:latin typeface="Arial Narrow" panose="020B0606020202030204" pitchFamily="34" charset="0"/>
            </a:endParaRPr>
          </a:p>
        </p:txBody>
      </p:sp>
      <p:sp>
        <p:nvSpPr>
          <p:cNvPr id="2" name="Slide Number Placeholder 1"/>
          <p:cNvSpPr>
            <a:spLocks noGrp="1"/>
          </p:cNvSpPr>
          <p:nvPr>
            <p:ph type="sldNum" sz="quarter" idx="12"/>
          </p:nvPr>
        </p:nvSpPr>
        <p:spPr/>
        <p:txBody>
          <a:bodyPr/>
          <a:lstStyle/>
          <a:p>
            <a:pPr algn="r"/>
            <a:fld id="{96B6FF19-05A1-4CA1-BC87-1DF7A796AA03}" type="slidenum">
              <a:rPr lang="en-US" smtClean="0"/>
              <a:pPr algn="r"/>
              <a:t>20</a:t>
            </a:fld>
            <a:endParaRPr lang="en-US" dirty="0"/>
          </a:p>
        </p:txBody>
      </p:sp>
    </p:spTree>
    <p:extLst>
      <p:ext uri="{BB962C8B-B14F-4D97-AF65-F5344CB8AC3E}">
        <p14:creationId xmlns:p14="http://schemas.microsoft.com/office/powerpoint/2010/main" val="58883143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p:cNvSpPr txBox="1">
            <a:spLocks/>
          </p:cNvSpPr>
          <p:nvPr/>
        </p:nvSpPr>
        <p:spPr>
          <a:xfrm>
            <a:off x="4953001" y="185748"/>
            <a:ext cx="4953000" cy="432049"/>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r"/>
            <a:r>
              <a:rPr lang="en-GB" sz="2200" b="1" cap="small" dirty="0" smtClean="0">
                <a:solidFill>
                  <a:srgbClr val="246412"/>
                </a:solidFill>
                <a:latin typeface="Arial Narrow" panose="020B0606020202030204" pitchFamily="34" charset="0"/>
              </a:rPr>
              <a:t>CSPS PERFORMANCE </a:t>
            </a:r>
            <a:r>
              <a:rPr lang="en-GB" sz="2200" b="1" cap="small" dirty="0">
                <a:solidFill>
                  <a:srgbClr val="246412"/>
                </a:solidFill>
                <a:latin typeface="Arial Narrow" panose="020B0606020202030204" pitchFamily="34" charset="0"/>
              </a:rPr>
              <a:t>INFORMATION </a:t>
            </a:r>
            <a:endParaRPr lang="en-ZA" sz="2200" b="1" dirty="0">
              <a:solidFill>
                <a:srgbClr val="246412"/>
              </a:solidFill>
              <a:latin typeface="Arial Narrow" panose="020B0606020202030204" pitchFamily="34" charset="0"/>
              <a:cs typeface="Arial Narrow"/>
            </a:endParaRPr>
          </a:p>
        </p:txBody>
      </p:sp>
      <p:sp>
        <p:nvSpPr>
          <p:cNvPr id="11" name="Content Placeholder 2"/>
          <p:cNvSpPr txBox="1">
            <a:spLocks/>
          </p:cNvSpPr>
          <p:nvPr/>
        </p:nvSpPr>
        <p:spPr>
          <a:xfrm>
            <a:off x="199866" y="1159655"/>
            <a:ext cx="9598636" cy="5115091"/>
          </a:xfrm>
          <a:prstGeom prst="rect">
            <a:avLst/>
          </a:prstGeom>
          <a:effectLst/>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en-ZA" sz="1200" b="1" dirty="0">
                <a:solidFill>
                  <a:srgbClr val="B1A673"/>
                </a:solidFill>
                <a:latin typeface="Arial Narrow" panose="020B0606020202030204" pitchFamily="34" charset="0"/>
              </a:rPr>
              <a:t>Sub-Programme 4.2: Policy and Programme Evaluations </a:t>
            </a:r>
            <a:endParaRPr lang="en-US" sz="1200" b="1" dirty="0">
              <a:solidFill>
                <a:srgbClr val="B1A673"/>
              </a:solidFill>
              <a:latin typeface="Arial Narrow" panose="020B0606020202030204" pitchFamily="34" charset="0"/>
            </a:endParaRPr>
          </a:p>
          <a:p>
            <a:pPr algn="l"/>
            <a:r>
              <a:rPr lang="en-ZA" sz="1200" b="1" dirty="0">
                <a:latin typeface="Arial Narrow" panose="020B0606020202030204" pitchFamily="34" charset="0"/>
              </a:rPr>
              <a:t>Purpose: Evaluate the effectiveness of programmes implemented by the South African Police Service</a:t>
            </a:r>
            <a:endParaRPr lang="en-US" sz="1200" dirty="0">
              <a:latin typeface="Arial Narrow" panose="020B0606020202030204" pitchFamily="34" charset="0"/>
            </a:endParaRPr>
          </a:p>
          <a:p>
            <a:pPr algn="l" eaLnBrk="0" fontAlgn="base" hangingPunct="0">
              <a:spcBef>
                <a:spcPct val="0"/>
              </a:spcBef>
              <a:spcAft>
                <a:spcPct val="0"/>
              </a:spcAft>
            </a:pPr>
            <a:endParaRPr lang="en-US" altLang="en-US" sz="1400" dirty="0">
              <a:latin typeface="Arial Narrow" panose="020B0606020202030204" pitchFamily="34" charset="0"/>
            </a:endParaRPr>
          </a:p>
          <a:p>
            <a:pPr algn="l"/>
            <a:endParaRPr lang="en-ZA" dirty="0">
              <a:latin typeface="Arial Narrow" panose="020B0606020202030204" pitchFamily="34" charset="0"/>
            </a:endParaRPr>
          </a:p>
        </p:txBody>
      </p:sp>
      <p:sp>
        <p:nvSpPr>
          <p:cNvPr id="12" name="Rectangle 11"/>
          <p:cNvSpPr/>
          <p:nvPr/>
        </p:nvSpPr>
        <p:spPr>
          <a:xfrm>
            <a:off x="222533" y="4711955"/>
            <a:ext cx="9460935" cy="314253"/>
          </a:xfrm>
          <a:prstGeom prst="rect">
            <a:avLst/>
          </a:prstGeom>
        </p:spPr>
        <p:txBody>
          <a:bodyPr wrap="square">
            <a:spAutoFit/>
          </a:bodyPr>
          <a:lstStyle/>
          <a:p>
            <a:pPr algn="just">
              <a:lnSpc>
                <a:spcPct val="150000"/>
              </a:lnSpc>
            </a:pPr>
            <a:r>
              <a:rPr lang="en-US" sz="1100" b="1" dirty="0" smtClean="0">
                <a:latin typeface="Arial Narrow" panose="020B0606020202030204" pitchFamily="34" charset="0"/>
                <a:ea typeface="Times New Roman" panose="02020603050405020304" pitchFamily="18" charset="0"/>
                <a:cs typeface="Times New Roman" panose="02020603050405020304" pitchFamily="18" charset="0"/>
              </a:rPr>
              <a:t>Table </a:t>
            </a:r>
            <a:r>
              <a:rPr lang="en-US" sz="1100" b="1" dirty="0">
                <a:latin typeface="Arial Narrow" panose="020B0606020202030204" pitchFamily="34" charset="0"/>
                <a:ea typeface="Times New Roman" panose="02020603050405020304" pitchFamily="18" charset="0"/>
                <a:cs typeface="Times New Roman" panose="02020603050405020304" pitchFamily="18" charset="0"/>
              </a:rPr>
              <a:t>9 above indicates that </a:t>
            </a:r>
            <a:r>
              <a:rPr lang="en-ZA" sz="1100" b="1" dirty="0">
                <a:latin typeface="Arial Narrow" panose="020B0606020202030204" pitchFamily="34" charset="0"/>
                <a:ea typeface="Times New Roman" panose="02020603050405020304" pitchFamily="18" charset="0"/>
                <a:cs typeface="Times New Roman" panose="02020603050405020304" pitchFamily="18" charset="0"/>
              </a:rPr>
              <a:t>Sub-Programme 4.2 </a:t>
            </a:r>
            <a:r>
              <a:rPr lang="en-US" sz="1100" b="1" dirty="0">
                <a:latin typeface="Arial Narrow" panose="020B0606020202030204" pitchFamily="34" charset="0"/>
                <a:ea typeface="Times New Roman" panose="02020603050405020304" pitchFamily="18" charset="0"/>
                <a:cs typeface="Times New Roman" panose="02020603050405020304" pitchFamily="18" charset="0"/>
              </a:rPr>
              <a:t>achieved its planned target for </a:t>
            </a:r>
            <a:r>
              <a:rPr lang="en-US" sz="1100" b="1" dirty="0" smtClean="0">
                <a:latin typeface="Arial Narrow" panose="020B0606020202030204" pitchFamily="34" charset="0"/>
                <a:ea typeface="Times New Roman" panose="02020603050405020304" pitchFamily="18" charset="0"/>
                <a:cs typeface="Times New Roman" panose="02020603050405020304" pitchFamily="18" charset="0"/>
              </a:rPr>
              <a:t>the period under review.</a:t>
            </a:r>
            <a:endParaRPr lang="en-US" sz="1100" b="1" dirty="0">
              <a:latin typeface="Arial Narrow" panose="020B0606020202030204" pitchFamily="34" charset="0"/>
              <a:ea typeface="Times New Roman" panose="02020603050405020304" pitchFamily="18" charset="0"/>
              <a:cs typeface="Times New Roman" panose="02020603050405020304" pitchFamily="18" charset="0"/>
            </a:endParaRPr>
          </a:p>
        </p:txBody>
      </p:sp>
      <p:graphicFrame>
        <p:nvGraphicFramePr>
          <p:cNvPr id="13" name="Table 12"/>
          <p:cNvGraphicFramePr>
            <a:graphicFrameLocks noGrp="1"/>
          </p:cNvGraphicFramePr>
          <p:nvPr>
            <p:extLst>
              <p:ext uri="{D42A27DB-BD31-4B8C-83A1-F6EECF244321}">
                <p14:modId xmlns:p14="http://schemas.microsoft.com/office/powerpoint/2010/main" val="2184776902"/>
              </p:ext>
            </p:extLst>
          </p:nvPr>
        </p:nvGraphicFramePr>
        <p:xfrm>
          <a:off x="272011" y="2205784"/>
          <a:ext cx="9382881" cy="2506171"/>
        </p:xfrm>
        <a:graphic>
          <a:graphicData uri="http://schemas.openxmlformats.org/drawingml/2006/table">
            <a:tbl>
              <a:tblPr firstRow="1" firstCol="1" bandRow="1">
                <a:tableStyleId>{5C22544A-7EE6-4342-B048-85BDC9FD1C3A}</a:tableStyleId>
              </a:tblPr>
              <a:tblGrid>
                <a:gridCol w="772302">
                  <a:extLst>
                    <a:ext uri="{9D8B030D-6E8A-4147-A177-3AD203B41FA5}">
                      <a16:colId xmlns:a16="http://schemas.microsoft.com/office/drawing/2014/main" val="20000"/>
                    </a:ext>
                  </a:extLst>
                </a:gridCol>
                <a:gridCol w="2507409">
                  <a:extLst>
                    <a:ext uri="{9D8B030D-6E8A-4147-A177-3AD203B41FA5}">
                      <a16:colId xmlns:a16="http://schemas.microsoft.com/office/drawing/2014/main" val="20001"/>
                    </a:ext>
                  </a:extLst>
                </a:gridCol>
                <a:gridCol w="952901">
                  <a:extLst>
                    <a:ext uri="{9D8B030D-6E8A-4147-A177-3AD203B41FA5}">
                      <a16:colId xmlns:a16="http://schemas.microsoft.com/office/drawing/2014/main" val="20002"/>
                    </a:ext>
                  </a:extLst>
                </a:gridCol>
                <a:gridCol w="760396">
                  <a:extLst>
                    <a:ext uri="{9D8B030D-6E8A-4147-A177-3AD203B41FA5}">
                      <a16:colId xmlns:a16="http://schemas.microsoft.com/office/drawing/2014/main" val="20003"/>
                    </a:ext>
                  </a:extLst>
                </a:gridCol>
                <a:gridCol w="1010653">
                  <a:extLst>
                    <a:ext uri="{9D8B030D-6E8A-4147-A177-3AD203B41FA5}">
                      <a16:colId xmlns:a16="http://schemas.microsoft.com/office/drawing/2014/main" val="20012"/>
                    </a:ext>
                  </a:extLst>
                </a:gridCol>
                <a:gridCol w="808522">
                  <a:extLst>
                    <a:ext uri="{9D8B030D-6E8A-4147-A177-3AD203B41FA5}">
                      <a16:colId xmlns:a16="http://schemas.microsoft.com/office/drawing/2014/main" val="20013"/>
                    </a:ext>
                  </a:extLst>
                </a:gridCol>
                <a:gridCol w="2570698">
                  <a:extLst>
                    <a:ext uri="{9D8B030D-6E8A-4147-A177-3AD203B41FA5}">
                      <a16:colId xmlns:a16="http://schemas.microsoft.com/office/drawing/2014/main" val="20014"/>
                    </a:ext>
                  </a:extLst>
                </a:gridCol>
              </a:tblGrid>
              <a:tr h="758797">
                <a:tc gridSpan="2">
                  <a:txBody>
                    <a:bodyPr/>
                    <a:lstStyle/>
                    <a:p>
                      <a:pPr marL="0" marR="0" algn="just">
                        <a:lnSpc>
                          <a:spcPct val="100000"/>
                        </a:lnSpc>
                        <a:spcBef>
                          <a:spcPts val="0"/>
                        </a:spcBef>
                        <a:spcAft>
                          <a:spcPts val="0"/>
                        </a:spcAft>
                      </a:pPr>
                      <a:r>
                        <a:rPr lang="en-US" sz="1100" b="1" dirty="0" smtClean="0">
                          <a:effectLst/>
                          <a:latin typeface="Arial Narrow" panose="020B0606020202030204" pitchFamily="34" charset="0"/>
                        </a:rPr>
                        <a:t>Output Indicator</a:t>
                      </a:r>
                      <a:endParaRPr lang="en-US" sz="1100" b="1" dirty="0">
                        <a:effectLst/>
                        <a:latin typeface="Arial Narrow" panose="020B060602020203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1A673"/>
                    </a:solidFill>
                  </a:tcPr>
                </a:tc>
                <a:tc hMerge="1">
                  <a:txBody>
                    <a:bodyPr/>
                    <a:lstStyle/>
                    <a:p>
                      <a:endParaRPr lang="en-US"/>
                    </a:p>
                  </a:txBody>
                  <a:tcPr/>
                </a:tc>
                <a:tc>
                  <a:txBody>
                    <a:bodyPr/>
                    <a:lstStyle/>
                    <a:p>
                      <a:pPr marL="71755" marR="71755" algn="ctr">
                        <a:lnSpc>
                          <a:spcPct val="100000"/>
                        </a:lnSpc>
                        <a:spcBef>
                          <a:spcPts val="0"/>
                        </a:spcBef>
                        <a:spcAft>
                          <a:spcPts val="0"/>
                        </a:spcAft>
                      </a:pPr>
                      <a:r>
                        <a:rPr lang="en-ZA" sz="1100" b="1" dirty="0">
                          <a:effectLst/>
                          <a:latin typeface="Arial Narrow" panose="020B0606020202030204" pitchFamily="34" charset="0"/>
                        </a:rPr>
                        <a:t>Baseline </a:t>
                      </a:r>
                      <a:r>
                        <a:rPr lang="en-ZA" sz="1100" b="1" dirty="0" smtClean="0">
                          <a:effectLst/>
                          <a:latin typeface="Arial Narrow" panose="020B0606020202030204" pitchFamily="34" charset="0"/>
                        </a:rPr>
                        <a:t>2020/2021</a:t>
                      </a:r>
                      <a:endParaRPr lang="en-US" sz="1100" b="1" dirty="0">
                        <a:effectLst/>
                        <a:latin typeface="Arial Narrow" panose="020B0606020202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1A673"/>
                    </a:solidFill>
                  </a:tcPr>
                </a:tc>
                <a:tc>
                  <a:txBody>
                    <a:bodyPr/>
                    <a:lstStyle/>
                    <a:p>
                      <a:pPr marL="71755" marR="71755" algn="ctr">
                        <a:lnSpc>
                          <a:spcPct val="100000"/>
                        </a:lnSpc>
                        <a:spcBef>
                          <a:spcPts val="0"/>
                        </a:spcBef>
                        <a:spcAft>
                          <a:spcPts val="0"/>
                        </a:spcAft>
                      </a:pPr>
                      <a:r>
                        <a:rPr lang="en-ZA" sz="1100" b="1" dirty="0">
                          <a:effectLst/>
                          <a:latin typeface="Arial Narrow" panose="020B0606020202030204" pitchFamily="34" charset="0"/>
                        </a:rPr>
                        <a:t>Annual Target</a:t>
                      </a:r>
                      <a:endParaRPr lang="en-US" sz="1100" b="1" dirty="0">
                        <a:effectLst/>
                        <a:latin typeface="Arial Narrow" panose="020B0606020202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1A673"/>
                    </a:solidFill>
                  </a:tcPr>
                </a:tc>
                <a:tc>
                  <a:txBody>
                    <a:bodyPr/>
                    <a:lstStyle/>
                    <a:p>
                      <a:pPr marL="71755" marR="71755" algn="ctr">
                        <a:lnSpc>
                          <a:spcPct val="100000"/>
                        </a:lnSpc>
                        <a:spcBef>
                          <a:spcPts val="0"/>
                        </a:spcBef>
                        <a:spcAft>
                          <a:spcPts val="0"/>
                        </a:spcAft>
                      </a:pPr>
                      <a:r>
                        <a:rPr lang="en-ZA" sz="1100" b="1" dirty="0">
                          <a:effectLst/>
                          <a:latin typeface="Arial Narrow" panose="020B0606020202030204" pitchFamily="34" charset="0"/>
                        </a:rPr>
                        <a:t>Annual Performance</a:t>
                      </a:r>
                      <a:endParaRPr lang="en-US" sz="1100" b="1" dirty="0">
                        <a:effectLst/>
                        <a:latin typeface="Arial Narrow" panose="020B0606020202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1A673"/>
                    </a:solidFill>
                  </a:tcPr>
                </a:tc>
                <a:tc>
                  <a:txBody>
                    <a:bodyPr/>
                    <a:lstStyle/>
                    <a:p>
                      <a:pPr marL="71755" marR="71755" algn="ctr">
                        <a:lnSpc>
                          <a:spcPct val="100000"/>
                        </a:lnSpc>
                        <a:spcBef>
                          <a:spcPts val="0"/>
                        </a:spcBef>
                        <a:spcAft>
                          <a:spcPts val="0"/>
                        </a:spcAft>
                      </a:pPr>
                      <a:r>
                        <a:rPr lang="en-ZA" sz="1100" b="1" dirty="0">
                          <a:effectLst/>
                          <a:latin typeface="Arial Narrow" panose="020B0606020202030204" pitchFamily="34" charset="0"/>
                        </a:rPr>
                        <a:t>Variance to Target </a:t>
                      </a:r>
                      <a:endParaRPr lang="en-US" sz="1100" b="1" dirty="0">
                        <a:effectLst/>
                        <a:latin typeface="Arial Narrow" panose="020B0606020202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1A673"/>
                    </a:solidFill>
                  </a:tcPr>
                </a:tc>
                <a:tc>
                  <a:txBody>
                    <a:bodyPr/>
                    <a:lstStyle/>
                    <a:p>
                      <a:pPr marL="0" marR="0" algn="ctr">
                        <a:lnSpc>
                          <a:spcPct val="100000"/>
                        </a:lnSpc>
                        <a:spcBef>
                          <a:spcPts val="0"/>
                        </a:spcBef>
                        <a:spcAft>
                          <a:spcPts val="0"/>
                        </a:spcAft>
                      </a:pPr>
                      <a:r>
                        <a:rPr lang="en-ZA" sz="1100" b="1" dirty="0" smtClean="0">
                          <a:effectLst/>
                          <a:latin typeface="Arial Narrow" panose="020B0606020202030204" pitchFamily="34" charset="0"/>
                        </a:rPr>
                        <a:t>Comment on Deviations</a:t>
                      </a:r>
                      <a:endParaRPr lang="en-US" sz="1100" b="1" dirty="0">
                        <a:effectLst/>
                        <a:latin typeface="Arial Narrow" panose="020B0606020202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1A673"/>
                    </a:solidFill>
                  </a:tcPr>
                </a:tc>
                <a:extLst>
                  <a:ext uri="{0D108BD9-81ED-4DB2-BD59-A6C34878D82A}">
                    <a16:rowId xmlns:a16="http://schemas.microsoft.com/office/drawing/2014/main" val="10000"/>
                  </a:ext>
                </a:extLst>
              </a:tr>
              <a:tr h="774501">
                <a:tc>
                  <a:txBody>
                    <a:bodyPr/>
                    <a:lstStyle/>
                    <a:p>
                      <a:pPr marL="0" marR="0" algn="just">
                        <a:lnSpc>
                          <a:spcPct val="150000"/>
                        </a:lnSpc>
                        <a:spcBef>
                          <a:spcPts val="0"/>
                        </a:spcBef>
                        <a:spcAft>
                          <a:spcPts val="0"/>
                        </a:spcAft>
                      </a:pPr>
                      <a:r>
                        <a:rPr lang="en-US" sz="1000" b="1" dirty="0">
                          <a:solidFill>
                            <a:schemeClr val="tx1"/>
                          </a:solidFill>
                          <a:effectLst/>
                          <a:latin typeface="Arial Narrow" panose="020B0606020202030204" pitchFamily="34" charset="0"/>
                          <a:ea typeface="Times New Roman" panose="02020603050405020304" pitchFamily="18" charset="0"/>
                          <a:cs typeface="Times New Roman" panose="02020603050405020304" pitchFamily="18" charset="0"/>
                        </a:rPr>
                        <a:t>4.2.1</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indent="0" algn="just">
                        <a:lnSpc>
                          <a:spcPct val="150000"/>
                        </a:lnSpc>
                        <a:spcBef>
                          <a:spcPts val="0"/>
                        </a:spcBef>
                        <a:spcAft>
                          <a:spcPts val="0"/>
                        </a:spcAft>
                        <a:tabLst/>
                      </a:pPr>
                      <a:r>
                        <a:rPr lang="en-ZA" sz="1000" b="0" kern="1200" dirty="0" smtClean="0">
                          <a:effectLst/>
                          <a:latin typeface="Arial Narrow" panose="020B0606020202030204" pitchFamily="34" charset="0"/>
                          <a:ea typeface="Calibri" panose="020F0502020204030204" pitchFamily="34" charset="0"/>
                          <a:cs typeface="Arial" panose="020B0604020202020204" pitchFamily="34" charset="0"/>
                        </a:rPr>
                        <a:t>Number </a:t>
                      </a:r>
                      <a:r>
                        <a:rPr lang="en-ZA" sz="1000" b="0" kern="1200" dirty="0">
                          <a:effectLst/>
                          <a:latin typeface="Arial Narrow" panose="020B0606020202030204" pitchFamily="34" charset="0"/>
                          <a:ea typeface="Calibri" panose="020F0502020204030204" pitchFamily="34" charset="0"/>
                          <a:cs typeface="Arial" panose="020B0604020202020204" pitchFamily="34" charset="0"/>
                        </a:rPr>
                        <a:t>of assessment reports on SAPS programmes approved by the Secretary of the Police Services per year</a:t>
                      </a:r>
                      <a:endParaRPr lang="en-US" sz="1000" b="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algn="ctr">
                        <a:lnSpc>
                          <a:spcPct val="150000"/>
                        </a:lnSpc>
                        <a:spcBef>
                          <a:spcPts val="0"/>
                        </a:spcBef>
                        <a:spcAft>
                          <a:spcPts val="0"/>
                        </a:spcAft>
                      </a:pPr>
                      <a:r>
                        <a:rPr lang="en-ZA" sz="1000" b="1" dirty="0">
                          <a:effectLst/>
                          <a:latin typeface="Arial Narrow" panose="020B0606020202030204" pitchFamily="34" charset="0"/>
                          <a:ea typeface="Calibri" panose="020F0502020204030204" pitchFamily="34" charset="0"/>
                          <a:cs typeface="Arial" panose="020B0604020202020204" pitchFamily="34" charset="0"/>
                        </a:rPr>
                        <a:t>1</a:t>
                      </a:r>
                      <a:endParaRPr lang="en-US" sz="10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algn="ctr">
                        <a:lnSpc>
                          <a:spcPct val="150000"/>
                        </a:lnSpc>
                        <a:spcBef>
                          <a:spcPts val="0"/>
                        </a:spcBef>
                        <a:spcAft>
                          <a:spcPts val="0"/>
                        </a:spcAft>
                      </a:pPr>
                      <a:r>
                        <a:rPr lang="en-ZA" sz="1000" b="1" dirty="0">
                          <a:effectLst/>
                          <a:latin typeface="Arial Narrow" panose="020B0606020202030204" pitchFamily="34" charset="0"/>
                          <a:ea typeface="Calibri" panose="020F0502020204030204" pitchFamily="34" charset="0"/>
                          <a:cs typeface="Arial" panose="020B0604020202020204" pitchFamily="34" charset="0"/>
                        </a:rPr>
                        <a:t>1</a:t>
                      </a:r>
                      <a:endParaRPr lang="en-US" sz="10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algn="ctr">
                        <a:lnSpc>
                          <a:spcPct val="150000"/>
                        </a:lnSpc>
                        <a:spcBef>
                          <a:spcPts val="0"/>
                        </a:spcBef>
                        <a:spcAft>
                          <a:spcPts val="0"/>
                        </a:spcAft>
                      </a:pPr>
                      <a:r>
                        <a:rPr lang="en-ZA" sz="1000" b="1" dirty="0">
                          <a:effectLst/>
                          <a:latin typeface="Arial Narrow" panose="020B0606020202030204" pitchFamily="34" charset="0"/>
                          <a:ea typeface="Calibri" panose="020F0502020204030204" pitchFamily="34" charset="0"/>
                          <a:cs typeface="Arial" panose="020B0604020202020204" pitchFamily="34" charset="0"/>
                        </a:rPr>
                        <a:t>1</a:t>
                      </a:r>
                      <a:endParaRPr lang="en-US" sz="10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algn="ctr">
                        <a:lnSpc>
                          <a:spcPct val="150000"/>
                        </a:lnSpc>
                        <a:spcBef>
                          <a:spcPts val="0"/>
                        </a:spcBef>
                        <a:spcAft>
                          <a:spcPts val="0"/>
                        </a:spcAft>
                      </a:pPr>
                      <a:r>
                        <a:rPr lang="en-ZA" sz="1000" b="1" dirty="0">
                          <a:effectLst/>
                          <a:latin typeface="Arial Narrow" panose="020B0606020202030204" pitchFamily="34" charset="0"/>
                          <a:ea typeface="Calibri" panose="020F0502020204030204" pitchFamily="34" charset="0"/>
                          <a:cs typeface="Arial" panose="020B0604020202020204" pitchFamily="34" charset="0"/>
                        </a:rPr>
                        <a:t>0</a:t>
                      </a:r>
                      <a:endParaRPr lang="en-US" sz="10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689F80"/>
                    </a:solidFill>
                  </a:tcPr>
                </a:tc>
                <a:tc>
                  <a:txBody>
                    <a:bodyPr/>
                    <a:lstStyle/>
                    <a:p>
                      <a:pPr marL="0" marR="0" algn="ctr">
                        <a:lnSpc>
                          <a:spcPct val="150000"/>
                        </a:lnSpc>
                        <a:spcBef>
                          <a:spcPts val="0"/>
                        </a:spcBef>
                        <a:spcAft>
                          <a:spcPts val="0"/>
                        </a:spcAft>
                      </a:pPr>
                      <a:r>
                        <a:rPr lang="en-ZA" sz="1000" b="1" dirty="0">
                          <a:effectLst/>
                          <a:latin typeface="Arial Narrow" panose="020B0606020202030204" pitchFamily="34" charset="0"/>
                          <a:ea typeface="Calibri" panose="020F0502020204030204" pitchFamily="34" charset="0"/>
                          <a:cs typeface="Arial" panose="020B0604020202020204" pitchFamily="34" charset="0"/>
                        </a:rPr>
                        <a:t>N/A</a:t>
                      </a:r>
                      <a:endParaRPr lang="en-US" sz="10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1"/>
                  </a:ext>
                </a:extLst>
              </a:tr>
              <a:tr h="972873">
                <a:tc>
                  <a:txBody>
                    <a:bodyPr/>
                    <a:lstStyle/>
                    <a:p>
                      <a:pPr marL="0" marR="0" algn="just">
                        <a:lnSpc>
                          <a:spcPct val="150000"/>
                        </a:lnSpc>
                        <a:spcBef>
                          <a:spcPts val="0"/>
                        </a:spcBef>
                        <a:spcAft>
                          <a:spcPts val="0"/>
                        </a:spcAft>
                      </a:pPr>
                      <a:r>
                        <a:rPr lang="en-US" sz="1000" b="1" dirty="0">
                          <a:solidFill>
                            <a:schemeClr val="tx1"/>
                          </a:solidFill>
                          <a:effectLst/>
                          <a:latin typeface="Arial Narrow" panose="020B0606020202030204" pitchFamily="34" charset="0"/>
                          <a:ea typeface="Times New Roman" panose="02020603050405020304" pitchFamily="18" charset="0"/>
                          <a:cs typeface="Times New Roman" panose="02020603050405020304" pitchFamily="18" charset="0"/>
                        </a:rPr>
                        <a:t>4.2.2</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indent="0" algn="just">
                        <a:lnSpc>
                          <a:spcPct val="150000"/>
                        </a:lnSpc>
                        <a:spcBef>
                          <a:spcPts val="0"/>
                        </a:spcBef>
                        <a:spcAft>
                          <a:spcPts val="0"/>
                        </a:spcAft>
                        <a:tabLst/>
                      </a:pPr>
                      <a:r>
                        <a:rPr lang="en-ZA" sz="1000" b="0" kern="1200" dirty="0" smtClean="0">
                          <a:effectLst/>
                          <a:latin typeface="Arial Narrow" panose="020B0606020202030204" pitchFamily="34" charset="0"/>
                          <a:ea typeface="Calibri" panose="020F0502020204030204" pitchFamily="34" charset="0"/>
                          <a:cs typeface="Arial" panose="020B0604020202020204" pitchFamily="34" charset="0"/>
                        </a:rPr>
                        <a:t>Number </a:t>
                      </a:r>
                      <a:r>
                        <a:rPr lang="en-ZA" sz="1000" b="0" kern="1200" dirty="0">
                          <a:effectLst/>
                          <a:latin typeface="Arial Narrow" panose="020B0606020202030204" pitchFamily="34" charset="0"/>
                          <a:ea typeface="Calibri" panose="020F0502020204030204" pitchFamily="34" charset="0"/>
                          <a:cs typeface="Arial" panose="020B0604020202020204" pitchFamily="34" charset="0"/>
                        </a:rPr>
                        <a:t>of evaluation reports on legislation and policies approved by the Secretary for Police Services per year</a:t>
                      </a:r>
                      <a:endParaRPr lang="en-US" sz="1000" b="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algn="ctr">
                        <a:lnSpc>
                          <a:spcPct val="150000"/>
                        </a:lnSpc>
                        <a:spcBef>
                          <a:spcPts val="0"/>
                        </a:spcBef>
                        <a:spcAft>
                          <a:spcPts val="0"/>
                        </a:spcAft>
                      </a:pPr>
                      <a:r>
                        <a:rPr lang="en-ZA" sz="1000" b="1">
                          <a:effectLst/>
                          <a:latin typeface="Arial Narrow" panose="020B0606020202030204" pitchFamily="34" charset="0"/>
                          <a:ea typeface="Calibri" panose="020F0502020204030204" pitchFamily="34" charset="0"/>
                          <a:cs typeface="Arial" panose="020B0604020202020204" pitchFamily="34" charset="0"/>
                        </a:rPr>
                        <a:t>1</a:t>
                      </a:r>
                      <a:endParaRPr lang="en-US" sz="1000" b="1">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algn="ctr">
                        <a:lnSpc>
                          <a:spcPct val="150000"/>
                        </a:lnSpc>
                        <a:spcBef>
                          <a:spcPts val="0"/>
                        </a:spcBef>
                        <a:spcAft>
                          <a:spcPts val="0"/>
                        </a:spcAft>
                      </a:pPr>
                      <a:r>
                        <a:rPr lang="en-ZA" sz="1000" b="1" dirty="0">
                          <a:effectLst/>
                          <a:latin typeface="Arial Narrow" panose="020B0606020202030204" pitchFamily="34" charset="0"/>
                          <a:ea typeface="Calibri" panose="020F0502020204030204" pitchFamily="34" charset="0"/>
                          <a:cs typeface="Arial" panose="020B0604020202020204" pitchFamily="34" charset="0"/>
                        </a:rPr>
                        <a:t>1</a:t>
                      </a:r>
                      <a:endParaRPr lang="en-US" sz="10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algn="ctr">
                        <a:lnSpc>
                          <a:spcPct val="150000"/>
                        </a:lnSpc>
                        <a:spcBef>
                          <a:spcPts val="0"/>
                        </a:spcBef>
                        <a:spcAft>
                          <a:spcPts val="0"/>
                        </a:spcAft>
                      </a:pPr>
                      <a:r>
                        <a:rPr lang="en-ZA" sz="1000" b="1" dirty="0">
                          <a:effectLst/>
                          <a:latin typeface="Arial Narrow" panose="020B0606020202030204" pitchFamily="34" charset="0"/>
                          <a:ea typeface="Calibri" panose="020F0502020204030204" pitchFamily="34" charset="0"/>
                          <a:cs typeface="Arial" panose="020B0604020202020204" pitchFamily="34" charset="0"/>
                        </a:rPr>
                        <a:t>1</a:t>
                      </a:r>
                      <a:endParaRPr lang="en-US" sz="10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algn="ctr">
                        <a:lnSpc>
                          <a:spcPct val="150000"/>
                        </a:lnSpc>
                        <a:spcBef>
                          <a:spcPts val="0"/>
                        </a:spcBef>
                        <a:spcAft>
                          <a:spcPts val="0"/>
                        </a:spcAft>
                      </a:pPr>
                      <a:r>
                        <a:rPr lang="en-ZA" sz="1000" b="1" dirty="0">
                          <a:effectLst/>
                          <a:latin typeface="Arial Narrow" panose="020B0606020202030204" pitchFamily="34" charset="0"/>
                          <a:ea typeface="Calibri" panose="020F0502020204030204" pitchFamily="34" charset="0"/>
                          <a:cs typeface="Arial" panose="020B0604020202020204" pitchFamily="34" charset="0"/>
                        </a:rPr>
                        <a:t>0</a:t>
                      </a:r>
                      <a:endParaRPr lang="en-US" sz="10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689F80"/>
                    </a:solidFill>
                  </a:tcPr>
                </a:tc>
                <a:tc>
                  <a:txBody>
                    <a:bodyPr/>
                    <a:lstStyle/>
                    <a:p>
                      <a:pPr marL="0" marR="0" algn="ctr">
                        <a:lnSpc>
                          <a:spcPct val="150000"/>
                        </a:lnSpc>
                        <a:spcBef>
                          <a:spcPts val="0"/>
                        </a:spcBef>
                        <a:spcAft>
                          <a:spcPts val="0"/>
                        </a:spcAft>
                      </a:pPr>
                      <a:r>
                        <a:rPr lang="en-ZA" sz="1000" b="1" dirty="0">
                          <a:effectLst/>
                          <a:latin typeface="Arial Narrow" panose="020B0606020202030204" pitchFamily="34" charset="0"/>
                          <a:ea typeface="Calibri" panose="020F0502020204030204" pitchFamily="34" charset="0"/>
                          <a:cs typeface="Arial" panose="020B0604020202020204" pitchFamily="34" charset="0"/>
                        </a:rPr>
                        <a:t>N/A</a:t>
                      </a:r>
                      <a:endParaRPr lang="en-US" sz="10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2"/>
                  </a:ext>
                </a:extLst>
              </a:tr>
            </a:tbl>
          </a:graphicData>
        </a:graphic>
      </p:graphicFrame>
      <p:grpSp>
        <p:nvGrpSpPr>
          <p:cNvPr id="14" name="Group 13"/>
          <p:cNvGrpSpPr/>
          <p:nvPr/>
        </p:nvGrpSpPr>
        <p:grpSpPr>
          <a:xfrm>
            <a:off x="199868" y="1905528"/>
            <a:ext cx="9460933" cy="443446"/>
            <a:chOff x="307994" y="2672696"/>
            <a:chExt cx="9325527" cy="443446"/>
          </a:xfrm>
        </p:grpSpPr>
        <p:grpSp>
          <p:nvGrpSpPr>
            <p:cNvPr id="15" name="Group 14"/>
            <p:cNvGrpSpPr/>
            <p:nvPr/>
          </p:nvGrpSpPr>
          <p:grpSpPr>
            <a:xfrm>
              <a:off x="6942581" y="2672696"/>
              <a:ext cx="2690940" cy="238025"/>
              <a:chOff x="6798563" y="2630943"/>
              <a:chExt cx="2690940" cy="238025"/>
            </a:xfrm>
          </p:grpSpPr>
          <p:sp>
            <p:nvSpPr>
              <p:cNvPr id="17" name="TextBox 16"/>
              <p:cNvSpPr txBox="1"/>
              <p:nvPr/>
            </p:nvSpPr>
            <p:spPr>
              <a:xfrm>
                <a:off x="8640529" y="2630943"/>
                <a:ext cx="848974" cy="230832"/>
              </a:xfrm>
              <a:prstGeom prst="rect">
                <a:avLst/>
              </a:prstGeom>
              <a:solidFill>
                <a:srgbClr val="EDDFA1"/>
              </a:solidFill>
            </p:spPr>
            <p:txBody>
              <a:bodyPr wrap="square" rtlCol="0">
                <a:spAutoFit/>
              </a:bodyPr>
              <a:lstStyle/>
              <a:p>
                <a:pPr algn="ctr"/>
                <a:r>
                  <a:rPr lang="en-US" sz="900" b="1" dirty="0">
                    <a:latin typeface="Arial Narrow" panose="020B0606020202030204" pitchFamily="34" charset="0"/>
                  </a:rPr>
                  <a:t>Overachieved</a:t>
                </a:r>
              </a:p>
            </p:txBody>
          </p:sp>
          <p:sp>
            <p:nvSpPr>
              <p:cNvPr id="18" name="TextBox 17"/>
              <p:cNvSpPr txBox="1"/>
              <p:nvPr/>
            </p:nvSpPr>
            <p:spPr>
              <a:xfrm>
                <a:off x="7719546" y="2638136"/>
                <a:ext cx="848974" cy="230832"/>
              </a:xfrm>
              <a:prstGeom prst="rect">
                <a:avLst/>
              </a:prstGeom>
              <a:solidFill>
                <a:srgbClr val="E5B8B7"/>
              </a:solidFill>
            </p:spPr>
            <p:txBody>
              <a:bodyPr wrap="square" rtlCol="0">
                <a:spAutoFit/>
              </a:bodyPr>
              <a:lstStyle/>
              <a:p>
                <a:pPr algn="ctr"/>
                <a:r>
                  <a:rPr lang="en-US" sz="900" b="1" dirty="0">
                    <a:latin typeface="Arial Narrow" panose="020B0606020202030204" pitchFamily="34" charset="0"/>
                  </a:rPr>
                  <a:t>Not Achieved</a:t>
                </a:r>
              </a:p>
            </p:txBody>
          </p:sp>
          <p:sp>
            <p:nvSpPr>
              <p:cNvPr id="19" name="TextBox 18"/>
              <p:cNvSpPr txBox="1"/>
              <p:nvPr/>
            </p:nvSpPr>
            <p:spPr>
              <a:xfrm>
                <a:off x="6798563" y="2630943"/>
                <a:ext cx="848974" cy="230832"/>
              </a:xfrm>
              <a:prstGeom prst="rect">
                <a:avLst/>
              </a:prstGeom>
              <a:solidFill>
                <a:srgbClr val="689F80"/>
              </a:solidFill>
            </p:spPr>
            <p:txBody>
              <a:bodyPr wrap="square" rtlCol="0">
                <a:spAutoFit/>
              </a:bodyPr>
              <a:lstStyle/>
              <a:p>
                <a:pPr algn="ctr"/>
                <a:r>
                  <a:rPr lang="en-US" sz="900" b="1" dirty="0">
                    <a:latin typeface="Arial Narrow" panose="020B0606020202030204" pitchFamily="34" charset="0"/>
                  </a:rPr>
                  <a:t>Achieved</a:t>
                </a:r>
              </a:p>
            </p:txBody>
          </p:sp>
        </p:grpSp>
        <p:sp>
          <p:nvSpPr>
            <p:cNvPr id="16" name="TextBox 15"/>
            <p:cNvSpPr txBox="1"/>
            <p:nvPr/>
          </p:nvSpPr>
          <p:spPr>
            <a:xfrm>
              <a:off x="307994" y="2716032"/>
              <a:ext cx="2944829" cy="400110"/>
            </a:xfrm>
            <a:prstGeom prst="rect">
              <a:avLst/>
            </a:prstGeom>
            <a:noFill/>
          </p:spPr>
          <p:txBody>
            <a:bodyPr wrap="square" rtlCol="0">
              <a:spAutoFit/>
            </a:bodyPr>
            <a:lstStyle/>
            <a:p>
              <a:r>
                <a:rPr lang="en-ZA" altLang="en-US" sz="1000" b="1" i="1" dirty="0">
                  <a:latin typeface="Arial Narrow" panose="020B0606020202030204" pitchFamily="34" charset="0"/>
                  <a:ea typeface="Calibri" panose="020F0502020204030204" pitchFamily="34" charset="0"/>
                  <a:cs typeface="Times New Roman" panose="02020603050405020304" pitchFamily="18" charset="0"/>
                </a:rPr>
                <a:t>Output Indicators, Targets, </a:t>
              </a:r>
              <a:r>
                <a:rPr lang="en-ZA" altLang="en-US" sz="1000" b="1" i="1" dirty="0" smtClean="0">
                  <a:latin typeface="Arial Narrow" panose="020B0606020202030204" pitchFamily="34" charset="0"/>
                  <a:ea typeface="Calibri" panose="020F0502020204030204" pitchFamily="34" charset="0"/>
                  <a:cs typeface="Times New Roman" panose="02020603050405020304" pitchFamily="18" charset="0"/>
                </a:rPr>
                <a:t>and Actual Achievements</a:t>
              </a:r>
              <a:endParaRPr lang="en-US" altLang="en-US" sz="1000" i="1" dirty="0">
                <a:latin typeface="Arial Narrow" panose="020B0606020202030204" pitchFamily="34" charset="0"/>
              </a:endParaRPr>
            </a:p>
            <a:p>
              <a:endParaRPr lang="en-US" sz="1000" dirty="0">
                <a:latin typeface="Arial Narrow" panose="020B0606020202030204" pitchFamily="34" charset="0"/>
              </a:endParaRPr>
            </a:p>
          </p:txBody>
        </p:sp>
      </p:grpSp>
      <p:sp>
        <p:nvSpPr>
          <p:cNvPr id="21" name="Rectangle 20"/>
          <p:cNvSpPr/>
          <p:nvPr/>
        </p:nvSpPr>
        <p:spPr>
          <a:xfrm>
            <a:off x="199866" y="457013"/>
            <a:ext cx="4480560" cy="38932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1600" b="1" dirty="0" smtClean="0">
                <a:solidFill>
                  <a:srgbClr val="B1A673"/>
                </a:solidFill>
                <a:latin typeface="Arial Narrow" panose="020B0606020202030204" pitchFamily="34" charset="0"/>
              </a:rPr>
              <a:t>Performance per Programme</a:t>
            </a:r>
            <a:endParaRPr lang="en-US" sz="1600" b="1" dirty="0">
              <a:solidFill>
                <a:srgbClr val="B1A673"/>
              </a:solidFill>
              <a:latin typeface="Arial Narrow" panose="020B0606020202030204" pitchFamily="34" charset="0"/>
            </a:endParaRPr>
          </a:p>
        </p:txBody>
      </p:sp>
      <p:sp>
        <p:nvSpPr>
          <p:cNvPr id="2" name="Slide Number Placeholder 1"/>
          <p:cNvSpPr>
            <a:spLocks noGrp="1"/>
          </p:cNvSpPr>
          <p:nvPr>
            <p:ph type="sldNum" sz="quarter" idx="12"/>
          </p:nvPr>
        </p:nvSpPr>
        <p:spPr/>
        <p:txBody>
          <a:bodyPr/>
          <a:lstStyle/>
          <a:p>
            <a:pPr algn="r"/>
            <a:fld id="{96B6FF19-05A1-4CA1-BC87-1DF7A796AA03}" type="slidenum">
              <a:rPr lang="en-US" smtClean="0"/>
              <a:pPr algn="r"/>
              <a:t>21</a:t>
            </a:fld>
            <a:endParaRPr lang="en-US" dirty="0"/>
          </a:p>
        </p:txBody>
      </p:sp>
    </p:spTree>
    <p:extLst>
      <p:ext uri="{BB962C8B-B14F-4D97-AF65-F5344CB8AC3E}">
        <p14:creationId xmlns:p14="http://schemas.microsoft.com/office/powerpoint/2010/main" val="4090735465"/>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Content Placeholder 13"/>
          <p:cNvSpPr>
            <a:spLocks noGrp="1"/>
          </p:cNvSpPr>
          <p:nvPr>
            <p:ph idx="1"/>
          </p:nvPr>
        </p:nvSpPr>
        <p:spPr>
          <a:xfrm>
            <a:off x="277902" y="1554507"/>
            <a:ext cx="4871223" cy="5093395"/>
          </a:xfrm>
          <a:effectLst>
            <a:softEdge rad="31750"/>
          </a:effectLst>
        </p:spPr>
        <p:txBody>
          <a:bodyPr>
            <a:noAutofit/>
          </a:bodyPr>
          <a:lstStyle/>
          <a:p>
            <a:pPr marL="0" lvl="0" indent="0" algn="just">
              <a:lnSpc>
                <a:spcPct val="150000"/>
              </a:lnSpc>
              <a:spcBef>
                <a:spcPts val="0"/>
              </a:spcBef>
              <a:buNone/>
            </a:pPr>
            <a:endParaRPr lang="en-US" sz="1600" b="1" dirty="0" smtClean="0">
              <a:solidFill>
                <a:srgbClr val="246412"/>
              </a:solidFill>
              <a:latin typeface="Arial Narrow" panose="020B0606020202030204" pitchFamily="34" charset="0"/>
            </a:endParaRPr>
          </a:p>
          <a:p>
            <a:pPr algn="just">
              <a:lnSpc>
                <a:spcPct val="150000"/>
              </a:lnSpc>
              <a:spcBef>
                <a:spcPts val="0"/>
              </a:spcBef>
            </a:pPr>
            <a:r>
              <a:rPr lang="en-ZA" sz="1800" b="1" dirty="0" smtClean="0">
                <a:solidFill>
                  <a:srgbClr val="246412"/>
                </a:solidFill>
                <a:latin typeface="Arial Narrow" panose="020B0606020202030204" pitchFamily="34" charset="0"/>
                <a:ea typeface="Calibri" panose="020F0502020204030204" pitchFamily="34" charset="0"/>
                <a:cs typeface="Times New Roman" panose="02020603050405020304" pitchFamily="18" charset="0"/>
              </a:rPr>
              <a:t>Prioritised the filling of vacant funded posts</a:t>
            </a:r>
          </a:p>
          <a:p>
            <a:pPr marL="0" indent="0" algn="just">
              <a:lnSpc>
                <a:spcPct val="150000"/>
              </a:lnSpc>
              <a:spcBef>
                <a:spcPts val="0"/>
              </a:spcBef>
              <a:buNone/>
            </a:pPr>
            <a:endParaRPr lang="en-US" sz="1800" b="1" dirty="0" smtClean="0">
              <a:solidFill>
                <a:srgbClr val="246412"/>
              </a:solidFill>
              <a:latin typeface="Arial Narrow" panose="020B0606020202030204" pitchFamily="34" charset="0"/>
            </a:endParaRPr>
          </a:p>
          <a:p>
            <a:pPr lvl="0" algn="just">
              <a:lnSpc>
                <a:spcPct val="150000"/>
              </a:lnSpc>
              <a:spcBef>
                <a:spcPts val="0"/>
              </a:spcBef>
            </a:pPr>
            <a:r>
              <a:rPr lang="en-GB" sz="1800" b="1" dirty="0" smtClean="0">
                <a:solidFill>
                  <a:srgbClr val="246412"/>
                </a:solidFill>
                <a:latin typeface="Arial Narrow" panose="020B0606020202030204" pitchFamily="34" charset="0"/>
              </a:rPr>
              <a:t>Continuous monitoring of </a:t>
            </a:r>
            <a:r>
              <a:rPr lang="en-GB" sz="1800" b="1" dirty="0">
                <a:solidFill>
                  <a:srgbClr val="246412"/>
                </a:solidFill>
                <a:latin typeface="Arial Narrow" panose="020B0606020202030204" pitchFamily="34" charset="0"/>
              </a:rPr>
              <a:t>expenditure in </a:t>
            </a:r>
            <a:r>
              <a:rPr lang="en-GB" sz="1800" b="1" dirty="0" smtClean="0">
                <a:solidFill>
                  <a:srgbClr val="246412"/>
                </a:solidFill>
                <a:latin typeface="Arial Narrow" panose="020B0606020202030204" pitchFamily="34" charset="0"/>
              </a:rPr>
              <a:t>order to </a:t>
            </a:r>
            <a:r>
              <a:rPr lang="en-GB" sz="1800" b="1" dirty="0">
                <a:solidFill>
                  <a:srgbClr val="246412"/>
                </a:solidFill>
                <a:latin typeface="Arial Narrow" panose="020B0606020202030204" pitchFamily="34" charset="0"/>
              </a:rPr>
              <a:t>avoid underspending</a:t>
            </a:r>
            <a:r>
              <a:rPr lang="en-GB" sz="1800" b="1" dirty="0" smtClean="0">
                <a:solidFill>
                  <a:srgbClr val="246412"/>
                </a:solidFill>
                <a:latin typeface="Arial Narrow" panose="020B0606020202030204" pitchFamily="34" charset="0"/>
              </a:rPr>
              <a:t>.</a:t>
            </a:r>
          </a:p>
          <a:p>
            <a:pPr lvl="0" algn="just">
              <a:lnSpc>
                <a:spcPct val="150000"/>
              </a:lnSpc>
              <a:spcBef>
                <a:spcPts val="0"/>
              </a:spcBef>
            </a:pPr>
            <a:endParaRPr lang="en-US" sz="1600" b="1" dirty="0" smtClean="0">
              <a:solidFill>
                <a:srgbClr val="246412"/>
              </a:solidFill>
              <a:latin typeface="Arial Narrow" panose="020B0606020202030204" pitchFamily="34" charset="0"/>
            </a:endParaRPr>
          </a:p>
          <a:p>
            <a:pPr lvl="0" algn="just">
              <a:lnSpc>
                <a:spcPct val="150000"/>
              </a:lnSpc>
              <a:spcBef>
                <a:spcPts val="0"/>
              </a:spcBef>
            </a:pPr>
            <a:endParaRPr lang="en-US" sz="1600" dirty="0">
              <a:solidFill>
                <a:srgbClr val="246412"/>
              </a:solidFill>
              <a:latin typeface="Arial Narrow" panose="020B0606020202030204" pitchFamily="34" charset="0"/>
            </a:endParaRPr>
          </a:p>
          <a:p>
            <a:pPr marL="0" indent="0" algn="just">
              <a:lnSpc>
                <a:spcPct val="150000"/>
              </a:lnSpc>
              <a:spcBef>
                <a:spcPts val="0"/>
              </a:spcBef>
              <a:buNone/>
            </a:pPr>
            <a:endParaRPr lang="en-US" sz="1600" b="1" dirty="0">
              <a:solidFill>
                <a:srgbClr val="246412"/>
              </a:solidFill>
              <a:latin typeface="Arial Narrow" panose="020B0606020202030204" pitchFamily="34" charset="0"/>
            </a:endParaRPr>
          </a:p>
        </p:txBody>
      </p:sp>
      <p:sp>
        <p:nvSpPr>
          <p:cNvPr id="10" name="Title 1"/>
          <p:cNvSpPr txBox="1">
            <a:spLocks/>
          </p:cNvSpPr>
          <p:nvPr/>
        </p:nvSpPr>
        <p:spPr>
          <a:xfrm>
            <a:off x="5067300" y="179804"/>
            <a:ext cx="4838700" cy="432049"/>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r"/>
            <a:r>
              <a:rPr lang="en-ZA" sz="2200" b="1" dirty="0" smtClean="0">
                <a:solidFill>
                  <a:srgbClr val="246412"/>
                </a:solidFill>
                <a:latin typeface="Arial Narrow" panose="020B0606020202030204" pitchFamily="34" charset="0"/>
                <a:cs typeface="Arial Narrow"/>
              </a:rPr>
              <a:t>CSPS PERFORMANCE INFORMATION</a:t>
            </a:r>
            <a:endParaRPr lang="en-ZA" sz="2200" b="1" dirty="0">
              <a:solidFill>
                <a:srgbClr val="246412"/>
              </a:solidFill>
              <a:latin typeface="Arial Narrow" panose="020B0606020202030204" pitchFamily="34" charset="0"/>
              <a:cs typeface="Arial Narrow"/>
            </a:endParaRPr>
          </a:p>
        </p:txBody>
      </p:sp>
      <p:sp>
        <p:nvSpPr>
          <p:cNvPr id="11" name="Rectangle 10"/>
          <p:cNvSpPr/>
          <p:nvPr/>
        </p:nvSpPr>
        <p:spPr>
          <a:xfrm>
            <a:off x="232833" y="1273785"/>
            <a:ext cx="9440334" cy="830997"/>
          </a:xfrm>
          <a:prstGeom prst="rect">
            <a:avLst/>
          </a:prstGeom>
        </p:spPr>
        <p:txBody>
          <a:bodyPr wrap="square">
            <a:spAutoFit/>
          </a:bodyPr>
          <a:lstStyle/>
          <a:p>
            <a:pPr algn="just">
              <a:lnSpc>
                <a:spcPct val="150000"/>
              </a:lnSpc>
            </a:pPr>
            <a:endParaRPr lang="en-US" sz="1600" dirty="0">
              <a:latin typeface="Arial Narrow" panose="020B0606020202030204" pitchFamily="34" charset="0"/>
            </a:endParaRPr>
          </a:p>
          <a:p>
            <a:pPr algn="just">
              <a:lnSpc>
                <a:spcPct val="150000"/>
              </a:lnSpc>
            </a:pPr>
            <a:r>
              <a:rPr lang="en-US" sz="1600" dirty="0">
                <a:latin typeface="Arial Narrow" panose="020B0606020202030204" pitchFamily="34" charset="0"/>
              </a:rPr>
              <a:t> </a:t>
            </a:r>
          </a:p>
        </p:txBody>
      </p:sp>
      <p:sp>
        <p:nvSpPr>
          <p:cNvPr id="12" name="Title 1"/>
          <p:cNvSpPr txBox="1">
            <a:spLocks/>
          </p:cNvSpPr>
          <p:nvPr/>
        </p:nvSpPr>
        <p:spPr>
          <a:xfrm>
            <a:off x="133350" y="658882"/>
            <a:ext cx="4933950" cy="432049"/>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endParaRPr lang="en-ZA" sz="1800" b="1" u="sng" dirty="0">
              <a:solidFill>
                <a:srgbClr val="B1A673"/>
              </a:solidFill>
              <a:latin typeface="Arial Narrow" panose="020B0606020202030204" pitchFamily="34" charset="0"/>
              <a:cs typeface="Arial Narrow"/>
            </a:endParaRPr>
          </a:p>
        </p:txBody>
      </p:sp>
      <p:pic>
        <p:nvPicPr>
          <p:cNvPr id="16" name="Picture 15"/>
          <p:cNvPicPr>
            <a:picLocks noChangeAspect="1"/>
          </p:cNvPicPr>
          <p:nvPr/>
        </p:nvPicPr>
        <p:blipFill rotWithShape="1">
          <a:blip r:embed="rId3" cstate="print">
            <a:clrChange>
              <a:clrFrom>
                <a:srgbClr val="E7E8EA"/>
              </a:clrFrom>
              <a:clrTo>
                <a:srgbClr val="E7E8EA">
                  <a:alpha val="0"/>
                </a:srgbClr>
              </a:clrTo>
            </a:clrChange>
            <a:extLst>
              <a:ext uri="{28A0092B-C50C-407E-A947-70E740481C1C}">
                <a14:useLocalDpi xmlns:a14="http://schemas.microsoft.com/office/drawing/2010/main" val="0"/>
              </a:ext>
            </a:extLst>
          </a:blip>
          <a:srcRect l="9677" t="10279" r="7546" b="15053"/>
          <a:stretch/>
        </p:blipFill>
        <p:spPr>
          <a:xfrm>
            <a:off x="5161371" y="1469522"/>
            <a:ext cx="4596597" cy="3722647"/>
          </a:xfrm>
          <a:prstGeom prst="rect">
            <a:avLst/>
          </a:prstGeom>
        </p:spPr>
      </p:pic>
      <p:sp>
        <p:nvSpPr>
          <p:cNvPr id="2" name="Slide Number Placeholder 1"/>
          <p:cNvSpPr>
            <a:spLocks noGrp="1"/>
          </p:cNvSpPr>
          <p:nvPr>
            <p:ph type="sldNum" sz="quarter" idx="12"/>
          </p:nvPr>
        </p:nvSpPr>
        <p:spPr/>
        <p:txBody>
          <a:bodyPr/>
          <a:lstStyle/>
          <a:p>
            <a:pPr algn="r"/>
            <a:fld id="{96B6FF19-05A1-4CA1-BC87-1DF7A796AA03}" type="slidenum">
              <a:rPr lang="en-US" smtClean="0"/>
              <a:pPr algn="r"/>
              <a:t>22</a:t>
            </a:fld>
            <a:endParaRPr lang="en-US" dirty="0"/>
          </a:p>
        </p:txBody>
      </p:sp>
      <p:sp>
        <p:nvSpPr>
          <p:cNvPr id="9" name="Rectangle 8"/>
          <p:cNvSpPr/>
          <p:nvPr/>
        </p:nvSpPr>
        <p:spPr>
          <a:xfrm>
            <a:off x="65901" y="990444"/>
            <a:ext cx="5674499" cy="564063"/>
          </a:xfrm>
          <a:prstGeom prst="rect">
            <a:avLst/>
          </a:prstGeom>
          <a:solidFill>
            <a:schemeClr val="bg1"/>
          </a:solidFill>
          <a:ln>
            <a:noFill/>
          </a:ln>
          <a:effectLst/>
          <a:scene3d>
            <a:camera prst="orthographicFront">
              <a:rot lat="0" lon="0" rev="0"/>
            </a:camera>
            <a:lightRig rig="chilly" dir="t">
              <a:rot lat="0" lon="0" rev="18480000"/>
            </a:lightRig>
          </a:scene3d>
          <a:sp3d prstMaterial="clear">
            <a:bevelT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rgbClr val="B1A673"/>
                </a:solidFill>
                <a:latin typeface="Arial Narrow" panose="020B0606020202030204" pitchFamily="34" charset="0"/>
              </a:rPr>
              <a:t>Strategies to overcome areas of </a:t>
            </a:r>
            <a:r>
              <a:rPr lang="en-US" sz="2000" b="1" dirty="0" smtClean="0">
                <a:solidFill>
                  <a:srgbClr val="B1A673"/>
                </a:solidFill>
                <a:latin typeface="Arial Narrow" panose="020B0606020202030204" pitchFamily="34" charset="0"/>
              </a:rPr>
              <a:t>under-performance</a:t>
            </a:r>
            <a:endParaRPr lang="en-US" sz="2000" b="1" dirty="0">
              <a:solidFill>
                <a:srgbClr val="B1A673"/>
              </a:solidFill>
              <a:latin typeface="Arial Narrow" panose="020B0606020202030204" pitchFamily="34" charset="0"/>
            </a:endParaRPr>
          </a:p>
        </p:txBody>
      </p:sp>
    </p:spTree>
    <p:extLst>
      <p:ext uri="{BB962C8B-B14F-4D97-AF65-F5344CB8AC3E}">
        <p14:creationId xmlns:p14="http://schemas.microsoft.com/office/powerpoint/2010/main" val="2022698501"/>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p:cNvSpPr txBox="1">
            <a:spLocks/>
          </p:cNvSpPr>
          <p:nvPr/>
        </p:nvSpPr>
        <p:spPr>
          <a:xfrm>
            <a:off x="5042430" y="178685"/>
            <a:ext cx="4724400" cy="432049"/>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r"/>
            <a:r>
              <a:rPr lang="en-GB" sz="2200" b="1" cap="small" dirty="0" smtClean="0">
                <a:solidFill>
                  <a:srgbClr val="246412"/>
                </a:solidFill>
                <a:latin typeface="Arial Narrow" panose="020B0606020202030204" pitchFamily="34" charset="0"/>
              </a:rPr>
              <a:t>FINANCIAL INFORMATION </a:t>
            </a:r>
            <a:endParaRPr lang="en-ZA" sz="2200" b="1" dirty="0">
              <a:solidFill>
                <a:srgbClr val="246412"/>
              </a:solidFill>
              <a:latin typeface="Arial Narrow" panose="020B0606020202030204" pitchFamily="34" charset="0"/>
              <a:cs typeface="Arial Narrow"/>
            </a:endParaRPr>
          </a:p>
        </p:txBody>
      </p:sp>
      <p:sp>
        <p:nvSpPr>
          <p:cNvPr id="14" name="Rectangle 13"/>
          <p:cNvSpPr/>
          <p:nvPr/>
        </p:nvSpPr>
        <p:spPr>
          <a:xfrm>
            <a:off x="181430" y="779646"/>
            <a:ext cx="5276094" cy="400110"/>
          </a:xfrm>
          <a:prstGeom prst="rect">
            <a:avLst/>
          </a:prstGeom>
        </p:spPr>
        <p:txBody>
          <a:bodyPr wrap="square">
            <a:spAutoFit/>
          </a:bodyPr>
          <a:lstStyle/>
          <a:p>
            <a:r>
              <a:rPr lang="en-ZA" sz="2000" b="1" dirty="0" smtClean="0">
                <a:solidFill>
                  <a:srgbClr val="B1A673"/>
                </a:solidFill>
                <a:latin typeface="Arial Narrow" panose="020B0606020202030204" pitchFamily="34" charset="0"/>
              </a:rPr>
              <a:t>Institutional Response to the COVID-19 Pandemic</a:t>
            </a:r>
            <a:endParaRPr lang="en-US" sz="2000" b="1" dirty="0">
              <a:solidFill>
                <a:srgbClr val="B1A673"/>
              </a:solidFill>
              <a:latin typeface="Arial Narrow" panose="020B0606020202030204" pitchFamily="34" charset="0"/>
            </a:endParaRPr>
          </a:p>
        </p:txBody>
      </p:sp>
      <p:graphicFrame>
        <p:nvGraphicFramePr>
          <p:cNvPr id="2" name="Table 1"/>
          <p:cNvGraphicFramePr>
            <a:graphicFrameLocks noGrp="1"/>
          </p:cNvGraphicFramePr>
          <p:nvPr>
            <p:extLst>
              <p:ext uri="{D42A27DB-BD31-4B8C-83A1-F6EECF244321}">
                <p14:modId xmlns:p14="http://schemas.microsoft.com/office/powerpoint/2010/main" val="1859028841"/>
              </p:ext>
            </p:extLst>
          </p:nvPr>
        </p:nvGraphicFramePr>
        <p:xfrm>
          <a:off x="181430" y="1376014"/>
          <a:ext cx="9585399" cy="4346049"/>
        </p:xfrm>
        <a:graphic>
          <a:graphicData uri="http://schemas.openxmlformats.org/drawingml/2006/table">
            <a:tbl>
              <a:tblPr firstRow="1" firstCol="1" bandRow="1"/>
              <a:tblGrid>
                <a:gridCol w="848473">
                  <a:extLst>
                    <a:ext uri="{9D8B030D-6E8A-4147-A177-3AD203B41FA5}">
                      <a16:colId xmlns:a16="http://schemas.microsoft.com/office/drawing/2014/main" val="3880625525"/>
                    </a:ext>
                  </a:extLst>
                </a:gridCol>
                <a:gridCol w="2059806">
                  <a:extLst>
                    <a:ext uri="{9D8B030D-6E8A-4147-A177-3AD203B41FA5}">
                      <a16:colId xmlns:a16="http://schemas.microsoft.com/office/drawing/2014/main" val="3752850856"/>
                    </a:ext>
                  </a:extLst>
                </a:gridCol>
                <a:gridCol w="1174283">
                  <a:extLst>
                    <a:ext uri="{9D8B030D-6E8A-4147-A177-3AD203B41FA5}">
                      <a16:colId xmlns:a16="http://schemas.microsoft.com/office/drawing/2014/main" val="3102370868"/>
                    </a:ext>
                  </a:extLst>
                </a:gridCol>
                <a:gridCol w="981776">
                  <a:extLst>
                    <a:ext uri="{9D8B030D-6E8A-4147-A177-3AD203B41FA5}">
                      <a16:colId xmlns:a16="http://schemas.microsoft.com/office/drawing/2014/main" val="2792577613"/>
                    </a:ext>
                  </a:extLst>
                </a:gridCol>
                <a:gridCol w="1087655">
                  <a:extLst>
                    <a:ext uri="{9D8B030D-6E8A-4147-A177-3AD203B41FA5}">
                      <a16:colId xmlns:a16="http://schemas.microsoft.com/office/drawing/2014/main" val="3820513594"/>
                    </a:ext>
                  </a:extLst>
                </a:gridCol>
                <a:gridCol w="952901">
                  <a:extLst>
                    <a:ext uri="{9D8B030D-6E8A-4147-A177-3AD203B41FA5}">
                      <a16:colId xmlns:a16="http://schemas.microsoft.com/office/drawing/2014/main" val="1376902985"/>
                    </a:ext>
                  </a:extLst>
                </a:gridCol>
                <a:gridCol w="837398">
                  <a:extLst>
                    <a:ext uri="{9D8B030D-6E8A-4147-A177-3AD203B41FA5}">
                      <a16:colId xmlns:a16="http://schemas.microsoft.com/office/drawing/2014/main" val="3590567955"/>
                    </a:ext>
                  </a:extLst>
                </a:gridCol>
                <a:gridCol w="818147">
                  <a:extLst>
                    <a:ext uri="{9D8B030D-6E8A-4147-A177-3AD203B41FA5}">
                      <a16:colId xmlns:a16="http://schemas.microsoft.com/office/drawing/2014/main" val="1095803532"/>
                    </a:ext>
                  </a:extLst>
                </a:gridCol>
                <a:gridCol w="824960">
                  <a:extLst>
                    <a:ext uri="{9D8B030D-6E8A-4147-A177-3AD203B41FA5}">
                      <a16:colId xmlns:a16="http://schemas.microsoft.com/office/drawing/2014/main" val="2732748604"/>
                    </a:ext>
                  </a:extLst>
                </a:gridCol>
              </a:tblGrid>
              <a:tr h="1319060">
                <a:tc>
                  <a:txBody>
                    <a:bodyPr/>
                    <a:lstStyle/>
                    <a:p>
                      <a:pPr marL="0" marR="0" algn="ctr">
                        <a:lnSpc>
                          <a:spcPct val="115000"/>
                        </a:lnSpc>
                        <a:spcBef>
                          <a:spcPts val="0"/>
                        </a:spcBef>
                        <a:spcAft>
                          <a:spcPts val="0"/>
                        </a:spcAft>
                      </a:pPr>
                      <a:r>
                        <a:rPr lang="en-GB" sz="1100" b="1" spc="-25" dirty="0">
                          <a:solidFill>
                            <a:schemeClr val="bg1"/>
                          </a:solidFill>
                          <a:effectLst/>
                          <a:latin typeface="Arial Narrow" panose="020B0606020202030204" pitchFamily="34" charset="0"/>
                          <a:ea typeface="Times New Roman" panose="02020603050405020304" pitchFamily="18" charset="0"/>
                          <a:cs typeface="Arial" panose="020B0604020202020204" pitchFamily="34" charset="0"/>
                        </a:rPr>
                        <a:t> </a:t>
                      </a:r>
                      <a:r>
                        <a:rPr lang="en-ZA" sz="1100" b="1" dirty="0">
                          <a:solidFill>
                            <a:schemeClr val="bg1"/>
                          </a:solidFill>
                          <a:effectLst/>
                          <a:latin typeface="Arial Narrow" panose="020B0606020202030204" pitchFamily="34" charset="0"/>
                          <a:ea typeface="Arial" panose="020B0604020202020204" pitchFamily="34" charset="0"/>
                          <a:cs typeface="Arial" panose="020B0604020202020204" pitchFamily="34" charset="0"/>
                        </a:rPr>
                        <a:t>Budget Programme</a:t>
                      </a:r>
                      <a:endParaRPr lang="en-US" sz="1100" b="1" dirty="0">
                        <a:solidFill>
                          <a:schemeClr val="bg1"/>
                        </a:solidFill>
                        <a:effectLst/>
                        <a:latin typeface="Arial Narrow" panose="020B0606020202030204" pitchFamily="34" charset="0"/>
                        <a:ea typeface="Calibri" panose="020F0502020204030204" pitchFamily="34" charset="0"/>
                        <a:cs typeface="Times New Roman" panose="02020603050405020304" pitchFamily="18" charset="0"/>
                      </a:endParaRPr>
                    </a:p>
                  </a:txBody>
                  <a:tcPr marL="65339" marR="6533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1A673"/>
                    </a:solidFill>
                  </a:tcPr>
                </a:tc>
                <a:tc>
                  <a:txBody>
                    <a:bodyPr/>
                    <a:lstStyle/>
                    <a:p>
                      <a:pPr marL="0" marR="0" algn="ctr">
                        <a:lnSpc>
                          <a:spcPct val="115000"/>
                        </a:lnSpc>
                        <a:spcBef>
                          <a:spcPts val="0"/>
                        </a:spcBef>
                        <a:spcAft>
                          <a:spcPts val="0"/>
                        </a:spcAft>
                      </a:pPr>
                      <a:r>
                        <a:rPr lang="en-ZA" sz="1100" b="1" dirty="0">
                          <a:solidFill>
                            <a:schemeClr val="bg1"/>
                          </a:solidFill>
                          <a:effectLst/>
                          <a:latin typeface="Arial Narrow" panose="020B0606020202030204" pitchFamily="34" charset="0"/>
                          <a:ea typeface="Arial" panose="020B0604020202020204" pitchFamily="34" charset="0"/>
                          <a:cs typeface="Arial" panose="020B0604020202020204" pitchFamily="34" charset="0"/>
                        </a:rPr>
                        <a:t>Intervention</a:t>
                      </a:r>
                      <a:endParaRPr lang="en-US" sz="1100" b="1" dirty="0">
                        <a:solidFill>
                          <a:schemeClr val="bg1"/>
                        </a:solidFill>
                        <a:effectLst/>
                        <a:latin typeface="Arial Narrow" panose="020B0606020202030204" pitchFamily="34" charset="0"/>
                        <a:ea typeface="Calibri" panose="020F0502020204030204" pitchFamily="34" charset="0"/>
                        <a:cs typeface="Times New Roman" panose="02020603050405020304" pitchFamily="18" charset="0"/>
                      </a:endParaRPr>
                    </a:p>
                  </a:txBody>
                  <a:tcPr marL="65339" marR="6533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1A673"/>
                    </a:solidFill>
                  </a:tcPr>
                </a:tc>
                <a:tc>
                  <a:txBody>
                    <a:bodyPr/>
                    <a:lstStyle/>
                    <a:p>
                      <a:pPr marL="0" marR="0" algn="ctr">
                        <a:lnSpc>
                          <a:spcPct val="115000"/>
                        </a:lnSpc>
                        <a:spcBef>
                          <a:spcPts val="0"/>
                        </a:spcBef>
                        <a:spcAft>
                          <a:spcPts val="0"/>
                        </a:spcAft>
                      </a:pPr>
                      <a:r>
                        <a:rPr lang="en-ZA" sz="1100" b="1" dirty="0">
                          <a:solidFill>
                            <a:schemeClr val="bg1"/>
                          </a:solidFill>
                          <a:effectLst/>
                          <a:latin typeface="Arial Narrow" panose="020B0606020202030204" pitchFamily="34" charset="0"/>
                          <a:ea typeface="Arial" panose="020B0604020202020204" pitchFamily="34" charset="0"/>
                          <a:cs typeface="Arial" panose="020B0604020202020204" pitchFamily="34" charset="0"/>
                        </a:rPr>
                        <a:t>Geographic location (Province/ District/local municipality) (Where Possible)</a:t>
                      </a:r>
                      <a:endParaRPr lang="en-US" sz="1100" b="1" dirty="0">
                        <a:solidFill>
                          <a:schemeClr val="bg1"/>
                        </a:solidFill>
                        <a:effectLst/>
                        <a:latin typeface="Arial Narrow" panose="020B0606020202030204" pitchFamily="34" charset="0"/>
                        <a:ea typeface="Calibri" panose="020F0502020204030204" pitchFamily="34" charset="0"/>
                        <a:cs typeface="Times New Roman" panose="02020603050405020304" pitchFamily="18" charset="0"/>
                      </a:endParaRPr>
                    </a:p>
                  </a:txBody>
                  <a:tcPr marL="65339" marR="6533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1A673"/>
                    </a:solidFill>
                  </a:tcPr>
                </a:tc>
                <a:tc>
                  <a:txBody>
                    <a:bodyPr/>
                    <a:lstStyle/>
                    <a:p>
                      <a:pPr marL="0" marR="0" algn="ctr">
                        <a:lnSpc>
                          <a:spcPct val="115000"/>
                        </a:lnSpc>
                        <a:spcBef>
                          <a:spcPts val="0"/>
                        </a:spcBef>
                        <a:spcAft>
                          <a:spcPts val="0"/>
                        </a:spcAft>
                      </a:pPr>
                      <a:r>
                        <a:rPr lang="en-ZA" sz="1100" b="1" dirty="0">
                          <a:solidFill>
                            <a:schemeClr val="bg1"/>
                          </a:solidFill>
                          <a:effectLst/>
                          <a:latin typeface="Arial Narrow" panose="020B0606020202030204" pitchFamily="34" charset="0"/>
                          <a:ea typeface="Arial" panose="020B0604020202020204" pitchFamily="34" charset="0"/>
                          <a:cs typeface="Arial" panose="020B0604020202020204" pitchFamily="34" charset="0"/>
                        </a:rPr>
                        <a:t>No. of beneficiaries (Where Possible)</a:t>
                      </a:r>
                      <a:endParaRPr lang="en-US" sz="1100" b="1" dirty="0">
                        <a:solidFill>
                          <a:schemeClr val="bg1"/>
                        </a:solidFill>
                        <a:effectLst/>
                        <a:latin typeface="Arial Narrow" panose="020B0606020202030204" pitchFamily="34" charset="0"/>
                        <a:ea typeface="Calibri" panose="020F0502020204030204" pitchFamily="34" charset="0"/>
                        <a:cs typeface="Times New Roman" panose="02020603050405020304" pitchFamily="18" charset="0"/>
                      </a:endParaRPr>
                    </a:p>
                  </a:txBody>
                  <a:tcPr marL="65339" marR="6533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1A673"/>
                    </a:solidFill>
                  </a:tcPr>
                </a:tc>
                <a:tc>
                  <a:txBody>
                    <a:bodyPr/>
                    <a:lstStyle/>
                    <a:p>
                      <a:pPr marL="0" marR="0">
                        <a:lnSpc>
                          <a:spcPct val="115000"/>
                        </a:lnSpc>
                        <a:spcBef>
                          <a:spcPts val="0"/>
                        </a:spcBef>
                        <a:spcAft>
                          <a:spcPts val="0"/>
                        </a:spcAft>
                      </a:pPr>
                      <a:r>
                        <a:rPr lang="en-ZA" sz="1100" b="1" dirty="0">
                          <a:solidFill>
                            <a:schemeClr val="bg1"/>
                          </a:solidFill>
                          <a:effectLst/>
                          <a:latin typeface="Arial Narrow" panose="020B0606020202030204" pitchFamily="34" charset="0"/>
                          <a:ea typeface="Arial" panose="020B0604020202020204" pitchFamily="34" charset="0"/>
                          <a:cs typeface="Arial" panose="020B0604020202020204" pitchFamily="34" charset="0"/>
                        </a:rPr>
                        <a:t>Disaggregation of beneficiaries (Where possible)</a:t>
                      </a:r>
                      <a:endParaRPr lang="en-US" sz="1100" b="1" dirty="0">
                        <a:solidFill>
                          <a:schemeClr val="bg1"/>
                        </a:solidFill>
                        <a:effectLst/>
                        <a:latin typeface="Arial Narrow" panose="020B0606020202030204" pitchFamily="34" charset="0"/>
                        <a:ea typeface="Calibri" panose="020F0502020204030204" pitchFamily="34" charset="0"/>
                        <a:cs typeface="Times New Roman" panose="02020603050405020304" pitchFamily="18" charset="0"/>
                      </a:endParaRPr>
                    </a:p>
                  </a:txBody>
                  <a:tcPr marL="65339" marR="6533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1A673"/>
                    </a:solidFill>
                  </a:tcPr>
                </a:tc>
                <a:tc>
                  <a:txBody>
                    <a:bodyPr/>
                    <a:lstStyle/>
                    <a:p>
                      <a:pPr marL="0" marR="0" algn="ctr">
                        <a:lnSpc>
                          <a:spcPct val="115000"/>
                        </a:lnSpc>
                        <a:spcBef>
                          <a:spcPts val="0"/>
                        </a:spcBef>
                        <a:spcAft>
                          <a:spcPts val="0"/>
                        </a:spcAft>
                      </a:pPr>
                      <a:r>
                        <a:rPr lang="en-ZA" sz="1100" b="1" dirty="0">
                          <a:solidFill>
                            <a:schemeClr val="bg1"/>
                          </a:solidFill>
                          <a:effectLst/>
                          <a:latin typeface="Arial Narrow" panose="020B0606020202030204" pitchFamily="34" charset="0"/>
                          <a:ea typeface="Arial" panose="020B0604020202020204" pitchFamily="34" charset="0"/>
                          <a:cs typeface="Arial" panose="020B0604020202020204" pitchFamily="34" charset="0"/>
                        </a:rPr>
                        <a:t>Total budget allocation per intervention (R’000)</a:t>
                      </a:r>
                      <a:endParaRPr lang="en-US" sz="1100" b="1" dirty="0">
                        <a:solidFill>
                          <a:schemeClr val="bg1"/>
                        </a:solidFill>
                        <a:effectLst/>
                        <a:latin typeface="Arial Narrow" panose="020B0606020202030204" pitchFamily="34" charset="0"/>
                        <a:ea typeface="Calibri" panose="020F0502020204030204" pitchFamily="34" charset="0"/>
                        <a:cs typeface="Times New Roman" panose="02020603050405020304" pitchFamily="18" charset="0"/>
                      </a:endParaRPr>
                    </a:p>
                  </a:txBody>
                  <a:tcPr marL="65339" marR="6533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1A673"/>
                    </a:solidFill>
                  </a:tcPr>
                </a:tc>
                <a:tc>
                  <a:txBody>
                    <a:bodyPr/>
                    <a:lstStyle/>
                    <a:p>
                      <a:pPr marL="0" marR="0" algn="ctr">
                        <a:lnSpc>
                          <a:spcPct val="115000"/>
                        </a:lnSpc>
                        <a:spcBef>
                          <a:spcPts val="0"/>
                        </a:spcBef>
                        <a:spcAft>
                          <a:spcPts val="0"/>
                        </a:spcAft>
                      </a:pPr>
                      <a:r>
                        <a:rPr lang="en-ZA" sz="1100" b="1" dirty="0">
                          <a:solidFill>
                            <a:schemeClr val="bg1"/>
                          </a:solidFill>
                          <a:effectLst/>
                          <a:latin typeface="Arial Narrow" panose="020B0606020202030204" pitchFamily="34" charset="0"/>
                          <a:ea typeface="Arial" panose="020B0604020202020204" pitchFamily="34" charset="0"/>
                          <a:cs typeface="Arial" panose="020B0604020202020204" pitchFamily="34" charset="0"/>
                        </a:rPr>
                        <a:t>Budget spent per intervention</a:t>
                      </a:r>
                      <a:endParaRPr lang="en-US" sz="1100" b="1" dirty="0">
                        <a:solidFill>
                          <a:schemeClr val="bg1"/>
                        </a:solidFill>
                        <a:effectLst/>
                        <a:latin typeface="Arial Narrow" panose="020B0606020202030204" pitchFamily="34" charset="0"/>
                        <a:ea typeface="Calibri" panose="020F0502020204030204" pitchFamily="34" charset="0"/>
                        <a:cs typeface="Times New Roman" panose="02020603050405020304" pitchFamily="18" charset="0"/>
                      </a:endParaRPr>
                    </a:p>
                  </a:txBody>
                  <a:tcPr marL="65339" marR="6533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1A673"/>
                    </a:solidFill>
                  </a:tcPr>
                </a:tc>
                <a:tc>
                  <a:txBody>
                    <a:bodyPr/>
                    <a:lstStyle/>
                    <a:p>
                      <a:pPr marL="0" marR="0" algn="ctr">
                        <a:lnSpc>
                          <a:spcPct val="115000"/>
                        </a:lnSpc>
                        <a:spcBef>
                          <a:spcPts val="0"/>
                        </a:spcBef>
                        <a:spcAft>
                          <a:spcPts val="0"/>
                        </a:spcAft>
                      </a:pPr>
                      <a:r>
                        <a:rPr lang="en-ZA" sz="1100" b="1" dirty="0">
                          <a:solidFill>
                            <a:schemeClr val="bg1"/>
                          </a:solidFill>
                          <a:effectLst/>
                          <a:latin typeface="Arial Narrow" panose="020B0606020202030204" pitchFamily="34" charset="0"/>
                          <a:ea typeface="Arial" panose="020B0604020202020204" pitchFamily="34" charset="0"/>
                          <a:cs typeface="Arial" panose="020B0604020202020204" pitchFamily="34" charset="0"/>
                        </a:rPr>
                        <a:t>Contribution to the Outputs in the APP (where applicable)</a:t>
                      </a:r>
                      <a:endParaRPr lang="en-US" sz="1100" b="1" dirty="0">
                        <a:solidFill>
                          <a:schemeClr val="bg1"/>
                        </a:solidFill>
                        <a:effectLst/>
                        <a:latin typeface="Arial Narrow" panose="020B0606020202030204" pitchFamily="34" charset="0"/>
                        <a:ea typeface="Calibri" panose="020F0502020204030204" pitchFamily="34" charset="0"/>
                        <a:cs typeface="Times New Roman" panose="02020603050405020304" pitchFamily="18" charset="0"/>
                      </a:endParaRPr>
                    </a:p>
                  </a:txBody>
                  <a:tcPr marL="65339" marR="6533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1A673"/>
                    </a:solidFill>
                  </a:tcPr>
                </a:tc>
                <a:tc>
                  <a:txBody>
                    <a:bodyPr/>
                    <a:lstStyle/>
                    <a:p>
                      <a:pPr marL="0" marR="0" algn="ctr">
                        <a:lnSpc>
                          <a:spcPct val="115000"/>
                        </a:lnSpc>
                        <a:spcBef>
                          <a:spcPts val="0"/>
                        </a:spcBef>
                        <a:spcAft>
                          <a:spcPts val="0"/>
                        </a:spcAft>
                      </a:pPr>
                      <a:r>
                        <a:rPr lang="en-ZA" sz="1100" b="1" dirty="0">
                          <a:solidFill>
                            <a:schemeClr val="bg1"/>
                          </a:solidFill>
                          <a:effectLst/>
                          <a:latin typeface="Arial Narrow" panose="020B0606020202030204" pitchFamily="34" charset="0"/>
                          <a:ea typeface="Arial" panose="020B0604020202020204" pitchFamily="34" charset="0"/>
                          <a:cs typeface="Arial" panose="020B0604020202020204" pitchFamily="34" charset="0"/>
                        </a:rPr>
                        <a:t>Immediate outcomes</a:t>
                      </a:r>
                      <a:endParaRPr lang="en-US" sz="1100" b="1" dirty="0">
                        <a:solidFill>
                          <a:schemeClr val="bg1"/>
                        </a:solidFill>
                        <a:effectLst/>
                        <a:latin typeface="Arial Narrow" panose="020B0606020202030204" pitchFamily="34" charset="0"/>
                        <a:ea typeface="Calibri" panose="020F0502020204030204" pitchFamily="34" charset="0"/>
                        <a:cs typeface="Times New Roman" panose="02020603050405020304" pitchFamily="18" charset="0"/>
                      </a:endParaRPr>
                    </a:p>
                  </a:txBody>
                  <a:tcPr marL="65339" marR="6533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1A673"/>
                    </a:solidFill>
                  </a:tcPr>
                </a:tc>
                <a:extLst>
                  <a:ext uri="{0D108BD9-81ED-4DB2-BD59-A6C34878D82A}">
                    <a16:rowId xmlns:a16="http://schemas.microsoft.com/office/drawing/2014/main" val="3068522944"/>
                  </a:ext>
                </a:extLst>
              </a:tr>
              <a:tr h="896054">
                <a:tc rowSpan="3">
                  <a:txBody>
                    <a:bodyPr/>
                    <a:lstStyle/>
                    <a:p>
                      <a:pPr marL="0" marR="0" algn="ctr">
                        <a:lnSpc>
                          <a:spcPct val="115000"/>
                        </a:lnSpc>
                        <a:spcBef>
                          <a:spcPts val="0"/>
                        </a:spcBef>
                        <a:spcAft>
                          <a:spcPts val="0"/>
                        </a:spcAft>
                      </a:pPr>
                      <a:r>
                        <a:rPr lang="en-GB" sz="1100" b="1" spc="-25" dirty="0">
                          <a:solidFill>
                            <a:schemeClr val="bg1"/>
                          </a:solidFill>
                          <a:effectLst/>
                          <a:latin typeface="Arial Narrow" panose="020B0606020202030204" pitchFamily="34" charset="0"/>
                          <a:ea typeface="Calibri" panose="020F0502020204030204" pitchFamily="34" charset="0"/>
                          <a:cs typeface="Arial" panose="020B0604020202020204" pitchFamily="34" charset="0"/>
                        </a:rPr>
                        <a:t>All Programmes</a:t>
                      </a:r>
                      <a:endParaRPr lang="en-US" sz="1100" b="1" dirty="0">
                        <a:solidFill>
                          <a:schemeClr val="bg1"/>
                        </a:solidFill>
                        <a:effectLst/>
                        <a:latin typeface="Arial Narrow" panose="020B0606020202030204" pitchFamily="34" charset="0"/>
                        <a:ea typeface="Calibri" panose="020F0502020204030204" pitchFamily="34" charset="0"/>
                        <a:cs typeface="Times New Roman" panose="02020603050405020304" pitchFamily="18" charset="0"/>
                      </a:endParaRPr>
                    </a:p>
                  </a:txBody>
                  <a:tcPr marL="65339" marR="65339" marT="0" marB="0" vert="vert27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1A673"/>
                    </a:solidFill>
                  </a:tcPr>
                </a:tc>
                <a:tc>
                  <a:txBody>
                    <a:bodyPr/>
                    <a:lstStyle/>
                    <a:p>
                      <a:pPr marL="0" marR="0" algn="l">
                        <a:lnSpc>
                          <a:spcPct val="150000"/>
                        </a:lnSpc>
                        <a:spcBef>
                          <a:spcPts val="0"/>
                        </a:spcBef>
                        <a:spcAft>
                          <a:spcPts val="1000"/>
                        </a:spcAft>
                      </a:pPr>
                      <a:r>
                        <a:rPr lang="en-ZA" sz="1100" b="1" dirty="0">
                          <a:effectLst/>
                          <a:latin typeface="Arial Narrow" panose="020B0606020202030204" pitchFamily="34" charset="0"/>
                        </a:rPr>
                        <a:t>Procurement of hand sanitizers, surface disinfectants and surface cleaning cloths for employees </a:t>
                      </a:r>
                      <a:endParaRPr lang="en-US" sz="1100" b="1" dirty="0">
                        <a:effectLst/>
                        <a:latin typeface="Arial Narrow" panose="020B0606020202030204" pitchFamily="34" charset="0"/>
                        <a:ea typeface="Calibri" panose="020F0502020204030204" pitchFamily="34" charset="0"/>
                        <a:cs typeface="Times New Roman" panose="02020603050405020304" pitchFamily="18" charset="0"/>
                      </a:endParaRPr>
                    </a:p>
                  </a:txBody>
                  <a:tcPr marL="48635" marR="486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3">
                  <a:txBody>
                    <a:bodyPr/>
                    <a:lstStyle/>
                    <a:p>
                      <a:pPr marL="528955" marR="71755" algn="ctr">
                        <a:lnSpc>
                          <a:spcPct val="150000"/>
                        </a:lnSpc>
                        <a:spcBef>
                          <a:spcPts val="0"/>
                        </a:spcBef>
                        <a:spcAft>
                          <a:spcPts val="0"/>
                        </a:spcAft>
                      </a:pPr>
                      <a:r>
                        <a:rPr lang="en-GB" sz="1100" b="1" spc="-25" dirty="0">
                          <a:solidFill>
                            <a:schemeClr val="bg1"/>
                          </a:solidFill>
                          <a:effectLst/>
                          <a:latin typeface="Arial Narrow" panose="020B0606020202030204" pitchFamily="34" charset="0"/>
                        </a:rPr>
                        <a:t>Gauteng Province</a:t>
                      </a:r>
                      <a:endParaRPr lang="en-US" sz="1100" b="1" dirty="0">
                        <a:solidFill>
                          <a:schemeClr val="bg1"/>
                        </a:solidFill>
                        <a:effectLst/>
                        <a:latin typeface="Arial Narrow" panose="020B0606020202030204" pitchFamily="34" charset="0"/>
                      </a:endParaRPr>
                    </a:p>
                    <a:p>
                      <a:pPr marL="528955" marR="71755" algn="ctr">
                        <a:lnSpc>
                          <a:spcPct val="150000"/>
                        </a:lnSpc>
                        <a:spcBef>
                          <a:spcPts val="0"/>
                        </a:spcBef>
                        <a:spcAft>
                          <a:spcPts val="0"/>
                        </a:spcAft>
                      </a:pPr>
                      <a:r>
                        <a:rPr lang="en-GB" sz="1100" b="1" spc="-25" dirty="0">
                          <a:effectLst/>
                          <a:latin typeface="Arial Narrow" panose="020B0606020202030204" pitchFamily="34" charset="0"/>
                        </a:rPr>
                        <a:t> </a:t>
                      </a:r>
                      <a:endParaRPr lang="en-US" sz="1100" b="1" dirty="0">
                        <a:effectLst/>
                        <a:latin typeface="Arial Narrow" panose="020B0606020202030204" pitchFamily="34" charset="0"/>
                        <a:ea typeface="Calibri" panose="020F0502020204030204" pitchFamily="34" charset="0"/>
                        <a:cs typeface="Times New Roman" panose="02020603050405020304" pitchFamily="18" charset="0"/>
                      </a:endParaRPr>
                    </a:p>
                  </a:txBody>
                  <a:tcPr marL="48635" marR="48635" marT="0" marB="0" vert="vert27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1A673"/>
                    </a:solidFill>
                  </a:tcPr>
                </a:tc>
                <a:tc>
                  <a:txBody>
                    <a:bodyPr/>
                    <a:lstStyle/>
                    <a:p>
                      <a:pPr marL="0" marR="0" algn="ctr">
                        <a:lnSpc>
                          <a:spcPct val="150000"/>
                        </a:lnSpc>
                        <a:spcBef>
                          <a:spcPts val="0"/>
                        </a:spcBef>
                        <a:spcAft>
                          <a:spcPts val="1000"/>
                        </a:spcAft>
                      </a:pPr>
                      <a:r>
                        <a:rPr lang="en-ZA" sz="1100" b="1" dirty="0">
                          <a:effectLst/>
                          <a:latin typeface="Arial Narrow" panose="020B0606020202030204" pitchFamily="34" charset="0"/>
                        </a:rPr>
                        <a:t>148</a:t>
                      </a:r>
                      <a:endParaRPr lang="en-US" sz="1100" b="1" dirty="0">
                        <a:effectLst/>
                        <a:latin typeface="Arial Narrow" panose="020B0606020202030204" pitchFamily="34" charset="0"/>
                        <a:ea typeface="Calibri" panose="020F0502020204030204" pitchFamily="34" charset="0"/>
                        <a:cs typeface="Times New Roman" panose="02020603050405020304" pitchFamily="18" charset="0"/>
                      </a:endParaRPr>
                    </a:p>
                  </a:txBody>
                  <a:tcPr marL="48635" marR="486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ct val="150000"/>
                        </a:lnSpc>
                        <a:spcBef>
                          <a:spcPts val="0"/>
                        </a:spcBef>
                        <a:spcAft>
                          <a:spcPts val="1000"/>
                        </a:spcAft>
                      </a:pPr>
                      <a:r>
                        <a:rPr lang="en-ZA" sz="1100" b="1" dirty="0">
                          <a:effectLst/>
                          <a:latin typeface="Arial Narrow" panose="020B0606020202030204" pitchFamily="34" charset="0"/>
                        </a:rPr>
                        <a:t>81 Females</a:t>
                      </a:r>
                      <a:endParaRPr lang="en-US" sz="1100" b="1" dirty="0">
                        <a:effectLst/>
                        <a:latin typeface="Arial Narrow" panose="020B0606020202030204" pitchFamily="34" charset="0"/>
                      </a:endParaRPr>
                    </a:p>
                    <a:p>
                      <a:pPr marL="0" marR="0" algn="just">
                        <a:lnSpc>
                          <a:spcPct val="150000"/>
                        </a:lnSpc>
                        <a:spcBef>
                          <a:spcPts val="0"/>
                        </a:spcBef>
                        <a:spcAft>
                          <a:spcPts val="1000"/>
                        </a:spcAft>
                      </a:pPr>
                      <a:r>
                        <a:rPr lang="en-ZA" sz="1100" b="1" dirty="0">
                          <a:effectLst/>
                          <a:latin typeface="Arial Narrow" panose="020B0606020202030204" pitchFamily="34" charset="0"/>
                        </a:rPr>
                        <a:t>67 Males</a:t>
                      </a:r>
                      <a:endParaRPr lang="en-US" sz="1100" b="1" dirty="0">
                        <a:effectLst/>
                        <a:latin typeface="Arial Narrow" panose="020B0606020202030204" pitchFamily="34" charset="0"/>
                        <a:ea typeface="Calibri" panose="020F0502020204030204" pitchFamily="34" charset="0"/>
                        <a:cs typeface="Times New Roman" panose="02020603050405020304" pitchFamily="18" charset="0"/>
                      </a:endParaRPr>
                    </a:p>
                  </a:txBody>
                  <a:tcPr marL="48635" marR="486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3">
                  <a:txBody>
                    <a:bodyPr/>
                    <a:lstStyle/>
                    <a:p>
                      <a:pPr marL="0" marR="0" algn="just">
                        <a:lnSpc>
                          <a:spcPct val="150000"/>
                        </a:lnSpc>
                        <a:spcBef>
                          <a:spcPts val="0"/>
                        </a:spcBef>
                        <a:spcAft>
                          <a:spcPts val="0"/>
                        </a:spcAft>
                      </a:pPr>
                      <a:r>
                        <a:rPr lang="en-GB" sz="1100" b="1" spc="-25" dirty="0">
                          <a:effectLst/>
                          <a:latin typeface="Arial Narrow" panose="020B0606020202030204" pitchFamily="34" charset="0"/>
                        </a:rPr>
                        <a:t>The Department created a specific objective and items for all the expenditure on COVID-19.</a:t>
                      </a:r>
                      <a:endParaRPr lang="en-US" sz="1100" b="1" dirty="0">
                        <a:effectLst/>
                        <a:latin typeface="Arial Narrow" panose="020B0606020202030204" pitchFamily="34" charset="0"/>
                        <a:ea typeface="Calibri" panose="020F0502020204030204" pitchFamily="34" charset="0"/>
                        <a:cs typeface="Times New Roman" panose="02020603050405020304" pitchFamily="18" charset="0"/>
                      </a:endParaRPr>
                    </a:p>
                  </a:txBody>
                  <a:tcPr marL="48635" marR="486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50000"/>
                        </a:lnSpc>
                        <a:spcBef>
                          <a:spcPts val="0"/>
                        </a:spcBef>
                        <a:spcAft>
                          <a:spcPts val="1000"/>
                        </a:spcAft>
                      </a:pPr>
                      <a:r>
                        <a:rPr lang="en-ZA" sz="1100" b="1" dirty="0">
                          <a:effectLst/>
                          <a:latin typeface="Arial Narrow" panose="020B0606020202030204" pitchFamily="34" charset="0"/>
                        </a:rPr>
                        <a:t>R36 685.00</a:t>
                      </a:r>
                      <a:endParaRPr lang="en-US" sz="1100" b="1" dirty="0">
                        <a:effectLst/>
                        <a:latin typeface="Arial Narrow" panose="020B0606020202030204" pitchFamily="34" charset="0"/>
                        <a:ea typeface="Calibri" panose="020F0502020204030204" pitchFamily="34" charset="0"/>
                        <a:cs typeface="Times New Roman" panose="02020603050405020304" pitchFamily="18" charset="0"/>
                      </a:endParaRPr>
                    </a:p>
                  </a:txBody>
                  <a:tcPr marL="48635" marR="486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50000"/>
                        </a:lnSpc>
                        <a:spcBef>
                          <a:spcPts val="0"/>
                        </a:spcBef>
                        <a:spcAft>
                          <a:spcPts val="1000"/>
                        </a:spcAft>
                      </a:pPr>
                      <a:r>
                        <a:rPr lang="en-GB" sz="1100" b="1" spc="-25" dirty="0">
                          <a:effectLst/>
                          <a:latin typeface="Arial Narrow" panose="020B0606020202030204" pitchFamily="34" charset="0"/>
                        </a:rPr>
                        <a:t>N/A</a:t>
                      </a:r>
                      <a:endParaRPr lang="en-US" sz="1100" b="1" dirty="0">
                        <a:effectLst/>
                        <a:latin typeface="Arial Narrow" panose="020B0606020202030204" pitchFamily="34" charset="0"/>
                        <a:ea typeface="Calibri" panose="020F0502020204030204" pitchFamily="34" charset="0"/>
                        <a:cs typeface="Times New Roman" panose="02020603050405020304" pitchFamily="18" charset="0"/>
                      </a:endParaRPr>
                    </a:p>
                  </a:txBody>
                  <a:tcPr marL="48635" marR="486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3">
                  <a:txBody>
                    <a:bodyPr/>
                    <a:lstStyle/>
                    <a:p>
                      <a:pPr marL="0" marR="0" algn="just">
                        <a:lnSpc>
                          <a:spcPct val="150000"/>
                        </a:lnSpc>
                        <a:spcBef>
                          <a:spcPts val="0"/>
                        </a:spcBef>
                        <a:spcAft>
                          <a:spcPts val="1000"/>
                        </a:spcAft>
                      </a:pPr>
                      <a:r>
                        <a:rPr lang="en-GB" sz="1100" b="1" spc="-25" dirty="0">
                          <a:effectLst/>
                          <a:latin typeface="Arial Narrow" panose="020B0606020202030204" pitchFamily="34" charset="0"/>
                        </a:rPr>
                        <a:t>Reduced number of COVID-19 infections among employees</a:t>
                      </a:r>
                      <a:endParaRPr lang="en-US" sz="1100" b="1" dirty="0">
                        <a:effectLst/>
                        <a:latin typeface="Arial Narrow" panose="020B0606020202030204" pitchFamily="34" charset="0"/>
                        <a:ea typeface="Calibri" panose="020F0502020204030204" pitchFamily="34" charset="0"/>
                        <a:cs typeface="Times New Roman" panose="02020603050405020304" pitchFamily="18" charset="0"/>
                      </a:endParaRPr>
                    </a:p>
                  </a:txBody>
                  <a:tcPr marL="48635" marR="486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509776586"/>
                  </a:ext>
                </a:extLst>
              </a:tr>
              <a:tr h="827773">
                <a:tc vMerge="1">
                  <a:txBody>
                    <a:bodyPr/>
                    <a:lstStyle/>
                    <a:p>
                      <a:endParaRPr lang="en-US"/>
                    </a:p>
                  </a:txBody>
                  <a:tcPr/>
                </a:tc>
                <a:tc>
                  <a:txBody>
                    <a:bodyPr/>
                    <a:lstStyle/>
                    <a:p>
                      <a:pPr marL="0" marR="0" algn="l">
                        <a:lnSpc>
                          <a:spcPct val="150000"/>
                        </a:lnSpc>
                        <a:spcBef>
                          <a:spcPts val="0"/>
                        </a:spcBef>
                        <a:spcAft>
                          <a:spcPts val="1000"/>
                        </a:spcAft>
                      </a:pPr>
                      <a:r>
                        <a:rPr lang="en-ZA" sz="1100" b="1" dirty="0">
                          <a:effectLst/>
                          <a:latin typeface="Arial Narrow" panose="020B0606020202030204" pitchFamily="34" charset="0"/>
                        </a:rPr>
                        <a:t>Procured cloth masks for all employees</a:t>
                      </a:r>
                      <a:endParaRPr lang="en-US" sz="1100" b="1" dirty="0">
                        <a:effectLst/>
                        <a:latin typeface="Arial Narrow" panose="020B0606020202030204" pitchFamily="34" charset="0"/>
                        <a:ea typeface="Calibri" panose="020F0502020204030204" pitchFamily="34" charset="0"/>
                        <a:cs typeface="Times New Roman" panose="02020603050405020304" pitchFamily="18" charset="0"/>
                      </a:endParaRPr>
                    </a:p>
                  </a:txBody>
                  <a:tcPr marL="48635" marR="486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en-US"/>
                    </a:p>
                  </a:txBody>
                  <a:tcPr/>
                </a:tc>
                <a:tc>
                  <a:txBody>
                    <a:bodyPr/>
                    <a:lstStyle/>
                    <a:p>
                      <a:pPr marL="0" marR="0" algn="ctr">
                        <a:lnSpc>
                          <a:spcPct val="150000"/>
                        </a:lnSpc>
                        <a:spcBef>
                          <a:spcPts val="0"/>
                        </a:spcBef>
                        <a:spcAft>
                          <a:spcPts val="1000"/>
                        </a:spcAft>
                      </a:pPr>
                      <a:r>
                        <a:rPr lang="en-GB" sz="1100" b="1" spc="-25" dirty="0">
                          <a:effectLst/>
                          <a:latin typeface="Arial Narrow" panose="020B0606020202030204" pitchFamily="34" charset="0"/>
                        </a:rPr>
                        <a:t>148</a:t>
                      </a:r>
                      <a:endParaRPr lang="en-US" sz="1100" b="1" dirty="0">
                        <a:effectLst/>
                        <a:latin typeface="Arial Narrow" panose="020B0606020202030204" pitchFamily="34" charset="0"/>
                        <a:ea typeface="Calibri" panose="020F0502020204030204" pitchFamily="34" charset="0"/>
                        <a:cs typeface="Times New Roman" panose="02020603050405020304" pitchFamily="18" charset="0"/>
                      </a:endParaRPr>
                    </a:p>
                  </a:txBody>
                  <a:tcPr marL="48635" marR="486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ct val="150000"/>
                        </a:lnSpc>
                        <a:spcBef>
                          <a:spcPts val="0"/>
                        </a:spcBef>
                        <a:spcAft>
                          <a:spcPts val="1000"/>
                        </a:spcAft>
                      </a:pPr>
                      <a:r>
                        <a:rPr lang="en-ZA" sz="1100" b="1" dirty="0">
                          <a:effectLst/>
                          <a:latin typeface="Arial Narrow" panose="020B0606020202030204" pitchFamily="34" charset="0"/>
                        </a:rPr>
                        <a:t>81 Females</a:t>
                      </a:r>
                      <a:endParaRPr lang="en-US" sz="1100" b="1" dirty="0">
                        <a:effectLst/>
                        <a:latin typeface="Arial Narrow" panose="020B0606020202030204" pitchFamily="34" charset="0"/>
                      </a:endParaRPr>
                    </a:p>
                    <a:p>
                      <a:pPr marL="0" marR="0" algn="just">
                        <a:lnSpc>
                          <a:spcPct val="150000"/>
                        </a:lnSpc>
                        <a:spcBef>
                          <a:spcPts val="0"/>
                        </a:spcBef>
                        <a:spcAft>
                          <a:spcPts val="1000"/>
                        </a:spcAft>
                      </a:pPr>
                      <a:r>
                        <a:rPr lang="en-ZA" sz="1100" b="1" dirty="0">
                          <a:effectLst/>
                          <a:latin typeface="Arial Narrow" panose="020B0606020202030204" pitchFamily="34" charset="0"/>
                        </a:rPr>
                        <a:t>67 Males</a:t>
                      </a:r>
                      <a:endParaRPr lang="en-US" sz="1100" b="1" dirty="0">
                        <a:effectLst/>
                        <a:latin typeface="Arial Narrow" panose="020B0606020202030204" pitchFamily="34" charset="0"/>
                        <a:ea typeface="Calibri" panose="020F0502020204030204" pitchFamily="34" charset="0"/>
                        <a:cs typeface="Times New Roman" panose="02020603050405020304" pitchFamily="18" charset="0"/>
                      </a:endParaRPr>
                    </a:p>
                  </a:txBody>
                  <a:tcPr marL="48635" marR="486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en-US"/>
                    </a:p>
                  </a:txBody>
                  <a:tcPr/>
                </a:tc>
                <a:tc>
                  <a:txBody>
                    <a:bodyPr/>
                    <a:lstStyle/>
                    <a:p>
                      <a:pPr marL="0" marR="0" algn="ctr">
                        <a:lnSpc>
                          <a:spcPct val="150000"/>
                        </a:lnSpc>
                        <a:spcBef>
                          <a:spcPts val="0"/>
                        </a:spcBef>
                        <a:spcAft>
                          <a:spcPts val="1000"/>
                        </a:spcAft>
                      </a:pPr>
                      <a:r>
                        <a:rPr lang="en-ZA" sz="1100" b="1" dirty="0">
                          <a:effectLst/>
                          <a:latin typeface="Arial Narrow" panose="020B0606020202030204" pitchFamily="34" charset="0"/>
                        </a:rPr>
                        <a:t>R78 000.00</a:t>
                      </a:r>
                      <a:endParaRPr lang="en-US" sz="1100" b="1" dirty="0">
                        <a:effectLst/>
                        <a:latin typeface="Arial Narrow" panose="020B0606020202030204" pitchFamily="34" charset="0"/>
                        <a:ea typeface="Calibri" panose="020F0502020204030204" pitchFamily="34" charset="0"/>
                        <a:cs typeface="Times New Roman" panose="02020603050405020304" pitchFamily="18" charset="0"/>
                      </a:endParaRPr>
                    </a:p>
                  </a:txBody>
                  <a:tcPr marL="48635" marR="486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50000"/>
                        </a:lnSpc>
                        <a:spcBef>
                          <a:spcPts val="0"/>
                        </a:spcBef>
                        <a:spcAft>
                          <a:spcPts val="1000"/>
                        </a:spcAft>
                      </a:pPr>
                      <a:r>
                        <a:rPr lang="en-GB" sz="1100" b="1" spc="-25" dirty="0">
                          <a:effectLst/>
                          <a:latin typeface="Arial Narrow" panose="020B0606020202030204" pitchFamily="34" charset="0"/>
                        </a:rPr>
                        <a:t>N/A</a:t>
                      </a:r>
                      <a:endParaRPr lang="en-US" sz="1100" b="1" dirty="0">
                        <a:effectLst/>
                        <a:latin typeface="Arial Narrow" panose="020B0606020202030204" pitchFamily="34" charset="0"/>
                        <a:ea typeface="Calibri" panose="020F0502020204030204" pitchFamily="34" charset="0"/>
                        <a:cs typeface="Times New Roman" panose="02020603050405020304" pitchFamily="18" charset="0"/>
                      </a:endParaRPr>
                    </a:p>
                  </a:txBody>
                  <a:tcPr marL="48635" marR="486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en-US"/>
                    </a:p>
                  </a:txBody>
                  <a:tcPr/>
                </a:tc>
                <a:extLst>
                  <a:ext uri="{0D108BD9-81ED-4DB2-BD59-A6C34878D82A}">
                    <a16:rowId xmlns:a16="http://schemas.microsoft.com/office/drawing/2014/main" val="3696910984"/>
                  </a:ext>
                </a:extLst>
              </a:tr>
              <a:tr h="1039528">
                <a:tc vMerge="1">
                  <a:txBody>
                    <a:bodyPr/>
                    <a:lstStyle/>
                    <a:p>
                      <a:endParaRPr lang="en-US"/>
                    </a:p>
                  </a:txBody>
                  <a:tcPr/>
                </a:tc>
                <a:tc>
                  <a:txBody>
                    <a:bodyPr/>
                    <a:lstStyle/>
                    <a:p>
                      <a:pPr marL="0" marR="0" algn="l">
                        <a:lnSpc>
                          <a:spcPct val="150000"/>
                        </a:lnSpc>
                        <a:spcBef>
                          <a:spcPts val="0"/>
                        </a:spcBef>
                        <a:spcAft>
                          <a:spcPts val="1000"/>
                        </a:spcAft>
                      </a:pPr>
                      <a:r>
                        <a:rPr lang="en-ZA" sz="1100" b="1" dirty="0">
                          <a:effectLst/>
                          <a:latin typeface="Arial Narrow" panose="020B0606020202030204" pitchFamily="34" charset="0"/>
                        </a:rPr>
                        <a:t>Fumigation of offices to ensure that the operating environment is disinfected after each confirmed Covid-19 case.</a:t>
                      </a:r>
                      <a:endParaRPr lang="en-US" sz="1100" b="1" dirty="0">
                        <a:effectLst/>
                        <a:latin typeface="Arial Narrow" panose="020B0606020202030204" pitchFamily="34" charset="0"/>
                        <a:ea typeface="Calibri" panose="020F0502020204030204" pitchFamily="34" charset="0"/>
                        <a:cs typeface="Times New Roman" panose="02020603050405020304" pitchFamily="18" charset="0"/>
                      </a:endParaRPr>
                    </a:p>
                  </a:txBody>
                  <a:tcPr marL="48635" marR="486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en-US"/>
                    </a:p>
                  </a:txBody>
                  <a:tcPr/>
                </a:tc>
                <a:tc>
                  <a:txBody>
                    <a:bodyPr/>
                    <a:lstStyle/>
                    <a:p>
                      <a:pPr marL="0" marR="0" algn="ctr">
                        <a:lnSpc>
                          <a:spcPct val="150000"/>
                        </a:lnSpc>
                        <a:spcBef>
                          <a:spcPts val="0"/>
                        </a:spcBef>
                        <a:spcAft>
                          <a:spcPts val="1000"/>
                        </a:spcAft>
                      </a:pPr>
                      <a:r>
                        <a:rPr lang="en-ZA" sz="1100" b="1">
                          <a:effectLst/>
                          <a:latin typeface="Arial Narrow" panose="020B0606020202030204" pitchFamily="34" charset="0"/>
                        </a:rPr>
                        <a:t>148</a:t>
                      </a:r>
                      <a:endParaRPr lang="en-US" sz="1100" b="1">
                        <a:effectLst/>
                        <a:latin typeface="Arial Narrow" panose="020B0606020202030204" pitchFamily="34" charset="0"/>
                        <a:ea typeface="Calibri" panose="020F0502020204030204" pitchFamily="34" charset="0"/>
                        <a:cs typeface="Times New Roman" panose="02020603050405020304" pitchFamily="18" charset="0"/>
                      </a:endParaRPr>
                    </a:p>
                  </a:txBody>
                  <a:tcPr marL="48635" marR="486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ct val="150000"/>
                        </a:lnSpc>
                        <a:spcBef>
                          <a:spcPts val="0"/>
                        </a:spcBef>
                        <a:spcAft>
                          <a:spcPts val="1000"/>
                        </a:spcAft>
                      </a:pPr>
                      <a:r>
                        <a:rPr lang="en-ZA" sz="1100" b="1" dirty="0">
                          <a:effectLst/>
                          <a:latin typeface="Arial Narrow" panose="020B0606020202030204" pitchFamily="34" charset="0"/>
                        </a:rPr>
                        <a:t>81 Females</a:t>
                      </a:r>
                      <a:endParaRPr lang="en-US" sz="1100" b="1" dirty="0">
                        <a:effectLst/>
                        <a:latin typeface="Arial Narrow" panose="020B0606020202030204" pitchFamily="34" charset="0"/>
                      </a:endParaRPr>
                    </a:p>
                    <a:p>
                      <a:pPr marL="0" marR="0" algn="just">
                        <a:lnSpc>
                          <a:spcPct val="150000"/>
                        </a:lnSpc>
                        <a:spcBef>
                          <a:spcPts val="0"/>
                        </a:spcBef>
                        <a:spcAft>
                          <a:spcPts val="1000"/>
                        </a:spcAft>
                      </a:pPr>
                      <a:r>
                        <a:rPr lang="en-ZA" sz="1100" b="1" dirty="0">
                          <a:effectLst/>
                          <a:latin typeface="Arial Narrow" panose="020B0606020202030204" pitchFamily="34" charset="0"/>
                        </a:rPr>
                        <a:t>67 Males</a:t>
                      </a:r>
                      <a:endParaRPr lang="en-US" sz="1100" b="1" dirty="0">
                        <a:effectLst/>
                        <a:latin typeface="Arial Narrow" panose="020B0606020202030204" pitchFamily="34" charset="0"/>
                        <a:ea typeface="Calibri" panose="020F0502020204030204" pitchFamily="34" charset="0"/>
                        <a:cs typeface="Times New Roman" panose="02020603050405020304" pitchFamily="18" charset="0"/>
                      </a:endParaRPr>
                    </a:p>
                  </a:txBody>
                  <a:tcPr marL="48635" marR="486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en-US"/>
                    </a:p>
                  </a:txBody>
                  <a:tcPr/>
                </a:tc>
                <a:tc>
                  <a:txBody>
                    <a:bodyPr/>
                    <a:lstStyle/>
                    <a:p>
                      <a:pPr marL="0" marR="0" algn="ctr">
                        <a:lnSpc>
                          <a:spcPct val="150000"/>
                        </a:lnSpc>
                        <a:spcBef>
                          <a:spcPts val="0"/>
                        </a:spcBef>
                        <a:spcAft>
                          <a:spcPts val="1000"/>
                        </a:spcAft>
                      </a:pPr>
                      <a:r>
                        <a:rPr lang="en-ZA" sz="1100" b="1" dirty="0">
                          <a:effectLst/>
                          <a:latin typeface="Arial Narrow" panose="020B0606020202030204" pitchFamily="34" charset="0"/>
                        </a:rPr>
                        <a:t>R62 303.28</a:t>
                      </a:r>
                      <a:endParaRPr lang="en-US" sz="1100" b="1" dirty="0">
                        <a:effectLst/>
                        <a:latin typeface="Arial Narrow" panose="020B0606020202030204" pitchFamily="34" charset="0"/>
                        <a:ea typeface="Calibri" panose="020F0502020204030204" pitchFamily="34" charset="0"/>
                        <a:cs typeface="Times New Roman" panose="02020603050405020304" pitchFamily="18" charset="0"/>
                      </a:endParaRPr>
                    </a:p>
                  </a:txBody>
                  <a:tcPr marL="48635" marR="486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50000"/>
                        </a:lnSpc>
                        <a:spcBef>
                          <a:spcPts val="0"/>
                        </a:spcBef>
                        <a:spcAft>
                          <a:spcPts val="1000"/>
                        </a:spcAft>
                      </a:pPr>
                      <a:r>
                        <a:rPr lang="en-GB" sz="1100" b="1" spc="-25" dirty="0">
                          <a:effectLst/>
                          <a:latin typeface="Arial Narrow" panose="020B0606020202030204" pitchFamily="34" charset="0"/>
                        </a:rPr>
                        <a:t>N/A</a:t>
                      </a:r>
                      <a:endParaRPr lang="en-US" sz="1100" b="1" dirty="0">
                        <a:effectLst/>
                        <a:latin typeface="Arial Narrow" panose="020B0606020202030204" pitchFamily="34" charset="0"/>
                        <a:ea typeface="Calibri" panose="020F0502020204030204" pitchFamily="34" charset="0"/>
                        <a:cs typeface="Times New Roman" panose="02020603050405020304" pitchFamily="18" charset="0"/>
                      </a:endParaRPr>
                    </a:p>
                  </a:txBody>
                  <a:tcPr marL="48635" marR="486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en-US"/>
                    </a:p>
                  </a:txBody>
                  <a:tcPr/>
                </a:tc>
                <a:extLst>
                  <a:ext uri="{0D108BD9-81ED-4DB2-BD59-A6C34878D82A}">
                    <a16:rowId xmlns:a16="http://schemas.microsoft.com/office/drawing/2014/main" val="4079480288"/>
                  </a:ext>
                </a:extLst>
              </a:tr>
              <a:tr h="263634">
                <a:tc gridSpan="6">
                  <a:txBody>
                    <a:bodyPr/>
                    <a:lstStyle/>
                    <a:p>
                      <a:pPr marL="0" marR="0" indent="0" algn="l" defTabSz="914400" rtl="0" eaLnBrk="1" fontAlgn="auto" latinLnBrk="0" hangingPunct="1">
                        <a:lnSpc>
                          <a:spcPct val="150000"/>
                        </a:lnSpc>
                        <a:spcBef>
                          <a:spcPts val="0"/>
                        </a:spcBef>
                        <a:spcAft>
                          <a:spcPts val="1000"/>
                        </a:spcAft>
                        <a:buClrTx/>
                        <a:buSzTx/>
                        <a:buFontTx/>
                        <a:buNone/>
                        <a:tabLst/>
                        <a:defRPr/>
                      </a:pPr>
                      <a:r>
                        <a:rPr lang="en-ZA" sz="1100" b="1" dirty="0" smtClean="0">
                          <a:effectLst/>
                          <a:latin typeface="Arial Narrow" panose="020B0606020202030204" pitchFamily="34" charset="0"/>
                        </a:rPr>
                        <a:t>TOTAL AMOUNT SPENT</a:t>
                      </a:r>
                      <a:endParaRPr lang="en-US" sz="1100" b="1" dirty="0">
                        <a:effectLst/>
                        <a:latin typeface="Arial Narrow" panose="020B0606020202030204" pitchFamily="34" charset="0"/>
                        <a:ea typeface="Calibri" panose="020F0502020204030204" pitchFamily="34" charset="0"/>
                        <a:cs typeface="Times New Roman" panose="02020603050405020304" pitchFamily="18" charset="0"/>
                      </a:endParaRPr>
                    </a:p>
                  </a:txBody>
                  <a:tcPr marL="65339" marR="6533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2CC"/>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marL="0" marR="0" indent="0" algn="r" defTabSz="914400" rtl="0" eaLnBrk="1" fontAlgn="auto" latinLnBrk="0" hangingPunct="1">
                        <a:lnSpc>
                          <a:spcPct val="150000"/>
                        </a:lnSpc>
                        <a:spcBef>
                          <a:spcPts val="0"/>
                        </a:spcBef>
                        <a:spcAft>
                          <a:spcPts val="1000"/>
                        </a:spcAft>
                        <a:buClrTx/>
                        <a:buSzTx/>
                        <a:buFontTx/>
                        <a:buNone/>
                        <a:tabLst/>
                        <a:defRPr/>
                      </a:pPr>
                      <a:r>
                        <a:rPr lang="en-ZA" sz="1100" b="1" dirty="0" smtClean="0">
                          <a:effectLst/>
                          <a:latin typeface="Arial Narrow" panose="020B0606020202030204" pitchFamily="34" charset="0"/>
                        </a:rPr>
                        <a:t>R176 988.28</a:t>
                      </a:r>
                      <a:endParaRPr lang="en-US" sz="1100" b="1" dirty="0" smtClean="0">
                        <a:effectLst/>
                        <a:latin typeface="Arial Narrow" panose="020B0606020202030204" pitchFamily="34" charset="0"/>
                        <a:ea typeface="Calibri" panose="020F0502020204030204" pitchFamily="34" charset="0"/>
                        <a:cs typeface="Times New Roman" panose="02020603050405020304" pitchFamily="18" charset="0"/>
                      </a:endParaRPr>
                    </a:p>
                  </a:txBody>
                  <a:tcPr marL="48635" marR="4863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2CC"/>
                    </a:solidFill>
                  </a:tcPr>
                </a:tc>
                <a:tc gridSpan="2">
                  <a:txBody>
                    <a:bodyPr/>
                    <a:lstStyle/>
                    <a:p>
                      <a:pPr marL="0" marR="0" algn="ctr">
                        <a:lnSpc>
                          <a:spcPct val="150000"/>
                        </a:lnSpc>
                        <a:spcBef>
                          <a:spcPts val="0"/>
                        </a:spcBef>
                        <a:spcAft>
                          <a:spcPts val="1000"/>
                        </a:spcAft>
                      </a:pPr>
                      <a:endParaRPr lang="en-US" sz="1100" b="1" dirty="0">
                        <a:effectLst/>
                        <a:latin typeface="Arial Narrow" panose="020B0606020202030204" pitchFamily="34" charset="0"/>
                        <a:ea typeface="Calibri" panose="020F0502020204030204" pitchFamily="34" charset="0"/>
                        <a:cs typeface="Times New Roman" panose="02020603050405020304" pitchFamily="18" charset="0"/>
                      </a:endParaRPr>
                    </a:p>
                  </a:txBody>
                  <a:tcPr marL="48635" marR="486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2CC"/>
                    </a:solidFill>
                  </a:tcPr>
                </a:tc>
                <a:tc hMerge="1">
                  <a:txBody>
                    <a:bodyPr/>
                    <a:lstStyle/>
                    <a:p>
                      <a:endParaRPr lang="en-US"/>
                    </a:p>
                  </a:txBody>
                  <a:tcPr/>
                </a:tc>
                <a:extLst>
                  <a:ext uri="{0D108BD9-81ED-4DB2-BD59-A6C34878D82A}">
                    <a16:rowId xmlns:a16="http://schemas.microsoft.com/office/drawing/2014/main" val="3404510278"/>
                  </a:ext>
                </a:extLst>
              </a:tr>
            </a:tbl>
          </a:graphicData>
        </a:graphic>
      </p:graphicFrame>
      <p:sp>
        <p:nvSpPr>
          <p:cNvPr id="3" name="Slide Number Placeholder 2"/>
          <p:cNvSpPr>
            <a:spLocks noGrp="1"/>
          </p:cNvSpPr>
          <p:nvPr>
            <p:ph type="sldNum" sz="quarter" idx="12"/>
          </p:nvPr>
        </p:nvSpPr>
        <p:spPr/>
        <p:txBody>
          <a:bodyPr/>
          <a:lstStyle/>
          <a:p>
            <a:pPr algn="r"/>
            <a:fld id="{96B6FF19-05A1-4CA1-BC87-1DF7A796AA03}" type="slidenum">
              <a:rPr lang="en-US" smtClean="0"/>
              <a:pPr algn="r"/>
              <a:t>23</a:t>
            </a:fld>
            <a:endParaRPr lang="en-US" dirty="0"/>
          </a:p>
        </p:txBody>
      </p:sp>
    </p:spTree>
    <p:extLst>
      <p:ext uri="{BB962C8B-B14F-4D97-AF65-F5344CB8AC3E}">
        <p14:creationId xmlns:p14="http://schemas.microsoft.com/office/powerpoint/2010/main" val="4073099775"/>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p:cNvSpPr txBox="1">
            <a:spLocks/>
          </p:cNvSpPr>
          <p:nvPr/>
        </p:nvSpPr>
        <p:spPr>
          <a:xfrm>
            <a:off x="5062136" y="154108"/>
            <a:ext cx="4714320" cy="432049"/>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r"/>
            <a:r>
              <a:rPr lang="en-GB" sz="2200" b="1" cap="small" dirty="0" smtClean="0">
                <a:solidFill>
                  <a:srgbClr val="246412"/>
                </a:solidFill>
                <a:latin typeface="Arial Narrow" panose="020B0606020202030204" pitchFamily="34" charset="0"/>
              </a:rPr>
              <a:t>FINANCIAL INFORMATION</a:t>
            </a:r>
            <a:endParaRPr lang="en-ZA" sz="2200" b="1" dirty="0">
              <a:solidFill>
                <a:srgbClr val="246412"/>
              </a:solidFill>
              <a:latin typeface="Arial Narrow" panose="020B0606020202030204" pitchFamily="34" charset="0"/>
              <a:cs typeface="Arial Narrow"/>
            </a:endParaRPr>
          </a:p>
        </p:txBody>
      </p:sp>
      <p:sp>
        <p:nvSpPr>
          <p:cNvPr id="12" name="Rectangle 11"/>
          <p:cNvSpPr/>
          <p:nvPr/>
        </p:nvSpPr>
        <p:spPr>
          <a:xfrm>
            <a:off x="0" y="659409"/>
            <a:ext cx="3611563" cy="375487"/>
          </a:xfrm>
          <a:prstGeom prst="rect">
            <a:avLst/>
          </a:prstGeom>
        </p:spPr>
        <p:txBody>
          <a:bodyPr wrap="square">
            <a:spAutoFit/>
          </a:bodyPr>
          <a:lstStyle/>
          <a:p>
            <a:pPr marL="90170">
              <a:lnSpc>
                <a:spcPct val="115000"/>
              </a:lnSpc>
            </a:pPr>
            <a:r>
              <a:rPr lang="en-ZA" sz="1600" b="1" dirty="0" smtClean="0">
                <a:solidFill>
                  <a:srgbClr val="B1A673"/>
                </a:solidFill>
                <a:latin typeface="Arial Narrow" panose="020B0606020202030204" pitchFamily="34" charset="0"/>
                <a:ea typeface="Calibri" panose="020F0502020204030204" pitchFamily="34" charset="0"/>
                <a:cs typeface="Times New Roman" panose="02020603050405020304" pitchFamily="18" charset="0"/>
              </a:rPr>
              <a:t>Breakdown of Programme Expenditure</a:t>
            </a:r>
            <a:endParaRPr lang="en-US" sz="1600" dirty="0">
              <a:solidFill>
                <a:srgbClr val="B1A673"/>
              </a:solidFill>
              <a:latin typeface="Calibri" panose="020F0502020204030204" pitchFamily="34" charset="0"/>
              <a:ea typeface="Calibri" panose="020F0502020204030204" pitchFamily="34" charset="0"/>
              <a:cs typeface="Times New Roman" panose="02020603050405020304" pitchFamily="18" charset="0"/>
            </a:endParaRPr>
          </a:p>
        </p:txBody>
      </p:sp>
      <p:graphicFrame>
        <p:nvGraphicFramePr>
          <p:cNvPr id="13" name="Table 12"/>
          <p:cNvGraphicFramePr>
            <a:graphicFrameLocks noGrp="1"/>
          </p:cNvGraphicFramePr>
          <p:nvPr>
            <p:extLst>
              <p:ext uri="{D42A27DB-BD31-4B8C-83A1-F6EECF244321}">
                <p14:modId xmlns:p14="http://schemas.microsoft.com/office/powerpoint/2010/main" val="2295939258"/>
              </p:ext>
            </p:extLst>
          </p:nvPr>
        </p:nvGraphicFramePr>
        <p:xfrm>
          <a:off x="175255" y="1034897"/>
          <a:ext cx="9601201" cy="4904290"/>
        </p:xfrm>
        <a:graphic>
          <a:graphicData uri="http://schemas.openxmlformats.org/drawingml/2006/table">
            <a:tbl>
              <a:tblPr firstRow="1" firstCol="1" bandRow="1">
                <a:tableStyleId>{5C22544A-7EE6-4342-B048-85BDC9FD1C3A}</a:tableStyleId>
              </a:tblPr>
              <a:tblGrid>
                <a:gridCol w="470646">
                  <a:extLst>
                    <a:ext uri="{9D8B030D-6E8A-4147-A177-3AD203B41FA5}">
                      <a16:colId xmlns:a16="http://schemas.microsoft.com/office/drawing/2014/main" val="2535291506"/>
                    </a:ext>
                  </a:extLst>
                </a:gridCol>
                <a:gridCol w="1915129">
                  <a:extLst>
                    <a:ext uri="{9D8B030D-6E8A-4147-A177-3AD203B41FA5}">
                      <a16:colId xmlns:a16="http://schemas.microsoft.com/office/drawing/2014/main" val="3944163467"/>
                    </a:ext>
                  </a:extLst>
                </a:gridCol>
                <a:gridCol w="801714">
                  <a:extLst>
                    <a:ext uri="{9D8B030D-6E8A-4147-A177-3AD203B41FA5}">
                      <a16:colId xmlns:a16="http://schemas.microsoft.com/office/drawing/2014/main" val="1113239008"/>
                    </a:ext>
                  </a:extLst>
                </a:gridCol>
                <a:gridCol w="801714">
                  <a:extLst>
                    <a:ext uri="{9D8B030D-6E8A-4147-A177-3AD203B41FA5}">
                      <a16:colId xmlns:a16="http://schemas.microsoft.com/office/drawing/2014/main" val="2477076078"/>
                    </a:ext>
                  </a:extLst>
                </a:gridCol>
                <a:gridCol w="801714">
                  <a:extLst>
                    <a:ext uri="{9D8B030D-6E8A-4147-A177-3AD203B41FA5}">
                      <a16:colId xmlns:a16="http://schemas.microsoft.com/office/drawing/2014/main" val="2300964586"/>
                    </a:ext>
                  </a:extLst>
                </a:gridCol>
                <a:gridCol w="801714">
                  <a:extLst>
                    <a:ext uri="{9D8B030D-6E8A-4147-A177-3AD203B41FA5}">
                      <a16:colId xmlns:a16="http://schemas.microsoft.com/office/drawing/2014/main" val="511889376"/>
                    </a:ext>
                  </a:extLst>
                </a:gridCol>
                <a:gridCol w="801714">
                  <a:extLst>
                    <a:ext uri="{9D8B030D-6E8A-4147-A177-3AD203B41FA5}">
                      <a16:colId xmlns:a16="http://schemas.microsoft.com/office/drawing/2014/main" val="3321120154"/>
                    </a:ext>
                  </a:extLst>
                </a:gridCol>
                <a:gridCol w="801714">
                  <a:extLst>
                    <a:ext uri="{9D8B030D-6E8A-4147-A177-3AD203B41FA5}">
                      <a16:colId xmlns:a16="http://schemas.microsoft.com/office/drawing/2014/main" val="3966214982"/>
                    </a:ext>
                  </a:extLst>
                </a:gridCol>
                <a:gridCol w="801714">
                  <a:extLst>
                    <a:ext uri="{9D8B030D-6E8A-4147-A177-3AD203B41FA5}">
                      <a16:colId xmlns:a16="http://schemas.microsoft.com/office/drawing/2014/main" val="2752049908"/>
                    </a:ext>
                  </a:extLst>
                </a:gridCol>
                <a:gridCol w="801714">
                  <a:extLst>
                    <a:ext uri="{9D8B030D-6E8A-4147-A177-3AD203B41FA5}">
                      <a16:colId xmlns:a16="http://schemas.microsoft.com/office/drawing/2014/main" val="973926055"/>
                    </a:ext>
                  </a:extLst>
                </a:gridCol>
                <a:gridCol w="801714">
                  <a:extLst>
                    <a:ext uri="{9D8B030D-6E8A-4147-A177-3AD203B41FA5}">
                      <a16:colId xmlns:a16="http://schemas.microsoft.com/office/drawing/2014/main" val="1105717829"/>
                    </a:ext>
                  </a:extLst>
                </a:gridCol>
              </a:tblGrid>
              <a:tr h="293764">
                <a:tc gridSpan="11">
                  <a:txBody>
                    <a:bodyPr/>
                    <a:lstStyle/>
                    <a:p>
                      <a:pPr marL="0" marR="0" algn="ctr">
                        <a:lnSpc>
                          <a:spcPts val="1300"/>
                        </a:lnSpc>
                        <a:spcBef>
                          <a:spcPts val="0"/>
                        </a:spcBef>
                        <a:spcAft>
                          <a:spcPts val="0"/>
                        </a:spcAft>
                      </a:pPr>
                      <a:r>
                        <a:rPr lang="en-US" sz="1400" dirty="0">
                          <a:solidFill>
                            <a:schemeClr val="tx1"/>
                          </a:solidFill>
                          <a:effectLst/>
                          <a:latin typeface="Arial Narrow" panose="020B0606020202030204" pitchFamily="34" charset="0"/>
                        </a:rPr>
                        <a:t>Appropriation per programme</a:t>
                      </a:r>
                      <a:endParaRPr lang="en-US" sz="1400" dirty="0">
                        <a:solidFill>
                          <a:schemeClr val="tx1"/>
                        </a:solidFill>
                        <a:effectLst/>
                        <a:latin typeface="Arial Narrow" panose="020B0606020202030204" pitchFamily="34" charset="0"/>
                        <a:ea typeface="Times New Roman" panose="02020603050405020304" pitchFamily="18" charset="0"/>
                      </a:endParaRPr>
                    </a:p>
                  </a:txBody>
                  <a:tcPr marL="24137" marR="2413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1A673"/>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985431227"/>
                  </a:ext>
                </a:extLst>
              </a:tr>
              <a:tr h="230632">
                <a:tc rowSpan="3" gridSpan="2">
                  <a:txBody>
                    <a:bodyPr/>
                    <a:lstStyle/>
                    <a:p>
                      <a:pPr marL="0" marR="0">
                        <a:lnSpc>
                          <a:spcPts val="1300"/>
                        </a:lnSpc>
                        <a:spcBef>
                          <a:spcPts val="0"/>
                        </a:spcBef>
                        <a:spcAft>
                          <a:spcPts val="0"/>
                        </a:spcAft>
                      </a:pPr>
                      <a:r>
                        <a:rPr lang="en-US" sz="1000" dirty="0">
                          <a:effectLst/>
                          <a:latin typeface="Arial Narrow" panose="020B0606020202030204" pitchFamily="34" charset="0"/>
                        </a:rPr>
                        <a:t> </a:t>
                      </a:r>
                      <a:r>
                        <a:rPr lang="en-US" sz="1000" dirty="0" smtClean="0">
                          <a:solidFill>
                            <a:schemeClr val="tx1"/>
                          </a:solidFill>
                          <a:effectLst/>
                          <a:latin typeface="Arial Narrow" panose="020B0606020202030204" pitchFamily="34" charset="0"/>
                        </a:rPr>
                        <a:t>Voted </a:t>
                      </a:r>
                      <a:r>
                        <a:rPr lang="en-US" sz="1000" dirty="0">
                          <a:solidFill>
                            <a:schemeClr val="tx1"/>
                          </a:solidFill>
                          <a:effectLst/>
                          <a:latin typeface="Arial Narrow" panose="020B0606020202030204" pitchFamily="34" charset="0"/>
                        </a:rPr>
                        <a:t>funds and Direct charges</a:t>
                      </a:r>
                      <a:endParaRPr lang="en-US" sz="1000" dirty="0">
                        <a:solidFill>
                          <a:schemeClr val="tx1"/>
                        </a:solidFill>
                        <a:effectLst/>
                        <a:latin typeface="Arial Narrow" panose="020B0606020202030204" pitchFamily="34" charset="0"/>
                        <a:ea typeface="Times New Roman" panose="02020603050405020304" pitchFamily="18" charset="0"/>
                      </a:endParaRPr>
                    </a:p>
                  </a:txBody>
                  <a:tcPr marL="24137" marR="2413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2CC"/>
                    </a:solidFill>
                  </a:tcPr>
                </a:tc>
                <a:tc rowSpan="3" hMerge="1">
                  <a:txBody>
                    <a:bodyPr/>
                    <a:lstStyle/>
                    <a:p>
                      <a:endParaRPr lang="en-US"/>
                    </a:p>
                  </a:txBody>
                  <a:tcPr/>
                </a:tc>
                <a:tc gridSpan="7">
                  <a:txBody>
                    <a:bodyPr/>
                    <a:lstStyle/>
                    <a:p>
                      <a:pPr marL="0" marR="0" algn="ctr">
                        <a:lnSpc>
                          <a:spcPts val="1300"/>
                        </a:lnSpc>
                        <a:spcBef>
                          <a:spcPts val="0"/>
                        </a:spcBef>
                        <a:spcAft>
                          <a:spcPts val="0"/>
                        </a:spcAft>
                      </a:pPr>
                      <a:r>
                        <a:rPr lang="en-US" sz="1000" b="1" dirty="0" smtClean="0">
                          <a:solidFill>
                            <a:schemeClr val="tx1"/>
                          </a:solidFill>
                          <a:effectLst/>
                          <a:latin typeface="Arial Narrow" panose="020B0606020202030204" pitchFamily="34" charset="0"/>
                        </a:rPr>
                        <a:t>2021/22</a:t>
                      </a:r>
                      <a:endParaRPr lang="en-US" sz="1000" b="1" dirty="0">
                        <a:solidFill>
                          <a:schemeClr val="tx1"/>
                        </a:solidFill>
                        <a:effectLst/>
                        <a:latin typeface="Arial Narrow" panose="020B0606020202030204" pitchFamily="34" charset="0"/>
                        <a:ea typeface="Times New Roman" panose="02020603050405020304" pitchFamily="18" charset="0"/>
                      </a:endParaRPr>
                    </a:p>
                  </a:txBody>
                  <a:tcPr marL="24137" marR="2413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DDFA1"/>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gridSpan="2">
                  <a:txBody>
                    <a:bodyPr/>
                    <a:lstStyle/>
                    <a:p>
                      <a:pPr marL="0" marR="0" algn="ctr">
                        <a:lnSpc>
                          <a:spcPts val="1300"/>
                        </a:lnSpc>
                        <a:spcBef>
                          <a:spcPts val="0"/>
                        </a:spcBef>
                        <a:spcAft>
                          <a:spcPts val="0"/>
                        </a:spcAft>
                      </a:pPr>
                      <a:r>
                        <a:rPr lang="en-US" sz="1000" b="1" dirty="0" smtClean="0">
                          <a:solidFill>
                            <a:schemeClr val="tx1"/>
                          </a:solidFill>
                          <a:effectLst/>
                          <a:latin typeface="Arial Narrow" panose="020B0606020202030204" pitchFamily="34" charset="0"/>
                        </a:rPr>
                        <a:t>2020/21</a:t>
                      </a:r>
                      <a:endParaRPr lang="en-US" sz="1000" b="1" dirty="0">
                        <a:solidFill>
                          <a:schemeClr val="tx1"/>
                        </a:solidFill>
                        <a:effectLst/>
                        <a:latin typeface="Arial Narrow" panose="020B0606020202030204" pitchFamily="34" charset="0"/>
                        <a:ea typeface="Times New Roman" panose="02020603050405020304" pitchFamily="18" charset="0"/>
                      </a:endParaRPr>
                    </a:p>
                  </a:txBody>
                  <a:tcPr marL="24137" marR="2413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DDFA1"/>
                    </a:solidFill>
                  </a:tcPr>
                </a:tc>
                <a:tc hMerge="1">
                  <a:txBody>
                    <a:bodyPr/>
                    <a:lstStyle/>
                    <a:p>
                      <a:endParaRPr lang="en-US"/>
                    </a:p>
                  </a:txBody>
                  <a:tcPr/>
                </a:tc>
                <a:extLst>
                  <a:ext uri="{0D108BD9-81ED-4DB2-BD59-A6C34878D82A}">
                    <a16:rowId xmlns:a16="http://schemas.microsoft.com/office/drawing/2014/main" val="1659066636"/>
                  </a:ext>
                </a:extLst>
              </a:tr>
              <a:tr h="516890">
                <a:tc gridSpan="2" vMerge="1">
                  <a:txBody>
                    <a:bodyPr/>
                    <a:lstStyle/>
                    <a:p>
                      <a:pPr marL="0" marR="0">
                        <a:lnSpc>
                          <a:spcPts val="1300"/>
                        </a:lnSpc>
                        <a:spcBef>
                          <a:spcPts val="0"/>
                        </a:spcBef>
                        <a:spcAft>
                          <a:spcPts val="0"/>
                        </a:spcAft>
                      </a:pPr>
                      <a:endParaRPr lang="en-US" sz="1000" dirty="0">
                        <a:effectLst/>
                        <a:latin typeface="Arial Narrow" panose="020B0606020202030204" pitchFamily="34" charset="0"/>
                        <a:ea typeface="Times New Roman" panose="02020603050405020304" pitchFamily="18" charset="0"/>
                      </a:endParaRPr>
                    </a:p>
                  </a:txBody>
                  <a:tcPr marL="24137" marR="24137" marT="0" marB="0" anchor="b">
                    <a:solidFill>
                      <a:srgbClr val="B1A673"/>
                    </a:solidFill>
                  </a:tcPr>
                </a:tc>
                <a:tc hMerge="1" vMerge="1">
                  <a:txBody>
                    <a:bodyPr/>
                    <a:lstStyle/>
                    <a:p>
                      <a:endParaRPr lang="en-US"/>
                    </a:p>
                  </a:txBody>
                  <a:tcPr/>
                </a:tc>
                <a:tc>
                  <a:txBody>
                    <a:bodyPr/>
                    <a:lstStyle/>
                    <a:p>
                      <a:pPr marL="0" marR="0" algn="ctr">
                        <a:lnSpc>
                          <a:spcPts val="1300"/>
                        </a:lnSpc>
                        <a:spcBef>
                          <a:spcPts val="0"/>
                        </a:spcBef>
                        <a:spcAft>
                          <a:spcPts val="0"/>
                        </a:spcAft>
                      </a:pPr>
                      <a:r>
                        <a:rPr lang="en-US" sz="1000" b="1" dirty="0">
                          <a:effectLst/>
                          <a:latin typeface="Arial Narrow" panose="020B0606020202030204" pitchFamily="34" charset="0"/>
                        </a:rPr>
                        <a:t>Adjusted Appropriation</a:t>
                      </a:r>
                      <a:endParaRPr lang="en-US" sz="1000" b="1" dirty="0">
                        <a:effectLst/>
                        <a:latin typeface="Arial Narrow" panose="020B0606020202030204" pitchFamily="34" charset="0"/>
                        <a:ea typeface="Times New Roman" panose="02020603050405020304" pitchFamily="18" charset="0"/>
                      </a:endParaRPr>
                    </a:p>
                  </a:txBody>
                  <a:tcPr marL="24137" marR="2413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2CC"/>
                    </a:solidFill>
                  </a:tcPr>
                </a:tc>
                <a:tc>
                  <a:txBody>
                    <a:bodyPr/>
                    <a:lstStyle/>
                    <a:p>
                      <a:pPr marL="0" marR="0" algn="ctr">
                        <a:lnSpc>
                          <a:spcPts val="1300"/>
                        </a:lnSpc>
                        <a:spcBef>
                          <a:spcPts val="0"/>
                        </a:spcBef>
                        <a:spcAft>
                          <a:spcPts val="0"/>
                        </a:spcAft>
                      </a:pPr>
                      <a:r>
                        <a:rPr lang="en-US" sz="1000" b="1" dirty="0">
                          <a:effectLst/>
                          <a:latin typeface="Arial Narrow" panose="020B0606020202030204" pitchFamily="34" charset="0"/>
                        </a:rPr>
                        <a:t>Shifting of Funds</a:t>
                      </a:r>
                      <a:endParaRPr lang="en-US" sz="1000" b="1" dirty="0">
                        <a:effectLst/>
                        <a:latin typeface="Arial Narrow" panose="020B0606020202030204" pitchFamily="34" charset="0"/>
                        <a:ea typeface="Times New Roman" panose="02020603050405020304" pitchFamily="18" charset="0"/>
                      </a:endParaRPr>
                    </a:p>
                  </a:txBody>
                  <a:tcPr marL="24137" marR="2413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2CC"/>
                    </a:solidFill>
                  </a:tcPr>
                </a:tc>
                <a:tc>
                  <a:txBody>
                    <a:bodyPr/>
                    <a:lstStyle/>
                    <a:p>
                      <a:pPr marL="0" marR="0" algn="ctr">
                        <a:lnSpc>
                          <a:spcPts val="1300"/>
                        </a:lnSpc>
                        <a:spcBef>
                          <a:spcPts val="0"/>
                        </a:spcBef>
                        <a:spcAft>
                          <a:spcPts val="0"/>
                        </a:spcAft>
                      </a:pPr>
                      <a:r>
                        <a:rPr lang="en-US" sz="1000" b="1" dirty="0" err="1">
                          <a:effectLst/>
                          <a:latin typeface="Arial Narrow" panose="020B0606020202030204" pitchFamily="34" charset="0"/>
                        </a:rPr>
                        <a:t>Virement</a:t>
                      </a:r>
                      <a:endParaRPr lang="en-US" sz="1000" b="1" dirty="0">
                        <a:effectLst/>
                        <a:latin typeface="Arial Narrow" panose="020B0606020202030204" pitchFamily="34" charset="0"/>
                        <a:ea typeface="Times New Roman" panose="02020603050405020304" pitchFamily="18" charset="0"/>
                      </a:endParaRPr>
                    </a:p>
                  </a:txBody>
                  <a:tcPr marL="24137" marR="2413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2CC"/>
                    </a:solidFill>
                  </a:tcPr>
                </a:tc>
                <a:tc>
                  <a:txBody>
                    <a:bodyPr/>
                    <a:lstStyle/>
                    <a:p>
                      <a:pPr marL="0" marR="0" algn="ctr">
                        <a:lnSpc>
                          <a:spcPts val="1300"/>
                        </a:lnSpc>
                        <a:spcBef>
                          <a:spcPts val="0"/>
                        </a:spcBef>
                        <a:spcAft>
                          <a:spcPts val="0"/>
                        </a:spcAft>
                      </a:pPr>
                      <a:r>
                        <a:rPr lang="en-US" sz="1000" b="1" dirty="0">
                          <a:solidFill>
                            <a:schemeClr val="tx1"/>
                          </a:solidFill>
                          <a:effectLst/>
                          <a:latin typeface="Arial Narrow" panose="020B0606020202030204" pitchFamily="34" charset="0"/>
                        </a:rPr>
                        <a:t>Final Appropriation</a:t>
                      </a:r>
                      <a:endParaRPr lang="en-US" sz="1000" b="1" dirty="0">
                        <a:solidFill>
                          <a:schemeClr val="tx1"/>
                        </a:solidFill>
                        <a:effectLst/>
                        <a:latin typeface="Arial Narrow" panose="020B0606020202030204" pitchFamily="34" charset="0"/>
                        <a:ea typeface="Times New Roman" panose="02020603050405020304" pitchFamily="18" charset="0"/>
                      </a:endParaRPr>
                    </a:p>
                  </a:txBody>
                  <a:tcPr marL="24137" marR="2413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2CC"/>
                    </a:solidFill>
                  </a:tcPr>
                </a:tc>
                <a:tc>
                  <a:txBody>
                    <a:bodyPr/>
                    <a:lstStyle/>
                    <a:p>
                      <a:pPr marL="0" marR="0" algn="ctr">
                        <a:lnSpc>
                          <a:spcPts val="1300"/>
                        </a:lnSpc>
                        <a:spcBef>
                          <a:spcPts val="0"/>
                        </a:spcBef>
                        <a:spcAft>
                          <a:spcPts val="0"/>
                        </a:spcAft>
                      </a:pPr>
                      <a:r>
                        <a:rPr lang="en-US" sz="1000" b="1" dirty="0">
                          <a:solidFill>
                            <a:schemeClr val="tx1"/>
                          </a:solidFill>
                          <a:effectLst/>
                          <a:latin typeface="Arial Narrow" panose="020B0606020202030204" pitchFamily="34" charset="0"/>
                        </a:rPr>
                        <a:t>Actual Expenditure</a:t>
                      </a:r>
                      <a:endParaRPr lang="en-US" sz="1000" b="1" dirty="0">
                        <a:solidFill>
                          <a:schemeClr val="tx1"/>
                        </a:solidFill>
                        <a:effectLst/>
                        <a:latin typeface="Arial Narrow" panose="020B0606020202030204" pitchFamily="34" charset="0"/>
                        <a:ea typeface="Times New Roman" panose="02020603050405020304" pitchFamily="18" charset="0"/>
                      </a:endParaRPr>
                    </a:p>
                  </a:txBody>
                  <a:tcPr marL="24137" marR="2413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2CC"/>
                    </a:solidFill>
                  </a:tcPr>
                </a:tc>
                <a:tc>
                  <a:txBody>
                    <a:bodyPr/>
                    <a:lstStyle/>
                    <a:p>
                      <a:pPr marL="0" marR="0" algn="ctr">
                        <a:lnSpc>
                          <a:spcPts val="1300"/>
                        </a:lnSpc>
                        <a:spcBef>
                          <a:spcPts val="0"/>
                        </a:spcBef>
                        <a:spcAft>
                          <a:spcPts val="0"/>
                        </a:spcAft>
                      </a:pPr>
                      <a:r>
                        <a:rPr lang="en-US" sz="1000" b="1" dirty="0">
                          <a:solidFill>
                            <a:schemeClr val="tx1"/>
                          </a:solidFill>
                          <a:effectLst/>
                          <a:latin typeface="Arial Narrow" panose="020B0606020202030204" pitchFamily="34" charset="0"/>
                        </a:rPr>
                        <a:t>Variance</a:t>
                      </a:r>
                      <a:endParaRPr lang="en-US" sz="1000" b="1" dirty="0">
                        <a:solidFill>
                          <a:schemeClr val="tx1"/>
                        </a:solidFill>
                        <a:effectLst/>
                        <a:latin typeface="Arial Narrow" panose="020B0606020202030204" pitchFamily="34" charset="0"/>
                        <a:ea typeface="Times New Roman" panose="02020603050405020304" pitchFamily="18" charset="0"/>
                      </a:endParaRPr>
                    </a:p>
                  </a:txBody>
                  <a:tcPr marL="24137" marR="2413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2CC"/>
                    </a:solidFill>
                  </a:tcPr>
                </a:tc>
                <a:tc>
                  <a:txBody>
                    <a:bodyPr/>
                    <a:lstStyle/>
                    <a:p>
                      <a:pPr marL="0" marR="0" algn="ctr">
                        <a:lnSpc>
                          <a:spcPts val="1300"/>
                        </a:lnSpc>
                        <a:spcBef>
                          <a:spcPts val="0"/>
                        </a:spcBef>
                        <a:spcAft>
                          <a:spcPts val="0"/>
                        </a:spcAft>
                      </a:pPr>
                      <a:r>
                        <a:rPr lang="en-US" sz="1000" b="1" dirty="0">
                          <a:solidFill>
                            <a:schemeClr val="tx1"/>
                          </a:solidFill>
                          <a:effectLst/>
                          <a:latin typeface="Arial Narrow" panose="020B0606020202030204" pitchFamily="34" charset="0"/>
                        </a:rPr>
                        <a:t>Expenditure as % of final appropriation</a:t>
                      </a:r>
                      <a:endParaRPr lang="en-US" sz="1000" b="1" dirty="0">
                        <a:solidFill>
                          <a:schemeClr val="tx1"/>
                        </a:solidFill>
                        <a:effectLst/>
                        <a:latin typeface="Arial Narrow" panose="020B0606020202030204" pitchFamily="34" charset="0"/>
                        <a:ea typeface="Times New Roman" panose="02020603050405020304" pitchFamily="18" charset="0"/>
                      </a:endParaRPr>
                    </a:p>
                  </a:txBody>
                  <a:tcPr marL="24137" marR="2413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2CC"/>
                    </a:solidFill>
                  </a:tcPr>
                </a:tc>
                <a:tc>
                  <a:txBody>
                    <a:bodyPr/>
                    <a:lstStyle/>
                    <a:p>
                      <a:pPr marL="0" marR="0" algn="ctr">
                        <a:lnSpc>
                          <a:spcPts val="1300"/>
                        </a:lnSpc>
                        <a:spcBef>
                          <a:spcPts val="0"/>
                        </a:spcBef>
                        <a:spcAft>
                          <a:spcPts val="0"/>
                        </a:spcAft>
                      </a:pPr>
                      <a:r>
                        <a:rPr lang="en-US" sz="1000" b="1" dirty="0">
                          <a:solidFill>
                            <a:schemeClr val="tx1"/>
                          </a:solidFill>
                          <a:effectLst/>
                          <a:latin typeface="Arial Narrow" panose="020B0606020202030204" pitchFamily="34" charset="0"/>
                        </a:rPr>
                        <a:t>Final Appropriation</a:t>
                      </a:r>
                      <a:endParaRPr lang="en-US" sz="1000" b="1" dirty="0">
                        <a:solidFill>
                          <a:schemeClr val="tx1"/>
                        </a:solidFill>
                        <a:effectLst/>
                        <a:latin typeface="Arial Narrow" panose="020B0606020202030204" pitchFamily="34" charset="0"/>
                        <a:ea typeface="Times New Roman" panose="02020603050405020304" pitchFamily="18" charset="0"/>
                      </a:endParaRPr>
                    </a:p>
                  </a:txBody>
                  <a:tcPr marL="24137" marR="2413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2CC"/>
                    </a:solidFill>
                  </a:tcPr>
                </a:tc>
                <a:tc>
                  <a:txBody>
                    <a:bodyPr/>
                    <a:lstStyle/>
                    <a:p>
                      <a:pPr marL="0" marR="0" algn="ctr">
                        <a:lnSpc>
                          <a:spcPts val="1300"/>
                        </a:lnSpc>
                        <a:spcBef>
                          <a:spcPts val="0"/>
                        </a:spcBef>
                        <a:spcAft>
                          <a:spcPts val="0"/>
                        </a:spcAft>
                      </a:pPr>
                      <a:r>
                        <a:rPr lang="en-US" sz="1000" b="1" dirty="0">
                          <a:solidFill>
                            <a:schemeClr val="tx1"/>
                          </a:solidFill>
                          <a:effectLst/>
                          <a:latin typeface="Arial Narrow" panose="020B0606020202030204" pitchFamily="34" charset="0"/>
                        </a:rPr>
                        <a:t>Actual Expenditure</a:t>
                      </a:r>
                      <a:endParaRPr lang="en-US" sz="1000" b="1" dirty="0">
                        <a:solidFill>
                          <a:schemeClr val="tx1"/>
                        </a:solidFill>
                        <a:effectLst/>
                        <a:latin typeface="Arial Narrow" panose="020B0606020202030204" pitchFamily="34" charset="0"/>
                        <a:ea typeface="Times New Roman" panose="02020603050405020304" pitchFamily="18" charset="0"/>
                      </a:endParaRPr>
                    </a:p>
                  </a:txBody>
                  <a:tcPr marL="24137" marR="2413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2CC"/>
                    </a:solidFill>
                  </a:tcPr>
                </a:tc>
                <a:extLst>
                  <a:ext uri="{0D108BD9-81ED-4DB2-BD59-A6C34878D82A}">
                    <a16:rowId xmlns:a16="http://schemas.microsoft.com/office/drawing/2014/main" val="1670507844"/>
                  </a:ext>
                </a:extLst>
              </a:tr>
              <a:tr h="177314">
                <a:tc gridSpan="2" vMerge="1">
                  <a:txBody>
                    <a:bodyPr/>
                    <a:lstStyle/>
                    <a:p>
                      <a:pPr marL="0" marR="0">
                        <a:lnSpc>
                          <a:spcPts val="1300"/>
                        </a:lnSpc>
                        <a:spcBef>
                          <a:spcPts val="0"/>
                        </a:spcBef>
                        <a:spcAft>
                          <a:spcPts val="0"/>
                        </a:spcAft>
                      </a:pPr>
                      <a:endParaRPr lang="en-US" sz="1000" dirty="0">
                        <a:solidFill>
                          <a:schemeClr val="tx1"/>
                        </a:solidFill>
                        <a:effectLst/>
                        <a:latin typeface="Arial Narrow" panose="020B0606020202030204" pitchFamily="34" charset="0"/>
                        <a:ea typeface="Times New Roman" panose="02020603050405020304" pitchFamily="18" charset="0"/>
                      </a:endParaRPr>
                    </a:p>
                  </a:txBody>
                  <a:tcPr marL="24137" marR="2413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vMerge="1">
                  <a:txBody>
                    <a:bodyPr/>
                    <a:lstStyle/>
                    <a:p>
                      <a:endParaRPr lang="en-US"/>
                    </a:p>
                  </a:txBody>
                  <a:tcPr/>
                </a:tc>
                <a:tc>
                  <a:txBody>
                    <a:bodyPr/>
                    <a:lstStyle/>
                    <a:p>
                      <a:pPr marL="0" marR="0" algn="ctr">
                        <a:lnSpc>
                          <a:spcPts val="1300"/>
                        </a:lnSpc>
                        <a:spcBef>
                          <a:spcPts val="0"/>
                        </a:spcBef>
                        <a:spcAft>
                          <a:spcPts val="0"/>
                        </a:spcAft>
                      </a:pPr>
                      <a:r>
                        <a:rPr lang="en-US" sz="1000" b="1" dirty="0">
                          <a:solidFill>
                            <a:schemeClr val="tx1"/>
                          </a:solidFill>
                          <a:effectLst/>
                          <a:latin typeface="Arial Narrow" panose="020B0606020202030204" pitchFamily="34" charset="0"/>
                        </a:rPr>
                        <a:t>R'000</a:t>
                      </a:r>
                      <a:endParaRPr lang="en-US" sz="1000" b="1" dirty="0">
                        <a:solidFill>
                          <a:schemeClr val="tx1"/>
                        </a:solidFill>
                        <a:effectLst/>
                        <a:latin typeface="Arial Narrow" panose="020B0606020202030204" pitchFamily="34" charset="0"/>
                        <a:ea typeface="Times New Roman" panose="02020603050405020304" pitchFamily="18" charset="0"/>
                      </a:endParaRPr>
                    </a:p>
                  </a:txBody>
                  <a:tcPr marL="24137" marR="2413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2CC"/>
                    </a:solidFill>
                  </a:tcPr>
                </a:tc>
                <a:tc>
                  <a:txBody>
                    <a:bodyPr/>
                    <a:lstStyle/>
                    <a:p>
                      <a:pPr marL="0" marR="0" algn="ctr">
                        <a:lnSpc>
                          <a:spcPts val="1300"/>
                        </a:lnSpc>
                        <a:spcBef>
                          <a:spcPts val="0"/>
                        </a:spcBef>
                        <a:spcAft>
                          <a:spcPts val="0"/>
                        </a:spcAft>
                      </a:pPr>
                      <a:r>
                        <a:rPr lang="en-US" sz="1000" b="1" dirty="0">
                          <a:solidFill>
                            <a:schemeClr val="tx1"/>
                          </a:solidFill>
                          <a:effectLst/>
                          <a:latin typeface="Arial Narrow" panose="020B0606020202030204" pitchFamily="34" charset="0"/>
                        </a:rPr>
                        <a:t>R'000</a:t>
                      </a:r>
                      <a:endParaRPr lang="en-US" sz="1000" b="1" dirty="0">
                        <a:solidFill>
                          <a:schemeClr val="tx1"/>
                        </a:solidFill>
                        <a:effectLst/>
                        <a:latin typeface="Arial Narrow" panose="020B0606020202030204" pitchFamily="34" charset="0"/>
                        <a:ea typeface="Times New Roman" panose="02020603050405020304" pitchFamily="18" charset="0"/>
                      </a:endParaRPr>
                    </a:p>
                  </a:txBody>
                  <a:tcPr marL="24137" marR="2413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2CC"/>
                    </a:solidFill>
                  </a:tcPr>
                </a:tc>
                <a:tc>
                  <a:txBody>
                    <a:bodyPr/>
                    <a:lstStyle/>
                    <a:p>
                      <a:pPr marL="0" marR="0" algn="ctr">
                        <a:lnSpc>
                          <a:spcPts val="1300"/>
                        </a:lnSpc>
                        <a:spcBef>
                          <a:spcPts val="0"/>
                        </a:spcBef>
                        <a:spcAft>
                          <a:spcPts val="0"/>
                        </a:spcAft>
                      </a:pPr>
                      <a:r>
                        <a:rPr lang="en-US" sz="1000" b="1" dirty="0">
                          <a:solidFill>
                            <a:schemeClr val="tx1"/>
                          </a:solidFill>
                          <a:effectLst/>
                          <a:latin typeface="Arial Narrow" panose="020B0606020202030204" pitchFamily="34" charset="0"/>
                        </a:rPr>
                        <a:t>R'000</a:t>
                      </a:r>
                      <a:endParaRPr lang="en-US" sz="1000" b="1" dirty="0">
                        <a:solidFill>
                          <a:schemeClr val="tx1"/>
                        </a:solidFill>
                        <a:effectLst/>
                        <a:latin typeface="Arial Narrow" panose="020B0606020202030204" pitchFamily="34" charset="0"/>
                        <a:ea typeface="Times New Roman" panose="02020603050405020304" pitchFamily="18" charset="0"/>
                      </a:endParaRPr>
                    </a:p>
                  </a:txBody>
                  <a:tcPr marL="24137" marR="2413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2CC"/>
                    </a:solidFill>
                  </a:tcPr>
                </a:tc>
                <a:tc>
                  <a:txBody>
                    <a:bodyPr/>
                    <a:lstStyle/>
                    <a:p>
                      <a:pPr marL="0" marR="0" algn="ctr">
                        <a:lnSpc>
                          <a:spcPts val="1300"/>
                        </a:lnSpc>
                        <a:spcBef>
                          <a:spcPts val="0"/>
                        </a:spcBef>
                        <a:spcAft>
                          <a:spcPts val="0"/>
                        </a:spcAft>
                      </a:pPr>
                      <a:r>
                        <a:rPr lang="en-US" sz="1000" b="1" dirty="0">
                          <a:solidFill>
                            <a:schemeClr val="tx1"/>
                          </a:solidFill>
                          <a:effectLst/>
                          <a:latin typeface="Arial Narrow" panose="020B0606020202030204" pitchFamily="34" charset="0"/>
                        </a:rPr>
                        <a:t>R'000</a:t>
                      </a:r>
                      <a:endParaRPr lang="en-US" sz="1000" b="1" dirty="0">
                        <a:solidFill>
                          <a:schemeClr val="tx1"/>
                        </a:solidFill>
                        <a:effectLst/>
                        <a:latin typeface="Arial Narrow" panose="020B0606020202030204" pitchFamily="34" charset="0"/>
                        <a:ea typeface="Times New Roman" panose="02020603050405020304" pitchFamily="18" charset="0"/>
                      </a:endParaRPr>
                    </a:p>
                  </a:txBody>
                  <a:tcPr marL="24137" marR="2413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2CC"/>
                    </a:solidFill>
                  </a:tcPr>
                </a:tc>
                <a:tc>
                  <a:txBody>
                    <a:bodyPr/>
                    <a:lstStyle/>
                    <a:p>
                      <a:pPr marL="0" marR="0" algn="ctr">
                        <a:lnSpc>
                          <a:spcPts val="1300"/>
                        </a:lnSpc>
                        <a:spcBef>
                          <a:spcPts val="0"/>
                        </a:spcBef>
                        <a:spcAft>
                          <a:spcPts val="0"/>
                        </a:spcAft>
                      </a:pPr>
                      <a:r>
                        <a:rPr lang="en-US" sz="1000" b="1" dirty="0">
                          <a:solidFill>
                            <a:schemeClr val="tx1"/>
                          </a:solidFill>
                          <a:effectLst/>
                          <a:latin typeface="Arial Narrow" panose="020B0606020202030204" pitchFamily="34" charset="0"/>
                        </a:rPr>
                        <a:t>R'000</a:t>
                      </a:r>
                      <a:endParaRPr lang="en-US" sz="1000" b="1" dirty="0">
                        <a:solidFill>
                          <a:schemeClr val="tx1"/>
                        </a:solidFill>
                        <a:effectLst/>
                        <a:latin typeface="Arial Narrow" panose="020B0606020202030204" pitchFamily="34" charset="0"/>
                        <a:ea typeface="Times New Roman" panose="02020603050405020304" pitchFamily="18" charset="0"/>
                      </a:endParaRPr>
                    </a:p>
                  </a:txBody>
                  <a:tcPr marL="24137" marR="2413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2CC"/>
                    </a:solidFill>
                  </a:tcPr>
                </a:tc>
                <a:tc>
                  <a:txBody>
                    <a:bodyPr/>
                    <a:lstStyle/>
                    <a:p>
                      <a:pPr marL="0" marR="0" algn="ctr">
                        <a:lnSpc>
                          <a:spcPts val="1300"/>
                        </a:lnSpc>
                        <a:spcBef>
                          <a:spcPts val="0"/>
                        </a:spcBef>
                        <a:spcAft>
                          <a:spcPts val="0"/>
                        </a:spcAft>
                      </a:pPr>
                      <a:r>
                        <a:rPr lang="en-US" sz="1000" b="1" dirty="0">
                          <a:solidFill>
                            <a:schemeClr val="tx1"/>
                          </a:solidFill>
                          <a:effectLst/>
                          <a:latin typeface="Arial Narrow" panose="020B0606020202030204" pitchFamily="34" charset="0"/>
                        </a:rPr>
                        <a:t>R'000</a:t>
                      </a:r>
                      <a:endParaRPr lang="en-US" sz="1000" b="1" dirty="0">
                        <a:solidFill>
                          <a:schemeClr val="tx1"/>
                        </a:solidFill>
                        <a:effectLst/>
                        <a:latin typeface="Arial Narrow" panose="020B0606020202030204" pitchFamily="34" charset="0"/>
                        <a:ea typeface="Times New Roman" panose="02020603050405020304" pitchFamily="18" charset="0"/>
                      </a:endParaRPr>
                    </a:p>
                  </a:txBody>
                  <a:tcPr marL="24137" marR="2413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2CC"/>
                    </a:solidFill>
                  </a:tcPr>
                </a:tc>
                <a:tc>
                  <a:txBody>
                    <a:bodyPr/>
                    <a:lstStyle/>
                    <a:p>
                      <a:pPr marL="0" marR="0" algn="ctr">
                        <a:lnSpc>
                          <a:spcPts val="1300"/>
                        </a:lnSpc>
                        <a:spcBef>
                          <a:spcPts val="0"/>
                        </a:spcBef>
                        <a:spcAft>
                          <a:spcPts val="0"/>
                        </a:spcAft>
                      </a:pPr>
                      <a:r>
                        <a:rPr lang="en-US" sz="1000" b="1" dirty="0">
                          <a:solidFill>
                            <a:schemeClr val="tx1"/>
                          </a:solidFill>
                          <a:effectLst/>
                          <a:latin typeface="Arial Narrow" panose="020B0606020202030204" pitchFamily="34" charset="0"/>
                        </a:rPr>
                        <a:t>%</a:t>
                      </a:r>
                      <a:endParaRPr lang="en-US" sz="1000" b="1" dirty="0">
                        <a:solidFill>
                          <a:schemeClr val="tx1"/>
                        </a:solidFill>
                        <a:effectLst/>
                        <a:latin typeface="Arial Narrow" panose="020B0606020202030204" pitchFamily="34" charset="0"/>
                        <a:ea typeface="Times New Roman" panose="02020603050405020304" pitchFamily="18" charset="0"/>
                      </a:endParaRPr>
                    </a:p>
                  </a:txBody>
                  <a:tcPr marL="24137" marR="2413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2CC"/>
                    </a:solidFill>
                  </a:tcPr>
                </a:tc>
                <a:tc>
                  <a:txBody>
                    <a:bodyPr/>
                    <a:lstStyle/>
                    <a:p>
                      <a:pPr marL="0" marR="0" algn="ctr">
                        <a:lnSpc>
                          <a:spcPts val="1300"/>
                        </a:lnSpc>
                        <a:spcBef>
                          <a:spcPts val="0"/>
                        </a:spcBef>
                        <a:spcAft>
                          <a:spcPts val="0"/>
                        </a:spcAft>
                      </a:pPr>
                      <a:r>
                        <a:rPr lang="en-US" sz="1000" b="1" dirty="0">
                          <a:solidFill>
                            <a:schemeClr val="tx1"/>
                          </a:solidFill>
                          <a:effectLst/>
                          <a:latin typeface="Arial Narrow" panose="020B0606020202030204" pitchFamily="34" charset="0"/>
                        </a:rPr>
                        <a:t>R'000</a:t>
                      </a:r>
                      <a:endParaRPr lang="en-US" sz="1000" b="1" dirty="0">
                        <a:solidFill>
                          <a:schemeClr val="tx1"/>
                        </a:solidFill>
                        <a:effectLst/>
                        <a:latin typeface="Arial Narrow" panose="020B0606020202030204" pitchFamily="34" charset="0"/>
                        <a:ea typeface="Times New Roman" panose="02020603050405020304" pitchFamily="18" charset="0"/>
                      </a:endParaRPr>
                    </a:p>
                  </a:txBody>
                  <a:tcPr marL="24137" marR="2413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2CC"/>
                    </a:solidFill>
                  </a:tcPr>
                </a:tc>
                <a:tc>
                  <a:txBody>
                    <a:bodyPr/>
                    <a:lstStyle/>
                    <a:p>
                      <a:pPr marL="0" marR="0" algn="ctr">
                        <a:lnSpc>
                          <a:spcPts val="1300"/>
                        </a:lnSpc>
                        <a:spcBef>
                          <a:spcPts val="0"/>
                        </a:spcBef>
                        <a:spcAft>
                          <a:spcPts val="0"/>
                        </a:spcAft>
                      </a:pPr>
                      <a:r>
                        <a:rPr lang="en-US" sz="1000" b="1" dirty="0">
                          <a:solidFill>
                            <a:schemeClr val="tx1"/>
                          </a:solidFill>
                          <a:effectLst/>
                          <a:latin typeface="Arial Narrow" panose="020B0606020202030204" pitchFamily="34" charset="0"/>
                        </a:rPr>
                        <a:t>R'000</a:t>
                      </a:r>
                      <a:endParaRPr lang="en-US" sz="1000" b="1" dirty="0">
                        <a:solidFill>
                          <a:schemeClr val="tx1"/>
                        </a:solidFill>
                        <a:effectLst/>
                        <a:latin typeface="Arial Narrow" panose="020B0606020202030204" pitchFamily="34" charset="0"/>
                        <a:ea typeface="Times New Roman" panose="02020603050405020304" pitchFamily="18" charset="0"/>
                      </a:endParaRPr>
                    </a:p>
                  </a:txBody>
                  <a:tcPr marL="24137" marR="2413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2CC"/>
                    </a:solidFill>
                  </a:tcPr>
                </a:tc>
                <a:extLst>
                  <a:ext uri="{0D108BD9-81ED-4DB2-BD59-A6C34878D82A}">
                    <a16:rowId xmlns:a16="http://schemas.microsoft.com/office/drawing/2014/main" val="3198117634"/>
                  </a:ext>
                </a:extLst>
              </a:tr>
              <a:tr h="295564">
                <a:tc gridSpan="2">
                  <a:txBody>
                    <a:bodyPr/>
                    <a:lstStyle/>
                    <a:p>
                      <a:pPr marL="0" marR="0">
                        <a:lnSpc>
                          <a:spcPts val="1300"/>
                        </a:lnSpc>
                        <a:spcBef>
                          <a:spcPts val="0"/>
                        </a:spcBef>
                        <a:spcAft>
                          <a:spcPts val="0"/>
                        </a:spcAft>
                      </a:pPr>
                      <a:r>
                        <a:rPr lang="en-US" sz="1000" dirty="0">
                          <a:solidFill>
                            <a:sysClr val="windowText" lastClr="000000"/>
                          </a:solidFill>
                          <a:effectLst/>
                          <a:latin typeface="Arial Narrow" panose="020B0606020202030204" pitchFamily="34" charset="0"/>
                        </a:rPr>
                        <a:t> </a:t>
                      </a:r>
                      <a:r>
                        <a:rPr lang="en-US" sz="1000" b="1" dirty="0" smtClean="0">
                          <a:solidFill>
                            <a:sysClr val="windowText" lastClr="000000"/>
                          </a:solidFill>
                          <a:effectLst/>
                          <a:latin typeface="Arial Narrow" panose="020B0606020202030204" pitchFamily="34" charset="0"/>
                        </a:rPr>
                        <a:t>Programme</a:t>
                      </a:r>
                      <a:endParaRPr lang="en-US" sz="1000" b="1" dirty="0">
                        <a:solidFill>
                          <a:sysClr val="windowText" lastClr="000000"/>
                        </a:solidFill>
                        <a:effectLst/>
                        <a:latin typeface="Arial Narrow" panose="020B0606020202030204" pitchFamily="34" charset="0"/>
                        <a:ea typeface="Times New Roman" panose="02020603050405020304" pitchFamily="18" charset="0"/>
                      </a:endParaRPr>
                    </a:p>
                  </a:txBody>
                  <a:tcPr marL="24137" marR="2413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pPr marL="0" marR="0">
                        <a:lnSpc>
                          <a:spcPts val="1300"/>
                        </a:lnSpc>
                        <a:spcBef>
                          <a:spcPts val="0"/>
                        </a:spcBef>
                        <a:spcAft>
                          <a:spcPts val="0"/>
                        </a:spcAft>
                      </a:pPr>
                      <a:endParaRPr lang="en-US" sz="1000" b="1" dirty="0">
                        <a:effectLst/>
                        <a:latin typeface="Arial Narrow" panose="020B0606020202030204" pitchFamily="34" charset="0"/>
                        <a:ea typeface="Times New Roman" panose="02020603050405020304" pitchFamily="18" charset="0"/>
                      </a:endParaRPr>
                    </a:p>
                  </a:txBody>
                  <a:tcPr marL="24137" marR="24137"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r">
                        <a:lnSpc>
                          <a:spcPts val="1300"/>
                        </a:lnSpc>
                        <a:spcBef>
                          <a:spcPts val="0"/>
                        </a:spcBef>
                        <a:spcAft>
                          <a:spcPts val="0"/>
                        </a:spcAft>
                      </a:pPr>
                      <a:r>
                        <a:rPr lang="en-US" sz="1000" dirty="0">
                          <a:effectLst/>
                          <a:latin typeface="Arial Narrow" panose="020B0606020202030204" pitchFamily="34" charset="0"/>
                        </a:rPr>
                        <a:t> </a:t>
                      </a:r>
                      <a:endParaRPr lang="en-US" sz="1000" dirty="0">
                        <a:effectLst/>
                        <a:latin typeface="Arial Narrow" panose="020B0606020202030204" pitchFamily="34" charset="0"/>
                        <a:ea typeface="Times New Roman" panose="02020603050405020304" pitchFamily="18" charset="0"/>
                      </a:endParaRPr>
                    </a:p>
                  </a:txBody>
                  <a:tcPr marL="24137" marR="2413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r">
                        <a:lnSpc>
                          <a:spcPts val="1300"/>
                        </a:lnSpc>
                        <a:spcBef>
                          <a:spcPts val="0"/>
                        </a:spcBef>
                        <a:spcAft>
                          <a:spcPts val="0"/>
                        </a:spcAft>
                      </a:pPr>
                      <a:r>
                        <a:rPr lang="en-US" sz="1000" dirty="0">
                          <a:effectLst/>
                          <a:latin typeface="Arial Narrow" panose="020B0606020202030204" pitchFamily="34" charset="0"/>
                        </a:rPr>
                        <a:t> </a:t>
                      </a:r>
                      <a:endParaRPr lang="en-US" sz="1000" dirty="0">
                        <a:effectLst/>
                        <a:latin typeface="Arial Narrow" panose="020B0606020202030204" pitchFamily="34" charset="0"/>
                        <a:ea typeface="Times New Roman" panose="02020603050405020304" pitchFamily="18" charset="0"/>
                      </a:endParaRPr>
                    </a:p>
                  </a:txBody>
                  <a:tcPr marL="24137" marR="2413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r">
                        <a:lnSpc>
                          <a:spcPts val="1300"/>
                        </a:lnSpc>
                        <a:spcBef>
                          <a:spcPts val="0"/>
                        </a:spcBef>
                        <a:spcAft>
                          <a:spcPts val="0"/>
                        </a:spcAft>
                      </a:pPr>
                      <a:r>
                        <a:rPr lang="en-US" sz="1000" dirty="0">
                          <a:effectLst/>
                          <a:latin typeface="Arial Narrow" panose="020B0606020202030204" pitchFamily="34" charset="0"/>
                        </a:rPr>
                        <a:t> </a:t>
                      </a:r>
                      <a:endParaRPr lang="en-US" sz="1000" dirty="0">
                        <a:effectLst/>
                        <a:latin typeface="Arial Narrow" panose="020B0606020202030204" pitchFamily="34" charset="0"/>
                        <a:ea typeface="Times New Roman" panose="02020603050405020304" pitchFamily="18" charset="0"/>
                      </a:endParaRPr>
                    </a:p>
                  </a:txBody>
                  <a:tcPr marL="24137" marR="2413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r">
                        <a:lnSpc>
                          <a:spcPts val="1300"/>
                        </a:lnSpc>
                        <a:spcBef>
                          <a:spcPts val="0"/>
                        </a:spcBef>
                        <a:spcAft>
                          <a:spcPts val="0"/>
                        </a:spcAft>
                      </a:pPr>
                      <a:r>
                        <a:rPr lang="en-US" sz="1000" dirty="0">
                          <a:solidFill>
                            <a:schemeClr val="tx1"/>
                          </a:solidFill>
                          <a:effectLst/>
                          <a:latin typeface="Arial Narrow" panose="020B0606020202030204" pitchFamily="34" charset="0"/>
                        </a:rPr>
                        <a:t> </a:t>
                      </a:r>
                      <a:endParaRPr lang="en-US" sz="1000" dirty="0">
                        <a:solidFill>
                          <a:schemeClr val="tx1"/>
                        </a:solidFill>
                        <a:effectLst/>
                        <a:latin typeface="Arial Narrow" panose="020B0606020202030204" pitchFamily="34" charset="0"/>
                        <a:ea typeface="Times New Roman" panose="02020603050405020304" pitchFamily="18" charset="0"/>
                      </a:endParaRPr>
                    </a:p>
                  </a:txBody>
                  <a:tcPr marL="24137" marR="2413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r">
                        <a:lnSpc>
                          <a:spcPts val="1300"/>
                        </a:lnSpc>
                        <a:spcBef>
                          <a:spcPts val="0"/>
                        </a:spcBef>
                        <a:spcAft>
                          <a:spcPts val="0"/>
                        </a:spcAft>
                      </a:pPr>
                      <a:r>
                        <a:rPr lang="en-US" sz="1000">
                          <a:solidFill>
                            <a:schemeClr val="tx1"/>
                          </a:solidFill>
                          <a:effectLst/>
                          <a:latin typeface="Arial Narrow" panose="020B0606020202030204" pitchFamily="34" charset="0"/>
                        </a:rPr>
                        <a:t> </a:t>
                      </a:r>
                      <a:endParaRPr lang="en-US" sz="1000">
                        <a:solidFill>
                          <a:schemeClr val="tx1"/>
                        </a:solidFill>
                        <a:effectLst/>
                        <a:latin typeface="Arial Narrow" panose="020B0606020202030204" pitchFamily="34" charset="0"/>
                        <a:ea typeface="Times New Roman" panose="02020603050405020304" pitchFamily="18" charset="0"/>
                      </a:endParaRPr>
                    </a:p>
                  </a:txBody>
                  <a:tcPr marL="24137" marR="2413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r">
                        <a:lnSpc>
                          <a:spcPts val="1300"/>
                        </a:lnSpc>
                        <a:spcBef>
                          <a:spcPts val="0"/>
                        </a:spcBef>
                        <a:spcAft>
                          <a:spcPts val="0"/>
                        </a:spcAft>
                      </a:pPr>
                      <a:r>
                        <a:rPr lang="en-US" sz="1000" dirty="0">
                          <a:solidFill>
                            <a:schemeClr val="tx1"/>
                          </a:solidFill>
                          <a:effectLst/>
                          <a:latin typeface="Arial Narrow" panose="020B0606020202030204" pitchFamily="34" charset="0"/>
                        </a:rPr>
                        <a:t> </a:t>
                      </a:r>
                      <a:endParaRPr lang="en-US" sz="1000" dirty="0">
                        <a:solidFill>
                          <a:schemeClr val="tx1"/>
                        </a:solidFill>
                        <a:effectLst/>
                        <a:latin typeface="Arial Narrow" panose="020B0606020202030204" pitchFamily="34" charset="0"/>
                        <a:ea typeface="Times New Roman" panose="02020603050405020304" pitchFamily="18" charset="0"/>
                      </a:endParaRPr>
                    </a:p>
                  </a:txBody>
                  <a:tcPr marL="24137" marR="2413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r">
                        <a:lnSpc>
                          <a:spcPts val="1300"/>
                        </a:lnSpc>
                        <a:spcBef>
                          <a:spcPts val="0"/>
                        </a:spcBef>
                        <a:spcAft>
                          <a:spcPts val="0"/>
                        </a:spcAft>
                      </a:pPr>
                      <a:r>
                        <a:rPr lang="en-US" sz="1000" dirty="0">
                          <a:solidFill>
                            <a:schemeClr val="tx1"/>
                          </a:solidFill>
                          <a:effectLst/>
                          <a:latin typeface="Arial Narrow" panose="020B0606020202030204" pitchFamily="34" charset="0"/>
                        </a:rPr>
                        <a:t> </a:t>
                      </a:r>
                      <a:endParaRPr lang="en-US" sz="1000" dirty="0">
                        <a:solidFill>
                          <a:schemeClr val="tx1"/>
                        </a:solidFill>
                        <a:effectLst/>
                        <a:latin typeface="Arial Narrow" panose="020B0606020202030204" pitchFamily="34" charset="0"/>
                        <a:ea typeface="Times New Roman" panose="02020603050405020304" pitchFamily="18" charset="0"/>
                      </a:endParaRPr>
                    </a:p>
                  </a:txBody>
                  <a:tcPr marL="24137" marR="2413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r">
                        <a:lnSpc>
                          <a:spcPts val="1300"/>
                        </a:lnSpc>
                        <a:spcBef>
                          <a:spcPts val="0"/>
                        </a:spcBef>
                        <a:spcAft>
                          <a:spcPts val="0"/>
                        </a:spcAft>
                      </a:pPr>
                      <a:r>
                        <a:rPr lang="en-US" sz="1000">
                          <a:solidFill>
                            <a:schemeClr val="tx1"/>
                          </a:solidFill>
                          <a:effectLst/>
                          <a:latin typeface="Arial Narrow" panose="020B0606020202030204" pitchFamily="34" charset="0"/>
                        </a:rPr>
                        <a:t> </a:t>
                      </a:r>
                      <a:endParaRPr lang="en-US" sz="1000">
                        <a:solidFill>
                          <a:schemeClr val="tx1"/>
                        </a:solidFill>
                        <a:effectLst/>
                        <a:latin typeface="Arial Narrow" panose="020B0606020202030204" pitchFamily="34" charset="0"/>
                        <a:ea typeface="Times New Roman" panose="02020603050405020304" pitchFamily="18" charset="0"/>
                      </a:endParaRPr>
                    </a:p>
                  </a:txBody>
                  <a:tcPr marL="24137" marR="2413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r">
                        <a:lnSpc>
                          <a:spcPts val="1300"/>
                        </a:lnSpc>
                        <a:spcBef>
                          <a:spcPts val="0"/>
                        </a:spcBef>
                        <a:spcAft>
                          <a:spcPts val="0"/>
                        </a:spcAft>
                      </a:pPr>
                      <a:r>
                        <a:rPr lang="en-US" sz="1000" dirty="0">
                          <a:solidFill>
                            <a:schemeClr val="tx1"/>
                          </a:solidFill>
                          <a:effectLst/>
                          <a:latin typeface="Arial Narrow" panose="020B0606020202030204" pitchFamily="34" charset="0"/>
                        </a:rPr>
                        <a:t> </a:t>
                      </a:r>
                      <a:endParaRPr lang="en-US" sz="1000" dirty="0">
                        <a:solidFill>
                          <a:schemeClr val="tx1"/>
                        </a:solidFill>
                        <a:effectLst/>
                        <a:latin typeface="Arial Narrow" panose="020B0606020202030204" pitchFamily="34" charset="0"/>
                        <a:ea typeface="Times New Roman" panose="02020603050405020304" pitchFamily="18" charset="0"/>
                      </a:endParaRPr>
                    </a:p>
                  </a:txBody>
                  <a:tcPr marL="24137" marR="2413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752236836"/>
                  </a:ext>
                </a:extLst>
              </a:tr>
              <a:tr h="295564">
                <a:tc gridSpan="2">
                  <a:txBody>
                    <a:bodyPr/>
                    <a:lstStyle/>
                    <a:p>
                      <a:pPr marL="0" marR="0" algn="l">
                        <a:lnSpc>
                          <a:spcPts val="1300"/>
                        </a:lnSpc>
                        <a:spcBef>
                          <a:spcPts val="0"/>
                        </a:spcBef>
                        <a:spcAft>
                          <a:spcPts val="0"/>
                        </a:spcAft>
                        <a:tabLst>
                          <a:tab pos="115888" algn="l"/>
                        </a:tabLst>
                      </a:pPr>
                      <a:r>
                        <a:rPr lang="en-US" sz="1000" dirty="0" smtClean="0">
                          <a:solidFill>
                            <a:sysClr val="windowText" lastClr="000000"/>
                          </a:solidFill>
                          <a:effectLst/>
                          <a:latin typeface="Arial Narrow" panose="020B0606020202030204" pitchFamily="34" charset="0"/>
                        </a:rPr>
                        <a:t>1	</a:t>
                      </a:r>
                      <a:r>
                        <a:rPr lang="en-US" sz="1000" b="1" dirty="0" smtClean="0">
                          <a:solidFill>
                            <a:sysClr val="windowText" lastClr="000000"/>
                          </a:solidFill>
                          <a:effectLst/>
                          <a:latin typeface="Arial Narrow" panose="020B0606020202030204" pitchFamily="34" charset="0"/>
                        </a:rPr>
                        <a:t>ADMINISTRATION</a:t>
                      </a:r>
                      <a:endParaRPr lang="en-US" sz="1000" b="1" dirty="0">
                        <a:solidFill>
                          <a:sysClr val="windowText" lastClr="000000"/>
                        </a:solidFill>
                        <a:effectLst/>
                        <a:latin typeface="Arial Narrow" panose="020B0606020202030204" pitchFamily="34" charset="0"/>
                        <a:ea typeface="Times New Roman" panose="02020603050405020304" pitchFamily="18" charset="0"/>
                      </a:endParaRPr>
                    </a:p>
                  </a:txBody>
                  <a:tcPr marL="24137" marR="2413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pPr marL="0" marR="0">
                        <a:lnSpc>
                          <a:spcPts val="1300"/>
                        </a:lnSpc>
                        <a:spcBef>
                          <a:spcPts val="0"/>
                        </a:spcBef>
                        <a:spcAft>
                          <a:spcPts val="0"/>
                        </a:spcAft>
                      </a:pPr>
                      <a:endParaRPr lang="en-US" sz="1000" b="1" dirty="0">
                        <a:effectLst/>
                        <a:latin typeface="Arial Narrow" panose="020B0606020202030204" pitchFamily="34" charset="0"/>
                        <a:ea typeface="Times New Roman" panose="02020603050405020304" pitchFamily="18" charset="0"/>
                      </a:endParaRPr>
                    </a:p>
                  </a:txBody>
                  <a:tcPr marL="24137" marR="24137"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r">
                        <a:lnSpc>
                          <a:spcPct val="115000"/>
                        </a:lnSpc>
                        <a:spcBef>
                          <a:spcPts val="0"/>
                        </a:spcBef>
                        <a:spcAft>
                          <a:spcPts val="0"/>
                        </a:spcAft>
                      </a:pPr>
                      <a:r>
                        <a:rPr lang="en-US" sz="1000" b="1" dirty="0">
                          <a:effectLst/>
                          <a:latin typeface="Arial Narrow" panose="020B0606020202030204" pitchFamily="34" charset="0"/>
                          <a:ea typeface="Times New Roman" panose="02020603050405020304" pitchFamily="18" charset="0"/>
                          <a:cs typeface="Arial" panose="020B0604020202020204" pitchFamily="34" charset="0"/>
                        </a:rPr>
                        <a:t>67 518 </a:t>
                      </a:r>
                      <a:endParaRPr lang="en-US" sz="1000" b="1" dirty="0">
                        <a:effectLst/>
                        <a:latin typeface="Arial Narrow" panose="020B0606020202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r">
                        <a:lnSpc>
                          <a:spcPct val="115000"/>
                        </a:lnSpc>
                        <a:spcBef>
                          <a:spcPts val="0"/>
                        </a:spcBef>
                        <a:spcAft>
                          <a:spcPts val="0"/>
                        </a:spcAft>
                      </a:pPr>
                      <a:r>
                        <a:rPr lang="en-US" sz="1000" b="1">
                          <a:effectLst/>
                          <a:latin typeface="Arial Narrow" panose="020B0606020202030204" pitchFamily="34" charset="0"/>
                          <a:ea typeface="Times New Roman" panose="02020603050405020304" pitchFamily="18" charset="0"/>
                          <a:cs typeface="Arial" panose="020B0604020202020204" pitchFamily="34" charset="0"/>
                        </a:rPr>
                        <a:t>- </a:t>
                      </a:r>
                      <a:endParaRPr lang="en-US" sz="1000" b="1">
                        <a:effectLst/>
                        <a:latin typeface="Arial Narrow" panose="020B0606020202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r">
                        <a:lnSpc>
                          <a:spcPct val="115000"/>
                        </a:lnSpc>
                        <a:spcBef>
                          <a:spcPts val="0"/>
                        </a:spcBef>
                        <a:spcAft>
                          <a:spcPts val="0"/>
                        </a:spcAft>
                      </a:pPr>
                      <a:r>
                        <a:rPr lang="en-US" sz="1000" b="1" dirty="0">
                          <a:effectLst/>
                          <a:latin typeface="Arial Narrow" panose="020B0606020202030204" pitchFamily="34" charset="0"/>
                          <a:ea typeface="Times New Roman" panose="02020603050405020304" pitchFamily="18" charset="0"/>
                          <a:cs typeface="Arial" panose="020B0604020202020204" pitchFamily="34" charset="0"/>
                        </a:rPr>
                        <a:t>237</a:t>
                      </a:r>
                      <a:endParaRPr lang="en-US" sz="1000" b="1" dirty="0">
                        <a:effectLst/>
                        <a:latin typeface="Arial Narrow" panose="020B0606020202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r">
                        <a:lnSpc>
                          <a:spcPct val="115000"/>
                        </a:lnSpc>
                        <a:spcBef>
                          <a:spcPts val="0"/>
                        </a:spcBef>
                        <a:spcAft>
                          <a:spcPts val="0"/>
                        </a:spcAft>
                      </a:pPr>
                      <a:r>
                        <a:rPr lang="en-US" sz="1000" b="1" dirty="0">
                          <a:solidFill>
                            <a:schemeClr val="tx1"/>
                          </a:solidFill>
                          <a:effectLst/>
                          <a:latin typeface="Arial Narrow" panose="020B0606020202030204" pitchFamily="34" charset="0"/>
                          <a:ea typeface="Times New Roman" panose="02020603050405020304" pitchFamily="18" charset="0"/>
                          <a:cs typeface="Arial" panose="020B0604020202020204" pitchFamily="34" charset="0"/>
                        </a:rPr>
                        <a:t>67 755 </a:t>
                      </a:r>
                      <a:endParaRPr lang="en-US" sz="1000" b="1" dirty="0">
                        <a:solidFill>
                          <a:schemeClr val="tx1"/>
                        </a:solidFill>
                        <a:effectLst/>
                        <a:latin typeface="Arial Narrow" panose="020B0606020202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r">
                        <a:lnSpc>
                          <a:spcPct val="115000"/>
                        </a:lnSpc>
                        <a:spcBef>
                          <a:spcPts val="0"/>
                        </a:spcBef>
                        <a:spcAft>
                          <a:spcPts val="0"/>
                        </a:spcAft>
                      </a:pPr>
                      <a:r>
                        <a:rPr lang="en-US" sz="1000" b="1" dirty="0">
                          <a:solidFill>
                            <a:schemeClr val="tx1"/>
                          </a:solidFill>
                          <a:effectLst/>
                          <a:latin typeface="Arial Narrow" panose="020B0606020202030204" pitchFamily="34" charset="0"/>
                          <a:ea typeface="Times New Roman" panose="02020603050405020304" pitchFamily="18" charset="0"/>
                          <a:cs typeface="Arial" panose="020B0604020202020204" pitchFamily="34" charset="0"/>
                        </a:rPr>
                        <a:t> 62 837 </a:t>
                      </a:r>
                      <a:endParaRPr lang="en-US" sz="1000" b="1" dirty="0">
                        <a:solidFill>
                          <a:schemeClr val="tx1"/>
                        </a:solidFill>
                        <a:effectLst/>
                        <a:latin typeface="Arial Narrow" panose="020B0606020202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r">
                        <a:lnSpc>
                          <a:spcPct val="115000"/>
                        </a:lnSpc>
                        <a:spcBef>
                          <a:spcPts val="0"/>
                        </a:spcBef>
                        <a:spcAft>
                          <a:spcPts val="0"/>
                        </a:spcAft>
                      </a:pPr>
                      <a:r>
                        <a:rPr lang="en-US" sz="1000" b="1">
                          <a:solidFill>
                            <a:schemeClr val="tx1"/>
                          </a:solidFill>
                          <a:effectLst/>
                          <a:latin typeface="Arial Narrow" panose="020B0606020202030204" pitchFamily="34" charset="0"/>
                          <a:ea typeface="Times New Roman" panose="02020603050405020304" pitchFamily="18" charset="0"/>
                          <a:cs typeface="Arial" panose="020B0604020202020204" pitchFamily="34" charset="0"/>
                        </a:rPr>
                        <a:t>4 918 </a:t>
                      </a:r>
                      <a:endParaRPr lang="en-US" sz="1000" b="1">
                        <a:solidFill>
                          <a:schemeClr val="tx1"/>
                        </a:solidFill>
                        <a:effectLst/>
                        <a:latin typeface="Arial Narrow" panose="020B0606020202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r">
                        <a:lnSpc>
                          <a:spcPct val="115000"/>
                        </a:lnSpc>
                        <a:spcBef>
                          <a:spcPts val="0"/>
                        </a:spcBef>
                        <a:spcAft>
                          <a:spcPts val="0"/>
                        </a:spcAft>
                      </a:pPr>
                      <a:r>
                        <a:rPr lang="en-US" sz="1000" b="1" dirty="0">
                          <a:solidFill>
                            <a:schemeClr val="tx1"/>
                          </a:solidFill>
                          <a:effectLst/>
                          <a:latin typeface="Arial Narrow" panose="020B0606020202030204" pitchFamily="34" charset="0"/>
                          <a:ea typeface="Times New Roman" panose="02020603050405020304" pitchFamily="18" charset="0"/>
                          <a:cs typeface="Arial" panose="020B0604020202020204" pitchFamily="34" charset="0"/>
                        </a:rPr>
                        <a:t>92.7%</a:t>
                      </a:r>
                      <a:endParaRPr lang="en-US" sz="1000" b="1" dirty="0">
                        <a:solidFill>
                          <a:schemeClr val="tx1"/>
                        </a:solidFill>
                        <a:effectLst/>
                        <a:latin typeface="Arial Narrow" panose="020B0606020202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r">
                        <a:lnSpc>
                          <a:spcPct val="115000"/>
                        </a:lnSpc>
                        <a:spcBef>
                          <a:spcPts val="0"/>
                        </a:spcBef>
                        <a:spcAft>
                          <a:spcPts val="0"/>
                        </a:spcAft>
                      </a:pPr>
                      <a:r>
                        <a:rPr lang="en-US" sz="1000" b="1" dirty="0">
                          <a:solidFill>
                            <a:schemeClr val="tx1"/>
                          </a:solidFill>
                          <a:effectLst/>
                          <a:latin typeface="Arial Narrow" panose="020B0606020202030204" pitchFamily="34" charset="0"/>
                          <a:ea typeface="Times New Roman" panose="02020603050405020304" pitchFamily="18" charset="0"/>
                          <a:cs typeface="Arial" panose="020B0604020202020204" pitchFamily="34" charset="0"/>
                        </a:rPr>
                        <a:t>63 632 </a:t>
                      </a:r>
                      <a:endParaRPr lang="en-US" sz="1000" b="1" dirty="0">
                        <a:solidFill>
                          <a:schemeClr val="tx1"/>
                        </a:solidFill>
                        <a:effectLst/>
                        <a:latin typeface="Arial Narrow" panose="020B0606020202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r">
                        <a:lnSpc>
                          <a:spcPct val="115000"/>
                        </a:lnSpc>
                        <a:spcBef>
                          <a:spcPts val="0"/>
                        </a:spcBef>
                        <a:spcAft>
                          <a:spcPts val="0"/>
                        </a:spcAft>
                      </a:pPr>
                      <a:r>
                        <a:rPr lang="en-US" sz="1000" b="1">
                          <a:solidFill>
                            <a:schemeClr val="tx1"/>
                          </a:solidFill>
                          <a:effectLst/>
                          <a:latin typeface="Arial Narrow" panose="020B0606020202030204" pitchFamily="34" charset="0"/>
                          <a:ea typeface="Times New Roman" panose="02020603050405020304" pitchFamily="18" charset="0"/>
                          <a:cs typeface="Arial" panose="020B0604020202020204" pitchFamily="34" charset="0"/>
                        </a:rPr>
                        <a:t> 61 937 </a:t>
                      </a:r>
                      <a:endParaRPr lang="en-US" sz="1000" b="1">
                        <a:solidFill>
                          <a:schemeClr val="tx1"/>
                        </a:solidFill>
                        <a:effectLst/>
                        <a:latin typeface="Arial Narrow" panose="020B0606020202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788014086"/>
                  </a:ext>
                </a:extLst>
              </a:tr>
              <a:tr h="339873">
                <a:tc gridSpan="2">
                  <a:txBody>
                    <a:bodyPr/>
                    <a:lstStyle/>
                    <a:p>
                      <a:pPr marL="0" marR="0" algn="l">
                        <a:lnSpc>
                          <a:spcPts val="1300"/>
                        </a:lnSpc>
                        <a:spcBef>
                          <a:spcPts val="0"/>
                        </a:spcBef>
                        <a:spcAft>
                          <a:spcPts val="0"/>
                        </a:spcAft>
                        <a:tabLst>
                          <a:tab pos="115888" algn="l"/>
                        </a:tabLst>
                      </a:pPr>
                      <a:r>
                        <a:rPr lang="en-US" sz="1000" dirty="0" smtClean="0">
                          <a:solidFill>
                            <a:sysClr val="windowText" lastClr="000000"/>
                          </a:solidFill>
                          <a:effectLst/>
                          <a:latin typeface="Arial Narrow" panose="020B0606020202030204" pitchFamily="34" charset="0"/>
                        </a:rPr>
                        <a:t>2	</a:t>
                      </a:r>
                      <a:r>
                        <a:rPr lang="en-US" sz="1000" b="1" dirty="0" smtClean="0">
                          <a:solidFill>
                            <a:sysClr val="windowText" lastClr="000000"/>
                          </a:solidFill>
                          <a:effectLst/>
                          <a:latin typeface="Arial Narrow" panose="020B0606020202030204" pitchFamily="34" charset="0"/>
                        </a:rPr>
                        <a:t>INTERSECTORAL </a:t>
                      </a:r>
                      <a:r>
                        <a:rPr lang="en-US" sz="1000" b="1" dirty="0">
                          <a:solidFill>
                            <a:sysClr val="windowText" lastClr="000000"/>
                          </a:solidFill>
                          <a:effectLst/>
                          <a:latin typeface="Arial Narrow" panose="020B0606020202030204" pitchFamily="34" charset="0"/>
                        </a:rPr>
                        <a:t>COORDINATION AND </a:t>
                      </a:r>
                      <a:r>
                        <a:rPr lang="en-US" sz="1000" b="1" dirty="0" smtClean="0">
                          <a:solidFill>
                            <a:sysClr val="windowText" lastClr="000000"/>
                          </a:solidFill>
                          <a:effectLst/>
                          <a:latin typeface="Arial Narrow" panose="020B0606020202030204" pitchFamily="34" charset="0"/>
                        </a:rPr>
                        <a:t>	STRATEGIC </a:t>
                      </a:r>
                      <a:r>
                        <a:rPr lang="en-US" sz="1000" b="1" dirty="0">
                          <a:solidFill>
                            <a:sysClr val="windowText" lastClr="000000"/>
                          </a:solidFill>
                          <a:effectLst/>
                          <a:latin typeface="Arial Narrow" panose="020B0606020202030204" pitchFamily="34" charset="0"/>
                        </a:rPr>
                        <a:t>PARTNERSHIPS</a:t>
                      </a:r>
                      <a:endParaRPr lang="en-US" sz="1000" b="1" dirty="0">
                        <a:solidFill>
                          <a:sysClr val="windowText" lastClr="000000"/>
                        </a:solidFill>
                        <a:effectLst/>
                        <a:latin typeface="Arial Narrow" panose="020B0606020202030204" pitchFamily="34" charset="0"/>
                        <a:ea typeface="Times New Roman" panose="02020603050405020304" pitchFamily="18" charset="0"/>
                      </a:endParaRPr>
                    </a:p>
                  </a:txBody>
                  <a:tcPr marL="24137" marR="2413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pPr marL="0" marR="0">
                        <a:lnSpc>
                          <a:spcPts val="1300"/>
                        </a:lnSpc>
                        <a:spcBef>
                          <a:spcPts val="0"/>
                        </a:spcBef>
                        <a:spcAft>
                          <a:spcPts val="0"/>
                        </a:spcAft>
                      </a:pPr>
                      <a:endParaRPr lang="en-US" sz="1000" b="1" dirty="0">
                        <a:effectLst/>
                        <a:latin typeface="Arial Narrow" panose="020B0606020202030204" pitchFamily="34" charset="0"/>
                        <a:ea typeface="Times New Roman" panose="02020603050405020304" pitchFamily="18" charset="0"/>
                      </a:endParaRPr>
                    </a:p>
                  </a:txBody>
                  <a:tcPr marL="24137" marR="24137"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r">
                        <a:lnSpc>
                          <a:spcPct val="115000"/>
                        </a:lnSpc>
                        <a:spcBef>
                          <a:spcPts val="0"/>
                        </a:spcBef>
                        <a:spcAft>
                          <a:spcPts val="0"/>
                        </a:spcAft>
                      </a:pPr>
                      <a:r>
                        <a:rPr lang="en-US" sz="1000" b="1" dirty="0">
                          <a:effectLst/>
                          <a:latin typeface="Arial Narrow" panose="020B0606020202030204" pitchFamily="34" charset="0"/>
                          <a:ea typeface="Times New Roman" panose="02020603050405020304" pitchFamily="18" charset="0"/>
                          <a:cs typeface="Arial" panose="020B0604020202020204" pitchFamily="34" charset="0"/>
                        </a:rPr>
                        <a:t>25 999 </a:t>
                      </a:r>
                      <a:endParaRPr lang="en-US" sz="1000" b="1" dirty="0">
                        <a:effectLst/>
                        <a:latin typeface="Arial Narrow" panose="020B0606020202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r">
                        <a:lnSpc>
                          <a:spcPct val="115000"/>
                        </a:lnSpc>
                        <a:spcBef>
                          <a:spcPts val="0"/>
                        </a:spcBef>
                        <a:spcAft>
                          <a:spcPts val="0"/>
                        </a:spcAft>
                      </a:pPr>
                      <a:r>
                        <a:rPr lang="en-US" sz="1000" b="1" dirty="0">
                          <a:effectLst/>
                          <a:latin typeface="Arial Narrow" panose="020B0606020202030204" pitchFamily="34" charset="0"/>
                          <a:ea typeface="Times New Roman" panose="02020603050405020304" pitchFamily="18" charset="0"/>
                          <a:cs typeface="Arial" panose="020B0604020202020204" pitchFamily="34" charset="0"/>
                        </a:rPr>
                        <a:t> - </a:t>
                      </a:r>
                      <a:endParaRPr lang="en-US" sz="1000" b="1" dirty="0">
                        <a:effectLst/>
                        <a:latin typeface="Arial Narrow" panose="020B0606020202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r">
                        <a:lnSpc>
                          <a:spcPct val="115000"/>
                        </a:lnSpc>
                        <a:spcBef>
                          <a:spcPts val="0"/>
                        </a:spcBef>
                        <a:spcAft>
                          <a:spcPts val="0"/>
                        </a:spcAft>
                      </a:pPr>
                      <a:r>
                        <a:rPr lang="en-US" sz="1000" b="1" dirty="0">
                          <a:effectLst/>
                          <a:latin typeface="Arial Narrow" panose="020B0606020202030204" pitchFamily="34" charset="0"/>
                          <a:ea typeface="Times New Roman" panose="02020603050405020304" pitchFamily="18" charset="0"/>
                          <a:cs typeface="Arial" panose="020B0604020202020204" pitchFamily="34" charset="0"/>
                        </a:rPr>
                        <a:t>197 </a:t>
                      </a:r>
                      <a:endParaRPr lang="en-US" sz="1000" b="1" dirty="0">
                        <a:effectLst/>
                        <a:latin typeface="Arial Narrow" panose="020B0606020202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r">
                        <a:lnSpc>
                          <a:spcPct val="115000"/>
                        </a:lnSpc>
                        <a:spcBef>
                          <a:spcPts val="0"/>
                        </a:spcBef>
                        <a:spcAft>
                          <a:spcPts val="0"/>
                        </a:spcAft>
                      </a:pPr>
                      <a:r>
                        <a:rPr lang="en-US" sz="1000" b="1" dirty="0">
                          <a:solidFill>
                            <a:schemeClr val="tx1"/>
                          </a:solidFill>
                          <a:effectLst/>
                          <a:latin typeface="Arial Narrow" panose="020B0606020202030204" pitchFamily="34" charset="0"/>
                          <a:ea typeface="Times New Roman" panose="02020603050405020304" pitchFamily="18" charset="0"/>
                          <a:cs typeface="Arial" panose="020B0604020202020204" pitchFamily="34" charset="0"/>
                        </a:rPr>
                        <a:t>26 196 </a:t>
                      </a:r>
                      <a:endParaRPr lang="en-US" sz="1000" b="1" dirty="0">
                        <a:solidFill>
                          <a:schemeClr val="tx1"/>
                        </a:solidFill>
                        <a:effectLst/>
                        <a:latin typeface="Arial Narrow" panose="020B0606020202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r">
                        <a:lnSpc>
                          <a:spcPct val="115000"/>
                        </a:lnSpc>
                        <a:spcBef>
                          <a:spcPts val="0"/>
                        </a:spcBef>
                        <a:spcAft>
                          <a:spcPts val="0"/>
                        </a:spcAft>
                      </a:pPr>
                      <a:r>
                        <a:rPr lang="en-US" sz="1000" b="1" dirty="0">
                          <a:solidFill>
                            <a:schemeClr val="tx1"/>
                          </a:solidFill>
                          <a:effectLst/>
                          <a:latin typeface="Arial Narrow" panose="020B0606020202030204" pitchFamily="34" charset="0"/>
                          <a:ea typeface="Times New Roman" panose="02020603050405020304" pitchFamily="18" charset="0"/>
                          <a:cs typeface="Arial" panose="020B0604020202020204" pitchFamily="34" charset="0"/>
                        </a:rPr>
                        <a:t>25 599 </a:t>
                      </a:r>
                      <a:endParaRPr lang="en-US" sz="1000" b="1" dirty="0">
                        <a:solidFill>
                          <a:schemeClr val="tx1"/>
                        </a:solidFill>
                        <a:effectLst/>
                        <a:latin typeface="Arial Narrow" panose="020B0606020202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r">
                        <a:lnSpc>
                          <a:spcPct val="115000"/>
                        </a:lnSpc>
                        <a:spcBef>
                          <a:spcPts val="0"/>
                        </a:spcBef>
                        <a:spcAft>
                          <a:spcPts val="0"/>
                        </a:spcAft>
                      </a:pPr>
                      <a:r>
                        <a:rPr lang="en-US" sz="1000" b="1" dirty="0">
                          <a:solidFill>
                            <a:schemeClr val="tx1"/>
                          </a:solidFill>
                          <a:effectLst/>
                          <a:latin typeface="Arial Narrow" panose="020B0606020202030204" pitchFamily="34" charset="0"/>
                          <a:ea typeface="Times New Roman" panose="02020603050405020304" pitchFamily="18" charset="0"/>
                          <a:cs typeface="Arial" panose="020B0604020202020204" pitchFamily="34" charset="0"/>
                        </a:rPr>
                        <a:t>597 </a:t>
                      </a:r>
                      <a:endParaRPr lang="en-US" sz="1000" b="1" dirty="0">
                        <a:solidFill>
                          <a:schemeClr val="tx1"/>
                        </a:solidFill>
                        <a:effectLst/>
                        <a:latin typeface="Arial Narrow" panose="020B0606020202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r">
                        <a:lnSpc>
                          <a:spcPct val="115000"/>
                        </a:lnSpc>
                        <a:spcBef>
                          <a:spcPts val="0"/>
                        </a:spcBef>
                        <a:spcAft>
                          <a:spcPts val="0"/>
                        </a:spcAft>
                      </a:pPr>
                      <a:r>
                        <a:rPr lang="en-US" sz="1000" b="1" dirty="0">
                          <a:solidFill>
                            <a:schemeClr val="tx1"/>
                          </a:solidFill>
                          <a:effectLst/>
                          <a:latin typeface="Arial Narrow" panose="020B0606020202030204" pitchFamily="34" charset="0"/>
                          <a:ea typeface="Times New Roman" panose="02020603050405020304" pitchFamily="18" charset="0"/>
                          <a:cs typeface="Arial" panose="020B0604020202020204" pitchFamily="34" charset="0"/>
                        </a:rPr>
                        <a:t>97.7%</a:t>
                      </a:r>
                      <a:endParaRPr lang="en-US" sz="1000" b="1" dirty="0">
                        <a:solidFill>
                          <a:schemeClr val="tx1"/>
                        </a:solidFill>
                        <a:effectLst/>
                        <a:latin typeface="Arial Narrow" panose="020B0606020202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r">
                        <a:lnSpc>
                          <a:spcPct val="115000"/>
                        </a:lnSpc>
                        <a:spcBef>
                          <a:spcPts val="0"/>
                        </a:spcBef>
                        <a:spcAft>
                          <a:spcPts val="0"/>
                        </a:spcAft>
                      </a:pPr>
                      <a:r>
                        <a:rPr lang="en-US" sz="1000" b="1" dirty="0">
                          <a:solidFill>
                            <a:schemeClr val="tx1"/>
                          </a:solidFill>
                          <a:effectLst/>
                          <a:latin typeface="Arial Narrow" panose="020B0606020202030204" pitchFamily="34" charset="0"/>
                          <a:ea typeface="Times New Roman" panose="02020603050405020304" pitchFamily="18" charset="0"/>
                          <a:cs typeface="Arial" panose="020B0604020202020204" pitchFamily="34" charset="0"/>
                        </a:rPr>
                        <a:t> 22 641 </a:t>
                      </a:r>
                      <a:endParaRPr lang="en-US" sz="1000" b="1" dirty="0">
                        <a:solidFill>
                          <a:schemeClr val="tx1"/>
                        </a:solidFill>
                        <a:effectLst/>
                        <a:latin typeface="Arial Narrow" panose="020B0606020202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r">
                        <a:lnSpc>
                          <a:spcPct val="115000"/>
                        </a:lnSpc>
                        <a:spcBef>
                          <a:spcPts val="0"/>
                        </a:spcBef>
                        <a:spcAft>
                          <a:spcPts val="0"/>
                        </a:spcAft>
                      </a:pPr>
                      <a:r>
                        <a:rPr lang="en-US" sz="1000" b="1" dirty="0">
                          <a:solidFill>
                            <a:schemeClr val="tx1"/>
                          </a:solidFill>
                          <a:effectLst/>
                          <a:latin typeface="Arial Narrow" panose="020B0606020202030204" pitchFamily="34" charset="0"/>
                          <a:ea typeface="Times New Roman" panose="02020603050405020304" pitchFamily="18" charset="0"/>
                          <a:cs typeface="Arial" panose="020B0604020202020204" pitchFamily="34" charset="0"/>
                        </a:rPr>
                        <a:t>22 637 </a:t>
                      </a:r>
                      <a:endParaRPr lang="en-US" sz="1000" b="1" dirty="0">
                        <a:solidFill>
                          <a:schemeClr val="tx1"/>
                        </a:solidFill>
                        <a:effectLst/>
                        <a:latin typeface="Arial Narrow" panose="020B0606020202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299948728"/>
                  </a:ext>
                </a:extLst>
              </a:tr>
              <a:tr h="295564">
                <a:tc gridSpan="2">
                  <a:txBody>
                    <a:bodyPr/>
                    <a:lstStyle/>
                    <a:p>
                      <a:pPr marL="0" marR="0" algn="l">
                        <a:lnSpc>
                          <a:spcPts val="1300"/>
                        </a:lnSpc>
                        <a:spcBef>
                          <a:spcPts val="0"/>
                        </a:spcBef>
                        <a:spcAft>
                          <a:spcPts val="0"/>
                        </a:spcAft>
                        <a:tabLst>
                          <a:tab pos="115888" algn="l"/>
                        </a:tabLst>
                      </a:pPr>
                      <a:r>
                        <a:rPr lang="en-US" sz="1000" dirty="0" smtClean="0">
                          <a:solidFill>
                            <a:sysClr val="windowText" lastClr="000000"/>
                          </a:solidFill>
                          <a:effectLst/>
                          <a:latin typeface="Arial Narrow" panose="020B0606020202030204" pitchFamily="34" charset="0"/>
                        </a:rPr>
                        <a:t>3	</a:t>
                      </a:r>
                      <a:r>
                        <a:rPr lang="en-US" sz="1000" b="1" dirty="0" smtClean="0">
                          <a:solidFill>
                            <a:sysClr val="windowText" lastClr="000000"/>
                          </a:solidFill>
                          <a:effectLst/>
                          <a:latin typeface="Arial Narrow" panose="020B0606020202030204" pitchFamily="34" charset="0"/>
                        </a:rPr>
                        <a:t>LEGISLATION </a:t>
                      </a:r>
                      <a:r>
                        <a:rPr lang="en-US" sz="1000" b="1" dirty="0">
                          <a:solidFill>
                            <a:sysClr val="windowText" lastClr="000000"/>
                          </a:solidFill>
                          <a:effectLst/>
                          <a:latin typeface="Arial Narrow" panose="020B0606020202030204" pitchFamily="34" charset="0"/>
                        </a:rPr>
                        <a:t>AND POLICY DEVELOPMENT</a:t>
                      </a:r>
                      <a:endParaRPr lang="en-US" sz="1000" b="1" dirty="0">
                        <a:solidFill>
                          <a:sysClr val="windowText" lastClr="000000"/>
                        </a:solidFill>
                        <a:effectLst/>
                        <a:latin typeface="Arial Narrow" panose="020B0606020202030204" pitchFamily="34" charset="0"/>
                        <a:ea typeface="Times New Roman" panose="02020603050405020304" pitchFamily="18" charset="0"/>
                      </a:endParaRPr>
                    </a:p>
                  </a:txBody>
                  <a:tcPr marL="24137" marR="2413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pPr marL="0" marR="0">
                        <a:lnSpc>
                          <a:spcPts val="1300"/>
                        </a:lnSpc>
                        <a:spcBef>
                          <a:spcPts val="0"/>
                        </a:spcBef>
                        <a:spcAft>
                          <a:spcPts val="0"/>
                        </a:spcAft>
                      </a:pPr>
                      <a:endParaRPr lang="en-US" sz="1000" b="1" dirty="0">
                        <a:effectLst/>
                        <a:latin typeface="Arial Narrow" panose="020B0606020202030204" pitchFamily="34" charset="0"/>
                        <a:ea typeface="Times New Roman" panose="02020603050405020304" pitchFamily="18" charset="0"/>
                      </a:endParaRPr>
                    </a:p>
                  </a:txBody>
                  <a:tcPr marL="24137" marR="24137"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r">
                        <a:lnSpc>
                          <a:spcPct val="115000"/>
                        </a:lnSpc>
                        <a:spcBef>
                          <a:spcPts val="0"/>
                        </a:spcBef>
                        <a:spcAft>
                          <a:spcPts val="0"/>
                        </a:spcAft>
                      </a:pPr>
                      <a:r>
                        <a:rPr lang="en-US" sz="1000" b="1">
                          <a:effectLst/>
                          <a:latin typeface="Arial Narrow" panose="020B0606020202030204" pitchFamily="34" charset="0"/>
                          <a:ea typeface="Times New Roman" panose="02020603050405020304" pitchFamily="18" charset="0"/>
                          <a:cs typeface="Arial" panose="020B0604020202020204" pitchFamily="34" charset="0"/>
                        </a:rPr>
                        <a:t>23 437 </a:t>
                      </a:r>
                      <a:endParaRPr lang="en-US" sz="1000" b="1">
                        <a:effectLst/>
                        <a:latin typeface="Arial Narrow" panose="020B0606020202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r">
                        <a:lnSpc>
                          <a:spcPct val="115000"/>
                        </a:lnSpc>
                        <a:spcBef>
                          <a:spcPts val="0"/>
                        </a:spcBef>
                        <a:spcAft>
                          <a:spcPts val="0"/>
                        </a:spcAft>
                      </a:pPr>
                      <a:r>
                        <a:rPr lang="en-US" sz="1000" b="1">
                          <a:effectLst/>
                          <a:latin typeface="Arial Narrow" panose="020B0606020202030204" pitchFamily="34" charset="0"/>
                          <a:ea typeface="Times New Roman" panose="02020603050405020304" pitchFamily="18" charset="0"/>
                          <a:cs typeface="Arial" panose="020B0604020202020204" pitchFamily="34" charset="0"/>
                        </a:rPr>
                        <a:t>- </a:t>
                      </a:r>
                      <a:endParaRPr lang="en-US" sz="1000" b="1">
                        <a:effectLst/>
                        <a:latin typeface="Arial Narrow" panose="020B0606020202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r">
                        <a:lnSpc>
                          <a:spcPct val="115000"/>
                        </a:lnSpc>
                        <a:spcBef>
                          <a:spcPts val="0"/>
                        </a:spcBef>
                        <a:spcAft>
                          <a:spcPts val="0"/>
                        </a:spcAft>
                      </a:pPr>
                      <a:r>
                        <a:rPr lang="en-US" sz="1000" b="1">
                          <a:effectLst/>
                          <a:latin typeface="Arial Narrow" panose="020B0606020202030204" pitchFamily="34" charset="0"/>
                          <a:ea typeface="Times New Roman" panose="02020603050405020304" pitchFamily="18" charset="0"/>
                          <a:cs typeface="Arial" panose="020B0604020202020204" pitchFamily="34" charset="0"/>
                        </a:rPr>
                        <a:t>(217)</a:t>
                      </a:r>
                      <a:endParaRPr lang="en-US" sz="1000" b="1">
                        <a:effectLst/>
                        <a:latin typeface="Arial Narrow" panose="020B0606020202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r">
                        <a:lnSpc>
                          <a:spcPct val="115000"/>
                        </a:lnSpc>
                        <a:spcBef>
                          <a:spcPts val="0"/>
                        </a:spcBef>
                        <a:spcAft>
                          <a:spcPts val="0"/>
                        </a:spcAft>
                      </a:pPr>
                      <a:r>
                        <a:rPr lang="en-US" sz="1000" b="1" dirty="0">
                          <a:solidFill>
                            <a:schemeClr val="tx1"/>
                          </a:solidFill>
                          <a:effectLst/>
                          <a:latin typeface="Arial Narrow" panose="020B0606020202030204" pitchFamily="34" charset="0"/>
                          <a:ea typeface="Times New Roman" panose="02020603050405020304" pitchFamily="18" charset="0"/>
                          <a:cs typeface="Arial" panose="020B0604020202020204" pitchFamily="34" charset="0"/>
                        </a:rPr>
                        <a:t>23 220 </a:t>
                      </a:r>
                      <a:endParaRPr lang="en-US" sz="1000" b="1" dirty="0">
                        <a:solidFill>
                          <a:schemeClr val="tx1"/>
                        </a:solidFill>
                        <a:effectLst/>
                        <a:latin typeface="Arial Narrow" panose="020B0606020202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r">
                        <a:lnSpc>
                          <a:spcPct val="115000"/>
                        </a:lnSpc>
                        <a:spcBef>
                          <a:spcPts val="0"/>
                        </a:spcBef>
                        <a:spcAft>
                          <a:spcPts val="0"/>
                        </a:spcAft>
                      </a:pPr>
                      <a:r>
                        <a:rPr lang="en-US" sz="1000" b="1" dirty="0">
                          <a:solidFill>
                            <a:schemeClr val="tx1"/>
                          </a:solidFill>
                          <a:effectLst/>
                          <a:latin typeface="Arial Narrow" panose="020B0606020202030204" pitchFamily="34" charset="0"/>
                          <a:ea typeface="Times New Roman" panose="02020603050405020304" pitchFamily="18" charset="0"/>
                          <a:cs typeface="Arial" panose="020B0604020202020204" pitchFamily="34" charset="0"/>
                        </a:rPr>
                        <a:t>19 641 </a:t>
                      </a:r>
                      <a:endParaRPr lang="en-US" sz="1000" b="1" dirty="0">
                        <a:solidFill>
                          <a:schemeClr val="tx1"/>
                        </a:solidFill>
                        <a:effectLst/>
                        <a:latin typeface="Arial Narrow" panose="020B0606020202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r">
                        <a:lnSpc>
                          <a:spcPct val="115000"/>
                        </a:lnSpc>
                        <a:spcBef>
                          <a:spcPts val="0"/>
                        </a:spcBef>
                        <a:spcAft>
                          <a:spcPts val="0"/>
                        </a:spcAft>
                      </a:pPr>
                      <a:r>
                        <a:rPr lang="en-US" sz="1000" b="1" dirty="0">
                          <a:solidFill>
                            <a:schemeClr val="tx1"/>
                          </a:solidFill>
                          <a:effectLst/>
                          <a:latin typeface="Arial Narrow" panose="020B0606020202030204" pitchFamily="34" charset="0"/>
                          <a:ea typeface="Times New Roman" panose="02020603050405020304" pitchFamily="18" charset="0"/>
                          <a:cs typeface="Arial" panose="020B0604020202020204" pitchFamily="34" charset="0"/>
                        </a:rPr>
                        <a:t>3 579 </a:t>
                      </a:r>
                      <a:endParaRPr lang="en-US" sz="1000" b="1" dirty="0">
                        <a:solidFill>
                          <a:schemeClr val="tx1"/>
                        </a:solidFill>
                        <a:effectLst/>
                        <a:latin typeface="Arial Narrow" panose="020B0606020202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r">
                        <a:lnSpc>
                          <a:spcPct val="115000"/>
                        </a:lnSpc>
                        <a:spcBef>
                          <a:spcPts val="0"/>
                        </a:spcBef>
                        <a:spcAft>
                          <a:spcPts val="0"/>
                        </a:spcAft>
                      </a:pPr>
                      <a:r>
                        <a:rPr lang="en-US" sz="1000" b="1" dirty="0">
                          <a:solidFill>
                            <a:schemeClr val="tx1"/>
                          </a:solidFill>
                          <a:effectLst/>
                          <a:latin typeface="Arial Narrow" panose="020B0606020202030204" pitchFamily="34" charset="0"/>
                          <a:ea typeface="Times New Roman" panose="02020603050405020304" pitchFamily="18" charset="0"/>
                          <a:cs typeface="Arial" panose="020B0604020202020204" pitchFamily="34" charset="0"/>
                        </a:rPr>
                        <a:t>84.6%</a:t>
                      </a:r>
                      <a:endParaRPr lang="en-US" sz="1000" b="1" dirty="0">
                        <a:solidFill>
                          <a:schemeClr val="tx1"/>
                        </a:solidFill>
                        <a:effectLst/>
                        <a:latin typeface="Arial Narrow" panose="020B0606020202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r">
                        <a:lnSpc>
                          <a:spcPct val="115000"/>
                        </a:lnSpc>
                        <a:spcBef>
                          <a:spcPts val="0"/>
                        </a:spcBef>
                        <a:spcAft>
                          <a:spcPts val="0"/>
                        </a:spcAft>
                      </a:pPr>
                      <a:r>
                        <a:rPr lang="en-US" sz="1000" b="1" dirty="0">
                          <a:solidFill>
                            <a:schemeClr val="tx1"/>
                          </a:solidFill>
                          <a:effectLst/>
                          <a:latin typeface="Arial Narrow" panose="020B0606020202030204" pitchFamily="34" charset="0"/>
                          <a:ea typeface="Times New Roman" panose="02020603050405020304" pitchFamily="18" charset="0"/>
                          <a:cs typeface="Arial" panose="020B0604020202020204" pitchFamily="34" charset="0"/>
                        </a:rPr>
                        <a:t>20 755 </a:t>
                      </a:r>
                      <a:endParaRPr lang="en-US" sz="1000" b="1" dirty="0">
                        <a:solidFill>
                          <a:schemeClr val="tx1"/>
                        </a:solidFill>
                        <a:effectLst/>
                        <a:latin typeface="Arial Narrow" panose="020B0606020202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r">
                        <a:lnSpc>
                          <a:spcPct val="115000"/>
                        </a:lnSpc>
                        <a:spcBef>
                          <a:spcPts val="0"/>
                        </a:spcBef>
                        <a:spcAft>
                          <a:spcPts val="0"/>
                        </a:spcAft>
                      </a:pPr>
                      <a:r>
                        <a:rPr lang="en-US" sz="1000" b="1" dirty="0">
                          <a:solidFill>
                            <a:schemeClr val="tx1"/>
                          </a:solidFill>
                          <a:effectLst/>
                          <a:latin typeface="Arial Narrow" panose="020B0606020202030204" pitchFamily="34" charset="0"/>
                          <a:ea typeface="Times New Roman" panose="02020603050405020304" pitchFamily="18" charset="0"/>
                          <a:cs typeface="Arial" panose="020B0604020202020204" pitchFamily="34" charset="0"/>
                        </a:rPr>
                        <a:t>18 639 </a:t>
                      </a:r>
                      <a:endParaRPr lang="en-US" sz="1000" b="1" dirty="0">
                        <a:solidFill>
                          <a:schemeClr val="tx1"/>
                        </a:solidFill>
                        <a:effectLst/>
                        <a:latin typeface="Arial Narrow" panose="020B0606020202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131066439"/>
                  </a:ext>
                </a:extLst>
              </a:tr>
              <a:tr h="339873">
                <a:tc gridSpan="2">
                  <a:txBody>
                    <a:bodyPr/>
                    <a:lstStyle/>
                    <a:p>
                      <a:pPr marL="0" marR="0" algn="l">
                        <a:lnSpc>
                          <a:spcPts val="1300"/>
                        </a:lnSpc>
                        <a:spcBef>
                          <a:spcPts val="0"/>
                        </a:spcBef>
                        <a:spcAft>
                          <a:spcPts val="0"/>
                        </a:spcAft>
                        <a:tabLst>
                          <a:tab pos="115888" algn="l"/>
                        </a:tabLst>
                      </a:pPr>
                      <a:r>
                        <a:rPr lang="en-US" sz="1000" dirty="0" smtClean="0">
                          <a:solidFill>
                            <a:sysClr val="windowText" lastClr="000000"/>
                          </a:solidFill>
                          <a:effectLst/>
                          <a:latin typeface="Arial Narrow" panose="020B0606020202030204" pitchFamily="34" charset="0"/>
                        </a:rPr>
                        <a:t>4	</a:t>
                      </a:r>
                      <a:r>
                        <a:rPr lang="en-US" sz="1000" b="1" dirty="0" smtClean="0">
                          <a:solidFill>
                            <a:sysClr val="windowText" lastClr="000000"/>
                          </a:solidFill>
                          <a:effectLst/>
                          <a:latin typeface="Arial Narrow" panose="020B0606020202030204" pitchFamily="34" charset="0"/>
                        </a:rPr>
                        <a:t>CIVILIAN </a:t>
                      </a:r>
                      <a:r>
                        <a:rPr lang="en-US" sz="1000" b="1" dirty="0">
                          <a:solidFill>
                            <a:sysClr val="windowText" lastClr="000000"/>
                          </a:solidFill>
                          <a:effectLst/>
                          <a:latin typeface="Arial Narrow" panose="020B0606020202030204" pitchFamily="34" charset="0"/>
                        </a:rPr>
                        <a:t>OVERSIGHT  MONITORING AND </a:t>
                      </a:r>
                      <a:r>
                        <a:rPr lang="en-US" sz="1000" b="1" dirty="0" smtClean="0">
                          <a:solidFill>
                            <a:sysClr val="windowText" lastClr="000000"/>
                          </a:solidFill>
                          <a:effectLst/>
                          <a:latin typeface="Arial Narrow" panose="020B0606020202030204" pitchFamily="34" charset="0"/>
                        </a:rPr>
                        <a:t>	EVALUATION</a:t>
                      </a:r>
                      <a:endParaRPr lang="en-US" sz="1000" b="1" dirty="0">
                        <a:solidFill>
                          <a:sysClr val="windowText" lastClr="000000"/>
                        </a:solidFill>
                        <a:effectLst/>
                        <a:latin typeface="Arial Narrow" panose="020B0606020202030204" pitchFamily="34" charset="0"/>
                        <a:ea typeface="Times New Roman" panose="02020603050405020304" pitchFamily="18" charset="0"/>
                      </a:endParaRPr>
                    </a:p>
                  </a:txBody>
                  <a:tcPr marL="24137" marR="2413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pPr marL="0" marR="0">
                        <a:lnSpc>
                          <a:spcPts val="1300"/>
                        </a:lnSpc>
                        <a:spcBef>
                          <a:spcPts val="0"/>
                        </a:spcBef>
                        <a:spcAft>
                          <a:spcPts val="0"/>
                        </a:spcAft>
                      </a:pPr>
                      <a:endParaRPr lang="en-US" sz="1000" b="1" dirty="0">
                        <a:effectLst/>
                        <a:latin typeface="Arial Narrow" panose="020B0606020202030204" pitchFamily="34" charset="0"/>
                        <a:ea typeface="Times New Roman" panose="02020603050405020304" pitchFamily="18" charset="0"/>
                      </a:endParaRPr>
                    </a:p>
                  </a:txBody>
                  <a:tcPr marL="24137" marR="24137"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r">
                        <a:lnSpc>
                          <a:spcPct val="115000"/>
                        </a:lnSpc>
                        <a:spcBef>
                          <a:spcPts val="0"/>
                        </a:spcBef>
                        <a:spcAft>
                          <a:spcPts val="0"/>
                        </a:spcAft>
                      </a:pPr>
                      <a:r>
                        <a:rPr lang="en-US" sz="1000" b="1">
                          <a:effectLst/>
                          <a:latin typeface="Arial Narrow" panose="020B0606020202030204" pitchFamily="34" charset="0"/>
                          <a:ea typeface="Times New Roman" panose="02020603050405020304" pitchFamily="18" charset="0"/>
                          <a:cs typeface="Arial" panose="020B0604020202020204" pitchFamily="34" charset="0"/>
                        </a:rPr>
                        <a:t>34 089 </a:t>
                      </a:r>
                      <a:endParaRPr lang="en-US" sz="1000" b="1">
                        <a:effectLst/>
                        <a:latin typeface="Arial Narrow" panose="020B0606020202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r">
                        <a:lnSpc>
                          <a:spcPct val="115000"/>
                        </a:lnSpc>
                        <a:spcBef>
                          <a:spcPts val="0"/>
                        </a:spcBef>
                        <a:spcAft>
                          <a:spcPts val="0"/>
                        </a:spcAft>
                      </a:pPr>
                      <a:r>
                        <a:rPr lang="en-US" sz="1000" b="1">
                          <a:effectLst/>
                          <a:latin typeface="Arial Narrow" panose="020B0606020202030204" pitchFamily="34" charset="0"/>
                          <a:ea typeface="Times New Roman" panose="02020603050405020304" pitchFamily="18" charset="0"/>
                          <a:cs typeface="Arial" panose="020B0604020202020204" pitchFamily="34" charset="0"/>
                        </a:rPr>
                        <a:t>- </a:t>
                      </a:r>
                      <a:endParaRPr lang="en-US" sz="1000" b="1">
                        <a:effectLst/>
                        <a:latin typeface="Arial Narrow" panose="020B0606020202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r">
                        <a:lnSpc>
                          <a:spcPct val="115000"/>
                        </a:lnSpc>
                        <a:spcBef>
                          <a:spcPts val="0"/>
                        </a:spcBef>
                        <a:spcAft>
                          <a:spcPts val="0"/>
                        </a:spcAft>
                      </a:pPr>
                      <a:r>
                        <a:rPr lang="en-US" sz="1000" b="1">
                          <a:effectLst/>
                          <a:latin typeface="Arial Narrow" panose="020B0606020202030204" pitchFamily="34" charset="0"/>
                          <a:ea typeface="Times New Roman" panose="02020603050405020304" pitchFamily="18" charset="0"/>
                          <a:cs typeface="Arial" panose="020B0604020202020204" pitchFamily="34" charset="0"/>
                        </a:rPr>
                        <a:t>(217) </a:t>
                      </a:r>
                      <a:endParaRPr lang="en-US" sz="1000" b="1">
                        <a:effectLst/>
                        <a:latin typeface="Arial Narrow" panose="020B0606020202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r">
                        <a:lnSpc>
                          <a:spcPct val="115000"/>
                        </a:lnSpc>
                        <a:spcBef>
                          <a:spcPts val="0"/>
                        </a:spcBef>
                        <a:spcAft>
                          <a:spcPts val="0"/>
                        </a:spcAft>
                      </a:pPr>
                      <a:r>
                        <a:rPr lang="en-US" sz="1000" b="1">
                          <a:solidFill>
                            <a:schemeClr val="tx1"/>
                          </a:solidFill>
                          <a:effectLst/>
                          <a:latin typeface="Arial Narrow" panose="020B0606020202030204" pitchFamily="34" charset="0"/>
                          <a:ea typeface="Times New Roman" panose="02020603050405020304" pitchFamily="18" charset="0"/>
                          <a:cs typeface="Arial" panose="020B0604020202020204" pitchFamily="34" charset="0"/>
                        </a:rPr>
                        <a:t>33 872 </a:t>
                      </a:r>
                      <a:endParaRPr lang="en-US" sz="1000" b="1">
                        <a:solidFill>
                          <a:schemeClr val="tx1"/>
                        </a:solidFill>
                        <a:effectLst/>
                        <a:latin typeface="Arial Narrow" panose="020B0606020202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r">
                        <a:lnSpc>
                          <a:spcPct val="115000"/>
                        </a:lnSpc>
                        <a:spcBef>
                          <a:spcPts val="0"/>
                        </a:spcBef>
                        <a:spcAft>
                          <a:spcPts val="0"/>
                        </a:spcAft>
                      </a:pPr>
                      <a:r>
                        <a:rPr lang="en-US" sz="1000" b="1" dirty="0">
                          <a:solidFill>
                            <a:schemeClr val="tx1"/>
                          </a:solidFill>
                          <a:effectLst/>
                          <a:latin typeface="Arial Narrow" panose="020B0606020202030204" pitchFamily="34" charset="0"/>
                          <a:ea typeface="Times New Roman" panose="02020603050405020304" pitchFamily="18" charset="0"/>
                          <a:cs typeface="Arial" panose="020B0604020202020204" pitchFamily="34" charset="0"/>
                        </a:rPr>
                        <a:t>30 330 </a:t>
                      </a:r>
                      <a:endParaRPr lang="en-US" sz="1000" b="1" dirty="0">
                        <a:solidFill>
                          <a:schemeClr val="tx1"/>
                        </a:solidFill>
                        <a:effectLst/>
                        <a:latin typeface="Arial Narrow" panose="020B0606020202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r">
                        <a:lnSpc>
                          <a:spcPct val="115000"/>
                        </a:lnSpc>
                        <a:spcBef>
                          <a:spcPts val="0"/>
                        </a:spcBef>
                        <a:spcAft>
                          <a:spcPts val="0"/>
                        </a:spcAft>
                      </a:pPr>
                      <a:r>
                        <a:rPr lang="en-US" sz="1000" b="1" dirty="0">
                          <a:solidFill>
                            <a:schemeClr val="tx1"/>
                          </a:solidFill>
                          <a:effectLst/>
                          <a:latin typeface="Arial Narrow" panose="020B0606020202030204" pitchFamily="34" charset="0"/>
                          <a:ea typeface="Times New Roman" panose="02020603050405020304" pitchFamily="18" charset="0"/>
                          <a:cs typeface="Arial" panose="020B0604020202020204" pitchFamily="34" charset="0"/>
                        </a:rPr>
                        <a:t>3 542 </a:t>
                      </a:r>
                      <a:endParaRPr lang="en-US" sz="1000" b="1" dirty="0">
                        <a:solidFill>
                          <a:schemeClr val="tx1"/>
                        </a:solidFill>
                        <a:effectLst/>
                        <a:latin typeface="Arial Narrow" panose="020B0606020202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r">
                        <a:lnSpc>
                          <a:spcPct val="115000"/>
                        </a:lnSpc>
                        <a:spcBef>
                          <a:spcPts val="0"/>
                        </a:spcBef>
                        <a:spcAft>
                          <a:spcPts val="0"/>
                        </a:spcAft>
                      </a:pPr>
                      <a:r>
                        <a:rPr lang="en-US" sz="1000" b="1" dirty="0">
                          <a:solidFill>
                            <a:schemeClr val="tx1"/>
                          </a:solidFill>
                          <a:effectLst/>
                          <a:latin typeface="Arial Narrow" panose="020B0606020202030204" pitchFamily="34" charset="0"/>
                          <a:ea typeface="Times New Roman" panose="02020603050405020304" pitchFamily="18" charset="0"/>
                          <a:cs typeface="Arial" panose="020B0604020202020204" pitchFamily="34" charset="0"/>
                        </a:rPr>
                        <a:t>89.5%</a:t>
                      </a:r>
                      <a:endParaRPr lang="en-US" sz="1000" b="1" dirty="0">
                        <a:solidFill>
                          <a:schemeClr val="tx1"/>
                        </a:solidFill>
                        <a:effectLst/>
                        <a:latin typeface="Arial Narrow" panose="020B0606020202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r">
                        <a:lnSpc>
                          <a:spcPct val="115000"/>
                        </a:lnSpc>
                        <a:spcBef>
                          <a:spcPts val="0"/>
                        </a:spcBef>
                        <a:spcAft>
                          <a:spcPts val="0"/>
                        </a:spcAft>
                      </a:pPr>
                      <a:r>
                        <a:rPr lang="en-US" sz="1000" b="1" dirty="0">
                          <a:solidFill>
                            <a:schemeClr val="tx1"/>
                          </a:solidFill>
                          <a:effectLst/>
                          <a:latin typeface="Arial Narrow" panose="020B0606020202030204" pitchFamily="34" charset="0"/>
                          <a:ea typeface="Times New Roman" panose="02020603050405020304" pitchFamily="18" charset="0"/>
                          <a:cs typeface="Arial" panose="020B0604020202020204" pitchFamily="34" charset="0"/>
                        </a:rPr>
                        <a:t>30 140 </a:t>
                      </a:r>
                      <a:endParaRPr lang="en-US" sz="1000" b="1" dirty="0">
                        <a:solidFill>
                          <a:schemeClr val="tx1"/>
                        </a:solidFill>
                        <a:effectLst/>
                        <a:latin typeface="Arial Narrow" panose="020B0606020202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r">
                        <a:lnSpc>
                          <a:spcPct val="115000"/>
                        </a:lnSpc>
                        <a:spcBef>
                          <a:spcPts val="0"/>
                        </a:spcBef>
                        <a:spcAft>
                          <a:spcPts val="0"/>
                        </a:spcAft>
                      </a:pPr>
                      <a:r>
                        <a:rPr lang="en-US" sz="1000" b="1" dirty="0">
                          <a:solidFill>
                            <a:schemeClr val="tx1"/>
                          </a:solidFill>
                          <a:effectLst/>
                          <a:latin typeface="Arial Narrow" panose="020B0606020202030204" pitchFamily="34" charset="0"/>
                          <a:ea typeface="Times New Roman" panose="02020603050405020304" pitchFamily="18" charset="0"/>
                          <a:cs typeface="Arial" panose="020B0604020202020204" pitchFamily="34" charset="0"/>
                        </a:rPr>
                        <a:t>28 331 </a:t>
                      </a:r>
                      <a:endParaRPr lang="en-US" sz="1000" b="1" dirty="0">
                        <a:solidFill>
                          <a:schemeClr val="tx1"/>
                        </a:solidFill>
                        <a:effectLst/>
                        <a:latin typeface="Arial Narrow" panose="020B0606020202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156647487"/>
                  </a:ext>
                </a:extLst>
              </a:tr>
              <a:tr h="295564">
                <a:tc gridSpan="2">
                  <a:txBody>
                    <a:bodyPr/>
                    <a:lstStyle/>
                    <a:p>
                      <a:pPr marL="0" marR="0">
                        <a:lnSpc>
                          <a:spcPts val="1300"/>
                        </a:lnSpc>
                        <a:spcBef>
                          <a:spcPts val="0"/>
                        </a:spcBef>
                        <a:spcAft>
                          <a:spcPts val="0"/>
                        </a:spcAft>
                      </a:pPr>
                      <a:r>
                        <a:rPr lang="en-US" sz="1000" b="1" dirty="0" smtClean="0">
                          <a:solidFill>
                            <a:schemeClr val="tx1"/>
                          </a:solidFill>
                          <a:effectLst/>
                          <a:latin typeface="Arial Narrow" panose="020B0606020202030204" pitchFamily="34" charset="0"/>
                        </a:rPr>
                        <a:t>TOTAL</a:t>
                      </a:r>
                      <a:endParaRPr lang="en-US" sz="1000" b="1" dirty="0">
                        <a:solidFill>
                          <a:schemeClr val="tx1"/>
                        </a:solidFill>
                        <a:effectLst/>
                        <a:latin typeface="Arial Narrow" panose="020B0606020202030204" pitchFamily="34" charset="0"/>
                        <a:ea typeface="Times New Roman" panose="02020603050405020304" pitchFamily="18" charset="0"/>
                      </a:endParaRPr>
                    </a:p>
                  </a:txBody>
                  <a:tcPr marL="24137" marR="2413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2CC"/>
                    </a:solidFill>
                  </a:tcPr>
                </a:tc>
                <a:tc hMerge="1">
                  <a:txBody>
                    <a:bodyPr/>
                    <a:lstStyle/>
                    <a:p>
                      <a:pPr marL="0" marR="0">
                        <a:lnSpc>
                          <a:spcPts val="1300"/>
                        </a:lnSpc>
                        <a:spcBef>
                          <a:spcPts val="0"/>
                        </a:spcBef>
                        <a:spcAft>
                          <a:spcPts val="0"/>
                        </a:spcAft>
                      </a:pPr>
                      <a:endParaRPr lang="en-US" sz="1000" b="1" dirty="0">
                        <a:effectLst/>
                        <a:latin typeface="Arial Narrow" panose="020B0606020202030204" pitchFamily="34" charset="0"/>
                        <a:ea typeface="Times New Roman" panose="02020603050405020304" pitchFamily="18" charset="0"/>
                      </a:endParaRPr>
                    </a:p>
                  </a:txBody>
                  <a:tcPr marL="24137" marR="24137"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DDFA1"/>
                    </a:solidFill>
                  </a:tcPr>
                </a:tc>
                <a:tc>
                  <a:txBody>
                    <a:bodyPr/>
                    <a:lstStyle/>
                    <a:p>
                      <a:pPr marL="0" marR="0" algn="r">
                        <a:lnSpc>
                          <a:spcPct val="115000"/>
                        </a:lnSpc>
                        <a:spcBef>
                          <a:spcPts val="0"/>
                        </a:spcBef>
                        <a:spcAft>
                          <a:spcPts val="0"/>
                        </a:spcAft>
                      </a:pPr>
                      <a:r>
                        <a:rPr lang="en-US" sz="1000" b="1" dirty="0">
                          <a:solidFill>
                            <a:schemeClr val="tx1"/>
                          </a:solidFill>
                          <a:effectLst/>
                          <a:latin typeface="Arial Narrow" panose="020B0606020202030204" pitchFamily="34" charset="0"/>
                          <a:ea typeface="Times New Roman" panose="02020603050405020304" pitchFamily="18" charset="0"/>
                          <a:cs typeface="Arial" panose="020B0604020202020204" pitchFamily="34" charset="0"/>
                        </a:rPr>
                        <a:t>151 043 </a:t>
                      </a:r>
                      <a:endParaRPr lang="en-US" sz="1000" b="1" dirty="0">
                        <a:solidFill>
                          <a:schemeClr val="tx1"/>
                        </a:solidFill>
                        <a:effectLst/>
                        <a:latin typeface="Arial Narrow" panose="020B0606020202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2CC"/>
                    </a:solidFill>
                  </a:tcPr>
                </a:tc>
                <a:tc>
                  <a:txBody>
                    <a:bodyPr/>
                    <a:lstStyle/>
                    <a:p>
                      <a:pPr marL="0" marR="0" algn="r">
                        <a:lnSpc>
                          <a:spcPct val="115000"/>
                        </a:lnSpc>
                        <a:spcBef>
                          <a:spcPts val="0"/>
                        </a:spcBef>
                        <a:spcAft>
                          <a:spcPts val="0"/>
                        </a:spcAft>
                      </a:pPr>
                      <a:r>
                        <a:rPr lang="en-US" sz="1000" b="1" dirty="0">
                          <a:solidFill>
                            <a:schemeClr val="tx1"/>
                          </a:solidFill>
                          <a:effectLst/>
                          <a:latin typeface="Arial Narrow" panose="020B0606020202030204" pitchFamily="34" charset="0"/>
                          <a:ea typeface="Times New Roman" panose="02020603050405020304" pitchFamily="18" charset="0"/>
                          <a:cs typeface="Arial" panose="020B0604020202020204" pitchFamily="34" charset="0"/>
                        </a:rPr>
                        <a:t>- </a:t>
                      </a:r>
                      <a:endParaRPr lang="en-US" sz="1000" b="1" dirty="0">
                        <a:solidFill>
                          <a:schemeClr val="tx1"/>
                        </a:solidFill>
                        <a:effectLst/>
                        <a:latin typeface="Arial Narrow" panose="020B0606020202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2CC"/>
                    </a:solidFill>
                  </a:tcPr>
                </a:tc>
                <a:tc>
                  <a:txBody>
                    <a:bodyPr/>
                    <a:lstStyle/>
                    <a:p>
                      <a:pPr marL="0" marR="0" algn="r">
                        <a:lnSpc>
                          <a:spcPct val="115000"/>
                        </a:lnSpc>
                        <a:spcBef>
                          <a:spcPts val="0"/>
                        </a:spcBef>
                        <a:spcAft>
                          <a:spcPts val="0"/>
                        </a:spcAft>
                      </a:pPr>
                      <a:r>
                        <a:rPr lang="en-US" sz="1000" b="1" dirty="0">
                          <a:solidFill>
                            <a:schemeClr val="tx1"/>
                          </a:solidFill>
                          <a:effectLst/>
                          <a:latin typeface="Arial Narrow" panose="020B0606020202030204" pitchFamily="34" charset="0"/>
                          <a:ea typeface="Times New Roman" panose="02020603050405020304" pitchFamily="18" charset="0"/>
                          <a:cs typeface="Arial" panose="020B0604020202020204" pitchFamily="34" charset="0"/>
                        </a:rPr>
                        <a:t>- </a:t>
                      </a:r>
                      <a:endParaRPr lang="en-US" sz="1000" b="1" dirty="0">
                        <a:solidFill>
                          <a:schemeClr val="tx1"/>
                        </a:solidFill>
                        <a:effectLst/>
                        <a:latin typeface="Arial Narrow" panose="020B0606020202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2CC"/>
                    </a:solidFill>
                  </a:tcPr>
                </a:tc>
                <a:tc>
                  <a:txBody>
                    <a:bodyPr/>
                    <a:lstStyle/>
                    <a:p>
                      <a:pPr marL="0" marR="0" algn="r">
                        <a:lnSpc>
                          <a:spcPct val="115000"/>
                        </a:lnSpc>
                        <a:spcBef>
                          <a:spcPts val="0"/>
                        </a:spcBef>
                        <a:spcAft>
                          <a:spcPts val="0"/>
                        </a:spcAft>
                      </a:pPr>
                      <a:r>
                        <a:rPr lang="en-US" sz="1000" b="1" dirty="0">
                          <a:solidFill>
                            <a:schemeClr val="tx1"/>
                          </a:solidFill>
                          <a:effectLst/>
                          <a:latin typeface="Arial Narrow" panose="020B0606020202030204" pitchFamily="34" charset="0"/>
                          <a:ea typeface="Times New Roman" panose="02020603050405020304" pitchFamily="18" charset="0"/>
                          <a:cs typeface="Arial" panose="020B0604020202020204" pitchFamily="34" charset="0"/>
                        </a:rPr>
                        <a:t>151 043 </a:t>
                      </a:r>
                      <a:endParaRPr lang="en-US" sz="1000" b="1" dirty="0">
                        <a:solidFill>
                          <a:schemeClr val="tx1"/>
                        </a:solidFill>
                        <a:effectLst/>
                        <a:latin typeface="Arial Narrow" panose="020B0606020202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2CC"/>
                    </a:solidFill>
                  </a:tcPr>
                </a:tc>
                <a:tc>
                  <a:txBody>
                    <a:bodyPr/>
                    <a:lstStyle/>
                    <a:p>
                      <a:pPr marL="0" marR="0" algn="r">
                        <a:lnSpc>
                          <a:spcPct val="115000"/>
                        </a:lnSpc>
                        <a:spcBef>
                          <a:spcPts val="0"/>
                        </a:spcBef>
                        <a:spcAft>
                          <a:spcPts val="0"/>
                        </a:spcAft>
                      </a:pPr>
                      <a:r>
                        <a:rPr lang="en-US" sz="1000" b="1" dirty="0">
                          <a:solidFill>
                            <a:schemeClr val="tx1"/>
                          </a:solidFill>
                          <a:effectLst/>
                          <a:latin typeface="Arial Narrow" panose="020B0606020202030204" pitchFamily="34" charset="0"/>
                          <a:ea typeface="Times New Roman" panose="02020603050405020304" pitchFamily="18" charset="0"/>
                          <a:cs typeface="Arial" panose="020B0604020202020204" pitchFamily="34" charset="0"/>
                        </a:rPr>
                        <a:t>138 407 </a:t>
                      </a:r>
                      <a:endParaRPr lang="en-US" sz="1000" b="1" dirty="0">
                        <a:solidFill>
                          <a:schemeClr val="tx1"/>
                        </a:solidFill>
                        <a:effectLst/>
                        <a:latin typeface="Arial Narrow" panose="020B0606020202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2CC"/>
                    </a:solidFill>
                  </a:tcPr>
                </a:tc>
                <a:tc>
                  <a:txBody>
                    <a:bodyPr/>
                    <a:lstStyle/>
                    <a:p>
                      <a:pPr marL="0" marR="0" algn="r">
                        <a:lnSpc>
                          <a:spcPct val="115000"/>
                        </a:lnSpc>
                        <a:spcBef>
                          <a:spcPts val="0"/>
                        </a:spcBef>
                        <a:spcAft>
                          <a:spcPts val="0"/>
                        </a:spcAft>
                      </a:pPr>
                      <a:r>
                        <a:rPr lang="en-US" sz="1000" b="1" dirty="0">
                          <a:solidFill>
                            <a:schemeClr val="tx1"/>
                          </a:solidFill>
                          <a:effectLst/>
                          <a:latin typeface="Arial Narrow" panose="020B0606020202030204" pitchFamily="34" charset="0"/>
                          <a:ea typeface="Times New Roman" panose="02020603050405020304" pitchFamily="18" charset="0"/>
                          <a:cs typeface="Arial" panose="020B0604020202020204" pitchFamily="34" charset="0"/>
                        </a:rPr>
                        <a:t>12 636 </a:t>
                      </a:r>
                      <a:endParaRPr lang="en-US" sz="1000" b="1" dirty="0">
                        <a:solidFill>
                          <a:schemeClr val="tx1"/>
                        </a:solidFill>
                        <a:effectLst/>
                        <a:latin typeface="Arial Narrow" panose="020B0606020202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2CC"/>
                    </a:solidFill>
                  </a:tcPr>
                </a:tc>
                <a:tc>
                  <a:txBody>
                    <a:bodyPr/>
                    <a:lstStyle/>
                    <a:p>
                      <a:pPr marL="0" marR="0" algn="r">
                        <a:lnSpc>
                          <a:spcPct val="115000"/>
                        </a:lnSpc>
                        <a:spcBef>
                          <a:spcPts val="0"/>
                        </a:spcBef>
                        <a:spcAft>
                          <a:spcPts val="0"/>
                        </a:spcAft>
                      </a:pPr>
                      <a:r>
                        <a:rPr lang="en-US" sz="1000" b="1" dirty="0">
                          <a:solidFill>
                            <a:schemeClr val="tx1"/>
                          </a:solidFill>
                          <a:effectLst/>
                          <a:latin typeface="Arial Narrow" panose="020B0606020202030204" pitchFamily="34" charset="0"/>
                          <a:ea typeface="Times New Roman" panose="02020603050405020304" pitchFamily="18" charset="0"/>
                          <a:cs typeface="Arial" panose="020B0604020202020204" pitchFamily="34" charset="0"/>
                        </a:rPr>
                        <a:t>91.6%</a:t>
                      </a:r>
                      <a:endParaRPr lang="en-US" sz="1000" b="1" dirty="0">
                        <a:solidFill>
                          <a:schemeClr val="tx1"/>
                        </a:solidFill>
                        <a:effectLst/>
                        <a:latin typeface="Arial Narrow" panose="020B0606020202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2CC"/>
                    </a:solidFill>
                  </a:tcPr>
                </a:tc>
                <a:tc>
                  <a:txBody>
                    <a:bodyPr/>
                    <a:lstStyle/>
                    <a:p>
                      <a:pPr marL="0" marR="0" algn="r">
                        <a:lnSpc>
                          <a:spcPct val="115000"/>
                        </a:lnSpc>
                        <a:spcBef>
                          <a:spcPts val="0"/>
                        </a:spcBef>
                        <a:spcAft>
                          <a:spcPts val="0"/>
                        </a:spcAft>
                      </a:pPr>
                      <a:r>
                        <a:rPr lang="en-US" sz="1000" b="1" dirty="0">
                          <a:solidFill>
                            <a:schemeClr val="tx1"/>
                          </a:solidFill>
                          <a:effectLst/>
                          <a:latin typeface="Arial Narrow" panose="020B0606020202030204" pitchFamily="34" charset="0"/>
                          <a:ea typeface="Times New Roman" panose="02020603050405020304" pitchFamily="18" charset="0"/>
                          <a:cs typeface="Arial" panose="020B0604020202020204" pitchFamily="34" charset="0"/>
                        </a:rPr>
                        <a:t> 137 168 </a:t>
                      </a:r>
                      <a:endParaRPr lang="en-US" sz="1000" b="1" dirty="0">
                        <a:solidFill>
                          <a:schemeClr val="tx1"/>
                        </a:solidFill>
                        <a:effectLst/>
                        <a:latin typeface="Arial Narrow" panose="020B0606020202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2CC"/>
                    </a:solidFill>
                  </a:tcPr>
                </a:tc>
                <a:tc>
                  <a:txBody>
                    <a:bodyPr/>
                    <a:lstStyle/>
                    <a:p>
                      <a:pPr marL="0" marR="0" algn="r">
                        <a:lnSpc>
                          <a:spcPct val="115000"/>
                        </a:lnSpc>
                        <a:spcBef>
                          <a:spcPts val="0"/>
                        </a:spcBef>
                        <a:spcAft>
                          <a:spcPts val="0"/>
                        </a:spcAft>
                      </a:pPr>
                      <a:r>
                        <a:rPr lang="en-US" sz="1000" b="1" dirty="0">
                          <a:solidFill>
                            <a:schemeClr val="tx1"/>
                          </a:solidFill>
                          <a:effectLst/>
                          <a:latin typeface="Arial Narrow" panose="020B0606020202030204" pitchFamily="34" charset="0"/>
                          <a:ea typeface="Times New Roman" panose="02020603050405020304" pitchFamily="18" charset="0"/>
                          <a:cs typeface="Arial" panose="020B0604020202020204" pitchFamily="34" charset="0"/>
                        </a:rPr>
                        <a:t>131 544 </a:t>
                      </a:r>
                      <a:endParaRPr lang="en-US" sz="1000" b="1" dirty="0">
                        <a:solidFill>
                          <a:schemeClr val="tx1"/>
                        </a:solidFill>
                        <a:effectLst/>
                        <a:latin typeface="Arial Narrow" panose="020B0606020202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2CC"/>
                    </a:solidFill>
                  </a:tcPr>
                </a:tc>
                <a:extLst>
                  <a:ext uri="{0D108BD9-81ED-4DB2-BD59-A6C34878D82A}">
                    <a16:rowId xmlns:a16="http://schemas.microsoft.com/office/drawing/2014/main" val="689691266"/>
                  </a:ext>
                </a:extLst>
              </a:tr>
              <a:tr h="202632">
                <a:tc gridSpan="5">
                  <a:txBody>
                    <a:bodyPr/>
                    <a:lstStyle/>
                    <a:p>
                      <a:pPr marL="0" marR="0">
                        <a:lnSpc>
                          <a:spcPts val="1300"/>
                        </a:lnSpc>
                        <a:spcBef>
                          <a:spcPts val="0"/>
                        </a:spcBef>
                        <a:spcAft>
                          <a:spcPts val="0"/>
                        </a:spcAft>
                      </a:pPr>
                      <a:r>
                        <a:rPr lang="en-US" sz="1000" dirty="0">
                          <a:solidFill>
                            <a:schemeClr val="tx1"/>
                          </a:solidFill>
                          <a:effectLst/>
                          <a:latin typeface="Arial Narrow" panose="020B0606020202030204" pitchFamily="34" charset="0"/>
                        </a:rPr>
                        <a:t> Reconciliation with Statement of Financial Performance </a:t>
                      </a:r>
                      <a:endParaRPr lang="en-US" sz="1000" dirty="0">
                        <a:solidFill>
                          <a:schemeClr val="tx1"/>
                        </a:solidFill>
                        <a:effectLst/>
                        <a:latin typeface="Arial Narrow" panose="020B0606020202030204" pitchFamily="34" charset="0"/>
                        <a:ea typeface="Times New Roman" panose="02020603050405020304" pitchFamily="18" charset="0"/>
                      </a:endParaRPr>
                    </a:p>
                  </a:txBody>
                  <a:tcPr marL="24137" marR="2413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no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marL="0" marR="0" algn="r">
                        <a:lnSpc>
                          <a:spcPts val="1300"/>
                        </a:lnSpc>
                        <a:spcBef>
                          <a:spcPts val="0"/>
                        </a:spcBef>
                        <a:spcAft>
                          <a:spcPts val="0"/>
                        </a:spcAft>
                      </a:pPr>
                      <a:r>
                        <a:rPr lang="en-US" sz="1000" dirty="0">
                          <a:effectLst/>
                          <a:latin typeface="Arial Narrow" panose="020B0606020202030204" pitchFamily="34" charset="0"/>
                        </a:rPr>
                        <a:t> </a:t>
                      </a:r>
                      <a:endParaRPr lang="en-US" sz="1000" dirty="0">
                        <a:effectLst/>
                        <a:latin typeface="Arial Narrow" panose="020B0606020202030204" pitchFamily="34" charset="0"/>
                        <a:ea typeface="Times New Roman" panose="02020603050405020304" pitchFamily="18" charset="0"/>
                      </a:endParaRPr>
                    </a:p>
                  </a:txBody>
                  <a:tcPr marL="24137" marR="2413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tc>
                  <a:txBody>
                    <a:bodyPr/>
                    <a:lstStyle/>
                    <a:p>
                      <a:pPr marL="0" marR="0" algn="r">
                        <a:lnSpc>
                          <a:spcPts val="1300"/>
                        </a:lnSpc>
                        <a:spcBef>
                          <a:spcPts val="0"/>
                        </a:spcBef>
                        <a:spcAft>
                          <a:spcPts val="0"/>
                        </a:spcAft>
                      </a:pPr>
                      <a:r>
                        <a:rPr lang="en-US" sz="1000" dirty="0">
                          <a:effectLst/>
                          <a:latin typeface="Arial Narrow" panose="020B0606020202030204" pitchFamily="34" charset="0"/>
                        </a:rPr>
                        <a:t> </a:t>
                      </a:r>
                      <a:endParaRPr lang="en-US" sz="1000" dirty="0">
                        <a:effectLst/>
                        <a:latin typeface="Arial Narrow" panose="020B0606020202030204" pitchFamily="34" charset="0"/>
                        <a:ea typeface="Times New Roman" panose="02020603050405020304" pitchFamily="18" charset="0"/>
                      </a:endParaRPr>
                    </a:p>
                  </a:txBody>
                  <a:tcPr marL="24137" marR="2413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tc>
                  <a:txBody>
                    <a:bodyPr/>
                    <a:lstStyle/>
                    <a:p>
                      <a:pPr marL="0" marR="0" algn="r">
                        <a:lnSpc>
                          <a:spcPts val="1300"/>
                        </a:lnSpc>
                        <a:spcBef>
                          <a:spcPts val="0"/>
                        </a:spcBef>
                        <a:spcAft>
                          <a:spcPts val="0"/>
                        </a:spcAft>
                      </a:pPr>
                      <a:r>
                        <a:rPr lang="en-US" sz="1000" dirty="0">
                          <a:effectLst/>
                          <a:latin typeface="Arial Narrow" panose="020B0606020202030204" pitchFamily="34" charset="0"/>
                        </a:rPr>
                        <a:t> </a:t>
                      </a:r>
                      <a:endParaRPr lang="en-US" sz="1000" dirty="0">
                        <a:effectLst/>
                        <a:latin typeface="Arial Narrow" panose="020B0606020202030204" pitchFamily="34" charset="0"/>
                        <a:ea typeface="Times New Roman" panose="02020603050405020304" pitchFamily="18" charset="0"/>
                      </a:endParaRPr>
                    </a:p>
                  </a:txBody>
                  <a:tcPr marL="24137" marR="24137" marT="0"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tc>
                  <a:txBody>
                    <a:bodyPr/>
                    <a:lstStyle/>
                    <a:p>
                      <a:pPr marL="0" marR="0" algn="r">
                        <a:lnSpc>
                          <a:spcPts val="1300"/>
                        </a:lnSpc>
                        <a:spcBef>
                          <a:spcPts val="0"/>
                        </a:spcBef>
                        <a:spcAft>
                          <a:spcPts val="0"/>
                        </a:spcAft>
                      </a:pPr>
                      <a:r>
                        <a:rPr lang="en-US" sz="1000" dirty="0">
                          <a:effectLst/>
                          <a:latin typeface="Arial Narrow" panose="020B0606020202030204" pitchFamily="34" charset="0"/>
                        </a:rPr>
                        <a:t> </a:t>
                      </a:r>
                      <a:endParaRPr lang="en-US" sz="1000" dirty="0">
                        <a:effectLst/>
                        <a:latin typeface="Arial Narrow" panose="020B0606020202030204" pitchFamily="34" charset="0"/>
                        <a:ea typeface="Times New Roman" panose="02020603050405020304" pitchFamily="18" charset="0"/>
                      </a:endParaRPr>
                    </a:p>
                  </a:txBody>
                  <a:tcPr marL="24137" marR="24137" marT="0"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tc>
                  <a:txBody>
                    <a:bodyPr/>
                    <a:lstStyle/>
                    <a:p>
                      <a:pPr marL="0" marR="0" algn="r">
                        <a:lnSpc>
                          <a:spcPts val="1300"/>
                        </a:lnSpc>
                        <a:spcBef>
                          <a:spcPts val="0"/>
                        </a:spcBef>
                        <a:spcAft>
                          <a:spcPts val="0"/>
                        </a:spcAft>
                      </a:pPr>
                      <a:r>
                        <a:rPr lang="en-US" sz="1000" dirty="0">
                          <a:effectLst/>
                          <a:latin typeface="Arial Narrow" panose="020B0606020202030204" pitchFamily="34" charset="0"/>
                        </a:rPr>
                        <a:t> </a:t>
                      </a:r>
                      <a:endParaRPr lang="en-US" sz="1000" dirty="0">
                        <a:effectLst/>
                        <a:latin typeface="Arial Narrow" panose="020B0606020202030204" pitchFamily="34" charset="0"/>
                        <a:ea typeface="Times New Roman" panose="02020603050405020304" pitchFamily="18" charset="0"/>
                      </a:endParaRPr>
                    </a:p>
                  </a:txBody>
                  <a:tcPr marL="24137" marR="2413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tc>
                  <a:txBody>
                    <a:bodyPr/>
                    <a:lstStyle/>
                    <a:p>
                      <a:pPr marL="0" marR="0" algn="r">
                        <a:lnSpc>
                          <a:spcPts val="1300"/>
                        </a:lnSpc>
                        <a:spcBef>
                          <a:spcPts val="0"/>
                        </a:spcBef>
                        <a:spcAft>
                          <a:spcPts val="0"/>
                        </a:spcAft>
                      </a:pPr>
                      <a:r>
                        <a:rPr lang="en-US" sz="1000" dirty="0">
                          <a:effectLst/>
                          <a:latin typeface="Arial Narrow" panose="020B0606020202030204" pitchFamily="34" charset="0"/>
                        </a:rPr>
                        <a:t> </a:t>
                      </a:r>
                      <a:endParaRPr lang="en-US" sz="1000" dirty="0">
                        <a:effectLst/>
                        <a:latin typeface="Arial Narrow" panose="020B0606020202030204" pitchFamily="34" charset="0"/>
                        <a:ea typeface="Times New Roman" panose="02020603050405020304" pitchFamily="18" charset="0"/>
                      </a:endParaRPr>
                    </a:p>
                  </a:txBody>
                  <a:tcPr marL="24137" marR="2413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extLst>
                  <a:ext uri="{0D108BD9-81ED-4DB2-BD59-A6C34878D82A}">
                    <a16:rowId xmlns:a16="http://schemas.microsoft.com/office/drawing/2014/main" val="2577104627"/>
                  </a:ext>
                </a:extLst>
              </a:tr>
              <a:tr h="202632">
                <a:tc>
                  <a:txBody>
                    <a:bodyPr/>
                    <a:lstStyle/>
                    <a:p>
                      <a:pPr marL="0" marR="0" indent="0" algn="l" defTabSz="914400" rtl="0" eaLnBrk="1" fontAlgn="auto" latinLnBrk="0" hangingPunct="1">
                        <a:lnSpc>
                          <a:spcPts val="1300"/>
                        </a:lnSpc>
                        <a:spcBef>
                          <a:spcPts val="0"/>
                        </a:spcBef>
                        <a:spcAft>
                          <a:spcPts val="0"/>
                        </a:spcAft>
                        <a:buClrTx/>
                        <a:buSzTx/>
                        <a:buFontTx/>
                        <a:buNone/>
                        <a:tabLst/>
                        <a:defRPr/>
                      </a:pPr>
                      <a:r>
                        <a:rPr lang="en-US" sz="1000" dirty="0" smtClean="0">
                          <a:solidFill>
                            <a:schemeClr val="tx1"/>
                          </a:solidFill>
                          <a:effectLst/>
                          <a:latin typeface="Arial Narrow" panose="020B0606020202030204" pitchFamily="34" charset="0"/>
                        </a:rPr>
                        <a:t>Add:</a:t>
                      </a:r>
                      <a:endParaRPr lang="en-US" sz="1000" dirty="0" smtClean="0">
                        <a:effectLst/>
                        <a:latin typeface="Arial Narrow" panose="020B0606020202030204" pitchFamily="34" charset="0"/>
                        <a:ea typeface="Times New Roman" panose="02020603050405020304" pitchFamily="18" charset="0"/>
                      </a:endParaRPr>
                    </a:p>
                  </a:txBody>
                  <a:tcPr marL="24137" marR="24137" marT="0"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gridSpan="4">
                  <a:txBody>
                    <a:bodyPr/>
                    <a:lstStyle/>
                    <a:p>
                      <a:pPr marL="0" marR="0">
                        <a:lnSpc>
                          <a:spcPts val="1300"/>
                        </a:lnSpc>
                        <a:spcBef>
                          <a:spcPts val="0"/>
                        </a:spcBef>
                        <a:spcAft>
                          <a:spcPts val="0"/>
                        </a:spcAft>
                      </a:pPr>
                      <a:r>
                        <a:rPr lang="en-US" sz="1000" dirty="0">
                          <a:effectLst/>
                          <a:latin typeface="Arial Narrow" panose="020B0606020202030204" pitchFamily="34" charset="0"/>
                        </a:rPr>
                        <a:t> Departmental receipts </a:t>
                      </a:r>
                      <a:endParaRPr lang="en-US" sz="1000" dirty="0">
                        <a:effectLst/>
                        <a:latin typeface="Arial Narrow" panose="020B0606020202030204" pitchFamily="34" charset="0"/>
                        <a:ea typeface="Times New Roman" panose="02020603050405020304" pitchFamily="18" charset="0"/>
                      </a:endParaRPr>
                    </a:p>
                  </a:txBody>
                  <a:tcPr marL="24137" marR="24137" marT="0"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marL="0" marR="0" algn="r">
                        <a:lnSpc>
                          <a:spcPct val="115000"/>
                        </a:lnSpc>
                        <a:spcBef>
                          <a:spcPts val="0"/>
                        </a:spcBef>
                        <a:spcAft>
                          <a:spcPts val="0"/>
                        </a:spcAft>
                      </a:pPr>
                      <a:r>
                        <a:rPr lang="en-US" sz="1000" b="1" dirty="0">
                          <a:effectLst/>
                          <a:latin typeface="Arial Narrow" panose="020B0606020202030204" pitchFamily="34" charset="0"/>
                          <a:ea typeface="Times New Roman" panose="02020603050405020304" pitchFamily="18" charset="0"/>
                          <a:cs typeface="Arial" panose="020B0604020202020204" pitchFamily="34" charset="0"/>
                        </a:rPr>
                        <a:t>165 </a:t>
                      </a:r>
                      <a:endParaRPr lang="en-US" sz="1000" b="1" dirty="0">
                        <a:effectLst/>
                        <a:latin typeface="Arial Narrow" panose="020B0606020202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tc>
                  <a:txBody>
                    <a:bodyPr/>
                    <a:lstStyle/>
                    <a:p>
                      <a:pPr marL="0" marR="0" algn="r">
                        <a:lnSpc>
                          <a:spcPct val="115000"/>
                        </a:lnSpc>
                        <a:spcBef>
                          <a:spcPts val="0"/>
                        </a:spcBef>
                        <a:spcAft>
                          <a:spcPts val="0"/>
                        </a:spcAft>
                      </a:pPr>
                      <a:r>
                        <a:rPr lang="en-US" sz="1000" b="1" dirty="0">
                          <a:effectLst/>
                          <a:latin typeface="Arial Narrow" panose="020B0606020202030204" pitchFamily="34" charset="0"/>
                          <a:ea typeface="Times New Roman" panose="02020603050405020304" pitchFamily="18" charset="0"/>
                          <a:cs typeface="Arial" panose="020B0604020202020204" pitchFamily="34" charset="0"/>
                        </a:rPr>
                        <a:t> </a:t>
                      </a:r>
                      <a:endParaRPr lang="en-US" sz="1000" b="1" dirty="0">
                        <a:effectLst/>
                        <a:latin typeface="Arial Narrow" panose="020B0606020202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tc>
                  <a:txBody>
                    <a:bodyPr/>
                    <a:lstStyle/>
                    <a:p>
                      <a:endParaRPr lang="en-US" sz="1000" b="1" dirty="0">
                        <a:effectLst/>
                        <a:latin typeface="Arial Narrow" panose="020B0606020202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tc>
                  <a:txBody>
                    <a:bodyPr/>
                    <a:lstStyle/>
                    <a:p>
                      <a:endParaRPr lang="en-US" sz="1000" b="1" dirty="0">
                        <a:effectLst/>
                        <a:latin typeface="Arial Narrow" panose="020B0606020202030204" pitchFamily="34" charset="0"/>
                        <a:cs typeface="Times New Roman" panose="02020603050405020304" pitchFamily="18" charset="0"/>
                      </a:endParaRPr>
                    </a:p>
                  </a:txBody>
                  <a:tcPr marL="68580" marR="68580" marT="0"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tc>
                  <a:txBody>
                    <a:bodyPr/>
                    <a:lstStyle/>
                    <a:p>
                      <a:pPr marL="0" marR="0" algn="r">
                        <a:lnSpc>
                          <a:spcPct val="115000"/>
                        </a:lnSpc>
                        <a:spcBef>
                          <a:spcPts val="0"/>
                        </a:spcBef>
                        <a:spcAft>
                          <a:spcPts val="0"/>
                        </a:spcAft>
                      </a:pPr>
                      <a:r>
                        <a:rPr lang="en-US" sz="1000" b="1" dirty="0">
                          <a:effectLst/>
                          <a:latin typeface="Arial Narrow" panose="020B0606020202030204" pitchFamily="34" charset="0"/>
                          <a:ea typeface="Times New Roman" panose="02020603050405020304" pitchFamily="18" charset="0"/>
                          <a:cs typeface="Arial" panose="020B0604020202020204" pitchFamily="34" charset="0"/>
                        </a:rPr>
                        <a:t>75 </a:t>
                      </a:r>
                      <a:endParaRPr lang="en-US" sz="1000" b="1" dirty="0">
                        <a:effectLst/>
                        <a:latin typeface="Arial Narrow" panose="020B0606020202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tc>
                  <a:txBody>
                    <a:bodyPr/>
                    <a:lstStyle/>
                    <a:p>
                      <a:pPr marL="0" marR="0" algn="r">
                        <a:lnSpc>
                          <a:spcPct val="115000"/>
                        </a:lnSpc>
                        <a:spcBef>
                          <a:spcPts val="0"/>
                        </a:spcBef>
                        <a:spcAft>
                          <a:spcPts val="0"/>
                        </a:spcAft>
                      </a:pPr>
                      <a:r>
                        <a:rPr lang="en-US" sz="1000" b="1" dirty="0">
                          <a:effectLst/>
                          <a:latin typeface="Arial Narrow" panose="020B0606020202030204" pitchFamily="34" charset="0"/>
                          <a:ea typeface="Times New Roman" panose="02020603050405020304" pitchFamily="18" charset="0"/>
                          <a:cs typeface="Arial" panose="020B0604020202020204" pitchFamily="34" charset="0"/>
                        </a:rPr>
                        <a:t> </a:t>
                      </a:r>
                      <a:endParaRPr lang="en-US" sz="1000" b="1" dirty="0">
                        <a:effectLst/>
                        <a:latin typeface="Arial Narrow" panose="020B0606020202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extLst>
                  <a:ext uri="{0D108BD9-81ED-4DB2-BD59-A6C34878D82A}">
                    <a16:rowId xmlns:a16="http://schemas.microsoft.com/office/drawing/2014/main" val="1443094535"/>
                  </a:ext>
                </a:extLst>
              </a:tr>
              <a:tr h="202632">
                <a:tc>
                  <a:txBody>
                    <a:bodyPr/>
                    <a:lstStyle/>
                    <a:p>
                      <a:pPr marL="0" marR="0">
                        <a:lnSpc>
                          <a:spcPts val="1300"/>
                        </a:lnSpc>
                        <a:spcBef>
                          <a:spcPts val="0"/>
                        </a:spcBef>
                        <a:spcAft>
                          <a:spcPts val="0"/>
                        </a:spcAft>
                      </a:pPr>
                      <a:endParaRPr lang="en-US" sz="1000" dirty="0">
                        <a:effectLst/>
                        <a:latin typeface="Arial Narrow" panose="020B0606020202030204" pitchFamily="34" charset="0"/>
                        <a:ea typeface="Times New Roman" panose="02020603050405020304" pitchFamily="18" charset="0"/>
                      </a:endParaRPr>
                    </a:p>
                  </a:txBody>
                  <a:tcPr marL="24137" marR="24137" marT="0"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gridSpan="4">
                  <a:txBody>
                    <a:bodyPr/>
                    <a:lstStyle/>
                    <a:p>
                      <a:pPr marL="0" marR="0">
                        <a:lnSpc>
                          <a:spcPts val="1300"/>
                        </a:lnSpc>
                        <a:spcBef>
                          <a:spcPts val="0"/>
                        </a:spcBef>
                        <a:spcAft>
                          <a:spcPts val="0"/>
                        </a:spcAft>
                      </a:pPr>
                      <a:r>
                        <a:rPr lang="en-US" sz="1000" dirty="0" smtClean="0">
                          <a:effectLst/>
                          <a:latin typeface="Arial Narrow" panose="020B0606020202030204" pitchFamily="34" charset="0"/>
                        </a:rPr>
                        <a:t>NRF Receipts </a:t>
                      </a:r>
                      <a:endParaRPr lang="en-US" sz="1000" dirty="0">
                        <a:effectLst/>
                        <a:latin typeface="Arial Narrow" panose="020B0606020202030204" pitchFamily="34" charset="0"/>
                        <a:ea typeface="Times New Roman" panose="02020603050405020304" pitchFamily="18" charset="0"/>
                      </a:endParaRPr>
                    </a:p>
                  </a:txBody>
                  <a:tcPr marL="24137" marR="24137" marT="0"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marL="0" marR="0" algn="r">
                        <a:lnSpc>
                          <a:spcPct val="115000"/>
                        </a:lnSpc>
                        <a:spcBef>
                          <a:spcPts val="0"/>
                        </a:spcBef>
                        <a:spcAft>
                          <a:spcPts val="0"/>
                        </a:spcAft>
                      </a:pPr>
                      <a:r>
                        <a:rPr lang="en-US" sz="1000" b="1" dirty="0">
                          <a:effectLst/>
                          <a:latin typeface="Arial Narrow" panose="020B0606020202030204" pitchFamily="34" charset="0"/>
                          <a:ea typeface="Times New Roman" panose="02020603050405020304" pitchFamily="18" charset="0"/>
                          <a:cs typeface="Arial" panose="020B0604020202020204" pitchFamily="34" charset="0"/>
                        </a:rPr>
                        <a:t>- </a:t>
                      </a:r>
                      <a:endParaRPr lang="en-US" sz="1000" b="1" dirty="0">
                        <a:effectLst/>
                        <a:latin typeface="Arial Narrow" panose="020B0606020202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tc>
                  <a:txBody>
                    <a:bodyPr/>
                    <a:lstStyle/>
                    <a:p>
                      <a:pPr marL="0" marR="0" algn="r">
                        <a:lnSpc>
                          <a:spcPct val="115000"/>
                        </a:lnSpc>
                        <a:spcBef>
                          <a:spcPts val="0"/>
                        </a:spcBef>
                        <a:spcAft>
                          <a:spcPts val="0"/>
                        </a:spcAft>
                      </a:pPr>
                      <a:r>
                        <a:rPr lang="en-US" sz="1000" b="1" dirty="0">
                          <a:effectLst/>
                          <a:latin typeface="Arial Narrow" panose="020B0606020202030204" pitchFamily="34" charset="0"/>
                          <a:ea typeface="Times New Roman" panose="02020603050405020304" pitchFamily="18" charset="0"/>
                          <a:cs typeface="Arial" panose="020B0604020202020204" pitchFamily="34" charset="0"/>
                        </a:rPr>
                        <a:t> </a:t>
                      </a:r>
                      <a:endParaRPr lang="en-US" sz="1000" b="1" dirty="0">
                        <a:effectLst/>
                        <a:latin typeface="Arial Narrow" panose="020B0606020202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tc>
                  <a:txBody>
                    <a:bodyPr/>
                    <a:lstStyle/>
                    <a:p>
                      <a:endParaRPr lang="en-US" sz="1000" b="1" dirty="0">
                        <a:effectLst/>
                        <a:latin typeface="Arial Narrow" panose="020B0606020202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tc>
                  <a:txBody>
                    <a:bodyPr/>
                    <a:lstStyle/>
                    <a:p>
                      <a:endParaRPr lang="en-US" sz="1000" b="1" dirty="0">
                        <a:effectLst/>
                        <a:latin typeface="Arial Narrow" panose="020B0606020202030204" pitchFamily="34" charset="0"/>
                        <a:cs typeface="Times New Roman" panose="02020603050405020304" pitchFamily="18" charset="0"/>
                      </a:endParaRPr>
                    </a:p>
                  </a:txBody>
                  <a:tcPr marL="68580" marR="68580" marT="0"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tc>
                  <a:txBody>
                    <a:bodyPr/>
                    <a:lstStyle/>
                    <a:p>
                      <a:pPr marL="0" marR="0" algn="r">
                        <a:lnSpc>
                          <a:spcPct val="115000"/>
                        </a:lnSpc>
                        <a:spcBef>
                          <a:spcPts val="0"/>
                        </a:spcBef>
                        <a:spcAft>
                          <a:spcPts val="0"/>
                        </a:spcAft>
                      </a:pPr>
                      <a:r>
                        <a:rPr lang="en-US" sz="1000" b="1" dirty="0">
                          <a:effectLst/>
                          <a:latin typeface="Arial Narrow" panose="020B0606020202030204" pitchFamily="34" charset="0"/>
                          <a:ea typeface="Times New Roman" panose="02020603050405020304" pitchFamily="18" charset="0"/>
                          <a:cs typeface="Arial" panose="020B0604020202020204" pitchFamily="34" charset="0"/>
                        </a:rPr>
                        <a:t>- </a:t>
                      </a:r>
                      <a:endParaRPr lang="en-US" sz="1000" b="1" dirty="0">
                        <a:effectLst/>
                        <a:latin typeface="Arial Narrow" panose="020B0606020202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tc>
                  <a:txBody>
                    <a:bodyPr/>
                    <a:lstStyle/>
                    <a:p>
                      <a:pPr marL="0" marR="0" algn="r">
                        <a:lnSpc>
                          <a:spcPct val="115000"/>
                        </a:lnSpc>
                        <a:spcBef>
                          <a:spcPts val="0"/>
                        </a:spcBef>
                        <a:spcAft>
                          <a:spcPts val="0"/>
                        </a:spcAft>
                      </a:pPr>
                      <a:r>
                        <a:rPr lang="en-US" sz="1000" b="1" dirty="0">
                          <a:effectLst/>
                          <a:latin typeface="Arial Narrow" panose="020B0606020202030204" pitchFamily="34" charset="0"/>
                          <a:ea typeface="Times New Roman" panose="02020603050405020304" pitchFamily="18" charset="0"/>
                          <a:cs typeface="Arial" panose="020B0604020202020204" pitchFamily="34" charset="0"/>
                        </a:rPr>
                        <a:t> </a:t>
                      </a:r>
                      <a:endParaRPr lang="en-US" sz="1000" b="1" dirty="0">
                        <a:effectLst/>
                        <a:latin typeface="Arial Narrow" panose="020B0606020202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extLst>
                  <a:ext uri="{0D108BD9-81ED-4DB2-BD59-A6C34878D82A}">
                    <a16:rowId xmlns:a16="http://schemas.microsoft.com/office/drawing/2014/main" val="1466978884"/>
                  </a:ext>
                </a:extLst>
              </a:tr>
              <a:tr h="202632">
                <a:tc>
                  <a:txBody>
                    <a:bodyPr/>
                    <a:lstStyle/>
                    <a:p>
                      <a:pPr marL="0" marR="0">
                        <a:lnSpc>
                          <a:spcPts val="1300"/>
                        </a:lnSpc>
                        <a:spcBef>
                          <a:spcPts val="0"/>
                        </a:spcBef>
                        <a:spcAft>
                          <a:spcPts val="0"/>
                        </a:spcAft>
                      </a:pPr>
                      <a:endParaRPr lang="en-US" sz="1000" dirty="0">
                        <a:effectLst/>
                        <a:latin typeface="Arial Narrow" panose="020B0606020202030204" pitchFamily="34" charset="0"/>
                        <a:ea typeface="Times New Roman" panose="02020603050405020304" pitchFamily="18" charset="0"/>
                      </a:endParaRPr>
                    </a:p>
                  </a:txBody>
                  <a:tcPr marL="24137" marR="24137" marT="0"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gridSpan="4">
                  <a:txBody>
                    <a:bodyPr/>
                    <a:lstStyle/>
                    <a:p>
                      <a:pPr marL="0" marR="0">
                        <a:lnSpc>
                          <a:spcPts val="1300"/>
                        </a:lnSpc>
                        <a:spcBef>
                          <a:spcPts val="0"/>
                        </a:spcBef>
                        <a:spcAft>
                          <a:spcPts val="0"/>
                        </a:spcAft>
                      </a:pPr>
                      <a:r>
                        <a:rPr lang="en-US" sz="1000" dirty="0" smtClean="0">
                          <a:effectLst/>
                          <a:latin typeface="Arial Narrow" panose="020B0606020202030204" pitchFamily="34" charset="0"/>
                          <a:ea typeface="Times New Roman" panose="02020603050405020304" pitchFamily="18" charset="0"/>
                        </a:rPr>
                        <a:t>Aid</a:t>
                      </a:r>
                      <a:r>
                        <a:rPr lang="en-US" sz="1000" baseline="0" dirty="0" smtClean="0">
                          <a:effectLst/>
                          <a:latin typeface="Arial Narrow" panose="020B0606020202030204" pitchFamily="34" charset="0"/>
                          <a:ea typeface="Times New Roman" panose="02020603050405020304" pitchFamily="18" charset="0"/>
                        </a:rPr>
                        <a:t> assistance</a:t>
                      </a:r>
                      <a:endParaRPr lang="en-US" sz="1000" dirty="0">
                        <a:effectLst/>
                        <a:latin typeface="Arial Narrow" panose="020B0606020202030204" pitchFamily="34" charset="0"/>
                        <a:ea typeface="Times New Roman" panose="02020603050405020304" pitchFamily="18" charset="0"/>
                      </a:endParaRPr>
                    </a:p>
                  </a:txBody>
                  <a:tcPr marL="24137" marR="24137" marT="0"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marL="0" marR="0" algn="r">
                        <a:lnSpc>
                          <a:spcPct val="115000"/>
                        </a:lnSpc>
                        <a:spcBef>
                          <a:spcPts val="0"/>
                        </a:spcBef>
                        <a:spcAft>
                          <a:spcPts val="0"/>
                        </a:spcAft>
                      </a:pPr>
                      <a:r>
                        <a:rPr lang="en-US" sz="1000" b="1" dirty="0" smtClean="0">
                          <a:effectLst/>
                          <a:latin typeface="Arial Narrow" panose="020B0606020202030204" pitchFamily="34" charset="0"/>
                          <a:ea typeface="Calibri" panose="020F0502020204030204" pitchFamily="34" charset="0"/>
                          <a:cs typeface="Times New Roman" panose="02020603050405020304" pitchFamily="18" charset="0"/>
                        </a:rPr>
                        <a:t>-</a:t>
                      </a:r>
                      <a:endParaRPr lang="en-US" sz="1000" b="1" dirty="0">
                        <a:effectLst/>
                        <a:latin typeface="Arial Narrow" panose="020B0606020202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tc>
                  <a:txBody>
                    <a:bodyPr/>
                    <a:lstStyle/>
                    <a:p>
                      <a:pPr marL="0" marR="0" algn="r">
                        <a:lnSpc>
                          <a:spcPct val="115000"/>
                        </a:lnSpc>
                        <a:spcBef>
                          <a:spcPts val="0"/>
                        </a:spcBef>
                        <a:spcAft>
                          <a:spcPts val="0"/>
                        </a:spcAft>
                      </a:pPr>
                      <a:endParaRPr lang="en-US" sz="1000" b="1" dirty="0">
                        <a:effectLst/>
                        <a:latin typeface="Arial Narrow" panose="020B0606020202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tc>
                  <a:txBody>
                    <a:bodyPr/>
                    <a:lstStyle/>
                    <a:p>
                      <a:endParaRPr lang="en-US" sz="1000" b="1" dirty="0">
                        <a:effectLst/>
                        <a:latin typeface="Arial Narrow" panose="020B0606020202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tc>
                  <a:txBody>
                    <a:bodyPr/>
                    <a:lstStyle/>
                    <a:p>
                      <a:endParaRPr lang="en-US" sz="1000" b="1" dirty="0">
                        <a:effectLst/>
                        <a:latin typeface="Arial Narrow" panose="020B0606020202030204" pitchFamily="34" charset="0"/>
                        <a:cs typeface="Times New Roman" panose="02020603050405020304" pitchFamily="18" charset="0"/>
                      </a:endParaRPr>
                    </a:p>
                  </a:txBody>
                  <a:tcPr marL="68580" marR="68580" marT="0"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tc>
                  <a:txBody>
                    <a:bodyPr/>
                    <a:lstStyle/>
                    <a:p>
                      <a:pPr marL="0" marR="0" algn="r">
                        <a:lnSpc>
                          <a:spcPct val="115000"/>
                        </a:lnSpc>
                        <a:spcBef>
                          <a:spcPts val="0"/>
                        </a:spcBef>
                        <a:spcAft>
                          <a:spcPts val="0"/>
                        </a:spcAft>
                      </a:pPr>
                      <a:r>
                        <a:rPr lang="en-US" sz="1000" b="1" dirty="0" smtClean="0">
                          <a:effectLst/>
                          <a:latin typeface="Arial Narrow" panose="020B0606020202030204" pitchFamily="34" charset="0"/>
                          <a:ea typeface="Calibri" panose="020F0502020204030204" pitchFamily="34" charset="0"/>
                          <a:cs typeface="Times New Roman" panose="02020603050405020304" pitchFamily="18" charset="0"/>
                        </a:rPr>
                        <a:t>-</a:t>
                      </a:r>
                      <a:endParaRPr lang="en-US" sz="1000" b="1" dirty="0">
                        <a:effectLst/>
                        <a:latin typeface="Arial Narrow" panose="020B0606020202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tc>
                  <a:txBody>
                    <a:bodyPr/>
                    <a:lstStyle/>
                    <a:p>
                      <a:pPr marL="0" marR="0" algn="r">
                        <a:lnSpc>
                          <a:spcPct val="115000"/>
                        </a:lnSpc>
                        <a:spcBef>
                          <a:spcPts val="0"/>
                        </a:spcBef>
                        <a:spcAft>
                          <a:spcPts val="0"/>
                        </a:spcAft>
                      </a:pPr>
                      <a:endParaRPr lang="en-US" sz="1000" b="1" dirty="0">
                        <a:effectLst/>
                        <a:latin typeface="Arial Narrow" panose="020B0606020202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extLst>
                  <a:ext uri="{0D108BD9-81ED-4DB2-BD59-A6C34878D82A}">
                    <a16:rowId xmlns:a16="http://schemas.microsoft.com/office/drawing/2014/main" val="3047639732"/>
                  </a:ext>
                </a:extLst>
              </a:tr>
              <a:tr h="202632">
                <a:tc gridSpan="5">
                  <a:txBody>
                    <a:bodyPr/>
                    <a:lstStyle/>
                    <a:p>
                      <a:pPr marL="0" marR="0">
                        <a:lnSpc>
                          <a:spcPts val="1300"/>
                        </a:lnSpc>
                        <a:spcBef>
                          <a:spcPts val="0"/>
                        </a:spcBef>
                        <a:spcAft>
                          <a:spcPts val="0"/>
                        </a:spcAft>
                      </a:pPr>
                      <a:endParaRPr lang="en-US" sz="1000" dirty="0">
                        <a:solidFill>
                          <a:schemeClr val="tx1"/>
                        </a:solidFill>
                        <a:effectLst/>
                        <a:latin typeface="Arial Narrow" panose="020B0606020202030204" pitchFamily="34" charset="0"/>
                        <a:ea typeface="Times New Roman" panose="02020603050405020304" pitchFamily="18" charset="0"/>
                      </a:endParaRPr>
                    </a:p>
                  </a:txBody>
                  <a:tcPr marL="24137" marR="2413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marL="0" marR="0" algn="r">
                        <a:lnSpc>
                          <a:spcPct val="115000"/>
                        </a:lnSpc>
                        <a:spcBef>
                          <a:spcPts val="0"/>
                        </a:spcBef>
                        <a:spcAft>
                          <a:spcPts val="0"/>
                        </a:spcAft>
                      </a:pPr>
                      <a:endParaRPr lang="en-US" sz="1000" b="1" dirty="0">
                        <a:effectLst/>
                        <a:latin typeface="Arial Narrow" panose="020B0606020202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r">
                        <a:lnSpc>
                          <a:spcPct val="115000"/>
                        </a:lnSpc>
                        <a:spcBef>
                          <a:spcPts val="0"/>
                        </a:spcBef>
                        <a:spcAft>
                          <a:spcPts val="0"/>
                        </a:spcAft>
                      </a:pPr>
                      <a:endParaRPr lang="en-US" sz="1000" b="1" dirty="0">
                        <a:effectLst/>
                        <a:latin typeface="Arial Narrow" panose="020B0606020202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tc>
                  <a:txBody>
                    <a:bodyPr/>
                    <a:lstStyle/>
                    <a:p>
                      <a:pPr marL="0" marR="0" algn="r">
                        <a:lnSpc>
                          <a:spcPct val="115000"/>
                        </a:lnSpc>
                        <a:spcBef>
                          <a:spcPts val="0"/>
                        </a:spcBef>
                        <a:spcAft>
                          <a:spcPts val="0"/>
                        </a:spcAft>
                      </a:pPr>
                      <a:endParaRPr lang="en-US" sz="1000" b="1" dirty="0">
                        <a:effectLst/>
                        <a:latin typeface="Arial Narrow" panose="020B0606020202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tc>
                  <a:txBody>
                    <a:bodyPr/>
                    <a:lstStyle/>
                    <a:p>
                      <a:pPr marL="0" marR="0" algn="r">
                        <a:lnSpc>
                          <a:spcPct val="115000"/>
                        </a:lnSpc>
                        <a:spcBef>
                          <a:spcPts val="0"/>
                        </a:spcBef>
                        <a:spcAft>
                          <a:spcPts val="0"/>
                        </a:spcAft>
                      </a:pPr>
                      <a:endParaRPr lang="en-US" sz="1000" b="1" dirty="0">
                        <a:effectLst/>
                        <a:latin typeface="Arial Narrow" panose="020B0606020202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tc>
                  <a:txBody>
                    <a:bodyPr/>
                    <a:lstStyle/>
                    <a:p>
                      <a:pPr marL="0" marR="0" algn="r">
                        <a:lnSpc>
                          <a:spcPct val="115000"/>
                        </a:lnSpc>
                        <a:spcBef>
                          <a:spcPts val="0"/>
                        </a:spcBef>
                        <a:spcAft>
                          <a:spcPts val="0"/>
                        </a:spcAft>
                      </a:pPr>
                      <a:endParaRPr lang="en-US" sz="1000" b="1" dirty="0">
                        <a:effectLst/>
                        <a:latin typeface="Arial Narrow" panose="020B0606020202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r">
                        <a:lnSpc>
                          <a:spcPct val="115000"/>
                        </a:lnSpc>
                        <a:spcBef>
                          <a:spcPts val="0"/>
                        </a:spcBef>
                        <a:spcAft>
                          <a:spcPts val="0"/>
                        </a:spcAft>
                      </a:pPr>
                      <a:endParaRPr lang="en-US" sz="1000" b="1" dirty="0">
                        <a:effectLst/>
                        <a:latin typeface="Arial Narrow" panose="020B0606020202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extLst>
                  <a:ext uri="{0D108BD9-81ED-4DB2-BD59-A6C34878D82A}">
                    <a16:rowId xmlns:a16="http://schemas.microsoft.com/office/drawing/2014/main" val="2888444025"/>
                  </a:ext>
                </a:extLst>
              </a:tr>
              <a:tr h="202632">
                <a:tc gridSpan="5">
                  <a:txBody>
                    <a:bodyPr/>
                    <a:lstStyle/>
                    <a:p>
                      <a:pPr marL="0" marR="0">
                        <a:lnSpc>
                          <a:spcPts val="1300"/>
                        </a:lnSpc>
                        <a:spcBef>
                          <a:spcPts val="0"/>
                        </a:spcBef>
                        <a:spcAft>
                          <a:spcPts val="0"/>
                        </a:spcAft>
                      </a:pPr>
                      <a:r>
                        <a:rPr lang="en-US" sz="1000" dirty="0">
                          <a:solidFill>
                            <a:schemeClr val="tx1"/>
                          </a:solidFill>
                          <a:effectLst/>
                          <a:latin typeface="Arial Narrow" panose="020B0606020202030204" pitchFamily="34" charset="0"/>
                        </a:rPr>
                        <a:t> Actual amounts per Statement of Financial Performance (Total </a:t>
                      </a:r>
                      <a:r>
                        <a:rPr lang="en-US" sz="1000" dirty="0" smtClean="0">
                          <a:solidFill>
                            <a:schemeClr val="tx1"/>
                          </a:solidFill>
                          <a:effectLst/>
                          <a:latin typeface="Arial Narrow" panose="020B0606020202030204" pitchFamily="34" charset="0"/>
                        </a:rPr>
                        <a:t>Revenue</a:t>
                      </a:r>
                      <a:r>
                        <a:rPr lang="en-US" sz="1000" dirty="0">
                          <a:solidFill>
                            <a:schemeClr val="tx1"/>
                          </a:solidFill>
                          <a:effectLst/>
                          <a:latin typeface="Arial Narrow" panose="020B0606020202030204" pitchFamily="34" charset="0"/>
                        </a:rPr>
                        <a:t>) </a:t>
                      </a:r>
                      <a:endParaRPr lang="en-US" sz="1000" dirty="0">
                        <a:solidFill>
                          <a:schemeClr val="tx1"/>
                        </a:solidFill>
                        <a:effectLst/>
                        <a:latin typeface="Arial Narrow" panose="020B0606020202030204" pitchFamily="34" charset="0"/>
                        <a:ea typeface="Times New Roman" panose="02020603050405020304" pitchFamily="18" charset="0"/>
                      </a:endParaRPr>
                    </a:p>
                  </a:txBody>
                  <a:tcPr marL="24137" marR="2413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marL="0" marR="0" algn="r">
                        <a:lnSpc>
                          <a:spcPct val="115000"/>
                        </a:lnSpc>
                        <a:spcBef>
                          <a:spcPts val="0"/>
                        </a:spcBef>
                        <a:spcAft>
                          <a:spcPts val="0"/>
                        </a:spcAft>
                      </a:pPr>
                      <a:r>
                        <a:rPr lang="en-US" sz="1000" b="1" dirty="0">
                          <a:effectLst/>
                          <a:latin typeface="Arial Narrow" panose="020B0606020202030204" pitchFamily="34" charset="0"/>
                          <a:ea typeface="Times New Roman" panose="02020603050405020304" pitchFamily="18" charset="0"/>
                          <a:cs typeface="Arial" panose="020B0604020202020204" pitchFamily="34" charset="0"/>
                        </a:rPr>
                        <a:t>151 208 </a:t>
                      </a:r>
                      <a:endParaRPr lang="en-US" sz="1000" b="1" dirty="0">
                        <a:effectLst/>
                        <a:latin typeface="Arial Narrow" panose="020B0606020202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r">
                        <a:lnSpc>
                          <a:spcPct val="115000"/>
                        </a:lnSpc>
                        <a:spcBef>
                          <a:spcPts val="0"/>
                        </a:spcBef>
                        <a:spcAft>
                          <a:spcPts val="0"/>
                        </a:spcAft>
                      </a:pPr>
                      <a:r>
                        <a:rPr lang="en-US" sz="1000" b="1" dirty="0">
                          <a:effectLst/>
                          <a:latin typeface="Arial Narrow" panose="020B0606020202030204" pitchFamily="34" charset="0"/>
                          <a:ea typeface="Times New Roman" panose="02020603050405020304" pitchFamily="18" charset="0"/>
                          <a:cs typeface="Arial" panose="020B0604020202020204" pitchFamily="34" charset="0"/>
                        </a:rPr>
                        <a:t> </a:t>
                      </a:r>
                      <a:endParaRPr lang="en-US" sz="1000" b="1" dirty="0">
                        <a:effectLst/>
                        <a:latin typeface="Arial Narrow" panose="020B0606020202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tc>
                  <a:txBody>
                    <a:bodyPr/>
                    <a:lstStyle/>
                    <a:p>
                      <a:pPr marL="0" marR="0" algn="r">
                        <a:lnSpc>
                          <a:spcPct val="115000"/>
                        </a:lnSpc>
                        <a:spcBef>
                          <a:spcPts val="0"/>
                        </a:spcBef>
                        <a:spcAft>
                          <a:spcPts val="0"/>
                        </a:spcAft>
                      </a:pPr>
                      <a:r>
                        <a:rPr lang="en-US" sz="1000" b="1" dirty="0">
                          <a:effectLst/>
                          <a:latin typeface="Arial Narrow" panose="020B0606020202030204" pitchFamily="34" charset="0"/>
                          <a:ea typeface="Times New Roman" panose="02020603050405020304" pitchFamily="18" charset="0"/>
                          <a:cs typeface="Arial" panose="020B0604020202020204" pitchFamily="34" charset="0"/>
                        </a:rPr>
                        <a:t>   </a:t>
                      </a:r>
                      <a:endParaRPr lang="en-US" sz="1000" b="1" dirty="0">
                        <a:effectLst/>
                        <a:latin typeface="Arial Narrow" panose="020B0606020202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tc>
                  <a:txBody>
                    <a:bodyPr/>
                    <a:lstStyle/>
                    <a:p>
                      <a:pPr marL="0" marR="0" algn="r">
                        <a:lnSpc>
                          <a:spcPct val="115000"/>
                        </a:lnSpc>
                        <a:spcBef>
                          <a:spcPts val="0"/>
                        </a:spcBef>
                        <a:spcAft>
                          <a:spcPts val="0"/>
                        </a:spcAft>
                      </a:pPr>
                      <a:r>
                        <a:rPr lang="en-US" sz="1000" b="1" dirty="0">
                          <a:effectLst/>
                          <a:latin typeface="Arial Narrow" panose="020B0606020202030204" pitchFamily="34" charset="0"/>
                          <a:ea typeface="Times New Roman" panose="02020603050405020304" pitchFamily="18" charset="0"/>
                          <a:cs typeface="Arial" panose="020B0604020202020204" pitchFamily="34" charset="0"/>
                        </a:rPr>
                        <a:t>   </a:t>
                      </a:r>
                      <a:endParaRPr lang="en-US" sz="1000" b="1" dirty="0">
                        <a:effectLst/>
                        <a:latin typeface="Arial Narrow" panose="020B0606020202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tc>
                  <a:txBody>
                    <a:bodyPr/>
                    <a:lstStyle/>
                    <a:p>
                      <a:pPr marL="0" marR="0" algn="r">
                        <a:lnSpc>
                          <a:spcPct val="115000"/>
                        </a:lnSpc>
                        <a:spcBef>
                          <a:spcPts val="0"/>
                        </a:spcBef>
                        <a:spcAft>
                          <a:spcPts val="0"/>
                        </a:spcAft>
                      </a:pPr>
                      <a:r>
                        <a:rPr lang="en-US" sz="1000" b="1" dirty="0">
                          <a:effectLst/>
                          <a:latin typeface="Arial Narrow" panose="020B0606020202030204" pitchFamily="34" charset="0"/>
                          <a:ea typeface="Times New Roman" panose="02020603050405020304" pitchFamily="18" charset="0"/>
                          <a:cs typeface="Arial" panose="020B0604020202020204" pitchFamily="34" charset="0"/>
                        </a:rPr>
                        <a:t>137 243 </a:t>
                      </a:r>
                      <a:endParaRPr lang="en-US" sz="1000" b="1" dirty="0">
                        <a:effectLst/>
                        <a:latin typeface="Arial Narrow" panose="020B0606020202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r">
                        <a:lnSpc>
                          <a:spcPct val="115000"/>
                        </a:lnSpc>
                        <a:spcBef>
                          <a:spcPts val="0"/>
                        </a:spcBef>
                        <a:spcAft>
                          <a:spcPts val="0"/>
                        </a:spcAft>
                      </a:pPr>
                      <a:r>
                        <a:rPr lang="en-US" sz="1000" b="1" dirty="0">
                          <a:effectLst/>
                          <a:latin typeface="Arial Narrow" panose="020B0606020202030204" pitchFamily="34" charset="0"/>
                          <a:ea typeface="Times New Roman" panose="02020603050405020304" pitchFamily="18" charset="0"/>
                          <a:cs typeface="Arial" panose="020B0604020202020204" pitchFamily="34" charset="0"/>
                        </a:rPr>
                        <a:t> </a:t>
                      </a:r>
                      <a:endParaRPr lang="en-US" sz="1000" b="1" dirty="0">
                        <a:effectLst/>
                        <a:latin typeface="Arial Narrow" panose="020B0606020202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extLst>
                  <a:ext uri="{0D108BD9-81ED-4DB2-BD59-A6C34878D82A}">
                    <a16:rowId xmlns:a16="http://schemas.microsoft.com/office/drawing/2014/main" val="3049862890"/>
                  </a:ext>
                </a:extLst>
              </a:tr>
              <a:tr h="202632">
                <a:tc rowSpan="2">
                  <a:txBody>
                    <a:bodyPr/>
                    <a:lstStyle/>
                    <a:p>
                      <a:pPr marL="0" marR="0">
                        <a:lnSpc>
                          <a:spcPts val="1300"/>
                        </a:lnSpc>
                        <a:spcBef>
                          <a:spcPts val="0"/>
                        </a:spcBef>
                        <a:spcAft>
                          <a:spcPts val="0"/>
                        </a:spcAft>
                      </a:pPr>
                      <a:r>
                        <a:rPr lang="en-US" sz="1000" dirty="0">
                          <a:solidFill>
                            <a:schemeClr val="tx1"/>
                          </a:solidFill>
                          <a:effectLst/>
                          <a:latin typeface="Arial Narrow" panose="020B0606020202030204" pitchFamily="34" charset="0"/>
                        </a:rPr>
                        <a:t> Add: </a:t>
                      </a:r>
                      <a:endParaRPr lang="en-US" sz="1000" dirty="0">
                        <a:solidFill>
                          <a:schemeClr val="tx1"/>
                        </a:solidFill>
                        <a:effectLst/>
                        <a:latin typeface="Arial Narrow" panose="020B0606020202030204" pitchFamily="34" charset="0"/>
                        <a:ea typeface="Times New Roman" panose="02020603050405020304" pitchFamily="18" charset="0"/>
                      </a:endParaRPr>
                    </a:p>
                    <a:p>
                      <a:pPr marL="0" marR="0">
                        <a:lnSpc>
                          <a:spcPts val="1300"/>
                        </a:lnSpc>
                        <a:spcBef>
                          <a:spcPts val="0"/>
                        </a:spcBef>
                        <a:spcAft>
                          <a:spcPts val="0"/>
                        </a:spcAft>
                      </a:pPr>
                      <a:r>
                        <a:rPr lang="en-US" sz="1000" dirty="0">
                          <a:solidFill>
                            <a:schemeClr val="tx1"/>
                          </a:solidFill>
                          <a:effectLst/>
                          <a:latin typeface="Arial Narrow" panose="020B0606020202030204" pitchFamily="34" charset="0"/>
                        </a:rPr>
                        <a:t> </a:t>
                      </a:r>
                      <a:endParaRPr lang="en-US" sz="1000" dirty="0">
                        <a:solidFill>
                          <a:schemeClr val="tx1"/>
                        </a:solidFill>
                        <a:effectLst/>
                        <a:latin typeface="Arial Narrow" panose="020B0606020202030204" pitchFamily="34" charset="0"/>
                        <a:ea typeface="Times New Roman" panose="02020603050405020304" pitchFamily="18" charset="0"/>
                      </a:endParaRPr>
                    </a:p>
                  </a:txBody>
                  <a:tcPr marL="24137" marR="24137" marT="0"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gridSpan="4">
                  <a:txBody>
                    <a:bodyPr/>
                    <a:lstStyle/>
                    <a:p>
                      <a:pPr marL="0" marR="0">
                        <a:lnSpc>
                          <a:spcPts val="1300"/>
                        </a:lnSpc>
                        <a:spcBef>
                          <a:spcPts val="0"/>
                        </a:spcBef>
                        <a:spcAft>
                          <a:spcPts val="0"/>
                        </a:spcAft>
                      </a:pPr>
                      <a:r>
                        <a:rPr lang="en-US" sz="1000" dirty="0">
                          <a:effectLst/>
                          <a:latin typeface="Arial Narrow" panose="020B0606020202030204" pitchFamily="34" charset="0"/>
                        </a:rPr>
                        <a:t> Aid assistance  </a:t>
                      </a:r>
                      <a:endParaRPr lang="en-US" sz="1000" dirty="0">
                        <a:effectLst/>
                        <a:latin typeface="Arial Narrow" panose="020B0606020202030204" pitchFamily="34" charset="0"/>
                        <a:ea typeface="Times New Roman" panose="02020603050405020304" pitchFamily="18" charset="0"/>
                      </a:endParaRPr>
                    </a:p>
                  </a:txBody>
                  <a:tcPr marL="24137" marR="24137"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endParaRPr lang="en-US" sz="1000" b="1" dirty="0">
                        <a:effectLst/>
                        <a:latin typeface="Arial Narrow" panose="020B0606020202030204" pitchFamily="34" charset="0"/>
                        <a:cs typeface="Times New Roman" panose="02020603050405020304" pitchFamily="18" charset="0"/>
                      </a:endParaRPr>
                    </a:p>
                  </a:txBody>
                  <a:tcPr marL="68580" marR="68580" marT="0"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tc>
                  <a:txBody>
                    <a:bodyPr/>
                    <a:lstStyle/>
                    <a:p>
                      <a:pPr marL="0" marR="0" algn="r">
                        <a:lnSpc>
                          <a:spcPct val="115000"/>
                        </a:lnSpc>
                        <a:spcBef>
                          <a:spcPts val="0"/>
                        </a:spcBef>
                        <a:spcAft>
                          <a:spcPts val="0"/>
                        </a:spcAft>
                      </a:pPr>
                      <a:r>
                        <a:rPr lang="en-US" sz="1000" b="1" dirty="0">
                          <a:effectLst/>
                          <a:latin typeface="Arial Narrow" panose="020B0606020202030204" pitchFamily="34" charset="0"/>
                          <a:ea typeface="Times New Roman" panose="02020603050405020304" pitchFamily="18" charset="0"/>
                          <a:cs typeface="Arial" panose="020B0604020202020204" pitchFamily="34" charset="0"/>
                        </a:rPr>
                        <a:t> - </a:t>
                      </a:r>
                      <a:endParaRPr lang="en-US" sz="1000" b="1" dirty="0">
                        <a:effectLst/>
                        <a:latin typeface="Arial Narrow" panose="020B0606020202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tc>
                  <a:txBody>
                    <a:bodyPr/>
                    <a:lstStyle/>
                    <a:p>
                      <a:endParaRPr lang="en-US" sz="1000" b="1" dirty="0">
                        <a:effectLst/>
                        <a:latin typeface="Arial Narrow" panose="020B0606020202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tc>
                  <a:txBody>
                    <a:bodyPr/>
                    <a:lstStyle/>
                    <a:p>
                      <a:endParaRPr lang="en-US" sz="1000" b="1" dirty="0">
                        <a:effectLst/>
                        <a:latin typeface="Arial Narrow" panose="020B0606020202030204" pitchFamily="34" charset="0"/>
                        <a:cs typeface="Times New Roman" panose="02020603050405020304" pitchFamily="18"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tc>
                  <a:txBody>
                    <a:bodyPr/>
                    <a:lstStyle/>
                    <a:p>
                      <a:endParaRPr lang="en-US" sz="1000" b="1" dirty="0">
                        <a:effectLst/>
                        <a:latin typeface="Arial Narrow" panose="020B0606020202030204" pitchFamily="34" charset="0"/>
                        <a:cs typeface="Times New Roman" panose="02020603050405020304" pitchFamily="18" charset="0"/>
                      </a:endParaRPr>
                    </a:p>
                  </a:txBody>
                  <a:tcPr marL="68580" marR="68580" marT="0"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tc>
                  <a:txBody>
                    <a:bodyPr/>
                    <a:lstStyle/>
                    <a:p>
                      <a:pPr marL="0" marR="0" algn="r">
                        <a:lnSpc>
                          <a:spcPct val="115000"/>
                        </a:lnSpc>
                        <a:spcBef>
                          <a:spcPts val="0"/>
                        </a:spcBef>
                        <a:spcAft>
                          <a:spcPts val="0"/>
                        </a:spcAft>
                      </a:pPr>
                      <a:r>
                        <a:rPr lang="en-US" sz="1000" b="1" dirty="0">
                          <a:effectLst/>
                          <a:latin typeface="Arial Narrow" panose="020B0606020202030204" pitchFamily="34" charset="0"/>
                          <a:ea typeface="Times New Roman" panose="02020603050405020304" pitchFamily="18" charset="0"/>
                          <a:cs typeface="Arial" panose="020B0604020202020204" pitchFamily="34" charset="0"/>
                        </a:rPr>
                        <a:t> - </a:t>
                      </a:r>
                      <a:endParaRPr lang="en-US" sz="1000" b="1" dirty="0">
                        <a:effectLst/>
                        <a:latin typeface="Arial Narrow" panose="020B0606020202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extLst>
                  <a:ext uri="{0D108BD9-81ED-4DB2-BD59-A6C34878D82A}">
                    <a16:rowId xmlns:a16="http://schemas.microsoft.com/office/drawing/2014/main" val="3853753"/>
                  </a:ext>
                </a:extLst>
              </a:tr>
              <a:tr h="202632">
                <a:tc vMerge="1">
                  <a:txBody>
                    <a:bodyPr/>
                    <a:lstStyle/>
                    <a:p>
                      <a:pPr marL="0" marR="0">
                        <a:lnSpc>
                          <a:spcPts val="1300"/>
                        </a:lnSpc>
                        <a:spcBef>
                          <a:spcPts val="0"/>
                        </a:spcBef>
                        <a:spcAft>
                          <a:spcPts val="0"/>
                        </a:spcAft>
                      </a:pPr>
                      <a:endParaRPr lang="en-US" sz="1000" dirty="0">
                        <a:effectLst/>
                        <a:latin typeface="Arial Narrow" panose="020B0606020202030204" pitchFamily="34" charset="0"/>
                        <a:ea typeface="Times New Roman" panose="02020603050405020304" pitchFamily="18" charset="0"/>
                      </a:endParaRPr>
                    </a:p>
                  </a:txBody>
                  <a:tcPr marL="24137" marR="24137" marT="0" marB="0" anchor="b">
                    <a:solidFill>
                      <a:srgbClr val="B1A673"/>
                    </a:solidFill>
                  </a:tcPr>
                </a:tc>
                <a:tc gridSpan="4">
                  <a:txBody>
                    <a:bodyPr/>
                    <a:lstStyle/>
                    <a:p>
                      <a:pPr marL="0" marR="0">
                        <a:lnSpc>
                          <a:spcPts val="1300"/>
                        </a:lnSpc>
                        <a:spcBef>
                          <a:spcPts val="0"/>
                        </a:spcBef>
                        <a:spcAft>
                          <a:spcPts val="0"/>
                        </a:spcAft>
                      </a:pPr>
                      <a:r>
                        <a:rPr lang="en-US" sz="1000" dirty="0">
                          <a:effectLst/>
                          <a:latin typeface="Arial Narrow" panose="020B0606020202030204" pitchFamily="34" charset="0"/>
                        </a:rPr>
                        <a:t> Prior year </a:t>
                      </a:r>
                      <a:r>
                        <a:rPr lang="en-US" sz="1000" dirty="0" err="1">
                          <a:effectLst/>
                          <a:latin typeface="Arial Narrow" panose="020B0606020202030204" pitchFamily="34" charset="0"/>
                        </a:rPr>
                        <a:t>unauthorised</a:t>
                      </a:r>
                      <a:r>
                        <a:rPr lang="en-US" sz="1000" dirty="0">
                          <a:effectLst/>
                          <a:latin typeface="Arial Narrow" panose="020B0606020202030204" pitchFamily="34" charset="0"/>
                        </a:rPr>
                        <a:t> expenditure approved without funding </a:t>
                      </a:r>
                      <a:endParaRPr lang="en-US" sz="1000" dirty="0">
                        <a:effectLst/>
                        <a:latin typeface="Arial Narrow" panose="020B0606020202030204" pitchFamily="34" charset="0"/>
                        <a:ea typeface="Times New Roman" panose="02020603050405020304" pitchFamily="18" charset="0"/>
                      </a:endParaRPr>
                    </a:p>
                  </a:txBody>
                  <a:tcPr marL="24137" marR="24137"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endParaRPr lang="en-US" sz="1000" b="1" dirty="0">
                        <a:effectLst/>
                        <a:latin typeface="Arial Narrow" panose="020B0606020202030204" pitchFamily="34" charset="0"/>
                        <a:cs typeface="Times New Roman" panose="02020603050405020304" pitchFamily="18" charset="0"/>
                      </a:endParaRPr>
                    </a:p>
                  </a:txBody>
                  <a:tcPr marL="68580" marR="68580" marT="0"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tc>
                  <a:txBody>
                    <a:bodyPr/>
                    <a:lstStyle/>
                    <a:p>
                      <a:pPr marL="0" marR="0" algn="r">
                        <a:lnSpc>
                          <a:spcPct val="115000"/>
                        </a:lnSpc>
                        <a:spcBef>
                          <a:spcPts val="0"/>
                        </a:spcBef>
                        <a:spcAft>
                          <a:spcPts val="0"/>
                        </a:spcAft>
                      </a:pPr>
                      <a:r>
                        <a:rPr lang="en-US" sz="1000" b="1" dirty="0">
                          <a:effectLst/>
                          <a:latin typeface="Arial Narrow" panose="020B0606020202030204" pitchFamily="34" charset="0"/>
                          <a:ea typeface="Times New Roman" panose="02020603050405020304" pitchFamily="18" charset="0"/>
                          <a:cs typeface="Arial" panose="020B0604020202020204" pitchFamily="34" charset="0"/>
                        </a:rPr>
                        <a:t>-</a:t>
                      </a:r>
                      <a:endParaRPr lang="en-US" sz="1000" b="1" dirty="0">
                        <a:effectLst/>
                        <a:latin typeface="Arial Narrow" panose="020B0606020202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sz="1000" b="1" dirty="0">
                        <a:effectLst/>
                        <a:latin typeface="Arial Narrow" panose="020B0606020202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tc>
                  <a:txBody>
                    <a:bodyPr/>
                    <a:lstStyle/>
                    <a:p>
                      <a:endParaRPr lang="en-US" sz="1000" b="1" dirty="0">
                        <a:effectLst/>
                        <a:latin typeface="Arial Narrow" panose="020B0606020202030204" pitchFamily="34" charset="0"/>
                        <a:cs typeface="Times New Roman" panose="02020603050405020304" pitchFamily="18"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tc>
                  <a:txBody>
                    <a:bodyPr/>
                    <a:lstStyle/>
                    <a:p>
                      <a:endParaRPr lang="en-US" sz="1000" b="1" dirty="0">
                        <a:effectLst/>
                        <a:latin typeface="Arial Narrow" panose="020B0606020202030204" pitchFamily="34" charset="0"/>
                        <a:cs typeface="Times New Roman" panose="02020603050405020304" pitchFamily="18" charset="0"/>
                      </a:endParaRPr>
                    </a:p>
                  </a:txBody>
                  <a:tcPr marL="68580" marR="68580" marT="0"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tc>
                  <a:txBody>
                    <a:bodyPr/>
                    <a:lstStyle/>
                    <a:p>
                      <a:pPr marL="0" marR="0" algn="r">
                        <a:lnSpc>
                          <a:spcPct val="115000"/>
                        </a:lnSpc>
                        <a:spcBef>
                          <a:spcPts val="0"/>
                        </a:spcBef>
                        <a:spcAft>
                          <a:spcPts val="0"/>
                        </a:spcAft>
                      </a:pPr>
                      <a:r>
                        <a:rPr lang="en-US" sz="1000" b="1" dirty="0">
                          <a:effectLst/>
                          <a:latin typeface="Arial Narrow" panose="020B0606020202030204" pitchFamily="34" charset="0"/>
                          <a:ea typeface="Times New Roman" panose="02020603050405020304" pitchFamily="18" charset="0"/>
                          <a:cs typeface="Arial" panose="020B0604020202020204" pitchFamily="34" charset="0"/>
                        </a:rPr>
                        <a:t> -</a:t>
                      </a:r>
                      <a:endParaRPr lang="en-US" sz="1000" b="1" dirty="0">
                        <a:effectLst/>
                        <a:latin typeface="Arial Narrow" panose="020B0606020202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826326204"/>
                  </a:ext>
                </a:extLst>
              </a:tr>
              <a:tr h="202632">
                <a:tc gridSpan="5">
                  <a:txBody>
                    <a:bodyPr/>
                    <a:lstStyle/>
                    <a:p>
                      <a:pPr marL="0" marR="0" indent="0" algn="l" defTabSz="914400" rtl="0" eaLnBrk="1" fontAlgn="auto" latinLnBrk="0" hangingPunct="1">
                        <a:lnSpc>
                          <a:spcPts val="1300"/>
                        </a:lnSpc>
                        <a:spcBef>
                          <a:spcPts val="0"/>
                        </a:spcBef>
                        <a:spcAft>
                          <a:spcPts val="0"/>
                        </a:spcAft>
                        <a:buClrTx/>
                        <a:buSzTx/>
                        <a:buFontTx/>
                        <a:buNone/>
                        <a:tabLst/>
                        <a:defRPr/>
                      </a:pPr>
                      <a:r>
                        <a:rPr lang="en-US" sz="1000" dirty="0" smtClean="0">
                          <a:effectLst/>
                          <a:latin typeface="Arial Narrow" panose="020B0606020202030204" pitchFamily="34" charset="0"/>
                        </a:rPr>
                        <a:t> </a:t>
                      </a:r>
                      <a:r>
                        <a:rPr lang="en-US" sz="1000" dirty="0" smtClean="0">
                          <a:solidFill>
                            <a:schemeClr val="tx1"/>
                          </a:solidFill>
                          <a:effectLst/>
                          <a:latin typeface="Arial Narrow" panose="020B0606020202030204" pitchFamily="34" charset="0"/>
                        </a:rPr>
                        <a:t>Actual amounts per Statement of Financial Performance</a:t>
                      </a:r>
                      <a:r>
                        <a:rPr lang="en-US" sz="1000" dirty="0" smtClean="0">
                          <a:effectLst/>
                          <a:latin typeface="Arial Narrow" panose="020B0606020202030204" pitchFamily="34" charset="0"/>
                        </a:rPr>
                        <a:t> </a:t>
                      </a:r>
                      <a:r>
                        <a:rPr lang="en-US" sz="1000" dirty="0" smtClean="0">
                          <a:solidFill>
                            <a:schemeClr val="tx1"/>
                          </a:solidFill>
                          <a:effectLst/>
                          <a:latin typeface="Arial Narrow" panose="020B0606020202030204" pitchFamily="34" charset="0"/>
                        </a:rPr>
                        <a:t>Expenditure </a:t>
                      </a:r>
                      <a:endParaRPr lang="en-US" sz="1000" dirty="0" smtClean="0">
                        <a:solidFill>
                          <a:schemeClr val="tx1"/>
                        </a:solidFill>
                        <a:effectLst/>
                        <a:latin typeface="Arial Narrow" panose="020B0606020202030204" pitchFamily="34" charset="0"/>
                        <a:ea typeface="Times New Roman" panose="02020603050405020304" pitchFamily="18" charset="0"/>
                      </a:endParaRPr>
                    </a:p>
                  </a:txBody>
                  <a:tcPr marL="24137" marR="24137" marT="0"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endParaRPr lang="en-US" sz="1000" b="1" dirty="0" smtClean="0">
                        <a:effectLst/>
                        <a:latin typeface="Arial Narrow" panose="020B0606020202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indent="0" algn="r" defTabSz="914400" rtl="0" eaLnBrk="1" fontAlgn="auto" latinLnBrk="0" hangingPunct="1">
                        <a:lnSpc>
                          <a:spcPct val="115000"/>
                        </a:lnSpc>
                        <a:spcBef>
                          <a:spcPts val="0"/>
                        </a:spcBef>
                        <a:spcAft>
                          <a:spcPts val="0"/>
                        </a:spcAft>
                        <a:buClrTx/>
                        <a:buSzTx/>
                        <a:buFontTx/>
                        <a:buNone/>
                        <a:tabLst/>
                        <a:defRPr/>
                      </a:pPr>
                      <a:r>
                        <a:rPr lang="en-US" sz="1000" b="1" dirty="0" smtClean="0">
                          <a:effectLst/>
                          <a:latin typeface="Arial Narrow" panose="020B0606020202030204" pitchFamily="34" charset="0"/>
                          <a:ea typeface="Times New Roman" panose="02020603050405020304" pitchFamily="18" charset="0"/>
                          <a:cs typeface="Arial" panose="020B0604020202020204" pitchFamily="34" charset="0"/>
                        </a:rPr>
                        <a:t>138 407 </a:t>
                      </a:r>
                      <a:r>
                        <a:rPr lang="en-US" sz="1000" b="1" dirty="0">
                          <a:effectLst/>
                          <a:latin typeface="Arial Narrow" panose="020B0606020202030204" pitchFamily="34" charset="0"/>
                          <a:ea typeface="Times New Roman" panose="02020603050405020304" pitchFamily="18" charset="0"/>
                          <a:cs typeface="Arial" panose="020B0604020202020204" pitchFamily="34" charset="0"/>
                        </a:rPr>
                        <a:t> </a:t>
                      </a:r>
                      <a:endParaRPr lang="en-US" sz="1000" b="1" dirty="0">
                        <a:effectLst/>
                        <a:latin typeface="Arial Narrow" panose="020B0606020202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sz="1000" b="1" dirty="0">
                        <a:effectLst/>
                        <a:latin typeface="Arial Narrow" panose="020B0606020202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sz="1000" b="1" dirty="0">
                        <a:effectLst/>
                        <a:latin typeface="Arial Narrow" panose="020B0606020202030204" pitchFamily="34" charset="0"/>
                        <a:cs typeface="Times New Roman" panose="02020603050405020304" pitchFamily="18"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sz="1000" b="1" dirty="0">
                        <a:effectLst/>
                        <a:latin typeface="Arial Narrow" panose="020B0606020202030204" pitchFamily="34" charset="0"/>
                        <a:cs typeface="Times New Roman" panose="02020603050405020304" pitchFamily="18" charset="0"/>
                      </a:endParaRPr>
                    </a:p>
                  </a:txBody>
                  <a:tcPr marL="68580" marR="68580" marT="0"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indent="0" algn="r" defTabSz="914400" rtl="0" eaLnBrk="1" fontAlgn="auto" latinLnBrk="0" hangingPunct="1">
                        <a:lnSpc>
                          <a:spcPct val="115000"/>
                        </a:lnSpc>
                        <a:spcBef>
                          <a:spcPts val="0"/>
                        </a:spcBef>
                        <a:spcAft>
                          <a:spcPts val="0"/>
                        </a:spcAft>
                        <a:buClrTx/>
                        <a:buSzTx/>
                        <a:buFontTx/>
                        <a:buNone/>
                        <a:tabLst/>
                        <a:defRPr/>
                      </a:pPr>
                      <a:r>
                        <a:rPr lang="en-US" sz="1000" b="1" dirty="0" smtClean="0">
                          <a:effectLst/>
                          <a:latin typeface="Arial Narrow" panose="020B0606020202030204" pitchFamily="34" charset="0"/>
                          <a:ea typeface="Times New Roman" panose="02020603050405020304" pitchFamily="18" charset="0"/>
                          <a:cs typeface="Arial" panose="020B0604020202020204" pitchFamily="34" charset="0"/>
                        </a:rPr>
                        <a:t>131 544 </a:t>
                      </a:r>
                      <a:endParaRPr lang="en-US" sz="1000" b="1" dirty="0">
                        <a:effectLst/>
                        <a:latin typeface="Arial Narrow" panose="020B0606020202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212970846"/>
                  </a:ext>
                </a:extLst>
              </a:tr>
            </a:tbl>
          </a:graphicData>
        </a:graphic>
      </p:graphicFrame>
      <p:sp>
        <p:nvSpPr>
          <p:cNvPr id="2" name="Slide Number Placeholder 1"/>
          <p:cNvSpPr>
            <a:spLocks noGrp="1"/>
          </p:cNvSpPr>
          <p:nvPr>
            <p:ph type="sldNum" sz="quarter" idx="12"/>
          </p:nvPr>
        </p:nvSpPr>
        <p:spPr/>
        <p:txBody>
          <a:bodyPr/>
          <a:lstStyle/>
          <a:p>
            <a:pPr algn="r"/>
            <a:fld id="{96B6FF19-05A1-4CA1-BC87-1DF7A796AA03}" type="slidenum">
              <a:rPr lang="en-US" smtClean="0"/>
              <a:pPr algn="r"/>
              <a:t>24</a:t>
            </a:fld>
            <a:endParaRPr lang="en-US" dirty="0"/>
          </a:p>
        </p:txBody>
      </p:sp>
    </p:spTree>
    <p:extLst>
      <p:ext uri="{BB962C8B-B14F-4D97-AF65-F5344CB8AC3E}">
        <p14:creationId xmlns:p14="http://schemas.microsoft.com/office/powerpoint/2010/main" val="177887604"/>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94279" y="586157"/>
            <a:ext cx="3611563" cy="356957"/>
          </a:xfrm>
          <a:prstGeom prst="rect">
            <a:avLst/>
          </a:prstGeom>
        </p:spPr>
        <p:txBody>
          <a:bodyPr wrap="square">
            <a:spAutoFit/>
          </a:bodyPr>
          <a:lstStyle/>
          <a:p>
            <a:pPr marL="90170">
              <a:lnSpc>
                <a:spcPct val="115000"/>
              </a:lnSpc>
            </a:pPr>
            <a:r>
              <a:rPr lang="en-ZA" sz="1600" b="1" dirty="0" smtClean="0">
                <a:solidFill>
                  <a:srgbClr val="B1A673"/>
                </a:solidFill>
                <a:latin typeface="Arial Narrow" panose="020B0606020202030204" pitchFamily="34" charset="0"/>
                <a:ea typeface="Calibri" panose="020F0502020204030204" pitchFamily="34" charset="0"/>
                <a:cs typeface="Times New Roman" panose="02020603050405020304" pitchFamily="18" charset="0"/>
              </a:rPr>
              <a:t>Economic Classification</a:t>
            </a:r>
            <a:endParaRPr lang="en-US" sz="1600" dirty="0">
              <a:solidFill>
                <a:srgbClr val="B1A673"/>
              </a:solidFill>
              <a:latin typeface="Calibri" panose="020F0502020204030204" pitchFamily="34" charset="0"/>
              <a:ea typeface="Calibri" panose="020F0502020204030204" pitchFamily="34" charset="0"/>
              <a:cs typeface="Times New Roman" panose="02020603050405020304" pitchFamily="18" charset="0"/>
            </a:endParaRPr>
          </a:p>
        </p:txBody>
      </p:sp>
      <p:graphicFrame>
        <p:nvGraphicFramePr>
          <p:cNvPr id="3" name="Table 2"/>
          <p:cNvGraphicFramePr>
            <a:graphicFrameLocks noGrp="1"/>
          </p:cNvGraphicFramePr>
          <p:nvPr>
            <p:extLst>
              <p:ext uri="{D42A27DB-BD31-4B8C-83A1-F6EECF244321}">
                <p14:modId xmlns:p14="http://schemas.microsoft.com/office/powerpoint/2010/main" val="5266337"/>
              </p:ext>
            </p:extLst>
          </p:nvPr>
        </p:nvGraphicFramePr>
        <p:xfrm>
          <a:off x="294436" y="1028113"/>
          <a:ext cx="8995547" cy="5026316"/>
        </p:xfrm>
        <a:graphic>
          <a:graphicData uri="http://schemas.openxmlformats.org/drawingml/2006/table">
            <a:tbl>
              <a:tblPr firstRow="1" firstCol="1" bandRow="1"/>
              <a:tblGrid>
                <a:gridCol w="2820627">
                  <a:extLst>
                    <a:ext uri="{9D8B030D-6E8A-4147-A177-3AD203B41FA5}">
                      <a16:colId xmlns:a16="http://schemas.microsoft.com/office/drawing/2014/main" val="1346008228"/>
                    </a:ext>
                  </a:extLst>
                </a:gridCol>
                <a:gridCol w="793377">
                  <a:extLst>
                    <a:ext uri="{9D8B030D-6E8A-4147-A177-3AD203B41FA5}">
                      <a16:colId xmlns:a16="http://schemas.microsoft.com/office/drawing/2014/main" val="1410956524"/>
                    </a:ext>
                  </a:extLst>
                </a:gridCol>
                <a:gridCol w="672353">
                  <a:extLst>
                    <a:ext uri="{9D8B030D-6E8A-4147-A177-3AD203B41FA5}">
                      <a16:colId xmlns:a16="http://schemas.microsoft.com/office/drawing/2014/main" val="1214789661"/>
                    </a:ext>
                  </a:extLst>
                </a:gridCol>
                <a:gridCol w="605117">
                  <a:extLst>
                    <a:ext uri="{9D8B030D-6E8A-4147-A177-3AD203B41FA5}">
                      <a16:colId xmlns:a16="http://schemas.microsoft.com/office/drawing/2014/main" val="1781828802"/>
                    </a:ext>
                  </a:extLst>
                </a:gridCol>
                <a:gridCol w="685800">
                  <a:extLst>
                    <a:ext uri="{9D8B030D-6E8A-4147-A177-3AD203B41FA5}">
                      <a16:colId xmlns:a16="http://schemas.microsoft.com/office/drawing/2014/main" val="2252549553"/>
                    </a:ext>
                  </a:extLst>
                </a:gridCol>
                <a:gridCol w="685800">
                  <a:extLst>
                    <a:ext uri="{9D8B030D-6E8A-4147-A177-3AD203B41FA5}">
                      <a16:colId xmlns:a16="http://schemas.microsoft.com/office/drawing/2014/main" val="2577822383"/>
                    </a:ext>
                  </a:extLst>
                </a:gridCol>
                <a:gridCol w="551330">
                  <a:extLst>
                    <a:ext uri="{9D8B030D-6E8A-4147-A177-3AD203B41FA5}">
                      <a16:colId xmlns:a16="http://schemas.microsoft.com/office/drawing/2014/main" val="1318000319"/>
                    </a:ext>
                  </a:extLst>
                </a:gridCol>
                <a:gridCol w="820270">
                  <a:extLst>
                    <a:ext uri="{9D8B030D-6E8A-4147-A177-3AD203B41FA5}">
                      <a16:colId xmlns:a16="http://schemas.microsoft.com/office/drawing/2014/main" val="391256203"/>
                    </a:ext>
                  </a:extLst>
                </a:gridCol>
                <a:gridCol w="726141">
                  <a:extLst>
                    <a:ext uri="{9D8B030D-6E8A-4147-A177-3AD203B41FA5}">
                      <a16:colId xmlns:a16="http://schemas.microsoft.com/office/drawing/2014/main" val="362348214"/>
                    </a:ext>
                  </a:extLst>
                </a:gridCol>
                <a:gridCol w="634732">
                  <a:extLst>
                    <a:ext uri="{9D8B030D-6E8A-4147-A177-3AD203B41FA5}">
                      <a16:colId xmlns:a16="http://schemas.microsoft.com/office/drawing/2014/main" val="3709061198"/>
                    </a:ext>
                  </a:extLst>
                </a:gridCol>
              </a:tblGrid>
              <a:tr h="250914">
                <a:tc gridSpan="10">
                  <a:txBody>
                    <a:bodyPr/>
                    <a:lstStyle/>
                    <a:p>
                      <a:pPr marL="0" marR="0" indent="0" algn="ctr" defTabSz="914400" rtl="0" eaLnBrk="1" fontAlgn="auto" latinLnBrk="0" hangingPunct="1">
                        <a:lnSpc>
                          <a:spcPts val="1300"/>
                        </a:lnSpc>
                        <a:spcBef>
                          <a:spcPts val="0"/>
                        </a:spcBef>
                        <a:spcAft>
                          <a:spcPts val="0"/>
                        </a:spcAft>
                        <a:buClrTx/>
                        <a:buSzTx/>
                        <a:buFontTx/>
                        <a:buNone/>
                        <a:tabLst/>
                        <a:defRPr/>
                      </a:pPr>
                      <a:r>
                        <a:rPr lang="en-US" sz="1200" b="1" kern="1200" dirty="0" smtClean="0">
                          <a:effectLst/>
                          <a:latin typeface="Arial Narrow" panose="020B0606020202030204" pitchFamily="34" charset="0"/>
                          <a:ea typeface="Times New Roman" panose="02020603050405020304" pitchFamily="18" charset="0"/>
                          <a:cs typeface="Arial" panose="020B0604020202020204" pitchFamily="34" charset="0"/>
                        </a:rPr>
                        <a:t>Appropriation per economic classification</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4930" marR="4930" marT="4350" marB="0" anchor="ctr">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1A673"/>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240598139"/>
                  </a:ext>
                </a:extLst>
              </a:tr>
              <a:tr h="261015">
                <a:tc rowSpan="3">
                  <a:txBody>
                    <a:bodyPr/>
                    <a:lstStyle/>
                    <a:p>
                      <a:pPr marL="0" marR="0" algn="ctr">
                        <a:lnSpc>
                          <a:spcPts val="1300"/>
                        </a:lnSpc>
                        <a:spcBef>
                          <a:spcPts val="0"/>
                        </a:spcBef>
                        <a:spcAft>
                          <a:spcPts val="0"/>
                        </a:spcAft>
                      </a:pPr>
                      <a:endParaRPr lang="en-US" sz="900" dirty="0">
                        <a:effectLst/>
                        <a:latin typeface="Calibri" panose="020F0502020204030204" pitchFamily="34" charset="0"/>
                        <a:ea typeface="Calibri" panose="020F0502020204030204" pitchFamily="34" charset="0"/>
                        <a:cs typeface="Times New Roman" panose="02020603050405020304" pitchFamily="18" charset="0"/>
                      </a:endParaRPr>
                    </a:p>
                  </a:txBody>
                  <a:tcPr marL="4930" marR="4930" marT="4350" marB="0">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DDFA1"/>
                    </a:solidFill>
                  </a:tcPr>
                </a:tc>
                <a:tc gridSpan="7">
                  <a:txBody>
                    <a:bodyPr/>
                    <a:lstStyle/>
                    <a:p>
                      <a:pPr marL="0" marR="0" algn="ctr">
                        <a:lnSpc>
                          <a:spcPts val="1300"/>
                        </a:lnSpc>
                        <a:spcBef>
                          <a:spcPts val="0"/>
                        </a:spcBef>
                        <a:spcAft>
                          <a:spcPts val="0"/>
                        </a:spcAft>
                      </a:pPr>
                      <a:r>
                        <a:rPr lang="en-US" sz="900" b="1" kern="1200" dirty="0" smtClean="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2021/22</a:t>
                      </a:r>
                      <a:endParaRPr lang="en-US" sz="900" dirty="0">
                        <a:effectLst/>
                        <a:latin typeface="Calibri" panose="020F0502020204030204" pitchFamily="34" charset="0"/>
                        <a:ea typeface="Calibri" panose="020F0502020204030204" pitchFamily="34" charset="0"/>
                        <a:cs typeface="Times New Roman" panose="02020603050405020304" pitchFamily="18" charset="0"/>
                      </a:endParaRPr>
                    </a:p>
                  </a:txBody>
                  <a:tcPr marL="4930" marR="4930" marT="435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DDFA1"/>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gridSpan="2">
                  <a:txBody>
                    <a:bodyPr/>
                    <a:lstStyle/>
                    <a:p>
                      <a:pPr marL="0" marR="0" algn="ctr">
                        <a:lnSpc>
                          <a:spcPts val="1300"/>
                        </a:lnSpc>
                        <a:spcBef>
                          <a:spcPts val="0"/>
                        </a:spcBef>
                        <a:spcAft>
                          <a:spcPts val="0"/>
                        </a:spcAft>
                      </a:pPr>
                      <a:r>
                        <a:rPr lang="en-US" sz="900" b="1" kern="1200" dirty="0" smtClean="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2020/21</a:t>
                      </a:r>
                      <a:endParaRPr lang="en-US" sz="900" dirty="0">
                        <a:effectLst/>
                        <a:latin typeface="Calibri" panose="020F0502020204030204" pitchFamily="34" charset="0"/>
                        <a:ea typeface="Calibri" panose="020F0502020204030204" pitchFamily="34" charset="0"/>
                        <a:cs typeface="Times New Roman" panose="02020603050405020304" pitchFamily="18" charset="0"/>
                      </a:endParaRPr>
                    </a:p>
                  </a:txBody>
                  <a:tcPr marL="4930" marR="4930" marT="435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DDFA1"/>
                    </a:solidFill>
                  </a:tcPr>
                </a:tc>
                <a:tc hMerge="1">
                  <a:txBody>
                    <a:bodyPr/>
                    <a:lstStyle/>
                    <a:p>
                      <a:endParaRPr lang="en-US"/>
                    </a:p>
                  </a:txBody>
                  <a:tcPr/>
                </a:tc>
                <a:extLst>
                  <a:ext uri="{0D108BD9-81ED-4DB2-BD59-A6C34878D82A}">
                    <a16:rowId xmlns:a16="http://schemas.microsoft.com/office/drawing/2014/main" val="927449993"/>
                  </a:ext>
                </a:extLst>
              </a:tr>
              <a:tr h="249899">
                <a:tc vMerge="1">
                  <a:txBody>
                    <a:bodyPr/>
                    <a:lstStyle/>
                    <a:p>
                      <a:endParaRPr lang="en-US"/>
                    </a:p>
                  </a:txBody>
                  <a:tcPr/>
                </a:tc>
                <a:tc>
                  <a:txBody>
                    <a:bodyPr/>
                    <a:lstStyle/>
                    <a:p>
                      <a:pPr marL="0" marR="0" algn="ctr">
                        <a:lnSpc>
                          <a:spcPts val="1300"/>
                        </a:lnSpc>
                        <a:spcBef>
                          <a:spcPts val="0"/>
                        </a:spcBef>
                        <a:spcAft>
                          <a:spcPts val="0"/>
                        </a:spcAft>
                      </a:pPr>
                      <a:r>
                        <a:rPr lang="en-US" sz="900" b="1" kern="1200" dirty="0">
                          <a:effectLst/>
                          <a:latin typeface="Arial Narrow" panose="020B0606020202030204" pitchFamily="34" charset="0"/>
                          <a:ea typeface="Times New Roman" panose="02020603050405020304" pitchFamily="18" charset="0"/>
                          <a:cs typeface="Arial" panose="020B0604020202020204" pitchFamily="34" charset="0"/>
                        </a:rPr>
                        <a:t>Adjusted Appropriation</a:t>
                      </a:r>
                      <a:endParaRPr lang="en-US" sz="900" dirty="0">
                        <a:effectLst/>
                        <a:latin typeface="Calibri" panose="020F0502020204030204" pitchFamily="34" charset="0"/>
                        <a:ea typeface="Calibri" panose="020F0502020204030204" pitchFamily="34" charset="0"/>
                        <a:cs typeface="Times New Roman" panose="02020603050405020304" pitchFamily="18" charset="0"/>
                      </a:endParaRPr>
                    </a:p>
                  </a:txBody>
                  <a:tcPr marL="4930" marR="4930" marT="435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2CC"/>
                    </a:solidFill>
                  </a:tcPr>
                </a:tc>
                <a:tc>
                  <a:txBody>
                    <a:bodyPr/>
                    <a:lstStyle/>
                    <a:p>
                      <a:pPr marL="0" marR="0" algn="ctr">
                        <a:lnSpc>
                          <a:spcPts val="1300"/>
                        </a:lnSpc>
                        <a:spcBef>
                          <a:spcPts val="0"/>
                        </a:spcBef>
                        <a:spcAft>
                          <a:spcPts val="0"/>
                        </a:spcAft>
                      </a:pPr>
                      <a:r>
                        <a:rPr lang="en-US" sz="900" b="1" kern="1200">
                          <a:effectLst/>
                          <a:latin typeface="Arial Narrow" panose="020B0606020202030204" pitchFamily="34" charset="0"/>
                          <a:ea typeface="Times New Roman" panose="02020603050405020304" pitchFamily="18" charset="0"/>
                          <a:cs typeface="Arial" panose="020B0604020202020204" pitchFamily="34" charset="0"/>
                        </a:rPr>
                        <a:t>Shifting of Funds</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4930" marR="4930" marT="435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2CC"/>
                    </a:solidFill>
                  </a:tcPr>
                </a:tc>
                <a:tc>
                  <a:txBody>
                    <a:bodyPr/>
                    <a:lstStyle/>
                    <a:p>
                      <a:pPr marL="0" marR="0" algn="ctr">
                        <a:lnSpc>
                          <a:spcPts val="1300"/>
                        </a:lnSpc>
                        <a:spcBef>
                          <a:spcPts val="0"/>
                        </a:spcBef>
                        <a:spcAft>
                          <a:spcPts val="0"/>
                        </a:spcAft>
                      </a:pPr>
                      <a:r>
                        <a:rPr lang="en-US" sz="900" b="1" kern="1200" dirty="0" err="1">
                          <a:effectLst/>
                          <a:latin typeface="Arial Narrow" panose="020B0606020202030204" pitchFamily="34" charset="0"/>
                          <a:ea typeface="Times New Roman" panose="02020603050405020304" pitchFamily="18" charset="0"/>
                          <a:cs typeface="Arial" panose="020B0604020202020204" pitchFamily="34" charset="0"/>
                        </a:rPr>
                        <a:t>Virement</a:t>
                      </a:r>
                      <a:endParaRPr lang="en-US" sz="900" dirty="0">
                        <a:effectLst/>
                        <a:latin typeface="Calibri" panose="020F0502020204030204" pitchFamily="34" charset="0"/>
                        <a:ea typeface="Calibri" panose="020F0502020204030204" pitchFamily="34" charset="0"/>
                        <a:cs typeface="Times New Roman" panose="02020603050405020304" pitchFamily="18" charset="0"/>
                      </a:endParaRPr>
                    </a:p>
                  </a:txBody>
                  <a:tcPr marL="4930" marR="4930" marT="435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2CC"/>
                    </a:solidFill>
                  </a:tcPr>
                </a:tc>
                <a:tc>
                  <a:txBody>
                    <a:bodyPr/>
                    <a:lstStyle/>
                    <a:p>
                      <a:pPr marL="0" marR="0" algn="ctr">
                        <a:lnSpc>
                          <a:spcPts val="1300"/>
                        </a:lnSpc>
                        <a:spcBef>
                          <a:spcPts val="0"/>
                        </a:spcBef>
                        <a:spcAft>
                          <a:spcPts val="0"/>
                        </a:spcAft>
                      </a:pPr>
                      <a:r>
                        <a:rPr lang="en-US" sz="900" b="1" kern="1200">
                          <a:effectLst/>
                          <a:latin typeface="Arial Narrow" panose="020B0606020202030204" pitchFamily="34" charset="0"/>
                          <a:ea typeface="Times New Roman" panose="02020603050405020304" pitchFamily="18" charset="0"/>
                          <a:cs typeface="Arial" panose="020B0604020202020204" pitchFamily="34" charset="0"/>
                        </a:rPr>
                        <a:t>Final Appropriation</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4930" marR="4930" marT="435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2CC"/>
                    </a:solidFill>
                  </a:tcPr>
                </a:tc>
                <a:tc>
                  <a:txBody>
                    <a:bodyPr/>
                    <a:lstStyle/>
                    <a:p>
                      <a:pPr marL="0" marR="0" algn="ctr">
                        <a:lnSpc>
                          <a:spcPts val="1300"/>
                        </a:lnSpc>
                        <a:spcBef>
                          <a:spcPts val="0"/>
                        </a:spcBef>
                        <a:spcAft>
                          <a:spcPts val="0"/>
                        </a:spcAft>
                      </a:pPr>
                      <a:r>
                        <a:rPr lang="en-US" sz="900" b="1" kern="1200">
                          <a:effectLst/>
                          <a:latin typeface="Arial Narrow" panose="020B0606020202030204" pitchFamily="34" charset="0"/>
                          <a:ea typeface="Times New Roman" panose="02020603050405020304" pitchFamily="18" charset="0"/>
                          <a:cs typeface="Arial" panose="020B0604020202020204" pitchFamily="34" charset="0"/>
                        </a:rPr>
                        <a:t>Actual Expenditure</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4930" marR="4930" marT="435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2CC"/>
                    </a:solidFill>
                  </a:tcPr>
                </a:tc>
                <a:tc>
                  <a:txBody>
                    <a:bodyPr/>
                    <a:lstStyle/>
                    <a:p>
                      <a:pPr marL="0" marR="0" algn="ctr">
                        <a:lnSpc>
                          <a:spcPts val="1300"/>
                        </a:lnSpc>
                        <a:spcBef>
                          <a:spcPts val="0"/>
                        </a:spcBef>
                        <a:spcAft>
                          <a:spcPts val="0"/>
                        </a:spcAft>
                      </a:pPr>
                      <a:r>
                        <a:rPr lang="en-US" sz="900" b="1" kern="1200">
                          <a:effectLst/>
                          <a:latin typeface="Arial Narrow" panose="020B0606020202030204" pitchFamily="34" charset="0"/>
                          <a:ea typeface="Times New Roman" panose="02020603050405020304" pitchFamily="18" charset="0"/>
                          <a:cs typeface="Arial" panose="020B0604020202020204" pitchFamily="34" charset="0"/>
                        </a:rPr>
                        <a:t>Variance</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4930" marR="4930" marT="435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2CC"/>
                    </a:solidFill>
                  </a:tcPr>
                </a:tc>
                <a:tc>
                  <a:txBody>
                    <a:bodyPr/>
                    <a:lstStyle/>
                    <a:p>
                      <a:pPr marL="0" marR="0" algn="ctr">
                        <a:lnSpc>
                          <a:spcPts val="1300"/>
                        </a:lnSpc>
                        <a:spcBef>
                          <a:spcPts val="0"/>
                        </a:spcBef>
                        <a:spcAft>
                          <a:spcPts val="0"/>
                        </a:spcAft>
                      </a:pPr>
                      <a:r>
                        <a:rPr lang="en-US" sz="900" b="1" kern="1200">
                          <a:effectLst/>
                          <a:latin typeface="Arial Narrow" panose="020B0606020202030204" pitchFamily="34" charset="0"/>
                          <a:ea typeface="Times New Roman" panose="02020603050405020304" pitchFamily="18" charset="0"/>
                          <a:cs typeface="Arial" panose="020B0604020202020204" pitchFamily="34" charset="0"/>
                        </a:rPr>
                        <a:t>Expenditure as % of final appropriation</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4930" marR="4930" marT="435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2CC"/>
                    </a:solidFill>
                  </a:tcPr>
                </a:tc>
                <a:tc>
                  <a:txBody>
                    <a:bodyPr/>
                    <a:lstStyle/>
                    <a:p>
                      <a:pPr marL="0" marR="0" algn="ctr">
                        <a:lnSpc>
                          <a:spcPts val="1300"/>
                        </a:lnSpc>
                        <a:spcBef>
                          <a:spcPts val="0"/>
                        </a:spcBef>
                        <a:spcAft>
                          <a:spcPts val="0"/>
                        </a:spcAft>
                      </a:pPr>
                      <a:r>
                        <a:rPr lang="en-US" sz="900" b="1" kern="1200">
                          <a:effectLst/>
                          <a:latin typeface="Arial Narrow" panose="020B0606020202030204" pitchFamily="34" charset="0"/>
                          <a:ea typeface="Times New Roman" panose="02020603050405020304" pitchFamily="18" charset="0"/>
                          <a:cs typeface="Arial" panose="020B0604020202020204" pitchFamily="34" charset="0"/>
                        </a:rPr>
                        <a:t>Final Appropriation</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4930" marR="4930" marT="435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2CC"/>
                    </a:solidFill>
                  </a:tcPr>
                </a:tc>
                <a:tc>
                  <a:txBody>
                    <a:bodyPr/>
                    <a:lstStyle/>
                    <a:p>
                      <a:pPr marL="0" marR="0" algn="ctr">
                        <a:lnSpc>
                          <a:spcPts val="1300"/>
                        </a:lnSpc>
                        <a:spcBef>
                          <a:spcPts val="0"/>
                        </a:spcBef>
                        <a:spcAft>
                          <a:spcPts val="0"/>
                        </a:spcAft>
                      </a:pPr>
                      <a:r>
                        <a:rPr lang="en-US" sz="900" b="1" kern="1200" dirty="0">
                          <a:effectLst/>
                          <a:latin typeface="Arial Narrow" panose="020B0606020202030204" pitchFamily="34" charset="0"/>
                          <a:ea typeface="Times New Roman" panose="02020603050405020304" pitchFamily="18" charset="0"/>
                          <a:cs typeface="Arial" panose="020B0604020202020204" pitchFamily="34" charset="0"/>
                        </a:rPr>
                        <a:t>Actual Expenditure</a:t>
                      </a:r>
                      <a:endParaRPr lang="en-US" sz="900" dirty="0">
                        <a:effectLst/>
                        <a:latin typeface="Calibri" panose="020F0502020204030204" pitchFamily="34" charset="0"/>
                        <a:ea typeface="Calibri" panose="020F0502020204030204" pitchFamily="34" charset="0"/>
                        <a:cs typeface="Times New Roman" panose="02020603050405020304" pitchFamily="18" charset="0"/>
                      </a:endParaRPr>
                    </a:p>
                  </a:txBody>
                  <a:tcPr marL="4930" marR="4930" marT="435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2CC"/>
                    </a:solidFill>
                  </a:tcPr>
                </a:tc>
                <a:extLst>
                  <a:ext uri="{0D108BD9-81ED-4DB2-BD59-A6C34878D82A}">
                    <a16:rowId xmlns:a16="http://schemas.microsoft.com/office/drawing/2014/main" val="877390928"/>
                  </a:ext>
                </a:extLst>
              </a:tr>
              <a:tr h="84750">
                <a:tc vMerge="1">
                  <a:txBody>
                    <a:bodyPr/>
                    <a:lstStyle/>
                    <a:p>
                      <a:endParaRPr lang="en-US"/>
                    </a:p>
                  </a:txBody>
                  <a:tcPr/>
                </a:tc>
                <a:tc>
                  <a:txBody>
                    <a:bodyPr/>
                    <a:lstStyle/>
                    <a:p>
                      <a:pPr marL="0" marR="0" algn="ctr">
                        <a:lnSpc>
                          <a:spcPts val="1300"/>
                        </a:lnSpc>
                        <a:spcBef>
                          <a:spcPts val="0"/>
                        </a:spcBef>
                        <a:spcAft>
                          <a:spcPts val="0"/>
                        </a:spcAft>
                      </a:pPr>
                      <a:r>
                        <a:rPr lang="en-US" sz="900" b="1" kern="1200" dirty="0">
                          <a:effectLst/>
                          <a:latin typeface="Arial Narrow" panose="020B0606020202030204" pitchFamily="34" charset="0"/>
                          <a:ea typeface="Times New Roman" panose="02020603050405020304" pitchFamily="18" charset="0"/>
                          <a:cs typeface="Arial" panose="020B0604020202020204" pitchFamily="34" charset="0"/>
                        </a:rPr>
                        <a:t>R'000</a:t>
                      </a:r>
                      <a:endParaRPr lang="en-US" sz="900" dirty="0">
                        <a:effectLst/>
                        <a:latin typeface="Calibri" panose="020F0502020204030204" pitchFamily="34" charset="0"/>
                        <a:ea typeface="Calibri" panose="020F0502020204030204" pitchFamily="34" charset="0"/>
                        <a:cs typeface="Times New Roman" panose="02020603050405020304" pitchFamily="18" charset="0"/>
                      </a:endParaRPr>
                    </a:p>
                  </a:txBody>
                  <a:tcPr marL="4930" marR="4930" marT="435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2CC"/>
                    </a:solidFill>
                  </a:tcPr>
                </a:tc>
                <a:tc>
                  <a:txBody>
                    <a:bodyPr/>
                    <a:lstStyle/>
                    <a:p>
                      <a:pPr marL="0" marR="0" algn="ctr">
                        <a:lnSpc>
                          <a:spcPts val="1300"/>
                        </a:lnSpc>
                        <a:spcBef>
                          <a:spcPts val="0"/>
                        </a:spcBef>
                        <a:spcAft>
                          <a:spcPts val="0"/>
                        </a:spcAft>
                      </a:pPr>
                      <a:r>
                        <a:rPr lang="en-US" sz="900" b="1" kern="1200" dirty="0">
                          <a:effectLst/>
                          <a:latin typeface="Arial Narrow" panose="020B0606020202030204" pitchFamily="34" charset="0"/>
                          <a:ea typeface="Times New Roman" panose="02020603050405020304" pitchFamily="18" charset="0"/>
                          <a:cs typeface="Arial" panose="020B0604020202020204" pitchFamily="34" charset="0"/>
                        </a:rPr>
                        <a:t>R'000</a:t>
                      </a:r>
                      <a:endParaRPr lang="en-US" sz="900" dirty="0">
                        <a:effectLst/>
                        <a:latin typeface="Calibri" panose="020F0502020204030204" pitchFamily="34" charset="0"/>
                        <a:ea typeface="Calibri" panose="020F0502020204030204" pitchFamily="34" charset="0"/>
                        <a:cs typeface="Times New Roman" panose="02020603050405020304" pitchFamily="18" charset="0"/>
                      </a:endParaRPr>
                    </a:p>
                  </a:txBody>
                  <a:tcPr marL="4930" marR="4930" marT="435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2CC"/>
                    </a:solidFill>
                  </a:tcPr>
                </a:tc>
                <a:tc>
                  <a:txBody>
                    <a:bodyPr/>
                    <a:lstStyle/>
                    <a:p>
                      <a:pPr marL="0" marR="0" algn="ctr">
                        <a:lnSpc>
                          <a:spcPts val="1300"/>
                        </a:lnSpc>
                        <a:spcBef>
                          <a:spcPts val="0"/>
                        </a:spcBef>
                        <a:spcAft>
                          <a:spcPts val="0"/>
                        </a:spcAft>
                      </a:pPr>
                      <a:r>
                        <a:rPr lang="en-US" sz="900" b="1" kern="1200">
                          <a:effectLst/>
                          <a:latin typeface="Arial Narrow" panose="020B0606020202030204" pitchFamily="34" charset="0"/>
                          <a:ea typeface="Times New Roman" panose="02020603050405020304" pitchFamily="18" charset="0"/>
                          <a:cs typeface="Arial" panose="020B0604020202020204" pitchFamily="34" charset="0"/>
                        </a:rPr>
                        <a:t>R'000</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4930" marR="4930" marT="435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2CC"/>
                    </a:solidFill>
                  </a:tcPr>
                </a:tc>
                <a:tc>
                  <a:txBody>
                    <a:bodyPr/>
                    <a:lstStyle/>
                    <a:p>
                      <a:pPr marL="0" marR="0" algn="ctr">
                        <a:lnSpc>
                          <a:spcPts val="1300"/>
                        </a:lnSpc>
                        <a:spcBef>
                          <a:spcPts val="0"/>
                        </a:spcBef>
                        <a:spcAft>
                          <a:spcPts val="0"/>
                        </a:spcAft>
                      </a:pPr>
                      <a:r>
                        <a:rPr lang="en-US" sz="900" b="1" kern="1200" dirty="0">
                          <a:effectLst/>
                          <a:latin typeface="Arial Narrow" panose="020B0606020202030204" pitchFamily="34" charset="0"/>
                          <a:ea typeface="Times New Roman" panose="02020603050405020304" pitchFamily="18" charset="0"/>
                          <a:cs typeface="Arial" panose="020B0604020202020204" pitchFamily="34" charset="0"/>
                        </a:rPr>
                        <a:t>R'000</a:t>
                      </a:r>
                      <a:endParaRPr lang="en-US" sz="900" dirty="0">
                        <a:effectLst/>
                        <a:latin typeface="Calibri" panose="020F0502020204030204" pitchFamily="34" charset="0"/>
                        <a:ea typeface="Calibri" panose="020F0502020204030204" pitchFamily="34" charset="0"/>
                        <a:cs typeface="Times New Roman" panose="02020603050405020304" pitchFamily="18" charset="0"/>
                      </a:endParaRPr>
                    </a:p>
                  </a:txBody>
                  <a:tcPr marL="4930" marR="4930" marT="435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2CC"/>
                    </a:solidFill>
                  </a:tcPr>
                </a:tc>
                <a:tc>
                  <a:txBody>
                    <a:bodyPr/>
                    <a:lstStyle/>
                    <a:p>
                      <a:pPr marL="0" marR="0" algn="ctr">
                        <a:lnSpc>
                          <a:spcPts val="1300"/>
                        </a:lnSpc>
                        <a:spcBef>
                          <a:spcPts val="0"/>
                        </a:spcBef>
                        <a:spcAft>
                          <a:spcPts val="0"/>
                        </a:spcAft>
                      </a:pPr>
                      <a:r>
                        <a:rPr lang="en-US" sz="900" b="1" kern="1200" dirty="0">
                          <a:effectLst/>
                          <a:latin typeface="Arial Narrow" panose="020B0606020202030204" pitchFamily="34" charset="0"/>
                          <a:ea typeface="Times New Roman" panose="02020603050405020304" pitchFamily="18" charset="0"/>
                          <a:cs typeface="Arial" panose="020B0604020202020204" pitchFamily="34" charset="0"/>
                        </a:rPr>
                        <a:t>R'000</a:t>
                      </a:r>
                      <a:endParaRPr lang="en-US" sz="900" dirty="0">
                        <a:effectLst/>
                        <a:latin typeface="Calibri" panose="020F0502020204030204" pitchFamily="34" charset="0"/>
                        <a:ea typeface="Calibri" panose="020F0502020204030204" pitchFamily="34" charset="0"/>
                        <a:cs typeface="Times New Roman" panose="02020603050405020304" pitchFamily="18" charset="0"/>
                      </a:endParaRPr>
                    </a:p>
                  </a:txBody>
                  <a:tcPr marL="4930" marR="4930" marT="435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2CC"/>
                    </a:solidFill>
                  </a:tcPr>
                </a:tc>
                <a:tc>
                  <a:txBody>
                    <a:bodyPr/>
                    <a:lstStyle/>
                    <a:p>
                      <a:pPr marL="0" marR="0" algn="ctr">
                        <a:lnSpc>
                          <a:spcPts val="1300"/>
                        </a:lnSpc>
                        <a:spcBef>
                          <a:spcPts val="0"/>
                        </a:spcBef>
                        <a:spcAft>
                          <a:spcPts val="0"/>
                        </a:spcAft>
                      </a:pPr>
                      <a:r>
                        <a:rPr lang="en-US" sz="900" b="1" kern="1200" dirty="0">
                          <a:effectLst/>
                          <a:latin typeface="Arial Narrow" panose="020B0606020202030204" pitchFamily="34" charset="0"/>
                          <a:ea typeface="Times New Roman" panose="02020603050405020304" pitchFamily="18" charset="0"/>
                          <a:cs typeface="Arial" panose="020B0604020202020204" pitchFamily="34" charset="0"/>
                        </a:rPr>
                        <a:t>R'000</a:t>
                      </a:r>
                      <a:endParaRPr lang="en-US" sz="900" dirty="0">
                        <a:effectLst/>
                        <a:latin typeface="Calibri" panose="020F0502020204030204" pitchFamily="34" charset="0"/>
                        <a:ea typeface="Calibri" panose="020F0502020204030204" pitchFamily="34" charset="0"/>
                        <a:cs typeface="Times New Roman" panose="02020603050405020304" pitchFamily="18" charset="0"/>
                      </a:endParaRPr>
                    </a:p>
                  </a:txBody>
                  <a:tcPr marL="4930" marR="4930" marT="435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2CC"/>
                    </a:solidFill>
                  </a:tcPr>
                </a:tc>
                <a:tc>
                  <a:txBody>
                    <a:bodyPr/>
                    <a:lstStyle/>
                    <a:p>
                      <a:pPr marL="0" marR="0" algn="ctr">
                        <a:lnSpc>
                          <a:spcPts val="1300"/>
                        </a:lnSpc>
                        <a:spcBef>
                          <a:spcPts val="0"/>
                        </a:spcBef>
                        <a:spcAft>
                          <a:spcPts val="0"/>
                        </a:spcAft>
                      </a:pPr>
                      <a:r>
                        <a:rPr lang="en-US" sz="900" b="1" kern="1200" dirty="0">
                          <a:effectLst/>
                          <a:latin typeface="Arial Narrow" panose="020B0606020202030204" pitchFamily="34" charset="0"/>
                          <a:ea typeface="Times New Roman" panose="02020603050405020304" pitchFamily="18" charset="0"/>
                          <a:cs typeface="Arial" panose="020B0604020202020204" pitchFamily="34" charset="0"/>
                        </a:rPr>
                        <a:t>%</a:t>
                      </a:r>
                      <a:endParaRPr lang="en-US" sz="900" dirty="0">
                        <a:effectLst/>
                        <a:latin typeface="Calibri" panose="020F0502020204030204" pitchFamily="34" charset="0"/>
                        <a:ea typeface="Calibri" panose="020F0502020204030204" pitchFamily="34" charset="0"/>
                        <a:cs typeface="Times New Roman" panose="02020603050405020304" pitchFamily="18" charset="0"/>
                      </a:endParaRPr>
                    </a:p>
                  </a:txBody>
                  <a:tcPr marL="4930" marR="4930" marT="435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2CC"/>
                    </a:solidFill>
                  </a:tcPr>
                </a:tc>
                <a:tc>
                  <a:txBody>
                    <a:bodyPr/>
                    <a:lstStyle/>
                    <a:p>
                      <a:pPr marL="0" marR="0" algn="ctr">
                        <a:lnSpc>
                          <a:spcPts val="1300"/>
                        </a:lnSpc>
                        <a:spcBef>
                          <a:spcPts val="0"/>
                        </a:spcBef>
                        <a:spcAft>
                          <a:spcPts val="0"/>
                        </a:spcAft>
                      </a:pPr>
                      <a:r>
                        <a:rPr lang="en-US" sz="900" b="1" kern="1200" dirty="0">
                          <a:effectLst/>
                          <a:latin typeface="Arial Narrow" panose="020B0606020202030204" pitchFamily="34" charset="0"/>
                          <a:ea typeface="Times New Roman" panose="02020603050405020304" pitchFamily="18" charset="0"/>
                          <a:cs typeface="Arial" panose="020B0604020202020204" pitchFamily="34" charset="0"/>
                        </a:rPr>
                        <a:t>R'000</a:t>
                      </a:r>
                      <a:endParaRPr lang="en-US" sz="900" dirty="0">
                        <a:effectLst/>
                        <a:latin typeface="Calibri" panose="020F0502020204030204" pitchFamily="34" charset="0"/>
                        <a:ea typeface="Calibri" panose="020F0502020204030204" pitchFamily="34" charset="0"/>
                        <a:cs typeface="Times New Roman" panose="02020603050405020304" pitchFamily="18" charset="0"/>
                      </a:endParaRPr>
                    </a:p>
                  </a:txBody>
                  <a:tcPr marL="4930" marR="4930" marT="435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2CC"/>
                    </a:solidFill>
                  </a:tcPr>
                </a:tc>
                <a:tc>
                  <a:txBody>
                    <a:bodyPr/>
                    <a:lstStyle/>
                    <a:p>
                      <a:pPr marL="0" marR="0" algn="ctr">
                        <a:lnSpc>
                          <a:spcPts val="1300"/>
                        </a:lnSpc>
                        <a:spcBef>
                          <a:spcPts val="0"/>
                        </a:spcBef>
                        <a:spcAft>
                          <a:spcPts val="0"/>
                        </a:spcAft>
                      </a:pPr>
                      <a:r>
                        <a:rPr lang="en-US" sz="900" b="1" kern="1200" dirty="0">
                          <a:effectLst/>
                          <a:latin typeface="Arial Narrow" panose="020B0606020202030204" pitchFamily="34" charset="0"/>
                          <a:ea typeface="Times New Roman" panose="02020603050405020304" pitchFamily="18" charset="0"/>
                          <a:cs typeface="Arial" panose="020B0604020202020204" pitchFamily="34" charset="0"/>
                        </a:rPr>
                        <a:t>R'000</a:t>
                      </a:r>
                      <a:endParaRPr lang="en-US" sz="900" dirty="0">
                        <a:effectLst/>
                        <a:latin typeface="Calibri" panose="020F0502020204030204" pitchFamily="34" charset="0"/>
                        <a:ea typeface="Calibri" panose="020F0502020204030204" pitchFamily="34" charset="0"/>
                        <a:cs typeface="Times New Roman" panose="02020603050405020304" pitchFamily="18" charset="0"/>
                      </a:endParaRPr>
                    </a:p>
                  </a:txBody>
                  <a:tcPr marL="4930" marR="4930" marT="435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2CC"/>
                    </a:solidFill>
                  </a:tcPr>
                </a:tc>
                <a:extLst>
                  <a:ext uri="{0D108BD9-81ED-4DB2-BD59-A6C34878D82A}">
                    <a16:rowId xmlns:a16="http://schemas.microsoft.com/office/drawing/2014/main" val="3570103108"/>
                  </a:ext>
                </a:extLst>
              </a:tr>
              <a:tr h="84750">
                <a:tc>
                  <a:txBody>
                    <a:bodyPr/>
                    <a:lstStyle/>
                    <a:p>
                      <a:pPr marL="57150" marR="0" indent="0">
                        <a:lnSpc>
                          <a:spcPts val="1300"/>
                        </a:lnSpc>
                        <a:spcBef>
                          <a:spcPts val="0"/>
                        </a:spcBef>
                        <a:spcAft>
                          <a:spcPts val="0"/>
                        </a:spcAft>
                        <a:tabLst/>
                      </a:pPr>
                      <a:r>
                        <a:rPr lang="en-US" sz="900" b="1" kern="1200" dirty="0" smtClean="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Current </a:t>
                      </a:r>
                      <a:r>
                        <a:rPr lang="en-US" sz="900" b="1" kern="12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payments</a:t>
                      </a:r>
                      <a:endParaRPr lang="en-US" sz="900" dirty="0">
                        <a:effectLst/>
                        <a:latin typeface="Calibri" panose="020F0502020204030204" pitchFamily="34" charset="0"/>
                        <a:ea typeface="Calibri" panose="020F0502020204030204" pitchFamily="34" charset="0"/>
                        <a:cs typeface="Times New Roman" panose="02020603050405020304" pitchFamily="18" charset="0"/>
                      </a:endParaRPr>
                    </a:p>
                  </a:txBody>
                  <a:tcPr marL="4930" marR="4930" marT="435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1A673"/>
                    </a:solidFill>
                  </a:tcPr>
                </a:tc>
                <a:tc>
                  <a:txBody>
                    <a:bodyPr/>
                    <a:lstStyle/>
                    <a:p>
                      <a:pPr marL="0" marR="0" algn="r">
                        <a:lnSpc>
                          <a:spcPct val="115000"/>
                        </a:lnSpc>
                        <a:spcBef>
                          <a:spcPts val="0"/>
                        </a:spcBef>
                        <a:spcAft>
                          <a:spcPts val="0"/>
                        </a:spcAft>
                      </a:pPr>
                      <a:r>
                        <a:rPr lang="en-US" sz="900" b="1" dirty="0">
                          <a:effectLst/>
                          <a:latin typeface="Arial Narrow" panose="020B0606020202030204" pitchFamily="34" charset="0"/>
                          <a:ea typeface="Times New Roman" panose="02020603050405020304" pitchFamily="18" charset="0"/>
                          <a:cs typeface="Arial" panose="020B0604020202020204" pitchFamily="34" charset="0"/>
                        </a:rPr>
                        <a:t>148 869 </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r">
                        <a:lnSpc>
                          <a:spcPct val="115000"/>
                        </a:lnSpc>
                        <a:spcBef>
                          <a:spcPts val="0"/>
                        </a:spcBef>
                        <a:spcAft>
                          <a:spcPts val="0"/>
                        </a:spcAft>
                      </a:pPr>
                      <a:r>
                        <a:rPr lang="en-US" sz="900" b="1">
                          <a:effectLst/>
                          <a:latin typeface="Arial Narrow" panose="020B0606020202030204" pitchFamily="34" charset="0"/>
                          <a:ea typeface="Times New Roman" panose="02020603050405020304" pitchFamily="18" charset="0"/>
                          <a:cs typeface="Arial" panose="020B0604020202020204" pitchFamily="34" charset="0"/>
                        </a:rPr>
                        <a:t>(25)</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r">
                        <a:lnSpc>
                          <a:spcPct val="115000"/>
                        </a:lnSpc>
                        <a:spcBef>
                          <a:spcPts val="0"/>
                        </a:spcBef>
                        <a:spcAft>
                          <a:spcPts val="0"/>
                        </a:spcAft>
                      </a:pPr>
                      <a:r>
                        <a:rPr lang="en-US" sz="900" b="1">
                          <a:effectLst/>
                          <a:latin typeface="Arial Narrow" panose="020B0606020202030204" pitchFamily="34" charset="0"/>
                          <a:ea typeface="Times New Roman" panose="02020603050405020304" pitchFamily="18" charset="0"/>
                          <a:cs typeface="Arial" panose="020B0604020202020204" pitchFamily="34" charset="0"/>
                        </a:rPr>
                        <a:t>(245)</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r">
                        <a:lnSpc>
                          <a:spcPct val="115000"/>
                        </a:lnSpc>
                        <a:spcBef>
                          <a:spcPts val="0"/>
                        </a:spcBef>
                        <a:spcAft>
                          <a:spcPts val="0"/>
                        </a:spcAft>
                      </a:pPr>
                      <a:r>
                        <a:rPr lang="en-US" sz="900" b="1">
                          <a:effectLst/>
                          <a:latin typeface="Arial Narrow" panose="020B0606020202030204" pitchFamily="34" charset="0"/>
                          <a:ea typeface="Times New Roman" panose="02020603050405020304" pitchFamily="18" charset="0"/>
                          <a:cs typeface="Arial" panose="020B0604020202020204" pitchFamily="34" charset="0"/>
                        </a:rPr>
                        <a:t>148 599 </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r">
                        <a:lnSpc>
                          <a:spcPct val="115000"/>
                        </a:lnSpc>
                        <a:spcBef>
                          <a:spcPts val="0"/>
                        </a:spcBef>
                        <a:spcAft>
                          <a:spcPts val="0"/>
                        </a:spcAft>
                      </a:pPr>
                      <a:r>
                        <a:rPr lang="en-US" sz="900" b="1">
                          <a:effectLst/>
                          <a:latin typeface="Arial Narrow" panose="020B0606020202030204" pitchFamily="34" charset="0"/>
                          <a:ea typeface="Times New Roman" panose="02020603050405020304" pitchFamily="18" charset="0"/>
                          <a:cs typeface="Arial" panose="020B0604020202020204" pitchFamily="34" charset="0"/>
                        </a:rPr>
                        <a:t>137 060 </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r">
                        <a:lnSpc>
                          <a:spcPct val="115000"/>
                        </a:lnSpc>
                        <a:spcBef>
                          <a:spcPts val="0"/>
                        </a:spcBef>
                        <a:spcAft>
                          <a:spcPts val="0"/>
                        </a:spcAft>
                      </a:pPr>
                      <a:r>
                        <a:rPr lang="en-US" sz="900" b="1" dirty="0">
                          <a:effectLst/>
                          <a:latin typeface="Arial Narrow" panose="020B0606020202030204" pitchFamily="34" charset="0"/>
                          <a:ea typeface="Times New Roman" panose="02020603050405020304" pitchFamily="18" charset="0"/>
                          <a:cs typeface="Arial" panose="020B0604020202020204" pitchFamily="34" charset="0"/>
                        </a:rPr>
                        <a:t>11 539 </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r">
                        <a:lnSpc>
                          <a:spcPct val="115000"/>
                        </a:lnSpc>
                        <a:spcBef>
                          <a:spcPts val="0"/>
                        </a:spcBef>
                        <a:spcAft>
                          <a:spcPts val="0"/>
                        </a:spcAft>
                      </a:pPr>
                      <a:r>
                        <a:rPr lang="en-US" sz="900" b="1" dirty="0">
                          <a:effectLst/>
                          <a:latin typeface="Arial Narrow" panose="020B0606020202030204" pitchFamily="34" charset="0"/>
                          <a:ea typeface="Times New Roman" panose="02020603050405020304" pitchFamily="18" charset="0"/>
                          <a:cs typeface="Arial" panose="020B0604020202020204" pitchFamily="34" charset="0"/>
                        </a:rPr>
                        <a:t>92.2%</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r">
                        <a:lnSpc>
                          <a:spcPct val="115000"/>
                        </a:lnSpc>
                        <a:spcBef>
                          <a:spcPts val="0"/>
                        </a:spcBef>
                        <a:spcAft>
                          <a:spcPts val="0"/>
                        </a:spcAft>
                      </a:pPr>
                      <a:r>
                        <a:rPr lang="en-US" sz="900" b="1" dirty="0">
                          <a:effectLst/>
                          <a:latin typeface="Arial Narrow" panose="020B0606020202030204" pitchFamily="34" charset="0"/>
                          <a:ea typeface="Times New Roman" panose="02020603050405020304" pitchFamily="18" charset="0"/>
                          <a:cs typeface="Arial" panose="020B0604020202020204" pitchFamily="34" charset="0"/>
                        </a:rPr>
                        <a:t>130 720 </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r">
                        <a:lnSpc>
                          <a:spcPct val="115000"/>
                        </a:lnSpc>
                        <a:spcBef>
                          <a:spcPts val="0"/>
                        </a:spcBef>
                        <a:spcAft>
                          <a:spcPts val="0"/>
                        </a:spcAft>
                      </a:pPr>
                      <a:r>
                        <a:rPr lang="en-US" sz="900" b="1">
                          <a:effectLst/>
                          <a:latin typeface="Arial Narrow" panose="020B0606020202030204" pitchFamily="34" charset="0"/>
                          <a:ea typeface="Times New Roman" panose="02020603050405020304" pitchFamily="18" charset="0"/>
                          <a:cs typeface="Arial" panose="020B0604020202020204" pitchFamily="34" charset="0"/>
                        </a:rPr>
                        <a:t>125 188 </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68576152"/>
                  </a:ext>
                </a:extLst>
              </a:tr>
              <a:tr h="84750">
                <a:tc>
                  <a:txBody>
                    <a:bodyPr/>
                    <a:lstStyle/>
                    <a:p>
                      <a:pPr marL="122555" marR="0">
                        <a:lnSpc>
                          <a:spcPct val="115000"/>
                        </a:lnSpc>
                        <a:spcBef>
                          <a:spcPts val="0"/>
                        </a:spcBef>
                        <a:spcAft>
                          <a:spcPts val="0"/>
                        </a:spcAft>
                      </a:pPr>
                      <a:r>
                        <a:rPr lang="en-US" sz="900" dirty="0">
                          <a:effectLst/>
                          <a:latin typeface="Arial Narrow" panose="020B0606020202030204" pitchFamily="34" charset="0"/>
                          <a:ea typeface="Times New Roman" panose="02020603050405020304" pitchFamily="18" charset="0"/>
                          <a:cs typeface="Arial" panose="020B0604020202020204" pitchFamily="34" charset="0"/>
                        </a:rPr>
                        <a:t>Compensation of employees</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1A673"/>
                    </a:solidFill>
                  </a:tcPr>
                </a:tc>
                <a:tc>
                  <a:txBody>
                    <a:bodyPr/>
                    <a:lstStyle/>
                    <a:p>
                      <a:pPr marL="0" marR="0" algn="r">
                        <a:lnSpc>
                          <a:spcPct val="115000"/>
                        </a:lnSpc>
                        <a:spcBef>
                          <a:spcPts val="0"/>
                        </a:spcBef>
                        <a:spcAft>
                          <a:spcPts val="0"/>
                        </a:spcAft>
                      </a:pPr>
                      <a:r>
                        <a:rPr lang="en-US" sz="900">
                          <a:effectLst/>
                          <a:latin typeface="Arial Narrow" panose="020B0606020202030204" pitchFamily="34" charset="0"/>
                          <a:ea typeface="Times New Roman" panose="02020603050405020304" pitchFamily="18" charset="0"/>
                          <a:cs typeface="Arial" panose="020B0604020202020204" pitchFamily="34" charset="0"/>
                        </a:rPr>
                        <a:t>105 781 </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r">
                        <a:lnSpc>
                          <a:spcPct val="115000"/>
                        </a:lnSpc>
                        <a:spcBef>
                          <a:spcPts val="0"/>
                        </a:spcBef>
                        <a:spcAft>
                          <a:spcPts val="0"/>
                        </a:spcAft>
                      </a:pPr>
                      <a:r>
                        <a:rPr lang="en-US" sz="900">
                          <a:effectLst/>
                          <a:latin typeface="Arial Narrow" panose="020B0606020202030204" pitchFamily="34" charset="0"/>
                          <a:ea typeface="Times New Roman" panose="02020603050405020304" pitchFamily="18" charset="0"/>
                          <a:cs typeface="Arial" panose="020B0604020202020204" pitchFamily="34" charset="0"/>
                        </a:rPr>
                        <a:t>- </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r">
                        <a:lnSpc>
                          <a:spcPct val="115000"/>
                        </a:lnSpc>
                        <a:spcBef>
                          <a:spcPts val="0"/>
                        </a:spcBef>
                        <a:spcAft>
                          <a:spcPts val="0"/>
                        </a:spcAft>
                      </a:pPr>
                      <a:r>
                        <a:rPr lang="en-US" sz="900">
                          <a:effectLst/>
                          <a:latin typeface="Arial Narrow" panose="020B0606020202030204" pitchFamily="34" charset="0"/>
                          <a:ea typeface="Times New Roman" panose="02020603050405020304" pitchFamily="18" charset="0"/>
                          <a:cs typeface="Arial" panose="020B0604020202020204" pitchFamily="34" charset="0"/>
                        </a:rPr>
                        <a:t>(245)</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r">
                        <a:lnSpc>
                          <a:spcPct val="115000"/>
                        </a:lnSpc>
                        <a:spcBef>
                          <a:spcPts val="0"/>
                        </a:spcBef>
                        <a:spcAft>
                          <a:spcPts val="0"/>
                        </a:spcAft>
                      </a:pPr>
                      <a:r>
                        <a:rPr lang="en-US" sz="900" dirty="0">
                          <a:solidFill>
                            <a:schemeClr val="tx1"/>
                          </a:solidFill>
                          <a:effectLst/>
                          <a:latin typeface="Arial Narrow" panose="020B0606020202030204" pitchFamily="34" charset="0"/>
                          <a:ea typeface="Times New Roman" panose="02020603050405020304" pitchFamily="18" charset="0"/>
                          <a:cs typeface="Arial" panose="020B0604020202020204" pitchFamily="34" charset="0"/>
                        </a:rPr>
                        <a:t>105 536 </a:t>
                      </a:r>
                      <a:endParaRPr lang="en-US" sz="1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r">
                        <a:lnSpc>
                          <a:spcPct val="115000"/>
                        </a:lnSpc>
                        <a:spcBef>
                          <a:spcPts val="0"/>
                        </a:spcBef>
                        <a:spcAft>
                          <a:spcPts val="0"/>
                        </a:spcAft>
                      </a:pPr>
                      <a:r>
                        <a:rPr lang="en-US" sz="900" dirty="0">
                          <a:solidFill>
                            <a:schemeClr val="tx1"/>
                          </a:solidFill>
                          <a:effectLst/>
                          <a:latin typeface="Arial Narrow" panose="020B0606020202030204" pitchFamily="34" charset="0"/>
                          <a:ea typeface="Times New Roman" panose="02020603050405020304" pitchFamily="18" charset="0"/>
                          <a:cs typeface="Arial" panose="020B0604020202020204" pitchFamily="34" charset="0"/>
                        </a:rPr>
                        <a:t>102 497 </a:t>
                      </a:r>
                      <a:endParaRPr lang="en-US" sz="1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r">
                        <a:lnSpc>
                          <a:spcPct val="115000"/>
                        </a:lnSpc>
                        <a:spcBef>
                          <a:spcPts val="0"/>
                        </a:spcBef>
                        <a:spcAft>
                          <a:spcPts val="0"/>
                        </a:spcAft>
                      </a:pPr>
                      <a:r>
                        <a:rPr lang="en-US" sz="900">
                          <a:solidFill>
                            <a:schemeClr val="tx1"/>
                          </a:solidFill>
                          <a:effectLst/>
                          <a:latin typeface="Arial Narrow" panose="020B0606020202030204" pitchFamily="34" charset="0"/>
                          <a:ea typeface="Times New Roman" panose="02020603050405020304" pitchFamily="18" charset="0"/>
                          <a:cs typeface="Arial" panose="020B0604020202020204" pitchFamily="34" charset="0"/>
                        </a:rPr>
                        <a:t>3 039 </a:t>
                      </a:r>
                      <a:endParaRPr lang="en-US" sz="14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r">
                        <a:lnSpc>
                          <a:spcPct val="115000"/>
                        </a:lnSpc>
                        <a:spcBef>
                          <a:spcPts val="0"/>
                        </a:spcBef>
                        <a:spcAft>
                          <a:spcPts val="0"/>
                        </a:spcAft>
                      </a:pPr>
                      <a:r>
                        <a:rPr lang="en-US" sz="900" dirty="0">
                          <a:solidFill>
                            <a:schemeClr val="tx1"/>
                          </a:solidFill>
                          <a:effectLst/>
                          <a:latin typeface="Arial Narrow" panose="020B0606020202030204" pitchFamily="34" charset="0"/>
                          <a:ea typeface="Times New Roman" panose="02020603050405020304" pitchFamily="18" charset="0"/>
                          <a:cs typeface="Arial" panose="020B0604020202020204" pitchFamily="34" charset="0"/>
                        </a:rPr>
                        <a:t>97.1%</a:t>
                      </a:r>
                      <a:endParaRPr lang="en-US" sz="1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r">
                        <a:lnSpc>
                          <a:spcPct val="115000"/>
                        </a:lnSpc>
                        <a:spcBef>
                          <a:spcPts val="0"/>
                        </a:spcBef>
                        <a:spcAft>
                          <a:spcPts val="0"/>
                        </a:spcAft>
                      </a:pPr>
                      <a:r>
                        <a:rPr lang="en-US" sz="900">
                          <a:effectLst/>
                          <a:latin typeface="Arial Narrow" panose="020B0606020202030204" pitchFamily="34" charset="0"/>
                          <a:ea typeface="Times New Roman" panose="02020603050405020304" pitchFamily="18" charset="0"/>
                          <a:cs typeface="Arial" panose="020B0604020202020204" pitchFamily="34" charset="0"/>
                        </a:rPr>
                        <a:t>104 739 </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r">
                        <a:lnSpc>
                          <a:spcPct val="115000"/>
                        </a:lnSpc>
                        <a:spcBef>
                          <a:spcPts val="0"/>
                        </a:spcBef>
                        <a:spcAft>
                          <a:spcPts val="0"/>
                        </a:spcAft>
                      </a:pPr>
                      <a:r>
                        <a:rPr lang="en-US" sz="900">
                          <a:effectLst/>
                          <a:latin typeface="Arial Narrow" panose="020B0606020202030204" pitchFamily="34" charset="0"/>
                          <a:ea typeface="Times New Roman" panose="02020603050405020304" pitchFamily="18" charset="0"/>
                          <a:cs typeface="Arial" panose="020B0604020202020204" pitchFamily="34" charset="0"/>
                        </a:rPr>
                        <a:t>99 336 </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679332400"/>
                  </a:ext>
                </a:extLst>
              </a:tr>
              <a:tr h="84750">
                <a:tc>
                  <a:txBody>
                    <a:bodyPr/>
                    <a:lstStyle/>
                    <a:p>
                      <a:pPr marL="128270" marR="0">
                        <a:lnSpc>
                          <a:spcPct val="115000"/>
                        </a:lnSpc>
                        <a:spcBef>
                          <a:spcPts val="0"/>
                        </a:spcBef>
                        <a:spcAft>
                          <a:spcPts val="0"/>
                        </a:spcAft>
                        <a:tabLst>
                          <a:tab pos="105410" algn="l"/>
                        </a:tabLst>
                      </a:pPr>
                      <a:r>
                        <a:rPr lang="en-US" sz="900">
                          <a:effectLst/>
                          <a:latin typeface="Arial Narrow" panose="020B0606020202030204" pitchFamily="34" charset="0"/>
                          <a:ea typeface="Times New Roman" panose="02020603050405020304" pitchFamily="18" charset="0"/>
                          <a:cs typeface="Arial" panose="020B0604020202020204" pitchFamily="34" charset="0"/>
                        </a:rPr>
                        <a:t>Salaries and wages</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1A673"/>
                    </a:solidFill>
                  </a:tcPr>
                </a:tc>
                <a:tc>
                  <a:txBody>
                    <a:bodyPr/>
                    <a:lstStyle/>
                    <a:p>
                      <a:pPr marL="0" marR="0" algn="r">
                        <a:lnSpc>
                          <a:spcPct val="115000"/>
                        </a:lnSpc>
                        <a:spcBef>
                          <a:spcPts val="0"/>
                        </a:spcBef>
                        <a:spcAft>
                          <a:spcPts val="0"/>
                        </a:spcAft>
                      </a:pPr>
                      <a:r>
                        <a:rPr lang="en-US" sz="900">
                          <a:effectLst/>
                          <a:latin typeface="Arial Narrow" panose="020B0606020202030204" pitchFamily="34" charset="0"/>
                          <a:ea typeface="Times New Roman" panose="02020603050405020304" pitchFamily="18" charset="0"/>
                          <a:cs typeface="Arial" panose="020B0604020202020204" pitchFamily="34" charset="0"/>
                        </a:rPr>
                        <a:t>93 105 </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r">
                        <a:lnSpc>
                          <a:spcPct val="115000"/>
                        </a:lnSpc>
                        <a:spcBef>
                          <a:spcPts val="0"/>
                        </a:spcBef>
                        <a:spcAft>
                          <a:spcPts val="0"/>
                        </a:spcAft>
                      </a:pPr>
                      <a:r>
                        <a:rPr lang="en-US" sz="900">
                          <a:effectLst/>
                          <a:latin typeface="Arial Narrow" panose="020B0606020202030204" pitchFamily="34" charset="0"/>
                          <a:ea typeface="Times New Roman" panose="02020603050405020304" pitchFamily="18" charset="0"/>
                          <a:cs typeface="Arial" panose="020B0604020202020204" pitchFamily="34" charset="0"/>
                        </a:rPr>
                        <a:t>(250)</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r">
                        <a:lnSpc>
                          <a:spcPct val="115000"/>
                        </a:lnSpc>
                        <a:spcBef>
                          <a:spcPts val="0"/>
                        </a:spcBef>
                        <a:spcAft>
                          <a:spcPts val="0"/>
                        </a:spcAft>
                      </a:pPr>
                      <a:r>
                        <a:rPr lang="en-US" sz="900">
                          <a:effectLst/>
                          <a:latin typeface="Arial Narrow" panose="020B0606020202030204" pitchFamily="34" charset="0"/>
                          <a:ea typeface="Times New Roman" panose="02020603050405020304" pitchFamily="18" charset="0"/>
                          <a:cs typeface="Arial" panose="020B0604020202020204" pitchFamily="34" charset="0"/>
                        </a:rPr>
                        <a:t>(347)</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r">
                        <a:lnSpc>
                          <a:spcPct val="115000"/>
                        </a:lnSpc>
                        <a:spcBef>
                          <a:spcPts val="0"/>
                        </a:spcBef>
                        <a:spcAft>
                          <a:spcPts val="0"/>
                        </a:spcAft>
                      </a:pPr>
                      <a:r>
                        <a:rPr lang="en-US" sz="900" dirty="0">
                          <a:solidFill>
                            <a:schemeClr val="tx1"/>
                          </a:solidFill>
                          <a:effectLst/>
                          <a:latin typeface="Arial Narrow" panose="020B0606020202030204" pitchFamily="34" charset="0"/>
                          <a:ea typeface="Times New Roman" panose="02020603050405020304" pitchFamily="18" charset="0"/>
                          <a:cs typeface="Arial" panose="020B0604020202020204" pitchFamily="34" charset="0"/>
                        </a:rPr>
                        <a:t>92 508 </a:t>
                      </a:r>
                      <a:endParaRPr lang="en-US" sz="1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r">
                        <a:lnSpc>
                          <a:spcPct val="115000"/>
                        </a:lnSpc>
                        <a:spcBef>
                          <a:spcPts val="0"/>
                        </a:spcBef>
                        <a:spcAft>
                          <a:spcPts val="0"/>
                        </a:spcAft>
                      </a:pPr>
                      <a:r>
                        <a:rPr lang="en-US" sz="900" dirty="0">
                          <a:solidFill>
                            <a:schemeClr val="tx1"/>
                          </a:solidFill>
                          <a:effectLst/>
                          <a:latin typeface="Arial Narrow" panose="020B0606020202030204" pitchFamily="34" charset="0"/>
                          <a:ea typeface="Times New Roman" panose="02020603050405020304" pitchFamily="18" charset="0"/>
                          <a:cs typeface="Arial" panose="020B0604020202020204" pitchFamily="34" charset="0"/>
                        </a:rPr>
                        <a:t>89 900 </a:t>
                      </a:r>
                      <a:endParaRPr lang="en-US" sz="1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r">
                        <a:lnSpc>
                          <a:spcPct val="115000"/>
                        </a:lnSpc>
                        <a:spcBef>
                          <a:spcPts val="0"/>
                        </a:spcBef>
                        <a:spcAft>
                          <a:spcPts val="0"/>
                        </a:spcAft>
                      </a:pPr>
                      <a:r>
                        <a:rPr lang="en-US" sz="900">
                          <a:solidFill>
                            <a:schemeClr val="tx1"/>
                          </a:solidFill>
                          <a:effectLst/>
                          <a:latin typeface="Arial Narrow" panose="020B0606020202030204" pitchFamily="34" charset="0"/>
                          <a:ea typeface="Times New Roman" panose="02020603050405020304" pitchFamily="18" charset="0"/>
                          <a:cs typeface="Arial" panose="020B0604020202020204" pitchFamily="34" charset="0"/>
                        </a:rPr>
                        <a:t>2 608 </a:t>
                      </a:r>
                      <a:endParaRPr lang="en-US" sz="14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r">
                        <a:lnSpc>
                          <a:spcPct val="115000"/>
                        </a:lnSpc>
                        <a:spcBef>
                          <a:spcPts val="0"/>
                        </a:spcBef>
                        <a:spcAft>
                          <a:spcPts val="0"/>
                        </a:spcAft>
                      </a:pPr>
                      <a:r>
                        <a:rPr lang="en-US" sz="900">
                          <a:solidFill>
                            <a:schemeClr val="tx1"/>
                          </a:solidFill>
                          <a:effectLst/>
                          <a:latin typeface="Arial Narrow" panose="020B0606020202030204" pitchFamily="34" charset="0"/>
                          <a:ea typeface="Times New Roman" panose="02020603050405020304" pitchFamily="18" charset="0"/>
                          <a:cs typeface="Arial" panose="020B0604020202020204" pitchFamily="34" charset="0"/>
                        </a:rPr>
                        <a:t>97.2%</a:t>
                      </a:r>
                      <a:endParaRPr lang="en-US" sz="14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r">
                        <a:lnSpc>
                          <a:spcPct val="115000"/>
                        </a:lnSpc>
                        <a:spcBef>
                          <a:spcPts val="0"/>
                        </a:spcBef>
                        <a:spcAft>
                          <a:spcPts val="0"/>
                        </a:spcAft>
                      </a:pPr>
                      <a:r>
                        <a:rPr lang="en-US" sz="900">
                          <a:effectLst/>
                          <a:latin typeface="Arial Narrow" panose="020B0606020202030204" pitchFamily="34" charset="0"/>
                          <a:ea typeface="Times New Roman" panose="02020603050405020304" pitchFamily="18" charset="0"/>
                          <a:cs typeface="Arial" panose="020B0604020202020204" pitchFamily="34" charset="0"/>
                        </a:rPr>
                        <a:t>91 930 </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r">
                        <a:lnSpc>
                          <a:spcPct val="115000"/>
                        </a:lnSpc>
                        <a:spcBef>
                          <a:spcPts val="0"/>
                        </a:spcBef>
                        <a:spcAft>
                          <a:spcPts val="0"/>
                        </a:spcAft>
                      </a:pPr>
                      <a:r>
                        <a:rPr lang="en-US" sz="900">
                          <a:effectLst/>
                          <a:latin typeface="Arial Narrow" panose="020B0606020202030204" pitchFamily="34" charset="0"/>
                          <a:ea typeface="Times New Roman" panose="02020603050405020304" pitchFamily="18" charset="0"/>
                          <a:cs typeface="Arial" panose="020B0604020202020204" pitchFamily="34" charset="0"/>
                        </a:rPr>
                        <a:t>87 262 </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379596561"/>
                  </a:ext>
                </a:extLst>
              </a:tr>
              <a:tr h="84750">
                <a:tc>
                  <a:txBody>
                    <a:bodyPr/>
                    <a:lstStyle/>
                    <a:p>
                      <a:pPr marL="128270" marR="0">
                        <a:lnSpc>
                          <a:spcPct val="115000"/>
                        </a:lnSpc>
                        <a:spcBef>
                          <a:spcPts val="0"/>
                        </a:spcBef>
                        <a:spcAft>
                          <a:spcPts val="0"/>
                        </a:spcAft>
                        <a:tabLst>
                          <a:tab pos="122555" algn="l"/>
                        </a:tabLst>
                      </a:pPr>
                      <a:r>
                        <a:rPr lang="en-US" sz="900">
                          <a:effectLst/>
                          <a:latin typeface="Arial Narrow" panose="020B0606020202030204" pitchFamily="34" charset="0"/>
                          <a:ea typeface="Times New Roman" panose="02020603050405020304" pitchFamily="18" charset="0"/>
                          <a:cs typeface="Arial" panose="020B0604020202020204" pitchFamily="34" charset="0"/>
                        </a:rPr>
                        <a:t>Social contributions</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1A673"/>
                    </a:solidFill>
                  </a:tcPr>
                </a:tc>
                <a:tc>
                  <a:txBody>
                    <a:bodyPr/>
                    <a:lstStyle/>
                    <a:p>
                      <a:pPr marL="0" marR="0" algn="r">
                        <a:lnSpc>
                          <a:spcPct val="115000"/>
                        </a:lnSpc>
                        <a:spcBef>
                          <a:spcPts val="0"/>
                        </a:spcBef>
                        <a:spcAft>
                          <a:spcPts val="0"/>
                        </a:spcAft>
                      </a:pPr>
                      <a:r>
                        <a:rPr lang="en-US" sz="900">
                          <a:effectLst/>
                          <a:latin typeface="Arial Narrow" panose="020B0606020202030204" pitchFamily="34" charset="0"/>
                          <a:ea typeface="Times New Roman" panose="02020603050405020304" pitchFamily="18" charset="0"/>
                          <a:cs typeface="Arial" panose="020B0604020202020204" pitchFamily="34" charset="0"/>
                        </a:rPr>
                        <a:t>12 676 </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r">
                        <a:lnSpc>
                          <a:spcPct val="115000"/>
                        </a:lnSpc>
                        <a:spcBef>
                          <a:spcPts val="0"/>
                        </a:spcBef>
                        <a:spcAft>
                          <a:spcPts val="0"/>
                        </a:spcAft>
                      </a:pPr>
                      <a:r>
                        <a:rPr lang="en-US" sz="900">
                          <a:effectLst/>
                          <a:latin typeface="Arial Narrow" panose="020B0606020202030204" pitchFamily="34" charset="0"/>
                          <a:ea typeface="Times New Roman" panose="02020603050405020304" pitchFamily="18" charset="0"/>
                          <a:cs typeface="Arial" panose="020B0604020202020204" pitchFamily="34" charset="0"/>
                        </a:rPr>
                        <a:t>250</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r">
                        <a:lnSpc>
                          <a:spcPct val="115000"/>
                        </a:lnSpc>
                        <a:spcBef>
                          <a:spcPts val="0"/>
                        </a:spcBef>
                        <a:spcAft>
                          <a:spcPts val="0"/>
                        </a:spcAft>
                      </a:pPr>
                      <a:r>
                        <a:rPr lang="en-US" sz="900">
                          <a:effectLst/>
                          <a:latin typeface="Arial Narrow" panose="020B0606020202030204" pitchFamily="34" charset="0"/>
                          <a:ea typeface="Times New Roman" panose="02020603050405020304" pitchFamily="18" charset="0"/>
                          <a:cs typeface="Arial" panose="020B0604020202020204" pitchFamily="34" charset="0"/>
                        </a:rPr>
                        <a:t>102</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r">
                        <a:lnSpc>
                          <a:spcPct val="115000"/>
                        </a:lnSpc>
                        <a:spcBef>
                          <a:spcPts val="0"/>
                        </a:spcBef>
                        <a:spcAft>
                          <a:spcPts val="0"/>
                        </a:spcAft>
                      </a:pPr>
                      <a:r>
                        <a:rPr lang="en-US" sz="900">
                          <a:solidFill>
                            <a:schemeClr val="tx1"/>
                          </a:solidFill>
                          <a:effectLst/>
                          <a:latin typeface="Arial Narrow" panose="020B0606020202030204" pitchFamily="34" charset="0"/>
                          <a:ea typeface="Times New Roman" panose="02020603050405020304" pitchFamily="18" charset="0"/>
                          <a:cs typeface="Arial" panose="020B0604020202020204" pitchFamily="34" charset="0"/>
                        </a:rPr>
                        <a:t>13 028 </a:t>
                      </a:r>
                      <a:endParaRPr lang="en-US" sz="14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r">
                        <a:lnSpc>
                          <a:spcPct val="115000"/>
                        </a:lnSpc>
                        <a:spcBef>
                          <a:spcPts val="0"/>
                        </a:spcBef>
                        <a:spcAft>
                          <a:spcPts val="0"/>
                        </a:spcAft>
                      </a:pPr>
                      <a:r>
                        <a:rPr lang="en-US" sz="900" dirty="0">
                          <a:solidFill>
                            <a:schemeClr val="tx1"/>
                          </a:solidFill>
                          <a:effectLst/>
                          <a:latin typeface="Arial Narrow" panose="020B0606020202030204" pitchFamily="34" charset="0"/>
                          <a:ea typeface="Times New Roman" panose="02020603050405020304" pitchFamily="18" charset="0"/>
                          <a:cs typeface="Arial" panose="020B0604020202020204" pitchFamily="34" charset="0"/>
                        </a:rPr>
                        <a:t>12 597 </a:t>
                      </a:r>
                      <a:endParaRPr lang="en-US" sz="1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r">
                        <a:lnSpc>
                          <a:spcPct val="115000"/>
                        </a:lnSpc>
                        <a:spcBef>
                          <a:spcPts val="0"/>
                        </a:spcBef>
                        <a:spcAft>
                          <a:spcPts val="0"/>
                        </a:spcAft>
                      </a:pPr>
                      <a:r>
                        <a:rPr lang="en-US" sz="900">
                          <a:solidFill>
                            <a:schemeClr val="tx1"/>
                          </a:solidFill>
                          <a:effectLst/>
                          <a:latin typeface="Arial Narrow" panose="020B0606020202030204" pitchFamily="34" charset="0"/>
                          <a:ea typeface="Times New Roman" panose="02020603050405020304" pitchFamily="18" charset="0"/>
                          <a:cs typeface="Arial" panose="020B0604020202020204" pitchFamily="34" charset="0"/>
                        </a:rPr>
                        <a:t>431 </a:t>
                      </a:r>
                      <a:endParaRPr lang="en-US" sz="14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r">
                        <a:lnSpc>
                          <a:spcPct val="115000"/>
                        </a:lnSpc>
                        <a:spcBef>
                          <a:spcPts val="0"/>
                        </a:spcBef>
                        <a:spcAft>
                          <a:spcPts val="0"/>
                        </a:spcAft>
                      </a:pPr>
                      <a:r>
                        <a:rPr lang="en-US" sz="900">
                          <a:solidFill>
                            <a:schemeClr val="tx1"/>
                          </a:solidFill>
                          <a:effectLst/>
                          <a:latin typeface="Arial Narrow" panose="020B0606020202030204" pitchFamily="34" charset="0"/>
                          <a:ea typeface="Times New Roman" panose="02020603050405020304" pitchFamily="18" charset="0"/>
                          <a:cs typeface="Arial" panose="020B0604020202020204" pitchFamily="34" charset="0"/>
                        </a:rPr>
                        <a:t>96.7%</a:t>
                      </a:r>
                      <a:endParaRPr lang="en-US" sz="14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r">
                        <a:lnSpc>
                          <a:spcPct val="115000"/>
                        </a:lnSpc>
                        <a:spcBef>
                          <a:spcPts val="0"/>
                        </a:spcBef>
                        <a:spcAft>
                          <a:spcPts val="0"/>
                        </a:spcAft>
                      </a:pPr>
                      <a:r>
                        <a:rPr lang="en-US" sz="900">
                          <a:effectLst/>
                          <a:latin typeface="Arial Narrow" panose="020B0606020202030204" pitchFamily="34" charset="0"/>
                          <a:ea typeface="Times New Roman" panose="02020603050405020304" pitchFamily="18" charset="0"/>
                          <a:cs typeface="Arial" panose="020B0604020202020204" pitchFamily="34" charset="0"/>
                        </a:rPr>
                        <a:t>12 809 </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r">
                        <a:lnSpc>
                          <a:spcPct val="115000"/>
                        </a:lnSpc>
                        <a:spcBef>
                          <a:spcPts val="0"/>
                        </a:spcBef>
                        <a:spcAft>
                          <a:spcPts val="0"/>
                        </a:spcAft>
                      </a:pPr>
                      <a:r>
                        <a:rPr lang="en-US" sz="900">
                          <a:effectLst/>
                          <a:latin typeface="Arial Narrow" panose="020B0606020202030204" pitchFamily="34" charset="0"/>
                          <a:ea typeface="Times New Roman" panose="02020603050405020304" pitchFamily="18" charset="0"/>
                          <a:cs typeface="Arial" panose="020B0604020202020204" pitchFamily="34" charset="0"/>
                        </a:rPr>
                        <a:t>12 074 </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320109082"/>
                  </a:ext>
                </a:extLst>
              </a:tr>
              <a:tr h="84750">
                <a:tc>
                  <a:txBody>
                    <a:bodyPr/>
                    <a:lstStyle/>
                    <a:p>
                      <a:pPr marL="128270" marR="0">
                        <a:lnSpc>
                          <a:spcPct val="115000"/>
                        </a:lnSpc>
                        <a:spcBef>
                          <a:spcPts val="0"/>
                        </a:spcBef>
                        <a:spcAft>
                          <a:spcPts val="0"/>
                        </a:spcAft>
                      </a:pPr>
                      <a:r>
                        <a:rPr lang="en-US" sz="900">
                          <a:effectLst/>
                          <a:latin typeface="Arial Narrow" panose="020B0606020202030204" pitchFamily="34" charset="0"/>
                          <a:ea typeface="Times New Roman" panose="02020603050405020304" pitchFamily="18" charset="0"/>
                          <a:cs typeface="Arial" panose="020B0604020202020204" pitchFamily="34" charset="0"/>
                        </a:rPr>
                        <a:t>Goods and services</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1A673"/>
                    </a:solidFill>
                  </a:tcPr>
                </a:tc>
                <a:tc>
                  <a:txBody>
                    <a:bodyPr/>
                    <a:lstStyle/>
                    <a:p>
                      <a:pPr marL="0" marR="0" algn="r">
                        <a:lnSpc>
                          <a:spcPct val="115000"/>
                        </a:lnSpc>
                        <a:spcBef>
                          <a:spcPts val="0"/>
                        </a:spcBef>
                        <a:spcAft>
                          <a:spcPts val="0"/>
                        </a:spcAft>
                      </a:pPr>
                      <a:r>
                        <a:rPr lang="en-US" sz="900">
                          <a:effectLst/>
                          <a:latin typeface="Arial Narrow" panose="020B0606020202030204" pitchFamily="34" charset="0"/>
                          <a:ea typeface="Times New Roman" panose="02020603050405020304" pitchFamily="18" charset="0"/>
                          <a:cs typeface="Arial" panose="020B0604020202020204" pitchFamily="34" charset="0"/>
                        </a:rPr>
                        <a:t>43 088 </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r">
                        <a:lnSpc>
                          <a:spcPct val="115000"/>
                        </a:lnSpc>
                        <a:spcBef>
                          <a:spcPts val="0"/>
                        </a:spcBef>
                        <a:spcAft>
                          <a:spcPts val="0"/>
                        </a:spcAft>
                      </a:pPr>
                      <a:r>
                        <a:rPr lang="en-US" sz="900">
                          <a:effectLst/>
                          <a:latin typeface="Arial Narrow" panose="020B0606020202030204" pitchFamily="34" charset="0"/>
                          <a:ea typeface="Times New Roman" panose="02020603050405020304" pitchFamily="18" charset="0"/>
                          <a:cs typeface="Arial" panose="020B0604020202020204" pitchFamily="34" charset="0"/>
                        </a:rPr>
                        <a:t>(25)</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r">
                        <a:lnSpc>
                          <a:spcPct val="115000"/>
                        </a:lnSpc>
                        <a:spcBef>
                          <a:spcPts val="0"/>
                        </a:spcBef>
                        <a:spcAft>
                          <a:spcPts val="0"/>
                        </a:spcAft>
                      </a:pPr>
                      <a:r>
                        <a:rPr lang="en-US" sz="900" dirty="0">
                          <a:effectLst/>
                          <a:latin typeface="Arial Narrow" panose="020B0606020202030204" pitchFamily="34" charset="0"/>
                          <a:ea typeface="Times New Roman" panose="02020603050405020304" pitchFamily="18" charset="0"/>
                          <a:cs typeface="Arial" panose="020B0604020202020204" pitchFamily="34" charset="0"/>
                        </a:rPr>
                        <a:t>- </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r">
                        <a:lnSpc>
                          <a:spcPct val="115000"/>
                        </a:lnSpc>
                        <a:spcBef>
                          <a:spcPts val="0"/>
                        </a:spcBef>
                        <a:spcAft>
                          <a:spcPts val="0"/>
                        </a:spcAft>
                      </a:pPr>
                      <a:r>
                        <a:rPr lang="en-US" sz="900" dirty="0">
                          <a:solidFill>
                            <a:schemeClr val="tx1"/>
                          </a:solidFill>
                          <a:effectLst/>
                          <a:latin typeface="Arial Narrow" panose="020B0606020202030204" pitchFamily="34" charset="0"/>
                          <a:ea typeface="Times New Roman" panose="02020603050405020304" pitchFamily="18" charset="0"/>
                          <a:cs typeface="Arial" panose="020B0604020202020204" pitchFamily="34" charset="0"/>
                        </a:rPr>
                        <a:t>43 063 </a:t>
                      </a:r>
                      <a:endParaRPr lang="en-US" sz="1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r">
                        <a:lnSpc>
                          <a:spcPct val="115000"/>
                        </a:lnSpc>
                        <a:spcBef>
                          <a:spcPts val="0"/>
                        </a:spcBef>
                        <a:spcAft>
                          <a:spcPts val="0"/>
                        </a:spcAft>
                      </a:pPr>
                      <a:r>
                        <a:rPr lang="en-US" sz="900" dirty="0">
                          <a:solidFill>
                            <a:schemeClr val="tx1"/>
                          </a:solidFill>
                          <a:effectLst/>
                          <a:latin typeface="Arial Narrow" panose="020B0606020202030204" pitchFamily="34" charset="0"/>
                          <a:ea typeface="Times New Roman" panose="02020603050405020304" pitchFamily="18" charset="0"/>
                          <a:cs typeface="Arial" panose="020B0604020202020204" pitchFamily="34" charset="0"/>
                        </a:rPr>
                        <a:t>34 563 </a:t>
                      </a:r>
                      <a:endParaRPr lang="en-US" sz="1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r">
                        <a:lnSpc>
                          <a:spcPct val="115000"/>
                        </a:lnSpc>
                        <a:spcBef>
                          <a:spcPts val="0"/>
                        </a:spcBef>
                        <a:spcAft>
                          <a:spcPts val="0"/>
                        </a:spcAft>
                      </a:pPr>
                      <a:r>
                        <a:rPr lang="en-US" sz="900">
                          <a:solidFill>
                            <a:schemeClr val="tx1"/>
                          </a:solidFill>
                          <a:effectLst/>
                          <a:latin typeface="Arial Narrow" panose="020B0606020202030204" pitchFamily="34" charset="0"/>
                          <a:ea typeface="Times New Roman" panose="02020603050405020304" pitchFamily="18" charset="0"/>
                          <a:cs typeface="Arial" panose="020B0604020202020204" pitchFamily="34" charset="0"/>
                        </a:rPr>
                        <a:t>8 500 </a:t>
                      </a:r>
                      <a:endParaRPr lang="en-US" sz="14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r">
                        <a:lnSpc>
                          <a:spcPct val="115000"/>
                        </a:lnSpc>
                        <a:spcBef>
                          <a:spcPts val="0"/>
                        </a:spcBef>
                        <a:spcAft>
                          <a:spcPts val="0"/>
                        </a:spcAft>
                      </a:pPr>
                      <a:r>
                        <a:rPr lang="en-US" sz="900" dirty="0">
                          <a:solidFill>
                            <a:schemeClr val="tx1"/>
                          </a:solidFill>
                          <a:effectLst/>
                          <a:latin typeface="Arial Narrow" panose="020B0606020202030204" pitchFamily="34" charset="0"/>
                          <a:ea typeface="Times New Roman" panose="02020603050405020304" pitchFamily="18" charset="0"/>
                          <a:cs typeface="Arial" panose="020B0604020202020204" pitchFamily="34" charset="0"/>
                        </a:rPr>
                        <a:t>80.3%</a:t>
                      </a:r>
                      <a:endParaRPr lang="en-US" sz="1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r">
                        <a:lnSpc>
                          <a:spcPct val="115000"/>
                        </a:lnSpc>
                        <a:spcBef>
                          <a:spcPts val="0"/>
                        </a:spcBef>
                        <a:spcAft>
                          <a:spcPts val="0"/>
                        </a:spcAft>
                      </a:pPr>
                      <a:r>
                        <a:rPr lang="en-US" sz="900">
                          <a:effectLst/>
                          <a:latin typeface="Arial Narrow" panose="020B0606020202030204" pitchFamily="34" charset="0"/>
                          <a:ea typeface="Times New Roman" panose="02020603050405020304" pitchFamily="18" charset="0"/>
                          <a:cs typeface="Arial" panose="020B0604020202020204" pitchFamily="34" charset="0"/>
                        </a:rPr>
                        <a:t>25 981 </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r">
                        <a:lnSpc>
                          <a:spcPct val="115000"/>
                        </a:lnSpc>
                        <a:spcBef>
                          <a:spcPts val="0"/>
                        </a:spcBef>
                        <a:spcAft>
                          <a:spcPts val="0"/>
                        </a:spcAft>
                      </a:pPr>
                      <a:r>
                        <a:rPr lang="en-US" sz="900">
                          <a:effectLst/>
                          <a:latin typeface="Arial Narrow" panose="020B0606020202030204" pitchFamily="34" charset="0"/>
                          <a:ea typeface="Times New Roman" panose="02020603050405020304" pitchFamily="18" charset="0"/>
                          <a:cs typeface="Arial" panose="020B0604020202020204" pitchFamily="34" charset="0"/>
                        </a:rPr>
                        <a:t>25 852 </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267768515"/>
                  </a:ext>
                </a:extLst>
              </a:tr>
              <a:tr h="84750">
                <a:tc>
                  <a:txBody>
                    <a:bodyPr/>
                    <a:lstStyle/>
                    <a:p>
                      <a:pPr marL="122555" marR="0">
                        <a:lnSpc>
                          <a:spcPct val="115000"/>
                        </a:lnSpc>
                        <a:spcBef>
                          <a:spcPts val="0"/>
                        </a:spcBef>
                        <a:spcAft>
                          <a:spcPts val="0"/>
                        </a:spcAft>
                      </a:pPr>
                      <a:r>
                        <a:rPr lang="en-US" sz="900">
                          <a:effectLst/>
                          <a:latin typeface="Arial Narrow" panose="020B0606020202030204" pitchFamily="34" charset="0"/>
                          <a:ea typeface="Times New Roman" panose="02020603050405020304" pitchFamily="18" charset="0"/>
                          <a:cs typeface="Arial" panose="020B0604020202020204" pitchFamily="34" charset="0"/>
                        </a:rPr>
                        <a:t>Administrative fees</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1A673"/>
                    </a:solidFill>
                  </a:tcPr>
                </a:tc>
                <a:tc>
                  <a:txBody>
                    <a:bodyPr/>
                    <a:lstStyle/>
                    <a:p>
                      <a:pPr marL="0" marR="0" algn="r">
                        <a:lnSpc>
                          <a:spcPct val="115000"/>
                        </a:lnSpc>
                        <a:spcBef>
                          <a:spcPts val="0"/>
                        </a:spcBef>
                        <a:spcAft>
                          <a:spcPts val="0"/>
                        </a:spcAft>
                      </a:pPr>
                      <a:r>
                        <a:rPr lang="en-US" sz="900">
                          <a:effectLst/>
                          <a:latin typeface="Arial Narrow" panose="020B0606020202030204" pitchFamily="34" charset="0"/>
                          <a:ea typeface="Times New Roman" panose="02020603050405020304" pitchFamily="18" charset="0"/>
                          <a:cs typeface="Arial" panose="020B0604020202020204" pitchFamily="34" charset="0"/>
                        </a:rPr>
                        <a:t>178 </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r">
                        <a:lnSpc>
                          <a:spcPct val="115000"/>
                        </a:lnSpc>
                        <a:spcBef>
                          <a:spcPts val="0"/>
                        </a:spcBef>
                        <a:spcAft>
                          <a:spcPts val="0"/>
                        </a:spcAft>
                      </a:pPr>
                      <a:r>
                        <a:rPr lang="en-US" sz="900">
                          <a:effectLst/>
                          <a:latin typeface="Arial Narrow" panose="020B0606020202030204" pitchFamily="34" charset="0"/>
                          <a:ea typeface="Times New Roman" panose="02020603050405020304" pitchFamily="18" charset="0"/>
                          <a:cs typeface="Arial" panose="020B0604020202020204" pitchFamily="34" charset="0"/>
                        </a:rPr>
                        <a:t>(24) </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r">
                        <a:lnSpc>
                          <a:spcPct val="115000"/>
                        </a:lnSpc>
                        <a:spcBef>
                          <a:spcPts val="0"/>
                        </a:spcBef>
                        <a:spcAft>
                          <a:spcPts val="0"/>
                        </a:spcAft>
                      </a:pPr>
                      <a:r>
                        <a:rPr lang="en-US" sz="900">
                          <a:effectLst/>
                          <a:latin typeface="Arial Narrow" panose="020B0606020202030204" pitchFamily="34" charset="0"/>
                          <a:ea typeface="Times New Roman" panose="02020603050405020304" pitchFamily="18" charset="0"/>
                          <a:cs typeface="Arial" panose="020B0604020202020204" pitchFamily="34" charset="0"/>
                        </a:rPr>
                        <a:t>- </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r">
                        <a:lnSpc>
                          <a:spcPct val="115000"/>
                        </a:lnSpc>
                        <a:spcBef>
                          <a:spcPts val="0"/>
                        </a:spcBef>
                        <a:spcAft>
                          <a:spcPts val="0"/>
                        </a:spcAft>
                      </a:pPr>
                      <a:r>
                        <a:rPr lang="en-US" sz="900">
                          <a:solidFill>
                            <a:schemeClr val="tx1"/>
                          </a:solidFill>
                          <a:effectLst/>
                          <a:latin typeface="Arial Narrow" panose="020B0606020202030204" pitchFamily="34" charset="0"/>
                          <a:ea typeface="Times New Roman" panose="02020603050405020304" pitchFamily="18" charset="0"/>
                          <a:cs typeface="Arial" panose="020B0604020202020204" pitchFamily="34" charset="0"/>
                        </a:rPr>
                        <a:t>154 </a:t>
                      </a:r>
                      <a:endParaRPr lang="en-US" sz="14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r">
                        <a:lnSpc>
                          <a:spcPct val="115000"/>
                        </a:lnSpc>
                        <a:spcBef>
                          <a:spcPts val="0"/>
                        </a:spcBef>
                        <a:spcAft>
                          <a:spcPts val="0"/>
                        </a:spcAft>
                      </a:pPr>
                      <a:r>
                        <a:rPr lang="en-US" sz="900">
                          <a:solidFill>
                            <a:schemeClr val="tx1"/>
                          </a:solidFill>
                          <a:effectLst/>
                          <a:latin typeface="Arial Narrow" panose="020B0606020202030204" pitchFamily="34" charset="0"/>
                          <a:ea typeface="Times New Roman" panose="02020603050405020304" pitchFamily="18" charset="0"/>
                          <a:cs typeface="Arial" panose="020B0604020202020204" pitchFamily="34" charset="0"/>
                        </a:rPr>
                        <a:t>141 </a:t>
                      </a:r>
                      <a:endParaRPr lang="en-US" sz="14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r">
                        <a:lnSpc>
                          <a:spcPct val="115000"/>
                        </a:lnSpc>
                        <a:spcBef>
                          <a:spcPts val="0"/>
                        </a:spcBef>
                        <a:spcAft>
                          <a:spcPts val="0"/>
                        </a:spcAft>
                      </a:pPr>
                      <a:r>
                        <a:rPr lang="en-US" sz="900" dirty="0">
                          <a:solidFill>
                            <a:schemeClr val="tx1"/>
                          </a:solidFill>
                          <a:effectLst/>
                          <a:latin typeface="Arial Narrow" panose="020B0606020202030204" pitchFamily="34" charset="0"/>
                          <a:ea typeface="Times New Roman" panose="02020603050405020304" pitchFamily="18" charset="0"/>
                          <a:cs typeface="Arial" panose="020B0604020202020204" pitchFamily="34" charset="0"/>
                        </a:rPr>
                        <a:t>13 </a:t>
                      </a:r>
                      <a:endParaRPr lang="en-US" sz="1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r">
                        <a:lnSpc>
                          <a:spcPct val="115000"/>
                        </a:lnSpc>
                        <a:spcBef>
                          <a:spcPts val="0"/>
                        </a:spcBef>
                        <a:spcAft>
                          <a:spcPts val="0"/>
                        </a:spcAft>
                      </a:pPr>
                      <a:r>
                        <a:rPr lang="en-US" sz="900">
                          <a:solidFill>
                            <a:schemeClr val="tx1"/>
                          </a:solidFill>
                          <a:effectLst/>
                          <a:latin typeface="Arial Narrow" panose="020B0606020202030204" pitchFamily="34" charset="0"/>
                          <a:ea typeface="Times New Roman" panose="02020603050405020304" pitchFamily="18" charset="0"/>
                          <a:cs typeface="Arial" panose="020B0604020202020204" pitchFamily="34" charset="0"/>
                        </a:rPr>
                        <a:t>91.6%</a:t>
                      </a:r>
                      <a:endParaRPr lang="en-US" sz="14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r">
                        <a:lnSpc>
                          <a:spcPct val="115000"/>
                        </a:lnSpc>
                        <a:spcBef>
                          <a:spcPts val="0"/>
                        </a:spcBef>
                        <a:spcAft>
                          <a:spcPts val="0"/>
                        </a:spcAft>
                      </a:pPr>
                      <a:r>
                        <a:rPr lang="en-US" sz="900">
                          <a:effectLst/>
                          <a:latin typeface="Arial Narrow" panose="020B0606020202030204" pitchFamily="34" charset="0"/>
                          <a:ea typeface="Times New Roman" panose="02020603050405020304" pitchFamily="18" charset="0"/>
                          <a:cs typeface="Arial" panose="020B0604020202020204" pitchFamily="34" charset="0"/>
                        </a:rPr>
                        <a:t>80 </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r">
                        <a:lnSpc>
                          <a:spcPct val="115000"/>
                        </a:lnSpc>
                        <a:spcBef>
                          <a:spcPts val="0"/>
                        </a:spcBef>
                        <a:spcAft>
                          <a:spcPts val="0"/>
                        </a:spcAft>
                      </a:pPr>
                      <a:r>
                        <a:rPr lang="en-US" sz="900">
                          <a:effectLst/>
                          <a:latin typeface="Arial Narrow" panose="020B0606020202030204" pitchFamily="34" charset="0"/>
                          <a:ea typeface="Times New Roman" panose="02020603050405020304" pitchFamily="18" charset="0"/>
                          <a:cs typeface="Arial" panose="020B0604020202020204" pitchFamily="34" charset="0"/>
                        </a:rPr>
                        <a:t>80 </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841786188"/>
                  </a:ext>
                </a:extLst>
              </a:tr>
              <a:tr h="84750">
                <a:tc>
                  <a:txBody>
                    <a:bodyPr/>
                    <a:lstStyle/>
                    <a:p>
                      <a:pPr marL="128270" marR="0">
                        <a:lnSpc>
                          <a:spcPct val="115000"/>
                        </a:lnSpc>
                        <a:spcBef>
                          <a:spcPts val="0"/>
                        </a:spcBef>
                        <a:spcAft>
                          <a:spcPts val="0"/>
                        </a:spcAft>
                        <a:tabLst>
                          <a:tab pos="122555" algn="l"/>
                        </a:tabLst>
                      </a:pPr>
                      <a:r>
                        <a:rPr lang="en-US" sz="900">
                          <a:effectLst/>
                          <a:latin typeface="Arial Narrow" panose="020B0606020202030204" pitchFamily="34" charset="0"/>
                          <a:ea typeface="Times New Roman" panose="02020603050405020304" pitchFamily="18" charset="0"/>
                          <a:cs typeface="Arial" panose="020B0604020202020204" pitchFamily="34" charset="0"/>
                        </a:rPr>
                        <a:t>Advertising</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1A673"/>
                    </a:solidFill>
                  </a:tcPr>
                </a:tc>
                <a:tc>
                  <a:txBody>
                    <a:bodyPr/>
                    <a:lstStyle/>
                    <a:p>
                      <a:pPr marL="0" marR="0" algn="r">
                        <a:lnSpc>
                          <a:spcPct val="115000"/>
                        </a:lnSpc>
                        <a:spcBef>
                          <a:spcPts val="0"/>
                        </a:spcBef>
                        <a:spcAft>
                          <a:spcPts val="0"/>
                        </a:spcAft>
                      </a:pPr>
                      <a:r>
                        <a:rPr lang="en-US" sz="900">
                          <a:effectLst/>
                          <a:latin typeface="Arial Narrow" panose="020B0606020202030204" pitchFamily="34" charset="0"/>
                          <a:ea typeface="Times New Roman" panose="02020603050405020304" pitchFamily="18" charset="0"/>
                          <a:cs typeface="Arial" panose="020B0604020202020204" pitchFamily="34" charset="0"/>
                        </a:rPr>
                        <a:t>2 039 </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r">
                        <a:lnSpc>
                          <a:spcPct val="115000"/>
                        </a:lnSpc>
                        <a:spcBef>
                          <a:spcPts val="0"/>
                        </a:spcBef>
                        <a:spcAft>
                          <a:spcPts val="0"/>
                        </a:spcAft>
                      </a:pPr>
                      <a:r>
                        <a:rPr lang="en-US" sz="900">
                          <a:effectLst/>
                          <a:latin typeface="Arial Narrow" panose="020B0606020202030204" pitchFamily="34" charset="0"/>
                          <a:ea typeface="Times New Roman" panose="02020603050405020304" pitchFamily="18" charset="0"/>
                          <a:cs typeface="Arial" panose="020B0604020202020204" pitchFamily="34" charset="0"/>
                        </a:rPr>
                        <a:t>(722)</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r">
                        <a:lnSpc>
                          <a:spcPct val="115000"/>
                        </a:lnSpc>
                        <a:spcBef>
                          <a:spcPts val="0"/>
                        </a:spcBef>
                        <a:spcAft>
                          <a:spcPts val="0"/>
                        </a:spcAft>
                      </a:pPr>
                      <a:r>
                        <a:rPr lang="en-US" sz="900">
                          <a:effectLst/>
                          <a:latin typeface="Arial Narrow" panose="020B0606020202030204" pitchFamily="34" charset="0"/>
                          <a:ea typeface="Times New Roman" panose="02020603050405020304" pitchFamily="18" charset="0"/>
                          <a:cs typeface="Arial" panose="020B0604020202020204" pitchFamily="34" charset="0"/>
                        </a:rPr>
                        <a:t> - </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r">
                        <a:lnSpc>
                          <a:spcPct val="115000"/>
                        </a:lnSpc>
                        <a:spcBef>
                          <a:spcPts val="0"/>
                        </a:spcBef>
                        <a:spcAft>
                          <a:spcPts val="0"/>
                        </a:spcAft>
                      </a:pPr>
                      <a:r>
                        <a:rPr lang="en-US" sz="900">
                          <a:solidFill>
                            <a:schemeClr val="tx1"/>
                          </a:solidFill>
                          <a:effectLst/>
                          <a:latin typeface="Arial Narrow" panose="020B0606020202030204" pitchFamily="34" charset="0"/>
                          <a:ea typeface="Times New Roman" panose="02020603050405020304" pitchFamily="18" charset="0"/>
                          <a:cs typeface="Arial" panose="020B0604020202020204" pitchFamily="34" charset="0"/>
                        </a:rPr>
                        <a:t>1 317 </a:t>
                      </a:r>
                      <a:endParaRPr lang="en-US" sz="14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r">
                        <a:lnSpc>
                          <a:spcPct val="115000"/>
                        </a:lnSpc>
                        <a:spcBef>
                          <a:spcPts val="0"/>
                        </a:spcBef>
                        <a:spcAft>
                          <a:spcPts val="0"/>
                        </a:spcAft>
                      </a:pPr>
                      <a:r>
                        <a:rPr lang="en-US" sz="900">
                          <a:solidFill>
                            <a:schemeClr val="tx1"/>
                          </a:solidFill>
                          <a:effectLst/>
                          <a:latin typeface="Arial Narrow" panose="020B0606020202030204" pitchFamily="34" charset="0"/>
                          <a:ea typeface="Times New Roman" panose="02020603050405020304" pitchFamily="18" charset="0"/>
                          <a:cs typeface="Arial" panose="020B0604020202020204" pitchFamily="34" charset="0"/>
                        </a:rPr>
                        <a:t>1 317 </a:t>
                      </a:r>
                      <a:endParaRPr lang="en-US" sz="14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r">
                        <a:lnSpc>
                          <a:spcPct val="115000"/>
                        </a:lnSpc>
                        <a:spcBef>
                          <a:spcPts val="0"/>
                        </a:spcBef>
                        <a:spcAft>
                          <a:spcPts val="0"/>
                        </a:spcAft>
                      </a:pPr>
                      <a:r>
                        <a:rPr lang="en-US" sz="900" dirty="0">
                          <a:solidFill>
                            <a:schemeClr val="tx1"/>
                          </a:solidFill>
                          <a:effectLst/>
                          <a:latin typeface="Arial Narrow" panose="020B0606020202030204" pitchFamily="34" charset="0"/>
                          <a:ea typeface="Times New Roman" panose="02020603050405020304" pitchFamily="18" charset="0"/>
                          <a:cs typeface="Arial" panose="020B0604020202020204" pitchFamily="34" charset="0"/>
                        </a:rPr>
                        <a:t>-</a:t>
                      </a:r>
                      <a:endParaRPr lang="en-US" sz="1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r">
                        <a:lnSpc>
                          <a:spcPct val="115000"/>
                        </a:lnSpc>
                        <a:spcBef>
                          <a:spcPts val="0"/>
                        </a:spcBef>
                        <a:spcAft>
                          <a:spcPts val="0"/>
                        </a:spcAft>
                      </a:pPr>
                      <a:r>
                        <a:rPr lang="en-US" sz="900" dirty="0">
                          <a:solidFill>
                            <a:schemeClr val="tx1"/>
                          </a:solidFill>
                          <a:effectLst/>
                          <a:latin typeface="Arial Narrow" panose="020B0606020202030204" pitchFamily="34" charset="0"/>
                          <a:ea typeface="Times New Roman" panose="02020603050405020304" pitchFamily="18" charset="0"/>
                          <a:cs typeface="Arial" panose="020B0604020202020204" pitchFamily="34" charset="0"/>
                        </a:rPr>
                        <a:t>100.0%</a:t>
                      </a:r>
                      <a:endParaRPr lang="en-US" sz="1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r">
                        <a:lnSpc>
                          <a:spcPct val="115000"/>
                        </a:lnSpc>
                        <a:spcBef>
                          <a:spcPts val="0"/>
                        </a:spcBef>
                        <a:spcAft>
                          <a:spcPts val="0"/>
                        </a:spcAft>
                      </a:pPr>
                      <a:r>
                        <a:rPr lang="en-US" sz="900">
                          <a:effectLst/>
                          <a:latin typeface="Arial Narrow" panose="020B0606020202030204" pitchFamily="34" charset="0"/>
                          <a:ea typeface="Times New Roman" panose="02020603050405020304" pitchFamily="18" charset="0"/>
                          <a:cs typeface="Arial" panose="020B0604020202020204" pitchFamily="34" charset="0"/>
                        </a:rPr>
                        <a:t>785 </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r">
                        <a:lnSpc>
                          <a:spcPct val="115000"/>
                        </a:lnSpc>
                        <a:spcBef>
                          <a:spcPts val="0"/>
                        </a:spcBef>
                        <a:spcAft>
                          <a:spcPts val="0"/>
                        </a:spcAft>
                      </a:pPr>
                      <a:r>
                        <a:rPr lang="en-US" sz="900">
                          <a:effectLst/>
                          <a:latin typeface="Arial Narrow" panose="020B0606020202030204" pitchFamily="34" charset="0"/>
                          <a:ea typeface="Times New Roman" panose="02020603050405020304" pitchFamily="18" charset="0"/>
                          <a:cs typeface="Arial" panose="020B0604020202020204" pitchFamily="34" charset="0"/>
                        </a:rPr>
                        <a:t>785 </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633180688"/>
                  </a:ext>
                </a:extLst>
              </a:tr>
              <a:tr h="84750">
                <a:tc>
                  <a:txBody>
                    <a:bodyPr/>
                    <a:lstStyle/>
                    <a:p>
                      <a:pPr marL="128270" marR="0">
                        <a:lnSpc>
                          <a:spcPct val="115000"/>
                        </a:lnSpc>
                        <a:spcBef>
                          <a:spcPts val="0"/>
                        </a:spcBef>
                        <a:spcAft>
                          <a:spcPts val="0"/>
                        </a:spcAft>
                        <a:tabLst>
                          <a:tab pos="122555" algn="l"/>
                        </a:tabLst>
                      </a:pPr>
                      <a:r>
                        <a:rPr lang="en-US" sz="900">
                          <a:effectLst/>
                          <a:latin typeface="Arial Narrow" panose="020B0606020202030204" pitchFamily="34" charset="0"/>
                          <a:ea typeface="Times New Roman" panose="02020603050405020304" pitchFamily="18" charset="0"/>
                          <a:cs typeface="Arial" panose="020B0604020202020204" pitchFamily="34" charset="0"/>
                        </a:rPr>
                        <a:t>Minor assets</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1A673"/>
                    </a:solidFill>
                  </a:tcPr>
                </a:tc>
                <a:tc>
                  <a:txBody>
                    <a:bodyPr/>
                    <a:lstStyle/>
                    <a:p>
                      <a:pPr marL="0" marR="0" algn="r">
                        <a:lnSpc>
                          <a:spcPct val="115000"/>
                        </a:lnSpc>
                        <a:spcBef>
                          <a:spcPts val="0"/>
                        </a:spcBef>
                        <a:spcAft>
                          <a:spcPts val="0"/>
                        </a:spcAft>
                      </a:pPr>
                      <a:r>
                        <a:rPr lang="en-US" sz="900">
                          <a:effectLst/>
                          <a:latin typeface="Arial Narrow" panose="020B0606020202030204" pitchFamily="34" charset="0"/>
                          <a:ea typeface="Times New Roman" panose="02020603050405020304" pitchFamily="18" charset="0"/>
                          <a:cs typeface="Arial" panose="020B0604020202020204" pitchFamily="34" charset="0"/>
                        </a:rPr>
                        <a:t>636 </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r">
                        <a:lnSpc>
                          <a:spcPct val="115000"/>
                        </a:lnSpc>
                        <a:spcBef>
                          <a:spcPts val="0"/>
                        </a:spcBef>
                        <a:spcAft>
                          <a:spcPts val="0"/>
                        </a:spcAft>
                      </a:pPr>
                      <a:r>
                        <a:rPr lang="en-US" sz="900">
                          <a:effectLst/>
                          <a:latin typeface="Arial Narrow" panose="020B0606020202030204" pitchFamily="34" charset="0"/>
                          <a:ea typeface="Times New Roman" panose="02020603050405020304" pitchFamily="18" charset="0"/>
                          <a:cs typeface="Arial" panose="020B0604020202020204" pitchFamily="34" charset="0"/>
                        </a:rPr>
                        <a:t>(463)</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r">
                        <a:lnSpc>
                          <a:spcPct val="115000"/>
                        </a:lnSpc>
                        <a:spcBef>
                          <a:spcPts val="0"/>
                        </a:spcBef>
                        <a:spcAft>
                          <a:spcPts val="0"/>
                        </a:spcAft>
                      </a:pPr>
                      <a:r>
                        <a:rPr lang="en-US" sz="900">
                          <a:effectLst/>
                          <a:latin typeface="Arial Narrow" panose="020B0606020202030204" pitchFamily="34" charset="0"/>
                          <a:ea typeface="Times New Roman" panose="02020603050405020304" pitchFamily="18" charset="0"/>
                          <a:cs typeface="Arial" panose="020B0604020202020204" pitchFamily="34" charset="0"/>
                        </a:rPr>
                        <a:t>- </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r">
                        <a:lnSpc>
                          <a:spcPct val="115000"/>
                        </a:lnSpc>
                        <a:spcBef>
                          <a:spcPts val="0"/>
                        </a:spcBef>
                        <a:spcAft>
                          <a:spcPts val="0"/>
                        </a:spcAft>
                      </a:pPr>
                      <a:r>
                        <a:rPr lang="en-US" sz="900">
                          <a:solidFill>
                            <a:schemeClr val="tx1"/>
                          </a:solidFill>
                          <a:effectLst/>
                          <a:latin typeface="Arial Narrow" panose="020B0606020202030204" pitchFamily="34" charset="0"/>
                          <a:ea typeface="Times New Roman" panose="02020603050405020304" pitchFamily="18" charset="0"/>
                          <a:cs typeface="Arial" panose="020B0604020202020204" pitchFamily="34" charset="0"/>
                        </a:rPr>
                        <a:t>173 </a:t>
                      </a:r>
                      <a:endParaRPr lang="en-US" sz="14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r">
                        <a:lnSpc>
                          <a:spcPct val="115000"/>
                        </a:lnSpc>
                        <a:spcBef>
                          <a:spcPts val="0"/>
                        </a:spcBef>
                        <a:spcAft>
                          <a:spcPts val="0"/>
                        </a:spcAft>
                      </a:pPr>
                      <a:r>
                        <a:rPr lang="en-US" sz="900">
                          <a:solidFill>
                            <a:schemeClr val="tx1"/>
                          </a:solidFill>
                          <a:effectLst/>
                          <a:latin typeface="Arial Narrow" panose="020B0606020202030204" pitchFamily="34" charset="0"/>
                          <a:ea typeface="Times New Roman" panose="02020603050405020304" pitchFamily="18" charset="0"/>
                          <a:cs typeface="Arial" panose="020B0604020202020204" pitchFamily="34" charset="0"/>
                        </a:rPr>
                        <a:t> 118 </a:t>
                      </a:r>
                      <a:endParaRPr lang="en-US" sz="14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r">
                        <a:lnSpc>
                          <a:spcPct val="115000"/>
                        </a:lnSpc>
                        <a:spcBef>
                          <a:spcPts val="0"/>
                        </a:spcBef>
                        <a:spcAft>
                          <a:spcPts val="0"/>
                        </a:spcAft>
                      </a:pPr>
                      <a:r>
                        <a:rPr lang="en-US" sz="900">
                          <a:solidFill>
                            <a:schemeClr val="tx1"/>
                          </a:solidFill>
                          <a:effectLst/>
                          <a:latin typeface="Arial Narrow" panose="020B0606020202030204" pitchFamily="34" charset="0"/>
                          <a:ea typeface="Times New Roman" panose="02020603050405020304" pitchFamily="18" charset="0"/>
                          <a:cs typeface="Arial" panose="020B0604020202020204" pitchFamily="34" charset="0"/>
                        </a:rPr>
                        <a:t>55</a:t>
                      </a:r>
                      <a:endParaRPr lang="en-US" sz="14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r">
                        <a:lnSpc>
                          <a:spcPct val="115000"/>
                        </a:lnSpc>
                        <a:spcBef>
                          <a:spcPts val="0"/>
                        </a:spcBef>
                        <a:spcAft>
                          <a:spcPts val="0"/>
                        </a:spcAft>
                      </a:pPr>
                      <a:r>
                        <a:rPr lang="en-US" sz="900">
                          <a:solidFill>
                            <a:schemeClr val="tx1"/>
                          </a:solidFill>
                          <a:effectLst/>
                          <a:latin typeface="Arial Narrow" panose="020B0606020202030204" pitchFamily="34" charset="0"/>
                          <a:ea typeface="Times New Roman" panose="02020603050405020304" pitchFamily="18" charset="0"/>
                          <a:cs typeface="Arial" panose="020B0604020202020204" pitchFamily="34" charset="0"/>
                        </a:rPr>
                        <a:t>68.2%</a:t>
                      </a:r>
                      <a:endParaRPr lang="en-US" sz="14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r">
                        <a:lnSpc>
                          <a:spcPct val="115000"/>
                        </a:lnSpc>
                        <a:spcBef>
                          <a:spcPts val="0"/>
                        </a:spcBef>
                        <a:spcAft>
                          <a:spcPts val="0"/>
                        </a:spcAft>
                      </a:pPr>
                      <a:r>
                        <a:rPr lang="en-US" sz="900">
                          <a:effectLst/>
                          <a:latin typeface="Arial Narrow" panose="020B0606020202030204" pitchFamily="34" charset="0"/>
                          <a:ea typeface="Times New Roman" panose="02020603050405020304" pitchFamily="18" charset="0"/>
                          <a:cs typeface="Arial" panose="020B0604020202020204" pitchFamily="34" charset="0"/>
                        </a:rPr>
                        <a:t>122 </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r">
                        <a:lnSpc>
                          <a:spcPct val="115000"/>
                        </a:lnSpc>
                        <a:spcBef>
                          <a:spcPts val="0"/>
                        </a:spcBef>
                        <a:spcAft>
                          <a:spcPts val="0"/>
                        </a:spcAft>
                      </a:pPr>
                      <a:r>
                        <a:rPr lang="en-US" sz="900">
                          <a:effectLst/>
                          <a:latin typeface="Arial Narrow" panose="020B0606020202030204" pitchFamily="34" charset="0"/>
                          <a:ea typeface="Times New Roman" panose="02020603050405020304" pitchFamily="18" charset="0"/>
                          <a:cs typeface="Arial" panose="020B0604020202020204" pitchFamily="34" charset="0"/>
                        </a:rPr>
                        <a:t> 122 </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876754233"/>
                  </a:ext>
                </a:extLst>
              </a:tr>
              <a:tr h="84750">
                <a:tc>
                  <a:txBody>
                    <a:bodyPr/>
                    <a:lstStyle/>
                    <a:p>
                      <a:pPr marL="128270" marR="0">
                        <a:lnSpc>
                          <a:spcPct val="115000"/>
                        </a:lnSpc>
                        <a:spcBef>
                          <a:spcPts val="0"/>
                        </a:spcBef>
                        <a:spcAft>
                          <a:spcPts val="0"/>
                        </a:spcAft>
                        <a:tabLst>
                          <a:tab pos="122555" algn="l"/>
                        </a:tabLst>
                      </a:pPr>
                      <a:r>
                        <a:rPr lang="en-US" sz="900">
                          <a:effectLst/>
                          <a:latin typeface="Arial Narrow" panose="020B0606020202030204" pitchFamily="34" charset="0"/>
                          <a:ea typeface="Times New Roman" panose="02020603050405020304" pitchFamily="18" charset="0"/>
                          <a:cs typeface="Arial" panose="020B0604020202020204" pitchFamily="34" charset="0"/>
                        </a:rPr>
                        <a:t>Audit costs: External</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1A673"/>
                    </a:solidFill>
                  </a:tcPr>
                </a:tc>
                <a:tc>
                  <a:txBody>
                    <a:bodyPr/>
                    <a:lstStyle/>
                    <a:p>
                      <a:pPr marL="0" marR="0" algn="r">
                        <a:lnSpc>
                          <a:spcPct val="115000"/>
                        </a:lnSpc>
                        <a:spcBef>
                          <a:spcPts val="0"/>
                        </a:spcBef>
                        <a:spcAft>
                          <a:spcPts val="0"/>
                        </a:spcAft>
                      </a:pPr>
                      <a:r>
                        <a:rPr lang="en-US" sz="900">
                          <a:effectLst/>
                          <a:latin typeface="Arial Narrow" panose="020B0606020202030204" pitchFamily="34" charset="0"/>
                          <a:ea typeface="Times New Roman" panose="02020603050405020304" pitchFamily="18" charset="0"/>
                          <a:cs typeface="Arial" panose="020B0604020202020204" pitchFamily="34" charset="0"/>
                        </a:rPr>
                        <a:t> 2 221 </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r">
                        <a:lnSpc>
                          <a:spcPct val="115000"/>
                        </a:lnSpc>
                        <a:spcBef>
                          <a:spcPts val="0"/>
                        </a:spcBef>
                        <a:spcAft>
                          <a:spcPts val="0"/>
                        </a:spcAft>
                      </a:pPr>
                      <a:r>
                        <a:rPr lang="en-US" sz="900">
                          <a:effectLst/>
                          <a:latin typeface="Arial Narrow" panose="020B0606020202030204" pitchFamily="34" charset="0"/>
                          <a:ea typeface="Times New Roman" panose="02020603050405020304" pitchFamily="18" charset="0"/>
                          <a:cs typeface="Arial" panose="020B0604020202020204" pitchFamily="34" charset="0"/>
                        </a:rPr>
                        <a:t>(8)</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r">
                        <a:lnSpc>
                          <a:spcPct val="115000"/>
                        </a:lnSpc>
                        <a:spcBef>
                          <a:spcPts val="0"/>
                        </a:spcBef>
                        <a:spcAft>
                          <a:spcPts val="0"/>
                        </a:spcAft>
                      </a:pPr>
                      <a:r>
                        <a:rPr lang="en-US" sz="900">
                          <a:effectLst/>
                          <a:latin typeface="Arial Narrow" panose="020B0606020202030204" pitchFamily="34" charset="0"/>
                          <a:ea typeface="Times New Roman" panose="02020603050405020304" pitchFamily="18" charset="0"/>
                          <a:cs typeface="Arial" panose="020B0604020202020204" pitchFamily="34" charset="0"/>
                        </a:rPr>
                        <a:t> - </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r">
                        <a:lnSpc>
                          <a:spcPct val="115000"/>
                        </a:lnSpc>
                        <a:spcBef>
                          <a:spcPts val="0"/>
                        </a:spcBef>
                        <a:spcAft>
                          <a:spcPts val="0"/>
                        </a:spcAft>
                      </a:pPr>
                      <a:r>
                        <a:rPr lang="en-US" sz="900">
                          <a:solidFill>
                            <a:schemeClr val="tx1"/>
                          </a:solidFill>
                          <a:effectLst/>
                          <a:latin typeface="Arial Narrow" panose="020B0606020202030204" pitchFamily="34" charset="0"/>
                          <a:ea typeface="Times New Roman" panose="02020603050405020304" pitchFamily="18" charset="0"/>
                          <a:cs typeface="Arial" panose="020B0604020202020204" pitchFamily="34" charset="0"/>
                        </a:rPr>
                        <a:t>2 213 </a:t>
                      </a:r>
                      <a:endParaRPr lang="en-US" sz="14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r">
                        <a:lnSpc>
                          <a:spcPct val="115000"/>
                        </a:lnSpc>
                        <a:spcBef>
                          <a:spcPts val="0"/>
                        </a:spcBef>
                        <a:spcAft>
                          <a:spcPts val="0"/>
                        </a:spcAft>
                      </a:pPr>
                      <a:r>
                        <a:rPr lang="en-US" sz="900">
                          <a:solidFill>
                            <a:schemeClr val="tx1"/>
                          </a:solidFill>
                          <a:effectLst/>
                          <a:latin typeface="Arial Narrow" panose="020B0606020202030204" pitchFamily="34" charset="0"/>
                          <a:ea typeface="Times New Roman" panose="02020603050405020304" pitchFamily="18" charset="0"/>
                          <a:cs typeface="Arial" panose="020B0604020202020204" pitchFamily="34" charset="0"/>
                        </a:rPr>
                        <a:t> 1 838 </a:t>
                      </a:r>
                      <a:endParaRPr lang="en-US" sz="14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r">
                        <a:lnSpc>
                          <a:spcPct val="115000"/>
                        </a:lnSpc>
                        <a:spcBef>
                          <a:spcPts val="0"/>
                        </a:spcBef>
                        <a:spcAft>
                          <a:spcPts val="0"/>
                        </a:spcAft>
                      </a:pPr>
                      <a:r>
                        <a:rPr lang="en-US" sz="900">
                          <a:solidFill>
                            <a:schemeClr val="tx1"/>
                          </a:solidFill>
                          <a:effectLst/>
                          <a:latin typeface="Arial Narrow" panose="020B0606020202030204" pitchFamily="34" charset="0"/>
                          <a:ea typeface="Times New Roman" panose="02020603050405020304" pitchFamily="18" charset="0"/>
                          <a:cs typeface="Arial" panose="020B0604020202020204" pitchFamily="34" charset="0"/>
                        </a:rPr>
                        <a:t>375</a:t>
                      </a:r>
                      <a:endParaRPr lang="en-US" sz="14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r">
                        <a:lnSpc>
                          <a:spcPct val="115000"/>
                        </a:lnSpc>
                        <a:spcBef>
                          <a:spcPts val="0"/>
                        </a:spcBef>
                        <a:spcAft>
                          <a:spcPts val="0"/>
                        </a:spcAft>
                      </a:pPr>
                      <a:r>
                        <a:rPr lang="en-US" sz="900">
                          <a:solidFill>
                            <a:schemeClr val="tx1"/>
                          </a:solidFill>
                          <a:effectLst/>
                          <a:latin typeface="Arial Narrow" panose="020B0606020202030204" pitchFamily="34" charset="0"/>
                          <a:ea typeface="Times New Roman" panose="02020603050405020304" pitchFamily="18" charset="0"/>
                          <a:cs typeface="Arial" panose="020B0604020202020204" pitchFamily="34" charset="0"/>
                        </a:rPr>
                        <a:t>83.1%</a:t>
                      </a:r>
                      <a:endParaRPr lang="en-US" sz="14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r">
                        <a:lnSpc>
                          <a:spcPct val="115000"/>
                        </a:lnSpc>
                        <a:spcBef>
                          <a:spcPts val="0"/>
                        </a:spcBef>
                        <a:spcAft>
                          <a:spcPts val="0"/>
                        </a:spcAft>
                      </a:pPr>
                      <a:r>
                        <a:rPr lang="en-US" sz="900">
                          <a:effectLst/>
                          <a:latin typeface="Arial Narrow" panose="020B0606020202030204" pitchFamily="34" charset="0"/>
                          <a:ea typeface="Times New Roman" panose="02020603050405020304" pitchFamily="18" charset="0"/>
                          <a:cs typeface="Arial" panose="020B0604020202020204" pitchFamily="34" charset="0"/>
                        </a:rPr>
                        <a:t>1 623 </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r">
                        <a:lnSpc>
                          <a:spcPct val="115000"/>
                        </a:lnSpc>
                        <a:spcBef>
                          <a:spcPts val="0"/>
                        </a:spcBef>
                        <a:spcAft>
                          <a:spcPts val="0"/>
                        </a:spcAft>
                      </a:pPr>
                      <a:r>
                        <a:rPr lang="en-US" sz="900">
                          <a:effectLst/>
                          <a:latin typeface="Arial Narrow" panose="020B0606020202030204" pitchFamily="34" charset="0"/>
                          <a:ea typeface="Times New Roman" panose="02020603050405020304" pitchFamily="18" charset="0"/>
                          <a:cs typeface="Arial" panose="020B0604020202020204" pitchFamily="34" charset="0"/>
                        </a:rPr>
                        <a:t>1 623 </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464993130"/>
                  </a:ext>
                </a:extLst>
              </a:tr>
              <a:tr h="84750">
                <a:tc>
                  <a:txBody>
                    <a:bodyPr/>
                    <a:lstStyle/>
                    <a:p>
                      <a:pPr marL="128270" marR="0">
                        <a:lnSpc>
                          <a:spcPct val="115000"/>
                        </a:lnSpc>
                        <a:spcBef>
                          <a:spcPts val="0"/>
                        </a:spcBef>
                        <a:spcAft>
                          <a:spcPts val="0"/>
                        </a:spcAft>
                        <a:tabLst>
                          <a:tab pos="122555" algn="l"/>
                        </a:tabLst>
                      </a:pPr>
                      <a:r>
                        <a:rPr lang="en-US" sz="900">
                          <a:effectLst/>
                          <a:latin typeface="Arial Narrow" panose="020B0606020202030204" pitchFamily="34" charset="0"/>
                          <a:ea typeface="Times New Roman" panose="02020603050405020304" pitchFamily="18" charset="0"/>
                          <a:cs typeface="Arial" panose="020B0604020202020204" pitchFamily="34" charset="0"/>
                        </a:rPr>
                        <a:t>Bursaries: Employees</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1A673"/>
                    </a:solidFill>
                  </a:tcPr>
                </a:tc>
                <a:tc>
                  <a:txBody>
                    <a:bodyPr/>
                    <a:lstStyle/>
                    <a:p>
                      <a:pPr marL="0" marR="0" algn="r">
                        <a:lnSpc>
                          <a:spcPct val="115000"/>
                        </a:lnSpc>
                        <a:spcBef>
                          <a:spcPts val="0"/>
                        </a:spcBef>
                        <a:spcAft>
                          <a:spcPts val="0"/>
                        </a:spcAft>
                      </a:pPr>
                      <a:r>
                        <a:rPr lang="en-US" sz="900">
                          <a:effectLst/>
                          <a:latin typeface="Arial Narrow" panose="020B0606020202030204" pitchFamily="34" charset="0"/>
                          <a:ea typeface="Times New Roman" panose="02020603050405020304" pitchFamily="18" charset="0"/>
                          <a:cs typeface="Arial" panose="020B0604020202020204" pitchFamily="34" charset="0"/>
                        </a:rPr>
                        <a:t>824 </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r">
                        <a:lnSpc>
                          <a:spcPct val="115000"/>
                        </a:lnSpc>
                        <a:spcBef>
                          <a:spcPts val="0"/>
                        </a:spcBef>
                        <a:spcAft>
                          <a:spcPts val="0"/>
                        </a:spcAft>
                      </a:pPr>
                      <a:r>
                        <a:rPr lang="en-US" sz="900">
                          <a:effectLst/>
                          <a:latin typeface="Arial Narrow" panose="020B0606020202030204" pitchFamily="34" charset="0"/>
                          <a:ea typeface="Times New Roman" panose="02020603050405020304" pitchFamily="18" charset="0"/>
                          <a:cs typeface="Arial" panose="020B0604020202020204" pitchFamily="34" charset="0"/>
                        </a:rPr>
                        <a:t>(621)</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r">
                        <a:lnSpc>
                          <a:spcPct val="115000"/>
                        </a:lnSpc>
                        <a:spcBef>
                          <a:spcPts val="0"/>
                        </a:spcBef>
                        <a:spcAft>
                          <a:spcPts val="0"/>
                        </a:spcAft>
                      </a:pPr>
                      <a:r>
                        <a:rPr lang="en-US" sz="900">
                          <a:effectLst/>
                          <a:latin typeface="Arial Narrow" panose="020B0606020202030204" pitchFamily="34" charset="0"/>
                          <a:ea typeface="Times New Roman" panose="02020603050405020304" pitchFamily="18" charset="0"/>
                          <a:cs typeface="Arial" panose="020B0604020202020204" pitchFamily="34" charset="0"/>
                        </a:rPr>
                        <a:t> - </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r">
                        <a:lnSpc>
                          <a:spcPct val="115000"/>
                        </a:lnSpc>
                        <a:spcBef>
                          <a:spcPts val="0"/>
                        </a:spcBef>
                        <a:spcAft>
                          <a:spcPts val="0"/>
                        </a:spcAft>
                      </a:pPr>
                      <a:r>
                        <a:rPr lang="en-US" sz="900">
                          <a:solidFill>
                            <a:schemeClr val="tx1"/>
                          </a:solidFill>
                          <a:effectLst/>
                          <a:latin typeface="Arial Narrow" panose="020B0606020202030204" pitchFamily="34" charset="0"/>
                          <a:ea typeface="Times New Roman" panose="02020603050405020304" pitchFamily="18" charset="0"/>
                          <a:cs typeface="Arial" panose="020B0604020202020204" pitchFamily="34" charset="0"/>
                        </a:rPr>
                        <a:t>203 </a:t>
                      </a:r>
                      <a:endParaRPr lang="en-US" sz="14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r">
                        <a:lnSpc>
                          <a:spcPct val="115000"/>
                        </a:lnSpc>
                        <a:spcBef>
                          <a:spcPts val="0"/>
                        </a:spcBef>
                        <a:spcAft>
                          <a:spcPts val="0"/>
                        </a:spcAft>
                      </a:pPr>
                      <a:r>
                        <a:rPr lang="en-US" sz="900">
                          <a:solidFill>
                            <a:schemeClr val="tx1"/>
                          </a:solidFill>
                          <a:effectLst/>
                          <a:latin typeface="Arial Narrow" panose="020B0606020202030204" pitchFamily="34" charset="0"/>
                          <a:ea typeface="Times New Roman" panose="02020603050405020304" pitchFamily="18" charset="0"/>
                          <a:cs typeface="Arial" panose="020B0604020202020204" pitchFamily="34" charset="0"/>
                        </a:rPr>
                        <a:t>203 </a:t>
                      </a:r>
                      <a:endParaRPr lang="en-US" sz="14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r">
                        <a:lnSpc>
                          <a:spcPct val="115000"/>
                        </a:lnSpc>
                        <a:spcBef>
                          <a:spcPts val="0"/>
                        </a:spcBef>
                        <a:spcAft>
                          <a:spcPts val="0"/>
                        </a:spcAft>
                      </a:pPr>
                      <a:r>
                        <a:rPr lang="en-US" sz="900">
                          <a:solidFill>
                            <a:schemeClr val="tx1"/>
                          </a:solidFill>
                          <a:effectLst/>
                          <a:latin typeface="Arial Narrow" panose="020B0606020202030204" pitchFamily="34" charset="0"/>
                          <a:ea typeface="Times New Roman" panose="02020603050405020304" pitchFamily="18" charset="0"/>
                          <a:cs typeface="Arial" panose="020B0604020202020204" pitchFamily="34" charset="0"/>
                        </a:rPr>
                        <a:t>- </a:t>
                      </a:r>
                      <a:endParaRPr lang="en-US" sz="14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r">
                        <a:lnSpc>
                          <a:spcPct val="115000"/>
                        </a:lnSpc>
                        <a:spcBef>
                          <a:spcPts val="0"/>
                        </a:spcBef>
                        <a:spcAft>
                          <a:spcPts val="0"/>
                        </a:spcAft>
                      </a:pPr>
                      <a:r>
                        <a:rPr lang="en-US" sz="900" dirty="0">
                          <a:solidFill>
                            <a:schemeClr val="tx1"/>
                          </a:solidFill>
                          <a:effectLst/>
                          <a:latin typeface="Arial Narrow" panose="020B0606020202030204" pitchFamily="34" charset="0"/>
                          <a:ea typeface="Times New Roman" panose="02020603050405020304" pitchFamily="18" charset="0"/>
                          <a:cs typeface="Arial" panose="020B0604020202020204" pitchFamily="34" charset="0"/>
                        </a:rPr>
                        <a:t>100.0%</a:t>
                      </a:r>
                      <a:endParaRPr lang="en-US" sz="1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r">
                        <a:lnSpc>
                          <a:spcPct val="115000"/>
                        </a:lnSpc>
                        <a:spcBef>
                          <a:spcPts val="0"/>
                        </a:spcBef>
                        <a:spcAft>
                          <a:spcPts val="0"/>
                        </a:spcAft>
                      </a:pPr>
                      <a:r>
                        <a:rPr lang="en-US" sz="900">
                          <a:effectLst/>
                          <a:latin typeface="Arial Narrow" panose="020B0606020202030204" pitchFamily="34" charset="0"/>
                          <a:ea typeface="Times New Roman" panose="02020603050405020304" pitchFamily="18" charset="0"/>
                          <a:cs typeface="Arial" panose="020B0604020202020204" pitchFamily="34" charset="0"/>
                        </a:rPr>
                        <a:t>536 </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r">
                        <a:lnSpc>
                          <a:spcPct val="115000"/>
                        </a:lnSpc>
                        <a:spcBef>
                          <a:spcPts val="0"/>
                        </a:spcBef>
                        <a:spcAft>
                          <a:spcPts val="0"/>
                        </a:spcAft>
                      </a:pPr>
                      <a:r>
                        <a:rPr lang="en-US" sz="900">
                          <a:effectLst/>
                          <a:latin typeface="Arial Narrow" panose="020B0606020202030204" pitchFamily="34" charset="0"/>
                          <a:ea typeface="Times New Roman" panose="02020603050405020304" pitchFamily="18" charset="0"/>
                          <a:cs typeface="Arial" panose="020B0604020202020204" pitchFamily="34" charset="0"/>
                        </a:rPr>
                        <a:t>536 </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4268827450"/>
                  </a:ext>
                </a:extLst>
              </a:tr>
              <a:tr h="167325">
                <a:tc>
                  <a:txBody>
                    <a:bodyPr/>
                    <a:lstStyle/>
                    <a:p>
                      <a:pPr marL="128270" marR="0">
                        <a:lnSpc>
                          <a:spcPct val="115000"/>
                        </a:lnSpc>
                        <a:spcBef>
                          <a:spcPts val="0"/>
                        </a:spcBef>
                        <a:spcAft>
                          <a:spcPts val="0"/>
                        </a:spcAft>
                        <a:tabLst>
                          <a:tab pos="122555" algn="l"/>
                        </a:tabLst>
                      </a:pPr>
                      <a:r>
                        <a:rPr lang="en-US" sz="900">
                          <a:effectLst/>
                          <a:latin typeface="Arial Narrow" panose="020B0606020202030204" pitchFamily="34" charset="0"/>
                          <a:ea typeface="Times New Roman" panose="02020603050405020304" pitchFamily="18" charset="0"/>
                          <a:cs typeface="Arial" panose="020B0604020202020204" pitchFamily="34" charset="0"/>
                        </a:rPr>
                        <a:t>Catering: Departmental activities</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1A673"/>
                    </a:solidFill>
                  </a:tcPr>
                </a:tc>
                <a:tc>
                  <a:txBody>
                    <a:bodyPr/>
                    <a:lstStyle/>
                    <a:p>
                      <a:pPr marL="0" marR="0" algn="r">
                        <a:lnSpc>
                          <a:spcPct val="115000"/>
                        </a:lnSpc>
                        <a:spcBef>
                          <a:spcPts val="0"/>
                        </a:spcBef>
                        <a:spcAft>
                          <a:spcPts val="0"/>
                        </a:spcAft>
                      </a:pPr>
                      <a:r>
                        <a:rPr lang="en-US" sz="900">
                          <a:effectLst/>
                          <a:latin typeface="Arial Narrow" panose="020B0606020202030204" pitchFamily="34" charset="0"/>
                          <a:ea typeface="Times New Roman" panose="02020603050405020304" pitchFamily="18" charset="0"/>
                          <a:cs typeface="Arial" panose="020B0604020202020204" pitchFamily="34" charset="0"/>
                        </a:rPr>
                        <a:t>968 </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r">
                        <a:lnSpc>
                          <a:spcPct val="115000"/>
                        </a:lnSpc>
                        <a:spcBef>
                          <a:spcPts val="0"/>
                        </a:spcBef>
                        <a:spcAft>
                          <a:spcPts val="0"/>
                        </a:spcAft>
                      </a:pPr>
                      <a:r>
                        <a:rPr lang="en-US" sz="900" dirty="0">
                          <a:effectLst/>
                          <a:latin typeface="Arial Narrow" panose="020B0606020202030204" pitchFamily="34" charset="0"/>
                          <a:ea typeface="Times New Roman" panose="02020603050405020304" pitchFamily="18" charset="0"/>
                          <a:cs typeface="Arial" panose="020B0604020202020204" pitchFamily="34" charset="0"/>
                        </a:rPr>
                        <a:t>350 </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r">
                        <a:lnSpc>
                          <a:spcPct val="115000"/>
                        </a:lnSpc>
                        <a:spcBef>
                          <a:spcPts val="0"/>
                        </a:spcBef>
                        <a:spcAft>
                          <a:spcPts val="0"/>
                        </a:spcAft>
                      </a:pPr>
                      <a:r>
                        <a:rPr lang="en-US" sz="900">
                          <a:effectLst/>
                          <a:latin typeface="Arial Narrow" panose="020B0606020202030204" pitchFamily="34" charset="0"/>
                          <a:ea typeface="Times New Roman" panose="02020603050405020304" pitchFamily="18" charset="0"/>
                          <a:cs typeface="Arial" panose="020B0604020202020204" pitchFamily="34" charset="0"/>
                        </a:rPr>
                        <a:t>- </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r">
                        <a:lnSpc>
                          <a:spcPct val="115000"/>
                        </a:lnSpc>
                        <a:spcBef>
                          <a:spcPts val="0"/>
                        </a:spcBef>
                        <a:spcAft>
                          <a:spcPts val="0"/>
                        </a:spcAft>
                      </a:pPr>
                      <a:r>
                        <a:rPr lang="en-US" sz="900">
                          <a:solidFill>
                            <a:schemeClr val="tx1"/>
                          </a:solidFill>
                          <a:effectLst/>
                          <a:latin typeface="Arial Narrow" panose="020B0606020202030204" pitchFamily="34" charset="0"/>
                          <a:ea typeface="Times New Roman" panose="02020603050405020304" pitchFamily="18" charset="0"/>
                          <a:cs typeface="Arial" panose="020B0604020202020204" pitchFamily="34" charset="0"/>
                        </a:rPr>
                        <a:t>1 318 </a:t>
                      </a:r>
                      <a:endParaRPr lang="en-US" sz="14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r">
                        <a:lnSpc>
                          <a:spcPct val="115000"/>
                        </a:lnSpc>
                        <a:spcBef>
                          <a:spcPts val="0"/>
                        </a:spcBef>
                        <a:spcAft>
                          <a:spcPts val="0"/>
                        </a:spcAft>
                      </a:pPr>
                      <a:r>
                        <a:rPr lang="en-US" sz="900">
                          <a:solidFill>
                            <a:schemeClr val="tx1"/>
                          </a:solidFill>
                          <a:effectLst/>
                          <a:latin typeface="Arial Narrow" panose="020B0606020202030204" pitchFamily="34" charset="0"/>
                          <a:ea typeface="Times New Roman" panose="02020603050405020304" pitchFamily="18" charset="0"/>
                          <a:cs typeface="Arial" panose="020B0604020202020204" pitchFamily="34" charset="0"/>
                        </a:rPr>
                        <a:t>1 292 </a:t>
                      </a:r>
                      <a:endParaRPr lang="en-US" sz="14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r">
                        <a:lnSpc>
                          <a:spcPct val="115000"/>
                        </a:lnSpc>
                        <a:spcBef>
                          <a:spcPts val="0"/>
                        </a:spcBef>
                        <a:spcAft>
                          <a:spcPts val="0"/>
                        </a:spcAft>
                      </a:pPr>
                      <a:r>
                        <a:rPr lang="en-US" sz="900">
                          <a:solidFill>
                            <a:schemeClr val="tx1"/>
                          </a:solidFill>
                          <a:effectLst/>
                          <a:latin typeface="Arial Narrow" panose="020B0606020202030204" pitchFamily="34" charset="0"/>
                          <a:ea typeface="Times New Roman" panose="02020603050405020304" pitchFamily="18" charset="0"/>
                          <a:cs typeface="Arial" panose="020B0604020202020204" pitchFamily="34" charset="0"/>
                        </a:rPr>
                        <a:t>26 </a:t>
                      </a:r>
                      <a:endParaRPr lang="en-US" sz="14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r">
                        <a:lnSpc>
                          <a:spcPct val="115000"/>
                        </a:lnSpc>
                        <a:spcBef>
                          <a:spcPts val="0"/>
                        </a:spcBef>
                        <a:spcAft>
                          <a:spcPts val="0"/>
                        </a:spcAft>
                      </a:pPr>
                      <a:r>
                        <a:rPr lang="en-US" sz="900" dirty="0">
                          <a:solidFill>
                            <a:schemeClr val="tx1"/>
                          </a:solidFill>
                          <a:effectLst/>
                          <a:latin typeface="Arial Narrow" panose="020B0606020202030204" pitchFamily="34" charset="0"/>
                          <a:ea typeface="Times New Roman" panose="02020603050405020304" pitchFamily="18" charset="0"/>
                          <a:cs typeface="Arial" panose="020B0604020202020204" pitchFamily="34" charset="0"/>
                        </a:rPr>
                        <a:t>98.0%</a:t>
                      </a:r>
                      <a:endParaRPr lang="en-US" sz="1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r">
                        <a:lnSpc>
                          <a:spcPct val="115000"/>
                        </a:lnSpc>
                        <a:spcBef>
                          <a:spcPts val="0"/>
                        </a:spcBef>
                        <a:spcAft>
                          <a:spcPts val="0"/>
                        </a:spcAft>
                      </a:pPr>
                      <a:r>
                        <a:rPr lang="en-US" sz="900">
                          <a:effectLst/>
                          <a:latin typeface="Arial Narrow" panose="020B0606020202030204" pitchFamily="34" charset="0"/>
                          <a:ea typeface="Times New Roman" panose="02020603050405020304" pitchFamily="18" charset="0"/>
                          <a:cs typeface="Arial" panose="020B0604020202020204" pitchFamily="34" charset="0"/>
                        </a:rPr>
                        <a:t>355 </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r">
                        <a:lnSpc>
                          <a:spcPct val="115000"/>
                        </a:lnSpc>
                        <a:spcBef>
                          <a:spcPts val="0"/>
                        </a:spcBef>
                        <a:spcAft>
                          <a:spcPts val="0"/>
                        </a:spcAft>
                      </a:pPr>
                      <a:r>
                        <a:rPr lang="en-US" sz="900">
                          <a:effectLst/>
                          <a:latin typeface="Arial Narrow" panose="020B0606020202030204" pitchFamily="34" charset="0"/>
                          <a:ea typeface="Times New Roman" panose="02020603050405020304" pitchFamily="18" charset="0"/>
                          <a:cs typeface="Arial" panose="020B0604020202020204" pitchFamily="34" charset="0"/>
                        </a:rPr>
                        <a:t>355 </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219384434"/>
                  </a:ext>
                </a:extLst>
              </a:tr>
              <a:tr h="84750">
                <a:tc>
                  <a:txBody>
                    <a:bodyPr/>
                    <a:lstStyle/>
                    <a:p>
                      <a:pPr marL="128270" marR="0">
                        <a:lnSpc>
                          <a:spcPct val="115000"/>
                        </a:lnSpc>
                        <a:spcBef>
                          <a:spcPts val="0"/>
                        </a:spcBef>
                        <a:spcAft>
                          <a:spcPts val="0"/>
                        </a:spcAft>
                        <a:tabLst>
                          <a:tab pos="122555" algn="l"/>
                        </a:tabLst>
                      </a:pPr>
                      <a:r>
                        <a:rPr lang="en-US" sz="900">
                          <a:effectLst/>
                          <a:latin typeface="Arial Narrow" panose="020B0606020202030204" pitchFamily="34" charset="0"/>
                          <a:ea typeface="Times New Roman" panose="02020603050405020304" pitchFamily="18" charset="0"/>
                          <a:cs typeface="Arial" panose="020B0604020202020204" pitchFamily="34" charset="0"/>
                        </a:rPr>
                        <a:t>Communication (G&amp;S)</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1A673"/>
                    </a:solidFill>
                  </a:tcPr>
                </a:tc>
                <a:tc>
                  <a:txBody>
                    <a:bodyPr/>
                    <a:lstStyle/>
                    <a:p>
                      <a:pPr marL="0" marR="0" algn="r">
                        <a:lnSpc>
                          <a:spcPct val="115000"/>
                        </a:lnSpc>
                        <a:spcBef>
                          <a:spcPts val="0"/>
                        </a:spcBef>
                        <a:spcAft>
                          <a:spcPts val="0"/>
                        </a:spcAft>
                      </a:pPr>
                      <a:r>
                        <a:rPr lang="en-US" sz="900">
                          <a:effectLst/>
                          <a:latin typeface="Arial Narrow" panose="020B0606020202030204" pitchFamily="34" charset="0"/>
                          <a:ea typeface="Times New Roman" panose="02020603050405020304" pitchFamily="18" charset="0"/>
                          <a:cs typeface="Arial" panose="020B0604020202020204" pitchFamily="34" charset="0"/>
                        </a:rPr>
                        <a:t>1 922 </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r">
                        <a:lnSpc>
                          <a:spcPct val="115000"/>
                        </a:lnSpc>
                        <a:spcBef>
                          <a:spcPts val="0"/>
                        </a:spcBef>
                        <a:spcAft>
                          <a:spcPts val="0"/>
                        </a:spcAft>
                      </a:pPr>
                      <a:r>
                        <a:rPr lang="en-US" sz="900">
                          <a:effectLst/>
                          <a:latin typeface="Arial Narrow" panose="020B0606020202030204" pitchFamily="34" charset="0"/>
                          <a:ea typeface="Times New Roman" panose="02020603050405020304" pitchFamily="18" charset="0"/>
                          <a:cs typeface="Arial" panose="020B0604020202020204" pitchFamily="34" charset="0"/>
                        </a:rPr>
                        <a:t>(78)</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r">
                        <a:lnSpc>
                          <a:spcPct val="115000"/>
                        </a:lnSpc>
                        <a:spcBef>
                          <a:spcPts val="0"/>
                        </a:spcBef>
                        <a:spcAft>
                          <a:spcPts val="0"/>
                        </a:spcAft>
                      </a:pPr>
                      <a:r>
                        <a:rPr lang="en-US" sz="900">
                          <a:effectLst/>
                          <a:latin typeface="Arial Narrow" panose="020B0606020202030204" pitchFamily="34" charset="0"/>
                          <a:ea typeface="Times New Roman" panose="02020603050405020304" pitchFamily="18" charset="0"/>
                          <a:cs typeface="Arial" panose="020B0604020202020204" pitchFamily="34" charset="0"/>
                        </a:rPr>
                        <a:t>- </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r">
                        <a:lnSpc>
                          <a:spcPct val="115000"/>
                        </a:lnSpc>
                        <a:spcBef>
                          <a:spcPts val="0"/>
                        </a:spcBef>
                        <a:spcAft>
                          <a:spcPts val="0"/>
                        </a:spcAft>
                      </a:pPr>
                      <a:r>
                        <a:rPr lang="en-US" sz="900">
                          <a:solidFill>
                            <a:schemeClr val="tx1"/>
                          </a:solidFill>
                          <a:effectLst/>
                          <a:latin typeface="Arial Narrow" panose="020B0606020202030204" pitchFamily="34" charset="0"/>
                          <a:ea typeface="Times New Roman" panose="02020603050405020304" pitchFamily="18" charset="0"/>
                          <a:cs typeface="Arial" panose="020B0604020202020204" pitchFamily="34" charset="0"/>
                        </a:rPr>
                        <a:t>1 844 </a:t>
                      </a:r>
                      <a:endParaRPr lang="en-US" sz="14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r">
                        <a:lnSpc>
                          <a:spcPct val="115000"/>
                        </a:lnSpc>
                        <a:spcBef>
                          <a:spcPts val="0"/>
                        </a:spcBef>
                        <a:spcAft>
                          <a:spcPts val="0"/>
                        </a:spcAft>
                      </a:pPr>
                      <a:r>
                        <a:rPr lang="en-US" sz="900">
                          <a:solidFill>
                            <a:schemeClr val="tx1"/>
                          </a:solidFill>
                          <a:effectLst/>
                          <a:latin typeface="Arial Narrow" panose="020B0606020202030204" pitchFamily="34" charset="0"/>
                          <a:ea typeface="Times New Roman" panose="02020603050405020304" pitchFamily="18" charset="0"/>
                          <a:cs typeface="Arial" panose="020B0604020202020204" pitchFamily="34" charset="0"/>
                        </a:rPr>
                        <a:t>1 738 </a:t>
                      </a:r>
                      <a:endParaRPr lang="en-US" sz="14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r">
                        <a:lnSpc>
                          <a:spcPct val="115000"/>
                        </a:lnSpc>
                        <a:spcBef>
                          <a:spcPts val="0"/>
                        </a:spcBef>
                        <a:spcAft>
                          <a:spcPts val="0"/>
                        </a:spcAft>
                      </a:pPr>
                      <a:r>
                        <a:rPr lang="en-US" sz="900">
                          <a:solidFill>
                            <a:schemeClr val="tx1"/>
                          </a:solidFill>
                          <a:effectLst/>
                          <a:latin typeface="Arial Narrow" panose="020B0606020202030204" pitchFamily="34" charset="0"/>
                          <a:ea typeface="Times New Roman" panose="02020603050405020304" pitchFamily="18" charset="0"/>
                          <a:cs typeface="Arial" panose="020B0604020202020204" pitchFamily="34" charset="0"/>
                        </a:rPr>
                        <a:t>106</a:t>
                      </a:r>
                      <a:endParaRPr lang="en-US" sz="14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r">
                        <a:lnSpc>
                          <a:spcPct val="115000"/>
                        </a:lnSpc>
                        <a:spcBef>
                          <a:spcPts val="0"/>
                        </a:spcBef>
                        <a:spcAft>
                          <a:spcPts val="0"/>
                        </a:spcAft>
                      </a:pPr>
                      <a:r>
                        <a:rPr lang="en-US" sz="900" dirty="0">
                          <a:solidFill>
                            <a:schemeClr val="tx1"/>
                          </a:solidFill>
                          <a:effectLst/>
                          <a:latin typeface="Arial Narrow" panose="020B0606020202030204" pitchFamily="34" charset="0"/>
                          <a:ea typeface="Times New Roman" panose="02020603050405020304" pitchFamily="18" charset="0"/>
                          <a:cs typeface="Arial" panose="020B0604020202020204" pitchFamily="34" charset="0"/>
                        </a:rPr>
                        <a:t>94.3%</a:t>
                      </a:r>
                      <a:endParaRPr lang="en-US" sz="1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r">
                        <a:lnSpc>
                          <a:spcPct val="115000"/>
                        </a:lnSpc>
                        <a:spcBef>
                          <a:spcPts val="0"/>
                        </a:spcBef>
                        <a:spcAft>
                          <a:spcPts val="0"/>
                        </a:spcAft>
                      </a:pPr>
                      <a:r>
                        <a:rPr lang="en-US" sz="900">
                          <a:effectLst/>
                          <a:latin typeface="Arial Narrow" panose="020B0606020202030204" pitchFamily="34" charset="0"/>
                          <a:ea typeface="Times New Roman" panose="02020603050405020304" pitchFamily="18" charset="0"/>
                          <a:cs typeface="Arial" panose="020B0604020202020204" pitchFamily="34" charset="0"/>
                        </a:rPr>
                        <a:t>1 683 </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r">
                        <a:lnSpc>
                          <a:spcPct val="115000"/>
                        </a:lnSpc>
                        <a:spcBef>
                          <a:spcPts val="0"/>
                        </a:spcBef>
                        <a:spcAft>
                          <a:spcPts val="0"/>
                        </a:spcAft>
                      </a:pPr>
                      <a:r>
                        <a:rPr lang="en-US" sz="900">
                          <a:effectLst/>
                          <a:latin typeface="Arial Narrow" panose="020B0606020202030204" pitchFamily="34" charset="0"/>
                          <a:ea typeface="Times New Roman" panose="02020603050405020304" pitchFamily="18" charset="0"/>
                          <a:cs typeface="Arial" panose="020B0604020202020204" pitchFamily="34" charset="0"/>
                        </a:rPr>
                        <a:t>1 682 </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375839051"/>
                  </a:ext>
                </a:extLst>
              </a:tr>
              <a:tr h="84750">
                <a:tc>
                  <a:txBody>
                    <a:bodyPr/>
                    <a:lstStyle/>
                    <a:p>
                      <a:pPr marL="128270" marR="0">
                        <a:lnSpc>
                          <a:spcPct val="115000"/>
                        </a:lnSpc>
                        <a:spcBef>
                          <a:spcPts val="0"/>
                        </a:spcBef>
                        <a:spcAft>
                          <a:spcPts val="0"/>
                        </a:spcAft>
                        <a:tabLst>
                          <a:tab pos="122555" algn="l"/>
                        </a:tabLst>
                      </a:pPr>
                      <a:r>
                        <a:rPr lang="en-US" sz="900">
                          <a:effectLst/>
                          <a:latin typeface="Arial Narrow" panose="020B0606020202030204" pitchFamily="34" charset="0"/>
                          <a:ea typeface="Times New Roman" panose="02020603050405020304" pitchFamily="18" charset="0"/>
                          <a:cs typeface="Arial" panose="020B0604020202020204" pitchFamily="34" charset="0"/>
                        </a:rPr>
                        <a:t>Computer services</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1A673"/>
                    </a:solidFill>
                  </a:tcPr>
                </a:tc>
                <a:tc>
                  <a:txBody>
                    <a:bodyPr/>
                    <a:lstStyle/>
                    <a:p>
                      <a:pPr marL="0" marR="0" algn="r">
                        <a:lnSpc>
                          <a:spcPct val="115000"/>
                        </a:lnSpc>
                        <a:spcBef>
                          <a:spcPts val="0"/>
                        </a:spcBef>
                        <a:spcAft>
                          <a:spcPts val="0"/>
                        </a:spcAft>
                      </a:pPr>
                      <a:r>
                        <a:rPr lang="en-US" sz="900">
                          <a:effectLst/>
                          <a:latin typeface="Arial Narrow" panose="020B0606020202030204" pitchFamily="34" charset="0"/>
                          <a:ea typeface="Times New Roman" panose="02020603050405020304" pitchFamily="18" charset="0"/>
                          <a:cs typeface="Arial" panose="020B0604020202020204" pitchFamily="34" charset="0"/>
                        </a:rPr>
                        <a:t>5 981 </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r">
                        <a:lnSpc>
                          <a:spcPct val="115000"/>
                        </a:lnSpc>
                        <a:spcBef>
                          <a:spcPts val="0"/>
                        </a:spcBef>
                        <a:spcAft>
                          <a:spcPts val="0"/>
                        </a:spcAft>
                      </a:pPr>
                      <a:r>
                        <a:rPr lang="en-US" sz="900">
                          <a:effectLst/>
                          <a:latin typeface="Arial Narrow" panose="020B0606020202030204" pitchFamily="34" charset="0"/>
                          <a:ea typeface="Times New Roman" panose="02020603050405020304" pitchFamily="18" charset="0"/>
                          <a:cs typeface="Arial" panose="020B0604020202020204" pitchFamily="34" charset="0"/>
                        </a:rPr>
                        <a:t>5 051 </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r">
                        <a:lnSpc>
                          <a:spcPct val="115000"/>
                        </a:lnSpc>
                        <a:spcBef>
                          <a:spcPts val="0"/>
                        </a:spcBef>
                        <a:spcAft>
                          <a:spcPts val="0"/>
                        </a:spcAft>
                      </a:pPr>
                      <a:r>
                        <a:rPr lang="en-US" sz="900">
                          <a:effectLst/>
                          <a:latin typeface="Arial Narrow" panose="020B0606020202030204" pitchFamily="34" charset="0"/>
                          <a:ea typeface="Times New Roman" panose="02020603050405020304" pitchFamily="18" charset="0"/>
                          <a:cs typeface="Arial" panose="020B0604020202020204" pitchFamily="34" charset="0"/>
                        </a:rPr>
                        <a:t>- </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r">
                        <a:lnSpc>
                          <a:spcPct val="115000"/>
                        </a:lnSpc>
                        <a:spcBef>
                          <a:spcPts val="0"/>
                        </a:spcBef>
                        <a:spcAft>
                          <a:spcPts val="0"/>
                        </a:spcAft>
                      </a:pPr>
                      <a:r>
                        <a:rPr lang="en-US" sz="900" dirty="0">
                          <a:solidFill>
                            <a:schemeClr val="tx1"/>
                          </a:solidFill>
                          <a:effectLst/>
                          <a:latin typeface="Arial Narrow" panose="020B0606020202030204" pitchFamily="34" charset="0"/>
                          <a:ea typeface="Times New Roman" panose="02020603050405020304" pitchFamily="18" charset="0"/>
                          <a:cs typeface="Arial" panose="020B0604020202020204" pitchFamily="34" charset="0"/>
                        </a:rPr>
                        <a:t>11 032 </a:t>
                      </a:r>
                      <a:endParaRPr lang="en-US" sz="1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r">
                        <a:lnSpc>
                          <a:spcPct val="115000"/>
                        </a:lnSpc>
                        <a:spcBef>
                          <a:spcPts val="0"/>
                        </a:spcBef>
                        <a:spcAft>
                          <a:spcPts val="0"/>
                        </a:spcAft>
                      </a:pPr>
                      <a:r>
                        <a:rPr lang="en-US" sz="900" dirty="0">
                          <a:solidFill>
                            <a:schemeClr val="tx1"/>
                          </a:solidFill>
                          <a:effectLst/>
                          <a:latin typeface="Arial Narrow" panose="020B0606020202030204" pitchFamily="34" charset="0"/>
                          <a:ea typeface="Times New Roman" panose="02020603050405020304" pitchFamily="18" charset="0"/>
                          <a:cs typeface="Arial" panose="020B0604020202020204" pitchFamily="34" charset="0"/>
                        </a:rPr>
                        <a:t>10 991 </a:t>
                      </a:r>
                      <a:endParaRPr lang="en-US" sz="1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r">
                        <a:lnSpc>
                          <a:spcPct val="115000"/>
                        </a:lnSpc>
                        <a:spcBef>
                          <a:spcPts val="0"/>
                        </a:spcBef>
                        <a:spcAft>
                          <a:spcPts val="0"/>
                        </a:spcAft>
                      </a:pPr>
                      <a:r>
                        <a:rPr lang="en-US" sz="900">
                          <a:solidFill>
                            <a:schemeClr val="tx1"/>
                          </a:solidFill>
                          <a:effectLst/>
                          <a:latin typeface="Arial Narrow" panose="020B0606020202030204" pitchFamily="34" charset="0"/>
                          <a:ea typeface="Times New Roman" panose="02020603050405020304" pitchFamily="18" charset="0"/>
                          <a:cs typeface="Arial" panose="020B0604020202020204" pitchFamily="34" charset="0"/>
                        </a:rPr>
                        <a:t>41 </a:t>
                      </a:r>
                      <a:endParaRPr lang="en-US" sz="14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r">
                        <a:lnSpc>
                          <a:spcPct val="115000"/>
                        </a:lnSpc>
                        <a:spcBef>
                          <a:spcPts val="0"/>
                        </a:spcBef>
                        <a:spcAft>
                          <a:spcPts val="0"/>
                        </a:spcAft>
                      </a:pPr>
                      <a:r>
                        <a:rPr lang="en-US" sz="900">
                          <a:solidFill>
                            <a:schemeClr val="tx1"/>
                          </a:solidFill>
                          <a:effectLst/>
                          <a:latin typeface="Arial Narrow" panose="020B0606020202030204" pitchFamily="34" charset="0"/>
                          <a:ea typeface="Times New Roman" panose="02020603050405020304" pitchFamily="18" charset="0"/>
                          <a:cs typeface="Arial" panose="020B0604020202020204" pitchFamily="34" charset="0"/>
                        </a:rPr>
                        <a:t>99.6%</a:t>
                      </a:r>
                      <a:endParaRPr lang="en-US" sz="14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r">
                        <a:lnSpc>
                          <a:spcPct val="115000"/>
                        </a:lnSpc>
                        <a:spcBef>
                          <a:spcPts val="0"/>
                        </a:spcBef>
                        <a:spcAft>
                          <a:spcPts val="0"/>
                        </a:spcAft>
                      </a:pPr>
                      <a:r>
                        <a:rPr lang="en-US" sz="900">
                          <a:effectLst/>
                          <a:latin typeface="Arial Narrow" panose="020B0606020202030204" pitchFamily="34" charset="0"/>
                          <a:ea typeface="Times New Roman" panose="02020603050405020304" pitchFamily="18" charset="0"/>
                          <a:cs typeface="Arial" panose="020B0604020202020204" pitchFamily="34" charset="0"/>
                        </a:rPr>
                        <a:t>8 784 </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r">
                        <a:lnSpc>
                          <a:spcPct val="115000"/>
                        </a:lnSpc>
                        <a:spcBef>
                          <a:spcPts val="0"/>
                        </a:spcBef>
                        <a:spcAft>
                          <a:spcPts val="0"/>
                        </a:spcAft>
                      </a:pPr>
                      <a:r>
                        <a:rPr lang="en-US" sz="900">
                          <a:effectLst/>
                          <a:latin typeface="Arial Narrow" panose="020B0606020202030204" pitchFamily="34" charset="0"/>
                          <a:ea typeface="Times New Roman" panose="02020603050405020304" pitchFamily="18" charset="0"/>
                          <a:cs typeface="Arial" panose="020B0604020202020204" pitchFamily="34" charset="0"/>
                        </a:rPr>
                        <a:t>8 784 </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70745743"/>
                  </a:ext>
                </a:extLst>
              </a:tr>
              <a:tr h="167325">
                <a:tc>
                  <a:txBody>
                    <a:bodyPr/>
                    <a:lstStyle/>
                    <a:p>
                      <a:pPr marL="128270" marR="0">
                        <a:lnSpc>
                          <a:spcPct val="115000"/>
                        </a:lnSpc>
                        <a:spcBef>
                          <a:spcPts val="0"/>
                        </a:spcBef>
                        <a:spcAft>
                          <a:spcPts val="0"/>
                        </a:spcAft>
                        <a:tabLst>
                          <a:tab pos="122555" algn="l"/>
                        </a:tabLst>
                      </a:pPr>
                      <a:r>
                        <a:rPr lang="en-US" sz="900">
                          <a:effectLst/>
                          <a:latin typeface="Arial Narrow" panose="020B0606020202030204" pitchFamily="34" charset="0"/>
                          <a:ea typeface="Times New Roman" panose="02020603050405020304" pitchFamily="18" charset="0"/>
                          <a:cs typeface="Arial" panose="020B0604020202020204" pitchFamily="34" charset="0"/>
                        </a:rPr>
                        <a:t>Consultants: Business and advisory services</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1A673"/>
                    </a:solidFill>
                  </a:tcPr>
                </a:tc>
                <a:tc>
                  <a:txBody>
                    <a:bodyPr/>
                    <a:lstStyle/>
                    <a:p>
                      <a:pPr marL="0" marR="0" algn="r">
                        <a:lnSpc>
                          <a:spcPct val="115000"/>
                        </a:lnSpc>
                        <a:spcBef>
                          <a:spcPts val="0"/>
                        </a:spcBef>
                        <a:spcAft>
                          <a:spcPts val="0"/>
                        </a:spcAft>
                      </a:pPr>
                      <a:r>
                        <a:rPr lang="en-US" sz="900">
                          <a:effectLst/>
                          <a:latin typeface="Arial Narrow" panose="020B0606020202030204" pitchFamily="34" charset="0"/>
                          <a:ea typeface="Times New Roman" panose="02020603050405020304" pitchFamily="18" charset="0"/>
                          <a:cs typeface="Arial" panose="020B0604020202020204" pitchFamily="34" charset="0"/>
                        </a:rPr>
                        <a:t> 832 </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r">
                        <a:lnSpc>
                          <a:spcPct val="115000"/>
                        </a:lnSpc>
                        <a:spcBef>
                          <a:spcPts val="0"/>
                        </a:spcBef>
                        <a:spcAft>
                          <a:spcPts val="0"/>
                        </a:spcAft>
                      </a:pPr>
                      <a:r>
                        <a:rPr lang="en-US" sz="900">
                          <a:effectLst/>
                          <a:latin typeface="Arial Narrow" panose="020B0606020202030204" pitchFamily="34" charset="0"/>
                          <a:ea typeface="Times New Roman" panose="02020603050405020304" pitchFamily="18" charset="0"/>
                          <a:cs typeface="Arial" panose="020B0604020202020204" pitchFamily="34" charset="0"/>
                        </a:rPr>
                        <a:t>(110)</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r">
                        <a:lnSpc>
                          <a:spcPct val="115000"/>
                        </a:lnSpc>
                        <a:spcBef>
                          <a:spcPts val="0"/>
                        </a:spcBef>
                        <a:spcAft>
                          <a:spcPts val="0"/>
                        </a:spcAft>
                      </a:pPr>
                      <a:r>
                        <a:rPr lang="en-US" sz="900">
                          <a:effectLst/>
                          <a:latin typeface="Arial Narrow" panose="020B0606020202030204" pitchFamily="34" charset="0"/>
                          <a:ea typeface="Times New Roman" panose="02020603050405020304" pitchFamily="18" charset="0"/>
                          <a:cs typeface="Arial" panose="020B0604020202020204" pitchFamily="34" charset="0"/>
                        </a:rPr>
                        <a:t>- </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r">
                        <a:lnSpc>
                          <a:spcPct val="115000"/>
                        </a:lnSpc>
                        <a:spcBef>
                          <a:spcPts val="0"/>
                        </a:spcBef>
                        <a:spcAft>
                          <a:spcPts val="0"/>
                        </a:spcAft>
                      </a:pPr>
                      <a:r>
                        <a:rPr lang="en-US" sz="900">
                          <a:solidFill>
                            <a:schemeClr val="tx1"/>
                          </a:solidFill>
                          <a:effectLst/>
                          <a:latin typeface="Arial Narrow" panose="020B0606020202030204" pitchFamily="34" charset="0"/>
                          <a:ea typeface="Times New Roman" panose="02020603050405020304" pitchFamily="18" charset="0"/>
                          <a:cs typeface="Arial" panose="020B0604020202020204" pitchFamily="34" charset="0"/>
                        </a:rPr>
                        <a:t>722 </a:t>
                      </a:r>
                      <a:endParaRPr lang="en-US" sz="14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r">
                        <a:lnSpc>
                          <a:spcPct val="115000"/>
                        </a:lnSpc>
                        <a:spcBef>
                          <a:spcPts val="0"/>
                        </a:spcBef>
                        <a:spcAft>
                          <a:spcPts val="0"/>
                        </a:spcAft>
                      </a:pPr>
                      <a:r>
                        <a:rPr lang="en-US" sz="900">
                          <a:solidFill>
                            <a:schemeClr val="tx1"/>
                          </a:solidFill>
                          <a:effectLst/>
                          <a:latin typeface="Arial Narrow" panose="020B0606020202030204" pitchFamily="34" charset="0"/>
                          <a:ea typeface="Times New Roman" panose="02020603050405020304" pitchFamily="18" charset="0"/>
                          <a:cs typeface="Arial" panose="020B0604020202020204" pitchFamily="34" charset="0"/>
                        </a:rPr>
                        <a:t>722 </a:t>
                      </a:r>
                      <a:endParaRPr lang="en-US" sz="14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r">
                        <a:lnSpc>
                          <a:spcPct val="115000"/>
                        </a:lnSpc>
                        <a:spcBef>
                          <a:spcPts val="0"/>
                        </a:spcBef>
                        <a:spcAft>
                          <a:spcPts val="0"/>
                        </a:spcAft>
                      </a:pPr>
                      <a:r>
                        <a:rPr lang="en-US" sz="900">
                          <a:solidFill>
                            <a:schemeClr val="tx1"/>
                          </a:solidFill>
                          <a:effectLst/>
                          <a:latin typeface="Arial Narrow" panose="020B0606020202030204" pitchFamily="34" charset="0"/>
                          <a:ea typeface="Times New Roman" panose="02020603050405020304" pitchFamily="18" charset="0"/>
                          <a:cs typeface="Arial" panose="020B0604020202020204" pitchFamily="34" charset="0"/>
                        </a:rPr>
                        <a:t>- </a:t>
                      </a:r>
                      <a:endParaRPr lang="en-US" sz="14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r">
                        <a:lnSpc>
                          <a:spcPct val="115000"/>
                        </a:lnSpc>
                        <a:spcBef>
                          <a:spcPts val="0"/>
                        </a:spcBef>
                        <a:spcAft>
                          <a:spcPts val="0"/>
                        </a:spcAft>
                      </a:pPr>
                      <a:r>
                        <a:rPr lang="en-US" sz="900">
                          <a:solidFill>
                            <a:schemeClr val="tx1"/>
                          </a:solidFill>
                          <a:effectLst/>
                          <a:latin typeface="Arial Narrow" panose="020B0606020202030204" pitchFamily="34" charset="0"/>
                          <a:ea typeface="Times New Roman" panose="02020603050405020304" pitchFamily="18" charset="0"/>
                          <a:cs typeface="Arial" panose="020B0604020202020204" pitchFamily="34" charset="0"/>
                        </a:rPr>
                        <a:t>100.0%</a:t>
                      </a:r>
                      <a:endParaRPr lang="en-US" sz="14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r">
                        <a:lnSpc>
                          <a:spcPct val="115000"/>
                        </a:lnSpc>
                        <a:spcBef>
                          <a:spcPts val="0"/>
                        </a:spcBef>
                        <a:spcAft>
                          <a:spcPts val="0"/>
                        </a:spcAft>
                      </a:pPr>
                      <a:r>
                        <a:rPr lang="en-US" sz="900">
                          <a:effectLst/>
                          <a:latin typeface="Arial Narrow" panose="020B0606020202030204" pitchFamily="34" charset="0"/>
                          <a:ea typeface="Times New Roman" panose="02020603050405020304" pitchFamily="18" charset="0"/>
                          <a:cs typeface="Arial" panose="020B0604020202020204" pitchFamily="34" charset="0"/>
                        </a:rPr>
                        <a:t>820 </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r">
                        <a:lnSpc>
                          <a:spcPct val="115000"/>
                        </a:lnSpc>
                        <a:spcBef>
                          <a:spcPts val="0"/>
                        </a:spcBef>
                        <a:spcAft>
                          <a:spcPts val="0"/>
                        </a:spcAft>
                      </a:pPr>
                      <a:r>
                        <a:rPr lang="en-US" sz="900">
                          <a:effectLst/>
                          <a:latin typeface="Arial Narrow" panose="020B0606020202030204" pitchFamily="34" charset="0"/>
                          <a:ea typeface="Times New Roman" panose="02020603050405020304" pitchFamily="18" charset="0"/>
                          <a:cs typeface="Arial" panose="020B0604020202020204" pitchFamily="34" charset="0"/>
                        </a:rPr>
                        <a:t>820 </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4158216186"/>
                  </a:ext>
                </a:extLst>
              </a:tr>
              <a:tr h="84750">
                <a:tc>
                  <a:txBody>
                    <a:bodyPr/>
                    <a:lstStyle/>
                    <a:p>
                      <a:pPr marL="128270" marR="0">
                        <a:lnSpc>
                          <a:spcPct val="115000"/>
                        </a:lnSpc>
                        <a:spcBef>
                          <a:spcPts val="0"/>
                        </a:spcBef>
                        <a:spcAft>
                          <a:spcPts val="0"/>
                        </a:spcAft>
                        <a:tabLst>
                          <a:tab pos="122555" algn="l"/>
                        </a:tabLst>
                      </a:pPr>
                      <a:r>
                        <a:rPr lang="en-US" sz="900">
                          <a:effectLst/>
                          <a:latin typeface="Arial Narrow" panose="020B0606020202030204" pitchFamily="34" charset="0"/>
                          <a:ea typeface="Times New Roman" panose="02020603050405020304" pitchFamily="18" charset="0"/>
                          <a:cs typeface="Arial" panose="020B0604020202020204" pitchFamily="34" charset="0"/>
                        </a:rPr>
                        <a:t>Legal services</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1A673"/>
                    </a:solidFill>
                  </a:tcPr>
                </a:tc>
                <a:tc>
                  <a:txBody>
                    <a:bodyPr/>
                    <a:lstStyle/>
                    <a:p>
                      <a:pPr marL="0" marR="0" algn="r">
                        <a:lnSpc>
                          <a:spcPct val="115000"/>
                        </a:lnSpc>
                        <a:spcBef>
                          <a:spcPts val="0"/>
                        </a:spcBef>
                        <a:spcAft>
                          <a:spcPts val="0"/>
                        </a:spcAft>
                      </a:pPr>
                      <a:r>
                        <a:rPr lang="en-US" sz="900">
                          <a:effectLst/>
                          <a:latin typeface="Arial Narrow" panose="020B0606020202030204" pitchFamily="34" charset="0"/>
                          <a:ea typeface="Times New Roman" panose="02020603050405020304" pitchFamily="18" charset="0"/>
                          <a:cs typeface="Arial" panose="020B0604020202020204" pitchFamily="34" charset="0"/>
                        </a:rPr>
                        <a:t>- </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r">
                        <a:lnSpc>
                          <a:spcPct val="115000"/>
                        </a:lnSpc>
                        <a:spcBef>
                          <a:spcPts val="0"/>
                        </a:spcBef>
                        <a:spcAft>
                          <a:spcPts val="0"/>
                        </a:spcAft>
                      </a:pPr>
                      <a:r>
                        <a:rPr lang="en-US" sz="900">
                          <a:effectLst/>
                          <a:latin typeface="Arial Narrow" panose="020B0606020202030204" pitchFamily="34" charset="0"/>
                          <a:ea typeface="Times New Roman" panose="02020603050405020304" pitchFamily="18" charset="0"/>
                          <a:cs typeface="Arial" panose="020B0604020202020204" pitchFamily="34" charset="0"/>
                        </a:rPr>
                        <a:t>102 </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r">
                        <a:lnSpc>
                          <a:spcPct val="115000"/>
                        </a:lnSpc>
                        <a:spcBef>
                          <a:spcPts val="0"/>
                        </a:spcBef>
                        <a:spcAft>
                          <a:spcPts val="0"/>
                        </a:spcAft>
                      </a:pPr>
                      <a:r>
                        <a:rPr lang="en-US" sz="900">
                          <a:effectLst/>
                          <a:latin typeface="Arial Narrow" panose="020B0606020202030204" pitchFamily="34" charset="0"/>
                          <a:ea typeface="Times New Roman" panose="02020603050405020304" pitchFamily="18" charset="0"/>
                          <a:cs typeface="Arial" panose="020B0604020202020204" pitchFamily="34" charset="0"/>
                        </a:rPr>
                        <a:t>- </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r">
                        <a:lnSpc>
                          <a:spcPct val="115000"/>
                        </a:lnSpc>
                        <a:spcBef>
                          <a:spcPts val="0"/>
                        </a:spcBef>
                        <a:spcAft>
                          <a:spcPts val="0"/>
                        </a:spcAft>
                      </a:pPr>
                      <a:r>
                        <a:rPr lang="en-US" sz="900">
                          <a:solidFill>
                            <a:schemeClr val="tx1"/>
                          </a:solidFill>
                          <a:effectLst/>
                          <a:latin typeface="Arial Narrow" panose="020B0606020202030204" pitchFamily="34" charset="0"/>
                          <a:ea typeface="Times New Roman" panose="02020603050405020304" pitchFamily="18" charset="0"/>
                          <a:cs typeface="Arial" panose="020B0604020202020204" pitchFamily="34" charset="0"/>
                        </a:rPr>
                        <a:t>102</a:t>
                      </a:r>
                      <a:endParaRPr lang="en-US" sz="14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r">
                        <a:lnSpc>
                          <a:spcPct val="115000"/>
                        </a:lnSpc>
                        <a:spcBef>
                          <a:spcPts val="0"/>
                        </a:spcBef>
                        <a:spcAft>
                          <a:spcPts val="0"/>
                        </a:spcAft>
                      </a:pPr>
                      <a:r>
                        <a:rPr lang="en-US" sz="900">
                          <a:solidFill>
                            <a:schemeClr val="tx1"/>
                          </a:solidFill>
                          <a:effectLst/>
                          <a:latin typeface="Arial Narrow" panose="020B0606020202030204" pitchFamily="34" charset="0"/>
                          <a:ea typeface="Times New Roman" panose="02020603050405020304" pitchFamily="18" charset="0"/>
                          <a:cs typeface="Arial" panose="020B0604020202020204" pitchFamily="34" charset="0"/>
                        </a:rPr>
                        <a:t>1 089 </a:t>
                      </a:r>
                      <a:endParaRPr lang="en-US" sz="14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r">
                        <a:lnSpc>
                          <a:spcPct val="115000"/>
                        </a:lnSpc>
                        <a:spcBef>
                          <a:spcPts val="0"/>
                        </a:spcBef>
                        <a:spcAft>
                          <a:spcPts val="0"/>
                        </a:spcAft>
                      </a:pPr>
                      <a:r>
                        <a:rPr lang="en-US" sz="900">
                          <a:solidFill>
                            <a:schemeClr val="tx1"/>
                          </a:solidFill>
                          <a:effectLst/>
                          <a:latin typeface="Arial Narrow" panose="020B0606020202030204" pitchFamily="34" charset="0"/>
                          <a:ea typeface="Times New Roman" panose="02020603050405020304" pitchFamily="18" charset="0"/>
                          <a:cs typeface="Arial" panose="020B0604020202020204" pitchFamily="34" charset="0"/>
                        </a:rPr>
                        <a:t>(987)</a:t>
                      </a:r>
                      <a:endParaRPr lang="en-US" sz="14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r">
                        <a:lnSpc>
                          <a:spcPct val="115000"/>
                        </a:lnSpc>
                        <a:spcBef>
                          <a:spcPts val="0"/>
                        </a:spcBef>
                        <a:spcAft>
                          <a:spcPts val="0"/>
                        </a:spcAft>
                      </a:pPr>
                      <a:r>
                        <a:rPr lang="en-US" sz="900" dirty="0">
                          <a:solidFill>
                            <a:schemeClr val="tx1"/>
                          </a:solidFill>
                          <a:effectLst/>
                          <a:latin typeface="Arial Narrow" panose="020B0606020202030204" pitchFamily="34" charset="0"/>
                          <a:ea typeface="Times New Roman" panose="02020603050405020304" pitchFamily="18" charset="0"/>
                          <a:cs typeface="Arial" panose="020B0604020202020204" pitchFamily="34" charset="0"/>
                        </a:rPr>
                        <a:t>1067.6%</a:t>
                      </a:r>
                      <a:endParaRPr lang="en-US" sz="1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r">
                        <a:lnSpc>
                          <a:spcPct val="115000"/>
                        </a:lnSpc>
                        <a:spcBef>
                          <a:spcPts val="0"/>
                        </a:spcBef>
                        <a:spcAft>
                          <a:spcPts val="0"/>
                        </a:spcAft>
                      </a:pPr>
                      <a:r>
                        <a:rPr lang="en-US" sz="900">
                          <a:effectLst/>
                          <a:latin typeface="Arial Narrow" panose="020B0606020202030204" pitchFamily="34" charset="0"/>
                          <a:ea typeface="Times New Roman" panose="02020603050405020304" pitchFamily="18" charset="0"/>
                          <a:cs typeface="Arial" panose="020B0604020202020204" pitchFamily="34" charset="0"/>
                        </a:rPr>
                        <a:t>-</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r">
                        <a:lnSpc>
                          <a:spcPct val="115000"/>
                        </a:lnSpc>
                        <a:spcBef>
                          <a:spcPts val="0"/>
                        </a:spcBef>
                        <a:spcAft>
                          <a:spcPts val="0"/>
                        </a:spcAft>
                      </a:pPr>
                      <a:r>
                        <a:rPr lang="en-US" sz="900">
                          <a:effectLst/>
                          <a:latin typeface="Arial Narrow" panose="020B0606020202030204" pitchFamily="34" charset="0"/>
                          <a:ea typeface="Times New Roman" panose="02020603050405020304" pitchFamily="18" charset="0"/>
                          <a:cs typeface="Arial" panose="020B0604020202020204" pitchFamily="34" charset="0"/>
                        </a:rPr>
                        <a:t>-</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402819768"/>
                  </a:ext>
                </a:extLst>
              </a:tr>
              <a:tr h="84750">
                <a:tc>
                  <a:txBody>
                    <a:bodyPr/>
                    <a:lstStyle/>
                    <a:p>
                      <a:pPr marL="128270" marR="0">
                        <a:lnSpc>
                          <a:spcPct val="115000"/>
                        </a:lnSpc>
                        <a:spcBef>
                          <a:spcPts val="0"/>
                        </a:spcBef>
                        <a:spcAft>
                          <a:spcPts val="0"/>
                        </a:spcAft>
                        <a:tabLst>
                          <a:tab pos="122555" algn="l"/>
                        </a:tabLst>
                      </a:pPr>
                      <a:r>
                        <a:rPr lang="en-US" sz="900">
                          <a:effectLst/>
                          <a:latin typeface="Arial Narrow" panose="020B0606020202030204" pitchFamily="34" charset="0"/>
                          <a:ea typeface="Times New Roman" panose="02020603050405020304" pitchFamily="18" charset="0"/>
                          <a:cs typeface="Arial" panose="020B0604020202020204" pitchFamily="34" charset="0"/>
                        </a:rPr>
                        <a:t>Contractors</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1A673"/>
                    </a:solidFill>
                  </a:tcPr>
                </a:tc>
                <a:tc>
                  <a:txBody>
                    <a:bodyPr/>
                    <a:lstStyle/>
                    <a:p>
                      <a:pPr marL="0" marR="0" algn="r">
                        <a:lnSpc>
                          <a:spcPct val="115000"/>
                        </a:lnSpc>
                        <a:spcBef>
                          <a:spcPts val="0"/>
                        </a:spcBef>
                        <a:spcAft>
                          <a:spcPts val="0"/>
                        </a:spcAft>
                      </a:pPr>
                      <a:r>
                        <a:rPr lang="en-US" sz="900">
                          <a:effectLst/>
                          <a:latin typeface="Arial Narrow" panose="020B0606020202030204" pitchFamily="34" charset="0"/>
                          <a:ea typeface="Times New Roman" panose="02020603050405020304" pitchFamily="18" charset="0"/>
                          <a:cs typeface="Arial" panose="020B0604020202020204" pitchFamily="34" charset="0"/>
                        </a:rPr>
                        <a:t>744 </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r">
                        <a:lnSpc>
                          <a:spcPct val="115000"/>
                        </a:lnSpc>
                        <a:spcBef>
                          <a:spcPts val="0"/>
                        </a:spcBef>
                        <a:spcAft>
                          <a:spcPts val="0"/>
                        </a:spcAft>
                      </a:pPr>
                      <a:r>
                        <a:rPr lang="en-US" sz="900">
                          <a:effectLst/>
                          <a:latin typeface="Arial Narrow" panose="020B0606020202030204" pitchFamily="34" charset="0"/>
                          <a:ea typeface="Times New Roman" panose="02020603050405020304" pitchFamily="18" charset="0"/>
                          <a:cs typeface="Arial" panose="020B0604020202020204" pitchFamily="34" charset="0"/>
                        </a:rPr>
                        <a:t>(697)</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r">
                        <a:lnSpc>
                          <a:spcPct val="115000"/>
                        </a:lnSpc>
                        <a:spcBef>
                          <a:spcPts val="0"/>
                        </a:spcBef>
                        <a:spcAft>
                          <a:spcPts val="0"/>
                        </a:spcAft>
                      </a:pPr>
                      <a:r>
                        <a:rPr lang="en-US" sz="900">
                          <a:effectLst/>
                          <a:latin typeface="Arial Narrow" panose="020B0606020202030204" pitchFamily="34" charset="0"/>
                          <a:ea typeface="Times New Roman" panose="02020603050405020304" pitchFamily="18" charset="0"/>
                          <a:cs typeface="Arial" panose="020B0604020202020204" pitchFamily="34" charset="0"/>
                        </a:rPr>
                        <a:t>- </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r">
                        <a:lnSpc>
                          <a:spcPct val="115000"/>
                        </a:lnSpc>
                        <a:spcBef>
                          <a:spcPts val="0"/>
                        </a:spcBef>
                        <a:spcAft>
                          <a:spcPts val="0"/>
                        </a:spcAft>
                      </a:pPr>
                      <a:r>
                        <a:rPr lang="en-US" sz="900">
                          <a:solidFill>
                            <a:schemeClr val="tx1"/>
                          </a:solidFill>
                          <a:effectLst/>
                          <a:latin typeface="Arial Narrow" panose="020B0606020202030204" pitchFamily="34" charset="0"/>
                          <a:ea typeface="Times New Roman" panose="02020603050405020304" pitchFamily="18" charset="0"/>
                          <a:cs typeface="Arial" panose="020B0604020202020204" pitchFamily="34" charset="0"/>
                        </a:rPr>
                        <a:t>47 </a:t>
                      </a:r>
                      <a:endParaRPr lang="en-US" sz="14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r">
                        <a:lnSpc>
                          <a:spcPct val="115000"/>
                        </a:lnSpc>
                        <a:spcBef>
                          <a:spcPts val="0"/>
                        </a:spcBef>
                        <a:spcAft>
                          <a:spcPts val="0"/>
                        </a:spcAft>
                      </a:pPr>
                      <a:r>
                        <a:rPr lang="en-US" sz="900">
                          <a:solidFill>
                            <a:schemeClr val="tx1"/>
                          </a:solidFill>
                          <a:effectLst/>
                          <a:latin typeface="Arial Narrow" panose="020B0606020202030204" pitchFamily="34" charset="0"/>
                          <a:ea typeface="Times New Roman" panose="02020603050405020304" pitchFamily="18" charset="0"/>
                          <a:cs typeface="Arial" panose="020B0604020202020204" pitchFamily="34" charset="0"/>
                        </a:rPr>
                        <a:t>47 </a:t>
                      </a:r>
                      <a:endParaRPr lang="en-US" sz="14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r">
                        <a:lnSpc>
                          <a:spcPct val="115000"/>
                        </a:lnSpc>
                        <a:spcBef>
                          <a:spcPts val="0"/>
                        </a:spcBef>
                        <a:spcAft>
                          <a:spcPts val="0"/>
                        </a:spcAft>
                      </a:pPr>
                      <a:r>
                        <a:rPr lang="en-US" sz="900">
                          <a:solidFill>
                            <a:schemeClr val="tx1"/>
                          </a:solidFill>
                          <a:effectLst/>
                          <a:latin typeface="Arial Narrow" panose="020B0606020202030204" pitchFamily="34" charset="0"/>
                          <a:ea typeface="Times New Roman" panose="02020603050405020304" pitchFamily="18" charset="0"/>
                          <a:cs typeface="Arial" panose="020B0604020202020204" pitchFamily="34" charset="0"/>
                        </a:rPr>
                        <a:t>- </a:t>
                      </a:r>
                      <a:endParaRPr lang="en-US" sz="14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r">
                        <a:lnSpc>
                          <a:spcPct val="115000"/>
                        </a:lnSpc>
                        <a:spcBef>
                          <a:spcPts val="0"/>
                        </a:spcBef>
                        <a:spcAft>
                          <a:spcPts val="0"/>
                        </a:spcAft>
                      </a:pPr>
                      <a:r>
                        <a:rPr lang="en-US" sz="900" dirty="0">
                          <a:solidFill>
                            <a:schemeClr val="tx1"/>
                          </a:solidFill>
                          <a:effectLst/>
                          <a:latin typeface="Arial Narrow" panose="020B0606020202030204" pitchFamily="34" charset="0"/>
                          <a:ea typeface="Times New Roman" panose="02020603050405020304" pitchFamily="18" charset="0"/>
                          <a:cs typeface="Arial" panose="020B0604020202020204" pitchFamily="34" charset="0"/>
                        </a:rPr>
                        <a:t>100.0%</a:t>
                      </a:r>
                      <a:endParaRPr lang="en-US" sz="1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r">
                        <a:lnSpc>
                          <a:spcPct val="115000"/>
                        </a:lnSpc>
                        <a:spcBef>
                          <a:spcPts val="0"/>
                        </a:spcBef>
                        <a:spcAft>
                          <a:spcPts val="0"/>
                        </a:spcAft>
                      </a:pPr>
                      <a:r>
                        <a:rPr lang="en-US" sz="900">
                          <a:effectLst/>
                          <a:latin typeface="Arial Narrow" panose="020B0606020202030204" pitchFamily="34" charset="0"/>
                          <a:ea typeface="Times New Roman" panose="02020603050405020304" pitchFamily="18" charset="0"/>
                          <a:cs typeface="Arial" panose="020B0604020202020204" pitchFamily="34" charset="0"/>
                        </a:rPr>
                        <a:t>9 </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r">
                        <a:lnSpc>
                          <a:spcPct val="115000"/>
                        </a:lnSpc>
                        <a:spcBef>
                          <a:spcPts val="0"/>
                        </a:spcBef>
                        <a:spcAft>
                          <a:spcPts val="0"/>
                        </a:spcAft>
                      </a:pPr>
                      <a:r>
                        <a:rPr lang="en-US" sz="900">
                          <a:effectLst/>
                          <a:latin typeface="Arial Narrow" panose="020B0606020202030204" pitchFamily="34" charset="0"/>
                          <a:ea typeface="Times New Roman" panose="02020603050405020304" pitchFamily="18" charset="0"/>
                          <a:cs typeface="Arial" panose="020B0604020202020204" pitchFamily="34" charset="0"/>
                        </a:rPr>
                        <a:t>9 </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233712649"/>
                  </a:ext>
                </a:extLst>
              </a:tr>
              <a:tr h="167325">
                <a:tc>
                  <a:txBody>
                    <a:bodyPr/>
                    <a:lstStyle/>
                    <a:p>
                      <a:pPr marL="128270" marR="0">
                        <a:lnSpc>
                          <a:spcPct val="115000"/>
                        </a:lnSpc>
                        <a:spcBef>
                          <a:spcPts val="0"/>
                        </a:spcBef>
                        <a:spcAft>
                          <a:spcPts val="0"/>
                        </a:spcAft>
                        <a:tabLst>
                          <a:tab pos="122555" algn="l"/>
                        </a:tabLst>
                      </a:pPr>
                      <a:r>
                        <a:rPr lang="en-US" sz="900">
                          <a:effectLst/>
                          <a:latin typeface="Arial Narrow" panose="020B0606020202030204" pitchFamily="34" charset="0"/>
                          <a:ea typeface="Times New Roman" panose="02020603050405020304" pitchFamily="18" charset="0"/>
                          <a:cs typeface="Arial" panose="020B0604020202020204" pitchFamily="34" charset="0"/>
                        </a:rPr>
                        <a:t>Agency and support / outsourced services</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1A673"/>
                    </a:solidFill>
                  </a:tcPr>
                </a:tc>
                <a:tc>
                  <a:txBody>
                    <a:bodyPr/>
                    <a:lstStyle/>
                    <a:p>
                      <a:pPr marL="0" marR="0" algn="r">
                        <a:lnSpc>
                          <a:spcPct val="115000"/>
                        </a:lnSpc>
                        <a:spcBef>
                          <a:spcPts val="0"/>
                        </a:spcBef>
                        <a:spcAft>
                          <a:spcPts val="0"/>
                        </a:spcAft>
                      </a:pPr>
                      <a:r>
                        <a:rPr lang="en-US" sz="900">
                          <a:effectLst/>
                          <a:latin typeface="Arial Narrow" panose="020B0606020202030204" pitchFamily="34" charset="0"/>
                          <a:ea typeface="Times New Roman" panose="02020603050405020304" pitchFamily="18" charset="0"/>
                          <a:cs typeface="Arial" panose="020B0604020202020204" pitchFamily="34" charset="0"/>
                        </a:rPr>
                        <a:t>28 </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r">
                        <a:lnSpc>
                          <a:spcPct val="115000"/>
                        </a:lnSpc>
                        <a:spcBef>
                          <a:spcPts val="0"/>
                        </a:spcBef>
                        <a:spcAft>
                          <a:spcPts val="0"/>
                        </a:spcAft>
                      </a:pPr>
                      <a:r>
                        <a:rPr lang="en-US" sz="900">
                          <a:effectLst/>
                          <a:latin typeface="Arial Narrow" panose="020B0606020202030204" pitchFamily="34" charset="0"/>
                          <a:ea typeface="Times New Roman" panose="02020603050405020304" pitchFamily="18" charset="0"/>
                          <a:cs typeface="Arial" panose="020B0604020202020204" pitchFamily="34" charset="0"/>
                        </a:rPr>
                        <a:t>(28)</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r">
                        <a:lnSpc>
                          <a:spcPct val="115000"/>
                        </a:lnSpc>
                        <a:spcBef>
                          <a:spcPts val="0"/>
                        </a:spcBef>
                        <a:spcAft>
                          <a:spcPts val="0"/>
                        </a:spcAft>
                      </a:pPr>
                      <a:r>
                        <a:rPr lang="en-US" sz="900">
                          <a:effectLst/>
                          <a:latin typeface="Arial Narrow" panose="020B0606020202030204" pitchFamily="34" charset="0"/>
                          <a:ea typeface="Times New Roman" panose="02020603050405020304" pitchFamily="18" charset="0"/>
                          <a:cs typeface="Arial" panose="020B0604020202020204" pitchFamily="34" charset="0"/>
                        </a:rPr>
                        <a:t>- </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r">
                        <a:lnSpc>
                          <a:spcPct val="115000"/>
                        </a:lnSpc>
                        <a:spcBef>
                          <a:spcPts val="0"/>
                        </a:spcBef>
                        <a:spcAft>
                          <a:spcPts val="0"/>
                        </a:spcAft>
                      </a:pPr>
                      <a:r>
                        <a:rPr lang="en-US" sz="900">
                          <a:solidFill>
                            <a:schemeClr val="tx1"/>
                          </a:solidFill>
                          <a:effectLst/>
                          <a:latin typeface="Arial Narrow" panose="020B0606020202030204" pitchFamily="34" charset="0"/>
                          <a:ea typeface="Times New Roman" panose="02020603050405020304" pitchFamily="18" charset="0"/>
                          <a:cs typeface="Arial" panose="020B0604020202020204" pitchFamily="34" charset="0"/>
                        </a:rPr>
                        <a:t>- </a:t>
                      </a:r>
                      <a:endParaRPr lang="en-US" sz="14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r">
                        <a:lnSpc>
                          <a:spcPct val="115000"/>
                        </a:lnSpc>
                        <a:spcBef>
                          <a:spcPts val="0"/>
                        </a:spcBef>
                        <a:spcAft>
                          <a:spcPts val="0"/>
                        </a:spcAft>
                      </a:pPr>
                      <a:r>
                        <a:rPr lang="en-US" sz="900">
                          <a:solidFill>
                            <a:schemeClr val="tx1"/>
                          </a:solidFill>
                          <a:effectLst/>
                          <a:latin typeface="Arial Narrow" panose="020B0606020202030204" pitchFamily="34" charset="0"/>
                          <a:ea typeface="Times New Roman" panose="02020603050405020304" pitchFamily="18" charset="0"/>
                          <a:cs typeface="Arial" panose="020B0604020202020204" pitchFamily="34" charset="0"/>
                        </a:rPr>
                        <a:t>-</a:t>
                      </a:r>
                      <a:endParaRPr lang="en-US" sz="14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r">
                        <a:lnSpc>
                          <a:spcPct val="115000"/>
                        </a:lnSpc>
                        <a:spcBef>
                          <a:spcPts val="0"/>
                        </a:spcBef>
                        <a:spcAft>
                          <a:spcPts val="0"/>
                        </a:spcAft>
                      </a:pPr>
                      <a:r>
                        <a:rPr lang="en-US" sz="900">
                          <a:solidFill>
                            <a:schemeClr val="tx1"/>
                          </a:solidFill>
                          <a:effectLst/>
                          <a:latin typeface="Arial Narrow" panose="020B0606020202030204" pitchFamily="34" charset="0"/>
                          <a:ea typeface="Times New Roman" panose="02020603050405020304" pitchFamily="18" charset="0"/>
                          <a:cs typeface="Arial" panose="020B0604020202020204" pitchFamily="34" charset="0"/>
                        </a:rPr>
                        <a:t>- </a:t>
                      </a:r>
                      <a:endParaRPr lang="en-US" sz="14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r">
                        <a:lnSpc>
                          <a:spcPct val="115000"/>
                        </a:lnSpc>
                        <a:spcBef>
                          <a:spcPts val="0"/>
                        </a:spcBef>
                        <a:spcAft>
                          <a:spcPts val="0"/>
                        </a:spcAft>
                      </a:pPr>
                      <a:r>
                        <a:rPr lang="en-US" sz="900" dirty="0">
                          <a:solidFill>
                            <a:schemeClr val="tx1"/>
                          </a:solidFill>
                          <a:effectLst/>
                          <a:latin typeface="Arial Narrow" panose="020B0606020202030204" pitchFamily="34" charset="0"/>
                          <a:ea typeface="Times New Roman" panose="02020603050405020304" pitchFamily="18" charset="0"/>
                          <a:cs typeface="Arial" panose="020B0604020202020204" pitchFamily="34" charset="0"/>
                        </a:rPr>
                        <a:t> -</a:t>
                      </a:r>
                      <a:endParaRPr lang="en-US" sz="1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r">
                        <a:lnSpc>
                          <a:spcPct val="115000"/>
                        </a:lnSpc>
                        <a:spcBef>
                          <a:spcPts val="0"/>
                        </a:spcBef>
                        <a:spcAft>
                          <a:spcPts val="0"/>
                        </a:spcAft>
                      </a:pPr>
                      <a:r>
                        <a:rPr lang="en-US" sz="900">
                          <a:effectLst/>
                          <a:latin typeface="Arial Narrow" panose="020B0606020202030204" pitchFamily="34" charset="0"/>
                          <a:ea typeface="Times New Roman" panose="02020603050405020304" pitchFamily="18" charset="0"/>
                          <a:cs typeface="Arial" panose="020B0604020202020204" pitchFamily="34" charset="0"/>
                        </a:rPr>
                        <a:t> - </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r">
                        <a:lnSpc>
                          <a:spcPct val="115000"/>
                        </a:lnSpc>
                        <a:spcBef>
                          <a:spcPts val="0"/>
                        </a:spcBef>
                        <a:spcAft>
                          <a:spcPts val="0"/>
                        </a:spcAft>
                      </a:pPr>
                      <a:r>
                        <a:rPr lang="en-US" sz="900">
                          <a:effectLst/>
                          <a:latin typeface="Arial Narrow" panose="020B0606020202030204" pitchFamily="34" charset="0"/>
                          <a:ea typeface="Times New Roman" panose="02020603050405020304" pitchFamily="18" charset="0"/>
                          <a:cs typeface="Arial" panose="020B0604020202020204" pitchFamily="34" charset="0"/>
                        </a:rPr>
                        <a:t>- </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524613103"/>
                  </a:ext>
                </a:extLst>
              </a:tr>
              <a:tr h="167325">
                <a:tc>
                  <a:txBody>
                    <a:bodyPr/>
                    <a:lstStyle/>
                    <a:p>
                      <a:pPr marL="128270" marR="0">
                        <a:lnSpc>
                          <a:spcPct val="115000"/>
                        </a:lnSpc>
                        <a:spcBef>
                          <a:spcPts val="0"/>
                        </a:spcBef>
                        <a:spcAft>
                          <a:spcPts val="0"/>
                        </a:spcAft>
                        <a:tabLst>
                          <a:tab pos="122555" algn="l"/>
                        </a:tabLst>
                      </a:pPr>
                      <a:r>
                        <a:rPr lang="en-US" sz="900">
                          <a:effectLst/>
                          <a:latin typeface="Arial Narrow" panose="020B0606020202030204" pitchFamily="34" charset="0"/>
                          <a:ea typeface="Times New Roman" panose="02020603050405020304" pitchFamily="18" charset="0"/>
                          <a:cs typeface="Arial" panose="020B0604020202020204" pitchFamily="34" charset="0"/>
                        </a:rPr>
                        <a:t>Fleet services (including government motor transport)</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1A673"/>
                    </a:solidFill>
                  </a:tcPr>
                </a:tc>
                <a:tc>
                  <a:txBody>
                    <a:bodyPr/>
                    <a:lstStyle/>
                    <a:p>
                      <a:pPr marL="0" marR="0" algn="r">
                        <a:lnSpc>
                          <a:spcPct val="115000"/>
                        </a:lnSpc>
                        <a:spcBef>
                          <a:spcPts val="0"/>
                        </a:spcBef>
                        <a:spcAft>
                          <a:spcPts val="0"/>
                        </a:spcAft>
                      </a:pPr>
                      <a:r>
                        <a:rPr lang="en-US" sz="900">
                          <a:effectLst/>
                          <a:latin typeface="Arial Narrow" panose="020B0606020202030204" pitchFamily="34" charset="0"/>
                          <a:ea typeface="Times New Roman" panose="02020603050405020304" pitchFamily="18" charset="0"/>
                          <a:cs typeface="Arial" panose="020B0604020202020204" pitchFamily="34" charset="0"/>
                        </a:rPr>
                        <a:t>151 </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r">
                        <a:lnSpc>
                          <a:spcPct val="115000"/>
                        </a:lnSpc>
                        <a:spcBef>
                          <a:spcPts val="0"/>
                        </a:spcBef>
                        <a:spcAft>
                          <a:spcPts val="0"/>
                        </a:spcAft>
                      </a:pPr>
                      <a:r>
                        <a:rPr lang="en-US" sz="900">
                          <a:effectLst/>
                          <a:latin typeface="Arial Narrow" panose="020B0606020202030204" pitchFamily="34" charset="0"/>
                          <a:ea typeface="Times New Roman" panose="02020603050405020304" pitchFamily="18" charset="0"/>
                          <a:cs typeface="Arial" panose="020B0604020202020204" pitchFamily="34" charset="0"/>
                        </a:rPr>
                        <a:t>511 </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r">
                        <a:lnSpc>
                          <a:spcPct val="115000"/>
                        </a:lnSpc>
                        <a:spcBef>
                          <a:spcPts val="0"/>
                        </a:spcBef>
                        <a:spcAft>
                          <a:spcPts val="0"/>
                        </a:spcAft>
                      </a:pPr>
                      <a:r>
                        <a:rPr lang="en-US" sz="900">
                          <a:effectLst/>
                          <a:latin typeface="Arial Narrow" panose="020B0606020202030204" pitchFamily="34" charset="0"/>
                          <a:ea typeface="Times New Roman" panose="02020603050405020304" pitchFamily="18" charset="0"/>
                          <a:cs typeface="Arial" panose="020B0604020202020204" pitchFamily="34" charset="0"/>
                        </a:rPr>
                        <a:t>- </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r">
                        <a:lnSpc>
                          <a:spcPct val="115000"/>
                        </a:lnSpc>
                        <a:spcBef>
                          <a:spcPts val="0"/>
                        </a:spcBef>
                        <a:spcAft>
                          <a:spcPts val="0"/>
                        </a:spcAft>
                      </a:pPr>
                      <a:r>
                        <a:rPr lang="en-US" sz="900">
                          <a:solidFill>
                            <a:schemeClr val="tx1"/>
                          </a:solidFill>
                          <a:effectLst/>
                          <a:latin typeface="Arial Narrow" panose="020B0606020202030204" pitchFamily="34" charset="0"/>
                          <a:ea typeface="Times New Roman" panose="02020603050405020304" pitchFamily="18" charset="0"/>
                          <a:cs typeface="Arial" panose="020B0604020202020204" pitchFamily="34" charset="0"/>
                        </a:rPr>
                        <a:t>662</a:t>
                      </a:r>
                      <a:endParaRPr lang="en-US" sz="14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r">
                        <a:lnSpc>
                          <a:spcPct val="115000"/>
                        </a:lnSpc>
                        <a:spcBef>
                          <a:spcPts val="0"/>
                        </a:spcBef>
                        <a:spcAft>
                          <a:spcPts val="0"/>
                        </a:spcAft>
                      </a:pPr>
                      <a:r>
                        <a:rPr lang="en-US" sz="900">
                          <a:solidFill>
                            <a:schemeClr val="tx1"/>
                          </a:solidFill>
                          <a:effectLst/>
                          <a:latin typeface="Arial Narrow" panose="020B0606020202030204" pitchFamily="34" charset="0"/>
                          <a:ea typeface="Times New Roman" panose="02020603050405020304" pitchFamily="18" charset="0"/>
                          <a:cs typeface="Arial" panose="020B0604020202020204" pitchFamily="34" charset="0"/>
                        </a:rPr>
                        <a:t>661 </a:t>
                      </a:r>
                      <a:endParaRPr lang="en-US" sz="14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r">
                        <a:lnSpc>
                          <a:spcPct val="115000"/>
                        </a:lnSpc>
                        <a:spcBef>
                          <a:spcPts val="0"/>
                        </a:spcBef>
                        <a:spcAft>
                          <a:spcPts val="0"/>
                        </a:spcAft>
                      </a:pPr>
                      <a:r>
                        <a:rPr lang="en-US" sz="900">
                          <a:solidFill>
                            <a:schemeClr val="tx1"/>
                          </a:solidFill>
                          <a:effectLst/>
                          <a:latin typeface="Arial Narrow" panose="020B0606020202030204" pitchFamily="34" charset="0"/>
                          <a:ea typeface="Times New Roman" panose="02020603050405020304" pitchFamily="18" charset="0"/>
                          <a:cs typeface="Arial" panose="020B0604020202020204" pitchFamily="34" charset="0"/>
                        </a:rPr>
                        <a:t>1 </a:t>
                      </a:r>
                      <a:endParaRPr lang="en-US" sz="14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r">
                        <a:lnSpc>
                          <a:spcPct val="115000"/>
                        </a:lnSpc>
                        <a:spcBef>
                          <a:spcPts val="0"/>
                        </a:spcBef>
                        <a:spcAft>
                          <a:spcPts val="0"/>
                        </a:spcAft>
                      </a:pPr>
                      <a:r>
                        <a:rPr lang="en-US" sz="900" dirty="0">
                          <a:solidFill>
                            <a:schemeClr val="tx1"/>
                          </a:solidFill>
                          <a:effectLst/>
                          <a:latin typeface="Arial Narrow" panose="020B0606020202030204" pitchFamily="34" charset="0"/>
                          <a:ea typeface="Times New Roman" panose="02020603050405020304" pitchFamily="18" charset="0"/>
                          <a:cs typeface="Arial" panose="020B0604020202020204" pitchFamily="34" charset="0"/>
                        </a:rPr>
                        <a:t>99.8%</a:t>
                      </a:r>
                      <a:endParaRPr lang="en-US" sz="1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r">
                        <a:lnSpc>
                          <a:spcPct val="115000"/>
                        </a:lnSpc>
                        <a:spcBef>
                          <a:spcPts val="0"/>
                        </a:spcBef>
                        <a:spcAft>
                          <a:spcPts val="0"/>
                        </a:spcAft>
                      </a:pPr>
                      <a:r>
                        <a:rPr lang="en-US" sz="900">
                          <a:effectLst/>
                          <a:latin typeface="Arial Narrow" panose="020B0606020202030204" pitchFamily="34" charset="0"/>
                          <a:ea typeface="Times New Roman" panose="02020603050405020304" pitchFamily="18" charset="0"/>
                          <a:cs typeface="Arial" panose="020B0604020202020204" pitchFamily="34" charset="0"/>
                        </a:rPr>
                        <a:t>362 </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r">
                        <a:lnSpc>
                          <a:spcPct val="115000"/>
                        </a:lnSpc>
                        <a:spcBef>
                          <a:spcPts val="0"/>
                        </a:spcBef>
                        <a:spcAft>
                          <a:spcPts val="0"/>
                        </a:spcAft>
                      </a:pPr>
                      <a:r>
                        <a:rPr lang="en-US" sz="900">
                          <a:effectLst/>
                          <a:latin typeface="Arial Narrow" panose="020B0606020202030204" pitchFamily="34" charset="0"/>
                          <a:ea typeface="Times New Roman" panose="02020603050405020304" pitchFamily="18" charset="0"/>
                          <a:cs typeface="Arial" panose="020B0604020202020204" pitchFamily="34" charset="0"/>
                        </a:rPr>
                        <a:t>362 </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594294796"/>
                  </a:ext>
                </a:extLst>
              </a:tr>
              <a:tr h="84750">
                <a:tc>
                  <a:txBody>
                    <a:bodyPr/>
                    <a:lstStyle/>
                    <a:p>
                      <a:pPr marL="128270" marR="0">
                        <a:lnSpc>
                          <a:spcPct val="115000"/>
                        </a:lnSpc>
                        <a:spcBef>
                          <a:spcPts val="0"/>
                        </a:spcBef>
                        <a:spcAft>
                          <a:spcPts val="0"/>
                        </a:spcAft>
                        <a:tabLst>
                          <a:tab pos="122555" algn="l"/>
                        </a:tabLst>
                      </a:pPr>
                      <a:r>
                        <a:rPr lang="en-US" sz="900">
                          <a:effectLst/>
                          <a:latin typeface="Arial Narrow" panose="020B0606020202030204" pitchFamily="34" charset="0"/>
                          <a:ea typeface="Times New Roman" panose="02020603050405020304" pitchFamily="18" charset="0"/>
                          <a:cs typeface="Arial" panose="020B0604020202020204" pitchFamily="34" charset="0"/>
                        </a:rPr>
                        <a:t>Consumable supplies</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1A673"/>
                    </a:solidFill>
                  </a:tcPr>
                </a:tc>
                <a:tc>
                  <a:txBody>
                    <a:bodyPr/>
                    <a:lstStyle/>
                    <a:p>
                      <a:pPr marL="0" marR="0" algn="r">
                        <a:lnSpc>
                          <a:spcPct val="115000"/>
                        </a:lnSpc>
                        <a:spcBef>
                          <a:spcPts val="0"/>
                        </a:spcBef>
                        <a:spcAft>
                          <a:spcPts val="0"/>
                        </a:spcAft>
                      </a:pPr>
                      <a:r>
                        <a:rPr lang="en-US" sz="900">
                          <a:effectLst/>
                          <a:latin typeface="Arial Narrow" panose="020B0606020202030204" pitchFamily="34" charset="0"/>
                          <a:ea typeface="Times New Roman" panose="02020603050405020304" pitchFamily="18" charset="0"/>
                          <a:cs typeface="Arial" panose="020B0604020202020204" pitchFamily="34" charset="0"/>
                        </a:rPr>
                        <a:t>536 </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r">
                        <a:lnSpc>
                          <a:spcPct val="115000"/>
                        </a:lnSpc>
                        <a:spcBef>
                          <a:spcPts val="0"/>
                        </a:spcBef>
                        <a:spcAft>
                          <a:spcPts val="0"/>
                        </a:spcAft>
                      </a:pPr>
                      <a:r>
                        <a:rPr lang="en-US" sz="900">
                          <a:effectLst/>
                          <a:latin typeface="Arial Narrow" panose="020B0606020202030204" pitchFamily="34" charset="0"/>
                          <a:ea typeface="Times New Roman" panose="02020603050405020304" pitchFamily="18" charset="0"/>
                          <a:cs typeface="Arial" panose="020B0604020202020204" pitchFamily="34" charset="0"/>
                        </a:rPr>
                        <a:t>(151)</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r">
                        <a:lnSpc>
                          <a:spcPct val="115000"/>
                        </a:lnSpc>
                        <a:spcBef>
                          <a:spcPts val="0"/>
                        </a:spcBef>
                        <a:spcAft>
                          <a:spcPts val="0"/>
                        </a:spcAft>
                      </a:pPr>
                      <a:r>
                        <a:rPr lang="en-US" sz="900">
                          <a:effectLst/>
                          <a:latin typeface="Arial Narrow" panose="020B0606020202030204" pitchFamily="34" charset="0"/>
                          <a:ea typeface="Times New Roman" panose="02020603050405020304" pitchFamily="18" charset="0"/>
                          <a:cs typeface="Arial" panose="020B0604020202020204" pitchFamily="34" charset="0"/>
                        </a:rPr>
                        <a:t>- </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r">
                        <a:lnSpc>
                          <a:spcPct val="115000"/>
                        </a:lnSpc>
                        <a:spcBef>
                          <a:spcPts val="0"/>
                        </a:spcBef>
                        <a:spcAft>
                          <a:spcPts val="0"/>
                        </a:spcAft>
                      </a:pPr>
                      <a:r>
                        <a:rPr lang="en-US" sz="900">
                          <a:solidFill>
                            <a:schemeClr val="tx1"/>
                          </a:solidFill>
                          <a:effectLst/>
                          <a:latin typeface="Arial Narrow" panose="020B0606020202030204" pitchFamily="34" charset="0"/>
                          <a:ea typeface="Times New Roman" panose="02020603050405020304" pitchFamily="18" charset="0"/>
                          <a:cs typeface="Arial" panose="020B0604020202020204" pitchFamily="34" charset="0"/>
                        </a:rPr>
                        <a:t>385 </a:t>
                      </a:r>
                      <a:endParaRPr lang="en-US" sz="14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r">
                        <a:lnSpc>
                          <a:spcPct val="115000"/>
                        </a:lnSpc>
                        <a:spcBef>
                          <a:spcPts val="0"/>
                        </a:spcBef>
                        <a:spcAft>
                          <a:spcPts val="0"/>
                        </a:spcAft>
                      </a:pPr>
                      <a:r>
                        <a:rPr lang="en-US" sz="900">
                          <a:solidFill>
                            <a:schemeClr val="tx1"/>
                          </a:solidFill>
                          <a:effectLst/>
                          <a:latin typeface="Arial Narrow" panose="020B0606020202030204" pitchFamily="34" charset="0"/>
                          <a:ea typeface="Times New Roman" panose="02020603050405020304" pitchFamily="18" charset="0"/>
                          <a:cs typeface="Arial" panose="020B0604020202020204" pitchFamily="34" charset="0"/>
                        </a:rPr>
                        <a:t>326 </a:t>
                      </a:r>
                      <a:endParaRPr lang="en-US" sz="14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r">
                        <a:lnSpc>
                          <a:spcPct val="115000"/>
                        </a:lnSpc>
                        <a:spcBef>
                          <a:spcPts val="0"/>
                        </a:spcBef>
                        <a:spcAft>
                          <a:spcPts val="0"/>
                        </a:spcAft>
                      </a:pPr>
                      <a:r>
                        <a:rPr lang="en-US" sz="900">
                          <a:solidFill>
                            <a:schemeClr val="tx1"/>
                          </a:solidFill>
                          <a:effectLst/>
                          <a:latin typeface="Arial Narrow" panose="020B0606020202030204" pitchFamily="34" charset="0"/>
                          <a:ea typeface="Times New Roman" panose="02020603050405020304" pitchFamily="18" charset="0"/>
                          <a:cs typeface="Arial" panose="020B0604020202020204" pitchFamily="34" charset="0"/>
                        </a:rPr>
                        <a:t>59 </a:t>
                      </a:r>
                      <a:endParaRPr lang="en-US" sz="14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r">
                        <a:lnSpc>
                          <a:spcPct val="115000"/>
                        </a:lnSpc>
                        <a:spcBef>
                          <a:spcPts val="0"/>
                        </a:spcBef>
                        <a:spcAft>
                          <a:spcPts val="0"/>
                        </a:spcAft>
                      </a:pPr>
                      <a:r>
                        <a:rPr lang="en-US" sz="900">
                          <a:solidFill>
                            <a:schemeClr val="tx1"/>
                          </a:solidFill>
                          <a:effectLst/>
                          <a:latin typeface="Arial Narrow" panose="020B0606020202030204" pitchFamily="34" charset="0"/>
                          <a:ea typeface="Times New Roman" panose="02020603050405020304" pitchFamily="18" charset="0"/>
                          <a:cs typeface="Arial" panose="020B0604020202020204" pitchFamily="34" charset="0"/>
                        </a:rPr>
                        <a:t>84.7%</a:t>
                      </a:r>
                      <a:endParaRPr lang="en-US" sz="14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r">
                        <a:lnSpc>
                          <a:spcPct val="115000"/>
                        </a:lnSpc>
                        <a:spcBef>
                          <a:spcPts val="0"/>
                        </a:spcBef>
                        <a:spcAft>
                          <a:spcPts val="0"/>
                        </a:spcAft>
                      </a:pPr>
                      <a:r>
                        <a:rPr lang="en-US" sz="900">
                          <a:effectLst/>
                          <a:latin typeface="Arial Narrow" panose="020B0606020202030204" pitchFamily="34" charset="0"/>
                          <a:ea typeface="Times New Roman" panose="02020603050405020304" pitchFamily="18" charset="0"/>
                          <a:cs typeface="Arial" panose="020B0604020202020204" pitchFamily="34" charset="0"/>
                        </a:rPr>
                        <a:t>362 </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r">
                        <a:lnSpc>
                          <a:spcPct val="115000"/>
                        </a:lnSpc>
                        <a:spcBef>
                          <a:spcPts val="0"/>
                        </a:spcBef>
                        <a:spcAft>
                          <a:spcPts val="0"/>
                        </a:spcAft>
                      </a:pPr>
                      <a:r>
                        <a:rPr lang="en-US" sz="900">
                          <a:effectLst/>
                          <a:latin typeface="Arial Narrow" panose="020B0606020202030204" pitchFamily="34" charset="0"/>
                          <a:ea typeface="Times New Roman" panose="02020603050405020304" pitchFamily="18" charset="0"/>
                          <a:cs typeface="Arial" panose="020B0604020202020204" pitchFamily="34" charset="0"/>
                        </a:rPr>
                        <a:t>362 </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979981123"/>
                  </a:ext>
                </a:extLst>
              </a:tr>
              <a:tr h="167325">
                <a:tc>
                  <a:txBody>
                    <a:bodyPr/>
                    <a:lstStyle/>
                    <a:p>
                      <a:pPr marL="128270" marR="0">
                        <a:lnSpc>
                          <a:spcPct val="115000"/>
                        </a:lnSpc>
                        <a:spcBef>
                          <a:spcPts val="0"/>
                        </a:spcBef>
                        <a:spcAft>
                          <a:spcPts val="0"/>
                        </a:spcAft>
                        <a:tabLst>
                          <a:tab pos="122555" algn="l"/>
                        </a:tabLst>
                      </a:pPr>
                      <a:r>
                        <a:rPr lang="en-US" sz="900">
                          <a:effectLst/>
                          <a:latin typeface="Arial Narrow" panose="020B0606020202030204" pitchFamily="34" charset="0"/>
                          <a:ea typeface="Times New Roman" panose="02020603050405020304" pitchFamily="18" charset="0"/>
                          <a:cs typeface="Arial" panose="020B0604020202020204" pitchFamily="34" charset="0"/>
                        </a:rPr>
                        <a:t>Consumable: Stationery, printing and office supplies</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1A673"/>
                    </a:solidFill>
                  </a:tcPr>
                </a:tc>
                <a:tc>
                  <a:txBody>
                    <a:bodyPr/>
                    <a:lstStyle/>
                    <a:p>
                      <a:pPr marL="0" marR="0" algn="r">
                        <a:lnSpc>
                          <a:spcPct val="115000"/>
                        </a:lnSpc>
                        <a:spcBef>
                          <a:spcPts val="0"/>
                        </a:spcBef>
                        <a:spcAft>
                          <a:spcPts val="0"/>
                        </a:spcAft>
                      </a:pPr>
                      <a:r>
                        <a:rPr lang="en-US" sz="900">
                          <a:effectLst/>
                          <a:latin typeface="Arial Narrow" panose="020B0606020202030204" pitchFamily="34" charset="0"/>
                          <a:ea typeface="Times New Roman" panose="02020603050405020304" pitchFamily="18" charset="0"/>
                          <a:cs typeface="Arial" panose="020B0604020202020204" pitchFamily="34" charset="0"/>
                        </a:rPr>
                        <a:t>1 473 </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r">
                        <a:lnSpc>
                          <a:spcPct val="115000"/>
                        </a:lnSpc>
                        <a:spcBef>
                          <a:spcPts val="0"/>
                        </a:spcBef>
                        <a:spcAft>
                          <a:spcPts val="0"/>
                        </a:spcAft>
                      </a:pPr>
                      <a:r>
                        <a:rPr lang="en-US" sz="900">
                          <a:effectLst/>
                          <a:latin typeface="Arial Narrow" panose="020B0606020202030204" pitchFamily="34" charset="0"/>
                          <a:ea typeface="Times New Roman" panose="02020603050405020304" pitchFamily="18" charset="0"/>
                          <a:cs typeface="Arial" panose="020B0604020202020204" pitchFamily="34" charset="0"/>
                        </a:rPr>
                        <a:t>(142)</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r">
                        <a:lnSpc>
                          <a:spcPct val="115000"/>
                        </a:lnSpc>
                        <a:spcBef>
                          <a:spcPts val="0"/>
                        </a:spcBef>
                        <a:spcAft>
                          <a:spcPts val="0"/>
                        </a:spcAft>
                      </a:pPr>
                      <a:r>
                        <a:rPr lang="en-US" sz="900">
                          <a:effectLst/>
                          <a:latin typeface="Arial Narrow" panose="020B0606020202030204" pitchFamily="34" charset="0"/>
                          <a:ea typeface="Times New Roman" panose="02020603050405020304" pitchFamily="18" charset="0"/>
                          <a:cs typeface="Arial" panose="020B0604020202020204" pitchFamily="34" charset="0"/>
                        </a:rPr>
                        <a:t>- </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r">
                        <a:lnSpc>
                          <a:spcPct val="115000"/>
                        </a:lnSpc>
                        <a:spcBef>
                          <a:spcPts val="0"/>
                        </a:spcBef>
                        <a:spcAft>
                          <a:spcPts val="0"/>
                        </a:spcAft>
                      </a:pPr>
                      <a:r>
                        <a:rPr lang="en-US" sz="900">
                          <a:solidFill>
                            <a:schemeClr val="tx1"/>
                          </a:solidFill>
                          <a:effectLst/>
                          <a:latin typeface="Arial Narrow" panose="020B0606020202030204" pitchFamily="34" charset="0"/>
                          <a:ea typeface="Times New Roman" panose="02020603050405020304" pitchFamily="18" charset="0"/>
                          <a:cs typeface="Arial" panose="020B0604020202020204" pitchFamily="34" charset="0"/>
                        </a:rPr>
                        <a:t>1 331 </a:t>
                      </a:r>
                      <a:endParaRPr lang="en-US" sz="14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r">
                        <a:lnSpc>
                          <a:spcPct val="115000"/>
                        </a:lnSpc>
                        <a:spcBef>
                          <a:spcPts val="0"/>
                        </a:spcBef>
                        <a:spcAft>
                          <a:spcPts val="0"/>
                        </a:spcAft>
                      </a:pPr>
                      <a:r>
                        <a:rPr lang="en-US" sz="900">
                          <a:solidFill>
                            <a:schemeClr val="tx1"/>
                          </a:solidFill>
                          <a:effectLst/>
                          <a:latin typeface="Arial Narrow" panose="020B0606020202030204" pitchFamily="34" charset="0"/>
                          <a:ea typeface="Times New Roman" panose="02020603050405020304" pitchFamily="18" charset="0"/>
                          <a:cs typeface="Arial" panose="020B0604020202020204" pitchFamily="34" charset="0"/>
                        </a:rPr>
                        <a:t>1 016 </a:t>
                      </a:r>
                      <a:endParaRPr lang="en-US" sz="14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r">
                        <a:lnSpc>
                          <a:spcPct val="115000"/>
                        </a:lnSpc>
                        <a:spcBef>
                          <a:spcPts val="0"/>
                        </a:spcBef>
                        <a:spcAft>
                          <a:spcPts val="0"/>
                        </a:spcAft>
                      </a:pPr>
                      <a:r>
                        <a:rPr lang="en-US" sz="900">
                          <a:solidFill>
                            <a:schemeClr val="tx1"/>
                          </a:solidFill>
                          <a:effectLst/>
                          <a:latin typeface="Arial Narrow" panose="020B0606020202030204" pitchFamily="34" charset="0"/>
                          <a:ea typeface="Times New Roman" panose="02020603050405020304" pitchFamily="18" charset="0"/>
                          <a:cs typeface="Arial" panose="020B0604020202020204" pitchFamily="34" charset="0"/>
                        </a:rPr>
                        <a:t>315 </a:t>
                      </a:r>
                      <a:endParaRPr lang="en-US" sz="14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r">
                        <a:lnSpc>
                          <a:spcPct val="115000"/>
                        </a:lnSpc>
                        <a:spcBef>
                          <a:spcPts val="0"/>
                        </a:spcBef>
                        <a:spcAft>
                          <a:spcPts val="0"/>
                        </a:spcAft>
                      </a:pPr>
                      <a:r>
                        <a:rPr lang="en-US" sz="900" dirty="0">
                          <a:solidFill>
                            <a:schemeClr val="tx1"/>
                          </a:solidFill>
                          <a:effectLst/>
                          <a:latin typeface="Arial Narrow" panose="020B0606020202030204" pitchFamily="34" charset="0"/>
                          <a:ea typeface="Times New Roman" panose="02020603050405020304" pitchFamily="18" charset="0"/>
                          <a:cs typeface="Arial" panose="020B0604020202020204" pitchFamily="34" charset="0"/>
                        </a:rPr>
                        <a:t>76.3%</a:t>
                      </a:r>
                      <a:endParaRPr lang="en-US" sz="1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r">
                        <a:lnSpc>
                          <a:spcPct val="115000"/>
                        </a:lnSpc>
                        <a:spcBef>
                          <a:spcPts val="0"/>
                        </a:spcBef>
                        <a:spcAft>
                          <a:spcPts val="0"/>
                        </a:spcAft>
                      </a:pPr>
                      <a:r>
                        <a:rPr lang="en-US" sz="900">
                          <a:effectLst/>
                          <a:latin typeface="Arial Narrow" panose="020B0606020202030204" pitchFamily="34" charset="0"/>
                          <a:ea typeface="Times New Roman" panose="02020603050405020304" pitchFamily="18" charset="0"/>
                          <a:cs typeface="Arial" panose="020B0604020202020204" pitchFamily="34" charset="0"/>
                        </a:rPr>
                        <a:t>880 </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r">
                        <a:lnSpc>
                          <a:spcPct val="115000"/>
                        </a:lnSpc>
                        <a:spcBef>
                          <a:spcPts val="0"/>
                        </a:spcBef>
                        <a:spcAft>
                          <a:spcPts val="0"/>
                        </a:spcAft>
                      </a:pPr>
                      <a:r>
                        <a:rPr lang="en-US" sz="900">
                          <a:effectLst/>
                          <a:latin typeface="Arial Narrow" panose="020B0606020202030204" pitchFamily="34" charset="0"/>
                          <a:ea typeface="Times New Roman" panose="02020603050405020304" pitchFamily="18" charset="0"/>
                          <a:cs typeface="Arial" panose="020B0604020202020204" pitchFamily="34" charset="0"/>
                        </a:rPr>
                        <a:t> 880 </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652958664"/>
                  </a:ext>
                </a:extLst>
              </a:tr>
              <a:tr h="84750">
                <a:tc>
                  <a:txBody>
                    <a:bodyPr/>
                    <a:lstStyle/>
                    <a:p>
                      <a:pPr marL="128270" marR="0">
                        <a:lnSpc>
                          <a:spcPct val="115000"/>
                        </a:lnSpc>
                        <a:spcBef>
                          <a:spcPts val="0"/>
                        </a:spcBef>
                        <a:spcAft>
                          <a:spcPts val="0"/>
                        </a:spcAft>
                        <a:tabLst>
                          <a:tab pos="122555" algn="l"/>
                        </a:tabLst>
                      </a:pPr>
                      <a:r>
                        <a:rPr lang="en-US" sz="900">
                          <a:effectLst/>
                          <a:latin typeface="Arial Narrow" panose="020B0606020202030204" pitchFamily="34" charset="0"/>
                          <a:ea typeface="Times New Roman" panose="02020603050405020304" pitchFamily="18" charset="0"/>
                          <a:cs typeface="Arial" panose="020B0604020202020204" pitchFamily="34" charset="0"/>
                        </a:rPr>
                        <a:t>Operating leases</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1A673"/>
                    </a:solidFill>
                  </a:tcPr>
                </a:tc>
                <a:tc>
                  <a:txBody>
                    <a:bodyPr/>
                    <a:lstStyle/>
                    <a:p>
                      <a:pPr marL="0" marR="0" algn="r">
                        <a:lnSpc>
                          <a:spcPct val="115000"/>
                        </a:lnSpc>
                        <a:spcBef>
                          <a:spcPts val="0"/>
                        </a:spcBef>
                        <a:spcAft>
                          <a:spcPts val="0"/>
                        </a:spcAft>
                      </a:pPr>
                      <a:r>
                        <a:rPr lang="en-US" sz="900">
                          <a:effectLst/>
                          <a:latin typeface="Arial Narrow" panose="020B0606020202030204" pitchFamily="34" charset="0"/>
                          <a:ea typeface="Times New Roman" panose="02020603050405020304" pitchFamily="18" charset="0"/>
                          <a:cs typeface="Arial" panose="020B0604020202020204" pitchFamily="34" charset="0"/>
                        </a:rPr>
                        <a:t>7 611 </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r">
                        <a:lnSpc>
                          <a:spcPct val="115000"/>
                        </a:lnSpc>
                        <a:spcBef>
                          <a:spcPts val="0"/>
                        </a:spcBef>
                        <a:spcAft>
                          <a:spcPts val="0"/>
                        </a:spcAft>
                      </a:pPr>
                      <a:r>
                        <a:rPr lang="en-US" sz="900">
                          <a:effectLst/>
                          <a:latin typeface="Arial Narrow" panose="020B0606020202030204" pitchFamily="34" charset="0"/>
                          <a:ea typeface="Times New Roman" panose="02020603050405020304" pitchFamily="18" charset="0"/>
                          <a:cs typeface="Arial" panose="020B0604020202020204" pitchFamily="34" charset="0"/>
                        </a:rPr>
                        <a:t>1</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r">
                        <a:lnSpc>
                          <a:spcPct val="115000"/>
                        </a:lnSpc>
                        <a:spcBef>
                          <a:spcPts val="0"/>
                        </a:spcBef>
                        <a:spcAft>
                          <a:spcPts val="0"/>
                        </a:spcAft>
                      </a:pPr>
                      <a:r>
                        <a:rPr lang="en-US" sz="900" dirty="0">
                          <a:effectLst/>
                          <a:latin typeface="Arial Narrow" panose="020B0606020202030204" pitchFamily="34" charset="0"/>
                          <a:ea typeface="Times New Roman" panose="02020603050405020304" pitchFamily="18" charset="0"/>
                          <a:cs typeface="Arial" panose="020B0604020202020204" pitchFamily="34" charset="0"/>
                        </a:rPr>
                        <a:t>- </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r">
                        <a:lnSpc>
                          <a:spcPct val="115000"/>
                        </a:lnSpc>
                        <a:spcBef>
                          <a:spcPts val="0"/>
                        </a:spcBef>
                        <a:spcAft>
                          <a:spcPts val="0"/>
                        </a:spcAft>
                      </a:pPr>
                      <a:r>
                        <a:rPr lang="en-US" sz="900">
                          <a:solidFill>
                            <a:schemeClr val="tx1"/>
                          </a:solidFill>
                          <a:effectLst/>
                          <a:latin typeface="Arial Narrow" panose="020B0606020202030204" pitchFamily="34" charset="0"/>
                          <a:ea typeface="Times New Roman" panose="02020603050405020304" pitchFamily="18" charset="0"/>
                          <a:cs typeface="Arial" panose="020B0604020202020204" pitchFamily="34" charset="0"/>
                        </a:rPr>
                        <a:t>7 612 </a:t>
                      </a:r>
                      <a:endParaRPr lang="en-US" sz="14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r">
                        <a:lnSpc>
                          <a:spcPct val="115000"/>
                        </a:lnSpc>
                        <a:spcBef>
                          <a:spcPts val="0"/>
                        </a:spcBef>
                        <a:spcAft>
                          <a:spcPts val="0"/>
                        </a:spcAft>
                      </a:pPr>
                      <a:r>
                        <a:rPr lang="en-US" sz="900" dirty="0">
                          <a:solidFill>
                            <a:schemeClr val="tx1"/>
                          </a:solidFill>
                          <a:effectLst/>
                          <a:latin typeface="Arial Narrow" panose="020B0606020202030204" pitchFamily="34" charset="0"/>
                          <a:ea typeface="Times New Roman" panose="02020603050405020304" pitchFamily="18" charset="0"/>
                          <a:cs typeface="Arial" panose="020B0604020202020204" pitchFamily="34" charset="0"/>
                        </a:rPr>
                        <a:t>3 525 </a:t>
                      </a:r>
                      <a:endParaRPr lang="en-US" sz="1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r">
                        <a:lnSpc>
                          <a:spcPct val="115000"/>
                        </a:lnSpc>
                        <a:spcBef>
                          <a:spcPts val="0"/>
                        </a:spcBef>
                        <a:spcAft>
                          <a:spcPts val="0"/>
                        </a:spcAft>
                      </a:pPr>
                      <a:r>
                        <a:rPr lang="en-US" sz="900">
                          <a:solidFill>
                            <a:schemeClr val="tx1"/>
                          </a:solidFill>
                          <a:effectLst/>
                          <a:latin typeface="Arial Narrow" panose="020B0606020202030204" pitchFamily="34" charset="0"/>
                          <a:ea typeface="Times New Roman" panose="02020603050405020304" pitchFamily="18" charset="0"/>
                          <a:cs typeface="Arial" panose="020B0604020202020204" pitchFamily="34" charset="0"/>
                        </a:rPr>
                        <a:t> 4 087 </a:t>
                      </a:r>
                      <a:endParaRPr lang="en-US" sz="14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r">
                        <a:lnSpc>
                          <a:spcPct val="115000"/>
                        </a:lnSpc>
                        <a:spcBef>
                          <a:spcPts val="0"/>
                        </a:spcBef>
                        <a:spcAft>
                          <a:spcPts val="0"/>
                        </a:spcAft>
                      </a:pPr>
                      <a:r>
                        <a:rPr lang="en-US" sz="900" dirty="0">
                          <a:solidFill>
                            <a:schemeClr val="tx1"/>
                          </a:solidFill>
                          <a:effectLst/>
                          <a:latin typeface="Arial Narrow" panose="020B0606020202030204" pitchFamily="34" charset="0"/>
                          <a:ea typeface="Times New Roman" panose="02020603050405020304" pitchFamily="18" charset="0"/>
                          <a:cs typeface="Arial" panose="020B0604020202020204" pitchFamily="34" charset="0"/>
                        </a:rPr>
                        <a:t>46.3%</a:t>
                      </a:r>
                      <a:endParaRPr lang="en-US" sz="1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r">
                        <a:lnSpc>
                          <a:spcPct val="115000"/>
                        </a:lnSpc>
                        <a:spcBef>
                          <a:spcPts val="0"/>
                        </a:spcBef>
                        <a:spcAft>
                          <a:spcPts val="0"/>
                        </a:spcAft>
                      </a:pPr>
                      <a:r>
                        <a:rPr lang="en-US" sz="900">
                          <a:effectLst/>
                          <a:latin typeface="Arial Narrow" panose="020B0606020202030204" pitchFamily="34" charset="0"/>
                          <a:ea typeface="Times New Roman" panose="02020603050405020304" pitchFamily="18" charset="0"/>
                          <a:cs typeface="Arial" panose="020B0604020202020204" pitchFamily="34" charset="0"/>
                        </a:rPr>
                        <a:t>5 004 </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r">
                        <a:lnSpc>
                          <a:spcPct val="115000"/>
                        </a:lnSpc>
                        <a:spcBef>
                          <a:spcPts val="0"/>
                        </a:spcBef>
                        <a:spcAft>
                          <a:spcPts val="0"/>
                        </a:spcAft>
                      </a:pPr>
                      <a:r>
                        <a:rPr lang="en-US" sz="900">
                          <a:effectLst/>
                          <a:latin typeface="Arial Narrow" panose="020B0606020202030204" pitchFamily="34" charset="0"/>
                          <a:ea typeface="Times New Roman" panose="02020603050405020304" pitchFamily="18" charset="0"/>
                          <a:cs typeface="Arial" panose="020B0604020202020204" pitchFamily="34" charset="0"/>
                        </a:rPr>
                        <a:t>5 004 </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174236436"/>
                  </a:ext>
                </a:extLst>
              </a:tr>
              <a:tr h="0">
                <a:tc>
                  <a:txBody>
                    <a:bodyPr/>
                    <a:lstStyle/>
                    <a:p>
                      <a:pPr marL="128270" marR="0">
                        <a:lnSpc>
                          <a:spcPct val="115000"/>
                        </a:lnSpc>
                        <a:spcBef>
                          <a:spcPts val="0"/>
                        </a:spcBef>
                        <a:spcAft>
                          <a:spcPts val="0"/>
                        </a:spcAft>
                        <a:tabLst>
                          <a:tab pos="122555" algn="l"/>
                        </a:tabLst>
                      </a:pPr>
                      <a:r>
                        <a:rPr lang="en-US" sz="900" dirty="0">
                          <a:effectLst/>
                          <a:latin typeface="Arial Narrow" panose="020B0606020202030204" pitchFamily="34" charset="0"/>
                          <a:ea typeface="Times New Roman" panose="02020603050405020304" pitchFamily="18" charset="0"/>
                          <a:cs typeface="Arial" panose="020B0604020202020204" pitchFamily="34" charset="0"/>
                        </a:rPr>
                        <a:t>Property payments</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1A673"/>
                    </a:solidFill>
                  </a:tcPr>
                </a:tc>
                <a:tc>
                  <a:txBody>
                    <a:bodyPr/>
                    <a:lstStyle/>
                    <a:p>
                      <a:pPr marL="0" marR="0" algn="r">
                        <a:lnSpc>
                          <a:spcPct val="115000"/>
                        </a:lnSpc>
                        <a:spcBef>
                          <a:spcPts val="0"/>
                        </a:spcBef>
                        <a:spcAft>
                          <a:spcPts val="0"/>
                        </a:spcAft>
                      </a:pPr>
                      <a:r>
                        <a:rPr lang="en-US" sz="900">
                          <a:effectLst/>
                          <a:latin typeface="Arial Narrow" panose="020B0606020202030204" pitchFamily="34" charset="0"/>
                          <a:ea typeface="Times New Roman" panose="02020603050405020304" pitchFamily="18" charset="0"/>
                          <a:cs typeface="Arial" panose="020B0604020202020204" pitchFamily="34" charset="0"/>
                        </a:rPr>
                        <a:t>- </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r">
                        <a:lnSpc>
                          <a:spcPct val="115000"/>
                        </a:lnSpc>
                        <a:spcBef>
                          <a:spcPts val="0"/>
                        </a:spcBef>
                        <a:spcAft>
                          <a:spcPts val="0"/>
                        </a:spcAft>
                      </a:pPr>
                      <a:r>
                        <a:rPr lang="en-US" sz="900">
                          <a:effectLst/>
                          <a:latin typeface="Arial Narrow" panose="020B0606020202030204" pitchFamily="34" charset="0"/>
                          <a:ea typeface="Times New Roman" panose="02020603050405020304" pitchFamily="18" charset="0"/>
                          <a:cs typeface="Arial" panose="020B0604020202020204" pitchFamily="34" charset="0"/>
                        </a:rPr>
                        <a:t>62 </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r">
                        <a:lnSpc>
                          <a:spcPct val="115000"/>
                        </a:lnSpc>
                        <a:spcBef>
                          <a:spcPts val="0"/>
                        </a:spcBef>
                        <a:spcAft>
                          <a:spcPts val="0"/>
                        </a:spcAft>
                      </a:pPr>
                      <a:r>
                        <a:rPr lang="en-US" sz="900">
                          <a:effectLst/>
                          <a:latin typeface="Arial Narrow" panose="020B0606020202030204" pitchFamily="34" charset="0"/>
                          <a:ea typeface="Times New Roman" panose="02020603050405020304" pitchFamily="18" charset="0"/>
                          <a:cs typeface="Arial" panose="020B0604020202020204" pitchFamily="34" charset="0"/>
                        </a:rPr>
                        <a:t> -</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r">
                        <a:lnSpc>
                          <a:spcPct val="115000"/>
                        </a:lnSpc>
                        <a:spcBef>
                          <a:spcPts val="0"/>
                        </a:spcBef>
                        <a:spcAft>
                          <a:spcPts val="0"/>
                        </a:spcAft>
                      </a:pPr>
                      <a:r>
                        <a:rPr lang="en-US" sz="900">
                          <a:solidFill>
                            <a:schemeClr val="tx1"/>
                          </a:solidFill>
                          <a:effectLst/>
                          <a:latin typeface="Arial Narrow" panose="020B0606020202030204" pitchFamily="34" charset="0"/>
                          <a:ea typeface="Times New Roman" panose="02020603050405020304" pitchFamily="18" charset="0"/>
                          <a:cs typeface="Arial" panose="020B0604020202020204" pitchFamily="34" charset="0"/>
                        </a:rPr>
                        <a:t>62 </a:t>
                      </a:r>
                      <a:endParaRPr lang="en-US" sz="14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r">
                        <a:lnSpc>
                          <a:spcPct val="115000"/>
                        </a:lnSpc>
                        <a:spcBef>
                          <a:spcPts val="0"/>
                        </a:spcBef>
                        <a:spcAft>
                          <a:spcPts val="0"/>
                        </a:spcAft>
                      </a:pPr>
                      <a:r>
                        <a:rPr lang="en-US" sz="900">
                          <a:solidFill>
                            <a:schemeClr val="tx1"/>
                          </a:solidFill>
                          <a:effectLst/>
                          <a:latin typeface="Arial Narrow" panose="020B0606020202030204" pitchFamily="34" charset="0"/>
                          <a:ea typeface="Times New Roman" panose="02020603050405020304" pitchFamily="18" charset="0"/>
                          <a:cs typeface="Arial" panose="020B0604020202020204" pitchFamily="34" charset="0"/>
                        </a:rPr>
                        <a:t>62 </a:t>
                      </a:r>
                      <a:endParaRPr lang="en-US" sz="14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r">
                        <a:lnSpc>
                          <a:spcPct val="115000"/>
                        </a:lnSpc>
                        <a:spcBef>
                          <a:spcPts val="0"/>
                        </a:spcBef>
                        <a:spcAft>
                          <a:spcPts val="0"/>
                        </a:spcAft>
                      </a:pPr>
                      <a:r>
                        <a:rPr lang="en-US" sz="900">
                          <a:solidFill>
                            <a:schemeClr val="tx1"/>
                          </a:solidFill>
                          <a:effectLst/>
                          <a:latin typeface="Arial Narrow" panose="020B0606020202030204" pitchFamily="34" charset="0"/>
                          <a:ea typeface="Times New Roman" panose="02020603050405020304" pitchFamily="18" charset="0"/>
                          <a:cs typeface="Arial" panose="020B0604020202020204" pitchFamily="34" charset="0"/>
                        </a:rPr>
                        <a:t>- </a:t>
                      </a:r>
                      <a:endParaRPr lang="en-US" sz="14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r">
                        <a:lnSpc>
                          <a:spcPct val="115000"/>
                        </a:lnSpc>
                        <a:spcBef>
                          <a:spcPts val="0"/>
                        </a:spcBef>
                        <a:spcAft>
                          <a:spcPts val="0"/>
                        </a:spcAft>
                      </a:pPr>
                      <a:r>
                        <a:rPr lang="en-US" sz="900" dirty="0">
                          <a:solidFill>
                            <a:schemeClr val="tx1"/>
                          </a:solidFill>
                          <a:effectLst/>
                          <a:latin typeface="Arial Narrow" panose="020B0606020202030204" pitchFamily="34" charset="0"/>
                          <a:ea typeface="Times New Roman" panose="02020603050405020304" pitchFamily="18" charset="0"/>
                          <a:cs typeface="Arial" panose="020B0604020202020204" pitchFamily="34" charset="0"/>
                        </a:rPr>
                        <a:t>100.0%</a:t>
                      </a:r>
                      <a:endParaRPr lang="en-US" sz="1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r">
                        <a:lnSpc>
                          <a:spcPct val="115000"/>
                        </a:lnSpc>
                        <a:spcBef>
                          <a:spcPts val="0"/>
                        </a:spcBef>
                        <a:spcAft>
                          <a:spcPts val="0"/>
                        </a:spcAft>
                      </a:pPr>
                      <a:r>
                        <a:rPr lang="en-US" sz="900">
                          <a:effectLst/>
                          <a:latin typeface="Arial Narrow" panose="020B0606020202030204" pitchFamily="34" charset="0"/>
                          <a:ea typeface="Times New Roman" panose="02020603050405020304" pitchFamily="18" charset="0"/>
                          <a:cs typeface="Arial" panose="020B0604020202020204" pitchFamily="34" charset="0"/>
                        </a:rPr>
                        <a:t>91 </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r">
                        <a:lnSpc>
                          <a:spcPct val="115000"/>
                        </a:lnSpc>
                        <a:spcBef>
                          <a:spcPts val="0"/>
                        </a:spcBef>
                        <a:spcAft>
                          <a:spcPts val="0"/>
                        </a:spcAft>
                      </a:pPr>
                      <a:r>
                        <a:rPr lang="en-US" sz="900" dirty="0">
                          <a:effectLst/>
                          <a:latin typeface="Arial Narrow" panose="020B0606020202030204" pitchFamily="34" charset="0"/>
                          <a:ea typeface="Times New Roman" panose="02020603050405020304" pitchFamily="18" charset="0"/>
                          <a:cs typeface="Arial" panose="020B0604020202020204" pitchFamily="34" charset="0"/>
                        </a:rPr>
                        <a:t>91 </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341102251"/>
                  </a:ext>
                </a:extLst>
              </a:tr>
              <a:tr h="0">
                <a:tc>
                  <a:txBody>
                    <a:bodyPr/>
                    <a:lstStyle/>
                    <a:p>
                      <a:pPr marL="128270" marR="0">
                        <a:lnSpc>
                          <a:spcPct val="115000"/>
                        </a:lnSpc>
                        <a:spcBef>
                          <a:spcPts val="0"/>
                        </a:spcBef>
                        <a:spcAft>
                          <a:spcPts val="0"/>
                        </a:spcAft>
                        <a:tabLst>
                          <a:tab pos="122555" algn="l"/>
                        </a:tabLst>
                      </a:pPr>
                      <a:r>
                        <a:rPr lang="en-US" sz="900" dirty="0">
                          <a:effectLst/>
                          <a:latin typeface="Arial Narrow" panose="020B0606020202030204" pitchFamily="34" charset="0"/>
                          <a:ea typeface="Times New Roman" panose="02020603050405020304" pitchFamily="18" charset="0"/>
                          <a:cs typeface="Arial" panose="020B0604020202020204" pitchFamily="34" charset="0"/>
                        </a:rPr>
                        <a:t>Travel and subsistence</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1A673"/>
                    </a:solidFill>
                  </a:tcPr>
                </a:tc>
                <a:tc>
                  <a:txBody>
                    <a:bodyPr/>
                    <a:lstStyle/>
                    <a:p>
                      <a:pPr marL="0" marR="0" algn="r">
                        <a:lnSpc>
                          <a:spcPct val="115000"/>
                        </a:lnSpc>
                        <a:spcBef>
                          <a:spcPts val="0"/>
                        </a:spcBef>
                        <a:spcAft>
                          <a:spcPts val="0"/>
                        </a:spcAft>
                      </a:pPr>
                      <a:r>
                        <a:rPr lang="en-US" sz="900">
                          <a:effectLst/>
                          <a:latin typeface="Arial Narrow" panose="020B0606020202030204" pitchFamily="34" charset="0"/>
                          <a:ea typeface="Times New Roman" panose="02020603050405020304" pitchFamily="18" charset="0"/>
                          <a:cs typeface="Arial" panose="020B0604020202020204" pitchFamily="34" charset="0"/>
                        </a:rPr>
                        <a:t>14 546 </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r">
                        <a:lnSpc>
                          <a:spcPct val="115000"/>
                        </a:lnSpc>
                        <a:spcBef>
                          <a:spcPts val="0"/>
                        </a:spcBef>
                        <a:spcAft>
                          <a:spcPts val="0"/>
                        </a:spcAft>
                      </a:pPr>
                      <a:r>
                        <a:rPr lang="en-US" sz="900">
                          <a:effectLst/>
                          <a:latin typeface="Arial Narrow" panose="020B0606020202030204" pitchFamily="34" charset="0"/>
                          <a:ea typeface="Times New Roman" panose="02020603050405020304" pitchFamily="18" charset="0"/>
                          <a:cs typeface="Arial" panose="020B0604020202020204" pitchFamily="34" charset="0"/>
                        </a:rPr>
                        <a:t>(2 705)</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r">
                        <a:lnSpc>
                          <a:spcPct val="115000"/>
                        </a:lnSpc>
                        <a:spcBef>
                          <a:spcPts val="0"/>
                        </a:spcBef>
                        <a:spcAft>
                          <a:spcPts val="0"/>
                        </a:spcAft>
                      </a:pPr>
                      <a:r>
                        <a:rPr lang="en-US" sz="900">
                          <a:effectLst/>
                          <a:latin typeface="Arial Narrow" panose="020B0606020202030204" pitchFamily="34" charset="0"/>
                          <a:ea typeface="Times New Roman" panose="02020603050405020304" pitchFamily="18" charset="0"/>
                          <a:cs typeface="Arial" panose="020B0604020202020204" pitchFamily="34" charset="0"/>
                        </a:rPr>
                        <a:t>- </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r">
                        <a:lnSpc>
                          <a:spcPct val="115000"/>
                        </a:lnSpc>
                        <a:spcBef>
                          <a:spcPts val="0"/>
                        </a:spcBef>
                        <a:spcAft>
                          <a:spcPts val="0"/>
                        </a:spcAft>
                      </a:pPr>
                      <a:r>
                        <a:rPr lang="en-US" sz="900">
                          <a:solidFill>
                            <a:schemeClr val="tx1"/>
                          </a:solidFill>
                          <a:effectLst/>
                          <a:latin typeface="Arial Narrow" panose="020B0606020202030204" pitchFamily="34" charset="0"/>
                          <a:ea typeface="Times New Roman" panose="02020603050405020304" pitchFamily="18" charset="0"/>
                          <a:cs typeface="Arial" panose="020B0604020202020204" pitchFamily="34" charset="0"/>
                        </a:rPr>
                        <a:t>11 841 </a:t>
                      </a:r>
                      <a:endParaRPr lang="en-US" sz="14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r">
                        <a:lnSpc>
                          <a:spcPct val="115000"/>
                        </a:lnSpc>
                        <a:spcBef>
                          <a:spcPts val="0"/>
                        </a:spcBef>
                        <a:spcAft>
                          <a:spcPts val="0"/>
                        </a:spcAft>
                      </a:pPr>
                      <a:r>
                        <a:rPr lang="en-US" sz="900" dirty="0">
                          <a:solidFill>
                            <a:schemeClr val="tx1"/>
                          </a:solidFill>
                          <a:effectLst/>
                          <a:latin typeface="Arial Narrow" panose="020B0606020202030204" pitchFamily="34" charset="0"/>
                          <a:ea typeface="Times New Roman" panose="02020603050405020304" pitchFamily="18" charset="0"/>
                          <a:cs typeface="Arial" panose="020B0604020202020204" pitchFamily="34" charset="0"/>
                        </a:rPr>
                        <a:t>7 621 </a:t>
                      </a:r>
                      <a:endParaRPr lang="en-US" sz="1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r">
                        <a:lnSpc>
                          <a:spcPct val="115000"/>
                        </a:lnSpc>
                        <a:spcBef>
                          <a:spcPts val="0"/>
                        </a:spcBef>
                        <a:spcAft>
                          <a:spcPts val="0"/>
                        </a:spcAft>
                      </a:pPr>
                      <a:r>
                        <a:rPr lang="en-US" sz="900">
                          <a:solidFill>
                            <a:schemeClr val="tx1"/>
                          </a:solidFill>
                          <a:effectLst/>
                          <a:latin typeface="Arial Narrow" panose="020B0606020202030204" pitchFamily="34" charset="0"/>
                          <a:ea typeface="Times New Roman" panose="02020603050405020304" pitchFamily="18" charset="0"/>
                          <a:cs typeface="Arial" panose="020B0604020202020204" pitchFamily="34" charset="0"/>
                        </a:rPr>
                        <a:t>4 220</a:t>
                      </a:r>
                      <a:endParaRPr lang="en-US" sz="14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r">
                        <a:lnSpc>
                          <a:spcPct val="115000"/>
                        </a:lnSpc>
                        <a:spcBef>
                          <a:spcPts val="0"/>
                        </a:spcBef>
                        <a:spcAft>
                          <a:spcPts val="0"/>
                        </a:spcAft>
                      </a:pPr>
                      <a:r>
                        <a:rPr lang="en-US" sz="900" dirty="0">
                          <a:solidFill>
                            <a:schemeClr val="tx1"/>
                          </a:solidFill>
                          <a:effectLst/>
                          <a:latin typeface="Arial Narrow" panose="020B0606020202030204" pitchFamily="34" charset="0"/>
                          <a:ea typeface="Times New Roman" panose="02020603050405020304" pitchFamily="18" charset="0"/>
                          <a:cs typeface="Arial" panose="020B0604020202020204" pitchFamily="34" charset="0"/>
                        </a:rPr>
                        <a:t>64.4%</a:t>
                      </a:r>
                      <a:endParaRPr lang="en-US" sz="1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r">
                        <a:lnSpc>
                          <a:spcPct val="115000"/>
                        </a:lnSpc>
                        <a:spcBef>
                          <a:spcPts val="0"/>
                        </a:spcBef>
                        <a:spcAft>
                          <a:spcPts val="0"/>
                        </a:spcAft>
                      </a:pPr>
                      <a:r>
                        <a:rPr lang="en-US" sz="900">
                          <a:effectLst/>
                          <a:latin typeface="Arial Narrow" panose="020B0606020202030204" pitchFamily="34" charset="0"/>
                          <a:ea typeface="Times New Roman" panose="02020603050405020304" pitchFamily="18" charset="0"/>
                          <a:cs typeface="Arial" panose="020B0604020202020204" pitchFamily="34" charset="0"/>
                        </a:rPr>
                        <a:t>3 446 </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r">
                        <a:lnSpc>
                          <a:spcPct val="115000"/>
                        </a:lnSpc>
                        <a:spcBef>
                          <a:spcPts val="0"/>
                        </a:spcBef>
                        <a:spcAft>
                          <a:spcPts val="0"/>
                        </a:spcAft>
                      </a:pPr>
                      <a:r>
                        <a:rPr lang="en-US" sz="900">
                          <a:effectLst/>
                          <a:latin typeface="Arial Narrow" panose="020B0606020202030204" pitchFamily="34" charset="0"/>
                          <a:ea typeface="Times New Roman" panose="02020603050405020304" pitchFamily="18" charset="0"/>
                          <a:cs typeface="Arial" panose="020B0604020202020204" pitchFamily="34" charset="0"/>
                        </a:rPr>
                        <a:t>3 318 </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26"/>
                  </a:ext>
                </a:extLst>
              </a:tr>
              <a:tr h="0">
                <a:tc>
                  <a:txBody>
                    <a:bodyPr/>
                    <a:lstStyle/>
                    <a:p>
                      <a:pPr marL="122555" marR="0">
                        <a:lnSpc>
                          <a:spcPct val="115000"/>
                        </a:lnSpc>
                        <a:spcBef>
                          <a:spcPts val="0"/>
                        </a:spcBef>
                        <a:spcAft>
                          <a:spcPts val="0"/>
                        </a:spcAft>
                      </a:pPr>
                      <a:r>
                        <a:rPr lang="en-US" sz="900">
                          <a:effectLst/>
                          <a:latin typeface="Arial Narrow" panose="020B0606020202030204" pitchFamily="34" charset="0"/>
                          <a:ea typeface="Times New Roman" panose="02020603050405020304" pitchFamily="18" charset="0"/>
                          <a:cs typeface="Arial" panose="020B0604020202020204" pitchFamily="34" charset="0"/>
                        </a:rPr>
                        <a:t>Training and development</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1A673"/>
                    </a:solidFill>
                  </a:tcPr>
                </a:tc>
                <a:tc>
                  <a:txBody>
                    <a:bodyPr/>
                    <a:lstStyle/>
                    <a:p>
                      <a:pPr marL="0" marR="0" algn="r">
                        <a:lnSpc>
                          <a:spcPct val="115000"/>
                        </a:lnSpc>
                        <a:spcBef>
                          <a:spcPts val="0"/>
                        </a:spcBef>
                        <a:spcAft>
                          <a:spcPts val="0"/>
                        </a:spcAft>
                      </a:pPr>
                      <a:r>
                        <a:rPr lang="en-US" sz="900">
                          <a:effectLst/>
                          <a:latin typeface="Arial Narrow" panose="020B0606020202030204" pitchFamily="34" charset="0"/>
                          <a:ea typeface="Times New Roman" panose="02020603050405020304" pitchFamily="18" charset="0"/>
                          <a:cs typeface="Arial" panose="020B0604020202020204" pitchFamily="34" charset="0"/>
                        </a:rPr>
                        <a:t>732 </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r">
                        <a:lnSpc>
                          <a:spcPct val="115000"/>
                        </a:lnSpc>
                        <a:spcBef>
                          <a:spcPts val="0"/>
                        </a:spcBef>
                        <a:spcAft>
                          <a:spcPts val="0"/>
                        </a:spcAft>
                      </a:pPr>
                      <a:r>
                        <a:rPr lang="en-US" sz="900">
                          <a:effectLst/>
                          <a:latin typeface="Arial Narrow" panose="020B0606020202030204" pitchFamily="34" charset="0"/>
                          <a:ea typeface="Times New Roman" panose="02020603050405020304" pitchFamily="18" charset="0"/>
                          <a:cs typeface="Arial" panose="020B0604020202020204" pitchFamily="34" charset="0"/>
                        </a:rPr>
                        <a:t>(258)</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r">
                        <a:lnSpc>
                          <a:spcPct val="115000"/>
                        </a:lnSpc>
                        <a:spcBef>
                          <a:spcPts val="0"/>
                        </a:spcBef>
                        <a:spcAft>
                          <a:spcPts val="0"/>
                        </a:spcAft>
                      </a:pPr>
                      <a:r>
                        <a:rPr lang="en-US" sz="900">
                          <a:effectLst/>
                          <a:latin typeface="Arial Narrow" panose="020B0606020202030204" pitchFamily="34" charset="0"/>
                          <a:ea typeface="Times New Roman" panose="02020603050405020304" pitchFamily="18" charset="0"/>
                          <a:cs typeface="Arial" panose="020B0604020202020204" pitchFamily="34" charset="0"/>
                        </a:rPr>
                        <a:t>- </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r">
                        <a:lnSpc>
                          <a:spcPct val="115000"/>
                        </a:lnSpc>
                        <a:spcBef>
                          <a:spcPts val="0"/>
                        </a:spcBef>
                        <a:spcAft>
                          <a:spcPts val="0"/>
                        </a:spcAft>
                      </a:pPr>
                      <a:r>
                        <a:rPr lang="en-US" sz="900">
                          <a:effectLst/>
                          <a:latin typeface="Arial Narrow" panose="020B0606020202030204" pitchFamily="34" charset="0"/>
                          <a:ea typeface="Times New Roman" panose="02020603050405020304" pitchFamily="18" charset="0"/>
                          <a:cs typeface="Arial" panose="020B0604020202020204" pitchFamily="34" charset="0"/>
                        </a:rPr>
                        <a:t>474 </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r">
                        <a:lnSpc>
                          <a:spcPct val="115000"/>
                        </a:lnSpc>
                        <a:spcBef>
                          <a:spcPts val="0"/>
                        </a:spcBef>
                        <a:spcAft>
                          <a:spcPts val="0"/>
                        </a:spcAft>
                      </a:pPr>
                      <a:r>
                        <a:rPr lang="en-US" sz="900">
                          <a:effectLst/>
                          <a:latin typeface="Arial Narrow" panose="020B0606020202030204" pitchFamily="34" charset="0"/>
                          <a:ea typeface="Times New Roman" panose="02020603050405020304" pitchFamily="18" charset="0"/>
                          <a:cs typeface="Arial" panose="020B0604020202020204" pitchFamily="34" charset="0"/>
                        </a:rPr>
                        <a:t>474 </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r">
                        <a:lnSpc>
                          <a:spcPct val="115000"/>
                        </a:lnSpc>
                        <a:spcBef>
                          <a:spcPts val="0"/>
                        </a:spcBef>
                        <a:spcAft>
                          <a:spcPts val="0"/>
                        </a:spcAft>
                      </a:pPr>
                      <a:r>
                        <a:rPr lang="en-US" sz="900">
                          <a:effectLst/>
                          <a:latin typeface="Arial Narrow" panose="020B0606020202030204" pitchFamily="34" charset="0"/>
                          <a:ea typeface="Times New Roman" panose="02020603050405020304" pitchFamily="18" charset="0"/>
                          <a:cs typeface="Arial" panose="020B0604020202020204" pitchFamily="34" charset="0"/>
                        </a:rPr>
                        <a:t> - </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r">
                        <a:lnSpc>
                          <a:spcPct val="115000"/>
                        </a:lnSpc>
                        <a:spcBef>
                          <a:spcPts val="0"/>
                        </a:spcBef>
                        <a:spcAft>
                          <a:spcPts val="0"/>
                        </a:spcAft>
                      </a:pPr>
                      <a:r>
                        <a:rPr lang="en-US" sz="900">
                          <a:effectLst/>
                          <a:latin typeface="Arial Narrow" panose="020B0606020202030204" pitchFamily="34" charset="0"/>
                          <a:ea typeface="Times New Roman" panose="02020603050405020304" pitchFamily="18" charset="0"/>
                          <a:cs typeface="Arial" panose="020B0604020202020204" pitchFamily="34" charset="0"/>
                        </a:rPr>
                        <a:t>100.0%</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r">
                        <a:lnSpc>
                          <a:spcPct val="115000"/>
                        </a:lnSpc>
                        <a:spcBef>
                          <a:spcPts val="0"/>
                        </a:spcBef>
                        <a:spcAft>
                          <a:spcPts val="0"/>
                        </a:spcAft>
                      </a:pPr>
                      <a:r>
                        <a:rPr lang="en-US" sz="900">
                          <a:effectLst/>
                          <a:latin typeface="Arial Narrow" panose="020B0606020202030204" pitchFamily="34" charset="0"/>
                          <a:ea typeface="Times New Roman" panose="02020603050405020304" pitchFamily="18" charset="0"/>
                          <a:cs typeface="Arial" panose="020B0604020202020204" pitchFamily="34" charset="0"/>
                        </a:rPr>
                        <a:t>155 </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r">
                        <a:lnSpc>
                          <a:spcPct val="115000"/>
                        </a:lnSpc>
                        <a:spcBef>
                          <a:spcPts val="0"/>
                        </a:spcBef>
                        <a:spcAft>
                          <a:spcPts val="0"/>
                        </a:spcAft>
                      </a:pPr>
                      <a:r>
                        <a:rPr lang="en-US" sz="900" dirty="0">
                          <a:effectLst/>
                          <a:latin typeface="Arial Narrow" panose="020B0606020202030204" pitchFamily="34" charset="0"/>
                          <a:ea typeface="Times New Roman" panose="02020603050405020304" pitchFamily="18" charset="0"/>
                          <a:cs typeface="Arial" panose="020B0604020202020204" pitchFamily="34" charset="0"/>
                        </a:rPr>
                        <a:t>155 </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853990859"/>
                  </a:ext>
                </a:extLst>
              </a:tr>
            </a:tbl>
          </a:graphicData>
        </a:graphic>
      </p:graphicFrame>
      <p:sp>
        <p:nvSpPr>
          <p:cNvPr id="12" name="Title 1"/>
          <p:cNvSpPr txBox="1">
            <a:spLocks/>
          </p:cNvSpPr>
          <p:nvPr/>
        </p:nvSpPr>
        <p:spPr>
          <a:xfrm>
            <a:off x="5062136" y="154108"/>
            <a:ext cx="4227847" cy="432049"/>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r"/>
            <a:r>
              <a:rPr lang="en-GB" sz="2200" b="1" cap="small" dirty="0" smtClean="0">
                <a:solidFill>
                  <a:srgbClr val="246412"/>
                </a:solidFill>
                <a:latin typeface="Arial Narrow" panose="020B0606020202030204" pitchFamily="34" charset="0"/>
              </a:rPr>
              <a:t>FINANCIAL INFORMATION</a:t>
            </a:r>
            <a:endParaRPr lang="en-ZA" sz="2200" b="1" dirty="0">
              <a:solidFill>
                <a:srgbClr val="246412"/>
              </a:solidFill>
              <a:latin typeface="Arial Narrow" panose="020B0606020202030204" pitchFamily="34" charset="0"/>
              <a:cs typeface="Arial Narrow"/>
            </a:endParaRPr>
          </a:p>
        </p:txBody>
      </p:sp>
      <p:sp>
        <p:nvSpPr>
          <p:cNvPr id="2" name="Slide Number Placeholder 1"/>
          <p:cNvSpPr>
            <a:spLocks noGrp="1"/>
          </p:cNvSpPr>
          <p:nvPr>
            <p:ph type="sldNum" sz="quarter" idx="12"/>
          </p:nvPr>
        </p:nvSpPr>
        <p:spPr/>
        <p:txBody>
          <a:bodyPr/>
          <a:lstStyle/>
          <a:p>
            <a:pPr algn="r"/>
            <a:fld id="{96B6FF19-05A1-4CA1-BC87-1DF7A796AA03}" type="slidenum">
              <a:rPr lang="en-US" smtClean="0"/>
              <a:pPr algn="r"/>
              <a:t>25</a:t>
            </a:fld>
            <a:endParaRPr lang="en-US" dirty="0"/>
          </a:p>
        </p:txBody>
      </p:sp>
    </p:spTree>
    <p:extLst>
      <p:ext uri="{BB962C8B-B14F-4D97-AF65-F5344CB8AC3E}">
        <p14:creationId xmlns:p14="http://schemas.microsoft.com/office/powerpoint/2010/main" val="598825029"/>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94279" y="586157"/>
            <a:ext cx="3611563" cy="356957"/>
          </a:xfrm>
          <a:prstGeom prst="rect">
            <a:avLst/>
          </a:prstGeom>
        </p:spPr>
        <p:txBody>
          <a:bodyPr wrap="square">
            <a:spAutoFit/>
          </a:bodyPr>
          <a:lstStyle/>
          <a:p>
            <a:pPr marL="90170">
              <a:lnSpc>
                <a:spcPct val="115000"/>
              </a:lnSpc>
            </a:pPr>
            <a:r>
              <a:rPr lang="en-ZA" sz="1600" b="1" dirty="0" smtClean="0">
                <a:solidFill>
                  <a:srgbClr val="B1A673"/>
                </a:solidFill>
                <a:latin typeface="Arial Narrow" panose="020B0606020202030204" pitchFamily="34" charset="0"/>
                <a:ea typeface="Calibri" panose="020F0502020204030204" pitchFamily="34" charset="0"/>
                <a:cs typeface="Times New Roman" panose="02020603050405020304" pitchFamily="18" charset="0"/>
              </a:rPr>
              <a:t>Economic Classification</a:t>
            </a:r>
            <a:endParaRPr lang="en-US" sz="1600" dirty="0">
              <a:solidFill>
                <a:srgbClr val="B1A673"/>
              </a:solidFill>
              <a:latin typeface="Calibri" panose="020F0502020204030204" pitchFamily="34" charset="0"/>
              <a:ea typeface="Calibri" panose="020F0502020204030204" pitchFamily="34" charset="0"/>
              <a:cs typeface="Times New Roman" panose="02020603050405020304" pitchFamily="18" charset="0"/>
            </a:endParaRPr>
          </a:p>
        </p:txBody>
      </p:sp>
      <p:graphicFrame>
        <p:nvGraphicFramePr>
          <p:cNvPr id="3" name="Table 2"/>
          <p:cNvGraphicFramePr>
            <a:graphicFrameLocks noGrp="1"/>
          </p:cNvGraphicFramePr>
          <p:nvPr>
            <p:extLst>
              <p:ext uri="{D42A27DB-BD31-4B8C-83A1-F6EECF244321}">
                <p14:modId xmlns:p14="http://schemas.microsoft.com/office/powerpoint/2010/main" val="3001188788"/>
              </p:ext>
            </p:extLst>
          </p:nvPr>
        </p:nvGraphicFramePr>
        <p:xfrm>
          <a:off x="294436" y="1028113"/>
          <a:ext cx="8995547" cy="4048318"/>
        </p:xfrm>
        <a:graphic>
          <a:graphicData uri="http://schemas.openxmlformats.org/drawingml/2006/table">
            <a:tbl>
              <a:tblPr firstRow="1" firstCol="1" bandRow="1"/>
              <a:tblGrid>
                <a:gridCol w="2820627">
                  <a:extLst>
                    <a:ext uri="{9D8B030D-6E8A-4147-A177-3AD203B41FA5}">
                      <a16:colId xmlns:a16="http://schemas.microsoft.com/office/drawing/2014/main" val="1346008228"/>
                    </a:ext>
                  </a:extLst>
                </a:gridCol>
                <a:gridCol w="793377">
                  <a:extLst>
                    <a:ext uri="{9D8B030D-6E8A-4147-A177-3AD203B41FA5}">
                      <a16:colId xmlns:a16="http://schemas.microsoft.com/office/drawing/2014/main" val="1410956524"/>
                    </a:ext>
                  </a:extLst>
                </a:gridCol>
                <a:gridCol w="672353">
                  <a:extLst>
                    <a:ext uri="{9D8B030D-6E8A-4147-A177-3AD203B41FA5}">
                      <a16:colId xmlns:a16="http://schemas.microsoft.com/office/drawing/2014/main" val="1214789661"/>
                    </a:ext>
                  </a:extLst>
                </a:gridCol>
                <a:gridCol w="605117">
                  <a:extLst>
                    <a:ext uri="{9D8B030D-6E8A-4147-A177-3AD203B41FA5}">
                      <a16:colId xmlns:a16="http://schemas.microsoft.com/office/drawing/2014/main" val="1781828802"/>
                    </a:ext>
                  </a:extLst>
                </a:gridCol>
                <a:gridCol w="685800">
                  <a:extLst>
                    <a:ext uri="{9D8B030D-6E8A-4147-A177-3AD203B41FA5}">
                      <a16:colId xmlns:a16="http://schemas.microsoft.com/office/drawing/2014/main" val="2252549553"/>
                    </a:ext>
                  </a:extLst>
                </a:gridCol>
                <a:gridCol w="685800">
                  <a:extLst>
                    <a:ext uri="{9D8B030D-6E8A-4147-A177-3AD203B41FA5}">
                      <a16:colId xmlns:a16="http://schemas.microsoft.com/office/drawing/2014/main" val="2577822383"/>
                    </a:ext>
                  </a:extLst>
                </a:gridCol>
                <a:gridCol w="551330">
                  <a:extLst>
                    <a:ext uri="{9D8B030D-6E8A-4147-A177-3AD203B41FA5}">
                      <a16:colId xmlns:a16="http://schemas.microsoft.com/office/drawing/2014/main" val="1318000319"/>
                    </a:ext>
                  </a:extLst>
                </a:gridCol>
                <a:gridCol w="820270">
                  <a:extLst>
                    <a:ext uri="{9D8B030D-6E8A-4147-A177-3AD203B41FA5}">
                      <a16:colId xmlns:a16="http://schemas.microsoft.com/office/drawing/2014/main" val="391256203"/>
                    </a:ext>
                  </a:extLst>
                </a:gridCol>
                <a:gridCol w="726141">
                  <a:extLst>
                    <a:ext uri="{9D8B030D-6E8A-4147-A177-3AD203B41FA5}">
                      <a16:colId xmlns:a16="http://schemas.microsoft.com/office/drawing/2014/main" val="362348214"/>
                    </a:ext>
                  </a:extLst>
                </a:gridCol>
                <a:gridCol w="634732">
                  <a:extLst>
                    <a:ext uri="{9D8B030D-6E8A-4147-A177-3AD203B41FA5}">
                      <a16:colId xmlns:a16="http://schemas.microsoft.com/office/drawing/2014/main" val="3709061198"/>
                    </a:ext>
                  </a:extLst>
                </a:gridCol>
              </a:tblGrid>
              <a:tr h="250914">
                <a:tc gridSpan="10">
                  <a:txBody>
                    <a:bodyPr/>
                    <a:lstStyle/>
                    <a:p>
                      <a:pPr marL="0" marR="0" indent="0" algn="ctr" defTabSz="914400" rtl="0" eaLnBrk="1" fontAlgn="auto" latinLnBrk="0" hangingPunct="1">
                        <a:lnSpc>
                          <a:spcPts val="1300"/>
                        </a:lnSpc>
                        <a:spcBef>
                          <a:spcPts val="0"/>
                        </a:spcBef>
                        <a:spcAft>
                          <a:spcPts val="0"/>
                        </a:spcAft>
                        <a:buClrTx/>
                        <a:buSzTx/>
                        <a:buFontTx/>
                        <a:buNone/>
                        <a:tabLst/>
                        <a:defRPr/>
                      </a:pPr>
                      <a:r>
                        <a:rPr lang="en-US" sz="1100" b="1" kern="1200" dirty="0" smtClean="0">
                          <a:effectLst/>
                          <a:latin typeface="Arial Narrow" panose="020B0606020202030204" pitchFamily="34" charset="0"/>
                          <a:ea typeface="Times New Roman" panose="02020603050405020304" pitchFamily="18" charset="0"/>
                          <a:cs typeface="Arial" panose="020B0604020202020204" pitchFamily="34" charset="0"/>
                        </a:rPr>
                        <a:t>Appropriation per economic classification</a:t>
                      </a:r>
                      <a:endParaRPr lang="en-US" sz="900" dirty="0">
                        <a:effectLst/>
                        <a:latin typeface="Calibri" panose="020F0502020204030204" pitchFamily="34" charset="0"/>
                        <a:ea typeface="Calibri" panose="020F0502020204030204" pitchFamily="34" charset="0"/>
                        <a:cs typeface="Times New Roman" panose="02020603050405020304" pitchFamily="18" charset="0"/>
                      </a:endParaRPr>
                    </a:p>
                  </a:txBody>
                  <a:tcPr marL="4930" marR="4930" marT="4350" marB="0" anchor="ctr">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1A673"/>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240598139"/>
                  </a:ext>
                </a:extLst>
              </a:tr>
              <a:tr h="261015">
                <a:tc rowSpan="3">
                  <a:txBody>
                    <a:bodyPr/>
                    <a:lstStyle/>
                    <a:p>
                      <a:pPr marL="0" marR="0" algn="ctr">
                        <a:lnSpc>
                          <a:spcPts val="1300"/>
                        </a:lnSpc>
                        <a:spcBef>
                          <a:spcPts val="0"/>
                        </a:spcBef>
                        <a:spcAft>
                          <a:spcPts val="0"/>
                        </a:spcAft>
                      </a:pPr>
                      <a:endParaRPr lang="en-US" sz="900" dirty="0">
                        <a:effectLst/>
                        <a:latin typeface="Calibri" panose="020F0502020204030204" pitchFamily="34" charset="0"/>
                        <a:ea typeface="Calibri" panose="020F0502020204030204" pitchFamily="34" charset="0"/>
                        <a:cs typeface="Times New Roman" panose="02020603050405020304" pitchFamily="18" charset="0"/>
                      </a:endParaRPr>
                    </a:p>
                  </a:txBody>
                  <a:tcPr marL="4930" marR="4930" marT="4350" marB="0">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DDFA1"/>
                    </a:solidFill>
                  </a:tcPr>
                </a:tc>
                <a:tc gridSpan="7">
                  <a:txBody>
                    <a:bodyPr/>
                    <a:lstStyle/>
                    <a:p>
                      <a:pPr marL="0" marR="0" algn="ctr">
                        <a:lnSpc>
                          <a:spcPts val="1300"/>
                        </a:lnSpc>
                        <a:spcBef>
                          <a:spcPts val="0"/>
                        </a:spcBef>
                        <a:spcAft>
                          <a:spcPts val="0"/>
                        </a:spcAft>
                      </a:pPr>
                      <a:r>
                        <a:rPr lang="en-US" sz="900" b="1" kern="1200" dirty="0" smtClean="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2021/22</a:t>
                      </a:r>
                      <a:endParaRPr lang="en-US" sz="900" dirty="0">
                        <a:effectLst/>
                        <a:latin typeface="Calibri" panose="020F0502020204030204" pitchFamily="34" charset="0"/>
                        <a:ea typeface="Calibri" panose="020F0502020204030204" pitchFamily="34" charset="0"/>
                        <a:cs typeface="Times New Roman" panose="02020603050405020304" pitchFamily="18" charset="0"/>
                      </a:endParaRPr>
                    </a:p>
                  </a:txBody>
                  <a:tcPr marL="4930" marR="4930" marT="435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DDFA1"/>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gridSpan="2">
                  <a:txBody>
                    <a:bodyPr/>
                    <a:lstStyle/>
                    <a:p>
                      <a:pPr marL="0" marR="0" algn="ctr">
                        <a:lnSpc>
                          <a:spcPts val="1300"/>
                        </a:lnSpc>
                        <a:spcBef>
                          <a:spcPts val="0"/>
                        </a:spcBef>
                        <a:spcAft>
                          <a:spcPts val="0"/>
                        </a:spcAft>
                      </a:pPr>
                      <a:r>
                        <a:rPr lang="en-US" sz="900" b="1" kern="1200" dirty="0" smtClean="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2020/21</a:t>
                      </a:r>
                      <a:endParaRPr lang="en-US" sz="900" dirty="0">
                        <a:effectLst/>
                        <a:latin typeface="Calibri" panose="020F0502020204030204" pitchFamily="34" charset="0"/>
                        <a:ea typeface="Calibri" panose="020F0502020204030204" pitchFamily="34" charset="0"/>
                        <a:cs typeface="Times New Roman" panose="02020603050405020304" pitchFamily="18" charset="0"/>
                      </a:endParaRPr>
                    </a:p>
                  </a:txBody>
                  <a:tcPr marL="4930" marR="4930" marT="435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DDFA1"/>
                    </a:solidFill>
                  </a:tcPr>
                </a:tc>
                <a:tc hMerge="1">
                  <a:txBody>
                    <a:bodyPr/>
                    <a:lstStyle/>
                    <a:p>
                      <a:endParaRPr lang="en-US"/>
                    </a:p>
                  </a:txBody>
                  <a:tcPr/>
                </a:tc>
                <a:extLst>
                  <a:ext uri="{0D108BD9-81ED-4DB2-BD59-A6C34878D82A}">
                    <a16:rowId xmlns:a16="http://schemas.microsoft.com/office/drawing/2014/main" val="927449993"/>
                  </a:ext>
                </a:extLst>
              </a:tr>
              <a:tr h="249899">
                <a:tc vMerge="1">
                  <a:txBody>
                    <a:bodyPr/>
                    <a:lstStyle/>
                    <a:p>
                      <a:endParaRPr lang="en-US"/>
                    </a:p>
                  </a:txBody>
                  <a:tcPr/>
                </a:tc>
                <a:tc>
                  <a:txBody>
                    <a:bodyPr/>
                    <a:lstStyle/>
                    <a:p>
                      <a:pPr marL="0" marR="0" algn="ctr">
                        <a:lnSpc>
                          <a:spcPts val="1300"/>
                        </a:lnSpc>
                        <a:spcBef>
                          <a:spcPts val="0"/>
                        </a:spcBef>
                        <a:spcAft>
                          <a:spcPts val="0"/>
                        </a:spcAft>
                      </a:pPr>
                      <a:r>
                        <a:rPr lang="en-US" sz="900" b="1" kern="1200" dirty="0">
                          <a:effectLst/>
                          <a:latin typeface="Arial Narrow" panose="020B0606020202030204" pitchFamily="34" charset="0"/>
                          <a:ea typeface="Times New Roman" panose="02020603050405020304" pitchFamily="18" charset="0"/>
                          <a:cs typeface="Arial" panose="020B0604020202020204" pitchFamily="34" charset="0"/>
                        </a:rPr>
                        <a:t>Adjusted Appropriation</a:t>
                      </a:r>
                      <a:endParaRPr lang="en-US" sz="900" dirty="0">
                        <a:effectLst/>
                        <a:latin typeface="Calibri" panose="020F0502020204030204" pitchFamily="34" charset="0"/>
                        <a:ea typeface="Calibri" panose="020F0502020204030204" pitchFamily="34" charset="0"/>
                        <a:cs typeface="Times New Roman" panose="02020603050405020304" pitchFamily="18" charset="0"/>
                      </a:endParaRPr>
                    </a:p>
                  </a:txBody>
                  <a:tcPr marL="4930" marR="4930" marT="435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2CC"/>
                    </a:solidFill>
                  </a:tcPr>
                </a:tc>
                <a:tc>
                  <a:txBody>
                    <a:bodyPr/>
                    <a:lstStyle/>
                    <a:p>
                      <a:pPr marL="0" marR="0" algn="ctr">
                        <a:lnSpc>
                          <a:spcPts val="1300"/>
                        </a:lnSpc>
                        <a:spcBef>
                          <a:spcPts val="0"/>
                        </a:spcBef>
                        <a:spcAft>
                          <a:spcPts val="0"/>
                        </a:spcAft>
                      </a:pPr>
                      <a:r>
                        <a:rPr lang="en-US" sz="900" b="1" kern="1200">
                          <a:effectLst/>
                          <a:latin typeface="Arial Narrow" panose="020B0606020202030204" pitchFamily="34" charset="0"/>
                          <a:ea typeface="Times New Roman" panose="02020603050405020304" pitchFamily="18" charset="0"/>
                          <a:cs typeface="Arial" panose="020B0604020202020204" pitchFamily="34" charset="0"/>
                        </a:rPr>
                        <a:t>Shifting of Funds</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4930" marR="4930" marT="435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2CC"/>
                    </a:solidFill>
                  </a:tcPr>
                </a:tc>
                <a:tc>
                  <a:txBody>
                    <a:bodyPr/>
                    <a:lstStyle/>
                    <a:p>
                      <a:pPr marL="0" marR="0" algn="ctr">
                        <a:lnSpc>
                          <a:spcPts val="1300"/>
                        </a:lnSpc>
                        <a:spcBef>
                          <a:spcPts val="0"/>
                        </a:spcBef>
                        <a:spcAft>
                          <a:spcPts val="0"/>
                        </a:spcAft>
                      </a:pPr>
                      <a:r>
                        <a:rPr lang="en-US" sz="900" b="1" kern="1200" dirty="0" err="1">
                          <a:effectLst/>
                          <a:latin typeface="Arial Narrow" panose="020B0606020202030204" pitchFamily="34" charset="0"/>
                          <a:ea typeface="Times New Roman" panose="02020603050405020304" pitchFamily="18" charset="0"/>
                          <a:cs typeface="Arial" panose="020B0604020202020204" pitchFamily="34" charset="0"/>
                        </a:rPr>
                        <a:t>Virement</a:t>
                      </a:r>
                      <a:endParaRPr lang="en-US" sz="900" dirty="0">
                        <a:effectLst/>
                        <a:latin typeface="Calibri" panose="020F0502020204030204" pitchFamily="34" charset="0"/>
                        <a:ea typeface="Calibri" panose="020F0502020204030204" pitchFamily="34" charset="0"/>
                        <a:cs typeface="Times New Roman" panose="02020603050405020304" pitchFamily="18" charset="0"/>
                      </a:endParaRPr>
                    </a:p>
                  </a:txBody>
                  <a:tcPr marL="4930" marR="4930" marT="435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2CC"/>
                    </a:solidFill>
                  </a:tcPr>
                </a:tc>
                <a:tc>
                  <a:txBody>
                    <a:bodyPr/>
                    <a:lstStyle/>
                    <a:p>
                      <a:pPr marL="0" marR="0" algn="ctr">
                        <a:lnSpc>
                          <a:spcPts val="1300"/>
                        </a:lnSpc>
                        <a:spcBef>
                          <a:spcPts val="0"/>
                        </a:spcBef>
                        <a:spcAft>
                          <a:spcPts val="0"/>
                        </a:spcAft>
                      </a:pPr>
                      <a:r>
                        <a:rPr lang="en-US" sz="900" b="1" kern="1200">
                          <a:effectLst/>
                          <a:latin typeface="Arial Narrow" panose="020B0606020202030204" pitchFamily="34" charset="0"/>
                          <a:ea typeface="Times New Roman" panose="02020603050405020304" pitchFamily="18" charset="0"/>
                          <a:cs typeface="Arial" panose="020B0604020202020204" pitchFamily="34" charset="0"/>
                        </a:rPr>
                        <a:t>Final Appropriation</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4930" marR="4930" marT="435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2CC"/>
                    </a:solidFill>
                  </a:tcPr>
                </a:tc>
                <a:tc>
                  <a:txBody>
                    <a:bodyPr/>
                    <a:lstStyle/>
                    <a:p>
                      <a:pPr marL="0" marR="0" algn="ctr">
                        <a:lnSpc>
                          <a:spcPts val="1300"/>
                        </a:lnSpc>
                        <a:spcBef>
                          <a:spcPts val="0"/>
                        </a:spcBef>
                        <a:spcAft>
                          <a:spcPts val="0"/>
                        </a:spcAft>
                      </a:pPr>
                      <a:r>
                        <a:rPr lang="en-US" sz="900" b="1" kern="1200">
                          <a:effectLst/>
                          <a:latin typeface="Arial Narrow" panose="020B0606020202030204" pitchFamily="34" charset="0"/>
                          <a:ea typeface="Times New Roman" panose="02020603050405020304" pitchFamily="18" charset="0"/>
                          <a:cs typeface="Arial" panose="020B0604020202020204" pitchFamily="34" charset="0"/>
                        </a:rPr>
                        <a:t>Actual Expenditure</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4930" marR="4930" marT="435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2CC"/>
                    </a:solidFill>
                  </a:tcPr>
                </a:tc>
                <a:tc>
                  <a:txBody>
                    <a:bodyPr/>
                    <a:lstStyle/>
                    <a:p>
                      <a:pPr marL="0" marR="0" algn="ctr">
                        <a:lnSpc>
                          <a:spcPts val="1300"/>
                        </a:lnSpc>
                        <a:spcBef>
                          <a:spcPts val="0"/>
                        </a:spcBef>
                        <a:spcAft>
                          <a:spcPts val="0"/>
                        </a:spcAft>
                      </a:pPr>
                      <a:r>
                        <a:rPr lang="en-US" sz="900" b="1" kern="1200">
                          <a:effectLst/>
                          <a:latin typeface="Arial Narrow" panose="020B0606020202030204" pitchFamily="34" charset="0"/>
                          <a:ea typeface="Times New Roman" panose="02020603050405020304" pitchFamily="18" charset="0"/>
                          <a:cs typeface="Arial" panose="020B0604020202020204" pitchFamily="34" charset="0"/>
                        </a:rPr>
                        <a:t>Variance</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4930" marR="4930" marT="435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2CC"/>
                    </a:solidFill>
                  </a:tcPr>
                </a:tc>
                <a:tc>
                  <a:txBody>
                    <a:bodyPr/>
                    <a:lstStyle/>
                    <a:p>
                      <a:pPr marL="0" marR="0" algn="ctr">
                        <a:lnSpc>
                          <a:spcPts val="1300"/>
                        </a:lnSpc>
                        <a:spcBef>
                          <a:spcPts val="0"/>
                        </a:spcBef>
                        <a:spcAft>
                          <a:spcPts val="0"/>
                        </a:spcAft>
                      </a:pPr>
                      <a:r>
                        <a:rPr lang="en-US" sz="900" b="1" kern="1200">
                          <a:effectLst/>
                          <a:latin typeface="Arial Narrow" panose="020B0606020202030204" pitchFamily="34" charset="0"/>
                          <a:ea typeface="Times New Roman" panose="02020603050405020304" pitchFamily="18" charset="0"/>
                          <a:cs typeface="Arial" panose="020B0604020202020204" pitchFamily="34" charset="0"/>
                        </a:rPr>
                        <a:t>Expenditure as % of final appropriation</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4930" marR="4930" marT="435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2CC"/>
                    </a:solidFill>
                  </a:tcPr>
                </a:tc>
                <a:tc>
                  <a:txBody>
                    <a:bodyPr/>
                    <a:lstStyle/>
                    <a:p>
                      <a:pPr marL="0" marR="0" algn="ctr">
                        <a:lnSpc>
                          <a:spcPts val="1300"/>
                        </a:lnSpc>
                        <a:spcBef>
                          <a:spcPts val="0"/>
                        </a:spcBef>
                        <a:spcAft>
                          <a:spcPts val="0"/>
                        </a:spcAft>
                      </a:pPr>
                      <a:r>
                        <a:rPr lang="en-US" sz="900" b="1" kern="1200">
                          <a:effectLst/>
                          <a:latin typeface="Arial Narrow" panose="020B0606020202030204" pitchFamily="34" charset="0"/>
                          <a:ea typeface="Times New Roman" panose="02020603050405020304" pitchFamily="18" charset="0"/>
                          <a:cs typeface="Arial" panose="020B0604020202020204" pitchFamily="34" charset="0"/>
                        </a:rPr>
                        <a:t>Final Appropriation</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4930" marR="4930" marT="435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2CC"/>
                    </a:solidFill>
                  </a:tcPr>
                </a:tc>
                <a:tc>
                  <a:txBody>
                    <a:bodyPr/>
                    <a:lstStyle/>
                    <a:p>
                      <a:pPr marL="0" marR="0" algn="ctr">
                        <a:lnSpc>
                          <a:spcPts val="1300"/>
                        </a:lnSpc>
                        <a:spcBef>
                          <a:spcPts val="0"/>
                        </a:spcBef>
                        <a:spcAft>
                          <a:spcPts val="0"/>
                        </a:spcAft>
                      </a:pPr>
                      <a:r>
                        <a:rPr lang="en-US" sz="900" b="1" kern="1200" dirty="0">
                          <a:effectLst/>
                          <a:latin typeface="Arial Narrow" panose="020B0606020202030204" pitchFamily="34" charset="0"/>
                          <a:ea typeface="Times New Roman" panose="02020603050405020304" pitchFamily="18" charset="0"/>
                          <a:cs typeface="Arial" panose="020B0604020202020204" pitchFamily="34" charset="0"/>
                        </a:rPr>
                        <a:t>Actual Expenditure</a:t>
                      </a:r>
                      <a:endParaRPr lang="en-US" sz="900" dirty="0">
                        <a:effectLst/>
                        <a:latin typeface="Calibri" panose="020F0502020204030204" pitchFamily="34" charset="0"/>
                        <a:ea typeface="Calibri" panose="020F0502020204030204" pitchFamily="34" charset="0"/>
                        <a:cs typeface="Times New Roman" panose="02020603050405020304" pitchFamily="18" charset="0"/>
                      </a:endParaRPr>
                    </a:p>
                  </a:txBody>
                  <a:tcPr marL="4930" marR="4930" marT="435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2CC"/>
                    </a:solidFill>
                  </a:tcPr>
                </a:tc>
                <a:extLst>
                  <a:ext uri="{0D108BD9-81ED-4DB2-BD59-A6C34878D82A}">
                    <a16:rowId xmlns:a16="http://schemas.microsoft.com/office/drawing/2014/main" val="877390928"/>
                  </a:ext>
                </a:extLst>
              </a:tr>
              <a:tr h="84750">
                <a:tc vMerge="1">
                  <a:txBody>
                    <a:bodyPr/>
                    <a:lstStyle/>
                    <a:p>
                      <a:endParaRPr lang="en-US"/>
                    </a:p>
                  </a:txBody>
                  <a:tcPr/>
                </a:tc>
                <a:tc>
                  <a:txBody>
                    <a:bodyPr/>
                    <a:lstStyle/>
                    <a:p>
                      <a:pPr marL="0" marR="0" algn="ctr">
                        <a:lnSpc>
                          <a:spcPts val="1300"/>
                        </a:lnSpc>
                        <a:spcBef>
                          <a:spcPts val="0"/>
                        </a:spcBef>
                        <a:spcAft>
                          <a:spcPts val="0"/>
                        </a:spcAft>
                      </a:pPr>
                      <a:r>
                        <a:rPr lang="en-US" sz="900" b="1" kern="1200" dirty="0">
                          <a:effectLst/>
                          <a:latin typeface="Arial Narrow" panose="020B0606020202030204" pitchFamily="34" charset="0"/>
                          <a:ea typeface="Times New Roman" panose="02020603050405020304" pitchFamily="18" charset="0"/>
                          <a:cs typeface="Arial" panose="020B0604020202020204" pitchFamily="34" charset="0"/>
                        </a:rPr>
                        <a:t>R'000</a:t>
                      </a:r>
                      <a:endParaRPr lang="en-US" sz="900" dirty="0">
                        <a:effectLst/>
                        <a:latin typeface="Calibri" panose="020F0502020204030204" pitchFamily="34" charset="0"/>
                        <a:ea typeface="Calibri" panose="020F0502020204030204" pitchFamily="34" charset="0"/>
                        <a:cs typeface="Times New Roman" panose="02020603050405020304" pitchFamily="18" charset="0"/>
                      </a:endParaRPr>
                    </a:p>
                  </a:txBody>
                  <a:tcPr marL="4930" marR="4930" marT="435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lnSpc>
                          <a:spcPts val="1300"/>
                        </a:lnSpc>
                        <a:spcBef>
                          <a:spcPts val="0"/>
                        </a:spcBef>
                        <a:spcAft>
                          <a:spcPts val="0"/>
                        </a:spcAft>
                      </a:pPr>
                      <a:r>
                        <a:rPr lang="en-US" sz="900" b="1" kern="1200" dirty="0">
                          <a:effectLst/>
                          <a:latin typeface="Arial Narrow" panose="020B0606020202030204" pitchFamily="34" charset="0"/>
                          <a:ea typeface="Times New Roman" panose="02020603050405020304" pitchFamily="18" charset="0"/>
                          <a:cs typeface="Arial" panose="020B0604020202020204" pitchFamily="34" charset="0"/>
                        </a:rPr>
                        <a:t>R'000</a:t>
                      </a:r>
                      <a:endParaRPr lang="en-US" sz="900" dirty="0">
                        <a:effectLst/>
                        <a:latin typeface="Calibri" panose="020F0502020204030204" pitchFamily="34" charset="0"/>
                        <a:ea typeface="Calibri" panose="020F0502020204030204" pitchFamily="34" charset="0"/>
                        <a:cs typeface="Times New Roman" panose="02020603050405020304" pitchFamily="18" charset="0"/>
                      </a:endParaRPr>
                    </a:p>
                  </a:txBody>
                  <a:tcPr marL="4930" marR="4930" marT="435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lnSpc>
                          <a:spcPts val="1300"/>
                        </a:lnSpc>
                        <a:spcBef>
                          <a:spcPts val="0"/>
                        </a:spcBef>
                        <a:spcAft>
                          <a:spcPts val="0"/>
                        </a:spcAft>
                      </a:pPr>
                      <a:r>
                        <a:rPr lang="en-US" sz="900" b="1" kern="1200">
                          <a:effectLst/>
                          <a:latin typeface="Arial Narrow" panose="020B0606020202030204" pitchFamily="34" charset="0"/>
                          <a:ea typeface="Times New Roman" panose="02020603050405020304" pitchFamily="18" charset="0"/>
                          <a:cs typeface="Arial" panose="020B0604020202020204" pitchFamily="34" charset="0"/>
                        </a:rPr>
                        <a:t>R'000</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4930" marR="4930" marT="435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lnSpc>
                          <a:spcPts val="1300"/>
                        </a:lnSpc>
                        <a:spcBef>
                          <a:spcPts val="0"/>
                        </a:spcBef>
                        <a:spcAft>
                          <a:spcPts val="0"/>
                        </a:spcAft>
                      </a:pPr>
                      <a:r>
                        <a:rPr lang="en-US" sz="900" b="1" kern="1200" dirty="0">
                          <a:effectLst/>
                          <a:latin typeface="Arial Narrow" panose="020B0606020202030204" pitchFamily="34" charset="0"/>
                          <a:ea typeface="Times New Roman" panose="02020603050405020304" pitchFamily="18" charset="0"/>
                          <a:cs typeface="Arial" panose="020B0604020202020204" pitchFamily="34" charset="0"/>
                        </a:rPr>
                        <a:t>R'000</a:t>
                      </a:r>
                      <a:endParaRPr lang="en-US" sz="900" dirty="0">
                        <a:effectLst/>
                        <a:latin typeface="Calibri" panose="020F0502020204030204" pitchFamily="34" charset="0"/>
                        <a:ea typeface="Calibri" panose="020F0502020204030204" pitchFamily="34" charset="0"/>
                        <a:cs typeface="Times New Roman" panose="02020603050405020304" pitchFamily="18" charset="0"/>
                      </a:endParaRPr>
                    </a:p>
                  </a:txBody>
                  <a:tcPr marL="4930" marR="4930" marT="435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lnSpc>
                          <a:spcPts val="1300"/>
                        </a:lnSpc>
                        <a:spcBef>
                          <a:spcPts val="0"/>
                        </a:spcBef>
                        <a:spcAft>
                          <a:spcPts val="0"/>
                        </a:spcAft>
                      </a:pPr>
                      <a:r>
                        <a:rPr lang="en-US" sz="900" b="1" kern="1200" dirty="0">
                          <a:effectLst/>
                          <a:latin typeface="Arial Narrow" panose="020B0606020202030204" pitchFamily="34" charset="0"/>
                          <a:ea typeface="Times New Roman" panose="02020603050405020304" pitchFamily="18" charset="0"/>
                          <a:cs typeface="Arial" panose="020B0604020202020204" pitchFamily="34" charset="0"/>
                        </a:rPr>
                        <a:t>R'000</a:t>
                      </a:r>
                      <a:endParaRPr lang="en-US" sz="900" dirty="0">
                        <a:effectLst/>
                        <a:latin typeface="Calibri" panose="020F0502020204030204" pitchFamily="34" charset="0"/>
                        <a:ea typeface="Calibri" panose="020F0502020204030204" pitchFamily="34" charset="0"/>
                        <a:cs typeface="Times New Roman" panose="02020603050405020304" pitchFamily="18" charset="0"/>
                      </a:endParaRPr>
                    </a:p>
                  </a:txBody>
                  <a:tcPr marL="4930" marR="4930" marT="435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lnSpc>
                          <a:spcPts val="1300"/>
                        </a:lnSpc>
                        <a:spcBef>
                          <a:spcPts val="0"/>
                        </a:spcBef>
                        <a:spcAft>
                          <a:spcPts val="0"/>
                        </a:spcAft>
                      </a:pPr>
                      <a:r>
                        <a:rPr lang="en-US" sz="900" b="1" kern="1200" dirty="0">
                          <a:effectLst/>
                          <a:latin typeface="Arial Narrow" panose="020B0606020202030204" pitchFamily="34" charset="0"/>
                          <a:ea typeface="Times New Roman" panose="02020603050405020304" pitchFamily="18" charset="0"/>
                          <a:cs typeface="Arial" panose="020B0604020202020204" pitchFamily="34" charset="0"/>
                        </a:rPr>
                        <a:t>R'000</a:t>
                      </a:r>
                      <a:endParaRPr lang="en-US" sz="900" dirty="0">
                        <a:effectLst/>
                        <a:latin typeface="Calibri" panose="020F0502020204030204" pitchFamily="34" charset="0"/>
                        <a:ea typeface="Calibri" panose="020F0502020204030204" pitchFamily="34" charset="0"/>
                        <a:cs typeface="Times New Roman" panose="02020603050405020304" pitchFamily="18" charset="0"/>
                      </a:endParaRPr>
                    </a:p>
                  </a:txBody>
                  <a:tcPr marL="4930" marR="4930" marT="435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lnSpc>
                          <a:spcPts val="1300"/>
                        </a:lnSpc>
                        <a:spcBef>
                          <a:spcPts val="0"/>
                        </a:spcBef>
                        <a:spcAft>
                          <a:spcPts val="0"/>
                        </a:spcAft>
                      </a:pPr>
                      <a:r>
                        <a:rPr lang="en-US" sz="900" b="1" kern="1200" dirty="0">
                          <a:effectLst/>
                          <a:latin typeface="Arial Narrow" panose="020B0606020202030204" pitchFamily="34" charset="0"/>
                          <a:ea typeface="Times New Roman" panose="02020603050405020304" pitchFamily="18" charset="0"/>
                          <a:cs typeface="Arial" panose="020B0604020202020204" pitchFamily="34" charset="0"/>
                        </a:rPr>
                        <a:t>%</a:t>
                      </a:r>
                      <a:endParaRPr lang="en-US" sz="900" dirty="0">
                        <a:effectLst/>
                        <a:latin typeface="Calibri" panose="020F0502020204030204" pitchFamily="34" charset="0"/>
                        <a:ea typeface="Calibri" panose="020F0502020204030204" pitchFamily="34" charset="0"/>
                        <a:cs typeface="Times New Roman" panose="02020603050405020304" pitchFamily="18" charset="0"/>
                      </a:endParaRPr>
                    </a:p>
                  </a:txBody>
                  <a:tcPr marL="4930" marR="4930" marT="435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lnSpc>
                          <a:spcPts val="1300"/>
                        </a:lnSpc>
                        <a:spcBef>
                          <a:spcPts val="0"/>
                        </a:spcBef>
                        <a:spcAft>
                          <a:spcPts val="0"/>
                        </a:spcAft>
                      </a:pPr>
                      <a:r>
                        <a:rPr lang="en-US" sz="900" b="1" kern="1200" dirty="0">
                          <a:effectLst/>
                          <a:latin typeface="Arial Narrow" panose="020B0606020202030204" pitchFamily="34" charset="0"/>
                          <a:ea typeface="Times New Roman" panose="02020603050405020304" pitchFamily="18" charset="0"/>
                          <a:cs typeface="Arial" panose="020B0604020202020204" pitchFamily="34" charset="0"/>
                        </a:rPr>
                        <a:t>R'000</a:t>
                      </a:r>
                      <a:endParaRPr lang="en-US" sz="900" dirty="0">
                        <a:effectLst/>
                        <a:latin typeface="Calibri" panose="020F0502020204030204" pitchFamily="34" charset="0"/>
                        <a:ea typeface="Calibri" panose="020F0502020204030204" pitchFamily="34" charset="0"/>
                        <a:cs typeface="Times New Roman" panose="02020603050405020304" pitchFamily="18" charset="0"/>
                      </a:endParaRPr>
                    </a:p>
                  </a:txBody>
                  <a:tcPr marL="4930" marR="4930" marT="435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lnSpc>
                          <a:spcPts val="1300"/>
                        </a:lnSpc>
                        <a:spcBef>
                          <a:spcPts val="0"/>
                        </a:spcBef>
                        <a:spcAft>
                          <a:spcPts val="0"/>
                        </a:spcAft>
                      </a:pPr>
                      <a:r>
                        <a:rPr lang="en-US" sz="900" b="1" kern="1200" dirty="0">
                          <a:effectLst/>
                          <a:latin typeface="Arial Narrow" panose="020B0606020202030204" pitchFamily="34" charset="0"/>
                          <a:ea typeface="Times New Roman" panose="02020603050405020304" pitchFamily="18" charset="0"/>
                          <a:cs typeface="Arial" panose="020B0604020202020204" pitchFamily="34" charset="0"/>
                        </a:rPr>
                        <a:t>R'000</a:t>
                      </a:r>
                      <a:endParaRPr lang="en-US" sz="900" dirty="0">
                        <a:effectLst/>
                        <a:latin typeface="Calibri" panose="020F0502020204030204" pitchFamily="34" charset="0"/>
                        <a:ea typeface="Calibri" panose="020F0502020204030204" pitchFamily="34" charset="0"/>
                        <a:cs typeface="Times New Roman" panose="02020603050405020304" pitchFamily="18" charset="0"/>
                      </a:endParaRPr>
                    </a:p>
                  </a:txBody>
                  <a:tcPr marL="4930" marR="4930" marT="435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570103108"/>
                  </a:ext>
                </a:extLst>
              </a:tr>
              <a:tr h="84750">
                <a:tc>
                  <a:txBody>
                    <a:bodyPr/>
                    <a:lstStyle/>
                    <a:p>
                      <a:pPr marL="122555" marR="0">
                        <a:lnSpc>
                          <a:spcPct val="115000"/>
                        </a:lnSpc>
                        <a:spcBef>
                          <a:spcPts val="0"/>
                        </a:spcBef>
                        <a:spcAft>
                          <a:spcPts val="0"/>
                        </a:spcAft>
                      </a:pPr>
                      <a:r>
                        <a:rPr lang="en-US" sz="900" dirty="0">
                          <a:effectLst/>
                          <a:latin typeface="Arial Narrow" panose="020B0606020202030204" pitchFamily="34" charset="0"/>
                          <a:ea typeface="Times New Roman" panose="02020603050405020304" pitchFamily="18" charset="0"/>
                          <a:cs typeface="Arial" panose="020B0604020202020204" pitchFamily="34" charset="0"/>
                        </a:rPr>
                        <a:t>Operating payments</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1A673"/>
                    </a:solidFill>
                  </a:tcPr>
                </a:tc>
                <a:tc>
                  <a:txBody>
                    <a:bodyPr/>
                    <a:lstStyle/>
                    <a:p>
                      <a:pPr marL="0" marR="0" algn="r">
                        <a:lnSpc>
                          <a:spcPct val="115000"/>
                        </a:lnSpc>
                        <a:spcBef>
                          <a:spcPts val="0"/>
                        </a:spcBef>
                        <a:spcAft>
                          <a:spcPts val="0"/>
                        </a:spcAft>
                      </a:pPr>
                      <a:r>
                        <a:rPr lang="en-US" sz="900">
                          <a:effectLst/>
                          <a:latin typeface="Arial Narrow" panose="020B0606020202030204" pitchFamily="34" charset="0"/>
                          <a:ea typeface="Times New Roman" panose="02020603050405020304" pitchFamily="18" charset="0"/>
                          <a:cs typeface="Arial" panose="020B0604020202020204" pitchFamily="34" charset="0"/>
                        </a:rPr>
                        <a:t>491 </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r">
                        <a:lnSpc>
                          <a:spcPct val="115000"/>
                        </a:lnSpc>
                        <a:spcBef>
                          <a:spcPts val="0"/>
                        </a:spcBef>
                        <a:spcAft>
                          <a:spcPts val="0"/>
                        </a:spcAft>
                      </a:pPr>
                      <a:r>
                        <a:rPr lang="en-US" sz="900">
                          <a:effectLst/>
                          <a:latin typeface="Arial Narrow" panose="020B0606020202030204" pitchFamily="34" charset="0"/>
                          <a:ea typeface="Times New Roman" panose="02020603050405020304" pitchFamily="18" charset="0"/>
                          <a:cs typeface="Arial" panose="020B0604020202020204" pitchFamily="34" charset="0"/>
                        </a:rPr>
                        <a:t>376</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r">
                        <a:lnSpc>
                          <a:spcPct val="115000"/>
                        </a:lnSpc>
                        <a:spcBef>
                          <a:spcPts val="0"/>
                        </a:spcBef>
                        <a:spcAft>
                          <a:spcPts val="0"/>
                        </a:spcAft>
                      </a:pPr>
                      <a:r>
                        <a:rPr lang="en-US" sz="900">
                          <a:effectLst/>
                          <a:latin typeface="Arial Narrow" panose="020B0606020202030204" pitchFamily="34" charset="0"/>
                          <a:ea typeface="Times New Roman" panose="02020603050405020304" pitchFamily="18" charset="0"/>
                          <a:cs typeface="Arial" panose="020B0604020202020204" pitchFamily="34" charset="0"/>
                        </a:rPr>
                        <a:t>- </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r">
                        <a:lnSpc>
                          <a:spcPct val="115000"/>
                        </a:lnSpc>
                        <a:spcBef>
                          <a:spcPts val="0"/>
                        </a:spcBef>
                        <a:spcAft>
                          <a:spcPts val="0"/>
                        </a:spcAft>
                      </a:pPr>
                      <a:r>
                        <a:rPr lang="en-US" sz="900">
                          <a:effectLst/>
                          <a:latin typeface="Arial Narrow" panose="020B0606020202030204" pitchFamily="34" charset="0"/>
                          <a:ea typeface="Times New Roman" panose="02020603050405020304" pitchFamily="18" charset="0"/>
                          <a:cs typeface="Arial" panose="020B0604020202020204" pitchFamily="34" charset="0"/>
                        </a:rPr>
                        <a:t>867 </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r">
                        <a:lnSpc>
                          <a:spcPct val="115000"/>
                        </a:lnSpc>
                        <a:spcBef>
                          <a:spcPts val="0"/>
                        </a:spcBef>
                        <a:spcAft>
                          <a:spcPts val="0"/>
                        </a:spcAft>
                      </a:pPr>
                      <a:r>
                        <a:rPr lang="en-US" sz="900">
                          <a:effectLst/>
                          <a:latin typeface="Arial Narrow" panose="020B0606020202030204" pitchFamily="34" charset="0"/>
                          <a:ea typeface="Times New Roman" panose="02020603050405020304" pitchFamily="18" charset="0"/>
                          <a:cs typeface="Arial" panose="020B0604020202020204" pitchFamily="34" charset="0"/>
                        </a:rPr>
                        <a:t>812 </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r">
                        <a:lnSpc>
                          <a:spcPct val="115000"/>
                        </a:lnSpc>
                        <a:spcBef>
                          <a:spcPts val="0"/>
                        </a:spcBef>
                        <a:spcAft>
                          <a:spcPts val="0"/>
                        </a:spcAft>
                      </a:pPr>
                      <a:r>
                        <a:rPr lang="en-US" sz="900">
                          <a:effectLst/>
                          <a:latin typeface="Arial Narrow" panose="020B0606020202030204" pitchFamily="34" charset="0"/>
                          <a:ea typeface="Times New Roman" panose="02020603050405020304" pitchFamily="18" charset="0"/>
                          <a:cs typeface="Arial" panose="020B0604020202020204" pitchFamily="34" charset="0"/>
                        </a:rPr>
                        <a:t>55 </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r">
                        <a:lnSpc>
                          <a:spcPct val="115000"/>
                        </a:lnSpc>
                        <a:spcBef>
                          <a:spcPts val="0"/>
                        </a:spcBef>
                        <a:spcAft>
                          <a:spcPts val="0"/>
                        </a:spcAft>
                      </a:pPr>
                      <a:r>
                        <a:rPr lang="en-US" sz="900">
                          <a:effectLst/>
                          <a:latin typeface="Arial Narrow" panose="020B0606020202030204" pitchFamily="34" charset="0"/>
                          <a:ea typeface="Times New Roman" panose="02020603050405020304" pitchFamily="18" charset="0"/>
                          <a:cs typeface="Arial" panose="020B0604020202020204" pitchFamily="34" charset="0"/>
                        </a:rPr>
                        <a:t>93.7%</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r">
                        <a:lnSpc>
                          <a:spcPct val="115000"/>
                        </a:lnSpc>
                        <a:spcBef>
                          <a:spcPts val="0"/>
                        </a:spcBef>
                        <a:spcAft>
                          <a:spcPts val="0"/>
                        </a:spcAft>
                      </a:pPr>
                      <a:r>
                        <a:rPr lang="en-US" sz="900">
                          <a:effectLst/>
                          <a:latin typeface="Arial Narrow" panose="020B0606020202030204" pitchFamily="34" charset="0"/>
                          <a:ea typeface="Times New Roman" panose="02020603050405020304" pitchFamily="18" charset="0"/>
                          <a:cs typeface="Arial" panose="020B0604020202020204" pitchFamily="34" charset="0"/>
                        </a:rPr>
                        <a:t>665 </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r">
                        <a:lnSpc>
                          <a:spcPct val="115000"/>
                        </a:lnSpc>
                        <a:spcBef>
                          <a:spcPts val="0"/>
                        </a:spcBef>
                        <a:spcAft>
                          <a:spcPts val="0"/>
                        </a:spcAft>
                      </a:pPr>
                      <a:r>
                        <a:rPr lang="en-US" sz="900">
                          <a:effectLst/>
                          <a:latin typeface="Arial Narrow" panose="020B0606020202030204" pitchFamily="34" charset="0"/>
                          <a:ea typeface="Times New Roman" panose="02020603050405020304" pitchFamily="18" charset="0"/>
                          <a:cs typeface="Arial" panose="020B0604020202020204" pitchFamily="34" charset="0"/>
                        </a:rPr>
                        <a:t>665 </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68576152"/>
                  </a:ext>
                </a:extLst>
              </a:tr>
              <a:tr h="84750">
                <a:tc>
                  <a:txBody>
                    <a:bodyPr/>
                    <a:lstStyle/>
                    <a:p>
                      <a:pPr marL="122555" marR="0">
                        <a:lnSpc>
                          <a:spcPct val="115000"/>
                        </a:lnSpc>
                        <a:spcBef>
                          <a:spcPts val="0"/>
                        </a:spcBef>
                        <a:spcAft>
                          <a:spcPts val="0"/>
                        </a:spcAft>
                      </a:pPr>
                      <a:r>
                        <a:rPr lang="en-US" sz="900">
                          <a:effectLst/>
                          <a:latin typeface="Arial Narrow" panose="020B0606020202030204" pitchFamily="34" charset="0"/>
                          <a:ea typeface="Times New Roman" panose="02020603050405020304" pitchFamily="18" charset="0"/>
                          <a:cs typeface="Arial" panose="020B0604020202020204" pitchFamily="34" charset="0"/>
                        </a:rPr>
                        <a:t>Venues and facilities</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1A673"/>
                    </a:solidFill>
                  </a:tcPr>
                </a:tc>
                <a:tc>
                  <a:txBody>
                    <a:bodyPr/>
                    <a:lstStyle/>
                    <a:p>
                      <a:pPr marL="0" marR="0" algn="r">
                        <a:lnSpc>
                          <a:spcPct val="115000"/>
                        </a:lnSpc>
                        <a:spcBef>
                          <a:spcPts val="0"/>
                        </a:spcBef>
                        <a:spcAft>
                          <a:spcPts val="0"/>
                        </a:spcAft>
                      </a:pPr>
                      <a:r>
                        <a:rPr lang="en-US" sz="900">
                          <a:effectLst/>
                          <a:latin typeface="Arial Narrow" panose="020B0606020202030204" pitchFamily="34" charset="0"/>
                          <a:ea typeface="Times New Roman" panose="02020603050405020304" pitchFamily="18" charset="0"/>
                          <a:cs typeface="Arial" panose="020B0604020202020204" pitchFamily="34" charset="0"/>
                        </a:rPr>
                        <a:t>1 175 </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r">
                        <a:lnSpc>
                          <a:spcPct val="115000"/>
                        </a:lnSpc>
                        <a:spcBef>
                          <a:spcPts val="0"/>
                        </a:spcBef>
                        <a:spcAft>
                          <a:spcPts val="0"/>
                        </a:spcAft>
                      </a:pPr>
                      <a:r>
                        <a:rPr lang="en-US" sz="900">
                          <a:effectLst/>
                          <a:latin typeface="Arial Narrow" panose="020B0606020202030204" pitchFamily="34" charset="0"/>
                          <a:ea typeface="Times New Roman" panose="02020603050405020304" pitchFamily="18" charset="0"/>
                          <a:cs typeface="Arial" panose="020B0604020202020204" pitchFamily="34" charset="0"/>
                        </a:rPr>
                        <a:t>(471)</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r">
                        <a:lnSpc>
                          <a:spcPct val="115000"/>
                        </a:lnSpc>
                        <a:spcBef>
                          <a:spcPts val="0"/>
                        </a:spcBef>
                        <a:spcAft>
                          <a:spcPts val="0"/>
                        </a:spcAft>
                      </a:pPr>
                      <a:r>
                        <a:rPr lang="en-US" sz="900">
                          <a:effectLst/>
                          <a:latin typeface="Arial Narrow" panose="020B0606020202030204" pitchFamily="34" charset="0"/>
                          <a:ea typeface="Times New Roman" panose="02020603050405020304" pitchFamily="18" charset="0"/>
                          <a:cs typeface="Arial" panose="020B0604020202020204" pitchFamily="34" charset="0"/>
                        </a:rPr>
                        <a:t>-</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r">
                        <a:lnSpc>
                          <a:spcPct val="115000"/>
                        </a:lnSpc>
                        <a:spcBef>
                          <a:spcPts val="0"/>
                        </a:spcBef>
                        <a:spcAft>
                          <a:spcPts val="0"/>
                        </a:spcAft>
                      </a:pPr>
                      <a:r>
                        <a:rPr lang="en-US" sz="900" dirty="0">
                          <a:effectLst/>
                          <a:latin typeface="Arial Narrow" panose="020B0606020202030204" pitchFamily="34" charset="0"/>
                          <a:ea typeface="Times New Roman" panose="02020603050405020304" pitchFamily="18" charset="0"/>
                          <a:cs typeface="Arial" panose="020B0604020202020204" pitchFamily="34" charset="0"/>
                        </a:rPr>
                        <a:t>704 </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r">
                        <a:lnSpc>
                          <a:spcPct val="115000"/>
                        </a:lnSpc>
                        <a:spcBef>
                          <a:spcPts val="0"/>
                        </a:spcBef>
                        <a:spcAft>
                          <a:spcPts val="0"/>
                        </a:spcAft>
                      </a:pPr>
                      <a:r>
                        <a:rPr lang="en-US" sz="900">
                          <a:effectLst/>
                          <a:latin typeface="Arial Narrow" panose="020B0606020202030204" pitchFamily="34" charset="0"/>
                          <a:ea typeface="Times New Roman" panose="02020603050405020304" pitchFamily="18" charset="0"/>
                          <a:cs typeface="Arial" panose="020B0604020202020204" pitchFamily="34" charset="0"/>
                        </a:rPr>
                        <a:t>570 </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r">
                        <a:lnSpc>
                          <a:spcPct val="115000"/>
                        </a:lnSpc>
                        <a:spcBef>
                          <a:spcPts val="0"/>
                        </a:spcBef>
                        <a:spcAft>
                          <a:spcPts val="0"/>
                        </a:spcAft>
                      </a:pPr>
                      <a:r>
                        <a:rPr lang="en-US" sz="900">
                          <a:effectLst/>
                          <a:latin typeface="Arial Narrow" panose="020B0606020202030204" pitchFamily="34" charset="0"/>
                          <a:ea typeface="Times New Roman" panose="02020603050405020304" pitchFamily="18" charset="0"/>
                          <a:cs typeface="Arial" panose="020B0604020202020204" pitchFamily="34" charset="0"/>
                        </a:rPr>
                        <a:t>134 </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r">
                        <a:lnSpc>
                          <a:spcPct val="115000"/>
                        </a:lnSpc>
                        <a:spcBef>
                          <a:spcPts val="0"/>
                        </a:spcBef>
                        <a:spcAft>
                          <a:spcPts val="0"/>
                        </a:spcAft>
                      </a:pPr>
                      <a:r>
                        <a:rPr lang="en-US" sz="900">
                          <a:effectLst/>
                          <a:latin typeface="Arial Narrow" panose="020B0606020202030204" pitchFamily="34" charset="0"/>
                          <a:ea typeface="Times New Roman" panose="02020603050405020304" pitchFamily="18" charset="0"/>
                          <a:cs typeface="Arial" panose="020B0604020202020204" pitchFamily="34" charset="0"/>
                        </a:rPr>
                        <a:t>81.0%</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r">
                        <a:lnSpc>
                          <a:spcPct val="115000"/>
                        </a:lnSpc>
                        <a:spcBef>
                          <a:spcPts val="0"/>
                        </a:spcBef>
                        <a:spcAft>
                          <a:spcPts val="0"/>
                        </a:spcAft>
                      </a:pPr>
                      <a:r>
                        <a:rPr lang="en-US" sz="900">
                          <a:effectLst/>
                          <a:latin typeface="Arial Narrow" panose="020B0606020202030204" pitchFamily="34" charset="0"/>
                          <a:ea typeface="Times New Roman" panose="02020603050405020304" pitchFamily="18" charset="0"/>
                          <a:cs typeface="Arial" panose="020B0604020202020204" pitchFamily="34" charset="0"/>
                        </a:rPr>
                        <a:t> 219 </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r">
                        <a:lnSpc>
                          <a:spcPct val="115000"/>
                        </a:lnSpc>
                        <a:spcBef>
                          <a:spcPts val="0"/>
                        </a:spcBef>
                        <a:spcAft>
                          <a:spcPts val="0"/>
                        </a:spcAft>
                      </a:pPr>
                      <a:r>
                        <a:rPr lang="en-US" sz="900">
                          <a:effectLst/>
                          <a:latin typeface="Arial Narrow" panose="020B0606020202030204" pitchFamily="34" charset="0"/>
                          <a:ea typeface="Times New Roman" panose="02020603050405020304" pitchFamily="18" charset="0"/>
                          <a:cs typeface="Arial" panose="020B0604020202020204" pitchFamily="34" charset="0"/>
                        </a:rPr>
                        <a:t> 219 </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679332400"/>
                  </a:ext>
                </a:extLst>
              </a:tr>
              <a:tr h="84750">
                <a:tc>
                  <a:txBody>
                    <a:bodyPr/>
                    <a:lstStyle/>
                    <a:p>
                      <a:pPr marL="122555" marR="0" indent="13970">
                        <a:lnSpc>
                          <a:spcPct val="115000"/>
                        </a:lnSpc>
                        <a:spcBef>
                          <a:spcPts val="0"/>
                        </a:spcBef>
                        <a:spcAft>
                          <a:spcPts val="0"/>
                        </a:spcAft>
                      </a:pPr>
                      <a:r>
                        <a:rPr lang="en-US" sz="900">
                          <a:effectLst/>
                          <a:latin typeface="Arial Narrow" panose="020B0606020202030204" pitchFamily="34" charset="0"/>
                          <a:ea typeface="Times New Roman" panose="02020603050405020304" pitchFamily="18" charset="0"/>
                          <a:cs typeface="Arial" panose="020B0604020202020204" pitchFamily="34" charset="0"/>
                        </a:rPr>
                        <a:t>Interest and rent on land</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1A673"/>
                    </a:solidFill>
                  </a:tcPr>
                </a:tc>
                <a:tc>
                  <a:txBody>
                    <a:bodyPr/>
                    <a:lstStyle/>
                    <a:p>
                      <a:pPr marL="0" marR="0" algn="r">
                        <a:lnSpc>
                          <a:spcPct val="115000"/>
                        </a:lnSpc>
                        <a:spcBef>
                          <a:spcPts val="0"/>
                        </a:spcBef>
                        <a:spcAft>
                          <a:spcPts val="0"/>
                        </a:spcAft>
                      </a:pPr>
                      <a:r>
                        <a:rPr lang="en-US" sz="900">
                          <a:effectLst/>
                          <a:latin typeface="Arial Narrow" panose="020B0606020202030204" pitchFamily="34" charset="0"/>
                          <a:ea typeface="Times New Roman" panose="02020603050405020304" pitchFamily="18" charset="0"/>
                          <a:cs typeface="Arial" panose="020B0604020202020204" pitchFamily="34" charset="0"/>
                        </a:rPr>
                        <a:t>- </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r">
                        <a:lnSpc>
                          <a:spcPct val="115000"/>
                        </a:lnSpc>
                        <a:spcBef>
                          <a:spcPts val="0"/>
                        </a:spcBef>
                        <a:spcAft>
                          <a:spcPts val="0"/>
                        </a:spcAft>
                      </a:pPr>
                      <a:r>
                        <a:rPr lang="en-US" sz="900">
                          <a:effectLst/>
                          <a:latin typeface="Arial Narrow" panose="020B0606020202030204" pitchFamily="34" charset="0"/>
                          <a:ea typeface="Times New Roman" panose="02020603050405020304" pitchFamily="18" charset="0"/>
                          <a:cs typeface="Arial" panose="020B0604020202020204" pitchFamily="34" charset="0"/>
                        </a:rPr>
                        <a:t>- </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r">
                        <a:lnSpc>
                          <a:spcPct val="115000"/>
                        </a:lnSpc>
                        <a:spcBef>
                          <a:spcPts val="0"/>
                        </a:spcBef>
                        <a:spcAft>
                          <a:spcPts val="0"/>
                        </a:spcAft>
                      </a:pPr>
                      <a:r>
                        <a:rPr lang="en-US" sz="900">
                          <a:effectLst/>
                          <a:latin typeface="Arial Narrow" panose="020B0606020202030204" pitchFamily="34" charset="0"/>
                          <a:ea typeface="Times New Roman" panose="02020603050405020304" pitchFamily="18" charset="0"/>
                          <a:cs typeface="Arial" panose="020B0604020202020204" pitchFamily="34" charset="0"/>
                        </a:rPr>
                        <a:t>-</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r">
                        <a:lnSpc>
                          <a:spcPct val="115000"/>
                        </a:lnSpc>
                        <a:spcBef>
                          <a:spcPts val="0"/>
                        </a:spcBef>
                        <a:spcAft>
                          <a:spcPts val="0"/>
                        </a:spcAft>
                      </a:pPr>
                      <a:r>
                        <a:rPr lang="en-US" sz="900">
                          <a:effectLst/>
                          <a:latin typeface="Arial Narrow" panose="020B0606020202030204" pitchFamily="34" charset="0"/>
                          <a:ea typeface="Times New Roman" panose="02020603050405020304" pitchFamily="18" charset="0"/>
                          <a:cs typeface="Arial" panose="020B0604020202020204" pitchFamily="34" charset="0"/>
                        </a:rPr>
                        <a:t>- </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r">
                        <a:lnSpc>
                          <a:spcPct val="115000"/>
                        </a:lnSpc>
                        <a:spcBef>
                          <a:spcPts val="0"/>
                        </a:spcBef>
                        <a:spcAft>
                          <a:spcPts val="0"/>
                        </a:spcAft>
                      </a:pPr>
                      <a:r>
                        <a:rPr lang="en-US" sz="900">
                          <a:effectLst/>
                          <a:latin typeface="Arial Narrow" panose="020B0606020202030204" pitchFamily="34" charset="0"/>
                          <a:ea typeface="Times New Roman" panose="02020603050405020304" pitchFamily="18" charset="0"/>
                          <a:cs typeface="Arial" panose="020B0604020202020204" pitchFamily="34" charset="0"/>
                        </a:rPr>
                        <a:t>- </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r">
                        <a:lnSpc>
                          <a:spcPct val="115000"/>
                        </a:lnSpc>
                        <a:spcBef>
                          <a:spcPts val="0"/>
                        </a:spcBef>
                        <a:spcAft>
                          <a:spcPts val="0"/>
                        </a:spcAft>
                      </a:pPr>
                      <a:r>
                        <a:rPr lang="en-US" sz="900">
                          <a:effectLst/>
                          <a:latin typeface="Arial Narrow" panose="020B0606020202030204" pitchFamily="34" charset="0"/>
                          <a:ea typeface="Times New Roman" panose="02020603050405020304" pitchFamily="18" charset="0"/>
                          <a:cs typeface="Arial" panose="020B0604020202020204" pitchFamily="34" charset="0"/>
                        </a:rPr>
                        <a:t>- </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r">
                        <a:lnSpc>
                          <a:spcPct val="115000"/>
                        </a:lnSpc>
                        <a:spcBef>
                          <a:spcPts val="0"/>
                        </a:spcBef>
                        <a:spcAft>
                          <a:spcPts val="0"/>
                        </a:spcAft>
                      </a:pPr>
                      <a:r>
                        <a:rPr lang="en-US" sz="900">
                          <a:effectLst/>
                          <a:latin typeface="Arial Narrow" panose="020B0606020202030204" pitchFamily="34" charset="0"/>
                          <a:ea typeface="Times New Roman" panose="02020603050405020304" pitchFamily="18" charset="0"/>
                          <a:cs typeface="Arial" panose="020B0604020202020204" pitchFamily="34" charset="0"/>
                        </a:rPr>
                        <a:t>- </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r">
                        <a:lnSpc>
                          <a:spcPct val="115000"/>
                        </a:lnSpc>
                        <a:spcBef>
                          <a:spcPts val="0"/>
                        </a:spcBef>
                        <a:spcAft>
                          <a:spcPts val="0"/>
                        </a:spcAft>
                      </a:pPr>
                      <a:r>
                        <a:rPr lang="en-US" sz="900">
                          <a:effectLst/>
                          <a:latin typeface="Arial Narrow" panose="020B0606020202030204" pitchFamily="34" charset="0"/>
                          <a:ea typeface="Times New Roman" panose="02020603050405020304" pitchFamily="18" charset="0"/>
                          <a:cs typeface="Arial" panose="020B0604020202020204" pitchFamily="34" charset="0"/>
                        </a:rPr>
                        <a:t> - </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r">
                        <a:lnSpc>
                          <a:spcPct val="115000"/>
                        </a:lnSpc>
                        <a:spcBef>
                          <a:spcPts val="0"/>
                        </a:spcBef>
                        <a:spcAft>
                          <a:spcPts val="0"/>
                        </a:spcAft>
                      </a:pPr>
                      <a:r>
                        <a:rPr lang="en-US" sz="900">
                          <a:effectLst/>
                          <a:latin typeface="Arial Narrow" panose="020B0606020202030204" pitchFamily="34" charset="0"/>
                          <a:ea typeface="Times New Roman" panose="02020603050405020304" pitchFamily="18" charset="0"/>
                          <a:cs typeface="Arial" panose="020B0604020202020204" pitchFamily="34" charset="0"/>
                        </a:rPr>
                        <a:t>- </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379596561"/>
                  </a:ext>
                </a:extLst>
              </a:tr>
              <a:tr h="84750">
                <a:tc>
                  <a:txBody>
                    <a:bodyPr/>
                    <a:lstStyle/>
                    <a:p>
                      <a:pPr marL="0" marR="0">
                        <a:lnSpc>
                          <a:spcPct val="115000"/>
                        </a:lnSpc>
                        <a:spcBef>
                          <a:spcPts val="0"/>
                        </a:spcBef>
                        <a:spcAft>
                          <a:spcPts val="0"/>
                        </a:spcAft>
                      </a:pPr>
                      <a:r>
                        <a:rPr lang="en-US" sz="900" b="1">
                          <a:effectLst/>
                          <a:latin typeface="Arial Narrow" panose="020B0606020202030204" pitchFamily="34" charset="0"/>
                          <a:ea typeface="Times New Roman" panose="02020603050405020304" pitchFamily="18" charset="0"/>
                          <a:cs typeface="Arial" panose="020B0604020202020204" pitchFamily="34" charset="0"/>
                        </a:rPr>
                        <a:t>Transfers and subsidies</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1A673"/>
                    </a:solidFill>
                  </a:tcPr>
                </a:tc>
                <a:tc>
                  <a:txBody>
                    <a:bodyPr/>
                    <a:lstStyle/>
                    <a:p>
                      <a:pPr marL="0" marR="0" algn="r">
                        <a:lnSpc>
                          <a:spcPct val="115000"/>
                        </a:lnSpc>
                        <a:spcBef>
                          <a:spcPts val="0"/>
                        </a:spcBef>
                        <a:spcAft>
                          <a:spcPts val="0"/>
                        </a:spcAft>
                      </a:pPr>
                      <a:r>
                        <a:rPr lang="en-US" sz="900" b="1">
                          <a:effectLst/>
                          <a:latin typeface="Arial Narrow" panose="020B0606020202030204" pitchFamily="34" charset="0"/>
                          <a:ea typeface="Times New Roman" panose="02020603050405020304" pitchFamily="18" charset="0"/>
                          <a:cs typeface="Arial" panose="020B0604020202020204" pitchFamily="34" charset="0"/>
                        </a:rPr>
                        <a:t>253 </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r">
                        <a:lnSpc>
                          <a:spcPct val="115000"/>
                        </a:lnSpc>
                        <a:spcBef>
                          <a:spcPts val="0"/>
                        </a:spcBef>
                        <a:spcAft>
                          <a:spcPts val="0"/>
                        </a:spcAft>
                      </a:pPr>
                      <a:r>
                        <a:rPr lang="en-US" sz="900" b="1">
                          <a:effectLst/>
                          <a:latin typeface="Arial Narrow" panose="020B0606020202030204" pitchFamily="34" charset="0"/>
                          <a:ea typeface="Times New Roman" panose="02020603050405020304" pitchFamily="18" charset="0"/>
                          <a:cs typeface="Arial" panose="020B0604020202020204" pitchFamily="34" charset="0"/>
                        </a:rPr>
                        <a:t>9 </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r">
                        <a:lnSpc>
                          <a:spcPct val="115000"/>
                        </a:lnSpc>
                        <a:spcBef>
                          <a:spcPts val="0"/>
                        </a:spcBef>
                        <a:spcAft>
                          <a:spcPts val="0"/>
                        </a:spcAft>
                      </a:pPr>
                      <a:r>
                        <a:rPr lang="en-US" sz="900" b="1">
                          <a:effectLst/>
                          <a:latin typeface="Arial Narrow" panose="020B0606020202030204" pitchFamily="34" charset="0"/>
                          <a:ea typeface="Times New Roman" panose="02020603050405020304" pitchFamily="18" charset="0"/>
                          <a:cs typeface="Arial" panose="020B0604020202020204" pitchFamily="34" charset="0"/>
                        </a:rPr>
                        <a:t>245</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r">
                        <a:lnSpc>
                          <a:spcPct val="115000"/>
                        </a:lnSpc>
                        <a:spcBef>
                          <a:spcPts val="0"/>
                        </a:spcBef>
                        <a:spcAft>
                          <a:spcPts val="0"/>
                        </a:spcAft>
                      </a:pPr>
                      <a:r>
                        <a:rPr lang="en-US" sz="900" b="1" dirty="0">
                          <a:solidFill>
                            <a:schemeClr val="tx1"/>
                          </a:solidFill>
                          <a:effectLst/>
                          <a:latin typeface="Arial Narrow" panose="020B0606020202030204" pitchFamily="34" charset="0"/>
                          <a:ea typeface="Times New Roman" panose="02020603050405020304" pitchFamily="18" charset="0"/>
                          <a:cs typeface="Arial" panose="020B0604020202020204" pitchFamily="34" charset="0"/>
                        </a:rPr>
                        <a:t>507 </a:t>
                      </a:r>
                      <a:endParaRPr lang="en-US" sz="1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r">
                        <a:lnSpc>
                          <a:spcPct val="115000"/>
                        </a:lnSpc>
                        <a:spcBef>
                          <a:spcPts val="0"/>
                        </a:spcBef>
                        <a:spcAft>
                          <a:spcPts val="0"/>
                        </a:spcAft>
                      </a:pPr>
                      <a:r>
                        <a:rPr lang="en-US" sz="900" b="1" dirty="0">
                          <a:solidFill>
                            <a:schemeClr val="tx1"/>
                          </a:solidFill>
                          <a:effectLst/>
                          <a:latin typeface="Arial Narrow" panose="020B0606020202030204" pitchFamily="34" charset="0"/>
                          <a:ea typeface="Times New Roman" panose="02020603050405020304" pitchFamily="18" charset="0"/>
                          <a:cs typeface="Arial" panose="020B0604020202020204" pitchFamily="34" charset="0"/>
                        </a:rPr>
                        <a:t>409 </a:t>
                      </a:r>
                      <a:endParaRPr lang="en-US" sz="1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r">
                        <a:lnSpc>
                          <a:spcPct val="115000"/>
                        </a:lnSpc>
                        <a:spcBef>
                          <a:spcPts val="0"/>
                        </a:spcBef>
                        <a:spcAft>
                          <a:spcPts val="0"/>
                        </a:spcAft>
                      </a:pPr>
                      <a:r>
                        <a:rPr lang="en-US" sz="900" b="1" dirty="0">
                          <a:solidFill>
                            <a:schemeClr val="tx1"/>
                          </a:solidFill>
                          <a:effectLst/>
                          <a:latin typeface="Arial Narrow" panose="020B0606020202030204" pitchFamily="34" charset="0"/>
                          <a:ea typeface="Times New Roman" panose="02020603050405020304" pitchFamily="18" charset="0"/>
                          <a:cs typeface="Arial" panose="020B0604020202020204" pitchFamily="34" charset="0"/>
                        </a:rPr>
                        <a:t>98</a:t>
                      </a:r>
                      <a:endParaRPr lang="en-US" sz="1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r">
                        <a:lnSpc>
                          <a:spcPct val="115000"/>
                        </a:lnSpc>
                        <a:spcBef>
                          <a:spcPts val="0"/>
                        </a:spcBef>
                        <a:spcAft>
                          <a:spcPts val="0"/>
                        </a:spcAft>
                      </a:pPr>
                      <a:r>
                        <a:rPr lang="en-US" sz="900" b="1" dirty="0">
                          <a:solidFill>
                            <a:schemeClr val="tx1"/>
                          </a:solidFill>
                          <a:effectLst/>
                          <a:latin typeface="Arial Narrow" panose="020B0606020202030204" pitchFamily="34" charset="0"/>
                          <a:ea typeface="Times New Roman" panose="02020603050405020304" pitchFamily="18" charset="0"/>
                          <a:cs typeface="Arial" panose="020B0604020202020204" pitchFamily="34" charset="0"/>
                        </a:rPr>
                        <a:t>80.7%</a:t>
                      </a:r>
                      <a:endParaRPr lang="en-US" sz="1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r">
                        <a:lnSpc>
                          <a:spcPct val="115000"/>
                        </a:lnSpc>
                        <a:spcBef>
                          <a:spcPts val="0"/>
                        </a:spcBef>
                        <a:spcAft>
                          <a:spcPts val="0"/>
                        </a:spcAft>
                      </a:pPr>
                      <a:r>
                        <a:rPr lang="en-US" sz="900" b="1">
                          <a:effectLst/>
                          <a:latin typeface="Arial Narrow" panose="020B0606020202030204" pitchFamily="34" charset="0"/>
                          <a:ea typeface="Times New Roman" panose="02020603050405020304" pitchFamily="18" charset="0"/>
                          <a:cs typeface="Arial" panose="020B0604020202020204" pitchFamily="34" charset="0"/>
                        </a:rPr>
                        <a:t>742 </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r">
                        <a:lnSpc>
                          <a:spcPct val="115000"/>
                        </a:lnSpc>
                        <a:spcBef>
                          <a:spcPts val="0"/>
                        </a:spcBef>
                        <a:spcAft>
                          <a:spcPts val="0"/>
                        </a:spcAft>
                      </a:pPr>
                      <a:r>
                        <a:rPr lang="en-US" sz="900" b="1">
                          <a:effectLst/>
                          <a:latin typeface="Arial Narrow" panose="020B0606020202030204" pitchFamily="34" charset="0"/>
                          <a:ea typeface="Times New Roman" panose="02020603050405020304" pitchFamily="18" charset="0"/>
                          <a:cs typeface="Arial" panose="020B0604020202020204" pitchFamily="34" charset="0"/>
                        </a:rPr>
                        <a:t>658 </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320109082"/>
                  </a:ext>
                </a:extLst>
              </a:tr>
              <a:tr h="84750">
                <a:tc>
                  <a:txBody>
                    <a:bodyPr/>
                    <a:lstStyle/>
                    <a:p>
                      <a:pPr marL="145415" marR="0">
                        <a:lnSpc>
                          <a:spcPct val="115000"/>
                        </a:lnSpc>
                        <a:spcBef>
                          <a:spcPts val="0"/>
                        </a:spcBef>
                        <a:spcAft>
                          <a:spcPts val="0"/>
                        </a:spcAft>
                      </a:pPr>
                      <a:r>
                        <a:rPr lang="en-US" sz="900">
                          <a:effectLst/>
                          <a:latin typeface="Arial Narrow" panose="020B0606020202030204" pitchFamily="34" charset="0"/>
                          <a:ea typeface="Times New Roman" panose="02020603050405020304" pitchFamily="18" charset="0"/>
                          <a:cs typeface="Arial" panose="020B0604020202020204" pitchFamily="34" charset="0"/>
                        </a:rPr>
                        <a:t>Provinces and municipalities</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1A673"/>
                    </a:solidFill>
                  </a:tcPr>
                </a:tc>
                <a:tc>
                  <a:txBody>
                    <a:bodyPr/>
                    <a:lstStyle/>
                    <a:p>
                      <a:pPr marL="0" marR="0" algn="r">
                        <a:lnSpc>
                          <a:spcPct val="115000"/>
                        </a:lnSpc>
                        <a:spcBef>
                          <a:spcPts val="0"/>
                        </a:spcBef>
                        <a:spcAft>
                          <a:spcPts val="0"/>
                        </a:spcAft>
                      </a:pPr>
                      <a:r>
                        <a:rPr lang="en-US" sz="900">
                          <a:effectLst/>
                          <a:latin typeface="Arial Narrow" panose="020B0606020202030204" pitchFamily="34" charset="0"/>
                          <a:ea typeface="Times New Roman" panose="02020603050405020304" pitchFamily="18" charset="0"/>
                          <a:cs typeface="Arial" panose="020B0604020202020204" pitchFamily="34" charset="0"/>
                        </a:rPr>
                        <a:t>6 </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r">
                        <a:lnSpc>
                          <a:spcPct val="115000"/>
                        </a:lnSpc>
                        <a:spcBef>
                          <a:spcPts val="0"/>
                        </a:spcBef>
                        <a:spcAft>
                          <a:spcPts val="0"/>
                        </a:spcAft>
                      </a:pPr>
                      <a:r>
                        <a:rPr lang="en-US" sz="900">
                          <a:effectLst/>
                          <a:latin typeface="Arial Narrow" panose="020B0606020202030204" pitchFamily="34" charset="0"/>
                          <a:ea typeface="Times New Roman" panose="02020603050405020304" pitchFamily="18" charset="0"/>
                          <a:cs typeface="Arial" panose="020B0604020202020204" pitchFamily="34" charset="0"/>
                        </a:rPr>
                        <a:t>9 </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r">
                        <a:lnSpc>
                          <a:spcPct val="115000"/>
                        </a:lnSpc>
                        <a:spcBef>
                          <a:spcPts val="0"/>
                        </a:spcBef>
                        <a:spcAft>
                          <a:spcPts val="0"/>
                        </a:spcAft>
                      </a:pPr>
                      <a:r>
                        <a:rPr lang="en-US" sz="900">
                          <a:effectLst/>
                          <a:latin typeface="Arial Narrow" panose="020B0606020202030204" pitchFamily="34" charset="0"/>
                          <a:ea typeface="Times New Roman" panose="02020603050405020304" pitchFamily="18" charset="0"/>
                          <a:cs typeface="Arial" panose="020B0604020202020204" pitchFamily="34" charset="0"/>
                        </a:rPr>
                        <a:t>- </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r">
                        <a:lnSpc>
                          <a:spcPct val="115000"/>
                        </a:lnSpc>
                        <a:spcBef>
                          <a:spcPts val="0"/>
                        </a:spcBef>
                        <a:spcAft>
                          <a:spcPts val="0"/>
                        </a:spcAft>
                      </a:pPr>
                      <a:r>
                        <a:rPr lang="en-US" sz="900">
                          <a:solidFill>
                            <a:schemeClr val="tx1"/>
                          </a:solidFill>
                          <a:effectLst/>
                          <a:latin typeface="Arial Narrow" panose="020B0606020202030204" pitchFamily="34" charset="0"/>
                          <a:ea typeface="Times New Roman" panose="02020603050405020304" pitchFamily="18" charset="0"/>
                          <a:cs typeface="Arial" panose="020B0604020202020204" pitchFamily="34" charset="0"/>
                        </a:rPr>
                        <a:t>15 </a:t>
                      </a:r>
                      <a:endParaRPr lang="en-US" sz="14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r">
                        <a:lnSpc>
                          <a:spcPct val="115000"/>
                        </a:lnSpc>
                        <a:spcBef>
                          <a:spcPts val="0"/>
                        </a:spcBef>
                        <a:spcAft>
                          <a:spcPts val="0"/>
                        </a:spcAft>
                      </a:pPr>
                      <a:r>
                        <a:rPr lang="en-US" sz="900">
                          <a:solidFill>
                            <a:schemeClr val="tx1"/>
                          </a:solidFill>
                          <a:effectLst/>
                          <a:latin typeface="Arial Narrow" panose="020B0606020202030204" pitchFamily="34" charset="0"/>
                          <a:ea typeface="Times New Roman" panose="02020603050405020304" pitchFamily="18" charset="0"/>
                          <a:cs typeface="Arial" panose="020B0604020202020204" pitchFamily="34" charset="0"/>
                        </a:rPr>
                        <a:t>14 </a:t>
                      </a:r>
                      <a:endParaRPr lang="en-US" sz="14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r">
                        <a:lnSpc>
                          <a:spcPct val="115000"/>
                        </a:lnSpc>
                        <a:spcBef>
                          <a:spcPts val="0"/>
                        </a:spcBef>
                        <a:spcAft>
                          <a:spcPts val="0"/>
                        </a:spcAft>
                      </a:pPr>
                      <a:r>
                        <a:rPr lang="en-US" sz="900">
                          <a:solidFill>
                            <a:schemeClr val="tx1"/>
                          </a:solidFill>
                          <a:effectLst/>
                          <a:latin typeface="Arial Narrow" panose="020B0606020202030204" pitchFamily="34" charset="0"/>
                          <a:ea typeface="Times New Roman" panose="02020603050405020304" pitchFamily="18" charset="0"/>
                          <a:cs typeface="Arial" panose="020B0604020202020204" pitchFamily="34" charset="0"/>
                        </a:rPr>
                        <a:t>1 </a:t>
                      </a:r>
                      <a:endParaRPr lang="en-US" sz="14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r">
                        <a:lnSpc>
                          <a:spcPct val="115000"/>
                        </a:lnSpc>
                        <a:spcBef>
                          <a:spcPts val="0"/>
                        </a:spcBef>
                        <a:spcAft>
                          <a:spcPts val="0"/>
                        </a:spcAft>
                      </a:pPr>
                      <a:r>
                        <a:rPr lang="en-US" sz="900" dirty="0">
                          <a:solidFill>
                            <a:schemeClr val="tx1"/>
                          </a:solidFill>
                          <a:effectLst/>
                          <a:latin typeface="Arial Narrow" panose="020B0606020202030204" pitchFamily="34" charset="0"/>
                          <a:ea typeface="Times New Roman" panose="02020603050405020304" pitchFamily="18" charset="0"/>
                          <a:cs typeface="Arial" panose="020B0604020202020204" pitchFamily="34" charset="0"/>
                        </a:rPr>
                        <a:t>93.3%</a:t>
                      </a:r>
                      <a:endParaRPr lang="en-US" sz="1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r">
                        <a:lnSpc>
                          <a:spcPct val="115000"/>
                        </a:lnSpc>
                        <a:spcBef>
                          <a:spcPts val="0"/>
                        </a:spcBef>
                        <a:spcAft>
                          <a:spcPts val="0"/>
                        </a:spcAft>
                      </a:pPr>
                      <a:r>
                        <a:rPr lang="en-US" sz="900">
                          <a:effectLst/>
                          <a:latin typeface="Arial Narrow" panose="020B0606020202030204" pitchFamily="34" charset="0"/>
                          <a:ea typeface="Times New Roman" panose="02020603050405020304" pitchFamily="18" charset="0"/>
                          <a:cs typeface="Arial" panose="020B0604020202020204" pitchFamily="34" charset="0"/>
                        </a:rPr>
                        <a:t>7 </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r">
                        <a:lnSpc>
                          <a:spcPct val="115000"/>
                        </a:lnSpc>
                        <a:spcBef>
                          <a:spcPts val="0"/>
                        </a:spcBef>
                        <a:spcAft>
                          <a:spcPts val="0"/>
                        </a:spcAft>
                      </a:pPr>
                      <a:r>
                        <a:rPr lang="en-US" sz="900">
                          <a:effectLst/>
                          <a:latin typeface="Arial Narrow" panose="020B0606020202030204" pitchFamily="34" charset="0"/>
                          <a:ea typeface="Times New Roman" panose="02020603050405020304" pitchFamily="18" charset="0"/>
                          <a:cs typeface="Arial" panose="020B0604020202020204" pitchFamily="34" charset="0"/>
                        </a:rPr>
                        <a:t>6 </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267768515"/>
                  </a:ext>
                </a:extLst>
              </a:tr>
              <a:tr h="84750">
                <a:tc>
                  <a:txBody>
                    <a:bodyPr/>
                    <a:lstStyle/>
                    <a:p>
                      <a:pPr marL="145415" marR="0">
                        <a:lnSpc>
                          <a:spcPct val="115000"/>
                        </a:lnSpc>
                        <a:spcBef>
                          <a:spcPts val="0"/>
                        </a:spcBef>
                        <a:spcAft>
                          <a:spcPts val="0"/>
                        </a:spcAft>
                      </a:pPr>
                      <a:r>
                        <a:rPr lang="en-US" sz="900">
                          <a:effectLst/>
                          <a:latin typeface="Arial Narrow" panose="020B0606020202030204" pitchFamily="34" charset="0"/>
                          <a:ea typeface="Times New Roman" panose="02020603050405020304" pitchFamily="18" charset="0"/>
                          <a:cs typeface="Arial" panose="020B0604020202020204" pitchFamily="34" charset="0"/>
                        </a:rPr>
                        <a:t>Municipalities</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1A673"/>
                    </a:solidFill>
                  </a:tcPr>
                </a:tc>
                <a:tc>
                  <a:txBody>
                    <a:bodyPr/>
                    <a:lstStyle/>
                    <a:p>
                      <a:pPr marL="0" marR="0" algn="r">
                        <a:lnSpc>
                          <a:spcPct val="115000"/>
                        </a:lnSpc>
                        <a:spcBef>
                          <a:spcPts val="0"/>
                        </a:spcBef>
                        <a:spcAft>
                          <a:spcPts val="0"/>
                        </a:spcAft>
                      </a:pPr>
                      <a:r>
                        <a:rPr lang="en-US" sz="900">
                          <a:effectLst/>
                          <a:latin typeface="Arial Narrow" panose="020B0606020202030204" pitchFamily="34" charset="0"/>
                          <a:ea typeface="Times New Roman" panose="02020603050405020304" pitchFamily="18" charset="0"/>
                          <a:cs typeface="Arial" panose="020B0604020202020204" pitchFamily="34" charset="0"/>
                        </a:rPr>
                        <a:t>6 </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r">
                        <a:lnSpc>
                          <a:spcPct val="115000"/>
                        </a:lnSpc>
                        <a:spcBef>
                          <a:spcPts val="0"/>
                        </a:spcBef>
                        <a:spcAft>
                          <a:spcPts val="0"/>
                        </a:spcAft>
                      </a:pPr>
                      <a:r>
                        <a:rPr lang="en-US" sz="900">
                          <a:effectLst/>
                          <a:latin typeface="Arial Narrow" panose="020B0606020202030204" pitchFamily="34" charset="0"/>
                          <a:ea typeface="Times New Roman" panose="02020603050405020304" pitchFamily="18" charset="0"/>
                          <a:cs typeface="Arial" panose="020B0604020202020204" pitchFamily="34" charset="0"/>
                        </a:rPr>
                        <a:t>9 </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r">
                        <a:lnSpc>
                          <a:spcPct val="115000"/>
                        </a:lnSpc>
                        <a:spcBef>
                          <a:spcPts val="0"/>
                        </a:spcBef>
                        <a:spcAft>
                          <a:spcPts val="0"/>
                        </a:spcAft>
                      </a:pPr>
                      <a:r>
                        <a:rPr lang="en-US" sz="900">
                          <a:effectLst/>
                          <a:latin typeface="Arial Narrow" panose="020B0606020202030204" pitchFamily="34" charset="0"/>
                          <a:ea typeface="Times New Roman" panose="02020603050405020304" pitchFamily="18" charset="0"/>
                          <a:cs typeface="Arial" panose="020B0604020202020204" pitchFamily="34" charset="0"/>
                        </a:rPr>
                        <a:t>-</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r">
                        <a:lnSpc>
                          <a:spcPct val="115000"/>
                        </a:lnSpc>
                        <a:spcBef>
                          <a:spcPts val="0"/>
                        </a:spcBef>
                        <a:spcAft>
                          <a:spcPts val="0"/>
                        </a:spcAft>
                      </a:pPr>
                      <a:r>
                        <a:rPr lang="en-US" sz="900">
                          <a:solidFill>
                            <a:schemeClr val="tx1"/>
                          </a:solidFill>
                          <a:effectLst/>
                          <a:latin typeface="Arial Narrow" panose="020B0606020202030204" pitchFamily="34" charset="0"/>
                          <a:ea typeface="Times New Roman" panose="02020603050405020304" pitchFamily="18" charset="0"/>
                          <a:cs typeface="Arial" panose="020B0604020202020204" pitchFamily="34" charset="0"/>
                        </a:rPr>
                        <a:t>15 </a:t>
                      </a:r>
                      <a:endParaRPr lang="en-US" sz="14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r">
                        <a:lnSpc>
                          <a:spcPct val="115000"/>
                        </a:lnSpc>
                        <a:spcBef>
                          <a:spcPts val="0"/>
                        </a:spcBef>
                        <a:spcAft>
                          <a:spcPts val="0"/>
                        </a:spcAft>
                      </a:pPr>
                      <a:r>
                        <a:rPr lang="en-US" sz="900">
                          <a:solidFill>
                            <a:schemeClr val="tx1"/>
                          </a:solidFill>
                          <a:effectLst/>
                          <a:latin typeface="Arial Narrow" panose="020B0606020202030204" pitchFamily="34" charset="0"/>
                          <a:ea typeface="Times New Roman" panose="02020603050405020304" pitchFamily="18" charset="0"/>
                          <a:cs typeface="Arial" panose="020B0604020202020204" pitchFamily="34" charset="0"/>
                        </a:rPr>
                        <a:t>14 </a:t>
                      </a:r>
                      <a:endParaRPr lang="en-US" sz="14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r">
                        <a:lnSpc>
                          <a:spcPct val="115000"/>
                        </a:lnSpc>
                        <a:spcBef>
                          <a:spcPts val="0"/>
                        </a:spcBef>
                        <a:spcAft>
                          <a:spcPts val="0"/>
                        </a:spcAft>
                      </a:pPr>
                      <a:r>
                        <a:rPr lang="en-US" sz="900">
                          <a:solidFill>
                            <a:schemeClr val="tx1"/>
                          </a:solidFill>
                          <a:effectLst/>
                          <a:latin typeface="Arial Narrow" panose="020B0606020202030204" pitchFamily="34" charset="0"/>
                          <a:ea typeface="Times New Roman" panose="02020603050405020304" pitchFamily="18" charset="0"/>
                          <a:cs typeface="Arial" panose="020B0604020202020204" pitchFamily="34" charset="0"/>
                        </a:rPr>
                        <a:t>1 </a:t>
                      </a:r>
                      <a:endParaRPr lang="en-US" sz="14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r">
                        <a:lnSpc>
                          <a:spcPct val="115000"/>
                        </a:lnSpc>
                        <a:spcBef>
                          <a:spcPts val="0"/>
                        </a:spcBef>
                        <a:spcAft>
                          <a:spcPts val="0"/>
                        </a:spcAft>
                      </a:pPr>
                      <a:r>
                        <a:rPr lang="en-US" sz="900" dirty="0">
                          <a:solidFill>
                            <a:schemeClr val="tx1"/>
                          </a:solidFill>
                          <a:effectLst/>
                          <a:latin typeface="Arial Narrow" panose="020B0606020202030204" pitchFamily="34" charset="0"/>
                          <a:ea typeface="Times New Roman" panose="02020603050405020304" pitchFamily="18" charset="0"/>
                          <a:cs typeface="Arial" panose="020B0604020202020204" pitchFamily="34" charset="0"/>
                        </a:rPr>
                        <a:t>93.3%</a:t>
                      </a:r>
                      <a:endParaRPr lang="en-US" sz="1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r">
                        <a:lnSpc>
                          <a:spcPct val="115000"/>
                        </a:lnSpc>
                        <a:spcBef>
                          <a:spcPts val="0"/>
                        </a:spcBef>
                        <a:spcAft>
                          <a:spcPts val="0"/>
                        </a:spcAft>
                      </a:pPr>
                      <a:r>
                        <a:rPr lang="en-US" sz="900">
                          <a:effectLst/>
                          <a:latin typeface="Arial Narrow" panose="020B0606020202030204" pitchFamily="34" charset="0"/>
                          <a:ea typeface="Times New Roman" panose="02020603050405020304" pitchFamily="18" charset="0"/>
                          <a:cs typeface="Arial" panose="020B0604020202020204" pitchFamily="34" charset="0"/>
                        </a:rPr>
                        <a:t>7</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r">
                        <a:lnSpc>
                          <a:spcPct val="115000"/>
                        </a:lnSpc>
                        <a:spcBef>
                          <a:spcPts val="0"/>
                        </a:spcBef>
                        <a:spcAft>
                          <a:spcPts val="0"/>
                        </a:spcAft>
                      </a:pPr>
                      <a:r>
                        <a:rPr lang="en-US" sz="900">
                          <a:effectLst/>
                          <a:latin typeface="Arial Narrow" panose="020B0606020202030204" pitchFamily="34" charset="0"/>
                          <a:ea typeface="Times New Roman" panose="02020603050405020304" pitchFamily="18" charset="0"/>
                          <a:cs typeface="Arial" panose="020B0604020202020204" pitchFamily="34" charset="0"/>
                        </a:rPr>
                        <a:t>6 </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841786188"/>
                  </a:ext>
                </a:extLst>
              </a:tr>
              <a:tr h="84750">
                <a:tc>
                  <a:txBody>
                    <a:bodyPr/>
                    <a:lstStyle/>
                    <a:p>
                      <a:pPr marL="145415" marR="0">
                        <a:lnSpc>
                          <a:spcPct val="115000"/>
                        </a:lnSpc>
                        <a:spcBef>
                          <a:spcPts val="0"/>
                        </a:spcBef>
                        <a:spcAft>
                          <a:spcPts val="0"/>
                        </a:spcAft>
                      </a:pPr>
                      <a:r>
                        <a:rPr lang="en-US" sz="900">
                          <a:effectLst/>
                          <a:latin typeface="Arial Narrow" panose="020B0606020202030204" pitchFamily="34" charset="0"/>
                          <a:ea typeface="Times New Roman" panose="02020603050405020304" pitchFamily="18" charset="0"/>
                          <a:cs typeface="Arial" panose="020B0604020202020204" pitchFamily="34" charset="0"/>
                        </a:rPr>
                        <a:t>Municipal bank accounts</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1A673"/>
                    </a:solidFill>
                  </a:tcPr>
                </a:tc>
                <a:tc>
                  <a:txBody>
                    <a:bodyPr/>
                    <a:lstStyle/>
                    <a:p>
                      <a:pPr marL="0" marR="0" algn="r">
                        <a:lnSpc>
                          <a:spcPct val="115000"/>
                        </a:lnSpc>
                        <a:spcBef>
                          <a:spcPts val="0"/>
                        </a:spcBef>
                        <a:spcAft>
                          <a:spcPts val="0"/>
                        </a:spcAft>
                      </a:pPr>
                      <a:r>
                        <a:rPr lang="en-US" sz="900">
                          <a:effectLst/>
                          <a:latin typeface="Arial Narrow" panose="020B0606020202030204" pitchFamily="34" charset="0"/>
                          <a:ea typeface="Times New Roman" panose="02020603050405020304" pitchFamily="18" charset="0"/>
                          <a:cs typeface="Arial" panose="020B0604020202020204" pitchFamily="34" charset="0"/>
                        </a:rPr>
                        <a:t>6 </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r">
                        <a:lnSpc>
                          <a:spcPct val="115000"/>
                        </a:lnSpc>
                        <a:spcBef>
                          <a:spcPts val="0"/>
                        </a:spcBef>
                        <a:spcAft>
                          <a:spcPts val="0"/>
                        </a:spcAft>
                      </a:pPr>
                      <a:r>
                        <a:rPr lang="en-US" sz="900">
                          <a:effectLst/>
                          <a:latin typeface="Arial Narrow" panose="020B0606020202030204" pitchFamily="34" charset="0"/>
                          <a:ea typeface="Times New Roman" panose="02020603050405020304" pitchFamily="18" charset="0"/>
                          <a:cs typeface="Arial" panose="020B0604020202020204" pitchFamily="34" charset="0"/>
                        </a:rPr>
                        <a:t>9 </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r">
                        <a:lnSpc>
                          <a:spcPct val="115000"/>
                        </a:lnSpc>
                        <a:spcBef>
                          <a:spcPts val="0"/>
                        </a:spcBef>
                        <a:spcAft>
                          <a:spcPts val="0"/>
                        </a:spcAft>
                      </a:pPr>
                      <a:r>
                        <a:rPr lang="en-US" sz="900">
                          <a:effectLst/>
                          <a:latin typeface="Arial Narrow" panose="020B0606020202030204" pitchFamily="34" charset="0"/>
                          <a:ea typeface="Times New Roman" panose="02020603050405020304" pitchFamily="18" charset="0"/>
                          <a:cs typeface="Arial" panose="020B0604020202020204" pitchFamily="34" charset="0"/>
                        </a:rPr>
                        <a:t>-</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r">
                        <a:lnSpc>
                          <a:spcPct val="115000"/>
                        </a:lnSpc>
                        <a:spcBef>
                          <a:spcPts val="0"/>
                        </a:spcBef>
                        <a:spcAft>
                          <a:spcPts val="0"/>
                        </a:spcAft>
                      </a:pPr>
                      <a:r>
                        <a:rPr lang="en-US" sz="900" dirty="0">
                          <a:solidFill>
                            <a:schemeClr val="tx1"/>
                          </a:solidFill>
                          <a:effectLst/>
                          <a:latin typeface="Arial Narrow" panose="020B0606020202030204" pitchFamily="34" charset="0"/>
                          <a:ea typeface="Times New Roman" panose="02020603050405020304" pitchFamily="18" charset="0"/>
                          <a:cs typeface="Arial" panose="020B0604020202020204" pitchFamily="34" charset="0"/>
                        </a:rPr>
                        <a:t>15 </a:t>
                      </a:r>
                      <a:endParaRPr lang="en-US" sz="1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r">
                        <a:lnSpc>
                          <a:spcPct val="115000"/>
                        </a:lnSpc>
                        <a:spcBef>
                          <a:spcPts val="0"/>
                        </a:spcBef>
                        <a:spcAft>
                          <a:spcPts val="0"/>
                        </a:spcAft>
                      </a:pPr>
                      <a:r>
                        <a:rPr lang="en-US" sz="900">
                          <a:solidFill>
                            <a:schemeClr val="tx1"/>
                          </a:solidFill>
                          <a:effectLst/>
                          <a:latin typeface="Arial Narrow" panose="020B0606020202030204" pitchFamily="34" charset="0"/>
                          <a:ea typeface="Times New Roman" panose="02020603050405020304" pitchFamily="18" charset="0"/>
                          <a:cs typeface="Arial" panose="020B0604020202020204" pitchFamily="34" charset="0"/>
                        </a:rPr>
                        <a:t>14 </a:t>
                      </a:r>
                      <a:endParaRPr lang="en-US" sz="14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r">
                        <a:lnSpc>
                          <a:spcPct val="115000"/>
                        </a:lnSpc>
                        <a:spcBef>
                          <a:spcPts val="0"/>
                        </a:spcBef>
                        <a:spcAft>
                          <a:spcPts val="0"/>
                        </a:spcAft>
                      </a:pPr>
                      <a:r>
                        <a:rPr lang="en-US" sz="900">
                          <a:solidFill>
                            <a:schemeClr val="tx1"/>
                          </a:solidFill>
                          <a:effectLst/>
                          <a:latin typeface="Arial Narrow" panose="020B0606020202030204" pitchFamily="34" charset="0"/>
                          <a:ea typeface="Times New Roman" panose="02020603050405020304" pitchFamily="18" charset="0"/>
                          <a:cs typeface="Arial" panose="020B0604020202020204" pitchFamily="34" charset="0"/>
                        </a:rPr>
                        <a:t>1 </a:t>
                      </a:r>
                      <a:endParaRPr lang="en-US" sz="14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r">
                        <a:lnSpc>
                          <a:spcPct val="115000"/>
                        </a:lnSpc>
                        <a:spcBef>
                          <a:spcPts val="0"/>
                        </a:spcBef>
                        <a:spcAft>
                          <a:spcPts val="0"/>
                        </a:spcAft>
                      </a:pPr>
                      <a:r>
                        <a:rPr lang="en-US" sz="900" dirty="0">
                          <a:solidFill>
                            <a:schemeClr val="tx1"/>
                          </a:solidFill>
                          <a:effectLst/>
                          <a:latin typeface="Arial Narrow" panose="020B0606020202030204" pitchFamily="34" charset="0"/>
                          <a:ea typeface="Times New Roman" panose="02020603050405020304" pitchFamily="18" charset="0"/>
                          <a:cs typeface="Arial" panose="020B0604020202020204" pitchFamily="34" charset="0"/>
                        </a:rPr>
                        <a:t>93.3%</a:t>
                      </a:r>
                      <a:endParaRPr lang="en-US" sz="1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r">
                        <a:lnSpc>
                          <a:spcPct val="115000"/>
                        </a:lnSpc>
                        <a:spcBef>
                          <a:spcPts val="0"/>
                        </a:spcBef>
                        <a:spcAft>
                          <a:spcPts val="0"/>
                        </a:spcAft>
                      </a:pPr>
                      <a:r>
                        <a:rPr lang="en-US" sz="900">
                          <a:effectLst/>
                          <a:latin typeface="Arial Narrow" panose="020B0606020202030204" pitchFamily="34" charset="0"/>
                          <a:ea typeface="Times New Roman" panose="02020603050405020304" pitchFamily="18" charset="0"/>
                          <a:cs typeface="Arial" panose="020B0604020202020204" pitchFamily="34" charset="0"/>
                        </a:rPr>
                        <a:t>7 </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r">
                        <a:lnSpc>
                          <a:spcPct val="115000"/>
                        </a:lnSpc>
                        <a:spcBef>
                          <a:spcPts val="0"/>
                        </a:spcBef>
                        <a:spcAft>
                          <a:spcPts val="0"/>
                        </a:spcAft>
                      </a:pPr>
                      <a:r>
                        <a:rPr lang="en-US" sz="900">
                          <a:effectLst/>
                          <a:latin typeface="Arial Narrow" panose="020B0606020202030204" pitchFamily="34" charset="0"/>
                          <a:ea typeface="Times New Roman" panose="02020603050405020304" pitchFamily="18" charset="0"/>
                          <a:cs typeface="Arial" panose="020B0604020202020204" pitchFamily="34" charset="0"/>
                        </a:rPr>
                        <a:t>6 </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633180688"/>
                  </a:ext>
                </a:extLst>
              </a:tr>
              <a:tr h="84750">
                <a:tc>
                  <a:txBody>
                    <a:bodyPr/>
                    <a:lstStyle/>
                    <a:p>
                      <a:pPr marL="145415" marR="0">
                        <a:lnSpc>
                          <a:spcPct val="115000"/>
                        </a:lnSpc>
                        <a:spcBef>
                          <a:spcPts val="0"/>
                        </a:spcBef>
                        <a:spcAft>
                          <a:spcPts val="0"/>
                        </a:spcAft>
                      </a:pPr>
                      <a:r>
                        <a:rPr lang="en-US" sz="900">
                          <a:effectLst/>
                          <a:latin typeface="Arial Narrow" panose="020B0606020202030204" pitchFamily="34" charset="0"/>
                          <a:ea typeface="Times New Roman" panose="02020603050405020304" pitchFamily="18" charset="0"/>
                          <a:cs typeface="Arial" panose="020B0604020202020204" pitchFamily="34" charset="0"/>
                        </a:rPr>
                        <a:t>Departmental agencies and accounts</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1A673"/>
                    </a:solidFill>
                  </a:tcPr>
                </a:tc>
                <a:tc>
                  <a:txBody>
                    <a:bodyPr/>
                    <a:lstStyle/>
                    <a:p>
                      <a:pPr marL="0" marR="0" algn="r">
                        <a:lnSpc>
                          <a:spcPct val="115000"/>
                        </a:lnSpc>
                        <a:spcBef>
                          <a:spcPts val="0"/>
                        </a:spcBef>
                        <a:spcAft>
                          <a:spcPts val="0"/>
                        </a:spcAft>
                      </a:pPr>
                      <a:r>
                        <a:rPr lang="en-US" sz="900">
                          <a:effectLst/>
                          <a:latin typeface="Arial Narrow" panose="020B0606020202030204" pitchFamily="34" charset="0"/>
                          <a:ea typeface="Times New Roman" panose="02020603050405020304" pitchFamily="18" charset="0"/>
                          <a:cs typeface="Arial" panose="020B0604020202020204" pitchFamily="34" charset="0"/>
                        </a:rPr>
                        <a:t>204 </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r">
                        <a:lnSpc>
                          <a:spcPct val="115000"/>
                        </a:lnSpc>
                        <a:spcBef>
                          <a:spcPts val="0"/>
                        </a:spcBef>
                        <a:spcAft>
                          <a:spcPts val="0"/>
                        </a:spcAft>
                      </a:pPr>
                      <a:r>
                        <a:rPr lang="en-US" sz="900">
                          <a:effectLst/>
                          <a:latin typeface="Arial Narrow" panose="020B0606020202030204" pitchFamily="34" charset="0"/>
                          <a:ea typeface="Times New Roman" panose="02020603050405020304" pitchFamily="18" charset="0"/>
                          <a:cs typeface="Arial" panose="020B0604020202020204" pitchFamily="34" charset="0"/>
                        </a:rPr>
                        <a:t> - </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r">
                        <a:lnSpc>
                          <a:spcPct val="115000"/>
                        </a:lnSpc>
                        <a:spcBef>
                          <a:spcPts val="0"/>
                        </a:spcBef>
                        <a:spcAft>
                          <a:spcPts val="0"/>
                        </a:spcAft>
                      </a:pPr>
                      <a:r>
                        <a:rPr lang="en-US" sz="900">
                          <a:effectLst/>
                          <a:latin typeface="Arial Narrow" panose="020B0606020202030204" pitchFamily="34" charset="0"/>
                          <a:ea typeface="Times New Roman" panose="02020603050405020304" pitchFamily="18" charset="0"/>
                          <a:cs typeface="Arial" panose="020B0604020202020204" pitchFamily="34" charset="0"/>
                        </a:rPr>
                        <a:t>-</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r">
                        <a:lnSpc>
                          <a:spcPct val="115000"/>
                        </a:lnSpc>
                        <a:spcBef>
                          <a:spcPts val="0"/>
                        </a:spcBef>
                        <a:spcAft>
                          <a:spcPts val="0"/>
                        </a:spcAft>
                      </a:pPr>
                      <a:r>
                        <a:rPr lang="en-US" sz="900">
                          <a:solidFill>
                            <a:schemeClr val="tx1"/>
                          </a:solidFill>
                          <a:effectLst/>
                          <a:latin typeface="Arial Narrow" panose="020B0606020202030204" pitchFamily="34" charset="0"/>
                          <a:ea typeface="Times New Roman" panose="02020603050405020304" pitchFamily="18" charset="0"/>
                          <a:cs typeface="Arial" panose="020B0604020202020204" pitchFamily="34" charset="0"/>
                        </a:rPr>
                        <a:t>204 </a:t>
                      </a:r>
                      <a:endParaRPr lang="en-US" sz="14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r">
                        <a:lnSpc>
                          <a:spcPct val="115000"/>
                        </a:lnSpc>
                        <a:spcBef>
                          <a:spcPts val="0"/>
                        </a:spcBef>
                        <a:spcAft>
                          <a:spcPts val="0"/>
                        </a:spcAft>
                      </a:pPr>
                      <a:r>
                        <a:rPr lang="en-US" sz="900">
                          <a:solidFill>
                            <a:schemeClr val="tx1"/>
                          </a:solidFill>
                          <a:effectLst/>
                          <a:latin typeface="Arial Narrow" panose="020B0606020202030204" pitchFamily="34" charset="0"/>
                          <a:ea typeface="Times New Roman" panose="02020603050405020304" pitchFamily="18" charset="0"/>
                          <a:cs typeface="Arial" panose="020B0604020202020204" pitchFamily="34" charset="0"/>
                        </a:rPr>
                        <a:t>108 </a:t>
                      </a:r>
                      <a:endParaRPr lang="en-US" sz="14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r">
                        <a:lnSpc>
                          <a:spcPct val="115000"/>
                        </a:lnSpc>
                        <a:spcBef>
                          <a:spcPts val="0"/>
                        </a:spcBef>
                        <a:spcAft>
                          <a:spcPts val="0"/>
                        </a:spcAft>
                      </a:pPr>
                      <a:r>
                        <a:rPr lang="en-US" sz="900">
                          <a:solidFill>
                            <a:schemeClr val="tx1"/>
                          </a:solidFill>
                          <a:effectLst/>
                          <a:latin typeface="Arial Narrow" panose="020B0606020202030204" pitchFamily="34" charset="0"/>
                          <a:ea typeface="Times New Roman" panose="02020603050405020304" pitchFamily="18" charset="0"/>
                          <a:cs typeface="Arial" panose="020B0604020202020204" pitchFamily="34" charset="0"/>
                        </a:rPr>
                        <a:t>96 </a:t>
                      </a:r>
                      <a:endParaRPr lang="en-US" sz="14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r">
                        <a:lnSpc>
                          <a:spcPct val="115000"/>
                        </a:lnSpc>
                        <a:spcBef>
                          <a:spcPts val="0"/>
                        </a:spcBef>
                        <a:spcAft>
                          <a:spcPts val="0"/>
                        </a:spcAft>
                      </a:pPr>
                      <a:r>
                        <a:rPr lang="en-US" sz="900" dirty="0">
                          <a:solidFill>
                            <a:schemeClr val="tx1"/>
                          </a:solidFill>
                          <a:effectLst/>
                          <a:latin typeface="Arial Narrow" panose="020B0606020202030204" pitchFamily="34" charset="0"/>
                          <a:ea typeface="Times New Roman" panose="02020603050405020304" pitchFamily="18" charset="0"/>
                          <a:cs typeface="Arial" panose="020B0604020202020204" pitchFamily="34" charset="0"/>
                        </a:rPr>
                        <a:t>52.9%</a:t>
                      </a:r>
                      <a:endParaRPr lang="en-US" sz="1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r">
                        <a:lnSpc>
                          <a:spcPct val="115000"/>
                        </a:lnSpc>
                        <a:spcBef>
                          <a:spcPts val="0"/>
                        </a:spcBef>
                        <a:spcAft>
                          <a:spcPts val="0"/>
                        </a:spcAft>
                      </a:pPr>
                      <a:r>
                        <a:rPr lang="en-US" sz="900" dirty="0">
                          <a:effectLst/>
                          <a:latin typeface="Arial Narrow" panose="020B0606020202030204" pitchFamily="34" charset="0"/>
                          <a:ea typeface="Times New Roman" panose="02020603050405020304" pitchFamily="18" charset="0"/>
                          <a:cs typeface="Arial" panose="020B0604020202020204" pitchFamily="34" charset="0"/>
                        </a:rPr>
                        <a:t>202 </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r">
                        <a:lnSpc>
                          <a:spcPct val="115000"/>
                        </a:lnSpc>
                        <a:spcBef>
                          <a:spcPts val="0"/>
                        </a:spcBef>
                        <a:spcAft>
                          <a:spcPts val="0"/>
                        </a:spcAft>
                      </a:pPr>
                      <a:r>
                        <a:rPr lang="en-US" sz="900">
                          <a:effectLst/>
                          <a:latin typeface="Arial Narrow" panose="020B0606020202030204" pitchFamily="34" charset="0"/>
                          <a:ea typeface="Times New Roman" panose="02020603050405020304" pitchFamily="18" charset="0"/>
                          <a:cs typeface="Arial" panose="020B0604020202020204" pitchFamily="34" charset="0"/>
                        </a:rPr>
                        <a:t>121 </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876754233"/>
                  </a:ext>
                </a:extLst>
              </a:tr>
              <a:tr h="84750">
                <a:tc>
                  <a:txBody>
                    <a:bodyPr/>
                    <a:lstStyle/>
                    <a:p>
                      <a:pPr marL="145415" marR="0">
                        <a:lnSpc>
                          <a:spcPct val="115000"/>
                        </a:lnSpc>
                        <a:spcBef>
                          <a:spcPts val="0"/>
                        </a:spcBef>
                        <a:spcAft>
                          <a:spcPts val="0"/>
                        </a:spcAft>
                      </a:pPr>
                      <a:r>
                        <a:rPr lang="en-US" sz="900">
                          <a:effectLst/>
                          <a:latin typeface="Arial Narrow" panose="020B0606020202030204" pitchFamily="34" charset="0"/>
                          <a:ea typeface="Times New Roman" panose="02020603050405020304" pitchFamily="18" charset="0"/>
                          <a:cs typeface="Arial" panose="020B0604020202020204" pitchFamily="34" charset="0"/>
                        </a:rPr>
                        <a:t>Departmental agencies</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1A673"/>
                    </a:solidFill>
                  </a:tcPr>
                </a:tc>
                <a:tc>
                  <a:txBody>
                    <a:bodyPr/>
                    <a:lstStyle/>
                    <a:p>
                      <a:pPr marL="0" marR="0" algn="r">
                        <a:lnSpc>
                          <a:spcPct val="115000"/>
                        </a:lnSpc>
                        <a:spcBef>
                          <a:spcPts val="0"/>
                        </a:spcBef>
                        <a:spcAft>
                          <a:spcPts val="0"/>
                        </a:spcAft>
                      </a:pPr>
                      <a:r>
                        <a:rPr lang="en-US" sz="900">
                          <a:effectLst/>
                          <a:latin typeface="Arial Narrow" panose="020B0606020202030204" pitchFamily="34" charset="0"/>
                          <a:ea typeface="Times New Roman" panose="02020603050405020304" pitchFamily="18" charset="0"/>
                          <a:cs typeface="Arial" panose="020B0604020202020204" pitchFamily="34" charset="0"/>
                        </a:rPr>
                        <a:t>204 </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r">
                        <a:lnSpc>
                          <a:spcPct val="115000"/>
                        </a:lnSpc>
                        <a:spcBef>
                          <a:spcPts val="0"/>
                        </a:spcBef>
                        <a:spcAft>
                          <a:spcPts val="0"/>
                        </a:spcAft>
                      </a:pPr>
                      <a:r>
                        <a:rPr lang="en-US" sz="900">
                          <a:effectLst/>
                          <a:latin typeface="Arial Narrow" panose="020B0606020202030204" pitchFamily="34" charset="0"/>
                          <a:ea typeface="Times New Roman" panose="02020603050405020304" pitchFamily="18" charset="0"/>
                          <a:cs typeface="Arial" panose="020B0604020202020204" pitchFamily="34" charset="0"/>
                        </a:rPr>
                        <a:t>- </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r">
                        <a:lnSpc>
                          <a:spcPct val="115000"/>
                        </a:lnSpc>
                        <a:spcBef>
                          <a:spcPts val="0"/>
                        </a:spcBef>
                        <a:spcAft>
                          <a:spcPts val="0"/>
                        </a:spcAft>
                      </a:pPr>
                      <a:r>
                        <a:rPr lang="en-US" sz="900">
                          <a:effectLst/>
                          <a:latin typeface="Arial Narrow" panose="020B0606020202030204" pitchFamily="34" charset="0"/>
                          <a:ea typeface="Times New Roman" panose="02020603050405020304" pitchFamily="18" charset="0"/>
                          <a:cs typeface="Arial" panose="020B0604020202020204" pitchFamily="34" charset="0"/>
                        </a:rPr>
                        <a:t>-</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r">
                        <a:lnSpc>
                          <a:spcPct val="115000"/>
                        </a:lnSpc>
                        <a:spcBef>
                          <a:spcPts val="0"/>
                        </a:spcBef>
                        <a:spcAft>
                          <a:spcPts val="0"/>
                        </a:spcAft>
                      </a:pPr>
                      <a:r>
                        <a:rPr lang="en-US" sz="900">
                          <a:solidFill>
                            <a:schemeClr val="tx1"/>
                          </a:solidFill>
                          <a:effectLst/>
                          <a:latin typeface="Arial Narrow" panose="020B0606020202030204" pitchFamily="34" charset="0"/>
                          <a:ea typeface="Times New Roman" panose="02020603050405020304" pitchFamily="18" charset="0"/>
                          <a:cs typeface="Arial" panose="020B0604020202020204" pitchFamily="34" charset="0"/>
                        </a:rPr>
                        <a:t>204 </a:t>
                      </a:r>
                      <a:endParaRPr lang="en-US" sz="14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r">
                        <a:lnSpc>
                          <a:spcPct val="115000"/>
                        </a:lnSpc>
                        <a:spcBef>
                          <a:spcPts val="0"/>
                        </a:spcBef>
                        <a:spcAft>
                          <a:spcPts val="0"/>
                        </a:spcAft>
                      </a:pPr>
                      <a:r>
                        <a:rPr lang="en-US" sz="900">
                          <a:solidFill>
                            <a:schemeClr val="tx1"/>
                          </a:solidFill>
                          <a:effectLst/>
                          <a:latin typeface="Arial Narrow" panose="020B0606020202030204" pitchFamily="34" charset="0"/>
                          <a:ea typeface="Times New Roman" panose="02020603050405020304" pitchFamily="18" charset="0"/>
                          <a:cs typeface="Arial" panose="020B0604020202020204" pitchFamily="34" charset="0"/>
                        </a:rPr>
                        <a:t>108 </a:t>
                      </a:r>
                      <a:endParaRPr lang="en-US" sz="14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r">
                        <a:lnSpc>
                          <a:spcPct val="115000"/>
                        </a:lnSpc>
                        <a:spcBef>
                          <a:spcPts val="0"/>
                        </a:spcBef>
                        <a:spcAft>
                          <a:spcPts val="0"/>
                        </a:spcAft>
                      </a:pPr>
                      <a:r>
                        <a:rPr lang="en-US" sz="900">
                          <a:solidFill>
                            <a:schemeClr val="tx1"/>
                          </a:solidFill>
                          <a:effectLst/>
                          <a:latin typeface="Arial Narrow" panose="020B0606020202030204" pitchFamily="34" charset="0"/>
                          <a:ea typeface="Times New Roman" panose="02020603050405020304" pitchFamily="18" charset="0"/>
                          <a:cs typeface="Arial" panose="020B0604020202020204" pitchFamily="34" charset="0"/>
                        </a:rPr>
                        <a:t>96 </a:t>
                      </a:r>
                      <a:endParaRPr lang="en-US" sz="14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r">
                        <a:lnSpc>
                          <a:spcPct val="115000"/>
                        </a:lnSpc>
                        <a:spcBef>
                          <a:spcPts val="0"/>
                        </a:spcBef>
                        <a:spcAft>
                          <a:spcPts val="0"/>
                        </a:spcAft>
                      </a:pPr>
                      <a:r>
                        <a:rPr lang="en-US" sz="900">
                          <a:solidFill>
                            <a:schemeClr val="tx1"/>
                          </a:solidFill>
                          <a:effectLst/>
                          <a:latin typeface="Arial Narrow" panose="020B0606020202030204" pitchFamily="34" charset="0"/>
                          <a:ea typeface="Times New Roman" panose="02020603050405020304" pitchFamily="18" charset="0"/>
                          <a:cs typeface="Arial" panose="020B0604020202020204" pitchFamily="34" charset="0"/>
                        </a:rPr>
                        <a:t>52.9%</a:t>
                      </a:r>
                      <a:endParaRPr lang="en-US" sz="14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r">
                        <a:lnSpc>
                          <a:spcPct val="115000"/>
                        </a:lnSpc>
                        <a:spcBef>
                          <a:spcPts val="0"/>
                        </a:spcBef>
                        <a:spcAft>
                          <a:spcPts val="0"/>
                        </a:spcAft>
                      </a:pPr>
                      <a:r>
                        <a:rPr lang="en-US" sz="900" dirty="0">
                          <a:effectLst/>
                          <a:latin typeface="Arial Narrow" panose="020B0606020202030204" pitchFamily="34" charset="0"/>
                          <a:ea typeface="Times New Roman" panose="02020603050405020304" pitchFamily="18" charset="0"/>
                          <a:cs typeface="Arial" panose="020B0604020202020204" pitchFamily="34" charset="0"/>
                        </a:rPr>
                        <a:t>202 </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r">
                        <a:lnSpc>
                          <a:spcPct val="115000"/>
                        </a:lnSpc>
                        <a:spcBef>
                          <a:spcPts val="0"/>
                        </a:spcBef>
                        <a:spcAft>
                          <a:spcPts val="0"/>
                        </a:spcAft>
                      </a:pPr>
                      <a:r>
                        <a:rPr lang="en-US" sz="900">
                          <a:effectLst/>
                          <a:latin typeface="Arial Narrow" panose="020B0606020202030204" pitchFamily="34" charset="0"/>
                          <a:ea typeface="Times New Roman" panose="02020603050405020304" pitchFamily="18" charset="0"/>
                          <a:cs typeface="Arial" panose="020B0604020202020204" pitchFamily="34" charset="0"/>
                        </a:rPr>
                        <a:t>121</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464993130"/>
                  </a:ext>
                </a:extLst>
              </a:tr>
              <a:tr h="84750">
                <a:tc>
                  <a:txBody>
                    <a:bodyPr/>
                    <a:lstStyle/>
                    <a:p>
                      <a:pPr marL="145415" marR="0">
                        <a:lnSpc>
                          <a:spcPct val="115000"/>
                        </a:lnSpc>
                        <a:spcBef>
                          <a:spcPts val="0"/>
                        </a:spcBef>
                        <a:spcAft>
                          <a:spcPts val="0"/>
                        </a:spcAft>
                      </a:pPr>
                      <a:r>
                        <a:rPr lang="en-US" sz="900">
                          <a:effectLst/>
                          <a:latin typeface="Arial Narrow" panose="020B0606020202030204" pitchFamily="34" charset="0"/>
                          <a:ea typeface="Times New Roman" panose="02020603050405020304" pitchFamily="18" charset="0"/>
                          <a:cs typeface="Arial" panose="020B0604020202020204" pitchFamily="34" charset="0"/>
                        </a:rPr>
                        <a:t>Households</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1A673"/>
                    </a:solidFill>
                  </a:tcPr>
                </a:tc>
                <a:tc>
                  <a:txBody>
                    <a:bodyPr/>
                    <a:lstStyle/>
                    <a:p>
                      <a:pPr marL="0" marR="0" algn="r">
                        <a:lnSpc>
                          <a:spcPct val="115000"/>
                        </a:lnSpc>
                        <a:spcBef>
                          <a:spcPts val="0"/>
                        </a:spcBef>
                        <a:spcAft>
                          <a:spcPts val="0"/>
                        </a:spcAft>
                      </a:pPr>
                      <a:r>
                        <a:rPr lang="en-US" sz="900">
                          <a:effectLst/>
                          <a:latin typeface="Arial Narrow" panose="020B0606020202030204" pitchFamily="34" charset="0"/>
                          <a:ea typeface="Times New Roman" panose="02020603050405020304" pitchFamily="18" charset="0"/>
                          <a:cs typeface="Arial" panose="020B0604020202020204" pitchFamily="34" charset="0"/>
                        </a:rPr>
                        <a:t>43 </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r">
                        <a:lnSpc>
                          <a:spcPct val="115000"/>
                        </a:lnSpc>
                        <a:spcBef>
                          <a:spcPts val="0"/>
                        </a:spcBef>
                        <a:spcAft>
                          <a:spcPts val="0"/>
                        </a:spcAft>
                      </a:pPr>
                      <a:r>
                        <a:rPr lang="en-US" sz="900">
                          <a:effectLst/>
                          <a:latin typeface="Arial Narrow" panose="020B0606020202030204" pitchFamily="34" charset="0"/>
                          <a:ea typeface="Times New Roman" panose="02020603050405020304" pitchFamily="18" charset="0"/>
                          <a:cs typeface="Arial" panose="020B0604020202020204" pitchFamily="34" charset="0"/>
                        </a:rPr>
                        <a:t>- </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r">
                        <a:lnSpc>
                          <a:spcPct val="115000"/>
                        </a:lnSpc>
                        <a:spcBef>
                          <a:spcPts val="0"/>
                        </a:spcBef>
                        <a:spcAft>
                          <a:spcPts val="0"/>
                        </a:spcAft>
                      </a:pPr>
                      <a:r>
                        <a:rPr lang="en-US" sz="900">
                          <a:effectLst/>
                          <a:latin typeface="Arial Narrow" panose="020B0606020202030204" pitchFamily="34" charset="0"/>
                          <a:ea typeface="Times New Roman" panose="02020603050405020304" pitchFamily="18" charset="0"/>
                          <a:cs typeface="Arial" panose="020B0604020202020204" pitchFamily="34" charset="0"/>
                        </a:rPr>
                        <a:t>245</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r">
                        <a:lnSpc>
                          <a:spcPct val="115000"/>
                        </a:lnSpc>
                        <a:spcBef>
                          <a:spcPts val="0"/>
                        </a:spcBef>
                        <a:spcAft>
                          <a:spcPts val="0"/>
                        </a:spcAft>
                      </a:pPr>
                      <a:r>
                        <a:rPr lang="en-US" sz="900">
                          <a:solidFill>
                            <a:schemeClr val="tx1"/>
                          </a:solidFill>
                          <a:effectLst/>
                          <a:latin typeface="Arial Narrow" panose="020B0606020202030204" pitchFamily="34" charset="0"/>
                          <a:ea typeface="Times New Roman" panose="02020603050405020304" pitchFamily="18" charset="0"/>
                          <a:cs typeface="Arial" panose="020B0604020202020204" pitchFamily="34" charset="0"/>
                        </a:rPr>
                        <a:t>288 </a:t>
                      </a:r>
                      <a:endParaRPr lang="en-US" sz="14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r">
                        <a:lnSpc>
                          <a:spcPct val="115000"/>
                        </a:lnSpc>
                        <a:spcBef>
                          <a:spcPts val="0"/>
                        </a:spcBef>
                        <a:spcAft>
                          <a:spcPts val="0"/>
                        </a:spcAft>
                      </a:pPr>
                      <a:r>
                        <a:rPr lang="en-US" sz="900">
                          <a:solidFill>
                            <a:schemeClr val="tx1"/>
                          </a:solidFill>
                          <a:effectLst/>
                          <a:latin typeface="Arial Narrow" panose="020B0606020202030204" pitchFamily="34" charset="0"/>
                          <a:ea typeface="Times New Roman" panose="02020603050405020304" pitchFamily="18" charset="0"/>
                          <a:cs typeface="Arial" panose="020B0604020202020204" pitchFamily="34" charset="0"/>
                        </a:rPr>
                        <a:t>287 </a:t>
                      </a:r>
                      <a:endParaRPr lang="en-US" sz="14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r">
                        <a:lnSpc>
                          <a:spcPct val="115000"/>
                        </a:lnSpc>
                        <a:spcBef>
                          <a:spcPts val="0"/>
                        </a:spcBef>
                        <a:spcAft>
                          <a:spcPts val="0"/>
                        </a:spcAft>
                      </a:pPr>
                      <a:r>
                        <a:rPr lang="en-US" sz="900">
                          <a:solidFill>
                            <a:schemeClr val="tx1"/>
                          </a:solidFill>
                          <a:effectLst/>
                          <a:latin typeface="Arial Narrow" panose="020B0606020202030204" pitchFamily="34" charset="0"/>
                          <a:ea typeface="Times New Roman" panose="02020603050405020304" pitchFamily="18" charset="0"/>
                          <a:cs typeface="Arial" panose="020B0604020202020204" pitchFamily="34" charset="0"/>
                        </a:rPr>
                        <a:t>1</a:t>
                      </a:r>
                      <a:endParaRPr lang="en-US" sz="14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r">
                        <a:lnSpc>
                          <a:spcPct val="115000"/>
                        </a:lnSpc>
                        <a:spcBef>
                          <a:spcPts val="0"/>
                        </a:spcBef>
                        <a:spcAft>
                          <a:spcPts val="0"/>
                        </a:spcAft>
                      </a:pPr>
                      <a:r>
                        <a:rPr lang="en-US" sz="900">
                          <a:solidFill>
                            <a:schemeClr val="tx1"/>
                          </a:solidFill>
                          <a:effectLst/>
                          <a:latin typeface="Arial Narrow" panose="020B0606020202030204" pitchFamily="34" charset="0"/>
                          <a:ea typeface="Times New Roman" panose="02020603050405020304" pitchFamily="18" charset="0"/>
                          <a:cs typeface="Arial" panose="020B0604020202020204" pitchFamily="34" charset="0"/>
                        </a:rPr>
                        <a:t>99.7%</a:t>
                      </a:r>
                      <a:endParaRPr lang="en-US" sz="14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r">
                        <a:lnSpc>
                          <a:spcPct val="115000"/>
                        </a:lnSpc>
                        <a:spcBef>
                          <a:spcPts val="0"/>
                        </a:spcBef>
                        <a:spcAft>
                          <a:spcPts val="0"/>
                        </a:spcAft>
                      </a:pPr>
                      <a:r>
                        <a:rPr lang="en-US" sz="900" dirty="0">
                          <a:effectLst/>
                          <a:latin typeface="Arial Narrow" panose="020B0606020202030204" pitchFamily="34" charset="0"/>
                          <a:ea typeface="Times New Roman" panose="02020603050405020304" pitchFamily="18" charset="0"/>
                          <a:cs typeface="Arial" panose="020B0604020202020204" pitchFamily="34" charset="0"/>
                        </a:rPr>
                        <a:t>533 </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r">
                        <a:lnSpc>
                          <a:spcPct val="115000"/>
                        </a:lnSpc>
                        <a:spcBef>
                          <a:spcPts val="0"/>
                        </a:spcBef>
                        <a:spcAft>
                          <a:spcPts val="0"/>
                        </a:spcAft>
                      </a:pPr>
                      <a:r>
                        <a:rPr lang="en-US" sz="900">
                          <a:effectLst/>
                          <a:latin typeface="Arial Narrow" panose="020B0606020202030204" pitchFamily="34" charset="0"/>
                          <a:ea typeface="Times New Roman" panose="02020603050405020304" pitchFamily="18" charset="0"/>
                          <a:cs typeface="Arial" panose="020B0604020202020204" pitchFamily="34" charset="0"/>
                        </a:rPr>
                        <a:t>531</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4268827450"/>
                  </a:ext>
                </a:extLst>
              </a:tr>
              <a:tr h="167325">
                <a:tc>
                  <a:txBody>
                    <a:bodyPr/>
                    <a:lstStyle/>
                    <a:p>
                      <a:pPr marL="145415" marR="0">
                        <a:lnSpc>
                          <a:spcPct val="115000"/>
                        </a:lnSpc>
                        <a:spcBef>
                          <a:spcPts val="0"/>
                        </a:spcBef>
                        <a:spcAft>
                          <a:spcPts val="0"/>
                        </a:spcAft>
                      </a:pPr>
                      <a:r>
                        <a:rPr lang="en-US" sz="900">
                          <a:effectLst/>
                          <a:latin typeface="Arial Narrow" panose="020B0606020202030204" pitchFamily="34" charset="0"/>
                          <a:ea typeface="Times New Roman" panose="02020603050405020304" pitchFamily="18" charset="0"/>
                          <a:cs typeface="Arial" panose="020B0604020202020204" pitchFamily="34" charset="0"/>
                        </a:rPr>
                        <a:t>Social benefits</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1A673"/>
                    </a:solidFill>
                  </a:tcPr>
                </a:tc>
                <a:tc>
                  <a:txBody>
                    <a:bodyPr/>
                    <a:lstStyle/>
                    <a:p>
                      <a:pPr marL="0" marR="0" algn="r">
                        <a:lnSpc>
                          <a:spcPct val="115000"/>
                        </a:lnSpc>
                        <a:spcBef>
                          <a:spcPts val="0"/>
                        </a:spcBef>
                        <a:spcAft>
                          <a:spcPts val="0"/>
                        </a:spcAft>
                      </a:pPr>
                      <a:r>
                        <a:rPr lang="en-US" sz="900">
                          <a:effectLst/>
                          <a:latin typeface="Arial Narrow" panose="020B0606020202030204" pitchFamily="34" charset="0"/>
                          <a:ea typeface="Times New Roman" panose="02020603050405020304" pitchFamily="18" charset="0"/>
                          <a:cs typeface="Arial" panose="020B0604020202020204" pitchFamily="34" charset="0"/>
                        </a:rPr>
                        <a:t>43 </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r">
                        <a:lnSpc>
                          <a:spcPct val="115000"/>
                        </a:lnSpc>
                        <a:spcBef>
                          <a:spcPts val="0"/>
                        </a:spcBef>
                        <a:spcAft>
                          <a:spcPts val="0"/>
                        </a:spcAft>
                      </a:pPr>
                      <a:r>
                        <a:rPr lang="en-US" sz="900">
                          <a:effectLst/>
                          <a:latin typeface="Arial Narrow" panose="020B0606020202030204" pitchFamily="34" charset="0"/>
                          <a:ea typeface="Times New Roman" panose="02020603050405020304" pitchFamily="18" charset="0"/>
                          <a:cs typeface="Arial" panose="020B0604020202020204" pitchFamily="34" charset="0"/>
                        </a:rPr>
                        <a:t>- </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r">
                        <a:lnSpc>
                          <a:spcPct val="115000"/>
                        </a:lnSpc>
                        <a:spcBef>
                          <a:spcPts val="0"/>
                        </a:spcBef>
                        <a:spcAft>
                          <a:spcPts val="0"/>
                        </a:spcAft>
                      </a:pPr>
                      <a:r>
                        <a:rPr lang="en-US" sz="900">
                          <a:effectLst/>
                          <a:latin typeface="Arial Narrow" panose="020B0606020202030204" pitchFamily="34" charset="0"/>
                          <a:ea typeface="Times New Roman" panose="02020603050405020304" pitchFamily="18" charset="0"/>
                          <a:cs typeface="Arial" panose="020B0604020202020204" pitchFamily="34" charset="0"/>
                        </a:rPr>
                        <a:t>245 </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r">
                        <a:lnSpc>
                          <a:spcPct val="115000"/>
                        </a:lnSpc>
                        <a:spcBef>
                          <a:spcPts val="0"/>
                        </a:spcBef>
                        <a:spcAft>
                          <a:spcPts val="0"/>
                        </a:spcAft>
                      </a:pPr>
                      <a:r>
                        <a:rPr lang="en-US" sz="900">
                          <a:solidFill>
                            <a:schemeClr val="tx1"/>
                          </a:solidFill>
                          <a:effectLst/>
                          <a:latin typeface="Arial Narrow" panose="020B0606020202030204" pitchFamily="34" charset="0"/>
                          <a:ea typeface="Times New Roman" panose="02020603050405020304" pitchFamily="18" charset="0"/>
                          <a:cs typeface="Arial" panose="020B0604020202020204" pitchFamily="34" charset="0"/>
                        </a:rPr>
                        <a:t>288 </a:t>
                      </a:r>
                      <a:endParaRPr lang="en-US" sz="14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r">
                        <a:lnSpc>
                          <a:spcPct val="115000"/>
                        </a:lnSpc>
                        <a:spcBef>
                          <a:spcPts val="0"/>
                        </a:spcBef>
                        <a:spcAft>
                          <a:spcPts val="0"/>
                        </a:spcAft>
                      </a:pPr>
                      <a:r>
                        <a:rPr lang="en-US" sz="900">
                          <a:solidFill>
                            <a:schemeClr val="tx1"/>
                          </a:solidFill>
                          <a:effectLst/>
                          <a:latin typeface="Arial Narrow" panose="020B0606020202030204" pitchFamily="34" charset="0"/>
                          <a:ea typeface="Times New Roman" panose="02020603050405020304" pitchFamily="18" charset="0"/>
                          <a:cs typeface="Arial" panose="020B0604020202020204" pitchFamily="34" charset="0"/>
                        </a:rPr>
                        <a:t>287 </a:t>
                      </a:r>
                      <a:endParaRPr lang="en-US" sz="14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r">
                        <a:lnSpc>
                          <a:spcPct val="115000"/>
                        </a:lnSpc>
                        <a:spcBef>
                          <a:spcPts val="0"/>
                        </a:spcBef>
                        <a:spcAft>
                          <a:spcPts val="0"/>
                        </a:spcAft>
                      </a:pPr>
                      <a:r>
                        <a:rPr lang="en-US" sz="900">
                          <a:solidFill>
                            <a:schemeClr val="tx1"/>
                          </a:solidFill>
                          <a:effectLst/>
                          <a:latin typeface="Arial Narrow" panose="020B0606020202030204" pitchFamily="34" charset="0"/>
                          <a:ea typeface="Times New Roman" panose="02020603050405020304" pitchFamily="18" charset="0"/>
                          <a:cs typeface="Arial" panose="020B0604020202020204" pitchFamily="34" charset="0"/>
                        </a:rPr>
                        <a:t>1</a:t>
                      </a:r>
                      <a:endParaRPr lang="en-US" sz="14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r">
                        <a:lnSpc>
                          <a:spcPct val="115000"/>
                        </a:lnSpc>
                        <a:spcBef>
                          <a:spcPts val="0"/>
                        </a:spcBef>
                        <a:spcAft>
                          <a:spcPts val="0"/>
                        </a:spcAft>
                      </a:pPr>
                      <a:r>
                        <a:rPr lang="en-US" sz="900" dirty="0">
                          <a:solidFill>
                            <a:schemeClr val="tx1"/>
                          </a:solidFill>
                          <a:effectLst/>
                          <a:latin typeface="Arial Narrow" panose="020B0606020202030204" pitchFamily="34" charset="0"/>
                          <a:ea typeface="Times New Roman" panose="02020603050405020304" pitchFamily="18" charset="0"/>
                          <a:cs typeface="Arial" panose="020B0604020202020204" pitchFamily="34" charset="0"/>
                        </a:rPr>
                        <a:t>99.7%</a:t>
                      </a:r>
                      <a:endParaRPr lang="en-US" sz="1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r">
                        <a:lnSpc>
                          <a:spcPct val="115000"/>
                        </a:lnSpc>
                        <a:spcBef>
                          <a:spcPts val="0"/>
                        </a:spcBef>
                        <a:spcAft>
                          <a:spcPts val="0"/>
                        </a:spcAft>
                      </a:pPr>
                      <a:r>
                        <a:rPr lang="en-US" sz="900" dirty="0">
                          <a:effectLst/>
                          <a:latin typeface="Arial Narrow" panose="020B0606020202030204" pitchFamily="34" charset="0"/>
                          <a:ea typeface="Times New Roman" panose="02020603050405020304" pitchFamily="18" charset="0"/>
                          <a:cs typeface="Arial" panose="020B0604020202020204" pitchFamily="34" charset="0"/>
                        </a:rPr>
                        <a:t>533 </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r">
                        <a:lnSpc>
                          <a:spcPct val="115000"/>
                        </a:lnSpc>
                        <a:spcBef>
                          <a:spcPts val="0"/>
                        </a:spcBef>
                        <a:spcAft>
                          <a:spcPts val="0"/>
                        </a:spcAft>
                      </a:pPr>
                      <a:r>
                        <a:rPr lang="en-US" sz="900">
                          <a:effectLst/>
                          <a:latin typeface="Arial Narrow" panose="020B0606020202030204" pitchFamily="34" charset="0"/>
                          <a:ea typeface="Times New Roman" panose="02020603050405020304" pitchFamily="18" charset="0"/>
                          <a:cs typeface="Arial" panose="020B0604020202020204" pitchFamily="34" charset="0"/>
                        </a:rPr>
                        <a:t>531 </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219384434"/>
                  </a:ext>
                </a:extLst>
              </a:tr>
              <a:tr h="84750">
                <a:tc>
                  <a:txBody>
                    <a:bodyPr/>
                    <a:lstStyle/>
                    <a:p>
                      <a:pPr marL="0" marR="0">
                        <a:lnSpc>
                          <a:spcPct val="115000"/>
                        </a:lnSpc>
                        <a:spcBef>
                          <a:spcPts val="0"/>
                        </a:spcBef>
                        <a:spcAft>
                          <a:spcPts val="0"/>
                        </a:spcAft>
                      </a:pPr>
                      <a:r>
                        <a:rPr lang="en-US" sz="900" b="1">
                          <a:effectLst/>
                          <a:latin typeface="Arial Narrow" panose="020B0606020202030204" pitchFamily="34" charset="0"/>
                          <a:ea typeface="Times New Roman" panose="02020603050405020304" pitchFamily="18" charset="0"/>
                          <a:cs typeface="Arial" panose="020B0604020202020204" pitchFamily="34" charset="0"/>
                        </a:rPr>
                        <a:t>Payments for capital assets</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1A673"/>
                    </a:solidFill>
                  </a:tcPr>
                </a:tc>
                <a:tc>
                  <a:txBody>
                    <a:bodyPr/>
                    <a:lstStyle/>
                    <a:p>
                      <a:pPr marL="0" marR="0" algn="r">
                        <a:lnSpc>
                          <a:spcPct val="115000"/>
                        </a:lnSpc>
                        <a:spcBef>
                          <a:spcPts val="0"/>
                        </a:spcBef>
                        <a:spcAft>
                          <a:spcPts val="0"/>
                        </a:spcAft>
                      </a:pPr>
                      <a:r>
                        <a:rPr lang="en-US" sz="900" b="1">
                          <a:effectLst/>
                          <a:latin typeface="Arial Narrow" panose="020B0606020202030204" pitchFamily="34" charset="0"/>
                          <a:ea typeface="Times New Roman" panose="02020603050405020304" pitchFamily="18" charset="0"/>
                          <a:cs typeface="Arial" panose="020B0604020202020204" pitchFamily="34" charset="0"/>
                        </a:rPr>
                        <a:t>1 921 </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r">
                        <a:lnSpc>
                          <a:spcPct val="115000"/>
                        </a:lnSpc>
                        <a:spcBef>
                          <a:spcPts val="0"/>
                        </a:spcBef>
                        <a:spcAft>
                          <a:spcPts val="0"/>
                        </a:spcAft>
                      </a:pPr>
                      <a:r>
                        <a:rPr lang="en-US" sz="900" b="1">
                          <a:effectLst/>
                          <a:latin typeface="Arial Narrow" panose="020B0606020202030204" pitchFamily="34" charset="0"/>
                          <a:ea typeface="Times New Roman" panose="02020603050405020304" pitchFamily="18" charset="0"/>
                          <a:cs typeface="Arial" panose="020B0604020202020204" pitchFamily="34" charset="0"/>
                        </a:rPr>
                        <a:t>- </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r">
                        <a:lnSpc>
                          <a:spcPct val="115000"/>
                        </a:lnSpc>
                        <a:spcBef>
                          <a:spcPts val="0"/>
                        </a:spcBef>
                        <a:spcAft>
                          <a:spcPts val="0"/>
                        </a:spcAft>
                      </a:pPr>
                      <a:r>
                        <a:rPr lang="en-US" sz="900" b="1">
                          <a:effectLst/>
                          <a:latin typeface="Arial Narrow" panose="020B0606020202030204" pitchFamily="34" charset="0"/>
                          <a:ea typeface="Times New Roman" panose="02020603050405020304" pitchFamily="18" charset="0"/>
                          <a:cs typeface="Arial" panose="020B0604020202020204" pitchFamily="34" charset="0"/>
                        </a:rPr>
                        <a:t>- </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r">
                        <a:lnSpc>
                          <a:spcPct val="115000"/>
                        </a:lnSpc>
                        <a:spcBef>
                          <a:spcPts val="0"/>
                        </a:spcBef>
                        <a:spcAft>
                          <a:spcPts val="0"/>
                        </a:spcAft>
                      </a:pPr>
                      <a:r>
                        <a:rPr lang="en-US" sz="900" b="1" dirty="0">
                          <a:solidFill>
                            <a:schemeClr val="tx1"/>
                          </a:solidFill>
                          <a:effectLst/>
                          <a:latin typeface="Arial Narrow" panose="020B0606020202030204" pitchFamily="34" charset="0"/>
                          <a:ea typeface="Times New Roman" panose="02020603050405020304" pitchFamily="18" charset="0"/>
                          <a:cs typeface="Arial" panose="020B0604020202020204" pitchFamily="34" charset="0"/>
                        </a:rPr>
                        <a:t>1 921 </a:t>
                      </a:r>
                      <a:endParaRPr lang="en-US" sz="1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r">
                        <a:lnSpc>
                          <a:spcPct val="115000"/>
                        </a:lnSpc>
                        <a:spcBef>
                          <a:spcPts val="0"/>
                        </a:spcBef>
                        <a:spcAft>
                          <a:spcPts val="0"/>
                        </a:spcAft>
                      </a:pPr>
                      <a:r>
                        <a:rPr lang="en-US" sz="900" b="1" dirty="0">
                          <a:solidFill>
                            <a:schemeClr val="tx1"/>
                          </a:solidFill>
                          <a:effectLst/>
                          <a:latin typeface="Arial Narrow" panose="020B0606020202030204" pitchFamily="34" charset="0"/>
                          <a:ea typeface="Times New Roman" panose="02020603050405020304" pitchFamily="18" charset="0"/>
                          <a:cs typeface="Arial" panose="020B0604020202020204" pitchFamily="34" charset="0"/>
                        </a:rPr>
                        <a:t>923 </a:t>
                      </a:r>
                      <a:endParaRPr lang="en-US" sz="1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r">
                        <a:lnSpc>
                          <a:spcPct val="115000"/>
                        </a:lnSpc>
                        <a:spcBef>
                          <a:spcPts val="0"/>
                        </a:spcBef>
                        <a:spcAft>
                          <a:spcPts val="0"/>
                        </a:spcAft>
                      </a:pPr>
                      <a:r>
                        <a:rPr lang="en-US" sz="900" b="1" dirty="0">
                          <a:solidFill>
                            <a:schemeClr val="tx1"/>
                          </a:solidFill>
                          <a:effectLst/>
                          <a:latin typeface="Arial Narrow" panose="020B0606020202030204" pitchFamily="34" charset="0"/>
                          <a:ea typeface="Times New Roman" panose="02020603050405020304" pitchFamily="18" charset="0"/>
                          <a:cs typeface="Arial" panose="020B0604020202020204" pitchFamily="34" charset="0"/>
                        </a:rPr>
                        <a:t>998 </a:t>
                      </a:r>
                      <a:endParaRPr lang="en-US" sz="1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r">
                        <a:lnSpc>
                          <a:spcPct val="115000"/>
                        </a:lnSpc>
                        <a:spcBef>
                          <a:spcPts val="0"/>
                        </a:spcBef>
                        <a:spcAft>
                          <a:spcPts val="0"/>
                        </a:spcAft>
                      </a:pPr>
                      <a:r>
                        <a:rPr lang="en-US" sz="900" b="1" dirty="0">
                          <a:solidFill>
                            <a:schemeClr val="tx1"/>
                          </a:solidFill>
                          <a:effectLst/>
                          <a:latin typeface="Arial Narrow" panose="020B0606020202030204" pitchFamily="34" charset="0"/>
                          <a:ea typeface="Times New Roman" panose="02020603050405020304" pitchFamily="18" charset="0"/>
                          <a:cs typeface="Arial" panose="020B0604020202020204" pitchFamily="34" charset="0"/>
                        </a:rPr>
                        <a:t>48.0%</a:t>
                      </a:r>
                      <a:endParaRPr lang="en-US" sz="1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r">
                        <a:lnSpc>
                          <a:spcPct val="115000"/>
                        </a:lnSpc>
                        <a:spcBef>
                          <a:spcPts val="0"/>
                        </a:spcBef>
                        <a:spcAft>
                          <a:spcPts val="0"/>
                        </a:spcAft>
                      </a:pPr>
                      <a:r>
                        <a:rPr lang="en-US" sz="900" b="1">
                          <a:effectLst/>
                          <a:latin typeface="Arial Narrow" panose="020B0606020202030204" pitchFamily="34" charset="0"/>
                          <a:ea typeface="Times New Roman" panose="02020603050405020304" pitchFamily="18" charset="0"/>
                          <a:cs typeface="Arial" panose="020B0604020202020204" pitchFamily="34" charset="0"/>
                        </a:rPr>
                        <a:t>5 637 </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r">
                        <a:lnSpc>
                          <a:spcPct val="115000"/>
                        </a:lnSpc>
                        <a:spcBef>
                          <a:spcPts val="0"/>
                        </a:spcBef>
                        <a:spcAft>
                          <a:spcPts val="0"/>
                        </a:spcAft>
                      </a:pPr>
                      <a:r>
                        <a:rPr lang="en-US" sz="900" b="1">
                          <a:effectLst/>
                          <a:latin typeface="Arial Narrow" panose="020B0606020202030204" pitchFamily="34" charset="0"/>
                          <a:ea typeface="Times New Roman" panose="02020603050405020304" pitchFamily="18" charset="0"/>
                          <a:cs typeface="Arial" panose="020B0604020202020204" pitchFamily="34" charset="0"/>
                        </a:rPr>
                        <a:t>632</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375839051"/>
                  </a:ext>
                </a:extLst>
              </a:tr>
              <a:tr h="84750">
                <a:tc>
                  <a:txBody>
                    <a:bodyPr/>
                    <a:lstStyle/>
                    <a:p>
                      <a:pPr marL="145415" marR="0">
                        <a:lnSpc>
                          <a:spcPct val="115000"/>
                        </a:lnSpc>
                        <a:spcBef>
                          <a:spcPts val="0"/>
                        </a:spcBef>
                        <a:spcAft>
                          <a:spcPts val="0"/>
                        </a:spcAft>
                      </a:pPr>
                      <a:r>
                        <a:rPr lang="en-US" sz="900">
                          <a:effectLst/>
                          <a:latin typeface="Arial Narrow" panose="020B0606020202030204" pitchFamily="34" charset="0"/>
                          <a:ea typeface="Times New Roman" panose="02020603050405020304" pitchFamily="18" charset="0"/>
                          <a:cs typeface="Arial" panose="020B0604020202020204" pitchFamily="34" charset="0"/>
                        </a:rPr>
                        <a:t>Machinery and equipment</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1A673"/>
                    </a:solidFill>
                  </a:tcPr>
                </a:tc>
                <a:tc>
                  <a:txBody>
                    <a:bodyPr/>
                    <a:lstStyle/>
                    <a:p>
                      <a:pPr marL="0" marR="0" algn="r">
                        <a:lnSpc>
                          <a:spcPct val="115000"/>
                        </a:lnSpc>
                        <a:spcBef>
                          <a:spcPts val="0"/>
                        </a:spcBef>
                        <a:spcAft>
                          <a:spcPts val="0"/>
                        </a:spcAft>
                      </a:pPr>
                      <a:r>
                        <a:rPr lang="en-US" sz="900">
                          <a:effectLst/>
                          <a:latin typeface="Arial Narrow" panose="020B0606020202030204" pitchFamily="34" charset="0"/>
                          <a:ea typeface="Times New Roman" panose="02020603050405020304" pitchFamily="18" charset="0"/>
                          <a:cs typeface="Arial" panose="020B0604020202020204" pitchFamily="34" charset="0"/>
                        </a:rPr>
                        <a:t>1 586 </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r">
                        <a:lnSpc>
                          <a:spcPct val="115000"/>
                        </a:lnSpc>
                        <a:spcBef>
                          <a:spcPts val="0"/>
                        </a:spcBef>
                        <a:spcAft>
                          <a:spcPts val="0"/>
                        </a:spcAft>
                      </a:pPr>
                      <a:r>
                        <a:rPr lang="en-US" sz="900">
                          <a:effectLst/>
                          <a:latin typeface="Arial Narrow" panose="020B0606020202030204" pitchFamily="34" charset="0"/>
                          <a:ea typeface="Times New Roman" panose="02020603050405020304" pitchFamily="18" charset="0"/>
                          <a:cs typeface="Arial" panose="020B0604020202020204" pitchFamily="34" charset="0"/>
                        </a:rPr>
                        <a:t>266 </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r">
                        <a:lnSpc>
                          <a:spcPct val="115000"/>
                        </a:lnSpc>
                        <a:spcBef>
                          <a:spcPts val="0"/>
                        </a:spcBef>
                        <a:spcAft>
                          <a:spcPts val="0"/>
                        </a:spcAft>
                      </a:pPr>
                      <a:r>
                        <a:rPr lang="en-US" sz="900">
                          <a:effectLst/>
                          <a:latin typeface="Arial Narrow" panose="020B0606020202030204" pitchFamily="34" charset="0"/>
                          <a:ea typeface="Times New Roman" panose="02020603050405020304" pitchFamily="18" charset="0"/>
                          <a:cs typeface="Arial" panose="020B0604020202020204" pitchFamily="34" charset="0"/>
                        </a:rPr>
                        <a:t>-</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r">
                        <a:lnSpc>
                          <a:spcPct val="115000"/>
                        </a:lnSpc>
                        <a:spcBef>
                          <a:spcPts val="0"/>
                        </a:spcBef>
                        <a:spcAft>
                          <a:spcPts val="0"/>
                        </a:spcAft>
                      </a:pPr>
                      <a:r>
                        <a:rPr lang="en-US" sz="900">
                          <a:effectLst/>
                          <a:latin typeface="Arial Narrow" panose="020B0606020202030204" pitchFamily="34" charset="0"/>
                          <a:ea typeface="Times New Roman" panose="02020603050405020304" pitchFamily="18" charset="0"/>
                          <a:cs typeface="Arial" panose="020B0604020202020204" pitchFamily="34" charset="0"/>
                        </a:rPr>
                        <a:t>1 852 </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r">
                        <a:lnSpc>
                          <a:spcPct val="115000"/>
                        </a:lnSpc>
                        <a:spcBef>
                          <a:spcPts val="0"/>
                        </a:spcBef>
                        <a:spcAft>
                          <a:spcPts val="0"/>
                        </a:spcAft>
                      </a:pPr>
                      <a:r>
                        <a:rPr lang="en-US" sz="900">
                          <a:effectLst/>
                          <a:latin typeface="Arial Narrow" panose="020B0606020202030204" pitchFamily="34" charset="0"/>
                          <a:ea typeface="Times New Roman" panose="02020603050405020304" pitchFamily="18" charset="0"/>
                          <a:cs typeface="Arial" panose="020B0604020202020204" pitchFamily="34" charset="0"/>
                        </a:rPr>
                        <a:t>923 </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r">
                        <a:lnSpc>
                          <a:spcPct val="115000"/>
                        </a:lnSpc>
                        <a:spcBef>
                          <a:spcPts val="0"/>
                        </a:spcBef>
                        <a:spcAft>
                          <a:spcPts val="0"/>
                        </a:spcAft>
                      </a:pPr>
                      <a:r>
                        <a:rPr lang="en-US" sz="900">
                          <a:effectLst/>
                          <a:latin typeface="Arial Narrow" panose="020B0606020202030204" pitchFamily="34" charset="0"/>
                          <a:ea typeface="Times New Roman" panose="02020603050405020304" pitchFamily="18" charset="0"/>
                          <a:cs typeface="Arial" panose="020B0604020202020204" pitchFamily="34" charset="0"/>
                        </a:rPr>
                        <a:t>929 </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r">
                        <a:lnSpc>
                          <a:spcPct val="115000"/>
                        </a:lnSpc>
                        <a:spcBef>
                          <a:spcPts val="0"/>
                        </a:spcBef>
                        <a:spcAft>
                          <a:spcPts val="0"/>
                        </a:spcAft>
                      </a:pPr>
                      <a:r>
                        <a:rPr lang="en-US" sz="900">
                          <a:effectLst/>
                          <a:latin typeface="Arial Narrow" panose="020B0606020202030204" pitchFamily="34" charset="0"/>
                          <a:ea typeface="Times New Roman" panose="02020603050405020304" pitchFamily="18" charset="0"/>
                          <a:cs typeface="Arial" panose="020B0604020202020204" pitchFamily="34" charset="0"/>
                        </a:rPr>
                        <a:t>49.8%</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r">
                        <a:lnSpc>
                          <a:spcPct val="115000"/>
                        </a:lnSpc>
                        <a:spcBef>
                          <a:spcPts val="0"/>
                        </a:spcBef>
                        <a:spcAft>
                          <a:spcPts val="0"/>
                        </a:spcAft>
                      </a:pPr>
                      <a:r>
                        <a:rPr lang="en-US" sz="900">
                          <a:effectLst/>
                          <a:latin typeface="Arial Narrow" panose="020B0606020202030204" pitchFamily="34" charset="0"/>
                          <a:ea typeface="Times New Roman" panose="02020603050405020304" pitchFamily="18" charset="0"/>
                          <a:cs typeface="Arial" panose="020B0604020202020204" pitchFamily="34" charset="0"/>
                        </a:rPr>
                        <a:t>5 637 </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r">
                        <a:lnSpc>
                          <a:spcPct val="115000"/>
                        </a:lnSpc>
                        <a:spcBef>
                          <a:spcPts val="0"/>
                        </a:spcBef>
                        <a:spcAft>
                          <a:spcPts val="0"/>
                        </a:spcAft>
                      </a:pPr>
                      <a:r>
                        <a:rPr lang="en-US" sz="900">
                          <a:effectLst/>
                          <a:latin typeface="Arial Narrow" panose="020B0606020202030204" pitchFamily="34" charset="0"/>
                          <a:ea typeface="Times New Roman" panose="02020603050405020304" pitchFamily="18" charset="0"/>
                          <a:cs typeface="Arial" panose="020B0604020202020204" pitchFamily="34" charset="0"/>
                        </a:rPr>
                        <a:t>5 632 </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70745743"/>
                  </a:ext>
                </a:extLst>
              </a:tr>
              <a:tr h="167325">
                <a:tc>
                  <a:txBody>
                    <a:bodyPr/>
                    <a:lstStyle/>
                    <a:p>
                      <a:pPr marL="145415" marR="0">
                        <a:lnSpc>
                          <a:spcPct val="115000"/>
                        </a:lnSpc>
                        <a:spcBef>
                          <a:spcPts val="0"/>
                        </a:spcBef>
                        <a:spcAft>
                          <a:spcPts val="0"/>
                        </a:spcAft>
                      </a:pPr>
                      <a:r>
                        <a:rPr lang="en-US" sz="900">
                          <a:effectLst/>
                          <a:latin typeface="Arial Narrow" panose="020B0606020202030204" pitchFamily="34" charset="0"/>
                          <a:ea typeface="Times New Roman" panose="02020603050405020304" pitchFamily="18" charset="0"/>
                          <a:cs typeface="Arial" panose="020B0604020202020204" pitchFamily="34" charset="0"/>
                        </a:rPr>
                        <a:t>Transport equipment</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1A673"/>
                    </a:solidFill>
                  </a:tcPr>
                </a:tc>
                <a:tc>
                  <a:txBody>
                    <a:bodyPr/>
                    <a:lstStyle/>
                    <a:p>
                      <a:pPr marL="0" marR="0" algn="r">
                        <a:lnSpc>
                          <a:spcPct val="115000"/>
                        </a:lnSpc>
                        <a:spcBef>
                          <a:spcPts val="0"/>
                        </a:spcBef>
                        <a:spcAft>
                          <a:spcPts val="0"/>
                        </a:spcAft>
                      </a:pPr>
                      <a:r>
                        <a:rPr lang="en-US" sz="900">
                          <a:effectLst/>
                          <a:latin typeface="Arial Narrow" panose="020B0606020202030204" pitchFamily="34" charset="0"/>
                          <a:ea typeface="Times New Roman" panose="02020603050405020304" pitchFamily="18" charset="0"/>
                          <a:cs typeface="Arial" panose="020B0604020202020204" pitchFamily="34" charset="0"/>
                        </a:rPr>
                        <a:t>- </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r">
                        <a:lnSpc>
                          <a:spcPct val="115000"/>
                        </a:lnSpc>
                        <a:spcBef>
                          <a:spcPts val="0"/>
                        </a:spcBef>
                        <a:spcAft>
                          <a:spcPts val="0"/>
                        </a:spcAft>
                      </a:pPr>
                      <a:r>
                        <a:rPr lang="en-US" sz="900">
                          <a:effectLst/>
                          <a:latin typeface="Arial Narrow" panose="020B0606020202030204" pitchFamily="34" charset="0"/>
                          <a:ea typeface="Times New Roman" panose="02020603050405020304" pitchFamily="18" charset="0"/>
                          <a:cs typeface="Arial" panose="020B0604020202020204" pitchFamily="34" charset="0"/>
                        </a:rPr>
                        <a:t>251 </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r">
                        <a:lnSpc>
                          <a:spcPct val="115000"/>
                        </a:lnSpc>
                        <a:spcBef>
                          <a:spcPts val="0"/>
                        </a:spcBef>
                        <a:spcAft>
                          <a:spcPts val="0"/>
                        </a:spcAft>
                      </a:pPr>
                      <a:r>
                        <a:rPr lang="en-US" sz="900">
                          <a:effectLst/>
                          <a:latin typeface="Arial Narrow" panose="020B0606020202030204" pitchFamily="34" charset="0"/>
                          <a:ea typeface="Times New Roman" panose="02020603050405020304" pitchFamily="18" charset="0"/>
                          <a:cs typeface="Arial" panose="020B0604020202020204" pitchFamily="34" charset="0"/>
                        </a:rPr>
                        <a:t>-</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r">
                        <a:lnSpc>
                          <a:spcPct val="115000"/>
                        </a:lnSpc>
                        <a:spcBef>
                          <a:spcPts val="0"/>
                        </a:spcBef>
                        <a:spcAft>
                          <a:spcPts val="0"/>
                        </a:spcAft>
                      </a:pPr>
                      <a:r>
                        <a:rPr lang="en-US" sz="900">
                          <a:effectLst/>
                          <a:latin typeface="Arial Narrow" panose="020B0606020202030204" pitchFamily="34" charset="0"/>
                          <a:ea typeface="Times New Roman" panose="02020603050405020304" pitchFamily="18" charset="0"/>
                          <a:cs typeface="Arial" panose="020B0604020202020204" pitchFamily="34" charset="0"/>
                        </a:rPr>
                        <a:t>251 </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r">
                        <a:lnSpc>
                          <a:spcPct val="115000"/>
                        </a:lnSpc>
                        <a:spcBef>
                          <a:spcPts val="0"/>
                        </a:spcBef>
                        <a:spcAft>
                          <a:spcPts val="0"/>
                        </a:spcAft>
                      </a:pPr>
                      <a:r>
                        <a:rPr lang="en-US" sz="900">
                          <a:effectLst/>
                          <a:latin typeface="Arial Narrow" panose="020B0606020202030204" pitchFamily="34" charset="0"/>
                          <a:ea typeface="Times New Roman" panose="02020603050405020304" pitchFamily="18" charset="0"/>
                          <a:cs typeface="Arial" panose="020B0604020202020204" pitchFamily="34" charset="0"/>
                        </a:rPr>
                        <a:t>250 </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r">
                        <a:lnSpc>
                          <a:spcPct val="115000"/>
                        </a:lnSpc>
                        <a:spcBef>
                          <a:spcPts val="0"/>
                        </a:spcBef>
                        <a:spcAft>
                          <a:spcPts val="0"/>
                        </a:spcAft>
                      </a:pPr>
                      <a:r>
                        <a:rPr lang="en-US" sz="900">
                          <a:effectLst/>
                          <a:latin typeface="Arial Narrow" panose="020B0606020202030204" pitchFamily="34" charset="0"/>
                          <a:ea typeface="Times New Roman" panose="02020603050405020304" pitchFamily="18" charset="0"/>
                          <a:cs typeface="Arial" panose="020B0604020202020204" pitchFamily="34" charset="0"/>
                        </a:rPr>
                        <a:t>1</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r">
                        <a:lnSpc>
                          <a:spcPct val="115000"/>
                        </a:lnSpc>
                        <a:spcBef>
                          <a:spcPts val="0"/>
                        </a:spcBef>
                        <a:spcAft>
                          <a:spcPts val="0"/>
                        </a:spcAft>
                      </a:pPr>
                      <a:r>
                        <a:rPr lang="en-US" sz="900">
                          <a:effectLst/>
                          <a:latin typeface="Arial Narrow" panose="020B0606020202030204" pitchFamily="34" charset="0"/>
                          <a:ea typeface="Times New Roman" panose="02020603050405020304" pitchFamily="18" charset="0"/>
                          <a:cs typeface="Arial" panose="020B0604020202020204" pitchFamily="34" charset="0"/>
                        </a:rPr>
                        <a:t>99.6%</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r">
                        <a:lnSpc>
                          <a:spcPct val="115000"/>
                        </a:lnSpc>
                        <a:spcBef>
                          <a:spcPts val="0"/>
                        </a:spcBef>
                        <a:spcAft>
                          <a:spcPts val="0"/>
                        </a:spcAft>
                      </a:pPr>
                      <a:r>
                        <a:rPr lang="en-US" sz="900">
                          <a:effectLst/>
                          <a:latin typeface="Arial Narrow" panose="020B0606020202030204" pitchFamily="34" charset="0"/>
                          <a:ea typeface="Times New Roman" panose="02020603050405020304" pitchFamily="18" charset="0"/>
                          <a:cs typeface="Arial" panose="020B0604020202020204" pitchFamily="34" charset="0"/>
                        </a:rPr>
                        <a:t>976 </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r">
                        <a:lnSpc>
                          <a:spcPct val="115000"/>
                        </a:lnSpc>
                        <a:spcBef>
                          <a:spcPts val="0"/>
                        </a:spcBef>
                        <a:spcAft>
                          <a:spcPts val="0"/>
                        </a:spcAft>
                      </a:pPr>
                      <a:r>
                        <a:rPr lang="en-US" sz="900">
                          <a:effectLst/>
                          <a:latin typeface="Arial Narrow" panose="020B0606020202030204" pitchFamily="34" charset="0"/>
                          <a:ea typeface="Times New Roman" panose="02020603050405020304" pitchFamily="18" charset="0"/>
                          <a:cs typeface="Arial" panose="020B0604020202020204" pitchFamily="34" charset="0"/>
                        </a:rPr>
                        <a:t>974 </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4158216186"/>
                  </a:ext>
                </a:extLst>
              </a:tr>
              <a:tr h="84750">
                <a:tc>
                  <a:txBody>
                    <a:bodyPr/>
                    <a:lstStyle/>
                    <a:p>
                      <a:pPr marL="145415" marR="0">
                        <a:lnSpc>
                          <a:spcPct val="115000"/>
                        </a:lnSpc>
                        <a:spcBef>
                          <a:spcPts val="0"/>
                        </a:spcBef>
                        <a:spcAft>
                          <a:spcPts val="0"/>
                        </a:spcAft>
                      </a:pPr>
                      <a:r>
                        <a:rPr lang="en-US" sz="900">
                          <a:effectLst/>
                          <a:latin typeface="Arial Narrow" panose="020B0606020202030204" pitchFamily="34" charset="0"/>
                          <a:ea typeface="Times New Roman" panose="02020603050405020304" pitchFamily="18" charset="0"/>
                          <a:cs typeface="Arial" panose="020B0604020202020204" pitchFamily="34" charset="0"/>
                        </a:rPr>
                        <a:t>Other machinery and equipment</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1A673"/>
                    </a:solidFill>
                  </a:tcPr>
                </a:tc>
                <a:tc>
                  <a:txBody>
                    <a:bodyPr/>
                    <a:lstStyle/>
                    <a:p>
                      <a:pPr marL="0" marR="0" algn="r">
                        <a:lnSpc>
                          <a:spcPct val="115000"/>
                        </a:lnSpc>
                        <a:spcBef>
                          <a:spcPts val="0"/>
                        </a:spcBef>
                        <a:spcAft>
                          <a:spcPts val="0"/>
                        </a:spcAft>
                      </a:pPr>
                      <a:r>
                        <a:rPr lang="en-US" sz="900">
                          <a:effectLst/>
                          <a:latin typeface="Arial Narrow" panose="020B0606020202030204" pitchFamily="34" charset="0"/>
                          <a:ea typeface="Times New Roman" panose="02020603050405020304" pitchFamily="18" charset="0"/>
                          <a:cs typeface="Arial" panose="020B0604020202020204" pitchFamily="34" charset="0"/>
                        </a:rPr>
                        <a:t>1 586 </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r">
                        <a:lnSpc>
                          <a:spcPct val="115000"/>
                        </a:lnSpc>
                        <a:spcBef>
                          <a:spcPts val="0"/>
                        </a:spcBef>
                        <a:spcAft>
                          <a:spcPts val="0"/>
                        </a:spcAft>
                      </a:pPr>
                      <a:r>
                        <a:rPr lang="en-US" sz="900">
                          <a:effectLst/>
                          <a:latin typeface="Arial Narrow" panose="020B0606020202030204" pitchFamily="34" charset="0"/>
                          <a:ea typeface="Times New Roman" panose="02020603050405020304" pitchFamily="18" charset="0"/>
                          <a:cs typeface="Arial" panose="020B0604020202020204" pitchFamily="34" charset="0"/>
                        </a:rPr>
                        <a:t>15 </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r">
                        <a:lnSpc>
                          <a:spcPct val="115000"/>
                        </a:lnSpc>
                        <a:spcBef>
                          <a:spcPts val="0"/>
                        </a:spcBef>
                        <a:spcAft>
                          <a:spcPts val="0"/>
                        </a:spcAft>
                      </a:pPr>
                      <a:r>
                        <a:rPr lang="en-US" sz="900">
                          <a:effectLst/>
                          <a:latin typeface="Arial Narrow" panose="020B0606020202030204" pitchFamily="34" charset="0"/>
                          <a:ea typeface="Times New Roman" panose="02020603050405020304" pitchFamily="18" charset="0"/>
                          <a:cs typeface="Arial" panose="020B0604020202020204" pitchFamily="34" charset="0"/>
                        </a:rPr>
                        <a:t>-</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r">
                        <a:lnSpc>
                          <a:spcPct val="115000"/>
                        </a:lnSpc>
                        <a:spcBef>
                          <a:spcPts val="0"/>
                        </a:spcBef>
                        <a:spcAft>
                          <a:spcPts val="0"/>
                        </a:spcAft>
                      </a:pPr>
                      <a:r>
                        <a:rPr lang="en-US" sz="900">
                          <a:effectLst/>
                          <a:latin typeface="Arial Narrow" panose="020B0606020202030204" pitchFamily="34" charset="0"/>
                          <a:ea typeface="Times New Roman" panose="02020603050405020304" pitchFamily="18" charset="0"/>
                          <a:cs typeface="Arial" panose="020B0604020202020204" pitchFamily="34" charset="0"/>
                        </a:rPr>
                        <a:t>1 601 </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r">
                        <a:lnSpc>
                          <a:spcPct val="115000"/>
                        </a:lnSpc>
                        <a:spcBef>
                          <a:spcPts val="0"/>
                        </a:spcBef>
                        <a:spcAft>
                          <a:spcPts val="0"/>
                        </a:spcAft>
                      </a:pPr>
                      <a:r>
                        <a:rPr lang="en-US" sz="900">
                          <a:effectLst/>
                          <a:latin typeface="Arial Narrow" panose="020B0606020202030204" pitchFamily="34" charset="0"/>
                          <a:ea typeface="Times New Roman" panose="02020603050405020304" pitchFamily="18" charset="0"/>
                          <a:cs typeface="Arial" panose="020B0604020202020204" pitchFamily="34" charset="0"/>
                        </a:rPr>
                        <a:t>673 </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r">
                        <a:lnSpc>
                          <a:spcPct val="115000"/>
                        </a:lnSpc>
                        <a:spcBef>
                          <a:spcPts val="0"/>
                        </a:spcBef>
                        <a:spcAft>
                          <a:spcPts val="0"/>
                        </a:spcAft>
                      </a:pPr>
                      <a:r>
                        <a:rPr lang="en-US" sz="900">
                          <a:effectLst/>
                          <a:latin typeface="Arial Narrow" panose="020B0606020202030204" pitchFamily="34" charset="0"/>
                          <a:ea typeface="Times New Roman" panose="02020603050405020304" pitchFamily="18" charset="0"/>
                          <a:cs typeface="Arial" panose="020B0604020202020204" pitchFamily="34" charset="0"/>
                        </a:rPr>
                        <a:t>928 </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r">
                        <a:lnSpc>
                          <a:spcPct val="115000"/>
                        </a:lnSpc>
                        <a:spcBef>
                          <a:spcPts val="0"/>
                        </a:spcBef>
                        <a:spcAft>
                          <a:spcPts val="0"/>
                        </a:spcAft>
                      </a:pPr>
                      <a:r>
                        <a:rPr lang="en-US" sz="900">
                          <a:effectLst/>
                          <a:latin typeface="Arial Narrow" panose="020B0606020202030204" pitchFamily="34" charset="0"/>
                          <a:ea typeface="Times New Roman" panose="02020603050405020304" pitchFamily="18" charset="0"/>
                          <a:cs typeface="Arial" panose="020B0604020202020204" pitchFamily="34" charset="0"/>
                        </a:rPr>
                        <a:t>42.0%</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r">
                        <a:lnSpc>
                          <a:spcPct val="115000"/>
                        </a:lnSpc>
                        <a:spcBef>
                          <a:spcPts val="0"/>
                        </a:spcBef>
                        <a:spcAft>
                          <a:spcPts val="0"/>
                        </a:spcAft>
                      </a:pPr>
                      <a:r>
                        <a:rPr lang="en-US" sz="900">
                          <a:effectLst/>
                          <a:latin typeface="Arial Narrow" panose="020B0606020202030204" pitchFamily="34" charset="0"/>
                          <a:ea typeface="Times New Roman" panose="02020603050405020304" pitchFamily="18" charset="0"/>
                          <a:cs typeface="Arial" panose="020B0604020202020204" pitchFamily="34" charset="0"/>
                        </a:rPr>
                        <a:t>4 661 </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r">
                        <a:lnSpc>
                          <a:spcPct val="115000"/>
                        </a:lnSpc>
                        <a:spcBef>
                          <a:spcPts val="0"/>
                        </a:spcBef>
                        <a:spcAft>
                          <a:spcPts val="0"/>
                        </a:spcAft>
                      </a:pPr>
                      <a:r>
                        <a:rPr lang="en-US" sz="900">
                          <a:effectLst/>
                          <a:latin typeface="Arial Narrow" panose="020B0606020202030204" pitchFamily="34" charset="0"/>
                          <a:ea typeface="Times New Roman" panose="02020603050405020304" pitchFamily="18" charset="0"/>
                          <a:cs typeface="Arial" panose="020B0604020202020204" pitchFamily="34" charset="0"/>
                        </a:rPr>
                        <a:t>4 658 </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402819768"/>
                  </a:ext>
                </a:extLst>
              </a:tr>
              <a:tr h="84750">
                <a:tc>
                  <a:txBody>
                    <a:bodyPr/>
                    <a:lstStyle/>
                    <a:p>
                      <a:pPr marL="156845" marR="0">
                        <a:lnSpc>
                          <a:spcPct val="115000"/>
                        </a:lnSpc>
                        <a:spcBef>
                          <a:spcPts val="0"/>
                        </a:spcBef>
                        <a:spcAft>
                          <a:spcPts val="0"/>
                        </a:spcAft>
                      </a:pPr>
                      <a:r>
                        <a:rPr lang="en-US" sz="900">
                          <a:effectLst/>
                          <a:latin typeface="Arial Narrow" panose="020B0606020202030204" pitchFamily="34" charset="0"/>
                          <a:ea typeface="Times New Roman" panose="02020603050405020304" pitchFamily="18" charset="0"/>
                          <a:cs typeface="Arial" panose="020B0604020202020204" pitchFamily="34" charset="0"/>
                        </a:rPr>
                        <a:t>Software and other intangible assets</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1A673"/>
                    </a:solidFill>
                  </a:tcPr>
                </a:tc>
                <a:tc>
                  <a:txBody>
                    <a:bodyPr/>
                    <a:lstStyle/>
                    <a:p>
                      <a:pPr marL="0" marR="0" algn="r">
                        <a:lnSpc>
                          <a:spcPct val="115000"/>
                        </a:lnSpc>
                        <a:spcBef>
                          <a:spcPts val="0"/>
                        </a:spcBef>
                        <a:spcAft>
                          <a:spcPts val="0"/>
                        </a:spcAft>
                      </a:pPr>
                      <a:r>
                        <a:rPr lang="en-US" sz="900">
                          <a:effectLst/>
                          <a:latin typeface="Arial Narrow" panose="020B0606020202030204" pitchFamily="34" charset="0"/>
                          <a:ea typeface="Times New Roman" panose="02020603050405020304" pitchFamily="18" charset="0"/>
                          <a:cs typeface="Arial" panose="020B0604020202020204" pitchFamily="34" charset="0"/>
                        </a:rPr>
                        <a:t>335 </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r">
                        <a:lnSpc>
                          <a:spcPct val="115000"/>
                        </a:lnSpc>
                        <a:spcBef>
                          <a:spcPts val="0"/>
                        </a:spcBef>
                        <a:spcAft>
                          <a:spcPts val="0"/>
                        </a:spcAft>
                      </a:pPr>
                      <a:r>
                        <a:rPr lang="en-US" sz="900">
                          <a:effectLst/>
                          <a:latin typeface="Arial Narrow" panose="020B0606020202030204" pitchFamily="34" charset="0"/>
                          <a:ea typeface="Times New Roman" panose="02020603050405020304" pitchFamily="18" charset="0"/>
                          <a:cs typeface="Arial" panose="020B0604020202020204" pitchFamily="34" charset="0"/>
                        </a:rPr>
                        <a:t>(266)</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r">
                        <a:lnSpc>
                          <a:spcPct val="115000"/>
                        </a:lnSpc>
                        <a:spcBef>
                          <a:spcPts val="0"/>
                        </a:spcBef>
                        <a:spcAft>
                          <a:spcPts val="0"/>
                        </a:spcAft>
                      </a:pPr>
                      <a:r>
                        <a:rPr lang="en-US" sz="900">
                          <a:effectLst/>
                          <a:latin typeface="Arial Narrow" panose="020B0606020202030204" pitchFamily="34" charset="0"/>
                          <a:ea typeface="Times New Roman" panose="02020603050405020304" pitchFamily="18" charset="0"/>
                          <a:cs typeface="Arial" panose="020B0604020202020204" pitchFamily="34" charset="0"/>
                        </a:rPr>
                        <a:t>-</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r">
                        <a:lnSpc>
                          <a:spcPct val="115000"/>
                        </a:lnSpc>
                        <a:spcBef>
                          <a:spcPts val="0"/>
                        </a:spcBef>
                        <a:spcAft>
                          <a:spcPts val="0"/>
                        </a:spcAft>
                      </a:pPr>
                      <a:r>
                        <a:rPr lang="en-US" sz="900">
                          <a:effectLst/>
                          <a:latin typeface="Arial Narrow" panose="020B0606020202030204" pitchFamily="34" charset="0"/>
                          <a:ea typeface="Times New Roman" panose="02020603050405020304" pitchFamily="18" charset="0"/>
                          <a:cs typeface="Arial" panose="020B0604020202020204" pitchFamily="34" charset="0"/>
                        </a:rPr>
                        <a:t>69 </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r">
                        <a:lnSpc>
                          <a:spcPct val="115000"/>
                        </a:lnSpc>
                        <a:spcBef>
                          <a:spcPts val="0"/>
                        </a:spcBef>
                        <a:spcAft>
                          <a:spcPts val="0"/>
                        </a:spcAft>
                      </a:pPr>
                      <a:r>
                        <a:rPr lang="en-US" sz="900">
                          <a:effectLst/>
                          <a:latin typeface="Arial Narrow" panose="020B0606020202030204" pitchFamily="34" charset="0"/>
                          <a:ea typeface="Times New Roman" panose="02020603050405020304" pitchFamily="18" charset="0"/>
                          <a:cs typeface="Arial" panose="020B0604020202020204" pitchFamily="34" charset="0"/>
                        </a:rPr>
                        <a:t>-</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r">
                        <a:lnSpc>
                          <a:spcPct val="115000"/>
                        </a:lnSpc>
                        <a:spcBef>
                          <a:spcPts val="0"/>
                        </a:spcBef>
                        <a:spcAft>
                          <a:spcPts val="0"/>
                        </a:spcAft>
                      </a:pPr>
                      <a:r>
                        <a:rPr lang="en-US" sz="900">
                          <a:effectLst/>
                          <a:latin typeface="Arial Narrow" panose="020B0606020202030204" pitchFamily="34" charset="0"/>
                          <a:ea typeface="Times New Roman" panose="02020603050405020304" pitchFamily="18" charset="0"/>
                          <a:cs typeface="Arial" panose="020B0604020202020204" pitchFamily="34" charset="0"/>
                        </a:rPr>
                        <a:t>69 </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r">
                        <a:lnSpc>
                          <a:spcPct val="115000"/>
                        </a:lnSpc>
                        <a:spcBef>
                          <a:spcPts val="0"/>
                        </a:spcBef>
                        <a:spcAft>
                          <a:spcPts val="0"/>
                        </a:spcAft>
                      </a:pPr>
                      <a:r>
                        <a:rPr lang="en-US" sz="900">
                          <a:effectLst/>
                          <a:latin typeface="Arial Narrow" panose="020B0606020202030204" pitchFamily="34" charset="0"/>
                          <a:ea typeface="Times New Roman" panose="02020603050405020304" pitchFamily="18" charset="0"/>
                          <a:cs typeface="Arial" panose="020B0604020202020204" pitchFamily="34" charset="0"/>
                        </a:rPr>
                        <a:t>-</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r">
                        <a:lnSpc>
                          <a:spcPct val="115000"/>
                        </a:lnSpc>
                        <a:spcBef>
                          <a:spcPts val="0"/>
                        </a:spcBef>
                        <a:spcAft>
                          <a:spcPts val="0"/>
                        </a:spcAft>
                      </a:pPr>
                      <a:r>
                        <a:rPr lang="en-US" sz="900">
                          <a:effectLst/>
                          <a:latin typeface="Arial Narrow" panose="020B0606020202030204" pitchFamily="34" charset="0"/>
                          <a:ea typeface="Times New Roman" panose="02020603050405020304" pitchFamily="18" charset="0"/>
                          <a:cs typeface="Arial" panose="020B0604020202020204" pitchFamily="34" charset="0"/>
                        </a:rPr>
                        <a:t>-</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r">
                        <a:lnSpc>
                          <a:spcPct val="115000"/>
                        </a:lnSpc>
                        <a:spcBef>
                          <a:spcPts val="0"/>
                        </a:spcBef>
                        <a:spcAft>
                          <a:spcPts val="0"/>
                        </a:spcAft>
                      </a:pPr>
                      <a:r>
                        <a:rPr lang="en-US" sz="900">
                          <a:effectLst/>
                          <a:latin typeface="Arial Narrow" panose="020B0606020202030204" pitchFamily="34" charset="0"/>
                          <a:ea typeface="Times New Roman" panose="02020603050405020304" pitchFamily="18" charset="0"/>
                          <a:cs typeface="Arial" panose="020B0604020202020204" pitchFamily="34" charset="0"/>
                        </a:rPr>
                        <a:t>-</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233712649"/>
                  </a:ext>
                </a:extLst>
              </a:tr>
              <a:tr h="167325">
                <a:tc>
                  <a:txBody>
                    <a:bodyPr/>
                    <a:lstStyle/>
                    <a:p>
                      <a:pPr marL="0" marR="0">
                        <a:lnSpc>
                          <a:spcPct val="115000"/>
                        </a:lnSpc>
                        <a:spcBef>
                          <a:spcPts val="0"/>
                        </a:spcBef>
                        <a:spcAft>
                          <a:spcPts val="0"/>
                        </a:spcAft>
                      </a:pPr>
                      <a:r>
                        <a:rPr lang="en-US" sz="900" b="1">
                          <a:effectLst/>
                          <a:latin typeface="Arial Narrow" panose="020B0606020202030204" pitchFamily="34" charset="0"/>
                          <a:ea typeface="Times New Roman" panose="02020603050405020304" pitchFamily="18" charset="0"/>
                          <a:cs typeface="Arial" panose="020B0604020202020204" pitchFamily="34" charset="0"/>
                        </a:rPr>
                        <a:t>Payment for financial assets</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1A673"/>
                    </a:solidFill>
                  </a:tcPr>
                </a:tc>
                <a:tc>
                  <a:txBody>
                    <a:bodyPr/>
                    <a:lstStyle/>
                    <a:p>
                      <a:pPr marL="0" marR="0" algn="r">
                        <a:lnSpc>
                          <a:spcPct val="115000"/>
                        </a:lnSpc>
                        <a:spcBef>
                          <a:spcPts val="0"/>
                        </a:spcBef>
                        <a:spcAft>
                          <a:spcPts val="0"/>
                        </a:spcAft>
                      </a:pPr>
                      <a:r>
                        <a:rPr lang="en-US" sz="900" b="1">
                          <a:effectLst/>
                          <a:latin typeface="Arial Narrow" panose="020B0606020202030204" pitchFamily="34" charset="0"/>
                          <a:ea typeface="Times New Roman" panose="02020603050405020304" pitchFamily="18" charset="0"/>
                          <a:cs typeface="Arial" panose="020B0604020202020204" pitchFamily="34" charset="0"/>
                        </a:rPr>
                        <a:t>- </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r">
                        <a:lnSpc>
                          <a:spcPct val="115000"/>
                        </a:lnSpc>
                        <a:spcBef>
                          <a:spcPts val="0"/>
                        </a:spcBef>
                        <a:spcAft>
                          <a:spcPts val="0"/>
                        </a:spcAft>
                      </a:pPr>
                      <a:r>
                        <a:rPr lang="en-US" sz="900" b="1">
                          <a:effectLst/>
                          <a:latin typeface="Arial Narrow" panose="020B0606020202030204" pitchFamily="34" charset="0"/>
                          <a:ea typeface="Times New Roman" panose="02020603050405020304" pitchFamily="18" charset="0"/>
                          <a:cs typeface="Arial" panose="020B0604020202020204" pitchFamily="34" charset="0"/>
                        </a:rPr>
                        <a:t>16 </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r">
                        <a:lnSpc>
                          <a:spcPct val="115000"/>
                        </a:lnSpc>
                        <a:spcBef>
                          <a:spcPts val="0"/>
                        </a:spcBef>
                        <a:spcAft>
                          <a:spcPts val="0"/>
                        </a:spcAft>
                      </a:pPr>
                      <a:r>
                        <a:rPr lang="en-US" sz="900" b="1">
                          <a:effectLst/>
                          <a:latin typeface="Arial Narrow" panose="020B0606020202030204" pitchFamily="34" charset="0"/>
                          <a:ea typeface="Times New Roman" panose="02020603050405020304" pitchFamily="18" charset="0"/>
                          <a:cs typeface="Arial" panose="020B0604020202020204" pitchFamily="34" charset="0"/>
                        </a:rPr>
                        <a:t> </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r">
                        <a:lnSpc>
                          <a:spcPct val="115000"/>
                        </a:lnSpc>
                        <a:spcBef>
                          <a:spcPts val="0"/>
                        </a:spcBef>
                        <a:spcAft>
                          <a:spcPts val="0"/>
                        </a:spcAft>
                      </a:pPr>
                      <a:r>
                        <a:rPr lang="en-US" sz="900" b="1">
                          <a:effectLst/>
                          <a:latin typeface="Arial Narrow" panose="020B0606020202030204" pitchFamily="34" charset="0"/>
                          <a:ea typeface="Times New Roman" panose="02020603050405020304" pitchFamily="18" charset="0"/>
                          <a:cs typeface="Arial" panose="020B0604020202020204" pitchFamily="34" charset="0"/>
                        </a:rPr>
                        <a:t>16 </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r">
                        <a:lnSpc>
                          <a:spcPct val="115000"/>
                        </a:lnSpc>
                        <a:spcBef>
                          <a:spcPts val="0"/>
                        </a:spcBef>
                        <a:spcAft>
                          <a:spcPts val="0"/>
                        </a:spcAft>
                      </a:pPr>
                      <a:r>
                        <a:rPr lang="en-US" sz="900" b="1">
                          <a:effectLst/>
                          <a:latin typeface="Arial Narrow" panose="020B0606020202030204" pitchFamily="34" charset="0"/>
                          <a:ea typeface="Times New Roman" panose="02020603050405020304" pitchFamily="18" charset="0"/>
                          <a:cs typeface="Arial" panose="020B0604020202020204" pitchFamily="34" charset="0"/>
                        </a:rPr>
                        <a:t>15 </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r">
                        <a:lnSpc>
                          <a:spcPct val="115000"/>
                        </a:lnSpc>
                        <a:spcBef>
                          <a:spcPts val="0"/>
                        </a:spcBef>
                        <a:spcAft>
                          <a:spcPts val="0"/>
                        </a:spcAft>
                      </a:pPr>
                      <a:r>
                        <a:rPr lang="en-US" sz="900" b="1">
                          <a:effectLst/>
                          <a:latin typeface="Arial Narrow" panose="020B0606020202030204" pitchFamily="34" charset="0"/>
                          <a:ea typeface="Times New Roman" panose="02020603050405020304" pitchFamily="18" charset="0"/>
                          <a:cs typeface="Arial" panose="020B0604020202020204" pitchFamily="34" charset="0"/>
                        </a:rPr>
                        <a:t>1</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r">
                        <a:lnSpc>
                          <a:spcPct val="115000"/>
                        </a:lnSpc>
                        <a:spcBef>
                          <a:spcPts val="0"/>
                        </a:spcBef>
                        <a:spcAft>
                          <a:spcPts val="0"/>
                        </a:spcAft>
                      </a:pPr>
                      <a:r>
                        <a:rPr lang="en-US" sz="900" b="1">
                          <a:effectLst/>
                          <a:latin typeface="Arial Narrow" panose="020B0606020202030204" pitchFamily="34" charset="0"/>
                          <a:ea typeface="Times New Roman" panose="02020603050405020304" pitchFamily="18" charset="0"/>
                          <a:cs typeface="Arial" panose="020B0604020202020204" pitchFamily="34" charset="0"/>
                        </a:rPr>
                        <a:t>93.8%</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r">
                        <a:lnSpc>
                          <a:spcPct val="115000"/>
                        </a:lnSpc>
                        <a:spcBef>
                          <a:spcPts val="0"/>
                        </a:spcBef>
                        <a:spcAft>
                          <a:spcPts val="0"/>
                        </a:spcAft>
                      </a:pPr>
                      <a:r>
                        <a:rPr lang="en-US" sz="900" b="1">
                          <a:effectLst/>
                          <a:latin typeface="Arial Narrow" panose="020B0606020202030204" pitchFamily="34" charset="0"/>
                          <a:ea typeface="Times New Roman" panose="02020603050405020304" pitchFamily="18" charset="0"/>
                          <a:cs typeface="Arial" panose="020B0604020202020204" pitchFamily="34" charset="0"/>
                        </a:rPr>
                        <a:t>69 </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r">
                        <a:lnSpc>
                          <a:spcPct val="115000"/>
                        </a:lnSpc>
                        <a:spcBef>
                          <a:spcPts val="0"/>
                        </a:spcBef>
                        <a:spcAft>
                          <a:spcPts val="0"/>
                        </a:spcAft>
                      </a:pPr>
                      <a:r>
                        <a:rPr lang="en-US" sz="900" b="1">
                          <a:effectLst/>
                          <a:latin typeface="Arial Narrow" panose="020B0606020202030204" pitchFamily="34" charset="0"/>
                          <a:ea typeface="Times New Roman" panose="02020603050405020304" pitchFamily="18" charset="0"/>
                          <a:cs typeface="Arial" panose="020B0604020202020204" pitchFamily="34" charset="0"/>
                        </a:rPr>
                        <a:t>66 </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524613103"/>
                  </a:ext>
                </a:extLst>
              </a:tr>
              <a:tr h="167325">
                <a:tc>
                  <a:txBody>
                    <a:bodyPr/>
                    <a:lstStyle/>
                    <a:p>
                      <a:pPr marL="0" marR="0">
                        <a:lnSpc>
                          <a:spcPct val="115000"/>
                        </a:lnSpc>
                        <a:spcBef>
                          <a:spcPts val="0"/>
                        </a:spcBef>
                        <a:spcAft>
                          <a:spcPts val="0"/>
                        </a:spcAft>
                      </a:pPr>
                      <a:r>
                        <a:rPr lang="en-US" sz="900" b="1">
                          <a:effectLst/>
                          <a:latin typeface="Arial Narrow" panose="020B0606020202030204" pitchFamily="34" charset="0"/>
                          <a:ea typeface="Times New Roman" panose="02020603050405020304" pitchFamily="18" charset="0"/>
                          <a:cs typeface="Arial" panose="020B0604020202020204" pitchFamily="34" charset="0"/>
                        </a:rPr>
                        <a:t>Total</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2CC"/>
                    </a:solidFill>
                  </a:tcPr>
                </a:tc>
                <a:tc>
                  <a:txBody>
                    <a:bodyPr/>
                    <a:lstStyle/>
                    <a:p>
                      <a:pPr marL="0" marR="0" algn="r">
                        <a:lnSpc>
                          <a:spcPct val="115000"/>
                        </a:lnSpc>
                        <a:spcBef>
                          <a:spcPts val="0"/>
                        </a:spcBef>
                        <a:spcAft>
                          <a:spcPts val="0"/>
                        </a:spcAft>
                      </a:pPr>
                      <a:r>
                        <a:rPr lang="en-US" sz="900" b="1">
                          <a:effectLst/>
                          <a:latin typeface="Arial Narrow" panose="020B0606020202030204" pitchFamily="34" charset="0"/>
                          <a:ea typeface="Times New Roman" panose="02020603050405020304" pitchFamily="18" charset="0"/>
                          <a:cs typeface="Arial" panose="020B0604020202020204" pitchFamily="34" charset="0"/>
                        </a:rPr>
                        <a:t>151 043 </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2CC"/>
                    </a:solidFill>
                  </a:tcPr>
                </a:tc>
                <a:tc>
                  <a:txBody>
                    <a:bodyPr/>
                    <a:lstStyle/>
                    <a:p>
                      <a:pPr marL="0" marR="0" algn="r">
                        <a:lnSpc>
                          <a:spcPct val="115000"/>
                        </a:lnSpc>
                        <a:spcBef>
                          <a:spcPts val="0"/>
                        </a:spcBef>
                        <a:spcAft>
                          <a:spcPts val="0"/>
                        </a:spcAft>
                      </a:pPr>
                      <a:r>
                        <a:rPr lang="en-US" sz="900" b="1">
                          <a:effectLst/>
                          <a:latin typeface="Arial Narrow" panose="020B0606020202030204" pitchFamily="34" charset="0"/>
                          <a:ea typeface="Times New Roman" panose="02020603050405020304" pitchFamily="18" charset="0"/>
                          <a:cs typeface="Arial" panose="020B0604020202020204" pitchFamily="34" charset="0"/>
                        </a:rPr>
                        <a:t>- </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2CC"/>
                    </a:solidFill>
                  </a:tcPr>
                </a:tc>
                <a:tc>
                  <a:txBody>
                    <a:bodyPr/>
                    <a:lstStyle/>
                    <a:p>
                      <a:pPr marL="0" marR="0" algn="r">
                        <a:lnSpc>
                          <a:spcPct val="115000"/>
                        </a:lnSpc>
                        <a:spcBef>
                          <a:spcPts val="0"/>
                        </a:spcBef>
                        <a:spcAft>
                          <a:spcPts val="0"/>
                        </a:spcAft>
                      </a:pPr>
                      <a:r>
                        <a:rPr lang="en-US" sz="900" b="1">
                          <a:effectLst/>
                          <a:latin typeface="Arial Narrow" panose="020B0606020202030204" pitchFamily="34" charset="0"/>
                          <a:ea typeface="Times New Roman" panose="02020603050405020304" pitchFamily="18" charset="0"/>
                          <a:cs typeface="Arial" panose="020B0604020202020204" pitchFamily="34" charset="0"/>
                        </a:rPr>
                        <a:t>-</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2CC"/>
                    </a:solidFill>
                  </a:tcPr>
                </a:tc>
                <a:tc>
                  <a:txBody>
                    <a:bodyPr/>
                    <a:lstStyle/>
                    <a:p>
                      <a:pPr marL="0" marR="0" algn="r">
                        <a:lnSpc>
                          <a:spcPct val="115000"/>
                        </a:lnSpc>
                        <a:spcBef>
                          <a:spcPts val="0"/>
                        </a:spcBef>
                        <a:spcAft>
                          <a:spcPts val="0"/>
                        </a:spcAft>
                      </a:pPr>
                      <a:r>
                        <a:rPr lang="en-US" sz="900" b="1">
                          <a:effectLst/>
                          <a:latin typeface="Arial Narrow" panose="020B0606020202030204" pitchFamily="34" charset="0"/>
                          <a:ea typeface="Times New Roman" panose="02020603050405020304" pitchFamily="18" charset="0"/>
                          <a:cs typeface="Arial" panose="020B0604020202020204" pitchFamily="34" charset="0"/>
                        </a:rPr>
                        <a:t>151 043 </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2CC"/>
                    </a:solidFill>
                  </a:tcPr>
                </a:tc>
                <a:tc>
                  <a:txBody>
                    <a:bodyPr/>
                    <a:lstStyle/>
                    <a:p>
                      <a:pPr marL="0" marR="0" algn="r">
                        <a:lnSpc>
                          <a:spcPct val="115000"/>
                        </a:lnSpc>
                        <a:spcBef>
                          <a:spcPts val="0"/>
                        </a:spcBef>
                        <a:spcAft>
                          <a:spcPts val="0"/>
                        </a:spcAft>
                      </a:pPr>
                      <a:r>
                        <a:rPr lang="en-US" sz="900" b="1">
                          <a:effectLst/>
                          <a:latin typeface="Arial Narrow" panose="020B0606020202030204" pitchFamily="34" charset="0"/>
                          <a:ea typeface="Times New Roman" panose="02020603050405020304" pitchFamily="18" charset="0"/>
                          <a:cs typeface="Arial" panose="020B0604020202020204" pitchFamily="34" charset="0"/>
                        </a:rPr>
                        <a:t>138 407 </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2CC"/>
                    </a:solidFill>
                  </a:tcPr>
                </a:tc>
                <a:tc>
                  <a:txBody>
                    <a:bodyPr/>
                    <a:lstStyle/>
                    <a:p>
                      <a:pPr marL="0" marR="0" algn="r">
                        <a:lnSpc>
                          <a:spcPct val="115000"/>
                        </a:lnSpc>
                        <a:spcBef>
                          <a:spcPts val="0"/>
                        </a:spcBef>
                        <a:spcAft>
                          <a:spcPts val="0"/>
                        </a:spcAft>
                      </a:pPr>
                      <a:r>
                        <a:rPr lang="en-US" sz="900" b="1">
                          <a:effectLst/>
                          <a:latin typeface="Arial Narrow" panose="020B0606020202030204" pitchFamily="34" charset="0"/>
                          <a:ea typeface="Times New Roman" panose="02020603050405020304" pitchFamily="18" charset="0"/>
                          <a:cs typeface="Arial" panose="020B0604020202020204" pitchFamily="34" charset="0"/>
                        </a:rPr>
                        <a:t>12 636 </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2CC"/>
                    </a:solidFill>
                  </a:tcPr>
                </a:tc>
                <a:tc>
                  <a:txBody>
                    <a:bodyPr/>
                    <a:lstStyle/>
                    <a:p>
                      <a:pPr marL="0" marR="0" algn="r">
                        <a:lnSpc>
                          <a:spcPct val="115000"/>
                        </a:lnSpc>
                        <a:spcBef>
                          <a:spcPts val="0"/>
                        </a:spcBef>
                        <a:spcAft>
                          <a:spcPts val="0"/>
                        </a:spcAft>
                      </a:pPr>
                      <a:r>
                        <a:rPr lang="en-US" sz="900" b="1">
                          <a:effectLst/>
                          <a:latin typeface="Arial Narrow" panose="020B0606020202030204" pitchFamily="34" charset="0"/>
                          <a:ea typeface="Times New Roman" panose="02020603050405020304" pitchFamily="18" charset="0"/>
                          <a:cs typeface="Arial" panose="020B0604020202020204" pitchFamily="34" charset="0"/>
                        </a:rPr>
                        <a:t>91.6%</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2CC"/>
                    </a:solidFill>
                  </a:tcPr>
                </a:tc>
                <a:tc>
                  <a:txBody>
                    <a:bodyPr/>
                    <a:lstStyle/>
                    <a:p>
                      <a:pPr marL="0" marR="0" algn="r">
                        <a:lnSpc>
                          <a:spcPct val="115000"/>
                        </a:lnSpc>
                        <a:spcBef>
                          <a:spcPts val="0"/>
                        </a:spcBef>
                        <a:spcAft>
                          <a:spcPts val="0"/>
                        </a:spcAft>
                      </a:pPr>
                      <a:r>
                        <a:rPr lang="en-US" sz="900" b="1">
                          <a:effectLst/>
                          <a:latin typeface="Arial Narrow" panose="020B0606020202030204" pitchFamily="34" charset="0"/>
                          <a:ea typeface="Times New Roman" panose="02020603050405020304" pitchFamily="18" charset="0"/>
                          <a:cs typeface="Arial" panose="020B0604020202020204" pitchFamily="34" charset="0"/>
                        </a:rPr>
                        <a:t>137 168 </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2CC"/>
                    </a:solidFill>
                  </a:tcPr>
                </a:tc>
                <a:tc>
                  <a:txBody>
                    <a:bodyPr/>
                    <a:lstStyle/>
                    <a:p>
                      <a:pPr marL="0" marR="0" algn="r">
                        <a:lnSpc>
                          <a:spcPct val="115000"/>
                        </a:lnSpc>
                        <a:spcBef>
                          <a:spcPts val="0"/>
                        </a:spcBef>
                        <a:spcAft>
                          <a:spcPts val="0"/>
                        </a:spcAft>
                      </a:pPr>
                      <a:r>
                        <a:rPr lang="en-US" sz="900" b="1" dirty="0">
                          <a:effectLst/>
                          <a:latin typeface="Arial Narrow" panose="020B0606020202030204" pitchFamily="34" charset="0"/>
                          <a:ea typeface="Times New Roman" panose="02020603050405020304" pitchFamily="18" charset="0"/>
                          <a:cs typeface="Arial" panose="020B0604020202020204" pitchFamily="34" charset="0"/>
                        </a:rPr>
                        <a:t>131 544 </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2CC"/>
                    </a:solidFill>
                  </a:tcPr>
                </a:tc>
                <a:extLst>
                  <a:ext uri="{0D108BD9-81ED-4DB2-BD59-A6C34878D82A}">
                    <a16:rowId xmlns:a16="http://schemas.microsoft.com/office/drawing/2014/main" val="594294796"/>
                  </a:ext>
                </a:extLst>
              </a:tr>
            </a:tbl>
          </a:graphicData>
        </a:graphic>
      </p:graphicFrame>
      <p:sp>
        <p:nvSpPr>
          <p:cNvPr id="12" name="Title 1"/>
          <p:cNvSpPr txBox="1">
            <a:spLocks/>
          </p:cNvSpPr>
          <p:nvPr/>
        </p:nvSpPr>
        <p:spPr>
          <a:xfrm>
            <a:off x="5062136" y="154108"/>
            <a:ext cx="4227847" cy="432049"/>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r"/>
            <a:r>
              <a:rPr lang="en-GB" sz="2200" b="1" cap="small" dirty="0" smtClean="0">
                <a:solidFill>
                  <a:srgbClr val="246412"/>
                </a:solidFill>
                <a:latin typeface="Arial Narrow" panose="020B0606020202030204" pitchFamily="34" charset="0"/>
              </a:rPr>
              <a:t>FINANCIAL INFORMATION</a:t>
            </a:r>
            <a:endParaRPr lang="en-ZA" sz="2200" b="1" dirty="0">
              <a:solidFill>
                <a:srgbClr val="246412"/>
              </a:solidFill>
              <a:latin typeface="Arial Narrow" panose="020B0606020202030204" pitchFamily="34" charset="0"/>
              <a:cs typeface="Arial Narrow"/>
            </a:endParaRPr>
          </a:p>
        </p:txBody>
      </p:sp>
      <p:sp>
        <p:nvSpPr>
          <p:cNvPr id="2" name="Slide Number Placeholder 1"/>
          <p:cNvSpPr>
            <a:spLocks noGrp="1"/>
          </p:cNvSpPr>
          <p:nvPr>
            <p:ph type="sldNum" sz="quarter" idx="12"/>
          </p:nvPr>
        </p:nvSpPr>
        <p:spPr/>
        <p:txBody>
          <a:bodyPr/>
          <a:lstStyle/>
          <a:p>
            <a:pPr algn="r"/>
            <a:fld id="{96B6FF19-05A1-4CA1-BC87-1DF7A796AA03}" type="slidenum">
              <a:rPr lang="en-US" smtClean="0"/>
              <a:pPr algn="r"/>
              <a:t>26</a:t>
            </a:fld>
            <a:endParaRPr lang="en-US" dirty="0"/>
          </a:p>
        </p:txBody>
      </p:sp>
    </p:spTree>
    <p:extLst>
      <p:ext uri="{BB962C8B-B14F-4D97-AF65-F5344CB8AC3E}">
        <p14:creationId xmlns:p14="http://schemas.microsoft.com/office/powerpoint/2010/main" val="3734735821"/>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2756581" y="666595"/>
            <a:ext cx="3611563" cy="423129"/>
          </a:xfrm>
          <a:prstGeom prst="rect">
            <a:avLst/>
          </a:prstGeom>
          <a:ln>
            <a:noFill/>
          </a:ln>
          <a:effectLst/>
          <a:scene3d>
            <a:camera prst="orthographicFront">
              <a:rot lat="0" lon="0" rev="0"/>
            </a:camera>
            <a:lightRig rig="contrasting" dir="t">
              <a:rot lat="0" lon="0" rev="7800000"/>
            </a:lightRig>
          </a:scene3d>
          <a:sp3d>
            <a:bevelT w="139700" h="139700" prst="angle"/>
          </a:sp3d>
        </p:spPr>
        <p:txBody>
          <a:bodyPr wrap="square">
            <a:spAutoFit/>
          </a:bodyPr>
          <a:lstStyle/>
          <a:p>
            <a:pPr marL="90170" algn="ctr">
              <a:lnSpc>
                <a:spcPct val="115000"/>
              </a:lnSpc>
            </a:pPr>
            <a:r>
              <a:rPr lang="en-ZA" sz="2000" b="1" dirty="0" smtClean="0">
                <a:solidFill>
                  <a:srgbClr val="B1A673"/>
                </a:solidFill>
                <a:latin typeface="Arial Narrow" panose="020B0606020202030204" pitchFamily="34" charset="0"/>
                <a:ea typeface="Calibri" panose="020F0502020204030204" pitchFamily="34" charset="0"/>
                <a:cs typeface="Times New Roman" panose="02020603050405020304" pitchFamily="18" charset="0"/>
              </a:rPr>
              <a:t>Expenditure Trends</a:t>
            </a:r>
            <a:endParaRPr lang="en-US" sz="2000" dirty="0">
              <a:solidFill>
                <a:srgbClr val="B1A673"/>
              </a:solidFill>
              <a:latin typeface="Calibri" panose="020F0502020204030204" pitchFamily="34" charset="0"/>
              <a:ea typeface="Calibri" panose="020F0502020204030204" pitchFamily="34" charset="0"/>
              <a:cs typeface="Times New Roman" panose="02020603050405020304" pitchFamily="18" charset="0"/>
            </a:endParaRPr>
          </a:p>
        </p:txBody>
      </p:sp>
      <p:graphicFrame>
        <p:nvGraphicFramePr>
          <p:cNvPr id="12" name="Diagram 11"/>
          <p:cNvGraphicFramePr/>
          <p:nvPr>
            <p:extLst>
              <p:ext uri="{D42A27DB-BD31-4B8C-83A1-F6EECF244321}">
                <p14:modId xmlns:p14="http://schemas.microsoft.com/office/powerpoint/2010/main" val="3690430310"/>
              </p:ext>
            </p:extLst>
          </p:nvPr>
        </p:nvGraphicFramePr>
        <p:xfrm>
          <a:off x="413656" y="1170162"/>
          <a:ext cx="9035143" cy="504650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3" name="Title 1"/>
          <p:cNvSpPr txBox="1">
            <a:spLocks/>
          </p:cNvSpPr>
          <p:nvPr/>
        </p:nvSpPr>
        <p:spPr>
          <a:xfrm>
            <a:off x="5062136" y="154108"/>
            <a:ext cx="4386663" cy="432049"/>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r"/>
            <a:r>
              <a:rPr lang="en-GB" sz="2200" b="1" cap="small" dirty="0" smtClean="0">
                <a:solidFill>
                  <a:srgbClr val="246412"/>
                </a:solidFill>
                <a:latin typeface="Arial Narrow" panose="020B0606020202030204" pitchFamily="34" charset="0"/>
              </a:rPr>
              <a:t>FINANCIAL INFORMATION</a:t>
            </a:r>
            <a:endParaRPr lang="en-ZA" sz="2200" b="1" dirty="0">
              <a:solidFill>
                <a:srgbClr val="246412"/>
              </a:solidFill>
              <a:latin typeface="Arial Narrow" panose="020B0606020202030204" pitchFamily="34" charset="0"/>
              <a:cs typeface="Arial Narrow"/>
            </a:endParaRPr>
          </a:p>
        </p:txBody>
      </p:sp>
      <p:sp>
        <p:nvSpPr>
          <p:cNvPr id="2" name="Slide Number Placeholder 1"/>
          <p:cNvSpPr>
            <a:spLocks noGrp="1"/>
          </p:cNvSpPr>
          <p:nvPr>
            <p:ph type="sldNum" sz="quarter" idx="12"/>
          </p:nvPr>
        </p:nvSpPr>
        <p:spPr/>
        <p:txBody>
          <a:bodyPr/>
          <a:lstStyle/>
          <a:p>
            <a:pPr algn="r"/>
            <a:fld id="{96B6FF19-05A1-4CA1-BC87-1DF7A796AA03}" type="slidenum">
              <a:rPr lang="en-US" smtClean="0"/>
              <a:pPr algn="r"/>
              <a:t>27</a:t>
            </a:fld>
            <a:endParaRPr lang="en-US" dirty="0"/>
          </a:p>
        </p:txBody>
      </p:sp>
    </p:spTree>
    <p:extLst>
      <p:ext uri="{BB962C8B-B14F-4D97-AF65-F5344CB8AC3E}">
        <p14:creationId xmlns:p14="http://schemas.microsoft.com/office/powerpoint/2010/main" val="1627882579"/>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Content Placeholder 2"/>
          <p:cNvSpPr txBox="1">
            <a:spLocks/>
          </p:cNvSpPr>
          <p:nvPr/>
        </p:nvSpPr>
        <p:spPr>
          <a:xfrm>
            <a:off x="920552" y="1931548"/>
            <a:ext cx="8066856" cy="3124943"/>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endParaRPr lang="en-ZA" altLang="en-US" sz="6000" dirty="0">
              <a:latin typeface="Arial Narrow"/>
              <a:cs typeface="Arial Narrow"/>
            </a:endParaRPr>
          </a:p>
          <a:p>
            <a:pPr marL="0" indent="0" algn="ctr">
              <a:buNone/>
            </a:pPr>
            <a:r>
              <a:rPr lang="en-ZA" altLang="en-US" sz="6000" b="1" dirty="0">
                <a:solidFill>
                  <a:srgbClr val="246412"/>
                </a:solidFill>
                <a:latin typeface="Arial Narrow" panose="020B0606020202030204" pitchFamily="34" charset="0"/>
                <a:cs typeface="Arial Narrow"/>
              </a:rPr>
              <a:t>Thank You</a:t>
            </a:r>
          </a:p>
        </p:txBody>
      </p:sp>
      <p:pic>
        <p:nvPicPr>
          <p:cNvPr id="11" name="Picture 2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34199" y="4940987"/>
            <a:ext cx="2971801" cy="1234977"/>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17961" dir="2700000" algn="ctr" rotWithShape="0">
                    <a:schemeClr val="accent1">
                      <a:gamma/>
                      <a:shade val="60000"/>
                      <a:invGamma/>
                    </a:schemeClr>
                  </a:outerShdw>
                </a:effectLst>
              </a14:hiddenEffects>
            </a:ext>
          </a:extLst>
        </p:spPr>
      </p:pic>
      <p:sp>
        <p:nvSpPr>
          <p:cNvPr id="2" name="Slide Number Placeholder 1"/>
          <p:cNvSpPr>
            <a:spLocks noGrp="1"/>
          </p:cNvSpPr>
          <p:nvPr>
            <p:ph type="sldNum" sz="quarter" idx="12"/>
          </p:nvPr>
        </p:nvSpPr>
        <p:spPr/>
        <p:txBody>
          <a:bodyPr/>
          <a:lstStyle/>
          <a:p>
            <a:pPr algn="r"/>
            <a:fld id="{96B6FF19-05A1-4CA1-BC87-1DF7A796AA03}" type="slidenum">
              <a:rPr lang="en-US" smtClean="0"/>
              <a:pPr algn="r"/>
              <a:t>28</a:t>
            </a:fld>
            <a:endParaRPr lang="en-US" dirty="0"/>
          </a:p>
        </p:txBody>
      </p:sp>
    </p:spTree>
    <p:extLst>
      <p:ext uri="{BB962C8B-B14F-4D97-AF65-F5344CB8AC3E}">
        <p14:creationId xmlns:p14="http://schemas.microsoft.com/office/powerpoint/2010/main" val="274544227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Content Placeholder 13"/>
          <p:cNvSpPr>
            <a:spLocks noGrp="1"/>
          </p:cNvSpPr>
          <p:nvPr>
            <p:ph idx="1"/>
          </p:nvPr>
        </p:nvSpPr>
        <p:spPr>
          <a:xfrm>
            <a:off x="152400" y="856649"/>
            <a:ext cx="9601200" cy="5442280"/>
          </a:xfrm>
        </p:spPr>
        <p:txBody>
          <a:bodyPr>
            <a:normAutofit/>
          </a:bodyPr>
          <a:lstStyle/>
          <a:p>
            <a:pPr lvl="0" algn="just">
              <a:lnSpc>
                <a:spcPct val="170000"/>
              </a:lnSpc>
              <a:spcBef>
                <a:spcPts val="0"/>
              </a:spcBef>
              <a:buClr>
                <a:srgbClr val="003819"/>
              </a:buClr>
            </a:pPr>
            <a:r>
              <a:rPr lang="en-US" sz="1400" b="1" dirty="0">
                <a:solidFill>
                  <a:prstClr val="black"/>
                </a:solidFill>
                <a:latin typeface="Arial Narrow"/>
                <a:cs typeface="Arial Narrow"/>
              </a:rPr>
              <a:t>Section 65 of the </a:t>
            </a:r>
            <a:r>
              <a:rPr lang="en-US" sz="1400" b="1" dirty="0">
                <a:solidFill>
                  <a:srgbClr val="996633"/>
                </a:solidFill>
                <a:latin typeface="Arial Narrow"/>
                <a:cs typeface="Arial Narrow"/>
              </a:rPr>
              <a:t>Public Finance Management Act, </a:t>
            </a:r>
            <a:r>
              <a:rPr lang="en-US" sz="1400" b="1" dirty="0" smtClean="0">
                <a:solidFill>
                  <a:srgbClr val="996633"/>
                </a:solidFill>
                <a:latin typeface="Arial Narrow"/>
                <a:cs typeface="Arial Narrow"/>
              </a:rPr>
              <a:t>1999 </a:t>
            </a:r>
            <a:r>
              <a:rPr lang="en-US" sz="1400" b="1" dirty="0">
                <a:solidFill>
                  <a:prstClr val="black"/>
                </a:solidFill>
                <a:latin typeface="Arial Narrow"/>
                <a:cs typeface="Arial Narrow"/>
              </a:rPr>
              <a:t>states that</a:t>
            </a:r>
            <a:r>
              <a:rPr lang="en-US" sz="1400" b="1" dirty="0" smtClean="0">
                <a:solidFill>
                  <a:prstClr val="black"/>
                </a:solidFill>
                <a:latin typeface="Arial Narrow"/>
                <a:cs typeface="Arial Narrow"/>
              </a:rPr>
              <a:t>:</a:t>
            </a:r>
          </a:p>
          <a:p>
            <a:pPr marL="0" lvl="0" indent="0" algn="just">
              <a:lnSpc>
                <a:spcPct val="170000"/>
              </a:lnSpc>
              <a:spcBef>
                <a:spcPts val="0"/>
              </a:spcBef>
              <a:buClr>
                <a:srgbClr val="003819"/>
              </a:buClr>
              <a:buNone/>
            </a:pPr>
            <a:endParaRPr lang="en-US" sz="1400" b="1" dirty="0">
              <a:solidFill>
                <a:prstClr val="black"/>
              </a:solidFill>
              <a:latin typeface="Arial Narrow"/>
              <a:cs typeface="Arial Narrow"/>
            </a:endParaRPr>
          </a:p>
          <a:p>
            <a:pPr marL="231775" lvl="0" indent="0" algn="just" fontAlgn="base">
              <a:lnSpc>
                <a:spcPct val="170000"/>
              </a:lnSpc>
              <a:spcBef>
                <a:spcPts val="0"/>
              </a:spcBef>
              <a:buNone/>
            </a:pPr>
            <a:r>
              <a:rPr lang="en-US" sz="1400" i="1" dirty="0">
                <a:solidFill>
                  <a:prstClr val="black"/>
                </a:solidFill>
                <a:latin typeface="Arial Narrow"/>
                <a:cs typeface="Arial Narrow"/>
              </a:rPr>
              <a:t>(1) The </a:t>
            </a:r>
            <a:r>
              <a:rPr lang="en-US" sz="1400" i="1" dirty="0" smtClean="0">
                <a:solidFill>
                  <a:prstClr val="black"/>
                </a:solidFill>
                <a:latin typeface="Arial Narrow"/>
                <a:cs typeface="Arial Narrow"/>
              </a:rPr>
              <a:t>Executive Authority </a:t>
            </a:r>
            <a:r>
              <a:rPr lang="en-US" sz="1400" i="1" dirty="0">
                <a:solidFill>
                  <a:prstClr val="black"/>
                </a:solidFill>
                <a:latin typeface="Arial Narrow"/>
                <a:cs typeface="Arial Narrow"/>
              </a:rPr>
              <a:t>responsible for a Department or Public Entity must table in the National Assembly or a Provincial Legislature, as may be appropriate-</a:t>
            </a:r>
          </a:p>
          <a:p>
            <a:pPr marL="231775" lvl="1" indent="0" algn="just" fontAlgn="base">
              <a:lnSpc>
                <a:spcPct val="170000"/>
              </a:lnSpc>
              <a:spcBef>
                <a:spcPts val="0"/>
              </a:spcBef>
              <a:buNone/>
            </a:pPr>
            <a:r>
              <a:rPr lang="en-US" sz="1400" i="1" dirty="0" smtClean="0">
                <a:solidFill>
                  <a:prstClr val="black"/>
                </a:solidFill>
                <a:latin typeface="Arial Narrow"/>
                <a:cs typeface="Arial Narrow"/>
              </a:rPr>
              <a:t>(a)The </a:t>
            </a:r>
            <a:r>
              <a:rPr lang="en-US" sz="1400" i="1" dirty="0">
                <a:solidFill>
                  <a:prstClr val="black"/>
                </a:solidFill>
                <a:latin typeface="Arial Narrow"/>
                <a:cs typeface="Arial Narrow"/>
              </a:rPr>
              <a:t>annual report and financial statements referred to in section 40(1)(d) or 55(1)(d) and the audit report on those statements, within one month after the accounting officer for the Department or the accounting authority for the public entity received the audit report</a:t>
            </a:r>
            <a:r>
              <a:rPr lang="en-US" sz="1400" i="1" dirty="0" smtClean="0">
                <a:solidFill>
                  <a:prstClr val="black"/>
                </a:solidFill>
                <a:latin typeface="Arial Narrow"/>
                <a:cs typeface="Arial Narrow"/>
              </a:rPr>
              <a:t>.</a:t>
            </a:r>
          </a:p>
          <a:p>
            <a:pPr marL="0" lvl="0" indent="0" algn="just" fontAlgn="base">
              <a:lnSpc>
                <a:spcPct val="170000"/>
              </a:lnSpc>
              <a:spcBef>
                <a:spcPts val="0"/>
              </a:spcBef>
              <a:buNone/>
            </a:pPr>
            <a:endParaRPr lang="en-US" sz="1400" b="1" i="1" dirty="0">
              <a:solidFill>
                <a:prstClr val="black"/>
              </a:solidFill>
              <a:latin typeface="Arial Narrow"/>
              <a:cs typeface="Arial Narrow"/>
            </a:endParaRPr>
          </a:p>
          <a:p>
            <a:pPr algn="just">
              <a:lnSpc>
                <a:spcPct val="170000"/>
              </a:lnSpc>
              <a:spcBef>
                <a:spcPts val="0"/>
              </a:spcBef>
            </a:pPr>
            <a:r>
              <a:rPr lang="en-US" sz="1400" b="1" dirty="0">
                <a:solidFill>
                  <a:prstClr val="black"/>
                </a:solidFill>
                <a:latin typeface="Arial Narrow"/>
                <a:cs typeface="Arial Narrow"/>
              </a:rPr>
              <a:t>The Annual </a:t>
            </a:r>
            <a:r>
              <a:rPr lang="en-US" sz="1400" b="1" dirty="0" smtClean="0">
                <a:solidFill>
                  <a:prstClr val="black"/>
                </a:solidFill>
                <a:latin typeface="Arial Narrow"/>
                <a:cs typeface="Arial Narrow"/>
              </a:rPr>
              <a:t>Report has been prepared in accordance with the </a:t>
            </a:r>
            <a:r>
              <a:rPr lang="en-US" sz="1400" b="1" dirty="0" smtClean="0">
                <a:solidFill>
                  <a:srgbClr val="996633"/>
                </a:solidFill>
                <a:latin typeface="Arial Narrow"/>
                <a:cs typeface="Arial Narrow"/>
              </a:rPr>
              <a:t>“</a:t>
            </a:r>
            <a:r>
              <a:rPr lang="en-US" sz="1400" b="1" i="1" dirty="0" smtClean="0">
                <a:solidFill>
                  <a:srgbClr val="996633"/>
                </a:solidFill>
                <a:latin typeface="Arial Narrow"/>
                <a:cs typeface="Arial Narrow"/>
              </a:rPr>
              <a:t>Annual Report Guide for National and Provincial Departments</a:t>
            </a:r>
            <a:r>
              <a:rPr lang="en-US" sz="1400" b="1" dirty="0" smtClean="0">
                <a:solidFill>
                  <a:srgbClr val="996633"/>
                </a:solidFill>
                <a:latin typeface="Arial Narrow"/>
                <a:cs typeface="Arial Narrow"/>
              </a:rPr>
              <a:t>” </a:t>
            </a:r>
            <a:r>
              <a:rPr lang="en-US" sz="1400" b="1" dirty="0" smtClean="0">
                <a:latin typeface="Arial Narrow"/>
                <a:cs typeface="Arial Narrow"/>
              </a:rPr>
              <a:t>issued by National Treasury.</a:t>
            </a:r>
          </a:p>
          <a:p>
            <a:pPr marL="0" indent="0" algn="just">
              <a:lnSpc>
                <a:spcPct val="170000"/>
              </a:lnSpc>
              <a:spcBef>
                <a:spcPts val="0"/>
              </a:spcBef>
              <a:buNone/>
            </a:pPr>
            <a:endParaRPr lang="en-US" sz="1400" b="1" dirty="0" smtClean="0">
              <a:solidFill>
                <a:prstClr val="black"/>
              </a:solidFill>
              <a:latin typeface="Arial Narrow"/>
              <a:cs typeface="Arial Narrow"/>
            </a:endParaRPr>
          </a:p>
          <a:p>
            <a:pPr algn="just">
              <a:lnSpc>
                <a:spcPct val="170000"/>
              </a:lnSpc>
              <a:spcBef>
                <a:spcPts val="0"/>
              </a:spcBef>
            </a:pPr>
            <a:r>
              <a:rPr lang="en-US" sz="1400" b="1" dirty="0" smtClean="0">
                <a:solidFill>
                  <a:prstClr val="black"/>
                </a:solidFill>
                <a:latin typeface="Arial Narrow"/>
                <a:cs typeface="Arial Narrow"/>
              </a:rPr>
              <a:t>It </a:t>
            </a:r>
            <a:r>
              <a:rPr lang="en-US" sz="1400" b="1" dirty="0">
                <a:solidFill>
                  <a:prstClr val="black"/>
                </a:solidFill>
                <a:latin typeface="Arial Narrow"/>
                <a:cs typeface="Arial Narrow"/>
              </a:rPr>
              <a:t>sets</a:t>
            </a:r>
            <a:r>
              <a:rPr lang="en-US" sz="1400" b="1" dirty="0">
                <a:solidFill>
                  <a:srgbClr val="FF0000"/>
                </a:solidFill>
                <a:latin typeface="Arial Narrow"/>
                <a:cs typeface="Arial Narrow"/>
              </a:rPr>
              <a:t> </a:t>
            </a:r>
            <a:r>
              <a:rPr lang="en-US" sz="1400" b="1" dirty="0">
                <a:solidFill>
                  <a:prstClr val="black"/>
                </a:solidFill>
                <a:latin typeface="Arial Narrow"/>
                <a:cs typeface="Arial Narrow"/>
              </a:rPr>
              <a:t>out the </a:t>
            </a:r>
            <a:r>
              <a:rPr lang="en-US" sz="1400" b="1" dirty="0">
                <a:solidFill>
                  <a:srgbClr val="996633"/>
                </a:solidFill>
                <a:latin typeface="Arial Narrow"/>
                <a:cs typeface="Arial Narrow"/>
              </a:rPr>
              <a:t>achievements</a:t>
            </a:r>
            <a:r>
              <a:rPr lang="en-US" sz="1400" b="1" dirty="0">
                <a:solidFill>
                  <a:prstClr val="black"/>
                </a:solidFill>
                <a:latin typeface="Arial Narrow"/>
                <a:cs typeface="Arial Narrow"/>
              </a:rPr>
              <a:t>, </a:t>
            </a:r>
            <a:r>
              <a:rPr lang="en-US" sz="1400" b="1" dirty="0">
                <a:solidFill>
                  <a:srgbClr val="996633"/>
                </a:solidFill>
                <a:latin typeface="Arial Narrow"/>
                <a:cs typeface="Arial Narrow"/>
              </a:rPr>
              <a:t>performance information</a:t>
            </a:r>
            <a:r>
              <a:rPr lang="en-US" sz="1400" b="1" dirty="0">
                <a:solidFill>
                  <a:prstClr val="black"/>
                </a:solidFill>
                <a:latin typeface="Arial Narrow"/>
                <a:cs typeface="Arial Narrow"/>
              </a:rPr>
              <a:t>, </a:t>
            </a:r>
            <a:r>
              <a:rPr lang="en-US" sz="1400" b="1" dirty="0">
                <a:solidFill>
                  <a:srgbClr val="996633"/>
                </a:solidFill>
                <a:latin typeface="Arial Narrow"/>
                <a:cs typeface="Arial Narrow"/>
              </a:rPr>
              <a:t>governance</a:t>
            </a:r>
            <a:r>
              <a:rPr lang="en-US" sz="1400" b="1" dirty="0">
                <a:solidFill>
                  <a:prstClr val="black"/>
                </a:solidFill>
                <a:latin typeface="Arial Narrow"/>
                <a:cs typeface="Arial Narrow"/>
              </a:rPr>
              <a:t>, </a:t>
            </a:r>
            <a:r>
              <a:rPr lang="en-US" sz="1400" b="1" dirty="0">
                <a:solidFill>
                  <a:srgbClr val="996633"/>
                </a:solidFill>
                <a:latin typeface="Arial Narrow"/>
                <a:cs typeface="Arial Narrow"/>
              </a:rPr>
              <a:t>human </a:t>
            </a:r>
            <a:r>
              <a:rPr lang="en-US" sz="1400" b="1" dirty="0" smtClean="0">
                <a:solidFill>
                  <a:srgbClr val="996633"/>
                </a:solidFill>
                <a:latin typeface="Arial Narrow"/>
                <a:cs typeface="Arial Narrow"/>
              </a:rPr>
              <a:t>resources management </a:t>
            </a:r>
            <a:r>
              <a:rPr lang="en-US" sz="1400" b="1" dirty="0">
                <a:solidFill>
                  <a:prstClr val="black"/>
                </a:solidFill>
                <a:latin typeface="Arial Narrow"/>
                <a:cs typeface="Arial Narrow"/>
              </a:rPr>
              <a:t>and </a:t>
            </a:r>
            <a:r>
              <a:rPr lang="en-US" sz="1400" b="1" dirty="0">
                <a:solidFill>
                  <a:srgbClr val="996633"/>
                </a:solidFill>
                <a:latin typeface="Arial Narrow"/>
                <a:cs typeface="Arial Narrow"/>
              </a:rPr>
              <a:t>financial information </a:t>
            </a:r>
            <a:r>
              <a:rPr lang="en-US" sz="1400" b="1" dirty="0">
                <a:solidFill>
                  <a:prstClr val="black"/>
                </a:solidFill>
                <a:latin typeface="Arial Narrow"/>
                <a:cs typeface="Arial Narrow"/>
              </a:rPr>
              <a:t>for </a:t>
            </a:r>
            <a:r>
              <a:rPr lang="en-US" sz="1400" b="1" dirty="0">
                <a:solidFill>
                  <a:srgbClr val="000000"/>
                </a:solidFill>
                <a:latin typeface="Arial Narrow"/>
                <a:cs typeface="Arial Narrow"/>
              </a:rPr>
              <a:t>the </a:t>
            </a:r>
            <a:r>
              <a:rPr lang="en-US" sz="1400" b="1" dirty="0" smtClean="0">
                <a:solidFill>
                  <a:srgbClr val="000000"/>
                </a:solidFill>
                <a:latin typeface="Arial Narrow"/>
                <a:cs typeface="Arial Narrow"/>
              </a:rPr>
              <a:t>2021/22 </a:t>
            </a:r>
            <a:r>
              <a:rPr lang="en-US" sz="1400" b="1" dirty="0">
                <a:solidFill>
                  <a:prstClr val="black"/>
                </a:solidFill>
                <a:latin typeface="Arial Narrow"/>
                <a:cs typeface="Arial Narrow"/>
              </a:rPr>
              <a:t>financial year. The </a:t>
            </a:r>
            <a:r>
              <a:rPr lang="en-US" sz="1400" b="1" dirty="0">
                <a:solidFill>
                  <a:srgbClr val="000000"/>
                </a:solidFill>
                <a:latin typeface="Arial Narrow"/>
                <a:cs typeface="Arial Narrow"/>
              </a:rPr>
              <a:t>information reported therein </a:t>
            </a:r>
            <a:r>
              <a:rPr lang="en-US" sz="1400" b="1" dirty="0">
                <a:solidFill>
                  <a:prstClr val="black"/>
                </a:solidFill>
                <a:latin typeface="Arial Narrow"/>
                <a:cs typeface="Arial Narrow"/>
              </a:rPr>
              <a:t>includes the actual achievements for the reporting period in relation to planned targets and budgets as published in the </a:t>
            </a:r>
            <a:r>
              <a:rPr lang="en-US" sz="1400" b="1" dirty="0" smtClean="0">
                <a:solidFill>
                  <a:prstClr val="black"/>
                </a:solidFill>
                <a:latin typeface="Arial Narrow"/>
                <a:cs typeface="Arial Narrow"/>
              </a:rPr>
              <a:t>2021/22 Annual </a:t>
            </a:r>
            <a:r>
              <a:rPr lang="en-US" sz="1400" b="1" dirty="0">
                <a:solidFill>
                  <a:prstClr val="black"/>
                </a:solidFill>
                <a:latin typeface="Arial Narrow"/>
                <a:cs typeface="Arial Narrow"/>
              </a:rPr>
              <a:t>Performance Plan, national estimates of expenditure, and adjusted expenditure.</a:t>
            </a:r>
          </a:p>
          <a:p>
            <a:pPr marL="0" lvl="0" indent="0" algn="just">
              <a:lnSpc>
                <a:spcPct val="150000"/>
              </a:lnSpc>
              <a:spcBef>
                <a:spcPts val="0"/>
              </a:spcBef>
              <a:buClr>
                <a:srgbClr val="70AD47">
                  <a:lumMod val="50000"/>
                </a:srgbClr>
              </a:buClr>
              <a:buNone/>
            </a:pPr>
            <a:endParaRPr lang="en-US" sz="1400" dirty="0"/>
          </a:p>
        </p:txBody>
      </p:sp>
      <p:sp>
        <p:nvSpPr>
          <p:cNvPr id="11" name="Title 1"/>
          <p:cNvSpPr txBox="1">
            <a:spLocks/>
          </p:cNvSpPr>
          <p:nvPr/>
        </p:nvSpPr>
        <p:spPr>
          <a:xfrm>
            <a:off x="5231933" y="103052"/>
            <a:ext cx="4346176" cy="457200"/>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r"/>
            <a:r>
              <a:rPr lang="en-ZA" sz="2200" b="1" dirty="0" smtClean="0">
                <a:solidFill>
                  <a:srgbClr val="246412"/>
                </a:solidFill>
                <a:latin typeface="Arial Narrow" panose="020B0606020202030204" pitchFamily="34" charset="0"/>
                <a:cs typeface="Arial Narrow"/>
              </a:rPr>
              <a:t>BACKGROUND</a:t>
            </a:r>
            <a:endParaRPr lang="en-ZA" sz="2200" b="1" dirty="0">
              <a:solidFill>
                <a:srgbClr val="246412"/>
              </a:solidFill>
              <a:latin typeface="Arial Narrow" panose="020B0606020202030204" pitchFamily="34" charset="0"/>
              <a:cs typeface="Arial Narrow"/>
            </a:endParaRPr>
          </a:p>
        </p:txBody>
      </p:sp>
      <p:sp>
        <p:nvSpPr>
          <p:cNvPr id="2" name="Slide Number Placeholder 1"/>
          <p:cNvSpPr>
            <a:spLocks noGrp="1"/>
          </p:cNvSpPr>
          <p:nvPr>
            <p:ph type="sldNum" sz="quarter" idx="12"/>
          </p:nvPr>
        </p:nvSpPr>
        <p:spPr/>
        <p:txBody>
          <a:bodyPr/>
          <a:lstStyle/>
          <a:p>
            <a:pPr algn="r"/>
            <a:fld id="{96B6FF19-05A1-4CA1-BC87-1DF7A796AA03}" type="slidenum">
              <a:rPr lang="en-US" smtClean="0"/>
              <a:pPr algn="r"/>
              <a:t>3</a:t>
            </a:fld>
            <a:endParaRPr lang="en-US" dirty="0"/>
          </a:p>
        </p:txBody>
      </p:sp>
    </p:spTree>
    <p:extLst>
      <p:ext uri="{BB962C8B-B14F-4D97-AF65-F5344CB8AC3E}">
        <p14:creationId xmlns:p14="http://schemas.microsoft.com/office/powerpoint/2010/main" val="325292710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
          <p:cNvSpPr txBox="1">
            <a:spLocks/>
          </p:cNvSpPr>
          <p:nvPr/>
        </p:nvSpPr>
        <p:spPr>
          <a:xfrm>
            <a:off x="5251183" y="134917"/>
            <a:ext cx="4514100" cy="457200"/>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r"/>
            <a:r>
              <a:rPr lang="en-ZA" sz="2200" b="1" dirty="0" smtClean="0">
                <a:solidFill>
                  <a:srgbClr val="246412"/>
                </a:solidFill>
                <a:latin typeface="Arial Narrow" panose="020B0606020202030204" pitchFamily="34" charset="0"/>
                <a:cs typeface="Arial Narrow"/>
              </a:rPr>
              <a:t>STRATEGIC OVERVIEW</a:t>
            </a:r>
            <a:endParaRPr lang="en-ZA" sz="2200" b="1" dirty="0">
              <a:solidFill>
                <a:srgbClr val="246412"/>
              </a:solidFill>
              <a:latin typeface="Arial Narrow" panose="020B0606020202030204" pitchFamily="34" charset="0"/>
              <a:cs typeface="Arial Narrow"/>
            </a:endParaRPr>
          </a:p>
        </p:txBody>
      </p:sp>
      <p:sp>
        <p:nvSpPr>
          <p:cNvPr id="10" name="Rectangle 9"/>
          <p:cNvSpPr/>
          <p:nvPr/>
        </p:nvSpPr>
        <p:spPr>
          <a:xfrm>
            <a:off x="383330" y="1662769"/>
            <a:ext cx="6090182" cy="1254815"/>
          </a:xfrm>
          <a:prstGeom prst="rect">
            <a:avLst/>
          </a:prstGeom>
          <a:solidFill>
            <a:schemeClr val="bg1"/>
          </a:solidFill>
          <a:ln w="25400" cap="flat" cmpd="sng" algn="ctr">
            <a:noFill/>
            <a:prstDash val="solid"/>
          </a:ln>
          <a:effectLst/>
          <a:scene3d>
            <a:camera prst="orthographicFront">
              <a:rot lat="0" lon="0" rev="0"/>
            </a:camera>
            <a:lightRig rig="chilly" dir="t">
              <a:rot lat="0" lon="0" rev="18480000"/>
            </a:lightRig>
          </a:scene3d>
          <a:sp3d prstMaterial="clear">
            <a:bevelT h="63500"/>
          </a:sp3d>
        </p:spPr>
        <p:txBody>
          <a:bodyPr rtlCol="0" anchor="ctr"/>
          <a:lstStyle/>
          <a:p>
            <a:pPr marL="0" marR="0" lvl="0" indent="0" defTabSz="914400" eaLnBrk="1" fontAlgn="auto" latinLnBrk="0" hangingPunct="1">
              <a:lnSpc>
                <a:spcPct val="150000"/>
              </a:lnSpc>
              <a:spcBef>
                <a:spcPts val="0"/>
              </a:spcBef>
              <a:spcAft>
                <a:spcPts val="0"/>
              </a:spcAft>
              <a:buClrTx/>
              <a:buSzTx/>
              <a:buFontTx/>
              <a:buNone/>
              <a:tabLst/>
              <a:defRPr/>
            </a:pPr>
            <a:r>
              <a:rPr kumimoji="0" lang="en-US" sz="2000" b="1" i="0" u="none" strike="noStrike" kern="0" cap="none" spc="0" normalizeH="0" baseline="0" noProof="0" dirty="0" smtClean="0">
                <a:ln>
                  <a:noFill/>
                </a:ln>
                <a:solidFill>
                  <a:srgbClr val="246412"/>
                </a:solidFill>
                <a:effectLst/>
                <a:uLnTx/>
                <a:uFillTx/>
                <a:latin typeface="Arial Narrow"/>
                <a:ea typeface="+mn-ea"/>
                <a:cs typeface="Arial Narrow"/>
              </a:rPr>
              <a:t>VISION</a:t>
            </a:r>
            <a:endParaRPr kumimoji="0" lang="en-US" sz="2000" b="0" i="0" u="none" strike="noStrike" kern="0" cap="none" spc="0" normalizeH="0" baseline="0" noProof="0" dirty="0" smtClean="0">
              <a:ln>
                <a:noFill/>
              </a:ln>
              <a:solidFill>
                <a:srgbClr val="246412"/>
              </a:solidFill>
              <a:effectLst/>
              <a:uLnTx/>
              <a:uFillTx/>
              <a:latin typeface="Arial Narrow"/>
              <a:ea typeface="+mn-ea"/>
              <a:cs typeface="Arial Narrow"/>
            </a:endParaRPr>
          </a:p>
          <a:p>
            <a:pPr marL="0" marR="0" lvl="0" indent="0" defTabSz="914400" eaLnBrk="1" fontAlgn="auto" latinLnBrk="0" hangingPunct="1">
              <a:lnSpc>
                <a:spcPct val="150000"/>
              </a:lnSpc>
              <a:spcBef>
                <a:spcPts val="0"/>
              </a:spcBef>
              <a:spcAft>
                <a:spcPts val="0"/>
              </a:spcAft>
              <a:buClrTx/>
              <a:buSzTx/>
              <a:buFontTx/>
              <a:buNone/>
              <a:tabLst/>
              <a:defRPr/>
            </a:pPr>
            <a:r>
              <a:rPr kumimoji="0" lang="en-US" sz="1600" b="1" i="1" u="none" strike="noStrike" kern="0" cap="none" spc="0" normalizeH="0" baseline="0" noProof="0" dirty="0" smtClean="0">
                <a:ln>
                  <a:noFill/>
                </a:ln>
                <a:solidFill>
                  <a:srgbClr val="246412"/>
                </a:solidFill>
                <a:effectLst/>
                <a:uLnTx/>
                <a:uFillTx/>
                <a:latin typeface="Arial Narrow"/>
                <a:ea typeface="+mn-ea"/>
                <a:cs typeface="Arial Narrow"/>
              </a:rPr>
              <a:t>A </a:t>
            </a:r>
            <a:r>
              <a:rPr kumimoji="0" lang="en-US" sz="1600" b="1" i="1" u="none" strike="noStrike" kern="0" cap="none" spc="0" normalizeH="0" baseline="0" noProof="0" dirty="0" smtClean="0">
                <a:ln>
                  <a:noFill/>
                </a:ln>
                <a:solidFill>
                  <a:srgbClr val="996633"/>
                </a:solidFill>
                <a:effectLst/>
                <a:uLnTx/>
                <a:uFillTx/>
                <a:latin typeface="Arial Narrow"/>
                <a:ea typeface="+mn-ea"/>
                <a:cs typeface="Arial Narrow"/>
              </a:rPr>
              <a:t>transformed</a:t>
            </a:r>
            <a:r>
              <a:rPr kumimoji="0" lang="en-US" sz="1600" b="1" i="1" u="none" strike="noStrike" kern="0" cap="none" spc="0" normalizeH="0" baseline="0" noProof="0" dirty="0" smtClean="0">
                <a:ln>
                  <a:noFill/>
                </a:ln>
                <a:solidFill>
                  <a:prstClr val="black"/>
                </a:solidFill>
                <a:effectLst/>
                <a:uLnTx/>
                <a:uFillTx/>
                <a:latin typeface="Arial Narrow"/>
                <a:ea typeface="+mn-ea"/>
                <a:cs typeface="Arial Narrow"/>
              </a:rPr>
              <a:t> </a:t>
            </a:r>
            <a:r>
              <a:rPr kumimoji="0" lang="en-US" sz="1600" b="1" i="1" u="none" strike="noStrike" kern="0" cap="none" spc="0" normalizeH="0" baseline="0" noProof="0" dirty="0" smtClean="0">
                <a:ln>
                  <a:noFill/>
                </a:ln>
                <a:solidFill>
                  <a:srgbClr val="246412"/>
                </a:solidFill>
                <a:effectLst/>
                <a:uLnTx/>
                <a:uFillTx/>
                <a:latin typeface="Arial Narrow"/>
                <a:ea typeface="+mn-ea"/>
                <a:cs typeface="Arial Narrow"/>
              </a:rPr>
              <a:t>and </a:t>
            </a:r>
            <a:r>
              <a:rPr kumimoji="0" lang="en-US" sz="1600" b="1" i="1" u="none" strike="noStrike" kern="0" cap="none" spc="0" normalizeH="0" baseline="0" noProof="0" dirty="0" smtClean="0">
                <a:ln>
                  <a:noFill/>
                </a:ln>
                <a:solidFill>
                  <a:srgbClr val="996633"/>
                </a:solidFill>
                <a:effectLst/>
                <a:uLnTx/>
                <a:uFillTx/>
                <a:latin typeface="Arial Narrow"/>
                <a:ea typeface="+mn-ea"/>
                <a:cs typeface="Arial Narrow"/>
              </a:rPr>
              <a:t>accountable</a:t>
            </a:r>
            <a:r>
              <a:rPr kumimoji="0" lang="en-US" sz="1600" b="1" i="1" u="none" strike="noStrike" kern="0" cap="none" spc="0" normalizeH="0" baseline="0" noProof="0" dirty="0" smtClean="0">
                <a:ln>
                  <a:noFill/>
                </a:ln>
                <a:solidFill>
                  <a:prstClr val="black"/>
                </a:solidFill>
                <a:effectLst/>
                <a:uLnTx/>
                <a:uFillTx/>
                <a:latin typeface="Arial Narrow"/>
                <a:ea typeface="+mn-ea"/>
                <a:cs typeface="Arial Narrow"/>
              </a:rPr>
              <a:t> </a:t>
            </a:r>
            <a:r>
              <a:rPr kumimoji="0" lang="en-US" sz="1600" b="1" i="1" u="none" strike="noStrike" kern="0" cap="none" spc="0" normalizeH="0" baseline="0" noProof="0" dirty="0" smtClean="0">
                <a:ln>
                  <a:noFill/>
                </a:ln>
                <a:solidFill>
                  <a:srgbClr val="246412"/>
                </a:solidFill>
                <a:effectLst/>
                <a:uLnTx/>
                <a:uFillTx/>
                <a:latin typeface="Arial Narrow"/>
                <a:ea typeface="+mn-ea"/>
                <a:cs typeface="Arial Narrow"/>
              </a:rPr>
              <a:t>Police Service that reflects the </a:t>
            </a:r>
            <a:r>
              <a:rPr kumimoji="0" lang="en-US" sz="1600" b="1" i="1" u="none" strike="noStrike" kern="0" cap="none" spc="0" normalizeH="0" baseline="0" noProof="0" dirty="0" smtClean="0">
                <a:ln>
                  <a:noFill/>
                </a:ln>
                <a:solidFill>
                  <a:srgbClr val="996633"/>
                </a:solidFill>
                <a:effectLst/>
                <a:uLnTx/>
                <a:uFillTx/>
                <a:latin typeface="Arial Narrow"/>
                <a:ea typeface="+mn-ea"/>
                <a:cs typeface="Arial Narrow"/>
              </a:rPr>
              <a:t>democratic</a:t>
            </a:r>
            <a:r>
              <a:rPr kumimoji="0" lang="en-US" sz="1600" b="1" i="1" u="none" strike="noStrike" kern="0" cap="none" spc="0" normalizeH="0" baseline="0" noProof="0" dirty="0" smtClean="0">
                <a:ln>
                  <a:noFill/>
                </a:ln>
                <a:solidFill>
                  <a:prstClr val="black"/>
                </a:solidFill>
                <a:effectLst/>
                <a:uLnTx/>
                <a:uFillTx/>
                <a:latin typeface="Arial Narrow"/>
                <a:ea typeface="+mn-ea"/>
                <a:cs typeface="Arial Narrow"/>
              </a:rPr>
              <a:t> </a:t>
            </a:r>
            <a:r>
              <a:rPr kumimoji="0" lang="en-US" sz="1600" b="1" i="1" u="none" strike="noStrike" kern="0" cap="none" spc="0" normalizeH="0" baseline="0" noProof="0" dirty="0" smtClean="0">
                <a:ln>
                  <a:noFill/>
                </a:ln>
                <a:solidFill>
                  <a:srgbClr val="246412"/>
                </a:solidFill>
                <a:effectLst/>
                <a:uLnTx/>
                <a:uFillTx/>
                <a:latin typeface="Arial Narrow"/>
                <a:ea typeface="+mn-ea"/>
                <a:cs typeface="Arial Narrow"/>
              </a:rPr>
              <a:t>values and principles of the Constitution of the Republic of South Africa</a:t>
            </a:r>
            <a:endParaRPr kumimoji="0" lang="en-ZA" sz="1600" b="1" i="1" u="none" strike="noStrike" kern="0" cap="none" spc="0" normalizeH="0" baseline="0" noProof="0" dirty="0" smtClean="0">
              <a:ln>
                <a:noFill/>
              </a:ln>
              <a:solidFill>
                <a:srgbClr val="246412"/>
              </a:solidFill>
              <a:effectLst/>
              <a:uLnTx/>
              <a:uFillTx/>
              <a:latin typeface="Arial Narrow"/>
              <a:ea typeface="+mn-ea"/>
              <a:cs typeface="Arial Narrow"/>
            </a:endParaRPr>
          </a:p>
        </p:txBody>
      </p:sp>
      <p:sp>
        <p:nvSpPr>
          <p:cNvPr id="13" name="Rectangle 12"/>
          <p:cNvSpPr/>
          <p:nvPr/>
        </p:nvSpPr>
        <p:spPr>
          <a:xfrm>
            <a:off x="383330" y="3546764"/>
            <a:ext cx="6090182" cy="1597891"/>
          </a:xfrm>
          <a:prstGeom prst="rect">
            <a:avLst/>
          </a:prstGeom>
          <a:solidFill>
            <a:schemeClr val="bg1"/>
          </a:solidFill>
          <a:ln w="25400" cap="flat" cmpd="sng" algn="ctr">
            <a:noFill/>
            <a:prstDash val="solid"/>
          </a:ln>
          <a:effectLst/>
          <a:scene3d>
            <a:camera prst="orthographicFront">
              <a:rot lat="0" lon="0" rev="0"/>
            </a:camera>
            <a:lightRig rig="chilly" dir="t">
              <a:rot lat="0" lon="0" rev="18480000"/>
            </a:lightRig>
          </a:scene3d>
          <a:sp3d prstMaterial="clear">
            <a:bevelT h="63500"/>
          </a:sp3d>
        </p:spPr>
        <p:txBody>
          <a:bodyPr rtlCol="0" anchor="ctr"/>
          <a:lstStyle/>
          <a:p>
            <a:pPr marL="0" marR="0" lvl="0" indent="0" defTabSz="914400" eaLnBrk="1" fontAlgn="auto" latinLnBrk="0" hangingPunct="1">
              <a:lnSpc>
                <a:spcPct val="150000"/>
              </a:lnSpc>
              <a:spcBef>
                <a:spcPts val="0"/>
              </a:spcBef>
              <a:spcAft>
                <a:spcPts val="0"/>
              </a:spcAft>
              <a:buClrTx/>
              <a:buSzTx/>
              <a:buFontTx/>
              <a:buNone/>
              <a:tabLst/>
              <a:defRPr/>
            </a:pPr>
            <a:r>
              <a:rPr kumimoji="0" lang="en-US" sz="2000" b="1" i="0" u="none" strike="noStrike" kern="0" cap="none" spc="0" normalizeH="0" baseline="0" noProof="0" dirty="0" smtClean="0">
                <a:ln>
                  <a:noFill/>
                </a:ln>
                <a:solidFill>
                  <a:srgbClr val="246412"/>
                </a:solidFill>
                <a:effectLst/>
                <a:uLnTx/>
                <a:uFillTx/>
                <a:latin typeface="Arial Narrow"/>
                <a:cs typeface="Arial Narrow"/>
              </a:rPr>
              <a:t>MISSION</a:t>
            </a:r>
            <a:endParaRPr kumimoji="0" lang="en-US" sz="2000" b="0" i="0" u="none" strike="noStrike" kern="0" cap="none" spc="0" normalizeH="0" baseline="0" noProof="0" dirty="0" smtClean="0">
              <a:ln>
                <a:noFill/>
              </a:ln>
              <a:solidFill>
                <a:srgbClr val="246412"/>
              </a:solidFill>
              <a:effectLst/>
              <a:uLnTx/>
              <a:uFillTx/>
              <a:latin typeface="Arial Narrow"/>
              <a:cs typeface="Arial Narrow"/>
            </a:endParaRPr>
          </a:p>
          <a:p>
            <a:pPr lvl="0">
              <a:lnSpc>
                <a:spcPct val="150000"/>
              </a:lnSpc>
            </a:pPr>
            <a:r>
              <a:rPr lang="en-US" sz="1600" b="1" i="1" dirty="0" smtClean="0">
                <a:solidFill>
                  <a:srgbClr val="246412"/>
                </a:solidFill>
                <a:latin typeface="Arial Narrow" panose="020B0606020202030204" pitchFamily="34" charset="0"/>
              </a:rPr>
              <a:t>To provide </a:t>
            </a:r>
            <a:r>
              <a:rPr lang="en-US" sz="1600" b="1" i="1" dirty="0">
                <a:solidFill>
                  <a:srgbClr val="246412"/>
                </a:solidFill>
                <a:latin typeface="Arial Narrow" panose="020B0606020202030204" pitchFamily="34" charset="0"/>
              </a:rPr>
              <a:t>efficient and </a:t>
            </a:r>
            <a:r>
              <a:rPr lang="en-US" sz="1600" b="1" i="1" dirty="0">
                <a:solidFill>
                  <a:srgbClr val="996633"/>
                </a:solidFill>
                <a:latin typeface="Arial Narrow" panose="020B0606020202030204" pitchFamily="34" charset="0"/>
              </a:rPr>
              <a:t>effective civilian oversight </a:t>
            </a:r>
            <a:r>
              <a:rPr lang="en-US" sz="1600" b="1" i="1" dirty="0">
                <a:solidFill>
                  <a:srgbClr val="246412"/>
                </a:solidFill>
                <a:latin typeface="Arial Narrow" panose="020B0606020202030204" pitchFamily="34" charset="0"/>
              </a:rPr>
              <a:t>over the South African Police Service for safer and more secure communities through community participation, legislation and policy </a:t>
            </a:r>
            <a:r>
              <a:rPr lang="en-US" sz="1600" b="1" i="1" dirty="0" smtClean="0">
                <a:solidFill>
                  <a:srgbClr val="246412"/>
                </a:solidFill>
                <a:latin typeface="Arial Narrow" panose="020B0606020202030204" pitchFamily="34" charset="0"/>
              </a:rPr>
              <a:t>development</a:t>
            </a:r>
            <a:endParaRPr kumimoji="0" lang="en-ZA" sz="1600" b="1" i="1" u="none" strike="noStrike" kern="0" cap="none" spc="0" normalizeH="0" baseline="0" noProof="0" dirty="0" smtClean="0">
              <a:ln>
                <a:noFill/>
              </a:ln>
              <a:solidFill>
                <a:srgbClr val="246412"/>
              </a:solidFill>
              <a:effectLst/>
              <a:uLnTx/>
              <a:uFillTx/>
              <a:latin typeface="Arial Narrow"/>
              <a:cs typeface="Arial Narrow"/>
            </a:endParaRPr>
          </a:p>
        </p:txBody>
      </p:sp>
      <p:sp>
        <p:nvSpPr>
          <p:cNvPr id="15" name="Rectangle 14"/>
          <p:cNvSpPr/>
          <p:nvPr/>
        </p:nvSpPr>
        <p:spPr>
          <a:xfrm>
            <a:off x="6996113" y="1667709"/>
            <a:ext cx="1883569" cy="524870"/>
          </a:xfrm>
          <a:prstGeom prst="rect">
            <a:avLst/>
          </a:prstGeom>
          <a:solidFill>
            <a:schemeClr val="bg1"/>
          </a:solidFill>
          <a:ln>
            <a:noFill/>
          </a:ln>
          <a:effectLst/>
          <a:scene3d>
            <a:camera prst="orthographicFront">
              <a:rot lat="0" lon="0" rev="0"/>
            </a:camera>
            <a:lightRig rig="chilly" dir="t">
              <a:rot lat="0" lon="0" rev="18480000"/>
            </a:lightRig>
          </a:scene3d>
          <a:sp3d prstMaterial="clear">
            <a:bevelT h="63500"/>
          </a:sp3d>
        </p:spPr>
        <p:style>
          <a:lnRef idx="2">
            <a:schemeClr val="accent6"/>
          </a:lnRef>
          <a:fillRef idx="1">
            <a:schemeClr val="lt1"/>
          </a:fillRef>
          <a:effectRef idx="0">
            <a:schemeClr val="accent6"/>
          </a:effectRef>
          <a:fontRef idx="minor">
            <a:schemeClr val="dk1"/>
          </a:fontRef>
        </p:style>
        <p:txBody>
          <a:bodyPr rtlCol="0" anchor="ctr"/>
          <a:lstStyle/>
          <a:p>
            <a:pPr algn="ctr"/>
            <a:r>
              <a:rPr lang="en-US" sz="2000" b="1" dirty="0" smtClean="0">
                <a:solidFill>
                  <a:srgbClr val="246412"/>
                </a:solidFill>
                <a:latin typeface="Arial Narrow" panose="020B0606020202030204" pitchFamily="34" charset="0"/>
              </a:rPr>
              <a:t>VALUES</a:t>
            </a:r>
            <a:endParaRPr lang="en-US" sz="2000" b="1" dirty="0">
              <a:solidFill>
                <a:srgbClr val="246412"/>
              </a:solidFill>
              <a:latin typeface="Arial Narrow" panose="020B0606020202030204" pitchFamily="34" charset="0"/>
            </a:endParaRPr>
          </a:p>
        </p:txBody>
      </p:sp>
      <p:pic>
        <p:nvPicPr>
          <p:cNvPr id="14" name="Picture 13"/>
          <p:cNvPicPr>
            <a:picLocks noChangeAspect="1"/>
          </p:cNvPicPr>
          <p:nvPr/>
        </p:nvPicPr>
        <p:blipFill>
          <a:blip r:embed="rId3">
            <a:clrChange>
              <a:clrFrom>
                <a:srgbClr val="FFFFFF"/>
              </a:clrFrom>
              <a:clrTo>
                <a:srgbClr val="FFFFFF">
                  <a:alpha val="0"/>
                </a:srgbClr>
              </a:clrTo>
            </a:clrChange>
          </a:blip>
          <a:stretch>
            <a:fillRect/>
          </a:stretch>
        </p:blipFill>
        <p:spPr>
          <a:xfrm>
            <a:off x="6688179" y="2626021"/>
            <a:ext cx="2844718" cy="2675652"/>
          </a:xfrm>
          <a:prstGeom prst="rect">
            <a:avLst/>
          </a:prstGeom>
        </p:spPr>
      </p:pic>
      <p:sp>
        <p:nvSpPr>
          <p:cNvPr id="2" name="Slide Number Placeholder 1"/>
          <p:cNvSpPr>
            <a:spLocks noGrp="1"/>
          </p:cNvSpPr>
          <p:nvPr>
            <p:ph type="sldNum" sz="quarter" idx="12"/>
          </p:nvPr>
        </p:nvSpPr>
        <p:spPr/>
        <p:txBody>
          <a:bodyPr/>
          <a:lstStyle/>
          <a:p>
            <a:pPr algn="r"/>
            <a:fld id="{96B6FF19-05A1-4CA1-BC87-1DF7A796AA03}" type="slidenum">
              <a:rPr lang="en-US" smtClean="0"/>
              <a:pPr algn="r"/>
              <a:t>4</a:t>
            </a:fld>
            <a:endParaRPr lang="en-US" dirty="0"/>
          </a:p>
        </p:txBody>
      </p:sp>
    </p:spTree>
    <p:extLst>
      <p:ext uri="{BB962C8B-B14F-4D97-AF65-F5344CB8AC3E}">
        <p14:creationId xmlns:p14="http://schemas.microsoft.com/office/powerpoint/2010/main" val="389013952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ext Placeholder 16"/>
          <p:cNvSpPr>
            <a:spLocks noGrp="1"/>
          </p:cNvSpPr>
          <p:nvPr>
            <p:ph type="body" idx="1"/>
          </p:nvPr>
        </p:nvSpPr>
        <p:spPr>
          <a:xfrm>
            <a:off x="5385857" y="791401"/>
            <a:ext cx="4190702" cy="531800"/>
          </a:xfrm>
          <a:ln>
            <a:noFill/>
          </a:ln>
          <a:effectLst/>
          <a:scene3d>
            <a:camera prst="orthographicFront">
              <a:rot lat="0" lon="0" rev="0"/>
            </a:camera>
            <a:lightRig rig="chilly" dir="t">
              <a:rot lat="0" lon="0" rev="18480000"/>
            </a:lightRig>
          </a:scene3d>
          <a:sp3d prstMaterial="clear">
            <a:bevelT h="63500"/>
          </a:sp3d>
        </p:spPr>
        <p:style>
          <a:lnRef idx="2">
            <a:schemeClr val="dk1"/>
          </a:lnRef>
          <a:fillRef idx="1">
            <a:schemeClr val="lt1"/>
          </a:fillRef>
          <a:effectRef idx="0">
            <a:schemeClr val="dk1"/>
          </a:effectRef>
          <a:fontRef idx="minor">
            <a:schemeClr val="dk1"/>
          </a:fontRef>
        </p:style>
        <p:txBody>
          <a:bodyPr anchor="ctr">
            <a:normAutofit/>
          </a:bodyPr>
          <a:lstStyle/>
          <a:p>
            <a:pPr algn="ctr">
              <a:lnSpc>
                <a:spcPct val="150000"/>
              </a:lnSpc>
              <a:spcBef>
                <a:spcPts val="0"/>
              </a:spcBef>
            </a:pPr>
            <a:r>
              <a:rPr lang="en-US" sz="1800" dirty="0" smtClean="0">
                <a:solidFill>
                  <a:srgbClr val="246412"/>
                </a:solidFill>
                <a:latin typeface="Arial Narrow" panose="020B0606020202030204" pitchFamily="34" charset="0"/>
              </a:rPr>
              <a:t>Improvement in Audit Outcomes</a:t>
            </a:r>
            <a:endParaRPr lang="en-US" sz="1800" dirty="0">
              <a:solidFill>
                <a:srgbClr val="246412"/>
              </a:solidFill>
              <a:latin typeface="Arial Narrow" panose="020B0606020202030204" pitchFamily="34" charset="0"/>
            </a:endParaRPr>
          </a:p>
        </p:txBody>
      </p:sp>
      <p:graphicFrame>
        <p:nvGraphicFramePr>
          <p:cNvPr id="22" name="Content Placeholder 21"/>
          <p:cNvGraphicFramePr>
            <a:graphicFrameLocks noGrp="1"/>
          </p:cNvGraphicFramePr>
          <p:nvPr>
            <p:ph sz="half" idx="2"/>
            <p:extLst>
              <p:ext uri="{D42A27DB-BD31-4B8C-83A1-F6EECF244321}">
                <p14:modId xmlns:p14="http://schemas.microsoft.com/office/powerpoint/2010/main" val="2994953964"/>
              </p:ext>
            </p:extLst>
          </p:nvPr>
        </p:nvGraphicFramePr>
        <p:xfrm>
          <a:off x="5387147" y="1498324"/>
          <a:ext cx="4189412" cy="356616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0" name="Title 1"/>
          <p:cNvSpPr txBox="1">
            <a:spLocks/>
          </p:cNvSpPr>
          <p:nvPr/>
        </p:nvSpPr>
        <p:spPr>
          <a:xfrm>
            <a:off x="5195208" y="145697"/>
            <a:ext cx="4572000" cy="432049"/>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r"/>
            <a:r>
              <a:rPr lang="en-ZA" sz="2200" b="1" dirty="0" smtClean="0">
                <a:solidFill>
                  <a:srgbClr val="246412"/>
                </a:solidFill>
                <a:latin typeface="Arial Narrow" panose="020B0606020202030204" pitchFamily="34" charset="0"/>
                <a:cs typeface="Arial Narrow"/>
              </a:rPr>
              <a:t>2021/22 AUDIT OUTCOMES</a:t>
            </a:r>
            <a:endParaRPr lang="en-ZA" sz="2200" b="1" dirty="0">
              <a:solidFill>
                <a:srgbClr val="246412"/>
              </a:solidFill>
              <a:latin typeface="Arial Narrow" panose="020B0606020202030204" pitchFamily="34" charset="0"/>
              <a:cs typeface="Arial Narrow"/>
            </a:endParaRPr>
          </a:p>
        </p:txBody>
      </p:sp>
      <p:sp>
        <p:nvSpPr>
          <p:cNvPr id="12" name="Title 1"/>
          <p:cNvSpPr txBox="1">
            <a:spLocks/>
          </p:cNvSpPr>
          <p:nvPr/>
        </p:nvSpPr>
        <p:spPr>
          <a:xfrm>
            <a:off x="133350" y="658882"/>
            <a:ext cx="4933950" cy="432049"/>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endParaRPr lang="en-ZA" sz="1800" b="1" u="sng" dirty="0">
              <a:solidFill>
                <a:srgbClr val="B1A673"/>
              </a:solidFill>
              <a:latin typeface="Arial Narrow" panose="020B0606020202030204" pitchFamily="34" charset="0"/>
              <a:cs typeface="Arial Narrow"/>
            </a:endParaRPr>
          </a:p>
        </p:txBody>
      </p:sp>
      <p:sp>
        <p:nvSpPr>
          <p:cNvPr id="2" name="Slide Number Placeholder 1"/>
          <p:cNvSpPr>
            <a:spLocks noGrp="1"/>
          </p:cNvSpPr>
          <p:nvPr>
            <p:ph type="sldNum" sz="quarter" idx="12"/>
          </p:nvPr>
        </p:nvSpPr>
        <p:spPr/>
        <p:txBody>
          <a:bodyPr/>
          <a:lstStyle/>
          <a:p>
            <a:pPr algn="r"/>
            <a:fld id="{96B6FF19-05A1-4CA1-BC87-1DF7A796AA03}" type="slidenum">
              <a:rPr lang="en-US" smtClean="0"/>
              <a:pPr algn="r"/>
              <a:t>5</a:t>
            </a:fld>
            <a:endParaRPr lang="en-US" dirty="0"/>
          </a:p>
        </p:txBody>
      </p:sp>
      <p:sp>
        <p:nvSpPr>
          <p:cNvPr id="15" name="Down Arrow 14"/>
          <p:cNvSpPr/>
          <p:nvPr/>
        </p:nvSpPr>
        <p:spPr>
          <a:xfrm>
            <a:off x="6115766" y="1373197"/>
            <a:ext cx="210457" cy="321136"/>
          </a:xfrm>
          <a:prstGeom prst="downArrow">
            <a:avLst>
              <a:gd name="adj1" fmla="val 0"/>
              <a:gd name="adj2" fmla="val 50000"/>
            </a:avLst>
          </a:prstGeom>
          <a:solidFill>
            <a:srgbClr val="FFFF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Up Arrow 15"/>
          <p:cNvSpPr/>
          <p:nvPr/>
        </p:nvSpPr>
        <p:spPr>
          <a:xfrm>
            <a:off x="7597495" y="1368577"/>
            <a:ext cx="232228" cy="361057"/>
          </a:xfrm>
          <a:prstGeom prst="upArrow">
            <a:avLst>
              <a:gd name="adj1" fmla="val 50000"/>
              <a:gd name="adj2" fmla="val 40625"/>
            </a:avLst>
          </a:prstGeom>
          <a:solidFill>
            <a:srgbClr val="92D050"/>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Up Arrow 19"/>
          <p:cNvSpPr/>
          <p:nvPr/>
        </p:nvSpPr>
        <p:spPr>
          <a:xfrm>
            <a:off x="9169173" y="1368577"/>
            <a:ext cx="232228" cy="361057"/>
          </a:xfrm>
          <a:prstGeom prst="upArrow">
            <a:avLst/>
          </a:prstGeom>
          <a:solidFill>
            <a:srgbClr val="92D050"/>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p:cNvSpPr/>
          <p:nvPr/>
        </p:nvSpPr>
        <p:spPr>
          <a:xfrm>
            <a:off x="5655940" y="5160642"/>
            <a:ext cx="457200" cy="382843"/>
          </a:xfrm>
          <a:prstGeom prst="ellipse">
            <a:avLst/>
          </a:prstGeom>
          <a:scene3d>
            <a:camera prst="orthographicFront"/>
            <a:lightRig rig="threePt" dir="t"/>
          </a:scene3d>
          <a:sp3d>
            <a:bevelT prst="angle"/>
          </a:sp3d>
        </p:spPr>
        <p:style>
          <a:lnRef idx="2">
            <a:schemeClr val="accent6">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sp>
      <p:sp>
        <p:nvSpPr>
          <p:cNvPr id="24" name="Oval 23"/>
          <p:cNvSpPr/>
          <p:nvPr/>
        </p:nvSpPr>
        <p:spPr>
          <a:xfrm>
            <a:off x="5655940" y="5676398"/>
            <a:ext cx="457200" cy="371409"/>
          </a:xfrm>
          <a:prstGeom prst="ellipse">
            <a:avLst/>
          </a:prstGeom>
          <a:ln>
            <a:solidFill>
              <a:srgbClr val="FFC000"/>
            </a:solidFill>
          </a:ln>
          <a:scene3d>
            <a:camera prst="orthographicFront"/>
            <a:lightRig rig="threePt" dir="t"/>
          </a:scene3d>
          <a:sp3d>
            <a:bevelT prst="angle"/>
          </a:sp3d>
        </p:spPr>
        <p:style>
          <a:lnRef idx="2">
            <a:scrgbClr r="0" g="0" b="0"/>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sp>
      <p:grpSp>
        <p:nvGrpSpPr>
          <p:cNvPr id="25" name="Group 24"/>
          <p:cNvGrpSpPr/>
          <p:nvPr/>
        </p:nvGrpSpPr>
        <p:grpSpPr>
          <a:xfrm>
            <a:off x="6204849" y="5177725"/>
            <a:ext cx="2474694" cy="365760"/>
            <a:chOff x="349478" y="230213"/>
            <a:chExt cx="3811377" cy="460720"/>
          </a:xfrm>
          <a:scene3d>
            <a:camera prst="orthographicFront"/>
            <a:lightRig rig="threePt" dir="t"/>
          </a:scene3d>
        </p:grpSpPr>
        <p:sp>
          <p:nvSpPr>
            <p:cNvPr id="26" name="Rectangle 25"/>
            <p:cNvSpPr/>
            <p:nvPr/>
          </p:nvSpPr>
          <p:spPr>
            <a:xfrm>
              <a:off x="349478" y="230213"/>
              <a:ext cx="3811377" cy="460720"/>
            </a:xfrm>
            <a:prstGeom prst="rect">
              <a:avLst/>
            </a:prstGeom>
            <a:solidFill>
              <a:srgbClr val="92D050"/>
            </a:solidFill>
            <a:sp3d>
              <a:bevelT prst="angle"/>
            </a:sp3d>
          </p:spPr>
          <p:style>
            <a:lnRef idx="2">
              <a:schemeClr val="lt1">
                <a:hueOff val="0"/>
                <a:satOff val="0"/>
                <a:lumOff val="0"/>
                <a:alphaOff val="0"/>
              </a:schemeClr>
            </a:lnRef>
            <a:fillRef idx="1">
              <a:scrgbClr r="0" g="0" b="0"/>
            </a:fillRef>
            <a:effectRef idx="0">
              <a:schemeClr val="accent6">
                <a:hueOff val="0"/>
                <a:satOff val="0"/>
                <a:lumOff val="0"/>
                <a:alphaOff val="0"/>
              </a:schemeClr>
            </a:effectRef>
            <a:fontRef idx="minor">
              <a:schemeClr val="lt1"/>
            </a:fontRef>
          </p:style>
        </p:sp>
        <p:sp>
          <p:nvSpPr>
            <p:cNvPr id="27" name="TextBox 26"/>
            <p:cNvSpPr txBox="1"/>
            <p:nvPr/>
          </p:nvSpPr>
          <p:spPr>
            <a:xfrm>
              <a:off x="349478" y="230213"/>
              <a:ext cx="3464888" cy="345540"/>
            </a:xfrm>
            <a:prstGeom prst="rect">
              <a:avLst/>
            </a:prstGeom>
            <a:sp3d/>
          </p:spPr>
          <p:style>
            <a:lnRef idx="0">
              <a:scrgbClr r="0" g="0" b="0"/>
            </a:lnRef>
            <a:fillRef idx="0">
              <a:scrgbClr r="0" g="0" b="0"/>
            </a:fillRef>
            <a:effectRef idx="0">
              <a:scrgbClr r="0" g="0" b="0"/>
            </a:effectRef>
            <a:fontRef idx="minor">
              <a:schemeClr val="lt1"/>
            </a:fontRef>
          </p:style>
          <p:txBody>
            <a:bodyPr spcFirstLastPara="0" vert="horz" wrap="square" lIns="365697" tIns="40640" rIns="40640" bIns="40640" numCol="1" spcCol="1270" anchor="ctr" anchorCtr="0">
              <a:noAutofit/>
            </a:bodyPr>
            <a:lstStyle/>
            <a:p>
              <a:pPr lvl="0" algn="l" defTabSz="711200">
                <a:lnSpc>
                  <a:spcPct val="150000"/>
                </a:lnSpc>
                <a:spcBef>
                  <a:spcPct val="0"/>
                </a:spcBef>
                <a:spcAft>
                  <a:spcPts val="0"/>
                </a:spcAft>
              </a:pPr>
              <a:r>
                <a:rPr lang="en-US" sz="1200" b="1" kern="1200" dirty="0" smtClean="0">
                  <a:solidFill>
                    <a:schemeClr val="tx1"/>
                  </a:solidFill>
                  <a:latin typeface="Arial Narrow" panose="020B0606020202030204" pitchFamily="34" charset="0"/>
                </a:rPr>
                <a:t>Unqualified with no findings</a:t>
              </a:r>
              <a:endParaRPr lang="en-US" sz="1200" b="1" kern="1200" dirty="0">
                <a:solidFill>
                  <a:schemeClr val="tx1"/>
                </a:solidFill>
                <a:latin typeface="Arial Narrow" panose="020B0606020202030204" pitchFamily="34" charset="0"/>
              </a:endParaRPr>
            </a:p>
          </p:txBody>
        </p:sp>
      </p:grpSp>
      <p:grpSp>
        <p:nvGrpSpPr>
          <p:cNvPr id="28" name="Group 27"/>
          <p:cNvGrpSpPr/>
          <p:nvPr/>
        </p:nvGrpSpPr>
        <p:grpSpPr>
          <a:xfrm>
            <a:off x="6188887" y="5724942"/>
            <a:ext cx="2468880" cy="274320"/>
            <a:chOff x="679617" y="921072"/>
            <a:chExt cx="3481238" cy="460721"/>
          </a:xfrm>
          <a:scene3d>
            <a:camera prst="orthographicFront"/>
            <a:lightRig rig="threePt" dir="t"/>
          </a:scene3d>
        </p:grpSpPr>
        <p:sp>
          <p:nvSpPr>
            <p:cNvPr id="29" name="Rectangle 28"/>
            <p:cNvSpPr/>
            <p:nvPr/>
          </p:nvSpPr>
          <p:spPr>
            <a:xfrm>
              <a:off x="679617" y="921073"/>
              <a:ext cx="3481238" cy="460720"/>
            </a:xfrm>
            <a:prstGeom prst="rect">
              <a:avLst/>
            </a:prstGeom>
            <a:solidFill>
              <a:srgbClr val="FFFF00"/>
            </a:solidFill>
            <a:sp3d>
              <a:bevelT prst="angle"/>
            </a:sp3d>
          </p:spPr>
          <p:style>
            <a:lnRef idx="2">
              <a:schemeClr val="lt1">
                <a:hueOff val="0"/>
                <a:satOff val="0"/>
                <a:lumOff val="0"/>
                <a:alphaOff val="0"/>
              </a:schemeClr>
            </a:lnRef>
            <a:fillRef idx="1">
              <a:scrgbClr r="0" g="0" b="0"/>
            </a:fillRef>
            <a:effectRef idx="0">
              <a:schemeClr val="accent6">
                <a:hueOff val="0"/>
                <a:satOff val="0"/>
                <a:lumOff val="0"/>
                <a:alphaOff val="0"/>
              </a:schemeClr>
            </a:effectRef>
            <a:fontRef idx="minor">
              <a:schemeClr val="lt1"/>
            </a:fontRef>
          </p:style>
        </p:sp>
        <p:sp>
          <p:nvSpPr>
            <p:cNvPr id="30" name="TextBox 29"/>
            <p:cNvSpPr txBox="1"/>
            <p:nvPr/>
          </p:nvSpPr>
          <p:spPr>
            <a:xfrm>
              <a:off x="679617" y="921072"/>
              <a:ext cx="2854407" cy="344931"/>
            </a:xfrm>
            <a:prstGeom prst="rect">
              <a:avLst/>
            </a:prstGeom>
            <a:sp3d/>
          </p:spPr>
          <p:style>
            <a:lnRef idx="0">
              <a:scrgbClr r="0" g="0" b="0"/>
            </a:lnRef>
            <a:fillRef idx="0">
              <a:scrgbClr r="0" g="0" b="0"/>
            </a:fillRef>
            <a:effectRef idx="0">
              <a:scrgbClr r="0" g="0" b="0"/>
            </a:effectRef>
            <a:fontRef idx="minor">
              <a:schemeClr val="lt1"/>
            </a:fontRef>
          </p:style>
          <p:txBody>
            <a:bodyPr spcFirstLastPara="0" vert="horz" wrap="square" lIns="365697" tIns="40640" rIns="40640" bIns="40640" numCol="1" spcCol="1270" anchor="ctr" anchorCtr="0">
              <a:noAutofit/>
            </a:bodyPr>
            <a:lstStyle/>
            <a:p>
              <a:pPr lvl="0" algn="l" defTabSz="711200">
                <a:spcBef>
                  <a:spcPct val="0"/>
                </a:spcBef>
                <a:spcAft>
                  <a:spcPts val="0"/>
                </a:spcAft>
              </a:pPr>
              <a:r>
                <a:rPr lang="en-US" sz="1200" b="1" kern="1200" dirty="0" smtClean="0">
                  <a:solidFill>
                    <a:schemeClr val="tx1"/>
                  </a:solidFill>
                  <a:latin typeface="Arial Narrow" panose="020B0606020202030204" pitchFamily="34" charset="0"/>
                </a:rPr>
                <a:t>Unqualified with findings</a:t>
              </a:r>
              <a:endParaRPr lang="en-US" sz="1200" b="1" kern="1200" dirty="0">
                <a:solidFill>
                  <a:schemeClr val="tx1"/>
                </a:solidFill>
                <a:latin typeface="Arial Narrow" panose="020B0606020202030204" pitchFamily="34" charset="0"/>
              </a:endParaRPr>
            </a:p>
          </p:txBody>
        </p:sp>
      </p:grpSp>
      <p:pic>
        <p:nvPicPr>
          <p:cNvPr id="1028" name="Picture 4" descr="Hooray Vector Art, Icons, and Graphics for Free Download"/>
          <p:cNvPicPr>
            <a:picLocks noChangeAspect="1" noChangeArrowheads="1"/>
          </p:cNvPicPr>
          <p:nvPr/>
        </p:nvPicPr>
        <p:blipFill>
          <a:blip r:embed="rId8">
            <a:duotone>
              <a:schemeClr val="accent6">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0" y="2044274"/>
            <a:ext cx="2876550" cy="1905000"/>
          </a:xfrm>
          <a:prstGeom prst="rect">
            <a:avLst/>
          </a:prstGeom>
          <a:noFill/>
          <a:extLst>
            <a:ext uri="{909E8E84-426E-40DD-AFC4-6F175D3DCCD1}">
              <a14:hiddenFill xmlns:a14="http://schemas.microsoft.com/office/drawing/2010/main">
                <a:solidFill>
                  <a:srgbClr val="FFFFFF"/>
                </a:solidFill>
              </a14:hiddenFill>
            </a:ext>
          </a:extLst>
        </p:spPr>
      </p:pic>
      <p:sp>
        <p:nvSpPr>
          <p:cNvPr id="4" name="Curved Up Ribbon 3"/>
          <p:cNvSpPr/>
          <p:nvPr/>
        </p:nvSpPr>
        <p:spPr>
          <a:xfrm>
            <a:off x="312484" y="3577525"/>
            <a:ext cx="4572000" cy="1737360"/>
          </a:xfrm>
          <a:prstGeom prst="ellipseRibbon2">
            <a:avLst/>
          </a:prstGeom>
          <a:gradFill flip="none" rotWithShape="1">
            <a:gsLst>
              <a:gs pos="0">
                <a:schemeClr val="accent6">
                  <a:lumMod val="67000"/>
                </a:schemeClr>
              </a:gs>
              <a:gs pos="48000">
                <a:schemeClr val="accent6">
                  <a:lumMod val="97000"/>
                  <a:lumOff val="3000"/>
                </a:schemeClr>
              </a:gs>
              <a:gs pos="100000">
                <a:schemeClr val="accent6">
                  <a:lumMod val="60000"/>
                  <a:lumOff val="40000"/>
                </a:schemeClr>
              </a:gs>
            </a:gsLst>
            <a:lin ang="16200000" scaled="1"/>
            <a:tileRect/>
          </a:gradFill>
          <a:ln>
            <a:noFill/>
          </a:ln>
          <a:scene3d>
            <a:camera prst="isometricOffAxis1Right"/>
            <a:lightRig rig="threePt" dir="t"/>
          </a:scene3d>
        </p:spPr>
        <p:style>
          <a:lnRef idx="0">
            <a:scrgbClr r="0" g="0" b="0"/>
          </a:lnRef>
          <a:fillRef idx="0">
            <a:scrgbClr r="0" g="0" b="0"/>
          </a:fillRef>
          <a:effectRef idx="0">
            <a:scrgbClr r="0" g="0" b="0"/>
          </a:effectRef>
          <a:fontRef idx="minor">
            <a:schemeClr val="lt1"/>
          </a:fontRef>
        </p:style>
        <p:txBody>
          <a:bodyPr rtlCol="0" anchor="ctr"/>
          <a:lstStyle/>
          <a:p>
            <a:pPr algn="ctr"/>
            <a:r>
              <a:rPr lang="en-US" sz="3200" dirty="0" smtClean="0">
                <a:solidFill>
                  <a:srgbClr val="246412"/>
                </a:solidFill>
                <a:latin typeface="Monotype Corsiva" panose="03010101010201010101" pitchFamily="66" charset="0"/>
              </a:rPr>
              <a:t>Another Clean Audit!</a:t>
            </a:r>
            <a:endParaRPr lang="en-ZA" sz="3200" dirty="0">
              <a:solidFill>
                <a:srgbClr val="246412"/>
              </a:solidFill>
              <a:latin typeface="Monotype Corsiva" panose="03010101010201010101" pitchFamily="66" charset="0"/>
            </a:endParaRPr>
          </a:p>
        </p:txBody>
      </p:sp>
      <p:pic>
        <p:nvPicPr>
          <p:cNvPr id="5" name="Picture 4"/>
          <p:cNvPicPr>
            <a:picLocks noChangeAspect="1"/>
          </p:cNvPicPr>
          <p:nvPr/>
        </p:nvPicPr>
        <p:blipFill>
          <a:blip r:embed="rId9"/>
          <a:stretch>
            <a:fillRect/>
          </a:stretch>
        </p:blipFill>
        <p:spPr>
          <a:xfrm>
            <a:off x="2382943" y="1133073"/>
            <a:ext cx="2444452" cy="2444452"/>
          </a:xfrm>
          <a:prstGeom prst="ellipse">
            <a:avLst/>
          </a:prstGeom>
          <a:ln>
            <a:noFill/>
          </a:ln>
          <a:effectLst>
            <a:softEdge rad="112500"/>
          </a:effectLst>
        </p:spPr>
      </p:pic>
    </p:spTree>
    <p:extLst>
      <p:ext uri="{BB962C8B-B14F-4D97-AF65-F5344CB8AC3E}">
        <p14:creationId xmlns:p14="http://schemas.microsoft.com/office/powerpoint/2010/main" val="421115852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Content Placeholder 13"/>
          <p:cNvSpPr>
            <a:spLocks noGrp="1"/>
          </p:cNvSpPr>
          <p:nvPr>
            <p:ph idx="1"/>
          </p:nvPr>
        </p:nvSpPr>
        <p:spPr>
          <a:xfrm>
            <a:off x="183091" y="669866"/>
            <a:ext cx="9539817" cy="5595489"/>
          </a:xfrm>
        </p:spPr>
        <p:txBody>
          <a:bodyPr>
            <a:noAutofit/>
          </a:bodyPr>
          <a:lstStyle/>
          <a:p>
            <a:pPr algn="just">
              <a:lnSpc>
                <a:spcPct val="150000"/>
              </a:lnSpc>
              <a:spcBef>
                <a:spcPts val="0"/>
              </a:spcBef>
            </a:pPr>
            <a:r>
              <a:rPr lang="en-US" sz="1400" b="1" dirty="0">
                <a:latin typeface="Arial Narrow" panose="020B0606020202030204" pitchFamily="34" charset="0"/>
              </a:rPr>
              <a:t>The </a:t>
            </a:r>
            <a:r>
              <a:rPr lang="en-US" sz="1400" b="1" dirty="0" smtClean="0">
                <a:latin typeface="Arial Narrow" panose="020B0606020202030204" pitchFamily="34" charset="0"/>
              </a:rPr>
              <a:t>better part of 2021/22 saw little </a:t>
            </a:r>
            <a:r>
              <a:rPr lang="en-US" sz="1400" b="1" dirty="0">
                <a:latin typeface="Arial Narrow" panose="020B0606020202030204" pitchFamily="34" charset="0"/>
              </a:rPr>
              <a:t>to </a:t>
            </a:r>
            <a:r>
              <a:rPr lang="en-US" sz="1400" b="1" dirty="0" smtClean="0">
                <a:latin typeface="Arial Narrow" panose="020B0606020202030204" pitchFamily="34" charset="0"/>
              </a:rPr>
              <a:t>no change in the service delivery environment, </a:t>
            </a:r>
            <a:r>
              <a:rPr lang="en-US" sz="1400" b="1" dirty="0">
                <a:latin typeface="Arial Narrow" panose="020B0606020202030204" pitchFamily="34" charset="0"/>
              </a:rPr>
              <a:t>as the Department continued to operate under the ‘</a:t>
            </a:r>
            <a:r>
              <a:rPr lang="en-US" sz="1400" b="1" i="1" dirty="0">
                <a:latin typeface="Arial Narrow" panose="020B0606020202030204" pitchFamily="34" charset="0"/>
              </a:rPr>
              <a:t>new normal</a:t>
            </a:r>
            <a:r>
              <a:rPr lang="en-US" sz="1400" b="1" dirty="0">
                <a:latin typeface="Arial Narrow" panose="020B0606020202030204" pitchFamily="34" charset="0"/>
              </a:rPr>
              <a:t>’, characterised by the fluctuation of COVID-19 waves and associated restrictions. </a:t>
            </a:r>
            <a:endParaRPr lang="en-US" sz="1400" b="1" dirty="0" smtClean="0">
              <a:latin typeface="Arial Narrow" panose="020B0606020202030204" pitchFamily="34" charset="0"/>
            </a:endParaRPr>
          </a:p>
          <a:p>
            <a:pPr algn="just">
              <a:lnSpc>
                <a:spcPct val="150000"/>
              </a:lnSpc>
              <a:spcBef>
                <a:spcPts val="0"/>
              </a:spcBef>
            </a:pPr>
            <a:r>
              <a:rPr lang="en-US" sz="1400" b="1" dirty="0" smtClean="0">
                <a:latin typeface="Arial Narrow" panose="020B0606020202030204" pitchFamily="34" charset="0"/>
              </a:rPr>
              <a:t>The restrictions in </a:t>
            </a:r>
            <a:r>
              <a:rPr lang="en-US" sz="1400" b="1" dirty="0">
                <a:latin typeface="Arial Narrow" panose="020B0606020202030204" pitchFamily="34" charset="0"/>
              </a:rPr>
              <a:t>terms of mass gatherings and </a:t>
            </a:r>
            <a:r>
              <a:rPr lang="en-US" sz="1400" b="1" dirty="0" smtClean="0">
                <a:latin typeface="Arial Narrow" panose="020B0606020202030204" pitchFamily="34" charset="0"/>
              </a:rPr>
              <a:t>travelling </a:t>
            </a:r>
            <a:r>
              <a:rPr lang="en-US" sz="1400" b="1" dirty="0">
                <a:latin typeface="Arial Narrow" panose="020B0606020202030204" pitchFamily="34" charset="0"/>
              </a:rPr>
              <a:t>continued to impact on the work of the Department. As such, the hybrid model of virtual and in-person engagements and hybrid working methods were employed to ensure that the Department </a:t>
            </a:r>
            <a:r>
              <a:rPr lang="en-US" sz="1400" b="1" dirty="0" smtClean="0">
                <a:latin typeface="Arial Narrow" panose="020B0606020202030204" pitchFamily="34" charset="0"/>
              </a:rPr>
              <a:t>continued to </a:t>
            </a:r>
            <a:r>
              <a:rPr lang="en-US" sz="1400" b="1" dirty="0">
                <a:latin typeface="Arial Narrow" panose="020B0606020202030204" pitchFamily="34" charset="0"/>
              </a:rPr>
              <a:t>implement its mandate, while limiting exposure to the risk of COVID-19. </a:t>
            </a:r>
          </a:p>
          <a:p>
            <a:pPr algn="just">
              <a:lnSpc>
                <a:spcPct val="150000"/>
              </a:lnSpc>
              <a:spcBef>
                <a:spcPts val="0"/>
              </a:spcBef>
            </a:pPr>
            <a:r>
              <a:rPr lang="en-US" sz="1400" b="1" dirty="0" smtClean="0">
                <a:latin typeface="Arial Narrow" panose="020B0606020202030204" pitchFamily="34" charset="0"/>
              </a:rPr>
              <a:t>The infection </a:t>
            </a:r>
            <a:r>
              <a:rPr lang="en-US" sz="1400" b="1" dirty="0">
                <a:latin typeface="Arial Narrow" panose="020B0606020202030204" pitchFamily="34" charset="0"/>
              </a:rPr>
              <a:t>of </a:t>
            </a:r>
            <a:r>
              <a:rPr lang="en-US" sz="1400" b="1" dirty="0" smtClean="0">
                <a:latin typeface="Arial Narrow" panose="020B0606020202030204" pitchFamily="34" charset="0"/>
              </a:rPr>
              <a:t>employees during the course of the year led to the Department </a:t>
            </a:r>
            <a:r>
              <a:rPr lang="en-US" sz="1400" b="1" dirty="0">
                <a:latin typeface="Arial Narrow" panose="020B0606020202030204" pitchFamily="34" charset="0"/>
              </a:rPr>
              <a:t>having to close its doors a number of </a:t>
            </a:r>
            <a:r>
              <a:rPr lang="en-US" sz="1400" b="1" dirty="0" smtClean="0">
                <a:latin typeface="Arial Narrow" panose="020B0606020202030204" pitchFamily="34" charset="0"/>
              </a:rPr>
              <a:t>times, </a:t>
            </a:r>
            <a:r>
              <a:rPr lang="en-US" sz="1400" b="1" dirty="0">
                <a:latin typeface="Arial Narrow" panose="020B0606020202030204" pitchFamily="34" charset="0"/>
              </a:rPr>
              <a:t>resulting in the loss of </a:t>
            </a:r>
            <a:r>
              <a:rPr lang="en-US" sz="1400" b="1" dirty="0" smtClean="0">
                <a:latin typeface="Arial Narrow" panose="020B0606020202030204" pitchFamily="34" charset="0"/>
              </a:rPr>
              <a:t>more than </a:t>
            </a:r>
            <a:r>
              <a:rPr lang="en-US" sz="1400" b="1" dirty="0">
                <a:latin typeface="Arial Narrow" panose="020B0606020202030204" pitchFamily="34" charset="0"/>
              </a:rPr>
              <a:t>ten (10) productive working days. </a:t>
            </a:r>
            <a:r>
              <a:rPr lang="en-US" sz="1400" b="1" dirty="0" smtClean="0">
                <a:latin typeface="Arial Narrow" panose="020B0606020202030204" pitchFamily="34" charset="0"/>
              </a:rPr>
              <a:t>This </a:t>
            </a:r>
            <a:r>
              <a:rPr lang="en-US" sz="1400" b="1" dirty="0">
                <a:latin typeface="Arial Narrow" panose="020B0606020202030204" pitchFamily="34" charset="0"/>
              </a:rPr>
              <a:t>affected service delivery in some key areas such as recruitment and certain financial </a:t>
            </a:r>
            <a:r>
              <a:rPr lang="en-US" sz="1400" b="1" dirty="0" smtClean="0">
                <a:latin typeface="Arial Narrow" panose="020B0606020202030204" pitchFamily="34" charset="0"/>
              </a:rPr>
              <a:t>transactions -  as these could only be done in the office. </a:t>
            </a:r>
          </a:p>
          <a:p>
            <a:pPr algn="just">
              <a:lnSpc>
                <a:spcPct val="150000"/>
              </a:lnSpc>
              <a:spcBef>
                <a:spcPts val="0"/>
              </a:spcBef>
            </a:pPr>
            <a:r>
              <a:rPr lang="en-US" sz="1400" b="1" dirty="0" smtClean="0">
                <a:latin typeface="Arial Narrow" panose="020B0606020202030204" pitchFamily="34" charset="0"/>
              </a:rPr>
              <a:t>Notwithstanding these challenges, the </a:t>
            </a:r>
            <a:r>
              <a:rPr lang="en-US" sz="1400" b="1" dirty="0">
                <a:latin typeface="Arial Narrow" panose="020B0606020202030204" pitchFamily="34" charset="0"/>
              </a:rPr>
              <a:t>Department achieved </a:t>
            </a:r>
            <a:r>
              <a:rPr lang="en-US" sz="1400" b="1" i="1" dirty="0" smtClean="0">
                <a:solidFill>
                  <a:srgbClr val="996633"/>
                </a:solidFill>
                <a:latin typeface="Arial Narrow" panose="020B0606020202030204" pitchFamily="34" charset="0"/>
              </a:rPr>
              <a:t>twenty four (24)</a:t>
            </a:r>
            <a:r>
              <a:rPr lang="en-US" sz="1400" b="1" dirty="0" smtClean="0">
                <a:latin typeface="Arial Narrow" panose="020B0606020202030204" pitchFamily="34" charset="0"/>
              </a:rPr>
              <a:t> </a:t>
            </a:r>
            <a:r>
              <a:rPr lang="en-US" sz="1400" b="1" dirty="0">
                <a:latin typeface="Arial Narrow" panose="020B0606020202030204" pitchFamily="34" charset="0"/>
              </a:rPr>
              <a:t>out of </a:t>
            </a:r>
            <a:r>
              <a:rPr lang="en-US" sz="1400" b="1" dirty="0" smtClean="0">
                <a:latin typeface="Arial Narrow" panose="020B0606020202030204" pitchFamily="34" charset="0"/>
              </a:rPr>
              <a:t>its </a:t>
            </a:r>
            <a:r>
              <a:rPr lang="en-US" sz="1400" b="1" i="1" dirty="0" smtClean="0">
                <a:solidFill>
                  <a:srgbClr val="996633"/>
                </a:solidFill>
                <a:latin typeface="Arial Narrow" panose="020B0606020202030204" pitchFamily="34" charset="0"/>
              </a:rPr>
              <a:t>twenty six (26) </a:t>
            </a:r>
            <a:r>
              <a:rPr lang="en-US" sz="1400" b="1" dirty="0">
                <a:latin typeface="Arial Narrow" panose="020B0606020202030204" pitchFamily="34" charset="0"/>
              </a:rPr>
              <a:t>predetermined objectives, translating into an annual performance score of </a:t>
            </a:r>
            <a:r>
              <a:rPr lang="en-US" sz="1400" b="1" i="1" dirty="0">
                <a:solidFill>
                  <a:srgbClr val="996633"/>
                </a:solidFill>
                <a:latin typeface="Arial Narrow" panose="020B0606020202030204" pitchFamily="34" charset="0"/>
              </a:rPr>
              <a:t>92</a:t>
            </a:r>
            <a:r>
              <a:rPr lang="en-US" sz="1400" b="1" i="1" dirty="0" smtClean="0">
                <a:solidFill>
                  <a:srgbClr val="996633"/>
                </a:solidFill>
                <a:latin typeface="Arial Narrow" panose="020B0606020202030204" pitchFamily="34" charset="0"/>
              </a:rPr>
              <a:t>%.</a:t>
            </a:r>
          </a:p>
          <a:p>
            <a:pPr algn="just">
              <a:lnSpc>
                <a:spcPct val="150000"/>
              </a:lnSpc>
              <a:spcBef>
                <a:spcPts val="0"/>
              </a:spcBef>
            </a:pPr>
            <a:r>
              <a:rPr lang="en-GB" sz="1400" b="1" dirty="0" smtClean="0">
                <a:latin typeface="Arial Narrow" panose="020B0606020202030204" pitchFamily="34" charset="0"/>
              </a:rPr>
              <a:t>In contribution to the </a:t>
            </a:r>
            <a:r>
              <a:rPr lang="en-US" sz="1400" b="1" dirty="0" smtClean="0">
                <a:latin typeface="Arial Narrow" panose="020B0606020202030204" pitchFamily="34" charset="0"/>
              </a:rPr>
              <a:t>promotion of safer communities</a:t>
            </a:r>
            <a:r>
              <a:rPr lang="en-US" sz="1400" dirty="0" smtClean="0"/>
              <a:t>,</a:t>
            </a:r>
            <a:r>
              <a:rPr lang="en-GB" sz="1400" b="1" dirty="0" smtClean="0">
                <a:latin typeface="Arial Narrow" panose="020B0606020202030204" pitchFamily="34" charset="0"/>
              </a:rPr>
              <a:t> </a:t>
            </a:r>
            <a:r>
              <a:rPr lang="en-GB" sz="1400" b="1" dirty="0">
                <a:latin typeface="Arial Narrow" panose="020B0606020202030204" pitchFamily="34" charset="0"/>
              </a:rPr>
              <a:t>the Department facilitated </a:t>
            </a:r>
            <a:r>
              <a:rPr lang="en-GB" sz="1400" b="1" i="1" dirty="0" smtClean="0">
                <a:solidFill>
                  <a:srgbClr val="996633"/>
                </a:solidFill>
                <a:latin typeface="Arial Narrow" panose="020B0606020202030204" pitchFamily="34" charset="0"/>
              </a:rPr>
              <a:t>nine (9) </a:t>
            </a:r>
            <a:r>
              <a:rPr lang="en-GB" sz="1400" b="1" dirty="0">
                <a:latin typeface="Arial Narrow" panose="020B0606020202030204" pitchFamily="34" charset="0"/>
              </a:rPr>
              <a:t>CSF workshops </a:t>
            </a:r>
            <a:r>
              <a:rPr lang="en-GB" sz="1400" b="1" dirty="0" smtClean="0">
                <a:latin typeface="Arial Narrow" panose="020B0606020202030204" pitchFamily="34" charset="0"/>
              </a:rPr>
              <a:t>and </a:t>
            </a:r>
            <a:r>
              <a:rPr lang="en-US" sz="1400" b="1" dirty="0">
                <a:latin typeface="Arial Narrow" panose="020B0606020202030204" pitchFamily="34" charset="0"/>
              </a:rPr>
              <a:t>conducted</a:t>
            </a:r>
            <a:r>
              <a:rPr lang="en-US" sz="1400" dirty="0"/>
              <a:t> </a:t>
            </a:r>
            <a:r>
              <a:rPr lang="en-US" sz="1400" b="1" dirty="0">
                <a:solidFill>
                  <a:srgbClr val="996633"/>
                </a:solidFill>
                <a:latin typeface="Arial Narrow" panose="020B0606020202030204" pitchFamily="34" charset="0"/>
              </a:rPr>
              <a:t>twenty-five (25) </a:t>
            </a:r>
            <a:r>
              <a:rPr lang="en-US" sz="1400" b="1" dirty="0">
                <a:latin typeface="Arial Narrow" panose="020B0606020202030204" pitchFamily="34" charset="0"/>
              </a:rPr>
              <a:t>capacity-building workshops on crime prevention </a:t>
            </a:r>
            <a:r>
              <a:rPr lang="en-US" sz="1400" b="1" dirty="0" smtClean="0">
                <a:latin typeface="Arial Narrow" panose="020B0606020202030204" pitchFamily="34" charset="0"/>
              </a:rPr>
              <a:t>policies </a:t>
            </a:r>
            <a:r>
              <a:rPr lang="en-GB" sz="1400" b="1" dirty="0" smtClean="0">
                <a:latin typeface="Arial Narrow" panose="020B0606020202030204" pitchFamily="34" charset="0"/>
              </a:rPr>
              <a:t>with </a:t>
            </a:r>
            <a:r>
              <a:rPr lang="en-GB" sz="1400" b="1" dirty="0">
                <a:latin typeface="Arial Narrow" panose="020B0606020202030204" pitchFamily="34" charset="0"/>
              </a:rPr>
              <a:t>provinces and municipalities</a:t>
            </a:r>
            <a:r>
              <a:rPr lang="en-US" sz="1400" b="1" dirty="0" smtClean="0">
                <a:latin typeface="Arial Narrow" panose="020B0606020202030204" pitchFamily="34" charset="0"/>
              </a:rPr>
              <a:t> </a:t>
            </a:r>
            <a:r>
              <a:rPr lang="en-US" sz="1400" b="1" dirty="0">
                <a:latin typeface="Arial Narrow" panose="020B0606020202030204" pitchFamily="34" charset="0"/>
              </a:rPr>
              <a:t>during the reporting </a:t>
            </a:r>
            <a:r>
              <a:rPr lang="en-US" sz="1400" b="1" dirty="0" smtClean="0">
                <a:latin typeface="Arial Narrow" panose="020B0606020202030204" pitchFamily="34" charset="0"/>
              </a:rPr>
              <a:t>period.</a:t>
            </a:r>
          </a:p>
          <a:p>
            <a:pPr algn="just">
              <a:lnSpc>
                <a:spcPct val="150000"/>
              </a:lnSpc>
              <a:spcBef>
                <a:spcPts val="0"/>
              </a:spcBef>
            </a:pPr>
            <a:r>
              <a:rPr lang="en-US" sz="1400" b="1" i="1" dirty="0">
                <a:solidFill>
                  <a:srgbClr val="996633"/>
                </a:solidFill>
                <a:latin typeface="Arial Narrow" panose="020B0606020202030204" pitchFamily="34" charset="0"/>
              </a:rPr>
              <a:t>E</a:t>
            </a:r>
            <a:r>
              <a:rPr lang="en-US" sz="1400" b="1" i="1" dirty="0" smtClean="0">
                <a:solidFill>
                  <a:srgbClr val="996633"/>
                </a:solidFill>
                <a:latin typeface="Arial Narrow" panose="020B0606020202030204" pitchFamily="34" charset="0"/>
              </a:rPr>
              <a:t>ight </a:t>
            </a:r>
            <a:r>
              <a:rPr lang="en-US" sz="1400" b="1" i="1" dirty="0">
                <a:solidFill>
                  <a:srgbClr val="996633"/>
                </a:solidFill>
                <a:latin typeface="Arial Narrow" panose="020B0606020202030204" pitchFamily="34" charset="0"/>
              </a:rPr>
              <a:t>(8) </a:t>
            </a:r>
            <a:r>
              <a:rPr lang="en-US" sz="1400" b="1" dirty="0">
                <a:latin typeface="Arial Narrow" panose="020B0606020202030204" pitchFamily="34" charset="0"/>
              </a:rPr>
              <a:t>anti-crime </a:t>
            </a:r>
            <a:r>
              <a:rPr lang="en-US" sz="1400" b="1" dirty="0" smtClean="0">
                <a:latin typeface="Arial Narrow" panose="020B0606020202030204" pitchFamily="34" charset="0"/>
              </a:rPr>
              <a:t>campaigns also took place in </a:t>
            </a:r>
            <a:r>
              <a:rPr lang="en-US" sz="1400" b="1" dirty="0">
                <a:latin typeface="Arial Narrow" panose="020B0606020202030204" pitchFamily="34" charset="0"/>
              </a:rPr>
              <a:t>response to the rise in reported GBV and gang-related cases, particularly in the Western Cape </a:t>
            </a:r>
            <a:r>
              <a:rPr lang="en-US" sz="1400" b="1" dirty="0" smtClean="0">
                <a:latin typeface="Arial Narrow" panose="020B0606020202030204" pitchFamily="34" charset="0"/>
              </a:rPr>
              <a:t>province.</a:t>
            </a:r>
          </a:p>
          <a:p>
            <a:pPr algn="just">
              <a:lnSpc>
                <a:spcPct val="150000"/>
              </a:lnSpc>
              <a:spcBef>
                <a:spcPts val="0"/>
              </a:spcBef>
            </a:pPr>
            <a:r>
              <a:rPr lang="en-US" sz="1400" b="1" dirty="0" smtClean="0">
                <a:latin typeface="Arial Narrow" panose="020B0606020202030204" pitchFamily="34" charset="0"/>
              </a:rPr>
              <a:t>The </a:t>
            </a:r>
            <a:r>
              <a:rPr lang="en-US" sz="1400" b="1" dirty="0">
                <a:latin typeface="Arial Narrow" panose="020B0606020202030204" pitchFamily="34" charset="0"/>
              </a:rPr>
              <a:t>high crime levels, including the scourge of GBV, necessitated the conducting of additional </a:t>
            </a:r>
            <a:r>
              <a:rPr lang="en-US" sz="1400" b="1" dirty="0" err="1">
                <a:latin typeface="Arial Narrow" panose="020B0606020202030204" pitchFamily="34" charset="0"/>
              </a:rPr>
              <a:t>Izimbizo</a:t>
            </a:r>
            <a:r>
              <a:rPr lang="en-US" sz="1400" b="1" dirty="0">
                <a:latin typeface="Arial Narrow" panose="020B0606020202030204" pitchFamily="34" charset="0"/>
              </a:rPr>
              <a:t> during the period under review. Of the planned target </a:t>
            </a:r>
            <a:r>
              <a:rPr lang="en-US" sz="1400" b="1" dirty="0" smtClean="0">
                <a:latin typeface="Arial Narrow" panose="020B0606020202030204" pitchFamily="34" charset="0"/>
              </a:rPr>
              <a:t>of </a:t>
            </a:r>
            <a:r>
              <a:rPr lang="en-US" sz="1400" b="1" i="1" dirty="0" smtClean="0">
                <a:solidFill>
                  <a:srgbClr val="996633"/>
                </a:solidFill>
                <a:latin typeface="Arial Narrow" panose="020B0606020202030204" pitchFamily="34" charset="0"/>
              </a:rPr>
              <a:t>eight (8)  </a:t>
            </a:r>
            <a:r>
              <a:rPr lang="en-US" sz="1400" b="1" dirty="0" smtClean="0">
                <a:latin typeface="Arial Narrow" panose="020B0606020202030204" pitchFamily="34" charset="0"/>
              </a:rPr>
              <a:t>Izimbizo,  </a:t>
            </a:r>
            <a:r>
              <a:rPr lang="en-US" sz="1400" b="1" dirty="0">
                <a:latin typeface="Arial Narrow" panose="020B0606020202030204" pitchFamily="34" charset="0"/>
              </a:rPr>
              <a:t>a total of </a:t>
            </a:r>
            <a:r>
              <a:rPr lang="en-US" sz="1400" b="1" i="1" dirty="0">
                <a:solidFill>
                  <a:srgbClr val="996633"/>
                </a:solidFill>
                <a:latin typeface="Arial Narrow" panose="020B0606020202030204" pitchFamily="34" charset="0"/>
              </a:rPr>
              <a:t>eleven (11) </a:t>
            </a:r>
            <a:r>
              <a:rPr lang="en-US" sz="1400" b="1" dirty="0">
                <a:latin typeface="Arial Narrow" panose="020B0606020202030204" pitchFamily="34" charset="0"/>
              </a:rPr>
              <a:t>took </a:t>
            </a:r>
            <a:r>
              <a:rPr lang="en-US" sz="1400" b="1" dirty="0" smtClean="0">
                <a:latin typeface="Arial Narrow" panose="020B0606020202030204" pitchFamily="34" charset="0"/>
              </a:rPr>
              <a:t>place as part of the Ministerial public participation programme.</a:t>
            </a:r>
          </a:p>
          <a:p>
            <a:pPr algn="just">
              <a:lnSpc>
                <a:spcPct val="150000"/>
              </a:lnSpc>
              <a:spcBef>
                <a:spcPts val="0"/>
              </a:spcBef>
            </a:pPr>
            <a:endParaRPr lang="en-US" sz="1400" b="1" dirty="0">
              <a:latin typeface="Arial Narrow" panose="020B0606020202030204" pitchFamily="34" charset="0"/>
            </a:endParaRPr>
          </a:p>
          <a:p>
            <a:pPr algn="just">
              <a:lnSpc>
                <a:spcPct val="150000"/>
              </a:lnSpc>
            </a:pPr>
            <a:endParaRPr lang="en-GB" sz="1400" b="1" dirty="0">
              <a:latin typeface="Arial Narrow" panose="020B0606020202030204" pitchFamily="34" charset="0"/>
            </a:endParaRPr>
          </a:p>
          <a:p>
            <a:pPr algn="just">
              <a:lnSpc>
                <a:spcPct val="150000"/>
              </a:lnSpc>
            </a:pPr>
            <a:endParaRPr lang="en-US" sz="1600" b="1" dirty="0">
              <a:latin typeface="Arial Narrow" panose="020B0606020202030204" pitchFamily="34" charset="0"/>
            </a:endParaRPr>
          </a:p>
        </p:txBody>
      </p:sp>
      <p:sp>
        <p:nvSpPr>
          <p:cNvPr id="10" name="Title 1"/>
          <p:cNvSpPr txBox="1">
            <a:spLocks/>
          </p:cNvSpPr>
          <p:nvPr/>
        </p:nvSpPr>
        <p:spPr>
          <a:xfrm>
            <a:off x="5067300" y="188535"/>
            <a:ext cx="4605867" cy="432049"/>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r"/>
            <a:r>
              <a:rPr lang="en-ZA" sz="2200" b="1" dirty="0">
                <a:solidFill>
                  <a:srgbClr val="246412"/>
                </a:solidFill>
                <a:latin typeface="Arial Narrow" panose="020B0606020202030204" pitchFamily="34" charset="0"/>
                <a:cs typeface="Arial Narrow"/>
              </a:rPr>
              <a:t>SERVICE DELIVERY ENVIRONMENT</a:t>
            </a:r>
          </a:p>
        </p:txBody>
      </p:sp>
      <p:sp>
        <p:nvSpPr>
          <p:cNvPr id="11" name="Rectangle 10"/>
          <p:cNvSpPr/>
          <p:nvPr/>
        </p:nvSpPr>
        <p:spPr>
          <a:xfrm>
            <a:off x="232833" y="1273785"/>
            <a:ext cx="9440334" cy="830997"/>
          </a:xfrm>
          <a:prstGeom prst="rect">
            <a:avLst/>
          </a:prstGeom>
        </p:spPr>
        <p:txBody>
          <a:bodyPr wrap="square">
            <a:spAutoFit/>
          </a:bodyPr>
          <a:lstStyle/>
          <a:p>
            <a:pPr algn="just">
              <a:lnSpc>
                <a:spcPct val="150000"/>
              </a:lnSpc>
            </a:pPr>
            <a:endParaRPr lang="en-US" sz="1600" dirty="0">
              <a:latin typeface="Arial Narrow" panose="020B0606020202030204" pitchFamily="34" charset="0"/>
            </a:endParaRPr>
          </a:p>
          <a:p>
            <a:pPr algn="just">
              <a:lnSpc>
                <a:spcPct val="150000"/>
              </a:lnSpc>
            </a:pPr>
            <a:r>
              <a:rPr lang="en-US" sz="1600" dirty="0">
                <a:latin typeface="Arial Narrow" panose="020B0606020202030204" pitchFamily="34" charset="0"/>
              </a:rPr>
              <a:t> </a:t>
            </a:r>
          </a:p>
        </p:txBody>
      </p:sp>
      <p:sp>
        <p:nvSpPr>
          <p:cNvPr id="12" name="Title 1"/>
          <p:cNvSpPr txBox="1">
            <a:spLocks/>
          </p:cNvSpPr>
          <p:nvPr/>
        </p:nvSpPr>
        <p:spPr>
          <a:xfrm>
            <a:off x="133350" y="658882"/>
            <a:ext cx="4933950" cy="432049"/>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endParaRPr lang="en-ZA" sz="1800" b="1" u="sng" dirty="0">
              <a:solidFill>
                <a:srgbClr val="B1A673"/>
              </a:solidFill>
              <a:latin typeface="Arial Narrow" panose="020B0606020202030204" pitchFamily="34" charset="0"/>
              <a:cs typeface="Arial Narrow"/>
            </a:endParaRPr>
          </a:p>
        </p:txBody>
      </p:sp>
      <p:sp>
        <p:nvSpPr>
          <p:cNvPr id="2" name="Slide Number Placeholder 1"/>
          <p:cNvSpPr>
            <a:spLocks noGrp="1"/>
          </p:cNvSpPr>
          <p:nvPr>
            <p:ph type="sldNum" sz="quarter" idx="12"/>
          </p:nvPr>
        </p:nvSpPr>
        <p:spPr/>
        <p:txBody>
          <a:bodyPr/>
          <a:lstStyle/>
          <a:p>
            <a:pPr algn="r"/>
            <a:fld id="{96B6FF19-05A1-4CA1-BC87-1DF7A796AA03}" type="slidenum">
              <a:rPr lang="en-US" smtClean="0"/>
              <a:pPr algn="r"/>
              <a:t>6</a:t>
            </a:fld>
            <a:endParaRPr lang="en-US" dirty="0"/>
          </a:p>
        </p:txBody>
      </p:sp>
    </p:spTree>
    <p:extLst>
      <p:ext uri="{BB962C8B-B14F-4D97-AF65-F5344CB8AC3E}">
        <p14:creationId xmlns:p14="http://schemas.microsoft.com/office/powerpoint/2010/main" val="86129641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p:cNvSpPr txBox="1">
            <a:spLocks/>
          </p:cNvSpPr>
          <p:nvPr/>
        </p:nvSpPr>
        <p:spPr>
          <a:xfrm>
            <a:off x="5231934" y="180055"/>
            <a:ext cx="4470332" cy="432049"/>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r"/>
            <a:r>
              <a:rPr lang="en-ZA" sz="2200" b="1" dirty="0">
                <a:solidFill>
                  <a:srgbClr val="246412"/>
                </a:solidFill>
                <a:latin typeface="Arial Narrow" panose="020B0606020202030204" pitchFamily="34" charset="0"/>
                <a:cs typeface="Arial Narrow"/>
              </a:rPr>
              <a:t>ORGANISATIONAL ENVIRONMENT</a:t>
            </a:r>
          </a:p>
        </p:txBody>
      </p:sp>
      <p:sp>
        <p:nvSpPr>
          <p:cNvPr id="11" name="Rectangle 10"/>
          <p:cNvSpPr/>
          <p:nvPr/>
        </p:nvSpPr>
        <p:spPr>
          <a:xfrm>
            <a:off x="139198" y="786276"/>
            <a:ext cx="9432973" cy="4939814"/>
          </a:xfrm>
          <a:prstGeom prst="rect">
            <a:avLst/>
          </a:prstGeom>
        </p:spPr>
        <p:txBody>
          <a:bodyPr wrap="square">
            <a:spAutoFit/>
          </a:bodyPr>
          <a:lstStyle/>
          <a:p>
            <a:pPr marL="228600" indent="-228600" algn="just">
              <a:lnSpc>
                <a:spcPct val="150000"/>
              </a:lnSpc>
              <a:buClr>
                <a:schemeClr val="accent6">
                  <a:lumMod val="50000"/>
                </a:schemeClr>
              </a:buClr>
              <a:buFont typeface="Arial" panose="020B0604020202020204" pitchFamily="34" charset="0"/>
              <a:buChar char="•"/>
            </a:pPr>
            <a:r>
              <a:rPr lang="en-ZA" sz="1400" b="1" dirty="0">
                <a:latin typeface="Arial Narrow" panose="020B0606020202030204" pitchFamily="34" charset="0"/>
              </a:rPr>
              <a:t>At the end of the period under review, the Department had filled 143 of its 156 post establishment, resulting in a </a:t>
            </a:r>
            <a:r>
              <a:rPr lang="en-ZA" sz="1400" b="1" i="1" dirty="0">
                <a:solidFill>
                  <a:srgbClr val="996633"/>
                </a:solidFill>
                <a:latin typeface="Arial Narrow" panose="020B0606020202030204" pitchFamily="34" charset="0"/>
              </a:rPr>
              <a:t>vacancy rate </a:t>
            </a:r>
            <a:r>
              <a:rPr lang="en-ZA" sz="1400" b="1" dirty="0">
                <a:latin typeface="Arial Narrow" panose="020B0606020202030204" pitchFamily="34" charset="0"/>
              </a:rPr>
              <a:t>of 8.33%. Two posts were filled through internal promotions, resulting in a negative impact on the reduction of the vacancy rate. </a:t>
            </a:r>
          </a:p>
          <a:p>
            <a:pPr marL="228600" indent="-228600" algn="just">
              <a:lnSpc>
                <a:spcPct val="150000"/>
              </a:lnSpc>
              <a:buClr>
                <a:schemeClr val="accent6">
                  <a:lumMod val="50000"/>
                </a:schemeClr>
              </a:buClr>
              <a:buFont typeface="Arial" panose="020B0604020202020204" pitchFamily="34" charset="0"/>
              <a:buChar char="•"/>
            </a:pPr>
            <a:r>
              <a:rPr lang="en-ZA" sz="1400" b="1" dirty="0">
                <a:latin typeface="Arial Narrow" panose="020B0606020202030204" pitchFamily="34" charset="0"/>
              </a:rPr>
              <a:t>T</a:t>
            </a:r>
            <a:r>
              <a:rPr lang="en-ZA" sz="1400" b="1" dirty="0" smtClean="0">
                <a:latin typeface="Arial Narrow" panose="020B0606020202030204" pitchFamily="34" charset="0"/>
              </a:rPr>
              <a:t>here </a:t>
            </a:r>
            <a:r>
              <a:rPr lang="en-ZA" sz="1400" b="1" dirty="0">
                <a:latin typeface="Arial Narrow" panose="020B0606020202030204" pitchFamily="34" charset="0"/>
              </a:rPr>
              <a:t>are 3 people with disabilities, which translates into 2,10% of the staff complement. This means that the Department </a:t>
            </a:r>
            <a:r>
              <a:rPr lang="en-ZA" sz="1400" b="1" dirty="0" smtClean="0">
                <a:latin typeface="Arial Narrow" panose="020B0606020202030204" pitchFamily="34" charset="0"/>
              </a:rPr>
              <a:t>achieved </a:t>
            </a:r>
            <a:r>
              <a:rPr lang="en-ZA" sz="1400" b="1" dirty="0">
                <a:latin typeface="Arial Narrow" panose="020B0606020202030204" pitchFamily="34" charset="0"/>
              </a:rPr>
              <a:t>the 2% equity target for employment of </a:t>
            </a:r>
            <a:r>
              <a:rPr lang="en-ZA" sz="1400" b="1" i="1" dirty="0">
                <a:solidFill>
                  <a:srgbClr val="996633"/>
                </a:solidFill>
                <a:latin typeface="Arial Narrow" panose="020B0606020202030204" pitchFamily="34" charset="0"/>
              </a:rPr>
              <a:t>persons with disabilities</a:t>
            </a:r>
            <a:r>
              <a:rPr lang="en-ZA" sz="1400" b="1" dirty="0">
                <a:latin typeface="Arial Narrow" panose="020B0606020202030204" pitchFamily="34" charset="0"/>
              </a:rPr>
              <a:t>. </a:t>
            </a:r>
          </a:p>
          <a:p>
            <a:pPr marL="228600" indent="-228600" algn="just">
              <a:lnSpc>
                <a:spcPct val="150000"/>
              </a:lnSpc>
              <a:buClr>
                <a:schemeClr val="accent6">
                  <a:lumMod val="50000"/>
                </a:schemeClr>
              </a:buClr>
              <a:buFont typeface="Arial" panose="020B0604020202020204" pitchFamily="34" charset="0"/>
              <a:buChar char="•"/>
            </a:pPr>
            <a:r>
              <a:rPr lang="en-ZA" sz="1400" b="1" dirty="0">
                <a:latin typeface="Arial Narrow" panose="020B0606020202030204" pitchFamily="34" charset="0"/>
              </a:rPr>
              <a:t>Out of the total positions filled, 76 are females, translating into 53,14%, of the staff complement; while 67 are males, or 46,85% of the staff complement. </a:t>
            </a:r>
          </a:p>
          <a:p>
            <a:pPr marL="228600" indent="-228600" algn="just">
              <a:lnSpc>
                <a:spcPct val="150000"/>
              </a:lnSpc>
              <a:buClr>
                <a:schemeClr val="accent6">
                  <a:lumMod val="50000"/>
                </a:schemeClr>
              </a:buClr>
              <a:buFont typeface="Arial" panose="020B0604020202020204" pitchFamily="34" charset="0"/>
              <a:buChar char="•"/>
            </a:pPr>
            <a:r>
              <a:rPr lang="en-ZA" sz="1400" b="1" dirty="0">
                <a:latin typeface="Arial Narrow" panose="020B0606020202030204" pitchFamily="34" charset="0"/>
              </a:rPr>
              <a:t>In terms of </a:t>
            </a:r>
            <a:r>
              <a:rPr lang="en-ZA" sz="1400" b="1" i="1" dirty="0">
                <a:solidFill>
                  <a:srgbClr val="996633"/>
                </a:solidFill>
                <a:latin typeface="Arial Narrow" panose="020B0606020202030204" pitchFamily="34" charset="0"/>
              </a:rPr>
              <a:t>gender parity </a:t>
            </a:r>
            <a:r>
              <a:rPr lang="en-ZA" sz="1400" b="1" dirty="0">
                <a:latin typeface="Arial Narrow" panose="020B0606020202030204" pitchFamily="34" charset="0"/>
              </a:rPr>
              <a:t>at the senior management service (SMS) level, of the 29 SMS members, 15 (51.72% of the staff complement) are females and 14 (48.28% of the staff complement) are males. This implies that the Department has achieved the national target of 50% female representation at SMS level.</a:t>
            </a:r>
          </a:p>
          <a:p>
            <a:pPr marL="228600" indent="-228600" algn="just">
              <a:lnSpc>
                <a:spcPct val="150000"/>
              </a:lnSpc>
              <a:buClr>
                <a:schemeClr val="accent6">
                  <a:lumMod val="50000"/>
                </a:schemeClr>
              </a:buClr>
              <a:buFont typeface="Arial" panose="020B0604020202020204" pitchFamily="34" charset="0"/>
              <a:buChar char="•"/>
            </a:pPr>
            <a:r>
              <a:rPr lang="en-ZA" sz="1400" b="1" dirty="0" smtClean="0">
                <a:latin typeface="Arial Narrow" panose="020B0606020202030204" pitchFamily="34" charset="0"/>
              </a:rPr>
              <a:t>The Department is also required to </a:t>
            </a:r>
            <a:r>
              <a:rPr lang="en-ZA" sz="1400" b="1" dirty="0">
                <a:latin typeface="Arial Narrow" panose="020B0606020202030204" pitchFamily="34" charset="0"/>
              </a:rPr>
              <a:t> </a:t>
            </a:r>
            <a:r>
              <a:rPr lang="en-ZA" sz="1400" b="1" dirty="0" smtClean="0">
                <a:latin typeface="Arial Narrow" panose="020B0606020202030204" pitchFamily="34" charset="0"/>
              </a:rPr>
              <a:t>ensure that at least 30% of its staff complement comprises of youth, and thus this target has been achieved,  the number of youth employed in the Department consisting </a:t>
            </a:r>
            <a:r>
              <a:rPr lang="en-ZA" sz="1400" b="1" dirty="0">
                <a:latin typeface="Arial Narrow" panose="020B0606020202030204" pitchFamily="34" charset="0"/>
              </a:rPr>
              <a:t>of 26 females and 20 males, inclusive of 5 interns. The Department therefore remains compliant with the obligation to ensure that at least 30% of its staff complement comprises of young people (employees below the age of 35). </a:t>
            </a:r>
            <a:endParaRPr lang="en-ZA" sz="1400" b="1" dirty="0" smtClean="0">
              <a:latin typeface="Arial Narrow" panose="020B0606020202030204" pitchFamily="34" charset="0"/>
            </a:endParaRPr>
          </a:p>
          <a:p>
            <a:pPr marL="228600" indent="-228600" algn="just">
              <a:lnSpc>
                <a:spcPct val="150000"/>
              </a:lnSpc>
              <a:buClr>
                <a:schemeClr val="accent6">
                  <a:lumMod val="50000"/>
                </a:schemeClr>
              </a:buClr>
              <a:buFont typeface="Arial" panose="020B0604020202020204" pitchFamily="34" charset="0"/>
              <a:buChar char="•"/>
            </a:pPr>
            <a:r>
              <a:rPr lang="en-ZA" sz="1400" b="1" dirty="0">
                <a:latin typeface="Arial Narrow" panose="020B0606020202030204" pitchFamily="34" charset="0"/>
              </a:rPr>
              <a:t>T</a:t>
            </a:r>
            <a:r>
              <a:rPr lang="en-ZA" sz="1400" b="1" dirty="0" smtClean="0">
                <a:latin typeface="Arial Narrow" panose="020B0606020202030204" pitchFamily="34" charset="0"/>
              </a:rPr>
              <a:t>o </a:t>
            </a:r>
            <a:r>
              <a:rPr lang="en-ZA" sz="1400" b="1" dirty="0">
                <a:latin typeface="Arial Narrow" panose="020B0606020202030204" pitchFamily="34" charset="0"/>
              </a:rPr>
              <a:t>further enhance </a:t>
            </a:r>
            <a:r>
              <a:rPr lang="en-ZA" sz="1400" b="1" i="1" dirty="0">
                <a:solidFill>
                  <a:srgbClr val="996633"/>
                </a:solidFill>
                <a:latin typeface="Arial Narrow" panose="020B0606020202030204" pitchFamily="34" charset="0"/>
              </a:rPr>
              <a:t>youth </a:t>
            </a:r>
            <a:r>
              <a:rPr lang="en-ZA" sz="1400" b="1" i="1" dirty="0" smtClean="0">
                <a:solidFill>
                  <a:srgbClr val="996633"/>
                </a:solidFill>
                <a:latin typeface="Arial Narrow" panose="020B0606020202030204" pitchFamily="34" charset="0"/>
              </a:rPr>
              <a:t>development</a:t>
            </a:r>
            <a:r>
              <a:rPr lang="en-ZA" sz="1400" b="1" dirty="0" smtClean="0">
                <a:latin typeface="Arial Narrow" panose="020B0606020202030204" pitchFamily="34" charset="0"/>
              </a:rPr>
              <a:t>, the </a:t>
            </a:r>
            <a:r>
              <a:rPr lang="en-ZA" sz="1400" b="1" dirty="0">
                <a:latin typeface="Arial Narrow" panose="020B0606020202030204" pitchFamily="34" charset="0"/>
              </a:rPr>
              <a:t>Department has </a:t>
            </a:r>
            <a:endParaRPr lang="en-ZA" sz="1400" b="1" dirty="0" smtClean="0">
              <a:latin typeface="Arial Narrow" panose="020B0606020202030204" pitchFamily="34" charset="0"/>
            </a:endParaRPr>
          </a:p>
          <a:p>
            <a:pPr algn="just">
              <a:lnSpc>
                <a:spcPct val="150000"/>
              </a:lnSpc>
              <a:buClr>
                <a:schemeClr val="accent6">
                  <a:lumMod val="50000"/>
                </a:schemeClr>
              </a:buClr>
            </a:pPr>
            <a:r>
              <a:rPr lang="en-ZA" sz="1400" b="1" dirty="0">
                <a:latin typeface="Arial Narrow" panose="020B0606020202030204" pitchFamily="34" charset="0"/>
              </a:rPr>
              <a:t> </a:t>
            </a:r>
            <a:r>
              <a:rPr lang="en-ZA" sz="1400" b="1" dirty="0" smtClean="0">
                <a:latin typeface="Arial Narrow" panose="020B0606020202030204" pitchFamily="34" charset="0"/>
              </a:rPr>
              <a:t>     appointed </a:t>
            </a:r>
            <a:r>
              <a:rPr lang="en-ZA" sz="1400" b="1" dirty="0">
                <a:latin typeface="Arial Narrow" panose="020B0606020202030204" pitchFamily="34" charset="0"/>
              </a:rPr>
              <a:t>7 Work Integrated </a:t>
            </a:r>
            <a:r>
              <a:rPr lang="en-ZA" sz="1400" b="1" dirty="0" smtClean="0">
                <a:latin typeface="Arial Narrow" panose="020B0606020202030204" pitchFamily="34" charset="0"/>
              </a:rPr>
              <a:t>Learners.</a:t>
            </a:r>
            <a:endParaRPr lang="en-ZA" sz="1600" b="1" dirty="0" smtClean="0">
              <a:latin typeface="Arial Narrow" panose="020B0606020202030204" pitchFamily="34" charset="0"/>
            </a:endParaRPr>
          </a:p>
        </p:txBody>
      </p:sp>
      <p:sp>
        <p:nvSpPr>
          <p:cNvPr id="2" name="Slide Number Placeholder 1"/>
          <p:cNvSpPr>
            <a:spLocks noGrp="1"/>
          </p:cNvSpPr>
          <p:nvPr>
            <p:ph type="sldNum" sz="quarter" idx="12"/>
          </p:nvPr>
        </p:nvSpPr>
        <p:spPr/>
        <p:txBody>
          <a:bodyPr/>
          <a:lstStyle/>
          <a:p>
            <a:pPr algn="r"/>
            <a:fld id="{96B6FF19-05A1-4CA1-BC87-1DF7A796AA03}" type="slidenum">
              <a:rPr lang="en-US" smtClean="0"/>
              <a:pPr algn="r"/>
              <a:t>7</a:t>
            </a:fld>
            <a:endParaRPr lang="en-US" dirty="0"/>
          </a:p>
        </p:txBody>
      </p:sp>
      <p:pic>
        <p:nvPicPr>
          <p:cNvPr id="3" name="Picture 2"/>
          <p:cNvPicPr>
            <a:picLocks noChangeAspect="1"/>
          </p:cNvPicPr>
          <p:nvPr/>
        </p:nvPicPr>
        <p:blipFill>
          <a:blip r:embed="rId3">
            <a:duotone>
              <a:schemeClr val="accent6">
                <a:shade val="45000"/>
                <a:satMod val="135000"/>
              </a:schemeClr>
              <a:prstClr val="white"/>
            </a:duotone>
          </a:blip>
          <a:stretch>
            <a:fillRect/>
          </a:stretch>
        </p:blipFill>
        <p:spPr>
          <a:xfrm>
            <a:off x="4855684" y="4693998"/>
            <a:ext cx="4663844" cy="1548518"/>
          </a:xfrm>
          <a:prstGeom prst="ellipse">
            <a:avLst/>
          </a:prstGeom>
          <a:ln>
            <a:noFill/>
          </a:ln>
          <a:effectLst>
            <a:softEdge rad="112500"/>
          </a:effectLst>
        </p:spPr>
      </p:pic>
    </p:spTree>
    <p:extLst>
      <p:ext uri="{BB962C8B-B14F-4D97-AF65-F5344CB8AC3E}">
        <p14:creationId xmlns:p14="http://schemas.microsoft.com/office/powerpoint/2010/main" val="202176965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p:cNvSpPr txBox="1">
            <a:spLocks/>
          </p:cNvSpPr>
          <p:nvPr/>
        </p:nvSpPr>
        <p:spPr>
          <a:xfrm>
            <a:off x="4972050" y="163148"/>
            <a:ext cx="4792797" cy="432049"/>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r"/>
            <a:r>
              <a:rPr lang="en-ZA" sz="2200" b="1" dirty="0">
                <a:solidFill>
                  <a:srgbClr val="246412"/>
                </a:solidFill>
                <a:latin typeface="Arial Narrow" panose="020B0606020202030204" pitchFamily="34" charset="0"/>
                <a:cs typeface="Arial Narrow"/>
              </a:rPr>
              <a:t>ORGANISATIONAL ENVIRONMENT</a:t>
            </a:r>
          </a:p>
        </p:txBody>
      </p:sp>
      <p:sp>
        <p:nvSpPr>
          <p:cNvPr id="13" name="Rectangle 12"/>
          <p:cNvSpPr/>
          <p:nvPr/>
        </p:nvSpPr>
        <p:spPr>
          <a:xfrm>
            <a:off x="1109494" y="4918745"/>
            <a:ext cx="1886552" cy="253916"/>
          </a:xfrm>
          <a:prstGeom prst="rect">
            <a:avLst/>
          </a:prstGeom>
        </p:spPr>
        <p:txBody>
          <a:bodyPr wrap="square">
            <a:spAutoFit/>
          </a:bodyPr>
          <a:lstStyle/>
          <a:p>
            <a:pPr marL="91439" algn="ctr"/>
            <a:r>
              <a:rPr lang="en-ZA" sz="1050" b="1" dirty="0">
                <a:solidFill>
                  <a:srgbClr val="246412"/>
                </a:solidFill>
                <a:latin typeface="Arial Narrow" panose="020B0606020202030204" pitchFamily="34" charset="0"/>
                <a:ea typeface="Calibri" panose="020F0502020204030204" pitchFamily="34" charset="0"/>
                <a:cs typeface="Times New Roman" panose="02020603050405020304" pitchFamily="18" charset="0"/>
              </a:rPr>
              <a:t>FIGURE 1: VACANCY </a:t>
            </a:r>
            <a:r>
              <a:rPr lang="en-ZA" sz="1050" b="1" dirty="0" smtClean="0">
                <a:solidFill>
                  <a:srgbClr val="246412"/>
                </a:solidFill>
                <a:latin typeface="Arial Narrow" panose="020B0606020202030204" pitchFamily="34" charset="0"/>
                <a:ea typeface="Calibri" panose="020F0502020204030204" pitchFamily="34" charset="0"/>
                <a:cs typeface="Times New Roman" panose="02020603050405020304" pitchFamily="18" charset="0"/>
              </a:rPr>
              <a:t>RATE</a:t>
            </a:r>
            <a:endParaRPr lang="en-US" sz="1050" dirty="0">
              <a:solidFill>
                <a:srgbClr val="246412"/>
              </a:solidFill>
              <a:latin typeface="Calibri" panose="020F0502020204030204" pitchFamily="34" charset="0"/>
              <a:ea typeface="Calibri" panose="020F0502020204030204" pitchFamily="34" charset="0"/>
              <a:cs typeface="Times New Roman" panose="02020603050405020304" pitchFamily="18" charset="0"/>
            </a:endParaRPr>
          </a:p>
        </p:txBody>
      </p:sp>
      <p:sp>
        <p:nvSpPr>
          <p:cNvPr id="15" name="Rectangle 14"/>
          <p:cNvSpPr/>
          <p:nvPr/>
        </p:nvSpPr>
        <p:spPr>
          <a:xfrm>
            <a:off x="6048317" y="4918745"/>
            <a:ext cx="2133155" cy="253916"/>
          </a:xfrm>
          <a:prstGeom prst="rect">
            <a:avLst/>
          </a:prstGeom>
        </p:spPr>
        <p:txBody>
          <a:bodyPr wrap="square">
            <a:spAutoFit/>
          </a:bodyPr>
          <a:lstStyle/>
          <a:p>
            <a:pPr marL="91439" algn="ctr"/>
            <a:r>
              <a:rPr lang="en-ZA" sz="1050" b="1" dirty="0">
                <a:solidFill>
                  <a:srgbClr val="246412"/>
                </a:solidFill>
                <a:latin typeface="Arial Narrow" panose="020B0606020202030204" pitchFamily="34" charset="0"/>
                <a:ea typeface="Calibri" panose="020F0502020204030204" pitchFamily="34" charset="0"/>
                <a:cs typeface="Times New Roman" panose="02020603050405020304" pitchFamily="18" charset="0"/>
              </a:rPr>
              <a:t>FIGURE 2: EMPLOYMENT </a:t>
            </a:r>
            <a:r>
              <a:rPr lang="en-ZA" sz="1050" b="1" dirty="0" smtClean="0">
                <a:solidFill>
                  <a:srgbClr val="246412"/>
                </a:solidFill>
                <a:latin typeface="Arial Narrow" panose="020B0606020202030204" pitchFamily="34" charset="0"/>
                <a:ea typeface="Calibri" panose="020F0502020204030204" pitchFamily="34" charset="0"/>
                <a:cs typeface="Times New Roman" panose="02020603050405020304" pitchFamily="18" charset="0"/>
              </a:rPr>
              <a:t>EQUITY</a:t>
            </a:r>
            <a:endParaRPr lang="en-US" sz="1050" dirty="0">
              <a:solidFill>
                <a:srgbClr val="246412"/>
              </a:solidFill>
              <a:latin typeface="Calibri" panose="020F0502020204030204" pitchFamily="34" charset="0"/>
              <a:ea typeface="Calibri" panose="020F0502020204030204" pitchFamily="34" charset="0"/>
              <a:cs typeface="Times New Roman" panose="02020603050405020304" pitchFamily="18" charset="0"/>
            </a:endParaRPr>
          </a:p>
        </p:txBody>
      </p:sp>
      <p:graphicFrame>
        <p:nvGraphicFramePr>
          <p:cNvPr id="21" name="Chart 20"/>
          <p:cNvGraphicFramePr/>
          <p:nvPr>
            <p:extLst>
              <p:ext uri="{D42A27DB-BD31-4B8C-83A1-F6EECF244321}">
                <p14:modId xmlns:p14="http://schemas.microsoft.com/office/powerpoint/2010/main" val="815007078"/>
              </p:ext>
            </p:extLst>
          </p:nvPr>
        </p:nvGraphicFramePr>
        <p:xfrm>
          <a:off x="4464943" y="1575664"/>
          <a:ext cx="5299904" cy="334308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2" name="Chart 21"/>
          <p:cNvGraphicFramePr/>
          <p:nvPr>
            <p:extLst>
              <p:ext uri="{D42A27DB-BD31-4B8C-83A1-F6EECF244321}">
                <p14:modId xmlns:p14="http://schemas.microsoft.com/office/powerpoint/2010/main" val="1994229783"/>
              </p:ext>
            </p:extLst>
          </p:nvPr>
        </p:nvGraphicFramePr>
        <p:xfrm>
          <a:off x="95052" y="1575664"/>
          <a:ext cx="4234749" cy="3343081"/>
        </p:xfrm>
        <a:graphic>
          <a:graphicData uri="http://schemas.openxmlformats.org/drawingml/2006/chart">
            <c:chart xmlns:c="http://schemas.openxmlformats.org/drawingml/2006/chart" xmlns:r="http://schemas.openxmlformats.org/officeDocument/2006/relationships" r:id="rId4"/>
          </a:graphicData>
        </a:graphic>
      </p:graphicFrame>
      <p:sp>
        <p:nvSpPr>
          <p:cNvPr id="2" name="Slide Number Placeholder 1"/>
          <p:cNvSpPr>
            <a:spLocks noGrp="1"/>
          </p:cNvSpPr>
          <p:nvPr>
            <p:ph type="sldNum" sz="quarter" idx="12"/>
          </p:nvPr>
        </p:nvSpPr>
        <p:spPr/>
        <p:txBody>
          <a:bodyPr/>
          <a:lstStyle/>
          <a:p>
            <a:pPr algn="r"/>
            <a:fld id="{96B6FF19-05A1-4CA1-BC87-1DF7A796AA03}" type="slidenum">
              <a:rPr lang="en-US" smtClean="0"/>
              <a:pPr algn="r"/>
              <a:t>8</a:t>
            </a:fld>
            <a:endParaRPr lang="en-US" dirty="0"/>
          </a:p>
        </p:txBody>
      </p:sp>
    </p:spTree>
    <p:extLst>
      <p:ext uri="{BB962C8B-B14F-4D97-AF65-F5344CB8AC3E}">
        <p14:creationId xmlns:p14="http://schemas.microsoft.com/office/powerpoint/2010/main" val="357850273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Content Placeholder 12"/>
          <p:cNvSpPr>
            <a:spLocks noGrp="1"/>
          </p:cNvSpPr>
          <p:nvPr>
            <p:ph sz="half" idx="2"/>
          </p:nvPr>
        </p:nvSpPr>
        <p:spPr>
          <a:xfrm>
            <a:off x="4954050" y="1267973"/>
            <a:ext cx="4896319" cy="5157936"/>
          </a:xfrm>
        </p:spPr>
        <p:txBody>
          <a:bodyPr>
            <a:noAutofit/>
          </a:bodyPr>
          <a:lstStyle/>
          <a:p>
            <a:pPr algn="just">
              <a:lnSpc>
                <a:spcPct val="150000"/>
              </a:lnSpc>
              <a:spcBef>
                <a:spcPts val="0"/>
              </a:spcBef>
            </a:pPr>
            <a:r>
              <a:rPr lang="en-US" sz="1200" b="1" dirty="0" smtClean="0">
                <a:latin typeface="Arial Narrow" panose="020B0606020202030204" pitchFamily="34" charset="0"/>
              </a:rPr>
              <a:t>The </a:t>
            </a:r>
            <a:r>
              <a:rPr lang="en-US" sz="1200" b="1" i="1" dirty="0" smtClean="0">
                <a:solidFill>
                  <a:srgbClr val="996633"/>
                </a:solidFill>
                <a:latin typeface="Arial Narrow" panose="020B0606020202030204" pitchFamily="34" charset="0"/>
              </a:rPr>
              <a:t>ICVPS</a:t>
            </a:r>
            <a:r>
              <a:rPr lang="en-US" sz="1200" b="1" dirty="0" smtClean="0">
                <a:latin typeface="Arial Narrow" panose="020B0606020202030204" pitchFamily="34" charset="0"/>
              </a:rPr>
              <a:t>, which sets out a comprehensive collaborative framework for crime and violence prevention in the country, was approved by Cabinet on 23 March 2022. The ICVPS serves as an implementation tool for the 2016 White Paper on Safety and Security.</a:t>
            </a:r>
          </a:p>
          <a:p>
            <a:pPr algn="just">
              <a:lnSpc>
                <a:spcPct val="150000"/>
              </a:lnSpc>
              <a:spcBef>
                <a:spcPts val="0"/>
              </a:spcBef>
            </a:pPr>
            <a:endParaRPr lang="en-US" sz="900" b="1" dirty="0" smtClean="0">
              <a:latin typeface="Arial Narrow" panose="020B0606020202030204" pitchFamily="34" charset="0"/>
            </a:endParaRPr>
          </a:p>
          <a:p>
            <a:pPr algn="just">
              <a:lnSpc>
                <a:spcPct val="150000"/>
              </a:lnSpc>
              <a:spcBef>
                <a:spcPts val="0"/>
              </a:spcBef>
            </a:pPr>
            <a:r>
              <a:rPr lang="en-US" sz="1200" b="1" dirty="0" smtClean="0">
                <a:latin typeface="Arial Narrow" panose="020B0606020202030204" pitchFamily="34" charset="0"/>
              </a:rPr>
              <a:t>A </a:t>
            </a:r>
            <a:r>
              <a:rPr lang="en-US" sz="1200" b="1" i="1" dirty="0" smtClean="0">
                <a:solidFill>
                  <a:srgbClr val="996633"/>
                </a:solidFill>
                <a:latin typeface="Arial Narrow" panose="020B0606020202030204" pitchFamily="34" charset="0"/>
              </a:rPr>
              <a:t>perception survey </a:t>
            </a:r>
            <a:r>
              <a:rPr lang="en-US" sz="1200" b="1" dirty="0" smtClean="0">
                <a:latin typeface="Arial Narrow" panose="020B0606020202030204" pitchFamily="34" charset="0"/>
              </a:rPr>
              <a:t>was conducted to </a:t>
            </a:r>
            <a:r>
              <a:rPr lang="en-US" sz="1200" b="1" dirty="0">
                <a:latin typeface="Arial Narrow" panose="020B0606020202030204" pitchFamily="34" charset="0"/>
              </a:rPr>
              <a:t>assess perceptions and experiences of the public on the quality of service rendered by SAPS, with a specific focus on police visibility. T</a:t>
            </a:r>
            <a:r>
              <a:rPr lang="en-US" sz="1200" b="1" dirty="0" smtClean="0">
                <a:latin typeface="Arial Narrow" panose="020B0606020202030204" pitchFamily="34" charset="0"/>
              </a:rPr>
              <a:t>he </a:t>
            </a:r>
            <a:r>
              <a:rPr lang="en-US" sz="1200" b="1" dirty="0">
                <a:latin typeface="Arial Narrow" panose="020B0606020202030204" pitchFamily="34" charset="0"/>
              </a:rPr>
              <a:t>Survey revealed that 54.85% of respondents do not have trust in the police, while 42.74% of the respondents expressed their confidence in the </a:t>
            </a:r>
            <a:r>
              <a:rPr lang="en-US" sz="1200" b="1" dirty="0" smtClean="0">
                <a:latin typeface="Arial Narrow" panose="020B0606020202030204" pitchFamily="34" charset="0"/>
              </a:rPr>
              <a:t>police.</a:t>
            </a:r>
          </a:p>
          <a:p>
            <a:pPr algn="just">
              <a:lnSpc>
                <a:spcPct val="150000"/>
              </a:lnSpc>
              <a:spcBef>
                <a:spcPts val="0"/>
              </a:spcBef>
            </a:pPr>
            <a:endParaRPr lang="en-US" sz="900" b="1" dirty="0" smtClean="0">
              <a:latin typeface="Arial Narrow" panose="020B0606020202030204" pitchFamily="34" charset="0"/>
            </a:endParaRPr>
          </a:p>
          <a:p>
            <a:pPr algn="just">
              <a:lnSpc>
                <a:spcPct val="150000"/>
              </a:lnSpc>
              <a:spcBef>
                <a:spcPts val="0"/>
              </a:spcBef>
            </a:pPr>
            <a:r>
              <a:rPr lang="en-US" sz="1200" b="1" dirty="0">
                <a:latin typeface="Arial Narrow" panose="020B0606020202030204" pitchFamily="34" charset="0"/>
              </a:rPr>
              <a:t>The Department undertook an analysis of the </a:t>
            </a:r>
            <a:r>
              <a:rPr lang="en-US" sz="1200" b="1" dirty="0" smtClean="0">
                <a:latin typeface="Arial Narrow" panose="020B0606020202030204" pitchFamily="34" charset="0"/>
              </a:rPr>
              <a:t>SAPS policy </a:t>
            </a:r>
            <a:r>
              <a:rPr lang="en-US" sz="1200" b="1" dirty="0">
                <a:latin typeface="Arial Narrow" panose="020B0606020202030204" pitchFamily="34" charset="0"/>
              </a:rPr>
              <a:t>framework </a:t>
            </a:r>
            <a:r>
              <a:rPr lang="en-US" sz="1200" b="1" dirty="0" smtClean="0">
                <a:latin typeface="Arial Narrow" panose="020B0606020202030204" pitchFamily="34" charset="0"/>
              </a:rPr>
              <a:t>on </a:t>
            </a:r>
            <a:r>
              <a:rPr lang="en-US" sz="1200" b="1" i="1" dirty="0">
                <a:solidFill>
                  <a:srgbClr val="996633"/>
                </a:solidFill>
                <a:latin typeface="Arial Narrow" panose="020B0606020202030204" pitchFamily="34" charset="0"/>
              </a:rPr>
              <a:t>civil litigation </a:t>
            </a:r>
            <a:r>
              <a:rPr lang="en-US" sz="1200" b="1" dirty="0" smtClean="0">
                <a:latin typeface="Arial Narrow" panose="020B0606020202030204" pitchFamily="34" charset="0"/>
              </a:rPr>
              <a:t>processes (National </a:t>
            </a:r>
            <a:r>
              <a:rPr lang="en-US" sz="1200" b="1" dirty="0">
                <a:latin typeface="Arial Narrow" panose="020B0606020202030204" pitchFamily="34" charset="0"/>
              </a:rPr>
              <a:t>Instruction 25 of 2019) during the period under review. F</a:t>
            </a:r>
            <a:r>
              <a:rPr lang="en-US" sz="1200" b="1" dirty="0" smtClean="0">
                <a:latin typeface="Arial Narrow" panose="020B0606020202030204" pitchFamily="34" charset="0"/>
              </a:rPr>
              <a:t>indings point </a:t>
            </a:r>
            <a:r>
              <a:rPr lang="en-US" sz="1200" b="1" dirty="0">
                <a:latin typeface="Arial Narrow" panose="020B0606020202030204" pitchFamily="34" charset="0"/>
              </a:rPr>
              <a:t>to the fact that the operational policy and interventions </a:t>
            </a:r>
            <a:r>
              <a:rPr lang="en-US" sz="1200" b="1" dirty="0" smtClean="0">
                <a:latin typeface="Arial Narrow" panose="020B0606020202030204" pitchFamily="34" charset="0"/>
              </a:rPr>
              <a:t>by SAPS </a:t>
            </a:r>
            <a:r>
              <a:rPr lang="en-US" sz="1200" b="1" dirty="0">
                <a:latin typeface="Arial Narrow" panose="020B0606020202030204" pitchFamily="34" charset="0"/>
              </a:rPr>
              <a:t>to manage civil claims are not effective and should be reviewed, and that said review should focus on the proactive aspects of managing civil claims in order to effectively address the serious operational challenges and poor management.</a:t>
            </a:r>
          </a:p>
          <a:p>
            <a:pPr algn="just">
              <a:lnSpc>
                <a:spcPct val="150000"/>
              </a:lnSpc>
              <a:spcBef>
                <a:spcPts val="0"/>
              </a:spcBef>
            </a:pPr>
            <a:endParaRPr lang="en-US" sz="1400" b="1" dirty="0">
              <a:latin typeface="Arial Narrow" panose="020B0606020202030204" pitchFamily="34" charset="0"/>
            </a:endParaRPr>
          </a:p>
        </p:txBody>
      </p:sp>
      <p:sp>
        <p:nvSpPr>
          <p:cNvPr id="10" name="Title 1"/>
          <p:cNvSpPr txBox="1">
            <a:spLocks/>
          </p:cNvSpPr>
          <p:nvPr/>
        </p:nvSpPr>
        <p:spPr>
          <a:xfrm>
            <a:off x="4985506" y="179359"/>
            <a:ext cx="4833409" cy="432049"/>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r"/>
            <a:r>
              <a:rPr lang="en-ZA" sz="2200" b="1" dirty="0" smtClean="0">
                <a:solidFill>
                  <a:srgbClr val="246412"/>
                </a:solidFill>
                <a:latin typeface="Arial Narrow" panose="020B0606020202030204" pitchFamily="34" charset="0"/>
                <a:cs typeface="Arial Narrow"/>
              </a:rPr>
              <a:t>CSPS PERFORMANCE INFORMATION</a:t>
            </a:r>
            <a:endParaRPr lang="en-ZA" sz="2200" b="1" dirty="0">
              <a:solidFill>
                <a:srgbClr val="246412"/>
              </a:solidFill>
              <a:latin typeface="Arial Narrow" panose="020B0606020202030204" pitchFamily="34" charset="0"/>
              <a:cs typeface="Arial Narrow"/>
            </a:endParaRPr>
          </a:p>
        </p:txBody>
      </p:sp>
      <p:sp>
        <p:nvSpPr>
          <p:cNvPr id="3" name="Slide Number Placeholder 2"/>
          <p:cNvSpPr>
            <a:spLocks noGrp="1"/>
          </p:cNvSpPr>
          <p:nvPr>
            <p:ph type="sldNum" sz="quarter" idx="12"/>
          </p:nvPr>
        </p:nvSpPr>
        <p:spPr/>
        <p:txBody>
          <a:bodyPr/>
          <a:lstStyle/>
          <a:p>
            <a:pPr algn="r"/>
            <a:fld id="{96B6FF19-05A1-4CA1-BC87-1DF7A796AA03}" type="slidenum">
              <a:rPr lang="en-US" smtClean="0"/>
              <a:pPr algn="r"/>
              <a:t>9</a:t>
            </a:fld>
            <a:endParaRPr lang="en-US" dirty="0"/>
          </a:p>
        </p:txBody>
      </p:sp>
      <p:sp>
        <p:nvSpPr>
          <p:cNvPr id="8" name="Rectangle 7"/>
          <p:cNvSpPr/>
          <p:nvPr/>
        </p:nvSpPr>
        <p:spPr>
          <a:xfrm>
            <a:off x="5096769" y="851595"/>
            <a:ext cx="4722146" cy="339272"/>
          </a:xfrm>
          <a:prstGeom prst="rect">
            <a:avLst/>
          </a:prstGeom>
          <a:solidFill>
            <a:schemeClr val="bg1"/>
          </a:solidFill>
          <a:ln>
            <a:noFill/>
          </a:ln>
          <a:effectLst/>
          <a:scene3d>
            <a:camera prst="orthographicFront">
              <a:rot lat="0" lon="0" rev="0"/>
            </a:camera>
            <a:lightRig rig="chilly" dir="t">
              <a:rot lat="0" lon="0" rev="18480000"/>
            </a:lightRig>
          </a:scene3d>
          <a:sp3d prstMaterial="clear">
            <a:bevelT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smtClean="0">
                <a:solidFill>
                  <a:srgbClr val="246412"/>
                </a:solidFill>
                <a:latin typeface="Arial Narrow" panose="020B0606020202030204" pitchFamily="34" charset="0"/>
              </a:rPr>
              <a:t>Progress towards Five-Year Outcomes </a:t>
            </a:r>
            <a:endParaRPr lang="en-US" sz="1600" b="1" dirty="0">
              <a:solidFill>
                <a:srgbClr val="246412"/>
              </a:solidFill>
              <a:latin typeface="Arial Narrow" panose="020B0606020202030204" pitchFamily="34" charset="0"/>
            </a:endParaRPr>
          </a:p>
        </p:txBody>
      </p:sp>
      <p:graphicFrame>
        <p:nvGraphicFramePr>
          <p:cNvPr id="12" name="Diagram 11"/>
          <p:cNvGraphicFramePr/>
          <p:nvPr>
            <p:extLst>
              <p:ext uri="{D42A27DB-BD31-4B8C-83A1-F6EECF244321}">
                <p14:modId xmlns:p14="http://schemas.microsoft.com/office/powerpoint/2010/main" val="4182485373"/>
              </p:ext>
            </p:extLst>
          </p:nvPr>
        </p:nvGraphicFramePr>
        <p:xfrm>
          <a:off x="-967812" y="1378856"/>
          <a:ext cx="6831583" cy="466344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Rounded Rectangle 3"/>
          <p:cNvSpPr/>
          <p:nvPr/>
        </p:nvSpPr>
        <p:spPr>
          <a:xfrm>
            <a:off x="449943" y="885371"/>
            <a:ext cx="3810000" cy="558800"/>
          </a:xfrm>
          <a:prstGeom prst="roundRect">
            <a:avLst/>
          </a:prstGeom>
          <a:solidFill>
            <a:schemeClr val="accent6">
              <a:lumMod val="7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i="1" dirty="0" smtClean="0">
                <a:solidFill>
                  <a:schemeClr val="tx1"/>
                </a:solidFill>
                <a:latin typeface="Arial Narrow" panose="020B0606020202030204" pitchFamily="34" charset="0"/>
              </a:rPr>
              <a:t>Improved levels of trust in the police through effective civilian oversight</a:t>
            </a:r>
            <a:endParaRPr lang="en-ZA" sz="1400" b="1" i="1" dirty="0">
              <a:solidFill>
                <a:schemeClr val="tx1"/>
              </a:solidFill>
              <a:latin typeface="Arial Narrow" panose="020B0606020202030204" pitchFamily="34" charset="0"/>
            </a:endParaRPr>
          </a:p>
        </p:txBody>
      </p:sp>
      <p:sp>
        <p:nvSpPr>
          <p:cNvPr id="14" name="Rectangle 13"/>
          <p:cNvSpPr/>
          <p:nvPr/>
        </p:nvSpPr>
        <p:spPr>
          <a:xfrm>
            <a:off x="1221744" y="5899263"/>
            <a:ext cx="2266398" cy="253916"/>
          </a:xfrm>
          <a:prstGeom prst="rect">
            <a:avLst/>
          </a:prstGeom>
        </p:spPr>
        <p:txBody>
          <a:bodyPr wrap="square">
            <a:spAutoFit/>
          </a:bodyPr>
          <a:lstStyle/>
          <a:p>
            <a:pPr marL="91439" algn="ctr"/>
            <a:r>
              <a:rPr lang="en-ZA" sz="1050" b="1" dirty="0">
                <a:solidFill>
                  <a:srgbClr val="246412"/>
                </a:solidFill>
                <a:latin typeface="Arial Narrow" panose="020B0606020202030204" pitchFamily="34" charset="0"/>
                <a:ea typeface="Calibri" panose="020F0502020204030204" pitchFamily="34" charset="0"/>
                <a:cs typeface="Times New Roman" panose="02020603050405020304" pitchFamily="18" charset="0"/>
              </a:rPr>
              <a:t>FIGURE </a:t>
            </a:r>
            <a:r>
              <a:rPr lang="en-ZA" sz="1050" b="1" dirty="0" smtClean="0">
                <a:solidFill>
                  <a:srgbClr val="246412"/>
                </a:solidFill>
                <a:latin typeface="Arial Narrow" panose="020B0606020202030204" pitchFamily="34" charset="0"/>
                <a:ea typeface="Calibri" panose="020F0502020204030204" pitchFamily="34" charset="0"/>
                <a:cs typeface="Times New Roman" panose="02020603050405020304" pitchFamily="18" charset="0"/>
              </a:rPr>
              <a:t>3: IMPACT AND OUTCOMES</a:t>
            </a:r>
            <a:endParaRPr lang="en-US" sz="1050" dirty="0">
              <a:solidFill>
                <a:srgbClr val="246412"/>
              </a:solidFill>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586178170"/>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明朝"/>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docProps/app.xml><?xml version="1.0" encoding="utf-8"?>
<Properties xmlns="http://schemas.openxmlformats.org/officeDocument/2006/extended-properties" xmlns:vt="http://schemas.openxmlformats.org/officeDocument/2006/docPropsVTypes">
  <Template>Office Theme</Template>
  <TotalTime>13207</TotalTime>
  <Words>5033</Words>
  <Application>Microsoft Office PowerPoint</Application>
  <PresentationFormat>A4 Paper (210x297 mm)</PresentationFormat>
  <Paragraphs>1157</Paragraphs>
  <Slides>28</Slides>
  <Notes>27</Notes>
  <HiddenSlides>0</HiddenSlides>
  <MMClips>0</MMClips>
  <ScaleCrop>false</ScaleCrop>
  <HeadingPairs>
    <vt:vector size="6" baseType="variant">
      <vt:variant>
        <vt:lpstr>Fonts Used</vt:lpstr>
      </vt:variant>
      <vt:variant>
        <vt:i4>11</vt:i4>
      </vt:variant>
      <vt:variant>
        <vt:lpstr>Theme</vt:lpstr>
      </vt:variant>
      <vt:variant>
        <vt:i4>2</vt:i4>
      </vt:variant>
      <vt:variant>
        <vt:lpstr>Slide Titles</vt:lpstr>
      </vt:variant>
      <vt:variant>
        <vt:i4>28</vt:i4>
      </vt:variant>
    </vt:vector>
  </HeadingPairs>
  <TitlesOfParts>
    <vt:vector size="41" baseType="lpstr">
      <vt:lpstr>MS Gothic</vt:lpstr>
      <vt:lpstr>Arial</vt:lpstr>
      <vt:lpstr>Arial Narrow</vt:lpstr>
      <vt:lpstr>ArialNarrow</vt:lpstr>
      <vt:lpstr>Calibri</vt:lpstr>
      <vt:lpstr>Calibri Light</vt:lpstr>
      <vt:lpstr>FuturaStd-Bold</vt:lpstr>
      <vt:lpstr>FuturaStd-Book</vt:lpstr>
      <vt:lpstr>Monotype Corsiva</vt:lpstr>
      <vt:lpstr>Times New Roman</vt:lpstr>
      <vt:lpstr>Wingdings</vt:lpstr>
      <vt:lpstr>Office Theme</vt:lpstr>
      <vt:lpstr>Custom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Itumeleng Ledwaba;Madeleine Kirsten;Tumelo Nkojoana</dc:creator>
  <cp:lastModifiedBy>Itumeleng Ledwaba</cp:lastModifiedBy>
  <cp:revision>412</cp:revision>
  <cp:lastPrinted>2022-09-23T09:50:14Z</cp:lastPrinted>
  <dcterms:created xsi:type="dcterms:W3CDTF">2021-05-06T12:16:39Z</dcterms:created>
  <dcterms:modified xsi:type="dcterms:W3CDTF">2022-10-06T11:35:22Z</dcterms:modified>
</cp:coreProperties>
</file>