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comments/modernComment_217_4687B528.xml" ContentType="application/vnd.ms-powerpoint.comment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comments/modernComment_228_1C22106F.xml" ContentType="application/vnd.ms-powerpoint.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6" r:id="rId4"/>
    <p:sldMasterId id="2147483665" r:id="rId5"/>
    <p:sldMasterId id="2147483738" r:id="rId6"/>
  </p:sldMasterIdLst>
  <p:notesMasterIdLst>
    <p:notesMasterId r:id="rId38"/>
  </p:notesMasterIdLst>
  <p:handoutMasterIdLst>
    <p:handoutMasterId r:id="rId39"/>
  </p:handoutMasterIdLst>
  <p:sldIdLst>
    <p:sldId id="256" r:id="rId7"/>
    <p:sldId id="262" r:id="rId8"/>
    <p:sldId id="524" r:id="rId9"/>
    <p:sldId id="503" r:id="rId10"/>
    <p:sldId id="506" r:id="rId11"/>
    <p:sldId id="501" r:id="rId12"/>
    <p:sldId id="552" r:id="rId13"/>
    <p:sldId id="546" r:id="rId14"/>
    <p:sldId id="547" r:id="rId15"/>
    <p:sldId id="548" r:id="rId16"/>
    <p:sldId id="550" r:id="rId17"/>
    <p:sldId id="557" r:id="rId18"/>
    <p:sldId id="558" r:id="rId19"/>
    <p:sldId id="559" r:id="rId20"/>
    <p:sldId id="563" r:id="rId21"/>
    <p:sldId id="564" r:id="rId22"/>
    <p:sldId id="565" r:id="rId23"/>
    <p:sldId id="566" r:id="rId24"/>
    <p:sldId id="561" r:id="rId25"/>
    <p:sldId id="562" r:id="rId26"/>
    <p:sldId id="540" r:id="rId27"/>
    <p:sldId id="529" r:id="rId28"/>
    <p:sldId id="531" r:id="rId29"/>
    <p:sldId id="567" r:id="rId30"/>
    <p:sldId id="532" r:id="rId31"/>
    <p:sldId id="533" r:id="rId32"/>
    <p:sldId id="534" r:id="rId33"/>
    <p:sldId id="569" r:id="rId34"/>
    <p:sldId id="568" r:id="rId35"/>
    <p:sldId id="535" r:id="rId36"/>
    <p:sldId id="528" r:id="rId37"/>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44BCDA-29F5-92D3-31BB-868800E0281D}" name="Lydia Sebokedi" initials="LS" userId="S::lydias@cpsi.co.za::4d0675da-bc5a-4d35-8de1-6b362f9161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BF2B678-2CA5-4B1F-A05E-CD8F5AA83875}">
  <a:tblStyle styleId="{5BF2B678-2CA5-4B1F-A05E-CD8F5AA8387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omments/modernComment_217_4687B528.xml><?xml version="1.0" encoding="utf-8"?>
<p188:cmLst xmlns:a="http://schemas.openxmlformats.org/drawingml/2006/main" xmlns:r="http://schemas.openxmlformats.org/officeDocument/2006/relationships" xmlns:p188="http://schemas.microsoft.com/office/powerpoint/2018/8/main">
  <p188:cm id="{C9BBF05B-9702-438C-A1B4-1FE1820DD21C}" authorId="{3E44BCDA-29F5-92D3-31BB-868800E0281D}" created="2022-10-05T09:37:15.553">
    <pc:sldMkLst xmlns:pc="http://schemas.microsoft.com/office/powerpoint/2013/main/command">
      <pc:docMk/>
      <pc:sldMk cId="1183298856" sldId="535"/>
    </pc:sldMkLst>
    <p188:txBody>
      <a:bodyPr/>
      <a:lstStyle/>
      <a:p>
        <a:r>
          <a:rPr lang="en-GB"/>
          <a:t>[@Mpho Makhananisa] [@Desiree Mavikane]  we need a slide on Fruitless, Unauthorised expenditure etc and 30 day payment</a:t>
        </a:r>
      </a:p>
    </p188:txBody>
  </p188:cm>
</p188:cmLst>
</file>

<file path=ppt/comments/modernComment_228_1C22106F.xml><?xml version="1.0" encoding="utf-8"?>
<p188:cmLst xmlns:a="http://schemas.openxmlformats.org/drawingml/2006/main" xmlns:r="http://schemas.openxmlformats.org/officeDocument/2006/relationships" xmlns:p188="http://schemas.microsoft.com/office/powerpoint/2018/8/main">
  <p188:cm id="{6D26E201-7008-4E76-9523-E4B588180173}" authorId="{3E44BCDA-29F5-92D3-31BB-868800E0281D}" created="2022-10-05T09:03:36.717">
    <pc:sldMkLst xmlns:pc="http://schemas.microsoft.com/office/powerpoint/2013/main/command">
      <pc:docMk/>
      <pc:sldMk cId="471994479" sldId="552"/>
    </pc:sldMkLst>
    <p188:txBody>
      <a:bodyPr/>
      <a:lstStyle/>
      <a:p>
        <a:r>
          <a:rPr lang="en-GB"/>
          <a:t>[@Desiree Mavikane] this slide needs to be updated. The pie chart does not talk to the table above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eader Placeholder 1">
            <a:extLst>
              <a:ext uri="{FF2B5EF4-FFF2-40B4-BE49-F238E27FC236}">
                <a16:creationId xmlns:a16="http://schemas.microsoft.com/office/drawing/2014/main" xmlns="" id="{A3E4F246-2756-1241-8393-07EB69E5C3D7}"/>
              </a:ext>
            </a:extLst>
          </p:cNvPr>
          <p:cNvSpPr>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a:p>
        </p:txBody>
      </p:sp>
      <p:sp>
        <p:nvSpPr>
          <p:cNvPr id="5123" name="Date Placeholder 2">
            <a:extLst>
              <a:ext uri="{FF2B5EF4-FFF2-40B4-BE49-F238E27FC236}">
                <a16:creationId xmlns:a16="http://schemas.microsoft.com/office/drawing/2014/main" xmlns="" id="{1F3DC701-61C1-3148-9A9B-D9F59666E111}"/>
              </a:ext>
            </a:extLst>
          </p:cNvPr>
          <p:cNvSpPr>
            <a:spLocks noGrp="1"/>
          </p:cNvSpPr>
          <p:nvPr>
            <p:ph type="dt" sz="quarter" idx="1"/>
          </p:nvPr>
        </p:nvSpPr>
        <p:spPr bwMode="auto">
          <a:xfrm>
            <a:off x="3884614" y="0"/>
            <a:ext cx="29718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28B28F6-CEB7-1340-A7AF-878948EA2250}" type="datetimeFigureOut">
              <a:rPr lang="en-ZA" altLang="en-US"/>
              <a:pPr>
                <a:defRPr/>
              </a:pPr>
              <a:t>2022/10/13</a:t>
            </a:fld>
            <a:endParaRPr lang="en-ZA" altLang="en-US"/>
          </a:p>
        </p:txBody>
      </p:sp>
      <p:sp>
        <p:nvSpPr>
          <p:cNvPr id="5124" name="Footer Placeholder 3">
            <a:extLst>
              <a:ext uri="{FF2B5EF4-FFF2-40B4-BE49-F238E27FC236}">
                <a16:creationId xmlns:a16="http://schemas.microsoft.com/office/drawing/2014/main" xmlns="" id="{99BCDD34-DE78-074D-8D10-A84B55043163}"/>
              </a:ext>
            </a:extLst>
          </p:cNvPr>
          <p:cNvSpPr>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a:p>
        </p:txBody>
      </p:sp>
      <p:sp>
        <p:nvSpPr>
          <p:cNvPr id="5125" name="Slide Number Placeholder 4">
            <a:extLst>
              <a:ext uri="{FF2B5EF4-FFF2-40B4-BE49-F238E27FC236}">
                <a16:creationId xmlns:a16="http://schemas.microsoft.com/office/drawing/2014/main" xmlns="" id="{699B68C8-1AC5-3247-B072-005D53B90E5A}"/>
              </a:ext>
            </a:extLst>
          </p:cNvPr>
          <p:cNvSpPr>
            <a:spLocks noGrp="1"/>
          </p:cNvSpPr>
          <p:nvPr>
            <p:ph type="sldNum" sz="quarter" idx="3"/>
          </p:nvPr>
        </p:nvSpPr>
        <p:spPr bwMode="auto">
          <a:xfrm>
            <a:off x="3884614"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C6A3B5-5B5C-5548-98B3-4E18C0BC2B6C}" type="slidenum">
              <a:rPr lang="en-ZA" altLang="en-US"/>
              <a:pPr>
                <a:defRPr/>
              </a:pPr>
              <a:t>‹#›</a:t>
            </a:fld>
            <a:endParaRPr lang="en-ZA" altLang="en-US"/>
          </a:p>
        </p:txBody>
      </p:sp>
    </p:spTree>
    <p:extLst>
      <p:ext uri="{BB962C8B-B14F-4D97-AF65-F5344CB8AC3E}">
        <p14:creationId xmlns:p14="http://schemas.microsoft.com/office/powerpoint/2010/main" xmlns="" val="185367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3">
            <a:extLst>
              <a:ext uri="{FF2B5EF4-FFF2-40B4-BE49-F238E27FC236}">
                <a16:creationId xmlns:a16="http://schemas.microsoft.com/office/drawing/2014/main" xmlns="" id="{C84D57DE-30CE-CF42-BA89-E3BE49141728}"/>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sp>
      <p:sp>
        <p:nvSpPr>
          <p:cNvPr id="4" name="Shape 4">
            <a:extLst>
              <a:ext uri="{FF2B5EF4-FFF2-40B4-BE49-F238E27FC236}">
                <a16:creationId xmlns:a16="http://schemas.microsoft.com/office/drawing/2014/main" xmlns="" id="{95E22007-2345-4742-8F85-AA81F70922F3}"/>
              </a:ext>
            </a:extLst>
          </p:cNvPr>
          <p:cNvSpPr txBox="1">
            <a:spLocks noGrp="1"/>
          </p:cNvSpPr>
          <p:nvPr>
            <p:ph type="body" idx="1"/>
          </p:nvPr>
        </p:nvSpPr>
        <p:spPr>
          <a:xfrm>
            <a:off x="685801"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xmlns="" val="213394941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xmlns=""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xmlns="" id="{3C5833A8-4017-494A-9CA2-448BC4817E28}"/>
              </a:ext>
            </a:extLst>
          </p:cNvPr>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xmlns="" val="16997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112559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xmlns=""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xmlns="" id="{3C5833A8-4017-494A-9CA2-448BC4817E28}"/>
              </a:ext>
            </a:extLst>
          </p:cNvPr>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xmlns="" val="1158580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8"/>
        <p:cNvGrpSpPr/>
        <p:nvPr/>
      </p:nvGrpSpPr>
      <p:grpSpPr>
        <a:xfrm>
          <a:off x="0" y="0"/>
          <a:ext cx="0" cy="0"/>
          <a:chOff x="0" y="0"/>
          <a:chExt cx="0" cy="0"/>
        </a:xfrm>
      </p:grpSpPr>
      <p:sp>
        <p:nvSpPr>
          <p:cNvPr id="3" name="Shape 9">
            <a:extLst>
              <a:ext uri="{FF2B5EF4-FFF2-40B4-BE49-F238E27FC236}">
                <a16:creationId xmlns:a16="http://schemas.microsoft.com/office/drawing/2014/main" xmlns="" id="{17FA2C90-B30A-A44D-A8A8-D2ED618FFF92}"/>
              </a:ext>
            </a:extLst>
          </p:cNvPr>
          <p:cNvSpPr>
            <a:spLocks/>
          </p:cNvSpPr>
          <p:nvPr/>
        </p:nvSpPr>
        <p:spPr bwMode="auto">
          <a:xfrm>
            <a:off x="21907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000000">
              <a:alpha val="745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 name="Shape 10">
            <a:extLst>
              <a:ext uri="{FF2B5EF4-FFF2-40B4-BE49-F238E27FC236}">
                <a16:creationId xmlns:a16="http://schemas.microsoft.com/office/drawing/2014/main" xmlns="" id="{2533AADB-C4DE-8C4E-BB9A-19ED8410ACE3}"/>
              </a:ext>
            </a:extLst>
          </p:cNvPr>
          <p:cNvSpPr>
            <a:spLocks/>
          </p:cNvSpPr>
          <p:nvPr/>
        </p:nvSpPr>
        <p:spPr bwMode="auto">
          <a:xfrm>
            <a:off x="-952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5" name="Picture 7">
            <a:extLst>
              <a:ext uri="{FF2B5EF4-FFF2-40B4-BE49-F238E27FC236}">
                <a16:creationId xmlns:a16="http://schemas.microsoft.com/office/drawing/2014/main" xmlns="" id="{D03BBF36-E0A7-5941-8919-A379C212233D}"/>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7950" y="123825"/>
            <a:ext cx="3495675"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hape 11"/>
          <p:cNvSpPr txBox="1">
            <a:spLocks noGrp="1"/>
          </p:cNvSpPr>
          <p:nvPr>
            <p:ph type="ctrTitle"/>
          </p:nvPr>
        </p:nvSpPr>
        <p:spPr>
          <a:xfrm>
            <a:off x="648300" y="3175950"/>
            <a:ext cx="3530700" cy="1181999"/>
          </a:xfrm>
          <a:prstGeom prst="rect">
            <a:avLst/>
          </a:prstGeom>
        </p:spPr>
        <p:txBody>
          <a:bodyPr/>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xmlns="" val="19937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1FBA245F-66CC-614C-83F9-21647E0E65B4}"/>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475538" y="0"/>
            <a:ext cx="167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1698EAEA-E6D7-A249-AD91-77B19CC206B3}"/>
              </a:ext>
            </a:extLst>
          </p:cNvPr>
          <p:cNvPicPr>
            <a:picLocks noChangeAspect="1"/>
          </p:cNvPicPr>
          <p:nvPr userDrawn="1"/>
        </p:nvPicPr>
        <p:blipFill>
          <a:blip r:embed="rId3">
            <a:alphaModFix amt="80000"/>
            <a:extLst>
              <a:ext uri="{28A0092B-C50C-407E-A947-70E740481C1C}">
                <a14:useLocalDpi xmlns:a14="http://schemas.microsoft.com/office/drawing/2010/main" xmlns="" val="0"/>
              </a:ext>
            </a:extLst>
          </a:blip>
          <a:srcRect/>
          <a:stretch>
            <a:fillRect/>
          </a:stretch>
        </p:blipFill>
        <p:spPr bwMode="auto">
          <a:xfrm>
            <a:off x="7668344" y="516714"/>
            <a:ext cx="1509572" cy="1911020"/>
          </a:xfrm>
          <a:prstGeom prst="rect">
            <a:avLst/>
          </a:prstGeom>
          <a:noFill/>
          <a:ln>
            <a:noFill/>
          </a:ln>
          <a:effectLst>
            <a:reflection stA="50000" endA="295" dir="5400000" sy="-100000" algn="bl" rotWithShape="0"/>
            <a:softEdge rad="1016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763" y="20792"/>
            <a:ext cx="7432202" cy="495922"/>
          </a:xfrm>
        </p:spPr>
        <p:txBody>
          <a:bodyPr/>
          <a:lstStyle>
            <a:lvl1pPr algn="ctr">
              <a:defRPr sz="2800" b="1" i="0">
                <a:solidFill>
                  <a:schemeClr val="accent1">
                    <a:lumMod val="75000"/>
                  </a:schemeClr>
                </a:solidFill>
                <a:latin typeface="Century Gothic" panose="020B0502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0" y="536595"/>
            <a:ext cx="7436965" cy="3235741"/>
          </a:xfrm>
        </p:spPr>
        <p:txBody>
          <a:bodyPr/>
          <a:lstStyle>
            <a:lvl1pPr marL="285750" indent="-285750">
              <a:buFont typeface="Arial" panose="020B0604020202020204" pitchFamily="34" charset="0"/>
              <a:buChar char="•"/>
              <a:defRPr sz="2800" b="0" i="0">
                <a:latin typeface="Calibri" panose="020F0502020204030204" pitchFamily="34" charset="0"/>
                <a:cs typeface="Calibri" panose="020F0502020204030204" pitchFamily="34" charset="0"/>
              </a:defRPr>
            </a:lvl1pPr>
            <a:lvl2pPr marL="573750" indent="-285750">
              <a:buFont typeface="Arial" panose="020B0604020202020204" pitchFamily="34" charset="0"/>
              <a:buChar char="•"/>
              <a:defRPr sz="2400"/>
            </a:lvl2pPr>
            <a:lvl3pPr marL="285750" indent="-285750">
              <a:buFont typeface="Arial" panose="020B0604020202020204" pitchFamily="34" charset="0"/>
              <a:buChar char="•"/>
              <a:defRPr sz="2000"/>
            </a:lvl3pPr>
            <a:lvl4pPr marL="285750" indent="-285750">
              <a:buFont typeface="Arial" panose="020B0604020202020204" pitchFamily="34" charset="0"/>
              <a:buChar char="•"/>
              <a:defRPr sz="1800"/>
            </a:lvl4pPr>
            <a:lvl5pPr marL="285750"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xmlns="" id="{7A65BE12-12D4-124E-AB2C-FC31E42E6DDD}"/>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B79A15CF-FCE8-164B-B3A7-232B10B4CF35}" type="datetimeFigureOut">
              <a:rPr lang="en-US"/>
              <a:pPr>
                <a:defRPr/>
              </a:pPr>
              <a:t>10/13/2022</a:t>
            </a:fld>
            <a:endParaRPr lang="en-ZA"/>
          </a:p>
        </p:txBody>
      </p:sp>
      <p:sp>
        <p:nvSpPr>
          <p:cNvPr id="7" name="Footer Placeholder 4">
            <a:extLst>
              <a:ext uri="{FF2B5EF4-FFF2-40B4-BE49-F238E27FC236}">
                <a16:creationId xmlns:a16="http://schemas.microsoft.com/office/drawing/2014/main" xmlns="" id="{389D0B3F-AD9D-1D45-8AE3-A96C79375321}"/>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a:p>
        </p:txBody>
      </p:sp>
      <p:sp>
        <p:nvSpPr>
          <p:cNvPr id="8" name="Slide Number Placeholder 5">
            <a:extLst>
              <a:ext uri="{FF2B5EF4-FFF2-40B4-BE49-F238E27FC236}">
                <a16:creationId xmlns:a16="http://schemas.microsoft.com/office/drawing/2014/main" xmlns="" id="{E6983DBB-6149-AD4D-A8E8-3C5A7A2A1675}"/>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2E894963-C08F-B545-A515-E4312770F63E}" type="slidenum">
              <a:rPr lang="en-ZA"/>
              <a:pPr>
                <a:defRPr/>
              </a:pPr>
              <a:t>‹#›</a:t>
            </a:fld>
            <a:endParaRPr lang="en-ZA"/>
          </a:p>
        </p:txBody>
      </p:sp>
    </p:spTree>
    <p:extLst>
      <p:ext uri="{BB962C8B-B14F-4D97-AF65-F5344CB8AC3E}">
        <p14:creationId xmlns:p14="http://schemas.microsoft.com/office/powerpoint/2010/main" xmlns="" val="31710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5222" y="-67437"/>
            <a:ext cx="7231035" cy="461665"/>
          </a:xfrm>
          <a:prstGeom prst="rect">
            <a:avLst/>
          </a:prstGeom>
        </p:spPr>
        <p:txBody>
          <a:bodyPr wrap="square" lIns="0" tIns="0" rIns="0" bIns="0">
            <a:spAutoFit/>
          </a:bodyPr>
          <a:lstStyle>
            <a:lvl1pPr>
              <a:defRPr sz="30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eaLnBrk="1" fontAlgn="auto" hangingPunct="1">
              <a:spcBef>
                <a:spcPts val="0"/>
              </a:spcBef>
              <a:spcAft>
                <a:spcPts val="0"/>
              </a:spcAft>
            </a:pPr>
            <a:endParaRPr lang="en-ZA"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eaLnBrk="1" fontAlgn="auto" hangingPunct="1">
              <a:spcBef>
                <a:spcPts val="0"/>
              </a:spcBef>
              <a:spcAft>
                <a:spcPts val="0"/>
              </a:spcAft>
            </a:pPr>
            <a:fld id="{1D8BD707-D9CF-40AE-B4C6-C98DA3205C09}" type="datetimeFigureOut">
              <a:rPr lang="en-US" sz="1350" kern="0" smtClean="0">
                <a:solidFill>
                  <a:prstClr val="black">
                    <a:tint val="75000"/>
                  </a:prstClr>
                </a:solidFill>
              </a:rPr>
              <a:pPr defTabSz="685800" eaLnBrk="1" fontAlgn="auto" hangingPunct="1">
                <a:spcBef>
                  <a:spcPts val="0"/>
                </a:spcBef>
                <a:spcAft>
                  <a:spcPts val="0"/>
                </a:spcAft>
              </a:pPr>
              <a:t>10/13/2022</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eaLnBrk="1" fontAlgn="auto" hangingPunct="1">
              <a:spcBef>
                <a:spcPts val="0"/>
              </a:spcBef>
              <a:spcAft>
                <a:spcPts val="0"/>
              </a:spcAft>
            </a:pPr>
            <a:fld id="{B6F15528-21DE-4FAA-801E-634DDDAF4B2B}" type="slidenum">
              <a:rPr lang="en-ZA" sz="1350" kern="0" smtClean="0">
                <a:solidFill>
                  <a:prstClr val="black">
                    <a:tint val="75000"/>
                  </a:prstClr>
                </a:solidFill>
              </a:rPr>
              <a:pPr defTabSz="685800" eaLnBrk="1" fontAlgn="auto" hangingPunct="1">
                <a:spcBef>
                  <a:spcPts val="0"/>
                </a:spcBef>
                <a:spcAft>
                  <a:spcPts val="0"/>
                </a:spcAft>
              </a:pPr>
              <a:t>‹#›</a:t>
            </a:fld>
            <a:endParaRPr lang="en-ZA" sz="1350" kern="0">
              <a:solidFill>
                <a:prstClr val="black">
                  <a:tint val="75000"/>
                </a:prstClr>
              </a:solidFill>
            </a:endParaRPr>
          </a:p>
        </p:txBody>
      </p:sp>
    </p:spTree>
    <p:extLst>
      <p:ext uri="{BB962C8B-B14F-4D97-AF65-F5344CB8AC3E}">
        <p14:creationId xmlns:p14="http://schemas.microsoft.com/office/powerpoint/2010/main" xmlns="" val="416411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800100"/>
          </a:xfrm>
          <a:custGeom>
            <a:avLst/>
            <a:gdLst/>
            <a:ahLst/>
            <a:cxnLst/>
            <a:rect l="l" t="t" r="r" b="b"/>
            <a:pathLst>
              <a:path w="12192000" h="1066800">
                <a:moveTo>
                  <a:pt x="12192000" y="0"/>
                </a:moveTo>
                <a:lnTo>
                  <a:pt x="0" y="0"/>
                </a:lnTo>
                <a:lnTo>
                  <a:pt x="0" y="1066800"/>
                </a:lnTo>
                <a:lnTo>
                  <a:pt x="12192000" y="1066800"/>
                </a:lnTo>
                <a:lnTo>
                  <a:pt x="12192000" y="0"/>
                </a:lnTo>
                <a:close/>
              </a:path>
            </a:pathLst>
          </a:custGeom>
          <a:solidFill>
            <a:srgbClr val="005D28"/>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pic>
        <p:nvPicPr>
          <p:cNvPr id="17" name="bg object 17"/>
          <p:cNvPicPr/>
          <p:nvPr/>
        </p:nvPicPr>
        <p:blipFill>
          <a:blip r:embed="rId2" cstate="print"/>
          <a:stretch>
            <a:fillRect/>
          </a:stretch>
        </p:blipFill>
        <p:spPr>
          <a:xfrm>
            <a:off x="152400" y="4400551"/>
            <a:ext cx="2286000" cy="618362"/>
          </a:xfrm>
          <a:prstGeom prst="rect">
            <a:avLst/>
          </a:prstGeom>
        </p:spPr>
      </p:pic>
      <p:pic>
        <p:nvPicPr>
          <p:cNvPr id="18" name="bg object 18"/>
          <p:cNvPicPr/>
          <p:nvPr/>
        </p:nvPicPr>
        <p:blipFill>
          <a:blip r:embed="rId3" cstate="print"/>
          <a:stretch>
            <a:fillRect/>
          </a:stretch>
        </p:blipFill>
        <p:spPr>
          <a:xfrm>
            <a:off x="7341871" y="1"/>
            <a:ext cx="1184147" cy="800099"/>
          </a:xfrm>
          <a:prstGeom prst="rect">
            <a:avLst/>
          </a:prstGeom>
        </p:spPr>
      </p:pic>
      <p:sp>
        <p:nvSpPr>
          <p:cNvPr id="19" name="bg object 19"/>
          <p:cNvSpPr/>
          <p:nvPr/>
        </p:nvSpPr>
        <p:spPr>
          <a:xfrm>
            <a:off x="0" y="4343400"/>
            <a:ext cx="9144000" cy="1429"/>
          </a:xfrm>
          <a:custGeom>
            <a:avLst/>
            <a:gdLst/>
            <a:ahLst/>
            <a:cxnLst/>
            <a:rect l="l" t="t" r="r" b="b"/>
            <a:pathLst>
              <a:path w="12192000" h="1904">
                <a:moveTo>
                  <a:pt x="0" y="0"/>
                </a:moveTo>
                <a:lnTo>
                  <a:pt x="12192000" y="1588"/>
                </a:lnTo>
              </a:path>
            </a:pathLst>
          </a:custGeom>
          <a:ln w="9525">
            <a:solidFill>
              <a:srgbClr val="BFBFBF"/>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 name="Holder 2"/>
          <p:cNvSpPr>
            <a:spLocks noGrp="1"/>
          </p:cNvSpPr>
          <p:nvPr>
            <p:ph type="title"/>
          </p:nvPr>
        </p:nvSpPr>
        <p:spPr>
          <a:xfrm>
            <a:off x="435342" y="-34671"/>
            <a:ext cx="8273317" cy="507831"/>
          </a:xfrm>
        </p:spPr>
        <p:txBody>
          <a:bodyPr lIns="0" tIns="0" rIns="0" bIns="0"/>
          <a:lstStyle>
            <a:lvl1pPr>
              <a:defRPr sz="33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eaLnBrk="1" fontAlgn="auto" hangingPunct="1">
              <a:spcBef>
                <a:spcPts val="0"/>
              </a:spcBef>
              <a:spcAft>
                <a:spcPts val="0"/>
              </a:spcAft>
            </a:pPr>
            <a:endParaRPr lang="en-ZA"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eaLnBrk="1" fontAlgn="auto" hangingPunct="1">
              <a:spcBef>
                <a:spcPts val="0"/>
              </a:spcBef>
              <a:spcAft>
                <a:spcPts val="0"/>
              </a:spcAft>
            </a:pPr>
            <a:fld id="{1D8BD707-D9CF-40AE-B4C6-C98DA3205C09}" type="datetimeFigureOut">
              <a:rPr lang="en-US" sz="1350" kern="0" smtClean="0">
                <a:solidFill>
                  <a:prstClr val="black">
                    <a:tint val="75000"/>
                  </a:prstClr>
                </a:solidFill>
              </a:rPr>
              <a:pPr defTabSz="685800" eaLnBrk="1" fontAlgn="auto" hangingPunct="1">
                <a:spcBef>
                  <a:spcPts val="0"/>
                </a:spcBef>
                <a:spcAft>
                  <a:spcPts val="0"/>
                </a:spcAft>
              </a:pPr>
              <a:t>10/13/2022</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eaLnBrk="1" fontAlgn="auto" hangingPunct="1">
              <a:spcBef>
                <a:spcPts val="0"/>
              </a:spcBef>
              <a:spcAft>
                <a:spcPts val="0"/>
              </a:spcAft>
            </a:pPr>
            <a:fld id="{B6F15528-21DE-4FAA-801E-634DDDAF4B2B}" type="slidenum">
              <a:rPr lang="en-ZA" sz="1350" kern="0" smtClean="0">
                <a:solidFill>
                  <a:prstClr val="black">
                    <a:tint val="75000"/>
                  </a:prstClr>
                </a:solidFill>
              </a:rPr>
              <a:pPr defTabSz="685800" eaLnBrk="1" fontAlgn="auto" hangingPunct="1">
                <a:spcBef>
                  <a:spcPts val="0"/>
                </a:spcBef>
                <a:spcAft>
                  <a:spcPts val="0"/>
                </a:spcAft>
              </a:pPr>
              <a:t>‹#›</a:t>
            </a:fld>
            <a:endParaRPr lang="en-ZA" sz="1350" kern="0">
              <a:solidFill>
                <a:prstClr val="black">
                  <a:tint val="75000"/>
                </a:prstClr>
              </a:solidFill>
            </a:endParaRPr>
          </a:p>
        </p:txBody>
      </p:sp>
    </p:spTree>
    <p:extLst>
      <p:ext uri="{BB962C8B-B14F-4D97-AF65-F5344CB8AC3E}">
        <p14:creationId xmlns:p14="http://schemas.microsoft.com/office/powerpoint/2010/main" xmlns="" val="277350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35342" y="-34671"/>
            <a:ext cx="8273317" cy="507831"/>
          </a:xfrm>
        </p:spPr>
        <p:txBody>
          <a:bodyPr lIns="0" tIns="0" rIns="0" bIns="0"/>
          <a:lstStyle>
            <a:lvl1pPr>
              <a:defRPr sz="33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eaLnBrk="1" fontAlgn="auto" hangingPunct="1">
              <a:spcBef>
                <a:spcPts val="0"/>
              </a:spcBef>
              <a:spcAft>
                <a:spcPts val="0"/>
              </a:spcAft>
            </a:pPr>
            <a:endParaRPr lang="en-ZA" sz="1350" kern="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eaLnBrk="1" fontAlgn="auto" hangingPunct="1">
              <a:spcBef>
                <a:spcPts val="0"/>
              </a:spcBef>
              <a:spcAft>
                <a:spcPts val="0"/>
              </a:spcAft>
            </a:pPr>
            <a:fld id="{1D8BD707-D9CF-40AE-B4C6-C98DA3205C09}" type="datetimeFigureOut">
              <a:rPr lang="en-US" sz="1350" kern="0" smtClean="0">
                <a:solidFill>
                  <a:prstClr val="black">
                    <a:tint val="75000"/>
                  </a:prstClr>
                </a:solidFill>
              </a:rPr>
              <a:pPr defTabSz="685800" eaLnBrk="1" fontAlgn="auto" hangingPunct="1">
                <a:spcBef>
                  <a:spcPts val="0"/>
                </a:spcBef>
                <a:spcAft>
                  <a:spcPts val="0"/>
                </a:spcAft>
              </a:pPr>
              <a:t>10/13/2022</a:t>
            </a:fld>
            <a:endParaRPr lang="en-US" sz="1350" ker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eaLnBrk="1" fontAlgn="auto" hangingPunct="1">
              <a:spcBef>
                <a:spcPts val="0"/>
              </a:spcBef>
              <a:spcAft>
                <a:spcPts val="0"/>
              </a:spcAft>
            </a:pPr>
            <a:fld id="{B6F15528-21DE-4FAA-801E-634DDDAF4B2B}" type="slidenum">
              <a:rPr lang="en-ZA" sz="1350" kern="0" smtClean="0">
                <a:solidFill>
                  <a:prstClr val="black">
                    <a:tint val="75000"/>
                  </a:prstClr>
                </a:solidFill>
              </a:rPr>
              <a:pPr defTabSz="685800" eaLnBrk="1" fontAlgn="auto" hangingPunct="1">
                <a:spcBef>
                  <a:spcPts val="0"/>
                </a:spcBef>
                <a:spcAft>
                  <a:spcPts val="0"/>
                </a:spcAft>
              </a:pPr>
              <a:t>‹#›</a:t>
            </a:fld>
            <a:endParaRPr lang="en-ZA" sz="1350" kern="0">
              <a:solidFill>
                <a:prstClr val="black">
                  <a:tint val="75000"/>
                </a:prstClr>
              </a:solidFill>
            </a:endParaRPr>
          </a:p>
        </p:txBody>
      </p:sp>
    </p:spTree>
    <p:extLst>
      <p:ext uri="{BB962C8B-B14F-4D97-AF65-F5344CB8AC3E}">
        <p14:creationId xmlns:p14="http://schemas.microsoft.com/office/powerpoint/2010/main" xmlns="" val="183881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35342" y="-34671"/>
            <a:ext cx="8273317" cy="507831"/>
          </a:xfrm>
        </p:spPr>
        <p:txBody>
          <a:bodyPr lIns="0" tIns="0" rIns="0" bIns="0"/>
          <a:lstStyle>
            <a:lvl1pPr>
              <a:defRPr sz="33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685800" eaLnBrk="1" fontAlgn="auto" hangingPunct="1">
              <a:spcBef>
                <a:spcPts val="0"/>
              </a:spcBef>
              <a:spcAft>
                <a:spcPts val="0"/>
              </a:spcAft>
            </a:pPr>
            <a:endParaRPr lang="en-ZA" sz="1350" kern="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685800" eaLnBrk="1" fontAlgn="auto" hangingPunct="1">
              <a:spcBef>
                <a:spcPts val="0"/>
              </a:spcBef>
              <a:spcAft>
                <a:spcPts val="0"/>
              </a:spcAft>
            </a:pPr>
            <a:fld id="{1D8BD707-D9CF-40AE-B4C6-C98DA3205C09}" type="datetimeFigureOut">
              <a:rPr lang="en-US" sz="1350" kern="0" smtClean="0">
                <a:solidFill>
                  <a:prstClr val="black">
                    <a:tint val="75000"/>
                  </a:prstClr>
                </a:solidFill>
              </a:rPr>
              <a:pPr defTabSz="685800" eaLnBrk="1" fontAlgn="auto" hangingPunct="1">
                <a:spcBef>
                  <a:spcPts val="0"/>
                </a:spcBef>
                <a:spcAft>
                  <a:spcPts val="0"/>
                </a:spcAft>
              </a:pPr>
              <a:t>10/13/2022</a:t>
            </a:fld>
            <a:endParaRPr lang="en-US" sz="1350" ker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eaLnBrk="1" fontAlgn="auto" hangingPunct="1">
              <a:spcBef>
                <a:spcPts val="0"/>
              </a:spcBef>
              <a:spcAft>
                <a:spcPts val="0"/>
              </a:spcAft>
            </a:pPr>
            <a:fld id="{B6F15528-21DE-4FAA-801E-634DDDAF4B2B}" type="slidenum">
              <a:rPr lang="en-ZA" sz="1350" kern="0" smtClean="0">
                <a:solidFill>
                  <a:prstClr val="black">
                    <a:tint val="75000"/>
                  </a:prstClr>
                </a:solidFill>
              </a:rPr>
              <a:pPr defTabSz="685800" eaLnBrk="1" fontAlgn="auto" hangingPunct="1">
                <a:spcBef>
                  <a:spcPts val="0"/>
                </a:spcBef>
                <a:spcAft>
                  <a:spcPts val="0"/>
                </a:spcAft>
              </a:pPr>
              <a:t>‹#›</a:t>
            </a:fld>
            <a:endParaRPr lang="en-ZA" sz="1350" kern="0">
              <a:solidFill>
                <a:prstClr val="black">
                  <a:tint val="75000"/>
                </a:prstClr>
              </a:solidFill>
            </a:endParaRPr>
          </a:p>
        </p:txBody>
      </p:sp>
    </p:spTree>
    <p:extLst>
      <p:ext uri="{BB962C8B-B14F-4D97-AF65-F5344CB8AC3E}">
        <p14:creationId xmlns:p14="http://schemas.microsoft.com/office/powerpoint/2010/main" xmlns="" val="5026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eaLnBrk="1" fontAlgn="auto" hangingPunct="1">
              <a:spcBef>
                <a:spcPts val="0"/>
              </a:spcBef>
              <a:spcAft>
                <a:spcPts val="0"/>
              </a:spcAft>
            </a:pPr>
            <a:endParaRPr lang="en-ZA" sz="1350" kern="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eaLnBrk="1" fontAlgn="auto" hangingPunct="1">
              <a:spcBef>
                <a:spcPts val="0"/>
              </a:spcBef>
              <a:spcAft>
                <a:spcPts val="0"/>
              </a:spcAft>
            </a:pPr>
            <a:fld id="{1D8BD707-D9CF-40AE-B4C6-C98DA3205C09}" type="datetimeFigureOut">
              <a:rPr lang="en-US" sz="1350" kern="0" smtClean="0">
                <a:solidFill>
                  <a:prstClr val="black">
                    <a:tint val="75000"/>
                  </a:prstClr>
                </a:solidFill>
              </a:rPr>
              <a:pPr defTabSz="685800" eaLnBrk="1" fontAlgn="auto" hangingPunct="1">
                <a:spcBef>
                  <a:spcPts val="0"/>
                </a:spcBef>
                <a:spcAft>
                  <a:spcPts val="0"/>
                </a:spcAft>
              </a:pPr>
              <a:t>10/13/2022</a:t>
            </a:fld>
            <a:endParaRPr lang="en-US" sz="1350" ker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eaLnBrk="1" fontAlgn="auto" hangingPunct="1">
              <a:spcBef>
                <a:spcPts val="0"/>
              </a:spcBef>
              <a:spcAft>
                <a:spcPts val="0"/>
              </a:spcAft>
            </a:pPr>
            <a:fld id="{B6F15528-21DE-4FAA-801E-634DDDAF4B2B}" type="slidenum">
              <a:rPr lang="en-ZA" sz="1350" kern="0" smtClean="0">
                <a:solidFill>
                  <a:prstClr val="black">
                    <a:tint val="75000"/>
                  </a:prstClr>
                </a:solidFill>
              </a:rPr>
              <a:pPr defTabSz="685800" eaLnBrk="1" fontAlgn="auto" hangingPunct="1">
                <a:spcBef>
                  <a:spcPts val="0"/>
                </a:spcBef>
                <a:spcAft>
                  <a:spcPts val="0"/>
                </a:spcAft>
              </a:pPr>
              <a:t>‹#›</a:t>
            </a:fld>
            <a:endParaRPr lang="en-ZA" sz="1350" kern="0">
              <a:solidFill>
                <a:prstClr val="black">
                  <a:tint val="75000"/>
                </a:prstClr>
              </a:solidFill>
            </a:endParaRPr>
          </a:p>
        </p:txBody>
      </p:sp>
    </p:spTree>
    <p:extLst>
      <p:ext uri="{BB962C8B-B14F-4D97-AF65-F5344CB8AC3E}">
        <p14:creationId xmlns:p14="http://schemas.microsoft.com/office/powerpoint/2010/main" xmlns="" val="555060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a:extLst>
              <a:ext uri="{FF2B5EF4-FFF2-40B4-BE49-F238E27FC236}">
                <a16:creationId xmlns:a16="http://schemas.microsoft.com/office/drawing/2014/main" xmlns="" id="{3C051214-1BBC-9040-BC34-7D02A9E40922}"/>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a16="http://schemas.microsoft.com/office/drawing/2014/main" xmlns="" id="{A6A9BAF9-E79D-7844-BFC6-9A879D63DECC}"/>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xmlns="" val="1894568433"/>
      </p:ext>
    </p:extLst>
  </p:cSld>
  <p:clrMap bg1="lt1" tx1="dk1" bg2="dk2" tx2="lt2" accent1="accent1" accent2="accent2" accent3="accent3" accent4="accent4" accent5="accent5" accent6="accent6" hlink="hlink" folHlink="folHlink"/>
  <p:sldLayoutIdLst>
    <p:sldLayoutId id="2147483737"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xmlns="" id="{29ECFB29-5132-5247-9A84-FFFCDDE33A69}"/>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xmlns="" id="{ADFE63ED-3A8D-724D-8B52-A5241595A94A}"/>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32"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800100"/>
          </a:xfrm>
          <a:custGeom>
            <a:avLst/>
            <a:gdLst/>
            <a:ahLst/>
            <a:cxnLst/>
            <a:rect l="l" t="t" r="r" b="b"/>
            <a:pathLst>
              <a:path w="12192000" h="1066800">
                <a:moveTo>
                  <a:pt x="12192000" y="0"/>
                </a:moveTo>
                <a:lnTo>
                  <a:pt x="0" y="0"/>
                </a:lnTo>
                <a:lnTo>
                  <a:pt x="0" y="1066800"/>
                </a:lnTo>
                <a:lnTo>
                  <a:pt x="12192000" y="1066800"/>
                </a:lnTo>
                <a:lnTo>
                  <a:pt x="12192000" y="0"/>
                </a:lnTo>
                <a:close/>
              </a:path>
            </a:pathLst>
          </a:custGeom>
          <a:solidFill>
            <a:srgbClr val="005D28"/>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pic>
        <p:nvPicPr>
          <p:cNvPr id="17" name="bg object 17"/>
          <p:cNvPicPr/>
          <p:nvPr/>
        </p:nvPicPr>
        <p:blipFill>
          <a:blip r:embed="rId7" cstate="print"/>
          <a:stretch>
            <a:fillRect/>
          </a:stretch>
        </p:blipFill>
        <p:spPr>
          <a:xfrm>
            <a:off x="152400" y="4400551"/>
            <a:ext cx="2286000" cy="618362"/>
          </a:xfrm>
          <a:prstGeom prst="rect">
            <a:avLst/>
          </a:prstGeom>
        </p:spPr>
      </p:pic>
      <p:pic>
        <p:nvPicPr>
          <p:cNvPr id="18" name="bg object 18"/>
          <p:cNvPicPr/>
          <p:nvPr/>
        </p:nvPicPr>
        <p:blipFill>
          <a:blip r:embed="rId8" cstate="print"/>
          <a:stretch>
            <a:fillRect/>
          </a:stretch>
        </p:blipFill>
        <p:spPr>
          <a:xfrm>
            <a:off x="7341871" y="1"/>
            <a:ext cx="1184147" cy="800099"/>
          </a:xfrm>
          <a:prstGeom prst="rect">
            <a:avLst/>
          </a:prstGeom>
        </p:spPr>
      </p:pic>
      <p:sp>
        <p:nvSpPr>
          <p:cNvPr id="2" name="Holder 2"/>
          <p:cNvSpPr>
            <a:spLocks noGrp="1"/>
          </p:cNvSpPr>
          <p:nvPr>
            <p:ph type="title"/>
          </p:nvPr>
        </p:nvSpPr>
        <p:spPr>
          <a:xfrm>
            <a:off x="435342" y="-34671"/>
            <a:ext cx="8273317" cy="677108"/>
          </a:xfrm>
          <a:prstGeom prst="rect">
            <a:avLst/>
          </a:prstGeom>
        </p:spPr>
        <p:txBody>
          <a:bodyPr wrap="square" lIns="0" tIns="0" rIns="0" bIns="0">
            <a:spAutoFit/>
          </a:bodyPr>
          <a:lstStyle>
            <a:lvl1pPr>
              <a:defRPr sz="4400" b="1" i="0">
                <a:solidFill>
                  <a:schemeClr val="bg1"/>
                </a:solidFill>
                <a:latin typeface="Calibri"/>
                <a:cs typeface="Calibri"/>
              </a:defRPr>
            </a:lvl1pPr>
          </a:lstStyle>
          <a:p>
            <a:endParaRPr/>
          </a:p>
        </p:txBody>
      </p:sp>
      <p:sp>
        <p:nvSpPr>
          <p:cNvPr id="3" name="Holder 3"/>
          <p:cNvSpPr>
            <a:spLocks noGrp="1"/>
          </p:cNvSpPr>
          <p:nvPr>
            <p:ph type="body" idx="1"/>
          </p:nvPr>
        </p:nvSpPr>
        <p:spPr>
          <a:xfrm>
            <a:off x="1957982" y="852487"/>
            <a:ext cx="522827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685800" eaLnBrk="1" fontAlgn="auto" hangingPunct="1">
              <a:spcBef>
                <a:spcPts val="0"/>
              </a:spcBef>
              <a:spcAft>
                <a:spcPts val="0"/>
              </a:spcAft>
            </a:pPr>
            <a:endParaRPr lang="en-ZA" sz="1350" kern="0">
              <a:solidFill>
                <a:prstClr val="black">
                  <a:tint val="75000"/>
                </a:prstClr>
              </a:solidFill>
            </a:endParaRPr>
          </a:p>
        </p:txBody>
      </p:sp>
      <p:sp>
        <p:nvSpPr>
          <p:cNvPr id="5" name="Holder 5"/>
          <p:cNvSpPr>
            <a:spLocks noGrp="1"/>
          </p:cNvSpPr>
          <p:nvPr>
            <p:ph type="dt" sz="half" idx="6"/>
          </p:nvPr>
        </p:nvSpPr>
        <p:spPr>
          <a:xfrm>
            <a:off x="457200" y="4783455"/>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685800" eaLnBrk="1" fontAlgn="auto" hangingPunct="1">
              <a:spcBef>
                <a:spcPts val="0"/>
              </a:spcBef>
              <a:spcAft>
                <a:spcPts val="0"/>
              </a:spcAft>
            </a:pPr>
            <a:fld id="{1D8BD707-D9CF-40AE-B4C6-C98DA3205C09}" type="datetimeFigureOut">
              <a:rPr lang="en-US" sz="1350" kern="0" smtClean="0">
                <a:solidFill>
                  <a:prstClr val="black">
                    <a:tint val="75000"/>
                  </a:prstClr>
                </a:solidFill>
              </a:rPr>
              <a:pPr defTabSz="685800" eaLnBrk="1" fontAlgn="auto" hangingPunct="1">
                <a:spcBef>
                  <a:spcPts val="0"/>
                </a:spcBef>
                <a:spcAft>
                  <a:spcPts val="0"/>
                </a:spcAft>
              </a:pPr>
              <a:t>10/13/2022</a:t>
            </a:fld>
            <a:endParaRPr lang="en-US" sz="1350" kern="0">
              <a:solidFill>
                <a:prstClr val="black">
                  <a:tint val="75000"/>
                </a:prstClr>
              </a:solidFill>
            </a:endParaRPr>
          </a:p>
        </p:txBody>
      </p:sp>
      <p:sp>
        <p:nvSpPr>
          <p:cNvPr id="6" name="Holder 6"/>
          <p:cNvSpPr>
            <a:spLocks noGrp="1"/>
          </p:cNvSpPr>
          <p:nvPr>
            <p:ph type="sldNum" sz="quarter" idx="7"/>
          </p:nvPr>
        </p:nvSpPr>
        <p:spPr>
          <a:xfrm>
            <a:off x="6583680" y="4783455"/>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685800" eaLnBrk="1" fontAlgn="auto" hangingPunct="1">
              <a:spcBef>
                <a:spcPts val="0"/>
              </a:spcBef>
              <a:spcAft>
                <a:spcPts val="0"/>
              </a:spcAft>
            </a:pPr>
            <a:fld id="{B6F15528-21DE-4FAA-801E-634DDDAF4B2B}" type="slidenum">
              <a:rPr lang="en-ZA" sz="1350" kern="0" smtClean="0">
                <a:solidFill>
                  <a:prstClr val="black">
                    <a:tint val="75000"/>
                  </a:prstClr>
                </a:solidFill>
              </a:rPr>
              <a:pPr defTabSz="685800" eaLnBrk="1" fontAlgn="auto" hangingPunct="1">
                <a:spcBef>
                  <a:spcPts val="0"/>
                </a:spcBef>
                <a:spcAft>
                  <a:spcPts val="0"/>
                </a:spcAft>
              </a:pPr>
              <a:t>‹#›</a:t>
            </a:fld>
            <a:endParaRPr lang="en-ZA" sz="1350" kern="0">
              <a:solidFill>
                <a:prstClr val="black">
                  <a:tint val="75000"/>
                </a:prstClr>
              </a:solidFill>
            </a:endParaRPr>
          </a:p>
        </p:txBody>
      </p:sp>
    </p:spTree>
    <p:extLst>
      <p:ext uri="{BB962C8B-B14F-4D97-AF65-F5344CB8AC3E}">
        <p14:creationId xmlns:p14="http://schemas.microsoft.com/office/powerpoint/2010/main" xmlns="" val="257342621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217_4687B5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228_1C22106F.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xmlns="" id="{8795DB4B-AFAE-DF46-8808-388C626E435F}"/>
              </a:ext>
            </a:extLst>
          </p:cNvPr>
          <p:cNvSpPr txBox="1">
            <a:spLocks noGrp="1"/>
          </p:cNvSpPr>
          <p:nvPr>
            <p:ph type="ctrTitle"/>
          </p:nvPr>
        </p:nvSpPr>
        <p:spPr>
          <a:xfrm>
            <a:off x="288232" y="1776183"/>
            <a:ext cx="4175444" cy="3626341"/>
          </a:xfrm>
        </p:spPr>
        <p:txBody>
          <a:bodyPr/>
          <a:lstStyle/>
          <a:p>
            <a:pPr eaLnBrk="1" hangingPunct="1">
              <a:spcBef>
                <a:spcPct val="0"/>
              </a:spcBef>
              <a:buClr>
                <a:srgbClr val="999999"/>
              </a:buClr>
              <a:buSzTx/>
            </a:pP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b="1">
                <a:solidFill>
                  <a:srgbClr val="999999"/>
                </a:solidFill>
                <a:latin typeface="Montserrat"/>
                <a:sym typeface="Montserrat" pitchFamily="2" charset="77"/>
              </a:rPr>
              <a:t>2021/22 ANNUAL REPORT</a:t>
            </a:r>
            <a:br>
              <a:rPr lang="en-US" altLang="en-US" b="1">
                <a:solidFill>
                  <a:srgbClr val="999999"/>
                </a:solidFill>
                <a:latin typeface="Montserrat"/>
                <a:sym typeface="Montserrat" pitchFamily="2" charset="77"/>
              </a:rPr>
            </a:br>
            <a:r>
              <a:rPr lang="en-US" altLang="en-US" b="1">
                <a:solidFill>
                  <a:srgbClr val="999999"/>
                </a:solidFill>
                <a:latin typeface="Montserrat"/>
                <a:sym typeface="Montserrat" pitchFamily="2" charset="77"/>
              </a:rPr>
              <a:t>PRESENTATION </a:t>
            </a: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sz="2400" b="1">
                <a:solidFill>
                  <a:srgbClr val="999999"/>
                </a:solidFill>
                <a:latin typeface="Montserrat"/>
                <a:sym typeface="Montserrat" pitchFamily="2" charset="77"/>
              </a:rPr>
              <a:t>OCTOBER 2022</a:t>
            </a:r>
            <a:br>
              <a:rPr lang="en-US" altLang="en-US" sz="2400" b="1">
                <a:solidFill>
                  <a:srgbClr val="999999"/>
                </a:solidFill>
                <a:latin typeface="Montserrat"/>
                <a:sym typeface="Montserrat" pitchFamily="2" charset="77"/>
              </a:rPr>
            </a:br>
            <a:endParaRPr lang="en-US" altLang="en-US" b="1">
              <a:solidFill>
                <a:srgbClr val="999999"/>
              </a:solidFill>
              <a:latin typeface="Montserrat"/>
              <a:sym typeface="Montserrat" pitchFamily="2" charset="77"/>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37820"/>
            <a:ext cx="7452320" cy="493960"/>
          </a:xfrm>
          <a:solidFill>
            <a:schemeClr val="accent1">
              <a:alpha val="70195"/>
            </a:schemeClr>
          </a:solidFill>
        </p:spPr>
        <p:txBody>
          <a:bodyPr/>
          <a:lstStyle/>
          <a:p>
            <a:pPr>
              <a:defRPr/>
            </a:pPr>
            <a:r>
              <a:rPr lang="en-GB" sz="1800">
                <a:solidFill>
                  <a:srgbClr val="000000"/>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968073906"/>
              </p:ext>
            </p:extLst>
          </p:nvPr>
        </p:nvGraphicFramePr>
        <p:xfrm>
          <a:off x="54880" y="492330"/>
          <a:ext cx="9023284" cy="2448405"/>
        </p:xfrm>
        <a:graphic>
          <a:graphicData uri="http://schemas.openxmlformats.org/drawingml/2006/table">
            <a:tbl>
              <a:tblPr firstRow="1" firstCol="1" bandRow="1"/>
              <a:tblGrid>
                <a:gridCol w="983878">
                  <a:extLst>
                    <a:ext uri="{9D8B030D-6E8A-4147-A177-3AD203B41FA5}">
                      <a16:colId xmlns:a16="http://schemas.microsoft.com/office/drawing/2014/main" xmlns="" val="20001"/>
                    </a:ext>
                  </a:extLst>
                </a:gridCol>
                <a:gridCol w="1097280">
                  <a:extLst>
                    <a:ext uri="{9D8B030D-6E8A-4147-A177-3AD203B41FA5}">
                      <a16:colId xmlns:a16="http://schemas.microsoft.com/office/drawing/2014/main" xmlns="" val="20002"/>
                    </a:ext>
                  </a:extLst>
                </a:gridCol>
                <a:gridCol w="1104596">
                  <a:extLst>
                    <a:ext uri="{9D8B030D-6E8A-4147-A177-3AD203B41FA5}">
                      <a16:colId xmlns:a16="http://schemas.microsoft.com/office/drawing/2014/main" xmlns="" val="20003"/>
                    </a:ext>
                  </a:extLst>
                </a:gridCol>
                <a:gridCol w="811987">
                  <a:extLst>
                    <a:ext uri="{9D8B030D-6E8A-4147-A177-3AD203B41FA5}">
                      <a16:colId xmlns:a16="http://schemas.microsoft.com/office/drawing/2014/main" xmlns="" val="20004"/>
                    </a:ext>
                  </a:extLst>
                </a:gridCol>
                <a:gridCol w="1060704">
                  <a:extLst>
                    <a:ext uri="{9D8B030D-6E8A-4147-A177-3AD203B41FA5}">
                      <a16:colId xmlns:a16="http://schemas.microsoft.com/office/drawing/2014/main" xmlns="" val="20005"/>
                    </a:ext>
                  </a:extLst>
                </a:gridCol>
                <a:gridCol w="1636187">
                  <a:extLst>
                    <a:ext uri="{9D8B030D-6E8A-4147-A177-3AD203B41FA5}">
                      <a16:colId xmlns:a16="http://schemas.microsoft.com/office/drawing/2014/main" xmlns="" val="20006"/>
                    </a:ext>
                  </a:extLst>
                </a:gridCol>
                <a:gridCol w="2328652">
                  <a:extLst>
                    <a:ext uri="{9D8B030D-6E8A-4147-A177-3AD203B41FA5}">
                      <a16:colId xmlns:a16="http://schemas.microsoft.com/office/drawing/2014/main" xmlns="" val="20007"/>
                    </a:ext>
                  </a:extLst>
                </a:gridCol>
              </a:tblGrid>
              <a:tr h="924405">
                <a:tc>
                  <a:txBody>
                    <a:bodyPr/>
                    <a:lstStyle/>
                    <a:p>
                      <a:pPr marL="87313" indent="0" algn="l">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Outcome</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 Indicator</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Planned Annual Target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87313"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**Actual Achievement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0"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45720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87313"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Deviation from planned target to Actual Achievement </a:t>
                      </a: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Reasons for deviations</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1494351">
                <a:tc>
                  <a:txBody>
                    <a:bodyPr/>
                    <a:lstStyle/>
                    <a:p>
                      <a:pPr algn="l">
                        <a:lnSpc>
                          <a:spcPct val="115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Innovative culture and practice in the public sector entrenched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5"/>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Knowledge platforms sustained to nurture an enabling environment for innovation in the public sector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5"/>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Number of knowledge platforms sustained to nurture an enabling environment for innovation in the public sector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9</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b="1">
                          <a:effectLst/>
                          <a:latin typeface="Century Gothic" panose="020B0502020202020204" pitchFamily="34" charset="0"/>
                          <a:ea typeface="Calibri" panose="020F0502020204030204" pitchFamily="34" charset="0"/>
                          <a:cs typeface="Century Gothic,Bold"/>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n-ZA" sz="1100" b="1">
                          <a:effectLst/>
                          <a:latin typeface="Century Gothic" panose="020B0502020202020204" pitchFamily="34" charset="0"/>
                          <a:ea typeface="Calibri" panose="020F0502020204030204" pitchFamily="34" charset="0"/>
                          <a:cs typeface="Arial" panose="020B0604020202020204" pitchFamily="34" charset="0"/>
                        </a:rPr>
                        <a:t> </a:t>
                      </a:r>
                      <a:endParaRPr lang="en-ZA" sz="1100">
                        <a:effectLst/>
                        <a:latin typeface="CG Omega"/>
                        <a:ea typeface="Times New Roman" panose="02020603050405020304" pitchFamily="18" charset="0"/>
                        <a:cs typeface="Times New Roman" panose="02020603050405020304" pitchFamily="18" charset="0"/>
                      </a:endParaRPr>
                    </a:p>
                    <a:p>
                      <a:pPr>
                        <a:lnSpc>
                          <a:spcPct val="115000"/>
                        </a:lnSpc>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33350" indent="0" algn="l">
                        <a:spcAft>
                          <a:spcPts val="0"/>
                        </a:spcAft>
                        <a:tabLs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1 additional</a:t>
                      </a:r>
                    </a:p>
                    <a:p>
                      <a:pPr marL="133350" indent="0" algn="l">
                        <a:spcAft>
                          <a:spcPts val="0"/>
                        </a:spcAft>
                        <a:tabLs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Innovation</a:t>
                      </a:r>
                    </a:p>
                    <a:p>
                      <a:pPr marL="133350" indent="0" algn="l">
                        <a:spcAft>
                          <a:spcPts val="0"/>
                        </a:spcAft>
                        <a:tabLs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Workshop was</a:t>
                      </a:r>
                    </a:p>
                    <a:p>
                      <a:pPr marL="133350" indent="0" algn="l">
                        <a:spcAft>
                          <a:spcPts val="0"/>
                        </a:spcAft>
                        <a:tabLs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held</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The additional</a:t>
                      </a:r>
                    </a:p>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workshop was</a:t>
                      </a:r>
                    </a:p>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specifically</a:t>
                      </a:r>
                    </a:p>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targeted at</a:t>
                      </a:r>
                    </a:p>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capacitating the</a:t>
                      </a:r>
                    </a:p>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2021 Public Sector</a:t>
                      </a:r>
                    </a:p>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Innovation Awards</a:t>
                      </a:r>
                    </a:p>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Finalists.</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6301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37820"/>
            <a:ext cx="7452320" cy="493960"/>
          </a:xfrm>
          <a:solidFill>
            <a:schemeClr val="accent1">
              <a:alpha val="70195"/>
            </a:schemeClr>
          </a:solidFill>
        </p:spPr>
        <p:txBody>
          <a:bodyPr/>
          <a:lstStyle/>
          <a:p>
            <a:pPr>
              <a:defRPr/>
            </a:pPr>
            <a:r>
              <a:rPr lang="en-GB" sz="1800">
                <a:solidFill>
                  <a:srgbClr val="000000"/>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012531703"/>
              </p:ext>
            </p:extLst>
          </p:nvPr>
        </p:nvGraphicFramePr>
        <p:xfrm>
          <a:off x="54880" y="521978"/>
          <a:ext cx="9023281" cy="4250388"/>
        </p:xfrm>
        <a:graphic>
          <a:graphicData uri="http://schemas.openxmlformats.org/drawingml/2006/table">
            <a:tbl>
              <a:tblPr firstRow="1" firstCol="1" bandRow="1"/>
              <a:tblGrid>
                <a:gridCol w="983878">
                  <a:extLst>
                    <a:ext uri="{9D8B030D-6E8A-4147-A177-3AD203B41FA5}">
                      <a16:colId xmlns:a16="http://schemas.microsoft.com/office/drawing/2014/main" xmlns="" val="20001"/>
                    </a:ext>
                  </a:extLst>
                </a:gridCol>
                <a:gridCol w="1097280">
                  <a:extLst>
                    <a:ext uri="{9D8B030D-6E8A-4147-A177-3AD203B41FA5}">
                      <a16:colId xmlns:a16="http://schemas.microsoft.com/office/drawing/2014/main" xmlns="" val="20002"/>
                    </a:ext>
                  </a:extLst>
                </a:gridCol>
                <a:gridCol w="1104596">
                  <a:extLst>
                    <a:ext uri="{9D8B030D-6E8A-4147-A177-3AD203B41FA5}">
                      <a16:colId xmlns:a16="http://schemas.microsoft.com/office/drawing/2014/main" xmlns="" val="20003"/>
                    </a:ext>
                  </a:extLst>
                </a:gridCol>
                <a:gridCol w="811986">
                  <a:extLst>
                    <a:ext uri="{9D8B030D-6E8A-4147-A177-3AD203B41FA5}">
                      <a16:colId xmlns:a16="http://schemas.microsoft.com/office/drawing/2014/main" xmlns="" val="20004"/>
                    </a:ext>
                  </a:extLst>
                </a:gridCol>
                <a:gridCol w="1432509">
                  <a:extLst>
                    <a:ext uri="{9D8B030D-6E8A-4147-A177-3AD203B41FA5}">
                      <a16:colId xmlns:a16="http://schemas.microsoft.com/office/drawing/2014/main" xmlns="" val="20005"/>
                    </a:ext>
                  </a:extLst>
                </a:gridCol>
                <a:gridCol w="820571">
                  <a:extLst>
                    <a:ext uri="{9D8B030D-6E8A-4147-A177-3AD203B41FA5}">
                      <a16:colId xmlns:a16="http://schemas.microsoft.com/office/drawing/2014/main" xmlns="" val="20006"/>
                    </a:ext>
                  </a:extLst>
                </a:gridCol>
                <a:gridCol w="2772461">
                  <a:extLst>
                    <a:ext uri="{9D8B030D-6E8A-4147-A177-3AD203B41FA5}">
                      <a16:colId xmlns:a16="http://schemas.microsoft.com/office/drawing/2014/main" xmlns="" val="20007"/>
                    </a:ext>
                  </a:extLst>
                </a:gridCol>
              </a:tblGrid>
              <a:tr h="924405">
                <a:tc>
                  <a:txBody>
                    <a:bodyPr/>
                    <a:lstStyle/>
                    <a:p>
                      <a:pPr marL="86995" indent="0" algn="l">
                        <a:spcAft>
                          <a:spcPts val="0"/>
                        </a:spcAft>
                      </a:pPr>
                      <a:r>
                        <a:rPr lang="en-ZA" sz="1100" b="1">
                          <a:solidFill>
                            <a:schemeClr val="tx1"/>
                          </a:solidFill>
                          <a:effectLst/>
                          <a:latin typeface="Century Gothic"/>
                          <a:ea typeface="Calibri" panose="020F0502020204030204" pitchFamily="34" charset="0"/>
                          <a:cs typeface="Arial"/>
                        </a:rPr>
                        <a:t>Outcome</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Output</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Output Indicator</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Planned Annual Target</a:t>
                      </a:r>
                      <a:endParaRPr lang="en-ZA" sz="1100">
                        <a:solidFill>
                          <a:schemeClr val="tx1"/>
                        </a:solidFill>
                        <a:effectLst/>
                        <a:latin typeface="Century Gothic"/>
                        <a:ea typeface="Times New Roman" panose="02020603050405020304" pitchFamily="18" charset="0"/>
                        <a:cs typeface="Arial"/>
                      </a:endParaRPr>
                    </a:p>
                    <a:p>
                      <a:pPr marL="86995" indent="0" algn="ctr">
                        <a:spcAft>
                          <a:spcPts val="0"/>
                        </a:spcAft>
                      </a:pPr>
                      <a:r>
                        <a:rPr lang="en-GB" sz="1100" b="1">
                          <a:solidFill>
                            <a:schemeClr val="tx1"/>
                          </a:solidFill>
                          <a:effectLst/>
                          <a:latin typeface="Century Gothic"/>
                          <a:ea typeface="Times New Roman" panose="02020603050405020304" pitchFamily="18" charset="0"/>
                          <a:cs typeface="Arial"/>
                        </a:rPr>
                        <a:t>2020/21</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**Actual Achievement</a:t>
                      </a:r>
                      <a:endParaRPr lang="en-ZA" sz="1100">
                        <a:solidFill>
                          <a:schemeClr val="tx1"/>
                        </a:solidFill>
                        <a:effectLst/>
                        <a:latin typeface="Century Gothic"/>
                        <a:ea typeface="Times New Roman" panose="02020603050405020304" pitchFamily="18" charset="0"/>
                        <a:cs typeface="Arial"/>
                      </a:endParaRPr>
                    </a:p>
                    <a:p>
                      <a:pPr marL="0" indent="0" algn="ctr">
                        <a:spcAft>
                          <a:spcPts val="0"/>
                        </a:spcAft>
                      </a:pPr>
                      <a:r>
                        <a:rPr lang="en-GB" sz="1100" b="1">
                          <a:solidFill>
                            <a:schemeClr val="tx1"/>
                          </a:solidFill>
                          <a:effectLst/>
                          <a:latin typeface="Century Gothic"/>
                          <a:ea typeface="Times New Roman" panose="02020603050405020304" pitchFamily="18" charset="0"/>
                          <a:cs typeface="Arial"/>
                        </a:rPr>
                        <a:t>2020/21</a:t>
                      </a:r>
                      <a:endParaRPr lang="en-ZA" sz="1100">
                        <a:solidFill>
                          <a:schemeClr val="tx1"/>
                        </a:solidFill>
                        <a:effectLst/>
                        <a:latin typeface="Century Gothic"/>
                        <a:ea typeface="Times New Roman" panose="02020603050405020304" pitchFamily="18" charset="0"/>
                        <a:cs typeface="Arial"/>
                      </a:endParaRPr>
                    </a:p>
                    <a:p>
                      <a:pPr marL="457200" algn="ctr">
                        <a:spcAft>
                          <a:spcPts val="0"/>
                        </a:spcAft>
                      </a:pP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86995" indent="0" algn="ctr">
                        <a:spcAft>
                          <a:spcPts val="0"/>
                        </a:spcAft>
                      </a:pPr>
                      <a:r>
                        <a:rPr lang="en-ZA" sz="1100" b="1">
                          <a:solidFill>
                            <a:schemeClr val="tx1"/>
                          </a:solidFill>
                          <a:effectLst/>
                          <a:latin typeface="Century Gothic"/>
                          <a:ea typeface="Calibri" panose="020F0502020204030204" pitchFamily="34" charset="0"/>
                          <a:cs typeface="Arial"/>
                        </a:rPr>
                        <a:t>Deviation from planned target to Actual Achievement </a:t>
                      </a:r>
                      <a:r>
                        <a:rPr lang="en-GB" sz="1100" b="1">
                          <a:solidFill>
                            <a:schemeClr val="tx1"/>
                          </a:solidFill>
                          <a:effectLst/>
                          <a:latin typeface="Century Gothic"/>
                          <a:ea typeface="Times New Roman" panose="02020603050405020304" pitchFamily="18" charset="0"/>
                          <a:cs typeface="Arial"/>
                        </a:rPr>
                        <a:t>2020/21</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Reasons for deviations</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2909268">
                <a:tc>
                  <a:txBody>
                    <a:bodyPr/>
                    <a:lstStyle/>
                    <a:p>
                      <a:pPr algn="l">
                        <a:lnSpc>
                          <a:spcPct val="115000"/>
                        </a:lnSpc>
                        <a:spcAft>
                          <a:spcPts val="0"/>
                        </a:spcAft>
                      </a:pPr>
                      <a:r>
                        <a:rPr lang="en-ZA" sz="1100">
                          <a:effectLst/>
                          <a:latin typeface="Century Gothic"/>
                          <a:ea typeface="Calibri" panose="020F0502020204030204" pitchFamily="34" charset="0"/>
                          <a:cs typeface="Century Gothic" panose="020B0502020202020204" pitchFamily="34" charset="0"/>
                        </a:rPr>
                        <a:t>Innovative culture and practice in the public sector entrenched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5"/>
                        </a:lnSpc>
                        <a:spcAft>
                          <a:spcPts val="0"/>
                        </a:spcAft>
                      </a:pPr>
                      <a:r>
                        <a:rPr lang="en-ZA" sz="1100">
                          <a:effectLst/>
                          <a:latin typeface="Century Gothic"/>
                          <a:ea typeface="Calibri" panose="020F0502020204030204" pitchFamily="34" charset="0"/>
                          <a:cs typeface="Century Gothic" panose="020B0502020202020204" pitchFamily="34" charset="0"/>
                        </a:rPr>
                        <a:t>Innovative solutions replicated in the public sector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5"/>
                        </a:lnSpc>
                        <a:spcAft>
                          <a:spcPts val="0"/>
                        </a:spcAft>
                      </a:pPr>
                      <a:r>
                        <a:rPr lang="en-ZA" sz="1100">
                          <a:effectLst/>
                          <a:latin typeface="Century Gothic"/>
                          <a:ea typeface="Calibri" panose="020F0502020204030204" pitchFamily="34" charset="0"/>
                          <a:cs typeface="Century Gothic" panose="020B0502020202020204" pitchFamily="34" charset="0"/>
                        </a:rPr>
                        <a:t>Number of innovative solutions replicated in the public sector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n-ZA" sz="1100">
                          <a:effectLst/>
                          <a:latin typeface="Century Gothic"/>
                          <a:ea typeface="Calibri" panose="020F0502020204030204" pitchFamily="34" charset="0"/>
                          <a:cs typeface="Arial"/>
                        </a:rPr>
                        <a:t>2</a:t>
                      </a:r>
                      <a:endParaRPr lang="en-ZA" sz="1100">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46150" algn="l"/>
                        </a:tabLst>
                      </a:pPr>
                      <a:r>
                        <a:rPr lang="en-ZA" sz="1100" b="1">
                          <a:effectLst/>
                          <a:latin typeface="Century Gothic"/>
                          <a:ea typeface="Calibri" panose="020F0502020204030204" pitchFamily="34" charset="0"/>
                          <a:cs typeface="Century Gothic,Bold"/>
                        </a:rPr>
                        <a:t>Achieved</a:t>
                      </a:r>
                      <a:endParaRPr lang="en-ZA" sz="1100">
                        <a:effectLst/>
                        <a:latin typeface="Century Gothic"/>
                        <a:ea typeface="Calibri" panose="020F0502020204030204" pitchFamily="34" charset="0"/>
                        <a:cs typeface="Times New Roman" panose="02020603050405020304" pitchFamily="18" charset="0"/>
                      </a:endParaRPr>
                    </a:p>
                    <a:p>
                      <a:pPr>
                        <a:lnSpc>
                          <a:spcPct val="115000"/>
                        </a:lnSpc>
                        <a:spcAft>
                          <a:spcPts val="0"/>
                        </a:spcAft>
                        <a:tabLst>
                          <a:tab pos="946150" algn="l"/>
                        </a:tabLst>
                      </a:pPr>
                      <a:endParaRPr lang="en-ZA" sz="1100" b="1">
                        <a:effectLst/>
                        <a:latin typeface="Century Gothic" panose="020B0502020202020204" pitchFamily="34" charset="0"/>
                        <a:ea typeface="Calibri" panose="020F0502020204030204" pitchFamily="34" charset="0"/>
                        <a:cs typeface="Century Gothic,Bold"/>
                      </a:endParaRPr>
                    </a:p>
                    <a:p>
                      <a:pPr>
                        <a:lnSpc>
                          <a:spcPct val="115000"/>
                        </a:lnSpc>
                        <a:spcAft>
                          <a:spcPts val="0"/>
                        </a:spcAft>
                        <a:tabLst>
                          <a:tab pos="946150" algn="l"/>
                        </a:tabLst>
                      </a:pPr>
                      <a:r>
                        <a:rPr lang="en-GB" sz="1100" b="0">
                          <a:effectLst/>
                          <a:latin typeface="Century Gothic"/>
                          <a:ea typeface="Calibri" panose="020F0502020204030204" pitchFamily="34" charset="0"/>
                          <a:cs typeface="Century Gothic,Bold"/>
                        </a:rPr>
                        <a:t>2 innovative solutions</a:t>
                      </a:r>
                    </a:p>
                    <a:p>
                      <a:pPr>
                        <a:lnSpc>
                          <a:spcPct val="115000"/>
                        </a:lnSpc>
                        <a:spcAft>
                          <a:spcPts val="0"/>
                        </a:spcAft>
                        <a:tabLst>
                          <a:tab pos="946150" algn="l"/>
                        </a:tabLst>
                      </a:pPr>
                      <a:r>
                        <a:rPr lang="en-GB" sz="1100" b="0">
                          <a:effectLst/>
                          <a:latin typeface="Century Gothic"/>
                          <a:ea typeface="Calibri" panose="020F0502020204030204" pitchFamily="34" charset="0"/>
                          <a:cs typeface="Century Gothic,Bold"/>
                        </a:rPr>
                        <a:t>replicated</a:t>
                      </a:r>
                      <a:endParaRPr lang="en-ZA" sz="1100" b="0">
                        <a:effectLst/>
                        <a:latin typeface="Century Gothic"/>
                        <a:ea typeface="Calibri" panose="020F0502020204030204" pitchFamily="34" charset="0"/>
                        <a:cs typeface="Times New Roman" panose="02020603050405020304" pitchFamily="18" charset="0"/>
                      </a:endParaRPr>
                    </a:p>
                    <a:p>
                      <a:pPr marL="457200" algn="l">
                        <a:spcAft>
                          <a:spcPts val="0"/>
                        </a:spcAft>
                      </a:pPr>
                      <a:endParaRPr lang="en-ZA" sz="1100">
                        <a:effectLst/>
                        <a:latin typeface="CG Omega"/>
                        <a:ea typeface="Times New Roman" panose="02020603050405020304" pitchFamily="18" charset="0"/>
                        <a:cs typeface="Times New Roman" panose="02020603050405020304" pitchFamily="18" charset="0"/>
                      </a:endParaRPr>
                    </a:p>
                    <a:p>
                      <a:pPr>
                        <a:lnSpc>
                          <a:spcPct val="115000"/>
                        </a:lnSpc>
                        <a:spcAft>
                          <a:spcPts val="0"/>
                        </a:spcAft>
                        <a:tabLst>
                          <a:tab pos="946150" algn="l"/>
                        </a:tabLs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57200" algn="l">
                        <a:spcAft>
                          <a:spcPts val="0"/>
                        </a:spcAft>
                      </a:pP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0795" indent="0" algn="l">
                        <a:spcAft>
                          <a:spcPts val="0"/>
                        </a:spcAft>
                        <a:tabLst/>
                      </a:pPr>
                      <a:r>
                        <a:rPr lang="en-GB" sz="1100">
                          <a:effectLst/>
                          <a:latin typeface="Century Gothic"/>
                          <a:ea typeface="Times New Roman" panose="02020603050405020304" pitchFamily="18" charset="0"/>
                          <a:cs typeface="Times New Roman"/>
                        </a:rPr>
                        <a:t>None</a:t>
                      </a:r>
                      <a:endParaRPr lang="en-ZA" sz="1100">
                        <a:effectLst/>
                        <a:latin typeface="Century Gothic"/>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n-GB" sz="1100">
                          <a:effectLst/>
                          <a:latin typeface="Century Gothic"/>
                          <a:ea typeface="Calibri" panose="020F0502020204030204" pitchFamily="34" charset="0"/>
                          <a:cs typeface="Times New Roman"/>
                        </a:rPr>
                        <a:t>N/A</a:t>
                      </a:r>
                      <a:endParaRPr lang="en-ZA" sz="1100">
                        <a:effectLst/>
                        <a:latin typeface="Century Gothic"/>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53314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cs typeface="Arial" panose="020B0604020202020204" pitchFamily="34" charset="0"/>
              </a:rPr>
              <a:t>5</a:t>
            </a:r>
            <a:r>
              <a:rPr lang="en-ZA" sz="1800">
                <a:solidFill>
                  <a:schemeClr val="tx1"/>
                </a:solidFill>
                <a:latin typeface="Century Gothic"/>
                <a:ea typeface="Calibri" panose="020F0502020204030204" pitchFamily="34" charset="0"/>
                <a:cs typeface="Century Gothic,Bold"/>
              </a:rPr>
              <a:t>. 2021/22 HIGHLIGHTS</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8568266" y="4886325"/>
            <a:ext cx="582083"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12</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383333"/>
            <a:ext cx="9012326" cy="4776042"/>
          </a:xfrm>
        </p:spPr>
        <p:txBody>
          <a:bodyPr/>
          <a:lstStyle/>
          <a:p>
            <a:pPr marL="0" indent="0" algn="just">
              <a:lnSpc>
                <a:spcPct val="107000"/>
              </a:lnSpc>
              <a:spcAft>
                <a:spcPts val="0"/>
              </a:spcAft>
              <a:buNone/>
            </a:pPr>
            <a:r>
              <a:rPr lang="en-ZA" sz="1300" b="1" u="sng" dirty="0">
                <a:latin typeface="Century Gothic"/>
                <a:ea typeface="Calibri" panose="020F0502020204030204" pitchFamily="34" charset="0"/>
                <a:cs typeface="Century Gothic" panose="020B0502020202020204" pitchFamily="34" charset="0"/>
              </a:rPr>
              <a:t>4.1 Administration</a:t>
            </a:r>
          </a:p>
          <a:p>
            <a:pPr marL="0" indent="0" algn="just">
              <a:lnSpc>
                <a:spcPct val="107000"/>
              </a:lnSpc>
              <a:spcAft>
                <a:spcPts val="0"/>
              </a:spcAft>
              <a:buNone/>
            </a:pPr>
            <a:r>
              <a:rPr lang="en-ZA" sz="1300" dirty="0">
                <a:latin typeface="Century Gothic"/>
                <a:ea typeface="Calibri" panose="020F0502020204030204" pitchFamily="34" charset="0"/>
                <a:cs typeface="Century Gothic" panose="020B0502020202020204" pitchFamily="34" charset="0"/>
              </a:rPr>
              <a:t>The CPSI has achieved a Clean Audit Outcome for the 2021/2022 Financial Year from the Auditor General, the 5</a:t>
            </a:r>
            <a:r>
              <a:rPr lang="en-ZA" sz="1300" baseline="30000" dirty="0">
                <a:latin typeface="Century Gothic"/>
                <a:ea typeface="Calibri" panose="020F0502020204030204" pitchFamily="34" charset="0"/>
                <a:cs typeface="Century Gothic" panose="020B0502020202020204" pitchFamily="34" charset="0"/>
              </a:rPr>
              <a:t>th</a:t>
            </a:r>
            <a:r>
              <a:rPr lang="en-ZA" sz="1300" dirty="0">
                <a:latin typeface="Century Gothic"/>
                <a:ea typeface="Calibri" panose="020F0502020204030204" pitchFamily="34" charset="0"/>
                <a:cs typeface="Century Gothic" panose="020B0502020202020204" pitchFamily="34" charset="0"/>
              </a:rPr>
              <a:t> year in a row (Sixth in total).</a:t>
            </a:r>
            <a:endParaRPr lang="en-ZA" sz="1300" dirty="0">
              <a:latin typeface="Century Gothic"/>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sz="1400">
              <a:latin typeface="Century Gothic" panose="020B0502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r>
              <a:rPr lang="en-ZA" sz="1300" b="1" dirty="0">
                <a:latin typeface="Century Gothic"/>
                <a:ea typeface="Calibri" panose="020F0502020204030204" pitchFamily="34" charset="0"/>
                <a:cs typeface="Times New Roman"/>
              </a:rPr>
              <a:t>4.2</a:t>
            </a:r>
            <a:r>
              <a:rPr lang="en-ZA" sz="1400" b="1" dirty="0">
                <a:latin typeface="Century Gothic"/>
                <a:ea typeface="Calibri" panose="020F0502020204030204" pitchFamily="34" charset="0"/>
                <a:cs typeface="Times New Roman"/>
              </a:rPr>
              <a:t>. </a:t>
            </a:r>
            <a:r>
              <a:rPr lang="en-ZA" sz="1300" b="1" u="sng" dirty="0">
                <a:latin typeface="Century Gothic"/>
                <a:ea typeface="Calibri" panose="020F0502020204030204" pitchFamily="34" charset="0"/>
                <a:cs typeface="Times New Roman"/>
              </a:rPr>
              <a:t>Innovation Research and Development Initiatives Undertaken</a:t>
            </a:r>
            <a:endParaRPr lang="en-ZA" sz="1300" dirty="0">
              <a:latin typeface="Century Gothic"/>
              <a:ea typeface="Calibri" panose="020F0502020204030204" pitchFamily="34" charset="0"/>
              <a:cs typeface="Times New Roman"/>
            </a:endParaRPr>
          </a:p>
          <a:p>
            <a:pPr marL="0" indent="0" algn="just">
              <a:lnSpc>
                <a:spcPct val="107000"/>
              </a:lnSpc>
              <a:spcAft>
                <a:spcPts val="0"/>
              </a:spcAft>
              <a:buNone/>
            </a:pPr>
            <a:endParaRPr lang="en-ZA" sz="1300">
              <a:latin typeface="Century Gothic" panose="020B0502020202020204" pitchFamily="34" charset="0"/>
              <a:ea typeface="Calibri" panose="020F0502020204030204" pitchFamily="34" charset="0"/>
              <a:cs typeface="Arial" panose="020B0604020202020204" pitchFamily="34" charset="0"/>
            </a:endParaRPr>
          </a:p>
          <a:p>
            <a:pPr algn="just"/>
            <a:r>
              <a:rPr lang="en-GB" sz="1300">
                <a:latin typeface="Century Gothic"/>
                <a:cs typeface="Calibri"/>
              </a:rPr>
              <a:t>The Research and Development Component initiated a new development project with the </a:t>
            </a:r>
            <a:r>
              <a:rPr lang="en-GB" sz="1300" b="1">
                <a:latin typeface="Century Gothic"/>
                <a:cs typeface="Calibri"/>
              </a:rPr>
              <a:t>Northern Cape</a:t>
            </a:r>
            <a:r>
              <a:rPr lang="en-GB" sz="1300" dirty="0">
                <a:latin typeface="Century Gothic"/>
                <a:cs typeface="Calibri"/>
              </a:rPr>
              <a:t> </a:t>
            </a:r>
            <a:r>
              <a:rPr lang="en-GB" sz="1300">
                <a:latin typeface="Century Gothic"/>
                <a:cs typeface="Calibri"/>
              </a:rPr>
              <a:t>Office of the Premier, to develop a </a:t>
            </a:r>
            <a:r>
              <a:rPr lang="en-GB" sz="1300" b="1">
                <a:latin typeface="Century Gothic"/>
                <a:cs typeface="Calibri"/>
              </a:rPr>
              <a:t>Virtual Thusong Centre and a Service Monitoring System</a:t>
            </a:r>
            <a:r>
              <a:rPr lang="en-GB" sz="1300">
                <a:latin typeface="Century Gothic"/>
                <a:cs typeface="Calibri"/>
              </a:rPr>
              <a:t>. The project is currently in its design stage. Two additional development initiatives, namely the </a:t>
            </a:r>
            <a:r>
              <a:rPr lang="en-GB" sz="1300" b="1">
                <a:latin typeface="Century Gothic"/>
                <a:cs typeface="Calibri"/>
              </a:rPr>
              <a:t>testing and piloting </a:t>
            </a:r>
            <a:r>
              <a:rPr lang="en-GB" sz="1300">
                <a:latin typeface="Century Gothic"/>
                <a:cs typeface="Calibri"/>
              </a:rPr>
              <a:t>of a </a:t>
            </a:r>
            <a:r>
              <a:rPr lang="en-GB" sz="1300" b="1">
                <a:latin typeface="Century Gothic"/>
                <a:cs typeface="Calibri"/>
              </a:rPr>
              <a:t>Forensics Mobile Application </a:t>
            </a:r>
            <a:r>
              <a:rPr lang="en-GB" sz="1300">
                <a:latin typeface="Century Gothic"/>
                <a:cs typeface="Calibri"/>
              </a:rPr>
              <a:t>and a </a:t>
            </a:r>
            <a:r>
              <a:rPr lang="fr-FR" sz="1300" b="1">
                <a:latin typeface="Century Gothic"/>
                <a:cs typeface="Calibri"/>
              </a:rPr>
              <a:t>Patient Transport Management Mobile Application </a:t>
            </a:r>
            <a:r>
              <a:rPr lang="en-GB" sz="1300" b="1">
                <a:latin typeface="Century Gothic"/>
                <a:cs typeface="Calibri"/>
              </a:rPr>
              <a:t>for Gauteng Emergency Medical Services (EMS</a:t>
            </a:r>
            <a:r>
              <a:rPr lang="en-GB" sz="1300">
                <a:latin typeface="Century Gothic"/>
                <a:cs typeface="Calibri"/>
              </a:rPr>
              <a:t>), </a:t>
            </a:r>
            <a:r>
              <a:rPr lang="en-ZA" sz="1300">
                <a:latin typeface="Century Gothic"/>
                <a:cs typeface="Calibri"/>
              </a:rPr>
              <a:t>were also initiated. Research, including benchmarking against </a:t>
            </a:r>
            <a:r>
              <a:rPr lang="en-GB" sz="1300">
                <a:latin typeface="Century Gothic"/>
                <a:cs typeface="Calibri"/>
              </a:rPr>
              <a:t>international practice, to position the CPSI for the next ten years and specifically within the contexts of the Fourth Industrial Revolution was concluded in </a:t>
            </a:r>
            <a:r>
              <a:rPr lang="en-ZA" sz="1300">
                <a:latin typeface="Century Gothic"/>
                <a:cs typeface="Calibri"/>
              </a:rPr>
              <a:t>October 2021.</a:t>
            </a:r>
          </a:p>
          <a:p>
            <a:pPr algn="just"/>
            <a:endParaRPr lang="en-ZA" sz="1300">
              <a:latin typeface="Century Gothic" panose="020B0502020202020204" pitchFamily="34" charset="0"/>
            </a:endParaRPr>
          </a:p>
          <a:p>
            <a:pPr algn="just"/>
            <a:r>
              <a:rPr lang="en-GB" sz="1300" dirty="0">
                <a:latin typeface="Century Gothic"/>
                <a:cs typeface="Calibri"/>
              </a:rPr>
              <a:t>Following a rapid assessment of the state of public sector innovation conducted in the previous year, the CPSI has, in partnership with the National Advisory Council on Innovation (NACI), completed the planning for a </a:t>
            </a:r>
            <a:r>
              <a:rPr lang="en-GB" sz="1300" b="1" dirty="0">
                <a:latin typeface="Century Gothic"/>
                <a:cs typeface="Calibri"/>
              </a:rPr>
              <a:t>comprehensive qualitative and quantitative assessment to inform policy and strategy</a:t>
            </a:r>
            <a:r>
              <a:rPr lang="en-GB" sz="1300" dirty="0">
                <a:latin typeface="Century Gothic"/>
                <a:cs typeface="Calibri"/>
              </a:rPr>
              <a:t>. This included the hosting of a validation workshop with key stakeholders in August 2021 to conduct a scoping exercise for the in-depth study. The initial phases of the project have commenced, with the literature review and conceptual framework (Phase 1) having been completed in October 2021. The development of the case study (qualitative study – Phase 2) was initiated in Q3, and it is anticipated that this phase will be completed during Q1 of the new financial year, after which the final phase, the quantitative survey </a:t>
            </a:r>
            <a:r>
              <a:rPr lang="en-ZA" sz="1300" dirty="0">
                <a:latin typeface="Century Gothic"/>
                <a:cs typeface="Calibri"/>
              </a:rPr>
              <a:t>will commence.</a:t>
            </a:r>
            <a:endParaRPr lang="en-GB" sz="1300" dirty="0">
              <a:latin typeface="Century Gothic"/>
              <a:ea typeface="Times New Roman" panose="02020603050405020304" pitchFamily="18" charset="0"/>
              <a:cs typeface="Calibri"/>
            </a:endParaRPr>
          </a:p>
          <a:p>
            <a:pPr marL="228600" algn="just">
              <a:lnSpc>
                <a:spcPct val="107000"/>
              </a:lnSpc>
              <a:spcAft>
                <a:spcPts val="0"/>
              </a:spcAft>
            </a:pPr>
            <a:endParaRPr lang="en-GB" sz="1200">
              <a:latin typeface="Century Gothic"/>
              <a:ea typeface="Calibri" panose="020F0502020204030204" pitchFamily="34" charset="0"/>
              <a:cs typeface="Times New Roman"/>
            </a:endParaRPr>
          </a:p>
        </p:txBody>
      </p:sp>
    </p:spTree>
    <p:extLst>
      <p:ext uri="{BB962C8B-B14F-4D97-AF65-F5344CB8AC3E}">
        <p14:creationId xmlns:p14="http://schemas.microsoft.com/office/powerpoint/2010/main" xmlns="" val="125743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cs typeface="Century Gothic,Bold"/>
              </a:rPr>
              <a:t>2021/22 HIGHLIGHTS                                                              </a:t>
            </a:r>
            <a:r>
              <a:rPr lang="en-ZA" sz="1200">
                <a:solidFill>
                  <a:schemeClr val="tx1"/>
                </a:solidFill>
                <a:latin typeface="Century Gothic"/>
                <a:ea typeface="Calibri" panose="020F0502020204030204" pitchFamily="34" charset="0"/>
                <a:cs typeface="Century Gothic,Bold"/>
              </a:rPr>
              <a:t>Conti……</a:t>
            </a:r>
            <a:endParaRPr lang="en-US" altLang="en-US" sz="12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13</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231106"/>
            <a:ext cx="7488832" cy="4928269"/>
          </a:xfrm>
        </p:spPr>
        <p:txBody>
          <a:bodyPr/>
          <a:lstStyle/>
          <a:p>
            <a:pPr marL="0" indent="0" algn="just">
              <a:lnSpc>
                <a:spcPct val="107000"/>
              </a:lnSpc>
              <a:spcAft>
                <a:spcPts val="0"/>
              </a:spcAft>
              <a:buNone/>
            </a:pPr>
            <a:endParaRPr lang="en-ZA" sz="1400">
              <a:ea typeface="Calibri" panose="020F0502020204030204" pitchFamily="34" charset="0"/>
              <a:cs typeface="Arial" panose="020B0604020202020204" pitchFamily="34" charset="0"/>
            </a:endParaRPr>
          </a:p>
          <a:p>
            <a:pPr marL="358775" indent="-358775">
              <a:lnSpc>
                <a:spcPct val="107000"/>
              </a:lnSpc>
              <a:spcAft>
                <a:spcPts val="0"/>
              </a:spcAft>
              <a:buNone/>
            </a:pPr>
            <a:r>
              <a:rPr lang="en-ZA" sz="1400" b="1">
                <a:latin typeface="Century Gothic"/>
                <a:ea typeface="Calibri" panose="020F0502020204030204" pitchFamily="34" charset="0"/>
                <a:cs typeface="Times New Roman"/>
              </a:rPr>
              <a:t>4.2. </a:t>
            </a:r>
            <a:r>
              <a:rPr lang="en-ZA" sz="1400" b="1" u="sng">
                <a:latin typeface="Century Gothic"/>
                <a:ea typeface="Calibri" panose="020F0502020204030204" pitchFamily="34" charset="0"/>
                <a:cs typeface="Times New Roman"/>
              </a:rPr>
              <a:t>Innovation Research and Development Initiatives Undertaken (cont.)</a:t>
            </a:r>
            <a:endParaRPr lang="en-ZA" sz="1400">
              <a:latin typeface="Century Gothic"/>
              <a:ea typeface="Calibri" panose="020F0502020204030204" pitchFamily="34" charset="0"/>
              <a:cs typeface="Times New Roman"/>
            </a:endParaRPr>
          </a:p>
          <a:p>
            <a:pPr marL="0" lvl="0" indent="0" algn="just">
              <a:lnSpc>
                <a:spcPct val="107000"/>
              </a:lnSpc>
              <a:spcAft>
                <a:spcPts val="0"/>
              </a:spcAft>
              <a:buNone/>
            </a:pPr>
            <a:endParaRPr lang="en-GB" sz="1400" b="1">
              <a:latin typeface="Century Gothic"/>
              <a:ea typeface="Times New Roman" panose="02020603050405020304" pitchFamily="18" charset="0"/>
              <a:cs typeface="Times New Roman"/>
            </a:endParaRPr>
          </a:p>
          <a:p>
            <a:pPr marL="0" lvl="0" indent="0" algn="just">
              <a:lnSpc>
                <a:spcPct val="107000"/>
              </a:lnSpc>
              <a:spcAft>
                <a:spcPts val="0"/>
              </a:spcAft>
              <a:buNone/>
            </a:pPr>
            <a:r>
              <a:rPr lang="en-GB" sz="1400" b="1">
                <a:latin typeface="Century Gothic"/>
                <a:ea typeface="Times New Roman" panose="02020603050405020304" pitchFamily="18" charset="0"/>
                <a:cs typeface="Times New Roman"/>
              </a:rPr>
              <a:t>Engagements with youth developers</a:t>
            </a:r>
            <a:endParaRPr lang="en-ZA" sz="1400">
              <a:latin typeface="Century Gothic"/>
              <a:ea typeface="Calibri" panose="020F0502020204030204" pitchFamily="34" charset="0"/>
              <a:cs typeface="Times New Roman"/>
            </a:endParaRPr>
          </a:p>
          <a:p>
            <a:pPr algn="just"/>
            <a:r>
              <a:rPr lang="en-GB" sz="1400">
                <a:latin typeface="Century Gothic"/>
                <a:cs typeface="Calibri"/>
              </a:rPr>
              <a:t>Our support to the youth digital innovation eco-system continued through our support to the UK/SA Digital Literacy for Development Project (DL4D). We further provided mentorship during the following initiatives:</a:t>
            </a:r>
          </a:p>
          <a:p>
            <a:pPr marL="807720" algn="just"/>
            <a:r>
              <a:rPr lang="en-GB" sz="1400">
                <a:latin typeface="Century Gothic"/>
                <a:cs typeface="Calibri"/>
              </a:rPr>
              <a:t>The Department of Communications and Digital Technologies, </a:t>
            </a:r>
            <a:r>
              <a:rPr lang="en-GB" sz="1400" err="1">
                <a:latin typeface="Century Gothic"/>
                <a:cs typeface="Calibri"/>
              </a:rPr>
              <a:t>AlgoAtWork</a:t>
            </a:r>
            <a:r>
              <a:rPr lang="en-GB" sz="1400">
                <a:latin typeface="Century Gothic"/>
                <a:cs typeface="Calibri"/>
              </a:rPr>
              <a:t> Robotics and the National ICT Youth Council hosted a two-day </a:t>
            </a:r>
            <a:r>
              <a:rPr lang="en-GB" sz="1400" err="1">
                <a:latin typeface="Century Gothic"/>
                <a:cs typeface="Calibri"/>
              </a:rPr>
              <a:t>makerthon</a:t>
            </a:r>
            <a:r>
              <a:rPr lang="en-GB" sz="1400">
                <a:latin typeface="Century Gothic"/>
                <a:cs typeface="Calibri"/>
              </a:rPr>
              <a:t> at the RBIDZ Techno Hub in Richards Bay </a:t>
            </a:r>
            <a:endParaRPr lang="en-GB" sz="1400">
              <a:latin typeface="Century Gothic" panose="020B0502020202020204" pitchFamily="34" charset="0"/>
            </a:endParaRPr>
          </a:p>
          <a:p>
            <a:pPr marL="807720" algn="just"/>
            <a:r>
              <a:rPr lang="en-GB" sz="1400">
                <a:latin typeface="Century Gothic"/>
                <a:cs typeface="Calibri"/>
              </a:rPr>
              <a:t>The Aquatech hackathon was hosted in collaboration with the Eastern Cape Office of the Premier. CPSI further served on the judging panel.</a:t>
            </a:r>
          </a:p>
          <a:p>
            <a:pPr marL="807720" algn="just"/>
            <a:r>
              <a:rPr lang="en-GB" sz="1400">
                <a:latin typeface="Century Gothic"/>
                <a:cs typeface="Calibri"/>
              </a:rPr>
              <a:t>The MTN App of the Year App Academy and the </a:t>
            </a:r>
            <a:r>
              <a:rPr lang="en-GB" sz="1400" err="1">
                <a:latin typeface="Century Gothic"/>
                <a:cs typeface="Calibri"/>
              </a:rPr>
              <a:t>Geekulcha</a:t>
            </a:r>
            <a:r>
              <a:rPr lang="en-GB" sz="1400">
                <a:latin typeface="Century Gothic"/>
                <a:cs typeface="Calibri"/>
              </a:rPr>
              <a:t> Student Society Challenge.</a:t>
            </a:r>
          </a:p>
          <a:p>
            <a:pPr marL="807720" algn="just"/>
            <a:r>
              <a:rPr lang="en-GB" sz="1400">
                <a:latin typeface="Century Gothic"/>
                <a:cs typeface="Calibri"/>
              </a:rPr>
              <a:t>The </a:t>
            </a:r>
            <a:r>
              <a:rPr lang="en-GB" sz="1400" err="1">
                <a:latin typeface="Century Gothic"/>
                <a:cs typeface="Calibri"/>
              </a:rPr>
              <a:t>TadHack</a:t>
            </a:r>
            <a:r>
              <a:rPr lang="en-GB" sz="1400">
                <a:latin typeface="Century Gothic"/>
                <a:cs typeface="Calibri"/>
              </a:rPr>
              <a:t> South Africa In addition to mentoring, CPSI also served as one </a:t>
            </a:r>
            <a:r>
              <a:rPr lang="en-ZA" sz="1400">
                <a:latin typeface="Century Gothic"/>
                <a:cs typeface="Calibri"/>
              </a:rPr>
              <a:t>of the judges.</a:t>
            </a:r>
          </a:p>
          <a:p>
            <a:pPr marL="807720" algn="just"/>
            <a:r>
              <a:rPr lang="en-GB" sz="1400">
                <a:latin typeface="Century Gothic"/>
                <a:cs typeface="Calibri"/>
              </a:rPr>
              <a:t>The Youth ICT and Business </a:t>
            </a:r>
            <a:r>
              <a:rPr lang="en-GB" sz="1400" err="1">
                <a:latin typeface="Century Gothic"/>
                <a:cs typeface="Calibri"/>
              </a:rPr>
              <a:t>VacWork</a:t>
            </a:r>
            <a:r>
              <a:rPr lang="en-GB" sz="1400">
                <a:latin typeface="Century Gothic"/>
                <a:cs typeface="Calibri"/>
              </a:rPr>
              <a:t> Programme in </a:t>
            </a:r>
            <a:r>
              <a:rPr lang="en-ZA" sz="1400" err="1">
                <a:latin typeface="Century Gothic"/>
                <a:cs typeface="Calibri"/>
              </a:rPr>
              <a:t>Siyabuswa</a:t>
            </a:r>
            <a:r>
              <a:rPr lang="en-ZA" sz="1400">
                <a:latin typeface="Century Gothic"/>
                <a:cs typeface="Calibri"/>
              </a:rPr>
              <a:t> </a:t>
            </a:r>
            <a:r>
              <a:rPr lang="en-GB" sz="1400">
                <a:latin typeface="Century Gothic"/>
                <a:cs typeface="Calibri"/>
              </a:rPr>
              <a:t>and Mthatha </a:t>
            </a:r>
            <a:endParaRPr lang="en-GB" sz="1400">
              <a:latin typeface="Century Gothic" panose="020B0502020202020204" pitchFamily="34" charset="0"/>
            </a:endParaRPr>
          </a:p>
          <a:p>
            <a:pPr marL="807720" algn="just"/>
            <a:r>
              <a:rPr lang="en-GB" sz="1400">
                <a:latin typeface="Century Gothic"/>
                <a:cs typeface="Calibri"/>
              </a:rPr>
              <a:t>The CPSI also hosted a #PSIHack22 on 24 and 25 February 2022. The hackathon focussed on public </a:t>
            </a:r>
            <a:r>
              <a:rPr lang="en-ZA" sz="1400">
                <a:latin typeface="Century Gothic"/>
                <a:cs typeface="Calibri"/>
              </a:rPr>
              <a:t>sector service delivery challenges.</a:t>
            </a:r>
            <a:endParaRPr lang="en-GB" sz="1400">
              <a:latin typeface="Century Gothic" panose="020B0502020202020204" pitchFamily="34" charset="0"/>
            </a:endParaRPr>
          </a:p>
        </p:txBody>
      </p:sp>
    </p:spTree>
    <p:extLst>
      <p:ext uri="{BB962C8B-B14F-4D97-AF65-F5344CB8AC3E}">
        <p14:creationId xmlns:p14="http://schemas.microsoft.com/office/powerpoint/2010/main" xmlns="" val="418129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rPr>
              <a:t>2021/22</a:t>
            </a:r>
            <a:r>
              <a:rPr lang="en-ZA" sz="1800">
                <a:solidFill>
                  <a:srgbClr val="000000"/>
                </a:solidFill>
                <a:latin typeface="Century Gothic"/>
                <a:ea typeface="Calibri" panose="020F0502020204030204" pitchFamily="34" charset="0"/>
              </a:rPr>
              <a:t> </a:t>
            </a:r>
            <a:r>
              <a:rPr lang="en-ZA" sz="1800">
                <a:solidFill>
                  <a:srgbClr val="000000"/>
                </a:solidFill>
                <a:latin typeface="Century Gothic"/>
                <a:ea typeface="Calibri" panose="020F0502020204030204" pitchFamily="34" charset="0"/>
                <a:cs typeface="Century Gothic,Bold"/>
              </a:rPr>
              <a:t>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14</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28027"/>
            <a:ext cx="7769533" cy="4483427"/>
          </a:xfrm>
        </p:spPr>
        <p:txBody>
          <a:bodyPr/>
          <a:lstStyle/>
          <a:p>
            <a:pPr marL="0" indent="0" algn="just">
              <a:lnSpc>
                <a:spcPct val="107000"/>
              </a:lnSpc>
              <a:spcAft>
                <a:spcPts val="0"/>
              </a:spcAft>
              <a:buNone/>
            </a:pPr>
            <a:r>
              <a:rPr lang="en-ZA" sz="1600" b="1" u="sng" dirty="0">
                <a:latin typeface="Century Gothic"/>
                <a:ea typeface="Calibri" panose="020F0502020204030204" pitchFamily="34" charset="0"/>
                <a:cs typeface="Times New Roman"/>
              </a:rPr>
              <a:t>Knowledge  to nurture an enabling environment for innovation in the public sector</a:t>
            </a:r>
            <a:r>
              <a:rPr lang="en-ZA" sz="1600" u="sng" dirty="0">
                <a:latin typeface="Century Gothic"/>
                <a:ea typeface="Calibri" panose="020F0502020204030204" pitchFamily="34" charset="0"/>
                <a:cs typeface="Times New Roman"/>
              </a:rPr>
              <a:t> </a:t>
            </a:r>
          </a:p>
          <a:p>
            <a:pPr marL="0" indent="0" algn="just">
              <a:lnSpc>
                <a:spcPct val="107000"/>
              </a:lnSpc>
              <a:spcAft>
                <a:spcPts val="0"/>
              </a:spcAft>
              <a:buNone/>
            </a:pPr>
            <a:endParaRPr lang="en-ZA" sz="1600">
              <a:latin typeface="Century Gothic"/>
              <a:ea typeface="Calibri" panose="020F0502020204030204" pitchFamily="34" charset="0"/>
              <a:cs typeface="Times New Roman"/>
            </a:endParaRPr>
          </a:p>
          <a:p>
            <a:pPr marL="0" indent="0">
              <a:buNone/>
            </a:pPr>
            <a:r>
              <a:rPr lang="en-ZA" sz="1600" b="1" dirty="0">
                <a:solidFill>
                  <a:srgbClr val="004A9B"/>
                </a:solidFill>
                <a:latin typeface="Century Gothic"/>
                <a:cs typeface="Calibri"/>
              </a:rPr>
              <a:t>Public Sector Innovation Conference</a:t>
            </a:r>
          </a:p>
          <a:p>
            <a:pPr algn="just"/>
            <a:r>
              <a:rPr lang="en-GB" sz="1600" dirty="0">
                <a:latin typeface="Century Gothic"/>
                <a:cs typeface="Calibri"/>
              </a:rPr>
              <a:t>The 15</a:t>
            </a:r>
            <a:r>
              <a:rPr lang="en-GB" sz="1600" baseline="30000" dirty="0">
                <a:latin typeface="Century Gothic"/>
                <a:cs typeface="Calibri"/>
              </a:rPr>
              <a:t>th</a:t>
            </a:r>
            <a:r>
              <a:rPr lang="en-GB" sz="1600" dirty="0">
                <a:latin typeface="Century Gothic"/>
                <a:cs typeface="Calibri"/>
              </a:rPr>
              <a:t> Annual Public Sector Innovation Conference online webinar was held on the 24</a:t>
            </a:r>
            <a:r>
              <a:rPr lang="en-GB" sz="1600" baseline="30000" dirty="0">
                <a:latin typeface="Century Gothic"/>
                <a:cs typeface="Calibri"/>
              </a:rPr>
              <a:t>th</a:t>
            </a:r>
            <a:r>
              <a:rPr lang="en-GB" sz="1600" dirty="0">
                <a:latin typeface="Century Gothic"/>
                <a:cs typeface="Calibri"/>
              </a:rPr>
              <a:t> and 25</a:t>
            </a:r>
            <a:r>
              <a:rPr lang="en-GB" sz="1600" baseline="30000" dirty="0">
                <a:latin typeface="Century Gothic"/>
                <a:cs typeface="Calibri"/>
              </a:rPr>
              <a:t>th</a:t>
            </a:r>
            <a:r>
              <a:rPr lang="en-GB" sz="1600" dirty="0">
                <a:latin typeface="Century Gothic"/>
                <a:cs typeface="Calibri"/>
              </a:rPr>
              <a:t> August 2021. The conference focused on </a:t>
            </a:r>
            <a:r>
              <a:rPr lang="en-GB" sz="1600" b="1" dirty="0">
                <a:latin typeface="Century Gothic"/>
                <a:cs typeface="Calibri"/>
              </a:rPr>
              <a:t>how public sector innovation can strengthen the implementation of the District Development Model to improve service delivery</a:t>
            </a:r>
            <a:r>
              <a:rPr lang="en-GB" sz="1600" dirty="0">
                <a:latin typeface="Century Gothic"/>
                <a:cs typeface="Calibri"/>
              </a:rPr>
              <a:t>. </a:t>
            </a:r>
            <a:endParaRPr lang="en-GB" sz="1600" dirty="0">
              <a:latin typeface="Century Gothic" panose="020B0502020202020204" pitchFamily="34" charset="0"/>
            </a:endParaRPr>
          </a:p>
          <a:p>
            <a:pPr algn="just"/>
            <a:endParaRPr lang="en-GB" sz="1600">
              <a:latin typeface="Century Gothic" panose="020B0502020202020204" pitchFamily="34" charset="0"/>
            </a:endParaRPr>
          </a:p>
          <a:p>
            <a:pPr algn="just"/>
            <a:r>
              <a:rPr lang="en-GB" sz="1600">
                <a:latin typeface="Century Gothic"/>
                <a:cs typeface="Calibri"/>
              </a:rPr>
              <a:t>Speakers including international experts were secured in this regard. The webinars provided a platform to share innovative approaches and solutions that improve service delivery. Bangladesh shared its public sector innovation journey as part of the conference. </a:t>
            </a:r>
            <a:r>
              <a:rPr lang="en-GB" sz="1600" b="1">
                <a:latin typeface="Century Gothic"/>
                <a:cs typeface="Calibri"/>
              </a:rPr>
              <a:t>Following this conference, the CPSI held discussions with Bangladesh under the banner of the South-South Network for Public Sector Innovation (SSN4PSI)</a:t>
            </a:r>
            <a:r>
              <a:rPr lang="en-GB" sz="1600">
                <a:latin typeface="Century Gothic"/>
                <a:cs typeface="Calibri"/>
              </a:rPr>
              <a:t>. A meeting was held in May 2022 to outline how the CPSI can participate in this </a:t>
            </a:r>
            <a:r>
              <a:rPr lang="en-ZA" sz="1600">
                <a:latin typeface="Century Gothic"/>
                <a:cs typeface="Calibri"/>
              </a:rPr>
              <a:t>South-South Network.</a:t>
            </a:r>
            <a:endParaRPr lang="en-ZA" sz="1600">
              <a:latin typeface="Century Gothic"/>
              <a:ea typeface="Calibri" panose="020F0502020204030204" pitchFamily="34" charset="0"/>
              <a:cs typeface="Calibri"/>
            </a:endParaRPr>
          </a:p>
        </p:txBody>
      </p:sp>
    </p:spTree>
    <p:extLst>
      <p:ext uri="{BB962C8B-B14F-4D97-AF65-F5344CB8AC3E}">
        <p14:creationId xmlns:p14="http://schemas.microsoft.com/office/powerpoint/2010/main" xmlns="" val="294513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rPr>
              <a:t>2021/22</a:t>
            </a:r>
            <a:r>
              <a:rPr lang="en-ZA" sz="1800">
                <a:solidFill>
                  <a:srgbClr val="000000"/>
                </a:solidFill>
                <a:latin typeface="Century Gothic"/>
                <a:ea typeface="Calibri" panose="020F0502020204030204" pitchFamily="34" charset="0"/>
              </a:rPr>
              <a:t> </a:t>
            </a:r>
            <a:r>
              <a:rPr lang="en-ZA" sz="1800">
                <a:solidFill>
                  <a:srgbClr val="000000"/>
                </a:solidFill>
                <a:latin typeface="Century Gothic"/>
                <a:ea typeface="Calibri" panose="020F0502020204030204" pitchFamily="34" charset="0"/>
                <a:cs typeface="Century Gothic,Bold"/>
              </a:rPr>
              <a:t>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15</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523277"/>
            <a:ext cx="7709338" cy="4621538"/>
          </a:xfrm>
        </p:spPr>
        <p:txBody>
          <a:bodyPr/>
          <a:lstStyle/>
          <a:p>
            <a:pPr marL="0" indent="0" algn="just">
              <a:lnSpc>
                <a:spcPct val="115000"/>
              </a:lnSpc>
              <a:spcAft>
                <a:spcPts val="0"/>
              </a:spcAft>
              <a:buNone/>
            </a:pPr>
            <a:r>
              <a:rPr lang="en-GB" sz="1600" b="1" dirty="0">
                <a:solidFill>
                  <a:schemeClr val="accent1"/>
                </a:solidFill>
                <a:latin typeface="Century Gothic"/>
                <a:ea typeface="Times New Roman" panose="02020603050405020304" pitchFamily="18" charset="0"/>
                <a:cs typeface="Times New Roman"/>
              </a:rPr>
              <a:t>Public Sector Innovation Awards Programme</a:t>
            </a:r>
            <a:endParaRPr lang="en-ZA" sz="1600" dirty="0">
              <a:solidFill>
                <a:schemeClr val="accent1"/>
              </a:solidFill>
              <a:latin typeface="Century Gothic"/>
              <a:ea typeface="Calibri" panose="020F0502020204030204" pitchFamily="34" charset="0"/>
              <a:cs typeface="Times New Roman"/>
            </a:endParaRPr>
          </a:p>
          <a:p>
            <a:pPr algn="just"/>
            <a:r>
              <a:rPr lang="en-GB" sz="1600">
                <a:latin typeface="Century Gothic"/>
                <a:cs typeface="Calibri"/>
              </a:rPr>
              <a:t>The 19</a:t>
            </a:r>
            <a:r>
              <a:rPr lang="en-GB" sz="1600" baseline="30000">
                <a:latin typeface="Century Gothic"/>
                <a:cs typeface="Calibri"/>
              </a:rPr>
              <a:t>th</a:t>
            </a:r>
            <a:r>
              <a:rPr lang="en-GB" sz="1600">
                <a:latin typeface="Century Gothic"/>
                <a:cs typeface="Calibri"/>
              </a:rPr>
              <a:t> Public Sector Innovation Awards Programme was officially launched  virtually in July 2021. </a:t>
            </a:r>
            <a:endParaRPr lang="en-ZA" sz="1600">
              <a:latin typeface="Century Gothic"/>
              <a:cs typeface="Calibri"/>
            </a:endParaRPr>
          </a:p>
          <a:p>
            <a:pPr algn="just"/>
            <a:r>
              <a:rPr lang="en-GB" sz="1600" dirty="0">
                <a:latin typeface="Century Gothic"/>
                <a:cs typeface="Calibri"/>
              </a:rPr>
              <a:t>The </a:t>
            </a:r>
            <a:r>
              <a:rPr lang="en-GB" sz="1600" b="1" dirty="0">
                <a:latin typeface="Century Gothic"/>
                <a:cs typeface="Calibri"/>
              </a:rPr>
              <a:t>Public Sector Innovation Awards</a:t>
            </a:r>
            <a:r>
              <a:rPr lang="en-GB" sz="1600" dirty="0">
                <a:latin typeface="Century Gothic"/>
                <a:cs typeface="Calibri"/>
              </a:rPr>
              <a:t> event was held in February 2022. Public sector individuals and teams were formally awarded by the Deputy Minister for the Public service and Administration for their service delivery innovations. </a:t>
            </a:r>
            <a:endParaRPr lang="en-ZA" sz="1600">
              <a:latin typeface="Century Gothic"/>
              <a:cs typeface="Calibri"/>
            </a:endParaRPr>
          </a:p>
          <a:p>
            <a:pPr algn="just"/>
            <a:r>
              <a:rPr lang="en-GB" sz="1600" dirty="0">
                <a:latin typeface="Century Gothic"/>
                <a:cs typeface="Calibri"/>
              </a:rPr>
              <a:t>In addition, public servants who are  system developers, were also recognised and awarded through the Public Sector Innovation </a:t>
            </a:r>
            <a:r>
              <a:rPr lang="en-GB" sz="1600" b="1" dirty="0">
                <a:latin typeface="Century Gothic"/>
                <a:cs typeface="Calibri"/>
              </a:rPr>
              <a:t>Trailblazer Awards</a:t>
            </a:r>
            <a:r>
              <a:rPr lang="en-GB" sz="1600" dirty="0">
                <a:latin typeface="Century Gothic"/>
                <a:cs typeface="Calibri"/>
              </a:rPr>
              <a:t>. This is a special award for innovative solutions that are developed internally within government institutions. </a:t>
            </a:r>
            <a:endParaRPr lang="en-ZA" sz="1600" dirty="0">
              <a:latin typeface="Century Gothic"/>
              <a:cs typeface="Calibri"/>
            </a:endParaRPr>
          </a:p>
          <a:p>
            <a:pPr algn="just"/>
            <a:r>
              <a:rPr lang="en-GB" sz="1600" dirty="0">
                <a:latin typeface="Century Gothic"/>
                <a:cs typeface="Calibri"/>
              </a:rPr>
              <a:t>The Deputy Minister further conferred </a:t>
            </a:r>
            <a:r>
              <a:rPr lang="en-GB" sz="1600" b="1" dirty="0">
                <a:latin typeface="Century Gothic"/>
                <a:cs typeface="Calibri"/>
              </a:rPr>
              <a:t>Special Ministerial Awards</a:t>
            </a:r>
            <a:r>
              <a:rPr lang="en-GB" sz="1600" dirty="0">
                <a:latin typeface="Century Gothic"/>
                <a:cs typeface="Calibri"/>
              </a:rPr>
              <a:t> to individuals and institutions that are contributing to improving delivery of services to citizens.</a:t>
            </a:r>
            <a:endParaRPr lang="en-ZA" sz="1600" dirty="0">
              <a:latin typeface="Century Gothic"/>
              <a:ea typeface="Calibri" panose="020F0502020204030204" pitchFamily="34" charset="0"/>
              <a:cs typeface="Calibri"/>
            </a:endParaRPr>
          </a:p>
          <a:p>
            <a:pPr marL="0" indent="0" algn="just">
              <a:lnSpc>
                <a:spcPct val="115000"/>
              </a:lnSpc>
              <a:spcAft>
                <a:spcPts val="0"/>
              </a:spcAft>
              <a:buNone/>
            </a:pPr>
            <a:endParaRPr lang="en-GB" sz="14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885974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cs typeface="Arial" panose="020B0604020202020204" pitchFamily="34" charset="0"/>
              </a:rPr>
              <a:t>2021/22</a:t>
            </a:r>
            <a:r>
              <a:rPr lang="en-ZA" sz="1800">
                <a:solidFill>
                  <a:srgbClr val="000000"/>
                </a:solidFill>
                <a:latin typeface="Century Gothic"/>
                <a:ea typeface="Calibri" panose="020F0502020204030204" pitchFamily="34" charset="0"/>
                <a:cs typeface="Arial" panose="020B0604020202020204" pitchFamily="34" charset="0"/>
              </a:rPr>
              <a:t> </a:t>
            </a:r>
            <a:r>
              <a:rPr lang="en-ZA" sz="1800">
                <a:solidFill>
                  <a:srgbClr val="000000"/>
                </a:solidFill>
                <a:latin typeface="Century Gothic"/>
                <a:ea typeface="Calibri" panose="020F0502020204030204" pitchFamily="34" charset="0"/>
                <a:cs typeface="Century Gothic,Bold"/>
              </a:rPr>
              <a:t>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16</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396629"/>
            <a:ext cx="6432331" cy="4682135"/>
          </a:xfrm>
        </p:spPr>
        <p:txBody>
          <a:bodyPr/>
          <a:lstStyle/>
          <a:p>
            <a:pPr marL="0" indent="0" algn="just">
              <a:buNone/>
            </a:pPr>
            <a:r>
              <a:rPr lang="en-ZA" sz="1400" b="1">
                <a:latin typeface="Century Gothic"/>
                <a:cs typeface="Calibri"/>
              </a:rPr>
              <a:t>2021 PUBLIC SECTOR INNOVATOR OF THE YEAR</a:t>
            </a:r>
          </a:p>
          <a:p>
            <a:pPr marL="0" indent="0" algn="just">
              <a:buNone/>
            </a:pPr>
            <a:r>
              <a:rPr lang="en-ZA" sz="1600" b="1" i="1">
                <a:solidFill>
                  <a:srgbClr val="0070C0"/>
                </a:solidFill>
                <a:latin typeface="Century Gothic"/>
                <a:cs typeface="Calibri"/>
              </a:rPr>
              <a:t>Central Chronic Medication Dispensary and Distribution (CCMDD)</a:t>
            </a:r>
          </a:p>
          <a:p>
            <a:pPr marL="0" indent="0" algn="just">
              <a:buNone/>
            </a:pPr>
            <a:r>
              <a:rPr lang="en-ZA" sz="1400" b="1">
                <a:latin typeface="Century Gothic"/>
                <a:cs typeface="Calibri"/>
              </a:rPr>
              <a:t>THE CHALLENGE</a:t>
            </a:r>
          </a:p>
          <a:p>
            <a:pPr marL="0" indent="0" algn="just">
              <a:buNone/>
            </a:pPr>
            <a:r>
              <a:rPr lang="en-GB" sz="1400">
                <a:latin typeface="Century Gothic"/>
                <a:cs typeface="Calibri"/>
              </a:rPr>
              <a:t>South Africa has experienced an unpredicted growth in patients requiring access to long term therapies, driven in part by universal access to Antiretroviral Therapy (ART) and steady increases in patients with non-communicable diseases (NCD) requiring chronic therapy. The over  extension of public sector health care facilities is creating strain on available resources and has contributed towards medicine shortages and challenges in the quality of care provided. Some of the challenges experienced by patients include protracted waiting times and often  congested facilities.</a:t>
            </a:r>
          </a:p>
          <a:p>
            <a:pPr marL="0" indent="0" algn="just">
              <a:buNone/>
            </a:pPr>
            <a:endParaRPr lang="en-GB" sz="1400">
              <a:latin typeface="Century Gothic" panose="020B0502020202020204" pitchFamily="34" charset="0"/>
            </a:endParaRPr>
          </a:p>
          <a:p>
            <a:pPr marL="0" indent="0" algn="just">
              <a:buNone/>
            </a:pPr>
            <a:r>
              <a:rPr lang="en-ZA" sz="1400" b="1">
                <a:latin typeface="Century Gothic"/>
                <a:cs typeface="Calibri"/>
              </a:rPr>
              <a:t>THE INNOVATION</a:t>
            </a:r>
          </a:p>
          <a:p>
            <a:pPr marL="0" indent="0" algn="just">
              <a:buNone/>
            </a:pPr>
            <a:r>
              <a:rPr lang="en-GB" sz="1400">
                <a:latin typeface="Century Gothic"/>
                <a:cs typeface="Calibri"/>
              </a:rPr>
              <a:t>The innovation digitises a patient’s public health prescription at the public health facility. The platform is a web-based solution that allows for duplicate prescriptions, or contra-indicated medicines to be identified. The digital prescriptions and any necessary clinical notes are transferred to private courier pharmacies to dispense and distribute the patient’s prescription to the patient’s chosen pickup </a:t>
            </a:r>
            <a:r>
              <a:rPr lang="en-ZA" sz="1400">
                <a:latin typeface="Century Gothic"/>
                <a:cs typeface="Calibri"/>
              </a:rPr>
              <a:t>points (</a:t>
            </a:r>
            <a:r>
              <a:rPr lang="en-ZA" sz="1400" err="1">
                <a:latin typeface="Century Gothic"/>
                <a:cs typeface="Calibri"/>
              </a:rPr>
              <a:t>PuPs</a:t>
            </a:r>
            <a:r>
              <a:rPr lang="en-ZA" sz="1400">
                <a:latin typeface="Century Gothic"/>
                <a:cs typeface="Calibri"/>
              </a:rPr>
              <a:t>).</a:t>
            </a:r>
            <a:endParaRPr lang="en-GB" sz="1400">
              <a:latin typeface="Century Gothic"/>
              <a:ea typeface="Century Gothic" panose="020B0502020202020204" pitchFamily="34" charset="0"/>
              <a:cs typeface="Calibri"/>
            </a:endParaRPr>
          </a:p>
        </p:txBody>
      </p:sp>
      <p:pic>
        <p:nvPicPr>
          <p:cNvPr id="9" name="object 4"/>
          <p:cNvPicPr/>
          <p:nvPr/>
        </p:nvPicPr>
        <p:blipFill>
          <a:blip r:embed="rId2" cstate="print"/>
          <a:stretch>
            <a:fillRect/>
          </a:stretch>
        </p:blipFill>
        <p:spPr>
          <a:xfrm>
            <a:off x="6487508" y="603633"/>
            <a:ext cx="2580291" cy="4120767"/>
          </a:xfrm>
          <a:prstGeom prst="rect">
            <a:avLst/>
          </a:prstGeom>
        </p:spPr>
      </p:pic>
    </p:spTree>
    <p:extLst>
      <p:ext uri="{BB962C8B-B14F-4D97-AF65-F5344CB8AC3E}">
        <p14:creationId xmlns:p14="http://schemas.microsoft.com/office/powerpoint/2010/main" xmlns="" val="295518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934"/>
            <a:ext cx="9065172" cy="378950"/>
          </a:xfrm>
          <a:prstGeom prst="rect">
            <a:avLst/>
          </a:prstGeom>
          <a:solidFill>
            <a:schemeClr val="accent1"/>
          </a:solidFill>
        </p:spPr>
        <p:txBody>
          <a:bodyPr vert="horz" wrap="square" lIns="0" tIns="9525" rIns="0" bIns="0" rtlCol="0">
            <a:spAutoFit/>
          </a:bodyPr>
          <a:lstStyle/>
          <a:p>
            <a:pPr marL="9525">
              <a:spcBef>
                <a:spcPts val="75"/>
              </a:spcBef>
            </a:pPr>
            <a:r>
              <a:rPr lang="en-GB" sz="2400">
                <a:solidFill>
                  <a:schemeClr val="tx1"/>
                </a:solidFill>
                <a:latin typeface="Century Gothic" panose="020B0502020202020204" pitchFamily="34" charset="0"/>
              </a:rPr>
              <a:t>Examples</a:t>
            </a:r>
            <a:r>
              <a:rPr lang="en-GB" sz="2400" spc="-23">
                <a:solidFill>
                  <a:schemeClr val="tx1"/>
                </a:solidFill>
                <a:latin typeface="Century Gothic" panose="020B0502020202020204" pitchFamily="34" charset="0"/>
              </a:rPr>
              <a:t> </a:t>
            </a:r>
            <a:r>
              <a:rPr lang="en-GB" sz="2400">
                <a:solidFill>
                  <a:schemeClr val="tx1"/>
                </a:solidFill>
                <a:latin typeface="Century Gothic" panose="020B0502020202020204" pitchFamily="34" charset="0"/>
              </a:rPr>
              <a:t>of</a:t>
            </a:r>
            <a:r>
              <a:rPr lang="en-GB" sz="2400" spc="-15">
                <a:solidFill>
                  <a:schemeClr val="tx1"/>
                </a:solidFill>
                <a:latin typeface="Century Gothic" panose="020B0502020202020204" pitchFamily="34" charset="0"/>
              </a:rPr>
              <a:t> </a:t>
            </a:r>
            <a:r>
              <a:rPr lang="en-GB" sz="2400">
                <a:solidFill>
                  <a:schemeClr val="tx1"/>
                </a:solidFill>
                <a:latin typeface="Century Gothic" panose="020B0502020202020204" pitchFamily="34" charset="0"/>
              </a:rPr>
              <a:t>CCMDD</a:t>
            </a:r>
            <a:r>
              <a:rPr lang="en-GB" sz="2400" spc="-11">
                <a:solidFill>
                  <a:schemeClr val="tx1"/>
                </a:solidFill>
                <a:latin typeface="Century Gothic" panose="020B0502020202020204" pitchFamily="34" charset="0"/>
              </a:rPr>
              <a:t> </a:t>
            </a:r>
            <a:r>
              <a:rPr lang="en-GB" sz="2400" spc="-30">
                <a:solidFill>
                  <a:schemeClr val="tx1"/>
                </a:solidFill>
                <a:latin typeface="Century Gothic" panose="020B0502020202020204" pitchFamily="34" charset="0"/>
              </a:rPr>
              <a:t>pick-</a:t>
            </a:r>
            <a:r>
              <a:rPr lang="en-GB" sz="2400">
                <a:solidFill>
                  <a:schemeClr val="tx1"/>
                </a:solidFill>
                <a:latin typeface="Century Gothic" panose="020B0502020202020204" pitchFamily="34" charset="0"/>
              </a:rPr>
              <a:t>up</a:t>
            </a:r>
            <a:r>
              <a:rPr lang="en-GB" sz="2400" spc="-11">
                <a:solidFill>
                  <a:schemeClr val="tx1"/>
                </a:solidFill>
                <a:latin typeface="Century Gothic" panose="020B0502020202020204" pitchFamily="34" charset="0"/>
              </a:rPr>
              <a:t> </a:t>
            </a:r>
            <a:r>
              <a:rPr lang="en-GB" sz="2400" spc="-8">
                <a:solidFill>
                  <a:schemeClr val="tx1"/>
                </a:solidFill>
                <a:latin typeface="Century Gothic" panose="020B0502020202020204" pitchFamily="34" charset="0"/>
              </a:rPr>
              <a:t>points</a:t>
            </a:r>
            <a:r>
              <a:rPr sz="2400" spc="-11">
                <a:solidFill>
                  <a:schemeClr val="tx1"/>
                </a:solidFill>
                <a:latin typeface="Century Gothic" panose="020B0502020202020204" pitchFamily="34" charset="0"/>
              </a:rPr>
              <a:t> </a:t>
            </a:r>
            <a:r>
              <a:rPr sz="2400" spc="-30">
                <a:solidFill>
                  <a:schemeClr val="tx1"/>
                </a:solidFill>
                <a:latin typeface="Century Gothic" panose="020B0502020202020204" pitchFamily="34" charset="0"/>
              </a:rPr>
              <a:t>pick-</a:t>
            </a:r>
            <a:r>
              <a:rPr sz="2400">
                <a:solidFill>
                  <a:schemeClr val="tx1"/>
                </a:solidFill>
                <a:latin typeface="Century Gothic" panose="020B0502020202020204" pitchFamily="34" charset="0"/>
              </a:rPr>
              <a:t>up</a:t>
            </a:r>
            <a:r>
              <a:rPr sz="2400" spc="-11">
                <a:solidFill>
                  <a:schemeClr val="tx1"/>
                </a:solidFill>
                <a:latin typeface="Century Gothic" panose="020B0502020202020204" pitchFamily="34" charset="0"/>
              </a:rPr>
              <a:t> </a:t>
            </a:r>
            <a:r>
              <a:rPr sz="2400" spc="-8">
                <a:solidFill>
                  <a:schemeClr val="tx1"/>
                </a:solidFill>
                <a:latin typeface="Century Gothic" panose="020B0502020202020204" pitchFamily="34" charset="0"/>
              </a:rPr>
              <a:t>points</a:t>
            </a:r>
          </a:p>
        </p:txBody>
      </p:sp>
      <p:pic>
        <p:nvPicPr>
          <p:cNvPr id="3" name="object 3"/>
          <p:cNvPicPr/>
          <p:nvPr/>
        </p:nvPicPr>
        <p:blipFill>
          <a:blip r:embed="rId2" cstate="print"/>
          <a:stretch>
            <a:fillRect/>
          </a:stretch>
        </p:blipFill>
        <p:spPr>
          <a:xfrm>
            <a:off x="6796676" y="2752783"/>
            <a:ext cx="2008584" cy="1498997"/>
          </a:xfrm>
          <a:prstGeom prst="rect">
            <a:avLst/>
          </a:prstGeom>
        </p:spPr>
      </p:pic>
      <p:pic>
        <p:nvPicPr>
          <p:cNvPr id="4" name="object 4"/>
          <p:cNvPicPr/>
          <p:nvPr/>
        </p:nvPicPr>
        <p:blipFill>
          <a:blip r:embed="rId3" cstate="print"/>
          <a:stretch>
            <a:fillRect/>
          </a:stretch>
        </p:blipFill>
        <p:spPr>
          <a:xfrm>
            <a:off x="2885795" y="848652"/>
            <a:ext cx="2318715" cy="1739037"/>
          </a:xfrm>
          <a:prstGeom prst="rect">
            <a:avLst/>
          </a:prstGeom>
        </p:spPr>
      </p:pic>
      <p:pic>
        <p:nvPicPr>
          <p:cNvPr id="5" name="object 5"/>
          <p:cNvPicPr/>
          <p:nvPr/>
        </p:nvPicPr>
        <p:blipFill>
          <a:blip r:embed="rId4" cstate="print"/>
          <a:stretch>
            <a:fillRect/>
          </a:stretch>
        </p:blipFill>
        <p:spPr>
          <a:xfrm>
            <a:off x="5328385" y="865342"/>
            <a:ext cx="2166291" cy="1706408"/>
          </a:xfrm>
          <a:prstGeom prst="rect">
            <a:avLst/>
          </a:prstGeom>
        </p:spPr>
      </p:pic>
      <p:pic>
        <p:nvPicPr>
          <p:cNvPr id="6" name="object 6"/>
          <p:cNvPicPr/>
          <p:nvPr/>
        </p:nvPicPr>
        <p:blipFill>
          <a:blip r:embed="rId5" cstate="print"/>
          <a:stretch>
            <a:fillRect/>
          </a:stretch>
        </p:blipFill>
        <p:spPr>
          <a:xfrm>
            <a:off x="102175" y="2644001"/>
            <a:ext cx="1828862" cy="1625421"/>
          </a:xfrm>
          <a:prstGeom prst="rect">
            <a:avLst/>
          </a:prstGeom>
        </p:spPr>
      </p:pic>
      <p:pic>
        <p:nvPicPr>
          <p:cNvPr id="7" name="object 7"/>
          <p:cNvPicPr/>
          <p:nvPr/>
        </p:nvPicPr>
        <p:blipFill>
          <a:blip r:embed="rId6" cstate="print"/>
          <a:stretch>
            <a:fillRect/>
          </a:stretch>
        </p:blipFill>
        <p:spPr>
          <a:xfrm>
            <a:off x="86506" y="831948"/>
            <a:ext cx="2688983" cy="1739037"/>
          </a:xfrm>
          <a:prstGeom prst="rect">
            <a:avLst/>
          </a:prstGeom>
        </p:spPr>
      </p:pic>
      <p:pic>
        <p:nvPicPr>
          <p:cNvPr id="8" name="object 8"/>
          <p:cNvPicPr/>
          <p:nvPr/>
        </p:nvPicPr>
        <p:blipFill>
          <a:blip r:embed="rId7" cstate="print"/>
          <a:stretch>
            <a:fillRect/>
          </a:stretch>
        </p:blipFill>
        <p:spPr>
          <a:xfrm>
            <a:off x="2371615" y="3836904"/>
            <a:ext cx="1502828" cy="392966"/>
          </a:xfrm>
          <a:prstGeom prst="rect">
            <a:avLst/>
          </a:prstGeom>
        </p:spPr>
      </p:pic>
      <p:pic>
        <p:nvPicPr>
          <p:cNvPr id="9" name="object 9"/>
          <p:cNvPicPr/>
          <p:nvPr/>
        </p:nvPicPr>
        <p:blipFill>
          <a:blip r:embed="rId8" cstate="print"/>
          <a:stretch>
            <a:fillRect/>
          </a:stretch>
        </p:blipFill>
        <p:spPr>
          <a:xfrm>
            <a:off x="4728412" y="2752783"/>
            <a:ext cx="1643045" cy="773975"/>
          </a:xfrm>
          <a:prstGeom prst="rect">
            <a:avLst/>
          </a:prstGeom>
        </p:spPr>
      </p:pic>
      <p:pic>
        <p:nvPicPr>
          <p:cNvPr id="10" name="object 10"/>
          <p:cNvPicPr/>
          <p:nvPr/>
        </p:nvPicPr>
        <p:blipFill>
          <a:blip r:embed="rId9" cstate="print"/>
          <a:stretch>
            <a:fillRect/>
          </a:stretch>
        </p:blipFill>
        <p:spPr>
          <a:xfrm>
            <a:off x="2315269" y="2774695"/>
            <a:ext cx="1615523" cy="392966"/>
          </a:xfrm>
          <a:prstGeom prst="rect">
            <a:avLst/>
          </a:prstGeom>
        </p:spPr>
      </p:pic>
      <p:pic>
        <p:nvPicPr>
          <p:cNvPr id="11" name="object 11"/>
          <p:cNvPicPr/>
          <p:nvPr/>
        </p:nvPicPr>
        <p:blipFill>
          <a:blip r:embed="rId10" cstate="print"/>
          <a:stretch>
            <a:fillRect/>
          </a:stretch>
        </p:blipFill>
        <p:spPr>
          <a:xfrm>
            <a:off x="2024075" y="3300961"/>
            <a:ext cx="2197912" cy="402641"/>
          </a:xfrm>
          <a:prstGeom prst="rect">
            <a:avLst/>
          </a:prstGeom>
        </p:spPr>
      </p:pic>
      <p:sp>
        <p:nvSpPr>
          <p:cNvPr id="12" name="object 12"/>
          <p:cNvSpPr txBox="1"/>
          <p:nvPr/>
        </p:nvSpPr>
        <p:spPr>
          <a:xfrm>
            <a:off x="7648730" y="980314"/>
            <a:ext cx="1012031" cy="846482"/>
          </a:xfrm>
          <a:prstGeom prst="rect">
            <a:avLst/>
          </a:prstGeom>
        </p:spPr>
        <p:txBody>
          <a:bodyPr vert="horz" wrap="square" lIns="0" tIns="7144" rIns="0" bIns="0" rtlCol="0">
            <a:spAutoFit/>
          </a:bodyPr>
          <a:lstStyle/>
          <a:p>
            <a:pPr marL="9525" marR="3810" defTabSz="685800" eaLnBrk="1" fontAlgn="auto" hangingPunct="1">
              <a:lnSpc>
                <a:spcPct val="100800"/>
              </a:lnSpc>
              <a:spcBef>
                <a:spcPts val="56"/>
              </a:spcBef>
              <a:spcAft>
                <a:spcPts val="0"/>
              </a:spcAft>
            </a:pPr>
            <a:r>
              <a:rPr sz="1800" b="1" kern="0">
                <a:solidFill>
                  <a:srgbClr val="C0504D"/>
                </a:solidFill>
                <a:latin typeface="Calibri"/>
                <a:cs typeface="Calibri"/>
              </a:rPr>
              <a:t>80</a:t>
            </a:r>
            <a:r>
              <a:rPr sz="1800" b="1" kern="0" spc="-15">
                <a:solidFill>
                  <a:srgbClr val="C0504D"/>
                </a:solidFill>
                <a:latin typeface="Calibri"/>
                <a:cs typeface="Calibri"/>
              </a:rPr>
              <a:t> </a:t>
            </a:r>
            <a:r>
              <a:rPr sz="1800" b="1" kern="0">
                <a:solidFill>
                  <a:srgbClr val="C0504D"/>
                </a:solidFill>
                <a:latin typeface="Calibri"/>
                <a:cs typeface="Calibri"/>
              </a:rPr>
              <a:t>000</a:t>
            </a:r>
            <a:r>
              <a:rPr sz="1800" b="1" kern="0" spc="-11">
                <a:solidFill>
                  <a:srgbClr val="C0504D"/>
                </a:solidFill>
                <a:latin typeface="Calibri"/>
                <a:cs typeface="Calibri"/>
              </a:rPr>
              <a:t> </a:t>
            </a:r>
            <a:r>
              <a:rPr sz="1800" b="1" kern="0" spc="-19">
                <a:solidFill>
                  <a:srgbClr val="C0504D"/>
                </a:solidFill>
                <a:latin typeface="Calibri"/>
                <a:cs typeface="Calibri"/>
              </a:rPr>
              <a:t>pat </a:t>
            </a:r>
            <a:r>
              <a:rPr sz="1800" b="1" kern="0">
                <a:solidFill>
                  <a:srgbClr val="C0504D"/>
                </a:solidFill>
                <a:latin typeface="Calibri"/>
                <a:cs typeface="Calibri"/>
              </a:rPr>
              <a:t>on</a:t>
            </a:r>
            <a:r>
              <a:rPr sz="1800" b="1" kern="0" spc="-19">
                <a:solidFill>
                  <a:srgbClr val="C0504D"/>
                </a:solidFill>
                <a:latin typeface="Calibri"/>
                <a:cs typeface="Calibri"/>
              </a:rPr>
              <a:t> </a:t>
            </a:r>
            <a:r>
              <a:rPr sz="1800" b="1" kern="0" spc="-15">
                <a:solidFill>
                  <a:srgbClr val="C0504D"/>
                </a:solidFill>
                <a:latin typeface="Calibri"/>
                <a:cs typeface="Calibri"/>
              </a:rPr>
              <a:t>home </a:t>
            </a:r>
            <a:r>
              <a:rPr sz="1800" b="1" kern="0" spc="-8">
                <a:solidFill>
                  <a:srgbClr val="C0504D"/>
                </a:solidFill>
                <a:latin typeface="Calibri"/>
                <a:cs typeface="Calibri"/>
              </a:rPr>
              <a:t>delivery</a:t>
            </a:r>
            <a:endParaRPr sz="1800" kern="0">
              <a:solidFill>
                <a:sysClr val="windowText" lastClr="000000"/>
              </a:solidFill>
              <a:latin typeface="Calibri"/>
              <a:cs typeface="Calibri"/>
            </a:endParaRPr>
          </a:p>
        </p:txBody>
      </p:sp>
      <p:sp>
        <p:nvSpPr>
          <p:cNvPr id="13" name="object 13"/>
          <p:cNvSpPr txBox="1"/>
          <p:nvPr/>
        </p:nvSpPr>
        <p:spPr>
          <a:xfrm>
            <a:off x="4432911" y="3609212"/>
            <a:ext cx="2202180" cy="563616"/>
          </a:xfrm>
          <a:prstGeom prst="rect">
            <a:avLst/>
          </a:prstGeom>
        </p:spPr>
        <p:txBody>
          <a:bodyPr vert="horz" wrap="square" lIns="0" tIns="9525" rIns="0" bIns="0" rtlCol="0">
            <a:spAutoFit/>
          </a:bodyPr>
          <a:lstStyle/>
          <a:p>
            <a:pPr marL="9525" marR="3810" defTabSz="685800" eaLnBrk="1" fontAlgn="auto" hangingPunct="1">
              <a:spcBef>
                <a:spcPts val="75"/>
              </a:spcBef>
              <a:spcAft>
                <a:spcPts val="0"/>
              </a:spcAft>
            </a:pPr>
            <a:r>
              <a:rPr sz="1800" b="1" kern="0">
                <a:solidFill>
                  <a:srgbClr val="C0504D"/>
                </a:solidFill>
                <a:latin typeface="Calibri"/>
                <a:cs typeface="Calibri"/>
              </a:rPr>
              <a:t>60%</a:t>
            </a:r>
            <a:r>
              <a:rPr sz="1800" b="1" kern="0" spc="-26">
                <a:solidFill>
                  <a:srgbClr val="C0504D"/>
                </a:solidFill>
                <a:latin typeface="Calibri"/>
                <a:cs typeface="Calibri"/>
              </a:rPr>
              <a:t> </a:t>
            </a:r>
            <a:r>
              <a:rPr sz="1800" b="1" kern="0">
                <a:solidFill>
                  <a:srgbClr val="C0504D"/>
                </a:solidFill>
                <a:latin typeface="Calibri"/>
                <a:cs typeface="Calibri"/>
              </a:rPr>
              <a:t>patients</a:t>
            </a:r>
            <a:r>
              <a:rPr sz="1800" b="1" kern="0" spc="-19">
                <a:solidFill>
                  <a:srgbClr val="C0504D"/>
                </a:solidFill>
                <a:latin typeface="Calibri"/>
                <a:cs typeface="Calibri"/>
              </a:rPr>
              <a:t> </a:t>
            </a:r>
            <a:r>
              <a:rPr sz="1800" b="1" kern="0" spc="-8">
                <a:solidFill>
                  <a:srgbClr val="C0504D"/>
                </a:solidFill>
                <a:latin typeface="Calibri"/>
                <a:cs typeface="Calibri"/>
              </a:rPr>
              <a:t>collecting </a:t>
            </a:r>
            <a:r>
              <a:rPr sz="1800" b="1" kern="0">
                <a:solidFill>
                  <a:srgbClr val="C0504D"/>
                </a:solidFill>
                <a:latin typeface="Calibri"/>
                <a:cs typeface="Calibri"/>
              </a:rPr>
              <a:t>from</a:t>
            </a:r>
            <a:r>
              <a:rPr sz="1800" b="1" kern="0" spc="-49">
                <a:solidFill>
                  <a:srgbClr val="C0504D"/>
                </a:solidFill>
                <a:latin typeface="Calibri"/>
                <a:cs typeface="Calibri"/>
              </a:rPr>
              <a:t> </a:t>
            </a:r>
            <a:r>
              <a:rPr sz="1800" b="1" kern="0">
                <a:solidFill>
                  <a:srgbClr val="C0504D"/>
                </a:solidFill>
                <a:latin typeface="Calibri"/>
                <a:cs typeface="Calibri"/>
              </a:rPr>
              <a:t>external</a:t>
            </a:r>
            <a:r>
              <a:rPr sz="1800" b="1" kern="0" spc="-45">
                <a:solidFill>
                  <a:srgbClr val="C0504D"/>
                </a:solidFill>
                <a:latin typeface="Calibri"/>
                <a:cs typeface="Calibri"/>
              </a:rPr>
              <a:t> </a:t>
            </a:r>
            <a:r>
              <a:rPr sz="1800" b="1" kern="0" spc="-15">
                <a:solidFill>
                  <a:srgbClr val="C0504D"/>
                </a:solidFill>
                <a:latin typeface="Calibri"/>
                <a:cs typeface="Calibri"/>
              </a:rPr>
              <a:t>PUPs</a:t>
            </a:r>
            <a:endParaRPr sz="1800" kern="0">
              <a:solidFill>
                <a:sysClr val="windowText" lastClr="000000"/>
              </a:solidFill>
              <a:latin typeface="Calibri"/>
              <a:cs typeface="Calibri"/>
            </a:endParaRPr>
          </a:p>
        </p:txBody>
      </p:sp>
    </p:spTree>
    <p:extLst>
      <p:ext uri="{BB962C8B-B14F-4D97-AF65-F5344CB8AC3E}">
        <p14:creationId xmlns:p14="http://schemas.microsoft.com/office/powerpoint/2010/main" xmlns="" val="183857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6349"/>
            <a:ext cx="9081095" cy="479673"/>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rgbClr val="000000"/>
                </a:solidFill>
                <a:latin typeface="Century Gothic"/>
                <a:ea typeface="Calibri" panose="020F0502020204030204" pitchFamily="34" charset="0"/>
                <a:cs typeface="Century Gothic,Bold"/>
              </a:rPr>
              <a:t>2021/22 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18</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65189"/>
            <a:ext cx="8991600" cy="4421136"/>
          </a:xfrm>
        </p:spPr>
        <p:txBody>
          <a:bodyPr/>
          <a:lstStyle/>
          <a:p>
            <a:pPr marL="0" lvl="0" indent="0" algn="just">
              <a:lnSpc>
                <a:spcPct val="107000"/>
              </a:lnSpc>
              <a:spcAft>
                <a:spcPts val="0"/>
              </a:spcAft>
              <a:buNone/>
            </a:pPr>
            <a:r>
              <a:rPr lang="en-GB" sz="1600" dirty="0">
                <a:latin typeface="Century Gothic"/>
                <a:ea typeface="Times New Roman" panose="02020603050405020304" pitchFamily="18" charset="0"/>
                <a:cs typeface="Times New Roman"/>
              </a:rPr>
              <a:t> </a:t>
            </a:r>
            <a:r>
              <a:rPr lang="en-ZA" sz="1600" b="1" dirty="0">
                <a:solidFill>
                  <a:srgbClr val="004A9B"/>
                </a:solidFill>
                <a:latin typeface="Century Gothic"/>
                <a:cs typeface="Calibri"/>
              </a:rPr>
              <a:t>Ideas That Work Journal</a:t>
            </a:r>
          </a:p>
          <a:p>
            <a:pPr algn="just"/>
            <a:r>
              <a:rPr lang="en-GB" sz="1400" dirty="0">
                <a:latin typeface="Century Gothic"/>
                <a:cs typeface="Calibri"/>
              </a:rPr>
              <a:t>The CPSI continues to use this online innovation knowledge platform to encourage learning and sharing of innovative solutions, approaches, and </a:t>
            </a:r>
            <a:r>
              <a:rPr lang="en-ZA" sz="1400" dirty="0">
                <a:latin typeface="Century Gothic"/>
                <a:cs typeface="Calibri"/>
              </a:rPr>
              <a:t>insights.</a:t>
            </a:r>
          </a:p>
          <a:p>
            <a:pPr marL="0" indent="0" algn="just">
              <a:buNone/>
            </a:pPr>
            <a:endParaRPr lang="en-ZA" sz="1600">
              <a:latin typeface="Century Gothic" panose="020B0502020202020204" pitchFamily="34" charset="0"/>
            </a:endParaRPr>
          </a:p>
          <a:p>
            <a:pPr marL="0" indent="0" algn="just">
              <a:buNone/>
            </a:pPr>
            <a:r>
              <a:rPr lang="en-GB" sz="1600" b="1" dirty="0">
                <a:solidFill>
                  <a:srgbClr val="004A9B"/>
                </a:solidFill>
                <a:latin typeface="Century Gothic"/>
                <a:cs typeface="Calibri"/>
              </a:rPr>
              <a:t>Design Thinking and Innovation Workshops</a:t>
            </a:r>
          </a:p>
          <a:p>
            <a:pPr algn="just"/>
            <a:r>
              <a:rPr lang="en-GB" sz="1400" dirty="0">
                <a:latin typeface="Century Gothic"/>
                <a:cs typeface="Calibri"/>
              </a:rPr>
              <a:t>In 2021, four virtual innovation workshops focussing on Design Thinking and Public Sector Innovation were held to continue to build capacity in the public service. An additional workshop for the 2021 Public Sector Innovation Awards Finalists was also held.</a:t>
            </a:r>
          </a:p>
          <a:p>
            <a:pPr marL="0" indent="0" algn="just">
              <a:buNone/>
            </a:pPr>
            <a:endParaRPr lang="en-GB" sz="1600">
              <a:latin typeface="Century Gothic" panose="020B0502020202020204" pitchFamily="34" charset="0"/>
            </a:endParaRPr>
          </a:p>
          <a:p>
            <a:pPr marL="0" indent="0">
              <a:buNone/>
            </a:pPr>
            <a:r>
              <a:rPr lang="en-ZA" sz="1600" b="1" dirty="0">
                <a:solidFill>
                  <a:srgbClr val="004A9B"/>
                </a:solidFill>
                <a:latin typeface="Century Gothic"/>
                <a:cs typeface="Calibri"/>
              </a:rPr>
              <a:t>International Public Sector Innovation Programme</a:t>
            </a:r>
          </a:p>
          <a:p>
            <a:r>
              <a:rPr lang="en-GB" sz="1400" dirty="0">
                <a:latin typeface="Century Gothic"/>
                <a:cs typeface="Calibri"/>
              </a:rPr>
              <a:t>The CPSI continues to participate as the National Contact Point (NCP) for the OECD’s OPSI and the OECD National Foresight Practitioners’ Network. The NCP meeting was held on 14-15 April 2021 and 7 December 2021, whilst the Practitioners’ Network met online on 11-13 October 2021.</a:t>
            </a:r>
            <a:endParaRPr lang="en-ZA" sz="1400" dirty="0">
              <a:latin typeface="Century Gothic"/>
              <a:ea typeface="Calibri" panose="020F0502020204030204" pitchFamily="34" charset="0"/>
              <a:cs typeface="Calibri"/>
            </a:endParaRPr>
          </a:p>
          <a:p>
            <a:pPr marL="0" indent="0" algn="just">
              <a:lnSpc>
                <a:spcPct val="115000"/>
              </a:lnSpc>
              <a:spcAft>
                <a:spcPts val="0"/>
              </a:spcAft>
              <a:buNone/>
            </a:pPr>
            <a:endParaRPr lang="en-ZA" sz="1400">
              <a:latin typeface="Century Gothic" panose="020B0502020202020204" pitchFamily="34" charset="0"/>
              <a:ea typeface="Calibri" panose="020F0502020204030204" pitchFamily="34" charset="0"/>
              <a:cs typeface="Times New Roman" panose="02020603050405020304" pitchFamily="18" charset="0"/>
            </a:endParaRPr>
          </a:p>
          <a:p>
            <a:pPr algn="just"/>
            <a:r>
              <a:rPr lang="en-GB" sz="1400" dirty="0">
                <a:latin typeface="Century Gothic"/>
                <a:cs typeface="Calibri"/>
              </a:rPr>
              <a:t>The CPSI further participated in the SAIIA Building Anticipatory Governance in SADC post COVID-19 Webinar held on 12 May 2021. These partnerships enabled the CPSI to incorporate learning from global innovative practices into our webinars.</a:t>
            </a:r>
            <a:endParaRPr lang="en-ZA" sz="1400" dirty="0">
              <a:latin typeface="Century Gothic"/>
              <a:cs typeface="Calibri"/>
            </a:endParaRPr>
          </a:p>
        </p:txBody>
      </p:sp>
    </p:spTree>
    <p:extLst>
      <p:ext uri="{BB962C8B-B14F-4D97-AF65-F5344CB8AC3E}">
        <p14:creationId xmlns:p14="http://schemas.microsoft.com/office/powerpoint/2010/main" xmlns="" val="3914944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rPr>
              <a:t>2021/22</a:t>
            </a:r>
            <a:r>
              <a:rPr lang="en-ZA" sz="1800">
                <a:solidFill>
                  <a:srgbClr val="000000"/>
                </a:solidFill>
                <a:latin typeface="Century Gothic"/>
                <a:ea typeface="Calibri" panose="020F0502020204030204" pitchFamily="34" charset="0"/>
              </a:rPr>
              <a:t> </a:t>
            </a:r>
            <a:r>
              <a:rPr lang="en-ZA" sz="1800">
                <a:solidFill>
                  <a:srgbClr val="000000"/>
                </a:solidFill>
                <a:latin typeface="Century Gothic"/>
                <a:ea typeface="Calibri" panose="020F0502020204030204" pitchFamily="34" charset="0"/>
                <a:cs typeface="Century Gothic,Bold"/>
              </a:rPr>
              <a:t>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dirty="0">
                <a:solidFill>
                  <a:srgbClr val="000000"/>
                </a:solidFill>
              </a:rPr>
              <a:pPr eaLnBrk="1" hangingPunct="1">
                <a:defRPr/>
              </a:pPr>
              <a:t>19</a:t>
            </a:fld>
            <a:endParaRPr lang="en-ZA" sz="1050">
              <a:solidFill>
                <a:srgbClr val="000000"/>
              </a:solidFill>
            </a:endParaRPr>
          </a:p>
        </p:txBody>
      </p:sp>
      <p:sp>
        <p:nvSpPr>
          <p:cNvPr id="2" name="Content Placeholder 1"/>
          <p:cNvSpPr>
            <a:spLocks noGrp="1"/>
          </p:cNvSpPr>
          <p:nvPr>
            <p:ph idx="1"/>
          </p:nvPr>
        </p:nvSpPr>
        <p:spPr>
          <a:xfrm>
            <a:off x="0" y="411510"/>
            <a:ext cx="9036496" cy="1584176"/>
          </a:xfrm>
        </p:spPr>
        <p:txBody>
          <a:bodyPr/>
          <a:lstStyle/>
          <a:p>
            <a:pPr marL="0" indent="0" algn="just">
              <a:lnSpc>
                <a:spcPct val="107000"/>
              </a:lnSpc>
              <a:spcAft>
                <a:spcPts val="0"/>
              </a:spcAft>
              <a:buNone/>
            </a:pPr>
            <a:r>
              <a:rPr lang="en-ZA" sz="1400" b="1" u="sng">
                <a:latin typeface="Century Gothic"/>
                <a:ea typeface="Calibri" panose="020F0502020204030204" pitchFamily="34" charset="0"/>
                <a:cs typeface="Times New Roman"/>
              </a:rPr>
              <a:t>Innovative Solutions replicated in the Public Sector</a:t>
            </a:r>
            <a:r>
              <a:rPr lang="en-GB" sz="1400">
                <a:latin typeface="Century Gothic"/>
                <a:ea typeface="Times New Roman" panose="02020603050405020304" pitchFamily="18" charset="0"/>
                <a:cs typeface="Times New Roman"/>
              </a:rPr>
              <a:t> </a:t>
            </a:r>
          </a:p>
          <a:p>
            <a:pPr marL="0" indent="0" algn="just">
              <a:lnSpc>
                <a:spcPct val="107000"/>
              </a:lnSpc>
              <a:spcAft>
                <a:spcPts val="0"/>
              </a:spcAft>
              <a:buNone/>
            </a:pPr>
            <a:endParaRPr lang="en-ZA" sz="1400">
              <a:latin typeface="Century Gothic"/>
              <a:ea typeface="Times New Roman" panose="02020603050405020304" pitchFamily="18" charset="0"/>
              <a:cs typeface="Times New Roman"/>
            </a:endParaRPr>
          </a:p>
        </p:txBody>
      </p:sp>
      <p:sp>
        <p:nvSpPr>
          <p:cNvPr id="3" name="Rectangle 2"/>
          <p:cNvSpPr/>
          <p:nvPr/>
        </p:nvSpPr>
        <p:spPr>
          <a:xfrm>
            <a:off x="160020" y="761077"/>
            <a:ext cx="7360920" cy="3293209"/>
          </a:xfrm>
          <a:prstGeom prst="rect">
            <a:avLst/>
          </a:prstGeom>
        </p:spPr>
        <p:txBody>
          <a:bodyPr wrap="square" lIns="91440" tIns="45720" rIns="91440" bIns="45720" anchor="t">
            <a:spAutoFit/>
          </a:bodyPr>
          <a:lstStyle/>
          <a:p>
            <a:pPr algn="just"/>
            <a:r>
              <a:rPr lang="en-ZA" sz="1600" b="1" dirty="0">
                <a:solidFill>
                  <a:srgbClr val="004A9B"/>
                </a:solidFill>
                <a:latin typeface="Century Gothic"/>
                <a:cs typeface="Arial"/>
              </a:rPr>
              <a:t>E-Learning Solution</a:t>
            </a:r>
          </a:p>
          <a:p>
            <a:pPr algn="just"/>
            <a:r>
              <a:rPr lang="en-GB" sz="1600" dirty="0">
                <a:latin typeface="Century Gothic"/>
                <a:cs typeface="Arial"/>
              </a:rPr>
              <a:t>The CPSI facilitated the replication of an E- Learning solution in the Eastern Cape, and this solution will also be replicated in the North West and the Free State provinces during the 2022/23 financial year.</a:t>
            </a:r>
          </a:p>
          <a:p>
            <a:pPr algn="just"/>
            <a:endParaRPr lang="en-GB" sz="1600">
              <a:latin typeface="Century Gothic" panose="020B0502020202020204" pitchFamily="34" charset="0"/>
            </a:endParaRPr>
          </a:p>
          <a:p>
            <a:pPr algn="just"/>
            <a:r>
              <a:rPr lang="en-GB" sz="1600" dirty="0">
                <a:latin typeface="Century Gothic"/>
                <a:cs typeface="Arial"/>
              </a:rPr>
              <a:t>The </a:t>
            </a:r>
            <a:r>
              <a:rPr lang="en-GB" sz="1600" b="1" dirty="0" err="1">
                <a:latin typeface="Century Gothic"/>
                <a:cs typeface="Arial"/>
              </a:rPr>
              <a:t>SchoolLMS</a:t>
            </a:r>
            <a:r>
              <a:rPr lang="en-GB" sz="1600" b="1" dirty="0">
                <a:latin typeface="Century Gothic"/>
                <a:cs typeface="Arial"/>
              </a:rPr>
              <a:t> solution introduces cost-saving to ICT in education </a:t>
            </a:r>
            <a:r>
              <a:rPr lang="en-GB" sz="1600" dirty="0">
                <a:latin typeface="Century Gothic"/>
                <a:cs typeface="Arial"/>
              </a:rPr>
              <a:t>through innovative integration of tools, content, and users by making learning and teaching materials available for learners electronically and</a:t>
            </a:r>
          </a:p>
          <a:p>
            <a:r>
              <a:rPr lang="en-ZA" sz="1600" dirty="0">
                <a:latin typeface="Century Gothic"/>
                <a:cs typeface="Arial"/>
              </a:rPr>
              <a:t>online.</a:t>
            </a:r>
          </a:p>
          <a:p>
            <a:pPr algn="just"/>
            <a:r>
              <a:rPr lang="en-GB" sz="1600" dirty="0">
                <a:latin typeface="Century Gothic"/>
                <a:cs typeface="Arial"/>
              </a:rPr>
              <a:t>The solution is an integration platform that has a functionality for the distribution of eBooks and interactive content, as well as a functionality that facilitates the submission of digital handwritten lessons and assessments – homework, classwork, assignments, </a:t>
            </a:r>
            <a:r>
              <a:rPr lang="en-ZA" sz="1600" dirty="0">
                <a:latin typeface="Century Gothic"/>
                <a:cs typeface="Arial"/>
              </a:rPr>
              <a:t>tests, and exams.</a:t>
            </a:r>
          </a:p>
        </p:txBody>
      </p:sp>
    </p:spTree>
    <p:extLst>
      <p:ext uri="{BB962C8B-B14F-4D97-AF65-F5344CB8AC3E}">
        <p14:creationId xmlns:p14="http://schemas.microsoft.com/office/powerpoint/2010/main" xmlns="" val="279139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a:defRPr/>
            </a:pPr>
            <a:r>
              <a:rPr lang="en-US" altLang="en-US" sz="2400">
                <a:ea typeface="MS PGothic" panose="020B0600070205080204" pitchFamily="34" charset="-128"/>
                <a:cs typeface="Calibri" panose="020F0502020204030204" pitchFamily="34" charset="0"/>
              </a:rPr>
              <a:t> </a:t>
            </a:r>
            <a:r>
              <a:rPr lang="en-US" altLang="en-US" sz="2400">
                <a:solidFill>
                  <a:schemeClr val="tx1"/>
                </a:solidFill>
                <a:ea typeface="MS PGothic" panose="020B0600070205080204" pitchFamily="34" charset="-128"/>
                <a:cs typeface="Calibri" panose="020F0502020204030204" pitchFamily="34" charset="0"/>
              </a:rPr>
              <a:t>CONTENTS</a:t>
            </a: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8752137" y="4725619"/>
            <a:ext cx="282135" cy="177724"/>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2</a:t>
            </a:fld>
            <a:endParaRPr lang="en-ZA" sz="1600" b="1">
              <a:solidFill>
                <a:srgbClr val="000000"/>
              </a:solidFill>
              <a:latin typeface="Century Gothic" panose="020B0502020202020204" pitchFamily="34" charset="0"/>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133022" y="536595"/>
            <a:ext cx="7303943" cy="4305286"/>
          </a:xfrm>
        </p:spPr>
        <p:txBody>
          <a:bodyPr>
            <a:noAutofit/>
          </a:bodyPr>
          <a:lstStyle/>
          <a:p>
            <a:pPr marL="457200" lvl="0" indent="-457200" eaLnBrk="1" fontAlgn="auto" hangingPunct="1">
              <a:lnSpc>
                <a:spcPct val="110000"/>
              </a:lnSpc>
              <a:spcBef>
                <a:spcPts val="0"/>
              </a:spcBef>
              <a:spcAft>
                <a:spcPts val="0"/>
              </a:spcAft>
              <a:buSzPct val="100000"/>
              <a:buFont typeface="+mj-lt"/>
              <a:buAutoNum type="arabicPeriod"/>
            </a:pPr>
            <a:r>
              <a:rPr lang="en-ZA" sz="2000" kern="1200">
                <a:solidFill>
                  <a:schemeClr val="tx1"/>
                </a:solidFill>
                <a:latin typeface="Century Gothic" panose="020B0502020202020204" pitchFamily="34" charset="0"/>
              </a:rPr>
              <a:t>Executive Summary</a:t>
            </a:r>
          </a:p>
          <a:p>
            <a:pPr marL="457200" lvl="0" indent="-457200" eaLnBrk="1" fontAlgn="auto" hangingPunct="1">
              <a:lnSpc>
                <a:spcPct val="110000"/>
              </a:lnSpc>
              <a:spcBef>
                <a:spcPts val="0"/>
              </a:spcBef>
              <a:spcAft>
                <a:spcPts val="0"/>
              </a:spcAft>
              <a:buSzPct val="100000"/>
              <a:buFont typeface="+mj-lt"/>
              <a:buAutoNum type="arabicPeriod"/>
            </a:pPr>
            <a:r>
              <a:rPr lang="en-GB" altLang="en-US" sz="2000" kern="1200">
                <a:latin typeface="Century Gothic"/>
                <a:ea typeface="Times New Roman" panose="02020603050405020304" pitchFamily="18" charset="0"/>
                <a:cs typeface="Arial"/>
              </a:rPr>
              <a:t>Strategic Outcomes and Outputs </a:t>
            </a:r>
            <a:r>
              <a:rPr lang="en-GB" sz="2000">
                <a:latin typeface="Century Gothic"/>
                <a:ea typeface="Times New Roman" panose="02020603050405020304" pitchFamily="18" charset="0"/>
                <a:cs typeface="Arial"/>
              </a:rPr>
              <a:t> </a:t>
            </a:r>
          </a:p>
          <a:p>
            <a:pPr marL="457200" lvl="0" indent="-457200" eaLnBrk="1" fontAlgn="auto" hangingPunct="1">
              <a:lnSpc>
                <a:spcPct val="110000"/>
              </a:lnSpc>
              <a:spcBef>
                <a:spcPts val="0"/>
              </a:spcBef>
              <a:spcAft>
                <a:spcPts val="0"/>
              </a:spcAft>
              <a:buSzPct val="100000"/>
              <a:buFont typeface="+mj-lt"/>
              <a:buAutoNum type="arabicPeriod"/>
            </a:pPr>
            <a:r>
              <a:rPr lang="en-GB" sz="2000" kern="1200">
                <a:solidFill>
                  <a:schemeClr val="tx1"/>
                </a:solidFill>
                <a:latin typeface="Century Gothic" panose="020B0502020202020204" pitchFamily="34" charset="0"/>
              </a:rPr>
              <a:t>Overview of Organisational Performance</a:t>
            </a:r>
            <a:endParaRPr lang="en-ZA" sz="2000" kern="1200">
              <a:solidFill>
                <a:schemeClr val="tx1"/>
              </a:solidFill>
              <a:latin typeface="Century Gothic" panose="020B0502020202020204" pitchFamily="34" charset="0"/>
            </a:endParaRPr>
          </a:p>
          <a:p>
            <a:pPr marL="457200" indent="-457200" eaLnBrk="1" fontAlgn="auto" hangingPunct="1">
              <a:lnSpc>
                <a:spcPct val="110000"/>
              </a:lnSpc>
              <a:spcBef>
                <a:spcPts val="0"/>
              </a:spcBef>
              <a:spcAft>
                <a:spcPts val="0"/>
              </a:spcAft>
              <a:buSzPct val="100000"/>
              <a:buFont typeface="+mj-lt"/>
              <a:buAutoNum type="arabicPeriod"/>
            </a:pPr>
            <a:r>
              <a:rPr lang="en-ZA" sz="2000" kern="1200">
                <a:solidFill>
                  <a:schemeClr val="tx1"/>
                </a:solidFill>
                <a:latin typeface="Century Gothic"/>
                <a:cs typeface="Calibri"/>
              </a:rPr>
              <a:t>2021/22 Highlights</a:t>
            </a:r>
            <a:endParaRPr lang="en-ZA" sz="2000">
              <a:solidFill>
                <a:schemeClr val="tx1"/>
              </a:solidFill>
              <a:latin typeface="Century Gothic"/>
              <a:cs typeface="Calibri"/>
            </a:endParaRPr>
          </a:p>
          <a:p>
            <a:pPr marL="457200" indent="-457200" eaLnBrk="1" fontAlgn="auto" hangingPunct="1">
              <a:lnSpc>
                <a:spcPct val="110000"/>
              </a:lnSpc>
              <a:spcBef>
                <a:spcPts val="0"/>
              </a:spcBef>
              <a:spcAft>
                <a:spcPts val="0"/>
              </a:spcAft>
              <a:buSzPct val="100000"/>
              <a:buFont typeface="+mj-lt"/>
              <a:buAutoNum type="arabicPeriod"/>
            </a:pPr>
            <a:r>
              <a:rPr lang="en-GB" sz="2000">
                <a:latin typeface="Century Gothic"/>
                <a:ea typeface="Times New Roman" panose="02020603050405020304" pitchFamily="18" charset="0"/>
                <a:cs typeface="Arial"/>
              </a:rPr>
              <a:t>Overview of Human Resources </a:t>
            </a:r>
            <a:endParaRPr lang="en-GB" sz="2000">
              <a:latin typeface="Century Gothic" panose="020B0502020202020204" pitchFamily="34" charset="0"/>
              <a:ea typeface="Times New Roman" panose="02020603050405020304" pitchFamily="18" charset="0"/>
              <a:cs typeface="Arial" panose="020B0604020202020204" pitchFamily="34" charset="0"/>
            </a:endParaRPr>
          </a:p>
          <a:p>
            <a:pPr marL="457200" lvl="0" indent="-457200" eaLnBrk="1" fontAlgn="auto" hangingPunct="1">
              <a:lnSpc>
                <a:spcPct val="110000"/>
              </a:lnSpc>
              <a:spcBef>
                <a:spcPts val="0"/>
              </a:spcBef>
              <a:spcAft>
                <a:spcPts val="0"/>
              </a:spcAft>
              <a:buSzPct val="100000"/>
              <a:buFont typeface="+mj-lt"/>
              <a:buAutoNum type="arabicPeriod"/>
            </a:pPr>
            <a:r>
              <a:rPr lang="en-GB" sz="2000" kern="1200">
                <a:solidFill>
                  <a:schemeClr val="tx1"/>
                </a:solidFill>
                <a:latin typeface="Century Gothic" panose="020B0502020202020204" pitchFamily="34" charset="0"/>
              </a:rPr>
              <a:t>Annual Financial Statements</a:t>
            </a:r>
            <a:endParaRPr lang="en-ZA" sz="2000" kern="1200">
              <a:solidFill>
                <a:schemeClr val="tx1"/>
              </a:solidFill>
              <a:latin typeface="Century Gothic" panose="020B0502020202020204" pitchFamily="34" charset="0"/>
            </a:endParaRPr>
          </a:p>
          <a:p>
            <a:pPr marL="457200" indent="-457200">
              <a:lnSpc>
                <a:spcPct val="110000"/>
              </a:lnSpc>
              <a:spcBef>
                <a:spcPts val="0"/>
              </a:spcBef>
              <a:spcAft>
                <a:spcPts val="0"/>
              </a:spcAft>
              <a:buSzPct val="100000"/>
              <a:buAutoNum type="arabicPeriod"/>
            </a:pPr>
            <a:r>
              <a:rPr lang="en-GB" sz="2000" kern="1200">
                <a:solidFill>
                  <a:schemeClr val="tx1"/>
                </a:solidFill>
                <a:latin typeface="Century Gothic"/>
                <a:cs typeface="Calibri"/>
              </a:rPr>
              <a:t>Progress report on Audit findings implementation</a:t>
            </a:r>
          </a:p>
          <a:p>
            <a:pPr marL="457200" indent="-457200">
              <a:lnSpc>
                <a:spcPct val="110000"/>
              </a:lnSpc>
              <a:spcBef>
                <a:spcPts val="0"/>
              </a:spcBef>
              <a:spcAft>
                <a:spcPts val="0"/>
              </a:spcAft>
              <a:buSzPct val="100000"/>
              <a:buAutoNum type="arabicPeriod"/>
            </a:pPr>
            <a:endParaRPr lang="en-GB" sz="2000" kern="1200">
              <a:solidFill>
                <a:schemeClr val="tx1"/>
              </a:solidFill>
              <a:latin typeface="Century Gothic"/>
              <a:cs typeface="Calibri"/>
            </a:endParaRPr>
          </a:p>
          <a:p>
            <a:pPr marL="0" indent="0" algn="just">
              <a:buNone/>
            </a:pPr>
            <a:endParaRPr lang="en-GB" sz="2000">
              <a:solidFill>
                <a:prstClr val="black"/>
              </a:solidFill>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rPr>
              <a:t>2021/22</a:t>
            </a:r>
            <a:r>
              <a:rPr lang="en-ZA" sz="1800">
                <a:solidFill>
                  <a:srgbClr val="000000"/>
                </a:solidFill>
                <a:latin typeface="Century Gothic"/>
                <a:ea typeface="Calibri" panose="020F0502020204030204" pitchFamily="34" charset="0"/>
              </a:rPr>
              <a:t> </a:t>
            </a:r>
            <a:r>
              <a:rPr lang="en-ZA" sz="1800">
                <a:solidFill>
                  <a:srgbClr val="000000"/>
                </a:solidFill>
                <a:latin typeface="Century Gothic"/>
                <a:ea typeface="Calibri" panose="020F0502020204030204" pitchFamily="34" charset="0"/>
                <a:cs typeface="Century Gothic,Bold"/>
              </a:rPr>
              <a:t>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rPr>
              <a:pPr eaLnBrk="1" hangingPunct="1">
                <a:defRPr/>
              </a:pPr>
              <a:t>20</a:t>
            </a:fld>
            <a:endParaRPr lang="en-ZA" sz="1600" b="1">
              <a:solidFill>
                <a:srgbClr val="000000"/>
              </a:solidFill>
            </a:endParaRPr>
          </a:p>
        </p:txBody>
      </p:sp>
      <p:sp>
        <p:nvSpPr>
          <p:cNvPr id="2" name="Content Placeholder 1"/>
          <p:cNvSpPr>
            <a:spLocks noGrp="1"/>
          </p:cNvSpPr>
          <p:nvPr>
            <p:ph idx="1"/>
          </p:nvPr>
        </p:nvSpPr>
        <p:spPr>
          <a:xfrm>
            <a:off x="0" y="411510"/>
            <a:ext cx="9036496" cy="1584176"/>
          </a:xfrm>
        </p:spPr>
        <p:txBody>
          <a:bodyPr/>
          <a:lstStyle/>
          <a:p>
            <a:pPr marL="0" indent="0" algn="just">
              <a:lnSpc>
                <a:spcPct val="107000"/>
              </a:lnSpc>
              <a:spcAft>
                <a:spcPts val="0"/>
              </a:spcAft>
              <a:buNone/>
            </a:pPr>
            <a:r>
              <a:rPr lang="en-ZA" sz="1400" b="1" u="sng">
                <a:latin typeface="Century Gothic"/>
                <a:ea typeface="Calibri" panose="020F0502020204030204" pitchFamily="34" charset="0"/>
                <a:cs typeface="Times New Roman"/>
              </a:rPr>
              <a:t>Innovative Solutions replicated in the Public Sector</a:t>
            </a:r>
            <a:r>
              <a:rPr lang="en-GB" sz="1400">
                <a:latin typeface="Century Gothic"/>
                <a:ea typeface="Times New Roman" panose="02020603050405020304" pitchFamily="18" charset="0"/>
                <a:cs typeface="Times New Roman"/>
              </a:rPr>
              <a:t> </a:t>
            </a:r>
          </a:p>
          <a:p>
            <a:pPr marL="0" indent="0" algn="just">
              <a:lnSpc>
                <a:spcPct val="107000"/>
              </a:lnSpc>
              <a:spcAft>
                <a:spcPts val="0"/>
              </a:spcAft>
              <a:buNone/>
            </a:pPr>
            <a:endParaRPr lang="en-ZA" sz="1400">
              <a:latin typeface="Century Gothic"/>
              <a:ea typeface="Times New Roman" panose="02020603050405020304" pitchFamily="18" charset="0"/>
              <a:cs typeface="Times New Roman"/>
            </a:endParaRPr>
          </a:p>
        </p:txBody>
      </p:sp>
      <p:sp>
        <p:nvSpPr>
          <p:cNvPr id="3" name="Rectangle 2"/>
          <p:cNvSpPr/>
          <p:nvPr/>
        </p:nvSpPr>
        <p:spPr>
          <a:xfrm>
            <a:off x="160020" y="761077"/>
            <a:ext cx="6896100" cy="3724096"/>
          </a:xfrm>
          <a:prstGeom prst="rect">
            <a:avLst/>
          </a:prstGeom>
        </p:spPr>
        <p:txBody>
          <a:bodyPr wrap="square" lIns="91440" tIns="45720" rIns="91440" bIns="45720" anchor="t">
            <a:spAutoFit/>
          </a:bodyPr>
          <a:lstStyle/>
          <a:p>
            <a:pPr algn="just"/>
            <a:r>
              <a:rPr lang="en-ZA" b="1" dirty="0" err="1">
                <a:solidFill>
                  <a:srgbClr val="004A9B"/>
                </a:solidFill>
                <a:latin typeface="Century Gothic"/>
                <a:cs typeface="Arial"/>
              </a:rPr>
              <a:t>Vulamanzi</a:t>
            </a:r>
            <a:r>
              <a:rPr lang="en-ZA" b="1" dirty="0">
                <a:solidFill>
                  <a:srgbClr val="004A9B"/>
                </a:solidFill>
                <a:latin typeface="Century Gothic"/>
                <a:cs typeface="Arial"/>
              </a:rPr>
              <a:t> Water Filtering System</a:t>
            </a:r>
          </a:p>
          <a:p>
            <a:pPr marL="285750" indent="-285750" algn="just">
              <a:buFont typeface="Arial"/>
              <a:buChar char="•"/>
            </a:pPr>
            <a:r>
              <a:rPr lang="en-GB" sz="1300" dirty="0">
                <a:latin typeface="CenturyGothic"/>
                <a:cs typeface="Arial"/>
              </a:rPr>
              <a:t>The </a:t>
            </a:r>
            <a:r>
              <a:rPr lang="en-GB" sz="1300" dirty="0" err="1">
                <a:latin typeface="CenturyGothic"/>
                <a:cs typeface="Arial"/>
              </a:rPr>
              <a:t>Vulamazi</a:t>
            </a:r>
            <a:r>
              <a:rPr lang="en-GB" sz="1300" dirty="0">
                <a:latin typeface="CenturyGothic"/>
                <a:cs typeface="Arial"/>
              </a:rPr>
              <a:t> Water Purification System is a point of-use membrane technology that provides safe drinking water to under serviced or rural communities. The technology used by the </a:t>
            </a:r>
            <a:r>
              <a:rPr lang="en-GB" sz="1300" dirty="0" err="1">
                <a:latin typeface="CenturyGothic"/>
                <a:cs typeface="Arial"/>
              </a:rPr>
              <a:t>Vulamanzi</a:t>
            </a:r>
            <a:r>
              <a:rPr lang="en-GB" sz="1300" dirty="0">
                <a:latin typeface="CenturyGothic"/>
                <a:cs typeface="Arial"/>
              </a:rPr>
              <a:t> Water Purification System is a Woven Fabric Microfilter (WFMF) that is produced in South Africa. It is a point-of use (POU) household water treatment unit consisting of a microfilter and a post-disinfection step. It removes suspended material, colloids, and water-borne pathogens to give safe drinking water from raw water that is contaminated with biological pathogens.</a:t>
            </a:r>
          </a:p>
          <a:p>
            <a:pPr marL="285750" indent="-285750" algn="just">
              <a:buFont typeface="Arial"/>
              <a:buChar char="•"/>
            </a:pPr>
            <a:r>
              <a:rPr lang="en-GB" sz="1300" dirty="0" err="1">
                <a:latin typeface="CenturyGothic"/>
                <a:cs typeface="Arial"/>
              </a:rPr>
              <a:t>Hammanskraal</a:t>
            </a:r>
            <a:r>
              <a:rPr lang="en-GB" sz="1300" dirty="0">
                <a:latin typeface="CenturyGothic"/>
                <a:cs typeface="Arial"/>
              </a:rPr>
              <a:t> has well-documented water challenges, most of the time the water is brown and not fit for consumption.</a:t>
            </a:r>
          </a:p>
          <a:p>
            <a:pPr marL="285750" indent="-285750" algn="just">
              <a:buFont typeface="Arial"/>
              <a:buChar char="•"/>
            </a:pPr>
            <a:r>
              <a:rPr lang="en-GB" sz="1300" dirty="0">
                <a:latin typeface="CenturyGothic"/>
                <a:cs typeface="Arial"/>
              </a:rPr>
              <a:t>The </a:t>
            </a:r>
            <a:r>
              <a:rPr lang="en-GB" sz="1300" dirty="0" err="1">
                <a:latin typeface="CenturyGothic"/>
                <a:cs typeface="Arial"/>
              </a:rPr>
              <a:t>Vulamanzi</a:t>
            </a:r>
            <a:r>
              <a:rPr lang="en-GB" sz="1300" dirty="0">
                <a:latin typeface="CenturyGothic"/>
                <a:cs typeface="Arial"/>
              </a:rPr>
              <a:t> Water Filtering solutions was replicated in </a:t>
            </a:r>
            <a:r>
              <a:rPr lang="en-GB" sz="1300" dirty="0" err="1">
                <a:latin typeface="CenturyGothic"/>
                <a:cs typeface="Arial"/>
              </a:rPr>
              <a:t>Hammanskraal</a:t>
            </a:r>
            <a:r>
              <a:rPr lang="en-GB" sz="1300" dirty="0">
                <a:latin typeface="CenturyGothic"/>
                <a:cs typeface="Arial"/>
              </a:rPr>
              <a:t> at </a:t>
            </a:r>
            <a:r>
              <a:rPr lang="en-GB" sz="1300" b="1" dirty="0" err="1">
                <a:latin typeface="CenturyGothic"/>
                <a:cs typeface="Arial"/>
              </a:rPr>
              <a:t>Odirile</a:t>
            </a:r>
            <a:r>
              <a:rPr lang="en-GB" sz="1300" b="1" dirty="0">
                <a:latin typeface="CenturyGothic"/>
                <a:cs typeface="Arial"/>
              </a:rPr>
              <a:t> Residential Care Centre</a:t>
            </a:r>
            <a:r>
              <a:rPr lang="en-GB" sz="1300" dirty="0">
                <a:latin typeface="CenturyGothic"/>
                <a:cs typeface="Arial"/>
              </a:rPr>
              <a:t>. </a:t>
            </a:r>
            <a:endParaRPr lang="en-GB" sz="1300">
              <a:latin typeface="CenturyGothic"/>
            </a:endParaRPr>
          </a:p>
          <a:p>
            <a:pPr marL="285750" indent="-285750" algn="just">
              <a:buFont typeface="Arial"/>
              <a:buChar char="•"/>
            </a:pPr>
            <a:r>
              <a:rPr lang="en-GB" sz="1300" dirty="0">
                <a:latin typeface="CenturyGothic"/>
                <a:cs typeface="Arial"/>
              </a:rPr>
              <a:t>This centre caters for persons with profound intellectual disabilities from age 2 to 55, providing a comprehensive service and care. Water challenges had a negative impact on the facility as it depends on the municipal trucks for water, a service that is inconsistent. As a result, the centre regularly buys bottled water which is very costly. The project has greatly assisted the centre to have constant supply of portable water and reduce their expenditure on water.</a:t>
            </a:r>
          </a:p>
          <a:p>
            <a:pPr algn="just"/>
            <a:endParaRPr lang="en-GB" dirty="0">
              <a:latin typeface="Century Gothic"/>
              <a:cs typeface="Arial"/>
            </a:endParaRPr>
          </a:p>
        </p:txBody>
      </p:sp>
      <p:pic>
        <p:nvPicPr>
          <p:cNvPr id="4" name="Picture 3"/>
          <p:cNvPicPr>
            <a:picLocks noChangeAspect="1"/>
          </p:cNvPicPr>
          <p:nvPr/>
        </p:nvPicPr>
        <p:blipFill>
          <a:blip r:embed="rId2"/>
          <a:stretch>
            <a:fillRect/>
          </a:stretch>
        </p:blipFill>
        <p:spPr>
          <a:xfrm>
            <a:off x="7056120" y="1035523"/>
            <a:ext cx="2087880" cy="3421425"/>
          </a:xfrm>
          <a:prstGeom prst="rect">
            <a:avLst/>
          </a:prstGeom>
        </p:spPr>
      </p:pic>
    </p:spTree>
    <p:extLst>
      <p:ext uri="{BB962C8B-B14F-4D97-AF65-F5344CB8AC3E}">
        <p14:creationId xmlns:p14="http://schemas.microsoft.com/office/powerpoint/2010/main" xmlns="" val="2670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134"/>
            <a:ext cx="7452320" cy="493960"/>
          </a:xfrm>
          <a:solidFill>
            <a:schemeClr val="accent1">
              <a:alpha val="70195"/>
            </a:schemeClr>
          </a:solidFill>
        </p:spPr>
        <p:txBody>
          <a:bodyPr/>
          <a:lstStyle/>
          <a:p>
            <a:pPr lvl="0" algn="l">
              <a:spcBef>
                <a:spcPts val="1200"/>
              </a:spcBef>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Arial" panose="020B0604020202020204" pitchFamily="34" charset="0"/>
              </a:rPr>
              <a:t>5</a:t>
            </a:r>
            <a:r>
              <a:rPr lang="en-ZA" sz="1800">
                <a:solidFill>
                  <a:schemeClr val="tx1"/>
                </a:solidFill>
                <a:ea typeface="Calibri" panose="020F0502020204030204" pitchFamily="34" charset="0"/>
                <a:cs typeface="Century Gothic,Bold"/>
              </a:rPr>
              <a:t>.</a:t>
            </a:r>
            <a:r>
              <a:rPr lang="en-ZA" sz="1800">
                <a:solidFill>
                  <a:srgbClr val="000000"/>
                </a:solidFill>
                <a:ea typeface="Calibri" panose="020F0502020204030204" pitchFamily="34" charset="0"/>
                <a:cs typeface="Century Gothic,Bold"/>
              </a:rPr>
              <a:t> </a:t>
            </a:r>
            <a:r>
              <a:rPr lang="en-GB" sz="1600">
                <a:solidFill>
                  <a:srgbClr val="000000"/>
                </a:solidFill>
                <a:ea typeface="Times New Roman" panose="02020603050405020304" pitchFamily="18" charset="0"/>
                <a:cs typeface="Arial" panose="020B0604020202020204" pitchFamily="34" charset="0"/>
              </a:rPr>
              <a:t>OVERVIEW OF HUMAN RESOURCES </a:t>
            </a:r>
            <a:r>
              <a:rPr lang="en-ZA" sz="1800">
                <a:solidFill>
                  <a:srgbClr val="000000"/>
                </a:solidFill>
                <a:ea typeface="Calibri" panose="020F0502020204030204" pitchFamily="34" charset="0"/>
                <a:cs typeface="Century Gothic,Bold"/>
              </a:rPr>
              <a:t>                                        </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21</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66127"/>
            <a:ext cx="8909914" cy="4677373"/>
          </a:xfrm>
        </p:spPr>
        <p:txBody>
          <a:bodyPr/>
          <a:lstStyle/>
          <a:p>
            <a:pPr marL="0" indent="0" algn="just">
              <a:lnSpc>
                <a:spcPct val="115000"/>
              </a:lnSpc>
              <a:spcAft>
                <a:spcPts val="0"/>
              </a:spcAft>
              <a:buNone/>
            </a:pPr>
            <a:r>
              <a:rPr lang="en-ZA" sz="1400" b="1">
                <a:latin typeface="Century Gothic"/>
                <a:ea typeface="Calibri" panose="020F0502020204030204" pitchFamily="34" charset="0"/>
                <a:cs typeface="Arial"/>
              </a:rPr>
              <a:t>Status of human resources in the department</a:t>
            </a:r>
            <a:endParaRPr lang="en-ZA" sz="1400">
              <a:latin typeface="Century Gothic"/>
              <a:ea typeface="Calibri" panose="020F0502020204030204" pitchFamily="34" charset="0"/>
              <a:cs typeface="Arial"/>
            </a:endParaRPr>
          </a:p>
          <a:p>
            <a:pPr algn="just">
              <a:lnSpc>
                <a:spcPct val="115000"/>
              </a:lnSpc>
              <a:spcAft>
                <a:spcPts val="0"/>
              </a:spcAft>
            </a:pPr>
            <a:r>
              <a:rPr lang="en-GB" sz="1400">
                <a:latin typeface="Century Gothic"/>
                <a:ea typeface="Times New Roman" panose="02020603050405020304" pitchFamily="18" charset="0"/>
                <a:cs typeface="Arial"/>
              </a:rPr>
              <a:t>The number of posts on the establishment of the CPSI increased during the 2021/22 reporting year from 30 to 32 posts. 30 of these posts were filled as of 31 March 2022, compared to the 27 posts of the 2020/21 report. Additional to the fixed establishment, two interns were employed.</a:t>
            </a:r>
          </a:p>
          <a:p>
            <a:pPr algn="just">
              <a:lnSpc>
                <a:spcPct val="115000"/>
              </a:lnSpc>
              <a:spcAft>
                <a:spcPts val="0"/>
              </a:spcAft>
            </a:pPr>
            <a:r>
              <a:rPr lang="en-GB" sz="1400">
                <a:latin typeface="Century Gothic"/>
                <a:ea typeface="Times New Roman" panose="02020603050405020304" pitchFamily="18" charset="0"/>
                <a:cs typeface="Arial"/>
              </a:rPr>
              <a:t>The organisation had two vacant posts at the end of the reporting year. (Executive Director and Human Resource Officer). </a:t>
            </a:r>
          </a:p>
          <a:p>
            <a:pPr marL="0" indent="0" algn="just">
              <a:lnSpc>
                <a:spcPct val="115000"/>
              </a:lnSpc>
              <a:spcAft>
                <a:spcPts val="0"/>
              </a:spcAft>
              <a:buNone/>
            </a:pPr>
            <a:r>
              <a:rPr lang="en-GB" sz="1400">
                <a:latin typeface="Century Gothic"/>
                <a:ea typeface="Times New Roman" panose="02020603050405020304" pitchFamily="18" charset="0"/>
                <a:cs typeface="Arial"/>
              </a:rPr>
              <a:t> </a:t>
            </a:r>
            <a:r>
              <a:rPr lang="en-GB" sz="1400" b="1">
                <a:latin typeface="Century Gothic"/>
                <a:ea typeface="Times New Roman" panose="02020603050405020304" pitchFamily="18" charset="0"/>
                <a:cs typeface="Arial"/>
              </a:rPr>
              <a:t>Vacancy rate</a:t>
            </a:r>
          </a:p>
          <a:p>
            <a:pPr algn="just">
              <a:lnSpc>
                <a:spcPct val="115000"/>
              </a:lnSpc>
              <a:spcAft>
                <a:spcPts val="0"/>
              </a:spcAft>
            </a:pPr>
            <a:r>
              <a:rPr lang="en-GB" sz="1400">
                <a:latin typeface="Century Gothic"/>
                <a:ea typeface="Times New Roman" panose="02020603050405020304" pitchFamily="18" charset="0"/>
                <a:cs typeface="Arial"/>
              </a:rPr>
              <a:t>The vacancy rate decreased from </a:t>
            </a:r>
            <a:r>
              <a:rPr lang="en-GB" sz="1400" b="1">
                <a:latin typeface="Century Gothic"/>
                <a:ea typeface="Times New Roman" panose="02020603050405020304" pitchFamily="18" charset="0"/>
                <a:cs typeface="Arial"/>
              </a:rPr>
              <a:t>16.67 per cent</a:t>
            </a:r>
            <a:r>
              <a:rPr lang="en-GB" sz="1400">
                <a:latin typeface="Century Gothic"/>
                <a:ea typeface="Times New Roman" panose="02020603050405020304" pitchFamily="18" charset="0"/>
                <a:cs typeface="Arial"/>
              </a:rPr>
              <a:t> at the end of the 2020/21 reporting year to </a:t>
            </a:r>
            <a:r>
              <a:rPr lang="en-GB" sz="1400" b="1">
                <a:latin typeface="Century Gothic"/>
                <a:ea typeface="Times New Roman" panose="02020603050405020304" pitchFamily="18" charset="0"/>
                <a:cs typeface="Arial"/>
              </a:rPr>
              <a:t>9.6 per cent</a:t>
            </a:r>
            <a:r>
              <a:rPr lang="en-GB" sz="1400">
                <a:latin typeface="Century Gothic"/>
                <a:ea typeface="Times New Roman" panose="02020603050405020304" pitchFamily="18" charset="0"/>
                <a:cs typeface="Arial"/>
              </a:rPr>
              <a:t> at the end of the 2021/22 reporting year. </a:t>
            </a:r>
          </a:p>
          <a:p>
            <a:pPr marL="0" indent="0" algn="just">
              <a:lnSpc>
                <a:spcPct val="114999"/>
              </a:lnSpc>
              <a:spcAft>
                <a:spcPts val="0"/>
              </a:spcAft>
              <a:buNone/>
            </a:pPr>
            <a:r>
              <a:rPr lang="en-GB" sz="1400" b="1">
                <a:latin typeface="Century Gothic"/>
                <a:ea typeface="Times New Roman" panose="02020603050405020304" pitchFamily="18" charset="0"/>
                <a:cs typeface="Arial"/>
              </a:rPr>
              <a:t>Employment Equity</a:t>
            </a:r>
            <a:endParaRPr lang="en-GB" sz="1400">
              <a:latin typeface="Century Gothic"/>
              <a:ea typeface="Times New Roman" panose="02020603050405020304" pitchFamily="18" charset="0"/>
              <a:cs typeface="Arial"/>
            </a:endParaRPr>
          </a:p>
          <a:p>
            <a:pPr algn="just">
              <a:lnSpc>
                <a:spcPct val="114999"/>
              </a:lnSpc>
              <a:spcAft>
                <a:spcPts val="0"/>
              </a:spcAft>
            </a:pPr>
            <a:r>
              <a:rPr lang="en-GB" sz="1400">
                <a:latin typeface="Century Gothic"/>
                <a:ea typeface="Times New Roman" panose="02020603050405020304" pitchFamily="18" charset="0"/>
                <a:cs typeface="Arial"/>
              </a:rPr>
              <a:t>6.7% of persons with disabilities</a:t>
            </a:r>
            <a:endParaRPr lang="en-GB">
              <a:ea typeface="Times New Roman" panose="02020603050405020304" pitchFamily="18" charset="0"/>
            </a:endParaRPr>
          </a:p>
          <a:p>
            <a:pPr algn="just">
              <a:lnSpc>
                <a:spcPct val="114999"/>
              </a:lnSpc>
              <a:spcAft>
                <a:spcPts val="0"/>
              </a:spcAft>
            </a:pPr>
            <a:r>
              <a:rPr lang="en-GB" sz="1400">
                <a:latin typeface="Century Gothic"/>
                <a:ea typeface="Times New Roman" panose="02020603050405020304" pitchFamily="18" charset="0"/>
                <a:cs typeface="Arial"/>
              </a:rPr>
              <a:t>60% of women at SMS level </a:t>
            </a:r>
            <a:endParaRPr lang="en-GB">
              <a:ea typeface="Times New Roman" panose="02020603050405020304" pitchFamily="18" charset="0"/>
            </a:endParaRPr>
          </a:p>
          <a:p>
            <a:pPr algn="just">
              <a:lnSpc>
                <a:spcPct val="114999"/>
              </a:lnSpc>
              <a:spcAft>
                <a:spcPts val="0"/>
              </a:spcAft>
            </a:pPr>
            <a:r>
              <a:rPr lang="en-GB" sz="1400">
                <a:latin typeface="Century Gothic"/>
                <a:ea typeface="Times New Roman" panose="02020603050405020304" pitchFamily="18" charset="0"/>
                <a:cs typeface="Arial"/>
              </a:rPr>
              <a:t>20% of youth, mainly due to the internship programme.</a:t>
            </a:r>
            <a:endParaRPr lang="en-GB"/>
          </a:p>
          <a:p>
            <a:pPr marL="0" indent="0" algn="just">
              <a:lnSpc>
                <a:spcPct val="115000"/>
              </a:lnSpc>
              <a:spcAft>
                <a:spcPts val="0"/>
              </a:spcAft>
              <a:buNone/>
            </a:pPr>
            <a:r>
              <a:rPr lang="en-GB" sz="1400" b="1">
                <a:latin typeface="Century Gothic"/>
                <a:ea typeface="Times New Roman" panose="02020603050405020304" pitchFamily="18" charset="0"/>
                <a:cs typeface="Arial"/>
              </a:rPr>
              <a:t>Workforce planning and key strategies to attract and recruit a skilled and capable workforce</a:t>
            </a:r>
          </a:p>
          <a:p>
            <a:pPr algn="just">
              <a:lnSpc>
                <a:spcPct val="115000"/>
              </a:lnSpc>
              <a:spcAft>
                <a:spcPts val="0"/>
              </a:spcAft>
            </a:pPr>
            <a:r>
              <a:rPr lang="en-GB" sz="1400">
                <a:latin typeface="Century Gothic"/>
                <a:ea typeface="Times New Roman" panose="02020603050405020304" pitchFamily="18" charset="0"/>
                <a:cs typeface="Arial"/>
              </a:rPr>
              <a:t>The CPSI has prioritised the appointment of staff with digital skills, in particular system developers, pending allocation of additional budget by NT through the MTEF processes.</a:t>
            </a:r>
            <a:endParaRPr lang="en-ZA" sz="1600">
              <a:effectLst/>
            </a:endParaRPr>
          </a:p>
        </p:txBody>
      </p:sp>
    </p:spTree>
    <p:extLst>
      <p:ext uri="{BB962C8B-B14F-4D97-AF65-F5344CB8AC3E}">
        <p14:creationId xmlns:p14="http://schemas.microsoft.com/office/powerpoint/2010/main" xmlns="" val="81936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xmlns="" id="{8795DB4B-AFAE-DF46-8808-388C626E435F}"/>
              </a:ext>
            </a:extLst>
          </p:cNvPr>
          <p:cNvSpPr txBox="1">
            <a:spLocks noGrp="1"/>
          </p:cNvSpPr>
          <p:nvPr>
            <p:ph type="ctrTitle"/>
          </p:nvPr>
        </p:nvSpPr>
        <p:spPr>
          <a:xfrm>
            <a:off x="361160" y="1458706"/>
            <a:ext cx="3854450" cy="3600400"/>
          </a:xfrm>
        </p:spPr>
        <p:txBody>
          <a:bodyPr/>
          <a:lstStyle/>
          <a:p>
            <a:pPr eaLnBrk="1" hangingPunct="1">
              <a:spcBef>
                <a:spcPct val="0"/>
              </a:spcBef>
              <a:buClr>
                <a:srgbClr val="999999"/>
              </a:buClr>
              <a:buSzTx/>
              <a:buFont typeface="Montserrat" pitchFamily="2" charset="77"/>
              <a:buNone/>
            </a:pP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endParaRPr lang="en-US" altLang="en-US" b="1">
              <a:solidFill>
                <a:srgbClr val="999999"/>
              </a:solidFill>
              <a:latin typeface="Century Gothic" panose="020B0502020202020204" pitchFamily="34" charset="0"/>
              <a:cs typeface="Calibri" panose="020F0502020204030204" pitchFamily="34" charset="0"/>
              <a:sym typeface="Montserrat" pitchFamily="2" charset="77"/>
            </a:endParaRPr>
          </a:p>
        </p:txBody>
      </p:sp>
      <p:sp>
        <p:nvSpPr>
          <p:cNvPr id="2" name="Rectangle 1"/>
          <p:cNvSpPr/>
          <p:nvPr/>
        </p:nvSpPr>
        <p:spPr>
          <a:xfrm>
            <a:off x="299071" y="1739499"/>
            <a:ext cx="4360711" cy="2246769"/>
          </a:xfrm>
          <a:prstGeom prst="rect">
            <a:avLst/>
          </a:prstGeom>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800" b="1" i="0" u="none" strike="noStrike" kern="1200" cap="none" spc="0" normalizeH="0" baseline="0" noProof="0">
                <a:ln>
                  <a:noFill/>
                </a:ln>
                <a:solidFill>
                  <a:srgbClr val="000000"/>
                </a:solidFill>
                <a:effectLst/>
                <a:uLnTx/>
                <a:uFillTx/>
                <a:latin typeface="Arial"/>
                <a:cs typeface="Arial"/>
                <a:sym typeface="Arial" panose="020B0604020202020204" pitchFamily="34" charset="0"/>
              </a:rPr>
              <a:t>6. ANNUAL FINANCIAL STATEMENTS FOR THE PERIOD ENDING 31 MARCH </a:t>
            </a:r>
            <a:r>
              <a:rPr lang="en-ZA" sz="2800" b="1">
                <a:latin typeface="Arial"/>
                <a:cs typeface="Arial"/>
              </a:rPr>
              <a:t>2022</a:t>
            </a:r>
            <a:r>
              <a:rPr kumimoji="0" lang="en-ZA" sz="2800" b="1" i="0" u="none" strike="noStrike" kern="1200" cap="none" spc="0" normalizeH="0" baseline="0" noProof="0">
                <a:ln>
                  <a:noFill/>
                </a:ln>
                <a:solidFill>
                  <a:srgbClr val="000000"/>
                </a:solidFill>
                <a:effectLst/>
                <a:uLnTx/>
                <a:uFillTx/>
                <a:latin typeface="Arial"/>
                <a:cs typeface="Arial"/>
                <a:sym typeface="Arial" panose="020B0604020202020204" pitchFamily="34" charset="0"/>
              </a:rPr>
              <a:t> FOR THE CPSI</a:t>
            </a:r>
            <a:endParaRPr kumimoji="0" lang="en-ZA" sz="2800" b="0" i="0" u="none" strike="noStrike" kern="1200" cap="none" spc="0" normalizeH="0" baseline="0" noProof="0">
              <a:ln>
                <a:noFill/>
              </a:ln>
              <a:solidFill>
                <a:srgbClr val="000000"/>
              </a:solidFill>
              <a:effectLst/>
              <a:uLnTx/>
              <a:uFillTx/>
              <a:latin typeface="Arial"/>
              <a:cs typeface="Arial"/>
              <a:sym typeface="Arial" panose="020B0604020202020204" pitchFamily="34" charset="0"/>
            </a:endParaRPr>
          </a:p>
        </p:txBody>
      </p:sp>
    </p:spTree>
    <p:extLst>
      <p:ext uri="{BB962C8B-B14F-4D97-AF65-F5344CB8AC3E}">
        <p14:creationId xmlns:p14="http://schemas.microsoft.com/office/powerpoint/2010/main" xmlns="" val="395381378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624518"/>
            <a:ext cx="7681893" cy="4328566"/>
          </a:xfrm>
        </p:spPr>
        <p:txBody>
          <a:bodyPr>
            <a:noAutofit/>
          </a:bodyPr>
          <a:lstStyle/>
          <a:p>
            <a:pPr marL="228600" lvl="0" indent="-228600">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a:cs typeface="Calibri"/>
            </a:endParaRPr>
          </a:p>
          <a:p>
            <a:pPr marL="228600" indent="-228600" eaLnBrk="1" fontAlgn="auto" hangingPunct="1">
              <a:lnSpc>
                <a:spcPct val="150000"/>
              </a:lnSpc>
              <a:spcBef>
                <a:spcPts val="0"/>
              </a:spcBef>
              <a:spcAft>
                <a:spcPts val="0"/>
              </a:spcAft>
            </a:pPr>
            <a:endParaRPr lang="en-GB" sz="2000" kern="1200">
              <a:latin typeface="Century Gothic" panose="020B0502020202020204" pitchFamily="34" charset="0"/>
            </a:endParaRPr>
          </a:p>
          <a:p>
            <a:pPr marL="228600" indent="-228600" eaLnBrk="1" fontAlgn="auto" hangingPunct="1">
              <a:lnSpc>
                <a:spcPct val="150000"/>
              </a:lnSpc>
              <a:spcBef>
                <a:spcPts val="0"/>
              </a:spcBef>
              <a:spcAft>
                <a:spcPts val="0"/>
              </a:spcAft>
            </a:pPr>
            <a:endParaRPr lang="en-GB" sz="2000" kern="1200">
              <a:latin typeface="Century Gothic" panose="020B0502020202020204" pitchFamily="34" charset="0"/>
            </a:endParaRPr>
          </a:p>
          <a:p>
            <a:pPr marL="0" indent="0" algn="just">
              <a:spcBef>
                <a:spcPts val="0"/>
              </a:spcBef>
              <a:spcAft>
                <a:spcPts val="0"/>
              </a:spcAft>
              <a:buNone/>
            </a:pPr>
            <a:endParaRPr lang="en-GB" sz="2400" kern="1200">
              <a:solidFill>
                <a:prstClr val="black">
                  <a:lumMod val="65000"/>
                  <a:lumOff val="35000"/>
                </a:prstClr>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28282725"/>
              </p:ext>
            </p:extLst>
          </p:nvPr>
        </p:nvGraphicFramePr>
        <p:xfrm>
          <a:off x="66747" y="600703"/>
          <a:ext cx="7370217" cy="3483891"/>
        </p:xfrm>
        <a:graphic>
          <a:graphicData uri="http://schemas.openxmlformats.org/drawingml/2006/table">
            <a:tbl>
              <a:tblPr firstRow="1" firstCol="1" bandRow="1"/>
              <a:tblGrid>
                <a:gridCol w="1696553">
                  <a:extLst>
                    <a:ext uri="{9D8B030D-6E8A-4147-A177-3AD203B41FA5}">
                      <a16:colId xmlns:a16="http://schemas.microsoft.com/office/drawing/2014/main" xmlns="" val="180684861"/>
                    </a:ext>
                  </a:extLst>
                </a:gridCol>
                <a:gridCol w="714629">
                  <a:extLst>
                    <a:ext uri="{9D8B030D-6E8A-4147-A177-3AD203B41FA5}">
                      <a16:colId xmlns:a16="http://schemas.microsoft.com/office/drawing/2014/main" xmlns="" val="3129751568"/>
                    </a:ext>
                  </a:extLst>
                </a:gridCol>
                <a:gridCol w="552237">
                  <a:extLst>
                    <a:ext uri="{9D8B030D-6E8A-4147-A177-3AD203B41FA5}">
                      <a16:colId xmlns:a16="http://schemas.microsoft.com/office/drawing/2014/main" xmlns="" val="1453937939"/>
                    </a:ext>
                  </a:extLst>
                </a:gridCol>
                <a:gridCol w="594062">
                  <a:extLst>
                    <a:ext uri="{9D8B030D-6E8A-4147-A177-3AD203B41FA5}">
                      <a16:colId xmlns:a16="http://schemas.microsoft.com/office/drawing/2014/main" xmlns="" val="952663766"/>
                    </a:ext>
                  </a:extLst>
                </a:gridCol>
                <a:gridCol w="653639">
                  <a:extLst>
                    <a:ext uri="{9D8B030D-6E8A-4147-A177-3AD203B41FA5}">
                      <a16:colId xmlns:a16="http://schemas.microsoft.com/office/drawing/2014/main" xmlns="" val="347656295"/>
                    </a:ext>
                  </a:extLst>
                </a:gridCol>
                <a:gridCol w="612252">
                  <a:extLst>
                    <a:ext uri="{9D8B030D-6E8A-4147-A177-3AD203B41FA5}">
                      <a16:colId xmlns:a16="http://schemas.microsoft.com/office/drawing/2014/main" xmlns="" val="2501256179"/>
                    </a:ext>
                  </a:extLst>
                </a:gridCol>
                <a:gridCol w="552741">
                  <a:extLst>
                    <a:ext uri="{9D8B030D-6E8A-4147-A177-3AD203B41FA5}">
                      <a16:colId xmlns:a16="http://schemas.microsoft.com/office/drawing/2014/main" xmlns="" val="2054340292"/>
                    </a:ext>
                  </a:extLst>
                </a:gridCol>
                <a:gridCol w="687396">
                  <a:extLst>
                    <a:ext uri="{9D8B030D-6E8A-4147-A177-3AD203B41FA5}">
                      <a16:colId xmlns:a16="http://schemas.microsoft.com/office/drawing/2014/main" xmlns="" val="1812815032"/>
                    </a:ext>
                  </a:extLst>
                </a:gridCol>
                <a:gridCol w="694456">
                  <a:extLst>
                    <a:ext uri="{9D8B030D-6E8A-4147-A177-3AD203B41FA5}">
                      <a16:colId xmlns:a16="http://schemas.microsoft.com/office/drawing/2014/main" xmlns="" val="3393579068"/>
                    </a:ext>
                  </a:extLst>
                </a:gridCol>
                <a:gridCol w="612252">
                  <a:extLst>
                    <a:ext uri="{9D8B030D-6E8A-4147-A177-3AD203B41FA5}">
                      <a16:colId xmlns:a16="http://schemas.microsoft.com/office/drawing/2014/main" xmlns="" val="3050404248"/>
                    </a:ext>
                  </a:extLst>
                </a:gridCol>
              </a:tblGrid>
              <a:tr h="182755">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Appropriation per programme</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4130029"/>
                  </a:ext>
                </a:extLst>
              </a:tr>
              <a:tr h="182755">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7">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2021/22</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2020/21</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787999799"/>
                  </a:ext>
                </a:extLst>
              </a:tr>
              <a:tr h="731021">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Programme</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Adjusted Appropriation</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Shifting of Funds</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Virement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Final Appropriation</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Actual Expenditure</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Variance</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Expenditure as % of final appropriation</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Final Appropriation</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Actual Expenditure</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91369268"/>
                  </a:ext>
                </a:extLst>
              </a:tr>
              <a:tr h="182755">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121040294"/>
                  </a:ext>
                </a:extLst>
              </a:tr>
              <a:tr h="182755">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1.  Administration</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20 149</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20 149</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16 963</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3 186</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84.2%</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18 944</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13 821</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560541036"/>
                  </a:ext>
                </a:extLst>
              </a:tr>
              <a:tr h="182755">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2. Public Sector Innovation</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21 304</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21 304</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16 817</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4 487</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78.9%</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15 890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13 710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3202831"/>
                  </a:ext>
                </a:extLst>
              </a:tr>
              <a:tr h="182755">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 Total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41 453</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41 453</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33 780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7 673</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81.5%</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34 834</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27 531</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xmlns="" val="1221061225"/>
                  </a:ext>
                </a:extLst>
              </a:tr>
              <a:tr h="207844">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 Departmental receipts  </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6</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8</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xmlns="" val="3215278180"/>
                  </a:ext>
                </a:extLst>
              </a:tr>
              <a:tr h="207844">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 Aid assistance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a:noFill/>
                    </a:lnR>
                    <a:lnT>
                      <a:noFill/>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a:noFill/>
                    </a:lnR>
                    <a:lnT>
                      <a:noFill/>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xmlns="" val="3204701943"/>
                  </a:ext>
                </a:extLst>
              </a:tr>
              <a:tr h="548264">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 Actual amounts per Statement of Financial Performance (Total  Revenue)  </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a:noFill/>
                    </a:lnR>
                    <a:lnT>
                      <a:noFill/>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a:noFill/>
                    </a:lnR>
                    <a:lnT>
                      <a:noFill/>
                    </a:lnT>
                    <a:lnB>
                      <a:noFill/>
                    </a:lnB>
                  </a:tcPr>
                </a:tc>
                <a:tc>
                  <a:txBody>
                    <a:bodyPr/>
                    <a:lstStyle/>
                    <a:p>
                      <a:pPr>
                        <a:lnSpc>
                          <a:spcPct val="107000"/>
                        </a:lnSpc>
                      </a:pPr>
                      <a:endParaRPr lang="en-ZA" sz="900">
                        <a:effectLst/>
                        <a:latin typeface="+mn-lt"/>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41 459</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34 842</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9924958"/>
                  </a:ext>
                </a:extLst>
              </a:tr>
              <a:tr h="365509">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 Actual amounts per Statement of Financial Performance Expenditure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33 780</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38316" marR="3831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27 531</a:t>
                      </a:r>
                      <a:endParaRPr lang="en-ZA" sz="900">
                        <a:effectLst/>
                        <a:latin typeface="+mn-lt"/>
                        <a:ea typeface="Calibri" panose="020F0502020204030204" pitchFamily="34" charset="0"/>
                        <a:cs typeface="Calibri"/>
                      </a:endParaRPr>
                    </a:p>
                  </a:txBody>
                  <a:tcPr marL="38316" marR="38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6268400"/>
                  </a:ext>
                </a:extLst>
              </a:tr>
            </a:tbl>
          </a:graphicData>
        </a:graphic>
      </p:graphicFrame>
    </p:spTree>
    <p:extLst>
      <p:ext uri="{BB962C8B-B14F-4D97-AF65-F5344CB8AC3E}">
        <p14:creationId xmlns:p14="http://schemas.microsoft.com/office/powerpoint/2010/main" xmlns="" val="375550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624518"/>
            <a:ext cx="7681893" cy="4328566"/>
          </a:xfrm>
        </p:spPr>
        <p:txBody>
          <a:bodyPr>
            <a:noAutofit/>
          </a:bodyPr>
          <a:lstStyle/>
          <a:p>
            <a:pPr marL="228600" lvl="0" indent="-228600">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a:cs typeface="Calibri"/>
            </a:endParaRPr>
          </a:p>
          <a:p>
            <a:pPr marL="228600" indent="-228600" eaLnBrk="1" fontAlgn="auto" hangingPunct="1">
              <a:lnSpc>
                <a:spcPct val="150000"/>
              </a:lnSpc>
              <a:spcBef>
                <a:spcPts val="0"/>
              </a:spcBef>
              <a:spcAft>
                <a:spcPts val="0"/>
              </a:spcAft>
            </a:pPr>
            <a:endParaRPr lang="en-GB" sz="2000" kern="1200">
              <a:latin typeface="Century Gothic" panose="020B0502020202020204" pitchFamily="34" charset="0"/>
            </a:endParaRPr>
          </a:p>
          <a:p>
            <a:pPr marL="228600" indent="-228600" eaLnBrk="1" fontAlgn="auto" hangingPunct="1">
              <a:lnSpc>
                <a:spcPct val="150000"/>
              </a:lnSpc>
              <a:spcBef>
                <a:spcPts val="0"/>
              </a:spcBef>
              <a:spcAft>
                <a:spcPts val="0"/>
              </a:spcAft>
            </a:pPr>
            <a:endParaRPr lang="en-GB" sz="2000" kern="1200">
              <a:latin typeface="Century Gothic" panose="020B0502020202020204" pitchFamily="34" charset="0"/>
            </a:endParaRPr>
          </a:p>
          <a:p>
            <a:pPr marL="0" indent="0" algn="just">
              <a:spcBef>
                <a:spcPts val="0"/>
              </a:spcBef>
              <a:spcAft>
                <a:spcPts val="0"/>
              </a:spcAft>
              <a:buNone/>
            </a:pPr>
            <a:endParaRPr lang="en-GB" sz="2400" kern="1200">
              <a:solidFill>
                <a:prstClr val="black">
                  <a:lumMod val="65000"/>
                  <a:lumOff val="35000"/>
                </a:prstClr>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339392719"/>
              </p:ext>
            </p:extLst>
          </p:nvPr>
        </p:nvGraphicFramePr>
        <p:xfrm>
          <a:off x="60071" y="714166"/>
          <a:ext cx="7376893" cy="3738225"/>
        </p:xfrm>
        <a:graphic>
          <a:graphicData uri="http://schemas.openxmlformats.org/drawingml/2006/table">
            <a:tbl>
              <a:tblPr firstRow="1" firstCol="1" bandRow="1"/>
              <a:tblGrid>
                <a:gridCol w="1668199">
                  <a:extLst>
                    <a:ext uri="{9D8B030D-6E8A-4147-A177-3AD203B41FA5}">
                      <a16:colId xmlns:a16="http://schemas.microsoft.com/office/drawing/2014/main" xmlns="" val="2009008756"/>
                    </a:ext>
                  </a:extLst>
                </a:gridCol>
                <a:gridCol w="731387">
                  <a:extLst>
                    <a:ext uri="{9D8B030D-6E8A-4147-A177-3AD203B41FA5}">
                      <a16:colId xmlns:a16="http://schemas.microsoft.com/office/drawing/2014/main" xmlns="" val="3536736226"/>
                    </a:ext>
                  </a:extLst>
                </a:gridCol>
                <a:gridCol w="534399">
                  <a:extLst>
                    <a:ext uri="{9D8B030D-6E8A-4147-A177-3AD203B41FA5}">
                      <a16:colId xmlns:a16="http://schemas.microsoft.com/office/drawing/2014/main" xmlns="" val="4130685886"/>
                    </a:ext>
                  </a:extLst>
                </a:gridCol>
                <a:gridCol w="506116">
                  <a:extLst>
                    <a:ext uri="{9D8B030D-6E8A-4147-A177-3AD203B41FA5}">
                      <a16:colId xmlns:a16="http://schemas.microsoft.com/office/drawing/2014/main" xmlns="" val="2648827237"/>
                    </a:ext>
                  </a:extLst>
                </a:gridCol>
                <a:gridCol w="731387">
                  <a:extLst>
                    <a:ext uri="{9D8B030D-6E8A-4147-A177-3AD203B41FA5}">
                      <a16:colId xmlns:a16="http://schemas.microsoft.com/office/drawing/2014/main" xmlns="" val="723042459"/>
                    </a:ext>
                  </a:extLst>
                </a:gridCol>
                <a:gridCol w="631654">
                  <a:extLst>
                    <a:ext uri="{9D8B030D-6E8A-4147-A177-3AD203B41FA5}">
                      <a16:colId xmlns:a16="http://schemas.microsoft.com/office/drawing/2014/main" xmlns="" val="78596424"/>
                    </a:ext>
                  </a:extLst>
                </a:gridCol>
                <a:gridCol w="542835">
                  <a:extLst>
                    <a:ext uri="{9D8B030D-6E8A-4147-A177-3AD203B41FA5}">
                      <a16:colId xmlns:a16="http://schemas.microsoft.com/office/drawing/2014/main" xmlns="" val="162637246"/>
                    </a:ext>
                  </a:extLst>
                </a:gridCol>
                <a:gridCol w="703105">
                  <a:extLst>
                    <a:ext uri="{9D8B030D-6E8A-4147-A177-3AD203B41FA5}">
                      <a16:colId xmlns:a16="http://schemas.microsoft.com/office/drawing/2014/main" xmlns="" val="3037360443"/>
                    </a:ext>
                  </a:extLst>
                </a:gridCol>
                <a:gridCol w="706082">
                  <a:extLst>
                    <a:ext uri="{9D8B030D-6E8A-4147-A177-3AD203B41FA5}">
                      <a16:colId xmlns:a16="http://schemas.microsoft.com/office/drawing/2014/main" xmlns="" val="3266652276"/>
                    </a:ext>
                  </a:extLst>
                </a:gridCol>
                <a:gridCol w="621729">
                  <a:extLst>
                    <a:ext uri="{9D8B030D-6E8A-4147-A177-3AD203B41FA5}">
                      <a16:colId xmlns:a16="http://schemas.microsoft.com/office/drawing/2014/main" xmlns="" val="1050911413"/>
                    </a:ext>
                  </a:extLst>
                </a:gridCol>
              </a:tblGrid>
              <a:tr h="217578">
                <a:tc gridSpan="10">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Appropriation per economic classification</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3152938"/>
                  </a:ext>
                </a:extLst>
              </a:tr>
              <a:tr h="217578">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gridSpan="7">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2021/22</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              2020/21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96364621"/>
                  </a:ext>
                </a:extLst>
              </a:tr>
              <a:tr h="629831">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Programme</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Adjusted Appropriation</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Shifting of Funds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Virement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Final Appropriation</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Actual Expenditure</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Variance</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Expenditure as % of final appropriation</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Final Appropriation</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Actual Expenditure</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526305203"/>
                  </a:ext>
                </a:extLst>
              </a:tr>
              <a:tr h="217578">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panose="020F0502020204030204" pitchFamily="34" charset="0"/>
                        </a:rPr>
                        <a:t> </a:t>
                      </a: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900" b="1">
                          <a:solidFill>
                            <a:srgbClr val="000000"/>
                          </a:solidFill>
                          <a:effectLst/>
                          <a:latin typeface="+mn-lt"/>
                          <a:ea typeface="Times New Roman" panose="02020603050405020304" pitchFamily="18" charset="0"/>
                          <a:cs typeface="Calibri"/>
                        </a:rPr>
                        <a:t>R'000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99881989"/>
                  </a:ext>
                </a:extLst>
              </a:tr>
              <a:tr h="206127">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Current payments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40 683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(2 287)</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38 396</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31 883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6 513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83.0%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34 596</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27 297</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xmlns="" val="1158590129"/>
                  </a:ext>
                </a:extLst>
              </a:tr>
              <a:tr h="217578">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Compensation of employees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22 188</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22 188</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19 119</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3 069</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86.2%</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22 335</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18 158</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202802444"/>
                  </a:ext>
                </a:extLst>
              </a:tr>
              <a:tr h="217578">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Goods and services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18 495</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(2 287)</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16 208</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12 764</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3 444</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78.8%</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12 261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9 139</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912395079"/>
                  </a:ext>
                </a:extLst>
              </a:tr>
              <a:tr h="206127">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Transfers and subsidies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xmlns="" val="508370262"/>
                  </a:ext>
                </a:extLst>
              </a:tr>
              <a:tr h="217578">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Departmental agencies and accounts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85472863"/>
                  </a:ext>
                </a:extLst>
              </a:tr>
              <a:tr h="206127">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Payments for capital assets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763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2 287</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3 050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1 892</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1 158</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62.0%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237</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234</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xmlns="" val="1702045934"/>
                  </a:ext>
                </a:extLst>
              </a:tr>
              <a:tr h="217578">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Machinery and equipment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424</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1 904</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2 328</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1 170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1 158</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50.3%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237</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234</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412209225"/>
                  </a:ext>
                </a:extLst>
              </a:tr>
              <a:tr h="217578">
                <a:tc>
                  <a:txBody>
                    <a:bodyPr/>
                    <a:lstStyle/>
                    <a:p>
                      <a:pPr>
                        <a:lnSpc>
                          <a:spcPct val="115000"/>
                        </a:lnSpc>
                        <a:spcAft>
                          <a:spcPts val="0"/>
                        </a:spcAft>
                      </a:pPr>
                      <a:r>
                        <a:rPr lang="en-ZA" sz="900">
                          <a:solidFill>
                            <a:srgbClr val="000000"/>
                          </a:solidFill>
                          <a:effectLst/>
                          <a:latin typeface="+mn-lt"/>
                          <a:ea typeface="Times New Roman" panose="02020603050405020304" pitchFamily="18" charset="0"/>
                          <a:cs typeface="Calibri"/>
                        </a:rPr>
                        <a:t>Software and other intangible assets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339</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383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722</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722</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100.0%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900">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404442792"/>
                  </a:ext>
                </a:extLst>
              </a:tr>
              <a:tr h="217578">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Payment for financial assets</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6</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6</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5</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83.3%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984713436"/>
                  </a:ext>
                </a:extLst>
              </a:tr>
              <a:tr h="217578">
                <a:tc>
                  <a:txBody>
                    <a:bodyPr/>
                    <a:lstStyle/>
                    <a:p>
                      <a:pPr>
                        <a:lnSpc>
                          <a:spcPct val="115000"/>
                        </a:lnSpc>
                        <a:spcAft>
                          <a:spcPts val="0"/>
                        </a:spcAft>
                      </a:pPr>
                      <a:r>
                        <a:rPr lang="en-ZA" sz="900" b="1">
                          <a:solidFill>
                            <a:srgbClr val="000000"/>
                          </a:solidFill>
                          <a:effectLst/>
                          <a:latin typeface="+mn-lt"/>
                          <a:ea typeface="Times New Roman" panose="02020603050405020304" pitchFamily="18" charset="0"/>
                          <a:cs typeface="Calibri"/>
                        </a:rPr>
                        <a:t> Total</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41 453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41 453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33 780</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7 673</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81.5%</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34 834</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900" b="1">
                          <a:solidFill>
                            <a:srgbClr val="000000"/>
                          </a:solidFill>
                          <a:effectLst/>
                          <a:latin typeface="+mn-lt"/>
                          <a:ea typeface="Times New Roman" panose="02020603050405020304" pitchFamily="18" charset="0"/>
                          <a:cs typeface="Calibri"/>
                        </a:rPr>
                        <a:t>27 531</a:t>
                      </a:r>
                      <a:endParaRPr lang="en-ZA" sz="9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xmlns="" val="3592065264"/>
                  </a:ext>
                </a:extLst>
              </a:tr>
            </a:tbl>
          </a:graphicData>
        </a:graphic>
      </p:graphicFrame>
    </p:spTree>
    <p:extLst>
      <p:ext uri="{BB962C8B-B14F-4D97-AF65-F5344CB8AC3E}">
        <p14:creationId xmlns:p14="http://schemas.microsoft.com/office/powerpoint/2010/main" xmlns="" val="47097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624518"/>
            <a:ext cx="7681893" cy="4328566"/>
          </a:xfrm>
        </p:spPr>
        <p:txBody>
          <a:bodyPr>
            <a:noAutofit/>
          </a:bodyPr>
          <a:lstStyle/>
          <a:p>
            <a:pPr marL="228600" indent="-228600" eaLnBrk="1" fontAlgn="auto" hangingPunct="1">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panose="020B0502020202020204" pitchFamily="34" charset="0"/>
            </a:endParaRPr>
          </a:p>
          <a:p>
            <a:pPr marL="0" lvl="0" indent="0" algn="just">
              <a:spcBef>
                <a:spcPts val="0"/>
              </a:spcBef>
              <a:spcAft>
                <a:spcPts val="0"/>
              </a:spcAft>
              <a:buSzPct val="100000"/>
              <a:buNone/>
            </a:pPr>
            <a:endParaRPr lang="en-GB" sz="2400" kern="1200">
              <a:solidFill>
                <a:srgbClr val="595959"/>
              </a:solidFill>
              <a:latin typeface="Century Gothic" panose="020B0502020202020204" pitchFamily="34" charset="0"/>
            </a:endParaRPr>
          </a:p>
        </p:txBody>
      </p:sp>
      <p:sp>
        <p:nvSpPr>
          <p:cNvPr id="8" name="TextBox 7">
            <a:extLst>
              <a:ext uri="{FF2B5EF4-FFF2-40B4-BE49-F238E27FC236}">
                <a16:creationId xmlns:a16="http://schemas.microsoft.com/office/drawing/2014/main" xmlns=""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749044885"/>
              </p:ext>
            </p:extLst>
          </p:nvPr>
        </p:nvGraphicFramePr>
        <p:xfrm>
          <a:off x="66261" y="660770"/>
          <a:ext cx="7370703" cy="1935107"/>
        </p:xfrm>
        <a:graphic>
          <a:graphicData uri="http://schemas.openxmlformats.org/drawingml/2006/table">
            <a:tbl>
              <a:tblPr firstRow="1" firstCol="1" bandRow="1"/>
              <a:tblGrid>
                <a:gridCol w="1666463">
                  <a:extLst>
                    <a:ext uri="{9D8B030D-6E8A-4147-A177-3AD203B41FA5}">
                      <a16:colId xmlns:a16="http://schemas.microsoft.com/office/drawing/2014/main" xmlns="" val="737698529"/>
                    </a:ext>
                  </a:extLst>
                </a:gridCol>
                <a:gridCol w="730627">
                  <a:extLst>
                    <a:ext uri="{9D8B030D-6E8A-4147-A177-3AD203B41FA5}">
                      <a16:colId xmlns:a16="http://schemas.microsoft.com/office/drawing/2014/main" xmlns="" val="1464112172"/>
                    </a:ext>
                  </a:extLst>
                </a:gridCol>
                <a:gridCol w="533843">
                  <a:extLst>
                    <a:ext uri="{9D8B030D-6E8A-4147-A177-3AD203B41FA5}">
                      <a16:colId xmlns:a16="http://schemas.microsoft.com/office/drawing/2014/main" xmlns="" val="3671381651"/>
                    </a:ext>
                  </a:extLst>
                </a:gridCol>
                <a:gridCol w="505589">
                  <a:extLst>
                    <a:ext uri="{9D8B030D-6E8A-4147-A177-3AD203B41FA5}">
                      <a16:colId xmlns:a16="http://schemas.microsoft.com/office/drawing/2014/main" xmlns="" val="4106619613"/>
                    </a:ext>
                  </a:extLst>
                </a:gridCol>
                <a:gridCol w="730627">
                  <a:extLst>
                    <a:ext uri="{9D8B030D-6E8A-4147-A177-3AD203B41FA5}">
                      <a16:colId xmlns:a16="http://schemas.microsoft.com/office/drawing/2014/main" xmlns="" val="3324234453"/>
                    </a:ext>
                  </a:extLst>
                </a:gridCol>
                <a:gridCol w="632483">
                  <a:extLst>
                    <a:ext uri="{9D8B030D-6E8A-4147-A177-3AD203B41FA5}">
                      <a16:colId xmlns:a16="http://schemas.microsoft.com/office/drawing/2014/main" xmlns="" val="2759726666"/>
                    </a:ext>
                  </a:extLst>
                </a:gridCol>
                <a:gridCol w="542270">
                  <a:extLst>
                    <a:ext uri="{9D8B030D-6E8A-4147-A177-3AD203B41FA5}">
                      <a16:colId xmlns:a16="http://schemas.microsoft.com/office/drawing/2014/main" xmlns="" val="1824879918"/>
                    </a:ext>
                  </a:extLst>
                </a:gridCol>
                <a:gridCol w="702373">
                  <a:extLst>
                    <a:ext uri="{9D8B030D-6E8A-4147-A177-3AD203B41FA5}">
                      <a16:colId xmlns:a16="http://schemas.microsoft.com/office/drawing/2014/main" xmlns="" val="1621283047"/>
                    </a:ext>
                  </a:extLst>
                </a:gridCol>
                <a:gridCol w="705346">
                  <a:extLst>
                    <a:ext uri="{9D8B030D-6E8A-4147-A177-3AD203B41FA5}">
                      <a16:colId xmlns:a16="http://schemas.microsoft.com/office/drawing/2014/main" xmlns="" val="4036986274"/>
                    </a:ext>
                  </a:extLst>
                </a:gridCol>
                <a:gridCol w="621082">
                  <a:extLst>
                    <a:ext uri="{9D8B030D-6E8A-4147-A177-3AD203B41FA5}">
                      <a16:colId xmlns:a16="http://schemas.microsoft.com/office/drawing/2014/main" xmlns="" val="600525794"/>
                    </a:ext>
                  </a:extLst>
                </a:gridCol>
              </a:tblGrid>
              <a:tr h="118538">
                <a:tc gridSpan="10">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PROGRAMME 1: ADMINISTRATION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4053252134"/>
                  </a:ext>
                </a:extLst>
              </a:tr>
              <a:tr h="118538">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panose="020F0502020204030204" pitchFamily="34" charset="0"/>
                        </a:rPr>
                        <a:t> </a:t>
                      </a: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gridSpan="7">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2021/22</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2020/21</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9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886499084"/>
                  </a:ext>
                </a:extLst>
              </a:tr>
              <a:tr h="636934">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Sub programme</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Adjusted Appropriation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Shifting of Funds</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Virement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Final Appropriation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Actual Expenditure</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Variance</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Expenditure as % of final appropriation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Final Appropriation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Actual Expenditure</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054233758"/>
                  </a:ext>
                </a:extLst>
              </a:tr>
              <a:tr h="118538">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panose="020F0502020204030204" pitchFamily="34" charset="0"/>
                        </a:rPr>
                        <a:t> </a:t>
                      </a: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412168924"/>
                  </a:ext>
                </a:extLst>
              </a:tr>
              <a:tr h="248137">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1.  STRATEGIC MANAGEMENT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3 243</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(29)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3 214</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1 631</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1 583</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50.7%</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3 970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2 262</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253531489"/>
                  </a:ext>
                </a:extLst>
              </a:tr>
              <a:tr h="248137">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2. CORPORATE RESOURCE MANAGEMENT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10 895</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10 895</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10 089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806</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92.6%</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8 750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6 263</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911825750"/>
                  </a:ext>
                </a:extLst>
              </a:tr>
              <a:tr h="248137">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3. OFFICE OF THE CHIEF FINANCIAL OFFICER</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6 011</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29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6 040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5 243</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797</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86.8%</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6 224</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5 296</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42247"/>
                  </a:ext>
                </a:extLst>
              </a:tr>
              <a:tr h="118538">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 Total </a:t>
                      </a: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20 149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20 149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16 963</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3 186</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84.2%</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18 944</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13 821</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xmlns="" val="184397894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817725448"/>
              </p:ext>
            </p:extLst>
          </p:nvPr>
        </p:nvGraphicFramePr>
        <p:xfrm>
          <a:off x="66258" y="2691333"/>
          <a:ext cx="7370705" cy="1891907"/>
        </p:xfrm>
        <a:graphic>
          <a:graphicData uri="http://schemas.openxmlformats.org/drawingml/2006/table">
            <a:tbl>
              <a:tblPr firstRow="1" firstCol="1" bandRow="1"/>
              <a:tblGrid>
                <a:gridCol w="1666463">
                  <a:extLst>
                    <a:ext uri="{9D8B030D-6E8A-4147-A177-3AD203B41FA5}">
                      <a16:colId xmlns:a16="http://schemas.microsoft.com/office/drawing/2014/main" xmlns="" val="1767478298"/>
                    </a:ext>
                  </a:extLst>
                </a:gridCol>
                <a:gridCol w="730627">
                  <a:extLst>
                    <a:ext uri="{9D8B030D-6E8A-4147-A177-3AD203B41FA5}">
                      <a16:colId xmlns:a16="http://schemas.microsoft.com/office/drawing/2014/main" xmlns="" val="2317247979"/>
                    </a:ext>
                  </a:extLst>
                </a:gridCol>
                <a:gridCol w="533843">
                  <a:extLst>
                    <a:ext uri="{9D8B030D-6E8A-4147-A177-3AD203B41FA5}">
                      <a16:colId xmlns:a16="http://schemas.microsoft.com/office/drawing/2014/main" xmlns="" val="348167153"/>
                    </a:ext>
                  </a:extLst>
                </a:gridCol>
                <a:gridCol w="505590">
                  <a:extLst>
                    <a:ext uri="{9D8B030D-6E8A-4147-A177-3AD203B41FA5}">
                      <a16:colId xmlns:a16="http://schemas.microsoft.com/office/drawing/2014/main" xmlns="" val="643109014"/>
                    </a:ext>
                  </a:extLst>
                </a:gridCol>
                <a:gridCol w="730627">
                  <a:extLst>
                    <a:ext uri="{9D8B030D-6E8A-4147-A177-3AD203B41FA5}">
                      <a16:colId xmlns:a16="http://schemas.microsoft.com/office/drawing/2014/main" xmlns="" val="558877861"/>
                    </a:ext>
                  </a:extLst>
                </a:gridCol>
                <a:gridCol w="632482">
                  <a:extLst>
                    <a:ext uri="{9D8B030D-6E8A-4147-A177-3AD203B41FA5}">
                      <a16:colId xmlns:a16="http://schemas.microsoft.com/office/drawing/2014/main" xmlns="" val="843162645"/>
                    </a:ext>
                  </a:extLst>
                </a:gridCol>
                <a:gridCol w="542270">
                  <a:extLst>
                    <a:ext uri="{9D8B030D-6E8A-4147-A177-3AD203B41FA5}">
                      <a16:colId xmlns:a16="http://schemas.microsoft.com/office/drawing/2014/main" xmlns="" val="2879892985"/>
                    </a:ext>
                  </a:extLst>
                </a:gridCol>
                <a:gridCol w="702373">
                  <a:extLst>
                    <a:ext uri="{9D8B030D-6E8A-4147-A177-3AD203B41FA5}">
                      <a16:colId xmlns:a16="http://schemas.microsoft.com/office/drawing/2014/main" xmlns="" val="467437409"/>
                    </a:ext>
                  </a:extLst>
                </a:gridCol>
                <a:gridCol w="705347">
                  <a:extLst>
                    <a:ext uri="{9D8B030D-6E8A-4147-A177-3AD203B41FA5}">
                      <a16:colId xmlns:a16="http://schemas.microsoft.com/office/drawing/2014/main" xmlns="" val="3016843275"/>
                    </a:ext>
                  </a:extLst>
                </a:gridCol>
                <a:gridCol w="621083">
                  <a:extLst>
                    <a:ext uri="{9D8B030D-6E8A-4147-A177-3AD203B41FA5}">
                      <a16:colId xmlns:a16="http://schemas.microsoft.com/office/drawing/2014/main" xmlns="" val="2929216639"/>
                    </a:ext>
                  </a:extLst>
                </a:gridCol>
              </a:tblGrid>
              <a:tr h="159532">
                <a:tc gridSpan="10">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PROGRAMME 2: PUBLIC SECTOR INNOVATION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238799420"/>
                  </a:ext>
                </a:extLst>
              </a:tr>
              <a:tr h="159532">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panose="020F0502020204030204" pitchFamily="34" charset="0"/>
                        </a:rPr>
                        <a:t> </a:t>
                      </a: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gridSpan="7">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2021/22</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2020/21</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15000"/>
                        </a:lnSpc>
                        <a:spcAft>
                          <a:spcPts val="0"/>
                        </a:spcAft>
                      </a:pP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125858938"/>
                  </a:ext>
                </a:extLst>
              </a:tr>
              <a:tr h="461802">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Sub programme</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Adjusted Appropriation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Shifting of Funds</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Virement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Final Appropriation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Actual Expenditure</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Variance</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Expenditure as % of final appropriation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Final Appropriation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Actual Expenditure</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837223397"/>
                  </a:ext>
                </a:extLst>
              </a:tr>
              <a:tr h="159532">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panose="020F0502020204030204" pitchFamily="34" charset="0"/>
                        </a:rPr>
                        <a:t> </a:t>
                      </a: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800" b="1">
                          <a:solidFill>
                            <a:srgbClr val="000000"/>
                          </a:solidFill>
                          <a:effectLst/>
                          <a:latin typeface="+mn-lt"/>
                          <a:ea typeface="Times New Roman" panose="02020603050405020304" pitchFamily="18" charset="0"/>
                          <a:cs typeface="Calibri"/>
                        </a:rPr>
                        <a:t>R'000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719820433"/>
                  </a:ext>
                </a:extLst>
              </a:tr>
              <a:tr h="159532">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1.  RESEARCH AND DEVELOPMENT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6 607</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6 607</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4 602</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2 005</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69.7%</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5 425</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4 613</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10518189"/>
                  </a:ext>
                </a:extLst>
              </a:tr>
              <a:tr h="159532">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2. SOLUTION SUPPORT AND INCUBATION</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5 132</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5 132</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4 955</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177</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96.6%</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4 136</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3 558</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531765641"/>
                  </a:ext>
                </a:extLst>
              </a:tr>
              <a:tr h="167929">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3. ENABLING ENVIRONMENT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9 565</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9 565</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7 260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2 305</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75.9%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6 329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mn-lt"/>
                          <a:ea typeface="Times New Roman" panose="02020603050405020304" pitchFamily="18" charset="0"/>
                          <a:cs typeface="Calibri"/>
                        </a:rPr>
                        <a:t>5 539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5873003"/>
                  </a:ext>
                </a:extLst>
              </a:tr>
              <a:tr h="159532">
                <a:tc>
                  <a:txBody>
                    <a:bodyPr/>
                    <a:lstStyle/>
                    <a:p>
                      <a:pPr>
                        <a:lnSpc>
                          <a:spcPct val="115000"/>
                        </a:lnSpc>
                        <a:spcAft>
                          <a:spcPts val="0"/>
                        </a:spcAft>
                      </a:pPr>
                      <a:r>
                        <a:rPr lang="en-ZA" sz="800" b="1">
                          <a:solidFill>
                            <a:srgbClr val="000000"/>
                          </a:solidFill>
                          <a:effectLst/>
                          <a:latin typeface="+mn-lt"/>
                          <a:ea typeface="Times New Roman" panose="02020603050405020304" pitchFamily="18" charset="0"/>
                          <a:cs typeface="Calibri"/>
                        </a:rPr>
                        <a:t> Total </a:t>
                      </a:r>
                      <a:endParaRPr lang="en-ZA" sz="800">
                        <a:effectLst/>
                        <a:latin typeface="+mn-lt"/>
                        <a:ea typeface="Calibri" panose="020F0502020204030204" pitchFamily="34" charset="0"/>
                        <a:cs typeface="Times New Roman" panose="02020603050405020304" pitchFamily="18" charset="0"/>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21 304</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21 304</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16 817</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4 487</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78.9%</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15 890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ZA" sz="800" b="1">
                          <a:solidFill>
                            <a:srgbClr val="000000"/>
                          </a:solidFill>
                          <a:effectLst/>
                          <a:latin typeface="+mn-lt"/>
                          <a:ea typeface="Times New Roman" panose="02020603050405020304" pitchFamily="18" charset="0"/>
                          <a:cs typeface="Calibri"/>
                        </a:rPr>
                        <a:t>13 710</a:t>
                      </a:r>
                      <a:endParaRPr lang="en-ZA" sz="800">
                        <a:effectLst/>
                        <a:latin typeface="+mn-lt"/>
                        <a:ea typeface="Calibri" panose="020F0502020204030204" pitchFamily="34" charset="0"/>
                        <a:cs typeface="Calibri"/>
                      </a:endParaRPr>
                    </a:p>
                  </a:txBody>
                  <a:tcPr marL="25104" marR="25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xmlns="" val="366410077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3964899592"/>
              </p:ext>
            </p:extLst>
          </p:nvPr>
        </p:nvGraphicFramePr>
        <p:xfrm>
          <a:off x="66259" y="4708719"/>
          <a:ext cx="7370705" cy="141332"/>
        </p:xfrm>
        <a:graphic>
          <a:graphicData uri="http://schemas.openxmlformats.org/drawingml/2006/table">
            <a:tbl>
              <a:tblPr/>
              <a:tblGrid>
                <a:gridCol w="1662424">
                  <a:extLst>
                    <a:ext uri="{9D8B030D-6E8A-4147-A177-3AD203B41FA5}">
                      <a16:colId xmlns:a16="http://schemas.microsoft.com/office/drawing/2014/main" xmlns="" val="3201206621"/>
                    </a:ext>
                  </a:extLst>
                </a:gridCol>
                <a:gridCol w="747539">
                  <a:extLst>
                    <a:ext uri="{9D8B030D-6E8A-4147-A177-3AD203B41FA5}">
                      <a16:colId xmlns:a16="http://schemas.microsoft.com/office/drawing/2014/main" xmlns="" val="991976394"/>
                    </a:ext>
                  </a:extLst>
                </a:gridCol>
                <a:gridCol w="513933">
                  <a:extLst>
                    <a:ext uri="{9D8B030D-6E8A-4147-A177-3AD203B41FA5}">
                      <a16:colId xmlns:a16="http://schemas.microsoft.com/office/drawing/2014/main" xmlns="" val="729380557"/>
                    </a:ext>
                  </a:extLst>
                </a:gridCol>
                <a:gridCol w="520607">
                  <a:extLst>
                    <a:ext uri="{9D8B030D-6E8A-4147-A177-3AD203B41FA5}">
                      <a16:colId xmlns:a16="http://schemas.microsoft.com/office/drawing/2014/main" xmlns="" val="1468666516"/>
                    </a:ext>
                  </a:extLst>
                </a:gridCol>
                <a:gridCol w="727515">
                  <a:extLst>
                    <a:ext uri="{9D8B030D-6E8A-4147-A177-3AD203B41FA5}">
                      <a16:colId xmlns:a16="http://schemas.microsoft.com/office/drawing/2014/main" xmlns="" val="130056906"/>
                    </a:ext>
                  </a:extLst>
                </a:gridCol>
                <a:gridCol w="627399">
                  <a:extLst>
                    <a:ext uri="{9D8B030D-6E8A-4147-A177-3AD203B41FA5}">
                      <a16:colId xmlns:a16="http://schemas.microsoft.com/office/drawing/2014/main" xmlns="" val="1605124027"/>
                    </a:ext>
                  </a:extLst>
                </a:gridCol>
                <a:gridCol w="547305">
                  <a:extLst>
                    <a:ext uri="{9D8B030D-6E8A-4147-A177-3AD203B41FA5}">
                      <a16:colId xmlns:a16="http://schemas.microsoft.com/office/drawing/2014/main" xmlns="" val="2282872606"/>
                    </a:ext>
                  </a:extLst>
                </a:gridCol>
                <a:gridCol w="694143">
                  <a:extLst>
                    <a:ext uri="{9D8B030D-6E8A-4147-A177-3AD203B41FA5}">
                      <a16:colId xmlns:a16="http://schemas.microsoft.com/office/drawing/2014/main" xmlns="" val="94612634"/>
                    </a:ext>
                  </a:extLst>
                </a:gridCol>
                <a:gridCol w="714167">
                  <a:extLst>
                    <a:ext uri="{9D8B030D-6E8A-4147-A177-3AD203B41FA5}">
                      <a16:colId xmlns:a16="http://schemas.microsoft.com/office/drawing/2014/main" xmlns="" val="3232993764"/>
                    </a:ext>
                  </a:extLst>
                </a:gridCol>
                <a:gridCol w="615673">
                  <a:extLst>
                    <a:ext uri="{9D8B030D-6E8A-4147-A177-3AD203B41FA5}">
                      <a16:colId xmlns:a16="http://schemas.microsoft.com/office/drawing/2014/main" xmlns="" val="554980321"/>
                    </a:ext>
                  </a:extLst>
                </a:gridCol>
              </a:tblGrid>
              <a:tr h="79274">
                <a:tc>
                  <a:txBody>
                    <a:bodyPr/>
                    <a:lstStyle/>
                    <a:p>
                      <a:pPr algn="l" fontAlgn="ctr"/>
                      <a:r>
                        <a:rPr lang="en-ZA" sz="900" b="1" i="0" u="none" strike="noStrike">
                          <a:solidFill>
                            <a:srgbClr val="000000"/>
                          </a:solidFill>
                          <a:effectLst/>
                          <a:latin typeface="+mn-lt"/>
                        </a:rPr>
                        <a:t> CSPI total </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fontAlgn="ctr"/>
                      <a:r>
                        <a:rPr lang="en-ZA" sz="900" b="1" i="0" u="none" strike="noStrike">
                          <a:solidFill>
                            <a:srgbClr val="000000"/>
                          </a:solidFill>
                          <a:effectLst/>
                          <a:latin typeface="+mn-lt"/>
                        </a:rPr>
                        <a:t>41</a:t>
                      </a:r>
                      <a:r>
                        <a:rPr lang="en-ZA" sz="900" b="1" i="0" u="none" strike="noStrike" baseline="0">
                          <a:solidFill>
                            <a:srgbClr val="000000"/>
                          </a:solidFill>
                          <a:effectLst/>
                          <a:latin typeface="+mn-lt"/>
                        </a:rPr>
                        <a:t> </a:t>
                      </a:r>
                      <a:r>
                        <a:rPr lang="en-ZA" sz="900" b="1" i="0" u="none" strike="noStrike">
                          <a:solidFill>
                            <a:srgbClr val="000000"/>
                          </a:solidFill>
                          <a:effectLst/>
                          <a:latin typeface="+mn-lt"/>
                        </a:rPr>
                        <a:t>453</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ZA" sz="900" b="1" i="0" u="none" strike="noStrike">
                          <a:solidFill>
                            <a:srgbClr val="000000"/>
                          </a:solidFill>
                          <a:effectLst/>
                          <a:latin typeface="+mn-lt"/>
                        </a:rPr>
                        <a:t>-</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ZA" sz="900" b="1" i="0" u="none" strike="noStrike">
                          <a:solidFill>
                            <a:srgbClr val="000000"/>
                          </a:solidFill>
                          <a:effectLst/>
                          <a:latin typeface="+mn-lt"/>
                        </a:rPr>
                        <a:t>-</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fontAlgn="ctr"/>
                      <a:r>
                        <a:rPr lang="en-ZA" sz="900" b="1" i="0" u="none" strike="noStrike">
                          <a:solidFill>
                            <a:srgbClr val="000000"/>
                          </a:solidFill>
                          <a:effectLst/>
                          <a:latin typeface="+mn-lt"/>
                        </a:rPr>
                        <a:t>41</a:t>
                      </a:r>
                      <a:r>
                        <a:rPr lang="en-ZA" sz="900" b="1" i="0" u="none" strike="noStrike" baseline="0">
                          <a:solidFill>
                            <a:srgbClr val="000000"/>
                          </a:solidFill>
                          <a:effectLst/>
                          <a:latin typeface="+mn-lt"/>
                        </a:rPr>
                        <a:t> </a:t>
                      </a:r>
                      <a:r>
                        <a:rPr lang="en-ZA" sz="900" b="1" i="0" u="none" strike="noStrike">
                          <a:solidFill>
                            <a:srgbClr val="000000"/>
                          </a:solidFill>
                          <a:effectLst/>
                          <a:latin typeface="+mn-lt"/>
                        </a:rPr>
                        <a:t>453</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fontAlgn="ctr"/>
                      <a:r>
                        <a:rPr lang="en-ZA" sz="900" b="1" i="0" u="none" strike="noStrike">
                          <a:solidFill>
                            <a:srgbClr val="000000"/>
                          </a:solidFill>
                          <a:effectLst/>
                          <a:latin typeface="+mn-lt"/>
                        </a:rPr>
                        <a:t>33</a:t>
                      </a:r>
                      <a:r>
                        <a:rPr lang="en-ZA" sz="900" b="1" i="0" u="none" strike="noStrike" baseline="0">
                          <a:solidFill>
                            <a:srgbClr val="000000"/>
                          </a:solidFill>
                          <a:effectLst/>
                          <a:latin typeface="+mn-lt"/>
                        </a:rPr>
                        <a:t> 780</a:t>
                      </a:r>
                      <a:endParaRPr lang="en-ZA" sz="900" b="1" i="0" u="none" strike="noStrike">
                        <a:solidFill>
                          <a:srgbClr val="000000"/>
                        </a:solidFill>
                        <a:effectLst/>
                        <a:latin typeface="+mn-lt"/>
                      </a:endParaRP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fontAlgn="ctr"/>
                      <a:r>
                        <a:rPr lang="en-ZA" sz="900" b="1" i="0" u="none" strike="noStrike">
                          <a:solidFill>
                            <a:srgbClr val="000000"/>
                          </a:solidFill>
                          <a:effectLst/>
                          <a:latin typeface="+mn-lt"/>
                        </a:rPr>
                        <a:t>7 673</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fontAlgn="ctr"/>
                      <a:r>
                        <a:rPr lang="en-ZA" sz="900" b="1" i="0" u="none" strike="noStrike">
                          <a:solidFill>
                            <a:srgbClr val="000000"/>
                          </a:solidFill>
                          <a:effectLst/>
                          <a:latin typeface="+mn-lt"/>
                        </a:rPr>
                        <a:t>81.5%</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fontAlgn="ctr"/>
                      <a:r>
                        <a:rPr lang="en-ZA" sz="900" b="1" i="0" u="none" strike="noStrike">
                          <a:solidFill>
                            <a:srgbClr val="000000"/>
                          </a:solidFill>
                          <a:effectLst/>
                          <a:latin typeface="+mn-lt"/>
                        </a:rPr>
                        <a:t>34</a:t>
                      </a:r>
                      <a:r>
                        <a:rPr lang="en-ZA" sz="900" b="1" i="0" u="none" strike="noStrike" baseline="0">
                          <a:solidFill>
                            <a:srgbClr val="000000"/>
                          </a:solidFill>
                          <a:effectLst/>
                          <a:latin typeface="+mn-lt"/>
                        </a:rPr>
                        <a:t> </a:t>
                      </a:r>
                      <a:r>
                        <a:rPr lang="en-ZA" sz="900" b="1" i="0" u="none" strike="noStrike">
                          <a:solidFill>
                            <a:srgbClr val="000000"/>
                          </a:solidFill>
                          <a:effectLst/>
                          <a:latin typeface="+mn-lt"/>
                        </a:rPr>
                        <a:t>834</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fontAlgn="ctr"/>
                      <a:r>
                        <a:rPr lang="en-ZA" sz="900" b="1" i="0" u="none" strike="noStrike">
                          <a:solidFill>
                            <a:srgbClr val="000000"/>
                          </a:solidFill>
                          <a:effectLst/>
                          <a:latin typeface="+mn-lt"/>
                        </a:rPr>
                        <a:t>27</a:t>
                      </a:r>
                      <a:r>
                        <a:rPr lang="en-ZA" sz="900" b="1" i="0" u="none" strike="noStrike" baseline="0">
                          <a:solidFill>
                            <a:srgbClr val="000000"/>
                          </a:solidFill>
                          <a:effectLst/>
                          <a:latin typeface="+mn-lt"/>
                        </a:rPr>
                        <a:t> </a:t>
                      </a:r>
                      <a:r>
                        <a:rPr lang="en-ZA" sz="900" b="1" i="0" u="none" strike="noStrike">
                          <a:solidFill>
                            <a:srgbClr val="000000"/>
                          </a:solidFill>
                          <a:effectLst/>
                          <a:latin typeface="+mn-lt"/>
                        </a:rPr>
                        <a:t>531</a:t>
                      </a:r>
                    </a:p>
                  </a:txBody>
                  <a:tcPr marL="4172" marR="4172" marT="4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xmlns="" val="2673218820"/>
                  </a:ext>
                </a:extLst>
              </a:tr>
            </a:tbl>
          </a:graphicData>
        </a:graphic>
      </p:graphicFrame>
    </p:spTree>
    <p:extLst>
      <p:ext uri="{BB962C8B-B14F-4D97-AF65-F5344CB8AC3E}">
        <p14:creationId xmlns:p14="http://schemas.microsoft.com/office/powerpoint/2010/main" xmlns="" val="4089327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493960"/>
            <a:ext cx="7807727" cy="4601208"/>
          </a:xfrm>
        </p:spPr>
        <p:txBody>
          <a:bodyPr>
            <a:noAutofit/>
          </a:bodyPr>
          <a:lstStyle/>
          <a:p>
            <a:pPr marL="264795" indent="0" algn="just">
              <a:buNone/>
            </a:pPr>
            <a:r>
              <a:rPr lang="en-US" sz="1000">
                <a:latin typeface="Century Gothic"/>
                <a:cs typeface="Calibri"/>
              </a:rPr>
              <a:t>The actual expenditure as at 31 March 2022 amounted to R33.780 million or 81.5 percent against the final appropriation of R41.453 million, resulting in underspending of R7.673 million as detailed below</a:t>
            </a:r>
            <a:r>
              <a:rPr lang="en-ZA" sz="1000">
                <a:latin typeface="Century Gothic"/>
                <a:cs typeface="Calibri"/>
              </a:rPr>
              <a:t>: </a:t>
            </a:r>
            <a:r>
              <a:rPr lang="en-ZA" sz="1000">
                <a:latin typeface="Century Gothic"/>
              </a:rPr>
              <a:t/>
            </a:r>
            <a:br>
              <a:rPr lang="en-ZA" sz="1000">
                <a:latin typeface="Century Gothic"/>
              </a:rPr>
            </a:br>
            <a:r>
              <a:rPr lang="en-ZA" sz="1000">
                <a:latin typeface="Century Gothic"/>
              </a:rPr>
              <a:t/>
            </a:r>
            <a:br>
              <a:rPr lang="en-ZA" sz="1000">
                <a:latin typeface="Century Gothic"/>
              </a:rPr>
            </a:br>
            <a:r>
              <a:rPr lang="en-US" sz="1000" b="1" u="sng">
                <a:latin typeface="Century Gothic"/>
                <a:cs typeface="Calibri"/>
              </a:rPr>
              <a:t>Compensation of Employees </a:t>
            </a:r>
            <a:r>
              <a:rPr lang="en-US" sz="1000">
                <a:latin typeface="Century Gothic"/>
                <a:cs typeface="Calibri"/>
              </a:rPr>
              <a:t>- An amount of R19.119 million (86.2 percent) was spent on Compensation of Employees against the final appropriation of R22.188 million. The underspending of R3.069 million was mainly due to vacant posts in the department. The Executive Director and Human Resource Management Officer posts were in the process of being filled for the period under review. </a:t>
            </a:r>
          </a:p>
          <a:p>
            <a:pPr marL="264795" indent="0">
              <a:buNone/>
            </a:pPr>
            <a:endParaRPr lang="en-US" sz="1000">
              <a:latin typeface="Century Gothic"/>
              <a:cs typeface="Arial" panose="020B0604020202020204" pitchFamily="34" charset="0"/>
            </a:endParaRPr>
          </a:p>
          <a:p>
            <a:pPr marL="264795" indent="0" algn="just">
              <a:buNone/>
            </a:pPr>
            <a:r>
              <a:rPr lang="en-US" sz="1000" b="1" u="sng">
                <a:latin typeface="Century Gothic"/>
                <a:cs typeface="Calibri"/>
              </a:rPr>
              <a:t>Goods and Services - </a:t>
            </a:r>
            <a:r>
              <a:rPr lang="en-US" sz="1000">
                <a:latin typeface="Century Gothic"/>
                <a:cs typeface="Calibri"/>
              </a:rPr>
              <a:t>An amount of R12.764 million (78.8 percent) was spent on Goods and Services against the final appropriation of R16.208 million. The underspending of R3.444 million was mainly due to the following:   </a:t>
            </a:r>
            <a:endParaRPr lang="en-US" sz="1000">
              <a:latin typeface="Century Gothic"/>
            </a:endParaRPr>
          </a:p>
          <a:p>
            <a:pPr marL="264795" indent="0">
              <a:buNone/>
            </a:pPr>
            <a:endParaRPr lang="en-US" sz="1000">
              <a:latin typeface="Century Gothic"/>
            </a:endParaRPr>
          </a:p>
          <a:p>
            <a:pPr marL="436245" indent="-171450" algn="just"/>
            <a:r>
              <a:rPr lang="en-US" sz="1000">
                <a:latin typeface="Century Gothic"/>
                <a:cs typeface="Arial"/>
              </a:rPr>
              <a:t>Project stakeholder engagements and design thinking workshops were held online in the first two quarters due COVID-19 lockdown restrictions, which resulted in underspending on travel and subsistence in those quarters;</a:t>
            </a:r>
          </a:p>
          <a:p>
            <a:pPr marL="436245" indent="-171450"/>
            <a:endParaRPr lang="en-US" sz="1000">
              <a:cs typeface="Arial" panose="020B0604020202020204" pitchFamily="34" charset="0"/>
            </a:endParaRPr>
          </a:p>
          <a:p>
            <a:pPr marL="436245" indent="-171450" algn="just"/>
            <a:r>
              <a:rPr lang="en-US" sz="1000">
                <a:latin typeface="Century Gothic" panose="020B0502020202020204" pitchFamily="34" charset="0"/>
                <a:cs typeface="Arial" panose="020B0604020202020204" pitchFamily="34" charset="0"/>
              </a:rPr>
              <a:t>The lower than anticipated expenditure for consumables, telephone cost, stationery, and printing cost due to the COVID-19 lockdown restrictions and most of the activities being conducted online;</a:t>
            </a:r>
          </a:p>
          <a:p>
            <a:pPr marL="436245" indent="-171450"/>
            <a:endParaRPr lang="en-US" sz="1000">
              <a:cs typeface="Arial" panose="020B0604020202020204" pitchFamily="34" charset="0"/>
            </a:endParaRPr>
          </a:p>
          <a:p>
            <a:pPr marL="436245" indent="-171450" algn="just"/>
            <a:r>
              <a:rPr lang="en-US" sz="1000">
                <a:latin typeface="Century Gothic" panose="020B0502020202020204" pitchFamily="34" charset="0"/>
                <a:cs typeface="Arial" panose="020B0604020202020204" pitchFamily="34" charset="0"/>
              </a:rPr>
              <a:t>Consultancy Services mainly due to the delayed implementation relating to innovative real-time monitoring of service delivery solution for the Department of Home Affairs as well as Risk Management Services; and</a:t>
            </a:r>
          </a:p>
          <a:p>
            <a:pPr marL="436245" indent="-171450"/>
            <a:endParaRPr lang="en-US" sz="1000">
              <a:cs typeface="Arial" panose="020B0604020202020204" pitchFamily="34" charset="0"/>
            </a:endParaRPr>
          </a:p>
          <a:p>
            <a:pPr marL="436245" indent="-171450" algn="just"/>
            <a:r>
              <a:rPr lang="en-US" sz="1000">
                <a:latin typeface="Century Gothic"/>
                <a:cs typeface="Arial"/>
              </a:rPr>
              <a:t>The Call for Entries for the Annual Public Sector Innovation Awards was hosted online, which resulted in an underspending.</a:t>
            </a:r>
          </a:p>
          <a:p>
            <a:pPr marL="264795" indent="0">
              <a:buNone/>
            </a:pPr>
            <a:r>
              <a:rPr lang="en-US" sz="1000">
                <a:latin typeface="+mn-lt"/>
                <a:cs typeface="Arial" panose="020B0604020202020204" pitchFamily="34" charset="0"/>
              </a:rPr>
              <a:t/>
            </a:r>
            <a:br>
              <a:rPr lang="en-US" sz="1000">
                <a:latin typeface="+mn-lt"/>
                <a:cs typeface="Arial" panose="020B0604020202020204" pitchFamily="34" charset="0"/>
              </a:rPr>
            </a:br>
            <a:r>
              <a:rPr lang="en-US" sz="1000">
                <a:solidFill>
                  <a:schemeClr val="tx1"/>
                </a:solidFill>
                <a:latin typeface="+mn-lt"/>
                <a:cs typeface="Arial"/>
              </a:rPr>
              <a:t> </a:t>
            </a:r>
            <a:endParaRPr lang="en-GB" sz="1000" kern="120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xmlns=""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1045822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493960"/>
            <a:ext cx="7681893" cy="4328566"/>
          </a:xfrm>
        </p:spPr>
        <p:txBody>
          <a:bodyPr>
            <a:noAutofit/>
          </a:bodyPr>
          <a:lstStyle/>
          <a:p>
            <a:pPr marL="264795" lvl="0" indent="0">
              <a:buNone/>
            </a:pPr>
            <a:r>
              <a:rPr lang="en-US" sz="1200" b="1" u="sng">
                <a:latin typeface="Century Gothic"/>
                <a:cs typeface="Calibri"/>
              </a:rPr>
              <a:t>Transfers and Subsidies</a:t>
            </a:r>
          </a:p>
          <a:p>
            <a:pPr marL="264795" lvl="0" indent="0">
              <a:buNone/>
            </a:pPr>
            <a:endParaRPr lang="en-US" sz="1200" b="1" u="sng">
              <a:latin typeface="Century Gothic"/>
              <a:cs typeface="Calibri"/>
            </a:endParaRPr>
          </a:p>
          <a:p>
            <a:pPr marL="436245" lvl="0" indent="-171450"/>
            <a:r>
              <a:rPr lang="en-US" sz="1000">
                <a:latin typeface="Century Gothic" panose="020B0502020202020204" pitchFamily="34" charset="0"/>
                <a:cs typeface="Arial" panose="020B0604020202020204" pitchFamily="34" charset="0"/>
              </a:rPr>
              <a:t>No expenditure was incurred for transfers and subsidies during the period under review. </a:t>
            </a:r>
          </a:p>
          <a:p>
            <a:pPr marL="264795" lvl="0" indent="0">
              <a:buNone/>
            </a:pPr>
            <a:endParaRPr lang="en-US" sz="1200">
              <a:latin typeface="Century Gothic"/>
            </a:endParaRPr>
          </a:p>
          <a:p>
            <a:pPr marL="264795" lvl="0" indent="0">
              <a:buNone/>
            </a:pPr>
            <a:r>
              <a:rPr lang="en-US" sz="1200" b="1" u="sng">
                <a:latin typeface="Century Gothic"/>
                <a:cs typeface="Calibri"/>
              </a:rPr>
              <a:t>Purchases for Capital Assets</a:t>
            </a:r>
          </a:p>
          <a:p>
            <a:pPr marL="264795" lvl="0" indent="0">
              <a:buNone/>
            </a:pPr>
            <a:endParaRPr lang="en-US" sz="1200" b="1" u="sng">
              <a:latin typeface="Century Gothic"/>
              <a:cs typeface="Calibri"/>
            </a:endParaRPr>
          </a:p>
          <a:p>
            <a:pPr marL="436245" indent="-171450" algn="just"/>
            <a:r>
              <a:rPr lang="en-US" sz="1000">
                <a:latin typeface="Century Gothic"/>
                <a:cs typeface="Arial"/>
              </a:rPr>
              <a:t>An amount of R 1.892 million (62.0 percent) was spent on the Payment for Capital Assets against the final appropriation of R3.050 million. The underspending of R1.158 million was mainly due to the delayed delivery of servers and computers due to global shortage. </a:t>
            </a:r>
            <a:endParaRPr lang="en-US" sz="1000">
              <a:latin typeface="Century Gothic" panose="020B0502020202020204" pitchFamily="34" charset="0"/>
              <a:cs typeface="Arial" panose="020B0604020202020204" pitchFamily="34" charset="0"/>
            </a:endParaRPr>
          </a:p>
          <a:p>
            <a:pPr lvl="0" algn="just"/>
            <a:endParaRPr lang="en-US" sz="1200">
              <a:latin typeface="Century Gothic"/>
              <a:cs typeface="Calibri"/>
            </a:endParaRPr>
          </a:p>
          <a:p>
            <a:pPr marL="264795" lvl="0" indent="0">
              <a:buNone/>
            </a:pPr>
            <a:r>
              <a:rPr lang="en-US" sz="1200" b="1" u="sng">
                <a:latin typeface="Century Gothic"/>
                <a:cs typeface="Calibri"/>
              </a:rPr>
              <a:t>Payment for Financial Assets</a:t>
            </a:r>
          </a:p>
          <a:p>
            <a:pPr lvl="0"/>
            <a:endParaRPr lang="en-US" sz="1000">
              <a:latin typeface="Arial" panose="020B0604020202020204" pitchFamily="34" charset="0"/>
              <a:cs typeface="Arial" panose="020B0604020202020204" pitchFamily="34" charset="0"/>
            </a:endParaRPr>
          </a:p>
          <a:p>
            <a:pPr marL="436245" lvl="0" indent="-171450" algn="just"/>
            <a:r>
              <a:rPr lang="en-US" sz="1000">
                <a:latin typeface="Century Gothic" panose="020B0502020202020204" pitchFamily="34" charset="0"/>
                <a:cs typeface="Arial" panose="020B0604020202020204" pitchFamily="34" charset="0"/>
              </a:rPr>
              <a:t>An amount of R 5 000 was spent on the Payment for Financial Assets relating to theft and losses recoveries within the department. </a:t>
            </a:r>
          </a:p>
          <a:p>
            <a:pPr lvl="0"/>
            <a:endParaRPr lang="en-ZA" sz="1000">
              <a:latin typeface="Arial" panose="020B0604020202020204" pitchFamily="34" charset="0"/>
              <a:cs typeface="Arial" panose="020B0604020202020204" pitchFamily="34" charset="0"/>
            </a:endParaRPr>
          </a:p>
          <a:p>
            <a:pPr lvl="0"/>
            <a:endParaRPr lang="en-ZA" sz="1000">
              <a:latin typeface="Arial" panose="020B0604020202020204" pitchFamily="34" charset="0"/>
              <a:cs typeface="Arial" panose="020B0604020202020204" pitchFamily="34" charset="0"/>
            </a:endParaRPr>
          </a:p>
          <a:p>
            <a:pPr marL="0" lvl="0" indent="0">
              <a:lnSpc>
                <a:spcPct val="107000"/>
              </a:lnSpc>
              <a:spcAft>
                <a:spcPts val="0"/>
              </a:spcAft>
              <a:buNone/>
            </a:pPr>
            <a:r>
              <a:rPr lang="en-US" sz="1000">
                <a:latin typeface="Century Gothic" panose="020B0502020202020204" pitchFamily="34" charset="0"/>
                <a:cs typeface="Arial" panose="020B0604020202020204" pitchFamily="34" charset="0"/>
              </a:rPr>
              <a:t>       The unspent funds were surrendered to the National Treasury</a:t>
            </a:r>
            <a:endParaRPr lang="en-GB" sz="1000">
              <a:latin typeface="Century Gothic" panose="020B0502020202020204" pitchFamily="34" charset="0"/>
              <a:cs typeface="Arial" panose="020B0604020202020204" pitchFamily="34" charset="0"/>
            </a:endParaRPr>
          </a:p>
          <a:p>
            <a:pPr marL="0" indent="0">
              <a:lnSpc>
                <a:spcPct val="107000"/>
              </a:lnSpc>
              <a:spcAft>
                <a:spcPts val="0"/>
              </a:spcAft>
              <a:buNone/>
            </a:pPr>
            <a:r>
              <a:rPr lang="en-US" sz="1000">
                <a:latin typeface="+mn-lt"/>
              </a:rPr>
              <a:t/>
            </a:r>
            <a:br>
              <a:rPr lang="en-US" sz="1000">
                <a:latin typeface="+mn-lt"/>
              </a:rPr>
            </a:br>
            <a:endParaRPr lang="en-GB" sz="1000">
              <a:latin typeface="+mn-lt"/>
              <a:cs typeface="Arial" panose="020B0604020202020204" pitchFamily="34" charset="0"/>
            </a:endParaRPr>
          </a:p>
        </p:txBody>
      </p:sp>
    </p:spTree>
    <p:extLst>
      <p:ext uri="{BB962C8B-B14F-4D97-AF65-F5344CB8AC3E}">
        <p14:creationId xmlns:p14="http://schemas.microsoft.com/office/powerpoint/2010/main" xmlns="" val="126250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dirty="0"/>
              <a:t>Irregular and Fruitless expenditure</a:t>
            </a:r>
            <a:endParaRPr lang="en-US" altLang="en-US" sz="2400" dirty="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28</a:t>
            </a:fld>
            <a:endParaRPr lang="en-ZA" sz="1050" dirty="0">
              <a:solidFill>
                <a:srgbClr val="000000"/>
              </a:solidFill>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624518"/>
            <a:ext cx="7681893" cy="4328566"/>
          </a:xfrm>
        </p:spPr>
        <p:txBody>
          <a:bodyPr>
            <a:noAutofit/>
          </a:bodyPr>
          <a:lstStyle/>
          <a:p>
            <a:pPr marL="228600" indent="-228600" eaLnBrk="1" fontAlgn="auto" hangingPunct="1">
              <a:lnSpc>
                <a:spcPct val="150000"/>
              </a:lnSpc>
              <a:spcBef>
                <a:spcPts val="0"/>
              </a:spcBef>
              <a:spcAft>
                <a:spcPts val="0"/>
              </a:spcAft>
              <a:buSzPct val="100000"/>
            </a:pPr>
            <a:endParaRPr lang="en-GB" sz="2000" kern="1200" dirty="0">
              <a:latin typeface="Century Gothic"/>
            </a:endParaRPr>
          </a:p>
          <a:p>
            <a:pPr marL="228600" lvl="0" indent="-228600" eaLnBrk="1" fontAlgn="auto" hangingPunct="1">
              <a:lnSpc>
                <a:spcPct val="150000"/>
              </a:lnSpc>
              <a:spcBef>
                <a:spcPts val="0"/>
              </a:spcBef>
              <a:spcAft>
                <a:spcPts val="0"/>
              </a:spcAft>
              <a:buSzPct val="100000"/>
            </a:pPr>
            <a:endParaRPr lang="en-GB" sz="2000" kern="1200" dirty="0">
              <a:latin typeface="Century Gothic" panose="020B0502020202020204" pitchFamily="34" charset="0"/>
            </a:endParaRPr>
          </a:p>
          <a:p>
            <a:pPr marL="0" lvl="0" indent="0" algn="just">
              <a:spcBef>
                <a:spcPts val="0"/>
              </a:spcBef>
              <a:spcAft>
                <a:spcPts val="0"/>
              </a:spcAft>
              <a:buSzPct val="100000"/>
              <a:buNone/>
            </a:pPr>
            <a:endParaRPr lang="en-GB" sz="2400" kern="1200" dirty="0">
              <a:solidFill>
                <a:srgbClr val="595959"/>
              </a:solidFill>
              <a:latin typeface="Century Gothic" panose="020B0502020202020204" pitchFamily="34" charset="0"/>
            </a:endParaRPr>
          </a:p>
          <a:p>
            <a:pPr marL="0" lvl="0" indent="0" algn="just">
              <a:spcBef>
                <a:spcPts val="0"/>
              </a:spcBef>
              <a:spcAft>
                <a:spcPts val="0"/>
              </a:spcAft>
              <a:buSzPct val="100000"/>
              <a:buNone/>
            </a:pPr>
            <a:endParaRPr lang="en-GB" sz="2400" kern="1200" dirty="0">
              <a:solidFill>
                <a:srgbClr val="595959"/>
              </a:solidFill>
              <a:latin typeface="Century Gothic" panose="020B0502020202020204" pitchFamily="34" charset="0"/>
            </a:endParaRPr>
          </a:p>
          <a:p>
            <a:pPr marL="0" lvl="0" indent="0" algn="just">
              <a:spcBef>
                <a:spcPts val="0"/>
              </a:spcBef>
              <a:spcAft>
                <a:spcPts val="0"/>
              </a:spcAft>
              <a:buSzPct val="100000"/>
              <a:buNone/>
            </a:pPr>
            <a:endParaRPr lang="en-GB" sz="2400" kern="1200" dirty="0">
              <a:solidFill>
                <a:srgbClr val="595959"/>
              </a:solidFill>
              <a:latin typeface="Century Gothic" panose="020B0502020202020204" pitchFamily="34" charset="0"/>
            </a:endParaRPr>
          </a:p>
          <a:p>
            <a:pPr marL="0" lvl="0" indent="0" algn="just">
              <a:spcBef>
                <a:spcPts val="0"/>
              </a:spcBef>
              <a:spcAft>
                <a:spcPts val="0"/>
              </a:spcAft>
              <a:buSzPct val="100000"/>
              <a:buNone/>
            </a:pPr>
            <a:endParaRPr lang="en-GB" sz="2400" kern="1200" dirty="0">
              <a:solidFill>
                <a:srgbClr val="595959"/>
              </a:solidFill>
              <a:latin typeface="Century Gothic" panose="020B0502020202020204" pitchFamily="34" charset="0"/>
            </a:endParaRPr>
          </a:p>
          <a:p>
            <a:pPr marL="0" lvl="0" indent="0" algn="just">
              <a:spcBef>
                <a:spcPts val="0"/>
              </a:spcBef>
              <a:spcAft>
                <a:spcPts val="0"/>
              </a:spcAft>
              <a:buSzPct val="100000"/>
              <a:buNone/>
            </a:pPr>
            <a:endParaRPr lang="en-GB" sz="2400" kern="1200" dirty="0">
              <a:solidFill>
                <a:srgbClr val="595959"/>
              </a:solidFill>
              <a:latin typeface="Century Gothic" panose="020B0502020202020204" pitchFamily="34" charset="0"/>
            </a:endParaRPr>
          </a:p>
          <a:p>
            <a:pPr marL="0" lvl="0" indent="0" algn="just">
              <a:spcBef>
                <a:spcPts val="0"/>
              </a:spcBef>
              <a:spcAft>
                <a:spcPts val="0"/>
              </a:spcAft>
              <a:buSzPct val="100000"/>
              <a:buNone/>
            </a:pPr>
            <a:endParaRPr lang="en-GB" sz="2400" kern="1200" dirty="0">
              <a:solidFill>
                <a:srgbClr val="595959"/>
              </a:solidFill>
              <a:latin typeface="Century Gothic" panose="020B0502020202020204" pitchFamily="34" charset="0"/>
            </a:endParaRPr>
          </a:p>
        </p:txBody>
      </p:sp>
      <p:sp>
        <p:nvSpPr>
          <p:cNvPr id="15" name="Rectangle 14"/>
          <p:cNvSpPr/>
          <p:nvPr/>
        </p:nvSpPr>
        <p:spPr>
          <a:xfrm>
            <a:off x="5546696" y="598206"/>
            <a:ext cx="643125" cy="254237"/>
          </a:xfrm>
          <a:prstGeom prst="rect">
            <a:avLst/>
          </a:prstGeom>
        </p:spPr>
        <p:txBody>
          <a:bodyPr wrap="none">
            <a:spAutoFit/>
          </a:bodyPr>
          <a:lstStyle/>
          <a:p>
            <a:pPr lvl="0" algn="just" defTabSz="457200" eaLnBrk="1" fontAlgn="auto" hangingPunct="1">
              <a:lnSpc>
                <a:spcPct val="115000"/>
              </a:lnSpc>
              <a:spcBef>
                <a:spcPts val="0"/>
              </a:spcBef>
              <a:spcAft>
                <a:spcPts val="0"/>
              </a:spcAft>
            </a:pPr>
            <a:r>
              <a:rPr lang="en-ZA" sz="1000" b="1" dirty="0">
                <a:solidFill>
                  <a:prstClr val="black"/>
                </a:solidFill>
                <a:ea typeface="Times New Roman" panose="02020603050405020304" pitchFamily="18" charset="0"/>
              </a:rPr>
              <a:t>2021/22</a:t>
            </a:r>
          </a:p>
        </p:txBody>
      </p:sp>
      <p:sp>
        <p:nvSpPr>
          <p:cNvPr id="16" name="Rectangle 15"/>
          <p:cNvSpPr/>
          <p:nvPr/>
        </p:nvSpPr>
        <p:spPr>
          <a:xfrm>
            <a:off x="6761881" y="599279"/>
            <a:ext cx="643125" cy="254237"/>
          </a:xfrm>
          <a:prstGeom prst="rect">
            <a:avLst/>
          </a:prstGeom>
        </p:spPr>
        <p:txBody>
          <a:bodyPr wrap="none">
            <a:spAutoFit/>
          </a:bodyPr>
          <a:lstStyle/>
          <a:p>
            <a:pPr lvl="0" algn="just" defTabSz="457200" eaLnBrk="1" fontAlgn="auto" hangingPunct="1">
              <a:lnSpc>
                <a:spcPct val="115000"/>
              </a:lnSpc>
              <a:spcBef>
                <a:spcPts val="0"/>
              </a:spcBef>
              <a:spcAft>
                <a:spcPts val="0"/>
              </a:spcAft>
            </a:pPr>
            <a:r>
              <a:rPr lang="en-ZA" sz="1000" b="1" dirty="0">
                <a:solidFill>
                  <a:prstClr val="black"/>
                </a:solidFill>
                <a:ea typeface="Times New Roman" panose="02020603050405020304" pitchFamily="18" charset="0"/>
              </a:rPr>
              <a:t>2020/21</a:t>
            </a:r>
          </a:p>
        </p:txBody>
      </p:sp>
      <p:sp>
        <p:nvSpPr>
          <p:cNvPr id="17" name="Rectangle 16"/>
          <p:cNvSpPr/>
          <p:nvPr/>
        </p:nvSpPr>
        <p:spPr>
          <a:xfrm>
            <a:off x="5622036" y="750230"/>
            <a:ext cx="492443" cy="238014"/>
          </a:xfrm>
          <a:prstGeom prst="rect">
            <a:avLst/>
          </a:prstGeom>
        </p:spPr>
        <p:txBody>
          <a:bodyPr wrap="none">
            <a:spAutoFit/>
          </a:bodyPr>
          <a:lstStyle/>
          <a:p>
            <a:pPr lvl="0" algn="just" defTabSz="457200" eaLnBrk="1" fontAlgn="auto" hangingPunct="1">
              <a:lnSpc>
                <a:spcPct val="115000"/>
              </a:lnSpc>
              <a:spcBef>
                <a:spcPts val="0"/>
              </a:spcBef>
              <a:spcAft>
                <a:spcPts val="0"/>
              </a:spcAft>
            </a:pPr>
            <a:r>
              <a:rPr lang="en-ZA" sz="900" b="1" dirty="0">
                <a:solidFill>
                  <a:prstClr val="black"/>
                </a:solidFill>
                <a:ea typeface="Times New Roman" panose="02020603050405020304" pitchFamily="18" charset="0"/>
              </a:rPr>
              <a:t>R’000</a:t>
            </a:r>
          </a:p>
        </p:txBody>
      </p:sp>
      <p:sp>
        <p:nvSpPr>
          <p:cNvPr id="18" name="Rectangle 17"/>
          <p:cNvSpPr/>
          <p:nvPr/>
        </p:nvSpPr>
        <p:spPr>
          <a:xfrm>
            <a:off x="6857763" y="754618"/>
            <a:ext cx="492443" cy="238014"/>
          </a:xfrm>
          <a:prstGeom prst="rect">
            <a:avLst/>
          </a:prstGeom>
        </p:spPr>
        <p:txBody>
          <a:bodyPr wrap="none">
            <a:spAutoFit/>
          </a:bodyPr>
          <a:lstStyle/>
          <a:p>
            <a:pPr lvl="0" algn="just" defTabSz="457200" eaLnBrk="1" fontAlgn="auto" hangingPunct="1">
              <a:lnSpc>
                <a:spcPct val="115000"/>
              </a:lnSpc>
              <a:spcBef>
                <a:spcPts val="0"/>
              </a:spcBef>
              <a:spcAft>
                <a:spcPts val="0"/>
              </a:spcAft>
            </a:pPr>
            <a:r>
              <a:rPr lang="en-ZA" sz="900" b="1" dirty="0">
                <a:solidFill>
                  <a:prstClr val="black"/>
                </a:solidFill>
                <a:ea typeface="Times New Roman" panose="02020603050405020304" pitchFamily="18" charset="0"/>
              </a:rPr>
              <a:t>R’000</a:t>
            </a:r>
          </a:p>
        </p:txBody>
      </p:sp>
      <p:sp>
        <p:nvSpPr>
          <p:cNvPr id="21" name="Rectangle 1"/>
          <p:cNvSpPr>
            <a:spLocks noChangeArrowheads="1"/>
          </p:cNvSpPr>
          <p:nvPr/>
        </p:nvSpPr>
        <p:spPr bwMode="auto">
          <a:xfrm>
            <a:off x="-420610" y="1681472"/>
            <a:ext cx="293541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Pct val="100000"/>
              <a:tabLst/>
            </a:pPr>
            <a:r>
              <a:rPr kumimoji="0" lang="en-GB" altLang="en-US" sz="900" b="1" i="0" u="none" strike="noStrike" cap="none" normalizeH="0" baseline="0" dirty="0">
                <a:ln>
                  <a:noFill/>
                </a:ln>
                <a:solidFill>
                  <a:schemeClr val="tx1"/>
                </a:solidFill>
                <a:effectLst/>
                <a:latin typeface="+mn-lt"/>
                <a:ea typeface="Calibri" panose="020F0502020204030204" pitchFamily="34" charset="0"/>
              </a:rPr>
              <a:t>Details of irregular expenditure condoned</a:t>
            </a:r>
            <a:endParaRPr kumimoji="0" lang="en-GB" altLang="en-US" sz="900" b="0" i="0" u="none" strike="noStrike" cap="none" normalizeH="0" baseline="0" dirty="0">
              <a:ln>
                <a:noFill/>
              </a:ln>
              <a:solidFill>
                <a:schemeClr val="tx1"/>
              </a:solidFill>
              <a:effectLst/>
              <a:latin typeface="+mn-lt"/>
            </a:endParaRPr>
          </a:p>
        </p:txBody>
      </p:sp>
      <p:graphicFrame>
        <p:nvGraphicFramePr>
          <p:cNvPr id="22" name="Table 21"/>
          <p:cNvGraphicFramePr>
            <a:graphicFrameLocks noGrp="1"/>
          </p:cNvGraphicFramePr>
          <p:nvPr>
            <p:extLst>
              <p:ext uri="{D42A27DB-BD31-4B8C-83A1-F6EECF244321}">
                <p14:modId xmlns:p14="http://schemas.microsoft.com/office/powerpoint/2010/main" xmlns="" val="3183859457"/>
              </p:ext>
            </p:extLst>
          </p:nvPr>
        </p:nvGraphicFramePr>
        <p:xfrm>
          <a:off x="123348" y="3364756"/>
          <a:ext cx="7226858" cy="726162"/>
        </p:xfrm>
        <a:graphic>
          <a:graphicData uri="http://schemas.openxmlformats.org/drawingml/2006/table">
            <a:tbl>
              <a:tblPr/>
              <a:tblGrid>
                <a:gridCol w="4742424">
                  <a:extLst>
                    <a:ext uri="{9D8B030D-6E8A-4147-A177-3AD203B41FA5}">
                      <a16:colId xmlns:a16="http://schemas.microsoft.com/office/drawing/2014/main" xmlns="" val="2487593638"/>
                    </a:ext>
                  </a:extLst>
                </a:gridCol>
                <a:gridCol w="1294643">
                  <a:extLst>
                    <a:ext uri="{9D8B030D-6E8A-4147-A177-3AD203B41FA5}">
                      <a16:colId xmlns:a16="http://schemas.microsoft.com/office/drawing/2014/main" xmlns="" val="2274997489"/>
                    </a:ext>
                  </a:extLst>
                </a:gridCol>
                <a:gridCol w="1189791">
                  <a:extLst>
                    <a:ext uri="{9D8B030D-6E8A-4147-A177-3AD203B41FA5}">
                      <a16:colId xmlns:a16="http://schemas.microsoft.com/office/drawing/2014/main" xmlns="" val="2898765792"/>
                    </a:ext>
                  </a:extLst>
                </a:gridCol>
              </a:tblGrid>
              <a:tr h="0">
                <a:tc>
                  <a:txBody>
                    <a:bodyPr/>
                    <a:lstStyle/>
                    <a:p>
                      <a:pPr algn="l" fontAlgn="ctr"/>
                      <a:r>
                        <a:rPr lang="en-US" sz="900" b="1" i="0" u="none" strike="noStrike" dirty="0">
                          <a:solidFill>
                            <a:srgbClr val="000000"/>
                          </a:solidFill>
                          <a:effectLst/>
                          <a:latin typeface="+mn-lt"/>
                        </a:rPr>
                        <a:t>Details of irregular expenditure not condoned</a:t>
                      </a:r>
                    </a:p>
                  </a:txBody>
                  <a:tcPr marL="7492" marR="7492" marT="74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mn-lt"/>
                      </a:endParaRPr>
                    </a:p>
                  </a:txBody>
                  <a:tcPr marL="7492" marR="7492" marT="74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mn-lt"/>
                      </a:endParaRPr>
                    </a:p>
                  </a:txBody>
                  <a:tcPr marL="7492" marR="7492" marT="749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0473341"/>
                  </a:ext>
                </a:extLst>
              </a:tr>
              <a:tr h="144854">
                <a:tc>
                  <a:txBody>
                    <a:bodyPr/>
                    <a:lstStyle/>
                    <a:p>
                      <a:pPr algn="l" fontAlgn="ctr"/>
                      <a:r>
                        <a:rPr lang="en-ZA" sz="900" b="1" i="0" u="none" strike="noStrike" dirty="0">
                          <a:solidFill>
                            <a:srgbClr val="000000"/>
                          </a:solidFill>
                          <a:effectLst/>
                          <a:latin typeface="+mn-lt"/>
                        </a:rPr>
                        <a:t>Incident</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mn-lt"/>
                        </a:rPr>
                        <a:t>Condoned by (relevant authority)</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mn-lt"/>
                        </a:rPr>
                        <a:t>R’000</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403132"/>
                  </a:ext>
                </a:extLst>
              </a:tr>
              <a:tr h="299698">
                <a:tc>
                  <a:txBody>
                    <a:bodyPr/>
                    <a:lstStyle/>
                    <a:p>
                      <a:pPr algn="just"/>
                      <a:r>
                        <a:rPr lang="en-US" sz="900" b="0" i="0" u="none" strike="noStrike" cap="none" baseline="0" dirty="0">
                          <a:solidFill>
                            <a:schemeClr val="tx1"/>
                          </a:solidFill>
                          <a:latin typeface="+mn-lt"/>
                          <a:ea typeface="+mn-ea"/>
                          <a:cs typeface="+mn-cs"/>
                          <a:sym typeface="Arial"/>
                        </a:rPr>
                        <a:t>The procurement of furniture without adhering to local production and </a:t>
                      </a:r>
                      <a:r>
                        <a:rPr lang="en-ZA" sz="900" b="0" i="0" u="none" strike="noStrike" cap="none" baseline="0" dirty="0">
                          <a:solidFill>
                            <a:schemeClr val="tx1"/>
                          </a:solidFill>
                          <a:latin typeface="+mn-lt"/>
                          <a:ea typeface="+mn-ea"/>
                          <a:cs typeface="+mn-cs"/>
                          <a:sym typeface="Arial"/>
                        </a:rPr>
                        <a:t>content requirements (KEVCON).</a:t>
                      </a:r>
                      <a:endParaRPr lang="en-ZA" sz="900" b="0" i="0" u="none" strike="noStrike" dirty="0">
                        <a:solidFill>
                          <a:srgbClr val="000000"/>
                        </a:solidFill>
                        <a:effectLst/>
                        <a:latin typeface="+mn-lt"/>
                      </a:endParaRP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dirty="0">
                          <a:solidFill>
                            <a:srgbClr val="000000"/>
                          </a:solidFill>
                          <a:effectLst/>
                          <a:latin typeface="Calibri" panose="020F0502020204030204" pitchFamily="34" charset="0"/>
                        </a:rPr>
                        <a:t> </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mn-lt"/>
                        </a:rPr>
                        <a:t>63</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34699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2156140689"/>
              </p:ext>
            </p:extLst>
          </p:nvPr>
        </p:nvGraphicFramePr>
        <p:xfrm>
          <a:off x="123348" y="956689"/>
          <a:ext cx="7313617" cy="641352"/>
        </p:xfrm>
        <a:graphic>
          <a:graphicData uri="http://schemas.openxmlformats.org/drawingml/2006/table">
            <a:tbl>
              <a:tblPr firstRow="1" firstCol="1" bandRow="1"/>
              <a:tblGrid>
                <a:gridCol w="3349213">
                  <a:extLst>
                    <a:ext uri="{9D8B030D-6E8A-4147-A177-3AD203B41FA5}">
                      <a16:colId xmlns:a16="http://schemas.microsoft.com/office/drawing/2014/main" xmlns="" val="1973244724"/>
                    </a:ext>
                  </a:extLst>
                </a:gridCol>
                <a:gridCol w="1251800">
                  <a:extLst>
                    <a:ext uri="{9D8B030D-6E8A-4147-A177-3AD203B41FA5}">
                      <a16:colId xmlns:a16="http://schemas.microsoft.com/office/drawing/2014/main" xmlns="" val="3078452053"/>
                    </a:ext>
                  </a:extLst>
                </a:gridCol>
                <a:gridCol w="1251800">
                  <a:extLst>
                    <a:ext uri="{9D8B030D-6E8A-4147-A177-3AD203B41FA5}">
                      <a16:colId xmlns:a16="http://schemas.microsoft.com/office/drawing/2014/main" xmlns="" val="3371046975"/>
                    </a:ext>
                  </a:extLst>
                </a:gridCol>
                <a:gridCol w="209004">
                  <a:extLst>
                    <a:ext uri="{9D8B030D-6E8A-4147-A177-3AD203B41FA5}">
                      <a16:colId xmlns:a16="http://schemas.microsoft.com/office/drawing/2014/main" xmlns="" val="979263175"/>
                    </a:ext>
                  </a:extLst>
                </a:gridCol>
                <a:gridCol w="1251800">
                  <a:extLst>
                    <a:ext uri="{9D8B030D-6E8A-4147-A177-3AD203B41FA5}">
                      <a16:colId xmlns:a16="http://schemas.microsoft.com/office/drawing/2014/main" xmlns="" val="147238142"/>
                    </a:ext>
                  </a:extLst>
                </a:gridCol>
              </a:tblGrid>
              <a:tr h="147637">
                <a:tc>
                  <a:txBody>
                    <a:bodyPr/>
                    <a:lstStyle/>
                    <a:p>
                      <a:pPr>
                        <a:lnSpc>
                          <a:spcPct val="115000"/>
                        </a:lnSpc>
                        <a:spcAft>
                          <a:spcPts val="0"/>
                        </a:spcAft>
                      </a:pPr>
                      <a:r>
                        <a:rPr lang="en-ZA" sz="1000" dirty="0">
                          <a:effectLst/>
                          <a:latin typeface="+mn-lt"/>
                          <a:ea typeface="Times New Roman" panose="02020603050405020304" pitchFamily="18" charset="0"/>
                          <a:cs typeface="Calibri" panose="020F0502020204030204" pitchFamily="34" charset="0"/>
                        </a:rPr>
                        <a:t>Unauthorised expenditure</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lnL>
                      <a:noFill/>
                    </a:lnL>
                    <a:lnR>
                      <a:noFill/>
                    </a:lnR>
                    <a:lnT>
                      <a:noFill/>
                    </a:lnT>
                    <a:lnB>
                      <a:noFill/>
                    </a:lnB>
                  </a:tcPr>
                </a:tc>
                <a:tc>
                  <a:txBody>
                    <a:bodyPr/>
                    <a:lstStyle/>
                    <a:p>
                      <a:pPr>
                        <a:lnSpc>
                          <a:spcPct val="107000"/>
                        </a:lnSpc>
                      </a:pPr>
                      <a:endParaRPr lang="en-ZA" sz="1000" dirty="0">
                        <a:effectLst/>
                        <a:latin typeface="+mn-lt"/>
                        <a:cs typeface="Times New Roman" panose="02020603050405020304" pitchFamily="18" charset="0"/>
                      </a:endParaRPr>
                    </a:p>
                  </a:txBody>
                  <a:tcPr marL="56441" marR="56441" marT="0" marB="0" anchor="b">
                    <a:lnL>
                      <a:noFill/>
                    </a:lnL>
                    <a:lnR>
                      <a:noFill/>
                    </a:lnR>
                    <a:lnT>
                      <a:noFill/>
                    </a:lnT>
                    <a:lnB>
                      <a:noFill/>
                    </a:lnB>
                  </a:tcPr>
                </a:tc>
                <a:tc>
                  <a:txBody>
                    <a:bodyPr/>
                    <a:lstStyle/>
                    <a:p>
                      <a:pPr algn="r">
                        <a:lnSpc>
                          <a:spcPct val="115000"/>
                        </a:lnSpc>
                        <a:spcAft>
                          <a:spcPts val="0"/>
                        </a:spcAft>
                      </a:pPr>
                      <a:r>
                        <a:rPr lang="en-ZA" sz="1000" dirty="0">
                          <a:solidFill>
                            <a:srgbClr val="000000"/>
                          </a:solidFill>
                          <a:effectLst/>
                          <a:latin typeface="+mn-lt"/>
                          <a:ea typeface="Times New Roman" panose="02020603050405020304" pitchFamily="18" charset="0"/>
                          <a:cs typeface="Calibri" panose="020F0502020204030204" pitchFamily="34" charset="0"/>
                        </a:rPr>
                        <a:t>-</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ctr">
                    <a:lnL>
                      <a:noFill/>
                    </a:lnL>
                    <a:lnR>
                      <a:noFill/>
                    </a:lnR>
                    <a:lnT>
                      <a:noFill/>
                    </a:lnT>
                    <a:lnB>
                      <a:noFill/>
                    </a:lnB>
                  </a:tcPr>
                </a:tc>
                <a:tc>
                  <a:txBody>
                    <a:bodyPr/>
                    <a:lstStyle/>
                    <a:p>
                      <a:pPr>
                        <a:lnSpc>
                          <a:spcPct val="107000"/>
                        </a:lnSpc>
                      </a:pPr>
                      <a:endParaRPr lang="en-ZA" sz="1000" dirty="0">
                        <a:effectLst/>
                        <a:latin typeface="+mn-lt"/>
                        <a:cs typeface="Times New Roman" panose="02020603050405020304" pitchFamily="18" charset="0"/>
                      </a:endParaRPr>
                    </a:p>
                  </a:txBody>
                  <a:tcPr marL="56441" marR="56441" marT="0" marB="0" anchor="ctr">
                    <a:lnL>
                      <a:noFill/>
                    </a:lnL>
                    <a:lnR>
                      <a:noFill/>
                    </a:lnR>
                    <a:lnT>
                      <a:noFill/>
                    </a:lnT>
                    <a:lnB>
                      <a:noFill/>
                    </a:lnB>
                  </a:tcPr>
                </a:tc>
                <a:tc>
                  <a:txBody>
                    <a:bodyPr/>
                    <a:lstStyle/>
                    <a:p>
                      <a:pPr algn="r">
                        <a:lnSpc>
                          <a:spcPct val="115000"/>
                        </a:lnSpc>
                        <a:spcAft>
                          <a:spcPts val="0"/>
                        </a:spcAft>
                      </a:pPr>
                      <a:r>
                        <a:rPr lang="en-ZA" sz="1000" dirty="0">
                          <a:solidFill>
                            <a:srgbClr val="000000"/>
                          </a:solidFill>
                          <a:effectLst/>
                          <a:latin typeface="+mn-lt"/>
                          <a:ea typeface="Times New Roman" panose="02020603050405020304" pitchFamily="18" charset="0"/>
                          <a:cs typeface="Calibri" panose="020F0502020204030204" pitchFamily="34" charset="0"/>
                        </a:rPr>
                        <a:t>-</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ctr">
                    <a:lnL>
                      <a:noFill/>
                    </a:lnL>
                    <a:lnR>
                      <a:noFill/>
                    </a:lnR>
                    <a:lnT>
                      <a:noFill/>
                    </a:lnT>
                    <a:lnB>
                      <a:noFill/>
                    </a:lnB>
                  </a:tcPr>
                </a:tc>
                <a:extLst>
                  <a:ext uri="{0D108BD9-81ED-4DB2-BD59-A6C34878D82A}">
                    <a16:rowId xmlns:a16="http://schemas.microsoft.com/office/drawing/2014/main" xmlns="" val="126328129"/>
                  </a:ext>
                </a:extLst>
              </a:tr>
              <a:tr h="147637">
                <a:tc>
                  <a:txBody>
                    <a:bodyPr/>
                    <a:lstStyle/>
                    <a:p>
                      <a:pPr>
                        <a:lnSpc>
                          <a:spcPct val="115000"/>
                        </a:lnSpc>
                        <a:spcAft>
                          <a:spcPts val="0"/>
                        </a:spcAft>
                      </a:pPr>
                      <a:r>
                        <a:rPr lang="en-ZA" sz="1000" dirty="0">
                          <a:effectLst/>
                          <a:latin typeface="+mn-lt"/>
                          <a:ea typeface="Times New Roman" panose="02020603050405020304" pitchFamily="18" charset="0"/>
                          <a:cs typeface="Calibri" panose="020F0502020204030204" pitchFamily="34" charset="0"/>
                        </a:rPr>
                        <a:t>Irregular expenditure</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lnL>
                      <a:noFill/>
                    </a:lnL>
                    <a:lnR>
                      <a:noFill/>
                    </a:lnR>
                    <a:lnT>
                      <a:noFill/>
                    </a:lnT>
                    <a:lnB>
                      <a:noFill/>
                    </a:lnB>
                  </a:tcPr>
                </a:tc>
                <a:tc>
                  <a:txBody>
                    <a:bodyPr/>
                    <a:lstStyle/>
                    <a:p>
                      <a:pPr>
                        <a:lnSpc>
                          <a:spcPct val="107000"/>
                        </a:lnSpc>
                      </a:pPr>
                      <a:endParaRPr lang="en-ZA" sz="1000" dirty="0">
                        <a:effectLst/>
                        <a:latin typeface="+mn-lt"/>
                        <a:cs typeface="Times New Roman" panose="02020603050405020304" pitchFamily="18" charset="0"/>
                      </a:endParaRPr>
                    </a:p>
                  </a:txBody>
                  <a:tcPr marL="56441" marR="56441" marT="0" marB="0" anchor="ctr">
                    <a:lnL>
                      <a:noFill/>
                    </a:lnL>
                    <a:lnR>
                      <a:noFill/>
                    </a:lnR>
                    <a:lnT>
                      <a:noFill/>
                    </a:lnT>
                    <a:lnB>
                      <a:noFill/>
                    </a:lnB>
                  </a:tcPr>
                </a:tc>
                <a:tc>
                  <a:txBody>
                    <a:bodyPr/>
                    <a:lstStyle/>
                    <a:p>
                      <a:pPr algn="r">
                        <a:lnSpc>
                          <a:spcPct val="115000"/>
                        </a:lnSpc>
                        <a:spcAft>
                          <a:spcPts val="0"/>
                        </a:spcAft>
                      </a:pPr>
                      <a:r>
                        <a:rPr lang="en-ZA" sz="1000" dirty="0">
                          <a:solidFill>
                            <a:srgbClr val="000000"/>
                          </a:solidFill>
                          <a:effectLst/>
                          <a:latin typeface="+mn-lt"/>
                          <a:ea typeface="Times New Roman" panose="02020603050405020304" pitchFamily="18" charset="0"/>
                          <a:cs typeface="Calibri" panose="020F0502020204030204" pitchFamily="34" charset="0"/>
                        </a:rPr>
                        <a:t>63</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ctr">
                    <a:lnL>
                      <a:noFill/>
                    </a:lnL>
                    <a:lnR>
                      <a:noFill/>
                    </a:lnR>
                    <a:lnT>
                      <a:noFill/>
                    </a:lnT>
                    <a:lnB>
                      <a:noFill/>
                    </a:lnB>
                  </a:tcPr>
                </a:tc>
                <a:tc>
                  <a:txBody>
                    <a:bodyPr/>
                    <a:lstStyle/>
                    <a:p>
                      <a:pPr>
                        <a:lnSpc>
                          <a:spcPct val="107000"/>
                        </a:lnSpc>
                      </a:pPr>
                      <a:endParaRPr lang="en-ZA" sz="1000" dirty="0">
                        <a:effectLst/>
                        <a:latin typeface="+mn-lt"/>
                        <a:cs typeface="Times New Roman" panose="02020603050405020304" pitchFamily="18" charset="0"/>
                      </a:endParaRPr>
                    </a:p>
                  </a:txBody>
                  <a:tcPr marL="56441" marR="56441" marT="0" marB="0" anchor="ctr">
                    <a:lnL>
                      <a:noFill/>
                    </a:lnL>
                    <a:lnR>
                      <a:noFill/>
                    </a:lnR>
                    <a:lnT>
                      <a:noFill/>
                    </a:lnT>
                    <a:lnB>
                      <a:noFill/>
                    </a:lnB>
                  </a:tcPr>
                </a:tc>
                <a:tc>
                  <a:txBody>
                    <a:bodyPr/>
                    <a:lstStyle/>
                    <a:p>
                      <a:pPr algn="r">
                        <a:lnSpc>
                          <a:spcPct val="115000"/>
                        </a:lnSpc>
                        <a:spcAft>
                          <a:spcPts val="0"/>
                        </a:spcAft>
                      </a:pPr>
                      <a:r>
                        <a:rPr lang="en-ZA" sz="1000" dirty="0">
                          <a:solidFill>
                            <a:srgbClr val="000000"/>
                          </a:solidFill>
                          <a:effectLst/>
                          <a:latin typeface="+mn-lt"/>
                          <a:ea typeface="Times New Roman" panose="02020603050405020304" pitchFamily="18" charset="0"/>
                          <a:cs typeface="Calibri" panose="020F0502020204030204" pitchFamily="34" charset="0"/>
                        </a:rPr>
                        <a:t>750</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ctr">
                    <a:lnL>
                      <a:noFill/>
                    </a:lnL>
                    <a:lnR>
                      <a:noFill/>
                    </a:lnR>
                    <a:lnT>
                      <a:noFill/>
                    </a:lnT>
                    <a:lnB>
                      <a:noFill/>
                    </a:lnB>
                  </a:tcPr>
                </a:tc>
                <a:extLst>
                  <a:ext uri="{0D108BD9-81ED-4DB2-BD59-A6C34878D82A}">
                    <a16:rowId xmlns:a16="http://schemas.microsoft.com/office/drawing/2014/main" xmlns="" val="2658280022"/>
                  </a:ext>
                </a:extLst>
              </a:tr>
              <a:tr h="147637">
                <a:tc>
                  <a:txBody>
                    <a:bodyPr/>
                    <a:lstStyle/>
                    <a:p>
                      <a:pPr>
                        <a:lnSpc>
                          <a:spcPct val="115000"/>
                        </a:lnSpc>
                        <a:spcAft>
                          <a:spcPts val="0"/>
                        </a:spcAft>
                      </a:pPr>
                      <a:r>
                        <a:rPr lang="en-ZA" sz="1000" dirty="0">
                          <a:effectLst/>
                          <a:latin typeface="+mn-lt"/>
                          <a:ea typeface="Times New Roman" panose="02020603050405020304" pitchFamily="18" charset="0"/>
                          <a:cs typeface="Calibri" panose="020F0502020204030204" pitchFamily="34" charset="0"/>
                        </a:rPr>
                        <a:t>Fruitless and wasteful expenditure</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lnL>
                      <a:noFill/>
                    </a:lnL>
                    <a:lnR>
                      <a:noFill/>
                    </a:lnR>
                    <a:lnT>
                      <a:noFill/>
                    </a:lnT>
                    <a:lnB>
                      <a:noFill/>
                    </a:lnB>
                  </a:tcPr>
                </a:tc>
                <a:tc>
                  <a:txBody>
                    <a:bodyPr/>
                    <a:lstStyle/>
                    <a:p>
                      <a:pPr>
                        <a:lnSpc>
                          <a:spcPct val="107000"/>
                        </a:lnSpc>
                      </a:pPr>
                      <a:endParaRPr lang="en-ZA" sz="1000" dirty="0">
                        <a:effectLst/>
                        <a:latin typeface="+mn-lt"/>
                        <a:cs typeface="Times New Roman" panose="02020603050405020304" pitchFamily="18" charset="0"/>
                      </a:endParaRPr>
                    </a:p>
                  </a:txBody>
                  <a:tcPr marL="56441" marR="56441" marT="0" marB="0" anchor="ctr">
                    <a:lnL>
                      <a:noFill/>
                    </a:lnL>
                    <a:lnR>
                      <a:noFill/>
                    </a:lnR>
                    <a:lnT>
                      <a:noFill/>
                    </a:lnT>
                    <a:lnB>
                      <a:noFill/>
                    </a:lnB>
                  </a:tcPr>
                </a:tc>
                <a:tc>
                  <a:txBody>
                    <a:bodyPr/>
                    <a:lstStyle/>
                    <a:p>
                      <a:pPr algn="r">
                        <a:lnSpc>
                          <a:spcPct val="115000"/>
                        </a:lnSpc>
                        <a:spcAft>
                          <a:spcPts val="0"/>
                        </a:spcAft>
                      </a:pPr>
                      <a:r>
                        <a:rPr lang="en-ZA" sz="1000" dirty="0">
                          <a:solidFill>
                            <a:srgbClr val="000000"/>
                          </a:solidFill>
                          <a:effectLst/>
                          <a:latin typeface="+mn-lt"/>
                          <a:ea typeface="Times New Roman" panose="02020603050405020304" pitchFamily="18" charset="0"/>
                          <a:cs typeface="Calibri" panose="020F0502020204030204" pitchFamily="34" charset="0"/>
                        </a:rPr>
                        <a:t>6</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000" dirty="0">
                        <a:effectLst/>
                        <a:latin typeface="+mn-lt"/>
                        <a:cs typeface="Times New Roman" panose="02020603050405020304" pitchFamily="18" charset="0"/>
                      </a:endParaRPr>
                    </a:p>
                  </a:txBody>
                  <a:tcPr marL="56441" marR="56441" marT="0" marB="0" anchor="ctr">
                    <a:lnL>
                      <a:noFill/>
                    </a:lnL>
                    <a:lnR>
                      <a:noFill/>
                    </a:lnR>
                    <a:lnT>
                      <a:noFill/>
                    </a:lnT>
                    <a:lnB>
                      <a:noFill/>
                    </a:lnB>
                  </a:tcPr>
                </a:tc>
                <a:tc>
                  <a:txBody>
                    <a:bodyPr/>
                    <a:lstStyle/>
                    <a:p>
                      <a:pPr algn="r">
                        <a:lnSpc>
                          <a:spcPct val="115000"/>
                        </a:lnSpc>
                        <a:spcAft>
                          <a:spcPts val="0"/>
                        </a:spcAft>
                      </a:pPr>
                      <a:r>
                        <a:rPr lang="en-ZA" sz="1000" dirty="0">
                          <a:solidFill>
                            <a:srgbClr val="000000"/>
                          </a:solidFill>
                          <a:effectLst/>
                          <a:latin typeface="+mn-lt"/>
                          <a:ea typeface="Times New Roman" panose="02020603050405020304" pitchFamily="18" charset="0"/>
                          <a:cs typeface="Calibri" panose="020F0502020204030204" pitchFamily="34" charset="0"/>
                        </a:rPr>
                        <a:t>14</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3924946"/>
                  </a:ext>
                </a:extLst>
              </a:tr>
              <a:tr h="147637">
                <a:tc>
                  <a:txBody>
                    <a:bodyPr/>
                    <a:lstStyle/>
                    <a:p>
                      <a:pPr>
                        <a:lnSpc>
                          <a:spcPct val="115000"/>
                        </a:lnSpc>
                        <a:spcAft>
                          <a:spcPts val="0"/>
                        </a:spcAft>
                      </a:pPr>
                      <a:r>
                        <a:rPr lang="en-ZA" sz="1000" b="1" dirty="0">
                          <a:effectLst/>
                          <a:latin typeface="+mn-lt"/>
                          <a:ea typeface="Times New Roman" panose="02020603050405020304" pitchFamily="18" charset="0"/>
                          <a:cs typeface="Calibri" panose="020F0502020204030204" pitchFamily="34" charset="0"/>
                        </a:rPr>
                        <a:t>Total</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b">
                    <a:lnL>
                      <a:noFill/>
                    </a:lnL>
                    <a:lnR>
                      <a:noFill/>
                    </a:lnR>
                    <a:lnT>
                      <a:noFill/>
                    </a:lnT>
                    <a:lnB>
                      <a:noFill/>
                    </a:lnB>
                  </a:tcPr>
                </a:tc>
                <a:tc>
                  <a:txBody>
                    <a:bodyPr/>
                    <a:lstStyle/>
                    <a:p>
                      <a:pPr>
                        <a:lnSpc>
                          <a:spcPct val="107000"/>
                        </a:lnSpc>
                      </a:pPr>
                      <a:endParaRPr lang="en-ZA" sz="1000" dirty="0">
                        <a:effectLst/>
                        <a:latin typeface="+mn-lt"/>
                        <a:cs typeface="Times New Roman" panose="02020603050405020304" pitchFamily="18" charset="0"/>
                      </a:endParaRPr>
                    </a:p>
                  </a:txBody>
                  <a:tcPr marL="56441" marR="56441" marT="0" marB="0" anchor="ctr">
                    <a:lnL>
                      <a:noFill/>
                    </a:lnL>
                    <a:lnR>
                      <a:noFill/>
                    </a:lnR>
                    <a:lnT>
                      <a:noFill/>
                    </a:lnT>
                    <a:lnB>
                      <a:noFill/>
                    </a:lnB>
                  </a:tcPr>
                </a:tc>
                <a:tc>
                  <a:txBody>
                    <a:bodyPr/>
                    <a:lstStyle/>
                    <a:p>
                      <a:pPr algn="r">
                        <a:lnSpc>
                          <a:spcPct val="115000"/>
                        </a:lnSpc>
                        <a:spcAft>
                          <a:spcPts val="0"/>
                        </a:spcAft>
                      </a:pPr>
                      <a:r>
                        <a:rPr lang="en-ZA" sz="1000" b="1" dirty="0">
                          <a:solidFill>
                            <a:srgbClr val="000000"/>
                          </a:solidFill>
                          <a:effectLst/>
                          <a:latin typeface="+mn-lt"/>
                          <a:ea typeface="Times New Roman" panose="02020603050405020304" pitchFamily="18" charset="0"/>
                          <a:cs typeface="Calibri" panose="020F0502020204030204" pitchFamily="34" charset="0"/>
                        </a:rPr>
                        <a:t>69</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pPr>
                      <a:endParaRPr lang="en-ZA" sz="1000" dirty="0">
                        <a:effectLst/>
                        <a:latin typeface="+mn-lt"/>
                        <a:cs typeface="Times New Roman" panose="02020603050405020304" pitchFamily="18" charset="0"/>
                      </a:endParaRPr>
                    </a:p>
                  </a:txBody>
                  <a:tcPr marL="56441" marR="56441" marT="0" marB="0" anchor="ctr">
                    <a:lnL>
                      <a:noFill/>
                    </a:lnL>
                    <a:lnR>
                      <a:noFill/>
                    </a:lnR>
                    <a:lnT>
                      <a:noFill/>
                    </a:lnT>
                    <a:lnB>
                      <a:noFill/>
                    </a:lnB>
                  </a:tcPr>
                </a:tc>
                <a:tc>
                  <a:txBody>
                    <a:bodyPr/>
                    <a:lstStyle/>
                    <a:p>
                      <a:pPr algn="r">
                        <a:lnSpc>
                          <a:spcPct val="115000"/>
                        </a:lnSpc>
                        <a:spcAft>
                          <a:spcPts val="0"/>
                        </a:spcAft>
                      </a:pPr>
                      <a:r>
                        <a:rPr lang="en-ZA" sz="1000" b="1" dirty="0">
                          <a:solidFill>
                            <a:srgbClr val="000000"/>
                          </a:solidFill>
                          <a:effectLst/>
                          <a:latin typeface="+mn-lt"/>
                          <a:ea typeface="Times New Roman" panose="02020603050405020304" pitchFamily="18" charset="0"/>
                          <a:cs typeface="Calibri" panose="020F0502020204030204" pitchFamily="34" charset="0"/>
                        </a:rPr>
                        <a:t>764</a:t>
                      </a:r>
                      <a:endParaRPr lang="en-ZA" sz="1000" dirty="0">
                        <a:effectLst/>
                        <a:latin typeface="+mn-lt"/>
                        <a:ea typeface="Calibri" panose="020F0502020204030204" pitchFamily="34" charset="0"/>
                        <a:cs typeface="Times New Roman" panose="02020603050405020304" pitchFamily="18" charset="0"/>
                      </a:endParaRPr>
                    </a:p>
                  </a:txBody>
                  <a:tcPr marL="56441" marR="56441"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22925828"/>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2670744535"/>
              </p:ext>
            </p:extLst>
          </p:nvPr>
        </p:nvGraphicFramePr>
        <p:xfrm>
          <a:off x="123348" y="4158920"/>
          <a:ext cx="7226858" cy="726162"/>
        </p:xfrm>
        <a:graphic>
          <a:graphicData uri="http://schemas.openxmlformats.org/drawingml/2006/table">
            <a:tbl>
              <a:tblPr/>
              <a:tblGrid>
                <a:gridCol w="4742424">
                  <a:extLst>
                    <a:ext uri="{9D8B030D-6E8A-4147-A177-3AD203B41FA5}">
                      <a16:colId xmlns:a16="http://schemas.microsoft.com/office/drawing/2014/main" xmlns="" val="2487593638"/>
                    </a:ext>
                  </a:extLst>
                </a:gridCol>
                <a:gridCol w="1294643">
                  <a:extLst>
                    <a:ext uri="{9D8B030D-6E8A-4147-A177-3AD203B41FA5}">
                      <a16:colId xmlns:a16="http://schemas.microsoft.com/office/drawing/2014/main" xmlns="" val="2274997489"/>
                    </a:ext>
                  </a:extLst>
                </a:gridCol>
                <a:gridCol w="1189791">
                  <a:extLst>
                    <a:ext uri="{9D8B030D-6E8A-4147-A177-3AD203B41FA5}">
                      <a16:colId xmlns:a16="http://schemas.microsoft.com/office/drawing/2014/main" xmlns="" val="2898765792"/>
                    </a:ext>
                  </a:extLst>
                </a:gridCol>
              </a:tblGrid>
              <a:tr h="0">
                <a:tc>
                  <a:txBody>
                    <a:bodyPr/>
                    <a:lstStyle/>
                    <a:p>
                      <a:pPr algn="l" fontAlgn="ctr"/>
                      <a:r>
                        <a:rPr lang="en-US" sz="900" b="1" i="0" u="none" strike="noStrike" dirty="0">
                          <a:solidFill>
                            <a:srgbClr val="000000"/>
                          </a:solidFill>
                          <a:effectLst/>
                          <a:latin typeface="+mn-lt"/>
                        </a:rPr>
                        <a:t>Details of fruitless expenditure written-off</a:t>
                      </a:r>
                    </a:p>
                  </a:txBody>
                  <a:tcPr marL="7492" marR="7492" marT="74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mn-lt"/>
                      </a:endParaRPr>
                    </a:p>
                  </a:txBody>
                  <a:tcPr marL="7492" marR="7492" marT="74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solidFill>
                          <a:srgbClr val="000000"/>
                        </a:solidFill>
                        <a:effectLst/>
                        <a:latin typeface="+mn-lt"/>
                      </a:endParaRPr>
                    </a:p>
                  </a:txBody>
                  <a:tcPr marL="7492" marR="7492" marT="749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0473341"/>
                  </a:ext>
                </a:extLst>
              </a:tr>
              <a:tr h="144854">
                <a:tc>
                  <a:txBody>
                    <a:bodyPr/>
                    <a:lstStyle/>
                    <a:p>
                      <a:pPr algn="l" fontAlgn="ctr"/>
                      <a:r>
                        <a:rPr lang="en-ZA" sz="900" b="1" i="0" u="none" strike="noStrike" dirty="0">
                          <a:solidFill>
                            <a:srgbClr val="000000"/>
                          </a:solidFill>
                          <a:effectLst/>
                          <a:latin typeface="+mn-lt"/>
                        </a:rPr>
                        <a:t>Incident</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mn-lt"/>
                        </a:rPr>
                        <a:t>Condoned by (Accounting Officer)</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mn-lt"/>
                        </a:rPr>
                        <a:t>R’000</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403132"/>
                  </a:ext>
                </a:extLst>
              </a:tr>
              <a:tr h="299698">
                <a:tc>
                  <a:txBody>
                    <a:bodyPr/>
                    <a:lstStyle/>
                    <a:p>
                      <a:pPr algn="just"/>
                      <a:r>
                        <a:rPr lang="en-ZA" sz="900" b="0" i="0" u="none" strike="noStrike" cap="none" baseline="0" dirty="0">
                          <a:solidFill>
                            <a:schemeClr val="tx1"/>
                          </a:solidFill>
                          <a:latin typeface="+mn-lt"/>
                          <a:ea typeface="+mn-ea"/>
                          <a:cs typeface="+mn-cs"/>
                          <a:sym typeface="Arial"/>
                        </a:rPr>
                        <a:t>Expenditure for the service that could not be rendered by the supplier.</a:t>
                      </a:r>
                      <a:endParaRPr lang="en-ZA" sz="900" b="0" i="0" u="none" strike="noStrike" dirty="0">
                        <a:solidFill>
                          <a:srgbClr val="000000"/>
                        </a:solidFill>
                        <a:effectLst/>
                        <a:latin typeface="+mn-lt"/>
                      </a:endParaRP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dirty="0">
                          <a:solidFill>
                            <a:srgbClr val="000000"/>
                          </a:solidFill>
                          <a:effectLst/>
                          <a:latin typeface="Calibri" panose="020F0502020204030204" pitchFamily="34" charset="0"/>
                        </a:rPr>
                        <a:t> </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mn-lt"/>
                        </a:rPr>
                        <a:t>8</a:t>
                      </a:r>
                    </a:p>
                  </a:txBody>
                  <a:tcPr marL="7492" marR="7492" marT="7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346999"/>
                  </a:ext>
                </a:extLst>
              </a:tr>
            </a:tbl>
          </a:graphicData>
        </a:graphic>
      </p:graphicFrame>
      <p:pic>
        <p:nvPicPr>
          <p:cNvPr id="19" name="Picture 18"/>
          <p:cNvPicPr>
            <a:picLocks noChangeAspect="1"/>
          </p:cNvPicPr>
          <p:nvPr/>
        </p:nvPicPr>
        <p:blipFill>
          <a:blip r:embed="rId2"/>
          <a:stretch>
            <a:fillRect/>
          </a:stretch>
        </p:blipFill>
        <p:spPr>
          <a:xfrm>
            <a:off x="123348" y="1847708"/>
            <a:ext cx="7281658" cy="1483078"/>
          </a:xfrm>
          <a:prstGeom prst="rect">
            <a:avLst/>
          </a:prstGeom>
        </p:spPr>
      </p:pic>
    </p:spTree>
    <p:extLst>
      <p:ext uri="{BB962C8B-B14F-4D97-AF65-F5344CB8AC3E}">
        <p14:creationId xmlns:p14="http://schemas.microsoft.com/office/powerpoint/2010/main" xmlns="" val="408382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30 Days payment</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29</a:t>
            </a:fld>
            <a:endParaRPr lang="en-ZA" sz="1050">
              <a:solidFill>
                <a:srgbClr val="000000"/>
              </a:solidFill>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624518"/>
            <a:ext cx="7681893" cy="4328566"/>
          </a:xfrm>
        </p:spPr>
        <p:txBody>
          <a:bodyPr>
            <a:noAutofit/>
          </a:bodyPr>
          <a:lstStyle/>
          <a:p>
            <a:pPr marL="228600" indent="-228600" eaLnBrk="1" fontAlgn="auto" hangingPunct="1">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panose="020B0502020202020204" pitchFamily="34" charset="0"/>
            </a:endParaRPr>
          </a:p>
          <a:p>
            <a:pPr marL="0" lvl="0" indent="0" algn="just">
              <a:spcBef>
                <a:spcPts val="0"/>
              </a:spcBef>
              <a:spcAft>
                <a:spcPts val="0"/>
              </a:spcAft>
              <a:buSzPct val="100000"/>
              <a:buNone/>
            </a:pPr>
            <a:endParaRPr lang="en-GB" sz="2400" kern="1200">
              <a:solidFill>
                <a:srgbClr val="595959"/>
              </a:solidFill>
              <a:latin typeface="Century Gothic" panose="020B0502020202020204" pitchFamily="34" charset="0"/>
            </a:endParaRPr>
          </a:p>
        </p:txBody>
      </p:sp>
      <p:sp>
        <p:nvSpPr>
          <p:cNvPr id="8" name="TextBox 7">
            <a:extLst>
              <a:ext uri="{FF2B5EF4-FFF2-40B4-BE49-F238E27FC236}">
                <a16:creationId xmlns:a16="http://schemas.microsoft.com/office/drawing/2014/main" xmlns=""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
        <p:nvSpPr>
          <p:cNvPr id="2" name="Rectangle 1"/>
          <p:cNvSpPr/>
          <p:nvPr/>
        </p:nvSpPr>
        <p:spPr>
          <a:xfrm>
            <a:off x="93441" y="4000227"/>
            <a:ext cx="7502895" cy="738664"/>
          </a:xfrm>
          <a:prstGeom prst="rect">
            <a:avLst/>
          </a:prstGeom>
        </p:spPr>
        <p:txBody>
          <a:bodyPr wrap="square">
            <a:spAutoFit/>
          </a:bodyPr>
          <a:lstStyle/>
          <a:p>
            <a:pPr algn="just"/>
            <a:r>
              <a:rPr lang="en-ZA" sz="1050" dirty="0"/>
              <a:t>During the period April 2021 to 31 March 2022 the CPSI processed 561 payments with no payment exceeding 30 days recorded.</a:t>
            </a:r>
          </a:p>
          <a:p>
            <a:endParaRPr lang="en-ZA" sz="1050" dirty="0"/>
          </a:p>
          <a:p>
            <a:pPr algn="just"/>
            <a:r>
              <a:rPr lang="en-ZA" sz="1050" dirty="0"/>
              <a:t> Overall Average payment days for the financial year was 7.31 days.</a:t>
            </a:r>
            <a:endParaRPr lang="en-ZA" dirty="0"/>
          </a:p>
        </p:txBody>
      </p:sp>
      <p:graphicFrame>
        <p:nvGraphicFramePr>
          <p:cNvPr id="3" name="Table 2"/>
          <p:cNvGraphicFramePr>
            <a:graphicFrameLocks noGrp="1"/>
          </p:cNvGraphicFramePr>
          <p:nvPr/>
        </p:nvGraphicFramePr>
        <p:xfrm>
          <a:off x="93441" y="624517"/>
          <a:ext cx="7343524" cy="2983872"/>
        </p:xfrm>
        <a:graphic>
          <a:graphicData uri="http://schemas.openxmlformats.org/drawingml/2006/table">
            <a:tbl>
              <a:tblPr/>
              <a:tblGrid>
                <a:gridCol w="1835881">
                  <a:extLst>
                    <a:ext uri="{9D8B030D-6E8A-4147-A177-3AD203B41FA5}">
                      <a16:colId xmlns:a16="http://schemas.microsoft.com/office/drawing/2014/main" xmlns="" val="1404208989"/>
                    </a:ext>
                  </a:extLst>
                </a:gridCol>
                <a:gridCol w="1835881">
                  <a:extLst>
                    <a:ext uri="{9D8B030D-6E8A-4147-A177-3AD203B41FA5}">
                      <a16:colId xmlns:a16="http://schemas.microsoft.com/office/drawing/2014/main" xmlns="" val="3084278147"/>
                    </a:ext>
                  </a:extLst>
                </a:gridCol>
                <a:gridCol w="1835881">
                  <a:extLst>
                    <a:ext uri="{9D8B030D-6E8A-4147-A177-3AD203B41FA5}">
                      <a16:colId xmlns:a16="http://schemas.microsoft.com/office/drawing/2014/main" xmlns="" val="2810364814"/>
                    </a:ext>
                  </a:extLst>
                </a:gridCol>
                <a:gridCol w="1835881">
                  <a:extLst>
                    <a:ext uri="{9D8B030D-6E8A-4147-A177-3AD203B41FA5}">
                      <a16:colId xmlns:a16="http://schemas.microsoft.com/office/drawing/2014/main" xmlns="" val="3283035943"/>
                    </a:ext>
                  </a:extLst>
                </a:gridCol>
              </a:tblGrid>
              <a:tr h="559476">
                <a:tc>
                  <a:txBody>
                    <a:bodyPr/>
                    <a:lstStyle/>
                    <a:p>
                      <a:pPr algn="l" fontAlgn="b"/>
                      <a:r>
                        <a:rPr lang="en-ZA" sz="900" b="1" i="0" u="none" strike="noStrike" dirty="0">
                          <a:solidFill>
                            <a:srgbClr val="000000"/>
                          </a:solidFill>
                          <a:effectLst/>
                          <a:latin typeface="+mn-lt"/>
                        </a:rPr>
                        <a:t>Month</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900" b="1" i="0" u="none" strike="noStrike" dirty="0">
                          <a:solidFill>
                            <a:srgbClr val="000000"/>
                          </a:solidFill>
                          <a:effectLst/>
                          <a:latin typeface="+mn-lt"/>
                        </a:rPr>
                        <a:t>Number of payments processed on BAS per month</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900" b="1" i="0" u="none" strike="noStrike">
                          <a:solidFill>
                            <a:srgbClr val="000000"/>
                          </a:solidFill>
                          <a:effectLst/>
                          <a:latin typeface="+mn-lt"/>
                        </a:rPr>
                        <a:t> Average Payment days for the month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900" b="1" i="0" u="none" strike="noStrike">
                          <a:solidFill>
                            <a:srgbClr val="000000"/>
                          </a:solidFill>
                          <a:effectLst/>
                          <a:latin typeface="+mn-lt"/>
                        </a:rPr>
                        <a:t> Overall Average payment days for the financial year to date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xmlns="" val="3819463466"/>
                  </a:ext>
                </a:extLst>
              </a:tr>
              <a:tr h="186492">
                <a:tc>
                  <a:txBody>
                    <a:bodyPr/>
                    <a:lstStyle/>
                    <a:p>
                      <a:pPr algn="r" fontAlgn="b"/>
                      <a:r>
                        <a:rPr lang="en-ZA" sz="900" b="0" i="0" u="none" strike="noStrike">
                          <a:solidFill>
                            <a:srgbClr val="000000"/>
                          </a:solidFill>
                          <a:effectLst/>
                          <a:latin typeface="+mn-lt"/>
                        </a:rPr>
                        <a:t>Apr-21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mn-lt"/>
                        </a:rPr>
                        <a:t>27</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5.69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5.69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5423135"/>
                  </a:ext>
                </a:extLst>
              </a:tr>
              <a:tr h="186492">
                <a:tc>
                  <a:txBody>
                    <a:bodyPr/>
                    <a:lstStyle/>
                    <a:p>
                      <a:pPr algn="r" fontAlgn="b"/>
                      <a:r>
                        <a:rPr lang="en-ZA" sz="900" b="0" i="0" u="none" strike="noStrike">
                          <a:solidFill>
                            <a:srgbClr val="000000"/>
                          </a:solidFill>
                          <a:effectLst/>
                          <a:latin typeface="+mn-lt"/>
                        </a:rPr>
                        <a:t>May-21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mn-lt"/>
                        </a:rPr>
                        <a:t>46</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5.13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5.34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7527930"/>
                  </a:ext>
                </a:extLst>
              </a:tr>
              <a:tr h="186492">
                <a:tc>
                  <a:txBody>
                    <a:bodyPr/>
                    <a:lstStyle/>
                    <a:p>
                      <a:pPr algn="r" fontAlgn="b"/>
                      <a:r>
                        <a:rPr lang="en-ZA" sz="900" b="0" i="0" u="none" strike="noStrike">
                          <a:solidFill>
                            <a:srgbClr val="000000"/>
                          </a:solidFill>
                          <a:effectLst/>
                          <a:latin typeface="+mn-lt"/>
                        </a:rPr>
                        <a:t>Jun-21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mn-lt"/>
                        </a:rPr>
                        <a:t>40</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10.14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7.27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6876120"/>
                  </a:ext>
                </a:extLst>
              </a:tr>
              <a:tr h="186492">
                <a:tc>
                  <a:txBody>
                    <a:bodyPr/>
                    <a:lstStyle/>
                    <a:p>
                      <a:pPr algn="r" fontAlgn="b"/>
                      <a:r>
                        <a:rPr lang="en-ZA" sz="900" b="0" i="0" u="none" strike="noStrike">
                          <a:solidFill>
                            <a:srgbClr val="000000"/>
                          </a:solidFill>
                          <a:effectLst/>
                          <a:latin typeface="+mn-lt"/>
                        </a:rPr>
                        <a:t>Jul-21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37</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5.68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6.86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3568534"/>
                  </a:ext>
                </a:extLst>
              </a:tr>
              <a:tr h="186492">
                <a:tc>
                  <a:txBody>
                    <a:bodyPr/>
                    <a:lstStyle/>
                    <a:p>
                      <a:pPr algn="r" fontAlgn="b"/>
                      <a:r>
                        <a:rPr lang="en-ZA" sz="900" b="0" i="0" u="none" strike="noStrike">
                          <a:solidFill>
                            <a:srgbClr val="000000"/>
                          </a:solidFill>
                          <a:effectLst/>
                          <a:latin typeface="+mn-lt"/>
                        </a:rPr>
                        <a:t>Aug-21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45</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7.96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7.35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4295428"/>
                  </a:ext>
                </a:extLst>
              </a:tr>
              <a:tr h="186492">
                <a:tc>
                  <a:txBody>
                    <a:bodyPr/>
                    <a:lstStyle/>
                    <a:p>
                      <a:pPr algn="r" fontAlgn="b"/>
                      <a:r>
                        <a:rPr lang="en-ZA" sz="900" b="0" i="0" u="none" strike="noStrike">
                          <a:solidFill>
                            <a:srgbClr val="000000"/>
                          </a:solidFill>
                          <a:effectLst/>
                          <a:latin typeface="+mn-lt"/>
                        </a:rPr>
                        <a:t>Sep-21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48</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6.04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6.92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5960468"/>
                  </a:ext>
                </a:extLst>
              </a:tr>
              <a:tr h="186492">
                <a:tc>
                  <a:txBody>
                    <a:bodyPr/>
                    <a:lstStyle/>
                    <a:p>
                      <a:pPr algn="r" fontAlgn="b"/>
                      <a:r>
                        <a:rPr lang="en-ZA" sz="900" b="0" i="0" u="none" strike="noStrike">
                          <a:solidFill>
                            <a:srgbClr val="000000"/>
                          </a:solidFill>
                          <a:effectLst/>
                          <a:latin typeface="+mn-lt"/>
                        </a:rPr>
                        <a:t>Oct-21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36</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2.20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6.35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8891244"/>
                  </a:ext>
                </a:extLst>
              </a:tr>
              <a:tr h="186492">
                <a:tc>
                  <a:txBody>
                    <a:bodyPr/>
                    <a:lstStyle/>
                    <a:p>
                      <a:pPr algn="r" fontAlgn="b"/>
                      <a:r>
                        <a:rPr lang="en-ZA" sz="900" b="0" i="0" u="none" strike="noStrike">
                          <a:solidFill>
                            <a:srgbClr val="000000"/>
                          </a:solidFill>
                          <a:effectLst/>
                          <a:latin typeface="+mn-lt"/>
                        </a:rPr>
                        <a:t>Nov-21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42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7.47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6.47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3704083"/>
                  </a:ext>
                </a:extLst>
              </a:tr>
              <a:tr h="186492">
                <a:tc>
                  <a:txBody>
                    <a:bodyPr/>
                    <a:lstStyle/>
                    <a:p>
                      <a:pPr algn="r" fontAlgn="b"/>
                      <a:r>
                        <a:rPr lang="en-ZA" sz="900" b="0" i="0" u="none" strike="noStrike">
                          <a:solidFill>
                            <a:srgbClr val="000000"/>
                          </a:solidFill>
                          <a:effectLst/>
                          <a:latin typeface="+mn-lt"/>
                        </a:rPr>
                        <a:t>Dec-21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42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6.47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6.49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5992840"/>
                  </a:ext>
                </a:extLst>
              </a:tr>
              <a:tr h="186492">
                <a:tc>
                  <a:txBody>
                    <a:bodyPr/>
                    <a:lstStyle/>
                    <a:p>
                      <a:pPr algn="r" fontAlgn="b"/>
                      <a:r>
                        <a:rPr lang="en-ZA" sz="900" b="0" i="0" u="none" strike="noStrike">
                          <a:solidFill>
                            <a:srgbClr val="000000"/>
                          </a:solidFill>
                          <a:effectLst/>
                          <a:latin typeface="+mn-lt"/>
                        </a:rPr>
                        <a:t>Jan-22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39</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19.00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7.58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4246407"/>
                  </a:ext>
                </a:extLst>
              </a:tr>
              <a:tr h="186492">
                <a:tc>
                  <a:txBody>
                    <a:bodyPr/>
                    <a:lstStyle/>
                    <a:p>
                      <a:pPr algn="r" fontAlgn="b"/>
                      <a:r>
                        <a:rPr lang="en-ZA" sz="900" b="0" i="0" u="none" strike="noStrike">
                          <a:solidFill>
                            <a:srgbClr val="000000"/>
                          </a:solidFill>
                          <a:effectLst/>
                          <a:latin typeface="+mn-lt"/>
                        </a:rPr>
                        <a:t>Feb-22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47</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6.29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7.46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397364"/>
                  </a:ext>
                </a:extLst>
              </a:tr>
              <a:tr h="186492">
                <a:tc>
                  <a:txBody>
                    <a:bodyPr/>
                    <a:lstStyle/>
                    <a:p>
                      <a:pPr algn="r" fontAlgn="b"/>
                      <a:r>
                        <a:rPr lang="en-ZA" sz="900" b="0" i="0" u="none" strike="noStrike">
                          <a:solidFill>
                            <a:srgbClr val="000000"/>
                          </a:solidFill>
                          <a:effectLst/>
                          <a:latin typeface="+mn-lt"/>
                        </a:rPr>
                        <a:t>Mar-22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mn-lt"/>
                        </a:rPr>
                        <a:t>112</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mn-lt"/>
                        </a:rPr>
                        <a:t>                                         5.70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mn-lt"/>
                        </a:rPr>
                        <a:t>                                         7.14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5593129"/>
                  </a:ext>
                </a:extLst>
              </a:tr>
              <a:tr h="186492">
                <a:tc>
                  <a:txBody>
                    <a:bodyPr/>
                    <a:lstStyle/>
                    <a:p>
                      <a:pPr algn="l" fontAlgn="b"/>
                      <a:r>
                        <a:rPr lang="en-ZA" sz="900" b="1" i="0" u="none" strike="noStrike">
                          <a:solidFill>
                            <a:srgbClr val="000000"/>
                          </a:solidFill>
                          <a:effectLst/>
                          <a:latin typeface="+mn-lt"/>
                        </a:rPr>
                        <a:t>Total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mn-lt"/>
                        </a:rPr>
                        <a:t>561</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mn-lt"/>
                        </a:rPr>
                        <a:t>                                         7.31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mn-lt"/>
                        </a:rPr>
                        <a:t>                                         6.74 </a:t>
                      </a:r>
                    </a:p>
                  </a:txBody>
                  <a:tcPr marL="7293" marR="7293" marT="7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2029150"/>
                  </a:ext>
                </a:extLst>
              </a:tr>
            </a:tbl>
          </a:graphicData>
        </a:graphic>
      </p:graphicFrame>
    </p:spTree>
    <p:extLst>
      <p:ext uri="{BB962C8B-B14F-4D97-AF65-F5344CB8AC3E}">
        <p14:creationId xmlns:p14="http://schemas.microsoft.com/office/powerpoint/2010/main" xmlns="" val="289557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marL="342900" lvl="0" indent="-342900" algn="just">
              <a:lnSpc>
                <a:spcPct val="107000"/>
              </a:lnSpc>
              <a:spcAft>
                <a:spcPts val="0"/>
              </a:spcAft>
              <a:buFont typeface="+mj-lt"/>
              <a:buAutoNum type="arabicPeriod"/>
            </a:pPr>
            <a:r>
              <a:rPr lang="en-US" altLang="en-US" sz="1600">
                <a:solidFill>
                  <a:schemeClr val="tx1"/>
                </a:solidFill>
                <a:ea typeface="MS PGothic" panose="020B0600070205080204" pitchFamily="34" charset="-128"/>
                <a:cs typeface="Calibri" panose="020F0502020204030204" pitchFamily="34" charset="0"/>
              </a:rPr>
              <a:t> </a:t>
            </a:r>
            <a:r>
              <a:rPr lang="en-ZA" sz="1600" kern="1200">
                <a:solidFill>
                  <a:schemeClr val="tx1"/>
                </a:solidFill>
                <a:ea typeface="Calibri" panose="020F0502020204030204" pitchFamily="34" charset="0"/>
                <a:cs typeface="Arial" panose="020B0604020202020204" pitchFamily="34" charset="0"/>
              </a:rPr>
              <a:t>EXECUTIVE SUMMARY</a:t>
            </a:r>
            <a:endParaRPr lang="en-US" altLang="en-US" sz="16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smtClean="0">
                <a:solidFill>
                  <a:srgbClr val="000000"/>
                </a:solidFill>
                <a:latin typeface="Century Gothic" panose="020B0502020202020204" pitchFamily="34" charset="0"/>
              </a:rPr>
              <a:pPr eaLnBrk="1" hangingPunct="1">
                <a:defRPr/>
              </a:pPr>
              <a:t>3</a:t>
            </a:fld>
            <a:endParaRPr lang="en-ZA" sz="1600" b="1">
              <a:solidFill>
                <a:srgbClr val="000000"/>
              </a:solidFill>
              <a:latin typeface="Century Gothic" panose="020B0502020202020204" pitchFamily="34" charset="0"/>
            </a:endParaRPr>
          </a:p>
        </p:txBody>
      </p:sp>
      <p:sp>
        <p:nvSpPr>
          <p:cNvPr id="2" name="Rectangle 1"/>
          <p:cNvSpPr/>
          <p:nvPr/>
        </p:nvSpPr>
        <p:spPr>
          <a:xfrm>
            <a:off x="216120" y="627534"/>
            <a:ext cx="7200800" cy="309252"/>
          </a:xfrm>
          <a:prstGeom prst="rect">
            <a:avLst/>
          </a:prstGeom>
        </p:spPr>
        <p:txBody>
          <a:bodyPr wrap="square">
            <a:spAutoFit/>
          </a:bodyPr>
          <a:lstStyle/>
          <a:p>
            <a:pPr lvl="0" algn="just" eaLnBrk="1" fontAlgn="auto" hangingPunct="1">
              <a:lnSpc>
                <a:spcPct val="110000"/>
              </a:lnSpc>
              <a:spcBef>
                <a:spcPts val="0"/>
              </a:spcBef>
              <a:spcAft>
                <a:spcPts val="0"/>
              </a:spcAft>
              <a:buSzPct val="100000"/>
            </a:pPr>
            <a:endParaRPr lang="en-ZA" b="1">
              <a:solidFill>
                <a:srgbClr val="C00000"/>
              </a:solidFill>
              <a:latin typeface="Century Gothic" panose="020B0502020202020204" pitchFamily="34" charset="0"/>
              <a:cs typeface="Calibri" panose="020F0502020204030204" pitchFamily="34" charset="0"/>
            </a:endParaRPr>
          </a:p>
        </p:txBody>
      </p:sp>
      <p:sp>
        <p:nvSpPr>
          <p:cNvPr id="3" name="Rectangle 2"/>
          <p:cNvSpPr/>
          <p:nvPr/>
        </p:nvSpPr>
        <p:spPr>
          <a:xfrm>
            <a:off x="0" y="392712"/>
            <a:ext cx="7660644" cy="3738588"/>
          </a:xfrm>
          <a:prstGeom prst="rect">
            <a:avLst/>
          </a:prstGeom>
        </p:spPr>
        <p:txBody>
          <a:bodyPr wrap="square" lIns="91440" tIns="45720" rIns="91440" bIns="45720" anchor="t">
            <a:spAutoFit/>
          </a:bodyPr>
          <a:lstStyle/>
          <a:p>
            <a:pPr algn="just">
              <a:lnSpc>
                <a:spcPct val="107000"/>
              </a:lnSpc>
              <a:spcAft>
                <a:spcPts val="0"/>
              </a:spcAft>
            </a:pPr>
            <a:endParaRPr lang="en-ZA" sz="1200">
              <a:latin typeface="Calibri" panose="020F0502020204030204" pitchFamily="34" charset="0"/>
              <a:ea typeface="Calibri" panose="020F0502020204030204" pitchFamily="34" charset="0"/>
            </a:endParaRPr>
          </a:p>
          <a:p>
            <a:pPr>
              <a:lnSpc>
                <a:spcPct val="107000"/>
              </a:lnSpc>
              <a:spcAft>
                <a:spcPts val="0"/>
              </a:spcAft>
            </a:pPr>
            <a:r>
              <a:rPr lang="en-GB" sz="1600" b="1">
                <a:latin typeface="Century Gothic"/>
                <a:ea typeface="Times New Roman" panose="02020603050405020304" pitchFamily="18" charset="0"/>
                <a:cs typeface="Arial"/>
              </a:rPr>
              <a:t>1.1. Organisational Environment </a:t>
            </a:r>
            <a:endParaRPr lang="en-ZA" sz="1600">
              <a:latin typeface="Times New Roman"/>
              <a:ea typeface="Calibri" panose="020F0502020204030204" pitchFamily="34" charset="0"/>
            </a:endParaRPr>
          </a:p>
          <a:p>
            <a:pPr algn="just">
              <a:lnSpc>
                <a:spcPct val="107000"/>
              </a:lnSpc>
              <a:spcAft>
                <a:spcPts val="0"/>
              </a:spcAft>
            </a:pPr>
            <a:endParaRPr lang="en-ZA">
              <a:latin typeface="Calibri" panose="020F0502020204030204" pitchFamily="34" charset="0"/>
              <a:ea typeface="Calibri" panose="020F0502020204030204" pitchFamily="34" charset="0"/>
            </a:endParaRPr>
          </a:p>
          <a:p>
            <a:pPr marL="285750" indent="-285750" algn="just">
              <a:buFont typeface="Arial"/>
              <a:buChar char="•"/>
            </a:pPr>
            <a:r>
              <a:rPr lang="en-GB" sz="1600">
                <a:latin typeface="CenturyGothic"/>
                <a:cs typeface="Arial"/>
              </a:rPr>
              <a:t>The new organisational structure was approved by the MPSA subject to funding being made available. A funding request was submitted to National Treasury as part of the MTEF processes. </a:t>
            </a:r>
            <a:endParaRPr lang="en-ZA">
              <a:latin typeface="Century Gothic"/>
              <a:cs typeface="Arial"/>
            </a:endParaRPr>
          </a:p>
          <a:p>
            <a:pPr marL="285750" indent="-285750" algn="just">
              <a:buFont typeface="Arial"/>
              <a:buChar char="•"/>
            </a:pPr>
            <a:r>
              <a:rPr lang="en-GB" sz="1600">
                <a:latin typeface="CenturyGothic"/>
                <a:cs typeface="Arial"/>
              </a:rPr>
              <a:t>The National Treasury approved a new budget structure for the CPSI with effect from 2022/23. </a:t>
            </a:r>
            <a:endParaRPr lang="en-ZA">
              <a:latin typeface="Century Gothic"/>
              <a:cs typeface="Arial"/>
            </a:endParaRPr>
          </a:p>
          <a:p>
            <a:pPr marL="285750" indent="-285750" algn="just">
              <a:buFont typeface="Arial"/>
              <a:buChar char="•"/>
            </a:pPr>
            <a:r>
              <a:rPr lang="en-GB" sz="1600">
                <a:latin typeface="CenturyGothic"/>
                <a:cs typeface="Arial"/>
              </a:rPr>
              <a:t>This new budget structure positions the CPSI to respond to current and </a:t>
            </a:r>
            <a:r>
              <a:rPr lang="en-ZA" sz="1600">
                <a:latin typeface="CenturyGothic"/>
                <a:cs typeface="Arial"/>
              </a:rPr>
              <a:t>anticipated demands. </a:t>
            </a:r>
            <a:endParaRPr lang="en-ZA">
              <a:latin typeface="Century Gothic"/>
              <a:cs typeface="Arial"/>
            </a:endParaRPr>
          </a:p>
          <a:p>
            <a:pPr marL="285750" indent="-285750" algn="just">
              <a:buFont typeface="Arial"/>
              <a:buChar char="•"/>
            </a:pPr>
            <a:r>
              <a:rPr lang="en-GB" sz="1600">
                <a:latin typeface="CenturyGothic"/>
                <a:cs typeface="Arial"/>
              </a:rPr>
              <a:t>In addition, the CPSI conducted an independent comprehensive, objective assessment of the CPSI to better position it for the future. </a:t>
            </a:r>
            <a:endParaRPr lang="en-ZA">
              <a:latin typeface="Century Gothic"/>
              <a:cs typeface="Arial"/>
            </a:endParaRPr>
          </a:p>
          <a:p>
            <a:pPr marL="285750" indent="-285750" algn="just">
              <a:buFont typeface="Arial"/>
              <a:buChar char="•"/>
            </a:pPr>
            <a:r>
              <a:rPr lang="en-GB" sz="1600">
                <a:latin typeface="CenturyGothic"/>
                <a:cs typeface="Arial"/>
              </a:rPr>
              <a:t>This study, completed in October 2021, together in the broader assessment of public sector innovation currently underway, will assist the CPSI to strategically position itself to support the achievement </a:t>
            </a:r>
            <a:r>
              <a:rPr lang="en-ZA" sz="1600">
                <a:latin typeface="CenturyGothic"/>
                <a:cs typeface="Arial"/>
              </a:rPr>
              <a:t>of its mandate.</a:t>
            </a:r>
            <a:endParaRPr lang="en-ZA">
              <a:latin typeface="Century Gothic"/>
              <a:ea typeface="Times New Roman" panose="02020603050405020304" pitchFamily="18" charset="0"/>
              <a:cs typeface="Arial"/>
            </a:endParaRPr>
          </a:p>
        </p:txBody>
      </p:sp>
    </p:spTree>
    <p:extLst>
      <p:ext uri="{BB962C8B-B14F-4D97-AF65-F5344CB8AC3E}">
        <p14:creationId xmlns:p14="http://schemas.microsoft.com/office/powerpoint/2010/main" xmlns="" val="28482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latin typeface="Century Gothic"/>
              </a:rPr>
              <a:t>Progress Report on Audit findings </a:t>
            </a:r>
            <a:r>
              <a:rPr lang="en-ZA" sz="2400" dirty="0">
                <a:latin typeface="Century Gothic"/>
              </a:rPr>
              <a:t>implementation</a:t>
            </a:r>
            <a:endParaRPr lang="en-US" altLang="en-US" sz="2400" dirty="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493960"/>
            <a:ext cx="7681893" cy="4328566"/>
          </a:xfrm>
        </p:spPr>
        <p:txBody>
          <a:bodyPr>
            <a:noAutofit/>
          </a:bodyPr>
          <a:lstStyle/>
          <a:p>
            <a:pPr marL="0" indent="0">
              <a:buNone/>
            </a:pPr>
            <a:endParaRPr lang="en-ZA" sz="1000">
              <a:latin typeface="Arial" panose="020B0604020202020204" pitchFamily="34" charset="0"/>
              <a:cs typeface="Arial" panose="020B0604020202020204" pitchFamily="34" charset="0"/>
            </a:endParaRPr>
          </a:p>
          <a:p>
            <a:pPr marL="0" lvl="0" indent="0">
              <a:lnSpc>
                <a:spcPct val="107000"/>
              </a:lnSpc>
              <a:spcAft>
                <a:spcPts val="0"/>
              </a:spcAft>
              <a:buNone/>
            </a:pPr>
            <a:endParaRPr lang="en-GB" sz="10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498265403"/>
              </p:ext>
            </p:extLst>
          </p:nvPr>
        </p:nvGraphicFramePr>
        <p:xfrm>
          <a:off x="172279" y="649358"/>
          <a:ext cx="7509613" cy="3834400"/>
        </p:xfrm>
        <a:graphic>
          <a:graphicData uri="http://schemas.openxmlformats.org/drawingml/2006/table">
            <a:tbl>
              <a:tblPr firstRow="1" firstCol="1" bandRow="1"/>
              <a:tblGrid>
                <a:gridCol w="1227616">
                  <a:extLst>
                    <a:ext uri="{9D8B030D-6E8A-4147-A177-3AD203B41FA5}">
                      <a16:colId xmlns:a16="http://schemas.microsoft.com/office/drawing/2014/main" xmlns="" val="1144089332"/>
                    </a:ext>
                  </a:extLst>
                </a:gridCol>
                <a:gridCol w="567829">
                  <a:extLst>
                    <a:ext uri="{9D8B030D-6E8A-4147-A177-3AD203B41FA5}">
                      <a16:colId xmlns:a16="http://schemas.microsoft.com/office/drawing/2014/main" xmlns="" val="2887407428"/>
                    </a:ext>
                  </a:extLst>
                </a:gridCol>
                <a:gridCol w="928649">
                  <a:extLst>
                    <a:ext uri="{9D8B030D-6E8A-4147-A177-3AD203B41FA5}">
                      <a16:colId xmlns:a16="http://schemas.microsoft.com/office/drawing/2014/main" xmlns="" val="3037324529"/>
                    </a:ext>
                  </a:extLst>
                </a:gridCol>
                <a:gridCol w="584737">
                  <a:extLst>
                    <a:ext uri="{9D8B030D-6E8A-4147-A177-3AD203B41FA5}">
                      <a16:colId xmlns:a16="http://schemas.microsoft.com/office/drawing/2014/main" xmlns="" val="3605460441"/>
                    </a:ext>
                  </a:extLst>
                </a:gridCol>
                <a:gridCol w="1227616">
                  <a:extLst>
                    <a:ext uri="{9D8B030D-6E8A-4147-A177-3AD203B41FA5}">
                      <a16:colId xmlns:a16="http://schemas.microsoft.com/office/drawing/2014/main" xmlns="" val="3632150398"/>
                    </a:ext>
                  </a:extLst>
                </a:gridCol>
                <a:gridCol w="759580">
                  <a:extLst>
                    <a:ext uri="{9D8B030D-6E8A-4147-A177-3AD203B41FA5}">
                      <a16:colId xmlns:a16="http://schemas.microsoft.com/office/drawing/2014/main" xmlns="" val="2717376844"/>
                    </a:ext>
                  </a:extLst>
                </a:gridCol>
                <a:gridCol w="1106793">
                  <a:extLst>
                    <a:ext uri="{9D8B030D-6E8A-4147-A177-3AD203B41FA5}">
                      <a16:colId xmlns:a16="http://schemas.microsoft.com/office/drawing/2014/main" xmlns="" val="1117606679"/>
                    </a:ext>
                  </a:extLst>
                </a:gridCol>
                <a:gridCol w="1106793">
                  <a:extLst>
                    <a:ext uri="{9D8B030D-6E8A-4147-A177-3AD203B41FA5}">
                      <a16:colId xmlns:a16="http://schemas.microsoft.com/office/drawing/2014/main" xmlns="" val="4038080005"/>
                    </a:ext>
                  </a:extLst>
                </a:gridCol>
              </a:tblGrid>
              <a:tr h="129323">
                <a:tc>
                  <a:txBody>
                    <a:bodyPr/>
                    <a:lstStyle/>
                    <a:p>
                      <a:pPr marL="342900" lvl="0" indent="-342900" algn="just">
                        <a:spcAft>
                          <a:spcPts val="0"/>
                        </a:spcAft>
                        <a:buFont typeface="+mj-lt"/>
                        <a:buAutoNum type="arabicPeriod"/>
                      </a:pPr>
                      <a:r>
                        <a:rPr lang="en-ZA" sz="700" b="1">
                          <a:solidFill>
                            <a:srgbClr val="000000"/>
                          </a:solidFill>
                          <a:effectLst/>
                          <a:latin typeface="CenturyGothic"/>
                          <a:ea typeface="Calibri" panose="020F0502020204030204" pitchFamily="34" charset="0"/>
                          <a:cs typeface="Times New Roman"/>
                        </a:rPr>
                        <a:t>Finding No.</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b="1">
                          <a:solidFill>
                            <a:srgbClr val="000000"/>
                          </a:solidFill>
                          <a:effectLst/>
                          <a:latin typeface="CenturyGothic"/>
                          <a:ea typeface="Calibri" panose="020F0502020204030204" pitchFamily="34" charset="0"/>
                          <a:cs typeface="Times New Roman"/>
                        </a:rPr>
                        <a:t>Component</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b="1">
                          <a:solidFill>
                            <a:srgbClr val="000000"/>
                          </a:solidFill>
                          <a:effectLst/>
                          <a:latin typeface="CenturyGothic"/>
                          <a:ea typeface="Calibri" panose="020F0502020204030204" pitchFamily="34" charset="0"/>
                          <a:cs typeface="Times New Roman"/>
                        </a:rPr>
                        <a:t>Description</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b="1">
                          <a:solidFill>
                            <a:srgbClr val="000000"/>
                          </a:solidFill>
                          <a:effectLst/>
                          <a:latin typeface="CenturyGothic"/>
                          <a:ea typeface="Calibri" panose="020F0502020204030204" pitchFamily="34" charset="0"/>
                          <a:cs typeface="Times New Roman"/>
                        </a:rPr>
                        <a:t>Root cause</a:t>
                      </a:r>
                      <a:endParaRPr lang="en-ZA" sz="700">
                        <a:effectLst/>
                        <a:latin typeface="CenturyGothic"/>
                        <a:ea typeface="Calibri" panose="020F050202020403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b="1">
                          <a:solidFill>
                            <a:srgbClr val="000000"/>
                          </a:solidFill>
                          <a:effectLst/>
                          <a:latin typeface="CenturyGothic"/>
                          <a:ea typeface="Calibri" panose="020F0502020204030204" pitchFamily="34" charset="0"/>
                          <a:cs typeface="Times New Roman"/>
                        </a:rPr>
                        <a:t>Agreed management comments/action plan(s)</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b="1">
                          <a:solidFill>
                            <a:srgbClr val="000000"/>
                          </a:solidFill>
                          <a:effectLst/>
                          <a:latin typeface="CenturyGothic"/>
                          <a:ea typeface="Calibri" panose="020F0502020204030204" pitchFamily="34" charset="0"/>
                          <a:cs typeface="Times New Roman"/>
                        </a:rPr>
                        <a:t>Implementation date</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b="1">
                          <a:solidFill>
                            <a:srgbClr val="000000"/>
                          </a:solidFill>
                          <a:effectLst/>
                          <a:latin typeface="CenturyGothic"/>
                          <a:ea typeface="Calibri" panose="020F0502020204030204" pitchFamily="34" charset="0"/>
                          <a:cs typeface="Times New Roman"/>
                        </a:rPr>
                        <a:t>Responsible person</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b="1">
                          <a:effectLst/>
                          <a:latin typeface="CenturyGothic"/>
                          <a:ea typeface="Calibri" panose="020F0502020204030204" pitchFamily="34" charset="0"/>
                          <a:cs typeface="Times New Roman"/>
                        </a:rPr>
                        <a:t>Status of the implementation/ progress</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7087908"/>
                  </a:ext>
                </a:extLst>
              </a:tr>
              <a:tr h="344861">
                <a:tc rowSpan="2">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202122/01</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FMA</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700" i="0">
                          <a:effectLst/>
                          <a:latin typeface="CenturyGothic"/>
                          <a:ea typeface="MS Mincho"/>
                          <a:cs typeface="Arial"/>
                        </a:rPr>
                        <a:t>The 2021/22 annual financial statements did not have the disclosure of the receivables accounting policy.</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5255" algn="just">
                        <a:spcAft>
                          <a:spcPts val="0"/>
                        </a:spcAft>
                      </a:pPr>
                      <a:r>
                        <a:rPr lang="en-ZA" sz="700" i="0">
                          <a:effectLst/>
                          <a:latin typeface="CenturyGothic"/>
                          <a:ea typeface="Calibri" panose="020F0502020204030204" pitchFamily="34" charset="0"/>
                          <a:cs typeface="Arial"/>
                        </a:rPr>
                        <a:t>Policy issue</a:t>
                      </a:r>
                      <a:endParaRPr lang="en-ZA" sz="700">
                        <a:effectLst/>
                        <a:latin typeface="CenturyGothic"/>
                        <a:ea typeface="Calibri" panose="020F0502020204030204" pitchFamily="34" charset="0"/>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lvl="0" indent="-228600" algn="just">
                        <a:spcAft>
                          <a:spcPts val="0"/>
                        </a:spcAft>
                        <a:buFont typeface="+mj-lt"/>
                        <a:buAutoNum type="arabicPeriod"/>
                      </a:pPr>
                      <a:r>
                        <a:rPr lang="en-ZA" sz="700" i="0">
                          <a:effectLst/>
                          <a:latin typeface="CenturyGothic"/>
                          <a:ea typeface="Calibri" panose="020F0502020204030204" pitchFamily="34" charset="0"/>
                          <a:cs typeface="Arial"/>
                        </a:rPr>
                        <a:t>Incorporated changes to the 2021/22 AFS </a:t>
                      </a:r>
                      <a:endParaRPr lang="en-ZA" sz="700">
                        <a:effectLst/>
                        <a:latin typeface="CenturyGothic"/>
                        <a:ea typeface="Calibri" panose="020F0502020204030204" pitchFamily="34" charset="0"/>
                        <a:cs typeface="Times New Roman" panose="02020603050405020304" pitchFamily="18" charset="0"/>
                      </a:endParaRPr>
                    </a:p>
                    <a:p>
                      <a:pPr marL="135255" algn="just">
                        <a:spcAft>
                          <a:spcPts val="0"/>
                        </a:spcAft>
                      </a:pP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i="0">
                          <a:effectLst/>
                          <a:latin typeface="CenturyGothic"/>
                          <a:ea typeface="Calibri" panose="020F0502020204030204" pitchFamily="34" charset="0"/>
                          <a:cs typeface="Arial"/>
                        </a:rPr>
                        <a:t>31 July 2022</a:t>
                      </a:r>
                      <a:endParaRPr lang="en-ZA" sz="700">
                        <a:effectLst/>
                        <a:latin typeface="CenturyGothic"/>
                        <a:ea typeface="Calibri" panose="020F0502020204030204" pitchFamily="34" charset="0"/>
                        <a:cs typeface="Arial"/>
                      </a:endParaRPr>
                    </a:p>
                    <a:p>
                      <a:pPr marL="135255" algn="just">
                        <a:spcAft>
                          <a:spcPts val="0"/>
                        </a:spcAft>
                      </a:pP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M. </a:t>
                      </a:r>
                      <a:r>
                        <a:rPr lang="en-ZA" sz="700" err="1">
                          <a:solidFill>
                            <a:srgbClr val="000000"/>
                          </a:solidFill>
                          <a:effectLst/>
                          <a:latin typeface="CenturyGothic"/>
                          <a:ea typeface="Calibri" panose="020F0502020204030204" pitchFamily="34" charset="0"/>
                          <a:cs typeface="Times New Roman"/>
                        </a:rPr>
                        <a:t>Makhananisa</a:t>
                      </a:r>
                      <a:endParaRPr lang="en-ZA" sz="700" err="1">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effectLst/>
                          <a:latin typeface="CenturyGothic"/>
                          <a:ea typeface="Calibri" panose="020F0502020204030204" pitchFamily="34" charset="0"/>
                          <a:cs typeface="Times New Roman"/>
                        </a:rPr>
                        <a:t>Done</a:t>
                      </a: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235616041"/>
                  </a:ext>
                </a:extLst>
              </a:tr>
              <a:tr h="51729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lvl="0" indent="0" algn="just">
                        <a:spcAft>
                          <a:spcPts val="0"/>
                        </a:spcAft>
                        <a:buFont typeface="+mj-lt"/>
                        <a:buNone/>
                      </a:pPr>
                      <a:r>
                        <a:rPr lang="en-ZA" sz="700" i="0">
                          <a:effectLst/>
                          <a:latin typeface="CenturyGothic"/>
                          <a:ea typeface="Calibri" panose="020F0502020204030204" pitchFamily="34" charset="0"/>
                          <a:cs typeface="Arial"/>
                        </a:rPr>
                        <a:t>2.  Specimen checklist will  </a:t>
                      </a:r>
                      <a:endParaRPr lang="en-ZA" sz="700" i="0">
                        <a:effectLst/>
                        <a:latin typeface="CenturyGothic"/>
                        <a:ea typeface="Calibri" panose="020F0502020204030204" pitchFamily="34" charset="0"/>
                        <a:cs typeface="Arial" panose="020B0604020202020204" pitchFamily="34" charset="0"/>
                      </a:endParaRPr>
                    </a:p>
                    <a:p>
                      <a:pPr marL="0" lvl="0" indent="0" algn="just">
                        <a:spcAft>
                          <a:spcPts val="0"/>
                        </a:spcAft>
                        <a:buFont typeface="+mj-lt"/>
                        <a:buNone/>
                      </a:pPr>
                      <a:r>
                        <a:rPr lang="en-ZA" sz="700" i="0">
                          <a:effectLst/>
                          <a:latin typeface="CenturyGothic"/>
                          <a:ea typeface="Calibri" panose="020F0502020204030204" pitchFamily="34" charset="0"/>
                          <a:cs typeface="Arial"/>
                        </a:rPr>
                        <a:t>     be developed to prevent </a:t>
                      </a:r>
                    </a:p>
                    <a:p>
                      <a:pPr marL="0" lvl="0" indent="0" algn="just">
                        <a:spcAft>
                          <a:spcPts val="0"/>
                        </a:spcAft>
                        <a:buFont typeface="+mj-lt"/>
                        <a:buNone/>
                      </a:pPr>
                      <a:r>
                        <a:rPr lang="en-ZA" sz="700" i="0">
                          <a:effectLst/>
                          <a:latin typeface="CenturyGothic"/>
                          <a:ea typeface="Calibri" panose="020F0502020204030204" pitchFamily="34" charset="0"/>
                          <a:cs typeface="Arial"/>
                        </a:rPr>
                        <a:t>     the re-occurrence</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i="0">
                          <a:effectLst/>
                          <a:latin typeface="CenturyGothic"/>
                          <a:ea typeface="Calibri" panose="020F0502020204030204" pitchFamily="34" charset="0"/>
                          <a:cs typeface="Arial"/>
                        </a:rPr>
                        <a:t> 31 August 2022</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M. </a:t>
                      </a:r>
                      <a:r>
                        <a:rPr lang="en-ZA" sz="700" err="1">
                          <a:solidFill>
                            <a:srgbClr val="000000"/>
                          </a:solidFill>
                          <a:effectLst/>
                          <a:latin typeface="CenturyGothic"/>
                          <a:ea typeface="Calibri" panose="020F0502020204030204" pitchFamily="34" charset="0"/>
                          <a:cs typeface="Times New Roman"/>
                        </a:rPr>
                        <a:t>Makhananisa</a:t>
                      </a:r>
                      <a:endParaRPr lang="en-ZA" sz="700" err="1">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effectLst/>
                          <a:latin typeface="CenturyGothic"/>
                          <a:ea typeface="Calibri" panose="020F0502020204030204" pitchFamily="34" charset="0"/>
                          <a:cs typeface="Times New Roman"/>
                        </a:rPr>
                        <a:t>Done</a:t>
                      </a: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62430433"/>
                  </a:ext>
                </a:extLst>
              </a:tr>
              <a:tr h="646615">
                <a:tc>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202122/02</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CS</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solidFill>
                            <a:srgbClr val="000000"/>
                          </a:solidFill>
                          <a:effectLst/>
                          <a:latin typeface="CenturyGothic"/>
                          <a:ea typeface="Calibri" panose="020F0502020204030204" pitchFamily="34" charset="0"/>
                          <a:cs typeface="Arial"/>
                        </a:rPr>
                        <a:t>Executive Director, has not been filled within 12 months.</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algn="just">
                        <a:spcAft>
                          <a:spcPts val="0"/>
                        </a:spcAft>
                      </a:pPr>
                      <a:r>
                        <a:rPr lang="en-ZA" sz="700" i="0">
                          <a:effectLst/>
                          <a:latin typeface="CenturyGothic"/>
                          <a:ea typeface="Calibri" panose="020F0502020204030204" pitchFamily="34" charset="0"/>
                          <a:cs typeface="Arial"/>
                        </a:rPr>
                        <a:t>Process issue</a:t>
                      </a:r>
                      <a:endParaRPr lang="en-ZA" sz="700">
                        <a:effectLst/>
                        <a:latin typeface="CenturyGothic"/>
                        <a:ea typeface="Calibri" panose="020F0502020204030204" pitchFamily="34" charset="0"/>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lvl="0" indent="-228600" algn="just">
                        <a:spcAft>
                          <a:spcPts val="0"/>
                        </a:spcAft>
                        <a:buFont typeface="+mj-lt"/>
                        <a:buAutoNum type="arabicPeriod"/>
                      </a:pPr>
                      <a:r>
                        <a:rPr lang="en-ZA" sz="700" i="0">
                          <a:effectLst/>
                          <a:latin typeface="CenturyGothic"/>
                          <a:ea typeface="Calibri" panose="020F0502020204030204" pitchFamily="34" charset="0"/>
                          <a:cs typeface="Arial"/>
                        </a:rPr>
                        <a:t>The post was advertised,</a:t>
                      </a:r>
                      <a:r>
                        <a:rPr lang="en-ZA" sz="700" i="0" baseline="0">
                          <a:effectLst/>
                          <a:latin typeface="CenturyGothic"/>
                          <a:ea typeface="Calibri" panose="020F0502020204030204" pitchFamily="34" charset="0"/>
                          <a:cs typeface="Arial"/>
                        </a:rPr>
                        <a:t> </a:t>
                      </a:r>
                      <a:r>
                        <a:rPr lang="en-ZA" sz="700" i="0">
                          <a:effectLst/>
                          <a:latin typeface="CenturyGothic"/>
                          <a:ea typeface="Calibri" panose="020F0502020204030204" pitchFamily="34" charset="0"/>
                          <a:cs typeface="Arial"/>
                        </a:rPr>
                        <a:t>and the process of filling the post is currently underway</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i="0">
                          <a:effectLst/>
                          <a:latin typeface="CenturyGothic"/>
                          <a:ea typeface="Calibri" panose="020F0502020204030204" pitchFamily="34" charset="0"/>
                          <a:cs typeface="Arial"/>
                        </a:rPr>
                        <a:t>30 September 2022</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MPSA </a:t>
                      </a:r>
                      <a:endParaRPr lang="en-ZA" sz="700">
                        <a:effectLst/>
                        <a:latin typeface="CenturyGothic"/>
                        <a:ea typeface="Calibri" panose="020F0502020204030204" pitchFamily="34" charset="0"/>
                        <a:cs typeface="Times New Roman" panose="02020603050405020304" pitchFamily="18" charset="0"/>
                      </a:endParaRPr>
                    </a:p>
                    <a:p>
                      <a:pPr algn="just">
                        <a:spcAft>
                          <a:spcPts val="0"/>
                        </a:spcAft>
                      </a:pPr>
                      <a:r>
                        <a:rPr lang="en-ZA" sz="700">
                          <a:solidFill>
                            <a:srgbClr val="000000"/>
                          </a:solidFill>
                          <a:effectLst/>
                          <a:latin typeface="CenturyGothic"/>
                          <a:ea typeface="Calibri" panose="020F0502020204030204" pitchFamily="34" charset="0"/>
                          <a:cs typeface="Times New Roman"/>
                        </a:rPr>
                        <a:t>M </a:t>
                      </a:r>
                      <a:r>
                        <a:rPr lang="en-ZA" sz="700" err="1">
                          <a:solidFill>
                            <a:srgbClr val="000000"/>
                          </a:solidFill>
                          <a:effectLst/>
                          <a:latin typeface="CenturyGothic"/>
                          <a:ea typeface="Calibri" panose="020F0502020204030204" pitchFamily="34" charset="0"/>
                          <a:cs typeface="Times New Roman"/>
                        </a:rPr>
                        <a:t>Sebone</a:t>
                      </a:r>
                      <a:endParaRPr lang="en-ZA" sz="700" err="1">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effectLst/>
                          <a:latin typeface="CenturyGothic"/>
                          <a:ea typeface="Calibri" panose="020F0502020204030204" pitchFamily="34" charset="0"/>
                          <a:cs typeface="Times New Roman"/>
                        </a:rPr>
                        <a:t>Shortlisting stage</a:t>
                      </a: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498752"/>
                  </a:ext>
                </a:extLst>
              </a:tr>
              <a:tr h="560399">
                <a:tc rowSpan="2">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202122/03</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FMA</a:t>
                      </a:r>
                      <a:endParaRPr lang="en-ZA" sz="700">
                        <a:effectLst/>
                        <a:latin typeface="CenturyGothic"/>
                        <a:ea typeface="Calibri" panose="020F0502020204030204" pitchFamily="34" charset="0"/>
                        <a:cs typeface="Times New Roman"/>
                      </a:endParaRPr>
                    </a:p>
                    <a:p>
                      <a:pPr algn="just">
                        <a:spcAft>
                          <a:spcPts val="0"/>
                        </a:spcAft>
                      </a:pPr>
                      <a:r>
                        <a:rPr lang="en-ZA" sz="700">
                          <a:solidFill>
                            <a:srgbClr val="000000"/>
                          </a:solidFill>
                          <a:effectLst/>
                          <a:latin typeface="CenturyGothic"/>
                          <a:ea typeface="Calibri" panose="020F0502020204030204" pitchFamily="34" charset="0"/>
                          <a:cs typeface="Times New Roman"/>
                        </a:rPr>
                        <a:t>SCM</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700">
                          <a:solidFill>
                            <a:srgbClr val="000000"/>
                          </a:solidFill>
                          <a:effectLst/>
                          <a:latin typeface="CenturyGothic"/>
                          <a:ea typeface="Calibri" panose="020F0502020204030204" pitchFamily="34" charset="0"/>
                          <a:cs typeface="Arial"/>
                        </a:rPr>
                        <a:t>Capital commitments order was subsequently cancelled after year end on 07 May 2022.</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5255" algn="just">
                        <a:spcAft>
                          <a:spcPts val="0"/>
                        </a:spcAft>
                      </a:pPr>
                      <a:r>
                        <a:rPr lang="en-ZA" sz="700" i="0">
                          <a:effectLst/>
                          <a:latin typeface="CenturyGothic"/>
                          <a:ea typeface="Calibri" panose="020F0502020204030204" pitchFamily="34" charset="0"/>
                          <a:cs typeface="Arial"/>
                        </a:rPr>
                        <a:t>Policy issue</a:t>
                      </a:r>
                      <a:endParaRPr lang="en-ZA" sz="700">
                        <a:effectLst/>
                        <a:latin typeface="CenturyGothic"/>
                        <a:ea typeface="Calibri" panose="020F0502020204030204" pitchFamily="34" charset="0"/>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spcAft>
                          <a:spcPts val="0"/>
                        </a:spcAft>
                        <a:buFont typeface="+mj-lt"/>
                        <a:buNone/>
                      </a:pPr>
                      <a:r>
                        <a:rPr lang="en-ZA" sz="700" i="1">
                          <a:effectLst/>
                          <a:latin typeface="CenturyGothic"/>
                          <a:ea typeface="Calibri" panose="020F0502020204030204" pitchFamily="34" charset="0"/>
                          <a:cs typeface="Arial"/>
                        </a:rPr>
                        <a:t>1. Disclosure of the  </a:t>
                      </a:r>
                      <a:endParaRPr lang="en-ZA" sz="700" i="1">
                        <a:effectLst/>
                        <a:latin typeface="CenturyGothic"/>
                        <a:ea typeface="Calibri" panose="020F0502020204030204" pitchFamily="34" charset="0"/>
                        <a:cs typeface="Arial" panose="020B0604020202020204" pitchFamily="34" charset="0"/>
                      </a:endParaRPr>
                    </a:p>
                    <a:p>
                      <a:pPr marL="0" lvl="0" indent="0" algn="just">
                        <a:spcAft>
                          <a:spcPts val="0"/>
                        </a:spcAft>
                        <a:buFont typeface="+mj-lt"/>
                        <a:buNone/>
                      </a:pPr>
                      <a:r>
                        <a:rPr lang="en-ZA" sz="700" i="1">
                          <a:effectLst/>
                          <a:latin typeface="CenturyGothic"/>
                          <a:ea typeface="Calibri" panose="020F0502020204030204" pitchFamily="34" charset="0"/>
                          <a:cs typeface="Arial"/>
                        </a:rPr>
                        <a:t>    narrative added to the </a:t>
                      </a:r>
                    </a:p>
                    <a:p>
                      <a:pPr marL="0" lvl="0" indent="0" algn="just">
                        <a:spcAft>
                          <a:spcPts val="0"/>
                        </a:spcAft>
                        <a:buFont typeface="+mj-lt"/>
                        <a:buNone/>
                      </a:pPr>
                      <a:r>
                        <a:rPr lang="en-ZA" sz="700" i="1">
                          <a:effectLst/>
                          <a:latin typeface="CenturyGothic"/>
                          <a:ea typeface="Calibri" panose="020F0502020204030204" pitchFamily="34" charset="0"/>
                          <a:cs typeface="Arial"/>
                        </a:rPr>
                        <a:t>    disclosure line item to the </a:t>
                      </a:r>
                    </a:p>
                    <a:p>
                      <a:pPr marL="0" lvl="0" indent="0" algn="just">
                        <a:spcAft>
                          <a:spcPts val="0"/>
                        </a:spcAft>
                        <a:buFont typeface="+mj-lt"/>
                        <a:buNone/>
                      </a:pPr>
                      <a:r>
                        <a:rPr lang="en-ZA" sz="700" i="1">
                          <a:effectLst/>
                          <a:latin typeface="CenturyGothic"/>
                          <a:ea typeface="Calibri" panose="020F0502020204030204" pitchFamily="34" charset="0"/>
                          <a:cs typeface="Arial"/>
                        </a:rPr>
                        <a:t>    2021/22 AFS.</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i="1">
                          <a:effectLst/>
                          <a:latin typeface="CenturyGothic"/>
                          <a:ea typeface="Calibri" panose="020F0502020204030204" pitchFamily="34" charset="0"/>
                          <a:cs typeface="Arial"/>
                        </a:rPr>
                        <a:t>13 July 2022</a:t>
                      </a:r>
                      <a:endParaRPr lang="en-ZA" sz="700">
                        <a:effectLst/>
                        <a:latin typeface="CenturyGothic"/>
                        <a:ea typeface="Calibri" panose="020F0502020204030204" pitchFamily="34" charset="0"/>
                        <a:cs typeface="Arial"/>
                      </a:endParaRPr>
                    </a:p>
                    <a:p>
                      <a:pPr algn="just">
                        <a:spcAft>
                          <a:spcPts val="0"/>
                        </a:spcAft>
                      </a:pPr>
                      <a:endParaRPr lang="en-ZA" sz="700">
                        <a:effectLst/>
                        <a:latin typeface="CenturyGothic"/>
                        <a:ea typeface="Times New Roman" panose="02020603050405020304" pitchFamily="18"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A Snyman</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effectLst/>
                          <a:latin typeface="CenturyGothic"/>
                          <a:ea typeface="Calibri" panose="020F0502020204030204" pitchFamily="34" charset="0"/>
                          <a:cs typeface="Times New Roman"/>
                        </a:rPr>
                        <a:t>Done</a:t>
                      </a: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317049422"/>
                  </a:ext>
                </a:extLst>
              </a:tr>
              <a:tr h="73283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lvl="0" indent="0" algn="just">
                        <a:spcAft>
                          <a:spcPts val="0"/>
                        </a:spcAft>
                        <a:buFont typeface="+mj-lt"/>
                        <a:buNone/>
                      </a:pPr>
                      <a:r>
                        <a:rPr lang="en-ZA" sz="700" i="1">
                          <a:effectLst/>
                          <a:latin typeface="CenturyGothic"/>
                          <a:ea typeface="Calibri" panose="020F0502020204030204" pitchFamily="34" charset="0"/>
                          <a:cs typeface="Arial"/>
                        </a:rPr>
                        <a:t>2. Process to review </a:t>
                      </a:r>
                      <a:endParaRPr lang="en-ZA" sz="700" i="1">
                        <a:effectLst/>
                        <a:latin typeface="CenturyGothic"/>
                        <a:ea typeface="Calibri" panose="020F0502020204030204" pitchFamily="34" charset="0"/>
                        <a:cs typeface="Arial" panose="020B0604020202020204" pitchFamily="34" charset="0"/>
                      </a:endParaRPr>
                    </a:p>
                    <a:p>
                      <a:pPr marL="0" lvl="0" indent="0" algn="just">
                        <a:spcAft>
                          <a:spcPts val="0"/>
                        </a:spcAft>
                        <a:buFont typeface="+mj-lt"/>
                        <a:buNone/>
                      </a:pPr>
                      <a:r>
                        <a:rPr lang="en-ZA" sz="700" i="1">
                          <a:effectLst/>
                          <a:latin typeface="CenturyGothic"/>
                          <a:ea typeface="Calibri" panose="020F0502020204030204" pitchFamily="34" charset="0"/>
                          <a:cs typeface="Arial"/>
                        </a:rPr>
                        <a:t>    subsequent events that  </a:t>
                      </a:r>
                    </a:p>
                    <a:p>
                      <a:pPr marL="0" lvl="0" indent="0" algn="just">
                        <a:spcAft>
                          <a:spcPts val="0"/>
                        </a:spcAft>
                        <a:buFont typeface="+mj-lt"/>
                        <a:buNone/>
                      </a:pPr>
                      <a:r>
                        <a:rPr lang="en-ZA" sz="700" i="1">
                          <a:effectLst/>
                          <a:latin typeface="CenturyGothic"/>
                          <a:ea typeface="Calibri" panose="020F0502020204030204" pitchFamily="34" charset="0"/>
                          <a:cs typeface="Arial"/>
                        </a:rPr>
                        <a:t>    impact the Annual </a:t>
                      </a:r>
                    </a:p>
                    <a:p>
                      <a:pPr marL="0" lvl="0" indent="0" algn="just">
                        <a:spcAft>
                          <a:spcPts val="0"/>
                        </a:spcAft>
                        <a:buFont typeface="+mj-lt"/>
                        <a:buNone/>
                      </a:pPr>
                      <a:r>
                        <a:rPr lang="en-ZA" sz="700" i="1">
                          <a:effectLst/>
                          <a:latin typeface="CenturyGothic"/>
                          <a:ea typeface="Calibri" panose="020F0502020204030204" pitchFamily="34" charset="0"/>
                          <a:cs typeface="Arial"/>
                        </a:rPr>
                        <a:t>    Financial Statements will </a:t>
                      </a:r>
                    </a:p>
                    <a:p>
                      <a:pPr marL="0" lvl="0" indent="0" algn="just">
                        <a:spcAft>
                          <a:spcPts val="0"/>
                        </a:spcAft>
                        <a:buFont typeface="+mj-lt"/>
                        <a:buNone/>
                      </a:pPr>
                      <a:r>
                        <a:rPr lang="en-ZA" sz="700" i="1">
                          <a:effectLst/>
                          <a:latin typeface="CenturyGothic"/>
                          <a:ea typeface="Calibri" panose="020F0502020204030204" pitchFamily="34" charset="0"/>
                          <a:cs typeface="Arial"/>
                        </a:rPr>
                        <a:t>    be reviewed.</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i="1">
                          <a:effectLst/>
                          <a:latin typeface="CenturyGothic"/>
                          <a:ea typeface="Calibri" panose="020F0502020204030204" pitchFamily="34" charset="0"/>
                          <a:cs typeface="Arial"/>
                        </a:rPr>
                        <a:t>30 September 2022</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A Snyman</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effectLst/>
                          <a:latin typeface="CenturyGothic"/>
                          <a:ea typeface="Calibri" panose="020F0502020204030204" pitchFamily="34" charset="0"/>
                          <a:cs typeface="Times New Roman"/>
                        </a:rPr>
                        <a:t>Done</a:t>
                      </a: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675612441"/>
                  </a:ext>
                </a:extLst>
              </a:tr>
              <a:tr h="431076">
                <a:tc rowSpan="2">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202122/03</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SM</a:t>
                      </a:r>
                      <a:endParaRPr lang="en-ZA" sz="700">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700">
                          <a:solidFill>
                            <a:srgbClr val="000000"/>
                          </a:solidFill>
                          <a:effectLst/>
                          <a:latin typeface="CenturyGothic"/>
                          <a:ea typeface="Calibri" panose="020F0502020204030204" pitchFamily="34" charset="0"/>
                          <a:cs typeface="Arial"/>
                        </a:rPr>
                        <a:t>CPSI did not submit the compliance report to the B-BBEE Commission as required by the B-BBEE Act and Regulation after 2020/21</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5255" algn="just">
                        <a:spcAft>
                          <a:spcPts val="0"/>
                        </a:spcAft>
                      </a:pPr>
                      <a:r>
                        <a:rPr lang="en-ZA" sz="700" i="0">
                          <a:effectLst/>
                          <a:latin typeface="CenturyGothic"/>
                          <a:ea typeface="Calibri" panose="020F0502020204030204" pitchFamily="34" charset="0"/>
                          <a:cs typeface="Arial"/>
                        </a:rPr>
                        <a:t>Process issue</a:t>
                      </a:r>
                      <a:endParaRPr lang="en-ZA" sz="700">
                        <a:effectLst/>
                        <a:latin typeface="CenturyGothic"/>
                        <a:ea typeface="Calibri" panose="020F0502020204030204" pitchFamily="34" charset="0"/>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spcAft>
                          <a:spcPts val="0"/>
                        </a:spcAft>
                        <a:buFont typeface="+mj-lt"/>
                        <a:buNone/>
                      </a:pPr>
                      <a:r>
                        <a:rPr lang="en-ZA" sz="700" i="1">
                          <a:effectLst/>
                          <a:latin typeface="CenturyGothic"/>
                          <a:ea typeface="Calibri" panose="020F0502020204030204" pitchFamily="34" charset="0"/>
                          <a:cs typeface="Arial"/>
                        </a:rPr>
                        <a:t>1. Submission to the B-</a:t>
                      </a:r>
                    </a:p>
                    <a:p>
                      <a:pPr marL="0" lvl="0" indent="0" algn="just">
                        <a:spcAft>
                          <a:spcPts val="0"/>
                        </a:spcAft>
                        <a:buFont typeface="+mj-lt"/>
                        <a:buNone/>
                      </a:pPr>
                      <a:r>
                        <a:rPr lang="en-ZA" sz="700" i="1">
                          <a:effectLst/>
                          <a:latin typeface="CenturyGothic"/>
                          <a:ea typeface="Calibri" panose="020F0502020204030204" pitchFamily="34" charset="0"/>
                          <a:cs typeface="Arial"/>
                        </a:rPr>
                        <a:t>    BBEE Commission of  </a:t>
                      </a:r>
                    </a:p>
                    <a:p>
                      <a:pPr marL="0" lvl="0" indent="0" algn="just">
                        <a:spcAft>
                          <a:spcPts val="0"/>
                        </a:spcAft>
                        <a:buFont typeface="+mj-lt"/>
                        <a:buNone/>
                      </a:pPr>
                      <a:r>
                        <a:rPr lang="en-ZA" sz="700" i="1">
                          <a:effectLst/>
                          <a:latin typeface="CenturyGothic"/>
                          <a:ea typeface="Calibri" panose="020F0502020204030204" pitchFamily="34" charset="0"/>
                          <a:cs typeface="Arial"/>
                        </a:rPr>
                        <a:t>    2020/21 certificated</a:t>
                      </a:r>
                      <a:endParaRPr lang="en-ZA" sz="700">
                        <a:effectLst/>
                        <a:latin typeface="CenturyGothic"/>
                        <a:ea typeface="Calibri" panose="020F0502020204030204" pitchFamily="34" charset="0"/>
                        <a:cs typeface="Arial"/>
                      </a:endParaRPr>
                    </a:p>
                    <a:p>
                      <a:pPr marL="457200" algn="just">
                        <a:spcAft>
                          <a:spcPts val="0"/>
                        </a:spcAft>
                      </a:pPr>
                      <a:endParaRPr lang="en-ZA" sz="700">
                        <a:effectLst/>
                        <a:latin typeface="CenturyGothic"/>
                        <a:ea typeface="Times New Roman" panose="02020603050405020304" pitchFamily="18"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i="1">
                          <a:effectLst/>
                          <a:latin typeface="CenturyGothic"/>
                          <a:ea typeface="Calibri" panose="020F0502020204030204" pitchFamily="34" charset="0"/>
                          <a:cs typeface="Arial"/>
                        </a:rPr>
                        <a:t>31 August 2022</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solidFill>
                            <a:srgbClr val="000000"/>
                          </a:solidFill>
                          <a:effectLst/>
                          <a:latin typeface="CenturyGothic"/>
                          <a:ea typeface="Calibri" panose="020F0502020204030204" pitchFamily="34" charset="0"/>
                          <a:cs typeface="Times New Roman"/>
                        </a:rPr>
                        <a:t>D </a:t>
                      </a:r>
                      <a:r>
                        <a:rPr lang="en-ZA" sz="700" err="1">
                          <a:solidFill>
                            <a:srgbClr val="000000"/>
                          </a:solidFill>
                          <a:effectLst/>
                          <a:latin typeface="CenturyGothic"/>
                          <a:ea typeface="Calibri" panose="020F0502020204030204" pitchFamily="34" charset="0"/>
                          <a:cs typeface="Times New Roman"/>
                        </a:rPr>
                        <a:t>Mavikane</a:t>
                      </a:r>
                      <a:endParaRPr lang="en-ZA" sz="700" err="1">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a:effectLst/>
                          <a:latin typeface="CenturyGothic"/>
                          <a:ea typeface="Calibri" panose="020F0502020204030204" pitchFamily="34" charset="0"/>
                          <a:cs typeface="Times New Roman"/>
                        </a:rPr>
                        <a:t>Done</a:t>
                      </a: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365452925"/>
                  </a:ext>
                </a:extLst>
              </a:tr>
              <a:tr h="38796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lvl="0" indent="0" algn="just">
                        <a:spcAft>
                          <a:spcPts val="0"/>
                        </a:spcAft>
                        <a:buFont typeface="+mj-lt"/>
                        <a:buNone/>
                      </a:pPr>
                      <a:r>
                        <a:rPr lang="en-ZA" sz="700" i="1">
                          <a:effectLst/>
                          <a:latin typeface="CenturyGothic"/>
                          <a:ea typeface="Calibri" panose="020F0502020204030204" pitchFamily="34" charset="0"/>
                          <a:cs typeface="Arial"/>
                        </a:rPr>
                        <a:t>2. Development of annual </a:t>
                      </a:r>
                      <a:endParaRPr lang="en-ZA" sz="700" i="1">
                        <a:effectLst/>
                        <a:latin typeface="CenturyGothic"/>
                        <a:ea typeface="Calibri" panose="020F0502020204030204" pitchFamily="34" charset="0"/>
                        <a:cs typeface="Arial" panose="020B0604020202020204" pitchFamily="34" charset="0"/>
                      </a:endParaRPr>
                    </a:p>
                    <a:p>
                      <a:pPr marL="0" lvl="0" indent="0" algn="just">
                        <a:spcAft>
                          <a:spcPts val="0"/>
                        </a:spcAft>
                        <a:buFont typeface="+mj-lt"/>
                        <a:buNone/>
                      </a:pPr>
                      <a:r>
                        <a:rPr lang="en-ZA" sz="700" i="1">
                          <a:effectLst/>
                          <a:latin typeface="CenturyGothic"/>
                          <a:ea typeface="Calibri" panose="020F0502020204030204" pitchFamily="34" charset="0"/>
                          <a:cs typeface="Arial"/>
                        </a:rPr>
                        <a:t>    report submission  </a:t>
                      </a:r>
                    </a:p>
                    <a:p>
                      <a:pPr marL="0" lvl="0" indent="0" algn="just">
                        <a:spcAft>
                          <a:spcPts val="0"/>
                        </a:spcAft>
                        <a:buFont typeface="+mj-lt"/>
                        <a:buNone/>
                      </a:pPr>
                      <a:r>
                        <a:rPr lang="en-ZA" sz="700" i="1">
                          <a:effectLst/>
                          <a:latin typeface="CenturyGothic"/>
                          <a:ea typeface="Calibri" panose="020F0502020204030204" pitchFamily="34" charset="0"/>
                          <a:cs typeface="Arial"/>
                        </a:rPr>
                        <a:t>    certificate</a:t>
                      </a:r>
                      <a:endParaRPr lang="en-ZA" sz="700">
                        <a:effectLst/>
                        <a:latin typeface="CenturyGothic"/>
                        <a:ea typeface="Calibri" panose="020F0502020204030204" pitchFamily="34" charset="0"/>
                        <a:cs typeface="Times New Roman" panose="02020603050405020304" pitchFamily="18" charset="0"/>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700" i="1">
                          <a:effectLst/>
                          <a:latin typeface="CenturyGothic"/>
                          <a:ea typeface="Calibri" panose="020F0502020204030204" pitchFamily="34" charset="0"/>
                          <a:cs typeface="Arial"/>
                        </a:rPr>
                        <a:t>31 August 2022</a:t>
                      </a:r>
                      <a:endParaRPr lang="en-ZA" sz="700">
                        <a:effectLst/>
                        <a:latin typeface="CenturyGothic"/>
                        <a:ea typeface="Calibri" panose="020F0502020204030204" pitchFamily="34" charset="0"/>
                        <a:cs typeface="Arial"/>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just">
                        <a:spcAft>
                          <a:spcPts val="0"/>
                        </a:spcAft>
                        <a:buNone/>
                      </a:pPr>
                      <a:r>
                        <a:rPr lang="en-ZA" sz="700">
                          <a:solidFill>
                            <a:srgbClr val="000000"/>
                          </a:solidFill>
                          <a:effectLst/>
                          <a:latin typeface="CenturyGothic"/>
                          <a:ea typeface="Calibri" panose="020F0502020204030204" pitchFamily="34" charset="0"/>
                          <a:cs typeface="Times New Roman"/>
                        </a:rPr>
                        <a:t>D </a:t>
                      </a:r>
                      <a:r>
                        <a:rPr lang="en-ZA" sz="700" err="1">
                          <a:solidFill>
                            <a:srgbClr val="000000"/>
                          </a:solidFill>
                          <a:effectLst/>
                          <a:latin typeface="CenturyGothic"/>
                          <a:ea typeface="Calibri" panose="020F0502020204030204" pitchFamily="34" charset="0"/>
                          <a:cs typeface="Times New Roman"/>
                        </a:rPr>
                        <a:t>Mavikane</a:t>
                      </a:r>
                      <a:endParaRPr lang="en-ZA" sz="700" err="1">
                        <a:effectLst/>
                        <a:latin typeface="CenturyGothic"/>
                        <a:ea typeface="Calibri" panose="020F0502020204030204" pitchFamily="34" charset="0"/>
                        <a:cs typeface="Times New Roman"/>
                      </a:endParaRPr>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just">
                        <a:spcAft>
                          <a:spcPts val="0"/>
                        </a:spcAft>
                        <a:buNone/>
                      </a:pPr>
                      <a:r>
                        <a:rPr lang="en-ZA" sz="700">
                          <a:effectLst/>
                          <a:latin typeface="CenturyGothic"/>
                          <a:cs typeface="Times New Roman"/>
                        </a:rPr>
                        <a:t>Done</a:t>
                      </a:r>
                      <a:endParaRPr lang="en-US" sz="700"/>
                    </a:p>
                  </a:txBody>
                  <a:tcPr marL="25378" marR="25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577235370"/>
                  </a:ext>
                </a:extLst>
              </a:tr>
            </a:tbl>
          </a:graphicData>
        </a:graphic>
      </p:graphicFrame>
    </p:spTree>
    <p:extLst>
      <p:ext uri="{BB962C8B-B14F-4D97-AF65-F5344CB8AC3E}">
        <p14:creationId xmlns:p14="http://schemas.microsoft.com/office/powerpoint/2010/main" xmlns="" val="1183298856"/>
      </p:ext>
    </p:extLst>
  </p:cSld>
  <p:clrMapOvr>
    <a:masterClrMapping/>
  </p:clrMapOvr>
  <p:extLst>
    <p:ext uri="{6950BFC3-D8DA-4A85-94F7-54DA5524770B}">
      <p188:commentRel xmlns=""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ZA" sz="3300" b="1" i="1"/>
          </a:p>
          <a:p>
            <a:pPr marL="0" indent="0" algn="ctr">
              <a:buNone/>
            </a:pPr>
            <a:endParaRPr lang="en-ZA" sz="3300" b="1" i="1"/>
          </a:p>
          <a:p>
            <a:pPr marL="0" indent="0" algn="ctr">
              <a:buNone/>
            </a:pPr>
            <a:r>
              <a:rPr lang="en-ZA" sz="3300" b="1" i="1"/>
              <a:t>THANK YOU!</a:t>
            </a:r>
          </a:p>
        </p:txBody>
      </p:sp>
      <p:sp>
        <p:nvSpPr>
          <p:cNvPr id="4" name="Slide Number Placeholder 3"/>
          <p:cNvSpPr>
            <a:spLocks noGrp="1"/>
          </p:cNvSpPr>
          <p:nvPr>
            <p:ph type="sldNum" sz="quarter" idx="12"/>
          </p:nvPr>
        </p:nvSpPr>
        <p:spPr/>
        <p:txBody>
          <a:bodyPr/>
          <a:lstStyle/>
          <a:p>
            <a:fld id="{A269D1A7-7C71-A04E-937E-39096F4C88B1}" type="slidenum">
              <a:rPr lang="en-ZA" sz="1600" b="1" dirty="0" smtClean="0">
                <a:latin typeface="Century Gothic" panose="020B0502020202020204" pitchFamily="34" charset="0"/>
              </a:rPr>
              <a:pPr/>
              <a:t>31</a:t>
            </a:fld>
            <a:endParaRPr lang="en-ZA" sz="1600" b="1">
              <a:latin typeface="Century Gothic" panose="020B0502020202020204" pitchFamily="34" charset="0"/>
            </a:endParaRPr>
          </a:p>
        </p:txBody>
      </p:sp>
    </p:spTree>
    <p:extLst>
      <p:ext uri="{BB962C8B-B14F-4D97-AF65-F5344CB8AC3E}">
        <p14:creationId xmlns:p14="http://schemas.microsoft.com/office/powerpoint/2010/main" xmlns="" val="227413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467"/>
            <a:ext cx="7461925" cy="421923"/>
          </a:xfrm>
          <a:solidFill>
            <a:schemeClr val="accent1">
              <a:alpha val="70195"/>
            </a:schemeClr>
          </a:solidFill>
        </p:spPr>
        <p:txBody>
          <a:bodyPr/>
          <a:lstStyle/>
          <a:p>
            <a:pPr lvl="0">
              <a:spcBef>
                <a:spcPts val="1200"/>
              </a:spcBef>
              <a:spcAft>
                <a:spcPts val="0"/>
              </a:spcAft>
            </a:pPr>
            <a:r>
              <a:rPr lang="en-GB" sz="1800">
                <a:solidFill>
                  <a:schemeClr val="tx1"/>
                </a:solidFill>
                <a:ea typeface="Times New Roman" panose="02020603050405020304" pitchFamily="18" charset="0"/>
                <a:cs typeface="Arial" panose="020B0604020202020204" pitchFamily="34" charset="0"/>
              </a:rPr>
              <a:t>2. ACHIEVEMENT OF INSTITUTIONAL IMPACTS AND OUTCOMES</a:t>
            </a:r>
            <a:endParaRPr lang="en-ZA" sz="2400" i="1">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8491352" y="48704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4</a:t>
            </a:fld>
            <a:endParaRPr lang="en-ZA" sz="1600" b="1">
              <a:solidFill>
                <a:srgbClr val="000000"/>
              </a:solidFill>
              <a:latin typeface="Century Gothic" panose="020B0502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266482963"/>
              </p:ext>
            </p:extLst>
          </p:nvPr>
        </p:nvGraphicFramePr>
        <p:xfrm>
          <a:off x="38220" y="3039639"/>
          <a:ext cx="8114760" cy="1976607"/>
        </p:xfrm>
        <a:graphic>
          <a:graphicData uri="http://schemas.openxmlformats.org/drawingml/2006/table">
            <a:tbl>
              <a:tblPr firstRow="1" firstCol="1" bandRow="1"/>
              <a:tblGrid>
                <a:gridCol w="1780636">
                  <a:extLst>
                    <a:ext uri="{9D8B030D-6E8A-4147-A177-3AD203B41FA5}">
                      <a16:colId xmlns:a16="http://schemas.microsoft.com/office/drawing/2014/main" xmlns="" val="601033348"/>
                    </a:ext>
                  </a:extLst>
                </a:gridCol>
                <a:gridCol w="1450161">
                  <a:extLst>
                    <a:ext uri="{9D8B030D-6E8A-4147-A177-3AD203B41FA5}">
                      <a16:colId xmlns:a16="http://schemas.microsoft.com/office/drawing/2014/main" xmlns="" val="3348210957"/>
                    </a:ext>
                  </a:extLst>
                </a:gridCol>
                <a:gridCol w="1337641">
                  <a:extLst>
                    <a:ext uri="{9D8B030D-6E8A-4147-A177-3AD203B41FA5}">
                      <a16:colId xmlns:a16="http://schemas.microsoft.com/office/drawing/2014/main" xmlns="" val="1321852998"/>
                    </a:ext>
                  </a:extLst>
                </a:gridCol>
                <a:gridCol w="780553">
                  <a:extLst>
                    <a:ext uri="{9D8B030D-6E8A-4147-A177-3AD203B41FA5}">
                      <a16:colId xmlns:a16="http://schemas.microsoft.com/office/drawing/2014/main" xmlns="" val="1828135428"/>
                    </a:ext>
                  </a:extLst>
                </a:gridCol>
                <a:gridCol w="781339">
                  <a:extLst>
                    <a:ext uri="{9D8B030D-6E8A-4147-A177-3AD203B41FA5}">
                      <a16:colId xmlns:a16="http://schemas.microsoft.com/office/drawing/2014/main" xmlns="" val="261011193"/>
                    </a:ext>
                  </a:extLst>
                </a:gridCol>
                <a:gridCol w="1984430">
                  <a:extLst>
                    <a:ext uri="{9D8B030D-6E8A-4147-A177-3AD203B41FA5}">
                      <a16:colId xmlns:a16="http://schemas.microsoft.com/office/drawing/2014/main" xmlns="" val="1810336655"/>
                    </a:ext>
                  </a:extLst>
                </a:gridCol>
              </a:tblGrid>
              <a:tr h="747586">
                <a:tc>
                  <a:txBody>
                    <a:bodyPr/>
                    <a:lstStyle/>
                    <a:p>
                      <a:pPr algn="just">
                        <a:lnSpc>
                          <a:spcPct val="107000"/>
                        </a:lnSpc>
                        <a:spcAft>
                          <a:spcPts val="0"/>
                        </a:spcAft>
                      </a:pPr>
                      <a:r>
                        <a:rPr lang="en-ZA" sz="1100" b="1">
                          <a:solidFill>
                            <a:schemeClr val="tx1"/>
                          </a:solidFill>
                          <a:effectLst/>
                          <a:latin typeface="Century Gothic"/>
                          <a:ea typeface="Calibri" panose="020F0502020204030204" pitchFamily="34" charset="0"/>
                          <a:cs typeface="Arial"/>
                        </a:rPr>
                        <a:t>Outcome</a:t>
                      </a:r>
                      <a:endParaRPr lang="en-ZA" sz="1100">
                        <a:solidFill>
                          <a:schemeClr val="tx1"/>
                        </a:solidFill>
                        <a:effectLst/>
                        <a:latin typeface="Century Gothic"/>
                        <a:ea typeface="Calibri" panose="020F0502020204030204" pitchFamily="34" charset="0"/>
                        <a:cs typeface="Arial"/>
                      </a:endParaRPr>
                    </a:p>
                    <a:p>
                      <a:pPr algn="just">
                        <a:lnSpc>
                          <a:spcPct val="107000"/>
                        </a:lnSpc>
                        <a:spcAft>
                          <a:spcPts val="0"/>
                        </a:spcAft>
                      </a:pP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100" b="1">
                          <a:solidFill>
                            <a:schemeClr val="tx1"/>
                          </a:solidFill>
                          <a:effectLst/>
                          <a:latin typeface="Century Gothic"/>
                          <a:ea typeface="Calibri" panose="020F0502020204030204" pitchFamily="34" charset="0"/>
                          <a:cs typeface="Arial"/>
                        </a:rPr>
                        <a:t>Outcome Indicator</a:t>
                      </a: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MTSF Priority 6</a:t>
                      </a:r>
                      <a:endParaRPr lang="en-Z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100" b="1">
                          <a:solidFill>
                            <a:schemeClr val="tx1"/>
                          </a:solidFill>
                          <a:effectLst/>
                          <a:latin typeface="Century Gothic"/>
                          <a:ea typeface="Calibri" panose="020F0502020204030204" pitchFamily="34" charset="0"/>
                          <a:cs typeface="Arial"/>
                        </a:rPr>
                        <a:t>Baseline</a:t>
                      </a: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100" b="1">
                          <a:solidFill>
                            <a:schemeClr val="tx1"/>
                          </a:solidFill>
                          <a:effectLst/>
                          <a:latin typeface="Century Gothic"/>
                          <a:ea typeface="Calibri" panose="020F0502020204030204" pitchFamily="34" charset="0"/>
                          <a:cs typeface="Arial"/>
                        </a:rPr>
                        <a:t>Five-year target</a:t>
                      </a: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US" sz="1100" b="1">
                          <a:solidFill>
                            <a:schemeClr val="tx1"/>
                          </a:solidFill>
                          <a:effectLst/>
                          <a:latin typeface="Century Gothic"/>
                          <a:ea typeface="Calibri" panose="020F0502020204030204" pitchFamily="34" charset="0"/>
                          <a:cs typeface="Arial"/>
                        </a:rPr>
                        <a:t>Progress made towards the achievement of the five-year targets in relation to the outcome indicators</a:t>
                      </a: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3459953915"/>
                  </a:ext>
                </a:extLst>
              </a:tr>
              <a:tr h="518143">
                <a:tc>
                  <a:txBody>
                    <a:bodyPr/>
                    <a:lstStyle/>
                    <a:p>
                      <a:pPr>
                        <a:lnSpc>
                          <a:spcPct val="107000"/>
                        </a:lnSpc>
                        <a:spcAft>
                          <a:spcPts val="0"/>
                        </a:spcAft>
                      </a:pPr>
                      <a:r>
                        <a:rPr lang="en-ZA" sz="1100" b="1">
                          <a:effectLst/>
                          <a:latin typeface="Century Gothic"/>
                          <a:ea typeface="Calibri" panose="020F0502020204030204" pitchFamily="34" charset="0"/>
                          <a:cs typeface="Times New Roman"/>
                        </a:rPr>
                        <a:t>Effective Corporate Governance</a:t>
                      </a:r>
                      <a:endParaRPr lang="en-ZA" sz="1100">
                        <a:effectLst/>
                        <a:latin typeface="Century Gothic"/>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entury Gothic"/>
                          <a:ea typeface="Calibri" panose="020F0502020204030204" pitchFamily="34" charset="0"/>
                          <a:cs typeface="Times New Roman"/>
                        </a:rPr>
                        <a:t>Number of unqualified audit opinions </a:t>
                      </a:r>
                      <a:endParaRPr lang="en-ZA" sz="1100">
                        <a:effectLst/>
                        <a:latin typeface="Calibri"/>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US" sz="1100">
                          <a:effectLst/>
                          <a:latin typeface="Century Gothic"/>
                          <a:ea typeface="Calibri" panose="020F0502020204030204" pitchFamily="34" charset="0"/>
                          <a:cs typeface="Times New Roman"/>
                        </a:rPr>
                        <a:t>A Capable, Ethical and Developmental State</a:t>
                      </a:r>
                      <a:endParaRPr lang="en-ZA" sz="1100">
                        <a:effectLst/>
                        <a:latin typeface="Century Gothic"/>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a:ea typeface="Calibri" panose="020F0502020204030204" pitchFamily="34" charset="0"/>
                          <a:cs typeface="Times New Roman"/>
                        </a:rPr>
                        <a:t>1 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a:ea typeface="Calibri" panose="020F0502020204030204" pitchFamily="34" charset="0"/>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a:ea typeface="Calibri" panose="020F0502020204030204" pitchFamily="34" charset="0"/>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5792224"/>
                  </a:ext>
                </a:extLst>
              </a:tr>
              <a:tr h="690858">
                <a:tc>
                  <a:txBody>
                    <a:bodyPr/>
                    <a:lstStyle/>
                    <a:p>
                      <a:pPr>
                        <a:lnSpc>
                          <a:spcPct val="107000"/>
                        </a:lnSpc>
                        <a:spcAft>
                          <a:spcPts val="0"/>
                        </a:spcAft>
                      </a:pPr>
                      <a:r>
                        <a:rPr lang="en-ZA" sz="1100" b="1">
                          <a:effectLst/>
                          <a:latin typeface="Century Gothic"/>
                          <a:ea typeface="Calibri" panose="020F0502020204030204" pitchFamily="34" charset="0"/>
                          <a:cs typeface="Arial"/>
                        </a:rPr>
                        <a:t>Innovative culture and practice in the Public Sector entrenched</a:t>
                      </a:r>
                      <a:endParaRPr lang="en-ZA" sz="1100">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entury Gothic"/>
                          <a:ea typeface="Calibri" panose="020F0502020204030204" pitchFamily="34" charset="0"/>
                          <a:cs typeface="Times New Roman"/>
                        </a:rPr>
                        <a:t>Number of innovation initiatives enabled </a:t>
                      </a:r>
                      <a:endParaRPr lang="en-ZA" sz="1100">
                        <a:effectLst/>
                        <a:latin typeface="Calibri"/>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ct val="107000"/>
                        </a:lnSpc>
                        <a:spcAft>
                          <a:spcPts val="0"/>
                        </a:spcAft>
                      </a:pPr>
                      <a:r>
                        <a:rPr lang="en-ZA" sz="1100">
                          <a:solidFill>
                            <a:srgbClr val="000000"/>
                          </a:solidFill>
                          <a:effectLst/>
                          <a:latin typeface="Century Gothic"/>
                          <a:ea typeface="Calibri" panose="020F0502020204030204" pitchFamily="34" charset="0"/>
                          <a:cs typeface="Times New Roman"/>
                        </a:rPr>
                        <a:t>15 p/a</a:t>
                      </a:r>
                      <a:endParaRPr lang="en-ZA" sz="1100">
                        <a:effectLst/>
                        <a:latin typeface="Century Gothic"/>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a:ea typeface="Calibri" panose="020F0502020204030204" pitchFamily="34" charset="0"/>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panose="020B0502020202020204" pitchFamily="34" charset="0"/>
                          <a:ea typeface="Calibri" panose="020F0502020204030204" pitchFamily="34" charset="0"/>
                          <a:cs typeface="Times New Roman" panose="02020603050405020304" pitchFamily="18" charset="0"/>
                        </a:rPr>
                        <a:t>33</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3719147"/>
                  </a:ext>
                </a:extLst>
              </a:tr>
            </a:tbl>
          </a:graphicData>
        </a:graphic>
      </p:graphicFrame>
      <p:sp>
        <p:nvSpPr>
          <p:cNvPr id="4" name="Rectangle 1"/>
          <p:cNvSpPr>
            <a:spLocks noChangeArrowheads="1"/>
          </p:cNvSpPr>
          <p:nvPr/>
        </p:nvSpPr>
        <p:spPr bwMode="auto">
          <a:xfrm>
            <a:off x="38220" y="373274"/>
            <a:ext cx="7591161"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1" i="0" u="sng" strike="noStrike" cap="none" normalizeH="0" baseline="0">
                <a:ln>
                  <a:noFill/>
                </a:ln>
                <a:solidFill>
                  <a:schemeClr val="tx1"/>
                </a:solidFill>
                <a:effectLst/>
                <a:latin typeface="Century Gothic"/>
                <a:ea typeface="Calibri" panose="020F0502020204030204" pitchFamily="34" charset="0"/>
                <a:cs typeface="Century Gothic,Bold"/>
              </a:rPr>
              <a:t>Impact Statement</a:t>
            </a:r>
            <a:r>
              <a:rPr kumimoji="0" lang="en-ZA" altLang="en-US" b="1" i="0" u="none" strike="noStrike" cap="none" normalizeH="0" baseline="0">
                <a:ln>
                  <a:noFill/>
                </a:ln>
                <a:solidFill>
                  <a:schemeClr val="tx1"/>
                </a:solidFill>
                <a:effectLst/>
                <a:latin typeface="Century Gothic"/>
                <a:ea typeface="Calibri" panose="020F0502020204030204" pitchFamily="34" charset="0"/>
                <a:cs typeface="Century Gothic,Bold"/>
              </a:rPr>
              <a:t>:</a:t>
            </a:r>
            <a:r>
              <a:rPr kumimoji="0" lang="en-ZA" altLang="en-US" b="0" i="0" u="none" strike="noStrike" cap="none" normalizeH="0" baseline="0">
                <a:ln>
                  <a:noFill/>
                </a:ln>
                <a:solidFill>
                  <a:schemeClr val="tx1"/>
                </a:solidFill>
                <a:effectLst/>
                <a:latin typeface="Century Gothic"/>
                <a:ea typeface="Calibri" panose="020F0502020204030204" pitchFamily="34" charset="0"/>
                <a:cs typeface="Century Gothic" panose="020B0502020202020204" pitchFamily="34" charset="0"/>
              </a:rPr>
              <a:t> Improved effectiveness and efficiency of the public service and its service delivery to the public through innovation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b="0" i="0" u="none" strike="noStrike" cap="none" normalizeH="0" baseline="0">
              <a:ln>
                <a:noFill/>
              </a:ln>
              <a:solidFill>
                <a:schemeClr val="tx1"/>
              </a:solidFill>
              <a:effectLst/>
              <a:latin typeface="Century Gothic"/>
            </a:endParaRPr>
          </a:p>
          <a:p>
            <a:pPr algn="just"/>
            <a:r>
              <a:rPr kumimoji="0" lang="en-ZA" altLang="en-US" b="1" i="0" u="sng" strike="noStrike" cap="none" normalizeH="0" baseline="0">
                <a:ln>
                  <a:noFill/>
                </a:ln>
                <a:solidFill>
                  <a:schemeClr val="tx1"/>
                </a:solidFill>
                <a:effectLst/>
                <a:latin typeface="Century Gothic"/>
                <a:ea typeface="Calibri" panose="020F0502020204030204" pitchFamily="34" charset="0"/>
                <a:cs typeface="Century Gothic,Bold"/>
              </a:rPr>
              <a:t>OUTCOMES</a:t>
            </a:r>
            <a:r>
              <a:rPr lang="en-ZA" altLang="en-US" b="1" u="sng">
                <a:solidFill>
                  <a:schemeClr val="tx1"/>
                </a:solidFill>
                <a:latin typeface="Century Gothic"/>
                <a:ea typeface="Calibri" panose="020F0502020204030204" pitchFamily="34" charset="0"/>
                <a:cs typeface="Century Gothic,Bold"/>
              </a:rPr>
              <a:t> </a:t>
            </a:r>
            <a:endParaRPr lang="en-ZA" altLang="en-US">
              <a:solidFill>
                <a:schemeClr val="tx1"/>
              </a:solidFill>
              <a:latin typeface="Century Gothic"/>
              <a:ea typeface="Calibri" panose="020F0502020204030204" pitchFamily="34" charset="0"/>
              <a:cs typeface="Arial"/>
            </a:endParaRPr>
          </a:p>
          <a:p>
            <a:pPr algn="just"/>
            <a:r>
              <a:rPr kumimoji="0" lang="en-ZA" altLang="en-US" b="1" i="0" u="none" strike="noStrike" cap="none" normalizeH="0" baseline="0">
                <a:ln>
                  <a:noFill/>
                </a:ln>
                <a:solidFill>
                  <a:schemeClr val="tx1"/>
                </a:solidFill>
                <a:effectLst/>
                <a:latin typeface="Century Gothic"/>
                <a:ea typeface="Calibri" panose="020F0502020204030204" pitchFamily="34" charset="0"/>
                <a:cs typeface="Century Gothic,Bold"/>
              </a:rPr>
              <a:t>Effective Corporate Governance: </a:t>
            </a:r>
            <a:r>
              <a:rPr kumimoji="0" lang="en-ZA" altLang="en-US" b="0" i="0" u="none" strike="noStrike" cap="none" normalizeH="0" baseline="0">
                <a:ln>
                  <a:noFill/>
                </a:ln>
                <a:solidFill>
                  <a:schemeClr val="tx1"/>
                </a:solidFill>
                <a:effectLst/>
                <a:latin typeface="Century Gothic"/>
                <a:ea typeface="Calibri" panose="020F0502020204030204" pitchFamily="34" charset="0"/>
                <a:cs typeface="Century Gothic" panose="020B0502020202020204" pitchFamily="34" charset="0"/>
              </a:rPr>
              <a:t>The achievement of this outcome will ensure, amongst others, accountability for the efficient, effective, and economic use of allocated resources towards fulfilling the mandate of the organisation.</a:t>
            </a:r>
            <a:endParaRPr lang="en-ZA" altLang="en-US">
              <a:solidFill>
                <a:schemeClr val="tx1"/>
              </a:solidFill>
              <a:latin typeface="Century Gothic" panose="020B0502020202020204" pitchFamily="34" charset="0"/>
              <a:ea typeface="Calibri" panose="020F0502020204030204" pitchFamily="34" charset="0"/>
              <a:cs typeface="Century Gothic" panose="020B0502020202020204" pitchFamily="34" charset="0"/>
            </a:endParaRPr>
          </a:p>
          <a:p>
            <a:pPr marL="0" marR="0" lvl="0" indent="0" algn="just" defTabSz="914400">
              <a:lnSpc>
                <a:spcPct val="100000"/>
              </a:lnSpc>
              <a:spcBef>
                <a:spcPct val="0"/>
              </a:spcBef>
              <a:spcAft>
                <a:spcPct val="0"/>
              </a:spcAft>
              <a:buClrTx/>
              <a:buSzTx/>
              <a:buFontTx/>
              <a:buNone/>
              <a:tabLst/>
            </a:pPr>
            <a:endParaRPr lang="en-ZA" altLang="en-US" b="0" i="0" u="none" strike="noStrike" cap="none" normalizeH="0" baseline="0">
              <a:ln>
                <a:noFill/>
              </a:ln>
              <a:solidFill>
                <a:schemeClr val="tx1"/>
              </a:solidFill>
              <a:effectLst/>
              <a:latin typeface="Century Gothic" panose="020B0502020202020204" pitchFamily="34" charset="0"/>
              <a:ea typeface="Calibri" panose="020F0502020204030204" pitchFamily="34" charset="0"/>
              <a:cs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a:ln>
                  <a:noFill/>
                </a:ln>
                <a:solidFill>
                  <a:schemeClr val="tx1"/>
                </a:solidFill>
                <a:effectLst/>
                <a:latin typeface="Century Gothic"/>
                <a:ea typeface="Calibri" panose="020F0502020204030204" pitchFamily="34" charset="0"/>
                <a:cs typeface="Arial"/>
              </a:rPr>
              <a:t>Innovative Culture and Practice in the Public Sector entrenched: </a:t>
            </a:r>
            <a:r>
              <a:rPr kumimoji="0" lang="en-ZA" altLang="en-US" b="0" i="0" u="none" strike="noStrike" cap="none" normalizeH="0" baseline="0">
                <a:ln>
                  <a:noFill/>
                </a:ln>
                <a:solidFill>
                  <a:schemeClr val="tx1"/>
                </a:solidFill>
                <a:effectLst/>
                <a:latin typeface="Century Gothic"/>
                <a:ea typeface="Calibri" panose="020F0502020204030204" pitchFamily="34" charset="0"/>
                <a:cs typeface="Arial"/>
              </a:rPr>
              <a:t>This outcome contributes directly to the achievement of the mandate of the CPSI and the implementation of the NDP. It is also a cross-cutting outcome that impacts on the seven priorities of government as identified by the Sixth Administration</a:t>
            </a:r>
            <a:endParaRPr lang="en-GB" altLang="en-US">
              <a:solidFill>
                <a:schemeClr val="tx1"/>
              </a:solidFill>
              <a:latin typeface="Century Gothic"/>
              <a:ea typeface="Calibri" panose="020F0502020204030204" pitchFamily="34" charset="0"/>
              <a:cs typeface="Arial"/>
            </a:endParaRPr>
          </a:p>
        </p:txBody>
      </p:sp>
    </p:spTree>
    <p:extLst>
      <p:ext uri="{BB962C8B-B14F-4D97-AF65-F5344CB8AC3E}">
        <p14:creationId xmlns:p14="http://schemas.microsoft.com/office/powerpoint/2010/main" xmlns="" val="83640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l">
              <a:lnSpc>
                <a:spcPct val="107000"/>
              </a:lnSpc>
              <a:spcAft>
                <a:spcPts val="0"/>
              </a:spcAft>
            </a:pPr>
            <a:r>
              <a:rPr lang="en-GB" sz="1800">
                <a:solidFill>
                  <a:srgbClr val="000000"/>
                </a:solidFill>
                <a:latin typeface="Century Gothic"/>
                <a:ea typeface="Times New Roman" panose="02020603050405020304" pitchFamily="18" charset="0"/>
              </a:rPr>
              <a:t>ACHIEVEMENT OF INSTITUTIONAL IMPACTS AND OUTCOMES </a:t>
            </a:r>
            <a:r>
              <a:rPr lang="en-GB" sz="1100">
                <a:solidFill>
                  <a:srgbClr val="000000"/>
                </a:solidFill>
                <a:latin typeface="Century Gothic"/>
                <a:ea typeface="Times New Roman" panose="02020603050405020304" pitchFamily="18" charset="0"/>
              </a:rPr>
              <a:t>Conti...</a:t>
            </a:r>
            <a:endParaRPr lang="en-US" altLang="en-US" sz="1100">
              <a:solidFill>
                <a:schemeClr val="tx1"/>
              </a:solidFill>
              <a:latin typeface="Century Gothic"/>
              <a:ea typeface="MS PGothic" panose="020B0600070205080204" pitchFamily="34" charset="-128"/>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8854550" y="48704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r>
              <a:rPr lang="en-GB" sz="1600" b="1">
                <a:solidFill>
                  <a:srgbClr val="000000"/>
                </a:solidFill>
                <a:latin typeface="Century Gothic" panose="020B0502020202020204" pitchFamily="34" charset="0"/>
              </a:rPr>
              <a:t>6</a:t>
            </a:r>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33728" y="478086"/>
            <a:ext cx="9009447" cy="4776038"/>
          </a:xfrm>
        </p:spPr>
        <p:txBody>
          <a:bodyPr/>
          <a:lstStyle/>
          <a:p>
            <a:pPr marL="0" indent="0" algn="just">
              <a:spcAft>
                <a:spcPts val="0"/>
              </a:spcAft>
              <a:buNone/>
            </a:pPr>
            <a:r>
              <a:rPr lang="en-ZA" sz="1400">
                <a:latin typeface="Century Gothic" panose="020B0502020202020204" pitchFamily="34" charset="0"/>
                <a:ea typeface="Calibri" panose="020F0502020204030204" pitchFamily="34" charset="0"/>
                <a:cs typeface="Arial" panose="020B0604020202020204" pitchFamily="34" charset="0"/>
              </a:rPr>
              <a:t>The planned performance targets over the medium-term period contribute directly to the achievement of the mandate of the CPSI and the implementation of the NDP. It is also a cross-cutting outcome that affects the seven priorities of the government as identified by the Sixth Administration. </a:t>
            </a:r>
            <a:endParaRPr lang="en-ZA" sz="1400">
              <a:ea typeface="Calibri" panose="020F0502020204030204" pitchFamily="34" charset="0"/>
              <a:cs typeface="Arial" panose="020B0604020202020204" pitchFamily="34" charset="0"/>
            </a:endParaRPr>
          </a:p>
          <a:p>
            <a:pPr marL="0" indent="0" algn="just">
              <a:spcAft>
                <a:spcPts val="0"/>
              </a:spcAft>
              <a:buNone/>
            </a:pPr>
            <a:r>
              <a:rPr lang="en-ZA" sz="1400">
                <a:latin typeface="Century Gothic" panose="020B0502020202020204" pitchFamily="34" charset="0"/>
                <a:ea typeface="Calibri" panose="020F0502020204030204" pitchFamily="34" charset="0"/>
                <a:cs typeface="Arial" panose="020B0604020202020204" pitchFamily="34" charset="0"/>
              </a:rPr>
              <a:t> </a:t>
            </a:r>
            <a:endParaRPr lang="en-ZA" sz="1400">
              <a:ea typeface="Calibri" panose="020F0502020204030204" pitchFamily="34" charset="0"/>
              <a:cs typeface="Arial" panose="020B0604020202020204" pitchFamily="34" charset="0"/>
            </a:endParaRPr>
          </a:p>
          <a:p>
            <a:pPr algn="just">
              <a:spcAft>
                <a:spcPts val="0"/>
              </a:spcAft>
            </a:pPr>
            <a:r>
              <a:rPr lang="en-ZA" sz="1400" b="1">
                <a:latin typeface="Century Gothic" panose="020B0502020202020204" pitchFamily="34" charset="0"/>
                <a:ea typeface="Calibri" panose="020F0502020204030204" pitchFamily="34" charset="0"/>
                <a:cs typeface="Times New Roman" panose="02020603050405020304" pitchFamily="18" charset="0"/>
              </a:rPr>
              <a:t>Solution development </a:t>
            </a:r>
            <a:r>
              <a:rPr lang="en-ZA" sz="1400">
                <a:latin typeface="Century Gothic" panose="020B0502020202020204" pitchFamily="34" charset="0"/>
                <a:ea typeface="Calibri" panose="020F0502020204030204" pitchFamily="34" charset="0"/>
                <a:cs typeface="Times New Roman" panose="02020603050405020304" pitchFamily="18" charset="0"/>
              </a:rPr>
              <a:t>is a critical step in infusing innovation in the public sector; these solutions are mostly brought forth by innovators, within and outside of government. The CPSI supports initiatives and collaborates with partner institutions such as The Innovation Hub to jointly </a:t>
            </a:r>
            <a:r>
              <a:rPr lang="en-ZA" sz="1400" b="1">
                <a:latin typeface="Century Gothic" panose="020B0502020202020204" pitchFamily="34" charset="0"/>
                <a:ea typeface="Calibri" panose="020F0502020204030204" pitchFamily="34" charset="0"/>
                <a:cs typeface="Times New Roman" panose="02020603050405020304" pitchFamily="18" charset="0"/>
              </a:rPr>
              <a:t>develop, test and pilot </a:t>
            </a:r>
            <a:r>
              <a:rPr lang="en-ZA" sz="1400">
                <a:latin typeface="Century Gothic" panose="020B0502020202020204" pitchFamily="34" charset="0"/>
                <a:ea typeface="Calibri" panose="020F0502020204030204" pitchFamily="34" charset="0"/>
                <a:cs typeface="Times New Roman" panose="02020603050405020304" pitchFamily="18" charset="0"/>
              </a:rPr>
              <a:t>solutions. Furthermore, the CPSI </a:t>
            </a:r>
            <a:r>
              <a:rPr lang="en-GB" sz="1400">
                <a:latin typeface="Century Gothic" panose="020B0502020202020204" pitchFamily="34" charset="0"/>
                <a:ea typeface="Calibri" panose="020F0502020204030204" pitchFamily="34" charset="0"/>
                <a:cs typeface="Times New Roman" panose="02020603050405020304" pitchFamily="18" charset="0"/>
              </a:rPr>
              <a:t>affords </a:t>
            </a:r>
            <a:r>
              <a:rPr lang="en-GB" sz="1400" b="1">
                <a:latin typeface="Century Gothic" panose="020B0502020202020204" pitchFamily="34" charset="0"/>
                <a:ea typeface="Calibri" panose="020F0502020204030204" pitchFamily="34" charset="0"/>
                <a:cs typeface="Times New Roman" panose="02020603050405020304" pitchFamily="18" charset="0"/>
              </a:rPr>
              <a:t>youth</a:t>
            </a:r>
            <a:r>
              <a:rPr lang="en-GB" sz="1400">
                <a:latin typeface="Century Gothic" panose="020B0502020202020204" pitchFamily="34" charset="0"/>
                <a:ea typeface="Calibri" panose="020F0502020204030204" pitchFamily="34" charset="0"/>
                <a:cs typeface="Times New Roman" panose="02020603050405020304" pitchFamily="18" charset="0"/>
              </a:rPr>
              <a:t> an opportunity to build capacity in digital skills, through hackathons and related programmes as sources of potential service delivery solutions. </a:t>
            </a:r>
            <a:endParaRPr lang="en-ZA" sz="1400">
              <a:ea typeface="Calibri" panose="020F0502020204030204" pitchFamily="34" charset="0"/>
              <a:cs typeface="Arial" panose="020B0604020202020204" pitchFamily="34" charset="0"/>
            </a:endParaRPr>
          </a:p>
          <a:p>
            <a:pPr marL="0" indent="0" algn="just">
              <a:spcAft>
                <a:spcPts val="0"/>
              </a:spcAft>
              <a:buNone/>
            </a:pPr>
            <a:r>
              <a:rPr lang="en-ZA" sz="1400">
                <a:solidFill>
                  <a:srgbClr val="FF0000"/>
                </a:solidFill>
                <a:latin typeface="Century Gothic" panose="020B0502020202020204" pitchFamily="34" charset="0"/>
                <a:ea typeface="Calibri" panose="020F0502020204030204" pitchFamily="34" charset="0"/>
                <a:cs typeface="Arial" panose="020B0604020202020204" pitchFamily="34" charset="0"/>
              </a:rPr>
              <a:t> </a:t>
            </a:r>
            <a:endParaRPr lang="en-ZA" sz="1400">
              <a:ea typeface="Calibri" panose="020F0502020204030204" pitchFamily="34" charset="0"/>
              <a:cs typeface="Arial" panose="020B0604020202020204" pitchFamily="34" charset="0"/>
            </a:endParaRPr>
          </a:p>
          <a:p>
            <a:pPr algn="just">
              <a:spcAft>
                <a:spcPts val="0"/>
              </a:spcAft>
            </a:pPr>
            <a:r>
              <a:rPr lang="en-ZA" sz="1400">
                <a:latin typeface="Century Gothic" panose="020B0502020202020204" pitchFamily="34" charset="0"/>
                <a:ea typeface="Calibri" panose="020F0502020204030204" pitchFamily="34" charset="0"/>
                <a:cs typeface="Arial" panose="020B0604020202020204" pitchFamily="34" charset="0"/>
              </a:rPr>
              <a:t>The creation of a </a:t>
            </a:r>
            <a:r>
              <a:rPr lang="en-ZA" sz="1400" b="1">
                <a:latin typeface="Century Gothic" panose="020B0502020202020204" pitchFamily="34" charset="0"/>
                <a:ea typeface="Calibri" panose="020F0502020204030204" pitchFamily="34" charset="0"/>
                <a:cs typeface="Arial" panose="020B0604020202020204" pitchFamily="34" charset="0"/>
              </a:rPr>
              <a:t>culture and practice of innovation</a:t>
            </a:r>
            <a:r>
              <a:rPr lang="en-ZA" sz="1400">
                <a:latin typeface="Century Gothic" panose="020B0502020202020204" pitchFamily="34" charset="0"/>
                <a:ea typeface="Calibri" panose="020F0502020204030204" pitchFamily="34" charset="0"/>
                <a:cs typeface="Arial" panose="020B0604020202020204" pitchFamily="34" charset="0"/>
              </a:rPr>
              <a:t> in the public sector is critical in ensuring that the public sector remains innovative. Public sector innovation thrives on vibrant </a:t>
            </a:r>
            <a:r>
              <a:rPr lang="en-ZA" sz="1400" b="1">
                <a:latin typeface="Century Gothic" panose="020B0502020202020204" pitchFamily="34" charset="0"/>
                <a:ea typeface="Calibri" panose="020F0502020204030204" pitchFamily="34" charset="0"/>
                <a:cs typeface="Arial" panose="020B0604020202020204" pitchFamily="34" charset="0"/>
              </a:rPr>
              <a:t>knowledge platforms </a:t>
            </a:r>
            <a:r>
              <a:rPr lang="en-ZA" sz="1400">
                <a:latin typeface="Century Gothic" panose="020B0502020202020204" pitchFamily="34" charset="0"/>
                <a:ea typeface="Calibri" panose="020F0502020204030204" pitchFamily="34" charset="0"/>
                <a:cs typeface="Arial" panose="020B0604020202020204" pitchFamily="34" charset="0"/>
              </a:rPr>
              <a:t>and products to encourage sharing and learning. These platforms are used to avoid reinventing the wheel. The platforms also serve as a source of innovative solutions for the replication programme. Furthermore, international knowledge platforms provide the global context to ensure that South Africa is kept abreast of new developments in the innovation space. </a:t>
            </a:r>
            <a:endParaRPr lang="en-ZA" sz="1400">
              <a:ea typeface="Calibri" panose="020F0502020204030204" pitchFamily="34" charset="0"/>
              <a:cs typeface="Arial" panose="020B0604020202020204" pitchFamily="34" charset="0"/>
            </a:endParaRPr>
          </a:p>
          <a:p>
            <a:pPr marL="0" indent="0" algn="just">
              <a:spcAft>
                <a:spcPts val="0"/>
              </a:spcAft>
              <a:buNone/>
            </a:pPr>
            <a:r>
              <a:rPr lang="en-ZA" sz="1400">
                <a:latin typeface="Century Gothic" panose="020B0502020202020204" pitchFamily="34" charset="0"/>
                <a:ea typeface="Calibri" panose="020F0502020204030204" pitchFamily="34" charset="0"/>
                <a:cs typeface="Arial" panose="020B0604020202020204" pitchFamily="34" charset="0"/>
              </a:rPr>
              <a:t> </a:t>
            </a:r>
            <a:endParaRPr lang="en-ZA" sz="1400">
              <a:ea typeface="Calibri" panose="020F0502020204030204" pitchFamily="34" charset="0"/>
              <a:cs typeface="Arial" panose="020B0604020202020204" pitchFamily="34" charset="0"/>
            </a:endParaRPr>
          </a:p>
          <a:p>
            <a:pPr algn="just">
              <a:spcAft>
                <a:spcPts val="0"/>
              </a:spcAft>
            </a:pPr>
            <a:r>
              <a:rPr lang="en-ZA" sz="1400">
                <a:latin typeface="Century Gothic" panose="020B0502020202020204" pitchFamily="34" charset="0"/>
                <a:ea typeface="Calibri" panose="020F0502020204030204" pitchFamily="34" charset="0"/>
                <a:cs typeface="Arial" panose="020B0604020202020204" pitchFamily="34" charset="0"/>
              </a:rPr>
              <a:t>Many solutions that are unearthed through the Public Sector Innovation Awards Programme or through collaboration with the broader National System of Innovation have the potential for </a:t>
            </a:r>
            <a:r>
              <a:rPr lang="en-ZA" sz="1400" b="1">
                <a:latin typeface="Century Gothic" panose="020B0502020202020204" pitchFamily="34" charset="0"/>
                <a:ea typeface="Calibri" panose="020F0502020204030204" pitchFamily="34" charset="0"/>
                <a:cs typeface="Arial" panose="020B0604020202020204" pitchFamily="34" charset="0"/>
              </a:rPr>
              <a:t>broader impact</a:t>
            </a:r>
            <a:r>
              <a:rPr lang="en-ZA" sz="1400">
                <a:latin typeface="Century Gothic" panose="020B0502020202020204" pitchFamily="34" charset="0"/>
                <a:ea typeface="Calibri" panose="020F0502020204030204" pitchFamily="34" charset="0"/>
                <a:cs typeface="Arial" panose="020B0604020202020204" pitchFamily="34" charset="0"/>
              </a:rPr>
              <a:t>. As such, there is a demand for the </a:t>
            </a:r>
            <a:r>
              <a:rPr lang="en-ZA" sz="1400" b="1">
                <a:latin typeface="Century Gothic" panose="020B0502020202020204" pitchFamily="34" charset="0"/>
                <a:ea typeface="Calibri" panose="020F0502020204030204" pitchFamily="34" charset="0"/>
                <a:cs typeface="Arial" panose="020B0604020202020204" pitchFamily="34" charset="0"/>
              </a:rPr>
              <a:t>replication and scaling </a:t>
            </a:r>
            <a:r>
              <a:rPr lang="en-ZA" sz="1400">
                <a:latin typeface="Century Gothic" panose="020B0502020202020204" pitchFamily="34" charset="0"/>
                <a:ea typeface="Calibri" panose="020F0502020204030204" pitchFamily="34" charset="0"/>
                <a:cs typeface="Arial" panose="020B0604020202020204" pitchFamily="34" charset="0"/>
              </a:rPr>
              <a:t>of these solutions.</a:t>
            </a:r>
            <a:endParaRPr lang="en-ZA" sz="1400">
              <a:ea typeface="Calibri" panose="020F0502020204030204" pitchFamily="34" charset="0"/>
              <a:cs typeface="Arial" panose="020B0604020202020204" pitchFamily="34" charset="0"/>
            </a:endParaRPr>
          </a:p>
          <a:p>
            <a:endParaRPr lang="en-ZA" sz="1400"/>
          </a:p>
        </p:txBody>
      </p:sp>
    </p:spTree>
    <p:extLst>
      <p:ext uri="{BB962C8B-B14F-4D97-AF65-F5344CB8AC3E}">
        <p14:creationId xmlns:p14="http://schemas.microsoft.com/office/powerpoint/2010/main" xmlns="" val="263518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l">
              <a:lnSpc>
                <a:spcPct val="107000"/>
              </a:lnSpc>
              <a:spcAft>
                <a:spcPts val="0"/>
              </a:spcAft>
            </a:pPr>
            <a:r>
              <a:rPr lang="en-GB" altLang="en-US" sz="1800" kern="1200">
                <a:solidFill>
                  <a:srgbClr val="000000"/>
                </a:solidFill>
                <a:latin typeface="Century Gothic"/>
                <a:ea typeface="Times New Roman" panose="02020603050405020304" pitchFamily="18" charset="0"/>
              </a:rPr>
              <a:t>STRATEGIC OUTCOMES AND OUTPUTS </a:t>
            </a:r>
            <a:r>
              <a:rPr lang="en-GB" sz="1800">
                <a:solidFill>
                  <a:schemeClr val="tx1"/>
                </a:solidFill>
                <a:latin typeface="Century Gothic"/>
                <a:ea typeface="Times New Roman" panose="02020603050405020304" pitchFamily="18" charset="0"/>
              </a:rPr>
              <a:t>                         </a:t>
            </a:r>
            <a:r>
              <a:rPr lang="en-GB" sz="1200">
                <a:solidFill>
                  <a:schemeClr val="tx1"/>
                </a:solidFill>
                <a:latin typeface="Century Gothic"/>
                <a:ea typeface="Times New Roman" panose="02020603050405020304" pitchFamily="18" charset="0"/>
              </a:rPr>
              <a:t>Conti………</a:t>
            </a:r>
            <a:endParaRPr lang="en-US" altLang="en-US" sz="1200">
              <a:solidFill>
                <a:schemeClr val="tx1"/>
              </a:solidFill>
              <a:latin typeface="Century Gothic"/>
              <a:ea typeface="MS PGothic" panose="020B0600070205080204" pitchFamily="34" charset="-128"/>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6</a:t>
            </a:fld>
            <a:endParaRPr lang="en-ZA" sz="1600" b="1">
              <a:solidFill>
                <a:srgbClr val="00000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27682290"/>
              </p:ext>
            </p:extLst>
          </p:nvPr>
        </p:nvGraphicFramePr>
        <p:xfrm>
          <a:off x="107504" y="673219"/>
          <a:ext cx="8856984" cy="4162253"/>
        </p:xfrm>
        <a:graphic>
          <a:graphicData uri="http://schemas.openxmlformats.org/drawingml/2006/table">
            <a:tbl>
              <a:tblPr firstRow="1" firstCol="1" bandRow="1"/>
              <a:tblGrid>
                <a:gridCol w="2232248">
                  <a:extLst>
                    <a:ext uri="{9D8B030D-6E8A-4147-A177-3AD203B41FA5}">
                      <a16:colId xmlns:a16="http://schemas.microsoft.com/office/drawing/2014/main" xmlns="" val="3897562448"/>
                    </a:ext>
                  </a:extLst>
                </a:gridCol>
                <a:gridCol w="1646710">
                  <a:extLst>
                    <a:ext uri="{9D8B030D-6E8A-4147-A177-3AD203B41FA5}">
                      <a16:colId xmlns:a16="http://schemas.microsoft.com/office/drawing/2014/main" xmlns="" val="2935597109"/>
                    </a:ext>
                  </a:extLst>
                </a:gridCol>
                <a:gridCol w="1659342">
                  <a:extLst>
                    <a:ext uri="{9D8B030D-6E8A-4147-A177-3AD203B41FA5}">
                      <a16:colId xmlns:a16="http://schemas.microsoft.com/office/drawing/2014/main" xmlns="" val="341082876"/>
                    </a:ext>
                  </a:extLst>
                </a:gridCol>
                <a:gridCol w="1659342">
                  <a:extLst>
                    <a:ext uri="{9D8B030D-6E8A-4147-A177-3AD203B41FA5}">
                      <a16:colId xmlns:a16="http://schemas.microsoft.com/office/drawing/2014/main" xmlns="" val="1868367656"/>
                    </a:ext>
                  </a:extLst>
                </a:gridCol>
                <a:gridCol w="1659342">
                  <a:extLst>
                    <a:ext uri="{9D8B030D-6E8A-4147-A177-3AD203B41FA5}">
                      <a16:colId xmlns:a16="http://schemas.microsoft.com/office/drawing/2014/main" xmlns="" val="1989119493"/>
                    </a:ext>
                  </a:extLst>
                </a:gridCol>
              </a:tblGrid>
              <a:tr h="0">
                <a:tc rowSpan="3">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Outputs    </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rowSpan="3">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Output Indicators</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3">
                  <a:txBody>
                    <a:bodyPr/>
                    <a:lstStyle/>
                    <a:p>
                      <a:pPr algn="just">
                        <a:lnSpc>
                          <a:spcPct val="107000"/>
                        </a:lnSpc>
                        <a:spcAft>
                          <a:spcPts val="800"/>
                        </a:spcAft>
                      </a:pPr>
                      <a:r>
                        <a:rPr lang="en-ZA" sz="8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74423500"/>
                  </a:ext>
                </a:extLst>
              </a:tr>
              <a:tr h="150305">
                <a:tc vMerge="1">
                  <a:txBody>
                    <a:bodyPr/>
                    <a:lstStyle/>
                    <a:p>
                      <a:endParaRPr lang="en-ZA"/>
                    </a:p>
                  </a:txBody>
                  <a:tcPr/>
                </a:tc>
                <a:tc vMerge="1">
                  <a:txBody>
                    <a:bodyPr/>
                    <a:lstStyle/>
                    <a:p>
                      <a:endParaRPr lang="en-ZA"/>
                    </a:p>
                  </a:txBody>
                  <a:tcPr/>
                </a:tc>
                <a:tc gridSpan="3">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MTEF Period</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31149250"/>
                  </a:ext>
                </a:extLst>
              </a:tr>
              <a:tr h="150305">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2021/22</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2022/23</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2023/24</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2743239002"/>
                  </a:ext>
                </a:extLst>
              </a:tr>
              <a:tr h="816562">
                <a:tc>
                  <a:txBody>
                    <a:bodyPr/>
                    <a:lstStyle/>
                    <a:p>
                      <a:pPr algn="just">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Type of audit opinion on financial and non-financial information</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 for 2020/21 financial year</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a:t>
                      </a:r>
                      <a:endParaRPr lang="en-ZA" sz="10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for 2021/22 financial year</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 for 2022/23 financial year</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3320242"/>
                  </a:ext>
                </a:extLst>
              </a:tr>
              <a:tr h="784423">
                <a:tc>
                  <a:txBody>
                    <a:bodyPr/>
                    <a:lstStyle/>
                    <a:p>
                      <a:pPr algn="l">
                        <a:spcAft>
                          <a:spcPts val="0"/>
                        </a:spcAft>
                      </a:pPr>
                      <a:r>
                        <a:rPr lang="en-ZA" sz="1000">
                          <a:effectLst/>
                          <a:latin typeface="Century Gothic" panose="020B0502020202020204" pitchFamily="34" charset="0"/>
                          <a:ea typeface="Times New Roman" panose="02020603050405020304" pitchFamily="18" charset="0"/>
                          <a:cs typeface="Times New Roman" panose="02020603050405020304" pitchFamily="18" charset="0"/>
                        </a:rPr>
                        <a:t>Innovation research and development initiatives undertaken </a:t>
                      </a: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000">
                          <a:effectLst/>
                          <a:latin typeface="Century Gothic" panose="020B0502020202020204" pitchFamily="34" charset="0"/>
                          <a:ea typeface="Times New Roman" panose="02020603050405020304" pitchFamily="18" charset="0"/>
                          <a:cs typeface="Times New Roman" panose="02020603050405020304" pitchFamily="18" charset="0"/>
                        </a:rPr>
                        <a:t>Number of innovation research and development initiatives undertaken</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4</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4</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4</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6545321"/>
                  </a:ext>
                </a:extLst>
              </a:tr>
              <a:tr h="1185153">
                <a:tc>
                  <a:txBody>
                    <a:bodyPr/>
                    <a:lstStyle/>
                    <a:p>
                      <a:pPr algn="l">
                        <a:spcAft>
                          <a:spcPts val="0"/>
                        </a:spcAft>
                      </a:pPr>
                      <a:r>
                        <a:rPr lang="en-ZA" sz="1000">
                          <a:effectLst/>
                          <a:latin typeface="Century Gothic" panose="020B0502020202020204" pitchFamily="34" charset="0"/>
                          <a:ea typeface="Times New Roman" panose="02020603050405020304" pitchFamily="18" charset="0"/>
                          <a:cs typeface="Arial" panose="020B0604020202020204" pitchFamily="34" charset="0"/>
                        </a:rPr>
                        <a:t>Knowledge platforms sustained to nurture an enabling environment for innovation in the public sector</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a:effectLst/>
                          <a:latin typeface="Century Gothic" panose="020B0502020202020204" pitchFamily="34" charset="0"/>
                          <a:ea typeface="Times New Roman" panose="02020603050405020304" pitchFamily="18" charset="0"/>
                          <a:cs typeface="Arial" panose="020B0604020202020204" pitchFamily="34" charset="0"/>
                        </a:rPr>
                        <a:t>Number of knowledge platforms sustained to nurture an enabling environment for innovation in the public sector</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9</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9</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9</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628493"/>
                  </a:ext>
                </a:extLst>
              </a:tr>
              <a:tr h="919550">
                <a:tc>
                  <a:txBody>
                    <a:bodyPr/>
                    <a:lstStyle/>
                    <a:p>
                      <a:pPr algn="l">
                        <a:lnSpc>
                          <a:spcPct val="107000"/>
                        </a:lnSpc>
                        <a:spcAft>
                          <a:spcPts val="0"/>
                        </a:spcAft>
                      </a:pPr>
                      <a:r>
                        <a:rPr lang="en-ZA" sz="1000">
                          <a:effectLst/>
                          <a:latin typeface="Century Gothic" panose="020B0502020202020204" pitchFamily="34" charset="0"/>
                          <a:ea typeface="Calibri" panose="020F0502020204030204" pitchFamily="34" charset="0"/>
                          <a:cs typeface="Arial" panose="020B0604020202020204" pitchFamily="34" charset="0"/>
                        </a:rPr>
                        <a:t>Innovative solutions</a:t>
                      </a:r>
                    </a:p>
                    <a:p>
                      <a:pPr algn="l">
                        <a:lnSpc>
                          <a:spcPct val="107000"/>
                        </a:lnSpc>
                        <a:spcAft>
                          <a:spcPts val="0"/>
                        </a:spcAft>
                      </a:pPr>
                      <a:r>
                        <a:rPr lang="en-ZA" sz="1000">
                          <a:effectLst/>
                          <a:latin typeface="Century Gothic" panose="020B0502020202020204" pitchFamily="34" charset="0"/>
                          <a:ea typeface="Calibri" panose="020F0502020204030204" pitchFamily="34" charset="0"/>
                          <a:cs typeface="Arial" panose="020B0604020202020204" pitchFamily="34" charset="0"/>
                        </a:rPr>
                        <a:t>replicated in the public sector</a:t>
                      </a: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000">
                          <a:effectLst/>
                          <a:latin typeface="Century Gothic" panose="020B0502020202020204" pitchFamily="34" charset="0"/>
                          <a:ea typeface="Calibri" panose="020F0502020204030204" pitchFamily="34" charset="0"/>
                          <a:cs typeface="Arial" panose="020B0604020202020204" pitchFamily="34" charset="0"/>
                        </a:rPr>
                        <a:t>Number of innovative solutions</a:t>
                      </a:r>
                    </a:p>
                    <a:p>
                      <a:pPr algn="l">
                        <a:lnSpc>
                          <a:spcPct val="107000"/>
                        </a:lnSpc>
                        <a:spcAft>
                          <a:spcPts val="0"/>
                        </a:spcAft>
                      </a:pPr>
                      <a:r>
                        <a:rPr lang="en-ZA" sz="1000">
                          <a:effectLst/>
                          <a:latin typeface="Century Gothic" panose="020B0502020202020204" pitchFamily="34" charset="0"/>
                          <a:ea typeface="Calibri" panose="020F0502020204030204" pitchFamily="34" charset="0"/>
                          <a:cs typeface="Arial" panose="020B0604020202020204" pitchFamily="34" charset="0"/>
                        </a:rPr>
                        <a:t>replicated in the public sector</a:t>
                      </a: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2</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2</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2</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3313365"/>
                  </a:ext>
                </a:extLst>
              </a:tr>
            </a:tbl>
          </a:graphicData>
        </a:graphic>
      </p:graphicFrame>
    </p:spTree>
    <p:extLst>
      <p:ext uri="{BB962C8B-B14F-4D97-AF65-F5344CB8AC3E}">
        <p14:creationId xmlns:p14="http://schemas.microsoft.com/office/powerpoint/2010/main" xmlns="" val="104771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467"/>
            <a:ext cx="7461925" cy="421923"/>
          </a:xfrm>
          <a:solidFill>
            <a:schemeClr val="accent1">
              <a:alpha val="70195"/>
            </a:schemeClr>
          </a:solidFill>
        </p:spPr>
        <p:txBody>
          <a:bodyPr/>
          <a:lstStyle/>
          <a:p>
            <a:pPr algn="l">
              <a:lnSpc>
                <a:spcPct val="107000"/>
              </a:lnSpc>
              <a:spcAft>
                <a:spcPts val="0"/>
              </a:spcAft>
            </a:pPr>
            <a:r>
              <a:rPr lang="en-GB" sz="1800">
                <a:solidFill>
                  <a:schemeClr val="tx1"/>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alibri" panose="020F0502020204030204" pitchFamily="34" charset="0"/>
                <a:ea typeface="MS PGothic" charset="0"/>
                <a:cs typeface="Calibri" panose="020F050202020403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ZA" sz="1600" b="1" i="0" u="none" strike="noStrike" kern="1200" cap="none" spc="0" normalizeH="0" baseline="0" noProof="0">
              <a:ln>
                <a:noFill/>
              </a:ln>
              <a:solidFill>
                <a:srgbClr val="000000"/>
              </a:solidFill>
              <a:effectLst/>
              <a:uLnTx/>
              <a:uFillTx/>
              <a:latin typeface="Calibri" panose="020F0502020204030204" pitchFamily="34" charset="0"/>
              <a:ea typeface="MS PGothic" charset="0"/>
              <a:cs typeface="Calibri" panose="020F0502020204030204" pitchFamily="34" charset="0"/>
              <a:sym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835612724"/>
              </p:ext>
            </p:extLst>
          </p:nvPr>
        </p:nvGraphicFramePr>
        <p:xfrm>
          <a:off x="1481068" y="2127697"/>
          <a:ext cx="5081079" cy="762000"/>
        </p:xfrm>
        <a:graphic>
          <a:graphicData uri="http://schemas.openxmlformats.org/drawingml/2006/table">
            <a:tbl>
              <a:tblPr firstRow="1" firstCol="1" bandRow="1"/>
              <a:tblGrid>
                <a:gridCol w="1624929">
                  <a:extLst>
                    <a:ext uri="{9D8B030D-6E8A-4147-A177-3AD203B41FA5}">
                      <a16:colId xmlns:a16="http://schemas.microsoft.com/office/drawing/2014/main" xmlns="" val="4215994694"/>
                    </a:ext>
                  </a:extLst>
                </a:gridCol>
                <a:gridCol w="1826140">
                  <a:extLst>
                    <a:ext uri="{9D8B030D-6E8A-4147-A177-3AD203B41FA5}">
                      <a16:colId xmlns:a16="http://schemas.microsoft.com/office/drawing/2014/main" xmlns="" val="2507824568"/>
                    </a:ext>
                  </a:extLst>
                </a:gridCol>
                <a:gridCol w="1630010">
                  <a:extLst>
                    <a:ext uri="{9D8B030D-6E8A-4147-A177-3AD203B41FA5}">
                      <a16:colId xmlns:a16="http://schemas.microsoft.com/office/drawing/2014/main" xmlns="" val="263580547"/>
                    </a:ext>
                  </a:extLst>
                </a:gridCol>
              </a:tblGrid>
              <a:tr h="170180">
                <a:tc>
                  <a:txBody>
                    <a:bodyPr/>
                    <a:lstStyle/>
                    <a:p>
                      <a:pPr algn="ctr">
                        <a:spcAft>
                          <a:spcPts val="0"/>
                        </a:spcAft>
                      </a:pPr>
                      <a:r>
                        <a:rPr lang="en-GB" sz="1600" b="0">
                          <a:solidFill>
                            <a:srgbClr val="221E1F"/>
                          </a:solidFill>
                          <a:effectLst/>
                          <a:latin typeface="Century Gothic"/>
                          <a:ea typeface="Times New Roman" panose="02020603050405020304" pitchFamily="18" charset="0"/>
                          <a:cs typeface="Times New Roman"/>
                        </a:rPr>
                        <a:t>No of targets</a:t>
                      </a:r>
                      <a:endParaRPr lang="en-ZA" sz="1600" b="0">
                        <a:solidFill>
                          <a:srgbClr val="221E1F"/>
                        </a:solidFill>
                        <a:effectLst/>
                        <a:latin typeface="Century Gothic"/>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b="0">
                          <a:solidFill>
                            <a:srgbClr val="221E1F"/>
                          </a:solidFill>
                          <a:effectLst/>
                          <a:latin typeface="Century Gothic"/>
                          <a:ea typeface="Times New Roman" panose="02020603050405020304" pitchFamily="18" charset="0"/>
                          <a:cs typeface="Times New Roman"/>
                        </a:rPr>
                        <a:t>Annual targets achieved</a:t>
                      </a:r>
                      <a:endParaRPr lang="en-ZA" sz="1600" b="0">
                        <a:solidFill>
                          <a:srgbClr val="221E1F"/>
                        </a:solidFill>
                        <a:effectLst/>
                        <a:latin typeface="Century Gothic"/>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600" b="0">
                          <a:solidFill>
                            <a:srgbClr val="221E1F"/>
                          </a:solidFill>
                          <a:effectLst/>
                          <a:latin typeface="Century Gothic"/>
                          <a:ea typeface="Times New Roman" panose="02020603050405020304" pitchFamily="18" charset="0"/>
                          <a:cs typeface="Times New Roman"/>
                        </a:rPr>
                        <a:t>Annual target not achieved</a:t>
                      </a:r>
                      <a:endParaRPr lang="en-ZA" sz="1600" b="0">
                        <a:solidFill>
                          <a:srgbClr val="221E1F"/>
                        </a:solidFill>
                        <a:effectLst/>
                        <a:latin typeface="Century Gothic"/>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069100299"/>
                  </a:ext>
                </a:extLst>
              </a:tr>
              <a:tr h="170180">
                <a:tc>
                  <a:txBody>
                    <a:bodyPr/>
                    <a:lstStyle/>
                    <a:p>
                      <a:pPr algn="ctr">
                        <a:spcAft>
                          <a:spcPts val="0"/>
                        </a:spcAft>
                      </a:pPr>
                      <a:r>
                        <a:rPr lang="en-GB" sz="1800">
                          <a:solidFill>
                            <a:srgbClr val="221E1F"/>
                          </a:solidFill>
                          <a:effectLst/>
                          <a:latin typeface="Century Gothic"/>
                          <a:ea typeface="Times New Roman" panose="02020603050405020304" pitchFamily="18" charset="0"/>
                          <a:cs typeface="Times New Roman"/>
                        </a:rPr>
                        <a:t>4</a:t>
                      </a:r>
                      <a:endParaRPr lang="en-ZA" sz="1800">
                        <a:solidFill>
                          <a:srgbClr val="221E1F"/>
                        </a:solidFill>
                        <a:effectLst/>
                        <a:latin typeface="Century Gothic"/>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solidFill>
                            <a:srgbClr val="221E1F"/>
                          </a:solidFill>
                          <a:effectLst/>
                          <a:latin typeface="Century Gothic"/>
                          <a:ea typeface="Times New Roman" panose="02020603050405020304" pitchFamily="18" charset="0"/>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solidFill>
                            <a:srgbClr val="221E1F"/>
                          </a:solidFill>
                          <a:effectLst/>
                          <a:latin typeface="Century Gothic"/>
                          <a:ea typeface="Times New Roman" panose="02020603050405020304" pitchFamily="18" charset="0"/>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5123126"/>
                  </a:ext>
                </a:extLst>
              </a:tr>
            </a:tbl>
          </a:graphicData>
        </a:graphic>
      </p:graphicFrame>
    </p:spTree>
    <p:extLst>
      <p:ext uri="{BB962C8B-B14F-4D97-AF65-F5344CB8AC3E}">
        <p14:creationId xmlns:p14="http://schemas.microsoft.com/office/powerpoint/2010/main" xmlns="" val="471994479"/>
      </p:ext>
    </p:extLst>
  </p:cSld>
  <p:clrMapOvr>
    <a:masterClrMapping/>
  </p:clrMapOvr>
  <p:extLst>
    <p:ext uri="{6950BFC3-D8DA-4A85-94F7-54DA5524770B}">
      <p188:commentRel xmlns=""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37820"/>
            <a:ext cx="7452320" cy="493960"/>
          </a:xfrm>
          <a:solidFill>
            <a:schemeClr val="accent1">
              <a:alpha val="70195"/>
            </a:schemeClr>
          </a:solidFill>
        </p:spPr>
        <p:txBody>
          <a:bodyPr/>
          <a:lstStyle/>
          <a:p>
            <a:pPr>
              <a:defRPr/>
            </a:pPr>
            <a:r>
              <a:rPr lang="en-GB" sz="1800">
                <a:solidFill>
                  <a:srgbClr val="000000"/>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001590381"/>
              </p:ext>
            </p:extLst>
          </p:nvPr>
        </p:nvGraphicFramePr>
        <p:xfrm>
          <a:off x="120716" y="1012095"/>
          <a:ext cx="9023284" cy="2788507"/>
        </p:xfrm>
        <a:graphic>
          <a:graphicData uri="http://schemas.openxmlformats.org/drawingml/2006/table">
            <a:tbl>
              <a:tblPr firstRow="1" firstCol="1" bandRow="1"/>
              <a:tblGrid>
                <a:gridCol w="1108237">
                  <a:extLst>
                    <a:ext uri="{9D8B030D-6E8A-4147-A177-3AD203B41FA5}">
                      <a16:colId xmlns:a16="http://schemas.microsoft.com/office/drawing/2014/main" xmlns="" val="20001"/>
                    </a:ext>
                  </a:extLst>
                </a:gridCol>
                <a:gridCol w="1364036">
                  <a:extLst>
                    <a:ext uri="{9D8B030D-6E8A-4147-A177-3AD203B41FA5}">
                      <a16:colId xmlns:a16="http://schemas.microsoft.com/office/drawing/2014/main" xmlns="" val="20002"/>
                    </a:ext>
                  </a:extLst>
                </a:gridCol>
                <a:gridCol w="1142103">
                  <a:extLst>
                    <a:ext uri="{9D8B030D-6E8A-4147-A177-3AD203B41FA5}">
                      <a16:colId xmlns:a16="http://schemas.microsoft.com/office/drawing/2014/main" xmlns="" val="20003"/>
                    </a:ext>
                  </a:extLst>
                </a:gridCol>
                <a:gridCol w="1526583">
                  <a:extLst>
                    <a:ext uri="{9D8B030D-6E8A-4147-A177-3AD203B41FA5}">
                      <a16:colId xmlns:a16="http://schemas.microsoft.com/office/drawing/2014/main" xmlns="" val="20004"/>
                    </a:ext>
                  </a:extLst>
                </a:gridCol>
                <a:gridCol w="1449091">
                  <a:extLst>
                    <a:ext uri="{9D8B030D-6E8A-4147-A177-3AD203B41FA5}">
                      <a16:colId xmlns:a16="http://schemas.microsoft.com/office/drawing/2014/main" xmlns="" val="20005"/>
                    </a:ext>
                  </a:extLst>
                </a:gridCol>
                <a:gridCol w="1332854">
                  <a:extLst>
                    <a:ext uri="{9D8B030D-6E8A-4147-A177-3AD203B41FA5}">
                      <a16:colId xmlns:a16="http://schemas.microsoft.com/office/drawing/2014/main" xmlns="" val="20006"/>
                    </a:ext>
                  </a:extLst>
                </a:gridCol>
                <a:gridCol w="1100380">
                  <a:extLst>
                    <a:ext uri="{9D8B030D-6E8A-4147-A177-3AD203B41FA5}">
                      <a16:colId xmlns:a16="http://schemas.microsoft.com/office/drawing/2014/main" xmlns="" val="20007"/>
                    </a:ext>
                  </a:extLst>
                </a:gridCol>
              </a:tblGrid>
              <a:tr h="895699">
                <a:tc>
                  <a:txBody>
                    <a:bodyPr/>
                    <a:lstStyle/>
                    <a:p>
                      <a:pPr marL="86995" indent="0" algn="l">
                        <a:spcAft>
                          <a:spcPts val="0"/>
                        </a:spcAft>
                      </a:pPr>
                      <a:r>
                        <a:rPr lang="en-ZA" sz="1100" b="1">
                          <a:solidFill>
                            <a:schemeClr val="tx1"/>
                          </a:solidFill>
                          <a:effectLst/>
                          <a:latin typeface="Century Gothic"/>
                          <a:ea typeface="Calibri" panose="020F0502020204030204" pitchFamily="34" charset="0"/>
                          <a:cs typeface="Arial"/>
                        </a:rPr>
                        <a:t>Outcome</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Output</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Output Indicator</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Planned Annual</a:t>
                      </a:r>
                      <a:r>
                        <a:rPr lang="en-ZA" sz="1100" b="1" baseline="0">
                          <a:solidFill>
                            <a:schemeClr val="tx1"/>
                          </a:solidFill>
                          <a:effectLst/>
                          <a:latin typeface="Century Gothic"/>
                          <a:ea typeface="Calibri" panose="020F0502020204030204" pitchFamily="34" charset="0"/>
                          <a:cs typeface="Arial"/>
                        </a:rPr>
                        <a:t> </a:t>
                      </a:r>
                      <a:r>
                        <a:rPr lang="en-ZA" sz="1100" b="1">
                          <a:solidFill>
                            <a:schemeClr val="tx1"/>
                          </a:solidFill>
                          <a:effectLst/>
                          <a:latin typeface="Century Gothic"/>
                          <a:ea typeface="Calibri" panose="020F0502020204030204" pitchFamily="34" charset="0"/>
                          <a:cs typeface="Arial"/>
                        </a:rPr>
                        <a:t>Target</a:t>
                      </a:r>
                      <a:endParaRPr lang="en-ZA" sz="1100">
                        <a:solidFill>
                          <a:schemeClr val="tx1"/>
                        </a:solidFill>
                        <a:effectLst/>
                        <a:latin typeface="Century Gothic"/>
                        <a:ea typeface="Times New Roman" panose="02020603050405020304" pitchFamily="18" charset="0"/>
                        <a:cs typeface="Arial"/>
                      </a:endParaRPr>
                    </a:p>
                    <a:p>
                      <a:pPr marL="457200" algn="ctr">
                        <a:spcAft>
                          <a:spcPts val="0"/>
                        </a:spcAft>
                      </a:pPr>
                      <a:r>
                        <a:rPr lang="en-GB" sz="1100" b="1">
                          <a:solidFill>
                            <a:schemeClr val="tx1"/>
                          </a:solidFill>
                          <a:effectLst/>
                          <a:latin typeface="Century Gothic"/>
                          <a:ea typeface="Times New Roman" panose="02020603050405020304" pitchFamily="18" charset="0"/>
                          <a:cs typeface="Arial"/>
                        </a:rPr>
                        <a:t>2021/2022</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**Actual Achievement</a:t>
                      </a:r>
                      <a:endParaRPr lang="en-ZA" sz="1100">
                        <a:solidFill>
                          <a:schemeClr val="tx1"/>
                        </a:solidFill>
                        <a:effectLst/>
                        <a:latin typeface="Century Gothic"/>
                        <a:ea typeface="Times New Roman" panose="02020603050405020304" pitchFamily="18" charset="0"/>
                        <a:cs typeface="Arial"/>
                      </a:endParaRPr>
                    </a:p>
                    <a:p>
                      <a:pPr marL="457200" algn="ctr">
                        <a:spcAft>
                          <a:spcPts val="0"/>
                        </a:spcAft>
                      </a:pPr>
                      <a:r>
                        <a:rPr lang="en-GB" sz="1100" b="1">
                          <a:solidFill>
                            <a:schemeClr val="tx1"/>
                          </a:solidFill>
                          <a:effectLst/>
                          <a:latin typeface="Century Gothic"/>
                          <a:ea typeface="Times New Roman" panose="02020603050405020304" pitchFamily="18" charset="0"/>
                          <a:cs typeface="Arial"/>
                        </a:rPr>
                        <a:t>2021/2022</a:t>
                      </a:r>
                      <a:endParaRPr lang="en-ZA" sz="1100">
                        <a:solidFill>
                          <a:schemeClr val="tx1"/>
                        </a:solidFill>
                        <a:effectLst/>
                        <a:latin typeface="Century Gothic"/>
                        <a:ea typeface="Times New Roman" panose="02020603050405020304" pitchFamily="18" charset="0"/>
                        <a:cs typeface="Arial"/>
                      </a:endParaRPr>
                    </a:p>
                    <a:p>
                      <a:pPr marL="457200" algn="ctr">
                        <a:spcAft>
                          <a:spcPts val="0"/>
                        </a:spcAft>
                      </a:pP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86995" indent="0" algn="ctr">
                        <a:spcAft>
                          <a:spcPts val="0"/>
                        </a:spcAft>
                      </a:pPr>
                      <a:r>
                        <a:rPr lang="en-ZA" sz="1100" b="1">
                          <a:solidFill>
                            <a:schemeClr val="tx1"/>
                          </a:solidFill>
                          <a:effectLst/>
                          <a:latin typeface="Century Gothic"/>
                          <a:ea typeface="Calibri" panose="020F0502020204030204" pitchFamily="34" charset="0"/>
                          <a:cs typeface="Arial"/>
                        </a:rPr>
                        <a:t>Deviation from planned target to Actual Achievement </a:t>
                      </a:r>
                      <a:r>
                        <a:rPr lang="en-GB" sz="1100" b="1">
                          <a:solidFill>
                            <a:schemeClr val="tx1"/>
                          </a:solidFill>
                          <a:effectLst/>
                          <a:latin typeface="Century Gothic"/>
                          <a:ea typeface="Times New Roman" panose="02020603050405020304" pitchFamily="18" charset="0"/>
                          <a:cs typeface="Arial"/>
                        </a:rPr>
                        <a:t>2021/2022</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a:ea typeface="Calibri" panose="020F0502020204030204" pitchFamily="34" charset="0"/>
                          <a:cs typeface="Arial"/>
                        </a:rPr>
                        <a:t>Reasons for deviations</a:t>
                      </a:r>
                      <a:endParaRPr lang="en-ZA" sz="1100">
                        <a:solidFill>
                          <a:schemeClr val="tx1"/>
                        </a:solidFill>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981449">
                <a:tc>
                  <a:txBody>
                    <a:bodyPr/>
                    <a:lstStyle/>
                    <a:p>
                      <a:pPr algn="l">
                        <a:lnSpc>
                          <a:spcPct val="115000"/>
                        </a:lnSpc>
                        <a:spcAft>
                          <a:spcPts val="0"/>
                        </a:spcAft>
                      </a:pPr>
                      <a:r>
                        <a:rPr lang="en-ZA" sz="1200" b="1">
                          <a:effectLst/>
                          <a:latin typeface="Century Gothic"/>
                          <a:ea typeface="Calibri" panose="020F0502020204030204" pitchFamily="34" charset="0"/>
                          <a:cs typeface="Century Gothic,Bold"/>
                        </a:rPr>
                        <a:t>Effective</a:t>
                      </a:r>
                      <a:endParaRPr lang="en-ZA" sz="1200">
                        <a:effectLst/>
                        <a:latin typeface="Century Gothic"/>
                        <a:ea typeface="Calibri" panose="020F0502020204030204" pitchFamily="34" charset="0"/>
                        <a:cs typeface="Times New Roman" panose="02020603050405020304" pitchFamily="18" charset="0"/>
                      </a:endParaRPr>
                    </a:p>
                    <a:p>
                      <a:pPr algn="l">
                        <a:lnSpc>
                          <a:spcPct val="115000"/>
                        </a:lnSpc>
                        <a:spcAft>
                          <a:spcPts val="0"/>
                        </a:spcAft>
                      </a:pPr>
                      <a:r>
                        <a:rPr lang="en-ZA" sz="1200" b="1">
                          <a:effectLst/>
                          <a:latin typeface="Century Gothic"/>
                          <a:ea typeface="Calibri" panose="020F0502020204030204" pitchFamily="34" charset="0"/>
                          <a:cs typeface="Century Gothic,Bold"/>
                        </a:rPr>
                        <a:t>corporate</a:t>
                      </a:r>
                      <a:endParaRPr lang="en-ZA" sz="1200">
                        <a:effectLst/>
                        <a:latin typeface="Century Gothic"/>
                        <a:ea typeface="Calibri" panose="020F0502020204030204" pitchFamily="34" charset="0"/>
                        <a:cs typeface="Times New Roman" panose="02020603050405020304" pitchFamily="18" charset="0"/>
                      </a:endParaRPr>
                    </a:p>
                    <a:p>
                      <a:pPr marL="0" indent="0" algn="just">
                        <a:spcAft>
                          <a:spcPts val="0"/>
                        </a:spcAft>
                      </a:pPr>
                      <a:r>
                        <a:rPr lang="en-GB" sz="1200" b="1">
                          <a:effectLst/>
                          <a:latin typeface="Century Gothic"/>
                          <a:ea typeface="Times New Roman" panose="02020603050405020304" pitchFamily="18" charset="0"/>
                          <a:cs typeface="Century Gothic,Bold"/>
                        </a:rPr>
                        <a:t>governance</a:t>
                      </a:r>
                      <a:endParaRPr lang="en-ZA" sz="1200">
                        <a:effectLst/>
                        <a:latin typeface="Century Gothic"/>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a:effectLst/>
                          <a:latin typeface="Century Gothic"/>
                          <a:ea typeface="Times New Roman" panose="02020603050405020304" pitchFamily="18" charset="0"/>
                          <a:cs typeface="Century Gothic" panose="020B0502020202020204" pitchFamily="34" charset="0"/>
                        </a:rPr>
                        <a:t>Unqualified audit</a:t>
                      </a:r>
                      <a:endParaRPr lang="en-ZA" sz="1200">
                        <a:effectLst/>
                        <a:latin typeface="Century Gothic"/>
                        <a:ea typeface="Calibri" panose="020F0502020204030204" pitchFamily="34" charset="0"/>
                        <a:cs typeface="Times New Roman" panose="02020603050405020304" pitchFamily="18" charset="0"/>
                      </a:endParaRPr>
                    </a:p>
                    <a:p>
                      <a:pPr algn="l">
                        <a:lnSpc>
                          <a:spcPct val="115000"/>
                        </a:lnSpc>
                        <a:spcAft>
                          <a:spcPts val="0"/>
                        </a:spcAft>
                      </a:pPr>
                      <a:r>
                        <a:rPr lang="en-ZA" sz="1200">
                          <a:effectLst/>
                          <a:latin typeface="Century Gothic"/>
                          <a:ea typeface="Times New Roman" panose="02020603050405020304" pitchFamily="18" charset="0"/>
                          <a:cs typeface="Century Gothic" panose="020B0502020202020204" pitchFamily="34" charset="0"/>
                        </a:rPr>
                        <a:t>opinion on financial and non-financial</a:t>
                      </a:r>
                      <a:endParaRPr lang="en-ZA" sz="1200">
                        <a:effectLst/>
                        <a:latin typeface="Century Gothic"/>
                        <a:ea typeface="Calibri" panose="020F0502020204030204" pitchFamily="34" charset="0"/>
                        <a:cs typeface="Times New Roman" panose="02020603050405020304" pitchFamily="18" charset="0"/>
                      </a:endParaRPr>
                    </a:p>
                    <a:p>
                      <a:pPr marL="0" indent="0" algn="just">
                        <a:spcAft>
                          <a:spcPts val="0"/>
                        </a:spcAft>
                      </a:pPr>
                      <a:r>
                        <a:rPr lang="en-GB" sz="1200">
                          <a:effectLst/>
                          <a:latin typeface="Century Gothic"/>
                          <a:ea typeface="Times New Roman" panose="02020603050405020304" pitchFamily="18" charset="0"/>
                          <a:cs typeface="Century Gothic" panose="020B0502020202020204" pitchFamily="34" charset="0"/>
                        </a:rPr>
                        <a:t>information</a:t>
                      </a:r>
                      <a:endParaRPr lang="en-ZA" sz="1200">
                        <a:effectLst/>
                        <a:latin typeface="Century Gothic"/>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0795" algn="just">
                        <a:spcAft>
                          <a:spcPts val="0"/>
                        </a:spcAft>
                      </a:pPr>
                      <a:r>
                        <a:rPr lang="en-GB" sz="1200">
                          <a:effectLst/>
                          <a:latin typeface="Century Gothic"/>
                          <a:ea typeface="Calibri" panose="020F0502020204030204" pitchFamily="34" charset="0"/>
                          <a:cs typeface="Arial"/>
                        </a:rPr>
                        <a:t>Type of audit opinion on financial and non-financial information</a:t>
                      </a:r>
                      <a:endParaRPr lang="en-ZA" sz="1200">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a:effectLst/>
                          <a:latin typeface="Century Gothic"/>
                          <a:ea typeface="Times New Roman" panose="02020603050405020304" pitchFamily="18" charset="0"/>
                          <a:cs typeface="Century Gothic" panose="020B0502020202020204" pitchFamily="34" charset="0"/>
                        </a:rPr>
                        <a:t>Unqualified audit</a:t>
                      </a:r>
                      <a:endParaRPr lang="en-ZA" sz="1200">
                        <a:effectLst/>
                        <a:latin typeface="Century Gothic"/>
                        <a:ea typeface="Calibri" panose="020F0502020204030204" pitchFamily="34" charset="0"/>
                        <a:cs typeface="Times New Roman" panose="02020603050405020304" pitchFamily="18" charset="0"/>
                      </a:endParaRPr>
                    </a:p>
                    <a:p>
                      <a:pPr algn="l">
                        <a:lnSpc>
                          <a:spcPct val="115000"/>
                        </a:lnSpc>
                        <a:spcAft>
                          <a:spcPts val="0"/>
                        </a:spcAft>
                      </a:pPr>
                      <a:r>
                        <a:rPr lang="en-ZA" sz="1200">
                          <a:effectLst/>
                          <a:latin typeface="Century Gothic"/>
                          <a:ea typeface="Times New Roman" panose="02020603050405020304" pitchFamily="18" charset="0"/>
                          <a:cs typeface="Century Gothic" panose="020B0502020202020204" pitchFamily="34" charset="0"/>
                        </a:rPr>
                        <a:t>opinion on financial and non-financial</a:t>
                      </a:r>
                      <a:endParaRPr lang="en-ZA" sz="1200">
                        <a:effectLst/>
                        <a:latin typeface="Century Gothic"/>
                        <a:ea typeface="Calibri" panose="020F0502020204030204" pitchFamily="34" charset="0"/>
                        <a:cs typeface="Times New Roman" panose="02020603050405020304" pitchFamily="18" charset="0"/>
                      </a:endParaRPr>
                    </a:p>
                    <a:p>
                      <a:pPr algn="l">
                        <a:lnSpc>
                          <a:spcPct val="115000"/>
                        </a:lnSpc>
                        <a:spcAft>
                          <a:spcPts val="0"/>
                        </a:spcAft>
                      </a:pPr>
                      <a:r>
                        <a:rPr lang="en-ZA" sz="1200">
                          <a:effectLst/>
                          <a:latin typeface="Century Gothic"/>
                          <a:ea typeface="Times New Roman" panose="02020603050405020304" pitchFamily="18" charset="0"/>
                          <a:cs typeface="Century Gothic" panose="020B0502020202020204" pitchFamily="34" charset="0"/>
                        </a:rPr>
                        <a:t>information for 2020/21</a:t>
                      </a:r>
                      <a:r>
                        <a:rPr lang="en-ZA" sz="1200" baseline="0">
                          <a:effectLst/>
                          <a:latin typeface="Century Gothic"/>
                          <a:ea typeface="Times New Roman" panose="02020603050405020304" pitchFamily="18" charset="0"/>
                          <a:cs typeface="Century Gothic" panose="020B0502020202020204" pitchFamily="34" charset="0"/>
                        </a:rPr>
                        <a:t> </a:t>
                      </a:r>
                      <a:r>
                        <a:rPr lang="en-ZA" sz="1200">
                          <a:solidFill>
                            <a:srgbClr val="221E1F"/>
                          </a:solidFill>
                          <a:effectLst/>
                          <a:latin typeface="Century Gothic"/>
                          <a:ea typeface="Times New Roman" panose="02020603050405020304" pitchFamily="18" charset="0"/>
                          <a:cs typeface="Century Gothic" panose="020B0502020202020204" pitchFamily="34" charset="0"/>
                        </a:rPr>
                        <a:t>financial year</a:t>
                      </a:r>
                      <a:endParaRPr lang="en-ZA" sz="1200">
                        <a:effectLst/>
                        <a:latin typeface="Century Gothic"/>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b="1">
                          <a:effectLst/>
                          <a:latin typeface="Century Gothic"/>
                          <a:ea typeface="Calibri" panose="020F0502020204030204" pitchFamily="34" charset="0"/>
                          <a:cs typeface="Century Gothic,Bold"/>
                        </a:rPr>
                        <a:t>Achieved</a:t>
                      </a:r>
                      <a:endParaRPr lang="en-ZA" sz="1200">
                        <a:effectLst/>
                        <a:latin typeface="Century Gothic"/>
                        <a:ea typeface="Calibri" panose="020F0502020204030204" pitchFamily="34" charset="0"/>
                        <a:cs typeface="Times New Roman" panose="02020603050405020304" pitchFamily="18" charset="0"/>
                      </a:endParaRPr>
                    </a:p>
                    <a:p>
                      <a:pPr algn="l">
                        <a:lnSpc>
                          <a:spcPct val="115000"/>
                        </a:lnSpc>
                        <a:spcAft>
                          <a:spcPts val="0"/>
                        </a:spcAft>
                      </a:pP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0">
                          <a:effectLst/>
                          <a:latin typeface="Century Gothic"/>
                          <a:ea typeface="Times New Roman" panose="02020603050405020304" pitchFamily="18" charset="0"/>
                          <a:cs typeface="Century Gothic" panose="020B0502020202020204" pitchFamily="34" charset="0"/>
                        </a:rPr>
                        <a:t>Unqualified audit</a:t>
                      </a:r>
                      <a:endParaRPr lang="en-ZA" sz="1200" b="0">
                        <a:effectLst/>
                        <a:latin typeface="Century Gothic"/>
                        <a:ea typeface="Calibri" panose="020F0502020204030204" pitchFamily="34" charset="0"/>
                        <a:cs typeface="Times New Roman"/>
                      </a:endParaRPr>
                    </a:p>
                    <a:p>
                      <a:pPr algn="l">
                        <a:lnSpc>
                          <a:spcPct val="115000"/>
                        </a:lnSpc>
                        <a:spcAft>
                          <a:spcPts val="0"/>
                        </a:spcAft>
                      </a:pPr>
                      <a:r>
                        <a:rPr lang="en-ZA" sz="1200" b="0">
                          <a:effectLst/>
                          <a:latin typeface="Century Gothic"/>
                          <a:ea typeface="Times New Roman" panose="02020603050405020304" pitchFamily="18" charset="0"/>
                          <a:cs typeface="Century Gothic" panose="020B0502020202020204" pitchFamily="34" charset="0"/>
                        </a:rPr>
                        <a:t>opinion on financial and non-financial</a:t>
                      </a:r>
                      <a:endParaRPr lang="en-ZA" sz="1200" b="0">
                        <a:effectLst/>
                        <a:latin typeface="Century Gothic"/>
                        <a:ea typeface="Calibri" panose="020F0502020204030204" pitchFamily="34" charset="0"/>
                        <a:cs typeface="Times New Roman"/>
                      </a:endParaRPr>
                    </a:p>
                    <a:p>
                      <a:pPr algn="l">
                        <a:lnSpc>
                          <a:spcPct val="115000"/>
                        </a:lnSpc>
                        <a:spcAft>
                          <a:spcPts val="0"/>
                        </a:spcAft>
                      </a:pPr>
                      <a:r>
                        <a:rPr lang="en-ZA" sz="1200" b="0">
                          <a:effectLst/>
                          <a:latin typeface="Century Gothic"/>
                          <a:ea typeface="Times New Roman" panose="02020603050405020304" pitchFamily="18" charset="0"/>
                          <a:cs typeface="Century Gothic" panose="020B0502020202020204" pitchFamily="34" charset="0"/>
                        </a:rPr>
                        <a:t>information for 2020/21</a:t>
                      </a:r>
                      <a:r>
                        <a:rPr lang="en-ZA" sz="1200" b="0" baseline="0">
                          <a:effectLst/>
                          <a:latin typeface="Calibri"/>
                          <a:ea typeface="Times New Roman" panose="02020603050405020304" pitchFamily="18" charset="0"/>
                          <a:cs typeface="Times New Roman"/>
                        </a:rPr>
                        <a:t> </a:t>
                      </a:r>
                      <a:r>
                        <a:rPr lang="en-ZA" sz="1200" b="0">
                          <a:solidFill>
                            <a:srgbClr val="221E1F"/>
                          </a:solidFill>
                          <a:effectLst/>
                          <a:latin typeface="Century Gothic"/>
                          <a:ea typeface="Times New Roman" panose="02020603050405020304" pitchFamily="18" charset="0"/>
                          <a:cs typeface="Century Gothic" panose="020B0502020202020204" pitchFamily="34" charset="0"/>
                        </a:rPr>
                        <a:t>financial year</a:t>
                      </a:r>
                      <a:endParaRPr lang="en-ZA" sz="1200" b="0">
                        <a:effectLst/>
                        <a:latin typeface="Century Gothic"/>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lgn="just">
                        <a:spcAft>
                          <a:spcPts val="0"/>
                        </a:spcAft>
                      </a:pPr>
                      <a:r>
                        <a:rPr lang="en-ZA" sz="1200" b="1">
                          <a:effectLst/>
                          <a:latin typeface="Century Gothic"/>
                          <a:ea typeface="Calibri" panose="020F0502020204030204" pitchFamily="34" charset="0"/>
                          <a:cs typeface="Arial"/>
                        </a:rPr>
                        <a:t>None</a:t>
                      </a:r>
                      <a:endParaRPr lang="en-ZA" sz="1200">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457200" algn="just">
                        <a:spcAft>
                          <a:spcPts val="0"/>
                        </a:spcAft>
                      </a:pPr>
                      <a:r>
                        <a:rPr lang="en-ZA" sz="1200" b="1">
                          <a:effectLst/>
                          <a:latin typeface="Century Gothic"/>
                          <a:ea typeface="Calibri" panose="020F0502020204030204" pitchFamily="34" charset="0"/>
                          <a:cs typeface="Arial"/>
                        </a:rPr>
                        <a:t>None</a:t>
                      </a:r>
                      <a:endParaRPr lang="en-ZA" sz="1200">
                        <a:effectLst/>
                        <a:latin typeface="Century Gothic"/>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2" name="Rectangle 1"/>
          <p:cNvSpPr/>
          <p:nvPr/>
        </p:nvSpPr>
        <p:spPr>
          <a:xfrm>
            <a:off x="127740" y="595618"/>
            <a:ext cx="1309974" cy="276999"/>
          </a:xfrm>
          <a:prstGeom prst="rect">
            <a:avLst/>
          </a:prstGeom>
        </p:spPr>
        <p:txBody>
          <a:bodyPr wrap="none">
            <a:spAutoFit/>
          </a:bodyPr>
          <a:lstStyle/>
          <a:p>
            <a:pPr lvl="0" algn="just" eaLnBrk="1" fontAlgn="auto" hangingPunct="1">
              <a:spcBef>
                <a:spcPts val="0"/>
              </a:spcBef>
              <a:spcAft>
                <a:spcPts val="0"/>
              </a:spcAft>
            </a:pPr>
            <a:r>
              <a:rPr lang="en-GB" sz="1200" b="1" kern="0">
                <a:latin typeface="Century Gothic" panose="020B0502020202020204" pitchFamily="34" charset="0"/>
                <a:ea typeface="Times New Roman" panose="02020603050405020304" pitchFamily="18" charset="0"/>
                <a:cs typeface="Century Gothic,Bold"/>
                <a:sym typeface="Arial"/>
              </a:rPr>
              <a:t>PROGRAMME 1</a:t>
            </a:r>
            <a:endParaRPr lang="en-ZA" sz="1200" kern="0">
              <a:latin typeface="CG Omega"/>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xmlns="" val="65213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37820"/>
            <a:ext cx="7452320" cy="493960"/>
          </a:xfrm>
          <a:solidFill>
            <a:schemeClr val="accent1">
              <a:alpha val="70195"/>
            </a:schemeClr>
          </a:solidFill>
        </p:spPr>
        <p:txBody>
          <a:bodyPr/>
          <a:lstStyle/>
          <a:p>
            <a:pPr>
              <a:defRPr/>
            </a:pPr>
            <a:r>
              <a:rPr lang="en-GB" sz="1800">
                <a:solidFill>
                  <a:srgbClr val="000000"/>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852466302"/>
              </p:ext>
            </p:extLst>
          </p:nvPr>
        </p:nvGraphicFramePr>
        <p:xfrm>
          <a:off x="54880" y="683387"/>
          <a:ext cx="9023284" cy="2442499"/>
        </p:xfrm>
        <a:graphic>
          <a:graphicData uri="http://schemas.openxmlformats.org/drawingml/2006/table">
            <a:tbl>
              <a:tblPr firstRow="1" firstCol="1" bandRow="1"/>
              <a:tblGrid>
                <a:gridCol w="983878">
                  <a:extLst>
                    <a:ext uri="{9D8B030D-6E8A-4147-A177-3AD203B41FA5}">
                      <a16:colId xmlns:a16="http://schemas.microsoft.com/office/drawing/2014/main" xmlns="" val="20001"/>
                    </a:ext>
                  </a:extLst>
                </a:gridCol>
                <a:gridCol w="1069011">
                  <a:extLst>
                    <a:ext uri="{9D8B030D-6E8A-4147-A177-3AD203B41FA5}">
                      <a16:colId xmlns:a16="http://schemas.microsoft.com/office/drawing/2014/main" xmlns="" val="20002"/>
                    </a:ext>
                  </a:extLst>
                </a:gridCol>
                <a:gridCol w="1077133">
                  <a:extLst>
                    <a:ext uri="{9D8B030D-6E8A-4147-A177-3AD203B41FA5}">
                      <a16:colId xmlns:a16="http://schemas.microsoft.com/office/drawing/2014/main" xmlns="" val="20003"/>
                    </a:ext>
                  </a:extLst>
                </a:gridCol>
                <a:gridCol w="728420">
                  <a:extLst>
                    <a:ext uri="{9D8B030D-6E8A-4147-A177-3AD203B41FA5}">
                      <a16:colId xmlns:a16="http://schemas.microsoft.com/office/drawing/2014/main" xmlns="" val="20004"/>
                    </a:ext>
                  </a:extLst>
                </a:gridCol>
                <a:gridCol w="1557580">
                  <a:extLst>
                    <a:ext uri="{9D8B030D-6E8A-4147-A177-3AD203B41FA5}">
                      <a16:colId xmlns:a16="http://schemas.microsoft.com/office/drawing/2014/main" xmlns="" val="20005"/>
                    </a:ext>
                  </a:extLst>
                </a:gridCol>
                <a:gridCol w="1348352">
                  <a:extLst>
                    <a:ext uri="{9D8B030D-6E8A-4147-A177-3AD203B41FA5}">
                      <a16:colId xmlns:a16="http://schemas.microsoft.com/office/drawing/2014/main" xmlns="" val="20006"/>
                    </a:ext>
                  </a:extLst>
                </a:gridCol>
                <a:gridCol w="2258910">
                  <a:extLst>
                    <a:ext uri="{9D8B030D-6E8A-4147-A177-3AD203B41FA5}">
                      <a16:colId xmlns:a16="http://schemas.microsoft.com/office/drawing/2014/main" xmlns="" val="20007"/>
                    </a:ext>
                  </a:extLst>
                </a:gridCol>
              </a:tblGrid>
              <a:tr h="509758">
                <a:tc>
                  <a:txBody>
                    <a:bodyPr/>
                    <a:lstStyle/>
                    <a:p>
                      <a:pPr marL="87313" indent="0" algn="l">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Outcome</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 Indicator</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Planned Annual Target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87313"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2021/22</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**Actual Achievement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0"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2021/22</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45720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87313"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Deviation from planned target to Actual Achievement </a:t>
                      </a: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2021/22</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Reasons for deviations</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1604299">
                <a:tc>
                  <a:txBody>
                    <a:bodyPr/>
                    <a:lstStyle/>
                    <a:p>
                      <a:pPr algn="l">
                        <a:lnSpc>
                          <a:spcPct val="115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Innovative culture and practice in the public sector entrenched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Innovation research and development initiatives undertaken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Number of innovation research and development initiatives undertaken</a:t>
                      </a:r>
                      <a:r>
                        <a:rPr lang="en-ZA" sz="1100">
                          <a:solidFill>
                            <a:srgbClr val="213059"/>
                          </a:solidFill>
                          <a:effectLst/>
                          <a:latin typeface="Century Gothic" panose="020B0502020202020204" pitchFamily="34" charset="0"/>
                          <a:ea typeface="Calibri" panose="020F0502020204030204" pitchFamily="34" charset="0"/>
                          <a:cs typeface="Century Gothic" panose="020B0502020202020204" pitchFamily="34" charset="0"/>
                        </a:rPr>
                        <a:t>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4</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b="1">
                          <a:effectLst/>
                          <a:latin typeface="Century Gothic" panose="020B0502020202020204" pitchFamily="34" charset="0"/>
                          <a:ea typeface="Calibri" panose="020F0502020204030204" pitchFamily="34" charset="0"/>
                          <a:cs typeface="Century Gothic,Bold"/>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n-ZA" sz="1100" b="1">
                          <a:effectLst/>
                          <a:latin typeface="Century Gothic" panose="020B0502020202020204" pitchFamily="34" charset="0"/>
                          <a:ea typeface="Calibri" panose="020F0502020204030204" pitchFamily="34" charset="0"/>
                          <a:cs typeface="Arial" panose="020B0604020202020204" pitchFamily="34" charset="0"/>
                        </a:rPr>
                        <a:t> </a:t>
                      </a:r>
                      <a:endParaRPr lang="en-ZA" sz="1100" b="1" i="0" u="none" strike="noStrike" baseline="0">
                        <a:latin typeface="Century Gothic" panose="020B0502020202020204" pitchFamily="34" charset="0"/>
                      </a:endParaRPr>
                    </a:p>
                    <a:p>
                      <a:pPr algn="l"/>
                      <a:r>
                        <a:rPr lang="en-ZA" sz="1100" b="0" i="0" u="none" strike="noStrike" baseline="0">
                          <a:latin typeface="Century Gothic" panose="020B0502020202020204" pitchFamily="34" charset="0"/>
                        </a:rPr>
                        <a:t>5 innovation</a:t>
                      </a:r>
                    </a:p>
                    <a:p>
                      <a:pPr algn="l"/>
                      <a:r>
                        <a:rPr lang="en-ZA" sz="1100" b="0" i="0" u="none" strike="noStrike" baseline="0">
                          <a:latin typeface="Century Gothic" panose="020B0502020202020204" pitchFamily="34" charset="0"/>
                        </a:rPr>
                        <a:t>solutions (3 research</a:t>
                      </a:r>
                    </a:p>
                    <a:p>
                      <a:pPr algn="l"/>
                      <a:r>
                        <a:rPr lang="en-ZA" sz="1100" b="0" i="0" u="none" strike="noStrike" baseline="0">
                          <a:latin typeface="Century Gothic" panose="020B0502020202020204" pitchFamily="34" charset="0"/>
                        </a:rPr>
                        <a:t>initiatives and</a:t>
                      </a:r>
                    </a:p>
                    <a:p>
                      <a:pPr algn="l"/>
                      <a:r>
                        <a:rPr lang="en-ZA" sz="1100" b="0" i="0" u="none" strike="noStrike" baseline="0">
                          <a:latin typeface="Century Gothic" panose="020B0502020202020204" pitchFamily="34" charset="0"/>
                        </a:rPr>
                        <a:t>2 development</a:t>
                      </a:r>
                    </a:p>
                    <a:p>
                      <a:pPr algn="l"/>
                      <a:r>
                        <a:rPr lang="en-ZA" sz="1100" b="0" i="0" u="none" strike="noStrike" baseline="0">
                          <a:latin typeface="Century Gothic" panose="020B0502020202020204" pitchFamily="34" charset="0"/>
                        </a:rPr>
                        <a:t>initiatives)</a:t>
                      </a:r>
                      <a:endParaRPr lang="en-ZA" sz="1100">
                        <a:effectLst/>
                        <a:latin typeface="Century Gothic" panose="020B0502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en-ZA" sz="1100" b="1">
                          <a:effectLst/>
                          <a:latin typeface="Century Gothic" panose="020B0502020202020204" pitchFamily="34" charset="0"/>
                          <a:ea typeface="Calibri" panose="020F0502020204030204" pitchFamily="34" charset="0"/>
                          <a:cs typeface="Arial" panose="020B0604020202020204" pitchFamily="34" charset="0"/>
                        </a:rPr>
                        <a:t>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r>
                        <a:rPr lang="en-GB" sz="1100" b="0" i="0" u="none" strike="noStrike" baseline="0">
                          <a:latin typeface="Century Gothic" panose="020B0502020202020204" pitchFamily="34" charset="0"/>
                        </a:rPr>
                        <a:t>1 Innovation</a:t>
                      </a:r>
                    </a:p>
                    <a:p>
                      <a:pPr algn="l"/>
                      <a:r>
                        <a:rPr lang="en-GB" sz="1100" b="0" i="0" u="none" strike="noStrike" baseline="0">
                          <a:solidFill>
                            <a:schemeClr val="tx1"/>
                          </a:solidFill>
                          <a:latin typeface="Century Gothic" panose="020B0502020202020204" pitchFamily="34" charset="0"/>
                        </a:rPr>
                        <a:t>solution</a:t>
                      </a:r>
                    </a:p>
                    <a:p>
                      <a:pPr algn="l"/>
                      <a:r>
                        <a:rPr lang="en-GB" sz="1100" b="0" i="0" u="none" strike="noStrike" baseline="0">
                          <a:latin typeface="Century Gothic" panose="020B0502020202020204" pitchFamily="34" charset="0"/>
                        </a:rPr>
                        <a:t>(1 research</a:t>
                      </a:r>
                    </a:p>
                    <a:p>
                      <a:pPr algn="l"/>
                      <a:r>
                        <a:rPr lang="en-GB" sz="1100" b="0" i="0" u="none" strike="noStrike" baseline="0">
                          <a:latin typeface="Century Gothic" panose="020B0502020202020204" pitchFamily="34" charset="0"/>
                        </a:rPr>
                        <a:t>initiative)</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n-GB" sz="1100">
                          <a:effectLst/>
                          <a:latin typeface="Century Gothic" panose="020B0502020202020204" pitchFamily="34" charset="0"/>
                          <a:ea typeface="Calibri" panose="020F0502020204030204" pitchFamily="34" charset="0"/>
                          <a:cs typeface="Times New Roman" panose="02020603050405020304" pitchFamily="18" charset="0"/>
                        </a:rPr>
                        <a:t>1 additional research initiative was completed as part of the SA-EU</a:t>
                      </a:r>
                    </a:p>
                    <a:p>
                      <a:pPr algn="just">
                        <a:lnSpc>
                          <a:spcPct val="115000"/>
                        </a:lnSpc>
                        <a:spcAft>
                          <a:spcPts val="0"/>
                        </a:spcAft>
                      </a:pPr>
                      <a:r>
                        <a:rPr lang="en-GB" sz="1100">
                          <a:effectLst/>
                          <a:latin typeface="Century Gothic" panose="020B0502020202020204" pitchFamily="34" charset="0"/>
                          <a:ea typeface="Calibri" panose="020F0502020204030204" pitchFamily="34" charset="0"/>
                          <a:cs typeface="Times New Roman" panose="02020603050405020304" pitchFamily="18" charset="0"/>
                        </a:rPr>
                        <a:t>Dialogue series initiative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Rectangle 4"/>
          <p:cNvSpPr/>
          <p:nvPr/>
        </p:nvSpPr>
        <p:spPr>
          <a:xfrm>
            <a:off x="113110" y="456140"/>
            <a:ext cx="1309974" cy="276999"/>
          </a:xfrm>
          <a:prstGeom prst="rect">
            <a:avLst/>
          </a:prstGeom>
        </p:spPr>
        <p:txBody>
          <a:bodyPr wrap="none">
            <a:spAutoFit/>
          </a:bodyPr>
          <a:lstStyle/>
          <a:p>
            <a:pPr lvl="0" algn="just" eaLnBrk="1" fontAlgn="auto" hangingPunct="1">
              <a:spcBef>
                <a:spcPts val="0"/>
              </a:spcBef>
              <a:spcAft>
                <a:spcPts val="0"/>
              </a:spcAft>
            </a:pPr>
            <a:r>
              <a:rPr lang="en-GB" sz="1200" b="1" kern="0">
                <a:latin typeface="Century Gothic" panose="020B0502020202020204" pitchFamily="34" charset="0"/>
                <a:ea typeface="Times New Roman" panose="02020603050405020304" pitchFamily="18" charset="0"/>
                <a:cs typeface="Century Gothic,Bold"/>
                <a:sym typeface="Arial"/>
              </a:rPr>
              <a:t>PROGRAMME 2</a:t>
            </a:r>
            <a:endParaRPr lang="en-ZA" sz="1200" kern="0">
              <a:latin typeface="CG Omega"/>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xmlns="" val="3669686640"/>
      </p:ext>
    </p:extLst>
  </p:cSld>
  <p:clrMapOvr>
    <a:masterClrMapping/>
  </p:clrMapOvr>
</p:sld>
</file>

<file path=ppt/theme/theme1.xml><?xml version="1.0" encoding="utf-8"?>
<a:theme xmlns:a="http://schemas.openxmlformats.org/drawingml/2006/main" name="2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760d5d0d-5e76-4152-935c-c9b2e6897954" xsi:nil="true"/>
    <MigrationWizIdVersion xmlns="760d5d0d-5e76-4152-935c-c9b2e6897954" xsi:nil="true"/>
    <TaxCatchAll xmlns="6b686ba3-15b7-490f-af4b-4445a0113ea6" xsi:nil="true"/>
    <lcf76f155ced4ddcb4097134ff3c332f xmlns="760d5d0d-5e76-4152-935c-c9b2e6897954">
      <Terms xmlns="http://schemas.microsoft.com/office/infopath/2007/PartnerControls"/>
    </lcf76f155ced4ddcb4097134ff3c332f>
    <MigrationWizId xmlns="760d5d0d-5e76-4152-935c-c9b2e689795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2EBB49DBE247418E8D56290CFE6985" ma:contentTypeVersion="15" ma:contentTypeDescription="Create a new document." ma:contentTypeScope="" ma:versionID="5d19c769ac0c49f0777015e68f576809">
  <xsd:schema xmlns:xsd="http://www.w3.org/2001/XMLSchema" xmlns:xs="http://www.w3.org/2001/XMLSchema" xmlns:p="http://schemas.microsoft.com/office/2006/metadata/properties" xmlns:ns2="760d5d0d-5e76-4152-935c-c9b2e6897954" xmlns:ns3="6b686ba3-15b7-490f-af4b-4445a0113ea6" targetNamespace="http://schemas.microsoft.com/office/2006/metadata/properties" ma:root="true" ma:fieldsID="e9cdeaa34f0af2c120f3526380cabe09" ns2:_="" ns3:_="">
    <xsd:import namespace="760d5d0d-5e76-4152-935c-c9b2e6897954"/>
    <xsd:import namespace="6b686ba3-15b7-490f-af4b-4445a0113ea6"/>
    <xsd:element name="properties">
      <xsd:complexType>
        <xsd:sequence>
          <xsd:element name="documentManagement">
            <xsd:complexType>
              <xsd:all>
                <xsd:element ref="ns2:MigrationWizId" minOccurs="0"/>
                <xsd:element ref="ns2:MigrationWizIdPermissions" minOccurs="0"/>
                <xsd:element ref="ns2:MigrationWizIdVersion"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d5d0d-5e76-4152-935c-c9b2e689795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d4d5210-f7b8-441d-9bda-f8fcc8659f4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686ba3-15b7-490f-af4b-4445a0113ea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d4435e5-fc57-45d2-9868-009089fa3f9b}" ma:internalName="TaxCatchAll" ma:showField="CatchAllData" ma:web="6b686ba3-15b7-490f-af4b-4445a0113ea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4800A-0A83-45C1-A3A8-90F823187CA0}">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terms/"/>
    <ds:schemaRef ds:uri="760d5d0d-5e76-4152-935c-c9b2e6897954"/>
    <ds:schemaRef ds:uri="http://schemas.openxmlformats.org/package/2006/metadata/core-properties"/>
    <ds:schemaRef ds:uri="6b686ba3-15b7-490f-af4b-4445a0113ea6"/>
    <ds:schemaRef ds:uri="http://www.w3.org/XML/1998/namespace"/>
    <ds:schemaRef ds:uri="http://purl.org/dc/elements/1.1/"/>
  </ds:schemaRefs>
</ds:datastoreItem>
</file>

<file path=customXml/itemProps2.xml><?xml version="1.0" encoding="utf-8"?>
<ds:datastoreItem xmlns:ds="http://schemas.openxmlformats.org/officeDocument/2006/customXml" ds:itemID="{77CD5CC2-C6FF-42F1-85F1-1BACEA4CB9E9}">
  <ds:schemaRefs>
    <ds:schemaRef ds:uri="http://schemas.microsoft.com/office/2006/metadata/contentType"/>
    <ds:schemaRef ds:uri="http://schemas.microsoft.com/office/2006/metadata/properties/metaAttributes"/>
    <ds:schemaRef ds:uri="http://www.w3.org/2000/xmlns/"/>
    <ds:schemaRef ds:uri="http://www.w3.org/2001/XMLSchema"/>
    <ds:schemaRef ds:uri="760d5d0d-5e76-4152-935c-c9b2e6897954"/>
    <ds:schemaRef ds:uri="6b686ba3-15b7-490f-af4b-4445a0113ea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348322-9A2D-4526-8420-ED35967A1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2206</Words>
  <Application>Microsoft Office PowerPoint</Application>
  <PresentationFormat>On-screen Show (16:9)</PresentationFormat>
  <Paragraphs>874</Paragraphs>
  <Slides>31</Slides>
  <Notes>3</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2_Arvirargus template</vt:lpstr>
      <vt:lpstr>1_Arvirargus template</vt:lpstr>
      <vt:lpstr>Office Theme</vt:lpstr>
      <vt:lpstr>        2021/22 ANNUAL REPORT PRESENTATION  OCTOBER 2022 </vt:lpstr>
      <vt:lpstr> CONTENTS</vt:lpstr>
      <vt:lpstr> EXECUTIVE SUMMARY</vt:lpstr>
      <vt:lpstr>2. ACHIEVEMENT OF INSTITUTIONAL IMPACTS AND OUTCOMES</vt:lpstr>
      <vt:lpstr>ACHIEVEMENT OF INSTITUTIONAL IMPACTS AND OUTCOMES Conti...</vt:lpstr>
      <vt:lpstr>STRATEGIC OUTCOMES AND OUTPUTS                          Conti………</vt:lpstr>
      <vt:lpstr>3.OVERVIEW OF ORGANISATIONAL PERFORMANCE FOR 2020/21</vt:lpstr>
      <vt:lpstr>3.OVERVIEW OF ORGANISATIONAL PERFORMANCE FOR 2020/21</vt:lpstr>
      <vt:lpstr>3.OVERVIEW OF ORGANISATIONAL PERFORMANCE FOR 2020/21</vt:lpstr>
      <vt:lpstr>3.OVERVIEW OF ORGANISATIONAL PERFORMANCE FOR 2020/21</vt:lpstr>
      <vt:lpstr>3.OVERVIEW OF ORGANISATIONAL PERFORMANCE FOR 2020/21</vt:lpstr>
      <vt:lpstr> 5. 2021/22 HIGHLIGHTS</vt:lpstr>
      <vt:lpstr> 2021/22 HIGHLIGHTS                                                              Conti……</vt:lpstr>
      <vt:lpstr> 2021/22 HIGHLIGHTS                                                              Conti……</vt:lpstr>
      <vt:lpstr> 2021/22 HIGHLIGHTS                                                              Conti……</vt:lpstr>
      <vt:lpstr> 2021/22 HIGHLIGHTS                                                              Conti……</vt:lpstr>
      <vt:lpstr>Examples of CCMDD pick-up points pick-up points</vt:lpstr>
      <vt:lpstr> 2021/22 HIGHLIGHTS                                                              Conti……</vt:lpstr>
      <vt:lpstr> 2021/22 HIGHLIGHTS                                                              Conti……</vt:lpstr>
      <vt:lpstr> 2021/22 HIGHLIGHTS                                                              Conti……</vt:lpstr>
      <vt:lpstr> 5. OVERVIEW OF HUMAN RESOURCES                                         </vt:lpstr>
      <vt:lpstr>       </vt:lpstr>
      <vt:lpstr>Appropriation statement (continued)</vt:lpstr>
      <vt:lpstr>Appropriation statement (continued)</vt:lpstr>
      <vt:lpstr>Appropriation statement (continued)</vt:lpstr>
      <vt:lpstr>Appropriation statement (continued)</vt:lpstr>
      <vt:lpstr>Appropriation statement (continued)</vt:lpstr>
      <vt:lpstr>Irregular and Fruitless expenditure</vt:lpstr>
      <vt:lpstr>30 Days payment</vt:lpstr>
      <vt:lpstr>Progress Report on Audit findings implementation</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Siyethemba Kunene</dc:creator>
  <cp:lastModifiedBy>USER</cp:lastModifiedBy>
  <cp:revision>79</cp:revision>
  <cp:lastPrinted>2020-02-14T12:50:40Z</cp:lastPrinted>
  <dcterms:modified xsi:type="dcterms:W3CDTF">2022-10-13T07:43:53Z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0x010100712EBB49DBE247418E8D56290CFE6985</vt:lpwstr>
  </property>
  <property fmtid="{D5CDD505-2E9C-101B-9397-08002B2CF9AE}" pid="3" name="MediaServiceImageTags">
    <vt:lpwstr/>
  </property>
</Properties>
</file>