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6" r:id="rId6"/>
  </p:sldMasterIdLst>
  <p:notesMasterIdLst>
    <p:notesMasterId r:id="rId48"/>
  </p:notesMasterIdLst>
  <p:sldIdLst>
    <p:sldId id="256" r:id="rId7"/>
    <p:sldId id="277" r:id="rId8"/>
    <p:sldId id="257" r:id="rId9"/>
    <p:sldId id="393" r:id="rId10"/>
    <p:sldId id="309" r:id="rId11"/>
    <p:sldId id="305" r:id="rId12"/>
    <p:sldId id="306" r:id="rId13"/>
    <p:sldId id="307" r:id="rId14"/>
    <p:sldId id="278" r:id="rId15"/>
    <p:sldId id="302" r:id="rId16"/>
    <p:sldId id="303" r:id="rId17"/>
    <p:sldId id="304" r:id="rId18"/>
    <p:sldId id="310" r:id="rId19"/>
    <p:sldId id="280" r:id="rId20"/>
    <p:sldId id="281" r:id="rId21"/>
    <p:sldId id="282" r:id="rId22"/>
    <p:sldId id="283" r:id="rId23"/>
    <p:sldId id="1178" r:id="rId24"/>
    <p:sldId id="288" r:id="rId25"/>
    <p:sldId id="289" r:id="rId26"/>
    <p:sldId id="291" r:id="rId27"/>
    <p:sldId id="292" r:id="rId28"/>
    <p:sldId id="293" r:id="rId29"/>
    <p:sldId id="294" r:id="rId30"/>
    <p:sldId id="295" r:id="rId31"/>
    <p:sldId id="261" r:id="rId32"/>
    <p:sldId id="258" r:id="rId33"/>
    <p:sldId id="308" r:id="rId34"/>
    <p:sldId id="346" r:id="rId35"/>
    <p:sldId id="1194" r:id="rId36"/>
    <p:sldId id="1195" r:id="rId37"/>
    <p:sldId id="1179" r:id="rId38"/>
    <p:sldId id="1180" r:id="rId39"/>
    <p:sldId id="1197" r:id="rId40"/>
    <p:sldId id="1181" r:id="rId41"/>
    <p:sldId id="1184" r:id="rId42"/>
    <p:sldId id="1185" r:id="rId43"/>
    <p:sldId id="1190" r:id="rId44"/>
    <p:sldId id="1191" r:id="rId45"/>
    <p:sldId id="1196" r:id="rId46"/>
    <p:sldId id="25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A72"/>
    <a:srgbClr val="002A6D"/>
    <a:srgbClr val="62A73B"/>
    <a:srgbClr val="49833D"/>
    <a:srgbClr val="843C0C"/>
    <a:srgbClr val="96C284"/>
    <a:srgbClr val="7089BF"/>
    <a:srgbClr val="639B64"/>
    <a:srgbClr val="6C7185"/>
    <a:srgbClr val="986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4" autoAdjust="0"/>
  </p:normalViewPr>
  <p:slideViewPr>
    <p:cSldViewPr snapToGrid="0">
      <p:cViewPr varScale="1">
        <p:scale>
          <a:sx n="69" d="100"/>
          <a:sy n="69" d="100"/>
        </p:scale>
        <p:origin x="1386"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cmaorgza-my.sharepoint.com/personal/segoselem_ccma_org_za/Documents/comparis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cmahofsrv01\ho\SegoseleM\CCMA\Planning%20&amp;%20Performance%20Monitoring%20Unit\202122%20FINANCIAL%20YEAR\202122%20Integrated%20Reports\Quarter%202\Inputs\DR\Case%20referral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2016/17</c:v>
                </c:pt>
                <c:pt idx="1">
                  <c:v>2017/18</c:v>
                </c:pt>
                <c:pt idx="2">
                  <c:v>2018/19</c:v>
                </c:pt>
                <c:pt idx="3">
                  <c:v>2019/20</c:v>
                </c:pt>
                <c:pt idx="4">
                  <c:v>2020/21</c:v>
                </c:pt>
                <c:pt idx="5">
                  <c:v>2021/22</c:v>
                </c:pt>
              </c:strCache>
            </c:strRef>
          </c:cat>
          <c:val>
            <c:numRef>
              <c:f>Sheet1!$B$1:$B$6</c:f>
              <c:numCache>
                <c:formatCode>0%</c:formatCode>
                <c:ptCount val="6"/>
                <c:pt idx="0">
                  <c:v>0.91</c:v>
                </c:pt>
                <c:pt idx="1">
                  <c:v>0.87</c:v>
                </c:pt>
                <c:pt idx="2">
                  <c:v>0.95</c:v>
                </c:pt>
                <c:pt idx="3">
                  <c:v>0.84</c:v>
                </c:pt>
                <c:pt idx="4">
                  <c:v>0.84</c:v>
                </c:pt>
                <c:pt idx="5">
                  <c:v>1</c:v>
                </c:pt>
              </c:numCache>
            </c:numRef>
          </c:val>
          <c:smooth val="0"/>
          <c:extLst>
            <c:ext xmlns:c16="http://schemas.microsoft.com/office/drawing/2014/chart" uri="{C3380CC4-5D6E-409C-BE32-E72D297353CC}">
              <c16:uniqueId val="{00000000-D110-4D75-BB77-1CB5B3AA0916}"/>
            </c:ext>
          </c:extLst>
        </c:ser>
        <c:dLbls>
          <c:dLblPos val="t"/>
          <c:showLegendKey val="0"/>
          <c:showVal val="1"/>
          <c:showCatName val="0"/>
          <c:showSerName val="0"/>
          <c:showPercent val="0"/>
          <c:showBubbleSize val="0"/>
        </c:dLbls>
        <c:smooth val="0"/>
        <c:axId val="1264739424"/>
        <c:axId val="1264740256"/>
      </c:lineChart>
      <c:catAx>
        <c:axId val="126473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Narrow" panose="020B0606020202030204" pitchFamily="34" charset="0"/>
                <a:ea typeface="+mn-ea"/>
                <a:cs typeface="+mn-cs"/>
              </a:defRPr>
            </a:pPr>
            <a:endParaRPr lang="en-US"/>
          </a:p>
        </c:txPr>
        <c:crossAx val="1264740256"/>
        <c:crosses val="autoZero"/>
        <c:auto val="1"/>
        <c:lblAlgn val="ctr"/>
        <c:lblOffset val="100"/>
        <c:noMultiLvlLbl val="0"/>
      </c:catAx>
      <c:valAx>
        <c:axId val="1264740256"/>
        <c:scaling>
          <c:orientation val="minMax"/>
        </c:scaling>
        <c:delete val="1"/>
        <c:axPos val="l"/>
        <c:numFmt formatCode="0%" sourceLinked="1"/>
        <c:majorTickMark val="none"/>
        <c:minorTickMark val="none"/>
        <c:tickLblPos val="nextTo"/>
        <c:crossAx val="1264739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ZA" dirty="0">
                <a:latin typeface="Arial Narrow" panose="020B0606020202030204" pitchFamily="34" charset="0"/>
              </a:rPr>
              <a:t>FIVE YEAR CASE REFERRAL COMPARISON</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Sheet2!$A$1:$A$5</c:f>
              <c:strCache>
                <c:ptCount val="5"/>
                <c:pt idx="0">
                  <c:v>2017/18</c:v>
                </c:pt>
                <c:pt idx="1">
                  <c:v>2018/19</c:v>
                </c:pt>
                <c:pt idx="2">
                  <c:v>2019/20</c:v>
                </c:pt>
                <c:pt idx="3">
                  <c:v>2020/21</c:v>
                </c:pt>
                <c:pt idx="4">
                  <c:v>2021/22</c:v>
                </c:pt>
              </c:strCache>
            </c:strRef>
          </c:cat>
          <c:val>
            <c:numRef>
              <c:f>Sheet2!$B$1:$B$5</c:f>
              <c:numCache>
                <c:formatCode>#,##0</c:formatCode>
                <c:ptCount val="5"/>
                <c:pt idx="0">
                  <c:v>186902</c:v>
                </c:pt>
                <c:pt idx="1">
                  <c:v>193732</c:v>
                </c:pt>
                <c:pt idx="2">
                  <c:v>221547</c:v>
                </c:pt>
                <c:pt idx="3">
                  <c:v>154143</c:v>
                </c:pt>
                <c:pt idx="4">
                  <c:v>156777</c:v>
                </c:pt>
              </c:numCache>
            </c:numRef>
          </c:val>
          <c:extLst>
            <c:ext xmlns:c16="http://schemas.microsoft.com/office/drawing/2014/chart" uri="{C3380CC4-5D6E-409C-BE32-E72D297353CC}">
              <c16:uniqueId val="{00000000-5BD3-4F0E-B3D8-F4757739C55C}"/>
            </c:ext>
          </c:extLst>
        </c:ser>
        <c:dLbls>
          <c:dLblPos val="outEnd"/>
          <c:showLegendKey val="0"/>
          <c:showVal val="1"/>
          <c:showCatName val="0"/>
          <c:showSerName val="0"/>
          <c:showPercent val="0"/>
          <c:showBubbleSize val="0"/>
        </c:dLbls>
        <c:gapWidth val="444"/>
        <c:overlap val="-90"/>
        <c:axId val="393976400"/>
        <c:axId val="393982224"/>
      </c:barChart>
      <c:catAx>
        <c:axId val="39397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Arial Narrow" panose="020B0606020202030204" pitchFamily="34" charset="0"/>
                <a:ea typeface="+mn-ea"/>
                <a:cs typeface="+mn-cs"/>
              </a:defRPr>
            </a:pPr>
            <a:endParaRPr lang="en-US"/>
          </a:p>
        </c:txPr>
        <c:crossAx val="393982224"/>
        <c:crosses val="autoZero"/>
        <c:auto val="1"/>
        <c:lblAlgn val="ctr"/>
        <c:lblOffset val="100"/>
        <c:noMultiLvlLbl val="0"/>
      </c:catAx>
      <c:valAx>
        <c:axId val="393982224"/>
        <c:scaling>
          <c:orientation val="minMax"/>
        </c:scaling>
        <c:delete val="1"/>
        <c:axPos val="l"/>
        <c:numFmt formatCode="#,##0" sourceLinked="1"/>
        <c:majorTickMark val="none"/>
        <c:minorTickMark val="none"/>
        <c:tickLblPos val="nextTo"/>
        <c:crossAx val="393976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r>
              <a:rPr lang="en-ZA" b="1" dirty="0">
                <a:solidFill>
                  <a:schemeClr val="tx1"/>
                </a:solidFill>
                <a:latin typeface="Arial Narrow" panose="020B0606020202030204" pitchFamily="34" charset="0"/>
              </a:rPr>
              <a:t>2021/22 CASE REFERRALS- QUARTER TO QUARTER COMPARISON</a:t>
            </a:r>
          </a:p>
        </c:rich>
      </c:tx>
      <c:layout>
        <c:manualLayout>
          <c:xMode val="edge"/>
          <c:yMode val="edge"/>
          <c:x val="0.14779484817906485"/>
          <c:y val="3.443907123039946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Sheet1!$A$1:$D$1</c:f>
              <c:strCache>
                <c:ptCount val="4"/>
                <c:pt idx="0">
                  <c:v>Quarter 1</c:v>
                </c:pt>
                <c:pt idx="1">
                  <c:v>Quarter 2</c:v>
                </c:pt>
                <c:pt idx="2">
                  <c:v>Quarter 3</c:v>
                </c:pt>
                <c:pt idx="3">
                  <c:v>Quarter 4</c:v>
                </c:pt>
              </c:strCache>
            </c:strRef>
          </c:cat>
          <c:val>
            <c:numRef>
              <c:f>Sheet1!$A$2:$D$2</c:f>
              <c:numCache>
                <c:formatCode>#,##0</c:formatCode>
                <c:ptCount val="4"/>
                <c:pt idx="0">
                  <c:v>39830</c:v>
                </c:pt>
                <c:pt idx="1">
                  <c:v>37877</c:v>
                </c:pt>
                <c:pt idx="2">
                  <c:v>38807</c:v>
                </c:pt>
                <c:pt idx="3">
                  <c:v>40263</c:v>
                </c:pt>
              </c:numCache>
            </c:numRef>
          </c:val>
          <c:extLst>
            <c:ext xmlns:c16="http://schemas.microsoft.com/office/drawing/2014/chart" uri="{C3380CC4-5D6E-409C-BE32-E72D297353CC}">
              <c16:uniqueId val="{00000000-1742-422F-AF40-F95E85866A8E}"/>
            </c:ext>
          </c:extLst>
        </c:ser>
        <c:dLbls>
          <c:dLblPos val="outEnd"/>
          <c:showLegendKey val="0"/>
          <c:showVal val="1"/>
          <c:showCatName val="0"/>
          <c:showSerName val="0"/>
          <c:showPercent val="0"/>
          <c:showBubbleSize val="0"/>
        </c:dLbls>
        <c:gapWidth val="219"/>
        <c:overlap val="-27"/>
        <c:axId val="344014096"/>
        <c:axId val="344015080"/>
      </c:barChart>
      <c:catAx>
        <c:axId val="34401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44015080"/>
        <c:crosses val="autoZero"/>
        <c:auto val="1"/>
        <c:lblAlgn val="ctr"/>
        <c:lblOffset val="100"/>
        <c:noMultiLvlLbl val="0"/>
      </c:catAx>
      <c:valAx>
        <c:axId val="344015080"/>
        <c:scaling>
          <c:orientation val="minMax"/>
        </c:scaling>
        <c:delete val="1"/>
        <c:axPos val="l"/>
        <c:numFmt formatCode="#,##0" sourceLinked="1"/>
        <c:majorTickMark val="none"/>
        <c:minorTickMark val="none"/>
        <c:tickLblPos val="nextTo"/>
        <c:crossAx val="344014096"/>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BB3FE-2A96-49B7-9B1F-BA6E76D1931D}"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ZA"/>
        </a:p>
      </dgm:t>
    </dgm:pt>
    <dgm:pt modelId="{4D56608C-D3E6-4DB4-A218-12603588D2D7}">
      <dgm:prSet/>
      <dgm:spPr>
        <a:solidFill>
          <a:schemeClr val="bg1">
            <a:lumMod val="65000"/>
          </a:schemeClr>
        </a:solidFill>
      </dgm:spPr>
      <dgm:t>
        <a:bodyPr/>
        <a:lstStyle/>
        <a:p>
          <a:r>
            <a:rPr lang="en-US" b="1" dirty="0">
              <a:solidFill>
                <a:schemeClr val="tx1"/>
              </a:solidFill>
              <a:latin typeface="Arial Narrow" panose="020B0606020202030204" pitchFamily="34" charset="0"/>
            </a:rPr>
            <a:t>3. CONSTITUTIONAL, LEGISLATIVE AND POLICY MANDATE</a:t>
          </a:r>
          <a:endParaRPr lang="en-ZA" b="1" dirty="0">
            <a:solidFill>
              <a:schemeClr val="tx1"/>
            </a:solidFill>
            <a:latin typeface="Arial Narrow" panose="020B0606020202030204" pitchFamily="34" charset="0"/>
          </a:endParaRPr>
        </a:p>
      </dgm:t>
    </dgm:pt>
    <dgm:pt modelId="{1A8FB599-EF2E-4F6E-9D80-A3E6E22C2186}" type="sibTrans" cxnId="{2D2DDEE2-218F-43DB-B1C2-604E92AF3E2D}">
      <dgm:prSet/>
      <dgm:spPr/>
      <dgm:t>
        <a:bodyPr/>
        <a:lstStyle/>
        <a:p>
          <a:endParaRPr lang="en-ZA"/>
        </a:p>
      </dgm:t>
    </dgm:pt>
    <dgm:pt modelId="{74B8E917-152C-4F4B-BB7D-048A7BE075FD}" type="parTrans" cxnId="{2D2DDEE2-218F-43DB-B1C2-604E92AF3E2D}">
      <dgm:prSet/>
      <dgm:spPr/>
      <dgm:t>
        <a:bodyPr/>
        <a:lstStyle/>
        <a:p>
          <a:endParaRPr lang="en-ZA"/>
        </a:p>
      </dgm:t>
    </dgm:pt>
    <dgm:pt modelId="{FF1AE760-C825-4B37-87E9-4B513ACF62F1}">
      <dgm:prSet/>
      <dgm:spPr>
        <a:solidFill>
          <a:schemeClr val="bg1">
            <a:lumMod val="75000"/>
          </a:schemeClr>
        </a:solidFill>
      </dgm:spPr>
      <dgm:t>
        <a:bodyPr/>
        <a:lstStyle/>
        <a:p>
          <a:r>
            <a:rPr lang="en-US" b="1" dirty="0">
              <a:solidFill>
                <a:schemeClr val="tx1"/>
              </a:solidFill>
              <a:latin typeface="Arial Narrow" panose="020B0606020202030204" pitchFamily="34" charset="0"/>
            </a:rPr>
            <a:t>1. EXECUTIVE SUMMARY</a:t>
          </a:r>
        </a:p>
      </dgm:t>
    </dgm:pt>
    <dgm:pt modelId="{E22284DE-AB91-46AF-A6D1-BD82112099FB}" type="parTrans" cxnId="{9EE93915-6A22-4625-B9CE-105900FBF4DD}">
      <dgm:prSet/>
      <dgm:spPr/>
      <dgm:t>
        <a:bodyPr/>
        <a:lstStyle/>
        <a:p>
          <a:endParaRPr lang="en-ZA"/>
        </a:p>
      </dgm:t>
    </dgm:pt>
    <dgm:pt modelId="{D132AA3B-E236-46B5-9106-43D23C7D4213}" type="sibTrans" cxnId="{9EE93915-6A22-4625-B9CE-105900FBF4DD}">
      <dgm:prSet/>
      <dgm:spPr/>
      <dgm:t>
        <a:bodyPr/>
        <a:lstStyle/>
        <a:p>
          <a:endParaRPr lang="en-ZA"/>
        </a:p>
      </dgm:t>
    </dgm:pt>
    <dgm:pt modelId="{CE6F59B4-98D1-433C-BFD3-A5144280F5C8}">
      <dgm:prSet/>
      <dgm:spPr>
        <a:solidFill>
          <a:schemeClr val="bg1">
            <a:lumMod val="65000"/>
          </a:schemeClr>
        </a:solidFill>
      </dgm:spPr>
      <dgm:t>
        <a:bodyPr/>
        <a:lstStyle/>
        <a:p>
          <a:r>
            <a:rPr lang="en-US" b="1" dirty="0">
              <a:solidFill>
                <a:schemeClr val="tx1"/>
              </a:solidFill>
              <a:latin typeface="Arial Narrow" panose="020B0606020202030204" pitchFamily="34" charset="0"/>
            </a:rPr>
            <a:t>4. ANNUAL PERFORMANCE INFORMATION</a:t>
          </a:r>
        </a:p>
      </dgm:t>
    </dgm:pt>
    <dgm:pt modelId="{180AE9E5-984F-4855-8556-7A304BE2EFE2}" type="parTrans" cxnId="{DB9143CF-DFBA-4696-8543-C8BCBE36CC82}">
      <dgm:prSet/>
      <dgm:spPr/>
      <dgm:t>
        <a:bodyPr/>
        <a:lstStyle/>
        <a:p>
          <a:endParaRPr lang="en-US"/>
        </a:p>
      </dgm:t>
    </dgm:pt>
    <dgm:pt modelId="{62A5D70A-FF92-4737-83BE-AE5A65B37BA9}" type="sibTrans" cxnId="{DB9143CF-DFBA-4696-8543-C8BCBE36CC82}">
      <dgm:prSet/>
      <dgm:spPr/>
      <dgm:t>
        <a:bodyPr/>
        <a:lstStyle/>
        <a:p>
          <a:endParaRPr lang="en-US"/>
        </a:p>
      </dgm:t>
    </dgm:pt>
    <dgm:pt modelId="{FCE6AFC6-F614-48E9-BE7B-D21E29867728}">
      <dgm:prSet/>
      <dgm:spPr>
        <a:solidFill>
          <a:schemeClr val="bg1">
            <a:lumMod val="65000"/>
          </a:schemeClr>
        </a:solidFill>
      </dgm:spPr>
      <dgm:t>
        <a:bodyPr/>
        <a:lstStyle/>
        <a:p>
          <a:r>
            <a:rPr lang="en-US" b="1" dirty="0">
              <a:solidFill>
                <a:schemeClr val="tx1"/>
              </a:solidFill>
              <a:latin typeface="Arial Narrow" panose="020B0606020202030204" pitchFamily="34" charset="0"/>
            </a:rPr>
            <a:t>5. FINANCIAL PERFORMANCE RESULTS</a:t>
          </a:r>
        </a:p>
      </dgm:t>
    </dgm:pt>
    <dgm:pt modelId="{7C0E0F3D-B718-4214-8176-3F7EA1A0472E}" type="parTrans" cxnId="{41FE4C70-D9AF-4FEA-935E-D03543DD4F68}">
      <dgm:prSet/>
      <dgm:spPr/>
      <dgm:t>
        <a:bodyPr/>
        <a:lstStyle/>
        <a:p>
          <a:endParaRPr lang="en-ZA"/>
        </a:p>
      </dgm:t>
    </dgm:pt>
    <dgm:pt modelId="{C485CA05-C1CC-4A35-A5BA-9F4486A95D8A}" type="sibTrans" cxnId="{41FE4C70-D9AF-4FEA-935E-D03543DD4F68}">
      <dgm:prSet/>
      <dgm:spPr/>
      <dgm:t>
        <a:bodyPr/>
        <a:lstStyle/>
        <a:p>
          <a:endParaRPr lang="en-ZA"/>
        </a:p>
      </dgm:t>
    </dgm:pt>
    <dgm:pt modelId="{8C792D03-A037-4E6E-911A-FEEE7CD6B46F}">
      <dgm:prSet/>
      <dgm:spPr>
        <a:solidFill>
          <a:schemeClr val="bg1">
            <a:lumMod val="75000"/>
          </a:schemeClr>
        </a:solidFill>
      </dgm:spPr>
      <dgm:t>
        <a:bodyPr/>
        <a:lstStyle/>
        <a:p>
          <a:r>
            <a:rPr lang="en-US" b="1" dirty="0">
              <a:solidFill>
                <a:schemeClr val="tx1"/>
              </a:solidFill>
              <a:latin typeface="Arial Narrow" panose="020B0606020202030204" pitchFamily="34" charset="0"/>
            </a:rPr>
            <a:t>2. 2021/22 PERFORMANCE HIGHLIGHTS </a:t>
          </a:r>
        </a:p>
      </dgm:t>
    </dgm:pt>
    <dgm:pt modelId="{59122173-B839-4330-8496-BF959C543590}" type="parTrans" cxnId="{EEEFBB29-FA85-42BC-BB2A-284F5C051A2C}">
      <dgm:prSet/>
      <dgm:spPr/>
      <dgm:t>
        <a:bodyPr/>
        <a:lstStyle/>
        <a:p>
          <a:endParaRPr lang="en-ZA"/>
        </a:p>
      </dgm:t>
    </dgm:pt>
    <dgm:pt modelId="{D2467F51-3F6F-496A-8FDF-A8BA6F4A050F}" type="sibTrans" cxnId="{EEEFBB29-FA85-42BC-BB2A-284F5C051A2C}">
      <dgm:prSet/>
      <dgm:spPr/>
      <dgm:t>
        <a:bodyPr/>
        <a:lstStyle/>
        <a:p>
          <a:endParaRPr lang="en-ZA"/>
        </a:p>
      </dgm:t>
    </dgm:pt>
    <dgm:pt modelId="{24A74E99-6C4F-42E6-80E1-1B27BC314355}" type="pres">
      <dgm:prSet presAssocID="{458BB3FE-2A96-49B7-9B1F-BA6E76D1931D}" presName="Name0" presStyleCnt="0">
        <dgm:presLayoutVars>
          <dgm:chMax val="7"/>
          <dgm:chPref val="7"/>
          <dgm:dir/>
        </dgm:presLayoutVars>
      </dgm:prSet>
      <dgm:spPr/>
      <dgm:t>
        <a:bodyPr/>
        <a:lstStyle/>
        <a:p>
          <a:endParaRPr lang="en-US"/>
        </a:p>
      </dgm:t>
    </dgm:pt>
    <dgm:pt modelId="{6AC295AB-A861-448E-B0E0-36592242EBBC}" type="pres">
      <dgm:prSet presAssocID="{458BB3FE-2A96-49B7-9B1F-BA6E76D1931D}" presName="Name1" presStyleCnt="0"/>
      <dgm:spPr/>
    </dgm:pt>
    <dgm:pt modelId="{80B01170-C467-4884-8B94-66A832A1CABB}" type="pres">
      <dgm:prSet presAssocID="{458BB3FE-2A96-49B7-9B1F-BA6E76D1931D}" presName="cycle" presStyleCnt="0"/>
      <dgm:spPr/>
    </dgm:pt>
    <dgm:pt modelId="{BA7A12AB-3BA3-4197-A5E2-6F53146365CA}" type="pres">
      <dgm:prSet presAssocID="{458BB3FE-2A96-49B7-9B1F-BA6E76D1931D}" presName="srcNode" presStyleLbl="node1" presStyleIdx="0" presStyleCnt="5"/>
      <dgm:spPr/>
    </dgm:pt>
    <dgm:pt modelId="{AED8038C-7F10-4C0E-A30D-FE3D32F09AE1}" type="pres">
      <dgm:prSet presAssocID="{458BB3FE-2A96-49B7-9B1F-BA6E76D1931D}" presName="conn" presStyleLbl="parChTrans1D2" presStyleIdx="0" presStyleCnt="1" custLinFactNeighborX="-27194" custLinFactNeighborY="-1123"/>
      <dgm:spPr/>
      <dgm:t>
        <a:bodyPr/>
        <a:lstStyle/>
        <a:p>
          <a:endParaRPr lang="en-US"/>
        </a:p>
      </dgm:t>
    </dgm:pt>
    <dgm:pt modelId="{A06FEC1F-F967-413C-A1B0-1EB0234FA4C7}" type="pres">
      <dgm:prSet presAssocID="{458BB3FE-2A96-49B7-9B1F-BA6E76D1931D}" presName="extraNode" presStyleLbl="node1" presStyleIdx="0" presStyleCnt="5"/>
      <dgm:spPr/>
    </dgm:pt>
    <dgm:pt modelId="{D1FED686-5499-4CA1-A218-6846A7D9BBFB}" type="pres">
      <dgm:prSet presAssocID="{458BB3FE-2A96-49B7-9B1F-BA6E76D1931D}" presName="dstNode" presStyleLbl="node1" presStyleIdx="0" presStyleCnt="5"/>
      <dgm:spPr/>
    </dgm:pt>
    <dgm:pt modelId="{094B4ED6-0A60-4B2F-9B87-AA175E463EBC}" type="pres">
      <dgm:prSet presAssocID="{FF1AE760-C825-4B37-87E9-4B513ACF62F1}" presName="text_1" presStyleLbl="node1" presStyleIdx="0" presStyleCnt="5" custScaleY="111169" custLinFactNeighborX="-953">
        <dgm:presLayoutVars>
          <dgm:bulletEnabled val="1"/>
        </dgm:presLayoutVars>
      </dgm:prSet>
      <dgm:spPr/>
      <dgm:t>
        <a:bodyPr/>
        <a:lstStyle/>
        <a:p>
          <a:endParaRPr lang="en-US"/>
        </a:p>
      </dgm:t>
    </dgm:pt>
    <dgm:pt modelId="{9F2598C4-2AE6-4DF3-AAFE-2DB297E9BCC6}" type="pres">
      <dgm:prSet presAssocID="{FF1AE760-C825-4B37-87E9-4B513ACF62F1}" presName="accent_1" presStyleCnt="0"/>
      <dgm:spPr/>
    </dgm:pt>
    <dgm:pt modelId="{7FFC6B94-19FF-47FF-B9E6-BAF1C1DEAB98}" type="pres">
      <dgm:prSet presAssocID="{FF1AE760-C825-4B37-87E9-4B513ACF62F1}" presName="accentRepeatNode" presStyleLbl="solidFgAcc1" presStyleIdx="0" presStyleCnt="5" custScaleY="88935"/>
      <dgm:spPr/>
    </dgm:pt>
    <dgm:pt modelId="{BF3ECCDC-0C65-43AA-A275-ABFD2CFCEDCB}" type="pres">
      <dgm:prSet presAssocID="{8C792D03-A037-4E6E-911A-FEEE7CD6B46F}" presName="text_2" presStyleLbl="node1" presStyleIdx="1" presStyleCnt="5">
        <dgm:presLayoutVars>
          <dgm:bulletEnabled val="1"/>
        </dgm:presLayoutVars>
      </dgm:prSet>
      <dgm:spPr/>
      <dgm:t>
        <a:bodyPr/>
        <a:lstStyle/>
        <a:p>
          <a:endParaRPr lang="en-US"/>
        </a:p>
      </dgm:t>
    </dgm:pt>
    <dgm:pt modelId="{4A7BF451-8D59-4F44-997D-3338AE9C0285}" type="pres">
      <dgm:prSet presAssocID="{8C792D03-A037-4E6E-911A-FEEE7CD6B46F}" presName="accent_2" presStyleCnt="0"/>
      <dgm:spPr/>
    </dgm:pt>
    <dgm:pt modelId="{44429FCD-1F07-42AB-8E2F-1A57A5463746}" type="pres">
      <dgm:prSet presAssocID="{8C792D03-A037-4E6E-911A-FEEE7CD6B46F}" presName="accentRepeatNode" presStyleLbl="solidFgAcc1" presStyleIdx="1" presStyleCnt="5"/>
      <dgm:spPr/>
    </dgm:pt>
    <dgm:pt modelId="{9F9E0104-17EF-432F-B333-992C39AEF400}" type="pres">
      <dgm:prSet presAssocID="{4D56608C-D3E6-4DB4-A218-12603588D2D7}" presName="text_3" presStyleLbl="node1" presStyleIdx="2" presStyleCnt="5">
        <dgm:presLayoutVars>
          <dgm:bulletEnabled val="1"/>
        </dgm:presLayoutVars>
      </dgm:prSet>
      <dgm:spPr/>
      <dgm:t>
        <a:bodyPr/>
        <a:lstStyle/>
        <a:p>
          <a:endParaRPr lang="en-US"/>
        </a:p>
      </dgm:t>
    </dgm:pt>
    <dgm:pt modelId="{B1606AD4-9D76-46E7-9922-E0284135E868}" type="pres">
      <dgm:prSet presAssocID="{4D56608C-D3E6-4DB4-A218-12603588D2D7}" presName="accent_3" presStyleCnt="0"/>
      <dgm:spPr/>
    </dgm:pt>
    <dgm:pt modelId="{A40F951B-131F-4712-90EA-753FBB2BCF1A}" type="pres">
      <dgm:prSet presAssocID="{4D56608C-D3E6-4DB4-A218-12603588D2D7}" presName="accentRepeatNode" presStyleLbl="solidFgAcc1" presStyleIdx="2" presStyleCnt="5" custScaleY="83789" custLinFactNeighborX="7336" custLinFactNeighborY="-9318"/>
      <dgm:spPr/>
    </dgm:pt>
    <dgm:pt modelId="{39E76915-6285-4458-A2EE-36B04B4E6476}" type="pres">
      <dgm:prSet presAssocID="{CE6F59B4-98D1-433C-BFD3-A5144280F5C8}" presName="text_4" presStyleLbl="node1" presStyleIdx="3" presStyleCnt="5">
        <dgm:presLayoutVars>
          <dgm:bulletEnabled val="1"/>
        </dgm:presLayoutVars>
      </dgm:prSet>
      <dgm:spPr/>
      <dgm:t>
        <a:bodyPr/>
        <a:lstStyle/>
        <a:p>
          <a:endParaRPr lang="en-US"/>
        </a:p>
      </dgm:t>
    </dgm:pt>
    <dgm:pt modelId="{77A26450-591B-403E-92A4-D1DD19706670}" type="pres">
      <dgm:prSet presAssocID="{CE6F59B4-98D1-433C-BFD3-A5144280F5C8}" presName="accent_4" presStyleCnt="0"/>
      <dgm:spPr/>
    </dgm:pt>
    <dgm:pt modelId="{C74BE789-ECA5-41F8-B608-4F13D65BB100}" type="pres">
      <dgm:prSet presAssocID="{CE6F59B4-98D1-433C-BFD3-A5144280F5C8}" presName="accentRepeatNode" presStyleLbl="solidFgAcc1" presStyleIdx="3" presStyleCnt="5"/>
      <dgm:spPr/>
    </dgm:pt>
    <dgm:pt modelId="{2EEF90A1-3341-45F1-BE03-B28EBC79017A}" type="pres">
      <dgm:prSet presAssocID="{FCE6AFC6-F614-48E9-BE7B-D21E29867728}" presName="text_5" presStyleLbl="node1" presStyleIdx="4" presStyleCnt="5">
        <dgm:presLayoutVars>
          <dgm:bulletEnabled val="1"/>
        </dgm:presLayoutVars>
      </dgm:prSet>
      <dgm:spPr/>
      <dgm:t>
        <a:bodyPr/>
        <a:lstStyle/>
        <a:p>
          <a:endParaRPr lang="en-US"/>
        </a:p>
      </dgm:t>
    </dgm:pt>
    <dgm:pt modelId="{09333833-AC75-48B1-B019-B2A6F8FE801D}" type="pres">
      <dgm:prSet presAssocID="{FCE6AFC6-F614-48E9-BE7B-D21E29867728}" presName="accent_5" presStyleCnt="0"/>
      <dgm:spPr/>
    </dgm:pt>
    <dgm:pt modelId="{681EB5D0-6D18-4F29-BCCC-8103FD0FDD34}" type="pres">
      <dgm:prSet presAssocID="{FCE6AFC6-F614-48E9-BE7B-D21E29867728}" presName="accentRepeatNode" presStyleLbl="solidFgAcc1" presStyleIdx="4" presStyleCnt="5"/>
      <dgm:spPr/>
    </dgm:pt>
  </dgm:ptLst>
  <dgm:cxnLst>
    <dgm:cxn modelId="{9EE93915-6A22-4625-B9CE-105900FBF4DD}" srcId="{458BB3FE-2A96-49B7-9B1F-BA6E76D1931D}" destId="{FF1AE760-C825-4B37-87E9-4B513ACF62F1}" srcOrd="0" destOrd="0" parTransId="{E22284DE-AB91-46AF-A6D1-BD82112099FB}" sibTransId="{D132AA3B-E236-46B5-9106-43D23C7D4213}"/>
    <dgm:cxn modelId="{20BC5039-2D66-4CF9-A8FA-A252F52AAE07}" type="presOf" srcId="{FCE6AFC6-F614-48E9-BE7B-D21E29867728}" destId="{2EEF90A1-3341-45F1-BE03-B28EBC79017A}" srcOrd="0" destOrd="0" presId="urn:microsoft.com/office/officeart/2008/layout/VerticalCurvedList"/>
    <dgm:cxn modelId="{EEEFBB29-FA85-42BC-BB2A-284F5C051A2C}" srcId="{458BB3FE-2A96-49B7-9B1F-BA6E76D1931D}" destId="{8C792D03-A037-4E6E-911A-FEEE7CD6B46F}" srcOrd="1" destOrd="0" parTransId="{59122173-B839-4330-8496-BF959C543590}" sibTransId="{D2467F51-3F6F-496A-8FDF-A8BA6F4A050F}"/>
    <dgm:cxn modelId="{10CB3578-51C3-4C4C-BD7A-201225434B2A}" type="presOf" srcId="{4D56608C-D3E6-4DB4-A218-12603588D2D7}" destId="{9F9E0104-17EF-432F-B333-992C39AEF400}" srcOrd="0" destOrd="0" presId="urn:microsoft.com/office/officeart/2008/layout/VerticalCurvedList"/>
    <dgm:cxn modelId="{42DFA30F-A32E-4953-8376-6D2F0EBC09BE}" type="presOf" srcId="{CE6F59B4-98D1-433C-BFD3-A5144280F5C8}" destId="{39E76915-6285-4458-A2EE-36B04B4E6476}" srcOrd="0" destOrd="0" presId="urn:microsoft.com/office/officeart/2008/layout/VerticalCurvedList"/>
    <dgm:cxn modelId="{E886EBFE-7095-490B-AEB1-398D3EB8F152}" type="presOf" srcId="{FF1AE760-C825-4B37-87E9-4B513ACF62F1}" destId="{094B4ED6-0A60-4B2F-9B87-AA175E463EBC}" srcOrd="0" destOrd="0" presId="urn:microsoft.com/office/officeart/2008/layout/VerticalCurvedList"/>
    <dgm:cxn modelId="{2A1043F8-135C-4311-8B50-757A583D13E6}" type="presOf" srcId="{8C792D03-A037-4E6E-911A-FEEE7CD6B46F}" destId="{BF3ECCDC-0C65-43AA-A275-ABFD2CFCEDCB}" srcOrd="0" destOrd="0" presId="urn:microsoft.com/office/officeart/2008/layout/VerticalCurvedList"/>
    <dgm:cxn modelId="{DB9143CF-DFBA-4696-8543-C8BCBE36CC82}" srcId="{458BB3FE-2A96-49B7-9B1F-BA6E76D1931D}" destId="{CE6F59B4-98D1-433C-BFD3-A5144280F5C8}" srcOrd="3" destOrd="0" parTransId="{180AE9E5-984F-4855-8556-7A304BE2EFE2}" sibTransId="{62A5D70A-FF92-4737-83BE-AE5A65B37BA9}"/>
    <dgm:cxn modelId="{47C66F95-43BA-427A-95F1-50D2D0D0E21D}" type="presOf" srcId="{458BB3FE-2A96-49B7-9B1F-BA6E76D1931D}" destId="{24A74E99-6C4F-42E6-80E1-1B27BC314355}" srcOrd="0" destOrd="0" presId="urn:microsoft.com/office/officeart/2008/layout/VerticalCurvedList"/>
    <dgm:cxn modelId="{41FE4C70-D9AF-4FEA-935E-D03543DD4F68}" srcId="{458BB3FE-2A96-49B7-9B1F-BA6E76D1931D}" destId="{FCE6AFC6-F614-48E9-BE7B-D21E29867728}" srcOrd="4" destOrd="0" parTransId="{7C0E0F3D-B718-4214-8176-3F7EA1A0472E}" sibTransId="{C485CA05-C1CC-4A35-A5BA-9F4486A95D8A}"/>
    <dgm:cxn modelId="{2D2DDEE2-218F-43DB-B1C2-604E92AF3E2D}" srcId="{458BB3FE-2A96-49B7-9B1F-BA6E76D1931D}" destId="{4D56608C-D3E6-4DB4-A218-12603588D2D7}" srcOrd="2" destOrd="0" parTransId="{74B8E917-152C-4F4B-BB7D-048A7BE075FD}" sibTransId="{1A8FB599-EF2E-4F6E-9D80-A3E6E22C2186}"/>
    <dgm:cxn modelId="{247B04E1-138F-4B2F-832E-4BDEADF97206}" type="presOf" srcId="{D132AA3B-E236-46B5-9106-43D23C7D4213}" destId="{AED8038C-7F10-4C0E-A30D-FE3D32F09AE1}" srcOrd="0" destOrd="0" presId="urn:microsoft.com/office/officeart/2008/layout/VerticalCurvedList"/>
    <dgm:cxn modelId="{C03D0788-D5E0-43AB-8A5E-ED4B7A3CA7FB}" type="presParOf" srcId="{24A74E99-6C4F-42E6-80E1-1B27BC314355}" destId="{6AC295AB-A861-448E-B0E0-36592242EBBC}" srcOrd="0" destOrd="0" presId="urn:microsoft.com/office/officeart/2008/layout/VerticalCurvedList"/>
    <dgm:cxn modelId="{E152792C-D2F6-4D52-8270-D26F19018416}" type="presParOf" srcId="{6AC295AB-A861-448E-B0E0-36592242EBBC}" destId="{80B01170-C467-4884-8B94-66A832A1CABB}" srcOrd="0" destOrd="0" presId="urn:microsoft.com/office/officeart/2008/layout/VerticalCurvedList"/>
    <dgm:cxn modelId="{95D08426-1BC3-46A8-97FD-032EE3762026}" type="presParOf" srcId="{80B01170-C467-4884-8B94-66A832A1CABB}" destId="{BA7A12AB-3BA3-4197-A5E2-6F53146365CA}" srcOrd="0" destOrd="0" presId="urn:microsoft.com/office/officeart/2008/layout/VerticalCurvedList"/>
    <dgm:cxn modelId="{A75ED8A7-D842-41B1-B9BD-20F951C9EBE3}" type="presParOf" srcId="{80B01170-C467-4884-8B94-66A832A1CABB}" destId="{AED8038C-7F10-4C0E-A30D-FE3D32F09AE1}" srcOrd="1" destOrd="0" presId="urn:microsoft.com/office/officeart/2008/layout/VerticalCurvedList"/>
    <dgm:cxn modelId="{7A5C2012-4499-452F-9EDD-0C0746D724E1}" type="presParOf" srcId="{80B01170-C467-4884-8B94-66A832A1CABB}" destId="{A06FEC1F-F967-413C-A1B0-1EB0234FA4C7}" srcOrd="2" destOrd="0" presId="urn:microsoft.com/office/officeart/2008/layout/VerticalCurvedList"/>
    <dgm:cxn modelId="{9BE8C67A-A5F7-408A-AD79-1A85A0B33AA6}" type="presParOf" srcId="{80B01170-C467-4884-8B94-66A832A1CABB}" destId="{D1FED686-5499-4CA1-A218-6846A7D9BBFB}" srcOrd="3" destOrd="0" presId="urn:microsoft.com/office/officeart/2008/layout/VerticalCurvedList"/>
    <dgm:cxn modelId="{2ED72BD4-0020-4159-A290-5656F788E424}" type="presParOf" srcId="{6AC295AB-A861-448E-B0E0-36592242EBBC}" destId="{094B4ED6-0A60-4B2F-9B87-AA175E463EBC}" srcOrd="1" destOrd="0" presId="urn:microsoft.com/office/officeart/2008/layout/VerticalCurvedList"/>
    <dgm:cxn modelId="{04F7AF61-A522-4935-B772-84C008EE24B4}" type="presParOf" srcId="{6AC295AB-A861-448E-B0E0-36592242EBBC}" destId="{9F2598C4-2AE6-4DF3-AAFE-2DB297E9BCC6}" srcOrd="2" destOrd="0" presId="urn:microsoft.com/office/officeart/2008/layout/VerticalCurvedList"/>
    <dgm:cxn modelId="{E8FBE75D-ECEA-4BE1-8512-081F47496614}" type="presParOf" srcId="{9F2598C4-2AE6-4DF3-AAFE-2DB297E9BCC6}" destId="{7FFC6B94-19FF-47FF-B9E6-BAF1C1DEAB98}" srcOrd="0" destOrd="0" presId="urn:microsoft.com/office/officeart/2008/layout/VerticalCurvedList"/>
    <dgm:cxn modelId="{4C1CE3ED-3008-4E24-8804-9BFBBC68FB3F}" type="presParOf" srcId="{6AC295AB-A861-448E-B0E0-36592242EBBC}" destId="{BF3ECCDC-0C65-43AA-A275-ABFD2CFCEDCB}" srcOrd="3" destOrd="0" presId="urn:microsoft.com/office/officeart/2008/layout/VerticalCurvedList"/>
    <dgm:cxn modelId="{E0EB0FEE-27FE-4C74-84D4-9104EEB1EE5A}" type="presParOf" srcId="{6AC295AB-A861-448E-B0E0-36592242EBBC}" destId="{4A7BF451-8D59-4F44-997D-3338AE9C0285}" srcOrd="4" destOrd="0" presId="urn:microsoft.com/office/officeart/2008/layout/VerticalCurvedList"/>
    <dgm:cxn modelId="{6E9676AA-8941-4B00-AB80-28E7050658A0}" type="presParOf" srcId="{4A7BF451-8D59-4F44-997D-3338AE9C0285}" destId="{44429FCD-1F07-42AB-8E2F-1A57A5463746}" srcOrd="0" destOrd="0" presId="urn:microsoft.com/office/officeart/2008/layout/VerticalCurvedList"/>
    <dgm:cxn modelId="{DF5A18EE-6BC6-4806-98DF-74D72EB2F363}" type="presParOf" srcId="{6AC295AB-A861-448E-B0E0-36592242EBBC}" destId="{9F9E0104-17EF-432F-B333-992C39AEF400}" srcOrd="5" destOrd="0" presId="urn:microsoft.com/office/officeart/2008/layout/VerticalCurvedList"/>
    <dgm:cxn modelId="{4E649892-775D-4786-B9FE-CD4E4774227D}" type="presParOf" srcId="{6AC295AB-A861-448E-B0E0-36592242EBBC}" destId="{B1606AD4-9D76-46E7-9922-E0284135E868}" srcOrd="6" destOrd="0" presId="urn:microsoft.com/office/officeart/2008/layout/VerticalCurvedList"/>
    <dgm:cxn modelId="{BEBF7CEC-7727-44B4-A678-779658986F68}" type="presParOf" srcId="{B1606AD4-9D76-46E7-9922-E0284135E868}" destId="{A40F951B-131F-4712-90EA-753FBB2BCF1A}" srcOrd="0" destOrd="0" presId="urn:microsoft.com/office/officeart/2008/layout/VerticalCurvedList"/>
    <dgm:cxn modelId="{1892EA58-8AAE-403C-A44B-E5AC329D22C2}" type="presParOf" srcId="{6AC295AB-A861-448E-B0E0-36592242EBBC}" destId="{39E76915-6285-4458-A2EE-36B04B4E6476}" srcOrd="7" destOrd="0" presId="urn:microsoft.com/office/officeart/2008/layout/VerticalCurvedList"/>
    <dgm:cxn modelId="{9CC793F1-9858-4441-9438-BCCA5F476E76}" type="presParOf" srcId="{6AC295AB-A861-448E-B0E0-36592242EBBC}" destId="{77A26450-591B-403E-92A4-D1DD19706670}" srcOrd="8" destOrd="0" presId="urn:microsoft.com/office/officeart/2008/layout/VerticalCurvedList"/>
    <dgm:cxn modelId="{92D36FEA-4A7A-4E75-AD18-4C73DE2B6C73}" type="presParOf" srcId="{77A26450-591B-403E-92A4-D1DD19706670}" destId="{C74BE789-ECA5-41F8-B608-4F13D65BB100}" srcOrd="0" destOrd="0" presId="urn:microsoft.com/office/officeart/2008/layout/VerticalCurvedList"/>
    <dgm:cxn modelId="{29D44D76-7370-433C-86C8-9DFD13736D37}" type="presParOf" srcId="{6AC295AB-A861-448E-B0E0-36592242EBBC}" destId="{2EEF90A1-3341-45F1-BE03-B28EBC79017A}" srcOrd="9" destOrd="0" presId="urn:microsoft.com/office/officeart/2008/layout/VerticalCurvedList"/>
    <dgm:cxn modelId="{4E771A37-EC3D-4BC7-9334-F00859EC2F88}" type="presParOf" srcId="{6AC295AB-A861-448E-B0E0-36592242EBBC}" destId="{09333833-AC75-48B1-B019-B2A6F8FE801D}" srcOrd="10" destOrd="0" presId="urn:microsoft.com/office/officeart/2008/layout/VerticalCurvedList"/>
    <dgm:cxn modelId="{EC9CFA9D-A08D-428B-8245-4126E1847520}" type="presParOf" srcId="{09333833-AC75-48B1-B019-B2A6F8FE801D}" destId="{681EB5D0-6D18-4F29-BCCC-8103FD0FDD3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F21DD8B-1ACE-4E61-BCBB-329E1CC3B8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ZA"/>
        </a:p>
      </dgm:t>
    </dgm:pt>
    <dgm:pt modelId="{F5611F04-D7DE-4010-B4BC-14F021A9C002}">
      <dgm:prSet phldrT="[Text]" custT="1"/>
      <dgm:spPr>
        <a:solidFill>
          <a:schemeClr val="accent2">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Relations Act</a:t>
          </a:r>
        </a:p>
      </dgm:t>
    </dgm:pt>
    <dgm:pt modelId="{D4E87E18-89AE-4B60-A1B0-DB1ECFAEC020}" type="parTrans" cxnId="{6B3938BC-AA8C-4621-B424-15F6E53383BA}">
      <dgm:prSet/>
      <dgm:spPr/>
      <dgm:t>
        <a:bodyPr/>
        <a:lstStyle/>
        <a:p>
          <a:endParaRPr lang="en-ZA" b="1">
            <a:solidFill>
              <a:schemeClr val="tx1"/>
            </a:solidFill>
          </a:endParaRPr>
        </a:p>
      </dgm:t>
    </dgm:pt>
    <dgm:pt modelId="{5202DD65-6E08-4F23-8BC4-DB2CECF57597}" type="sibTrans" cxnId="{6B3938BC-AA8C-4621-B424-15F6E53383BA}">
      <dgm:prSet/>
      <dgm:spPr/>
      <dgm:t>
        <a:bodyPr/>
        <a:lstStyle/>
        <a:p>
          <a:endParaRPr lang="en-ZA" b="1">
            <a:solidFill>
              <a:schemeClr val="tx1"/>
            </a:solidFill>
          </a:endParaRPr>
        </a:p>
      </dgm:t>
    </dgm:pt>
    <dgm:pt modelId="{BDFA48B9-3C02-47E0-885E-64A3A324E3E6}">
      <dgm:prSet phldrT="[Text]" custT="1"/>
      <dgm:spPr>
        <a:solidFill>
          <a:schemeClr val="accent3">
            <a:lumMod val="25000"/>
            <a:lumOff val="75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Economic Development</a:t>
          </a:r>
        </a:p>
      </dgm:t>
    </dgm:pt>
    <dgm:pt modelId="{B4DB52BA-8D19-4B61-B8EC-048EB091D422}" type="parTrans" cxnId="{59EA5AF9-B75D-49AA-A8CC-CD70F3C3F8D7}">
      <dgm:prSet/>
      <dgm:spPr/>
      <dgm:t>
        <a:bodyPr/>
        <a:lstStyle/>
        <a:p>
          <a:endParaRPr lang="en-ZA" b="1">
            <a:solidFill>
              <a:schemeClr val="tx1"/>
            </a:solidFill>
          </a:endParaRPr>
        </a:p>
      </dgm:t>
    </dgm:pt>
    <dgm:pt modelId="{BB4A087A-EA9B-48C6-8699-703CFB0854F0}" type="sibTrans" cxnId="{59EA5AF9-B75D-49AA-A8CC-CD70F3C3F8D7}">
      <dgm:prSet/>
      <dgm:spPr/>
      <dgm:t>
        <a:bodyPr/>
        <a:lstStyle/>
        <a:p>
          <a:endParaRPr lang="en-ZA" b="1">
            <a:solidFill>
              <a:schemeClr val="tx1"/>
            </a:solidFill>
          </a:endParaRPr>
        </a:p>
      </dgm:t>
    </dgm:pt>
    <dgm:pt modelId="{51FF2D2C-8F17-40E0-BF0B-E2C1868CE33A}">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Social Justice</a:t>
          </a:r>
        </a:p>
      </dgm:t>
    </dgm:pt>
    <dgm:pt modelId="{EF8E7542-D746-425B-81CB-9C1BFDDE581B}" type="parTrans" cxnId="{ABDBD2F5-DEA3-4C42-A0A6-E07DD40E6A0F}">
      <dgm:prSet/>
      <dgm:spPr/>
      <dgm:t>
        <a:bodyPr/>
        <a:lstStyle/>
        <a:p>
          <a:endParaRPr lang="en-ZA" b="1">
            <a:solidFill>
              <a:schemeClr val="tx1"/>
            </a:solidFill>
          </a:endParaRPr>
        </a:p>
      </dgm:t>
    </dgm:pt>
    <dgm:pt modelId="{E8D908C8-4A9D-4184-B312-933625394027}" type="sibTrans" cxnId="{ABDBD2F5-DEA3-4C42-A0A6-E07DD40E6A0F}">
      <dgm:prSet/>
      <dgm:spPr/>
      <dgm:t>
        <a:bodyPr/>
        <a:lstStyle/>
        <a:p>
          <a:endParaRPr lang="en-ZA" b="1">
            <a:solidFill>
              <a:schemeClr val="tx1"/>
            </a:solidFill>
          </a:endParaRPr>
        </a:p>
      </dgm:t>
    </dgm:pt>
    <dgm:pt modelId="{FC81355C-07B7-4E3A-BF16-C3760B451089}">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Peace</a:t>
          </a:r>
        </a:p>
      </dgm:t>
    </dgm:pt>
    <dgm:pt modelId="{5AD8FAB0-228E-43F6-B479-C6A8D9DE510A}" type="parTrans" cxnId="{30E9A770-6965-4B78-9758-E0C28071F524}">
      <dgm:prSet/>
      <dgm:spPr/>
      <dgm:t>
        <a:bodyPr/>
        <a:lstStyle/>
        <a:p>
          <a:endParaRPr lang="en-ZA" b="1">
            <a:solidFill>
              <a:schemeClr val="tx1"/>
            </a:solidFill>
          </a:endParaRPr>
        </a:p>
      </dgm:t>
    </dgm:pt>
    <dgm:pt modelId="{536CD200-2760-4BC5-9C97-BADAD563C5D7}" type="sibTrans" cxnId="{30E9A770-6965-4B78-9758-E0C28071F524}">
      <dgm:prSet/>
      <dgm:spPr/>
      <dgm:t>
        <a:bodyPr/>
        <a:lstStyle/>
        <a:p>
          <a:endParaRPr lang="en-ZA" b="1">
            <a:solidFill>
              <a:schemeClr val="tx1"/>
            </a:solidFill>
          </a:endParaRPr>
        </a:p>
      </dgm:t>
    </dgm:pt>
    <dgm:pt modelId="{490BBE4E-15A3-4F8D-A06A-A18E148D8DAF}">
      <dgm:prSet phldrT="[Text]" custT="1"/>
      <dgm:spPr>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Workplace Democratisation</a:t>
          </a:r>
        </a:p>
      </dgm:t>
    </dgm:pt>
    <dgm:pt modelId="{F7650B55-D3F1-48BF-B678-862086FBD90A}" type="parTrans" cxnId="{712FD962-0C67-4EA2-BDC1-1B79ADCE1C87}">
      <dgm:prSet/>
      <dgm:spPr/>
      <dgm:t>
        <a:bodyPr/>
        <a:lstStyle/>
        <a:p>
          <a:endParaRPr lang="en-ZA" b="1">
            <a:solidFill>
              <a:schemeClr val="tx1"/>
            </a:solidFill>
          </a:endParaRPr>
        </a:p>
      </dgm:t>
    </dgm:pt>
    <dgm:pt modelId="{CECD732E-5DB4-40C3-9DBB-83791C70B57C}" type="sibTrans" cxnId="{712FD962-0C67-4EA2-BDC1-1B79ADCE1C87}">
      <dgm:prSet/>
      <dgm:spPr/>
      <dgm:t>
        <a:bodyPr/>
        <a:lstStyle/>
        <a:p>
          <a:endParaRPr lang="en-ZA" b="1">
            <a:solidFill>
              <a:schemeClr val="tx1"/>
            </a:solidFill>
          </a:endParaRPr>
        </a:p>
      </dgm:t>
    </dgm:pt>
    <dgm:pt modelId="{F2B57487-E3C1-46A8-BB37-83F6F4B8D05D}" type="pres">
      <dgm:prSet presAssocID="{7F21DD8B-1ACE-4E61-BCBB-329E1CC3B8BB}" presName="diagram" presStyleCnt="0">
        <dgm:presLayoutVars>
          <dgm:chMax val="1"/>
          <dgm:dir/>
          <dgm:animLvl val="ctr"/>
          <dgm:resizeHandles val="exact"/>
        </dgm:presLayoutVars>
      </dgm:prSet>
      <dgm:spPr/>
      <dgm:t>
        <a:bodyPr/>
        <a:lstStyle/>
        <a:p>
          <a:endParaRPr lang="en-US"/>
        </a:p>
      </dgm:t>
    </dgm:pt>
    <dgm:pt modelId="{E1BAD203-CFCB-407B-AE4B-DFC4086A5333}" type="pres">
      <dgm:prSet presAssocID="{7F21DD8B-1ACE-4E61-BCBB-329E1CC3B8BB}" presName="matrix" presStyleCnt="0"/>
      <dgm:spPr/>
    </dgm:pt>
    <dgm:pt modelId="{093E3059-D3D8-467E-9B9A-C9945F875859}" type="pres">
      <dgm:prSet presAssocID="{7F21DD8B-1ACE-4E61-BCBB-329E1CC3B8BB}" presName="tile1" presStyleLbl="node1" presStyleIdx="0" presStyleCnt="4" custLinFactNeighborX="-1113" custLinFactNeighborY="-1083"/>
      <dgm:spPr/>
      <dgm:t>
        <a:bodyPr/>
        <a:lstStyle/>
        <a:p>
          <a:endParaRPr lang="en-US"/>
        </a:p>
      </dgm:t>
    </dgm:pt>
    <dgm:pt modelId="{F0D22098-656A-4633-A0F5-0949D6EF3DD8}" type="pres">
      <dgm:prSet presAssocID="{7F21DD8B-1ACE-4E61-BCBB-329E1CC3B8BB}" presName="tile1text" presStyleLbl="node1" presStyleIdx="0" presStyleCnt="4">
        <dgm:presLayoutVars>
          <dgm:chMax val="0"/>
          <dgm:chPref val="0"/>
          <dgm:bulletEnabled val="1"/>
        </dgm:presLayoutVars>
      </dgm:prSet>
      <dgm:spPr/>
      <dgm:t>
        <a:bodyPr/>
        <a:lstStyle/>
        <a:p>
          <a:endParaRPr lang="en-US"/>
        </a:p>
      </dgm:t>
    </dgm:pt>
    <dgm:pt modelId="{D8331698-F8EA-4722-B982-4CA065162C51}" type="pres">
      <dgm:prSet presAssocID="{7F21DD8B-1ACE-4E61-BCBB-329E1CC3B8BB}" presName="tile2" presStyleLbl="node1" presStyleIdx="1" presStyleCnt="4" custLinFactNeighborX="1144"/>
      <dgm:spPr/>
      <dgm:t>
        <a:bodyPr/>
        <a:lstStyle/>
        <a:p>
          <a:endParaRPr lang="en-US"/>
        </a:p>
      </dgm:t>
    </dgm:pt>
    <dgm:pt modelId="{BA84B3DE-60A7-471E-9F35-979370E03DFF}" type="pres">
      <dgm:prSet presAssocID="{7F21DD8B-1ACE-4E61-BCBB-329E1CC3B8BB}" presName="tile2text" presStyleLbl="node1" presStyleIdx="1" presStyleCnt="4">
        <dgm:presLayoutVars>
          <dgm:chMax val="0"/>
          <dgm:chPref val="0"/>
          <dgm:bulletEnabled val="1"/>
        </dgm:presLayoutVars>
      </dgm:prSet>
      <dgm:spPr/>
      <dgm:t>
        <a:bodyPr/>
        <a:lstStyle/>
        <a:p>
          <a:endParaRPr lang="en-US"/>
        </a:p>
      </dgm:t>
    </dgm:pt>
    <dgm:pt modelId="{CC3F867B-03E9-475F-9393-8F591998CE36}" type="pres">
      <dgm:prSet presAssocID="{7F21DD8B-1ACE-4E61-BCBB-329E1CC3B8BB}" presName="tile3" presStyleLbl="node1" presStyleIdx="2" presStyleCnt="4"/>
      <dgm:spPr/>
      <dgm:t>
        <a:bodyPr/>
        <a:lstStyle/>
        <a:p>
          <a:endParaRPr lang="en-US"/>
        </a:p>
      </dgm:t>
    </dgm:pt>
    <dgm:pt modelId="{4F22E31A-F9C8-45C2-849E-C963962443BD}" type="pres">
      <dgm:prSet presAssocID="{7F21DD8B-1ACE-4E61-BCBB-329E1CC3B8BB}" presName="tile3text" presStyleLbl="node1" presStyleIdx="2" presStyleCnt="4">
        <dgm:presLayoutVars>
          <dgm:chMax val="0"/>
          <dgm:chPref val="0"/>
          <dgm:bulletEnabled val="1"/>
        </dgm:presLayoutVars>
      </dgm:prSet>
      <dgm:spPr/>
      <dgm:t>
        <a:bodyPr/>
        <a:lstStyle/>
        <a:p>
          <a:endParaRPr lang="en-US"/>
        </a:p>
      </dgm:t>
    </dgm:pt>
    <dgm:pt modelId="{C127E22F-B87D-4E6E-BBD5-A51B724160BB}" type="pres">
      <dgm:prSet presAssocID="{7F21DD8B-1ACE-4E61-BCBB-329E1CC3B8BB}" presName="tile4" presStyleLbl="node1" presStyleIdx="3" presStyleCnt="4" custLinFactNeighborX="20176"/>
      <dgm:spPr/>
      <dgm:t>
        <a:bodyPr/>
        <a:lstStyle/>
        <a:p>
          <a:endParaRPr lang="en-US"/>
        </a:p>
      </dgm:t>
    </dgm:pt>
    <dgm:pt modelId="{5F7818F1-41DC-477D-94FA-CEDA4C6CC9FB}" type="pres">
      <dgm:prSet presAssocID="{7F21DD8B-1ACE-4E61-BCBB-329E1CC3B8BB}" presName="tile4text" presStyleLbl="node1" presStyleIdx="3" presStyleCnt="4">
        <dgm:presLayoutVars>
          <dgm:chMax val="0"/>
          <dgm:chPref val="0"/>
          <dgm:bulletEnabled val="1"/>
        </dgm:presLayoutVars>
      </dgm:prSet>
      <dgm:spPr/>
      <dgm:t>
        <a:bodyPr/>
        <a:lstStyle/>
        <a:p>
          <a:endParaRPr lang="en-US"/>
        </a:p>
      </dgm:t>
    </dgm:pt>
    <dgm:pt modelId="{E58B169E-85D1-4028-BF9E-E7EA775846FD}" type="pres">
      <dgm:prSet presAssocID="{7F21DD8B-1ACE-4E61-BCBB-329E1CC3B8BB}" presName="centerTile" presStyleLbl="fgShp" presStyleIdx="0" presStyleCnt="1">
        <dgm:presLayoutVars>
          <dgm:chMax val="0"/>
          <dgm:chPref val="0"/>
        </dgm:presLayoutVars>
      </dgm:prSet>
      <dgm:spPr/>
      <dgm:t>
        <a:bodyPr/>
        <a:lstStyle/>
        <a:p>
          <a:endParaRPr lang="en-US"/>
        </a:p>
      </dgm:t>
    </dgm:pt>
  </dgm:ptLst>
  <dgm:cxnLst>
    <dgm:cxn modelId="{6B3938BC-AA8C-4621-B424-15F6E53383BA}" srcId="{7F21DD8B-1ACE-4E61-BCBB-329E1CC3B8BB}" destId="{F5611F04-D7DE-4010-B4BC-14F021A9C002}" srcOrd="0" destOrd="0" parTransId="{D4E87E18-89AE-4B60-A1B0-DB1ECFAEC020}" sibTransId="{5202DD65-6E08-4F23-8BC4-DB2CECF57597}"/>
    <dgm:cxn modelId="{4BAD6E07-290E-4738-ABE0-21E33D3B82BC}" type="presOf" srcId="{FC81355C-07B7-4E3A-BF16-C3760B451089}" destId="{CC3F867B-03E9-475F-9393-8F591998CE36}" srcOrd="0" destOrd="0" presId="urn:microsoft.com/office/officeart/2005/8/layout/matrix1"/>
    <dgm:cxn modelId="{F1579C08-0138-405E-A618-E74426D086BF}" type="presOf" srcId="{BDFA48B9-3C02-47E0-885E-64A3A324E3E6}" destId="{093E3059-D3D8-467E-9B9A-C9945F875859}" srcOrd="0" destOrd="0" presId="urn:microsoft.com/office/officeart/2005/8/layout/matrix1"/>
    <dgm:cxn modelId="{D2A2922D-C661-4BCD-B8EA-40BED77C6A21}" type="presOf" srcId="{BDFA48B9-3C02-47E0-885E-64A3A324E3E6}" destId="{F0D22098-656A-4633-A0F5-0949D6EF3DD8}" srcOrd="1" destOrd="0" presId="urn:microsoft.com/office/officeart/2005/8/layout/matrix1"/>
    <dgm:cxn modelId="{B2667F23-328A-49D3-89B0-41AED07EED7A}" type="presOf" srcId="{7F21DD8B-1ACE-4E61-BCBB-329E1CC3B8BB}" destId="{F2B57487-E3C1-46A8-BB37-83F6F4B8D05D}" srcOrd="0" destOrd="0" presId="urn:microsoft.com/office/officeart/2005/8/layout/matrix1"/>
    <dgm:cxn modelId="{556AFC2B-7BDD-485E-8D66-1F400CE454E3}" type="presOf" srcId="{490BBE4E-15A3-4F8D-A06A-A18E148D8DAF}" destId="{C127E22F-B87D-4E6E-BBD5-A51B724160BB}" srcOrd="0" destOrd="0" presId="urn:microsoft.com/office/officeart/2005/8/layout/matrix1"/>
    <dgm:cxn modelId="{ACBDD87A-4850-49DB-B0F6-D01194E71CDC}" type="presOf" srcId="{490BBE4E-15A3-4F8D-A06A-A18E148D8DAF}" destId="{5F7818F1-41DC-477D-94FA-CEDA4C6CC9FB}" srcOrd="1" destOrd="0" presId="urn:microsoft.com/office/officeart/2005/8/layout/matrix1"/>
    <dgm:cxn modelId="{ABDBD2F5-DEA3-4C42-A0A6-E07DD40E6A0F}" srcId="{F5611F04-D7DE-4010-B4BC-14F021A9C002}" destId="{51FF2D2C-8F17-40E0-BF0B-E2C1868CE33A}" srcOrd="1" destOrd="0" parTransId="{EF8E7542-D746-425B-81CB-9C1BFDDE581B}" sibTransId="{E8D908C8-4A9D-4184-B312-933625394027}"/>
    <dgm:cxn modelId="{712FD962-0C67-4EA2-BDC1-1B79ADCE1C87}" srcId="{F5611F04-D7DE-4010-B4BC-14F021A9C002}" destId="{490BBE4E-15A3-4F8D-A06A-A18E148D8DAF}" srcOrd="3" destOrd="0" parTransId="{F7650B55-D3F1-48BF-B678-862086FBD90A}" sibTransId="{CECD732E-5DB4-40C3-9DBB-83791C70B57C}"/>
    <dgm:cxn modelId="{30E9A770-6965-4B78-9758-E0C28071F524}" srcId="{F5611F04-D7DE-4010-B4BC-14F021A9C002}" destId="{FC81355C-07B7-4E3A-BF16-C3760B451089}" srcOrd="2" destOrd="0" parTransId="{5AD8FAB0-228E-43F6-B479-C6A8D9DE510A}" sibTransId="{536CD200-2760-4BC5-9C97-BADAD563C5D7}"/>
    <dgm:cxn modelId="{87388448-0602-46B7-93E4-133504E7DF90}" type="presOf" srcId="{FC81355C-07B7-4E3A-BF16-C3760B451089}" destId="{4F22E31A-F9C8-45C2-849E-C963962443BD}" srcOrd="1" destOrd="0" presId="urn:microsoft.com/office/officeart/2005/8/layout/matrix1"/>
    <dgm:cxn modelId="{13193F50-21D1-4619-9454-E187886DC24F}" type="presOf" srcId="{F5611F04-D7DE-4010-B4BC-14F021A9C002}" destId="{E58B169E-85D1-4028-BF9E-E7EA775846FD}" srcOrd="0" destOrd="0" presId="urn:microsoft.com/office/officeart/2005/8/layout/matrix1"/>
    <dgm:cxn modelId="{59EA5AF9-B75D-49AA-A8CC-CD70F3C3F8D7}" srcId="{F5611F04-D7DE-4010-B4BC-14F021A9C002}" destId="{BDFA48B9-3C02-47E0-885E-64A3A324E3E6}" srcOrd="0" destOrd="0" parTransId="{B4DB52BA-8D19-4B61-B8EC-048EB091D422}" sibTransId="{BB4A087A-EA9B-48C6-8699-703CFB0854F0}"/>
    <dgm:cxn modelId="{3A3AAF10-65B1-4354-A624-4BB42BA37F7E}" type="presOf" srcId="{51FF2D2C-8F17-40E0-BF0B-E2C1868CE33A}" destId="{BA84B3DE-60A7-471E-9F35-979370E03DFF}" srcOrd="1" destOrd="0" presId="urn:microsoft.com/office/officeart/2005/8/layout/matrix1"/>
    <dgm:cxn modelId="{7F3EA391-D786-4719-8B2A-A2BBB29FA884}" type="presOf" srcId="{51FF2D2C-8F17-40E0-BF0B-E2C1868CE33A}" destId="{D8331698-F8EA-4722-B982-4CA065162C51}" srcOrd="0" destOrd="0" presId="urn:microsoft.com/office/officeart/2005/8/layout/matrix1"/>
    <dgm:cxn modelId="{E1DB6885-CA2E-4EBE-B246-F436A3BA8CB3}" type="presParOf" srcId="{F2B57487-E3C1-46A8-BB37-83F6F4B8D05D}" destId="{E1BAD203-CFCB-407B-AE4B-DFC4086A5333}" srcOrd="0" destOrd="0" presId="urn:microsoft.com/office/officeart/2005/8/layout/matrix1"/>
    <dgm:cxn modelId="{7288748D-FB5F-4832-9CD0-2D293ABDA63D}" type="presParOf" srcId="{E1BAD203-CFCB-407B-AE4B-DFC4086A5333}" destId="{093E3059-D3D8-467E-9B9A-C9945F875859}" srcOrd="0" destOrd="0" presId="urn:microsoft.com/office/officeart/2005/8/layout/matrix1"/>
    <dgm:cxn modelId="{BB56BD28-1679-4257-9977-6749C33E80F8}" type="presParOf" srcId="{E1BAD203-CFCB-407B-AE4B-DFC4086A5333}" destId="{F0D22098-656A-4633-A0F5-0949D6EF3DD8}" srcOrd="1" destOrd="0" presId="urn:microsoft.com/office/officeart/2005/8/layout/matrix1"/>
    <dgm:cxn modelId="{E4840DEF-EF57-4FB8-865D-861D3826A554}" type="presParOf" srcId="{E1BAD203-CFCB-407B-AE4B-DFC4086A5333}" destId="{D8331698-F8EA-4722-B982-4CA065162C51}" srcOrd="2" destOrd="0" presId="urn:microsoft.com/office/officeart/2005/8/layout/matrix1"/>
    <dgm:cxn modelId="{8E8040C6-6FC3-41A3-92CA-F7F887ABB3B0}" type="presParOf" srcId="{E1BAD203-CFCB-407B-AE4B-DFC4086A5333}" destId="{BA84B3DE-60A7-471E-9F35-979370E03DFF}" srcOrd="3" destOrd="0" presId="urn:microsoft.com/office/officeart/2005/8/layout/matrix1"/>
    <dgm:cxn modelId="{04A8D86F-5580-48FF-BCC4-7BD14002125E}" type="presParOf" srcId="{E1BAD203-CFCB-407B-AE4B-DFC4086A5333}" destId="{CC3F867B-03E9-475F-9393-8F591998CE36}" srcOrd="4" destOrd="0" presId="urn:microsoft.com/office/officeart/2005/8/layout/matrix1"/>
    <dgm:cxn modelId="{B4AC33E9-5D66-4EE3-B08B-94D1FE0E4C98}" type="presParOf" srcId="{E1BAD203-CFCB-407B-AE4B-DFC4086A5333}" destId="{4F22E31A-F9C8-45C2-849E-C963962443BD}" srcOrd="5" destOrd="0" presId="urn:microsoft.com/office/officeart/2005/8/layout/matrix1"/>
    <dgm:cxn modelId="{2B3D2161-1A77-4B72-8B13-92E525B16FA7}" type="presParOf" srcId="{E1BAD203-CFCB-407B-AE4B-DFC4086A5333}" destId="{C127E22F-B87D-4E6E-BBD5-A51B724160BB}" srcOrd="6" destOrd="0" presId="urn:microsoft.com/office/officeart/2005/8/layout/matrix1"/>
    <dgm:cxn modelId="{757452D8-F982-4152-91B9-499A2E5DFAAF}" type="presParOf" srcId="{E1BAD203-CFCB-407B-AE4B-DFC4086A5333}" destId="{5F7818F1-41DC-477D-94FA-CEDA4C6CC9FB}" srcOrd="7" destOrd="0" presId="urn:microsoft.com/office/officeart/2005/8/layout/matrix1"/>
    <dgm:cxn modelId="{82E746D8-5B77-4A3A-B404-0EEA0807A4E8}" type="presParOf" srcId="{F2B57487-E3C1-46A8-BB37-83F6F4B8D05D}" destId="{E58B169E-85D1-4028-BF9E-E7EA775846FD}"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3B4B7-2B33-41D0-A51F-63B746E407F5}" type="doc">
      <dgm:prSet loTypeId="urn:microsoft.com/office/officeart/2005/8/layout/default#2" loCatId="list" qsTypeId="urn:microsoft.com/office/officeart/2005/8/quickstyle/3d1" qsCatId="3D" csTypeId="urn:microsoft.com/office/officeart/2005/8/colors/colorful3" csCatId="colorful" phldr="1"/>
      <dgm:spPr/>
      <dgm:t>
        <a:bodyPr/>
        <a:lstStyle/>
        <a:p>
          <a:endParaRPr lang="en-ZA"/>
        </a:p>
      </dgm:t>
    </dgm:pt>
    <dgm:pt modelId="{CB5F343B-A44F-4D31-9EE3-053616913D24}">
      <dgm:prSet phldrT="[Text]" custT="1"/>
      <dgm:spPr/>
      <dgm:t>
        <a:bodyPr/>
        <a:lstStyle/>
        <a:p>
          <a:r>
            <a:rPr lang="en-US" sz="2000" b="1" dirty="0">
              <a:solidFill>
                <a:schemeClr val="tx1"/>
              </a:solidFill>
              <a:latin typeface="Arial Narrow" panose="020B0606020202030204" pitchFamily="34" charset="0"/>
            </a:rPr>
            <a:t>Conciliate and arbitrate workplace disputes</a:t>
          </a:r>
          <a:endParaRPr lang="en-ZA" sz="2000" b="1" dirty="0">
            <a:solidFill>
              <a:schemeClr val="tx1"/>
            </a:solidFill>
            <a:latin typeface="Arial Narrow" panose="020B0606020202030204" pitchFamily="34" charset="0"/>
          </a:endParaRPr>
        </a:p>
      </dgm:t>
    </dgm:pt>
    <dgm:pt modelId="{BB9C07CB-FDD7-4ED3-B021-3C5E573EC925}" type="parTrans" cxnId="{B0281A76-481D-4324-842B-A98981E83333}">
      <dgm:prSet/>
      <dgm:spPr/>
      <dgm:t>
        <a:bodyPr/>
        <a:lstStyle/>
        <a:p>
          <a:endParaRPr lang="en-ZA"/>
        </a:p>
      </dgm:t>
    </dgm:pt>
    <dgm:pt modelId="{93242F8A-2235-4E83-B54C-E85F03499C79}" type="sibTrans" cxnId="{B0281A76-481D-4324-842B-A98981E83333}">
      <dgm:prSet/>
      <dgm:spPr/>
      <dgm:t>
        <a:bodyPr/>
        <a:lstStyle/>
        <a:p>
          <a:endParaRPr lang="en-ZA"/>
        </a:p>
      </dgm:t>
    </dgm:pt>
    <dgm:pt modelId="{8FEF45A9-7D49-4A9C-B2D6-08ED205ECBB0}">
      <dgm:prSet custT="1"/>
      <dgm:spPr/>
      <dgm:t>
        <a:bodyPr/>
        <a:lstStyle/>
        <a:p>
          <a:r>
            <a:rPr lang="en-US" sz="2000" b="1" dirty="0">
              <a:solidFill>
                <a:schemeClr val="tx1"/>
              </a:solidFill>
              <a:latin typeface="Arial Narrow" panose="020B0606020202030204" pitchFamily="34" charset="0"/>
            </a:rPr>
            <a:t>Assist with the establishment of workplace forums</a:t>
          </a:r>
        </a:p>
      </dgm:t>
    </dgm:pt>
    <dgm:pt modelId="{9D267BE6-C8A0-492C-9A67-42951A6D9CA6}" type="parTrans" cxnId="{9102766E-2F0E-4615-932A-CC8BC0466EF7}">
      <dgm:prSet/>
      <dgm:spPr/>
      <dgm:t>
        <a:bodyPr/>
        <a:lstStyle/>
        <a:p>
          <a:endParaRPr lang="en-ZA"/>
        </a:p>
      </dgm:t>
    </dgm:pt>
    <dgm:pt modelId="{55062B40-E5A1-4820-AD88-B669C57DCF58}" type="sibTrans" cxnId="{9102766E-2F0E-4615-932A-CC8BC0466EF7}">
      <dgm:prSet/>
      <dgm:spPr/>
      <dgm:t>
        <a:bodyPr/>
        <a:lstStyle/>
        <a:p>
          <a:endParaRPr lang="en-ZA"/>
        </a:p>
      </dgm:t>
    </dgm:pt>
    <dgm:pt modelId="{B81B79A7-5C52-41E9-AA68-C355E7838691}">
      <dgm:prSet custT="1"/>
      <dgm:spPr/>
      <dgm:t>
        <a:bodyPr/>
        <a:lstStyle/>
        <a:p>
          <a:r>
            <a:rPr lang="en-US" sz="2000" b="1" dirty="0">
              <a:solidFill>
                <a:schemeClr val="tx1"/>
              </a:solidFill>
              <a:latin typeface="Arial Narrow" panose="020B0606020202030204" pitchFamily="34" charset="0"/>
            </a:rPr>
            <a:t>Compile and publish statistics and information about its activities</a:t>
          </a:r>
        </a:p>
      </dgm:t>
    </dgm:pt>
    <dgm:pt modelId="{9929E3A7-58A2-43A4-8E20-2A9FDDDED2A7}" type="parTrans" cxnId="{C8FD91B3-DBF9-437F-88E8-F3CA18088B01}">
      <dgm:prSet/>
      <dgm:spPr/>
      <dgm:t>
        <a:bodyPr/>
        <a:lstStyle/>
        <a:p>
          <a:endParaRPr lang="en-ZA"/>
        </a:p>
      </dgm:t>
    </dgm:pt>
    <dgm:pt modelId="{1FD7933D-DA9A-4BF3-AD56-FBB49C0506A9}" type="sibTrans" cxnId="{C8FD91B3-DBF9-437F-88E8-F3CA18088B01}">
      <dgm:prSet/>
      <dgm:spPr/>
      <dgm:t>
        <a:bodyPr/>
        <a:lstStyle/>
        <a:p>
          <a:endParaRPr lang="en-ZA"/>
        </a:p>
      </dgm:t>
    </dgm:pt>
    <dgm:pt modelId="{A0E57E19-9397-4980-A639-40C5E6C6E100}">
      <dgm:prSet custT="1"/>
      <dgm:spPr/>
      <dgm:t>
        <a:bodyPr/>
        <a:lstStyle/>
        <a:p>
          <a:r>
            <a:rPr lang="en-US" sz="2000" b="1" dirty="0">
              <a:solidFill>
                <a:schemeClr val="tx1"/>
              </a:solidFill>
              <a:latin typeface="Arial Narrow" panose="020B0606020202030204" pitchFamily="34" charset="0"/>
            </a:rPr>
            <a:t>Administer the Essential Services Committee</a:t>
          </a:r>
        </a:p>
      </dgm:t>
    </dgm:pt>
    <dgm:pt modelId="{067D2018-2D63-4A75-A8A2-EEF9467D84EE}" type="parTrans" cxnId="{5FFC5D80-4444-4F98-9ABD-930DC505B204}">
      <dgm:prSet/>
      <dgm:spPr/>
      <dgm:t>
        <a:bodyPr/>
        <a:lstStyle/>
        <a:p>
          <a:endParaRPr lang="en-ZA"/>
        </a:p>
      </dgm:t>
    </dgm:pt>
    <dgm:pt modelId="{4AA4A1D7-EF2F-4D07-B12C-AAF6CF76D1A8}" type="sibTrans" cxnId="{5FFC5D80-4444-4F98-9ABD-930DC505B204}">
      <dgm:prSet/>
      <dgm:spPr/>
      <dgm:t>
        <a:bodyPr/>
        <a:lstStyle/>
        <a:p>
          <a:endParaRPr lang="en-ZA"/>
        </a:p>
      </dgm:t>
    </dgm:pt>
    <dgm:pt modelId="{705529B0-C3AD-4B4B-96C8-92579686410A}">
      <dgm:prSet custT="1"/>
      <dgm:spPr/>
      <dgm:t>
        <a:bodyPr/>
        <a:lstStyle/>
        <a:p>
          <a:r>
            <a:rPr lang="en-US" sz="2000" b="1" dirty="0">
              <a:solidFill>
                <a:schemeClr val="tx1"/>
              </a:solidFill>
              <a:latin typeface="Arial Narrow" panose="020B0606020202030204" pitchFamily="34" charset="0"/>
            </a:rPr>
            <a:t>Consider applications for accreditation and subsidies of bargaining councils and private agencies</a:t>
          </a:r>
        </a:p>
      </dgm:t>
    </dgm:pt>
    <dgm:pt modelId="{2E33E0CB-670A-420B-9A11-504F7454042B}" type="parTrans" cxnId="{C7934AB9-D846-43E9-A061-65724165B3ED}">
      <dgm:prSet/>
      <dgm:spPr/>
      <dgm:t>
        <a:bodyPr/>
        <a:lstStyle/>
        <a:p>
          <a:endParaRPr lang="en-ZA"/>
        </a:p>
      </dgm:t>
    </dgm:pt>
    <dgm:pt modelId="{18000BA7-77DD-40F5-98D7-142E10B1BF93}" type="sibTrans" cxnId="{C7934AB9-D846-43E9-A061-65724165B3ED}">
      <dgm:prSet/>
      <dgm:spPr/>
      <dgm:t>
        <a:bodyPr/>
        <a:lstStyle/>
        <a:p>
          <a:endParaRPr lang="en-ZA"/>
        </a:p>
      </dgm:t>
    </dgm:pt>
    <dgm:pt modelId="{E4B5198C-F047-4DD1-8E45-ABF95262FB3F}" type="pres">
      <dgm:prSet presAssocID="{5CC3B4B7-2B33-41D0-A51F-63B746E407F5}" presName="diagram" presStyleCnt="0">
        <dgm:presLayoutVars>
          <dgm:dir/>
          <dgm:resizeHandles val="exact"/>
        </dgm:presLayoutVars>
      </dgm:prSet>
      <dgm:spPr/>
      <dgm:t>
        <a:bodyPr/>
        <a:lstStyle/>
        <a:p>
          <a:endParaRPr lang="en-US"/>
        </a:p>
      </dgm:t>
    </dgm:pt>
    <dgm:pt modelId="{982B814F-B6F6-45D7-886A-AEDE88D54A74}" type="pres">
      <dgm:prSet presAssocID="{CB5F343B-A44F-4D31-9EE3-053616913D24}" presName="node" presStyleLbl="node1" presStyleIdx="0" presStyleCnt="5">
        <dgm:presLayoutVars>
          <dgm:bulletEnabled val="1"/>
        </dgm:presLayoutVars>
      </dgm:prSet>
      <dgm:spPr/>
      <dgm:t>
        <a:bodyPr/>
        <a:lstStyle/>
        <a:p>
          <a:endParaRPr lang="en-US"/>
        </a:p>
      </dgm:t>
    </dgm:pt>
    <dgm:pt modelId="{E49DC5EC-6A81-41F9-897E-6827A4180C6D}" type="pres">
      <dgm:prSet presAssocID="{93242F8A-2235-4E83-B54C-E85F03499C79}" presName="sibTrans" presStyleCnt="0"/>
      <dgm:spPr/>
    </dgm:pt>
    <dgm:pt modelId="{F3CEF778-EB35-498E-953B-EF2936128528}" type="pres">
      <dgm:prSet presAssocID="{8FEF45A9-7D49-4A9C-B2D6-08ED205ECBB0}" presName="node" presStyleLbl="node1" presStyleIdx="1" presStyleCnt="5">
        <dgm:presLayoutVars>
          <dgm:bulletEnabled val="1"/>
        </dgm:presLayoutVars>
      </dgm:prSet>
      <dgm:spPr/>
      <dgm:t>
        <a:bodyPr/>
        <a:lstStyle/>
        <a:p>
          <a:endParaRPr lang="en-US"/>
        </a:p>
      </dgm:t>
    </dgm:pt>
    <dgm:pt modelId="{8FF1D292-3C44-40A1-9149-D88320C40330}" type="pres">
      <dgm:prSet presAssocID="{55062B40-E5A1-4820-AD88-B669C57DCF58}" presName="sibTrans" presStyleCnt="0"/>
      <dgm:spPr/>
    </dgm:pt>
    <dgm:pt modelId="{07185FBD-40BE-41BB-887E-16DFFF37C4E3}" type="pres">
      <dgm:prSet presAssocID="{B81B79A7-5C52-41E9-AA68-C355E7838691}" presName="node" presStyleLbl="node1" presStyleIdx="2" presStyleCnt="5">
        <dgm:presLayoutVars>
          <dgm:bulletEnabled val="1"/>
        </dgm:presLayoutVars>
      </dgm:prSet>
      <dgm:spPr/>
      <dgm:t>
        <a:bodyPr/>
        <a:lstStyle/>
        <a:p>
          <a:endParaRPr lang="en-US"/>
        </a:p>
      </dgm:t>
    </dgm:pt>
    <dgm:pt modelId="{392A5A77-9B1D-4DA0-9AAB-121B9AC1BA4D}" type="pres">
      <dgm:prSet presAssocID="{1FD7933D-DA9A-4BF3-AD56-FBB49C0506A9}" presName="sibTrans" presStyleCnt="0"/>
      <dgm:spPr/>
    </dgm:pt>
    <dgm:pt modelId="{BDB2AC06-4BB0-4925-9963-675332290D07}" type="pres">
      <dgm:prSet presAssocID="{A0E57E19-9397-4980-A639-40C5E6C6E100}" presName="node" presStyleLbl="node1" presStyleIdx="3" presStyleCnt="5">
        <dgm:presLayoutVars>
          <dgm:bulletEnabled val="1"/>
        </dgm:presLayoutVars>
      </dgm:prSet>
      <dgm:spPr/>
      <dgm:t>
        <a:bodyPr/>
        <a:lstStyle/>
        <a:p>
          <a:endParaRPr lang="en-US"/>
        </a:p>
      </dgm:t>
    </dgm:pt>
    <dgm:pt modelId="{5BC67949-6A15-455D-94A6-B313D861E71E}" type="pres">
      <dgm:prSet presAssocID="{4AA4A1D7-EF2F-4D07-B12C-AAF6CF76D1A8}" presName="sibTrans" presStyleCnt="0"/>
      <dgm:spPr/>
    </dgm:pt>
    <dgm:pt modelId="{DED29592-BBAC-42E9-8DCD-B44E85063B9F}" type="pres">
      <dgm:prSet presAssocID="{705529B0-C3AD-4B4B-96C8-92579686410A}" presName="node" presStyleLbl="node1" presStyleIdx="4" presStyleCnt="5">
        <dgm:presLayoutVars>
          <dgm:bulletEnabled val="1"/>
        </dgm:presLayoutVars>
      </dgm:prSet>
      <dgm:spPr/>
      <dgm:t>
        <a:bodyPr/>
        <a:lstStyle/>
        <a:p>
          <a:endParaRPr lang="en-US"/>
        </a:p>
      </dgm:t>
    </dgm:pt>
  </dgm:ptLst>
  <dgm:cxnLst>
    <dgm:cxn modelId="{93307033-FCEA-4DE9-BDA5-D239E489B9B9}" type="presOf" srcId="{A0E57E19-9397-4980-A639-40C5E6C6E100}" destId="{BDB2AC06-4BB0-4925-9963-675332290D07}" srcOrd="0" destOrd="0" presId="urn:microsoft.com/office/officeart/2005/8/layout/default#2"/>
    <dgm:cxn modelId="{8CEF2318-61A2-4622-8061-37B4DB6AAE36}" type="presOf" srcId="{B81B79A7-5C52-41E9-AA68-C355E7838691}" destId="{07185FBD-40BE-41BB-887E-16DFFF37C4E3}" srcOrd="0" destOrd="0" presId="urn:microsoft.com/office/officeart/2005/8/layout/default#2"/>
    <dgm:cxn modelId="{48066574-4A0B-4DDB-9BA6-03D47F67168C}" type="presOf" srcId="{8FEF45A9-7D49-4A9C-B2D6-08ED205ECBB0}" destId="{F3CEF778-EB35-498E-953B-EF2936128528}" srcOrd="0" destOrd="0" presId="urn:microsoft.com/office/officeart/2005/8/layout/default#2"/>
    <dgm:cxn modelId="{9102766E-2F0E-4615-932A-CC8BC0466EF7}" srcId="{5CC3B4B7-2B33-41D0-A51F-63B746E407F5}" destId="{8FEF45A9-7D49-4A9C-B2D6-08ED205ECBB0}" srcOrd="1" destOrd="0" parTransId="{9D267BE6-C8A0-492C-9A67-42951A6D9CA6}" sibTransId="{55062B40-E5A1-4820-AD88-B669C57DCF58}"/>
    <dgm:cxn modelId="{5FFC5D80-4444-4F98-9ABD-930DC505B204}" srcId="{5CC3B4B7-2B33-41D0-A51F-63B746E407F5}" destId="{A0E57E19-9397-4980-A639-40C5E6C6E100}" srcOrd="3" destOrd="0" parTransId="{067D2018-2D63-4A75-A8A2-EEF9467D84EE}" sibTransId="{4AA4A1D7-EF2F-4D07-B12C-AAF6CF76D1A8}"/>
    <dgm:cxn modelId="{B0281A76-481D-4324-842B-A98981E83333}" srcId="{5CC3B4B7-2B33-41D0-A51F-63B746E407F5}" destId="{CB5F343B-A44F-4D31-9EE3-053616913D24}" srcOrd="0" destOrd="0" parTransId="{BB9C07CB-FDD7-4ED3-B021-3C5E573EC925}" sibTransId="{93242F8A-2235-4E83-B54C-E85F03499C79}"/>
    <dgm:cxn modelId="{C7934AB9-D846-43E9-A061-65724165B3ED}" srcId="{5CC3B4B7-2B33-41D0-A51F-63B746E407F5}" destId="{705529B0-C3AD-4B4B-96C8-92579686410A}" srcOrd="4" destOrd="0" parTransId="{2E33E0CB-670A-420B-9A11-504F7454042B}" sibTransId="{18000BA7-77DD-40F5-98D7-142E10B1BF93}"/>
    <dgm:cxn modelId="{EFF98A0E-3AB1-45C2-97EE-A23BF94F65D3}" type="presOf" srcId="{705529B0-C3AD-4B4B-96C8-92579686410A}" destId="{DED29592-BBAC-42E9-8DCD-B44E85063B9F}" srcOrd="0" destOrd="0" presId="urn:microsoft.com/office/officeart/2005/8/layout/default#2"/>
    <dgm:cxn modelId="{C8FD91B3-DBF9-437F-88E8-F3CA18088B01}" srcId="{5CC3B4B7-2B33-41D0-A51F-63B746E407F5}" destId="{B81B79A7-5C52-41E9-AA68-C355E7838691}" srcOrd="2" destOrd="0" parTransId="{9929E3A7-58A2-43A4-8E20-2A9FDDDED2A7}" sibTransId="{1FD7933D-DA9A-4BF3-AD56-FBB49C0506A9}"/>
    <dgm:cxn modelId="{FA8CC3E9-9C0B-4110-9812-22F0FFB4BD0B}" type="presOf" srcId="{5CC3B4B7-2B33-41D0-A51F-63B746E407F5}" destId="{E4B5198C-F047-4DD1-8E45-ABF95262FB3F}" srcOrd="0" destOrd="0" presId="urn:microsoft.com/office/officeart/2005/8/layout/default#2"/>
    <dgm:cxn modelId="{4405402D-1481-45E9-9556-DA8CE73A1762}" type="presOf" srcId="{CB5F343B-A44F-4D31-9EE3-053616913D24}" destId="{982B814F-B6F6-45D7-886A-AEDE88D54A74}" srcOrd="0" destOrd="0" presId="urn:microsoft.com/office/officeart/2005/8/layout/default#2"/>
    <dgm:cxn modelId="{511044DA-9F22-4B1E-8773-83E9C73057C8}" type="presParOf" srcId="{E4B5198C-F047-4DD1-8E45-ABF95262FB3F}" destId="{982B814F-B6F6-45D7-886A-AEDE88D54A74}" srcOrd="0" destOrd="0" presId="urn:microsoft.com/office/officeart/2005/8/layout/default#2"/>
    <dgm:cxn modelId="{65EF6985-B80D-4092-A9BE-A2429F5793EC}" type="presParOf" srcId="{E4B5198C-F047-4DD1-8E45-ABF95262FB3F}" destId="{E49DC5EC-6A81-41F9-897E-6827A4180C6D}" srcOrd="1" destOrd="0" presId="urn:microsoft.com/office/officeart/2005/8/layout/default#2"/>
    <dgm:cxn modelId="{7E2692DA-3A3B-46E8-B265-4CA428171603}" type="presParOf" srcId="{E4B5198C-F047-4DD1-8E45-ABF95262FB3F}" destId="{F3CEF778-EB35-498E-953B-EF2936128528}" srcOrd="2" destOrd="0" presId="urn:microsoft.com/office/officeart/2005/8/layout/default#2"/>
    <dgm:cxn modelId="{AA10FAEC-C360-4388-8383-6835E86E61A2}" type="presParOf" srcId="{E4B5198C-F047-4DD1-8E45-ABF95262FB3F}" destId="{8FF1D292-3C44-40A1-9149-D88320C40330}" srcOrd="3" destOrd="0" presId="urn:microsoft.com/office/officeart/2005/8/layout/default#2"/>
    <dgm:cxn modelId="{49C86EBA-F8B7-4C55-8BC6-7C4E0B48BC9F}" type="presParOf" srcId="{E4B5198C-F047-4DD1-8E45-ABF95262FB3F}" destId="{07185FBD-40BE-41BB-887E-16DFFF37C4E3}" srcOrd="4" destOrd="0" presId="urn:microsoft.com/office/officeart/2005/8/layout/default#2"/>
    <dgm:cxn modelId="{44D7EA1C-0FB8-426D-B547-B2733CE4A3E6}" type="presParOf" srcId="{E4B5198C-F047-4DD1-8E45-ABF95262FB3F}" destId="{392A5A77-9B1D-4DA0-9AAB-121B9AC1BA4D}" srcOrd="5" destOrd="0" presId="urn:microsoft.com/office/officeart/2005/8/layout/default#2"/>
    <dgm:cxn modelId="{3540B414-75EB-444B-A57C-A8D8739DF78B}" type="presParOf" srcId="{E4B5198C-F047-4DD1-8E45-ABF95262FB3F}" destId="{BDB2AC06-4BB0-4925-9963-675332290D07}" srcOrd="6" destOrd="0" presId="urn:microsoft.com/office/officeart/2005/8/layout/default#2"/>
    <dgm:cxn modelId="{A9872ECA-5078-4E48-86D4-75F8E94E74EB}" type="presParOf" srcId="{E4B5198C-F047-4DD1-8E45-ABF95262FB3F}" destId="{5BC67949-6A15-455D-94A6-B313D861E71E}" srcOrd="7" destOrd="0" presId="urn:microsoft.com/office/officeart/2005/8/layout/default#2"/>
    <dgm:cxn modelId="{FA23765B-6F89-4694-AB47-BAE09F034F83}" type="presParOf" srcId="{E4B5198C-F047-4DD1-8E45-ABF95262FB3F}" destId="{DED29592-BBAC-42E9-8DCD-B44E85063B9F}"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48E16-1F1D-4B43-9752-527B0DBC0244}"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ZA"/>
        </a:p>
      </dgm:t>
    </dgm:pt>
    <dgm:pt modelId="{2EC7BBD7-20DA-42B0-B027-BBCEAEA01692}">
      <dgm:prSet phldrT="[Text]" custT="1"/>
      <dgm:spPr/>
      <dgm:t>
        <a:bodyPr/>
        <a:lstStyle/>
        <a:p>
          <a:r>
            <a:rPr lang="en-US" sz="1300" b="1" dirty="0">
              <a:solidFill>
                <a:schemeClr val="tx1"/>
              </a:solidFill>
              <a:latin typeface="Arial Narrow" panose="020B0606020202030204" pitchFamily="34" charset="0"/>
            </a:rPr>
            <a:t>Supervise ballots for unions and employer </a:t>
          </a:r>
          <a:r>
            <a:rPr lang="en-ZA" sz="1300" b="1" noProof="0" dirty="0">
              <a:solidFill>
                <a:schemeClr val="tx1"/>
              </a:solidFill>
              <a:latin typeface="Arial Narrow" panose="020B0606020202030204" pitchFamily="34" charset="0"/>
            </a:rPr>
            <a:t>organisations</a:t>
          </a:r>
        </a:p>
      </dgm:t>
    </dgm:pt>
    <dgm:pt modelId="{96A6C427-5B1E-42B0-8611-4304F436B72A}" type="parTrans" cxnId="{2C51FE8D-0549-47BF-86AF-6CC9C780BA54}">
      <dgm:prSet/>
      <dgm:spPr/>
      <dgm:t>
        <a:bodyPr/>
        <a:lstStyle/>
        <a:p>
          <a:endParaRPr lang="en-ZA" sz="1300"/>
        </a:p>
      </dgm:t>
    </dgm:pt>
    <dgm:pt modelId="{3BF69ED0-1E9B-4A8E-AC80-FC7286E5D3A3}" type="sibTrans" cxnId="{2C51FE8D-0549-47BF-86AF-6CC9C780BA54}">
      <dgm:prSet/>
      <dgm:spPr/>
      <dgm:t>
        <a:bodyPr/>
        <a:lstStyle/>
        <a:p>
          <a:endParaRPr lang="en-ZA" sz="1300"/>
        </a:p>
      </dgm:t>
    </dgm:pt>
    <dgm:pt modelId="{6F74AF92-BED9-4A2F-8638-46E5AFE68F0C}">
      <dgm:prSet custT="1"/>
      <dgm:spPr/>
      <dgm:t>
        <a:bodyPr/>
        <a:lstStyle/>
        <a:p>
          <a:r>
            <a:rPr lang="en-US" sz="1300" b="1" dirty="0">
              <a:solidFill>
                <a:schemeClr val="tx1"/>
              </a:solidFill>
              <a:latin typeface="Arial Narrow" panose="020B0606020202030204" pitchFamily="34" charset="0"/>
            </a:rPr>
            <a:t>Provide training and information relating to the primary objective of the LRA</a:t>
          </a:r>
          <a:endParaRPr lang="en-ZA" sz="1300" b="1" dirty="0">
            <a:solidFill>
              <a:schemeClr val="tx1"/>
            </a:solidFill>
            <a:latin typeface="Arial Narrow" panose="020B0606020202030204" pitchFamily="34" charset="0"/>
          </a:endParaRPr>
        </a:p>
      </dgm:t>
    </dgm:pt>
    <dgm:pt modelId="{142FC4AC-F1EE-4442-BFB3-AB8FEDC0636E}" type="parTrans" cxnId="{5E12F729-420A-4B5E-955A-75C54DF4832C}">
      <dgm:prSet/>
      <dgm:spPr/>
      <dgm:t>
        <a:bodyPr/>
        <a:lstStyle/>
        <a:p>
          <a:endParaRPr lang="en-ZA" sz="1300"/>
        </a:p>
      </dgm:t>
    </dgm:pt>
    <dgm:pt modelId="{A51D815F-92A0-4CAB-A4DA-B8A06CC0F913}" type="sibTrans" cxnId="{5E12F729-420A-4B5E-955A-75C54DF4832C}">
      <dgm:prSet/>
      <dgm:spPr/>
      <dgm:t>
        <a:bodyPr/>
        <a:lstStyle/>
        <a:p>
          <a:endParaRPr lang="en-ZA" sz="1300"/>
        </a:p>
      </dgm:t>
    </dgm:pt>
    <dgm:pt modelId="{2FC3715A-BA37-4171-8560-1F55827D4DFF}">
      <dgm:prSet custT="1"/>
      <dgm:spPr/>
      <dgm:t>
        <a:bodyPr/>
        <a:lstStyle/>
        <a:p>
          <a:r>
            <a:rPr lang="en-US" sz="1300" b="1" dirty="0">
              <a:solidFill>
                <a:schemeClr val="tx1"/>
              </a:solidFill>
              <a:latin typeface="Arial Narrow" panose="020B0606020202030204" pitchFamily="34" charset="0"/>
            </a:rPr>
            <a:t>Advise a party to a dispute about the procedures to follow</a:t>
          </a:r>
          <a:endParaRPr lang="en-ZA" sz="1300" b="1" dirty="0">
            <a:solidFill>
              <a:schemeClr val="tx1"/>
            </a:solidFill>
            <a:latin typeface="Arial Narrow" panose="020B0606020202030204" pitchFamily="34" charset="0"/>
          </a:endParaRPr>
        </a:p>
      </dgm:t>
    </dgm:pt>
    <dgm:pt modelId="{5CCA9173-705D-4D2D-BDF6-C3E80D0BDE34}" type="parTrans" cxnId="{4D4E76FA-FC06-48A7-A967-0BE33E63ABC2}">
      <dgm:prSet/>
      <dgm:spPr/>
      <dgm:t>
        <a:bodyPr/>
        <a:lstStyle/>
        <a:p>
          <a:endParaRPr lang="en-ZA" sz="1300"/>
        </a:p>
      </dgm:t>
    </dgm:pt>
    <dgm:pt modelId="{8E2E770E-8386-4E29-8DD2-3F06C296D898}" type="sibTrans" cxnId="{4D4E76FA-FC06-48A7-A967-0BE33E63ABC2}">
      <dgm:prSet/>
      <dgm:spPr/>
      <dgm:t>
        <a:bodyPr/>
        <a:lstStyle/>
        <a:p>
          <a:endParaRPr lang="en-ZA" sz="1300"/>
        </a:p>
      </dgm:t>
    </dgm:pt>
    <dgm:pt modelId="{B6D67A8C-882B-4FDB-B24D-AEEE1220AC3D}">
      <dgm:prSet custT="1"/>
      <dgm:spPr/>
      <dgm:t>
        <a:bodyPr/>
        <a:lstStyle/>
        <a:p>
          <a:r>
            <a:rPr lang="en-US" sz="1300" b="1" dirty="0">
              <a:solidFill>
                <a:schemeClr val="tx1"/>
              </a:solidFill>
              <a:latin typeface="Arial Narrow" panose="020B0606020202030204" pitchFamily="34" charset="0"/>
            </a:rPr>
            <a:t>Offer to resolve a dispute that has not been referred to the CCMA</a:t>
          </a:r>
          <a:endParaRPr lang="en-ZA" sz="1300" b="1" dirty="0">
            <a:solidFill>
              <a:schemeClr val="tx1"/>
            </a:solidFill>
            <a:latin typeface="Arial Narrow" panose="020B0606020202030204" pitchFamily="34" charset="0"/>
          </a:endParaRPr>
        </a:p>
      </dgm:t>
    </dgm:pt>
    <dgm:pt modelId="{A5E06271-651C-4E14-9AE0-A7E547CD1AC9}" type="parTrans" cxnId="{B700A68B-3AD4-450E-BBF5-A215AF0E455E}">
      <dgm:prSet/>
      <dgm:spPr/>
      <dgm:t>
        <a:bodyPr/>
        <a:lstStyle/>
        <a:p>
          <a:endParaRPr lang="en-ZA" sz="1300"/>
        </a:p>
      </dgm:t>
    </dgm:pt>
    <dgm:pt modelId="{A570965C-A5D0-4E0F-854D-7FD0C04804F4}" type="sibTrans" cxnId="{B700A68B-3AD4-450E-BBF5-A215AF0E455E}">
      <dgm:prSet/>
      <dgm:spPr/>
      <dgm:t>
        <a:bodyPr/>
        <a:lstStyle/>
        <a:p>
          <a:endParaRPr lang="en-ZA" sz="1300"/>
        </a:p>
      </dgm:t>
    </dgm:pt>
    <dgm:pt modelId="{CCCE3899-DC8C-41E7-AB46-35DBF0F0925E}">
      <dgm:prSet custT="1"/>
      <dgm:spPr/>
      <dgm:t>
        <a:bodyPr/>
        <a:lstStyle/>
        <a:p>
          <a:r>
            <a:rPr lang="en-US" sz="1300" b="1" dirty="0">
              <a:solidFill>
                <a:schemeClr val="tx1"/>
              </a:solidFill>
              <a:latin typeface="Arial Narrow" panose="020B0606020202030204" pitchFamily="34" charset="0"/>
            </a:rPr>
            <a:t>Publish guidelines on any aspect of the LRA and to make rules</a:t>
          </a:r>
          <a:endParaRPr lang="en-ZA" sz="1300" b="1" dirty="0">
            <a:solidFill>
              <a:schemeClr val="tx1"/>
            </a:solidFill>
            <a:latin typeface="Arial Narrow" panose="020B0606020202030204" pitchFamily="34" charset="0"/>
          </a:endParaRPr>
        </a:p>
      </dgm:t>
    </dgm:pt>
    <dgm:pt modelId="{4AE561DD-B351-4541-8DF7-5A5624B56E0E}" type="parTrans" cxnId="{D67384A3-0A1F-4D28-BD14-B03AA5A4A973}">
      <dgm:prSet/>
      <dgm:spPr/>
      <dgm:t>
        <a:bodyPr/>
        <a:lstStyle/>
        <a:p>
          <a:endParaRPr lang="en-ZA" sz="1300"/>
        </a:p>
      </dgm:t>
    </dgm:pt>
    <dgm:pt modelId="{EE489D2D-0BED-452D-AC16-075B9AFDF695}" type="sibTrans" cxnId="{D67384A3-0A1F-4D28-BD14-B03AA5A4A973}">
      <dgm:prSet/>
      <dgm:spPr/>
      <dgm:t>
        <a:bodyPr/>
        <a:lstStyle/>
        <a:p>
          <a:endParaRPr lang="en-ZA" sz="1300"/>
        </a:p>
      </dgm:t>
    </dgm:pt>
    <dgm:pt modelId="{BAD392A5-2600-4F53-9EF0-DFEEF6C302E1}">
      <dgm:prSet custT="1"/>
      <dgm:spPr/>
      <dgm:t>
        <a:bodyPr/>
        <a:lstStyle/>
        <a:p>
          <a:r>
            <a:rPr lang="en-US" sz="1300" b="1" dirty="0">
              <a:solidFill>
                <a:schemeClr val="tx1"/>
              </a:solidFill>
              <a:latin typeface="Arial Narrow" panose="020B0606020202030204" pitchFamily="34" charset="0"/>
            </a:rPr>
            <a:t>Conduct and publish research </a:t>
          </a:r>
        </a:p>
      </dgm:t>
    </dgm:pt>
    <dgm:pt modelId="{B6DADBCB-53D4-472E-8B4B-52DED0CFB5CE}" type="parTrans" cxnId="{2F6D2399-6FE4-422B-9AD0-B96762FE2965}">
      <dgm:prSet/>
      <dgm:spPr/>
      <dgm:t>
        <a:bodyPr/>
        <a:lstStyle/>
        <a:p>
          <a:endParaRPr lang="en-ZA" sz="1300"/>
        </a:p>
      </dgm:t>
    </dgm:pt>
    <dgm:pt modelId="{D33826A7-3D12-4752-9B4D-E9100FDDA769}" type="sibTrans" cxnId="{2F6D2399-6FE4-422B-9AD0-B96762FE2965}">
      <dgm:prSet/>
      <dgm:spPr/>
      <dgm:t>
        <a:bodyPr/>
        <a:lstStyle/>
        <a:p>
          <a:endParaRPr lang="en-ZA" sz="1300"/>
        </a:p>
      </dgm:t>
    </dgm:pt>
    <dgm:pt modelId="{72B4A8D0-AAC9-4677-87A5-E6B36657CB03}">
      <dgm:prSet custT="1"/>
      <dgm:spPr/>
      <dgm:t>
        <a:bodyPr/>
        <a:lstStyle/>
        <a:p>
          <a:r>
            <a:rPr lang="en-US" sz="1300" b="1"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dirty="0">
            <a:solidFill>
              <a:schemeClr val="tx1"/>
            </a:solidFill>
            <a:latin typeface="Arial Narrow" panose="020B0606020202030204" pitchFamily="34" charset="0"/>
          </a:endParaRPr>
        </a:p>
      </dgm:t>
    </dgm:pt>
    <dgm:pt modelId="{C4E27342-0F11-4DCA-B2D6-0F925A169B36}" type="parTrans" cxnId="{3412E202-6FA5-4A53-A01C-B166C9C8EE7A}">
      <dgm:prSet/>
      <dgm:spPr/>
      <dgm:t>
        <a:bodyPr/>
        <a:lstStyle/>
        <a:p>
          <a:endParaRPr lang="en-ZA" sz="1300"/>
        </a:p>
      </dgm:t>
    </dgm:pt>
    <dgm:pt modelId="{80827387-B668-44AD-9DD0-A6AF36746B21}" type="sibTrans" cxnId="{3412E202-6FA5-4A53-A01C-B166C9C8EE7A}">
      <dgm:prSet/>
      <dgm:spPr/>
      <dgm:t>
        <a:bodyPr/>
        <a:lstStyle/>
        <a:p>
          <a:endParaRPr lang="en-ZA" sz="1300"/>
        </a:p>
      </dgm:t>
    </dgm:pt>
    <dgm:pt modelId="{A1C99E50-56E5-4EA1-AED4-28ABA7292EB6}">
      <dgm:prSet custT="1"/>
      <dgm:spPr/>
      <dgm:t>
        <a:bodyPr/>
        <a:lstStyle/>
        <a:p>
          <a:r>
            <a:rPr lang="en-US" sz="1300" b="1" dirty="0">
              <a:solidFill>
                <a:schemeClr val="tx1"/>
              </a:solidFill>
              <a:latin typeface="Arial Narrow" panose="020B0606020202030204" pitchFamily="34" charset="0"/>
            </a:rPr>
            <a:t>Provide assistance of an administrative nature to an employee earning less than the BCEA threshold.</a:t>
          </a:r>
        </a:p>
      </dgm:t>
    </dgm:pt>
    <dgm:pt modelId="{2914B682-09F4-4E09-9C63-7D771F149C09}" type="parTrans" cxnId="{B54BB781-6CD0-4566-A4DD-7CDD9479C66A}">
      <dgm:prSet/>
      <dgm:spPr/>
      <dgm:t>
        <a:bodyPr/>
        <a:lstStyle/>
        <a:p>
          <a:endParaRPr lang="en-US" sz="1300"/>
        </a:p>
      </dgm:t>
    </dgm:pt>
    <dgm:pt modelId="{38C3F21C-6FA8-438C-9552-CF3411A336BE}" type="sibTrans" cxnId="{B54BB781-6CD0-4566-A4DD-7CDD9479C66A}">
      <dgm:prSet/>
      <dgm:spPr/>
      <dgm:t>
        <a:bodyPr/>
        <a:lstStyle/>
        <a:p>
          <a:endParaRPr lang="en-US" sz="1300"/>
        </a:p>
      </dgm:t>
    </dgm:pt>
    <dgm:pt modelId="{81695B26-17AF-41C6-AF63-207EEF1BF8C1}">
      <dgm:prSet custT="1"/>
      <dgm:spPr/>
      <dgm:t>
        <a:bodyPr/>
        <a:lstStyle/>
        <a:p>
          <a:r>
            <a:rPr lang="en-US" sz="1300" b="1" dirty="0">
              <a:solidFill>
                <a:schemeClr val="tx1"/>
              </a:solidFill>
              <a:latin typeface="Arial Narrow" panose="020B0606020202030204" pitchFamily="34" charset="0"/>
            </a:rPr>
            <a:t>Determine fees that the CCMA can charge and regulate practice and procedure for conciliation and arbitration hearings.</a:t>
          </a:r>
        </a:p>
      </dgm:t>
    </dgm:pt>
    <dgm:pt modelId="{0F1B057A-B854-457D-B604-1366A206F620}" type="parTrans" cxnId="{D4D35999-6382-4941-B952-B93AA79E73D3}">
      <dgm:prSet/>
      <dgm:spPr/>
      <dgm:t>
        <a:bodyPr/>
        <a:lstStyle/>
        <a:p>
          <a:endParaRPr lang="en-US" sz="1300"/>
        </a:p>
      </dgm:t>
    </dgm:pt>
    <dgm:pt modelId="{F56B44AC-EF95-472F-A929-F22AD315DC20}" type="sibTrans" cxnId="{D4D35999-6382-4941-B952-B93AA79E73D3}">
      <dgm:prSet/>
      <dgm:spPr/>
      <dgm:t>
        <a:bodyPr/>
        <a:lstStyle/>
        <a:p>
          <a:endParaRPr lang="en-US" sz="1300"/>
        </a:p>
      </dgm:t>
    </dgm:pt>
    <dgm:pt modelId="{4803A9B5-E485-490F-8F28-BA08505491A4}" type="pres">
      <dgm:prSet presAssocID="{ED848E16-1F1D-4B43-9752-527B0DBC0244}" presName="diagram" presStyleCnt="0">
        <dgm:presLayoutVars>
          <dgm:dir/>
          <dgm:resizeHandles val="exact"/>
        </dgm:presLayoutVars>
      </dgm:prSet>
      <dgm:spPr/>
      <dgm:t>
        <a:bodyPr/>
        <a:lstStyle/>
        <a:p>
          <a:endParaRPr lang="en-US"/>
        </a:p>
      </dgm:t>
    </dgm:pt>
    <dgm:pt modelId="{613A8977-B980-45F2-8F69-275B2D45D6EE}" type="pres">
      <dgm:prSet presAssocID="{2EC7BBD7-20DA-42B0-B027-BBCEAEA01692}" presName="node" presStyleLbl="node1" presStyleIdx="0" presStyleCnt="9">
        <dgm:presLayoutVars>
          <dgm:bulletEnabled val="1"/>
        </dgm:presLayoutVars>
      </dgm:prSet>
      <dgm:spPr/>
      <dgm:t>
        <a:bodyPr/>
        <a:lstStyle/>
        <a:p>
          <a:endParaRPr lang="en-US"/>
        </a:p>
      </dgm:t>
    </dgm:pt>
    <dgm:pt modelId="{BE1F259E-B71E-43F4-BE92-54AF6A89CF69}" type="pres">
      <dgm:prSet presAssocID="{3BF69ED0-1E9B-4A8E-AC80-FC7286E5D3A3}" presName="sibTrans" presStyleCnt="0"/>
      <dgm:spPr/>
    </dgm:pt>
    <dgm:pt modelId="{F3F96D1E-A316-49E1-837C-413F1283AA5C}" type="pres">
      <dgm:prSet presAssocID="{6F74AF92-BED9-4A2F-8638-46E5AFE68F0C}" presName="node" presStyleLbl="node1" presStyleIdx="1" presStyleCnt="9">
        <dgm:presLayoutVars>
          <dgm:bulletEnabled val="1"/>
        </dgm:presLayoutVars>
      </dgm:prSet>
      <dgm:spPr/>
      <dgm:t>
        <a:bodyPr/>
        <a:lstStyle/>
        <a:p>
          <a:endParaRPr lang="en-US"/>
        </a:p>
      </dgm:t>
    </dgm:pt>
    <dgm:pt modelId="{9DA990D9-D61C-4B1F-95DD-C3361FF7F2F0}" type="pres">
      <dgm:prSet presAssocID="{A51D815F-92A0-4CAB-A4DA-B8A06CC0F913}" presName="sibTrans" presStyleCnt="0"/>
      <dgm:spPr/>
    </dgm:pt>
    <dgm:pt modelId="{58F229B3-DE22-458A-B7C0-BE931ACEC7A9}" type="pres">
      <dgm:prSet presAssocID="{2FC3715A-BA37-4171-8560-1F55827D4DFF}" presName="node" presStyleLbl="node1" presStyleIdx="2" presStyleCnt="9">
        <dgm:presLayoutVars>
          <dgm:bulletEnabled val="1"/>
        </dgm:presLayoutVars>
      </dgm:prSet>
      <dgm:spPr/>
      <dgm:t>
        <a:bodyPr/>
        <a:lstStyle/>
        <a:p>
          <a:endParaRPr lang="en-US"/>
        </a:p>
      </dgm:t>
    </dgm:pt>
    <dgm:pt modelId="{EB451B84-8A1E-4420-BBCD-AF00AAA0F78D}" type="pres">
      <dgm:prSet presAssocID="{8E2E770E-8386-4E29-8DD2-3F06C296D898}" presName="sibTrans" presStyleCnt="0"/>
      <dgm:spPr/>
    </dgm:pt>
    <dgm:pt modelId="{41841BF3-EB53-4FF6-A419-FB844DD5BED0}" type="pres">
      <dgm:prSet presAssocID="{B6D67A8C-882B-4FDB-B24D-AEEE1220AC3D}" presName="node" presStyleLbl="node1" presStyleIdx="3" presStyleCnt="9">
        <dgm:presLayoutVars>
          <dgm:bulletEnabled val="1"/>
        </dgm:presLayoutVars>
      </dgm:prSet>
      <dgm:spPr/>
      <dgm:t>
        <a:bodyPr/>
        <a:lstStyle/>
        <a:p>
          <a:endParaRPr lang="en-US"/>
        </a:p>
      </dgm:t>
    </dgm:pt>
    <dgm:pt modelId="{9A58A362-3783-408F-A6D2-02EF7BCF2CD8}" type="pres">
      <dgm:prSet presAssocID="{A570965C-A5D0-4E0F-854D-7FD0C04804F4}" presName="sibTrans" presStyleCnt="0"/>
      <dgm:spPr/>
    </dgm:pt>
    <dgm:pt modelId="{0209C539-AB5B-4401-925B-6C4DC84BF9D0}" type="pres">
      <dgm:prSet presAssocID="{CCCE3899-DC8C-41E7-AB46-35DBF0F0925E}" presName="node" presStyleLbl="node1" presStyleIdx="4" presStyleCnt="9">
        <dgm:presLayoutVars>
          <dgm:bulletEnabled val="1"/>
        </dgm:presLayoutVars>
      </dgm:prSet>
      <dgm:spPr/>
      <dgm:t>
        <a:bodyPr/>
        <a:lstStyle/>
        <a:p>
          <a:endParaRPr lang="en-US"/>
        </a:p>
      </dgm:t>
    </dgm:pt>
    <dgm:pt modelId="{04FF524B-E19E-4616-B230-6AAB29397AC1}" type="pres">
      <dgm:prSet presAssocID="{EE489D2D-0BED-452D-AC16-075B9AFDF695}" presName="sibTrans" presStyleCnt="0"/>
      <dgm:spPr/>
    </dgm:pt>
    <dgm:pt modelId="{5E513399-440D-4F34-8ECC-0662C784B1E3}" type="pres">
      <dgm:prSet presAssocID="{72B4A8D0-AAC9-4677-87A5-E6B36657CB03}" presName="node" presStyleLbl="node1" presStyleIdx="5" presStyleCnt="9" custScaleX="111391" custScaleY="107480">
        <dgm:presLayoutVars>
          <dgm:bulletEnabled val="1"/>
        </dgm:presLayoutVars>
      </dgm:prSet>
      <dgm:spPr/>
      <dgm:t>
        <a:bodyPr/>
        <a:lstStyle/>
        <a:p>
          <a:endParaRPr lang="en-US"/>
        </a:p>
      </dgm:t>
    </dgm:pt>
    <dgm:pt modelId="{28ED998B-915D-4BEE-B693-438E23488E92}" type="pres">
      <dgm:prSet presAssocID="{80827387-B668-44AD-9DD0-A6AF36746B21}" presName="sibTrans" presStyleCnt="0"/>
      <dgm:spPr/>
    </dgm:pt>
    <dgm:pt modelId="{DBBAC80A-2C0C-4A10-A5FA-0A7C8FA335A7}" type="pres">
      <dgm:prSet presAssocID="{BAD392A5-2600-4F53-9EF0-DFEEF6C302E1}" presName="node" presStyleLbl="node1" presStyleIdx="6" presStyleCnt="9">
        <dgm:presLayoutVars>
          <dgm:bulletEnabled val="1"/>
        </dgm:presLayoutVars>
      </dgm:prSet>
      <dgm:spPr/>
      <dgm:t>
        <a:bodyPr/>
        <a:lstStyle/>
        <a:p>
          <a:endParaRPr lang="en-US"/>
        </a:p>
      </dgm:t>
    </dgm:pt>
    <dgm:pt modelId="{E41B43CF-FFFE-4C74-99D9-F4C882EBCA2A}" type="pres">
      <dgm:prSet presAssocID="{D33826A7-3D12-4752-9B4D-E9100FDDA769}" presName="sibTrans" presStyleCnt="0"/>
      <dgm:spPr/>
    </dgm:pt>
    <dgm:pt modelId="{F175DBB9-B43C-4296-973E-964151E06725}" type="pres">
      <dgm:prSet presAssocID="{A1C99E50-56E5-4EA1-AED4-28ABA7292EB6}" presName="node" presStyleLbl="node1" presStyleIdx="7" presStyleCnt="9">
        <dgm:presLayoutVars>
          <dgm:bulletEnabled val="1"/>
        </dgm:presLayoutVars>
      </dgm:prSet>
      <dgm:spPr/>
      <dgm:t>
        <a:bodyPr/>
        <a:lstStyle/>
        <a:p>
          <a:endParaRPr lang="en-US"/>
        </a:p>
      </dgm:t>
    </dgm:pt>
    <dgm:pt modelId="{72E34536-1A4E-4FF7-A38D-A8C8DAF705C9}" type="pres">
      <dgm:prSet presAssocID="{38C3F21C-6FA8-438C-9552-CF3411A336BE}" presName="sibTrans" presStyleCnt="0"/>
      <dgm:spPr/>
    </dgm:pt>
    <dgm:pt modelId="{572D427A-981E-43D0-A716-19750B316117}" type="pres">
      <dgm:prSet presAssocID="{81695B26-17AF-41C6-AF63-207EEF1BF8C1}" presName="node" presStyleLbl="node1" presStyleIdx="8" presStyleCnt="9">
        <dgm:presLayoutVars>
          <dgm:bulletEnabled val="1"/>
        </dgm:presLayoutVars>
      </dgm:prSet>
      <dgm:spPr/>
      <dgm:t>
        <a:bodyPr/>
        <a:lstStyle/>
        <a:p>
          <a:endParaRPr lang="en-US"/>
        </a:p>
      </dgm:t>
    </dgm:pt>
  </dgm:ptLst>
  <dgm:cxnLst>
    <dgm:cxn modelId="{0553C63E-D548-4B84-AC9F-5681D866D794}" type="presOf" srcId="{2FC3715A-BA37-4171-8560-1F55827D4DFF}" destId="{58F229B3-DE22-458A-B7C0-BE931ACEC7A9}" srcOrd="0" destOrd="0" presId="urn:microsoft.com/office/officeart/2005/8/layout/default"/>
    <dgm:cxn modelId="{7CF22A9D-BC8F-479C-A7A4-4ADBC5427FF8}" type="presOf" srcId="{A1C99E50-56E5-4EA1-AED4-28ABA7292EB6}" destId="{F175DBB9-B43C-4296-973E-964151E06725}" srcOrd="0" destOrd="0" presId="urn:microsoft.com/office/officeart/2005/8/layout/default"/>
    <dgm:cxn modelId="{B7DF70F8-D900-47A4-91C1-FEF158F4611E}" type="presOf" srcId="{CCCE3899-DC8C-41E7-AB46-35DBF0F0925E}" destId="{0209C539-AB5B-4401-925B-6C4DC84BF9D0}" srcOrd="0" destOrd="0" presId="urn:microsoft.com/office/officeart/2005/8/layout/default"/>
    <dgm:cxn modelId="{4D4E76FA-FC06-48A7-A967-0BE33E63ABC2}" srcId="{ED848E16-1F1D-4B43-9752-527B0DBC0244}" destId="{2FC3715A-BA37-4171-8560-1F55827D4DFF}" srcOrd="2" destOrd="0" parTransId="{5CCA9173-705D-4D2D-BDF6-C3E80D0BDE34}" sibTransId="{8E2E770E-8386-4E29-8DD2-3F06C296D898}"/>
    <dgm:cxn modelId="{2F6D2399-6FE4-422B-9AD0-B96762FE2965}" srcId="{ED848E16-1F1D-4B43-9752-527B0DBC0244}" destId="{BAD392A5-2600-4F53-9EF0-DFEEF6C302E1}" srcOrd="6" destOrd="0" parTransId="{B6DADBCB-53D4-472E-8B4B-52DED0CFB5CE}" sibTransId="{D33826A7-3D12-4752-9B4D-E9100FDDA769}"/>
    <dgm:cxn modelId="{C08196AE-5548-412A-AE88-79BF0E2E3BB3}" type="presOf" srcId="{2EC7BBD7-20DA-42B0-B027-BBCEAEA01692}" destId="{613A8977-B980-45F2-8F69-275B2D45D6EE}" srcOrd="0" destOrd="0" presId="urn:microsoft.com/office/officeart/2005/8/layout/default"/>
    <dgm:cxn modelId="{B700A68B-3AD4-450E-BBF5-A215AF0E455E}" srcId="{ED848E16-1F1D-4B43-9752-527B0DBC0244}" destId="{B6D67A8C-882B-4FDB-B24D-AEEE1220AC3D}" srcOrd="3" destOrd="0" parTransId="{A5E06271-651C-4E14-9AE0-A7E547CD1AC9}" sibTransId="{A570965C-A5D0-4E0F-854D-7FD0C04804F4}"/>
    <dgm:cxn modelId="{3412E202-6FA5-4A53-A01C-B166C9C8EE7A}" srcId="{ED848E16-1F1D-4B43-9752-527B0DBC0244}" destId="{72B4A8D0-AAC9-4677-87A5-E6B36657CB03}" srcOrd="5" destOrd="0" parTransId="{C4E27342-0F11-4DCA-B2D6-0F925A169B36}" sibTransId="{80827387-B668-44AD-9DD0-A6AF36746B21}"/>
    <dgm:cxn modelId="{D67384A3-0A1F-4D28-BD14-B03AA5A4A973}" srcId="{ED848E16-1F1D-4B43-9752-527B0DBC0244}" destId="{CCCE3899-DC8C-41E7-AB46-35DBF0F0925E}" srcOrd="4" destOrd="0" parTransId="{4AE561DD-B351-4541-8DF7-5A5624B56E0E}" sibTransId="{EE489D2D-0BED-452D-AC16-075B9AFDF695}"/>
    <dgm:cxn modelId="{D4D35999-6382-4941-B952-B93AA79E73D3}" srcId="{ED848E16-1F1D-4B43-9752-527B0DBC0244}" destId="{81695B26-17AF-41C6-AF63-207EEF1BF8C1}" srcOrd="8" destOrd="0" parTransId="{0F1B057A-B854-457D-B604-1366A206F620}" sibTransId="{F56B44AC-EF95-472F-A929-F22AD315DC20}"/>
    <dgm:cxn modelId="{87C8BA4D-2393-4294-A5A1-28F6E8CF7383}" type="presOf" srcId="{BAD392A5-2600-4F53-9EF0-DFEEF6C302E1}" destId="{DBBAC80A-2C0C-4A10-A5FA-0A7C8FA335A7}" srcOrd="0" destOrd="0" presId="urn:microsoft.com/office/officeart/2005/8/layout/default"/>
    <dgm:cxn modelId="{5E12F729-420A-4B5E-955A-75C54DF4832C}" srcId="{ED848E16-1F1D-4B43-9752-527B0DBC0244}" destId="{6F74AF92-BED9-4A2F-8638-46E5AFE68F0C}" srcOrd="1" destOrd="0" parTransId="{142FC4AC-F1EE-4442-BFB3-AB8FEDC0636E}" sibTransId="{A51D815F-92A0-4CAB-A4DA-B8A06CC0F913}"/>
    <dgm:cxn modelId="{C3F2DB72-22A3-410A-823A-0392EFAEE020}" type="presOf" srcId="{B6D67A8C-882B-4FDB-B24D-AEEE1220AC3D}" destId="{41841BF3-EB53-4FF6-A419-FB844DD5BED0}" srcOrd="0" destOrd="0" presId="urn:microsoft.com/office/officeart/2005/8/layout/default"/>
    <dgm:cxn modelId="{97BE4CC9-3CCA-494E-9DCA-115DA03516F0}" type="presOf" srcId="{6F74AF92-BED9-4A2F-8638-46E5AFE68F0C}" destId="{F3F96D1E-A316-49E1-837C-413F1283AA5C}" srcOrd="0" destOrd="0" presId="urn:microsoft.com/office/officeart/2005/8/layout/default"/>
    <dgm:cxn modelId="{7C92418B-0B3C-4585-B129-4ABDEEA242F4}" type="presOf" srcId="{72B4A8D0-AAC9-4677-87A5-E6B36657CB03}" destId="{5E513399-440D-4F34-8ECC-0662C784B1E3}" srcOrd="0" destOrd="0" presId="urn:microsoft.com/office/officeart/2005/8/layout/default"/>
    <dgm:cxn modelId="{864DFA88-064E-438F-B36F-4CE11DBB49C8}" type="presOf" srcId="{ED848E16-1F1D-4B43-9752-527B0DBC0244}" destId="{4803A9B5-E485-490F-8F28-BA08505491A4}" srcOrd="0" destOrd="0" presId="urn:microsoft.com/office/officeart/2005/8/layout/default"/>
    <dgm:cxn modelId="{B54BB781-6CD0-4566-A4DD-7CDD9479C66A}" srcId="{ED848E16-1F1D-4B43-9752-527B0DBC0244}" destId="{A1C99E50-56E5-4EA1-AED4-28ABA7292EB6}" srcOrd="7" destOrd="0" parTransId="{2914B682-09F4-4E09-9C63-7D771F149C09}" sibTransId="{38C3F21C-6FA8-438C-9552-CF3411A336BE}"/>
    <dgm:cxn modelId="{2C51FE8D-0549-47BF-86AF-6CC9C780BA54}" srcId="{ED848E16-1F1D-4B43-9752-527B0DBC0244}" destId="{2EC7BBD7-20DA-42B0-B027-BBCEAEA01692}" srcOrd="0" destOrd="0" parTransId="{96A6C427-5B1E-42B0-8611-4304F436B72A}" sibTransId="{3BF69ED0-1E9B-4A8E-AC80-FC7286E5D3A3}"/>
    <dgm:cxn modelId="{B8CC24D0-8E7E-49DF-8C87-73A863310261}" type="presOf" srcId="{81695B26-17AF-41C6-AF63-207EEF1BF8C1}" destId="{572D427A-981E-43D0-A716-19750B316117}" srcOrd="0" destOrd="0" presId="urn:microsoft.com/office/officeart/2005/8/layout/default"/>
    <dgm:cxn modelId="{012888F7-00E8-4D9F-BA21-00C4B060106B}" type="presParOf" srcId="{4803A9B5-E485-490F-8F28-BA08505491A4}" destId="{613A8977-B980-45F2-8F69-275B2D45D6EE}" srcOrd="0" destOrd="0" presId="urn:microsoft.com/office/officeart/2005/8/layout/default"/>
    <dgm:cxn modelId="{884CE521-377C-4034-969E-0B2D7AEFFDB2}" type="presParOf" srcId="{4803A9B5-E485-490F-8F28-BA08505491A4}" destId="{BE1F259E-B71E-43F4-BE92-54AF6A89CF69}" srcOrd="1" destOrd="0" presId="urn:microsoft.com/office/officeart/2005/8/layout/default"/>
    <dgm:cxn modelId="{5D4CDCF0-C3FE-4C09-9313-7F5E3D14E284}" type="presParOf" srcId="{4803A9B5-E485-490F-8F28-BA08505491A4}" destId="{F3F96D1E-A316-49E1-837C-413F1283AA5C}" srcOrd="2" destOrd="0" presId="urn:microsoft.com/office/officeart/2005/8/layout/default"/>
    <dgm:cxn modelId="{06EFFFE5-74B3-4E4B-AE1A-82C47BB7D98C}" type="presParOf" srcId="{4803A9B5-E485-490F-8F28-BA08505491A4}" destId="{9DA990D9-D61C-4B1F-95DD-C3361FF7F2F0}" srcOrd="3" destOrd="0" presId="urn:microsoft.com/office/officeart/2005/8/layout/default"/>
    <dgm:cxn modelId="{C3DE27FF-3A75-456F-AFBA-5A690456A2E1}" type="presParOf" srcId="{4803A9B5-E485-490F-8F28-BA08505491A4}" destId="{58F229B3-DE22-458A-B7C0-BE931ACEC7A9}" srcOrd="4" destOrd="0" presId="urn:microsoft.com/office/officeart/2005/8/layout/default"/>
    <dgm:cxn modelId="{26D30DF7-9B97-40E5-A286-B87855B37259}" type="presParOf" srcId="{4803A9B5-E485-490F-8F28-BA08505491A4}" destId="{EB451B84-8A1E-4420-BBCD-AF00AAA0F78D}" srcOrd="5" destOrd="0" presId="urn:microsoft.com/office/officeart/2005/8/layout/default"/>
    <dgm:cxn modelId="{4C771A98-AD1C-4E95-AF18-25C788363914}" type="presParOf" srcId="{4803A9B5-E485-490F-8F28-BA08505491A4}" destId="{41841BF3-EB53-4FF6-A419-FB844DD5BED0}" srcOrd="6" destOrd="0" presId="urn:microsoft.com/office/officeart/2005/8/layout/default"/>
    <dgm:cxn modelId="{6B3A70B5-6FA7-4269-B16E-D28D9D4E4C71}" type="presParOf" srcId="{4803A9B5-E485-490F-8F28-BA08505491A4}" destId="{9A58A362-3783-408F-A6D2-02EF7BCF2CD8}" srcOrd="7" destOrd="0" presId="urn:microsoft.com/office/officeart/2005/8/layout/default"/>
    <dgm:cxn modelId="{7A3A9D6B-E815-4ACE-8C74-35C132B6A99E}" type="presParOf" srcId="{4803A9B5-E485-490F-8F28-BA08505491A4}" destId="{0209C539-AB5B-4401-925B-6C4DC84BF9D0}" srcOrd="8" destOrd="0" presId="urn:microsoft.com/office/officeart/2005/8/layout/default"/>
    <dgm:cxn modelId="{420F498E-C02C-4BD4-B92D-4640EC513316}" type="presParOf" srcId="{4803A9B5-E485-490F-8F28-BA08505491A4}" destId="{04FF524B-E19E-4616-B230-6AAB29397AC1}" srcOrd="9" destOrd="0" presId="urn:microsoft.com/office/officeart/2005/8/layout/default"/>
    <dgm:cxn modelId="{E9F48473-BCF1-4854-8E2D-5F54545EAFF3}" type="presParOf" srcId="{4803A9B5-E485-490F-8F28-BA08505491A4}" destId="{5E513399-440D-4F34-8ECC-0662C784B1E3}" srcOrd="10" destOrd="0" presId="urn:microsoft.com/office/officeart/2005/8/layout/default"/>
    <dgm:cxn modelId="{5857B9FA-4E60-42A8-A13B-44DE7C487464}" type="presParOf" srcId="{4803A9B5-E485-490F-8F28-BA08505491A4}" destId="{28ED998B-915D-4BEE-B693-438E23488E92}" srcOrd="11" destOrd="0" presId="urn:microsoft.com/office/officeart/2005/8/layout/default"/>
    <dgm:cxn modelId="{2DF00ED4-048A-4B51-9FF9-115D6E02D1A5}" type="presParOf" srcId="{4803A9B5-E485-490F-8F28-BA08505491A4}" destId="{DBBAC80A-2C0C-4A10-A5FA-0A7C8FA335A7}" srcOrd="12" destOrd="0" presId="urn:microsoft.com/office/officeart/2005/8/layout/default"/>
    <dgm:cxn modelId="{D8F97F4A-05DF-496F-9813-C64457458BCC}" type="presParOf" srcId="{4803A9B5-E485-490F-8F28-BA08505491A4}" destId="{E41B43CF-FFFE-4C74-99D9-F4C882EBCA2A}" srcOrd="13" destOrd="0" presId="urn:microsoft.com/office/officeart/2005/8/layout/default"/>
    <dgm:cxn modelId="{C43EE019-F840-46B1-8184-8E40FEB47F5A}" type="presParOf" srcId="{4803A9B5-E485-490F-8F28-BA08505491A4}" destId="{F175DBB9-B43C-4296-973E-964151E06725}" srcOrd="14" destOrd="0" presId="urn:microsoft.com/office/officeart/2005/8/layout/default"/>
    <dgm:cxn modelId="{C5263E64-6334-4796-9112-61207C1C9B73}" type="presParOf" srcId="{4803A9B5-E485-490F-8F28-BA08505491A4}" destId="{72E34536-1A4E-4FF7-A38D-A8C8DAF705C9}" srcOrd="15" destOrd="0" presId="urn:microsoft.com/office/officeart/2005/8/layout/default"/>
    <dgm:cxn modelId="{2ADFBEE5-A8A9-402D-84DC-07F28D9112BE}" type="presParOf" srcId="{4803A9B5-E485-490F-8F28-BA08505491A4}" destId="{572D427A-981E-43D0-A716-19750B31611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568BC4-4F61-4791-82B9-DE06DF5AD4AB}" type="doc">
      <dgm:prSet loTypeId="urn:microsoft.com/office/officeart/2005/8/layout/rings+Icon" loCatId="officeonline" qsTypeId="urn:microsoft.com/office/officeart/2005/8/quickstyle/simple3" qsCatId="simple" csTypeId="urn:microsoft.com/office/officeart/2005/8/colors/colorful5" csCatId="colorful" phldr="1"/>
      <dgm:spPr/>
    </dgm:pt>
    <dgm:pt modelId="{3D49E7CD-5B07-4989-B314-9CA3AB95B4E8}">
      <dgm:prSet phldrT="[Text]" custT="1"/>
      <dgm:spPr/>
      <dgm:t>
        <a:bodyPr/>
        <a:lstStyle/>
        <a:p>
          <a:r>
            <a:rPr lang="en-US" sz="2400" b="1" dirty="0">
              <a:latin typeface="Arial Narrow" panose="020B0606020202030204" pitchFamily="34" charset="0"/>
            </a:rPr>
            <a:t>Vision</a:t>
          </a:r>
        </a:p>
        <a:p>
          <a:r>
            <a:rPr lang="en-US" sz="1600" dirty="0">
              <a:latin typeface="Arial Narrow" panose="020B0606020202030204" pitchFamily="34" charset="0"/>
            </a:rPr>
            <a:t>A world-class institution that promotes market labour stability, social justice and job security. </a:t>
          </a:r>
        </a:p>
      </dgm:t>
    </dgm:pt>
    <dgm:pt modelId="{2C7AC6B2-1A17-4904-AA52-00C4C20D74C5}" type="parTrans" cxnId="{8BD065F7-B40A-4802-B618-3157C1A05102}">
      <dgm:prSet/>
      <dgm:spPr/>
      <dgm:t>
        <a:bodyPr/>
        <a:lstStyle/>
        <a:p>
          <a:endParaRPr lang="en-US"/>
        </a:p>
      </dgm:t>
    </dgm:pt>
    <dgm:pt modelId="{7E223B94-3682-493D-B967-04D1ADA60FB6}" type="sibTrans" cxnId="{8BD065F7-B40A-4802-B618-3157C1A05102}">
      <dgm:prSet/>
      <dgm:spPr/>
      <dgm:t>
        <a:bodyPr/>
        <a:lstStyle/>
        <a:p>
          <a:endParaRPr lang="en-US"/>
        </a:p>
      </dgm:t>
    </dgm:pt>
    <dgm:pt modelId="{6191CE6F-A57C-458F-847A-742E285B30B0}">
      <dgm:prSet phldrT="[Text]" custT="1"/>
      <dgm:spPr/>
      <dgm:t>
        <a:bodyPr/>
        <a:lstStyle/>
        <a:p>
          <a:r>
            <a:rPr lang="en-US" sz="2600" b="1" dirty="0">
              <a:latin typeface="Arial Narrow" panose="020B0606020202030204" pitchFamily="34" charset="0"/>
            </a:rPr>
            <a:t>Mission</a:t>
          </a:r>
        </a:p>
        <a:p>
          <a:r>
            <a:rPr lang="en-US" sz="1600" dirty="0">
              <a:latin typeface="Arial Narrow" panose="020B0606020202030204" pitchFamily="34" charset="0"/>
            </a:rPr>
            <a:t>To give effect to everyone’s constitutional right and freedom. </a:t>
          </a:r>
        </a:p>
      </dgm:t>
    </dgm:pt>
    <dgm:pt modelId="{CBDD23DB-B6D9-4999-AAAD-D9E7EEE3E311}" type="parTrans" cxnId="{B89B0390-9BAD-4E9E-A9D5-378DCD45F4EC}">
      <dgm:prSet/>
      <dgm:spPr/>
      <dgm:t>
        <a:bodyPr/>
        <a:lstStyle/>
        <a:p>
          <a:endParaRPr lang="en-US"/>
        </a:p>
      </dgm:t>
    </dgm:pt>
    <dgm:pt modelId="{00544F45-7967-4698-B21C-1C02A3E4FEA1}" type="sibTrans" cxnId="{B89B0390-9BAD-4E9E-A9D5-378DCD45F4EC}">
      <dgm:prSet/>
      <dgm:spPr/>
      <dgm:t>
        <a:bodyPr/>
        <a:lstStyle/>
        <a:p>
          <a:endParaRPr lang="en-US"/>
        </a:p>
      </dgm:t>
    </dgm:pt>
    <dgm:pt modelId="{7AD17707-FAC5-4191-B1A5-F394DD63278C}" type="pres">
      <dgm:prSet presAssocID="{09568BC4-4F61-4791-82B9-DE06DF5AD4AB}" presName="Name0" presStyleCnt="0">
        <dgm:presLayoutVars>
          <dgm:chMax val="7"/>
          <dgm:dir/>
          <dgm:resizeHandles val="exact"/>
        </dgm:presLayoutVars>
      </dgm:prSet>
      <dgm:spPr/>
    </dgm:pt>
    <dgm:pt modelId="{759B728A-6A6A-48D5-B724-F5B95F87D1DD}" type="pres">
      <dgm:prSet presAssocID="{09568BC4-4F61-4791-82B9-DE06DF5AD4AB}" presName="ellipse1" presStyleLbl="vennNode1" presStyleIdx="0" presStyleCnt="2" custScaleX="140655" custScaleY="144866" custLinFactNeighborX="-23828" custLinFactNeighborY="22821">
        <dgm:presLayoutVars>
          <dgm:bulletEnabled val="1"/>
        </dgm:presLayoutVars>
      </dgm:prSet>
      <dgm:spPr/>
      <dgm:t>
        <a:bodyPr/>
        <a:lstStyle/>
        <a:p>
          <a:endParaRPr lang="en-US"/>
        </a:p>
      </dgm:t>
    </dgm:pt>
    <dgm:pt modelId="{38BCA4D9-E304-4F58-A766-A6422CCED4EC}" type="pres">
      <dgm:prSet presAssocID="{09568BC4-4F61-4791-82B9-DE06DF5AD4AB}" presName="ellipse2" presStyleLbl="vennNode1" presStyleIdx="1" presStyleCnt="2" custScaleX="137528" custScaleY="134801" custLinFactNeighborX="42268" custLinFactNeighborY="-22659">
        <dgm:presLayoutVars>
          <dgm:bulletEnabled val="1"/>
        </dgm:presLayoutVars>
      </dgm:prSet>
      <dgm:spPr/>
      <dgm:t>
        <a:bodyPr/>
        <a:lstStyle/>
        <a:p>
          <a:endParaRPr lang="en-US"/>
        </a:p>
      </dgm:t>
    </dgm:pt>
  </dgm:ptLst>
  <dgm:cxnLst>
    <dgm:cxn modelId="{472173D8-06BD-4FE5-8020-62A9ACA6F081}" type="presOf" srcId="{3D49E7CD-5B07-4989-B314-9CA3AB95B4E8}" destId="{759B728A-6A6A-48D5-B724-F5B95F87D1DD}" srcOrd="0" destOrd="0" presId="urn:microsoft.com/office/officeart/2005/8/layout/rings+Icon"/>
    <dgm:cxn modelId="{8BD065F7-B40A-4802-B618-3157C1A05102}" srcId="{09568BC4-4F61-4791-82B9-DE06DF5AD4AB}" destId="{3D49E7CD-5B07-4989-B314-9CA3AB95B4E8}" srcOrd="0" destOrd="0" parTransId="{2C7AC6B2-1A17-4904-AA52-00C4C20D74C5}" sibTransId="{7E223B94-3682-493D-B967-04D1ADA60FB6}"/>
    <dgm:cxn modelId="{D1BDE8AF-0D9D-4FD1-B12A-DD498289C539}" type="presOf" srcId="{6191CE6F-A57C-458F-847A-742E285B30B0}" destId="{38BCA4D9-E304-4F58-A766-A6422CCED4EC}" srcOrd="0" destOrd="0" presId="urn:microsoft.com/office/officeart/2005/8/layout/rings+Icon"/>
    <dgm:cxn modelId="{B5215EB4-1108-4DFB-AEB3-46D601795898}" type="presOf" srcId="{09568BC4-4F61-4791-82B9-DE06DF5AD4AB}" destId="{7AD17707-FAC5-4191-B1A5-F394DD63278C}" srcOrd="0" destOrd="0" presId="urn:microsoft.com/office/officeart/2005/8/layout/rings+Icon"/>
    <dgm:cxn modelId="{B89B0390-9BAD-4E9E-A9D5-378DCD45F4EC}" srcId="{09568BC4-4F61-4791-82B9-DE06DF5AD4AB}" destId="{6191CE6F-A57C-458F-847A-742E285B30B0}" srcOrd="1" destOrd="0" parTransId="{CBDD23DB-B6D9-4999-AAAD-D9E7EEE3E311}" sibTransId="{00544F45-7967-4698-B21C-1C02A3E4FEA1}"/>
    <dgm:cxn modelId="{0E6EAF66-6E05-46F7-A258-2FADEDAE9BEB}" type="presParOf" srcId="{7AD17707-FAC5-4191-B1A5-F394DD63278C}" destId="{759B728A-6A6A-48D5-B724-F5B95F87D1DD}" srcOrd="0" destOrd="0" presId="urn:microsoft.com/office/officeart/2005/8/layout/rings+Icon"/>
    <dgm:cxn modelId="{EF61FA59-2F6B-4F35-B33F-859A75B061EB}" type="presParOf" srcId="{7AD17707-FAC5-4191-B1A5-F394DD63278C}" destId="{38BCA4D9-E304-4F58-A766-A6422CCED4EC}"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07D772-AC6F-45E5-B890-C12AE4822AF4}"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n-US"/>
        </a:p>
      </dgm:t>
    </dgm:pt>
    <dgm:pt modelId="{752FF4FF-3351-40D0-9C99-A743383C7E79}">
      <dgm:prSet phldrT="[Text]"/>
      <dgm:spPr>
        <a:xfrm rot="16200000">
          <a:off x="-1080245" y="1642734"/>
          <a:ext cx="2496312" cy="265843"/>
        </a:xfrm>
        <a:noFill/>
        <a:ln>
          <a:noFill/>
        </a:ln>
        <a:effectLst/>
      </dgm:spPr>
      <dgm:t>
        <a:bodyPr/>
        <a:lstStyle/>
        <a:p>
          <a:r>
            <a:rPr lang="en-US" dirty="0">
              <a:solidFill>
                <a:srgbClr val="002A6D"/>
              </a:solidFill>
              <a:latin typeface="Arial Narrow" panose="020B0606020202030204" pitchFamily="34" charset="0"/>
              <a:ea typeface="+mn-ea"/>
              <a:cs typeface="+mn-cs"/>
            </a:rPr>
            <a:t>01</a:t>
          </a:r>
        </a:p>
      </dgm:t>
    </dgm:pt>
    <dgm:pt modelId="{46CCB24E-D836-45D4-BFDB-7EBDEC925256}" type="parTrans" cxnId="{93CEA76F-D23B-46EB-BC3F-81C41D7EA52D}">
      <dgm:prSet/>
      <dgm:spPr/>
      <dgm:t>
        <a:bodyPr/>
        <a:lstStyle/>
        <a:p>
          <a:endParaRPr lang="en-US">
            <a:latin typeface="Arial Narrow" panose="020B0606020202030204" pitchFamily="34" charset="0"/>
          </a:endParaRPr>
        </a:p>
      </dgm:t>
    </dgm:pt>
    <dgm:pt modelId="{1DA56741-2012-4519-BBFC-07B0A4A2D813}" type="sibTrans" cxnId="{93CEA76F-D23B-46EB-BC3F-81C41D7EA52D}">
      <dgm:prSet/>
      <dgm:spPr/>
      <dgm:t>
        <a:bodyPr/>
        <a:lstStyle/>
        <a:p>
          <a:endParaRPr lang="en-US">
            <a:latin typeface="Arial Narrow" panose="020B0606020202030204" pitchFamily="34" charset="0"/>
          </a:endParaRPr>
        </a:p>
      </dgm:t>
    </dgm:pt>
    <dgm:pt modelId="{E7257AFA-096D-451F-884C-2F9F78E05183}">
      <dgm:prSet phldrT="[Text]"/>
      <dgm:spPr>
        <a:xfrm rot="16200000">
          <a:off x="850963" y="1642734"/>
          <a:ext cx="2496312" cy="265843"/>
        </a:xfrm>
        <a:noFill/>
        <a:ln>
          <a:noFill/>
        </a:ln>
        <a:effectLst/>
      </dgm:spPr>
      <dgm:t>
        <a:bodyPr/>
        <a:lstStyle/>
        <a:p>
          <a:r>
            <a:rPr lang="en-US" b="1" dirty="0">
              <a:solidFill>
                <a:schemeClr val="accent2">
                  <a:lumMod val="50000"/>
                </a:schemeClr>
              </a:solidFill>
              <a:latin typeface="Arial Narrow" panose="020B0606020202030204" pitchFamily="34" charset="0"/>
              <a:ea typeface="+mn-ea"/>
              <a:cs typeface="+mn-cs"/>
            </a:rPr>
            <a:t>02</a:t>
          </a:r>
        </a:p>
      </dgm:t>
    </dgm:pt>
    <dgm:pt modelId="{A7AA5298-18C2-4C8E-BF4D-49A405AAE982}" type="parTrans" cxnId="{AD0BA193-83CC-4782-825C-8BBA6DDE0219}">
      <dgm:prSet/>
      <dgm:spPr/>
      <dgm:t>
        <a:bodyPr/>
        <a:lstStyle/>
        <a:p>
          <a:endParaRPr lang="en-US">
            <a:latin typeface="Arial Narrow" panose="020B0606020202030204" pitchFamily="34" charset="0"/>
          </a:endParaRPr>
        </a:p>
      </dgm:t>
    </dgm:pt>
    <dgm:pt modelId="{38732F65-6E0A-456D-9377-939484D4E3CD}" type="sibTrans" cxnId="{AD0BA193-83CC-4782-825C-8BBA6DDE0219}">
      <dgm:prSet/>
      <dgm:spPr/>
      <dgm:t>
        <a:bodyPr/>
        <a:lstStyle/>
        <a:p>
          <a:endParaRPr lang="en-US">
            <a:latin typeface="Arial Narrow" panose="020B0606020202030204" pitchFamily="34" charset="0"/>
          </a:endParaRPr>
        </a:p>
      </dgm:t>
    </dgm:pt>
    <dgm:pt modelId="{A0BD097B-67F8-441E-9C64-9EC85BA433A4}">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799739D5-4E85-4B5A-B070-820ED94B18F2}" type="parTrans" cxnId="{7744BC47-F622-4CC9-8E13-FE6FCDA8E5B2}">
      <dgm:prSet/>
      <dgm:spPr/>
      <dgm:t>
        <a:bodyPr/>
        <a:lstStyle/>
        <a:p>
          <a:endParaRPr lang="en-US">
            <a:latin typeface="Arial Narrow" panose="020B0606020202030204" pitchFamily="34" charset="0"/>
          </a:endParaRPr>
        </a:p>
      </dgm:t>
    </dgm:pt>
    <dgm:pt modelId="{90261AB3-2FBD-4206-AE77-9C37D8B4BAA5}" type="sibTrans" cxnId="{7744BC47-F622-4CC9-8E13-FE6FCDA8E5B2}">
      <dgm:prSet/>
      <dgm:spPr/>
      <dgm:t>
        <a:bodyPr/>
        <a:lstStyle/>
        <a:p>
          <a:endParaRPr lang="en-US">
            <a:latin typeface="Arial Narrow" panose="020B0606020202030204" pitchFamily="34" charset="0"/>
          </a:endParaRPr>
        </a:p>
      </dgm:t>
    </dgm:pt>
    <dgm:pt modelId="{31364DA6-8B67-4612-B7DC-74498CEC6FB5}">
      <dgm:prSet phldrT="[Text]"/>
      <dgm:spPr>
        <a:xfrm rot="16200000">
          <a:off x="2782172" y="1642734"/>
          <a:ext cx="2496312" cy="265843"/>
        </a:xfrm>
        <a:noFill/>
        <a:ln>
          <a:noFill/>
        </a:ln>
        <a:effectLst/>
      </dgm:spPr>
      <dgm:t>
        <a:bodyPr/>
        <a:lstStyle/>
        <a:p>
          <a:r>
            <a:rPr lang="en-US" b="1" dirty="0">
              <a:solidFill>
                <a:srgbClr val="70AD47"/>
              </a:solidFill>
              <a:latin typeface="Arial Narrow" panose="020B0606020202030204" pitchFamily="34" charset="0"/>
              <a:ea typeface="+mn-ea"/>
              <a:cs typeface="+mn-cs"/>
            </a:rPr>
            <a:t>03</a:t>
          </a:r>
        </a:p>
      </dgm:t>
    </dgm:pt>
    <dgm:pt modelId="{2E7003B5-03AE-4FAC-8B3F-F09D27E38422}" type="parTrans" cxnId="{93A5B12B-48B4-4262-89DF-2E9E211FCCD9}">
      <dgm:prSet/>
      <dgm:spPr/>
      <dgm:t>
        <a:bodyPr/>
        <a:lstStyle/>
        <a:p>
          <a:endParaRPr lang="en-US">
            <a:latin typeface="Arial Narrow" panose="020B0606020202030204" pitchFamily="34" charset="0"/>
          </a:endParaRPr>
        </a:p>
      </dgm:t>
    </dgm:pt>
    <dgm:pt modelId="{7630991C-216D-4E6A-B1B3-EE6507801E5D}" type="sibTrans" cxnId="{93A5B12B-48B4-4262-89DF-2E9E211FCCD9}">
      <dgm:prSet/>
      <dgm:spPr/>
      <dgm:t>
        <a:bodyPr/>
        <a:lstStyle/>
        <a:p>
          <a:endParaRPr lang="en-US">
            <a:latin typeface="Arial Narrow" panose="020B0606020202030204" pitchFamily="34" charset="0"/>
          </a:endParaRPr>
        </a:p>
      </dgm:t>
    </dgm:pt>
    <dgm:pt modelId="{99E0CE54-127F-43CF-9E5B-75D308022A12}">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B4F0F76A-2521-4999-93CE-57C030C9B363}" type="parTrans" cxnId="{086C6991-7B2F-41CD-A112-E39689E40AC0}">
      <dgm:prSet/>
      <dgm:spPr/>
      <dgm:t>
        <a:bodyPr/>
        <a:lstStyle/>
        <a:p>
          <a:endParaRPr lang="en-US">
            <a:latin typeface="Arial Narrow" panose="020B0606020202030204" pitchFamily="34" charset="0"/>
          </a:endParaRPr>
        </a:p>
      </dgm:t>
    </dgm:pt>
    <dgm:pt modelId="{C9B949BE-BC0A-4FB5-8D5A-9BA3CF9B82FA}" type="sibTrans" cxnId="{086C6991-7B2F-41CD-A112-E39689E40AC0}">
      <dgm:prSet/>
      <dgm:spPr/>
      <dgm:t>
        <a:bodyPr/>
        <a:lstStyle/>
        <a:p>
          <a:endParaRPr lang="en-US">
            <a:latin typeface="Arial Narrow" panose="020B0606020202030204" pitchFamily="34" charset="0"/>
          </a:endParaRPr>
        </a:p>
      </dgm:t>
    </dgm:pt>
    <dgm:pt modelId="{02B6CA9D-85D9-45E1-94FD-59410902ADCF}">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Support strategy implementation and good governance</a:t>
          </a:r>
        </a:p>
      </dgm:t>
    </dgm:pt>
    <dgm:pt modelId="{5C92201B-4D0F-439A-9EED-EACFFC170EB3}" type="parTrans" cxnId="{0FD1A91E-E05D-4896-9179-541756711005}">
      <dgm:prSet/>
      <dgm:spPr/>
      <dgm:t>
        <a:bodyPr/>
        <a:lstStyle/>
        <a:p>
          <a:endParaRPr lang="en-US">
            <a:latin typeface="Arial Narrow" panose="020B0606020202030204" pitchFamily="34" charset="0"/>
          </a:endParaRPr>
        </a:p>
      </dgm:t>
    </dgm:pt>
    <dgm:pt modelId="{B8EA2558-8113-4B95-882D-65C39954F6E3}" type="sibTrans" cxnId="{0FD1A91E-E05D-4896-9179-541756711005}">
      <dgm:prSet/>
      <dgm:spPr/>
      <dgm:t>
        <a:bodyPr/>
        <a:lstStyle/>
        <a:p>
          <a:endParaRPr lang="en-US">
            <a:latin typeface="Arial Narrow" panose="020B0606020202030204" pitchFamily="34" charset="0"/>
          </a:endParaRPr>
        </a:p>
      </dgm:t>
    </dgm:pt>
    <dgm:pt modelId="{B081D919-465F-406A-B4EC-739D35B627A3}">
      <dgm:prSe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a:solidFill>
                <a:sysClr val="window" lastClr="FFFFFF"/>
              </a:solidFill>
              <a:latin typeface="Arial Narrow" panose="020B0606020202030204" pitchFamily="34" charset="0"/>
              <a:ea typeface="+mn-ea"/>
              <a:cs typeface="+mn-cs"/>
            </a:rPr>
            <a:t>Enhance labour market stability</a:t>
          </a:r>
        </a:p>
      </dgm:t>
    </dgm:pt>
    <dgm:pt modelId="{F319360E-4874-4E29-A773-D0344EBC4536}" type="parTrans" cxnId="{12DE72BE-015C-4BD7-9E73-28381C2EF5A7}">
      <dgm:prSet/>
      <dgm:spPr/>
      <dgm:t>
        <a:bodyPr/>
        <a:lstStyle/>
        <a:p>
          <a:endParaRPr lang="en-US">
            <a:latin typeface="Arial Narrow" panose="020B0606020202030204" pitchFamily="34" charset="0"/>
          </a:endParaRPr>
        </a:p>
      </dgm:t>
    </dgm:pt>
    <dgm:pt modelId="{9E35AC48-CFF9-46E4-BE3C-46E2EB31C36D}" type="sibTrans" cxnId="{12DE72BE-015C-4BD7-9E73-28381C2EF5A7}">
      <dgm:prSet/>
      <dgm:spPr/>
      <dgm:t>
        <a:bodyPr/>
        <a:lstStyle/>
        <a:p>
          <a:endParaRPr lang="en-US">
            <a:latin typeface="Arial Narrow" panose="020B0606020202030204" pitchFamily="34" charset="0"/>
          </a:endParaRPr>
        </a:p>
      </dgm:t>
    </dgm:pt>
    <dgm:pt modelId="{F3505AF4-B750-4F5A-8D75-711A11AD20B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a:solidFill>
              <a:sysClr val="window" lastClr="FFFFFF"/>
            </a:solidFill>
            <a:latin typeface="Arial Narrow" panose="020B0606020202030204" pitchFamily="34" charset="0"/>
            <a:ea typeface="+mn-ea"/>
            <a:cs typeface="+mn-cs"/>
          </a:endParaRPr>
        </a:p>
      </dgm:t>
    </dgm:pt>
    <dgm:pt modelId="{4A365D10-CA64-4076-A222-9FE3D26E113F}" type="parTrans" cxnId="{58698916-04B8-41AD-ABF5-02E926D2ADAA}">
      <dgm:prSet/>
      <dgm:spPr/>
      <dgm:t>
        <a:bodyPr/>
        <a:lstStyle/>
        <a:p>
          <a:endParaRPr lang="en-US">
            <a:latin typeface="Arial Narrow" panose="020B0606020202030204" pitchFamily="34" charset="0"/>
          </a:endParaRPr>
        </a:p>
      </dgm:t>
    </dgm:pt>
    <dgm:pt modelId="{A465E9A0-3394-4767-B3F9-C23F854A1442}" type="sibTrans" cxnId="{58698916-04B8-41AD-ABF5-02E926D2ADAA}">
      <dgm:prSet/>
      <dgm:spPr/>
      <dgm:t>
        <a:bodyPr/>
        <a:lstStyle/>
        <a:p>
          <a:endParaRPr lang="en-US">
            <a:latin typeface="Arial Narrow" panose="020B0606020202030204" pitchFamily="34" charset="0"/>
          </a:endParaRPr>
        </a:p>
      </dgm:t>
    </dgm:pt>
    <dgm:pt modelId="{89DCC840-BF61-4ED0-ACA5-9EC0A0BFE29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196AA502-1AD7-4E38-8E5F-CE00C3F18DB1}" type="parTrans" cxnId="{9340758A-A792-4B93-AE6D-5C7EA287DFB9}">
      <dgm:prSet/>
      <dgm:spPr/>
      <dgm:t>
        <a:bodyPr/>
        <a:lstStyle/>
        <a:p>
          <a:endParaRPr lang="en-US">
            <a:latin typeface="Arial Narrow" panose="020B0606020202030204" pitchFamily="34" charset="0"/>
          </a:endParaRPr>
        </a:p>
      </dgm:t>
    </dgm:pt>
    <dgm:pt modelId="{C3F0F76E-3773-472A-813C-3AF20BE277DA}" type="sibTrans" cxnId="{9340758A-A792-4B93-AE6D-5C7EA287DFB9}">
      <dgm:prSet/>
      <dgm:spPr/>
      <dgm:t>
        <a:bodyPr/>
        <a:lstStyle/>
        <a:p>
          <a:endParaRPr lang="en-US">
            <a:latin typeface="Arial Narrow" panose="020B0606020202030204" pitchFamily="34" charset="0"/>
          </a:endParaRPr>
        </a:p>
      </dgm:t>
    </dgm:pt>
    <dgm:pt modelId="{73D0C037-389E-4495-95D3-73AC29431F5D}">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7581A92E-E3E4-4663-B5F2-8038921ABAC1}" type="parTrans" cxnId="{5B044245-E3E0-43C2-964D-F9E106FDECF7}">
      <dgm:prSet/>
      <dgm:spPr/>
      <dgm:t>
        <a:bodyPr/>
        <a:lstStyle/>
        <a:p>
          <a:endParaRPr lang="en-US">
            <a:latin typeface="Arial Narrow" panose="020B0606020202030204" pitchFamily="34" charset="0"/>
          </a:endParaRPr>
        </a:p>
      </dgm:t>
    </dgm:pt>
    <dgm:pt modelId="{DFD7F613-0A24-4247-85CB-A19D6B556DA3}" type="sibTrans" cxnId="{5B044245-E3E0-43C2-964D-F9E106FDECF7}">
      <dgm:prSet/>
      <dgm:spPr/>
      <dgm:t>
        <a:bodyPr/>
        <a:lstStyle/>
        <a:p>
          <a:endParaRPr lang="en-US">
            <a:latin typeface="Arial Narrow" panose="020B0606020202030204" pitchFamily="34" charset="0"/>
          </a:endParaRPr>
        </a:p>
      </dgm:t>
    </dgm:pt>
    <dgm:pt modelId="{0BFAC838-F33A-4629-8EB0-8BF6F98F456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87CA7A79-D633-4C56-B8CC-C71EF884E3C5}" type="parTrans" cxnId="{7139F493-A238-43B3-86EB-170393E51633}">
      <dgm:prSet/>
      <dgm:spPr/>
      <dgm:t>
        <a:bodyPr/>
        <a:lstStyle/>
        <a:p>
          <a:endParaRPr lang="en-US">
            <a:latin typeface="Arial Narrow" panose="020B0606020202030204" pitchFamily="34" charset="0"/>
          </a:endParaRPr>
        </a:p>
      </dgm:t>
    </dgm:pt>
    <dgm:pt modelId="{BBF80551-4A01-4386-B13D-B7B36B8247C8}" type="sibTrans" cxnId="{7139F493-A238-43B3-86EB-170393E51633}">
      <dgm:prSet/>
      <dgm:spPr/>
      <dgm:t>
        <a:bodyPr/>
        <a:lstStyle/>
        <a:p>
          <a:endParaRPr lang="en-US">
            <a:latin typeface="Arial Narrow" panose="020B0606020202030204" pitchFamily="34" charset="0"/>
          </a:endParaRPr>
        </a:p>
      </dgm:t>
    </dgm:pt>
    <dgm:pt modelId="{CA276179-03B9-4A75-860F-7AE6D1B86A47}">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a:solidFill>
              <a:sysClr val="window" lastClr="FFFFFF"/>
            </a:solidFill>
            <a:latin typeface="Arial Narrow" panose="020B0606020202030204" pitchFamily="34" charset="0"/>
            <a:ea typeface="+mn-ea"/>
            <a:cs typeface="+mn-cs"/>
          </a:endParaRPr>
        </a:p>
      </dgm:t>
    </dgm:pt>
    <dgm:pt modelId="{9FAF266F-4D53-4A21-84A4-485051078C39}" type="parTrans" cxnId="{45477986-9AF9-4F35-A01A-66A8A22BE19D}">
      <dgm:prSet/>
      <dgm:spPr/>
      <dgm:t>
        <a:bodyPr/>
        <a:lstStyle/>
        <a:p>
          <a:endParaRPr lang="en-US"/>
        </a:p>
      </dgm:t>
    </dgm:pt>
    <dgm:pt modelId="{D7C29186-76D6-4D16-B59C-A4040C1F2FF7}" type="sibTrans" cxnId="{45477986-9AF9-4F35-A01A-66A8A22BE19D}">
      <dgm:prSet/>
      <dgm:spPr/>
      <dgm:t>
        <a:bodyPr/>
        <a:lstStyle/>
        <a:p>
          <a:endParaRPr lang="en-US"/>
        </a:p>
      </dgm:t>
    </dgm:pt>
    <dgm:pt modelId="{91A24528-817F-4D45-8F12-54CA152DF3E6}">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905A610C-2670-4846-A174-73BE58DDB836}" type="parTrans" cxnId="{BF5C4DD1-2FD2-441E-A872-3848E1858D96}">
      <dgm:prSet/>
      <dgm:spPr/>
      <dgm:t>
        <a:bodyPr/>
        <a:lstStyle/>
        <a:p>
          <a:endParaRPr lang="en-US"/>
        </a:p>
      </dgm:t>
    </dgm:pt>
    <dgm:pt modelId="{419270CA-53BB-4B0C-9B02-D4668735F482}" type="sibTrans" cxnId="{BF5C4DD1-2FD2-441E-A872-3848E1858D96}">
      <dgm:prSet/>
      <dgm:spPr/>
      <dgm:t>
        <a:bodyPr/>
        <a:lstStyle/>
        <a:p>
          <a:endParaRPr lang="en-US"/>
        </a:p>
      </dgm:t>
    </dgm:pt>
    <dgm:pt modelId="{517484BB-2526-46D2-BEC7-A7BBAA29D5AA}">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a:solidFill>
              <a:sysClr val="window" lastClr="FFFFFF"/>
            </a:solidFill>
            <a:latin typeface="Arial Narrow" panose="020B0606020202030204" pitchFamily="34" charset="0"/>
            <a:ea typeface="+mn-ea"/>
            <a:cs typeface="+mn-cs"/>
          </a:endParaRPr>
        </a:p>
      </dgm:t>
    </dgm:pt>
    <dgm:pt modelId="{11D6536A-54C6-4EC7-97B2-21C1B395847D}" type="parTrans" cxnId="{E3E972EB-F88C-4BB8-9351-B6F9CEE5F66A}">
      <dgm:prSet/>
      <dgm:spPr/>
      <dgm:t>
        <a:bodyPr/>
        <a:lstStyle/>
        <a:p>
          <a:endParaRPr lang="en-US"/>
        </a:p>
      </dgm:t>
    </dgm:pt>
    <dgm:pt modelId="{0FD880CC-B33A-4909-827A-3F9EEA414E31}" type="sibTrans" cxnId="{E3E972EB-F88C-4BB8-9351-B6F9CEE5F66A}">
      <dgm:prSet/>
      <dgm:spPr/>
      <dgm:t>
        <a:bodyPr/>
        <a:lstStyle/>
        <a:p>
          <a:endParaRPr lang="en-US"/>
        </a:p>
      </dgm:t>
    </dgm:pt>
    <dgm:pt modelId="{A52D593B-B08B-48F1-ABF3-BC0BEE2089C1}">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a:solidFill>
              <a:sysClr val="window" lastClr="FFFFFF"/>
            </a:solidFill>
            <a:latin typeface="Arial Narrow" panose="020B0606020202030204" pitchFamily="34" charset="0"/>
            <a:ea typeface="+mn-ea"/>
            <a:cs typeface="+mn-cs"/>
          </a:endParaRPr>
        </a:p>
      </dgm:t>
    </dgm:pt>
    <dgm:pt modelId="{21F347CD-2DE1-4775-A2BE-B54132071729}" type="parTrans" cxnId="{200570D5-BEB7-4EC7-8C88-E554C1D38623}">
      <dgm:prSet/>
      <dgm:spPr/>
      <dgm:t>
        <a:bodyPr/>
        <a:lstStyle/>
        <a:p>
          <a:endParaRPr lang="en-US"/>
        </a:p>
      </dgm:t>
    </dgm:pt>
    <dgm:pt modelId="{3C8BBD3A-DEC2-4B46-9D54-27F9DEE55749}" type="sibTrans" cxnId="{200570D5-BEB7-4EC7-8C88-E554C1D38623}">
      <dgm:prSet/>
      <dgm:spPr/>
      <dgm:t>
        <a:bodyPr/>
        <a:lstStyle/>
        <a:p>
          <a:endParaRPr lang="en-US"/>
        </a:p>
      </dgm:t>
    </dgm:pt>
    <dgm:pt modelId="{6CA02E3C-5F5E-4CDF-81D2-0465BFA703AB}">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a:solidFill>
              <a:sysClr val="window" lastClr="FFFFFF"/>
            </a:solidFill>
            <a:latin typeface="Arial Narrow" panose="020B0606020202030204" pitchFamily="34" charset="0"/>
            <a:ea typeface="+mn-ea"/>
            <a:cs typeface="+mn-cs"/>
          </a:endParaRPr>
        </a:p>
      </dgm:t>
    </dgm:pt>
    <dgm:pt modelId="{3573693C-AC60-45D4-98D1-B8D09DD4F326}" type="sibTrans" cxnId="{20094435-E958-4A43-A8C3-27635AB73A6A}">
      <dgm:prSet/>
      <dgm:spPr/>
      <dgm:t>
        <a:bodyPr/>
        <a:lstStyle/>
        <a:p>
          <a:endParaRPr lang="en-US">
            <a:latin typeface="Arial Narrow" panose="020B0606020202030204" pitchFamily="34" charset="0"/>
          </a:endParaRPr>
        </a:p>
      </dgm:t>
    </dgm:pt>
    <dgm:pt modelId="{4024354B-F224-4892-966F-F09D95CD1361}" type="parTrans" cxnId="{20094435-E958-4A43-A8C3-27635AB73A6A}">
      <dgm:prSet/>
      <dgm:spPr/>
      <dgm:t>
        <a:bodyPr/>
        <a:lstStyle/>
        <a:p>
          <a:endParaRPr lang="en-US">
            <a:latin typeface="Arial Narrow" panose="020B0606020202030204" pitchFamily="34" charset="0"/>
          </a:endParaRPr>
        </a:p>
      </dgm:t>
    </dgm:pt>
    <dgm:pt modelId="{4D3BFA8A-BC75-421B-B73F-A569CE1CC892}">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a:solidFill>
              <a:sysClr val="window" lastClr="FFFFFF"/>
            </a:solidFill>
            <a:latin typeface="Arial Narrow" panose="020B0606020202030204" pitchFamily="34" charset="0"/>
            <a:ea typeface="+mn-ea"/>
            <a:cs typeface="+mn-cs"/>
          </a:endParaRPr>
        </a:p>
      </dgm:t>
    </dgm:pt>
    <dgm:pt modelId="{6FA7D041-E460-4F51-BE13-CC2C9A362449}" type="sibTrans" cxnId="{FF1B04BA-4108-4ED1-8CA7-7DDF9ECDC053}">
      <dgm:prSet/>
      <dgm:spPr/>
      <dgm:t>
        <a:bodyPr/>
        <a:lstStyle/>
        <a:p>
          <a:endParaRPr lang="en-US">
            <a:latin typeface="Arial Narrow" panose="020B0606020202030204" pitchFamily="34" charset="0"/>
          </a:endParaRPr>
        </a:p>
      </dgm:t>
    </dgm:pt>
    <dgm:pt modelId="{9F6A416A-4F11-4452-B9A6-0D03BD488751}" type="parTrans" cxnId="{FF1B04BA-4108-4ED1-8CA7-7DDF9ECDC053}">
      <dgm:prSet/>
      <dgm:spPr/>
      <dgm:t>
        <a:bodyPr/>
        <a:lstStyle/>
        <a:p>
          <a:endParaRPr lang="en-US">
            <a:latin typeface="Arial Narrow" panose="020B0606020202030204" pitchFamily="34" charset="0"/>
          </a:endParaRPr>
        </a:p>
      </dgm:t>
    </dgm:pt>
    <dgm:pt modelId="{782E6C56-1AEC-4CA6-B352-E9288687E95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a:solidFill>
                <a:sysClr val="window" lastClr="FFFFFF"/>
              </a:solidFill>
              <a:latin typeface="Arial Narrow" panose="020B0606020202030204" pitchFamily="34" charset="0"/>
              <a:ea typeface="+mn-ea"/>
              <a:cs typeface="+mn-cs"/>
            </a:rPr>
            <a:t>Optimise the organisation</a:t>
          </a:r>
        </a:p>
      </dgm:t>
    </dgm:pt>
    <dgm:pt modelId="{EE3E9E60-D46C-466E-B10C-2DDE64B232B9}" type="sibTrans" cxnId="{07CDB224-D506-437C-8926-1F934AE2D6F5}">
      <dgm:prSet/>
      <dgm:spPr/>
      <dgm:t>
        <a:bodyPr/>
        <a:lstStyle/>
        <a:p>
          <a:endParaRPr lang="en-US">
            <a:latin typeface="Arial Narrow" panose="020B0606020202030204" pitchFamily="34" charset="0"/>
          </a:endParaRPr>
        </a:p>
      </dgm:t>
    </dgm:pt>
    <dgm:pt modelId="{6B33C4DF-4DE3-47FB-86B6-A6F8B40980FB}" type="parTrans" cxnId="{07CDB224-D506-437C-8926-1F934AE2D6F5}">
      <dgm:prSet/>
      <dgm:spPr/>
      <dgm:t>
        <a:bodyPr/>
        <a:lstStyle/>
        <a:p>
          <a:endParaRPr lang="en-US">
            <a:latin typeface="Arial Narrow" panose="020B0606020202030204" pitchFamily="34" charset="0"/>
          </a:endParaRPr>
        </a:p>
      </dgm:t>
    </dgm:pt>
    <dgm:pt modelId="{81A22578-7E79-41D3-9434-8B38E724555F}" type="pres">
      <dgm:prSet presAssocID="{E807D772-AC6F-45E5-B890-C12AE4822AF4}" presName="linearFlow" presStyleCnt="0">
        <dgm:presLayoutVars>
          <dgm:dir/>
          <dgm:animLvl val="lvl"/>
          <dgm:resizeHandles/>
        </dgm:presLayoutVars>
      </dgm:prSet>
      <dgm:spPr/>
      <dgm:t>
        <a:bodyPr/>
        <a:lstStyle/>
        <a:p>
          <a:endParaRPr lang="en-US"/>
        </a:p>
      </dgm:t>
    </dgm:pt>
    <dgm:pt modelId="{6635FC90-0862-4065-B567-B58B3B055DE6}" type="pres">
      <dgm:prSet presAssocID="{752FF4FF-3351-40D0-9C99-A743383C7E79}" presName="compositeNode" presStyleCnt="0">
        <dgm:presLayoutVars>
          <dgm:bulletEnabled val="1"/>
        </dgm:presLayoutVars>
      </dgm:prSet>
      <dgm:spPr/>
    </dgm:pt>
    <dgm:pt modelId="{C9C5470C-9808-4C61-9D66-8D993DF63356}" type="pres">
      <dgm:prSet presAssocID="{752FF4FF-3351-40D0-9C99-A743383C7E79}" presName="image" presStyleLbl="fgImgPlace1" presStyleIdx="0" presStyleCnt="3" custLinFactX="15960" custLinFactNeighborX="100000" custLinFactNeighborY="-3120"/>
      <dgm:spPr>
        <a:xfrm>
          <a:off x="34988" y="176587"/>
          <a:ext cx="531687" cy="531687"/>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gm:spPr>
    </dgm:pt>
    <dgm:pt modelId="{3425984F-2F80-4348-A933-EF81E251EBD4}" type="pres">
      <dgm:prSet presAssocID="{752FF4FF-3351-40D0-9C99-A743383C7E79}" presName="childNode" presStyleLbl="node1" presStyleIdx="0" presStyleCnt="3" custScaleY="79991">
        <dgm:presLayoutVars>
          <dgm:bulletEnabled val="1"/>
        </dgm:presLayoutVars>
      </dgm:prSet>
      <dgm:spPr>
        <a:prstGeom prst="rect">
          <a:avLst/>
        </a:prstGeom>
      </dgm:spPr>
      <dgm:t>
        <a:bodyPr/>
        <a:lstStyle/>
        <a:p>
          <a:endParaRPr lang="en-US"/>
        </a:p>
      </dgm:t>
    </dgm:pt>
    <dgm:pt modelId="{C680AE40-6734-4ADD-B8C0-087165BB8167}" type="pres">
      <dgm:prSet presAssocID="{752FF4FF-3351-40D0-9C99-A743383C7E79}" presName="parentNode" presStyleLbl="revTx" presStyleIdx="0" presStyleCnt="3">
        <dgm:presLayoutVars>
          <dgm:chMax val="0"/>
          <dgm:bulletEnabled val="1"/>
        </dgm:presLayoutVars>
      </dgm:prSet>
      <dgm:spPr>
        <a:prstGeom prst="rect">
          <a:avLst/>
        </a:prstGeom>
      </dgm:spPr>
      <dgm:t>
        <a:bodyPr/>
        <a:lstStyle/>
        <a:p>
          <a:endParaRPr lang="en-US"/>
        </a:p>
      </dgm:t>
    </dgm:pt>
    <dgm:pt modelId="{DB9F9D27-4806-49D9-B5D6-442C6ACC02A5}" type="pres">
      <dgm:prSet presAssocID="{1DA56741-2012-4519-BBFC-07B0A4A2D813}" presName="sibTrans" presStyleCnt="0"/>
      <dgm:spPr/>
    </dgm:pt>
    <dgm:pt modelId="{C3BD9475-895B-4032-BCB8-158FDFC13814}" type="pres">
      <dgm:prSet presAssocID="{E7257AFA-096D-451F-884C-2F9F78E05183}" presName="compositeNode" presStyleCnt="0">
        <dgm:presLayoutVars>
          <dgm:bulletEnabled val="1"/>
        </dgm:presLayoutVars>
      </dgm:prSet>
      <dgm:spPr/>
    </dgm:pt>
    <dgm:pt modelId="{9EC2BAEF-2927-43AC-904B-2AE368FB9802}" type="pres">
      <dgm:prSet presAssocID="{E7257AFA-096D-451F-884C-2F9F78E05183}" presName="image" presStyleLbl="fgImgPlace1" presStyleIdx="1" presStyleCnt="3" custLinFactX="13075" custLinFactNeighborX="100000" custLinFactNeighborY="-8889"/>
      <dgm:spPr>
        <a:xfrm>
          <a:off x="1966197" y="176587"/>
          <a:ext cx="531687" cy="531687"/>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gm:spPr>
    </dgm:pt>
    <dgm:pt modelId="{DFC8C81A-9FAA-4914-943F-C8935592BAA7}" type="pres">
      <dgm:prSet presAssocID="{E7257AFA-096D-451F-884C-2F9F78E05183}" presName="childNode" presStyleLbl="node1" presStyleIdx="1" presStyleCnt="3" custScaleY="81212">
        <dgm:presLayoutVars>
          <dgm:bulletEnabled val="1"/>
        </dgm:presLayoutVars>
      </dgm:prSet>
      <dgm:spPr>
        <a:prstGeom prst="rect">
          <a:avLst/>
        </a:prstGeom>
      </dgm:spPr>
      <dgm:t>
        <a:bodyPr/>
        <a:lstStyle/>
        <a:p>
          <a:endParaRPr lang="en-US"/>
        </a:p>
      </dgm:t>
    </dgm:pt>
    <dgm:pt modelId="{81587068-DA93-4D2F-BD63-644ED7A01059}" type="pres">
      <dgm:prSet presAssocID="{E7257AFA-096D-451F-884C-2F9F78E05183}" presName="parentNode" presStyleLbl="revTx" presStyleIdx="1" presStyleCnt="3">
        <dgm:presLayoutVars>
          <dgm:chMax val="0"/>
          <dgm:bulletEnabled val="1"/>
        </dgm:presLayoutVars>
      </dgm:prSet>
      <dgm:spPr>
        <a:prstGeom prst="rect">
          <a:avLst/>
        </a:prstGeom>
      </dgm:spPr>
      <dgm:t>
        <a:bodyPr/>
        <a:lstStyle/>
        <a:p>
          <a:endParaRPr lang="en-US"/>
        </a:p>
      </dgm:t>
    </dgm:pt>
    <dgm:pt modelId="{4961557D-95F0-4038-9186-9543D80CFD24}" type="pres">
      <dgm:prSet presAssocID="{38732F65-6E0A-456D-9377-939484D4E3CD}" presName="sibTrans" presStyleCnt="0"/>
      <dgm:spPr/>
    </dgm:pt>
    <dgm:pt modelId="{0EDC84F8-B565-4BC9-A82B-FA8BC98D24E8}" type="pres">
      <dgm:prSet presAssocID="{31364DA6-8B67-4612-B7DC-74498CEC6FB5}" presName="compositeNode" presStyleCnt="0">
        <dgm:presLayoutVars>
          <dgm:bulletEnabled val="1"/>
        </dgm:presLayoutVars>
      </dgm:prSet>
      <dgm:spPr/>
    </dgm:pt>
    <dgm:pt modelId="{FEA6B234-FDFD-4FE6-9639-1A6EA35D4E8F}" type="pres">
      <dgm:prSet presAssocID="{31364DA6-8B67-4612-B7DC-74498CEC6FB5}" presName="image" presStyleLbl="fgImgPlace1" presStyleIdx="2" presStyleCnt="3" custLinFactX="15942" custLinFactNeighborX="100000" custLinFactNeighborY="-15395"/>
      <dgm:spPr>
        <a:xfrm>
          <a:off x="3897406" y="176587"/>
          <a:ext cx="531687" cy="531687"/>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gm:spPr>
    </dgm:pt>
    <dgm:pt modelId="{0C78C663-E892-486C-95C3-12C52E18D2E9}" type="pres">
      <dgm:prSet presAssocID="{31364DA6-8B67-4612-B7DC-74498CEC6FB5}" presName="childNode" presStyleLbl="node1" presStyleIdx="2" presStyleCnt="3" custScaleX="100411" custScaleY="79991">
        <dgm:presLayoutVars>
          <dgm:bulletEnabled val="1"/>
        </dgm:presLayoutVars>
      </dgm:prSet>
      <dgm:spPr>
        <a:prstGeom prst="rect">
          <a:avLst/>
        </a:prstGeom>
      </dgm:spPr>
      <dgm:t>
        <a:bodyPr/>
        <a:lstStyle/>
        <a:p>
          <a:endParaRPr lang="en-US"/>
        </a:p>
      </dgm:t>
    </dgm:pt>
    <dgm:pt modelId="{14D309A6-FA4A-43C2-8EDD-E7D3D9393579}" type="pres">
      <dgm:prSet presAssocID="{31364DA6-8B67-4612-B7DC-74498CEC6FB5}" presName="parentNode" presStyleLbl="revTx" presStyleIdx="2" presStyleCnt="3">
        <dgm:presLayoutVars>
          <dgm:chMax val="0"/>
          <dgm:bulletEnabled val="1"/>
        </dgm:presLayoutVars>
      </dgm:prSet>
      <dgm:spPr>
        <a:prstGeom prst="rect">
          <a:avLst/>
        </a:prstGeom>
      </dgm:spPr>
      <dgm:t>
        <a:bodyPr/>
        <a:lstStyle/>
        <a:p>
          <a:endParaRPr lang="en-US"/>
        </a:p>
      </dgm:t>
    </dgm:pt>
  </dgm:ptLst>
  <dgm:cxnLst>
    <dgm:cxn modelId="{DECDAE2D-BF4F-4493-A8D4-B51B67F98981}" type="presOf" srcId="{73D0C037-389E-4495-95D3-73AC29431F5D}" destId="{0C78C663-E892-486C-95C3-12C52E18D2E9}" srcOrd="0" destOrd="0" presId="urn:microsoft.com/office/officeart/2005/8/layout/hList2"/>
    <dgm:cxn modelId="{F6868CBB-1094-43DC-A5EB-7F45434F2676}" type="presOf" srcId="{89DCC840-BF61-4ED0-ACA5-9EC0A0BFE295}" destId="{DFC8C81A-9FAA-4914-943F-C8935592BAA7}" srcOrd="0" destOrd="0" presId="urn:microsoft.com/office/officeart/2005/8/layout/hList2"/>
    <dgm:cxn modelId="{A0A51767-AAC2-436F-A3C9-09331BB7F209}" type="presOf" srcId="{A0BD097B-67F8-441E-9C64-9EC85BA433A4}" destId="{DFC8C81A-9FAA-4914-943F-C8935592BAA7}" srcOrd="0" destOrd="2" presId="urn:microsoft.com/office/officeart/2005/8/layout/hList2"/>
    <dgm:cxn modelId="{8A57B28A-1295-4E1F-9638-C87FBAAA06A5}" type="presOf" srcId="{752FF4FF-3351-40D0-9C99-A743383C7E79}" destId="{C680AE40-6734-4ADD-B8C0-087165BB8167}" srcOrd="0" destOrd="0" presId="urn:microsoft.com/office/officeart/2005/8/layout/hList2"/>
    <dgm:cxn modelId="{200570D5-BEB7-4EC7-8C88-E554C1D38623}" srcId="{31364DA6-8B67-4612-B7DC-74498CEC6FB5}" destId="{A52D593B-B08B-48F1-ABF3-BC0BEE2089C1}" srcOrd="6" destOrd="0" parTransId="{21F347CD-2DE1-4775-A2BE-B54132071729}" sibTransId="{3C8BBD3A-DEC2-4B46-9D54-27F9DEE55749}"/>
    <dgm:cxn modelId="{585258B8-BA01-471D-996B-0ADF82021E17}" type="presOf" srcId="{6CA02E3C-5F5E-4CDF-81D2-0465BFA703AB}" destId="{3425984F-2F80-4348-A933-EF81E251EBD4}" srcOrd="0" destOrd="1" presId="urn:microsoft.com/office/officeart/2005/8/layout/hList2"/>
    <dgm:cxn modelId="{55685C7A-3967-4025-88AA-F0F7BA0028E0}" type="presOf" srcId="{F3505AF4-B750-4F5A-8D75-711A11AD20BE}" destId="{3425984F-2F80-4348-A933-EF81E251EBD4}" srcOrd="0" destOrd="0" presId="urn:microsoft.com/office/officeart/2005/8/layout/hList2"/>
    <dgm:cxn modelId="{E2171D0C-D25A-42D5-9D26-86543470A03E}" type="presOf" srcId="{E807D772-AC6F-45E5-B890-C12AE4822AF4}" destId="{81A22578-7E79-41D3-9434-8B38E724555F}" srcOrd="0" destOrd="0" presId="urn:microsoft.com/office/officeart/2005/8/layout/hList2"/>
    <dgm:cxn modelId="{AD0BA193-83CC-4782-825C-8BBA6DDE0219}" srcId="{E807D772-AC6F-45E5-B890-C12AE4822AF4}" destId="{E7257AFA-096D-451F-884C-2F9F78E05183}" srcOrd="1" destOrd="0" parTransId="{A7AA5298-18C2-4C8E-BF4D-49A405AAE982}" sibTransId="{38732F65-6E0A-456D-9377-939484D4E3CD}"/>
    <dgm:cxn modelId="{524896FA-DE5A-4852-8575-C5932AAFFE11}" type="presOf" srcId="{B081D919-465F-406A-B4EC-739D35B627A3}" destId="{DFC8C81A-9FAA-4914-943F-C8935592BAA7}" srcOrd="0" destOrd="3" presId="urn:microsoft.com/office/officeart/2005/8/layout/hList2"/>
    <dgm:cxn modelId="{60CDB533-65D5-47FC-A21F-335515F8634A}" type="presOf" srcId="{CA276179-03B9-4A75-860F-7AE6D1B86A47}" destId="{0C78C663-E892-486C-95C3-12C52E18D2E9}" srcOrd="0" destOrd="3" presId="urn:microsoft.com/office/officeart/2005/8/layout/hList2"/>
    <dgm:cxn modelId="{20094435-E958-4A43-A8C3-27635AB73A6A}" srcId="{752FF4FF-3351-40D0-9C99-A743383C7E79}" destId="{6CA02E3C-5F5E-4CDF-81D2-0465BFA703AB}" srcOrd="1" destOrd="0" parTransId="{4024354B-F224-4892-966F-F09D95CD1361}" sibTransId="{3573693C-AC60-45D4-98D1-B8D09DD4F326}"/>
    <dgm:cxn modelId="{5B044245-E3E0-43C2-964D-F9E106FDECF7}" srcId="{31364DA6-8B67-4612-B7DC-74498CEC6FB5}" destId="{73D0C037-389E-4495-95D3-73AC29431F5D}" srcOrd="0" destOrd="0" parTransId="{7581A92E-E3E4-4663-B5F2-8038921ABAC1}" sibTransId="{DFD7F613-0A24-4247-85CB-A19D6B556DA3}"/>
    <dgm:cxn modelId="{FF1B04BA-4108-4ED1-8CA7-7DDF9ECDC053}" srcId="{752FF4FF-3351-40D0-9C99-A743383C7E79}" destId="{4D3BFA8A-BC75-421B-B73F-A569CE1CC892}" srcOrd="2" destOrd="0" parTransId="{9F6A416A-4F11-4452-B9A6-0D03BD488751}" sibTransId="{6FA7D041-E460-4F51-BE13-CC2C9A362449}"/>
    <dgm:cxn modelId="{93CEA76F-D23B-46EB-BC3F-81C41D7EA52D}" srcId="{E807D772-AC6F-45E5-B890-C12AE4822AF4}" destId="{752FF4FF-3351-40D0-9C99-A743383C7E79}" srcOrd="0" destOrd="0" parTransId="{46CCB24E-D836-45D4-BFDB-7EBDEC925256}" sibTransId="{1DA56741-2012-4519-BBFC-07B0A4A2D813}"/>
    <dgm:cxn modelId="{BF5C4DD1-2FD2-441E-A872-3848E1858D96}" srcId="{31364DA6-8B67-4612-B7DC-74498CEC6FB5}" destId="{91A24528-817F-4D45-8F12-54CA152DF3E6}" srcOrd="4" destOrd="0" parTransId="{905A610C-2670-4846-A174-73BE58DDB836}" sibTransId="{419270CA-53BB-4B0C-9B02-D4668735F482}"/>
    <dgm:cxn modelId="{70A234BD-BA17-495F-95A9-09D75A828374}" type="presOf" srcId="{4D3BFA8A-BC75-421B-B73F-A569CE1CC892}" destId="{3425984F-2F80-4348-A933-EF81E251EBD4}" srcOrd="0" destOrd="2" presId="urn:microsoft.com/office/officeart/2005/8/layout/hList2"/>
    <dgm:cxn modelId="{45477986-9AF9-4F35-A01A-66A8A22BE19D}" srcId="{31364DA6-8B67-4612-B7DC-74498CEC6FB5}" destId="{CA276179-03B9-4A75-860F-7AE6D1B86A47}" srcOrd="3" destOrd="0" parTransId="{9FAF266F-4D53-4A21-84A4-485051078C39}" sibTransId="{D7C29186-76D6-4D16-B59C-A4040C1F2FF7}"/>
    <dgm:cxn modelId="{7139F493-A238-43B3-86EB-170393E51633}" srcId="{E7257AFA-096D-451F-884C-2F9F78E05183}" destId="{0BFAC838-F33A-4629-8EB0-8BF6F98F4565}" srcOrd="1" destOrd="0" parTransId="{87CA7A79-D633-4C56-B8CC-C71EF884E3C5}" sibTransId="{BBF80551-4A01-4386-B13D-B7B36B8247C8}"/>
    <dgm:cxn modelId="{9340758A-A792-4B93-AE6D-5C7EA287DFB9}" srcId="{E7257AFA-096D-451F-884C-2F9F78E05183}" destId="{89DCC840-BF61-4ED0-ACA5-9EC0A0BFE295}" srcOrd="0" destOrd="0" parTransId="{196AA502-1AD7-4E38-8E5F-CE00C3F18DB1}" sibTransId="{C3F0F76E-3773-472A-813C-3AF20BE277DA}"/>
    <dgm:cxn modelId="{08FD7333-06E5-447C-8A6F-F60087987A1F}" type="presOf" srcId="{0BFAC838-F33A-4629-8EB0-8BF6F98F4565}" destId="{DFC8C81A-9FAA-4914-943F-C8935592BAA7}" srcOrd="0" destOrd="1" presId="urn:microsoft.com/office/officeart/2005/8/layout/hList2"/>
    <dgm:cxn modelId="{AC563F15-CB03-4CD6-8136-C7AEE4F46AEE}" type="presOf" srcId="{91A24528-817F-4D45-8F12-54CA152DF3E6}" destId="{0C78C663-E892-486C-95C3-12C52E18D2E9}" srcOrd="0" destOrd="4" presId="urn:microsoft.com/office/officeart/2005/8/layout/hList2"/>
    <dgm:cxn modelId="{58698916-04B8-41AD-ABF5-02E926D2ADAA}" srcId="{752FF4FF-3351-40D0-9C99-A743383C7E79}" destId="{F3505AF4-B750-4F5A-8D75-711A11AD20BE}" srcOrd="0" destOrd="0" parTransId="{4A365D10-CA64-4076-A222-9FE3D26E113F}" sibTransId="{A465E9A0-3394-4767-B3F9-C23F854A1442}"/>
    <dgm:cxn modelId="{E3E972EB-F88C-4BB8-9351-B6F9CEE5F66A}" srcId="{31364DA6-8B67-4612-B7DC-74498CEC6FB5}" destId="{517484BB-2526-46D2-BEC7-A7BBAA29D5AA}" srcOrd="5" destOrd="0" parTransId="{11D6536A-54C6-4EC7-97B2-21C1B395847D}" sibTransId="{0FD880CC-B33A-4909-827A-3F9EEA414E31}"/>
    <dgm:cxn modelId="{72BF790E-B5FA-49A7-8C7F-C5403933D204}" type="presOf" srcId="{A52D593B-B08B-48F1-ABF3-BC0BEE2089C1}" destId="{0C78C663-E892-486C-95C3-12C52E18D2E9}" srcOrd="0" destOrd="6" presId="urn:microsoft.com/office/officeart/2005/8/layout/hList2"/>
    <dgm:cxn modelId="{07CDB224-D506-437C-8926-1F934AE2D6F5}" srcId="{752FF4FF-3351-40D0-9C99-A743383C7E79}" destId="{782E6C56-1AEC-4CA6-B352-E9288687E95E}" srcOrd="3" destOrd="0" parTransId="{6B33C4DF-4DE3-47FB-86B6-A6F8B40980FB}" sibTransId="{EE3E9E60-D46C-466E-B10C-2DDE64B232B9}"/>
    <dgm:cxn modelId="{6C2E8CC4-6C3F-4AEA-B3D4-ADBB043B60FB}" type="presOf" srcId="{31364DA6-8B67-4612-B7DC-74498CEC6FB5}" destId="{14D309A6-FA4A-43C2-8EDD-E7D3D9393579}" srcOrd="0" destOrd="0" presId="urn:microsoft.com/office/officeart/2005/8/layout/hList2"/>
    <dgm:cxn modelId="{086C6991-7B2F-41CD-A112-E39689E40AC0}" srcId="{31364DA6-8B67-4612-B7DC-74498CEC6FB5}" destId="{99E0CE54-127F-43CF-9E5B-75D308022A12}" srcOrd="1" destOrd="0" parTransId="{B4F0F76A-2521-4999-93CE-57C030C9B363}" sibTransId="{C9B949BE-BC0A-4FB5-8D5A-9BA3CF9B82FA}"/>
    <dgm:cxn modelId="{1919CE6A-1796-4ADF-A914-7F3DD43F33E0}" type="presOf" srcId="{517484BB-2526-46D2-BEC7-A7BBAA29D5AA}" destId="{0C78C663-E892-486C-95C3-12C52E18D2E9}" srcOrd="0" destOrd="5" presId="urn:microsoft.com/office/officeart/2005/8/layout/hList2"/>
    <dgm:cxn modelId="{F27A322F-1FF7-41D9-9552-04889FC7801A}" type="presOf" srcId="{99E0CE54-127F-43CF-9E5B-75D308022A12}" destId="{0C78C663-E892-486C-95C3-12C52E18D2E9}" srcOrd="0" destOrd="1" presId="urn:microsoft.com/office/officeart/2005/8/layout/hList2"/>
    <dgm:cxn modelId="{12DE72BE-015C-4BD7-9E73-28381C2EF5A7}" srcId="{E7257AFA-096D-451F-884C-2F9F78E05183}" destId="{B081D919-465F-406A-B4EC-739D35B627A3}" srcOrd="3" destOrd="0" parTransId="{F319360E-4874-4E29-A773-D0344EBC4536}" sibTransId="{9E35AC48-CFF9-46E4-BE3C-46E2EB31C36D}"/>
    <dgm:cxn modelId="{0FD1A91E-E05D-4896-9179-541756711005}" srcId="{31364DA6-8B67-4612-B7DC-74498CEC6FB5}" destId="{02B6CA9D-85D9-45E1-94FD-59410902ADCF}" srcOrd="2" destOrd="0" parTransId="{5C92201B-4D0F-439A-9EED-EACFFC170EB3}" sibTransId="{B8EA2558-8113-4B95-882D-65C39954F6E3}"/>
    <dgm:cxn modelId="{93A5B12B-48B4-4262-89DF-2E9E211FCCD9}" srcId="{E807D772-AC6F-45E5-B890-C12AE4822AF4}" destId="{31364DA6-8B67-4612-B7DC-74498CEC6FB5}" srcOrd="2" destOrd="0" parTransId="{2E7003B5-03AE-4FAC-8B3F-F09D27E38422}" sibTransId="{7630991C-216D-4E6A-B1B3-EE6507801E5D}"/>
    <dgm:cxn modelId="{5C792864-CCE1-49CC-BD68-17E86F1DFBDB}" type="presOf" srcId="{E7257AFA-096D-451F-884C-2F9F78E05183}" destId="{81587068-DA93-4D2F-BD63-644ED7A01059}" srcOrd="0" destOrd="0" presId="urn:microsoft.com/office/officeart/2005/8/layout/hList2"/>
    <dgm:cxn modelId="{EF053F5D-082E-4E06-902A-77BDB6156553}" type="presOf" srcId="{02B6CA9D-85D9-45E1-94FD-59410902ADCF}" destId="{0C78C663-E892-486C-95C3-12C52E18D2E9}" srcOrd="0" destOrd="2" presId="urn:microsoft.com/office/officeart/2005/8/layout/hList2"/>
    <dgm:cxn modelId="{7744BC47-F622-4CC9-8E13-FE6FCDA8E5B2}" srcId="{E7257AFA-096D-451F-884C-2F9F78E05183}" destId="{A0BD097B-67F8-441E-9C64-9EC85BA433A4}" srcOrd="2" destOrd="0" parTransId="{799739D5-4E85-4B5A-B070-820ED94B18F2}" sibTransId="{90261AB3-2FBD-4206-AE77-9C37D8B4BAA5}"/>
    <dgm:cxn modelId="{7ED601AB-C5CF-4674-83CC-B686155C2094}" type="presOf" srcId="{782E6C56-1AEC-4CA6-B352-E9288687E95E}" destId="{3425984F-2F80-4348-A933-EF81E251EBD4}" srcOrd="0" destOrd="3" presId="urn:microsoft.com/office/officeart/2005/8/layout/hList2"/>
    <dgm:cxn modelId="{257F2147-7AD4-47D7-AAD4-A300E51FDD3E}" type="presParOf" srcId="{81A22578-7E79-41D3-9434-8B38E724555F}" destId="{6635FC90-0862-4065-B567-B58B3B055DE6}" srcOrd="0" destOrd="0" presId="urn:microsoft.com/office/officeart/2005/8/layout/hList2"/>
    <dgm:cxn modelId="{F21FFB6F-7CE3-4248-AEB2-B04211D293B7}" type="presParOf" srcId="{6635FC90-0862-4065-B567-B58B3B055DE6}" destId="{C9C5470C-9808-4C61-9D66-8D993DF63356}" srcOrd="0" destOrd="0" presId="urn:microsoft.com/office/officeart/2005/8/layout/hList2"/>
    <dgm:cxn modelId="{30D468EE-D303-40D3-BB23-59CD17086B61}" type="presParOf" srcId="{6635FC90-0862-4065-B567-B58B3B055DE6}" destId="{3425984F-2F80-4348-A933-EF81E251EBD4}" srcOrd="1" destOrd="0" presId="urn:microsoft.com/office/officeart/2005/8/layout/hList2"/>
    <dgm:cxn modelId="{E0E38F40-B4A6-4983-9BD5-25B2DAFFC110}" type="presParOf" srcId="{6635FC90-0862-4065-B567-B58B3B055DE6}" destId="{C680AE40-6734-4ADD-B8C0-087165BB8167}" srcOrd="2" destOrd="0" presId="urn:microsoft.com/office/officeart/2005/8/layout/hList2"/>
    <dgm:cxn modelId="{514A913F-8FDD-4097-85B2-DE25D7B92A8F}" type="presParOf" srcId="{81A22578-7E79-41D3-9434-8B38E724555F}" destId="{DB9F9D27-4806-49D9-B5D6-442C6ACC02A5}" srcOrd="1" destOrd="0" presId="urn:microsoft.com/office/officeart/2005/8/layout/hList2"/>
    <dgm:cxn modelId="{9154DAB5-5F82-423E-BCE3-B5D713081FC6}" type="presParOf" srcId="{81A22578-7E79-41D3-9434-8B38E724555F}" destId="{C3BD9475-895B-4032-BCB8-158FDFC13814}" srcOrd="2" destOrd="0" presId="urn:microsoft.com/office/officeart/2005/8/layout/hList2"/>
    <dgm:cxn modelId="{8EDC9284-004D-4930-A659-D872B9833014}" type="presParOf" srcId="{C3BD9475-895B-4032-BCB8-158FDFC13814}" destId="{9EC2BAEF-2927-43AC-904B-2AE368FB9802}" srcOrd="0" destOrd="0" presId="urn:microsoft.com/office/officeart/2005/8/layout/hList2"/>
    <dgm:cxn modelId="{5CB21E17-9B92-43E3-8C4A-C2E6A2E5F5D7}" type="presParOf" srcId="{C3BD9475-895B-4032-BCB8-158FDFC13814}" destId="{DFC8C81A-9FAA-4914-943F-C8935592BAA7}" srcOrd="1" destOrd="0" presId="urn:microsoft.com/office/officeart/2005/8/layout/hList2"/>
    <dgm:cxn modelId="{E244B68D-E4FD-4A1E-915D-F7CD65EB4AE2}" type="presParOf" srcId="{C3BD9475-895B-4032-BCB8-158FDFC13814}" destId="{81587068-DA93-4D2F-BD63-644ED7A01059}" srcOrd="2" destOrd="0" presId="urn:microsoft.com/office/officeart/2005/8/layout/hList2"/>
    <dgm:cxn modelId="{67C2430A-B386-49BA-B12E-40885FE43081}" type="presParOf" srcId="{81A22578-7E79-41D3-9434-8B38E724555F}" destId="{4961557D-95F0-4038-9186-9543D80CFD24}" srcOrd="3" destOrd="0" presId="urn:microsoft.com/office/officeart/2005/8/layout/hList2"/>
    <dgm:cxn modelId="{F9054A08-B25C-4509-9571-58F0B3713112}" type="presParOf" srcId="{81A22578-7E79-41D3-9434-8B38E724555F}" destId="{0EDC84F8-B565-4BC9-A82B-FA8BC98D24E8}" srcOrd="4" destOrd="0" presId="urn:microsoft.com/office/officeart/2005/8/layout/hList2"/>
    <dgm:cxn modelId="{D59E19D7-9A05-448A-9A74-3C7A65F60B4D}" type="presParOf" srcId="{0EDC84F8-B565-4BC9-A82B-FA8BC98D24E8}" destId="{FEA6B234-FDFD-4FE6-9639-1A6EA35D4E8F}" srcOrd="0" destOrd="0" presId="urn:microsoft.com/office/officeart/2005/8/layout/hList2"/>
    <dgm:cxn modelId="{7B1A185C-F05D-440A-902C-0CAF1338A467}" type="presParOf" srcId="{0EDC84F8-B565-4BC9-A82B-FA8BC98D24E8}" destId="{0C78C663-E892-486C-95C3-12C52E18D2E9}" srcOrd="1" destOrd="0" presId="urn:microsoft.com/office/officeart/2005/8/layout/hList2"/>
    <dgm:cxn modelId="{E80EBA3D-73FF-45A6-91D8-0AE1722B0B5D}" type="presParOf" srcId="{0EDC84F8-B565-4BC9-A82B-FA8BC98D24E8}" destId="{14D309A6-FA4A-43C2-8EDD-E7D3D939357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39B133-9430-45A2-B91F-318D38F0BDB1}" type="doc">
      <dgm:prSet loTypeId="urn:microsoft.com/office/officeart/2005/8/layout/pyramid2" loCatId="list" qsTypeId="urn:microsoft.com/office/officeart/2005/8/quickstyle/3d1" qsCatId="3D" csTypeId="urn:microsoft.com/office/officeart/2005/8/colors/colorful5" csCatId="colorful" phldr="1"/>
      <dgm:spPr/>
    </dgm:pt>
    <dgm:pt modelId="{B294FB18-97C7-4509-A95F-D374234749DE}">
      <dgm:prSet phldrT="[Text]" custT="1"/>
      <dgm:spPr/>
      <dgm:t>
        <a:bodyPr/>
        <a:lstStyle/>
        <a:p>
          <a:r>
            <a:rPr lang="en-ZA" sz="2400" dirty="0">
              <a:latin typeface="Arial Narrow" panose="020B0606020202030204" pitchFamily="34" charset="0"/>
            </a:rPr>
            <a:t>The CCMA has achieved an unqualified audit opinion with no findings (clean audit) for the 2021/22 financial year and a 100% performance against a total of 32 planned output indicators in the approved 2021/22 Annual Performance Plan.</a:t>
          </a:r>
        </a:p>
      </dgm:t>
    </dgm:pt>
    <dgm:pt modelId="{CD883AF8-A9F4-433C-B47E-02AFD50100CD}" type="parTrans" cxnId="{3A25DACF-4364-4473-A99F-737079B3179D}">
      <dgm:prSet/>
      <dgm:spPr/>
      <dgm:t>
        <a:bodyPr/>
        <a:lstStyle/>
        <a:p>
          <a:endParaRPr lang="en-ZA"/>
        </a:p>
      </dgm:t>
    </dgm:pt>
    <dgm:pt modelId="{B8E988C6-D5F1-46D0-9F86-6A4DF89FDD36}" type="sibTrans" cxnId="{3A25DACF-4364-4473-A99F-737079B3179D}">
      <dgm:prSet/>
      <dgm:spPr/>
      <dgm:t>
        <a:bodyPr/>
        <a:lstStyle/>
        <a:p>
          <a:endParaRPr lang="en-ZA"/>
        </a:p>
      </dgm:t>
    </dgm:pt>
    <dgm:pt modelId="{4CB10F3B-3BE0-4308-8B94-A91165D57188}" type="pres">
      <dgm:prSet presAssocID="{CA39B133-9430-45A2-B91F-318D38F0BDB1}" presName="compositeShape" presStyleCnt="0">
        <dgm:presLayoutVars>
          <dgm:dir/>
          <dgm:resizeHandles/>
        </dgm:presLayoutVars>
      </dgm:prSet>
      <dgm:spPr/>
    </dgm:pt>
    <dgm:pt modelId="{7A66E95F-63E5-4CB1-9B39-2A68DF325230}" type="pres">
      <dgm:prSet presAssocID="{CA39B133-9430-45A2-B91F-318D38F0BDB1}" presName="pyramid" presStyleLbl="node1" presStyleIdx="0" presStyleCnt="1" custScaleX="128876"/>
      <dgm:spPr/>
    </dgm:pt>
    <dgm:pt modelId="{B590D5BB-DDE8-4918-89C0-9BFCC19F5A58}" type="pres">
      <dgm:prSet presAssocID="{CA39B133-9430-45A2-B91F-318D38F0BDB1}" presName="theList" presStyleCnt="0"/>
      <dgm:spPr/>
    </dgm:pt>
    <dgm:pt modelId="{CCBA32D6-D09D-4C53-8E50-4C1E25288245}" type="pres">
      <dgm:prSet presAssocID="{B294FB18-97C7-4509-A95F-D374234749DE}" presName="aNode" presStyleLbl="fgAcc1" presStyleIdx="0" presStyleCnt="1" custScaleX="117832" custScaleY="260833">
        <dgm:presLayoutVars>
          <dgm:bulletEnabled val="1"/>
        </dgm:presLayoutVars>
      </dgm:prSet>
      <dgm:spPr/>
      <dgm:t>
        <a:bodyPr/>
        <a:lstStyle/>
        <a:p>
          <a:endParaRPr lang="en-US"/>
        </a:p>
      </dgm:t>
    </dgm:pt>
    <dgm:pt modelId="{E14707FE-AB67-4F6B-9619-0F86E0B368AB}" type="pres">
      <dgm:prSet presAssocID="{B294FB18-97C7-4509-A95F-D374234749DE}" presName="aSpace" presStyleCnt="0"/>
      <dgm:spPr/>
    </dgm:pt>
  </dgm:ptLst>
  <dgm:cxnLst>
    <dgm:cxn modelId="{39868065-C7CC-4729-A97D-819AC6AF86B1}" type="presOf" srcId="{B294FB18-97C7-4509-A95F-D374234749DE}" destId="{CCBA32D6-D09D-4C53-8E50-4C1E25288245}" srcOrd="0" destOrd="0" presId="urn:microsoft.com/office/officeart/2005/8/layout/pyramid2"/>
    <dgm:cxn modelId="{3A25DACF-4364-4473-A99F-737079B3179D}" srcId="{CA39B133-9430-45A2-B91F-318D38F0BDB1}" destId="{B294FB18-97C7-4509-A95F-D374234749DE}" srcOrd="0" destOrd="0" parTransId="{CD883AF8-A9F4-433C-B47E-02AFD50100CD}" sibTransId="{B8E988C6-D5F1-46D0-9F86-6A4DF89FDD36}"/>
    <dgm:cxn modelId="{49AA4A2B-2F38-4B99-9037-B407C140321B}" type="presOf" srcId="{CA39B133-9430-45A2-B91F-318D38F0BDB1}" destId="{4CB10F3B-3BE0-4308-8B94-A91165D57188}" srcOrd="0" destOrd="0" presId="urn:microsoft.com/office/officeart/2005/8/layout/pyramid2"/>
    <dgm:cxn modelId="{5FAB0B8F-27D0-475A-8E27-4A371E489F75}" type="presParOf" srcId="{4CB10F3B-3BE0-4308-8B94-A91165D57188}" destId="{7A66E95F-63E5-4CB1-9B39-2A68DF325230}" srcOrd="0" destOrd="0" presId="urn:microsoft.com/office/officeart/2005/8/layout/pyramid2"/>
    <dgm:cxn modelId="{5FA080C2-2469-4492-9738-AA8C6230C3B5}" type="presParOf" srcId="{4CB10F3B-3BE0-4308-8B94-A91165D57188}" destId="{B590D5BB-DDE8-4918-89C0-9BFCC19F5A58}" srcOrd="1" destOrd="0" presId="urn:microsoft.com/office/officeart/2005/8/layout/pyramid2"/>
    <dgm:cxn modelId="{906E47A2-6FF6-4BA9-A887-8AF92EC2870E}" type="presParOf" srcId="{B590D5BB-DDE8-4918-89C0-9BFCC19F5A58}" destId="{CCBA32D6-D09D-4C53-8E50-4C1E25288245}" srcOrd="0" destOrd="0" presId="urn:microsoft.com/office/officeart/2005/8/layout/pyramid2"/>
    <dgm:cxn modelId="{5A9D951C-77F4-4FC1-AD98-0743F85B226C}" type="presParOf" srcId="{B590D5BB-DDE8-4918-89C0-9BFCC19F5A58}" destId="{E14707FE-AB67-4F6B-9619-0F86E0B368AB}"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EAB7C9-E089-410A-A34A-2A3FAB3B9C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4228C5D-B069-453C-A17F-AA7A657B60C9}">
      <dgm:prSet phldrT="[Text]" custT="1"/>
      <dgm:spPr>
        <a:solidFill>
          <a:srgbClr val="70AD47"/>
        </a:solidFill>
      </dgm:spPr>
      <dgm:t>
        <a:bodyPr/>
        <a:lstStyle/>
        <a:p>
          <a:r>
            <a:rPr lang="en-US" sz="1800" b="0" dirty="0">
              <a:solidFill>
                <a:schemeClr val="tx1"/>
              </a:solidFill>
              <a:latin typeface="Arial Narrow" panose="020B0606020202030204" pitchFamily="34" charset="0"/>
            </a:rPr>
            <a:t>Cash &amp; cash equivalent</a:t>
          </a:r>
        </a:p>
        <a:p>
          <a:r>
            <a:rPr lang="en-US" sz="1800" b="1" dirty="0">
              <a:solidFill>
                <a:schemeClr val="tx1"/>
              </a:solidFill>
              <a:latin typeface="Arial Narrow" panose="020B0606020202030204" pitchFamily="34" charset="0"/>
            </a:rPr>
            <a:t>(R141.6 </a:t>
          </a:r>
          <a:r>
            <a:rPr lang="en-US" sz="1800" dirty="0">
              <a:solidFill>
                <a:schemeClr val="tx1"/>
              </a:solidFill>
              <a:latin typeface="Arial Narrow" panose="020B0606020202030204" pitchFamily="34" charset="0"/>
            </a:rPr>
            <a:t>m)</a:t>
          </a:r>
        </a:p>
        <a:p>
          <a:r>
            <a:rPr lang="en-US" sz="1800" b="1" dirty="0">
              <a:solidFill>
                <a:schemeClr val="tx1"/>
              </a:solidFill>
              <a:latin typeface="Arial Narrow" panose="020B0606020202030204" pitchFamily="34" charset="0"/>
            </a:rPr>
            <a:t>(1.24:1</a:t>
          </a:r>
          <a:r>
            <a:rPr lang="en-US" sz="1800" dirty="0">
              <a:solidFill>
                <a:schemeClr val="tx1"/>
              </a:solidFill>
              <a:latin typeface="Arial Narrow" panose="020B0606020202030204" pitchFamily="34" charset="0"/>
            </a:rPr>
            <a:t>)</a:t>
          </a:r>
          <a:endParaRPr lang="en-US" sz="1800" dirty="0">
            <a:latin typeface="Arial Narrow" panose="020B0606020202030204" pitchFamily="34" charset="0"/>
          </a:endParaRPr>
        </a:p>
      </dgm:t>
    </dgm:pt>
    <dgm:pt modelId="{B796FF0D-1114-4B68-A169-FF7F3EB5FAF6}" type="parTrans" cxnId="{BDC37DF9-CEEA-483C-AA0F-DACC1569DD6E}">
      <dgm:prSet/>
      <dgm:spPr/>
      <dgm:t>
        <a:bodyPr/>
        <a:lstStyle/>
        <a:p>
          <a:endParaRPr lang="en-US">
            <a:latin typeface="Arial Narrow" panose="020B0606020202030204" pitchFamily="34" charset="0"/>
          </a:endParaRPr>
        </a:p>
      </dgm:t>
    </dgm:pt>
    <dgm:pt modelId="{0C4426C2-E8D9-46D4-A770-2131B6B85708}" type="sibTrans" cxnId="{BDC37DF9-CEEA-483C-AA0F-DACC1569DD6E}">
      <dgm:prSet/>
      <dgm:spPr/>
      <dgm:t>
        <a:bodyPr/>
        <a:lstStyle/>
        <a:p>
          <a:endParaRPr lang="en-US">
            <a:latin typeface="Arial Narrow" panose="020B0606020202030204" pitchFamily="34" charset="0"/>
          </a:endParaRPr>
        </a:p>
      </dgm:t>
    </dgm:pt>
    <dgm:pt modelId="{8D07F818-9A31-4CAF-A5C8-5F1FA513F5B7}">
      <dgm:prSet phldrT="[Text]" custT="1"/>
      <dgm:spPr>
        <a:solidFill>
          <a:srgbClr val="70AD47"/>
        </a:solidFill>
      </dgm:spPr>
      <dgm:t>
        <a:bodyPr/>
        <a:lstStyle/>
        <a:p>
          <a:r>
            <a:rPr lang="en-ZA" sz="1800" dirty="0">
              <a:solidFill>
                <a:schemeClr val="tx1"/>
              </a:solidFill>
              <a:latin typeface="Arial Narrow" panose="020B0606020202030204" pitchFamily="34" charset="0"/>
            </a:rPr>
            <a:t>Current assets: Current liabilities</a:t>
          </a:r>
        </a:p>
        <a:p>
          <a:r>
            <a:rPr lang="en-US" sz="1800" dirty="0">
              <a:solidFill>
                <a:schemeClr val="tx1"/>
              </a:solidFill>
              <a:latin typeface="Arial Narrow" panose="020B0606020202030204" pitchFamily="34" charset="0"/>
            </a:rPr>
            <a:t>(</a:t>
          </a:r>
          <a:r>
            <a:rPr lang="en-US" sz="1800" b="1" dirty="0">
              <a:solidFill>
                <a:schemeClr val="tx1"/>
              </a:solidFill>
              <a:latin typeface="Arial Narrow" panose="020B0606020202030204" pitchFamily="34" charset="0"/>
            </a:rPr>
            <a:t>R150.3 </a:t>
          </a:r>
          <a:r>
            <a:rPr lang="en-US" sz="1800" b="0" dirty="0">
              <a:solidFill>
                <a:schemeClr val="tx1"/>
              </a:solidFill>
              <a:latin typeface="Arial Narrow" panose="020B0606020202030204" pitchFamily="34" charset="0"/>
            </a:rPr>
            <a:t>m: </a:t>
          </a:r>
          <a:r>
            <a:rPr lang="en-US" sz="1800" b="1" dirty="0">
              <a:solidFill>
                <a:schemeClr val="tx1"/>
              </a:solidFill>
              <a:latin typeface="Arial Narrow" panose="020B0606020202030204" pitchFamily="34" charset="0"/>
            </a:rPr>
            <a:t>R113.8</a:t>
          </a:r>
          <a:r>
            <a:rPr lang="en-US" sz="1800" b="0" dirty="0">
              <a:solidFill>
                <a:schemeClr val="tx1"/>
              </a:solidFill>
              <a:latin typeface="Arial Narrow" panose="020B0606020202030204" pitchFamily="34" charset="0"/>
            </a:rPr>
            <a:t> m</a:t>
          </a:r>
          <a:r>
            <a:rPr lang="en-US" sz="1800" dirty="0">
              <a:solidFill>
                <a:schemeClr val="tx1"/>
              </a:solidFill>
              <a:latin typeface="Arial Narrow" panose="020B0606020202030204" pitchFamily="34" charset="0"/>
            </a:rPr>
            <a:t>) </a:t>
          </a:r>
        </a:p>
        <a:p>
          <a:r>
            <a:rPr lang="en-US" sz="1800" b="1" dirty="0">
              <a:solidFill>
                <a:schemeClr val="tx1"/>
              </a:solidFill>
              <a:latin typeface="Arial Narrow" panose="020B0606020202030204" pitchFamily="34" charset="0"/>
            </a:rPr>
            <a:t>(1.32:1)</a:t>
          </a:r>
          <a:r>
            <a:rPr lang="en-US" sz="1800" dirty="0">
              <a:solidFill>
                <a:schemeClr val="tx1"/>
              </a:solidFill>
              <a:latin typeface="Arial Narrow" panose="020B0606020202030204" pitchFamily="34" charset="0"/>
            </a:rPr>
            <a:t> </a:t>
          </a:r>
          <a:endParaRPr lang="en-US" sz="1800" dirty="0">
            <a:latin typeface="Arial Narrow" panose="020B0606020202030204" pitchFamily="34" charset="0"/>
          </a:endParaRPr>
        </a:p>
      </dgm:t>
    </dgm:pt>
    <dgm:pt modelId="{75D43A84-64E2-4AF1-BB69-D7290AA4107F}" type="parTrans" cxnId="{DA5264A6-5CB9-47F8-A252-83A122936E0A}">
      <dgm:prSet/>
      <dgm:spPr/>
      <dgm:t>
        <a:bodyPr/>
        <a:lstStyle/>
        <a:p>
          <a:endParaRPr lang="en-US">
            <a:latin typeface="Arial Narrow" panose="020B0606020202030204" pitchFamily="34" charset="0"/>
          </a:endParaRPr>
        </a:p>
      </dgm:t>
    </dgm:pt>
    <dgm:pt modelId="{ABA18C8B-449D-4C73-8685-77EB69B526C6}" type="sibTrans" cxnId="{DA5264A6-5CB9-47F8-A252-83A122936E0A}">
      <dgm:prSet/>
      <dgm:spPr/>
      <dgm:t>
        <a:bodyPr/>
        <a:lstStyle/>
        <a:p>
          <a:endParaRPr lang="en-US">
            <a:latin typeface="Arial Narrow" panose="020B0606020202030204" pitchFamily="34" charset="0"/>
          </a:endParaRPr>
        </a:p>
      </dgm:t>
    </dgm:pt>
    <dgm:pt modelId="{C7575EC0-97CA-4E9A-B41E-776517EAD96E}">
      <dgm:prSet phldrT="[Text]" custT="1"/>
      <dgm:spPr>
        <a:solidFill>
          <a:schemeClr val="accent6"/>
        </a:solidFill>
      </dgm:spPr>
      <dgm:t>
        <a:bodyPr/>
        <a:lstStyle/>
        <a:p>
          <a:r>
            <a:rPr lang="en-ZA" sz="1800" dirty="0">
              <a:solidFill>
                <a:schemeClr val="tx1"/>
              </a:solidFill>
              <a:latin typeface="Arial Narrow" panose="020B0606020202030204" pitchFamily="34" charset="0"/>
            </a:rPr>
            <a:t> Net Asset</a:t>
          </a:r>
        </a:p>
        <a:p>
          <a:r>
            <a:rPr lang="en-US" sz="1800" b="1" dirty="0">
              <a:solidFill>
                <a:schemeClr val="tx1"/>
              </a:solidFill>
              <a:latin typeface="Arial Narrow" panose="020B0606020202030204" pitchFamily="34" charset="0"/>
            </a:rPr>
            <a:t>(R74</a:t>
          </a:r>
          <a:r>
            <a:rPr lang="en-US" sz="1800" dirty="0">
              <a:solidFill>
                <a:schemeClr val="tx1"/>
              </a:solidFill>
              <a:latin typeface="Arial Narrow" panose="020B0606020202030204" pitchFamily="34" charset="0"/>
            </a:rPr>
            <a:t>m) </a:t>
          </a:r>
        </a:p>
        <a:p>
          <a:endParaRPr lang="en-US" sz="1800" dirty="0">
            <a:latin typeface="Arial Narrow" panose="020B0606020202030204" pitchFamily="34" charset="0"/>
          </a:endParaRPr>
        </a:p>
      </dgm:t>
    </dgm:pt>
    <dgm:pt modelId="{D2C584FC-F8F8-47DF-B1CA-B66E1C9C4B55}" type="parTrans" cxnId="{F6BE330B-CEA5-43E5-AF5E-FF6B014A3F86}">
      <dgm:prSet/>
      <dgm:spPr/>
      <dgm:t>
        <a:bodyPr/>
        <a:lstStyle/>
        <a:p>
          <a:endParaRPr lang="en-US">
            <a:latin typeface="Arial Narrow" panose="020B0606020202030204" pitchFamily="34" charset="0"/>
          </a:endParaRPr>
        </a:p>
      </dgm:t>
    </dgm:pt>
    <dgm:pt modelId="{154905CC-5133-4273-AB65-DFC1905740F3}" type="sibTrans" cxnId="{F6BE330B-CEA5-43E5-AF5E-FF6B014A3F86}">
      <dgm:prSet/>
      <dgm:spPr/>
      <dgm:t>
        <a:bodyPr/>
        <a:lstStyle/>
        <a:p>
          <a:endParaRPr lang="en-US">
            <a:latin typeface="Arial Narrow" panose="020B0606020202030204" pitchFamily="34" charset="0"/>
          </a:endParaRPr>
        </a:p>
      </dgm:t>
    </dgm:pt>
    <dgm:pt modelId="{781F0A0F-F66D-4E6D-8AB1-4C1460078A9E}">
      <dgm:prSet phldrT="[Text]" custT="1"/>
      <dgm:spPr>
        <a:solidFill>
          <a:srgbClr val="70AD47"/>
        </a:solidFill>
      </dgm:spPr>
      <dgm:t>
        <a:bodyPr/>
        <a:lstStyle/>
        <a:p>
          <a:r>
            <a:rPr lang="en-ZA" sz="1800" dirty="0">
              <a:solidFill>
                <a:schemeClr val="tx1"/>
              </a:solidFill>
              <a:latin typeface="Arial Narrow" panose="020B0606020202030204" pitchFamily="34" charset="0"/>
            </a:rPr>
            <a:t>Revenue</a:t>
          </a:r>
        </a:p>
        <a:p>
          <a:r>
            <a:rPr lang="en-ZA" sz="1800" dirty="0">
              <a:solidFill>
                <a:schemeClr val="tx1"/>
              </a:solidFill>
              <a:latin typeface="Arial Narrow" panose="020B0606020202030204" pitchFamily="34" charset="0"/>
            </a:rPr>
            <a:t>*Grant  (</a:t>
          </a:r>
          <a:r>
            <a:rPr lang="en-ZA" sz="1800" b="1" dirty="0">
              <a:solidFill>
                <a:schemeClr val="tx1"/>
              </a:solidFill>
              <a:latin typeface="Arial Narrow" panose="020B0606020202030204" pitchFamily="34" charset="0"/>
            </a:rPr>
            <a:t>R994.9 </a:t>
          </a:r>
          <a:r>
            <a:rPr lang="en-ZA" sz="1800" dirty="0">
              <a:solidFill>
                <a:schemeClr val="tx1"/>
              </a:solidFill>
              <a:latin typeface="Arial Narrow" panose="020B0606020202030204" pitchFamily="34" charset="0"/>
            </a:rPr>
            <a:t>m)</a:t>
          </a:r>
        </a:p>
        <a:p>
          <a:r>
            <a:rPr lang="en-ZA" sz="1800" dirty="0">
              <a:solidFill>
                <a:schemeClr val="tx1"/>
              </a:solidFill>
              <a:latin typeface="Arial Narrow" panose="020B0606020202030204" pitchFamily="34" charset="0"/>
            </a:rPr>
            <a:t>*Other revenue (</a:t>
          </a:r>
          <a:r>
            <a:rPr lang="en-ZA" sz="1750" b="1" dirty="0">
              <a:solidFill>
                <a:schemeClr val="tx1"/>
              </a:solidFill>
              <a:latin typeface="Arial Narrow" panose="020B0606020202030204" pitchFamily="34" charset="0"/>
            </a:rPr>
            <a:t>R23.1</a:t>
          </a:r>
          <a:r>
            <a:rPr lang="en-ZA" sz="1750" dirty="0">
              <a:solidFill>
                <a:schemeClr val="tx1"/>
              </a:solidFill>
              <a:latin typeface="Arial Narrow" panose="020B0606020202030204" pitchFamily="34" charset="0"/>
            </a:rPr>
            <a:t>m)</a:t>
          </a:r>
        </a:p>
      </dgm:t>
    </dgm:pt>
    <dgm:pt modelId="{1B1F816B-01E9-4B9F-99B6-94362F3832E1}" type="parTrans" cxnId="{60759D04-8A2E-4C1F-9050-BD73FCDD916F}">
      <dgm:prSet/>
      <dgm:spPr/>
      <dgm:t>
        <a:bodyPr/>
        <a:lstStyle/>
        <a:p>
          <a:endParaRPr lang="en-US">
            <a:latin typeface="Arial Narrow" panose="020B0606020202030204" pitchFamily="34" charset="0"/>
          </a:endParaRPr>
        </a:p>
      </dgm:t>
    </dgm:pt>
    <dgm:pt modelId="{14CD0A81-B054-4757-910A-B0CF69CBA9FF}" type="sibTrans" cxnId="{60759D04-8A2E-4C1F-9050-BD73FCDD916F}">
      <dgm:prSet/>
      <dgm:spPr/>
      <dgm:t>
        <a:bodyPr/>
        <a:lstStyle/>
        <a:p>
          <a:endParaRPr lang="en-US">
            <a:latin typeface="Arial Narrow" panose="020B0606020202030204" pitchFamily="34" charset="0"/>
          </a:endParaRPr>
        </a:p>
      </dgm:t>
    </dgm:pt>
    <dgm:pt modelId="{8339378D-C5A5-4344-BF90-6ECA5FEAB0B8}">
      <dgm:prSet phldrT="[Text]" custT="1"/>
      <dgm:spPr>
        <a:solidFill>
          <a:srgbClr val="70AD47"/>
        </a:solidFill>
      </dgm:spPr>
      <dgm:t>
        <a:bodyPr/>
        <a:lstStyle/>
        <a:p>
          <a:r>
            <a:rPr lang="en-US" sz="1800" dirty="0">
              <a:solidFill>
                <a:schemeClr val="tx1"/>
              </a:solidFill>
              <a:latin typeface="Arial Narrow" panose="020B0606020202030204" pitchFamily="34" charset="0"/>
            </a:rPr>
            <a:t>Interest Earned</a:t>
          </a:r>
        </a:p>
        <a:p>
          <a:r>
            <a:rPr lang="en-US" sz="1800" b="1" dirty="0">
              <a:solidFill>
                <a:schemeClr val="tx1"/>
              </a:solidFill>
              <a:latin typeface="Arial Narrow" panose="020B0606020202030204" pitchFamily="34" charset="0"/>
            </a:rPr>
            <a:t>(R6.1</a:t>
          </a:r>
          <a:r>
            <a:rPr lang="en-US" sz="1800" dirty="0">
              <a:solidFill>
                <a:schemeClr val="tx1"/>
              </a:solidFill>
              <a:latin typeface="Arial Narrow" panose="020B0606020202030204" pitchFamily="34" charset="0"/>
            </a:rPr>
            <a:t> m)</a:t>
          </a:r>
        </a:p>
        <a:p>
          <a:endParaRPr lang="en-US" sz="1800" dirty="0">
            <a:latin typeface="Arial Narrow" panose="020B0606020202030204" pitchFamily="34" charset="0"/>
          </a:endParaRPr>
        </a:p>
      </dgm:t>
    </dgm:pt>
    <dgm:pt modelId="{6AD5DDCE-C8DB-45E6-B014-BA1725F22597}" type="parTrans" cxnId="{9071BE12-977E-491F-8BCA-6AC61EDCE4E8}">
      <dgm:prSet/>
      <dgm:spPr/>
      <dgm:t>
        <a:bodyPr/>
        <a:lstStyle/>
        <a:p>
          <a:endParaRPr lang="en-US">
            <a:latin typeface="Arial Narrow" panose="020B0606020202030204" pitchFamily="34" charset="0"/>
          </a:endParaRPr>
        </a:p>
      </dgm:t>
    </dgm:pt>
    <dgm:pt modelId="{5264B1FE-E3E3-41FA-89CF-ACAE9F94125C}" type="sibTrans" cxnId="{9071BE12-977E-491F-8BCA-6AC61EDCE4E8}">
      <dgm:prSet/>
      <dgm:spPr/>
      <dgm:t>
        <a:bodyPr/>
        <a:lstStyle/>
        <a:p>
          <a:endParaRPr lang="en-US">
            <a:latin typeface="Arial Narrow" panose="020B0606020202030204" pitchFamily="34" charset="0"/>
          </a:endParaRPr>
        </a:p>
      </dgm:t>
    </dgm:pt>
    <dgm:pt modelId="{A3C4CDCD-16E3-48F9-9B52-0D3448A275FC}" type="pres">
      <dgm:prSet presAssocID="{71EAB7C9-E089-410A-A34A-2A3FAB3B9C37}" presName="diagram" presStyleCnt="0">
        <dgm:presLayoutVars>
          <dgm:dir/>
          <dgm:resizeHandles val="exact"/>
        </dgm:presLayoutVars>
      </dgm:prSet>
      <dgm:spPr/>
      <dgm:t>
        <a:bodyPr/>
        <a:lstStyle/>
        <a:p>
          <a:endParaRPr lang="en-US"/>
        </a:p>
      </dgm:t>
    </dgm:pt>
    <dgm:pt modelId="{5C51BABA-62DA-4A47-BCEB-537FE0B618D0}" type="pres">
      <dgm:prSet presAssocID="{C4228C5D-B069-453C-A17F-AA7A657B60C9}" presName="node" presStyleLbl="node1" presStyleIdx="0" presStyleCnt="5">
        <dgm:presLayoutVars>
          <dgm:bulletEnabled val="1"/>
        </dgm:presLayoutVars>
      </dgm:prSet>
      <dgm:spPr/>
      <dgm:t>
        <a:bodyPr/>
        <a:lstStyle/>
        <a:p>
          <a:endParaRPr lang="en-US"/>
        </a:p>
      </dgm:t>
    </dgm:pt>
    <dgm:pt modelId="{81EFB790-6EB8-4950-A231-91B472A0C05D}" type="pres">
      <dgm:prSet presAssocID="{0C4426C2-E8D9-46D4-A770-2131B6B85708}" presName="sibTrans" presStyleCnt="0"/>
      <dgm:spPr/>
    </dgm:pt>
    <dgm:pt modelId="{3F3D0199-719D-4D78-9D37-A28CCFCB60C9}" type="pres">
      <dgm:prSet presAssocID="{8D07F818-9A31-4CAF-A5C8-5F1FA513F5B7}" presName="node" presStyleLbl="node1" presStyleIdx="1" presStyleCnt="5">
        <dgm:presLayoutVars>
          <dgm:bulletEnabled val="1"/>
        </dgm:presLayoutVars>
      </dgm:prSet>
      <dgm:spPr/>
      <dgm:t>
        <a:bodyPr/>
        <a:lstStyle/>
        <a:p>
          <a:endParaRPr lang="en-US"/>
        </a:p>
      </dgm:t>
    </dgm:pt>
    <dgm:pt modelId="{8C9AC957-6583-472E-9A50-61C6276258B3}" type="pres">
      <dgm:prSet presAssocID="{ABA18C8B-449D-4C73-8685-77EB69B526C6}" presName="sibTrans" presStyleCnt="0"/>
      <dgm:spPr/>
    </dgm:pt>
    <dgm:pt modelId="{0CD58296-57F1-4A96-BAA0-9AB8B4A96393}" type="pres">
      <dgm:prSet presAssocID="{C7575EC0-97CA-4E9A-B41E-776517EAD96E}" presName="node" presStyleLbl="node1" presStyleIdx="2" presStyleCnt="5">
        <dgm:presLayoutVars>
          <dgm:bulletEnabled val="1"/>
        </dgm:presLayoutVars>
      </dgm:prSet>
      <dgm:spPr/>
      <dgm:t>
        <a:bodyPr/>
        <a:lstStyle/>
        <a:p>
          <a:endParaRPr lang="en-US"/>
        </a:p>
      </dgm:t>
    </dgm:pt>
    <dgm:pt modelId="{2B8FBADC-3425-4D6F-9494-61680E8C4C7C}" type="pres">
      <dgm:prSet presAssocID="{154905CC-5133-4273-AB65-DFC1905740F3}" presName="sibTrans" presStyleCnt="0"/>
      <dgm:spPr/>
    </dgm:pt>
    <dgm:pt modelId="{AD065E14-8D98-4D6C-AC7E-FCEF3C34F9F3}" type="pres">
      <dgm:prSet presAssocID="{781F0A0F-F66D-4E6D-8AB1-4C1460078A9E}" presName="node" presStyleLbl="node1" presStyleIdx="3" presStyleCnt="5">
        <dgm:presLayoutVars>
          <dgm:bulletEnabled val="1"/>
        </dgm:presLayoutVars>
      </dgm:prSet>
      <dgm:spPr/>
      <dgm:t>
        <a:bodyPr/>
        <a:lstStyle/>
        <a:p>
          <a:endParaRPr lang="en-US"/>
        </a:p>
      </dgm:t>
    </dgm:pt>
    <dgm:pt modelId="{286D321E-1F64-48EE-8712-58495573EF14}" type="pres">
      <dgm:prSet presAssocID="{14CD0A81-B054-4757-910A-B0CF69CBA9FF}" presName="sibTrans" presStyleCnt="0"/>
      <dgm:spPr/>
    </dgm:pt>
    <dgm:pt modelId="{5E147580-879E-4533-80CF-334B829B66E4}" type="pres">
      <dgm:prSet presAssocID="{8339378D-C5A5-4344-BF90-6ECA5FEAB0B8}" presName="node" presStyleLbl="node1" presStyleIdx="4" presStyleCnt="5">
        <dgm:presLayoutVars>
          <dgm:bulletEnabled val="1"/>
        </dgm:presLayoutVars>
      </dgm:prSet>
      <dgm:spPr/>
      <dgm:t>
        <a:bodyPr/>
        <a:lstStyle/>
        <a:p>
          <a:endParaRPr lang="en-US"/>
        </a:p>
      </dgm:t>
    </dgm:pt>
  </dgm:ptLst>
  <dgm:cxnLst>
    <dgm:cxn modelId="{BCB05399-8DE0-4BD3-8E1F-00AA1D4259F5}" type="presOf" srcId="{8339378D-C5A5-4344-BF90-6ECA5FEAB0B8}" destId="{5E147580-879E-4533-80CF-334B829B66E4}" srcOrd="0" destOrd="0" presId="urn:microsoft.com/office/officeart/2005/8/layout/default"/>
    <dgm:cxn modelId="{F868A02E-2686-4CFA-A274-3573619B06EF}" type="presOf" srcId="{8D07F818-9A31-4CAF-A5C8-5F1FA513F5B7}" destId="{3F3D0199-719D-4D78-9D37-A28CCFCB60C9}" srcOrd="0" destOrd="0" presId="urn:microsoft.com/office/officeart/2005/8/layout/default"/>
    <dgm:cxn modelId="{DA5264A6-5CB9-47F8-A252-83A122936E0A}" srcId="{71EAB7C9-E089-410A-A34A-2A3FAB3B9C37}" destId="{8D07F818-9A31-4CAF-A5C8-5F1FA513F5B7}" srcOrd="1" destOrd="0" parTransId="{75D43A84-64E2-4AF1-BB69-D7290AA4107F}" sibTransId="{ABA18C8B-449D-4C73-8685-77EB69B526C6}"/>
    <dgm:cxn modelId="{6CCA3FED-AC6E-4A19-B7AD-96D7EB0266D4}" type="presOf" srcId="{C4228C5D-B069-453C-A17F-AA7A657B60C9}" destId="{5C51BABA-62DA-4A47-BCEB-537FE0B618D0}" srcOrd="0" destOrd="0" presId="urn:microsoft.com/office/officeart/2005/8/layout/default"/>
    <dgm:cxn modelId="{9071BE12-977E-491F-8BCA-6AC61EDCE4E8}" srcId="{71EAB7C9-E089-410A-A34A-2A3FAB3B9C37}" destId="{8339378D-C5A5-4344-BF90-6ECA5FEAB0B8}" srcOrd="4" destOrd="0" parTransId="{6AD5DDCE-C8DB-45E6-B014-BA1725F22597}" sibTransId="{5264B1FE-E3E3-41FA-89CF-ACAE9F94125C}"/>
    <dgm:cxn modelId="{50E1DA1C-4019-42ED-BC76-5DDB6C19C622}" type="presOf" srcId="{71EAB7C9-E089-410A-A34A-2A3FAB3B9C37}" destId="{A3C4CDCD-16E3-48F9-9B52-0D3448A275FC}" srcOrd="0" destOrd="0" presId="urn:microsoft.com/office/officeart/2005/8/layout/default"/>
    <dgm:cxn modelId="{F6BE330B-CEA5-43E5-AF5E-FF6B014A3F86}" srcId="{71EAB7C9-E089-410A-A34A-2A3FAB3B9C37}" destId="{C7575EC0-97CA-4E9A-B41E-776517EAD96E}" srcOrd="2" destOrd="0" parTransId="{D2C584FC-F8F8-47DF-B1CA-B66E1C9C4B55}" sibTransId="{154905CC-5133-4273-AB65-DFC1905740F3}"/>
    <dgm:cxn modelId="{60759D04-8A2E-4C1F-9050-BD73FCDD916F}" srcId="{71EAB7C9-E089-410A-A34A-2A3FAB3B9C37}" destId="{781F0A0F-F66D-4E6D-8AB1-4C1460078A9E}" srcOrd="3" destOrd="0" parTransId="{1B1F816B-01E9-4B9F-99B6-94362F3832E1}" sibTransId="{14CD0A81-B054-4757-910A-B0CF69CBA9FF}"/>
    <dgm:cxn modelId="{D5F63731-2DB1-491F-A339-7C6C1F8390C9}" type="presOf" srcId="{781F0A0F-F66D-4E6D-8AB1-4C1460078A9E}" destId="{AD065E14-8D98-4D6C-AC7E-FCEF3C34F9F3}" srcOrd="0" destOrd="0" presId="urn:microsoft.com/office/officeart/2005/8/layout/default"/>
    <dgm:cxn modelId="{BDC37DF9-CEEA-483C-AA0F-DACC1569DD6E}" srcId="{71EAB7C9-E089-410A-A34A-2A3FAB3B9C37}" destId="{C4228C5D-B069-453C-A17F-AA7A657B60C9}" srcOrd="0" destOrd="0" parTransId="{B796FF0D-1114-4B68-A169-FF7F3EB5FAF6}" sibTransId="{0C4426C2-E8D9-46D4-A770-2131B6B85708}"/>
    <dgm:cxn modelId="{D50C0CD9-C65C-4816-B8B7-803894DA377F}" type="presOf" srcId="{C7575EC0-97CA-4E9A-B41E-776517EAD96E}" destId="{0CD58296-57F1-4A96-BAA0-9AB8B4A96393}" srcOrd="0" destOrd="0" presId="urn:microsoft.com/office/officeart/2005/8/layout/default"/>
    <dgm:cxn modelId="{6EF132A9-17DE-4655-99B9-121C9644968E}" type="presParOf" srcId="{A3C4CDCD-16E3-48F9-9B52-0D3448A275FC}" destId="{5C51BABA-62DA-4A47-BCEB-537FE0B618D0}" srcOrd="0" destOrd="0" presId="urn:microsoft.com/office/officeart/2005/8/layout/default"/>
    <dgm:cxn modelId="{C9CD76C9-8799-4BCB-8253-E73C89ECEB6D}" type="presParOf" srcId="{A3C4CDCD-16E3-48F9-9B52-0D3448A275FC}" destId="{81EFB790-6EB8-4950-A231-91B472A0C05D}" srcOrd="1" destOrd="0" presId="urn:microsoft.com/office/officeart/2005/8/layout/default"/>
    <dgm:cxn modelId="{B5F11D97-7029-4378-974D-3B7AC2D3C8D6}" type="presParOf" srcId="{A3C4CDCD-16E3-48F9-9B52-0D3448A275FC}" destId="{3F3D0199-719D-4D78-9D37-A28CCFCB60C9}" srcOrd="2" destOrd="0" presId="urn:microsoft.com/office/officeart/2005/8/layout/default"/>
    <dgm:cxn modelId="{F0BA441A-8DAB-4AEF-8D83-FDFB4C2601EA}" type="presParOf" srcId="{A3C4CDCD-16E3-48F9-9B52-0D3448A275FC}" destId="{8C9AC957-6583-472E-9A50-61C6276258B3}" srcOrd="3" destOrd="0" presId="urn:microsoft.com/office/officeart/2005/8/layout/default"/>
    <dgm:cxn modelId="{6D4A9317-B7D6-402D-B368-B6A8D6273254}" type="presParOf" srcId="{A3C4CDCD-16E3-48F9-9B52-0D3448A275FC}" destId="{0CD58296-57F1-4A96-BAA0-9AB8B4A96393}" srcOrd="4" destOrd="0" presId="urn:microsoft.com/office/officeart/2005/8/layout/default"/>
    <dgm:cxn modelId="{66CCB6E0-D075-44E6-B219-220022124228}" type="presParOf" srcId="{A3C4CDCD-16E3-48F9-9B52-0D3448A275FC}" destId="{2B8FBADC-3425-4D6F-9494-61680E8C4C7C}" srcOrd="5" destOrd="0" presId="urn:microsoft.com/office/officeart/2005/8/layout/default"/>
    <dgm:cxn modelId="{F4D00A6D-97DF-4288-9A64-82189E289A4F}" type="presParOf" srcId="{A3C4CDCD-16E3-48F9-9B52-0D3448A275FC}" destId="{AD065E14-8D98-4D6C-AC7E-FCEF3C34F9F3}" srcOrd="6" destOrd="0" presId="urn:microsoft.com/office/officeart/2005/8/layout/default"/>
    <dgm:cxn modelId="{B4039008-C7AC-456B-92B8-A1B6498AD44B}" type="presParOf" srcId="{A3C4CDCD-16E3-48F9-9B52-0D3448A275FC}" destId="{286D321E-1F64-48EE-8712-58495573EF14}" srcOrd="7" destOrd="0" presId="urn:microsoft.com/office/officeart/2005/8/layout/default"/>
    <dgm:cxn modelId="{6D654687-FC80-44FD-A909-48999F326DDF}" type="presParOf" srcId="{A3C4CDCD-16E3-48F9-9B52-0D3448A275FC}" destId="{5E147580-879E-4533-80CF-334B829B66E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21E39D-7F0B-4659-BD73-83D85BB936A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ZA"/>
        </a:p>
      </dgm:t>
    </dgm:pt>
    <dgm:pt modelId="{79220425-D740-42E1-ADC9-225ABB287110}">
      <dgm:prSet phldrT="[Text]"/>
      <dgm:spPr/>
      <dgm:t>
        <a:bodyPr/>
        <a:lstStyle/>
        <a:p>
          <a:r>
            <a:rPr lang="en-US" b="1" dirty="0">
              <a:latin typeface="Arial Narrow" panose="020B0606020202030204" pitchFamily="34" charset="0"/>
            </a:rPr>
            <a:t>Irregular Expenditure</a:t>
          </a:r>
          <a:endParaRPr lang="en-ZA" b="1" dirty="0">
            <a:latin typeface="Arial Narrow" panose="020B0606020202030204" pitchFamily="34" charset="0"/>
          </a:endParaRPr>
        </a:p>
      </dgm:t>
    </dgm:pt>
    <dgm:pt modelId="{0E51D534-D081-47A8-B084-FC8FD4714DCE}" type="parTrans" cxnId="{54122862-661F-4DC4-B0D9-5145A6E0497F}">
      <dgm:prSet/>
      <dgm:spPr/>
      <dgm:t>
        <a:bodyPr/>
        <a:lstStyle/>
        <a:p>
          <a:endParaRPr lang="en-ZA">
            <a:latin typeface="Arial Narrow" panose="020B0606020202030204" pitchFamily="34" charset="0"/>
          </a:endParaRPr>
        </a:p>
      </dgm:t>
    </dgm:pt>
    <dgm:pt modelId="{341EFFCF-584D-4DDB-8391-6CFE35245A94}" type="sibTrans" cxnId="{54122862-661F-4DC4-B0D9-5145A6E0497F}">
      <dgm:prSet/>
      <dgm:spPr/>
      <dgm:t>
        <a:bodyPr/>
        <a:lstStyle/>
        <a:p>
          <a:endParaRPr lang="en-ZA">
            <a:latin typeface="Arial Narrow" panose="020B0606020202030204" pitchFamily="34" charset="0"/>
          </a:endParaRPr>
        </a:p>
      </dgm:t>
    </dgm:pt>
    <dgm:pt modelId="{9E8E2B92-4D18-45B4-AA0F-4FDD36738612}">
      <dgm:prSet phldrT="[Text]"/>
      <dgm:spPr/>
      <dgm:t>
        <a:bodyPr/>
        <a:lstStyle/>
        <a:p>
          <a:r>
            <a:rPr lang="en-US" dirty="0">
              <a:latin typeface="Arial Narrow" panose="020B0606020202030204" pitchFamily="34" charset="0"/>
            </a:rPr>
            <a:t>Balance as of 31 March 2022 – R0</a:t>
          </a:r>
          <a:endParaRPr lang="en-ZA" dirty="0">
            <a:latin typeface="Arial Narrow" panose="020B0606020202030204" pitchFamily="34" charset="0"/>
          </a:endParaRPr>
        </a:p>
      </dgm:t>
    </dgm:pt>
    <dgm:pt modelId="{6722E0C5-3DC0-402F-B066-5F4F5EB27937}" type="parTrans" cxnId="{414FDA11-B779-4EE7-8F15-01EF32DB543E}">
      <dgm:prSet/>
      <dgm:spPr/>
      <dgm:t>
        <a:bodyPr/>
        <a:lstStyle/>
        <a:p>
          <a:endParaRPr lang="en-ZA">
            <a:latin typeface="Arial Narrow" panose="020B0606020202030204" pitchFamily="34" charset="0"/>
          </a:endParaRPr>
        </a:p>
      </dgm:t>
    </dgm:pt>
    <dgm:pt modelId="{93665F5D-6BF4-4420-9921-F116AE6B3A15}" type="sibTrans" cxnId="{414FDA11-B779-4EE7-8F15-01EF32DB543E}">
      <dgm:prSet/>
      <dgm:spPr/>
      <dgm:t>
        <a:bodyPr/>
        <a:lstStyle/>
        <a:p>
          <a:endParaRPr lang="en-ZA">
            <a:latin typeface="Arial Narrow" panose="020B0606020202030204" pitchFamily="34" charset="0"/>
          </a:endParaRPr>
        </a:p>
      </dgm:t>
    </dgm:pt>
    <dgm:pt modelId="{7068BF2B-9AA4-4C31-8FBB-BC8CC2164ABF}">
      <dgm:prSet phldrT="[Text]"/>
      <dgm:spPr/>
      <dgm:t>
        <a:bodyPr/>
        <a:lstStyle/>
        <a:p>
          <a:r>
            <a:rPr lang="en-US" dirty="0">
              <a:latin typeface="Arial Narrow" panose="020B0606020202030204" pitchFamily="34" charset="0"/>
            </a:rPr>
            <a:t>Cases confirmed and condoned by National Report – Five(5) cases to the total value of R402 449</a:t>
          </a:r>
          <a:endParaRPr lang="en-ZA" dirty="0">
            <a:latin typeface="Arial Narrow" panose="020B0606020202030204" pitchFamily="34" charset="0"/>
          </a:endParaRPr>
        </a:p>
      </dgm:t>
    </dgm:pt>
    <dgm:pt modelId="{654B2718-6EC3-41C5-9676-7D8C3F38B697}" type="parTrans" cxnId="{5078C058-FB34-4061-BB8A-16FF403AD580}">
      <dgm:prSet/>
      <dgm:spPr/>
      <dgm:t>
        <a:bodyPr/>
        <a:lstStyle/>
        <a:p>
          <a:endParaRPr lang="en-ZA">
            <a:latin typeface="Arial Narrow" panose="020B0606020202030204" pitchFamily="34" charset="0"/>
          </a:endParaRPr>
        </a:p>
      </dgm:t>
    </dgm:pt>
    <dgm:pt modelId="{A00DADFC-0E00-4588-A0C8-3515CC581F5C}" type="sibTrans" cxnId="{5078C058-FB34-4061-BB8A-16FF403AD580}">
      <dgm:prSet/>
      <dgm:spPr/>
      <dgm:t>
        <a:bodyPr/>
        <a:lstStyle/>
        <a:p>
          <a:endParaRPr lang="en-ZA">
            <a:latin typeface="Arial Narrow" panose="020B0606020202030204" pitchFamily="34" charset="0"/>
          </a:endParaRPr>
        </a:p>
      </dgm:t>
    </dgm:pt>
    <dgm:pt modelId="{798AEA79-7D92-43F9-8A59-877FA2A7E048}">
      <dgm:prSet phldrT="[Text]"/>
      <dgm:spPr/>
      <dgm:t>
        <a:bodyPr/>
        <a:lstStyle/>
        <a:p>
          <a:r>
            <a:rPr lang="en-US" b="1" dirty="0">
              <a:latin typeface="Arial Narrow" panose="020B0606020202030204" pitchFamily="34" charset="0"/>
            </a:rPr>
            <a:t>Fruitless and wasteful Expenditure </a:t>
          </a:r>
          <a:endParaRPr lang="en-ZA" b="1" dirty="0">
            <a:latin typeface="Arial Narrow" panose="020B0606020202030204" pitchFamily="34" charset="0"/>
          </a:endParaRPr>
        </a:p>
      </dgm:t>
    </dgm:pt>
    <dgm:pt modelId="{C91E0F97-5043-440A-B270-041242AFFDA2}" type="parTrans" cxnId="{0FD48BEF-4FAD-4068-B0EC-7B7C69896E02}">
      <dgm:prSet/>
      <dgm:spPr/>
      <dgm:t>
        <a:bodyPr/>
        <a:lstStyle/>
        <a:p>
          <a:endParaRPr lang="en-ZA">
            <a:latin typeface="Arial Narrow" panose="020B0606020202030204" pitchFamily="34" charset="0"/>
          </a:endParaRPr>
        </a:p>
      </dgm:t>
    </dgm:pt>
    <dgm:pt modelId="{FF408CAE-0716-48E9-9DA2-CBCB0FCEC464}" type="sibTrans" cxnId="{0FD48BEF-4FAD-4068-B0EC-7B7C69896E02}">
      <dgm:prSet/>
      <dgm:spPr/>
      <dgm:t>
        <a:bodyPr/>
        <a:lstStyle/>
        <a:p>
          <a:endParaRPr lang="en-ZA">
            <a:latin typeface="Arial Narrow" panose="020B0606020202030204" pitchFamily="34" charset="0"/>
          </a:endParaRPr>
        </a:p>
      </dgm:t>
    </dgm:pt>
    <dgm:pt modelId="{9C1F94F1-4FE0-4C29-B56B-906D0E60CDBA}">
      <dgm:prSet phldrT="[Text]"/>
      <dgm:spPr/>
      <dgm:t>
        <a:bodyPr/>
        <a:lstStyle/>
        <a:p>
          <a:r>
            <a:rPr lang="en-US" dirty="0">
              <a:latin typeface="Arial Narrow" panose="020B0606020202030204" pitchFamily="34" charset="0"/>
            </a:rPr>
            <a:t>Balance as of 31 March 2022 – R0</a:t>
          </a:r>
          <a:endParaRPr lang="en-ZA" dirty="0">
            <a:latin typeface="Arial Narrow" panose="020B0606020202030204" pitchFamily="34" charset="0"/>
          </a:endParaRPr>
        </a:p>
      </dgm:t>
    </dgm:pt>
    <dgm:pt modelId="{3D2AB1DF-A38F-40F9-80A7-A57C915DF840}" type="parTrans" cxnId="{DB6D8AA7-BB5A-4B57-A2B8-9C0FDA0E458F}">
      <dgm:prSet/>
      <dgm:spPr/>
      <dgm:t>
        <a:bodyPr/>
        <a:lstStyle/>
        <a:p>
          <a:endParaRPr lang="en-ZA">
            <a:latin typeface="Arial Narrow" panose="020B0606020202030204" pitchFamily="34" charset="0"/>
          </a:endParaRPr>
        </a:p>
      </dgm:t>
    </dgm:pt>
    <dgm:pt modelId="{CCE9CDA8-10A9-40BC-B035-48749DF3E346}" type="sibTrans" cxnId="{DB6D8AA7-BB5A-4B57-A2B8-9C0FDA0E458F}">
      <dgm:prSet/>
      <dgm:spPr/>
      <dgm:t>
        <a:bodyPr/>
        <a:lstStyle/>
        <a:p>
          <a:endParaRPr lang="en-ZA">
            <a:latin typeface="Arial Narrow" panose="020B0606020202030204" pitchFamily="34" charset="0"/>
          </a:endParaRPr>
        </a:p>
      </dgm:t>
    </dgm:pt>
    <dgm:pt modelId="{B405FD25-71C0-4BE7-9CE8-844EA8042713}">
      <dgm:prSet phldrT="[Text]"/>
      <dgm:spPr/>
      <dgm:t>
        <a:bodyPr/>
        <a:lstStyle/>
        <a:p>
          <a:r>
            <a:rPr lang="en-US" dirty="0">
              <a:latin typeface="Arial Narrow" panose="020B0606020202030204" pitchFamily="34" charset="0"/>
            </a:rPr>
            <a:t>Case not yet confirmed – One(1) case to the total value of R4 676</a:t>
          </a:r>
          <a:endParaRPr lang="en-ZA" dirty="0">
            <a:latin typeface="Arial Narrow" panose="020B0606020202030204" pitchFamily="34" charset="0"/>
          </a:endParaRPr>
        </a:p>
      </dgm:t>
    </dgm:pt>
    <dgm:pt modelId="{ACEF5356-15BC-4FA8-AB82-57B14C690F5A}" type="parTrans" cxnId="{D9EADDDD-55B0-4377-BE25-9E8314475131}">
      <dgm:prSet/>
      <dgm:spPr/>
      <dgm:t>
        <a:bodyPr/>
        <a:lstStyle/>
        <a:p>
          <a:endParaRPr lang="en-ZA">
            <a:latin typeface="Arial Narrow" panose="020B0606020202030204" pitchFamily="34" charset="0"/>
          </a:endParaRPr>
        </a:p>
      </dgm:t>
    </dgm:pt>
    <dgm:pt modelId="{1FC3CAB6-9055-4DAA-A0D9-01CA1FA3A382}" type="sibTrans" cxnId="{D9EADDDD-55B0-4377-BE25-9E8314475131}">
      <dgm:prSet/>
      <dgm:spPr/>
      <dgm:t>
        <a:bodyPr/>
        <a:lstStyle/>
        <a:p>
          <a:endParaRPr lang="en-ZA">
            <a:latin typeface="Arial Narrow" panose="020B0606020202030204" pitchFamily="34" charset="0"/>
          </a:endParaRPr>
        </a:p>
      </dgm:t>
    </dgm:pt>
    <dgm:pt modelId="{E5B63137-CDC5-4FAD-A31B-701015B846B5}">
      <dgm:prSet/>
      <dgm:spPr/>
      <dgm:t>
        <a:bodyPr/>
        <a:lstStyle/>
        <a:p>
          <a:r>
            <a:rPr lang="en-US" dirty="0">
              <a:latin typeface="Arial Narrow" panose="020B0606020202030204" pitchFamily="34" charset="0"/>
            </a:rPr>
            <a:t>Case confirmed and Recovered – One (1) case to the total value of R1 970</a:t>
          </a:r>
          <a:endParaRPr lang="en-ZA" dirty="0">
            <a:latin typeface="Arial Narrow" panose="020B0606020202030204" pitchFamily="34" charset="0"/>
          </a:endParaRPr>
        </a:p>
      </dgm:t>
    </dgm:pt>
    <dgm:pt modelId="{F5F80F5D-2335-4FB8-8E2C-372456FF00B8}" type="parTrans" cxnId="{FA02487F-9297-4A84-B405-27C2185EB2F8}">
      <dgm:prSet/>
      <dgm:spPr/>
      <dgm:t>
        <a:bodyPr/>
        <a:lstStyle/>
        <a:p>
          <a:endParaRPr lang="en-ZA">
            <a:latin typeface="Arial Narrow" panose="020B0606020202030204" pitchFamily="34" charset="0"/>
          </a:endParaRPr>
        </a:p>
      </dgm:t>
    </dgm:pt>
    <dgm:pt modelId="{B6FF0CD4-C3DE-4754-B3E5-811FF5D7636C}" type="sibTrans" cxnId="{FA02487F-9297-4A84-B405-27C2185EB2F8}">
      <dgm:prSet/>
      <dgm:spPr/>
      <dgm:t>
        <a:bodyPr/>
        <a:lstStyle/>
        <a:p>
          <a:endParaRPr lang="en-ZA">
            <a:latin typeface="Arial Narrow" panose="020B0606020202030204" pitchFamily="34" charset="0"/>
          </a:endParaRPr>
        </a:p>
      </dgm:t>
    </dgm:pt>
    <dgm:pt modelId="{E949E384-5FA0-49BA-9581-D5895BCD1F1D}">
      <dgm:prSet/>
      <dgm:spPr/>
      <dgm:t>
        <a:bodyPr/>
        <a:lstStyle/>
        <a:p>
          <a:r>
            <a:rPr lang="en-US" dirty="0">
              <a:latin typeface="Arial Narrow" panose="020B0606020202030204" pitchFamily="34" charset="0"/>
            </a:rPr>
            <a:t>Cases not yet confirmed – Two (2) to the total value of R37 003</a:t>
          </a:r>
          <a:endParaRPr lang="en-ZA" dirty="0">
            <a:latin typeface="Arial Narrow" panose="020B0606020202030204" pitchFamily="34" charset="0"/>
          </a:endParaRPr>
        </a:p>
      </dgm:t>
    </dgm:pt>
    <dgm:pt modelId="{18BB0C09-5157-4599-AD95-2B8F37F26956}" type="parTrans" cxnId="{EB773098-C124-4499-915A-B5CA47DAD992}">
      <dgm:prSet/>
      <dgm:spPr/>
      <dgm:t>
        <a:bodyPr/>
        <a:lstStyle/>
        <a:p>
          <a:endParaRPr lang="en-ZA">
            <a:latin typeface="Arial Narrow" panose="020B0606020202030204" pitchFamily="34" charset="0"/>
          </a:endParaRPr>
        </a:p>
      </dgm:t>
    </dgm:pt>
    <dgm:pt modelId="{23B7F71C-8550-4C66-8ADB-17FAC1ED8E99}" type="sibTrans" cxnId="{EB773098-C124-4499-915A-B5CA47DAD992}">
      <dgm:prSet/>
      <dgm:spPr/>
      <dgm:t>
        <a:bodyPr/>
        <a:lstStyle/>
        <a:p>
          <a:endParaRPr lang="en-ZA">
            <a:latin typeface="Arial Narrow" panose="020B0606020202030204" pitchFamily="34" charset="0"/>
          </a:endParaRPr>
        </a:p>
      </dgm:t>
    </dgm:pt>
    <dgm:pt modelId="{058FA677-1ABC-48E7-9351-EB69834D583E}" type="pres">
      <dgm:prSet presAssocID="{C621E39D-7F0B-4659-BD73-83D85BB936A8}" presName="linearFlow" presStyleCnt="0">
        <dgm:presLayoutVars>
          <dgm:dir/>
          <dgm:animLvl val="lvl"/>
          <dgm:resizeHandles val="exact"/>
        </dgm:presLayoutVars>
      </dgm:prSet>
      <dgm:spPr/>
      <dgm:t>
        <a:bodyPr/>
        <a:lstStyle/>
        <a:p>
          <a:endParaRPr lang="en-US"/>
        </a:p>
      </dgm:t>
    </dgm:pt>
    <dgm:pt modelId="{2588063C-9988-41AC-A054-B7C74FE8EED7}" type="pres">
      <dgm:prSet presAssocID="{79220425-D740-42E1-ADC9-225ABB287110}" presName="composite" presStyleCnt="0"/>
      <dgm:spPr/>
    </dgm:pt>
    <dgm:pt modelId="{E5CBAC0B-AE97-43FF-8C58-5C67B0C2C8AE}" type="pres">
      <dgm:prSet presAssocID="{79220425-D740-42E1-ADC9-225ABB287110}" presName="parentText" presStyleLbl="alignNode1" presStyleIdx="0" presStyleCnt="2">
        <dgm:presLayoutVars>
          <dgm:chMax val="1"/>
          <dgm:bulletEnabled val="1"/>
        </dgm:presLayoutVars>
      </dgm:prSet>
      <dgm:spPr/>
      <dgm:t>
        <a:bodyPr/>
        <a:lstStyle/>
        <a:p>
          <a:endParaRPr lang="en-US"/>
        </a:p>
      </dgm:t>
    </dgm:pt>
    <dgm:pt modelId="{EFDA2D16-6008-4098-BFA1-4EBCA09266EA}" type="pres">
      <dgm:prSet presAssocID="{79220425-D740-42E1-ADC9-225ABB287110}" presName="descendantText" presStyleLbl="alignAcc1" presStyleIdx="0" presStyleCnt="2">
        <dgm:presLayoutVars>
          <dgm:bulletEnabled val="1"/>
        </dgm:presLayoutVars>
      </dgm:prSet>
      <dgm:spPr/>
      <dgm:t>
        <a:bodyPr/>
        <a:lstStyle/>
        <a:p>
          <a:endParaRPr lang="en-US"/>
        </a:p>
      </dgm:t>
    </dgm:pt>
    <dgm:pt modelId="{ABB3E86A-FFC7-4B31-959A-920CE43A73AB}" type="pres">
      <dgm:prSet presAssocID="{341EFFCF-584D-4DDB-8391-6CFE35245A94}" presName="sp" presStyleCnt="0"/>
      <dgm:spPr/>
    </dgm:pt>
    <dgm:pt modelId="{2D0CC854-A691-4EFD-B6AD-3A41CBD7EAA2}" type="pres">
      <dgm:prSet presAssocID="{798AEA79-7D92-43F9-8A59-877FA2A7E048}" presName="composite" presStyleCnt="0"/>
      <dgm:spPr/>
    </dgm:pt>
    <dgm:pt modelId="{C6058BC1-28AA-4141-9536-07394B09434B}" type="pres">
      <dgm:prSet presAssocID="{798AEA79-7D92-43F9-8A59-877FA2A7E048}" presName="parentText" presStyleLbl="alignNode1" presStyleIdx="1" presStyleCnt="2">
        <dgm:presLayoutVars>
          <dgm:chMax val="1"/>
          <dgm:bulletEnabled val="1"/>
        </dgm:presLayoutVars>
      </dgm:prSet>
      <dgm:spPr/>
      <dgm:t>
        <a:bodyPr/>
        <a:lstStyle/>
        <a:p>
          <a:endParaRPr lang="en-US"/>
        </a:p>
      </dgm:t>
    </dgm:pt>
    <dgm:pt modelId="{D73FA627-C393-4526-8D90-23E6D25A9D0C}" type="pres">
      <dgm:prSet presAssocID="{798AEA79-7D92-43F9-8A59-877FA2A7E048}" presName="descendantText" presStyleLbl="alignAcc1" presStyleIdx="1" presStyleCnt="2">
        <dgm:presLayoutVars>
          <dgm:bulletEnabled val="1"/>
        </dgm:presLayoutVars>
      </dgm:prSet>
      <dgm:spPr/>
      <dgm:t>
        <a:bodyPr/>
        <a:lstStyle/>
        <a:p>
          <a:endParaRPr lang="en-US"/>
        </a:p>
      </dgm:t>
    </dgm:pt>
  </dgm:ptLst>
  <dgm:cxnLst>
    <dgm:cxn modelId="{0FD48BEF-4FAD-4068-B0EC-7B7C69896E02}" srcId="{C621E39D-7F0B-4659-BD73-83D85BB936A8}" destId="{798AEA79-7D92-43F9-8A59-877FA2A7E048}" srcOrd="1" destOrd="0" parTransId="{C91E0F97-5043-440A-B270-041242AFFDA2}" sibTransId="{FF408CAE-0716-48E9-9DA2-CBCB0FCEC464}"/>
    <dgm:cxn modelId="{FA6C949A-5F1B-417F-A83C-1B808B60DD94}" type="presOf" srcId="{E5B63137-CDC5-4FAD-A31B-701015B846B5}" destId="{D73FA627-C393-4526-8D90-23E6D25A9D0C}" srcOrd="0" destOrd="1" presId="urn:microsoft.com/office/officeart/2005/8/layout/chevron2"/>
    <dgm:cxn modelId="{D9EADDDD-55B0-4377-BE25-9E8314475131}" srcId="{79220425-D740-42E1-ADC9-225ABB287110}" destId="{B405FD25-71C0-4BE7-9CE8-844EA8042713}" srcOrd="2" destOrd="0" parTransId="{ACEF5356-15BC-4FA8-AB82-57B14C690F5A}" sibTransId="{1FC3CAB6-9055-4DAA-A0D9-01CA1FA3A382}"/>
    <dgm:cxn modelId="{FA02487F-9297-4A84-B405-27C2185EB2F8}" srcId="{798AEA79-7D92-43F9-8A59-877FA2A7E048}" destId="{E5B63137-CDC5-4FAD-A31B-701015B846B5}" srcOrd="1" destOrd="0" parTransId="{F5F80F5D-2335-4FB8-8E2C-372456FF00B8}" sibTransId="{B6FF0CD4-C3DE-4754-B3E5-811FF5D7636C}"/>
    <dgm:cxn modelId="{3E660B29-0E98-4698-BFD9-D504238C88BD}" type="presOf" srcId="{9C1F94F1-4FE0-4C29-B56B-906D0E60CDBA}" destId="{D73FA627-C393-4526-8D90-23E6D25A9D0C}" srcOrd="0" destOrd="0" presId="urn:microsoft.com/office/officeart/2005/8/layout/chevron2"/>
    <dgm:cxn modelId="{5078C058-FB34-4061-BB8A-16FF403AD580}" srcId="{79220425-D740-42E1-ADC9-225ABB287110}" destId="{7068BF2B-9AA4-4C31-8FBB-BC8CC2164ABF}" srcOrd="1" destOrd="0" parTransId="{654B2718-6EC3-41C5-9676-7D8C3F38B697}" sibTransId="{A00DADFC-0E00-4588-A0C8-3515CC581F5C}"/>
    <dgm:cxn modelId="{83CADF3C-1CF0-4030-86A4-4554D56D19BE}" type="presOf" srcId="{7068BF2B-9AA4-4C31-8FBB-BC8CC2164ABF}" destId="{EFDA2D16-6008-4098-BFA1-4EBCA09266EA}" srcOrd="0" destOrd="1" presId="urn:microsoft.com/office/officeart/2005/8/layout/chevron2"/>
    <dgm:cxn modelId="{6C6E5867-0A1C-4302-93D7-97B2BE58B5CF}" type="presOf" srcId="{9E8E2B92-4D18-45B4-AA0F-4FDD36738612}" destId="{EFDA2D16-6008-4098-BFA1-4EBCA09266EA}" srcOrd="0" destOrd="0" presId="urn:microsoft.com/office/officeart/2005/8/layout/chevron2"/>
    <dgm:cxn modelId="{76E65A08-DCF6-46DA-8C5C-B67F4A066623}" type="presOf" srcId="{798AEA79-7D92-43F9-8A59-877FA2A7E048}" destId="{C6058BC1-28AA-4141-9536-07394B09434B}" srcOrd="0" destOrd="0" presId="urn:microsoft.com/office/officeart/2005/8/layout/chevron2"/>
    <dgm:cxn modelId="{54122862-661F-4DC4-B0D9-5145A6E0497F}" srcId="{C621E39D-7F0B-4659-BD73-83D85BB936A8}" destId="{79220425-D740-42E1-ADC9-225ABB287110}" srcOrd="0" destOrd="0" parTransId="{0E51D534-D081-47A8-B084-FC8FD4714DCE}" sibTransId="{341EFFCF-584D-4DDB-8391-6CFE35245A94}"/>
    <dgm:cxn modelId="{414FDA11-B779-4EE7-8F15-01EF32DB543E}" srcId="{79220425-D740-42E1-ADC9-225ABB287110}" destId="{9E8E2B92-4D18-45B4-AA0F-4FDD36738612}" srcOrd="0" destOrd="0" parTransId="{6722E0C5-3DC0-402F-B066-5F4F5EB27937}" sibTransId="{93665F5D-6BF4-4420-9921-F116AE6B3A15}"/>
    <dgm:cxn modelId="{EB773098-C124-4499-915A-B5CA47DAD992}" srcId="{798AEA79-7D92-43F9-8A59-877FA2A7E048}" destId="{E949E384-5FA0-49BA-9581-D5895BCD1F1D}" srcOrd="2" destOrd="0" parTransId="{18BB0C09-5157-4599-AD95-2B8F37F26956}" sibTransId="{23B7F71C-8550-4C66-8ADB-17FAC1ED8E99}"/>
    <dgm:cxn modelId="{80B40CE4-DB4B-4E0D-91EB-71DF67339923}" type="presOf" srcId="{79220425-D740-42E1-ADC9-225ABB287110}" destId="{E5CBAC0B-AE97-43FF-8C58-5C67B0C2C8AE}" srcOrd="0" destOrd="0" presId="urn:microsoft.com/office/officeart/2005/8/layout/chevron2"/>
    <dgm:cxn modelId="{CEB1BEC1-21FA-476C-A122-E27BA7CFFF1F}" type="presOf" srcId="{B405FD25-71C0-4BE7-9CE8-844EA8042713}" destId="{EFDA2D16-6008-4098-BFA1-4EBCA09266EA}" srcOrd="0" destOrd="2" presId="urn:microsoft.com/office/officeart/2005/8/layout/chevron2"/>
    <dgm:cxn modelId="{3220D558-ADD2-4011-8D45-35865A2FC46C}" type="presOf" srcId="{E949E384-5FA0-49BA-9581-D5895BCD1F1D}" destId="{D73FA627-C393-4526-8D90-23E6D25A9D0C}" srcOrd="0" destOrd="2" presId="urn:microsoft.com/office/officeart/2005/8/layout/chevron2"/>
    <dgm:cxn modelId="{DB6D8AA7-BB5A-4B57-A2B8-9C0FDA0E458F}" srcId="{798AEA79-7D92-43F9-8A59-877FA2A7E048}" destId="{9C1F94F1-4FE0-4C29-B56B-906D0E60CDBA}" srcOrd="0" destOrd="0" parTransId="{3D2AB1DF-A38F-40F9-80A7-A57C915DF840}" sibTransId="{CCE9CDA8-10A9-40BC-B035-48749DF3E346}"/>
    <dgm:cxn modelId="{8863D62B-FDF2-40E4-BC1D-A866043C55F8}" type="presOf" srcId="{C621E39D-7F0B-4659-BD73-83D85BB936A8}" destId="{058FA677-1ABC-48E7-9351-EB69834D583E}" srcOrd="0" destOrd="0" presId="urn:microsoft.com/office/officeart/2005/8/layout/chevron2"/>
    <dgm:cxn modelId="{58D41FCA-4333-4F45-A744-6660D870B64A}" type="presParOf" srcId="{058FA677-1ABC-48E7-9351-EB69834D583E}" destId="{2588063C-9988-41AC-A054-B7C74FE8EED7}" srcOrd="0" destOrd="0" presId="urn:microsoft.com/office/officeart/2005/8/layout/chevron2"/>
    <dgm:cxn modelId="{3466CC84-BBA6-4CF6-A1DF-EC3E6968A95B}" type="presParOf" srcId="{2588063C-9988-41AC-A054-B7C74FE8EED7}" destId="{E5CBAC0B-AE97-43FF-8C58-5C67B0C2C8AE}" srcOrd="0" destOrd="0" presId="urn:microsoft.com/office/officeart/2005/8/layout/chevron2"/>
    <dgm:cxn modelId="{081D3986-C3D9-4522-87F9-5DB9A051C913}" type="presParOf" srcId="{2588063C-9988-41AC-A054-B7C74FE8EED7}" destId="{EFDA2D16-6008-4098-BFA1-4EBCA09266EA}" srcOrd="1" destOrd="0" presId="urn:microsoft.com/office/officeart/2005/8/layout/chevron2"/>
    <dgm:cxn modelId="{994B156E-EF83-44F1-85B7-069719D2A78C}" type="presParOf" srcId="{058FA677-1ABC-48E7-9351-EB69834D583E}" destId="{ABB3E86A-FFC7-4B31-959A-920CE43A73AB}" srcOrd="1" destOrd="0" presId="urn:microsoft.com/office/officeart/2005/8/layout/chevron2"/>
    <dgm:cxn modelId="{EA3D7601-A45C-452A-ADAB-2FC854215501}" type="presParOf" srcId="{058FA677-1ABC-48E7-9351-EB69834D583E}" destId="{2D0CC854-A691-4EFD-B6AD-3A41CBD7EAA2}" srcOrd="2" destOrd="0" presId="urn:microsoft.com/office/officeart/2005/8/layout/chevron2"/>
    <dgm:cxn modelId="{1C37BE14-C865-4DA7-A564-55FA86FD4C38}" type="presParOf" srcId="{2D0CC854-A691-4EFD-B6AD-3A41CBD7EAA2}" destId="{C6058BC1-28AA-4141-9536-07394B09434B}" srcOrd="0" destOrd="0" presId="urn:microsoft.com/office/officeart/2005/8/layout/chevron2"/>
    <dgm:cxn modelId="{5136BF09-1F5D-4A68-8EF9-A4F223E04128}" type="presParOf" srcId="{2D0CC854-A691-4EFD-B6AD-3A41CBD7EAA2}" destId="{D73FA627-C393-4526-8D90-23E6D25A9D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8038C-7F10-4C0E-A30D-FE3D32F09AE1}">
      <dsp:nvSpPr>
        <dsp:cNvPr id="0" name=""/>
        <dsp:cNvSpPr/>
      </dsp:nvSpPr>
      <dsp:spPr>
        <a:xfrm>
          <a:off x="-5278800" y="-879055"/>
          <a:ext cx="6285910" cy="6285910"/>
        </a:xfrm>
        <a:prstGeom prst="blockArc">
          <a:avLst>
            <a:gd name="adj1" fmla="val 18900000"/>
            <a:gd name="adj2" fmla="val 2700000"/>
            <a:gd name="adj3" fmla="val 344"/>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94B4ED6-0A60-4B2F-9B87-AA175E463EBC}">
      <dsp:nvSpPr>
        <dsp:cNvPr id="0" name=""/>
        <dsp:cNvSpPr/>
      </dsp:nvSpPr>
      <dsp:spPr>
        <a:xfrm>
          <a:off x="359345" y="259115"/>
          <a:ext cx="8509583" cy="649015"/>
        </a:xfrm>
        <a:prstGeom prst="rect">
          <a:avLst/>
        </a:prstGeom>
        <a:solidFill>
          <a:schemeClr val="bg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63399"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Arial Narrow" panose="020B0606020202030204" pitchFamily="34" charset="0"/>
            </a:rPr>
            <a:t>1. EXECUTIVE SUMMARY</a:t>
          </a:r>
        </a:p>
      </dsp:txBody>
      <dsp:txXfrm>
        <a:off x="359345" y="259115"/>
        <a:ext cx="8509583" cy="649015"/>
      </dsp:txXfrm>
    </dsp:sp>
    <dsp:sp modelId="{7FFC6B94-19FF-47FF-B9E6-BAF1C1DEAB98}">
      <dsp:nvSpPr>
        <dsp:cNvPr id="0" name=""/>
        <dsp:cNvSpPr/>
      </dsp:nvSpPr>
      <dsp:spPr>
        <a:xfrm>
          <a:off x="75561" y="259115"/>
          <a:ext cx="729761" cy="649013"/>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F3ECCDC-0C65-43AA-A275-ABFD2CFCEDCB}">
      <dsp:nvSpPr>
        <dsp:cNvPr id="0" name=""/>
        <dsp:cNvSpPr/>
      </dsp:nvSpPr>
      <dsp:spPr>
        <a:xfrm>
          <a:off x="858782" y="1167151"/>
          <a:ext cx="8091242" cy="583809"/>
        </a:xfrm>
        <a:prstGeom prst="rect">
          <a:avLst/>
        </a:prstGeom>
        <a:solidFill>
          <a:schemeClr val="bg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63399"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Arial Narrow" panose="020B0606020202030204" pitchFamily="34" charset="0"/>
            </a:rPr>
            <a:t>2. 2021/22 PERFORMANCE HIGHLIGHTS </a:t>
          </a:r>
        </a:p>
      </dsp:txBody>
      <dsp:txXfrm>
        <a:off x="858782" y="1167151"/>
        <a:ext cx="8091242" cy="583809"/>
      </dsp:txXfrm>
    </dsp:sp>
    <dsp:sp modelId="{44429FCD-1F07-42AB-8E2F-1A57A5463746}">
      <dsp:nvSpPr>
        <dsp:cNvPr id="0" name=""/>
        <dsp:cNvSpPr/>
      </dsp:nvSpPr>
      <dsp:spPr>
        <a:xfrm>
          <a:off x="493901" y="1094175"/>
          <a:ext cx="729761" cy="72976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F9E0104-17EF-432F-B333-992C39AEF400}">
      <dsp:nvSpPr>
        <dsp:cNvPr id="0" name=""/>
        <dsp:cNvSpPr/>
      </dsp:nvSpPr>
      <dsp:spPr>
        <a:xfrm>
          <a:off x="987179" y="2042585"/>
          <a:ext cx="7962845" cy="583809"/>
        </a:xfrm>
        <a:prstGeom prst="rect">
          <a:avLst/>
        </a:prstGeom>
        <a:solidFill>
          <a:schemeClr val="bg1">
            <a:lumMod val="6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63399"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Arial Narrow" panose="020B0606020202030204" pitchFamily="34" charset="0"/>
            </a:rPr>
            <a:t>3. CONSTITUTIONAL, LEGISLATIVE AND POLICY MANDATE</a:t>
          </a:r>
          <a:endParaRPr lang="en-ZA" sz="2400" b="1" kern="1200" dirty="0">
            <a:solidFill>
              <a:schemeClr val="tx1"/>
            </a:solidFill>
            <a:latin typeface="Arial Narrow" panose="020B0606020202030204" pitchFamily="34" charset="0"/>
          </a:endParaRPr>
        </a:p>
      </dsp:txBody>
      <dsp:txXfrm>
        <a:off x="987179" y="2042585"/>
        <a:ext cx="7962845" cy="583809"/>
      </dsp:txXfrm>
    </dsp:sp>
    <dsp:sp modelId="{A40F951B-131F-4712-90EA-753FBB2BCF1A}">
      <dsp:nvSpPr>
        <dsp:cNvPr id="0" name=""/>
        <dsp:cNvSpPr/>
      </dsp:nvSpPr>
      <dsp:spPr>
        <a:xfrm>
          <a:off x="675834" y="1960761"/>
          <a:ext cx="729761" cy="61146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9E76915-6285-4458-A2EE-36B04B4E6476}">
      <dsp:nvSpPr>
        <dsp:cNvPr id="0" name=""/>
        <dsp:cNvSpPr/>
      </dsp:nvSpPr>
      <dsp:spPr>
        <a:xfrm>
          <a:off x="858782" y="2918019"/>
          <a:ext cx="8091242" cy="583809"/>
        </a:xfrm>
        <a:prstGeom prst="rect">
          <a:avLst/>
        </a:prstGeom>
        <a:solidFill>
          <a:schemeClr val="bg1">
            <a:lumMod val="6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63399"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Arial Narrow" panose="020B0606020202030204" pitchFamily="34" charset="0"/>
            </a:rPr>
            <a:t>4. ANNUAL PERFORMANCE INFORMATION</a:t>
          </a:r>
        </a:p>
      </dsp:txBody>
      <dsp:txXfrm>
        <a:off x="858782" y="2918019"/>
        <a:ext cx="8091242" cy="583809"/>
      </dsp:txXfrm>
    </dsp:sp>
    <dsp:sp modelId="{C74BE789-ECA5-41F8-B608-4F13D65BB100}">
      <dsp:nvSpPr>
        <dsp:cNvPr id="0" name=""/>
        <dsp:cNvSpPr/>
      </dsp:nvSpPr>
      <dsp:spPr>
        <a:xfrm>
          <a:off x="493901" y="2845043"/>
          <a:ext cx="729761" cy="72976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EEF90A1-3341-45F1-BE03-B28EBC79017A}">
      <dsp:nvSpPr>
        <dsp:cNvPr id="0" name=""/>
        <dsp:cNvSpPr/>
      </dsp:nvSpPr>
      <dsp:spPr>
        <a:xfrm>
          <a:off x="440442" y="3793453"/>
          <a:ext cx="8509583" cy="583809"/>
        </a:xfrm>
        <a:prstGeom prst="rect">
          <a:avLst/>
        </a:prstGeom>
        <a:solidFill>
          <a:schemeClr val="bg1">
            <a:lumMod val="6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63399"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Arial Narrow" panose="020B0606020202030204" pitchFamily="34" charset="0"/>
            </a:rPr>
            <a:t>5. FINANCIAL PERFORMANCE RESULTS</a:t>
          </a:r>
        </a:p>
      </dsp:txBody>
      <dsp:txXfrm>
        <a:off x="440442" y="3793453"/>
        <a:ext cx="8509583" cy="583809"/>
      </dsp:txXfrm>
    </dsp:sp>
    <dsp:sp modelId="{681EB5D0-6D18-4F29-BCCC-8103FD0FDD34}">
      <dsp:nvSpPr>
        <dsp:cNvPr id="0" name=""/>
        <dsp:cNvSpPr/>
      </dsp:nvSpPr>
      <dsp:spPr>
        <a:xfrm>
          <a:off x="75561" y="3720477"/>
          <a:ext cx="729761" cy="72976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E3059-D3D8-467E-9B9A-C9945F875859}">
      <dsp:nvSpPr>
        <dsp:cNvPr id="0" name=""/>
        <dsp:cNvSpPr/>
      </dsp:nvSpPr>
      <dsp:spPr>
        <a:xfrm rot="16200000">
          <a:off x="339608" y="-339608"/>
          <a:ext cx="1578604" cy="2257821"/>
        </a:xfrm>
        <a:prstGeom prst="round1Rect">
          <a:avLst/>
        </a:prstGeom>
        <a:solidFill>
          <a:schemeClr val="accent3">
            <a:lumMod val="25000"/>
            <a:lumOff val="7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Economic Development</a:t>
          </a:r>
        </a:p>
      </dsp:txBody>
      <dsp:txXfrm rot="5400000">
        <a:off x="-1" y="1"/>
        <a:ext cx="2257821" cy="1183953"/>
      </dsp:txXfrm>
    </dsp:sp>
    <dsp:sp modelId="{D8331698-F8EA-4722-B982-4CA065162C51}">
      <dsp:nvSpPr>
        <dsp:cNvPr id="0" name=""/>
        <dsp:cNvSpPr/>
      </dsp:nvSpPr>
      <dsp:spPr>
        <a:xfrm>
          <a:off x="2257821" y="0"/>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Social Justice</a:t>
          </a:r>
        </a:p>
      </dsp:txBody>
      <dsp:txXfrm>
        <a:off x="2257821" y="0"/>
        <a:ext cx="2257821" cy="1183953"/>
      </dsp:txXfrm>
    </dsp:sp>
    <dsp:sp modelId="{CC3F867B-03E9-475F-9393-8F591998CE36}">
      <dsp:nvSpPr>
        <dsp:cNvPr id="0" name=""/>
        <dsp:cNvSpPr/>
      </dsp:nvSpPr>
      <dsp:spPr>
        <a:xfrm rot="10800000">
          <a:off x="0" y="1578604"/>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Peace</a:t>
          </a:r>
        </a:p>
      </dsp:txBody>
      <dsp:txXfrm rot="10800000">
        <a:off x="0" y="1973255"/>
        <a:ext cx="2257821" cy="1183953"/>
      </dsp:txXfrm>
    </dsp:sp>
    <dsp:sp modelId="{C127E22F-B87D-4E6E-BBD5-A51B724160BB}">
      <dsp:nvSpPr>
        <dsp:cNvPr id="0" name=""/>
        <dsp:cNvSpPr/>
      </dsp:nvSpPr>
      <dsp:spPr>
        <a:xfrm rot="5400000">
          <a:off x="2597429" y="1238995"/>
          <a:ext cx="1578604" cy="2257821"/>
        </a:xfrm>
        <a:prstGeom prst="round1Rect">
          <a:avLst/>
        </a:prstGeom>
        <a:solidFill>
          <a:schemeClr val="accen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Workplace Democratisation</a:t>
          </a:r>
        </a:p>
      </dsp:txBody>
      <dsp:txXfrm rot="-5400000">
        <a:off x="2257820" y="1973254"/>
        <a:ext cx="2257821" cy="1183953"/>
      </dsp:txXfrm>
    </dsp:sp>
    <dsp:sp modelId="{E58B169E-85D1-4028-BF9E-E7EA775846FD}">
      <dsp:nvSpPr>
        <dsp:cNvPr id="0" name=""/>
        <dsp:cNvSpPr/>
      </dsp:nvSpPr>
      <dsp:spPr>
        <a:xfrm>
          <a:off x="1580474" y="1183953"/>
          <a:ext cx="1354692" cy="789302"/>
        </a:xfrm>
        <a:prstGeom prst="roundRect">
          <a:avLst/>
        </a:prstGeom>
        <a:solidFill>
          <a:schemeClr val="accent2">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Relations Act</a:t>
          </a:r>
        </a:p>
      </dsp:txBody>
      <dsp:txXfrm>
        <a:off x="1619005" y="1222484"/>
        <a:ext cx="1277630" cy="71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B814F-B6F6-45D7-886A-AEDE88D54A74}">
      <dsp:nvSpPr>
        <dsp:cNvPr id="0" name=""/>
        <dsp:cNvSpPr/>
      </dsp:nvSpPr>
      <dsp:spPr>
        <a:xfrm>
          <a:off x="0" y="558899"/>
          <a:ext cx="2657078" cy="15942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Conciliate and arbitrate workplace disputes</a:t>
          </a:r>
          <a:endParaRPr lang="en-ZA" sz="2000" b="1" kern="1200" dirty="0">
            <a:solidFill>
              <a:schemeClr val="tx1"/>
            </a:solidFill>
            <a:latin typeface="Arial Narrow" panose="020B0606020202030204" pitchFamily="34" charset="0"/>
          </a:endParaRPr>
        </a:p>
      </dsp:txBody>
      <dsp:txXfrm>
        <a:off x="0" y="558899"/>
        <a:ext cx="2657078" cy="1594246"/>
      </dsp:txXfrm>
    </dsp:sp>
    <dsp:sp modelId="{F3CEF778-EB35-498E-953B-EF2936128528}">
      <dsp:nvSpPr>
        <dsp:cNvPr id="0" name=""/>
        <dsp:cNvSpPr/>
      </dsp:nvSpPr>
      <dsp:spPr>
        <a:xfrm>
          <a:off x="2922785" y="558899"/>
          <a:ext cx="2657078" cy="1594246"/>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Assist with the establishment of workplace forums</a:t>
          </a:r>
        </a:p>
      </dsp:txBody>
      <dsp:txXfrm>
        <a:off x="2922785" y="558899"/>
        <a:ext cx="2657078" cy="1594246"/>
      </dsp:txXfrm>
    </dsp:sp>
    <dsp:sp modelId="{07185FBD-40BE-41BB-887E-16DFFF37C4E3}">
      <dsp:nvSpPr>
        <dsp:cNvPr id="0" name=""/>
        <dsp:cNvSpPr/>
      </dsp:nvSpPr>
      <dsp:spPr>
        <a:xfrm>
          <a:off x="5845571" y="558899"/>
          <a:ext cx="2657078" cy="1594246"/>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Compile and publish statistics and information about its activities</a:t>
          </a:r>
        </a:p>
      </dsp:txBody>
      <dsp:txXfrm>
        <a:off x="5845571" y="558899"/>
        <a:ext cx="2657078" cy="1594246"/>
      </dsp:txXfrm>
    </dsp:sp>
    <dsp:sp modelId="{BDB2AC06-4BB0-4925-9963-675332290D07}">
      <dsp:nvSpPr>
        <dsp:cNvPr id="0" name=""/>
        <dsp:cNvSpPr/>
      </dsp:nvSpPr>
      <dsp:spPr>
        <a:xfrm>
          <a:off x="1461392" y="2418853"/>
          <a:ext cx="2657078" cy="1594246"/>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Administer the Essential Services Committee</a:t>
          </a:r>
        </a:p>
      </dsp:txBody>
      <dsp:txXfrm>
        <a:off x="1461392" y="2418853"/>
        <a:ext cx="2657078" cy="1594246"/>
      </dsp:txXfrm>
    </dsp:sp>
    <dsp:sp modelId="{DED29592-BBAC-42E9-8DCD-B44E85063B9F}">
      <dsp:nvSpPr>
        <dsp:cNvPr id="0" name=""/>
        <dsp:cNvSpPr/>
      </dsp:nvSpPr>
      <dsp:spPr>
        <a:xfrm>
          <a:off x="4384178" y="2418853"/>
          <a:ext cx="2657078" cy="1594246"/>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Consider applications for accreditation and subsidies of bargaining councils and private agencies</a:t>
          </a:r>
        </a:p>
      </dsp:txBody>
      <dsp:txXfrm>
        <a:off x="4384178" y="2418853"/>
        <a:ext cx="2657078" cy="1594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A8977-B980-45F2-8F69-275B2D45D6EE}">
      <dsp:nvSpPr>
        <dsp:cNvPr id="0" name=""/>
        <dsp:cNvSpPr/>
      </dsp:nvSpPr>
      <dsp:spPr>
        <a:xfrm>
          <a:off x="751600" y="483"/>
          <a:ext cx="2288417" cy="1373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Supervise ballots for unions and employer </a:t>
          </a:r>
          <a:r>
            <a:rPr lang="en-ZA" sz="1300" b="1" kern="1200" noProof="0" dirty="0">
              <a:solidFill>
                <a:schemeClr val="tx1"/>
              </a:solidFill>
              <a:latin typeface="Arial Narrow" panose="020B0606020202030204" pitchFamily="34" charset="0"/>
            </a:rPr>
            <a:t>organisations</a:t>
          </a:r>
        </a:p>
      </dsp:txBody>
      <dsp:txXfrm>
        <a:off x="751600" y="483"/>
        <a:ext cx="2288417" cy="1373050"/>
      </dsp:txXfrm>
    </dsp:sp>
    <dsp:sp modelId="{F3F96D1E-A316-49E1-837C-413F1283AA5C}">
      <dsp:nvSpPr>
        <dsp:cNvPr id="0" name=""/>
        <dsp:cNvSpPr/>
      </dsp:nvSpPr>
      <dsp:spPr>
        <a:xfrm>
          <a:off x="3268859" y="483"/>
          <a:ext cx="2288417" cy="1373050"/>
        </a:xfrm>
        <a:prstGeom prst="rect">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information relating to the primary objective of the LRA</a:t>
          </a:r>
          <a:endParaRPr lang="en-ZA" sz="1300" b="1" kern="1200" dirty="0">
            <a:solidFill>
              <a:schemeClr val="tx1"/>
            </a:solidFill>
            <a:latin typeface="Arial Narrow" panose="020B0606020202030204" pitchFamily="34" charset="0"/>
          </a:endParaRPr>
        </a:p>
      </dsp:txBody>
      <dsp:txXfrm>
        <a:off x="3268859" y="483"/>
        <a:ext cx="2288417" cy="1373050"/>
      </dsp:txXfrm>
    </dsp:sp>
    <dsp:sp modelId="{58F229B3-DE22-458A-B7C0-BE931ACEC7A9}">
      <dsp:nvSpPr>
        <dsp:cNvPr id="0" name=""/>
        <dsp:cNvSpPr/>
      </dsp:nvSpPr>
      <dsp:spPr>
        <a:xfrm>
          <a:off x="5786118" y="483"/>
          <a:ext cx="2288417" cy="1373050"/>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Advise a party to a dispute about the procedures to follow</a:t>
          </a:r>
          <a:endParaRPr lang="en-ZA" sz="1300" b="1" kern="1200" dirty="0">
            <a:solidFill>
              <a:schemeClr val="tx1"/>
            </a:solidFill>
            <a:latin typeface="Arial Narrow" panose="020B0606020202030204" pitchFamily="34" charset="0"/>
          </a:endParaRPr>
        </a:p>
      </dsp:txBody>
      <dsp:txXfrm>
        <a:off x="5786118" y="483"/>
        <a:ext cx="2288417" cy="1373050"/>
      </dsp:txXfrm>
    </dsp:sp>
    <dsp:sp modelId="{41841BF3-EB53-4FF6-A419-FB844DD5BED0}">
      <dsp:nvSpPr>
        <dsp:cNvPr id="0" name=""/>
        <dsp:cNvSpPr/>
      </dsp:nvSpPr>
      <dsp:spPr>
        <a:xfrm>
          <a:off x="621263" y="1653727"/>
          <a:ext cx="2288417" cy="1373050"/>
        </a:xfrm>
        <a:prstGeom prst="rect">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Offer to resolve a dispute that has not been referred to the CCMA</a:t>
          </a:r>
          <a:endParaRPr lang="en-ZA" sz="1300" b="1" kern="1200" dirty="0">
            <a:solidFill>
              <a:schemeClr val="tx1"/>
            </a:solidFill>
            <a:latin typeface="Arial Narrow" panose="020B0606020202030204" pitchFamily="34" charset="0"/>
          </a:endParaRPr>
        </a:p>
      </dsp:txBody>
      <dsp:txXfrm>
        <a:off x="621263" y="1653727"/>
        <a:ext cx="2288417" cy="1373050"/>
      </dsp:txXfrm>
    </dsp:sp>
    <dsp:sp modelId="{0209C539-AB5B-4401-925B-6C4DC84BF9D0}">
      <dsp:nvSpPr>
        <dsp:cNvPr id="0" name=""/>
        <dsp:cNvSpPr/>
      </dsp:nvSpPr>
      <dsp:spPr>
        <a:xfrm>
          <a:off x="3138523" y="1653727"/>
          <a:ext cx="2288417" cy="137305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Publish guidelines on any aspect of the LRA and to make rules</a:t>
          </a:r>
          <a:endParaRPr lang="en-ZA" sz="1300" b="1" kern="1200" dirty="0">
            <a:solidFill>
              <a:schemeClr val="tx1"/>
            </a:solidFill>
            <a:latin typeface="Arial Narrow" panose="020B0606020202030204" pitchFamily="34" charset="0"/>
          </a:endParaRPr>
        </a:p>
      </dsp:txBody>
      <dsp:txXfrm>
        <a:off x="3138523" y="1653727"/>
        <a:ext cx="2288417" cy="1373050"/>
      </dsp:txXfrm>
    </dsp:sp>
    <dsp:sp modelId="{5E513399-440D-4F34-8ECC-0662C784B1E3}">
      <dsp:nvSpPr>
        <dsp:cNvPr id="0" name=""/>
        <dsp:cNvSpPr/>
      </dsp:nvSpPr>
      <dsp:spPr>
        <a:xfrm>
          <a:off x="5655782" y="1602375"/>
          <a:ext cx="2549090" cy="1475754"/>
        </a:xfrm>
        <a:prstGeom prst="rect">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kern="1200" dirty="0">
            <a:solidFill>
              <a:schemeClr val="tx1"/>
            </a:solidFill>
            <a:latin typeface="Arial Narrow" panose="020B0606020202030204" pitchFamily="34" charset="0"/>
          </a:endParaRPr>
        </a:p>
      </dsp:txBody>
      <dsp:txXfrm>
        <a:off x="5655782" y="1602375"/>
        <a:ext cx="2549090" cy="1475754"/>
      </dsp:txXfrm>
    </dsp:sp>
    <dsp:sp modelId="{DBBAC80A-2C0C-4A10-A5FA-0A7C8FA335A7}">
      <dsp:nvSpPr>
        <dsp:cNvPr id="0" name=""/>
        <dsp:cNvSpPr/>
      </dsp:nvSpPr>
      <dsp:spPr>
        <a:xfrm>
          <a:off x="751600" y="3306971"/>
          <a:ext cx="2288417" cy="1373050"/>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Conduct and publish research </a:t>
          </a:r>
        </a:p>
      </dsp:txBody>
      <dsp:txXfrm>
        <a:off x="751600" y="3306971"/>
        <a:ext cx="2288417" cy="1373050"/>
      </dsp:txXfrm>
    </dsp:sp>
    <dsp:sp modelId="{F175DBB9-B43C-4296-973E-964151E06725}">
      <dsp:nvSpPr>
        <dsp:cNvPr id="0" name=""/>
        <dsp:cNvSpPr/>
      </dsp:nvSpPr>
      <dsp:spPr>
        <a:xfrm>
          <a:off x="3268859" y="3306971"/>
          <a:ext cx="2288417" cy="1373050"/>
        </a:xfrm>
        <a:prstGeom prst="rect">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assistance of an administrative nature to an employee earning less than the BCEA threshold.</a:t>
          </a:r>
        </a:p>
      </dsp:txBody>
      <dsp:txXfrm>
        <a:off x="3268859" y="3306971"/>
        <a:ext cx="2288417" cy="1373050"/>
      </dsp:txXfrm>
    </dsp:sp>
    <dsp:sp modelId="{572D427A-981E-43D0-A716-19750B316117}">
      <dsp:nvSpPr>
        <dsp:cNvPr id="0" name=""/>
        <dsp:cNvSpPr/>
      </dsp:nvSpPr>
      <dsp:spPr>
        <a:xfrm>
          <a:off x="5786118" y="3306971"/>
          <a:ext cx="2288417" cy="137305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Determine fees that the CCMA can charge and regulate practice and procedure for conciliation and arbitration hearings.</a:t>
          </a:r>
        </a:p>
      </dsp:txBody>
      <dsp:txXfrm>
        <a:off x="5786118" y="3306971"/>
        <a:ext cx="2288417" cy="1373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B728A-6A6A-48D5-B724-F5B95F87D1DD}">
      <dsp:nvSpPr>
        <dsp:cNvPr id="0" name=""/>
        <dsp:cNvSpPr/>
      </dsp:nvSpPr>
      <dsp:spPr>
        <a:xfrm>
          <a:off x="807918" y="76259"/>
          <a:ext cx="3693038" cy="3803870"/>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Narrow" panose="020B0606020202030204" pitchFamily="34" charset="0"/>
            </a:rPr>
            <a:t>Vision</a:t>
          </a:r>
        </a:p>
        <a:p>
          <a:pPr lvl="0" algn="ctr" defTabSz="1066800">
            <a:lnSpc>
              <a:spcPct val="90000"/>
            </a:lnSpc>
            <a:spcBef>
              <a:spcPct val="0"/>
            </a:spcBef>
            <a:spcAft>
              <a:spcPct val="35000"/>
            </a:spcAft>
          </a:pPr>
          <a:r>
            <a:rPr lang="en-US" sz="1600" kern="1200" dirty="0">
              <a:latin typeface="Arial Narrow" panose="020B0606020202030204" pitchFamily="34" charset="0"/>
            </a:rPr>
            <a:t>A world-class institution that promotes market labour stability, social justice and job security. </a:t>
          </a:r>
        </a:p>
      </dsp:txBody>
      <dsp:txXfrm>
        <a:off x="1348751" y="633323"/>
        <a:ext cx="2611372" cy="2689742"/>
      </dsp:txXfrm>
    </dsp:sp>
    <dsp:sp modelId="{38BCA4D9-E304-4F58-A766-A6422CCED4EC}">
      <dsp:nvSpPr>
        <dsp:cNvPr id="0" name=""/>
        <dsp:cNvSpPr/>
      </dsp:nvSpPr>
      <dsp:spPr>
        <a:xfrm>
          <a:off x="3935763" y="765448"/>
          <a:ext cx="3610936" cy="3539585"/>
        </a:xfrm>
        <a:prstGeom prst="ellipse">
          <a:avLst/>
        </a:prstGeom>
        <a:gradFill rotWithShape="0">
          <a:gsLst>
            <a:gs pos="0">
              <a:schemeClr val="accent5">
                <a:alpha val="50000"/>
                <a:hueOff val="-7353344"/>
                <a:satOff val="-10228"/>
                <a:lumOff val="-3922"/>
                <a:alphaOff val="0"/>
                <a:lumMod val="110000"/>
                <a:satMod val="105000"/>
                <a:tint val="67000"/>
              </a:schemeClr>
            </a:gs>
            <a:gs pos="50000">
              <a:schemeClr val="accent5">
                <a:alpha val="50000"/>
                <a:hueOff val="-7353344"/>
                <a:satOff val="-10228"/>
                <a:lumOff val="-3922"/>
                <a:alphaOff val="0"/>
                <a:lumMod val="105000"/>
                <a:satMod val="103000"/>
                <a:tint val="73000"/>
              </a:schemeClr>
            </a:gs>
            <a:gs pos="100000">
              <a:schemeClr val="accent5">
                <a:alpha val="50000"/>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latin typeface="Arial Narrow" panose="020B0606020202030204" pitchFamily="34" charset="0"/>
            </a:rPr>
            <a:t>Mission</a:t>
          </a:r>
        </a:p>
        <a:p>
          <a:pPr lvl="0" algn="ctr" defTabSz="1155700">
            <a:lnSpc>
              <a:spcPct val="90000"/>
            </a:lnSpc>
            <a:spcBef>
              <a:spcPct val="0"/>
            </a:spcBef>
            <a:spcAft>
              <a:spcPct val="35000"/>
            </a:spcAft>
          </a:pPr>
          <a:r>
            <a:rPr lang="en-US" sz="1600" kern="1200" dirty="0">
              <a:latin typeface="Arial Narrow" panose="020B0606020202030204" pitchFamily="34" charset="0"/>
            </a:rPr>
            <a:t>To give effect to everyone’s constitutional right and freedom. </a:t>
          </a:r>
        </a:p>
      </dsp:txBody>
      <dsp:txXfrm>
        <a:off x="4464572" y="1283808"/>
        <a:ext cx="2553318" cy="2502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0AE40-6734-4ADD-B8C0-087165BB8167}">
      <dsp:nvSpPr>
        <dsp:cNvPr id="0" name=""/>
        <dsp:cNvSpPr/>
      </dsp:nvSpPr>
      <dsp:spPr>
        <a:xfrm rot="16200000">
          <a:off x="-1482608"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kern="1200" dirty="0">
              <a:solidFill>
                <a:srgbClr val="002A6D"/>
              </a:solidFill>
              <a:latin typeface="Arial Narrow" panose="020B0606020202030204" pitchFamily="34" charset="0"/>
              <a:ea typeface="+mn-ea"/>
              <a:cs typeface="+mn-cs"/>
            </a:rPr>
            <a:t>01</a:t>
          </a:r>
        </a:p>
      </dsp:txBody>
      <dsp:txXfrm>
        <a:off x="-1482608" y="2300952"/>
        <a:ext cx="3486912" cy="410954"/>
      </dsp:txXfrm>
    </dsp:sp>
    <dsp:sp modelId="{3425984F-2F80-4348-A933-EF81E251EBD4}">
      <dsp:nvSpPr>
        <dsp:cNvPr id="0" name=""/>
        <dsp:cNvSpPr/>
      </dsp:nvSpPr>
      <dsp:spPr>
        <a:xfrm>
          <a:off x="466324" y="1111821"/>
          <a:ext cx="2046988" cy="2789215"/>
        </a:xfrm>
        <a:prstGeom prst="rect">
          <a:avLst/>
        </a:prstGeom>
        <a:solidFill>
          <a:srgbClr val="002A6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ctr"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a:solidFill>
                <a:sysClr val="window" lastClr="FFFFFF"/>
              </a:solidFill>
              <a:latin typeface="Arial Narrow" panose="020B0606020202030204" pitchFamily="34" charset="0"/>
              <a:ea typeface="+mn-ea"/>
              <a:cs typeface="+mn-cs"/>
            </a:rPr>
            <a:t>Optimise the organisation</a:t>
          </a:r>
        </a:p>
      </dsp:txBody>
      <dsp:txXfrm>
        <a:off x="466324" y="1111821"/>
        <a:ext cx="2046988" cy="2789215"/>
      </dsp:txXfrm>
    </dsp:sp>
    <dsp:sp modelId="{C9C5470C-9808-4C61-9D66-8D993DF63356}">
      <dsp:nvSpPr>
        <dsp:cNvPr id="0" name=""/>
        <dsp:cNvSpPr/>
      </dsp:nvSpPr>
      <dsp:spPr>
        <a:xfrm>
          <a:off x="1008455" y="194870"/>
          <a:ext cx="821908" cy="821908"/>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587068-DA93-4D2F-BD63-644ED7A01059}">
      <dsp:nvSpPr>
        <dsp:cNvPr id="0" name=""/>
        <dsp:cNvSpPr/>
      </dsp:nvSpPr>
      <dsp:spPr>
        <a:xfrm rot="16200000">
          <a:off x="1507383"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chemeClr val="accent2">
                  <a:lumMod val="50000"/>
                </a:schemeClr>
              </a:solidFill>
              <a:latin typeface="Arial Narrow" panose="020B0606020202030204" pitchFamily="34" charset="0"/>
              <a:ea typeface="+mn-ea"/>
              <a:cs typeface="+mn-cs"/>
            </a:rPr>
            <a:t>02</a:t>
          </a:r>
        </a:p>
      </dsp:txBody>
      <dsp:txXfrm>
        <a:off x="1507383" y="2300952"/>
        <a:ext cx="3486912" cy="410954"/>
      </dsp:txXfrm>
    </dsp:sp>
    <dsp:sp modelId="{DFC8C81A-9FAA-4914-943F-C8935592BAA7}">
      <dsp:nvSpPr>
        <dsp:cNvPr id="0" name=""/>
        <dsp:cNvSpPr/>
      </dsp:nvSpPr>
      <dsp:spPr>
        <a:xfrm>
          <a:off x="3456316" y="1090534"/>
          <a:ext cx="2046988" cy="2831790"/>
        </a:xfrm>
        <a:prstGeom prst="rect">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a:solidFill>
                <a:sysClr val="window" lastClr="FFFFFF"/>
              </a:solidFill>
              <a:latin typeface="Arial Narrow" panose="020B0606020202030204" pitchFamily="34" charset="0"/>
              <a:ea typeface="+mn-ea"/>
              <a:cs typeface="+mn-cs"/>
            </a:rPr>
            <a:t>Enhance labour market stability</a:t>
          </a:r>
        </a:p>
      </dsp:txBody>
      <dsp:txXfrm>
        <a:off x="3456316" y="1090534"/>
        <a:ext cx="2046988" cy="2831790"/>
      </dsp:txXfrm>
    </dsp:sp>
    <dsp:sp modelId="{9EC2BAEF-2927-43AC-904B-2AE368FB9802}">
      <dsp:nvSpPr>
        <dsp:cNvPr id="0" name=""/>
        <dsp:cNvSpPr/>
      </dsp:nvSpPr>
      <dsp:spPr>
        <a:xfrm>
          <a:off x="3974735" y="147454"/>
          <a:ext cx="821908" cy="821908"/>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D309A6-FA4A-43C2-8EDD-E7D3D9393579}">
      <dsp:nvSpPr>
        <dsp:cNvPr id="0" name=""/>
        <dsp:cNvSpPr/>
      </dsp:nvSpPr>
      <dsp:spPr>
        <a:xfrm rot="16200000">
          <a:off x="4497374"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rgbClr val="70AD47"/>
              </a:solidFill>
              <a:latin typeface="Arial Narrow" panose="020B0606020202030204" pitchFamily="34" charset="0"/>
              <a:ea typeface="+mn-ea"/>
              <a:cs typeface="+mn-cs"/>
            </a:rPr>
            <a:t>03</a:t>
          </a:r>
        </a:p>
      </dsp:txBody>
      <dsp:txXfrm>
        <a:off x="4497374" y="2300952"/>
        <a:ext cx="3486912" cy="410954"/>
      </dsp:txXfrm>
    </dsp:sp>
    <dsp:sp modelId="{0C78C663-E892-486C-95C3-12C52E18D2E9}">
      <dsp:nvSpPr>
        <dsp:cNvPr id="0" name=""/>
        <dsp:cNvSpPr/>
      </dsp:nvSpPr>
      <dsp:spPr>
        <a:xfrm>
          <a:off x="6442101" y="1111821"/>
          <a:ext cx="2055401" cy="2789215"/>
        </a:xfrm>
        <a:prstGeom prst="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Support strategy implementation and good governance</a:t>
          </a:r>
        </a:p>
        <a:p>
          <a:pPr marL="171450" lvl="1" indent="-171450" algn="ctr" defTabSz="800100">
            <a:lnSpc>
              <a:spcPct val="90000"/>
            </a:lnSpc>
            <a:spcBef>
              <a:spcPct val="0"/>
            </a:spcBef>
            <a:spcAft>
              <a:spcPct val="15000"/>
            </a:spcAft>
            <a:buChar char="••"/>
          </a:pPr>
          <a:endParaRPr lang="en-US" sz="1800" b="1"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a:solidFill>
              <a:sysClr val="window" lastClr="FFFFFF"/>
            </a:solidFill>
            <a:latin typeface="Arial Narrow" panose="020B0606020202030204" pitchFamily="34" charset="0"/>
            <a:ea typeface="+mn-ea"/>
            <a:cs typeface="+mn-cs"/>
          </a:endParaRPr>
        </a:p>
      </dsp:txBody>
      <dsp:txXfrm>
        <a:off x="6442101" y="1111821"/>
        <a:ext cx="2055401" cy="2789215"/>
      </dsp:txXfrm>
    </dsp:sp>
    <dsp:sp modelId="{FEA6B234-FDFD-4FE6-9639-1A6EA35D4E8F}">
      <dsp:nvSpPr>
        <dsp:cNvPr id="0" name=""/>
        <dsp:cNvSpPr/>
      </dsp:nvSpPr>
      <dsp:spPr>
        <a:xfrm>
          <a:off x="6988290" y="93981"/>
          <a:ext cx="821908" cy="821908"/>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6E95F-63E5-4CB1-9B39-2A68DF325230}">
      <dsp:nvSpPr>
        <dsp:cNvPr id="0" name=""/>
        <dsp:cNvSpPr/>
      </dsp:nvSpPr>
      <dsp:spPr>
        <a:xfrm>
          <a:off x="1283025" y="0"/>
          <a:ext cx="6076192" cy="4714758"/>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BA32D6-D09D-4C53-8E50-4C1E25288245}">
      <dsp:nvSpPr>
        <dsp:cNvPr id="0" name=""/>
        <dsp:cNvSpPr/>
      </dsp:nvSpPr>
      <dsp:spPr>
        <a:xfrm>
          <a:off x="4047882" y="472153"/>
          <a:ext cx="3611071" cy="3598022"/>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kern="1200" dirty="0">
              <a:latin typeface="Arial Narrow" panose="020B0606020202030204" pitchFamily="34" charset="0"/>
            </a:rPr>
            <a:t>The CCMA has achieved an unqualified audit opinion with no findings (clean audit) for the 2021/22 financial year and a 100% performance against a total of 32 planned output indicators in the approved 2021/22 Annual Performance Plan.</a:t>
          </a:r>
        </a:p>
      </dsp:txBody>
      <dsp:txXfrm>
        <a:off x="4223523" y="647794"/>
        <a:ext cx="3259789" cy="3246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1BABA-62DA-4A47-BCEB-537FE0B618D0}">
      <dsp:nvSpPr>
        <dsp:cNvPr id="0" name=""/>
        <dsp:cNvSpPr/>
      </dsp:nvSpPr>
      <dsp:spPr>
        <a:xfrm>
          <a:off x="0" y="567070"/>
          <a:ext cx="2271712" cy="1363027"/>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latin typeface="Arial Narrow" panose="020B0606020202030204" pitchFamily="34" charset="0"/>
            </a:rPr>
            <a:t>Cash &amp; cash equivalent</a:t>
          </a:r>
        </a:p>
        <a:p>
          <a:pPr lvl="0" algn="ctr" defTabSz="800100">
            <a:lnSpc>
              <a:spcPct val="90000"/>
            </a:lnSpc>
            <a:spcBef>
              <a:spcPct val="0"/>
            </a:spcBef>
            <a:spcAft>
              <a:spcPct val="35000"/>
            </a:spcAft>
          </a:pPr>
          <a:r>
            <a:rPr lang="en-US" sz="1800" b="1" kern="1200" dirty="0">
              <a:solidFill>
                <a:schemeClr val="tx1"/>
              </a:solidFill>
              <a:latin typeface="Arial Narrow" panose="020B0606020202030204" pitchFamily="34" charset="0"/>
            </a:rPr>
            <a:t>(R141.6 </a:t>
          </a:r>
          <a:r>
            <a:rPr lang="en-US" sz="1800" kern="1200" dirty="0">
              <a:solidFill>
                <a:schemeClr val="tx1"/>
              </a:solidFill>
              <a:latin typeface="Arial Narrow" panose="020B0606020202030204" pitchFamily="34" charset="0"/>
            </a:rPr>
            <a:t>m)</a:t>
          </a:r>
        </a:p>
        <a:p>
          <a:pPr lvl="0" algn="ctr" defTabSz="800100">
            <a:lnSpc>
              <a:spcPct val="90000"/>
            </a:lnSpc>
            <a:spcBef>
              <a:spcPct val="0"/>
            </a:spcBef>
            <a:spcAft>
              <a:spcPct val="35000"/>
            </a:spcAft>
          </a:pPr>
          <a:r>
            <a:rPr lang="en-US" sz="1800" b="1" kern="1200" dirty="0">
              <a:solidFill>
                <a:schemeClr val="tx1"/>
              </a:solidFill>
              <a:latin typeface="Arial Narrow" panose="020B0606020202030204" pitchFamily="34" charset="0"/>
            </a:rPr>
            <a:t>(1.24:1</a:t>
          </a:r>
          <a:r>
            <a:rPr lang="en-US" sz="1800" kern="1200" dirty="0">
              <a:solidFill>
                <a:schemeClr val="tx1"/>
              </a:solidFill>
              <a:latin typeface="Arial Narrow" panose="020B0606020202030204" pitchFamily="34" charset="0"/>
            </a:rPr>
            <a:t>)</a:t>
          </a:r>
          <a:endParaRPr lang="en-US" sz="1800" kern="1200" dirty="0">
            <a:latin typeface="Arial Narrow" panose="020B0606020202030204" pitchFamily="34" charset="0"/>
          </a:endParaRPr>
        </a:p>
      </dsp:txBody>
      <dsp:txXfrm>
        <a:off x="0" y="567070"/>
        <a:ext cx="2271712" cy="1363027"/>
      </dsp:txXfrm>
    </dsp:sp>
    <dsp:sp modelId="{3F3D0199-719D-4D78-9D37-A28CCFCB60C9}">
      <dsp:nvSpPr>
        <dsp:cNvPr id="0" name=""/>
        <dsp:cNvSpPr/>
      </dsp:nvSpPr>
      <dsp:spPr>
        <a:xfrm>
          <a:off x="2498883" y="567070"/>
          <a:ext cx="2271712" cy="1363027"/>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tx1"/>
              </a:solidFill>
              <a:latin typeface="Arial Narrow" panose="020B0606020202030204" pitchFamily="34" charset="0"/>
            </a:rPr>
            <a:t>Current assets: Current liabilities</a:t>
          </a:r>
        </a:p>
        <a:p>
          <a:pPr lvl="0" algn="ctr" defTabSz="800100">
            <a:lnSpc>
              <a:spcPct val="90000"/>
            </a:lnSpc>
            <a:spcBef>
              <a:spcPct val="0"/>
            </a:spcBef>
            <a:spcAft>
              <a:spcPct val="35000"/>
            </a:spcAft>
          </a:pPr>
          <a:r>
            <a:rPr lang="en-US" sz="1800" kern="1200" dirty="0">
              <a:solidFill>
                <a:schemeClr val="tx1"/>
              </a:solidFill>
              <a:latin typeface="Arial Narrow" panose="020B0606020202030204" pitchFamily="34" charset="0"/>
            </a:rPr>
            <a:t>(</a:t>
          </a:r>
          <a:r>
            <a:rPr lang="en-US" sz="1800" b="1" kern="1200" dirty="0">
              <a:solidFill>
                <a:schemeClr val="tx1"/>
              </a:solidFill>
              <a:latin typeface="Arial Narrow" panose="020B0606020202030204" pitchFamily="34" charset="0"/>
            </a:rPr>
            <a:t>R150.3 </a:t>
          </a:r>
          <a:r>
            <a:rPr lang="en-US" sz="1800" b="0" kern="1200" dirty="0">
              <a:solidFill>
                <a:schemeClr val="tx1"/>
              </a:solidFill>
              <a:latin typeface="Arial Narrow" panose="020B0606020202030204" pitchFamily="34" charset="0"/>
            </a:rPr>
            <a:t>m: </a:t>
          </a:r>
          <a:r>
            <a:rPr lang="en-US" sz="1800" b="1" kern="1200" dirty="0">
              <a:solidFill>
                <a:schemeClr val="tx1"/>
              </a:solidFill>
              <a:latin typeface="Arial Narrow" panose="020B0606020202030204" pitchFamily="34" charset="0"/>
            </a:rPr>
            <a:t>R113.8</a:t>
          </a:r>
          <a:r>
            <a:rPr lang="en-US" sz="1800" b="0" kern="1200" dirty="0">
              <a:solidFill>
                <a:schemeClr val="tx1"/>
              </a:solidFill>
              <a:latin typeface="Arial Narrow" panose="020B0606020202030204" pitchFamily="34" charset="0"/>
            </a:rPr>
            <a:t> m</a:t>
          </a:r>
          <a:r>
            <a:rPr lang="en-US" sz="1800" kern="1200" dirty="0">
              <a:solidFill>
                <a:schemeClr val="tx1"/>
              </a:solidFill>
              <a:latin typeface="Arial Narrow" panose="020B0606020202030204" pitchFamily="34" charset="0"/>
            </a:rPr>
            <a:t>) </a:t>
          </a:r>
        </a:p>
        <a:p>
          <a:pPr lvl="0" algn="ctr" defTabSz="800100">
            <a:lnSpc>
              <a:spcPct val="90000"/>
            </a:lnSpc>
            <a:spcBef>
              <a:spcPct val="0"/>
            </a:spcBef>
            <a:spcAft>
              <a:spcPct val="35000"/>
            </a:spcAft>
          </a:pPr>
          <a:r>
            <a:rPr lang="en-US" sz="1800" b="1" kern="1200" dirty="0">
              <a:solidFill>
                <a:schemeClr val="tx1"/>
              </a:solidFill>
              <a:latin typeface="Arial Narrow" panose="020B0606020202030204" pitchFamily="34" charset="0"/>
            </a:rPr>
            <a:t>(1.32:1)</a:t>
          </a:r>
          <a:r>
            <a:rPr lang="en-US" sz="1800" kern="1200" dirty="0">
              <a:solidFill>
                <a:schemeClr val="tx1"/>
              </a:solidFill>
              <a:latin typeface="Arial Narrow" panose="020B0606020202030204" pitchFamily="34" charset="0"/>
            </a:rPr>
            <a:t> </a:t>
          </a:r>
          <a:endParaRPr lang="en-US" sz="1800" kern="1200" dirty="0">
            <a:latin typeface="Arial Narrow" panose="020B0606020202030204" pitchFamily="34" charset="0"/>
          </a:endParaRPr>
        </a:p>
      </dsp:txBody>
      <dsp:txXfrm>
        <a:off x="2498883" y="567070"/>
        <a:ext cx="2271712" cy="1363027"/>
      </dsp:txXfrm>
    </dsp:sp>
    <dsp:sp modelId="{0CD58296-57F1-4A96-BAA0-9AB8B4A96393}">
      <dsp:nvSpPr>
        <dsp:cNvPr id="0" name=""/>
        <dsp:cNvSpPr/>
      </dsp:nvSpPr>
      <dsp:spPr>
        <a:xfrm>
          <a:off x="4997767" y="567070"/>
          <a:ext cx="2271712" cy="1363027"/>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tx1"/>
              </a:solidFill>
              <a:latin typeface="Arial Narrow" panose="020B0606020202030204" pitchFamily="34" charset="0"/>
            </a:rPr>
            <a:t> Net Asset</a:t>
          </a:r>
        </a:p>
        <a:p>
          <a:pPr lvl="0" algn="ctr" defTabSz="800100">
            <a:lnSpc>
              <a:spcPct val="90000"/>
            </a:lnSpc>
            <a:spcBef>
              <a:spcPct val="0"/>
            </a:spcBef>
            <a:spcAft>
              <a:spcPct val="35000"/>
            </a:spcAft>
          </a:pPr>
          <a:r>
            <a:rPr lang="en-US" sz="1800" b="1" kern="1200" dirty="0">
              <a:solidFill>
                <a:schemeClr val="tx1"/>
              </a:solidFill>
              <a:latin typeface="Arial Narrow" panose="020B0606020202030204" pitchFamily="34" charset="0"/>
            </a:rPr>
            <a:t>(R74</a:t>
          </a:r>
          <a:r>
            <a:rPr lang="en-US" sz="1800" kern="1200" dirty="0">
              <a:solidFill>
                <a:schemeClr val="tx1"/>
              </a:solidFill>
              <a:latin typeface="Arial Narrow" panose="020B0606020202030204" pitchFamily="34" charset="0"/>
            </a:rPr>
            <a:t>m) </a:t>
          </a:r>
        </a:p>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4997767" y="567070"/>
        <a:ext cx="2271712" cy="1363027"/>
      </dsp:txXfrm>
    </dsp:sp>
    <dsp:sp modelId="{AD065E14-8D98-4D6C-AC7E-FCEF3C34F9F3}">
      <dsp:nvSpPr>
        <dsp:cNvPr id="0" name=""/>
        <dsp:cNvSpPr/>
      </dsp:nvSpPr>
      <dsp:spPr>
        <a:xfrm>
          <a:off x="1249441" y="2157269"/>
          <a:ext cx="2271712" cy="1363027"/>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tx1"/>
              </a:solidFill>
              <a:latin typeface="Arial Narrow" panose="020B0606020202030204" pitchFamily="34" charset="0"/>
            </a:rPr>
            <a:t>Revenue</a:t>
          </a:r>
        </a:p>
        <a:p>
          <a:pPr lvl="0" algn="ctr" defTabSz="800100">
            <a:lnSpc>
              <a:spcPct val="90000"/>
            </a:lnSpc>
            <a:spcBef>
              <a:spcPct val="0"/>
            </a:spcBef>
            <a:spcAft>
              <a:spcPct val="35000"/>
            </a:spcAft>
          </a:pPr>
          <a:r>
            <a:rPr lang="en-ZA" sz="1800" kern="1200" dirty="0">
              <a:solidFill>
                <a:schemeClr val="tx1"/>
              </a:solidFill>
              <a:latin typeface="Arial Narrow" panose="020B0606020202030204" pitchFamily="34" charset="0"/>
            </a:rPr>
            <a:t>*Grant  (</a:t>
          </a:r>
          <a:r>
            <a:rPr lang="en-ZA" sz="1800" b="1" kern="1200" dirty="0">
              <a:solidFill>
                <a:schemeClr val="tx1"/>
              </a:solidFill>
              <a:latin typeface="Arial Narrow" panose="020B0606020202030204" pitchFamily="34" charset="0"/>
            </a:rPr>
            <a:t>R994.9 </a:t>
          </a:r>
          <a:r>
            <a:rPr lang="en-ZA" sz="1800" kern="1200" dirty="0">
              <a:solidFill>
                <a:schemeClr val="tx1"/>
              </a:solidFill>
              <a:latin typeface="Arial Narrow" panose="020B0606020202030204" pitchFamily="34" charset="0"/>
            </a:rPr>
            <a:t>m)</a:t>
          </a:r>
        </a:p>
        <a:p>
          <a:pPr lvl="0" algn="ctr" defTabSz="800100">
            <a:lnSpc>
              <a:spcPct val="90000"/>
            </a:lnSpc>
            <a:spcBef>
              <a:spcPct val="0"/>
            </a:spcBef>
            <a:spcAft>
              <a:spcPct val="35000"/>
            </a:spcAft>
          </a:pPr>
          <a:r>
            <a:rPr lang="en-ZA" sz="1800" kern="1200" dirty="0">
              <a:solidFill>
                <a:schemeClr val="tx1"/>
              </a:solidFill>
              <a:latin typeface="Arial Narrow" panose="020B0606020202030204" pitchFamily="34" charset="0"/>
            </a:rPr>
            <a:t>*Other revenue (</a:t>
          </a:r>
          <a:r>
            <a:rPr lang="en-ZA" sz="1750" b="1" kern="1200" dirty="0">
              <a:solidFill>
                <a:schemeClr val="tx1"/>
              </a:solidFill>
              <a:latin typeface="Arial Narrow" panose="020B0606020202030204" pitchFamily="34" charset="0"/>
            </a:rPr>
            <a:t>R23.1</a:t>
          </a:r>
          <a:r>
            <a:rPr lang="en-ZA" sz="1750" kern="1200" dirty="0">
              <a:solidFill>
                <a:schemeClr val="tx1"/>
              </a:solidFill>
              <a:latin typeface="Arial Narrow" panose="020B0606020202030204" pitchFamily="34" charset="0"/>
            </a:rPr>
            <a:t>m)</a:t>
          </a:r>
        </a:p>
      </dsp:txBody>
      <dsp:txXfrm>
        <a:off x="1249441" y="2157269"/>
        <a:ext cx="2271712" cy="1363027"/>
      </dsp:txXfrm>
    </dsp:sp>
    <dsp:sp modelId="{5E147580-879E-4533-80CF-334B829B66E4}">
      <dsp:nvSpPr>
        <dsp:cNvPr id="0" name=""/>
        <dsp:cNvSpPr/>
      </dsp:nvSpPr>
      <dsp:spPr>
        <a:xfrm>
          <a:off x="3748325" y="2157269"/>
          <a:ext cx="2271712" cy="1363027"/>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Arial Narrow" panose="020B0606020202030204" pitchFamily="34" charset="0"/>
            </a:rPr>
            <a:t>Interest Earned</a:t>
          </a:r>
        </a:p>
        <a:p>
          <a:pPr lvl="0" algn="ctr" defTabSz="800100">
            <a:lnSpc>
              <a:spcPct val="90000"/>
            </a:lnSpc>
            <a:spcBef>
              <a:spcPct val="0"/>
            </a:spcBef>
            <a:spcAft>
              <a:spcPct val="35000"/>
            </a:spcAft>
          </a:pPr>
          <a:r>
            <a:rPr lang="en-US" sz="1800" b="1" kern="1200" dirty="0">
              <a:solidFill>
                <a:schemeClr val="tx1"/>
              </a:solidFill>
              <a:latin typeface="Arial Narrow" panose="020B0606020202030204" pitchFamily="34" charset="0"/>
            </a:rPr>
            <a:t>(R6.1</a:t>
          </a:r>
          <a:r>
            <a:rPr lang="en-US" sz="1800" kern="1200" dirty="0">
              <a:solidFill>
                <a:schemeClr val="tx1"/>
              </a:solidFill>
              <a:latin typeface="Arial Narrow" panose="020B0606020202030204" pitchFamily="34" charset="0"/>
            </a:rPr>
            <a:t> m)</a:t>
          </a:r>
        </a:p>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748325" y="2157269"/>
        <a:ext cx="2271712" cy="13630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BAC0B-AE97-43FF-8C58-5C67B0C2C8AE}">
      <dsp:nvSpPr>
        <dsp:cNvPr id="0" name=""/>
        <dsp:cNvSpPr/>
      </dsp:nvSpPr>
      <dsp:spPr>
        <a:xfrm rot="5400000">
          <a:off x="-330117" y="332374"/>
          <a:ext cx="2200786" cy="154055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Narrow" panose="020B0606020202030204" pitchFamily="34" charset="0"/>
            </a:rPr>
            <a:t>Irregular Expenditure</a:t>
          </a:r>
          <a:endParaRPr lang="en-ZA" sz="1600" b="1" kern="1200" dirty="0">
            <a:latin typeface="Arial Narrow" panose="020B0606020202030204" pitchFamily="34" charset="0"/>
          </a:endParaRPr>
        </a:p>
      </dsp:txBody>
      <dsp:txXfrm rot="-5400000">
        <a:off x="1" y="772531"/>
        <a:ext cx="1540550" cy="660236"/>
      </dsp:txXfrm>
    </dsp:sp>
    <dsp:sp modelId="{EFDA2D16-6008-4098-BFA1-4EBCA09266EA}">
      <dsp:nvSpPr>
        <dsp:cNvPr id="0" name=""/>
        <dsp:cNvSpPr/>
      </dsp:nvSpPr>
      <dsp:spPr>
        <a:xfrm rot="5400000">
          <a:off x="4611813" y="-3069006"/>
          <a:ext cx="1430511" cy="75730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Narrow" panose="020B0606020202030204" pitchFamily="34" charset="0"/>
            </a:rPr>
            <a:t>Balance as of 31 March 2022 – R0</a:t>
          </a:r>
          <a:endParaRPr lang="en-ZA" sz="2200" kern="1200" dirty="0">
            <a:latin typeface="Arial Narrow" panose="020B0606020202030204" pitchFamily="34" charset="0"/>
          </a:endParaRPr>
        </a:p>
        <a:p>
          <a:pPr marL="228600" lvl="1" indent="-228600" algn="l" defTabSz="977900">
            <a:lnSpc>
              <a:spcPct val="90000"/>
            </a:lnSpc>
            <a:spcBef>
              <a:spcPct val="0"/>
            </a:spcBef>
            <a:spcAft>
              <a:spcPct val="15000"/>
            </a:spcAft>
            <a:buChar char="••"/>
          </a:pPr>
          <a:r>
            <a:rPr lang="en-US" sz="2200" kern="1200" dirty="0">
              <a:latin typeface="Arial Narrow" panose="020B0606020202030204" pitchFamily="34" charset="0"/>
            </a:rPr>
            <a:t>Cases confirmed and condoned by National Report – Five(5) cases to the total value of R402 449</a:t>
          </a:r>
          <a:endParaRPr lang="en-ZA" sz="2200" kern="1200" dirty="0">
            <a:latin typeface="Arial Narrow" panose="020B0606020202030204" pitchFamily="34" charset="0"/>
          </a:endParaRPr>
        </a:p>
        <a:p>
          <a:pPr marL="228600" lvl="1" indent="-228600" algn="l" defTabSz="977900">
            <a:lnSpc>
              <a:spcPct val="90000"/>
            </a:lnSpc>
            <a:spcBef>
              <a:spcPct val="0"/>
            </a:spcBef>
            <a:spcAft>
              <a:spcPct val="15000"/>
            </a:spcAft>
            <a:buChar char="••"/>
          </a:pPr>
          <a:r>
            <a:rPr lang="en-US" sz="2200" kern="1200" dirty="0">
              <a:latin typeface="Arial Narrow" panose="020B0606020202030204" pitchFamily="34" charset="0"/>
            </a:rPr>
            <a:t>Case not yet confirmed – One(1) case to the total value of R4 676</a:t>
          </a:r>
          <a:endParaRPr lang="en-ZA" sz="2200" kern="1200" dirty="0">
            <a:latin typeface="Arial Narrow" panose="020B0606020202030204" pitchFamily="34" charset="0"/>
          </a:endParaRPr>
        </a:p>
      </dsp:txBody>
      <dsp:txXfrm rot="-5400000">
        <a:off x="1540550" y="72089"/>
        <a:ext cx="7503205" cy="1290847"/>
      </dsp:txXfrm>
    </dsp:sp>
    <dsp:sp modelId="{C6058BC1-28AA-4141-9536-07394B09434B}">
      <dsp:nvSpPr>
        <dsp:cNvPr id="0" name=""/>
        <dsp:cNvSpPr/>
      </dsp:nvSpPr>
      <dsp:spPr>
        <a:xfrm rot="5400000">
          <a:off x="-330117" y="2247011"/>
          <a:ext cx="2200786" cy="154055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Narrow" panose="020B0606020202030204" pitchFamily="34" charset="0"/>
            </a:rPr>
            <a:t>Fruitless and wasteful Expenditure </a:t>
          </a:r>
          <a:endParaRPr lang="en-ZA" sz="1600" b="1" kern="1200" dirty="0">
            <a:latin typeface="Arial Narrow" panose="020B0606020202030204" pitchFamily="34" charset="0"/>
          </a:endParaRPr>
        </a:p>
      </dsp:txBody>
      <dsp:txXfrm rot="-5400000">
        <a:off x="1" y="2687168"/>
        <a:ext cx="1540550" cy="660236"/>
      </dsp:txXfrm>
    </dsp:sp>
    <dsp:sp modelId="{D73FA627-C393-4526-8D90-23E6D25A9D0C}">
      <dsp:nvSpPr>
        <dsp:cNvPr id="0" name=""/>
        <dsp:cNvSpPr/>
      </dsp:nvSpPr>
      <dsp:spPr>
        <a:xfrm rot="5400000">
          <a:off x="4611813" y="-1154369"/>
          <a:ext cx="1430511" cy="75730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Narrow" panose="020B0606020202030204" pitchFamily="34" charset="0"/>
            </a:rPr>
            <a:t>Balance as of 31 March 2022 – R0</a:t>
          </a:r>
          <a:endParaRPr lang="en-ZA" sz="2200" kern="1200" dirty="0">
            <a:latin typeface="Arial Narrow" panose="020B0606020202030204" pitchFamily="34" charset="0"/>
          </a:endParaRPr>
        </a:p>
        <a:p>
          <a:pPr marL="228600" lvl="1" indent="-228600" algn="l" defTabSz="977900">
            <a:lnSpc>
              <a:spcPct val="90000"/>
            </a:lnSpc>
            <a:spcBef>
              <a:spcPct val="0"/>
            </a:spcBef>
            <a:spcAft>
              <a:spcPct val="15000"/>
            </a:spcAft>
            <a:buChar char="••"/>
          </a:pPr>
          <a:r>
            <a:rPr lang="en-US" sz="2200" kern="1200" dirty="0">
              <a:latin typeface="Arial Narrow" panose="020B0606020202030204" pitchFamily="34" charset="0"/>
            </a:rPr>
            <a:t>Case confirmed and Recovered – One (1) case to the total value of R1 970</a:t>
          </a:r>
          <a:endParaRPr lang="en-ZA" sz="2200" kern="1200" dirty="0">
            <a:latin typeface="Arial Narrow" panose="020B0606020202030204" pitchFamily="34" charset="0"/>
          </a:endParaRPr>
        </a:p>
        <a:p>
          <a:pPr marL="228600" lvl="1" indent="-228600" algn="l" defTabSz="977900">
            <a:lnSpc>
              <a:spcPct val="90000"/>
            </a:lnSpc>
            <a:spcBef>
              <a:spcPct val="0"/>
            </a:spcBef>
            <a:spcAft>
              <a:spcPct val="15000"/>
            </a:spcAft>
            <a:buChar char="••"/>
          </a:pPr>
          <a:r>
            <a:rPr lang="en-US" sz="2200" kern="1200" dirty="0">
              <a:latin typeface="Arial Narrow" panose="020B0606020202030204" pitchFamily="34" charset="0"/>
            </a:rPr>
            <a:t>Cases not yet confirmed – Two (2) to the total value of R37 003</a:t>
          </a:r>
          <a:endParaRPr lang="en-ZA" sz="2200" kern="1200" dirty="0">
            <a:latin typeface="Arial Narrow" panose="020B0606020202030204" pitchFamily="34" charset="0"/>
          </a:endParaRPr>
        </a:p>
      </dsp:txBody>
      <dsp:txXfrm rot="-5400000">
        <a:off x="1540550" y="1986726"/>
        <a:ext cx="7503205" cy="129084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7271A-E6DF-4384-86D7-969D9F72644D}" type="datetimeFigureOut">
              <a:rPr lang="en-ZA" smtClean="0"/>
              <a:t>2022/10/07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7662-6E70-4ADA-9949-C4D1732AACA9}" type="slidenum">
              <a:rPr lang="en-ZA" smtClean="0"/>
              <a:t>‹#›</a:t>
            </a:fld>
            <a:endParaRPr lang="en-ZA"/>
          </a:p>
        </p:txBody>
      </p:sp>
    </p:spTree>
    <p:extLst>
      <p:ext uri="{BB962C8B-B14F-4D97-AF65-F5344CB8AC3E}">
        <p14:creationId xmlns:p14="http://schemas.microsoft.com/office/powerpoint/2010/main" val="74965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t>1</a:t>
            </a:fld>
            <a:endParaRPr lang="en-ZA"/>
          </a:p>
        </p:txBody>
      </p:sp>
    </p:spTree>
    <p:extLst>
      <p:ext uri="{BB962C8B-B14F-4D97-AF65-F5344CB8AC3E}">
        <p14:creationId xmlns:p14="http://schemas.microsoft.com/office/powerpoint/2010/main" val="247662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t>26</a:t>
            </a:fld>
            <a:endParaRPr lang="en-ZA"/>
          </a:p>
        </p:txBody>
      </p:sp>
    </p:spTree>
    <p:extLst>
      <p:ext uri="{BB962C8B-B14F-4D97-AF65-F5344CB8AC3E}">
        <p14:creationId xmlns:p14="http://schemas.microsoft.com/office/powerpoint/2010/main" val="328955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t>32</a:t>
            </a:fld>
            <a:endParaRPr lang="en-ZA" dirty="0"/>
          </a:p>
        </p:txBody>
      </p:sp>
    </p:spTree>
    <p:extLst>
      <p:ext uri="{BB962C8B-B14F-4D97-AF65-F5344CB8AC3E}">
        <p14:creationId xmlns:p14="http://schemas.microsoft.com/office/powerpoint/2010/main" val="37623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t>33</a:t>
            </a:fld>
            <a:endParaRPr lang="en-ZA" dirty="0"/>
          </a:p>
        </p:txBody>
      </p:sp>
    </p:spTree>
    <p:extLst>
      <p:ext uri="{BB962C8B-B14F-4D97-AF65-F5344CB8AC3E}">
        <p14:creationId xmlns:p14="http://schemas.microsoft.com/office/powerpoint/2010/main" val="289920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t>34</a:t>
            </a:fld>
            <a:endParaRPr lang="en-ZA" dirty="0"/>
          </a:p>
        </p:txBody>
      </p:sp>
    </p:spTree>
    <p:extLst>
      <p:ext uri="{BB962C8B-B14F-4D97-AF65-F5344CB8AC3E}">
        <p14:creationId xmlns:p14="http://schemas.microsoft.com/office/powerpoint/2010/main" val="115630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t>35</a:t>
            </a:fld>
            <a:endParaRPr lang="en-ZA" dirty="0"/>
          </a:p>
        </p:txBody>
      </p:sp>
    </p:spTree>
    <p:extLst>
      <p:ext uri="{BB962C8B-B14F-4D97-AF65-F5344CB8AC3E}">
        <p14:creationId xmlns:p14="http://schemas.microsoft.com/office/powerpoint/2010/main" val="244331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t>40</a:t>
            </a:fld>
            <a:endParaRPr lang="en-ZA" dirty="0"/>
          </a:p>
        </p:txBody>
      </p:sp>
    </p:spTree>
    <p:extLst>
      <p:ext uri="{BB962C8B-B14F-4D97-AF65-F5344CB8AC3E}">
        <p14:creationId xmlns:p14="http://schemas.microsoft.com/office/powerpoint/2010/main" val="37049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2746450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5" Type="http://schemas.microsoft.com/office/2007/relationships/hdphoto" Target="../media/hdphoto4.wdp"/><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184" y="6456023"/>
            <a:ext cx="1174874" cy="365125"/>
          </a:xfrm>
        </p:spPr>
        <p:txBody>
          <a:bodyPr/>
          <a:lstStyle/>
          <a:p>
            <a:fld id="{E7EF49F8-DF00-4916-B3D6-91C929BB90D1}" type="datetime1">
              <a:rPr lang="en-ZA" smtClean="0"/>
              <a:t>2022/10/07</a:t>
            </a:fld>
            <a:endParaRPr lang="en-ZA"/>
          </a:p>
        </p:txBody>
      </p:sp>
      <p:sp>
        <p:nvSpPr>
          <p:cNvPr id="5" name="Footer Placeholder 4"/>
          <p:cNvSpPr>
            <a:spLocks noGrp="1"/>
          </p:cNvSpPr>
          <p:nvPr>
            <p:ph type="ftr" sz="quarter" idx="11"/>
          </p:nvPr>
        </p:nvSpPr>
        <p:spPr>
          <a:xfrm>
            <a:off x="3028950" y="6456023"/>
            <a:ext cx="3086100" cy="365125"/>
          </a:xfrm>
        </p:spPr>
        <p:txBody>
          <a:bodyPr/>
          <a:lstStyle/>
          <a:p>
            <a:endParaRPr lang="en-ZA" dirty="0"/>
          </a:p>
        </p:txBody>
      </p:sp>
      <p:sp>
        <p:nvSpPr>
          <p:cNvPr id="6" name="Slide Number Placeholder 5"/>
          <p:cNvSpPr>
            <a:spLocks noGrp="1"/>
          </p:cNvSpPr>
          <p:nvPr>
            <p:ph type="sldNum" sz="quarter" idx="12"/>
          </p:nvPr>
        </p:nvSpPr>
        <p:spPr>
          <a:xfrm>
            <a:off x="7048922" y="6492875"/>
            <a:ext cx="2057400" cy="365125"/>
          </a:xfrm>
        </p:spPr>
        <p:txBody>
          <a:bodyPr/>
          <a:lstStyle>
            <a:lvl1pPr>
              <a:defRPr sz="2000">
                <a:solidFill>
                  <a:schemeClr val="bg1"/>
                </a:solidFill>
                <a:latin typeface="Arial Narrow" panose="020B0606020202030204" pitchFamily="34" charset="0"/>
              </a:defRPr>
            </a:lvl1pPr>
          </a:lstStyle>
          <a:p>
            <a:fld id="{0C4DB43B-2450-41F4-875D-3A173E257EAA}" type="slidenum">
              <a:rPr lang="en-ZA" smtClean="0"/>
              <a:pPr/>
              <a:t>‹#›</a:t>
            </a:fld>
            <a:endParaRPr lang="en-ZA" dirty="0"/>
          </a:p>
        </p:txBody>
      </p:sp>
      <p:sp>
        <p:nvSpPr>
          <p:cNvPr id="27" name="TextBox 26"/>
          <p:cNvSpPr txBox="1"/>
          <p:nvPr userDrawn="1"/>
        </p:nvSpPr>
        <p:spPr>
          <a:xfrm>
            <a:off x="13136" y="4001181"/>
            <a:ext cx="9144000" cy="430887"/>
          </a:xfrm>
          <a:prstGeom prst="rect">
            <a:avLst/>
          </a:prstGeom>
          <a:noFill/>
        </p:spPr>
        <p:txBody>
          <a:bodyPr wrap="square" rtlCol="0">
            <a:spAutoFit/>
          </a:bodyPr>
          <a:lstStyle/>
          <a:p>
            <a:pPr algn="ctr" rtl="0"/>
            <a:r>
              <a:rPr lang="en-US" sz="2200" i="1" dirty="0">
                <a:solidFill>
                  <a:schemeClr val="bg1"/>
                </a:solidFill>
                <a:latin typeface="Arial Black" panose="020B0A04020102020204" pitchFamily="34" charset="0"/>
              </a:rPr>
              <a:t>“The role of employers in the changing world of work”</a:t>
            </a:r>
            <a:endParaRPr lang="en-ZA" sz="2200" i="1" dirty="0">
              <a:solidFill>
                <a:schemeClr val="bg1"/>
              </a:solidFill>
              <a:latin typeface="Arial Black" panose="020B0A04020102020204" pitchFamily="34" charset="0"/>
            </a:endParaRPr>
          </a:p>
        </p:txBody>
      </p:sp>
      <p:sp>
        <p:nvSpPr>
          <p:cNvPr id="31" name="Rectangle 30"/>
          <p:cNvSpPr/>
          <p:nvPr userDrawn="1"/>
        </p:nvSpPr>
        <p:spPr>
          <a:xfrm>
            <a:off x="0" y="1453229"/>
            <a:ext cx="9143999" cy="42331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Diamond 31"/>
          <p:cNvSpPr/>
          <p:nvPr userDrawn="1"/>
        </p:nvSpPr>
        <p:spPr>
          <a:xfrm>
            <a:off x="6519888" y="2018455"/>
            <a:ext cx="2618196" cy="3025702"/>
          </a:xfrm>
          <a:prstGeom prst="diamond">
            <a:avLst/>
          </a:prstGeom>
          <a:solidFill>
            <a:srgbClr val="7089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p:cNvSpPr/>
          <p:nvPr userDrawn="1"/>
        </p:nvSpPr>
        <p:spPr>
          <a:xfrm>
            <a:off x="7691722" y="1453229"/>
            <a:ext cx="1446361" cy="4239562"/>
          </a:xfrm>
          <a:prstGeom prst="rect">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4" name="Group 33"/>
          <p:cNvGrpSpPr/>
          <p:nvPr userDrawn="1"/>
        </p:nvGrpSpPr>
        <p:grpSpPr>
          <a:xfrm rot="21321698">
            <a:off x="5749104" y="1671671"/>
            <a:ext cx="1860828" cy="1649281"/>
            <a:chOff x="8582025" y="1486888"/>
            <a:chExt cx="1769267" cy="1559489"/>
          </a:xfrm>
        </p:grpSpPr>
        <p:cxnSp>
          <p:nvCxnSpPr>
            <p:cNvPr id="35" name="Straight Connector 34"/>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pic>
        <p:nvPicPr>
          <p:cNvPr id="49" name="Picture 48"/>
          <p:cNvPicPr>
            <a:picLocks noChangeAspect="1"/>
          </p:cNvPicPr>
          <p:nvPr userDrawn="1"/>
        </p:nvPicPr>
        <p:blipFill>
          <a:blip r:embed="rId2">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backgroundRemoval t="0" b="100000" l="0" r="100000"/>
                    </a14:imgEffect>
                    <a14:imgEffect>
                      <a14:brightnessContrast bright="-40000" contrast="40000"/>
                    </a14:imgEffect>
                  </a14:imgLayer>
                </a14:imgProps>
              </a:ext>
            </a:extLst>
          </a:blip>
          <a:stretch>
            <a:fillRect/>
          </a:stretch>
        </p:blipFill>
        <p:spPr>
          <a:xfrm>
            <a:off x="-62334" y="1541417"/>
            <a:ext cx="1905911" cy="1914265"/>
          </a:xfrm>
          <a:prstGeom prst="rect">
            <a:avLst/>
          </a:prstGeom>
          <a:ln>
            <a:noFill/>
          </a:ln>
        </p:spPr>
      </p:pic>
      <p:pic>
        <p:nvPicPr>
          <p:cNvPr id="50" name="Picture 49"/>
          <p:cNvPicPr>
            <a:picLocks noChangeAspect="1"/>
          </p:cNvPicPr>
          <p:nvPr userDrawn="1"/>
        </p:nvPicPr>
        <p:blipFill rotWithShape="1">
          <a:blip r:embed="rId2">
            <a:duotone>
              <a:prstClr val="black"/>
              <a:schemeClr val="accent2">
                <a:lumMod val="75000"/>
                <a:tint val="45000"/>
                <a:satMod val="400000"/>
              </a:schemeClr>
            </a:duotone>
            <a:extLst>
              <a:ext uri="{BEBA8EAE-BF5A-486C-A8C5-ECC9F3942E4B}">
                <a14:imgProps xmlns:a14="http://schemas.microsoft.com/office/drawing/2010/main">
                  <a14:imgLayer r:embed="rId3">
                    <a14:imgEffect>
                      <a14:backgroundRemoval t="0" b="100000" l="0" r="100000"/>
                    </a14:imgEffect>
                    <a14:imgEffect>
                      <a14:brightnessContrast bright="-40000" contrast="40000"/>
                    </a14:imgEffect>
                  </a14:imgLayer>
                </a14:imgProps>
              </a:ext>
            </a:extLst>
          </a:blip>
          <a:srcRect l="32653"/>
          <a:stretch/>
        </p:blipFill>
        <p:spPr>
          <a:xfrm>
            <a:off x="6726" y="3361946"/>
            <a:ext cx="1627045" cy="2348155"/>
          </a:xfrm>
          <a:prstGeom prst="rect">
            <a:avLst/>
          </a:prstGeom>
          <a:ln>
            <a:noFill/>
          </a:ln>
        </p:spPr>
      </p:pic>
      <p:pic>
        <p:nvPicPr>
          <p:cNvPr id="51" name="Picture 50"/>
          <p:cNvPicPr>
            <a:picLocks noChangeAspect="1"/>
          </p:cNvPicPr>
          <p:nvPr userDrawn="1"/>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9434" b="100000" l="4706" r="97647"/>
                    </a14:imgEffect>
                  </a14:imgLayer>
                </a14:imgProps>
              </a:ext>
            </a:extLst>
          </a:blip>
          <a:stretch>
            <a:fillRect/>
          </a:stretch>
        </p:blipFill>
        <p:spPr>
          <a:xfrm>
            <a:off x="0" y="4177450"/>
            <a:ext cx="875801" cy="546089"/>
          </a:xfrm>
          <a:prstGeom prst="rect">
            <a:avLst/>
          </a:prstGeom>
        </p:spPr>
      </p:pic>
      <p:pic>
        <p:nvPicPr>
          <p:cNvPr id="52" name="Picture 4" descr="legal icon clipart Law Computer Icons Clip art clipart - Judge ..."/>
          <p:cNvPicPr>
            <a:picLocks noChangeAspect="1" noChangeArrowheads="1"/>
          </p:cNvPicPr>
          <p:nvPr userDrawn="1"/>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3654" l="6222" r="90000">
                        <a14:foregroundMark x1="51667" y1="29038" x2="51667" y2="29038"/>
                        <a14:foregroundMark x1="44667" y1="77308" x2="44667" y2="77308"/>
                        <a14:foregroundMark x1="40000" y1="55577" x2="40000" y2="5557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28101" t="16955" r="28232" b="14007"/>
          <a:stretch/>
        </p:blipFill>
        <p:spPr bwMode="auto">
          <a:xfrm>
            <a:off x="592109" y="2125890"/>
            <a:ext cx="647949" cy="59189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ackgroundRemoval t="0" b="100000" l="0" r="100000"/>
                    </a14:imgEffect>
                    <a14:imgEffect>
                      <a14:brightnessContrast bright="-40000" contrast="40000"/>
                    </a14:imgEffect>
                  </a14:imgLayer>
                </a14:imgProps>
              </a:ext>
            </a:extLst>
          </a:blip>
          <a:stretch>
            <a:fillRect/>
          </a:stretch>
        </p:blipFill>
        <p:spPr>
          <a:xfrm>
            <a:off x="1338865" y="2224021"/>
            <a:ext cx="2977863" cy="3008822"/>
          </a:xfrm>
          <a:prstGeom prst="rect">
            <a:avLst/>
          </a:prstGeom>
          <a:ln>
            <a:noFill/>
          </a:ln>
        </p:spPr>
      </p:pic>
      <p:sp>
        <p:nvSpPr>
          <p:cNvPr id="48" name="Rectangle 47"/>
          <p:cNvSpPr/>
          <p:nvPr userDrawn="1"/>
        </p:nvSpPr>
        <p:spPr>
          <a:xfrm>
            <a:off x="2231311" y="3213669"/>
            <a:ext cx="1146505" cy="909423"/>
          </a:xfrm>
          <a:prstGeom prst="rect">
            <a:avLst/>
          </a:prstGeom>
          <a:blipFill dpi="0" rotWithShape="1">
            <a:blip r:embed="rId8">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Diamond 6"/>
          <p:cNvSpPr/>
          <p:nvPr userDrawn="1"/>
        </p:nvSpPr>
        <p:spPr>
          <a:xfrm>
            <a:off x="6766428" y="2186487"/>
            <a:ext cx="2371655" cy="2690313"/>
          </a:xfrm>
          <a:prstGeom prst="diamond">
            <a:avLst/>
          </a:prstGeom>
          <a:solidFill>
            <a:srgbClr val="002A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5" name="Picture 54"/>
          <p:cNvPicPr>
            <a:picLocks noChangeAspect="1"/>
          </p:cNvPicPr>
          <p:nvPr userDrawn="1"/>
        </p:nvPicPr>
        <p:blipFill>
          <a:blip r:embed="rId9">
            <a:duotone>
              <a:prstClr val="black"/>
              <a:srgbClr val="FFAA8F">
                <a:alpha val="50980"/>
                <a:tint val="45000"/>
                <a:satMod val="400000"/>
              </a:srgbClr>
            </a:duotone>
            <a:extLst>
              <a:ext uri="{BEBA8EAE-BF5A-486C-A8C5-ECC9F3942E4B}">
                <a14:imgProps xmlns:a14="http://schemas.microsoft.com/office/drawing/2010/main">
                  <a14:imgLayer r:embed="rId10">
                    <a14:imgEffect>
                      <a14:backgroundRemoval t="0" b="99338" l="1786" r="100000"/>
                    </a14:imgEffect>
                  </a14:imgLayer>
                </a14:imgProps>
              </a:ext>
            </a:extLst>
          </a:blip>
          <a:stretch>
            <a:fillRect/>
          </a:stretch>
        </p:blipFill>
        <p:spPr>
          <a:xfrm>
            <a:off x="7481915" y="3232534"/>
            <a:ext cx="1093627" cy="737222"/>
          </a:xfrm>
          <a:prstGeom prst="rect">
            <a:avLst/>
          </a:prstGeom>
        </p:spPr>
      </p:pic>
      <p:grpSp>
        <p:nvGrpSpPr>
          <p:cNvPr id="66" name="Group 65"/>
          <p:cNvGrpSpPr/>
          <p:nvPr userDrawn="1"/>
        </p:nvGrpSpPr>
        <p:grpSpPr>
          <a:xfrm rot="5400000">
            <a:off x="5785824" y="3766088"/>
            <a:ext cx="1923258" cy="1786070"/>
            <a:chOff x="8582025" y="1486888"/>
            <a:chExt cx="1769267" cy="1559489"/>
          </a:xfrm>
        </p:grpSpPr>
        <p:cxnSp>
          <p:nvCxnSpPr>
            <p:cNvPr id="67" name="Straight Connector 66"/>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8" name="Diamond 7"/>
          <p:cNvSpPr/>
          <p:nvPr userDrawn="1"/>
        </p:nvSpPr>
        <p:spPr>
          <a:xfrm>
            <a:off x="5443299" y="3218388"/>
            <a:ext cx="718846" cy="695255"/>
          </a:xfrm>
          <a:prstGeom prst="diamond">
            <a:avLst/>
          </a:prstGeom>
          <a:solidFill>
            <a:srgbClr val="843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itle Placeholder 1"/>
          <p:cNvSpPr>
            <a:spLocks noGrp="1"/>
          </p:cNvSpPr>
          <p:nvPr>
            <p:ph type="title"/>
          </p:nvPr>
        </p:nvSpPr>
        <p:spPr>
          <a:xfrm>
            <a:off x="1559142" y="208663"/>
            <a:ext cx="6128952" cy="947955"/>
          </a:xfrm>
          <a:prstGeom prst="rect">
            <a:avLst/>
          </a:prstGeom>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a:blip r:embed="rId11"/>
          <a:stretch>
            <a:fillRect/>
          </a:stretch>
        </p:blipFill>
        <p:spPr>
          <a:xfrm>
            <a:off x="7860047" y="90619"/>
            <a:ext cx="1246275" cy="1246275"/>
          </a:xfrm>
          <a:prstGeom prst="rect">
            <a:avLst/>
          </a:prstGeom>
        </p:spPr>
      </p:pic>
      <p:sp>
        <p:nvSpPr>
          <p:cNvPr id="39" name="Diamond 38"/>
          <p:cNvSpPr/>
          <p:nvPr userDrawn="1"/>
        </p:nvSpPr>
        <p:spPr>
          <a:xfrm>
            <a:off x="5456423" y="3407612"/>
            <a:ext cx="718846" cy="695255"/>
          </a:xfrm>
          <a:prstGeom prst="diamond">
            <a:avLst/>
          </a:prstGeom>
          <a:solidFill>
            <a:srgbClr val="002A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Diamond 39"/>
          <p:cNvSpPr/>
          <p:nvPr userDrawn="1"/>
        </p:nvSpPr>
        <p:spPr>
          <a:xfrm>
            <a:off x="5449861" y="2884021"/>
            <a:ext cx="718846" cy="695255"/>
          </a:xfrm>
          <a:prstGeom prst="diamond">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4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7422" y="30280"/>
            <a:ext cx="1090818" cy="1414023"/>
          </a:xfrm>
          <a:prstGeom prst="rect">
            <a:avLst/>
          </a:prstGeom>
        </p:spPr>
      </p:pic>
      <p:sp>
        <p:nvSpPr>
          <p:cNvPr id="41" name="TextBox 40"/>
          <p:cNvSpPr txBox="1"/>
          <p:nvPr userDrawn="1"/>
        </p:nvSpPr>
        <p:spPr>
          <a:xfrm>
            <a:off x="1123756" y="6463242"/>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 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chemeClr val="bg1">
                    <a:lumMod val="95000"/>
                  </a:schemeClr>
                </a:solidFill>
                <a:effectLst/>
                <a:latin typeface="Acumin Pro" panose="020B0804020202020204" pitchFamily="34" charset="0"/>
                <a:ea typeface="+mn-ea"/>
                <a:cs typeface="+mn-cs"/>
              </a:rPr>
              <a:t> </a:t>
            </a:r>
            <a:r>
              <a:rPr lang="en-ZA" sz="1100" i="1" kern="1200" baseline="0" dirty="0">
                <a:solidFill>
                  <a:srgbClr val="62A73B"/>
                </a:solidFill>
                <a:effectLst/>
                <a:latin typeface="Acumin Pro" panose="020B0804020202020204" pitchFamily="34" charset="0"/>
                <a:ea typeface="+mn-ea"/>
                <a:cs typeface="+mn-cs"/>
              </a:rPr>
              <a:t>“</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9" name="object 83"/>
          <p:cNvSpPr/>
          <p:nvPr userDrawn="1"/>
        </p:nvSpPr>
        <p:spPr>
          <a:xfrm>
            <a:off x="35228" y="6456023"/>
            <a:ext cx="2059849" cy="418859"/>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43" name="object 83"/>
          <p:cNvSpPr/>
          <p:nvPr userDrawn="1"/>
        </p:nvSpPr>
        <p:spPr>
          <a:xfrm>
            <a:off x="7149737" y="6456023"/>
            <a:ext cx="1975424" cy="405067"/>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40006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C844C0-231F-4439-A1C0-598E9F83CA41}" type="datetime1">
              <a:rPr lang="en-ZA" smtClean="0"/>
              <a:t>2022/10/07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21725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C2477-12EE-45EC-912E-A6FB5DFD496B}" type="datetime1">
              <a:rPr lang="en-ZA" smtClean="0"/>
              <a:t>2022/10/07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85383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B6354-1430-4230-9CB1-A7EE6EB4D819}" type="datetime1">
              <a:rPr lang="en-ZA" smtClean="0"/>
              <a:t>2022/10/07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147768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1">
                <a:solidFill>
                  <a:srgbClr val="92D050"/>
                </a:solidFill>
                <a:latin typeface="Arial Narrow"/>
                <a:cs typeface="Arial Narrow"/>
              </a:defRPr>
            </a:lvl1pPr>
          </a:lstStyle>
          <a:p>
            <a:endParaRPr/>
          </a:p>
        </p:txBody>
      </p:sp>
      <p:sp>
        <p:nvSpPr>
          <p:cNvPr id="3" name="Holder 3"/>
          <p:cNvSpPr>
            <a:spLocks noGrp="1"/>
          </p:cNvSpPr>
          <p:nvPr>
            <p:ph sz="half" idx="2"/>
          </p:nvPr>
        </p:nvSpPr>
        <p:spPr>
          <a:xfrm>
            <a:off x="457200" y="1577340"/>
            <a:ext cx="397764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73655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t>2022/10/07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33663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t>2022/10/07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58481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D40F13-E67F-4870-A075-BFD3C7EAD9AE}" type="datetimeFigureOut">
              <a:rPr lang="en-ZA" smtClean="0"/>
              <a:t>2022/10/07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888557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ED40F13-E67F-4870-A075-BFD3C7EAD9AE}" type="datetimeFigureOut">
              <a:rPr lang="en-ZA" smtClean="0"/>
              <a:t>2022/10/07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57370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ED40F13-E67F-4870-A075-BFD3C7EAD9AE}" type="datetimeFigureOut">
              <a:rPr lang="en-ZA" smtClean="0"/>
              <a:t>2022/10/07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1205932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ED40F13-E67F-4870-A075-BFD3C7EAD9AE}" type="datetimeFigureOut">
              <a:rPr lang="en-ZA" smtClean="0"/>
              <a:t>2022/10/07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194510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fld id="{6431A541-BFA3-4A7E-9DA4-D2B73292C4F4}" type="datetime1">
              <a:rPr lang="en-ZA" smtClean="0"/>
              <a:t>2022/10/07</a:t>
            </a:fld>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val="339574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40F13-E67F-4870-A075-BFD3C7EAD9AE}" type="datetimeFigureOut">
              <a:rPr lang="en-ZA" smtClean="0"/>
              <a:t>2022/10/07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996911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D40F13-E67F-4870-A075-BFD3C7EAD9AE}" type="datetimeFigureOut">
              <a:rPr lang="en-ZA" smtClean="0"/>
              <a:t>2022/10/07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652131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D40F13-E67F-4870-A075-BFD3C7EAD9AE}" type="datetimeFigureOut">
              <a:rPr lang="en-ZA" smtClean="0"/>
              <a:t>2022/10/07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2219730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t>2022/10/07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2770125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t>2022/10/07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1125826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184" y="6456023"/>
            <a:ext cx="117487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45602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7048922" y="6492875"/>
            <a:ext cx="2057400" cy="365125"/>
          </a:xfrm>
        </p:spPr>
        <p:txBody>
          <a:bodyPr/>
          <a:lstStyle>
            <a:lvl1pPr>
              <a:defRPr sz="2000">
                <a:solidFill>
                  <a:schemeClr val="bg1"/>
                </a:solidFill>
                <a:latin typeface="Arial Narrow" panose="020B0606020202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27" name="TextBox 26"/>
          <p:cNvSpPr txBox="1"/>
          <p:nvPr userDrawn="1"/>
        </p:nvSpPr>
        <p:spPr>
          <a:xfrm>
            <a:off x="13136" y="4001181"/>
            <a:ext cx="9144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“The role of employers in the changing world of work”</a:t>
            </a:r>
            <a:endParaRPr kumimoji="0" lang="en-ZA" sz="2200" b="0" i="1"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1" name="Rectangle 30"/>
          <p:cNvSpPr/>
          <p:nvPr userDrawn="1"/>
        </p:nvSpPr>
        <p:spPr>
          <a:xfrm>
            <a:off x="0" y="1453229"/>
            <a:ext cx="9143999" cy="42331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Diamond 31"/>
          <p:cNvSpPr/>
          <p:nvPr userDrawn="1"/>
        </p:nvSpPr>
        <p:spPr>
          <a:xfrm>
            <a:off x="6519888" y="2018455"/>
            <a:ext cx="2618196" cy="3025702"/>
          </a:xfrm>
          <a:prstGeom prst="diamond">
            <a:avLst/>
          </a:prstGeom>
          <a:solidFill>
            <a:srgbClr val="7089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7691722" y="1453229"/>
            <a:ext cx="1446361" cy="4239562"/>
          </a:xfrm>
          <a:prstGeom prst="rect">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p:cNvGrpSpPr/>
          <p:nvPr userDrawn="1"/>
        </p:nvGrpSpPr>
        <p:grpSpPr>
          <a:xfrm rot="21321698">
            <a:off x="5749104" y="1671671"/>
            <a:ext cx="1860828" cy="1649281"/>
            <a:chOff x="8582025" y="1486888"/>
            <a:chExt cx="1769267" cy="1559489"/>
          </a:xfrm>
        </p:grpSpPr>
        <p:cxnSp>
          <p:nvCxnSpPr>
            <p:cNvPr id="35" name="Straight Connector 34"/>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pic>
        <p:nvPicPr>
          <p:cNvPr id="49" name="Picture 48"/>
          <p:cNvPicPr>
            <a:picLocks noChangeAspect="1"/>
          </p:cNvPicPr>
          <p:nvPr userDrawn="1"/>
        </p:nvPicPr>
        <p:blipFill>
          <a:blip r:embed="rId2">
            <a:clrChange>
              <a:clrFrom>
                <a:srgbClr val="000000">
                  <a:alpha val="0"/>
                </a:srgbClr>
              </a:clrFrom>
              <a:clrTo>
                <a:srgbClr val="000000">
                  <a:alpha val="0"/>
                </a:srgbClr>
              </a:clrTo>
            </a:clrChange>
            <a:duotone>
              <a:prstClr val="black"/>
              <a:schemeClr val="accent5">
                <a:tint val="45000"/>
                <a:satMod val="400000"/>
              </a:schemeClr>
            </a:duotone>
          </a:blip>
          <a:stretch>
            <a:fillRect/>
          </a:stretch>
        </p:blipFill>
        <p:spPr>
          <a:xfrm>
            <a:off x="-62334" y="1541417"/>
            <a:ext cx="1905911" cy="1914265"/>
          </a:xfrm>
          <a:prstGeom prst="rect">
            <a:avLst/>
          </a:prstGeom>
          <a:ln>
            <a:noFill/>
          </a:ln>
        </p:spPr>
      </p:pic>
      <p:pic>
        <p:nvPicPr>
          <p:cNvPr id="50" name="Picture 49"/>
          <p:cNvPicPr>
            <a:picLocks noChangeAspect="1"/>
          </p:cNvPicPr>
          <p:nvPr userDrawn="1"/>
        </p:nvPicPr>
        <p:blipFill rotWithShape="1">
          <a:blip r:embed="rId2">
            <a:duotone>
              <a:prstClr val="black"/>
              <a:schemeClr val="accent2">
                <a:lumMod val="75000"/>
                <a:tint val="45000"/>
                <a:satMod val="400000"/>
              </a:schemeClr>
            </a:duotone>
          </a:blip>
          <a:srcRect l="32653"/>
          <a:stretch/>
        </p:blipFill>
        <p:spPr>
          <a:xfrm>
            <a:off x="6726" y="3361946"/>
            <a:ext cx="1627045" cy="2348155"/>
          </a:xfrm>
          <a:prstGeom prst="rect">
            <a:avLst/>
          </a:prstGeom>
          <a:ln>
            <a:noFill/>
          </a:ln>
        </p:spPr>
      </p:pic>
      <p:pic>
        <p:nvPicPr>
          <p:cNvPr id="51" name="Picture 50"/>
          <p:cNvPicPr>
            <a:picLocks noChangeAspect="1"/>
          </p:cNvPicPr>
          <p:nvPr userDrawn="1"/>
        </p:nvPicPr>
        <p:blipFill>
          <a:blip r:embed="rId3">
            <a:duotone>
              <a:prstClr val="black"/>
              <a:schemeClr val="accent6">
                <a:tint val="45000"/>
                <a:satMod val="400000"/>
              </a:schemeClr>
            </a:duotone>
          </a:blip>
          <a:stretch>
            <a:fillRect/>
          </a:stretch>
        </p:blipFill>
        <p:spPr>
          <a:xfrm>
            <a:off x="0" y="4177450"/>
            <a:ext cx="875801" cy="546089"/>
          </a:xfrm>
          <a:prstGeom prst="rect">
            <a:avLst/>
          </a:prstGeom>
        </p:spPr>
      </p:pic>
      <p:pic>
        <p:nvPicPr>
          <p:cNvPr id="52" name="Picture 4" descr="legal icon clipart Law Computer Icons Clip art clipart - Judge ..."/>
          <p:cNvPicPr>
            <a:picLocks noChangeAspect="1" noChangeArrowheads="1"/>
          </p:cNvPicPr>
          <p:nvPr userDrawn="1"/>
        </p:nvPicPr>
        <p:blipFill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ackgroundRemoval t="10000" b="93654" l="6222" r="90000">
                        <a14:foregroundMark x1="51667" y1="29038" x2="51667" y2="29038"/>
                        <a14:foregroundMark x1="44667" y1="77308" x2="44667" y2="77308"/>
                        <a14:foregroundMark x1="40000" y1="55577" x2="40000" y2="5557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28101" t="16955" r="28232" b="14007"/>
          <a:stretch/>
        </p:blipFill>
        <p:spPr bwMode="auto">
          <a:xfrm>
            <a:off x="592109" y="2125890"/>
            <a:ext cx="647949" cy="59189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userDrawn="1"/>
        </p:nvPicPr>
        <p:blipFill>
          <a:blip r:embed="rId2">
            <a:duotone>
              <a:prstClr val="black"/>
              <a:schemeClr val="accent6">
                <a:tint val="45000"/>
                <a:satMod val="400000"/>
              </a:schemeClr>
            </a:duotone>
          </a:blip>
          <a:stretch>
            <a:fillRect/>
          </a:stretch>
        </p:blipFill>
        <p:spPr>
          <a:xfrm>
            <a:off x="1338865" y="2224021"/>
            <a:ext cx="2977863" cy="3008822"/>
          </a:xfrm>
          <a:prstGeom prst="rect">
            <a:avLst/>
          </a:prstGeom>
          <a:ln>
            <a:noFill/>
          </a:ln>
        </p:spPr>
      </p:pic>
      <p:sp>
        <p:nvSpPr>
          <p:cNvPr id="48" name="Rectangle 47"/>
          <p:cNvSpPr/>
          <p:nvPr userDrawn="1"/>
        </p:nvSpPr>
        <p:spPr>
          <a:xfrm>
            <a:off x="2231311" y="3213669"/>
            <a:ext cx="1146505" cy="909423"/>
          </a:xfrm>
          <a:prstGeom prst="rect">
            <a:avLst/>
          </a:prstGeom>
          <a:blipFill dpi="0" rotWithShape="1">
            <a:blip r:embed="rId6">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Diamond 6"/>
          <p:cNvSpPr/>
          <p:nvPr userDrawn="1"/>
        </p:nvSpPr>
        <p:spPr>
          <a:xfrm>
            <a:off x="6766428" y="2186487"/>
            <a:ext cx="2371655" cy="2690313"/>
          </a:xfrm>
          <a:prstGeom prst="diamond">
            <a:avLst/>
          </a:prstGeom>
          <a:solidFill>
            <a:srgbClr val="002A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5" name="Picture 54"/>
          <p:cNvPicPr>
            <a:picLocks noChangeAspect="1"/>
          </p:cNvPicPr>
          <p:nvPr userDrawn="1"/>
        </p:nvPicPr>
        <p:blipFill>
          <a:blip r:embed="rId7">
            <a:duotone>
              <a:prstClr val="black"/>
              <a:srgbClr val="FFAA8F">
                <a:alpha val="50980"/>
                <a:tint val="45000"/>
                <a:satMod val="400000"/>
              </a:srgbClr>
            </a:duotone>
          </a:blip>
          <a:stretch>
            <a:fillRect/>
          </a:stretch>
        </p:blipFill>
        <p:spPr>
          <a:xfrm>
            <a:off x="7481915" y="3232534"/>
            <a:ext cx="1093627" cy="737222"/>
          </a:xfrm>
          <a:prstGeom prst="rect">
            <a:avLst/>
          </a:prstGeom>
        </p:spPr>
      </p:pic>
      <p:grpSp>
        <p:nvGrpSpPr>
          <p:cNvPr id="66" name="Group 65"/>
          <p:cNvGrpSpPr/>
          <p:nvPr userDrawn="1"/>
        </p:nvGrpSpPr>
        <p:grpSpPr>
          <a:xfrm rot="5400000">
            <a:off x="5785824" y="3766088"/>
            <a:ext cx="1923258" cy="1786070"/>
            <a:chOff x="8582025" y="1486888"/>
            <a:chExt cx="1769267" cy="1559489"/>
          </a:xfrm>
        </p:grpSpPr>
        <p:cxnSp>
          <p:nvCxnSpPr>
            <p:cNvPr id="67" name="Straight Connector 66"/>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8" name="Diamond 7"/>
          <p:cNvSpPr/>
          <p:nvPr userDrawn="1"/>
        </p:nvSpPr>
        <p:spPr>
          <a:xfrm>
            <a:off x="5443299" y="3218388"/>
            <a:ext cx="718846" cy="695255"/>
          </a:xfrm>
          <a:prstGeom prst="diamond">
            <a:avLst/>
          </a:prstGeom>
          <a:solidFill>
            <a:srgbClr val="843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Placeholder 1"/>
          <p:cNvSpPr>
            <a:spLocks noGrp="1"/>
          </p:cNvSpPr>
          <p:nvPr>
            <p:ph type="title"/>
          </p:nvPr>
        </p:nvSpPr>
        <p:spPr>
          <a:xfrm>
            <a:off x="1559142" y="208663"/>
            <a:ext cx="6128952" cy="947955"/>
          </a:xfrm>
          <a:prstGeom prst="rect">
            <a:avLst/>
          </a:prstGeom>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a:blip r:embed="rId8"/>
          <a:stretch>
            <a:fillRect/>
          </a:stretch>
        </p:blipFill>
        <p:spPr>
          <a:xfrm>
            <a:off x="7860047" y="90619"/>
            <a:ext cx="1246275" cy="1246275"/>
          </a:xfrm>
          <a:prstGeom prst="rect">
            <a:avLst/>
          </a:prstGeom>
        </p:spPr>
      </p:pic>
      <p:sp>
        <p:nvSpPr>
          <p:cNvPr id="39" name="Diamond 38"/>
          <p:cNvSpPr/>
          <p:nvPr userDrawn="1"/>
        </p:nvSpPr>
        <p:spPr>
          <a:xfrm>
            <a:off x="5456423" y="3407612"/>
            <a:ext cx="718846" cy="695255"/>
          </a:xfrm>
          <a:prstGeom prst="diamond">
            <a:avLst/>
          </a:prstGeom>
          <a:solidFill>
            <a:srgbClr val="002A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Diamond 39"/>
          <p:cNvSpPr/>
          <p:nvPr userDrawn="1"/>
        </p:nvSpPr>
        <p:spPr>
          <a:xfrm>
            <a:off x="5449861" y="2884021"/>
            <a:ext cx="718846" cy="695255"/>
          </a:xfrm>
          <a:prstGeom prst="diamond">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422" y="30280"/>
            <a:ext cx="1090818" cy="1414023"/>
          </a:xfrm>
          <a:prstGeom prst="rect">
            <a:avLst/>
          </a:prstGeom>
        </p:spPr>
      </p:pic>
      <p:sp>
        <p:nvSpPr>
          <p:cNvPr id="41" name="TextBox 40"/>
          <p:cNvSpPr txBox="1"/>
          <p:nvPr userDrawn="1"/>
        </p:nvSpPr>
        <p:spPr>
          <a:xfrm>
            <a:off x="1123756" y="6463242"/>
            <a:ext cx="70136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95000"/>
                  </a:prstClr>
                </a:solidFill>
                <a:effectLst/>
                <a:uLnTx/>
                <a:uFillTx/>
                <a:latin typeface="Acumin Pro" panose="020B0804020202020204" pitchFamily="34" charset="0"/>
                <a:ea typeface="+mn-ea"/>
                <a:cs typeface="+mn-cs"/>
              </a:rPr>
              <a:t>IMVUSELELO – THE REVIVAL, THE CCMA’S 2020/21 – 2024/25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prstClr val="white">
                    <a:lumMod val="95000"/>
                  </a:prstClr>
                </a:solidFill>
                <a:effectLst/>
                <a:uLnTx/>
                <a:uFillTx/>
                <a:latin typeface="Acumin Pro" panose="020B0804020202020204" pitchFamily="34" charset="0"/>
                <a:ea typeface="+mn-ea"/>
                <a:cs typeface="+mn-cs"/>
              </a:rPr>
              <a:t> </a:t>
            </a:r>
            <a:r>
              <a:rPr kumimoji="0" lang="en-ZA" sz="1100" b="0" i="1" u="none" strike="noStrike" kern="1200" cap="none" spc="0" normalizeH="0" baseline="0" noProof="0" dirty="0">
                <a:ln>
                  <a:noFill/>
                </a:ln>
                <a:solidFill>
                  <a:srgbClr val="62A73B"/>
                </a:solidFill>
                <a:effectLst/>
                <a:uLnTx/>
                <a:uFillTx/>
                <a:latin typeface="Acumin Pro" panose="020B0804020202020204" pitchFamily="34" charset="0"/>
                <a:ea typeface="+mn-ea"/>
                <a:cs typeface="+mn-cs"/>
              </a:rPr>
              <a:t>“</a:t>
            </a:r>
            <a:r>
              <a:rPr kumimoji="0" lang="en-US" sz="1100" b="0" i="1" u="none" strike="noStrike" kern="1200" cap="none" spc="0" normalizeH="0" baseline="0" noProof="0" dirty="0">
                <a:ln>
                  <a:noFill/>
                </a:ln>
                <a:solidFill>
                  <a:srgbClr val="62A73B"/>
                </a:solidFill>
                <a:effectLst/>
                <a:uLnTx/>
                <a:uFillTx/>
                <a:latin typeface="Acumin Pro" panose="020B0804020202020204" pitchFamily="34" charset="0"/>
                <a:ea typeface="+mn-ea"/>
                <a:cs typeface="+mn-cs"/>
              </a:rPr>
              <a:t>I AM BECAUSE YOU ARE”</a:t>
            </a:r>
            <a:endParaRPr kumimoji="0" lang="en-ZA" sz="1100" b="0" i="1" u="none" strike="noStrike" kern="1200" cap="none" spc="0" normalizeH="0" baseline="0" noProof="0" dirty="0">
              <a:ln>
                <a:noFill/>
              </a:ln>
              <a:solidFill>
                <a:srgbClr val="62A73B"/>
              </a:solidFill>
              <a:effectLst/>
              <a:uLnTx/>
              <a:uFillTx/>
              <a:latin typeface="Acumin Pro" panose="020B08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1200" cap="none" spc="0" normalizeH="0" baseline="0" noProof="0" dirty="0">
              <a:ln w="0"/>
              <a:solidFill>
                <a:srgbClr val="49833D"/>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endParaRPr>
          </a:p>
        </p:txBody>
      </p:sp>
      <p:sp>
        <p:nvSpPr>
          <p:cNvPr id="59" name="object 83"/>
          <p:cNvSpPr/>
          <p:nvPr userDrawn="1"/>
        </p:nvSpPr>
        <p:spPr>
          <a:xfrm>
            <a:off x="35228" y="6456023"/>
            <a:ext cx="2059849" cy="418859"/>
          </a:xfrm>
          <a:prstGeom prst="rect">
            <a:avLst/>
          </a:prstGeom>
          <a:blipFill>
            <a:blip r:embed="rId10" cstate="print">
              <a:duotone>
                <a:prstClr val="black"/>
                <a:schemeClr val="accent6">
                  <a:tint val="45000"/>
                  <a:satMod val="400000"/>
                </a:schemeClr>
              </a:duotone>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bject 83"/>
          <p:cNvSpPr/>
          <p:nvPr userDrawn="1"/>
        </p:nvSpPr>
        <p:spPr>
          <a:xfrm>
            <a:off x="7149737" y="6456023"/>
            <a:ext cx="1975424" cy="405067"/>
          </a:xfrm>
          <a:prstGeom prst="rect">
            <a:avLst/>
          </a:prstGeom>
          <a:blipFill>
            <a:blip r:embed="rId10" cstate="print">
              <a:duotone>
                <a:prstClr val="black"/>
                <a:schemeClr val="accent6">
                  <a:tint val="45000"/>
                  <a:satMod val="400000"/>
                </a:schemeClr>
              </a:duotone>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161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912682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4566" y="365123"/>
            <a:ext cx="5502875" cy="1325563"/>
          </a:xfrm>
        </p:spPr>
        <p:txBody>
          <a:bodyPr/>
          <a:lstStyle/>
          <a:p>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713987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84208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93960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4566" y="365123"/>
            <a:ext cx="5502875" cy="1325563"/>
          </a:xfrm>
        </p:spPr>
        <p:txBody>
          <a:bodyPr/>
          <a:lstStyle/>
          <a:p>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4CB08B4-CCF4-4AF8-947A-91114542DD53}" type="datetime1">
              <a:rPr lang="en-ZA" smtClean="0"/>
              <a:t>2022/10/07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365251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705177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74986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37397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909428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518255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15173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28398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B6EC7A-4BD5-4BA7-9060-D97763EB829A}" type="datetime1">
              <a:rPr lang="en-ZA" smtClean="0"/>
              <a:t>2022/10/07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248228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F14F44-0A17-4820-838D-705BEEECFD77}" type="datetime1">
              <a:rPr lang="en-ZA" smtClean="0"/>
              <a:t>2022/10/07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403587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69287-FB4A-451A-B069-AF05296CF55A}" type="datetime1">
              <a:rPr lang="en-ZA" smtClean="0"/>
              <a:t>2022/10/07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35650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D3050-BCE2-496A-8D95-EF316172CDEB}" type="datetime1">
              <a:rPr lang="en-ZA" smtClean="0"/>
              <a:t>2022/10/07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34176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D7924-7D8C-4B1B-9A26-08017CF1119F}" type="datetime1">
              <a:rPr lang="en-ZA" smtClean="0"/>
              <a:t>2022/10/07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6718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5F3112-8C45-4A50-9197-AB26D613BACA}" type="datetime1">
              <a:rPr lang="en-ZA" smtClean="0"/>
              <a:t>2022/10/07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413982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userDrawn="1"/>
        </p:nvSpPr>
        <p:spPr>
          <a:xfrm>
            <a:off x="349022" y="6307348"/>
            <a:ext cx="7950653" cy="707886"/>
          </a:xfrm>
          <a:prstGeom prst="rect">
            <a:avLst/>
          </a:prstGeom>
          <a:noFill/>
        </p:spPr>
        <p:txBody>
          <a:bodyPr wrap="square" rtlCol="0">
            <a:spAutoFit/>
          </a:bodyPr>
          <a:lstStyle/>
          <a:p>
            <a:pPr algn="ctr" rtl="0">
              <a:lnSpc>
                <a:spcPct val="100000"/>
              </a:lnSpc>
            </a:pPr>
            <a:endParaRPr lang="en-ZA" sz="1600" dirty="0">
              <a:solidFill>
                <a:schemeClr val="accent2">
                  <a:lumMod val="50000"/>
                </a:schemeClr>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dirty="0"/>
          </a:p>
          <a:p>
            <a:pPr algn="ctr" rtl="0"/>
            <a:endParaRPr lang="en-US" sz="1800" b="0" i="0" u="none" strike="noStrike" kern="1200" baseline="30000" dirty="0">
              <a:solidFill>
                <a:schemeClr val="bg1"/>
              </a:solidFill>
              <a:latin typeface="Arial Black" panose="020B0A04020102020204" pitchFamily="34" charset="0"/>
              <a:ea typeface="+mn-ea"/>
              <a:cs typeface="+mn-cs"/>
            </a:endParaRPr>
          </a:p>
        </p:txBody>
      </p:sp>
      <p:sp>
        <p:nvSpPr>
          <p:cNvPr id="4" name="Date Placeholder 3"/>
          <p:cNvSpPr>
            <a:spLocks noGrp="1"/>
          </p:cNvSpPr>
          <p:nvPr>
            <p:ph type="dt" sz="half" idx="2"/>
          </p:nvPr>
        </p:nvSpPr>
        <p:spPr>
          <a:xfrm>
            <a:off x="74262" y="6356353"/>
            <a:ext cx="11748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1A541-BFA3-4A7E-9DA4-D2B73292C4F4}" type="datetime1">
              <a:rPr lang="en-ZA" smtClean="0"/>
              <a:t>2022/10/07</a:t>
            </a:fld>
            <a:endParaRPr lang="en-ZA"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56188" y="6256481"/>
            <a:ext cx="2057400" cy="365125"/>
          </a:xfrm>
          <a:prstGeom prst="rect">
            <a:avLst/>
          </a:prstGeom>
        </p:spPr>
        <p:txBody>
          <a:bodyPr vert="horz" lIns="91440" tIns="45720" rIns="91440" bIns="45720" rtlCol="0" anchor="ctr"/>
          <a:lstStyle>
            <a:lvl1pPr algn="r">
              <a:defRPr sz="2000" b="0" cap="none" spc="0">
                <a:ln w="0"/>
                <a:solidFill>
                  <a:schemeClr val="bg1"/>
                </a:solidFill>
                <a:effectLst>
                  <a:outerShdw blurRad="38100" dist="19050" dir="2700000" algn="tl" rotWithShape="0">
                    <a:schemeClr val="dk1">
                      <a:alpha val="40000"/>
                    </a:schemeClr>
                  </a:outerShdw>
                </a:effectLst>
                <a:latin typeface="Arial Narrow" panose="020B0606020202030204" pitchFamily="34" charset="0"/>
              </a:defRPr>
            </a:lvl1pPr>
          </a:lstStyle>
          <a:p>
            <a:fld id="{0C4DB43B-2450-41F4-875D-3A173E257EAA}" type="slidenum">
              <a:rPr lang="en-ZA" smtClean="0"/>
              <a:pPr/>
              <a:t>‹#›</a:t>
            </a:fld>
            <a:endParaRPr lang="en-ZA" dirty="0"/>
          </a:p>
        </p:txBody>
      </p:sp>
      <p:pic>
        <p:nvPicPr>
          <p:cNvPr id="13" name="Picture 12"/>
          <p:cNvPicPr>
            <a:picLocks noChangeAspect="1"/>
          </p:cNvPicPr>
          <p:nvPr userDrawn="1"/>
        </p:nvPicPr>
        <p:blipFill rotWithShape="1">
          <a:blip r:embed="rId15"/>
          <a:srcRect b="21083"/>
          <a:stretch/>
        </p:blipFill>
        <p:spPr>
          <a:xfrm>
            <a:off x="2508891" y="1832657"/>
            <a:ext cx="4126216" cy="4218073"/>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614213" y="519301"/>
            <a:ext cx="6128952" cy="947955"/>
          </a:xfrm>
          <a:prstGeom prst="rect">
            <a:avLst/>
          </a:prstGeom>
        </p:spPr>
        <p:txBody>
          <a:bodyPr vert="horz" lIns="91440" tIns="45720" rIns="91440" bIns="45720" rtlCol="0" anchor="ctr">
            <a:normAutofit/>
          </a:bodyPr>
          <a:lstStyle/>
          <a:p>
            <a:r>
              <a:rPr lang="en-US" dirty="0"/>
              <a:t>Click to edit Master title style</a:t>
            </a:r>
          </a:p>
        </p:txBody>
      </p:sp>
      <p:sp>
        <p:nvSpPr>
          <p:cNvPr id="14" name="TextBox 13"/>
          <p:cNvSpPr txBox="1"/>
          <p:nvPr userDrawn="1"/>
        </p:nvSpPr>
        <p:spPr>
          <a:xfrm>
            <a:off x="1171842" y="6418509"/>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rgbClr val="62A73B"/>
                </a:solidFill>
                <a:effectLst/>
                <a:latin typeface="Acumin Pro" panose="020B0804020202020204" pitchFamily="34" charset="0"/>
                <a:ea typeface="+mn-ea"/>
                <a:cs typeface="+mn-cs"/>
              </a:rPr>
              <a:t> “</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6" name="Picture 15"/>
          <p:cNvPicPr>
            <a:picLocks noChangeAspect="1"/>
          </p:cNvPicPr>
          <p:nvPr userDrawn="1"/>
        </p:nvPicPr>
        <p:blipFill>
          <a:blip r:embed="rId16"/>
          <a:stretch>
            <a:fillRect/>
          </a:stretch>
        </p:blipFill>
        <p:spPr>
          <a:xfrm>
            <a:off x="7914366" y="440258"/>
            <a:ext cx="1135780" cy="1135780"/>
          </a:xfrm>
          <a:prstGeom prst="rect">
            <a:avLst/>
          </a:prstGeom>
        </p:spPr>
      </p:pic>
      <p:sp>
        <p:nvSpPr>
          <p:cNvPr id="17" name="object 83"/>
          <p:cNvSpPr/>
          <p:nvPr userDrawn="1"/>
        </p:nvSpPr>
        <p:spPr>
          <a:xfrm>
            <a:off x="7054964" y="6552214"/>
            <a:ext cx="2058624" cy="322668"/>
          </a:xfrm>
          <a:prstGeom prst="rect">
            <a:avLst/>
          </a:prstGeom>
          <a:blipFill>
            <a:blip r:embed="rId17" cstate="print">
              <a:duotone>
                <a:prstClr val="black"/>
                <a:schemeClr val="accent6">
                  <a:tint val="45000"/>
                  <a:satMod val="400000"/>
                </a:schemeClr>
              </a:duotone>
              <a:extLst>
                <a:ext uri="{BEBA8EAE-BF5A-486C-A8C5-ECC9F3942E4B}">
                  <a14:imgProps xmlns:a14="http://schemas.microsoft.com/office/drawing/2010/main">
                    <a14:imgLayer r:embed="rId18">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15" name="object 83"/>
          <p:cNvSpPr/>
          <p:nvPr userDrawn="1"/>
        </p:nvSpPr>
        <p:spPr>
          <a:xfrm>
            <a:off x="35228" y="6535332"/>
            <a:ext cx="2149398" cy="339550"/>
          </a:xfrm>
          <a:prstGeom prst="rect">
            <a:avLst/>
          </a:prstGeom>
          <a:blipFill>
            <a:blip r:embed="rId17" cstate="print">
              <a:duotone>
                <a:prstClr val="black"/>
                <a:schemeClr val="accent6">
                  <a:tint val="45000"/>
                  <a:satMod val="400000"/>
                </a:schemeClr>
              </a:duotone>
              <a:extLst>
                <a:ext uri="{BEBA8EAE-BF5A-486C-A8C5-ECC9F3942E4B}">
                  <a14:imgProps xmlns:a14="http://schemas.microsoft.com/office/drawing/2010/main">
                    <a14:imgLayer r:embed="rId18">
                      <a14:imgEffect>
                        <a14:brightnessContrast bright="20000" contrast="20000"/>
                      </a14:imgEffect>
                    </a14:imgLayer>
                  </a14:imgProps>
                </a:ext>
              </a:extLst>
            </a:blip>
            <a:stretch>
              <a:fillRect/>
            </a:stretch>
          </a:blipFill>
        </p:spPr>
        <p:txBody>
          <a:bodyPr wrap="square" lIns="0" tIns="0" rIns="0" bIns="0" rtlCol="0"/>
          <a:lstStyle/>
          <a:p>
            <a:endParaRPr/>
          </a:p>
        </p:txBody>
      </p:sp>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298" y="251815"/>
            <a:ext cx="1021544" cy="1324223"/>
          </a:xfrm>
          <a:prstGeom prst="rect">
            <a:avLst/>
          </a:prstGeom>
        </p:spPr>
      </p:pic>
    </p:spTree>
    <p:extLst>
      <p:ext uri="{BB962C8B-B14F-4D97-AF65-F5344CB8AC3E}">
        <p14:creationId xmlns:p14="http://schemas.microsoft.com/office/powerpoint/2010/main" val="425569808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5" r:id="rId13"/>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40F13-E67F-4870-A075-BFD3C7EAD9AE}" type="datetimeFigureOut">
              <a:rPr lang="en-ZA" smtClean="0"/>
              <a:t>2022/10/07</a:t>
            </a:fld>
            <a:endParaRPr lang="en-Z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320F2-D69E-43C8-9978-47AC0CB3EE07}" type="slidenum">
              <a:rPr lang="en-ZA" smtClean="0"/>
              <a:t>‹#›</a:t>
            </a:fld>
            <a:endParaRPr lang="en-ZA"/>
          </a:p>
        </p:txBody>
      </p:sp>
    </p:spTree>
    <p:extLst>
      <p:ext uri="{BB962C8B-B14F-4D97-AF65-F5344CB8AC3E}">
        <p14:creationId xmlns:p14="http://schemas.microsoft.com/office/powerpoint/2010/main" val="34351534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userDrawn="1"/>
        </p:nvSpPr>
        <p:spPr>
          <a:xfrm>
            <a:off x="349022" y="6307348"/>
            <a:ext cx="795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ED7D31">
                  <a:lumMod val="50000"/>
                </a:srgbClr>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30000" noProof="0" dirty="0">
              <a:ln>
                <a:noFill/>
              </a:ln>
              <a:solidFill>
                <a:prstClr val="white"/>
              </a:solidFill>
              <a:effectLst/>
              <a:uLnTx/>
              <a:uFillTx/>
              <a:latin typeface="Arial Black" panose="020B0A04020102020204" pitchFamily="34" charset="0"/>
              <a:ea typeface="+mn-ea"/>
              <a:cs typeface="+mn-cs"/>
            </a:endParaRPr>
          </a:p>
        </p:txBody>
      </p:sp>
      <p:sp>
        <p:nvSpPr>
          <p:cNvPr id="4" name="Date Placeholder 3"/>
          <p:cNvSpPr>
            <a:spLocks noGrp="1"/>
          </p:cNvSpPr>
          <p:nvPr>
            <p:ph type="dt" sz="half" idx="2"/>
          </p:nvPr>
        </p:nvSpPr>
        <p:spPr>
          <a:xfrm>
            <a:off x="74262" y="6356353"/>
            <a:ext cx="11748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7056188" y="6256481"/>
            <a:ext cx="2057400" cy="365125"/>
          </a:xfrm>
          <a:prstGeom prst="rect">
            <a:avLst/>
          </a:prstGeom>
        </p:spPr>
        <p:txBody>
          <a:bodyPr vert="horz" lIns="91440" tIns="45720" rIns="91440" bIns="45720" rtlCol="0" anchor="ctr"/>
          <a:lstStyle>
            <a:lvl1pPr algn="r">
              <a:defRPr sz="2000" b="0" cap="none" spc="0">
                <a:ln w="0"/>
                <a:solidFill>
                  <a:schemeClr val="bg1"/>
                </a:solidFill>
                <a:effectLst>
                  <a:outerShdw blurRad="38100" dist="19050" dir="2700000" algn="tl" rotWithShape="0">
                    <a:schemeClr val="dk1">
                      <a:alpha val="40000"/>
                    </a:schemeClr>
                  </a:outerShdw>
                </a:effectLst>
                <a:latin typeface="Arial Narrow" panose="020B0606020202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pic>
        <p:nvPicPr>
          <p:cNvPr id="13" name="Picture 12"/>
          <p:cNvPicPr>
            <a:picLocks noChangeAspect="1"/>
          </p:cNvPicPr>
          <p:nvPr userDrawn="1"/>
        </p:nvPicPr>
        <p:blipFill rotWithShape="1">
          <a:blip r:embed="rId14"/>
          <a:srcRect b="21083"/>
          <a:stretch/>
        </p:blipFill>
        <p:spPr>
          <a:xfrm>
            <a:off x="2508891" y="1832657"/>
            <a:ext cx="4126216" cy="4218073"/>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614213" y="519301"/>
            <a:ext cx="6128952" cy="947955"/>
          </a:xfrm>
          <a:prstGeom prst="rect">
            <a:avLst/>
          </a:prstGeom>
        </p:spPr>
        <p:txBody>
          <a:bodyPr vert="horz" lIns="91440" tIns="45720" rIns="91440" bIns="45720" rtlCol="0" anchor="ctr">
            <a:normAutofit/>
          </a:bodyPr>
          <a:lstStyle/>
          <a:p>
            <a:r>
              <a:rPr lang="en-US" dirty="0"/>
              <a:t>Click to edit Master title style</a:t>
            </a:r>
          </a:p>
        </p:txBody>
      </p:sp>
      <p:sp>
        <p:nvSpPr>
          <p:cNvPr id="14" name="TextBox 13"/>
          <p:cNvSpPr txBox="1"/>
          <p:nvPr userDrawn="1"/>
        </p:nvSpPr>
        <p:spPr>
          <a:xfrm>
            <a:off x="1171842" y="6418509"/>
            <a:ext cx="70136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95000"/>
                  </a:prstClr>
                </a:solidFill>
                <a:effectLst/>
                <a:uLnTx/>
                <a:uFillTx/>
                <a:latin typeface="Acumin Pro" panose="020B0804020202020204" pitchFamily="34" charset="0"/>
                <a:ea typeface="+mn-ea"/>
                <a:cs typeface="+mn-cs"/>
              </a:rPr>
              <a:t>IMVUSELELO – THE REVIVAL,THE CCMA’S 2020/21 – 2024/25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62A73B"/>
                </a:solidFill>
                <a:effectLst/>
                <a:uLnTx/>
                <a:uFillTx/>
                <a:latin typeface="Acumin Pro" panose="020B0804020202020204" pitchFamily="34" charset="0"/>
                <a:ea typeface="+mn-ea"/>
                <a:cs typeface="+mn-cs"/>
              </a:rPr>
              <a:t> “</a:t>
            </a:r>
            <a:r>
              <a:rPr kumimoji="0" lang="en-US" sz="1100" b="0" i="1" u="none" strike="noStrike" kern="1200" cap="none" spc="0" normalizeH="0" baseline="0" noProof="0" dirty="0">
                <a:ln>
                  <a:noFill/>
                </a:ln>
                <a:solidFill>
                  <a:srgbClr val="62A73B"/>
                </a:solidFill>
                <a:effectLst/>
                <a:uLnTx/>
                <a:uFillTx/>
                <a:latin typeface="Acumin Pro" panose="020B0804020202020204" pitchFamily="34" charset="0"/>
                <a:ea typeface="+mn-ea"/>
                <a:cs typeface="+mn-cs"/>
              </a:rPr>
              <a:t>I AM BECAUSE YOU ARE”</a:t>
            </a:r>
            <a:endParaRPr kumimoji="0" lang="en-ZA" sz="1100" b="0" i="1" u="none" strike="noStrike" kern="1200" cap="none" spc="0" normalizeH="0" baseline="0" noProof="0" dirty="0">
              <a:ln>
                <a:noFill/>
              </a:ln>
              <a:solidFill>
                <a:srgbClr val="62A73B"/>
              </a:solidFill>
              <a:effectLst/>
              <a:uLnTx/>
              <a:uFillTx/>
              <a:latin typeface="Acumin Pro" panose="020B08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1200" cap="none" spc="0" normalizeH="0" baseline="0" noProof="0" dirty="0">
              <a:ln w="0"/>
              <a:solidFill>
                <a:srgbClr val="49833D"/>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endParaRPr>
          </a:p>
        </p:txBody>
      </p:sp>
      <p:pic>
        <p:nvPicPr>
          <p:cNvPr id="16" name="Picture 15"/>
          <p:cNvPicPr>
            <a:picLocks noChangeAspect="1"/>
          </p:cNvPicPr>
          <p:nvPr userDrawn="1"/>
        </p:nvPicPr>
        <p:blipFill>
          <a:blip r:embed="rId15"/>
          <a:stretch>
            <a:fillRect/>
          </a:stretch>
        </p:blipFill>
        <p:spPr>
          <a:xfrm>
            <a:off x="7914366" y="440258"/>
            <a:ext cx="1135780" cy="1135780"/>
          </a:xfrm>
          <a:prstGeom prst="rect">
            <a:avLst/>
          </a:prstGeom>
        </p:spPr>
      </p:pic>
      <p:sp>
        <p:nvSpPr>
          <p:cNvPr id="17" name="object 83"/>
          <p:cNvSpPr/>
          <p:nvPr userDrawn="1"/>
        </p:nvSpPr>
        <p:spPr>
          <a:xfrm>
            <a:off x="7054964" y="6552214"/>
            <a:ext cx="2058624" cy="322668"/>
          </a:xfrm>
          <a:prstGeom prst="rect">
            <a:avLst/>
          </a:prstGeom>
          <a:blipFill>
            <a:blip r:embed="rId16" cstate="print">
              <a:duotone>
                <a:prstClr val="black"/>
                <a:schemeClr val="accent6">
                  <a:tint val="45000"/>
                  <a:satMod val="400000"/>
                </a:schemeClr>
              </a:duotone>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83"/>
          <p:cNvSpPr/>
          <p:nvPr userDrawn="1"/>
        </p:nvSpPr>
        <p:spPr>
          <a:xfrm>
            <a:off x="35228" y="6535332"/>
            <a:ext cx="2149398" cy="339550"/>
          </a:xfrm>
          <a:prstGeom prst="rect">
            <a:avLst/>
          </a:prstGeom>
          <a:blipFill>
            <a:blip r:embed="rId16" cstate="print">
              <a:duotone>
                <a:prstClr val="black"/>
                <a:schemeClr val="accent6">
                  <a:tint val="45000"/>
                  <a:satMod val="400000"/>
                </a:schemeClr>
              </a:duotone>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50298" y="251815"/>
            <a:ext cx="1021544" cy="1324223"/>
          </a:xfrm>
          <a:prstGeom prst="rect">
            <a:avLst/>
          </a:prstGeom>
        </p:spPr>
      </p:pic>
    </p:spTree>
    <p:extLst>
      <p:ext uri="{BB962C8B-B14F-4D97-AF65-F5344CB8AC3E}">
        <p14:creationId xmlns:p14="http://schemas.microsoft.com/office/powerpoint/2010/main" val="34811588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hart" Target="../charts/chart3.xm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png"/><Relationship Id="rId21" Type="http://schemas.openxmlformats.org/officeDocument/2006/relationships/image" Target="../media/image56.png"/><Relationship Id="rId34" Type="http://schemas.openxmlformats.org/officeDocument/2006/relationships/image" Target="../media/image69.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33" Type="http://schemas.openxmlformats.org/officeDocument/2006/relationships/image" Target="../media/image68.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32" Type="http://schemas.openxmlformats.org/officeDocument/2006/relationships/image" Target="../media/image67.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 Id="rId8"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spect="1" noChangeArrowheads="1"/>
          </p:cNvSpPr>
          <p:nvPr/>
        </p:nvSpPr>
        <p:spPr>
          <a:xfrm>
            <a:off x="1150705" y="0"/>
            <a:ext cx="6774095" cy="13844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US" altLang="en-US" sz="2600" b="1" dirty="0">
              <a:solidFill>
                <a:srgbClr val="002060"/>
              </a:solidFill>
              <a:latin typeface="Arial Narrow" panose="020B0606020202030204" pitchFamily="34" charset="0"/>
              <a:cs typeface="Arial" panose="020B0604020202020204" pitchFamily="34" charset="0"/>
            </a:endParaRPr>
          </a:p>
          <a:p>
            <a:pPr algn="ctr"/>
            <a:r>
              <a:rPr lang="en-US" altLang="en-US" sz="2800" b="1" dirty="0">
                <a:solidFill>
                  <a:srgbClr val="002060"/>
                </a:solidFill>
                <a:latin typeface="Arial Narrow" panose="020B0606020202030204" pitchFamily="34" charset="0"/>
                <a:cs typeface="Arial" panose="020B0604020202020204" pitchFamily="34" charset="0"/>
              </a:rPr>
              <a:t>2021/22 ANNUAL REPORT</a:t>
            </a:r>
          </a:p>
          <a:p>
            <a:pPr algn="ctr"/>
            <a:r>
              <a:rPr lang="en-US" altLang="en-US" sz="2800" b="1" dirty="0">
                <a:solidFill>
                  <a:srgbClr val="002060"/>
                </a:solidFill>
                <a:latin typeface="Arial Narrow" panose="020B0606020202030204" pitchFamily="34" charset="0"/>
                <a:cs typeface="Arial" panose="020B0604020202020204" pitchFamily="34" charset="0"/>
              </a:rPr>
              <a:t>PRESENTATION TO THE PORTFOLIO COMMITTEE ON EMPLOYMENT AND LABOUR</a:t>
            </a:r>
          </a:p>
          <a:p>
            <a:pPr algn="ctr"/>
            <a:endParaRPr lang="en-US" altLang="en-US" sz="2600" b="1" dirty="0">
              <a:solidFill>
                <a:srgbClr val="002060"/>
              </a:solidFill>
              <a:latin typeface="Arial Narrow" panose="020B0606020202030204" pitchFamily="34" charset="0"/>
              <a:cs typeface="Arial" panose="020B0604020202020204" pitchFamily="34" charset="0"/>
            </a:endParaRPr>
          </a:p>
        </p:txBody>
      </p:sp>
      <p:sp>
        <p:nvSpPr>
          <p:cNvPr id="2" name="Rectangle 1"/>
          <p:cNvSpPr/>
          <p:nvPr/>
        </p:nvSpPr>
        <p:spPr>
          <a:xfrm>
            <a:off x="3215691" y="5747542"/>
            <a:ext cx="2644122" cy="461665"/>
          </a:xfrm>
          <a:prstGeom prst="rect">
            <a:avLst/>
          </a:prstGeom>
        </p:spPr>
        <p:txBody>
          <a:bodyPr wrap="none">
            <a:spAutoFit/>
          </a:bodyPr>
          <a:lstStyle/>
          <a:p>
            <a:r>
              <a:rPr lang="en-US" sz="2400" b="1" dirty="0">
                <a:solidFill>
                  <a:srgbClr val="002060"/>
                </a:solidFill>
                <a:latin typeface="Arial Narrow" panose="020B0606020202030204" pitchFamily="34" charset="0"/>
                <a:ea typeface="+mj-ea"/>
                <a:cs typeface="Arial" panose="020B0604020202020204" pitchFamily="34" charset="0"/>
              </a:rPr>
              <a:t> 12 OCTOBER  2022 </a:t>
            </a:r>
            <a:endParaRPr lang="en-ZA" sz="2400" b="1" dirty="0">
              <a:solidFill>
                <a:srgbClr val="002060"/>
              </a:solidFill>
              <a:latin typeface="Arial Narrow" panose="020B0606020202030204" pitchFamily="34" charset="0"/>
              <a:ea typeface="+mj-ea"/>
              <a:cs typeface="Arial" panose="020B0604020202020204" pitchFamily="34" charset="0"/>
            </a:endParaRPr>
          </a:p>
        </p:txBody>
      </p:sp>
    </p:spTree>
    <p:extLst>
      <p:ext uri="{BB962C8B-B14F-4D97-AF65-F5344CB8AC3E}">
        <p14:creationId xmlns:p14="http://schemas.microsoft.com/office/powerpoint/2010/main" val="408231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65123"/>
            <a:ext cx="6006164" cy="1325563"/>
          </a:xfrm>
        </p:spPr>
        <p:txBody>
          <a:bodyPr>
            <a:normAutofit/>
          </a:bodyPr>
          <a:lstStyle/>
          <a:p>
            <a:pPr algn="ctr"/>
            <a:r>
              <a:rPr lang="en-US" sz="3600" b="1" dirty="0">
                <a:solidFill>
                  <a:srgbClr val="002060"/>
                </a:solidFill>
                <a:latin typeface="Arial Narrow" panose="020B0606020202030204" pitchFamily="34" charset="0"/>
              </a:rPr>
              <a:t>THE IMVUSELELO STRATEGY MISSION AND VISION </a:t>
            </a:r>
            <a:endParaRPr lang="en-ZA" sz="3600" b="1" dirty="0">
              <a:solidFill>
                <a:srgbClr val="002060"/>
              </a:solidFill>
              <a:latin typeface="Arial Narrow" panose="020B0606020202030204" pitchFamily="34" charset="0"/>
            </a:endParaRPr>
          </a:p>
        </p:txBody>
      </p:sp>
      <p:graphicFrame>
        <p:nvGraphicFramePr>
          <p:cNvPr id="5" name="Content Placeholder 4"/>
          <p:cNvGraphicFramePr>
            <a:graphicFrameLocks noGrp="1"/>
          </p:cNvGraphicFramePr>
          <p:nvPr>
            <p:ph idx="1"/>
          </p:nvPr>
        </p:nvGraphicFramePr>
        <p:xfrm>
          <a:off x="628650" y="1799924"/>
          <a:ext cx="7870457" cy="4377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t>10</a:t>
            </a:fld>
            <a:endParaRPr lang="en-ZA" dirty="0"/>
          </a:p>
        </p:txBody>
      </p:sp>
    </p:spTree>
    <p:extLst>
      <p:ext uri="{BB962C8B-B14F-4D97-AF65-F5344CB8AC3E}">
        <p14:creationId xmlns:p14="http://schemas.microsoft.com/office/powerpoint/2010/main" val="294249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6" y="236394"/>
            <a:ext cx="6147310" cy="947955"/>
          </a:xfrm>
        </p:spPr>
        <p:txBody>
          <a:bodyPr>
            <a:noAutofit/>
          </a:bodyPr>
          <a:lstStyle/>
          <a:p>
            <a:pPr algn="ctr">
              <a:lnSpc>
                <a:spcPct val="107000"/>
              </a:lnSpc>
              <a:spcAft>
                <a:spcPts val="800"/>
              </a:spcAft>
            </a:pPr>
            <a:r>
              <a:rPr lang="en-US" sz="3600" b="1" dirty="0">
                <a:solidFill>
                  <a:srgbClr val="002060"/>
                </a:solidFill>
                <a:latin typeface="Arial Narrow" panose="020B0606020202030204" pitchFamily="34" charset="0"/>
              </a:rPr>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   STRATEGIC PILLARS</a:t>
            </a:r>
            <a:r>
              <a:rPr lang="en-ZA" sz="3600"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
            </a:r>
            <a:br>
              <a:rPr lang="en-ZA" sz="3600"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br>
            <a:endParaRPr lang="en-ZA" sz="3600"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11</a:t>
            </a:fld>
            <a:endParaRPr lang="en-ZA" dirty="0"/>
          </a:p>
        </p:txBody>
      </p:sp>
      <p:graphicFrame>
        <p:nvGraphicFramePr>
          <p:cNvPr id="4" name="Diagram 3"/>
          <p:cNvGraphicFramePr/>
          <p:nvPr/>
        </p:nvGraphicFramePr>
        <p:xfrm>
          <a:off x="240144" y="1496291"/>
          <a:ext cx="855287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56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4DB43B-2450-41F4-875D-3A173E257EAA}" type="slidenum">
              <a:rPr lang="en-ZA" smtClean="0"/>
              <a:pPr/>
              <a:t>12</a:t>
            </a:fld>
            <a:endParaRPr lang="en-ZA" dirty="0"/>
          </a:p>
        </p:txBody>
      </p:sp>
      <p:grpSp>
        <p:nvGrpSpPr>
          <p:cNvPr id="9" name="Group 8"/>
          <p:cNvGrpSpPr/>
          <p:nvPr/>
        </p:nvGrpSpPr>
        <p:grpSpPr>
          <a:xfrm>
            <a:off x="157019" y="2032000"/>
            <a:ext cx="8820726" cy="3556000"/>
            <a:chOff x="1402080" y="2397442"/>
            <a:chExt cx="6339840" cy="2063115"/>
          </a:xfrm>
        </p:grpSpPr>
        <p:sp>
          <p:nvSpPr>
            <p:cNvPr id="4" name="Rectangle 3">
              <a:extLst>
                <a:ext uri="{FF2B5EF4-FFF2-40B4-BE49-F238E27FC236}">
                  <a16:creationId xmlns:a16="http://schemas.microsoft.com/office/drawing/2014/main" id="{0EE7CC33-5CE4-49B3-9525-B58E8F83BF9C}"/>
                </a:ext>
              </a:extLst>
            </p:cNvPr>
            <p:cNvSpPr/>
            <p:nvPr/>
          </p:nvSpPr>
          <p:spPr>
            <a:xfrm>
              <a:off x="1402080" y="2397442"/>
              <a:ext cx="1036320"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01</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8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Administration</a:t>
              </a:r>
              <a:endParaRPr lang="en-ZA" sz="1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5" name="Rectangle 4">
              <a:extLst>
                <a:ext uri="{FF2B5EF4-FFF2-40B4-BE49-F238E27FC236}">
                  <a16:creationId xmlns:a16="http://schemas.microsoft.com/office/drawing/2014/main" id="{0EE7CC33-5CE4-49B3-9525-B58E8F83BF9C}"/>
                </a:ext>
              </a:extLst>
            </p:cNvPr>
            <p:cNvSpPr/>
            <p:nvPr/>
          </p:nvSpPr>
          <p:spPr>
            <a:xfrm>
              <a:off x="2621280" y="2405062"/>
              <a:ext cx="11353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sz="1600" b="1" kern="1200" dirty="0">
                  <a:solidFill>
                    <a:schemeClr val="bg1"/>
                  </a:solidFill>
                  <a:effectLst/>
                  <a:latin typeface="Arial Narrow" panose="020B0606020202030204" pitchFamily="34" charset="0"/>
                  <a:ea typeface="Calibri" panose="020F0502020204030204" pitchFamily="34" charset="0"/>
                </a:rPr>
                <a:t>02</a:t>
              </a:r>
              <a:endParaRPr lang="en-ZA" sz="1600"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0"/>
                </a:spcAft>
              </a:pPr>
              <a:r>
                <a:rPr lang="en-US" sz="1600"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chemeClr val="bg1"/>
                  </a:solidFill>
                  <a:effectLst/>
                  <a:latin typeface="Arial Narrow" panose="020B0606020202030204" pitchFamily="34" charset="0"/>
                </a:rPr>
                <a:t>Proactive and relevant </a:t>
              </a:r>
              <a:r>
                <a:rPr lang="en-US" sz="1600" b="1" dirty="0" err="1">
                  <a:solidFill>
                    <a:schemeClr val="bg1"/>
                  </a:solidFill>
                  <a:effectLst/>
                  <a:latin typeface="Arial Narrow" panose="020B0606020202030204" pitchFamily="34" charset="0"/>
                </a:rPr>
                <a:t>labour</a:t>
              </a:r>
              <a:r>
                <a:rPr lang="en-US" sz="1600" b="1" dirty="0">
                  <a:solidFill>
                    <a:schemeClr val="bg1"/>
                  </a:solidFill>
                  <a:effectLst/>
                  <a:latin typeface="Arial Narrow" panose="020B0606020202030204" pitchFamily="34" charset="0"/>
                </a:rPr>
                <a:t> market intervention</a:t>
              </a:r>
              <a:endParaRPr lang="en-ZA" sz="1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sz="1600" dirty="0">
                  <a:solidFill>
                    <a:schemeClr val="bg1"/>
                  </a:solidFill>
                  <a:effectLst/>
                  <a:latin typeface="Arial Narrow" panose="020B0606020202030204" pitchFamily="34" charset="0"/>
                  <a:ea typeface="Times New Roman" panose="02020603050405020304" pitchFamily="18" charset="0"/>
                </a:rPr>
                <a:t> </a:t>
              </a:r>
            </a:p>
          </p:txBody>
        </p:sp>
        <p:sp>
          <p:nvSpPr>
            <p:cNvPr id="6" name="Rectangle 5">
              <a:extLst>
                <a:ext uri="{FF2B5EF4-FFF2-40B4-BE49-F238E27FC236}">
                  <a16:creationId xmlns:a16="http://schemas.microsoft.com/office/drawing/2014/main" id="{0EE7CC33-5CE4-49B3-9525-B58E8F83BF9C}"/>
                </a:ext>
              </a:extLst>
            </p:cNvPr>
            <p:cNvSpPr/>
            <p:nvPr/>
          </p:nvSpPr>
          <p:spPr>
            <a:xfrm>
              <a:off x="4008120" y="2405062"/>
              <a:ext cx="1082040" cy="2019935"/>
            </a:xfrm>
            <a:prstGeom prst="rect">
              <a:avLst/>
            </a:prstGeom>
            <a:solidFill>
              <a:srgbClr val="002A6D"/>
            </a:solidFill>
            <a:ln w="11429" cap="flat" cmpd="sng" algn="ctr">
              <a:noFill/>
              <a:prstDash val="sysDash"/>
            </a:ln>
            <a:effectLst/>
          </p:spPr>
          <p:txBody>
            <a:bodyPr wrap="square" rtlCol="0" anchor="t"/>
            <a:lstStyle/>
            <a:p>
              <a:pPr algn="ctr">
                <a:lnSpc>
                  <a:spcPct val="115000"/>
                </a:lnSpc>
                <a:spcAft>
                  <a:spcPts val="600"/>
                </a:spcAft>
              </a:pPr>
              <a:r>
                <a:rPr lang="en-US" sz="1600" b="1" kern="1200" dirty="0">
                  <a:solidFill>
                    <a:schemeClr val="bg1"/>
                  </a:solidFill>
                  <a:effectLst/>
                  <a:latin typeface="Arial Narrow" panose="020B0606020202030204" pitchFamily="34" charset="0"/>
                  <a:ea typeface="Calibri" panose="020F0502020204030204" pitchFamily="34" charset="0"/>
                </a:rPr>
                <a:t>03</a:t>
              </a:r>
              <a:endParaRPr lang="en-ZA" sz="1600"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sz="1600" b="1" kern="1200" dirty="0">
                  <a:solidFill>
                    <a:schemeClr val="bg1"/>
                  </a:solidFill>
                  <a:effectLst/>
                  <a:latin typeface="Arial Narrow" panose="020B0606020202030204" pitchFamily="34" charset="0"/>
                  <a:ea typeface="Times New Roman" panose="02020603050405020304" pitchFamily="18" charset="0"/>
                </a:rPr>
                <a:t> </a:t>
              </a:r>
              <a:endParaRPr lang="en-ZA" sz="1600"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sz="1600" b="1" kern="1200" dirty="0">
                  <a:solidFill>
                    <a:schemeClr val="bg1"/>
                  </a:solidFill>
                  <a:effectLst/>
                  <a:latin typeface="Arial Narrow" panose="020B0606020202030204" pitchFamily="34" charset="0"/>
                  <a:ea typeface="Times New Roman" panose="02020603050405020304" pitchFamily="18" charset="0"/>
                </a:rPr>
                <a:t>Special interventions and support</a:t>
              </a:r>
              <a:endParaRPr lang="en-ZA" sz="1600" dirty="0">
                <a:solidFill>
                  <a:schemeClr val="bg1"/>
                </a:solidFill>
                <a:effectLst/>
                <a:latin typeface="Arial Narrow" panose="020B0606020202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0EE7CC33-5CE4-49B3-9525-B58E8F83BF9C}"/>
                </a:ext>
              </a:extLst>
            </p:cNvPr>
            <p:cNvSpPr/>
            <p:nvPr/>
          </p:nvSpPr>
          <p:spPr>
            <a:xfrm>
              <a:off x="5326380" y="2427922"/>
              <a:ext cx="10972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sz="1600" b="1" kern="1200" dirty="0">
                  <a:solidFill>
                    <a:schemeClr val="bg1"/>
                  </a:solidFill>
                  <a:effectLst/>
                  <a:latin typeface="Arial Narrow" panose="020B0606020202030204" pitchFamily="34" charset="0"/>
                  <a:ea typeface="Calibri" panose="020F0502020204030204" pitchFamily="34" charset="0"/>
                </a:rPr>
                <a:t>04</a:t>
              </a:r>
              <a:endParaRPr lang="en-ZA" sz="1600"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sz="1600"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sz="1600"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Efficient and quality dispute resolution and enforcement services</a:t>
              </a:r>
              <a:endParaRPr lang="en-ZA" sz="1600" dirty="0">
                <a:solidFill>
                  <a:schemeClr val="bg1"/>
                </a:solidFill>
                <a:effectLst/>
                <a:latin typeface="Arial Narrow" panose="020B0606020202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0EE7CC33-5CE4-49B3-9525-B58E8F83BF9C}"/>
                </a:ext>
              </a:extLst>
            </p:cNvPr>
            <p:cNvSpPr/>
            <p:nvPr/>
          </p:nvSpPr>
          <p:spPr>
            <a:xfrm>
              <a:off x="6705600" y="2440622"/>
              <a:ext cx="1036320"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sz="1600" b="1" kern="1200" dirty="0">
                  <a:solidFill>
                    <a:schemeClr val="bg1"/>
                  </a:solidFill>
                  <a:effectLst/>
                  <a:latin typeface="Arial Narrow" panose="020B0606020202030204" pitchFamily="34" charset="0"/>
                  <a:ea typeface="Calibri" panose="020F0502020204030204" pitchFamily="34" charset="0"/>
                </a:rPr>
                <a:t>05</a:t>
              </a:r>
              <a:endParaRPr lang="en-ZA" sz="1600"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sz="1600" b="1" kern="1200" dirty="0">
                  <a:solidFill>
                    <a:schemeClr val="bg1"/>
                  </a:solidFill>
                  <a:effectLst/>
                  <a:latin typeface="Arial Narrow" panose="020B0606020202030204" pitchFamily="34" charset="0"/>
                  <a:ea typeface="Calibri" panose="020F0502020204030204" pitchFamily="34" charset="0"/>
                </a:rPr>
                <a:t> </a:t>
              </a:r>
              <a:endParaRPr lang="en-ZA" sz="1600"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sz="1600" b="1" kern="1200" dirty="0">
                  <a:solidFill>
                    <a:schemeClr val="bg1"/>
                  </a:solidFill>
                  <a:effectLst/>
                  <a:latin typeface="Arial Narrow" panose="020B0606020202030204" pitchFamily="34" charset="0"/>
                  <a:ea typeface="Calibri" panose="020F0502020204030204" pitchFamily="34" charset="0"/>
                </a:rPr>
                <a:t>Effective strategy management and governance</a:t>
              </a:r>
              <a:endParaRPr lang="en-ZA" sz="1600" dirty="0">
                <a:solidFill>
                  <a:schemeClr val="bg1"/>
                </a:solidFill>
                <a:effectLst/>
                <a:latin typeface="Arial Narrow" panose="020B0606020202030204" pitchFamily="34" charset="0"/>
                <a:ea typeface="Times New Roman" panose="02020603050405020304" pitchFamily="18" charset="0"/>
              </a:endParaRPr>
            </a:p>
          </p:txBody>
        </p:sp>
      </p:grpSp>
      <p:pic>
        <p:nvPicPr>
          <p:cNvPr id="10" name="Graphic 123" descr="Upward trend">
            <a:extLst>
              <a:ext uri="{FF2B5EF4-FFF2-40B4-BE49-F238E27FC236}">
                <a16:creationId xmlns:a16="http://schemas.microsoft.com/office/drawing/2014/main" id="{15F19DD3-DF6B-41D7-A3F4-D349654673F1}"/>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6323" y="4719375"/>
            <a:ext cx="523240" cy="523240"/>
          </a:xfrm>
          <a:prstGeom prst="rect">
            <a:avLst/>
          </a:prstGeom>
        </p:spPr>
      </p:pic>
      <p:pic>
        <p:nvPicPr>
          <p:cNvPr id="11" name="Graphic 69" descr="Handshake">
            <a:extLst>
              <a:ext uri="{FF2B5EF4-FFF2-40B4-BE49-F238E27FC236}">
                <a16:creationId xmlns:a16="http://schemas.microsoft.com/office/drawing/2014/main" id="{5BE8FBB6-4A51-4D27-9443-BB8B3B833582}"/>
              </a:ext>
            </a:extLst>
          </p:cNvPr>
          <p:cNvPicPr>
            <a:picLocks noChangeAspect="1"/>
          </p:cNvPicPr>
          <p:nvPr/>
        </p:nvPicPr>
        <p:blipFill>
          <a:blip r:embed="rId4">
            <a:duotone>
              <a:prstClr val="black"/>
              <a:schemeClr val="accent5">
                <a:tint val="45000"/>
                <a:satMod val="400000"/>
              </a:schemeClr>
            </a:duotone>
            <a:extLst>
              <a:ext uri="{96DAC541-7B7A-43D3-8B79-37D633B846F1}">
                <asvg:svgBlip xmlns:asvg="http://schemas.microsoft.com/office/drawing/2016/SVG/main" xmlns="" r:embed="rId5"/>
              </a:ext>
            </a:extLst>
          </a:blip>
          <a:stretch>
            <a:fillRect/>
          </a:stretch>
        </p:blipFill>
        <p:spPr>
          <a:xfrm>
            <a:off x="2378583" y="4695595"/>
            <a:ext cx="624548" cy="624548"/>
          </a:xfrm>
          <a:prstGeom prst="rect">
            <a:avLst/>
          </a:prstGeom>
        </p:spPr>
      </p:pic>
      <p:pic>
        <p:nvPicPr>
          <p:cNvPr id="12" name="Graphic 121" descr="Scales of Justice">
            <a:extLst>
              <a:ext uri="{FF2B5EF4-FFF2-40B4-BE49-F238E27FC236}">
                <a16:creationId xmlns:a16="http://schemas.microsoft.com/office/drawing/2014/main" id="{0240B902-35DF-4DF0-9F40-0AD6190D6495}"/>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263355" y="4695595"/>
            <a:ext cx="523240" cy="523240"/>
          </a:xfrm>
          <a:prstGeom prst="rect">
            <a:avLst/>
          </a:prstGeom>
        </p:spPr>
      </p:pic>
      <p:pic>
        <p:nvPicPr>
          <p:cNvPr id="13" name="Graphic 122" descr="Gavel">
            <a:extLst>
              <a:ext uri="{FF2B5EF4-FFF2-40B4-BE49-F238E27FC236}">
                <a16:creationId xmlns:a16="http://schemas.microsoft.com/office/drawing/2014/main" id="{327858D9-BFEC-493A-B68B-05985E91ADF8}"/>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118676" y="4695595"/>
            <a:ext cx="523240" cy="523240"/>
          </a:xfrm>
          <a:prstGeom prst="rect">
            <a:avLst/>
          </a:prstGeom>
        </p:spPr>
      </p:pic>
      <p:pic>
        <p:nvPicPr>
          <p:cNvPr id="14" name="Graphic 125" descr="Bank">
            <a:extLst>
              <a:ext uri="{FF2B5EF4-FFF2-40B4-BE49-F238E27FC236}">
                <a16:creationId xmlns:a16="http://schemas.microsoft.com/office/drawing/2014/main" id="{02947623-CC53-4319-8CE8-0EDAA468F78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972934" y="4673329"/>
            <a:ext cx="567771" cy="567771"/>
          </a:xfrm>
          <a:prstGeom prst="rect">
            <a:avLst/>
          </a:prstGeom>
        </p:spPr>
      </p:pic>
      <p:sp>
        <p:nvSpPr>
          <p:cNvPr id="17" name="Title 1">
            <a:extLst>
              <a:ext uri="{FF2B5EF4-FFF2-40B4-BE49-F238E27FC236}">
                <a16:creationId xmlns:a16="http://schemas.microsoft.com/office/drawing/2014/main" id="{FE2CF8B9-C2A3-41EF-B2F6-1FC76FB9ED25}"/>
              </a:ext>
            </a:extLst>
          </p:cNvPr>
          <p:cNvSpPr>
            <a:spLocks noGrp="1"/>
          </p:cNvSpPr>
          <p:nvPr>
            <p:ph type="title"/>
          </p:nvPr>
        </p:nvSpPr>
        <p:spPr>
          <a:xfrm>
            <a:off x="1414228" y="236394"/>
            <a:ext cx="6121668" cy="1399085"/>
          </a:xfrm>
        </p:spPr>
        <p:txBody>
          <a:bodyPr>
            <a:normAutofit/>
          </a:bodyPr>
          <a:lstStyle/>
          <a:p>
            <a:pPr algn="ctr"/>
            <a:r>
              <a:rPr lang="en-US" sz="3600" b="1" dirty="0">
                <a:solidFill>
                  <a:srgbClr val="002060"/>
                </a:solidFill>
                <a:latin typeface="Arial Narrow" panose="020B0606020202030204" pitchFamily="34" charset="0"/>
              </a:rPr>
              <a:t>THE IMVUSELELO STRATEGY STRATEGIC PROGRAMMES</a:t>
            </a:r>
            <a:endParaRPr lang="en-ZA" sz="3600" dirty="0">
              <a:solidFill>
                <a:srgbClr val="002060"/>
              </a:solidFill>
            </a:endParaRPr>
          </a:p>
        </p:txBody>
      </p:sp>
    </p:spTree>
    <p:extLst>
      <p:ext uri="{BB962C8B-B14F-4D97-AF65-F5344CB8AC3E}">
        <p14:creationId xmlns:p14="http://schemas.microsoft.com/office/powerpoint/2010/main" val="314112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1264F4-C9B8-46A8-9259-060F6B6E98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4" name="Content Placeholder 2">
            <a:extLst>
              <a:ext uri="{FF2B5EF4-FFF2-40B4-BE49-F238E27FC236}">
                <a16:creationId xmlns:a16="http://schemas.microsoft.com/office/drawing/2014/main" id="{A5F95007-D6B0-441A-B612-0374727257B2}"/>
              </a:ext>
            </a:extLst>
          </p:cNvPr>
          <p:cNvSpPr txBox="1">
            <a:spLocks/>
          </p:cNvSpPr>
          <p:nvPr/>
        </p:nvSpPr>
        <p:spPr bwMode="auto">
          <a:xfrm>
            <a:off x="212725" y="2792361"/>
            <a:ext cx="8718550" cy="1428612"/>
          </a:xfrm>
          <a:prstGeom prst="rect">
            <a:avLst/>
          </a:prstGeom>
          <a:solidFill>
            <a:schemeClr val="accent2"/>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ts val="1200"/>
              </a:spcAft>
              <a:buClrTx/>
              <a:buSzTx/>
              <a:buFont typeface="Arial" panose="020B0604020202020204" pitchFamily="34" charset="0"/>
              <a:buNone/>
              <a:tabLst/>
              <a:defRPr/>
            </a:pPr>
            <a:r>
              <a:rPr kumimoji="0" lang="en-GB" altLang="en-US" sz="4000" b="1" i="0" u="none" strike="noStrike" kern="1200" cap="none" spc="0" normalizeH="0" baseline="0" noProof="0" dirty="0">
                <a:ln>
                  <a:noFill/>
                </a:ln>
                <a:solidFill>
                  <a:srgbClr val="213A72"/>
                </a:solidFill>
                <a:effectLst/>
                <a:uLnTx/>
                <a:uFillTx/>
                <a:latin typeface="Arial Narrow" panose="020B0606020202030204" pitchFamily="34" charset="0"/>
                <a:ea typeface="MS PGothic" panose="020B0600070205080204" pitchFamily="34" charset="-128"/>
                <a:cs typeface="Times New Roman" panose="02020603050405020304" pitchFamily="18" charset="0"/>
              </a:rPr>
              <a:t>ANNUAL PERFORMANCE INFORMATION </a:t>
            </a:r>
            <a:endParaRPr kumimoji="0" lang="en-ZA" altLang="en-US" sz="4000" b="1" i="0" u="none" strike="noStrike" kern="1200" cap="none" spc="0" normalizeH="0" baseline="0" noProof="0" dirty="0">
              <a:ln>
                <a:noFill/>
              </a:ln>
              <a:solidFill>
                <a:srgbClr val="213A72"/>
              </a:solidFill>
              <a:effectLst/>
              <a:uLnTx/>
              <a:uFillTx/>
              <a:latin typeface="Arial Narrow" panose="020B0606020202030204" pitchFamily="34" charset="0"/>
              <a:ea typeface="MS PGothic" panose="020B0600070205080204" pitchFamily="34" charset="-128"/>
            </a:endParaRPr>
          </a:p>
          <a:p>
            <a:pPr marL="0" marR="0" lvl="0" indent="0" algn="l" defTabSz="457200" rtl="0" eaLnBrk="0" fontAlgn="base" latinLnBrk="0" hangingPunct="0">
              <a:lnSpc>
                <a:spcPct val="100000"/>
              </a:lnSpc>
              <a:spcBef>
                <a:spcPct val="20000"/>
              </a:spcBef>
              <a:spcAft>
                <a:spcPct val="0"/>
              </a:spcAft>
              <a:buClrTx/>
              <a:buSzTx/>
              <a:buNone/>
              <a:tabLst/>
              <a:defRPr/>
            </a:pPr>
            <a:endParaRPr kumimoji="0" lang="en-ZA" altLang="en-US" sz="40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endParaRPr>
          </a:p>
        </p:txBody>
      </p:sp>
    </p:spTree>
    <p:extLst>
      <p:ext uri="{BB962C8B-B14F-4D97-AF65-F5344CB8AC3E}">
        <p14:creationId xmlns:p14="http://schemas.microsoft.com/office/powerpoint/2010/main" val="765743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600" b="1" dirty="0">
                <a:solidFill>
                  <a:srgbClr val="002060"/>
                </a:solidFill>
                <a:latin typeface="Arial Narrow" panose="020B0606020202030204" pitchFamily="34" charset="0"/>
              </a:rPr>
              <a:t>LEGEND</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14</a:t>
            </a:fld>
            <a:endParaRPr lang="en-ZA" dirty="0"/>
          </a:p>
        </p:txBody>
      </p:sp>
      <p:sp>
        <p:nvSpPr>
          <p:cNvPr id="9" name="TextBox 8"/>
          <p:cNvSpPr txBox="1"/>
          <p:nvPr/>
        </p:nvSpPr>
        <p:spPr>
          <a:xfrm>
            <a:off x="381000" y="1920875"/>
            <a:ext cx="8077200" cy="1200150"/>
          </a:xfrm>
          <a:prstGeom prst="rect">
            <a:avLst/>
          </a:prstGeom>
          <a:solidFill>
            <a:schemeClr val="accent6">
              <a:lumMod val="40000"/>
              <a:lumOff val="60000"/>
            </a:schemeClr>
          </a:solidFill>
          <a:ln>
            <a:solidFill>
              <a:schemeClr val="tx1"/>
            </a:solid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10" name="Oval 9"/>
          <p:cNvSpPr/>
          <p:nvPr/>
        </p:nvSpPr>
        <p:spPr>
          <a:xfrm>
            <a:off x="495300" y="2124868"/>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11" name="TextBox 5"/>
          <p:cNvSpPr txBox="1">
            <a:spLocks noChangeArrowheads="1"/>
          </p:cNvSpPr>
          <p:nvPr/>
        </p:nvSpPr>
        <p:spPr bwMode="auto">
          <a:xfrm>
            <a:off x="1734567" y="1935163"/>
            <a:ext cx="704907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00B050"/>
                </a:solidFill>
                <a:latin typeface="Arial Narrow" panose="020B0606020202030204" pitchFamily="34" charset="0"/>
                <a:cs typeface="Times New Roman" panose="02020603050405020304" pitchFamily="18" charset="0"/>
              </a:rPr>
              <a:t>ACHIEVED </a:t>
            </a:r>
          </a:p>
          <a:p>
            <a:pPr eaLnBrk="1" hangingPunct="1">
              <a:spcBef>
                <a:spcPct val="0"/>
              </a:spcBef>
              <a:buFontTx/>
              <a:buNone/>
            </a:pPr>
            <a:r>
              <a:rPr lang="en-ZA" altLang="en-US" sz="1800" b="1" dirty="0">
                <a:solidFill>
                  <a:srgbClr val="000000"/>
                </a:solidFill>
                <a:latin typeface="Arial Narrow" panose="020B0606020202030204" pitchFamily="34" charset="0"/>
                <a:cs typeface="Times New Roman" panose="02020603050405020304" pitchFamily="18" charset="0"/>
              </a:rPr>
              <a:t>Performance Indicator is on track or reflects complete implementation. Target achieved</a:t>
            </a:r>
          </a:p>
          <a:p>
            <a:pPr eaLnBrk="1" hangingPunct="1">
              <a:spcBef>
                <a:spcPct val="0"/>
              </a:spcBef>
              <a:buFontTx/>
              <a:buNone/>
            </a:pPr>
            <a:r>
              <a:rPr lang="en-US" altLang="en-US" sz="1800" b="1" u="sng" dirty="0">
                <a:solidFill>
                  <a:srgbClr val="00B050"/>
                </a:solidFill>
                <a:latin typeface="Arial Narrow" panose="020B0606020202030204" pitchFamily="34" charset="0"/>
                <a:cs typeface="Times New Roman" panose="02020603050405020304" pitchFamily="18" charset="0"/>
              </a:rPr>
              <a:t>100+% Complete</a:t>
            </a:r>
            <a:endParaRPr lang="en-ZA" altLang="en-US" sz="1800" dirty="0">
              <a:latin typeface="Arial Narrow" panose="020B0606020202030204" pitchFamily="34" charset="0"/>
              <a:cs typeface="Times New Roman" panose="02020603050405020304" pitchFamily="18" charset="0"/>
            </a:endParaRPr>
          </a:p>
        </p:txBody>
      </p:sp>
      <p:sp>
        <p:nvSpPr>
          <p:cNvPr id="12" name="TextBox 11"/>
          <p:cNvSpPr txBox="1"/>
          <p:nvPr/>
        </p:nvSpPr>
        <p:spPr>
          <a:xfrm>
            <a:off x="381000" y="3687763"/>
            <a:ext cx="8077200" cy="1200150"/>
          </a:xfrm>
          <a:prstGeom prst="rect">
            <a:avLst/>
          </a:prstGeom>
          <a:solidFill>
            <a:schemeClr val="accent6">
              <a:lumMod val="40000"/>
              <a:lumOff val="60000"/>
            </a:schemeClr>
          </a:solidFill>
          <a:ln>
            <a:solidFill>
              <a:schemeClr val="tx1"/>
            </a:solid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13" name="Oval 12"/>
          <p:cNvSpPr/>
          <p:nvPr/>
        </p:nvSpPr>
        <p:spPr>
          <a:xfrm>
            <a:off x="518160" y="3891756"/>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14" name="TextBox 6"/>
          <p:cNvSpPr txBox="1">
            <a:spLocks noChangeArrowheads="1"/>
          </p:cNvSpPr>
          <p:nvPr/>
        </p:nvSpPr>
        <p:spPr bwMode="auto">
          <a:xfrm>
            <a:off x="1734567" y="3687763"/>
            <a:ext cx="664743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FF0000"/>
                </a:solidFill>
                <a:latin typeface="Arial Narrow" panose="020B0606020202030204" pitchFamily="34" charset="0"/>
                <a:cs typeface="Times New Roman" panose="02020603050405020304" pitchFamily="18" charset="0"/>
              </a:rPr>
              <a:t>NOT ACHIEVED </a:t>
            </a:r>
          </a:p>
          <a:p>
            <a:pPr eaLnBrk="1" hangingPunct="1">
              <a:spcBef>
                <a:spcPct val="0"/>
              </a:spcBef>
              <a:buFontTx/>
              <a:buNone/>
            </a:pPr>
            <a:r>
              <a:rPr lang="en-ZA" altLang="en-US" sz="1800" b="1" dirty="0">
                <a:solidFill>
                  <a:srgbClr val="000000"/>
                </a:solidFill>
                <a:latin typeface="Arial Narrow" panose="020B0606020202030204" pitchFamily="34" charset="0"/>
                <a:cs typeface="Times New Roman" panose="02020603050405020304" pitchFamily="18" charset="0"/>
              </a:rPr>
              <a:t>Performance Indicator behind schedule. </a:t>
            </a:r>
          </a:p>
          <a:p>
            <a:pPr eaLnBrk="1" hangingPunct="1">
              <a:spcBef>
                <a:spcPct val="0"/>
              </a:spcBef>
              <a:buFontTx/>
              <a:buNone/>
            </a:pPr>
            <a:r>
              <a:rPr lang="en-ZA" altLang="en-US" sz="1800" b="1" dirty="0">
                <a:solidFill>
                  <a:srgbClr val="000000"/>
                </a:solidFill>
                <a:latin typeface="Arial Narrow" panose="020B0606020202030204" pitchFamily="34" charset="0"/>
                <a:cs typeface="Times New Roman" panose="02020603050405020304" pitchFamily="18" charset="0"/>
              </a:rPr>
              <a:t>Target not achieved</a:t>
            </a:r>
          </a:p>
          <a:p>
            <a:pPr eaLnBrk="1" hangingPunct="1">
              <a:spcBef>
                <a:spcPct val="0"/>
              </a:spcBef>
              <a:buFontTx/>
              <a:buNone/>
            </a:pPr>
            <a:r>
              <a:rPr lang="en-US" altLang="en-US" sz="1800" b="1" u="sng" dirty="0">
                <a:solidFill>
                  <a:srgbClr val="FF0000"/>
                </a:solidFill>
                <a:latin typeface="Arial Narrow" panose="020B0606020202030204" pitchFamily="34" charset="0"/>
                <a:cs typeface="Times New Roman" panose="02020603050405020304" pitchFamily="18" charset="0"/>
              </a:rPr>
              <a:t>0% - 99% Complete</a:t>
            </a:r>
            <a:endParaRPr lang="en-ZA" altLang="en-US" sz="1800"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89440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0" y="182881"/>
            <a:ext cx="6736080" cy="1507806"/>
          </a:xfrm>
        </p:spPr>
        <p:txBody>
          <a:bodyPr>
            <a:noAutofit/>
          </a:bodyPr>
          <a:lstStyle/>
          <a:p>
            <a:pPr algn="ctr"/>
            <a:r>
              <a:rPr lang="en-US" altLang="en-US" sz="3600" b="1" dirty="0">
                <a:solidFill>
                  <a:srgbClr val="002060"/>
                </a:solidFill>
                <a:latin typeface="Arial Narrow" panose="020B0606020202030204" pitchFamily="34" charset="0"/>
              </a:rPr>
              <a:t>2016/17 – 2021/22  NON–FINANCIAL PERFORMANCE RESULTS</a:t>
            </a:r>
            <a:endParaRPr lang="en-ZA"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820574"/>
              </p:ext>
            </p:extLst>
          </p:nvPr>
        </p:nvGraphicFramePr>
        <p:xfrm>
          <a:off x="188685" y="1575191"/>
          <a:ext cx="8766629" cy="4681289"/>
        </p:xfrm>
        <a:graphic>
          <a:graphicData uri="http://schemas.openxmlformats.org/drawingml/2006/table">
            <a:tbl>
              <a:tblPr>
                <a:tableStyleId>{5C22544A-7EE6-4342-B048-85BDC9FD1C3A}</a:tableStyleId>
              </a:tblPr>
              <a:tblGrid>
                <a:gridCol w="2529700">
                  <a:extLst>
                    <a:ext uri="{9D8B030D-6E8A-4147-A177-3AD203B41FA5}">
                      <a16:colId xmlns:a16="http://schemas.microsoft.com/office/drawing/2014/main" val="1523155455"/>
                    </a:ext>
                  </a:extLst>
                </a:gridCol>
                <a:gridCol w="1576631">
                  <a:extLst>
                    <a:ext uri="{9D8B030D-6E8A-4147-A177-3AD203B41FA5}">
                      <a16:colId xmlns:a16="http://schemas.microsoft.com/office/drawing/2014/main" val="1267533597"/>
                    </a:ext>
                  </a:extLst>
                </a:gridCol>
                <a:gridCol w="1356884">
                  <a:extLst>
                    <a:ext uri="{9D8B030D-6E8A-4147-A177-3AD203B41FA5}">
                      <a16:colId xmlns:a16="http://schemas.microsoft.com/office/drawing/2014/main" val="1168530372"/>
                    </a:ext>
                  </a:extLst>
                </a:gridCol>
                <a:gridCol w="1461759">
                  <a:extLst>
                    <a:ext uri="{9D8B030D-6E8A-4147-A177-3AD203B41FA5}">
                      <a16:colId xmlns:a16="http://schemas.microsoft.com/office/drawing/2014/main" val="4060689715"/>
                    </a:ext>
                  </a:extLst>
                </a:gridCol>
                <a:gridCol w="1841655">
                  <a:extLst>
                    <a:ext uri="{9D8B030D-6E8A-4147-A177-3AD203B41FA5}">
                      <a16:colId xmlns:a16="http://schemas.microsoft.com/office/drawing/2014/main" val="2755009381"/>
                    </a:ext>
                  </a:extLst>
                </a:gridCol>
              </a:tblGrid>
              <a:tr h="669227">
                <a:tc>
                  <a:txBody>
                    <a:bodyPr/>
                    <a:lstStyle/>
                    <a:p>
                      <a:pPr>
                        <a:lnSpc>
                          <a:spcPct val="107000"/>
                        </a:lnSpc>
                        <a:spcAft>
                          <a:spcPts val="800"/>
                        </a:spcAft>
                      </a:pPr>
                      <a:r>
                        <a:rPr lang="en-GB" sz="2000" b="1" dirty="0">
                          <a:effectLst/>
                          <a:latin typeface="Arial Narrow" panose="020B0606020202030204" pitchFamily="34" charset="0"/>
                        </a:rPr>
                        <a:t>FINANCIAL YEAR</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2000" b="1" dirty="0">
                          <a:effectLst/>
                          <a:latin typeface="Arial Narrow" panose="020B0606020202030204" pitchFamily="34" charset="0"/>
                        </a:rPr>
                        <a:t>PLANNED INDICATORS</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2000" b="1" dirty="0">
                          <a:effectLst/>
                          <a:latin typeface="Arial Narrow" panose="020B0606020202030204" pitchFamily="34" charset="0"/>
                        </a:rPr>
                        <a:t>ACHIEVED</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2000" b="1" dirty="0">
                          <a:effectLst/>
                          <a:latin typeface="Arial Narrow" panose="020B0606020202030204" pitchFamily="34" charset="0"/>
                        </a:rPr>
                        <a:t>NOT ACHIEVED</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2000" b="1" dirty="0">
                          <a:effectLst/>
                          <a:latin typeface="Arial Narrow" panose="020B0606020202030204" pitchFamily="34" charset="0"/>
                        </a:rPr>
                        <a:t>OVERALL % ACHIEVEMENT</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678947"/>
                  </a:ext>
                </a:extLst>
              </a:tr>
              <a:tr h="702793">
                <a:tc>
                  <a:txBody>
                    <a:bodyPr/>
                    <a:lstStyle/>
                    <a:p>
                      <a:pPr>
                        <a:lnSpc>
                          <a:spcPct val="107000"/>
                        </a:lnSpc>
                        <a:spcAft>
                          <a:spcPts val="800"/>
                        </a:spcAft>
                      </a:pPr>
                      <a:r>
                        <a:rPr lang="en-US" sz="2000" b="1" dirty="0">
                          <a:effectLst/>
                          <a:latin typeface="Arial Narrow" panose="020B0606020202030204" pitchFamily="34" charset="0"/>
                        </a:rPr>
                        <a:t>2016/17</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effectLst/>
                          <a:latin typeface="Arial Narrow" panose="020B0606020202030204" pitchFamily="34" charset="0"/>
                        </a:rPr>
                        <a:t>33</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30</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3</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91%</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741668"/>
                  </a:ext>
                </a:extLst>
              </a:tr>
              <a:tr h="702793">
                <a:tc>
                  <a:txBody>
                    <a:bodyPr/>
                    <a:lstStyle/>
                    <a:p>
                      <a:pPr>
                        <a:lnSpc>
                          <a:spcPct val="107000"/>
                        </a:lnSpc>
                        <a:spcAft>
                          <a:spcPts val="800"/>
                        </a:spcAft>
                      </a:pPr>
                      <a:r>
                        <a:rPr lang="en-US" sz="2000" b="1" dirty="0">
                          <a:effectLst/>
                          <a:latin typeface="Arial Narrow" panose="020B0606020202030204" pitchFamily="34" charset="0"/>
                        </a:rPr>
                        <a:t>2017/18</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2000" b="1" dirty="0">
                          <a:effectLst/>
                          <a:latin typeface="Arial Narrow" panose="020B0606020202030204" pitchFamily="34" charset="0"/>
                        </a:rPr>
                        <a:t>15</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2000" b="1" dirty="0">
                          <a:solidFill>
                            <a:srgbClr val="00B050"/>
                          </a:solidFill>
                          <a:effectLst/>
                          <a:latin typeface="Arial Narrow" panose="020B0606020202030204" pitchFamily="34" charset="0"/>
                        </a:rPr>
                        <a:t>13</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2</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87%</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285152"/>
                  </a:ext>
                </a:extLst>
              </a:tr>
              <a:tr h="651619">
                <a:tc>
                  <a:txBody>
                    <a:bodyPr/>
                    <a:lstStyle/>
                    <a:p>
                      <a:pPr>
                        <a:lnSpc>
                          <a:spcPct val="107000"/>
                        </a:lnSpc>
                        <a:spcAft>
                          <a:spcPts val="800"/>
                        </a:spcAft>
                      </a:pPr>
                      <a:r>
                        <a:rPr lang="en-US" sz="2000" b="1">
                          <a:effectLst/>
                          <a:latin typeface="Arial Narrow" panose="020B0606020202030204" pitchFamily="34" charset="0"/>
                        </a:rPr>
                        <a:t>2018/19</a:t>
                      </a:r>
                      <a:endParaRPr lang="en-ZA" sz="2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effectLst/>
                          <a:latin typeface="Arial Narrow" panose="020B0606020202030204" pitchFamily="34" charset="0"/>
                        </a:rPr>
                        <a:t>19</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18</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1</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95%</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5068184"/>
                  </a:ext>
                </a:extLst>
              </a:tr>
              <a:tr h="651619">
                <a:tc>
                  <a:txBody>
                    <a:bodyPr/>
                    <a:lstStyle/>
                    <a:p>
                      <a:pPr>
                        <a:lnSpc>
                          <a:spcPct val="107000"/>
                        </a:lnSpc>
                        <a:spcAft>
                          <a:spcPts val="800"/>
                        </a:spcAft>
                      </a:pPr>
                      <a:r>
                        <a:rPr lang="en-US" sz="2000" b="1">
                          <a:effectLst/>
                          <a:latin typeface="Arial Narrow" panose="020B0606020202030204" pitchFamily="34" charset="0"/>
                        </a:rPr>
                        <a:t>2019/20</a:t>
                      </a:r>
                      <a:endParaRPr lang="en-ZA" sz="2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a:effectLst/>
                          <a:latin typeface="Arial Narrow" panose="020B0606020202030204" pitchFamily="34" charset="0"/>
                        </a:rPr>
                        <a:t>19</a:t>
                      </a:r>
                      <a:endParaRPr lang="en-ZA" sz="2000" b="1">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16</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3</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84%</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52555"/>
                  </a:ext>
                </a:extLst>
              </a:tr>
              <a:tr h="651619">
                <a:tc>
                  <a:txBody>
                    <a:bodyPr/>
                    <a:lstStyle/>
                    <a:p>
                      <a:pPr>
                        <a:lnSpc>
                          <a:spcPct val="107000"/>
                        </a:lnSpc>
                        <a:spcAft>
                          <a:spcPts val="800"/>
                        </a:spcAft>
                      </a:pPr>
                      <a:r>
                        <a:rPr lang="en-US" sz="2000" b="1" dirty="0">
                          <a:effectLst/>
                          <a:latin typeface="Arial Narrow" panose="020B0606020202030204" pitchFamily="34" charset="0"/>
                        </a:rPr>
                        <a:t>2020/21</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a:effectLst/>
                          <a:latin typeface="Arial Narrow" panose="020B0606020202030204" pitchFamily="34" charset="0"/>
                        </a:rPr>
                        <a:t>32</a:t>
                      </a:r>
                      <a:endParaRPr lang="en-ZA" sz="2000" b="1">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27</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5</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84%</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9503127"/>
                  </a:ext>
                </a:extLst>
              </a:tr>
              <a:tr h="651619">
                <a:tc>
                  <a:txBody>
                    <a:bodyPr/>
                    <a:lstStyle/>
                    <a:p>
                      <a:pPr>
                        <a:lnSpc>
                          <a:spcPct val="107000"/>
                        </a:lnSpc>
                        <a:spcAft>
                          <a:spcPts val="800"/>
                        </a:spcAft>
                      </a:pPr>
                      <a:r>
                        <a:rPr lang="en-US" sz="2000" b="1" dirty="0">
                          <a:effectLst/>
                          <a:latin typeface="Arial Narrow" panose="020B0606020202030204" pitchFamily="34" charset="0"/>
                          <a:ea typeface="Calibri" panose="020F0502020204030204" pitchFamily="34" charset="0"/>
                          <a:cs typeface="Times New Roman" panose="02020603050405020304" pitchFamily="18" charset="0"/>
                        </a:rPr>
                        <a:t>2021/22</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effectLst/>
                          <a:latin typeface="Arial Narrow" panose="020B0606020202030204" pitchFamily="34" charset="0"/>
                          <a:ea typeface="Calibri" panose="020F0502020204030204" pitchFamily="34" charset="0"/>
                          <a:cs typeface="Times New Roman" panose="02020603050405020304" pitchFamily="18" charset="0"/>
                        </a:rPr>
                        <a:t>32</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rPr>
                        <a:t>32</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0126827"/>
                  </a:ext>
                </a:extLst>
              </a:tr>
            </a:tbl>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t>15</a:t>
            </a:fld>
            <a:endParaRPr lang="en-ZA" dirty="0"/>
          </a:p>
        </p:txBody>
      </p:sp>
    </p:spTree>
    <p:extLst>
      <p:ext uri="{BB962C8B-B14F-4D97-AF65-F5344CB8AC3E}">
        <p14:creationId xmlns:p14="http://schemas.microsoft.com/office/powerpoint/2010/main" val="280222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877" y="137161"/>
            <a:ext cx="7108723" cy="1553526"/>
          </a:xfrm>
        </p:spPr>
        <p:txBody>
          <a:bodyPr>
            <a:noAutofit/>
          </a:bodyPr>
          <a:lstStyle/>
          <a:p>
            <a:pPr algn="ctr"/>
            <a:r>
              <a:rPr lang="en-ZA" altLang="en-US" sz="3600" b="1" dirty="0">
                <a:solidFill>
                  <a:srgbClr val="002060"/>
                </a:solidFill>
                <a:latin typeface="Arial Narrow" panose="020B0606020202030204" pitchFamily="34" charset="0"/>
              </a:rPr>
              <a:t>YEAR ON YEAR  PERFORMANCE COMPARISON:</a:t>
            </a:r>
            <a:br>
              <a:rPr lang="en-ZA" altLang="en-US" sz="3600" b="1" dirty="0">
                <a:solidFill>
                  <a:srgbClr val="002060"/>
                </a:solidFill>
                <a:latin typeface="Arial Narrow" panose="020B0606020202030204" pitchFamily="34" charset="0"/>
              </a:rPr>
            </a:br>
            <a:r>
              <a:rPr lang="en-ZA" altLang="en-US" sz="3600" b="1" dirty="0">
                <a:solidFill>
                  <a:srgbClr val="002060"/>
                </a:solidFill>
                <a:latin typeface="Arial Narrow" panose="020B0606020202030204" pitchFamily="34" charset="0"/>
              </a:rPr>
              <a:t> 2016/17 – 2021/22 FINANCIAL YEARS</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16</a:t>
            </a:fld>
            <a:endParaRPr lang="en-ZA" dirty="0"/>
          </a:p>
        </p:txBody>
      </p:sp>
      <p:graphicFrame>
        <p:nvGraphicFramePr>
          <p:cNvPr id="7" name="Content Placeholder 6">
            <a:extLst>
              <a:ext uri="{FF2B5EF4-FFF2-40B4-BE49-F238E27FC236}">
                <a16:creationId xmlns:a16="http://schemas.microsoft.com/office/drawing/2014/main" id="{3585164C-A681-916C-6C22-B60D8B6A8006}"/>
              </a:ext>
            </a:extLst>
          </p:cNvPr>
          <p:cNvGraphicFramePr>
            <a:graphicFrameLocks noGrp="1"/>
          </p:cNvGraphicFramePr>
          <p:nvPr>
            <p:ph idx="1"/>
            <p:extLst>
              <p:ext uri="{D42A27DB-BD31-4B8C-83A1-F6EECF244321}">
                <p14:modId xmlns:p14="http://schemas.microsoft.com/office/powerpoint/2010/main" val="1166403378"/>
              </p:ext>
            </p:extLst>
          </p:nvPr>
        </p:nvGraphicFramePr>
        <p:xfrm>
          <a:off x="148857" y="1690687"/>
          <a:ext cx="8814390" cy="45657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638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3"/>
            <a:ext cx="6766560" cy="1325563"/>
          </a:xfrm>
        </p:spPr>
        <p:txBody>
          <a:bodyPr>
            <a:normAutofit/>
          </a:bodyPr>
          <a:lstStyle/>
          <a:p>
            <a:pPr algn="ctr"/>
            <a:r>
              <a:rPr lang="en-ZA" altLang="en-US" sz="3600" b="1" dirty="0">
                <a:solidFill>
                  <a:srgbClr val="002060"/>
                </a:solidFill>
                <a:latin typeface="Arial Narrow" panose="020B0606020202030204" pitchFamily="34" charset="0"/>
              </a:rPr>
              <a:t>2021/22 PERFORMANCE</a:t>
            </a:r>
            <a:endParaRPr lang="en-ZA"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7193018"/>
              </p:ext>
            </p:extLst>
          </p:nvPr>
        </p:nvGraphicFramePr>
        <p:xfrm>
          <a:off x="159774" y="1584345"/>
          <a:ext cx="8824452" cy="4603803"/>
        </p:xfrm>
        <a:graphic>
          <a:graphicData uri="http://schemas.openxmlformats.org/drawingml/2006/table">
            <a:tbl>
              <a:tblPr>
                <a:tableStyleId>{5C22544A-7EE6-4342-B048-85BDC9FD1C3A}</a:tableStyleId>
              </a:tblPr>
              <a:tblGrid>
                <a:gridCol w="3375472">
                  <a:extLst>
                    <a:ext uri="{9D8B030D-6E8A-4147-A177-3AD203B41FA5}">
                      <a16:colId xmlns:a16="http://schemas.microsoft.com/office/drawing/2014/main" val="3507486683"/>
                    </a:ext>
                  </a:extLst>
                </a:gridCol>
                <a:gridCol w="1916787">
                  <a:extLst>
                    <a:ext uri="{9D8B030D-6E8A-4147-A177-3AD203B41FA5}">
                      <a16:colId xmlns:a16="http://schemas.microsoft.com/office/drawing/2014/main" val="3765175491"/>
                    </a:ext>
                  </a:extLst>
                </a:gridCol>
                <a:gridCol w="1735958">
                  <a:extLst>
                    <a:ext uri="{9D8B030D-6E8A-4147-A177-3AD203B41FA5}">
                      <a16:colId xmlns:a16="http://schemas.microsoft.com/office/drawing/2014/main" val="2443044720"/>
                    </a:ext>
                  </a:extLst>
                </a:gridCol>
                <a:gridCol w="1796235">
                  <a:extLst>
                    <a:ext uri="{9D8B030D-6E8A-4147-A177-3AD203B41FA5}">
                      <a16:colId xmlns:a16="http://schemas.microsoft.com/office/drawing/2014/main" val="3229153038"/>
                    </a:ext>
                  </a:extLst>
                </a:gridCol>
              </a:tblGrid>
              <a:tr h="242991">
                <a:tc rowSpan="2">
                  <a:txBody>
                    <a:bodyPr/>
                    <a:lstStyle/>
                    <a:p>
                      <a:pPr>
                        <a:lnSpc>
                          <a:spcPct val="107000"/>
                        </a:lnSpc>
                        <a:spcAft>
                          <a:spcPts val="800"/>
                        </a:spcAft>
                      </a:pPr>
                      <a:r>
                        <a:rPr lang="en-ZA" sz="1400" b="1" dirty="0">
                          <a:effectLst/>
                          <a:latin typeface="Arial Narrow" panose="020B0606020202030204" pitchFamily="34" charset="0"/>
                        </a:rPr>
                        <a:t>PROGRAMME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lnSpc>
                          <a:spcPct val="107000"/>
                        </a:lnSpc>
                        <a:spcAft>
                          <a:spcPts val="800"/>
                        </a:spcAft>
                      </a:pPr>
                      <a:r>
                        <a:rPr lang="en-US" sz="1400" b="1" dirty="0">
                          <a:effectLst/>
                          <a:latin typeface="Arial Narrow" panose="020B0606020202030204" pitchFamily="34" charset="0"/>
                        </a:rPr>
                        <a:t>ACTUAL OUTPUT - VALIDATED</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64640555"/>
                  </a:ext>
                </a:extLst>
              </a:tr>
              <a:tr h="480106">
                <a:tc vMerge="1">
                  <a:txBody>
                    <a:bodyPr/>
                    <a:lstStyle/>
                    <a:p>
                      <a:endParaRPr lang="en-ZA"/>
                    </a:p>
                  </a:txBody>
                  <a:tcPr/>
                </a:tc>
                <a:tc>
                  <a:txBody>
                    <a:bodyPr/>
                    <a:lstStyle/>
                    <a:p>
                      <a:pPr algn="ctr">
                        <a:lnSpc>
                          <a:spcPct val="107000"/>
                        </a:lnSpc>
                        <a:spcAft>
                          <a:spcPts val="800"/>
                        </a:spcAft>
                      </a:pPr>
                      <a:r>
                        <a:rPr lang="en-ZA" sz="1400" b="1" dirty="0">
                          <a:effectLst/>
                          <a:latin typeface="Arial Narrow" panose="020B0606020202030204" pitchFamily="34" charset="0"/>
                        </a:rPr>
                        <a:t> NUMBER OF PLANNED TARGETS</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ZA" sz="1400" b="1" dirty="0">
                          <a:solidFill>
                            <a:srgbClr val="00B050"/>
                          </a:solidFill>
                          <a:effectLst/>
                          <a:latin typeface="Arial Narrow" panose="020B0606020202030204" pitchFamily="34" charset="0"/>
                        </a:rPr>
                        <a:t>ACHIEVED</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ZA" sz="1400" b="1" dirty="0">
                          <a:solidFill>
                            <a:srgbClr val="FF0000"/>
                          </a:solidFill>
                          <a:effectLst/>
                          <a:latin typeface="Arial Narrow" panose="020B0606020202030204" pitchFamily="34" charset="0"/>
                        </a:rPr>
                        <a:t>NOT ACHIEVED</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7989551"/>
                  </a:ext>
                </a:extLst>
              </a:tr>
              <a:tr h="480106">
                <a:tc>
                  <a:txBody>
                    <a:bodyPr/>
                    <a:lstStyle/>
                    <a:p>
                      <a:pPr>
                        <a:lnSpc>
                          <a:spcPct val="107000"/>
                        </a:lnSpc>
                        <a:spcAft>
                          <a:spcPts val="800"/>
                        </a:spcAft>
                      </a:pPr>
                      <a:r>
                        <a:rPr lang="en-US" sz="1400" b="1" dirty="0">
                          <a:effectLst/>
                          <a:latin typeface="Arial Narrow" panose="020B0606020202030204" pitchFamily="34" charset="0"/>
                        </a:rPr>
                        <a:t>Programme One (1): Administration</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5</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rPr>
                        <a:t>5</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8185193"/>
                  </a:ext>
                </a:extLst>
              </a:tr>
              <a:tr h="717222">
                <a:tc>
                  <a:txBody>
                    <a:bodyPr/>
                    <a:lstStyle/>
                    <a:p>
                      <a:pPr>
                        <a:lnSpc>
                          <a:spcPct val="107000"/>
                        </a:lnSpc>
                        <a:spcAft>
                          <a:spcPts val="800"/>
                        </a:spcAft>
                      </a:pPr>
                      <a:r>
                        <a:rPr lang="en-US" sz="1400" b="1" dirty="0">
                          <a:effectLst/>
                          <a:latin typeface="Arial Narrow" panose="020B0606020202030204" pitchFamily="34" charset="0"/>
                        </a:rPr>
                        <a:t>Programme Two (2): Proactive and Relevant Labour Market Intervention</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effectLst/>
                          <a:latin typeface="Arial Narrow" panose="020B0606020202030204" pitchFamily="34" charset="0"/>
                        </a:rPr>
                        <a:t>10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rPr>
                        <a:t>10</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666904"/>
                  </a:ext>
                </a:extLst>
              </a:tr>
              <a:tr h="598665">
                <a:tc>
                  <a:txBody>
                    <a:bodyPr/>
                    <a:lstStyle/>
                    <a:p>
                      <a:pPr>
                        <a:lnSpc>
                          <a:spcPct val="107000"/>
                        </a:lnSpc>
                        <a:spcAft>
                          <a:spcPts val="800"/>
                        </a:spcAft>
                      </a:pPr>
                      <a:r>
                        <a:rPr lang="en-ZA" sz="1400" b="1" dirty="0">
                          <a:effectLst/>
                          <a:latin typeface="Arial Narrow" panose="020B0606020202030204" pitchFamily="34" charset="0"/>
                        </a:rPr>
                        <a:t>Programme Three (3): Special Interventions and Support</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1</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rPr>
                        <a:t>0</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163603"/>
                  </a:ext>
                </a:extLst>
              </a:tr>
              <a:tr h="832855">
                <a:tc>
                  <a:txBody>
                    <a:bodyPr/>
                    <a:lstStyle/>
                    <a:p>
                      <a:pPr>
                        <a:lnSpc>
                          <a:spcPct val="107000"/>
                        </a:lnSpc>
                        <a:spcAft>
                          <a:spcPts val="800"/>
                        </a:spcAft>
                      </a:pPr>
                      <a:r>
                        <a:rPr lang="en-ZA" sz="1400" b="1" dirty="0">
                          <a:effectLst/>
                          <a:latin typeface="Arial Narrow" panose="020B0606020202030204" pitchFamily="34" charset="0"/>
                        </a:rPr>
                        <a:t>Programme Four (4): Efficient and Quality Dispute Resolution and Enforcement Services</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13</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13</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288324"/>
                  </a:ext>
                </a:extLst>
              </a:tr>
              <a:tr h="598665">
                <a:tc>
                  <a:txBody>
                    <a:bodyPr/>
                    <a:lstStyle/>
                    <a:p>
                      <a:pPr>
                        <a:lnSpc>
                          <a:spcPct val="107000"/>
                        </a:lnSpc>
                        <a:spcAft>
                          <a:spcPts val="800"/>
                        </a:spcAft>
                      </a:pPr>
                      <a:r>
                        <a:rPr lang="en-ZA" sz="1400" b="1" dirty="0">
                          <a:effectLst/>
                          <a:latin typeface="Arial Narrow" panose="020B0606020202030204" pitchFamily="34" charset="0"/>
                        </a:rPr>
                        <a:t>Programme Five (5): Effective Strategy Management and Governance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solidFill>
                            <a:srgbClr val="00B050"/>
                          </a:solidFill>
                          <a:effectLst/>
                          <a:latin typeface="Arial Narrow" panose="020B0606020202030204" pitchFamily="34" charset="0"/>
                        </a:rPr>
                        <a:t>3</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solidFill>
                            <a:srgbClr val="FF0000"/>
                          </a:solidFill>
                          <a:effectLst/>
                          <a:latin typeface="Arial Narrow" panose="020B0606020202030204" pitchFamily="34" charset="0"/>
                        </a:rPr>
                        <a:t>0</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0730657"/>
                  </a:ext>
                </a:extLst>
              </a:tr>
              <a:tr h="410202">
                <a:tc>
                  <a:txBody>
                    <a:bodyPr/>
                    <a:lstStyle/>
                    <a:p>
                      <a:pPr>
                        <a:lnSpc>
                          <a:spcPct val="107000"/>
                        </a:lnSpc>
                        <a:spcAft>
                          <a:spcPts val="800"/>
                        </a:spcAft>
                      </a:pPr>
                      <a:r>
                        <a:rPr lang="en-ZA" sz="1400" b="1" dirty="0">
                          <a:effectLst/>
                          <a:latin typeface="Arial Narrow" panose="020B0606020202030204" pitchFamily="34" charset="0"/>
                        </a:rPr>
                        <a:t>OVERALL  PERFORMANCE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b="1" dirty="0">
                          <a:effectLst/>
                          <a:latin typeface="Arial Narrow" panose="020B0606020202030204" pitchFamily="34" charset="0"/>
                        </a:rPr>
                        <a:t>32</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rPr>
                        <a:t>32</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170" marR="53885" marT="61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170" marR="53885" marT="61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734201"/>
                  </a:ext>
                </a:extLst>
              </a:tr>
              <a:tr h="242991">
                <a:tc>
                  <a:txBody>
                    <a:bodyPr/>
                    <a:lstStyle/>
                    <a:p>
                      <a:pPr>
                        <a:lnSpc>
                          <a:spcPct val="107000"/>
                        </a:lnSpc>
                        <a:spcAft>
                          <a:spcPts val="800"/>
                        </a:spcAft>
                      </a:pPr>
                      <a:r>
                        <a:rPr lang="en-ZA" sz="1400" b="1" dirty="0">
                          <a:effectLst/>
                          <a:latin typeface="Arial Narrow" panose="020B0606020202030204" pitchFamily="34" charset="0"/>
                        </a:rPr>
                        <a:t>PERFORMANCE % </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endParaRPr lang="en-ZA" sz="1400" b="0" dirty="0">
                        <a:effectLst/>
                        <a:latin typeface="Arial Narrow" panose="020B0606020202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b="1" dirty="0">
                          <a:effectLst/>
                          <a:latin typeface="Arial Narrow" panose="020B0606020202030204" pitchFamily="34" charset="0"/>
                        </a:rPr>
                        <a:t>100%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170" marR="53885" marT="61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US" sz="1400" b="1" dirty="0">
                          <a:effectLst/>
                          <a:latin typeface="Arial Narrow" panose="020B0606020202030204" pitchFamily="34" charset="0"/>
                        </a:rPr>
                        <a:t>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170" marR="53885" marT="61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65564623"/>
                  </a:ext>
                </a:extLst>
              </a:tr>
            </a:tbl>
          </a:graphicData>
        </a:graphic>
      </p:graphicFrame>
      <p:sp>
        <p:nvSpPr>
          <p:cNvPr id="4" name="Slide Number Placeholder 3"/>
          <p:cNvSpPr>
            <a:spLocks noGrp="1"/>
          </p:cNvSpPr>
          <p:nvPr>
            <p:ph type="sldNum" sz="quarter" idx="12"/>
          </p:nvPr>
        </p:nvSpPr>
        <p:spPr>
          <a:xfrm>
            <a:off x="6926826" y="6492875"/>
            <a:ext cx="2057400" cy="365125"/>
          </a:xfrm>
        </p:spPr>
        <p:txBody>
          <a:bodyPr/>
          <a:lstStyle/>
          <a:p>
            <a:fld id="{0C4DB43B-2450-41F4-875D-3A173E257EAA}" type="slidenum">
              <a:rPr lang="en-ZA" smtClean="0"/>
              <a:t>17</a:t>
            </a:fld>
            <a:endParaRPr lang="en-ZA" dirty="0"/>
          </a:p>
        </p:txBody>
      </p:sp>
    </p:spTree>
    <p:extLst>
      <p:ext uri="{BB962C8B-B14F-4D97-AF65-F5344CB8AC3E}">
        <p14:creationId xmlns:p14="http://schemas.microsoft.com/office/powerpoint/2010/main" val="296550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D153-CF3A-F88C-91F4-CDA58979B686}"/>
              </a:ext>
            </a:extLst>
          </p:cNvPr>
          <p:cNvSpPr>
            <a:spLocks noGrp="1"/>
          </p:cNvSpPr>
          <p:nvPr>
            <p:ph type="title"/>
          </p:nvPr>
        </p:nvSpPr>
        <p:spPr>
          <a:xfrm>
            <a:off x="1253447" y="236395"/>
            <a:ext cx="6616557" cy="1103308"/>
          </a:xfrm>
        </p:spPr>
        <p:txBody>
          <a:bodyPr>
            <a:normAutofit/>
          </a:bodyPr>
          <a:lstStyle/>
          <a:p>
            <a:pPr algn="ctr"/>
            <a:r>
              <a:rPr lang="en-US" sz="3600" b="1" dirty="0">
                <a:solidFill>
                  <a:srgbClr val="002A6D"/>
                </a:solidFill>
                <a:latin typeface="Arial Narrow" panose="020B0606020202030204" pitchFamily="34" charset="0"/>
              </a:rPr>
              <a:t>2021/22 AUDIT OUTCOME</a:t>
            </a:r>
            <a:endParaRPr lang="en-ZA" sz="3600" b="1" dirty="0">
              <a:solidFill>
                <a:srgbClr val="002A6D"/>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id="{ADC176C3-E226-8DD4-264A-D138F452BBC7}"/>
              </a:ext>
            </a:extLst>
          </p:cNvPr>
          <p:cNvSpPr>
            <a:spLocks noGrp="1"/>
          </p:cNvSpPr>
          <p:nvPr>
            <p:ph type="sldNum" sz="quarter" idx="12"/>
          </p:nvPr>
        </p:nvSpPr>
        <p:spPr/>
        <p:txBody>
          <a:bodyPr/>
          <a:lstStyle/>
          <a:p>
            <a:fld id="{0C4DB43B-2450-41F4-875D-3A173E257EAA}" type="slidenum">
              <a:rPr lang="en-ZA" smtClean="0"/>
              <a:t>18</a:t>
            </a:fld>
            <a:endParaRPr lang="en-ZA" dirty="0"/>
          </a:p>
        </p:txBody>
      </p:sp>
      <p:graphicFrame>
        <p:nvGraphicFramePr>
          <p:cNvPr id="6" name="Diagram 5">
            <a:extLst>
              <a:ext uri="{FF2B5EF4-FFF2-40B4-BE49-F238E27FC236}">
                <a16:creationId xmlns:a16="http://schemas.microsoft.com/office/drawing/2014/main" id="{052A4C85-0DED-453D-8D15-CFCF32466B28}"/>
              </a:ext>
            </a:extLst>
          </p:cNvPr>
          <p:cNvGraphicFramePr/>
          <p:nvPr>
            <p:extLst>
              <p:ext uri="{D42A27DB-BD31-4B8C-83A1-F6EECF244321}">
                <p14:modId xmlns:p14="http://schemas.microsoft.com/office/powerpoint/2010/main" val="1738064700"/>
              </p:ext>
            </p:extLst>
          </p:nvPr>
        </p:nvGraphicFramePr>
        <p:xfrm>
          <a:off x="74429" y="1541721"/>
          <a:ext cx="8941980" cy="4714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09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65123"/>
            <a:ext cx="6766560" cy="1325563"/>
          </a:xfrm>
        </p:spPr>
        <p:txBody>
          <a:bodyPr>
            <a:normAutofit/>
          </a:bodyPr>
          <a:lstStyle/>
          <a:p>
            <a:pPr algn="ctr"/>
            <a:r>
              <a:rPr lang="en-US" altLang="en-US" sz="3600" b="1" dirty="0">
                <a:solidFill>
                  <a:srgbClr val="002060"/>
                </a:solidFill>
                <a:latin typeface="Arial Narrow" panose="020B0606020202030204" pitchFamily="34" charset="0"/>
              </a:rPr>
              <a:t>EFFECTIVE AND QUALITY DISPUTE RESOLUTION</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19</a:t>
            </a:fld>
            <a:endParaRPr lang="en-ZA" dirty="0"/>
          </a:p>
        </p:txBody>
      </p:sp>
      <p:sp>
        <p:nvSpPr>
          <p:cNvPr id="5" name="Content Placeholder 4"/>
          <p:cNvSpPr>
            <a:spLocks noGrp="1"/>
          </p:cNvSpPr>
          <p:nvPr>
            <p:ph idx="1"/>
          </p:nvPr>
        </p:nvSpPr>
        <p:spPr>
          <a:xfrm>
            <a:off x="121920" y="1602659"/>
            <a:ext cx="4653280" cy="4653822"/>
          </a:xfrm>
          <a:prstGeom prst="rect">
            <a:avLst/>
          </a:pr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333878" tIns="40006" rIns="74676" bIns="40005" anchor="ctr">
            <a:normAutofit fontScale="25000" lnSpcReduction="20000"/>
          </a:bodyPr>
          <a:lstStyle>
            <a:lvl1pPr>
              <a:defRPr>
                <a:solidFill>
                  <a:schemeClr val="tx1"/>
                </a:solidFill>
                <a:latin typeface="Arial" panose="020B0604020202020204" pitchFamily="34" charset="0"/>
                <a:ea typeface="ＭＳ Ｐゴシック" panose="020B0600070205080204" pitchFamily="34" charset="-128"/>
              </a:defRPr>
            </a:lvl1pPr>
            <a:lvl2pPr marL="5905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lnSpc>
                <a:spcPct val="107000"/>
              </a:lnSpc>
              <a:defRPr/>
            </a:pPr>
            <a:endParaRPr lang="en-ZA" sz="1000" b="1" dirty="0">
              <a:latin typeface="Arial Narrow" panose="020B0606020202030204" pitchFamily="34" charset="0"/>
            </a:endParaRPr>
          </a:p>
          <a:p>
            <a:pPr algn="ctr" defTabSz="914400" eaLnBrk="1" hangingPunct="1">
              <a:lnSpc>
                <a:spcPct val="107000"/>
              </a:lnSpc>
              <a:defRPr/>
            </a:pPr>
            <a:endParaRPr lang="en-ZA" sz="1000" b="1" dirty="0">
              <a:latin typeface="Arial Narrow" panose="020B0606020202030204" pitchFamily="34" charset="0"/>
            </a:endParaRPr>
          </a:p>
          <a:p>
            <a:pPr algn="ctr" defTabSz="914400" eaLnBrk="1" hangingPunct="1">
              <a:lnSpc>
                <a:spcPct val="107000"/>
              </a:lnSpc>
              <a:defRPr/>
            </a:pPr>
            <a:endParaRPr lang="en-ZA" sz="1000" b="1" dirty="0">
              <a:latin typeface="Arial Narrow" panose="020B0606020202030204" pitchFamily="34" charset="0"/>
            </a:endParaRPr>
          </a:p>
          <a:p>
            <a:pPr algn="ctr" defTabSz="914400" eaLnBrk="1" hangingPunct="1">
              <a:lnSpc>
                <a:spcPct val="107000"/>
              </a:lnSpc>
              <a:defRPr/>
            </a:pPr>
            <a:endParaRPr lang="en-ZA" sz="1000" b="1" dirty="0">
              <a:latin typeface="Arial Narrow" panose="020B0606020202030204" pitchFamily="34" charset="0"/>
            </a:endParaRPr>
          </a:p>
          <a:p>
            <a:pPr marL="0" indent="0" algn="just" defTabSz="914400" eaLnBrk="1" hangingPunct="1">
              <a:lnSpc>
                <a:spcPct val="107000"/>
              </a:lnSpc>
              <a:buNone/>
              <a:defRPr/>
            </a:pPr>
            <a:r>
              <a:rPr lang="en-ZA" sz="7200" b="1" dirty="0">
                <a:latin typeface="Arial Narrow" panose="020B0606020202030204" pitchFamily="34" charset="0"/>
              </a:rPr>
              <a:t>Priority 2</a:t>
            </a:r>
            <a:r>
              <a:rPr lang="en-ZA" sz="7200" dirty="0">
                <a:latin typeface="Arial Narrow" panose="020B0606020202030204" pitchFamily="34" charset="0"/>
              </a:rPr>
              <a:t> contributes towards </a:t>
            </a:r>
            <a:r>
              <a:rPr lang="en-ZA" altLang="en-US" sz="7200" b="1" dirty="0">
                <a:solidFill>
                  <a:srgbClr val="000000"/>
                </a:solidFill>
                <a:latin typeface="Arial Narrow" panose="020B0606020202030204" pitchFamily="34" charset="0"/>
                <a:cs typeface="Times New Roman" panose="02020603050405020304" pitchFamily="18" charset="0"/>
              </a:rPr>
              <a:t>Outcome 3: </a:t>
            </a:r>
            <a:r>
              <a:rPr lang="en-ZA" altLang="en-US" sz="7200" dirty="0">
                <a:solidFill>
                  <a:srgbClr val="000000"/>
                </a:solidFill>
                <a:latin typeface="Arial Narrow" panose="020B0606020202030204" pitchFamily="34" charset="0"/>
                <a:cs typeface="Times New Roman" panose="02020603050405020304" pitchFamily="18" charset="0"/>
              </a:rPr>
              <a:t>Economy and Employment</a:t>
            </a:r>
            <a:endParaRPr lang="en-ZA" sz="7200" dirty="0">
              <a:latin typeface="Arial Narrow" panose="020B0606020202030204" pitchFamily="34" charset="0"/>
            </a:endParaRPr>
          </a:p>
          <a:p>
            <a:pPr algn="just" defTabSz="914400" eaLnBrk="1" hangingPunct="1">
              <a:lnSpc>
                <a:spcPct val="107000"/>
              </a:lnSpc>
              <a:defRPr/>
            </a:pPr>
            <a:r>
              <a:rPr lang="en-ZA" sz="6400" dirty="0">
                <a:latin typeface="Arial Narrow" panose="020B0606020202030204" pitchFamily="34" charset="0"/>
              </a:rPr>
              <a:t>The CCMA received </a:t>
            </a:r>
            <a:r>
              <a:rPr lang="en-US" sz="6400" b="1" dirty="0">
                <a:latin typeface="Arial Narrow" panose="020B0606020202030204" pitchFamily="34" charset="0"/>
              </a:rPr>
              <a:t>156 777 </a:t>
            </a:r>
            <a:r>
              <a:rPr lang="en-US" sz="6400" dirty="0">
                <a:latin typeface="Arial Narrow" panose="020B0606020202030204" pitchFamily="34" charset="0"/>
              </a:rPr>
              <a:t>referrals during the 2021/22 financial year and </a:t>
            </a:r>
            <a:r>
              <a:rPr lang="en-ZA" sz="6400" dirty="0">
                <a:latin typeface="Arial Narrow" panose="020B0606020202030204" pitchFamily="34" charset="0"/>
              </a:rPr>
              <a:t>heard </a:t>
            </a:r>
            <a:r>
              <a:rPr lang="en-ZA" sz="6400" b="1" dirty="0">
                <a:latin typeface="Arial Narrow" panose="020B0606020202030204" pitchFamily="34" charset="0"/>
              </a:rPr>
              <a:t> 101 014 conciliations </a:t>
            </a:r>
            <a:r>
              <a:rPr lang="en-ZA" sz="6400" dirty="0">
                <a:latin typeface="Arial Narrow" panose="020B0606020202030204" pitchFamily="34" charset="0"/>
              </a:rPr>
              <a:t>within </a:t>
            </a:r>
            <a:r>
              <a:rPr lang="en-ZA" sz="6400" b="1" dirty="0">
                <a:latin typeface="Arial Narrow" panose="020B0606020202030204" pitchFamily="34" charset="0"/>
              </a:rPr>
              <a:t>30 </a:t>
            </a:r>
            <a:r>
              <a:rPr lang="en-ZA" sz="6400" dirty="0">
                <a:latin typeface="Arial Narrow" panose="020B0606020202030204" pitchFamily="34" charset="0"/>
              </a:rPr>
              <a:t>days,  which is </a:t>
            </a:r>
            <a:r>
              <a:rPr lang="en-ZA" sz="6400" b="1" dirty="0">
                <a:latin typeface="Arial Narrow" panose="020B0606020202030204" pitchFamily="34" charset="0"/>
              </a:rPr>
              <a:t>99.76% </a:t>
            </a:r>
            <a:r>
              <a:rPr lang="en-ZA" sz="6400" dirty="0">
                <a:latin typeface="Arial Narrow" panose="020B0606020202030204" pitchFamily="34" charset="0"/>
              </a:rPr>
              <a:t>compliance rate. </a:t>
            </a:r>
            <a:r>
              <a:rPr lang="en-ZA" sz="6400" b="1" dirty="0">
                <a:latin typeface="Arial Narrow" panose="020B0606020202030204" pitchFamily="34" charset="0"/>
              </a:rPr>
              <a:t>15 938 </a:t>
            </a:r>
            <a:r>
              <a:rPr lang="en-US" sz="6400" dirty="0">
                <a:solidFill>
                  <a:srgbClr val="000000"/>
                </a:solidFill>
                <a:latin typeface="Arial Narrow" panose="020B0606020202030204" pitchFamily="34" charset="0"/>
                <a:cs typeface="Times New Roman" panose="02020603050405020304" pitchFamily="18" charset="0"/>
              </a:rPr>
              <a:t>of arbitration awards were sent to parties by the fourteenth </a:t>
            </a:r>
            <a:r>
              <a:rPr lang="en-US" sz="6400" b="1" dirty="0">
                <a:solidFill>
                  <a:srgbClr val="000000"/>
                </a:solidFill>
                <a:latin typeface="Arial Narrow" panose="020B0606020202030204" pitchFamily="34" charset="0"/>
                <a:cs typeface="Times New Roman" panose="02020603050405020304" pitchFamily="18" charset="0"/>
              </a:rPr>
              <a:t>(14th) </a:t>
            </a:r>
            <a:r>
              <a:rPr lang="en-US" sz="6400" dirty="0">
                <a:solidFill>
                  <a:srgbClr val="000000"/>
                </a:solidFill>
                <a:latin typeface="Arial Narrow" panose="020B0606020202030204" pitchFamily="34" charset="0"/>
                <a:cs typeface="Times New Roman" panose="02020603050405020304" pitchFamily="18" charset="0"/>
              </a:rPr>
              <a:t>day after completion of the arbitration process, which is </a:t>
            </a:r>
            <a:r>
              <a:rPr lang="en-US" sz="6400" b="1" dirty="0">
                <a:solidFill>
                  <a:srgbClr val="000000"/>
                </a:solidFill>
                <a:latin typeface="Arial Narrow" panose="020B0606020202030204" pitchFamily="34" charset="0"/>
                <a:cs typeface="Times New Roman" panose="02020603050405020304" pitchFamily="18" charset="0"/>
              </a:rPr>
              <a:t>99.95% </a:t>
            </a:r>
            <a:r>
              <a:rPr lang="en-US" sz="6400" dirty="0">
                <a:solidFill>
                  <a:srgbClr val="000000"/>
                </a:solidFill>
                <a:latin typeface="Arial Narrow" panose="020B0606020202030204" pitchFamily="34" charset="0"/>
                <a:cs typeface="Times New Roman" panose="02020603050405020304" pitchFamily="18" charset="0"/>
              </a:rPr>
              <a:t>compliance rate. On average, the CCMA conciliated cases within</a:t>
            </a:r>
            <a:r>
              <a:rPr lang="en-US" sz="6400" b="1" dirty="0">
                <a:solidFill>
                  <a:srgbClr val="000000"/>
                </a:solidFill>
                <a:latin typeface="Arial Narrow" panose="020B0606020202030204" pitchFamily="34" charset="0"/>
                <a:cs typeface="Times New Roman" panose="02020603050405020304" pitchFamily="18" charset="0"/>
              </a:rPr>
              <a:t> </a:t>
            </a:r>
            <a:r>
              <a:rPr lang="en-US" sz="6400" b="1" dirty="0">
                <a:latin typeface="Arial Narrow" panose="020B0606020202030204" pitchFamily="34" charset="0"/>
                <a:cs typeface="Times New Roman" panose="02020603050405020304" pitchFamily="18" charset="0"/>
              </a:rPr>
              <a:t>23 </a:t>
            </a:r>
            <a:r>
              <a:rPr lang="en-US" sz="6400" dirty="0">
                <a:solidFill>
                  <a:srgbClr val="000000"/>
                </a:solidFill>
                <a:latin typeface="Arial Narrow" panose="020B0606020202030204" pitchFamily="34" charset="0"/>
                <a:cs typeface="Times New Roman" panose="02020603050405020304" pitchFamily="18" charset="0"/>
              </a:rPr>
              <a:t>days, and </a:t>
            </a:r>
            <a:r>
              <a:rPr lang="en-US" sz="6400" b="1" dirty="0">
                <a:solidFill>
                  <a:srgbClr val="000000"/>
                </a:solidFill>
                <a:latin typeface="Arial Narrow" panose="020B0606020202030204" pitchFamily="34" charset="0"/>
                <a:cs typeface="Times New Roman" panose="02020603050405020304" pitchFamily="18" charset="0"/>
              </a:rPr>
              <a:t>85 </a:t>
            </a:r>
            <a:r>
              <a:rPr lang="en-US" sz="6400" dirty="0">
                <a:solidFill>
                  <a:srgbClr val="000000"/>
                </a:solidFill>
                <a:latin typeface="Arial Narrow" panose="020B0606020202030204" pitchFamily="34" charset="0"/>
                <a:cs typeface="Times New Roman" panose="02020603050405020304" pitchFamily="18" charset="0"/>
              </a:rPr>
              <a:t>days to deal with arbitration cases. </a:t>
            </a:r>
          </a:p>
          <a:p>
            <a:pPr algn="just" defTabSz="914400" eaLnBrk="1" hangingPunct="1">
              <a:lnSpc>
                <a:spcPct val="107000"/>
              </a:lnSpc>
              <a:defRPr/>
            </a:pPr>
            <a:r>
              <a:rPr lang="en-US" sz="6400" dirty="0">
                <a:solidFill>
                  <a:srgbClr val="000000"/>
                </a:solidFill>
                <a:latin typeface="Arial Narrow" panose="020B0606020202030204" pitchFamily="34" charset="0"/>
                <a:cs typeface="Times New Roman" panose="02020603050405020304" pitchFamily="18" charset="0"/>
              </a:rPr>
              <a:t>The CCMA supported  the </a:t>
            </a:r>
            <a:r>
              <a:rPr lang="en-US" sz="6400" b="1" dirty="0">
                <a:solidFill>
                  <a:srgbClr val="000000"/>
                </a:solidFill>
                <a:latin typeface="Arial Narrow" panose="020B0606020202030204" pitchFamily="34" charset="0"/>
                <a:cs typeface="Times New Roman" panose="02020603050405020304" pitchFamily="18" charset="0"/>
              </a:rPr>
              <a:t>37 </a:t>
            </a:r>
            <a:r>
              <a:rPr lang="en-US" sz="6400" dirty="0">
                <a:solidFill>
                  <a:srgbClr val="000000"/>
                </a:solidFill>
                <a:latin typeface="Arial Narrow" panose="020B0606020202030204" pitchFamily="34" charset="0"/>
                <a:cs typeface="Times New Roman" panose="02020603050405020304" pitchFamily="18" charset="0"/>
              </a:rPr>
              <a:t>accredited Bargaining Councils and Private Agencies  and five </a:t>
            </a:r>
            <a:r>
              <a:rPr lang="en-US" sz="6400" b="1" dirty="0">
                <a:solidFill>
                  <a:srgbClr val="000000"/>
                </a:solidFill>
                <a:latin typeface="Arial Narrow" panose="020B0606020202030204" pitchFamily="34" charset="0"/>
                <a:cs typeface="Times New Roman" panose="02020603050405020304" pitchFamily="18" charset="0"/>
              </a:rPr>
              <a:t>(5) </a:t>
            </a:r>
            <a:r>
              <a:rPr lang="en-US" sz="6400" dirty="0">
                <a:solidFill>
                  <a:srgbClr val="000000"/>
                </a:solidFill>
                <a:latin typeface="Arial Narrow" panose="020B0606020202030204" pitchFamily="34" charset="0"/>
                <a:cs typeface="Times New Roman" panose="02020603050405020304" pitchFamily="18" charset="0"/>
              </a:rPr>
              <a:t>accredited private Agencies to ensure proper monitoring and evaluation of their dispute resolution performance, subsidy payment management and to ensure that effective stakeholder relations are maintained. CCMA also provides support and monitors collective bargaining across the various industries.</a:t>
            </a: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lvl="1" algn="ctr" defTabSz="914400">
              <a:lnSpc>
                <a:spcPct val="90000"/>
              </a:lnSpc>
              <a:spcAft>
                <a:spcPct val="35000"/>
              </a:spcAft>
              <a:defRPr/>
            </a:pPr>
            <a:endParaRPr lang="en-US" sz="1050" dirty="0">
              <a:solidFill>
                <a:srgbClr val="FF0000"/>
              </a:solidFill>
              <a:latin typeface="Arial Narrow" panose="020B0606020202030204" pitchFamily="34"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94" y="1602658"/>
            <a:ext cx="55403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hart 2">
            <a:extLst>
              <a:ext uri="{FF2B5EF4-FFF2-40B4-BE49-F238E27FC236}">
                <a16:creationId xmlns:a16="http://schemas.microsoft.com/office/drawing/2014/main" id="{9B2B0ECC-AD72-409D-D504-78B3293E2530}"/>
              </a:ext>
            </a:extLst>
          </p:cNvPr>
          <p:cNvGraphicFramePr>
            <a:graphicFrameLocks/>
          </p:cNvGraphicFramePr>
          <p:nvPr>
            <p:extLst>
              <p:ext uri="{D42A27DB-BD31-4B8C-83A1-F6EECF244321}">
                <p14:modId xmlns:p14="http://schemas.microsoft.com/office/powerpoint/2010/main" val="3966767946"/>
              </p:ext>
            </p:extLst>
          </p:nvPr>
        </p:nvGraphicFramePr>
        <p:xfrm>
          <a:off x="4880224" y="1602658"/>
          <a:ext cx="4230597" cy="4653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51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562" y="204228"/>
            <a:ext cx="5502875" cy="1325563"/>
          </a:xfrm>
        </p:spPr>
        <p:txBody>
          <a:bodyPr>
            <a:normAutofit/>
          </a:bodyPr>
          <a:lstStyle/>
          <a:p>
            <a:pPr algn="ctr"/>
            <a:r>
              <a:rPr lang="en-US" sz="3600" b="1" dirty="0">
                <a:solidFill>
                  <a:srgbClr val="002060"/>
                </a:solidFill>
                <a:latin typeface="Arial Narrow" panose="020B0606020202030204" pitchFamily="34" charset="0"/>
              </a:rPr>
              <a:t>COPYRIGHT</a:t>
            </a:r>
            <a:endParaRPr lang="en-ZA" sz="3600" b="1" dirty="0">
              <a:solidFill>
                <a:srgbClr val="00206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2</a:t>
            </a:fld>
            <a:endParaRPr lang="en-ZA" dirty="0"/>
          </a:p>
        </p:txBody>
      </p:sp>
      <p:sp>
        <p:nvSpPr>
          <p:cNvPr id="3" name="Content Placeholder 2"/>
          <p:cNvSpPr>
            <a:spLocks noGrp="1"/>
          </p:cNvSpPr>
          <p:nvPr>
            <p:ph idx="1"/>
          </p:nvPr>
        </p:nvSpPr>
        <p:spPr>
          <a:xfrm>
            <a:off x="85060" y="1825625"/>
            <a:ext cx="9028528" cy="2363603"/>
          </a:xfrm>
        </p:spPr>
        <p:txBody>
          <a:bodyPr/>
          <a:lstStyle/>
          <a:p>
            <a:pPr marL="0" indent="0" algn="just">
              <a:buNone/>
            </a:pPr>
            <a:r>
              <a:rPr lang="en-ZA" altLang="en-US" sz="2600" dirty="0">
                <a:latin typeface="Arial Narrow" panose="020B0606020202030204" pitchFamily="34" charset="0"/>
              </a:rPr>
              <a:t>© Unless otherwise indicated, copyright in this material vests in the Commission for Conciliation, Mediation and Arbitration (CCMA). No part of this material may be reproduced, modified or adapted in any form or by any means without the written permission of the Commission for Conciliation, Mediation and Arbitration.</a:t>
            </a:r>
          </a:p>
        </p:txBody>
      </p:sp>
    </p:spTree>
    <p:extLst>
      <p:ext uri="{BB962C8B-B14F-4D97-AF65-F5344CB8AC3E}">
        <p14:creationId xmlns:p14="http://schemas.microsoft.com/office/powerpoint/2010/main" val="365259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155" y="148857"/>
            <a:ext cx="6807200" cy="1254642"/>
          </a:xfrm>
        </p:spPr>
        <p:txBody>
          <a:bodyPr>
            <a:normAutofit/>
          </a:bodyPr>
          <a:lstStyle/>
          <a:p>
            <a:pPr algn="ctr"/>
            <a:r>
              <a:rPr lang="en-ZA" altLang="en-US" sz="3600" b="1" dirty="0">
                <a:solidFill>
                  <a:srgbClr val="002060"/>
                </a:solidFill>
                <a:latin typeface="Arial Narrow" panose="020B0606020202030204" pitchFamily="34" charset="0"/>
              </a:rPr>
              <a:t>REFERRALS BY THE ACT </a:t>
            </a:r>
            <a:br>
              <a:rPr lang="en-ZA" altLang="en-US" sz="3600" b="1" dirty="0">
                <a:solidFill>
                  <a:srgbClr val="002060"/>
                </a:solidFill>
                <a:latin typeface="Arial Narrow" panose="020B0606020202030204" pitchFamily="34" charset="0"/>
              </a:rPr>
            </a:br>
            <a:r>
              <a:rPr lang="en-ZA" altLang="en-US" sz="3600" b="1" dirty="0">
                <a:solidFill>
                  <a:srgbClr val="002060"/>
                </a:solidFill>
                <a:latin typeface="Arial Narrow" panose="020B0606020202030204" pitchFamily="34" charset="0"/>
              </a:rPr>
              <a:t>2021/22</a:t>
            </a:r>
            <a:endParaRPr lang="en-ZA"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3964958"/>
              </p:ext>
            </p:extLst>
          </p:nvPr>
        </p:nvGraphicFramePr>
        <p:xfrm>
          <a:off x="261257" y="1592494"/>
          <a:ext cx="8636000" cy="4663988"/>
        </p:xfrm>
        <a:graphic>
          <a:graphicData uri="http://schemas.openxmlformats.org/drawingml/2006/table">
            <a:tbl>
              <a:tblPr firstRow="1" bandRow="1">
                <a:tableStyleId>{5C22544A-7EE6-4342-B048-85BDC9FD1C3A}</a:tableStyleId>
              </a:tblPr>
              <a:tblGrid>
                <a:gridCol w="4977170">
                  <a:extLst>
                    <a:ext uri="{9D8B030D-6E8A-4147-A177-3AD203B41FA5}">
                      <a16:colId xmlns:a16="http://schemas.microsoft.com/office/drawing/2014/main" val="2190441314"/>
                    </a:ext>
                  </a:extLst>
                </a:gridCol>
                <a:gridCol w="2294028">
                  <a:extLst>
                    <a:ext uri="{9D8B030D-6E8A-4147-A177-3AD203B41FA5}">
                      <a16:colId xmlns:a16="http://schemas.microsoft.com/office/drawing/2014/main" val="260654103"/>
                    </a:ext>
                  </a:extLst>
                </a:gridCol>
                <a:gridCol w="1364802">
                  <a:extLst>
                    <a:ext uri="{9D8B030D-6E8A-4147-A177-3AD203B41FA5}">
                      <a16:colId xmlns:a16="http://schemas.microsoft.com/office/drawing/2014/main" val="2565988397"/>
                    </a:ext>
                  </a:extLst>
                </a:gridCol>
              </a:tblGrid>
              <a:tr h="666284">
                <a:tc>
                  <a:txBody>
                    <a:bodyPr/>
                    <a:lstStyle/>
                    <a:p>
                      <a:pPr>
                        <a:lnSpc>
                          <a:spcPct val="107000"/>
                        </a:lnSpc>
                        <a:spcAft>
                          <a:spcPts val="800"/>
                        </a:spcAft>
                      </a:pPr>
                      <a:r>
                        <a:rPr lang="en-ZA" sz="2000" dirty="0">
                          <a:solidFill>
                            <a:schemeClr val="tx1"/>
                          </a:solidFill>
                          <a:effectLst/>
                          <a:latin typeface="Arial Narrow" panose="020B0606020202030204" pitchFamily="34" charset="0"/>
                        </a:rPr>
                        <a:t>ACT</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algn="ctr">
                        <a:lnSpc>
                          <a:spcPct val="107000"/>
                        </a:lnSpc>
                        <a:spcAft>
                          <a:spcPts val="800"/>
                        </a:spcAft>
                      </a:pPr>
                      <a:r>
                        <a:rPr lang="en-ZA" sz="2000" dirty="0">
                          <a:solidFill>
                            <a:schemeClr val="tx1"/>
                          </a:solidFill>
                          <a:effectLst/>
                          <a:latin typeface="Arial Narrow" panose="020B0606020202030204" pitchFamily="34" charset="0"/>
                        </a:rPr>
                        <a:t>REFERRALS</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algn="ctr">
                        <a:lnSpc>
                          <a:spcPct val="107000"/>
                        </a:lnSpc>
                        <a:spcAft>
                          <a:spcPts val="800"/>
                        </a:spcAft>
                      </a:pPr>
                      <a:r>
                        <a:rPr lang="en-ZA" sz="2000" dirty="0">
                          <a:solidFill>
                            <a:schemeClr val="tx1"/>
                          </a:solidFill>
                          <a:effectLst/>
                          <a:latin typeface="Arial Narrow" panose="020B0606020202030204" pitchFamily="34" charset="0"/>
                        </a:rPr>
                        <a:t>%</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extLst>
                  <a:ext uri="{0D108BD9-81ED-4DB2-BD59-A6C34878D82A}">
                    <a16:rowId xmlns:a16="http://schemas.microsoft.com/office/drawing/2014/main" val="911420729"/>
                  </a:ext>
                </a:extLst>
              </a:tr>
              <a:tr h="666284">
                <a:tc>
                  <a:txBody>
                    <a:bodyPr/>
                    <a:lstStyle/>
                    <a:p>
                      <a:pPr>
                        <a:lnSpc>
                          <a:spcPct val="107000"/>
                        </a:lnSpc>
                        <a:spcAft>
                          <a:spcPts val="800"/>
                        </a:spcAft>
                      </a:pPr>
                      <a:r>
                        <a:rPr lang="en-ZA" sz="2000">
                          <a:effectLst/>
                          <a:latin typeface="Arial Narrow" panose="020B0606020202030204" pitchFamily="34" charset="0"/>
                        </a:rPr>
                        <a:t>Labour Relations Act </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b="0" i="0" u="none" strike="noStrike" kern="1200" baseline="0" dirty="0">
                          <a:solidFill>
                            <a:schemeClr val="dk1"/>
                          </a:solidFill>
                          <a:latin typeface="Arial Narrow" panose="020B0606020202030204" pitchFamily="34" charset="0"/>
                          <a:ea typeface="+mn-ea"/>
                          <a:cs typeface="+mn-cs"/>
                        </a:rPr>
                        <a:t>115 294 </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b="0" i="0" u="none" strike="noStrike" kern="1200" baseline="0" dirty="0">
                          <a:solidFill>
                            <a:schemeClr val="dk1"/>
                          </a:solidFill>
                          <a:latin typeface="Arial Narrow" panose="020B0606020202030204" pitchFamily="34" charset="0"/>
                          <a:ea typeface="+mn-ea"/>
                          <a:cs typeface="+mn-cs"/>
                        </a:rPr>
                        <a:t>73.7% </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44844024"/>
                  </a:ext>
                </a:extLst>
              </a:tr>
              <a:tr h="666284">
                <a:tc>
                  <a:txBody>
                    <a:bodyPr/>
                    <a:lstStyle/>
                    <a:p>
                      <a:pPr>
                        <a:lnSpc>
                          <a:spcPct val="107000"/>
                        </a:lnSpc>
                        <a:spcAft>
                          <a:spcPts val="800"/>
                        </a:spcAft>
                      </a:pPr>
                      <a:r>
                        <a:rPr lang="en-ZA" sz="2000" dirty="0">
                          <a:effectLst/>
                          <a:latin typeface="Arial Narrow" panose="020B0606020202030204" pitchFamily="34" charset="0"/>
                        </a:rPr>
                        <a:t>Basic Conditions of Employment Act</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b="0" i="0" u="none" strike="noStrike" kern="1200" baseline="0" dirty="0">
                          <a:solidFill>
                            <a:schemeClr val="dk1"/>
                          </a:solidFill>
                          <a:latin typeface="Arial Narrow" panose="020B0606020202030204" pitchFamily="34" charset="0"/>
                          <a:ea typeface="+mn-ea"/>
                          <a:cs typeface="+mn-cs"/>
                        </a:rPr>
                        <a:t>36 376 </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b="0" i="0" u="none" strike="noStrike" kern="1200" baseline="0" dirty="0">
                          <a:solidFill>
                            <a:schemeClr val="dk1"/>
                          </a:solidFill>
                          <a:latin typeface="Arial Narrow" panose="020B0606020202030204" pitchFamily="34" charset="0"/>
                          <a:ea typeface="+mn-ea"/>
                          <a:cs typeface="+mn-cs"/>
                        </a:rPr>
                        <a:t>23.3% </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80139556"/>
                  </a:ext>
                </a:extLst>
              </a:tr>
              <a:tr h="666284">
                <a:tc>
                  <a:txBody>
                    <a:bodyPr/>
                    <a:lstStyle/>
                    <a:p>
                      <a:pPr>
                        <a:lnSpc>
                          <a:spcPct val="107000"/>
                        </a:lnSpc>
                        <a:spcAft>
                          <a:spcPts val="800"/>
                        </a:spcAft>
                      </a:pPr>
                      <a:r>
                        <a:rPr lang="en-ZA" sz="2000" dirty="0">
                          <a:effectLst/>
                          <a:latin typeface="Arial Narrow" panose="020B0606020202030204" pitchFamily="34" charset="0"/>
                        </a:rPr>
                        <a:t>Employment Equity Act</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b="0" i="0" u="none" strike="noStrike" kern="1200" baseline="0" dirty="0">
                          <a:solidFill>
                            <a:schemeClr val="dk1"/>
                          </a:solidFill>
                          <a:latin typeface="Arial Narrow" panose="020B0606020202030204" pitchFamily="34" charset="0"/>
                          <a:ea typeface="+mn-ea"/>
                          <a:cs typeface="+mn-cs"/>
                        </a:rPr>
                        <a:t>2 342 </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b="0" i="0" u="none" strike="noStrike" kern="1200" baseline="0" dirty="0">
                          <a:solidFill>
                            <a:schemeClr val="dk1"/>
                          </a:solidFill>
                          <a:latin typeface="Arial Narrow" panose="020B0606020202030204" pitchFamily="34" charset="0"/>
                          <a:ea typeface="+mn-ea"/>
                          <a:cs typeface="+mn-cs"/>
                        </a:rPr>
                        <a:t>1.5% </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55138253"/>
                  </a:ext>
                </a:extLst>
              </a:tr>
              <a:tr h="666284">
                <a:tc>
                  <a:txBody>
                    <a:bodyPr/>
                    <a:lstStyle/>
                    <a:p>
                      <a:pPr>
                        <a:lnSpc>
                          <a:spcPct val="107000"/>
                        </a:lnSpc>
                        <a:spcAft>
                          <a:spcPts val="800"/>
                        </a:spcAft>
                      </a:pPr>
                      <a:r>
                        <a:rPr lang="en-ZA" sz="2000">
                          <a:effectLst/>
                          <a:latin typeface="Arial Narrow" panose="020B0606020202030204" pitchFamily="34" charset="0"/>
                        </a:rPr>
                        <a:t>National Minimum Wage Act</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b="0" i="0" u="none" strike="noStrike" kern="1200" baseline="0" dirty="0">
                          <a:solidFill>
                            <a:schemeClr val="dk1"/>
                          </a:solidFill>
                          <a:latin typeface="Arial Narrow" panose="020B0606020202030204" pitchFamily="34" charset="0"/>
                          <a:ea typeface="+mn-ea"/>
                          <a:cs typeface="+mn-cs"/>
                        </a:rPr>
                        <a:t>2 302 </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1.5%</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259932567"/>
                  </a:ext>
                </a:extLst>
              </a:tr>
              <a:tr h="666284">
                <a:tc>
                  <a:txBody>
                    <a:bodyPr/>
                    <a:lstStyle/>
                    <a:p>
                      <a:pPr>
                        <a:lnSpc>
                          <a:spcPct val="107000"/>
                        </a:lnSpc>
                        <a:spcAft>
                          <a:spcPts val="800"/>
                        </a:spcAft>
                      </a:pPr>
                      <a:r>
                        <a:rPr lang="en-ZA" sz="2000" dirty="0">
                          <a:effectLst/>
                          <a:latin typeface="Arial Narrow" panose="020B0606020202030204" pitchFamily="34" charset="0"/>
                        </a:rPr>
                        <a:t>Skills Development Act</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b="0" i="0" u="none" strike="noStrike" kern="1200" baseline="0" dirty="0">
                          <a:solidFill>
                            <a:schemeClr val="dk1"/>
                          </a:solidFill>
                          <a:latin typeface="Arial Narrow" panose="020B0606020202030204" pitchFamily="34" charset="0"/>
                          <a:ea typeface="+mn-ea"/>
                          <a:cs typeface="+mn-cs"/>
                        </a:rPr>
                        <a:t>35 </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0.0%</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58463518"/>
                  </a:ext>
                </a:extLst>
              </a:tr>
              <a:tr h="666284">
                <a:tc>
                  <a:txBody>
                    <a:bodyPr/>
                    <a:lstStyle/>
                    <a:p>
                      <a:pPr>
                        <a:lnSpc>
                          <a:spcPct val="107000"/>
                        </a:lnSpc>
                        <a:spcAft>
                          <a:spcPts val="800"/>
                        </a:spcAft>
                      </a:pPr>
                      <a:r>
                        <a:rPr lang="en-ZA" sz="2000">
                          <a:effectLst/>
                          <a:latin typeface="Arial Narrow" panose="020B0606020202030204" pitchFamily="34" charset="0"/>
                        </a:rPr>
                        <a:t>Unemployment Insurance Act</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5</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0.0%</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51864020"/>
                  </a:ext>
                </a:extLst>
              </a:tr>
            </a:tbl>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t>20</a:t>
            </a:fld>
            <a:endParaRPr lang="en-ZA" dirty="0"/>
          </a:p>
        </p:txBody>
      </p:sp>
    </p:spTree>
    <p:extLst>
      <p:ext uri="{BB962C8B-B14F-4D97-AF65-F5344CB8AC3E}">
        <p14:creationId xmlns:p14="http://schemas.microsoft.com/office/powerpoint/2010/main" val="102600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172" y="365123"/>
            <a:ext cx="6763658" cy="1325563"/>
          </a:xfrm>
        </p:spPr>
        <p:txBody>
          <a:bodyPr>
            <a:normAutofit/>
          </a:bodyPr>
          <a:lstStyle/>
          <a:p>
            <a:pPr algn="ctr"/>
            <a:r>
              <a:rPr lang="en-US" altLang="en-US" sz="3600" b="1" dirty="0">
                <a:solidFill>
                  <a:srgbClr val="002060"/>
                </a:solidFill>
                <a:latin typeface="Arial Narrow" panose="020B0606020202030204" pitchFamily="34" charset="0"/>
              </a:rPr>
              <a:t>2021/22 NEW JURISDICTION REFERRALS</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21</a:t>
            </a:fld>
            <a:endParaRPr lang="en-ZA" dirty="0"/>
          </a:p>
        </p:txBody>
      </p:sp>
      <p:sp>
        <p:nvSpPr>
          <p:cNvPr id="5" name="Content Placeholder 4"/>
          <p:cNvSpPr>
            <a:spLocks noGrp="1"/>
          </p:cNvSpPr>
          <p:nvPr>
            <p:ph idx="1"/>
          </p:nvPr>
        </p:nvSpPr>
        <p:spPr>
          <a:xfrm>
            <a:off x="2713702" y="1690686"/>
            <a:ext cx="6334847" cy="4565795"/>
          </a:xfrm>
          <a:custGeom>
            <a:avLst/>
            <a:gdLst>
              <a:gd name="connsiteX0" fmla="*/ 0 w 3934802"/>
              <a:gd name="connsiteY0" fmla="*/ 0 h 796209"/>
              <a:gd name="connsiteX1" fmla="*/ 3536698 w 3934802"/>
              <a:gd name="connsiteY1" fmla="*/ 0 h 796209"/>
              <a:gd name="connsiteX2" fmla="*/ 3934802 w 3934802"/>
              <a:gd name="connsiteY2" fmla="*/ 398105 h 796209"/>
              <a:gd name="connsiteX3" fmla="*/ 3536698 w 3934802"/>
              <a:gd name="connsiteY3" fmla="*/ 796209 h 796209"/>
              <a:gd name="connsiteX4" fmla="*/ 0 w 3934802"/>
              <a:gd name="connsiteY4" fmla="*/ 796209 h 796209"/>
              <a:gd name="connsiteX5" fmla="*/ 0 w 3934802"/>
              <a:gd name="connsiteY5" fmla="*/ 0 h 796209"/>
              <a:gd name="connsiteX0" fmla="*/ 3536698 w 3536698"/>
              <a:gd name="connsiteY0" fmla="*/ 796207 h 796207"/>
              <a:gd name="connsiteX1" fmla="*/ 0 w 3536698"/>
              <a:gd name="connsiteY1" fmla="*/ 796207 h 796207"/>
              <a:gd name="connsiteX2" fmla="*/ 1486 w 3536698"/>
              <a:gd name="connsiteY2" fmla="*/ 426306 h 796207"/>
              <a:gd name="connsiteX3" fmla="*/ 0 w 3536698"/>
              <a:gd name="connsiteY3" fmla="*/ 0 h 796207"/>
              <a:gd name="connsiteX4" fmla="*/ 3536698 w 3536698"/>
              <a:gd name="connsiteY4" fmla="*/ 0 h 796207"/>
              <a:gd name="connsiteX5" fmla="*/ 3536698 w 3536698"/>
              <a:gd name="connsiteY5" fmla="*/ 796207 h 7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6698" h="796207">
                <a:moveTo>
                  <a:pt x="3536698" y="796207"/>
                </a:moveTo>
                <a:lnTo>
                  <a:pt x="0" y="796207"/>
                </a:lnTo>
                <a:cubicBezTo>
                  <a:pt x="495" y="672907"/>
                  <a:pt x="991" y="549606"/>
                  <a:pt x="1486" y="426306"/>
                </a:cubicBezTo>
                <a:cubicBezTo>
                  <a:pt x="991" y="284204"/>
                  <a:pt x="495" y="142102"/>
                  <a:pt x="0" y="0"/>
                </a:cubicBezTo>
                <a:lnTo>
                  <a:pt x="3536698" y="0"/>
                </a:lnTo>
                <a:lnTo>
                  <a:pt x="3536698" y="796207"/>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333878" tIns="40006" rIns="74676" bIns="40005" anchor="ctr"/>
          <a:lstStyle>
            <a:lvl1pPr>
              <a:defRPr>
                <a:solidFill>
                  <a:schemeClr val="tx1"/>
                </a:solidFill>
                <a:latin typeface="Arial" panose="020B0604020202020204" pitchFamily="34" charset="0"/>
                <a:ea typeface="ＭＳ Ｐゴシック" panose="020B0600070205080204" pitchFamily="34" charset="-128"/>
              </a:defRPr>
            </a:lvl1pPr>
            <a:lvl2pPr marL="5905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algn="ctr" defTabSz="914400" eaLnBrk="1" hangingPunct="1">
              <a:lnSpc>
                <a:spcPct val="107000"/>
              </a:lnSpc>
              <a:buNone/>
              <a:defRPr/>
            </a:pPr>
            <a:r>
              <a:rPr lang="en-US" sz="1800" b="1" dirty="0">
                <a:latin typeface="Arial Narrow" panose="020B0606020202030204" pitchFamily="34" charset="0"/>
              </a:rPr>
              <a:t>THE NATIONAL MINUMUM WAGE AND EMPLOYMENT LAW AMENDMENTS</a:t>
            </a:r>
            <a:endParaRPr lang="en-US" sz="1800" dirty="0">
              <a:solidFill>
                <a:srgbClr val="000000"/>
              </a:solidFill>
              <a:latin typeface="Arial Narrow" panose="020B0606020202030204" pitchFamily="34" charset="0"/>
              <a:cs typeface="Times New Roman" panose="02020603050405020304" pitchFamily="18" charset="0"/>
            </a:endParaRPr>
          </a:p>
          <a:p>
            <a:pPr marL="171450" indent="-171450" algn="ctr">
              <a:lnSpc>
                <a:spcPct val="107000"/>
              </a:lnSpc>
              <a:defRPr/>
            </a:pPr>
            <a:r>
              <a:rPr lang="en-US" sz="1800" dirty="0">
                <a:solidFill>
                  <a:srgbClr val="000000"/>
                </a:solidFill>
                <a:latin typeface="Arial Narrow" panose="020B0606020202030204" pitchFamily="34" charset="0"/>
                <a:cs typeface="Times New Roman" panose="02020603050405020304" pitchFamily="18" charset="0"/>
              </a:rPr>
              <a:t>During 2021/22 financial year, the CCMA received </a:t>
            </a:r>
            <a:r>
              <a:rPr lang="en-US" sz="1800" b="1" dirty="0">
                <a:solidFill>
                  <a:srgbClr val="000000"/>
                </a:solidFill>
                <a:latin typeface="Arial Narrow" panose="020B0606020202030204" pitchFamily="34" charset="0"/>
                <a:cs typeface="Times New Roman" panose="02020603050405020304" pitchFamily="18" charset="0"/>
              </a:rPr>
              <a:t>33 571 </a:t>
            </a:r>
            <a:r>
              <a:rPr lang="en-US" sz="1800" dirty="0">
                <a:solidFill>
                  <a:srgbClr val="000000"/>
                </a:solidFill>
                <a:latin typeface="Arial Narrow" panose="020B0606020202030204" pitchFamily="34" charset="0"/>
                <a:cs typeface="Times New Roman" panose="02020603050405020304" pitchFamily="18" charset="0"/>
              </a:rPr>
              <a:t>referrals relating to the BCEA and the NMWA. This constitutes </a:t>
            </a:r>
            <a:r>
              <a:rPr lang="en-US" sz="1800" b="1" dirty="0">
                <a:solidFill>
                  <a:srgbClr val="000000"/>
                </a:solidFill>
                <a:latin typeface="Arial Narrow" panose="020B0606020202030204" pitchFamily="34" charset="0"/>
                <a:cs typeface="Times New Roman" panose="02020603050405020304" pitchFamily="18" charset="0"/>
              </a:rPr>
              <a:t>21.41%</a:t>
            </a:r>
            <a:r>
              <a:rPr lang="en-US" sz="1800" dirty="0">
                <a:solidFill>
                  <a:srgbClr val="000000"/>
                </a:solidFill>
                <a:latin typeface="Arial Narrow" panose="020B0606020202030204" pitchFamily="34" charset="0"/>
                <a:cs typeface="Times New Roman" panose="02020603050405020304" pitchFamily="18" charset="0"/>
              </a:rPr>
              <a:t> of the total referrals received. This represent an increase of </a:t>
            </a:r>
            <a:r>
              <a:rPr lang="en-US" sz="1800" b="1" dirty="0">
                <a:solidFill>
                  <a:srgbClr val="000000"/>
                </a:solidFill>
                <a:latin typeface="Arial Narrow" panose="020B0606020202030204" pitchFamily="34" charset="0"/>
                <a:cs typeface="Times New Roman" panose="02020603050405020304" pitchFamily="18" charset="0"/>
              </a:rPr>
              <a:t>9 356 </a:t>
            </a:r>
            <a:r>
              <a:rPr lang="en-US" sz="1800" dirty="0">
                <a:solidFill>
                  <a:srgbClr val="000000"/>
                </a:solidFill>
                <a:latin typeface="Arial Narrow" panose="020B0606020202030204" pitchFamily="34" charset="0"/>
                <a:cs typeface="Times New Roman" panose="02020603050405020304" pitchFamily="18" charset="0"/>
              </a:rPr>
              <a:t>referrals when compared to </a:t>
            </a:r>
            <a:r>
              <a:rPr lang="en-US" sz="1800" b="1" dirty="0">
                <a:solidFill>
                  <a:srgbClr val="000000"/>
                </a:solidFill>
                <a:latin typeface="Arial Narrow" panose="020B0606020202030204" pitchFamily="34" charset="0"/>
                <a:cs typeface="Times New Roman" panose="02020603050405020304" pitchFamily="18" charset="0"/>
              </a:rPr>
              <a:t>24 215 </a:t>
            </a:r>
            <a:r>
              <a:rPr lang="en-US" sz="1800" dirty="0">
                <a:solidFill>
                  <a:srgbClr val="000000"/>
                </a:solidFill>
                <a:latin typeface="Arial Narrow" panose="020B0606020202030204" pitchFamily="34" charset="0"/>
                <a:cs typeface="Times New Roman" panose="02020603050405020304" pitchFamily="18" charset="0"/>
              </a:rPr>
              <a:t>received in 2020/21 financial year.</a:t>
            </a:r>
          </a:p>
          <a:p>
            <a:pPr marL="171450" indent="-171450" algn="ctr" defTabSz="914400" eaLnBrk="1" hangingPunct="1">
              <a:lnSpc>
                <a:spcPct val="107000"/>
              </a:lnSpc>
              <a:buFont typeface="Arial" panose="020B0604020202020204" pitchFamily="34" charset="0"/>
              <a:buChar char="•"/>
              <a:defRPr/>
            </a:pPr>
            <a:r>
              <a:rPr lang="en-US" sz="1800" dirty="0">
                <a:solidFill>
                  <a:srgbClr val="000000"/>
                </a:solidFill>
                <a:latin typeface="Arial Narrow" panose="020B0606020202030204" pitchFamily="34" charset="0"/>
                <a:cs typeface="Times New Roman" panose="02020603050405020304" pitchFamily="18" charset="0"/>
              </a:rPr>
              <a:t>The CCMA continued to strive to meet its legislative mandate, notwithstanding the soaring increase in referrals and fiscal constraints</a:t>
            </a:r>
            <a:r>
              <a:rPr lang="en-US" sz="1600" dirty="0">
                <a:solidFill>
                  <a:srgbClr val="000000"/>
                </a:solidFill>
                <a:latin typeface="Arial Narrow" panose="020B0606020202030204" pitchFamily="34"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95450" y="2505236"/>
            <a:ext cx="2490434" cy="2350889"/>
          </a:xfrm>
          <a:prstGeom prst="rect">
            <a:avLst/>
          </a:prstGeom>
        </p:spPr>
      </p:pic>
    </p:spTree>
    <p:extLst>
      <p:ext uri="{BB962C8B-B14F-4D97-AF65-F5344CB8AC3E}">
        <p14:creationId xmlns:p14="http://schemas.microsoft.com/office/powerpoint/2010/main" val="145603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4" y="365123"/>
            <a:ext cx="6807200" cy="1325563"/>
          </a:xfrm>
        </p:spPr>
        <p:txBody>
          <a:bodyPr>
            <a:normAutofit/>
          </a:bodyPr>
          <a:lstStyle/>
          <a:p>
            <a:pPr algn="ctr"/>
            <a:r>
              <a:rPr lang="en-US" altLang="en-US" sz="3600" b="1" dirty="0">
                <a:solidFill>
                  <a:srgbClr val="002060"/>
                </a:solidFill>
                <a:latin typeface="Arial Narrow" panose="020B0606020202030204" pitchFamily="34" charset="0"/>
              </a:rPr>
              <a:t>LEGISLATIVE IMPACT AND SOCIAL PROTECTION</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22</a:t>
            </a:fld>
            <a:endParaRPr lang="en-ZA" dirty="0"/>
          </a:p>
        </p:txBody>
      </p:sp>
      <p:sp>
        <p:nvSpPr>
          <p:cNvPr id="5" name="Content Placeholder 4"/>
          <p:cNvSpPr>
            <a:spLocks noGrp="1"/>
          </p:cNvSpPr>
          <p:nvPr>
            <p:ph idx="1"/>
          </p:nvPr>
        </p:nvSpPr>
        <p:spPr>
          <a:xfrm>
            <a:off x="116114" y="1549401"/>
            <a:ext cx="8821409" cy="4707080"/>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3570 w 3442320"/>
              <a:gd name="connsiteY2" fmla="*/ 389976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3570" y="389976"/>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spcCol="1270" anchor="ctr">
            <a:noAutofit/>
          </a:bodyPr>
          <a:lstStyle/>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r>
              <a:rPr lang="en-US" b="1" dirty="0">
                <a:latin typeface="Arial Narrow" panose="020B0606020202030204" pitchFamily="34" charset="0"/>
              </a:rPr>
              <a:t>Priority 3 &amp; 6 </a:t>
            </a:r>
            <a:r>
              <a:rPr lang="en-US" dirty="0">
                <a:latin typeface="Arial Narrow" panose="020B0606020202030204" pitchFamily="34" charset="0"/>
              </a:rPr>
              <a:t>contributes towards </a:t>
            </a:r>
            <a:r>
              <a:rPr lang="en-ZA" altLang="en-US" b="1" dirty="0">
                <a:solidFill>
                  <a:schemeClr val="tx1"/>
                </a:solidFill>
                <a:latin typeface="Arial Narrow" panose="020B0606020202030204" pitchFamily="34" charset="0"/>
                <a:cs typeface="Times New Roman" panose="02020603050405020304" pitchFamily="18" charset="0"/>
              </a:rPr>
              <a:t>Outcome 6: </a:t>
            </a:r>
            <a:r>
              <a:rPr lang="en-ZA" altLang="en-US" dirty="0">
                <a:solidFill>
                  <a:schemeClr val="tx1"/>
                </a:solidFill>
                <a:latin typeface="Arial Narrow" panose="020B0606020202030204" pitchFamily="34" charset="0"/>
                <a:cs typeface="Times New Roman" panose="02020603050405020304" pitchFamily="18" charset="0"/>
              </a:rPr>
              <a:t>Inclusive rural </a:t>
            </a:r>
            <a:r>
              <a:rPr lang="en-ZA" altLang="en-US" b="1" dirty="0">
                <a:solidFill>
                  <a:schemeClr val="tx1"/>
                </a:solidFill>
                <a:latin typeface="Arial Narrow" panose="020B0606020202030204" pitchFamily="34" charset="0"/>
                <a:cs typeface="Times New Roman" panose="02020603050405020304" pitchFamily="18" charset="0"/>
              </a:rPr>
              <a:t>economy and Outcome 11: </a:t>
            </a:r>
            <a:r>
              <a:rPr lang="en-ZA" altLang="en-US" dirty="0">
                <a:solidFill>
                  <a:schemeClr val="tx1"/>
                </a:solidFill>
                <a:latin typeface="Arial Narrow" panose="020B0606020202030204" pitchFamily="34" charset="0"/>
                <a:cs typeface="Times New Roman" panose="02020603050405020304" pitchFamily="18" charset="0"/>
              </a:rPr>
              <a:t>Social protection</a:t>
            </a:r>
            <a:r>
              <a:rPr lang="en-ZA" altLang="en-US" dirty="0">
                <a:solidFill>
                  <a:srgbClr val="000000"/>
                </a:solidFill>
                <a:latin typeface="Arial Narrow" panose="020B0606020202030204" pitchFamily="34" charset="0"/>
                <a:cs typeface="Times New Roman" panose="02020603050405020304" pitchFamily="18" charset="0"/>
              </a:rPr>
              <a:t>.</a:t>
            </a:r>
            <a:endParaRPr lang="en-ZA" b="1" dirty="0">
              <a:solidFill>
                <a:srgbClr val="000000"/>
              </a:solidFill>
              <a:latin typeface="Arial Narrow" panose="020B0606020202030204" pitchFamily="34" charset="0"/>
              <a:cs typeface="Times New Roman" panose="02020603050405020304" pitchFamily="18" charset="0"/>
            </a:endParaRPr>
          </a:p>
          <a:p>
            <a:pPr marL="457200" lvl="3" algn="ctr" defTabSz="466725">
              <a:lnSpc>
                <a:spcPct val="90000"/>
              </a:lnSpc>
              <a:spcAft>
                <a:spcPct val="35000"/>
              </a:spcAft>
              <a:defRPr/>
            </a:pPr>
            <a:r>
              <a:rPr lang="en-US" sz="1400" dirty="0">
                <a:solidFill>
                  <a:schemeClr val="tx1"/>
                </a:solidFill>
                <a:latin typeface="Arial Narrow" panose="020B0606020202030204" pitchFamily="34" charset="0"/>
              </a:rPr>
              <a:t>During the 2021/22 financial year, a total of </a:t>
            </a:r>
            <a:r>
              <a:rPr lang="en-US" sz="1400" b="1" dirty="0">
                <a:solidFill>
                  <a:schemeClr val="tx1"/>
                </a:solidFill>
                <a:latin typeface="Arial Narrow" panose="020B0606020202030204" pitchFamily="34" charset="0"/>
              </a:rPr>
              <a:t>119 584 </a:t>
            </a:r>
            <a:r>
              <a:rPr lang="en-US" sz="1400" dirty="0">
                <a:solidFill>
                  <a:schemeClr val="tx1"/>
                </a:solidFill>
                <a:latin typeface="Arial Narrow" panose="020B0606020202030204" pitchFamily="34" charset="0"/>
              </a:rPr>
              <a:t>Users have accessed the CCMA services from identified sectors. These Users accessed CCMA services from identified users as follows: Agriculture </a:t>
            </a:r>
            <a:r>
              <a:rPr lang="en-US" sz="1400" b="1" dirty="0">
                <a:solidFill>
                  <a:schemeClr val="tx1"/>
                </a:solidFill>
                <a:latin typeface="Arial Narrow" panose="020B0606020202030204" pitchFamily="34" charset="0"/>
              </a:rPr>
              <a:t>(12 364), </a:t>
            </a:r>
            <a:r>
              <a:rPr lang="en-US" sz="1400" dirty="0">
                <a:solidFill>
                  <a:schemeClr val="tx1"/>
                </a:solidFill>
                <a:latin typeface="Arial Narrow" panose="020B0606020202030204" pitchFamily="34" charset="0"/>
              </a:rPr>
              <a:t>Domestic </a:t>
            </a:r>
            <a:r>
              <a:rPr lang="en-US" sz="1400" b="1" dirty="0">
                <a:solidFill>
                  <a:schemeClr val="tx1"/>
                </a:solidFill>
                <a:latin typeface="Arial Narrow" panose="020B0606020202030204" pitchFamily="34" charset="0"/>
              </a:rPr>
              <a:t>(15 515</a:t>
            </a:r>
            <a:r>
              <a:rPr lang="en-US" sz="1400" dirty="0">
                <a:solidFill>
                  <a:schemeClr val="tx1"/>
                </a:solidFill>
                <a:latin typeface="Arial Narrow" panose="020B0606020202030204" pitchFamily="34" charset="0"/>
              </a:rPr>
              <a:t>), Private Security (</a:t>
            </a:r>
            <a:r>
              <a:rPr lang="en-US" sz="1400" b="1" dirty="0">
                <a:solidFill>
                  <a:schemeClr val="tx1"/>
                </a:solidFill>
                <a:latin typeface="Arial Narrow" panose="020B0606020202030204" pitchFamily="34" charset="0"/>
              </a:rPr>
              <a:t>44 926</a:t>
            </a:r>
            <a:r>
              <a:rPr lang="en-US" sz="1400" dirty="0">
                <a:solidFill>
                  <a:schemeClr val="tx1"/>
                </a:solidFill>
                <a:latin typeface="Arial Narrow" panose="020B0606020202030204" pitchFamily="34" charset="0"/>
              </a:rPr>
              <a:t>), Retail </a:t>
            </a:r>
            <a:r>
              <a:rPr lang="en-US" sz="1400" b="1" dirty="0">
                <a:solidFill>
                  <a:schemeClr val="tx1"/>
                </a:solidFill>
                <a:latin typeface="Arial Narrow" panose="020B0606020202030204" pitchFamily="34" charset="0"/>
              </a:rPr>
              <a:t>(35 113) </a:t>
            </a:r>
            <a:r>
              <a:rPr lang="en-US" sz="1400" dirty="0">
                <a:solidFill>
                  <a:schemeClr val="tx1"/>
                </a:solidFill>
                <a:latin typeface="Arial Narrow" panose="020B0606020202030204" pitchFamily="34" charset="0"/>
              </a:rPr>
              <a:t>and Mining (</a:t>
            </a:r>
            <a:r>
              <a:rPr lang="en-US" sz="1400" b="1" dirty="0">
                <a:solidFill>
                  <a:schemeClr val="tx1"/>
                </a:solidFill>
                <a:latin typeface="Arial Narrow" panose="020B0606020202030204" pitchFamily="34" charset="0"/>
              </a:rPr>
              <a:t>11 666</a:t>
            </a:r>
            <a:r>
              <a:rPr lang="en-US" sz="1400" dirty="0">
                <a:solidFill>
                  <a:schemeClr val="tx1"/>
                </a:solidFill>
                <a:latin typeface="Arial Narrow" panose="020B0606020202030204" pitchFamily="34" charset="0"/>
              </a:rPr>
              <a:t>). </a:t>
            </a:r>
          </a:p>
          <a:p>
            <a:pPr marL="457200" lvl="3" algn="ctr" defTabSz="466725">
              <a:lnSpc>
                <a:spcPct val="90000"/>
              </a:lnSpc>
              <a:spcAft>
                <a:spcPct val="35000"/>
              </a:spcAft>
              <a:defRPr/>
            </a:pPr>
            <a:r>
              <a:rPr lang="en-US" sz="1400" dirty="0">
                <a:solidFill>
                  <a:schemeClr val="tx1"/>
                </a:solidFill>
                <a:latin typeface="Arial Narrow" panose="020B0606020202030204" pitchFamily="34" charset="0"/>
              </a:rPr>
              <a:t>To increase effective access to the CCMA services in vulnerable sectors and vulnerable groups, a total of </a:t>
            </a:r>
            <a:r>
              <a:rPr lang="en-US" sz="1400" b="1" dirty="0">
                <a:solidFill>
                  <a:schemeClr val="tx1"/>
                </a:solidFill>
                <a:latin typeface="Arial Narrow" panose="020B0606020202030204" pitchFamily="34" charset="0"/>
              </a:rPr>
              <a:t>219</a:t>
            </a:r>
            <a:r>
              <a:rPr lang="en-US" sz="1400" dirty="0">
                <a:solidFill>
                  <a:schemeClr val="tx1"/>
                </a:solidFill>
                <a:latin typeface="Arial Narrow" panose="020B0606020202030204" pitchFamily="34" charset="0"/>
              </a:rPr>
              <a:t> awareness activities were delivered in support of the Advocacy Campaign Plan across eight (</a:t>
            </a:r>
            <a:r>
              <a:rPr lang="en-US" sz="1400" b="1" dirty="0">
                <a:solidFill>
                  <a:schemeClr val="tx1"/>
                </a:solidFill>
                <a:latin typeface="Arial Narrow" panose="020B0606020202030204" pitchFamily="34" charset="0"/>
              </a:rPr>
              <a:t>8)</a:t>
            </a:r>
            <a:r>
              <a:rPr lang="en-US" sz="1400" dirty="0">
                <a:solidFill>
                  <a:schemeClr val="tx1"/>
                </a:solidFill>
                <a:latin typeface="Arial Narrow" panose="020B0606020202030204" pitchFamily="34" charset="0"/>
              </a:rPr>
              <a:t> provincial offices. T</a:t>
            </a:r>
            <a:r>
              <a:rPr lang="en-ZA" sz="1400" dirty="0">
                <a:latin typeface="Arial Narrow" panose="020B0606020202030204" pitchFamily="34" charset="0"/>
              </a:rPr>
              <a:t>he CCMA conceptualised and implemented nine </a:t>
            </a:r>
            <a:r>
              <a:rPr lang="en-ZA" sz="1400" b="1" dirty="0">
                <a:latin typeface="Arial Narrow" panose="020B0606020202030204" pitchFamily="34" charset="0"/>
              </a:rPr>
              <a:t>(9) </a:t>
            </a:r>
            <a:r>
              <a:rPr lang="en-ZA" sz="1400" dirty="0">
                <a:latin typeface="Arial Narrow" panose="020B0606020202030204" pitchFamily="34" charset="0"/>
              </a:rPr>
              <a:t>Transformation of Workplace Relations projects in targeted workplaces. </a:t>
            </a:r>
            <a:r>
              <a:rPr lang="en-US" sz="1400" dirty="0">
                <a:solidFill>
                  <a:schemeClr val="tx1"/>
                </a:solidFill>
                <a:latin typeface="Arial Narrow" panose="020B0606020202030204" pitchFamily="34" charset="0"/>
              </a:rPr>
              <a:t>In addition, </a:t>
            </a:r>
            <a:r>
              <a:rPr lang="en-US" sz="1400" b="1" dirty="0">
                <a:solidFill>
                  <a:schemeClr val="tx1"/>
                </a:solidFill>
                <a:latin typeface="Arial Narrow" panose="020B0606020202030204" pitchFamily="34" charset="0"/>
              </a:rPr>
              <a:t>eight (8)</a:t>
            </a:r>
            <a:r>
              <a:rPr lang="en-US" sz="1400" dirty="0">
                <a:solidFill>
                  <a:schemeClr val="tx1"/>
                </a:solidFill>
                <a:latin typeface="Arial Narrow" panose="020B0606020202030204" pitchFamily="34" charset="0"/>
              </a:rPr>
              <a:t> vulnerable sector projects </a:t>
            </a:r>
            <a:r>
              <a:rPr lang="en-ZA" sz="1400" dirty="0">
                <a:latin typeface="Arial Narrow" panose="020B0606020202030204" pitchFamily="34" charset="0"/>
              </a:rPr>
              <a:t>were conceptualised and implemented in the following targeted workplaces: Agriculture, Domestic, Private Security, Retail and Mining sector respectively.</a:t>
            </a:r>
            <a:r>
              <a:rPr lang="en-US" sz="1400" dirty="0">
                <a:solidFill>
                  <a:schemeClr val="tx1"/>
                </a:solidFill>
                <a:latin typeface="Arial Narrow" panose="020B0606020202030204" pitchFamily="34" charset="0"/>
              </a:rPr>
              <a:t> </a:t>
            </a:r>
          </a:p>
          <a:p>
            <a:pPr marL="457200" lvl="3" algn="ctr" defTabSz="466725">
              <a:lnSpc>
                <a:spcPct val="90000"/>
              </a:lnSpc>
              <a:spcAft>
                <a:spcPct val="35000"/>
              </a:spcAft>
              <a:defRPr/>
            </a:pPr>
            <a:r>
              <a:rPr lang="en-US" sz="1400" dirty="0">
                <a:solidFill>
                  <a:schemeClr val="tx1"/>
                </a:solidFill>
                <a:latin typeface="Arial Narrow" panose="020B0606020202030204" pitchFamily="34" charset="0"/>
              </a:rPr>
              <a:t>The CCMA </a:t>
            </a:r>
            <a:r>
              <a:rPr lang="en-ZA" sz="1400" dirty="0">
                <a:solidFill>
                  <a:schemeClr val="tx1"/>
                </a:solidFill>
                <a:latin typeface="Arial Narrow" panose="020B0606020202030204" pitchFamily="34" charset="0"/>
              </a:rPr>
              <a:t>through the Essential Services Committee (ESC) engaged a total of </a:t>
            </a:r>
            <a:r>
              <a:rPr lang="en-ZA" sz="1400" b="1" dirty="0">
                <a:solidFill>
                  <a:schemeClr val="tx1"/>
                </a:solidFill>
                <a:latin typeface="Arial Narrow" panose="020B0606020202030204" pitchFamily="34" charset="0"/>
              </a:rPr>
              <a:t>107</a:t>
            </a:r>
            <a:r>
              <a:rPr lang="en-ZA" sz="1400" dirty="0">
                <a:solidFill>
                  <a:schemeClr val="tx1"/>
                </a:solidFill>
                <a:latin typeface="Arial Narrow" panose="020B0606020202030204" pitchFamily="34" charset="0"/>
              </a:rPr>
              <a:t> entities to ensure that there are minimums to be maintained during the industrial action in essential services. A total of </a:t>
            </a:r>
            <a:r>
              <a:rPr lang="en-ZA" sz="1400" b="1" dirty="0">
                <a:solidFill>
                  <a:schemeClr val="tx1"/>
                </a:solidFill>
                <a:latin typeface="Arial Narrow" panose="020B0606020202030204" pitchFamily="34" charset="0"/>
              </a:rPr>
              <a:t>seven (7) </a:t>
            </a:r>
            <a:r>
              <a:rPr lang="en-ZA" sz="1400" dirty="0">
                <a:solidFill>
                  <a:schemeClr val="tx1"/>
                </a:solidFill>
                <a:latin typeface="Arial Narrow" panose="020B0606020202030204" pitchFamily="34" charset="0"/>
              </a:rPr>
              <a:t>Essential Services Designations, Minimum Services Agreements (MSDs), Minimum Services Determinations (MSDs), and/or Maintenance Services Determinations were monitored for compliance. </a:t>
            </a:r>
            <a:endParaRPr lang="en-US" sz="14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400" dirty="0">
                <a:solidFill>
                  <a:schemeClr val="tx1"/>
                </a:solidFill>
                <a:latin typeface="Arial Narrow" panose="020B0606020202030204" pitchFamily="34" charset="0"/>
              </a:rPr>
              <a:t>The CCMA conducted five </a:t>
            </a:r>
            <a:r>
              <a:rPr lang="en-US" sz="1400" b="1" dirty="0">
                <a:solidFill>
                  <a:schemeClr val="tx1"/>
                </a:solidFill>
                <a:latin typeface="Arial Narrow" panose="020B0606020202030204" pitchFamily="34" charset="0"/>
              </a:rPr>
              <a:t>(5) </a:t>
            </a:r>
            <a:r>
              <a:rPr lang="en-US" sz="1400" dirty="0">
                <a:solidFill>
                  <a:schemeClr val="tx1"/>
                </a:solidFill>
                <a:latin typeface="Arial Narrow" panose="020B0606020202030204" pitchFamily="34" charset="0"/>
              </a:rPr>
              <a:t>Collective Bargaining Pre-Bargaining Conferences for strategically identified Users</a:t>
            </a:r>
            <a:r>
              <a:rPr lang="en-US" sz="1400" b="1" dirty="0">
                <a:solidFill>
                  <a:schemeClr val="tx1"/>
                </a:solidFill>
                <a:latin typeface="Arial Narrow" panose="020B0606020202030204" pitchFamily="34" charset="0"/>
              </a:rPr>
              <a:t>. </a:t>
            </a:r>
            <a:r>
              <a:rPr lang="en-US" sz="1400" dirty="0">
                <a:solidFill>
                  <a:schemeClr val="tx1"/>
                </a:solidFill>
                <a:latin typeface="Arial Narrow" panose="020B0606020202030204" pitchFamily="34" charset="0"/>
              </a:rPr>
              <a:t>A total of eight </a:t>
            </a:r>
            <a:r>
              <a:rPr lang="en-US" sz="1400" b="1" dirty="0">
                <a:solidFill>
                  <a:schemeClr val="tx1"/>
                </a:solidFill>
                <a:latin typeface="Arial Narrow" panose="020B0606020202030204" pitchFamily="34" charset="0"/>
              </a:rPr>
              <a:t>(8</a:t>
            </a:r>
            <a:r>
              <a:rPr lang="en-US" sz="1400" dirty="0">
                <a:solidFill>
                  <a:schemeClr val="tx1"/>
                </a:solidFill>
                <a:latin typeface="Arial Narrow" panose="020B0606020202030204" pitchFamily="34" charset="0"/>
              </a:rPr>
              <a:t>) Collective Bargaining Support Processes (CBSP) were undertaken across various sectors, which includes pre, during and post wage facilitations, balloting and verification exercises and facilitation of outstanding issues arising from wage negotiations.</a:t>
            </a: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a:latin typeface="Arial Narrow" panose="020B0606020202030204" pitchFamily="34" charset="0"/>
            </a:endParaRPr>
          </a:p>
          <a:p>
            <a:pPr marL="457200" lvl="3" algn="ctr" defTabSz="466725">
              <a:lnSpc>
                <a:spcPct val="90000"/>
              </a:lnSpc>
              <a:spcAft>
                <a:spcPct val="35000"/>
              </a:spcAft>
              <a:defRPr/>
            </a:pPr>
            <a:endParaRPr lang="en-US" sz="1200" dirty="0">
              <a:latin typeface="Arial Narrow" panose="020B0606020202030204" pitchFamily="34" charset="0"/>
            </a:endParaRPr>
          </a:p>
          <a:p>
            <a:pPr marL="457200" lvl="3" algn="ctr" defTabSz="466725">
              <a:lnSpc>
                <a:spcPct val="90000"/>
              </a:lnSpc>
              <a:spcAft>
                <a:spcPct val="35000"/>
              </a:spcAft>
              <a:defRPr/>
            </a:pPr>
            <a:endParaRPr lang="en-US" sz="1200" dirty="0">
              <a:latin typeface="Arial Narrow" panose="020B0606020202030204" pitchFamily="34" charset="0"/>
            </a:endParaRP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114" y="1825625"/>
            <a:ext cx="781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83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171" y="365123"/>
            <a:ext cx="6720115" cy="1325563"/>
          </a:xfrm>
        </p:spPr>
        <p:txBody>
          <a:bodyPr>
            <a:normAutofit fontScale="90000"/>
          </a:bodyPr>
          <a:lstStyle/>
          <a:p>
            <a:pPr algn="ctr"/>
            <a:r>
              <a:rPr lang="en-US" altLang="en-US" b="1" dirty="0">
                <a:solidFill>
                  <a:srgbClr val="002060"/>
                </a:solidFill>
                <a:latin typeface="Arial Narrow" panose="020B0606020202030204" pitchFamily="34" charset="0"/>
              </a:rPr>
              <a:t>LABOUR MARKET STABILITY AND ECONOMIC DEVELOPMENT</a:t>
            </a:r>
            <a:endParaRPr lang="en-ZA"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23</a:t>
            </a:fld>
            <a:endParaRPr lang="en-ZA" dirty="0"/>
          </a:p>
        </p:txBody>
      </p:sp>
      <p:sp>
        <p:nvSpPr>
          <p:cNvPr id="5" name="Content Placeholder 4"/>
          <p:cNvSpPr>
            <a:spLocks noGrp="1"/>
          </p:cNvSpPr>
          <p:nvPr>
            <p:ph idx="1"/>
          </p:nvPr>
        </p:nvSpPr>
        <p:spPr>
          <a:xfrm>
            <a:off x="142195" y="1587727"/>
            <a:ext cx="4932878" cy="4668753"/>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8258 w 3442320"/>
              <a:gd name="connsiteY2" fmla="*/ 360000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8258" y="360000"/>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anchor="ctr">
            <a:noAutofit/>
          </a:bodyPr>
          <a:lstStyle>
            <a:lvl1pPr>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lnSpc>
                <a:spcPct val="107000"/>
              </a:lnSpc>
              <a:defRPr/>
            </a:pPr>
            <a:endParaRPr lang="en-US" sz="1200" b="1" dirty="0">
              <a:solidFill>
                <a:srgbClr val="000000"/>
              </a:solidFill>
              <a:latin typeface="Arial Narrow" panose="020B0606020202030204" pitchFamily="34" charset="0"/>
            </a:endParaRPr>
          </a:p>
          <a:p>
            <a:pPr marL="0" indent="0" algn="ctr" defTabSz="914400" eaLnBrk="1" hangingPunct="1">
              <a:lnSpc>
                <a:spcPct val="107000"/>
              </a:lnSpc>
              <a:buNone/>
              <a:defRPr/>
            </a:pPr>
            <a:r>
              <a:rPr lang="en-US" sz="1400" b="1" dirty="0">
                <a:solidFill>
                  <a:srgbClr val="000000"/>
                </a:solidFill>
                <a:latin typeface="Arial Narrow" panose="020B0606020202030204" pitchFamily="34" charset="0"/>
              </a:rPr>
              <a:t>Priority 3</a:t>
            </a:r>
            <a:r>
              <a:rPr lang="en-US" sz="1400" dirty="0">
                <a:solidFill>
                  <a:srgbClr val="000000"/>
                </a:solidFill>
                <a:latin typeface="Arial Narrow" panose="020B0606020202030204" pitchFamily="34" charset="0"/>
              </a:rPr>
              <a:t> contributes towards </a:t>
            </a:r>
            <a:r>
              <a:rPr lang="en-ZA" altLang="en-US" sz="1400" b="1" dirty="0">
                <a:latin typeface="Arial Narrow" panose="020B0606020202030204" pitchFamily="34" charset="0"/>
                <a:cs typeface="Times New Roman" panose="02020603050405020304" pitchFamily="18" charset="0"/>
              </a:rPr>
              <a:t>Outcome 3: </a:t>
            </a:r>
            <a:r>
              <a:rPr lang="en-ZA" altLang="en-US" sz="1400" dirty="0">
                <a:latin typeface="Arial Narrow" panose="020B0606020202030204" pitchFamily="34" charset="0"/>
                <a:cs typeface="Times New Roman" panose="02020603050405020304" pitchFamily="18" charset="0"/>
              </a:rPr>
              <a:t>Economy and Employment, and </a:t>
            </a:r>
            <a:r>
              <a:rPr lang="en-ZA" altLang="en-US" sz="1400" b="1" dirty="0">
                <a:latin typeface="Arial Narrow" panose="020B0606020202030204" pitchFamily="34" charset="0"/>
                <a:cs typeface="Times New Roman" panose="02020603050405020304" pitchFamily="18" charset="0"/>
              </a:rPr>
              <a:t>Outcome 15</a:t>
            </a:r>
            <a:r>
              <a:rPr lang="en-ZA" altLang="en-US" sz="1400" dirty="0">
                <a:latin typeface="Arial Narrow" panose="020B0606020202030204" pitchFamily="34" charset="0"/>
                <a:cs typeface="Times New Roman" panose="02020603050405020304" pitchFamily="18" charset="0"/>
              </a:rPr>
              <a:t>: Nation-building and social cohesion</a:t>
            </a:r>
          </a:p>
          <a:p>
            <a:pPr algn="just" defTabSz="914400" eaLnBrk="1" hangingPunct="1">
              <a:lnSpc>
                <a:spcPct val="107000"/>
              </a:lnSpc>
              <a:defRPr/>
            </a:pPr>
            <a:r>
              <a:rPr lang="en-US" sz="1200" dirty="0">
                <a:solidFill>
                  <a:srgbClr val="000000"/>
                </a:solidFill>
                <a:latin typeface="Arial Narrow" panose="020B0606020202030204" pitchFamily="34" charset="0"/>
              </a:rPr>
              <a:t>The CCMA dealt with </a:t>
            </a:r>
            <a:r>
              <a:rPr lang="en-US" sz="1200" b="1" dirty="0">
                <a:solidFill>
                  <a:srgbClr val="000000"/>
                </a:solidFill>
                <a:latin typeface="Arial Narrow" panose="020B0606020202030204" pitchFamily="34" charset="0"/>
              </a:rPr>
              <a:t>2 384 </a:t>
            </a:r>
            <a:r>
              <a:rPr lang="en-US" sz="1200" dirty="0">
                <a:solidFill>
                  <a:srgbClr val="000000"/>
                </a:solidFill>
                <a:latin typeface="Arial Narrow" panose="020B0606020202030204" pitchFamily="34" charset="0"/>
              </a:rPr>
              <a:t>mutual interest disputes during this reporting period, which constitute a decrease of  </a:t>
            </a:r>
            <a:r>
              <a:rPr lang="en-US" sz="1200" b="1" dirty="0">
                <a:solidFill>
                  <a:srgbClr val="000000"/>
                </a:solidFill>
                <a:latin typeface="Arial Narrow" panose="020B0606020202030204" pitchFamily="34" charset="0"/>
              </a:rPr>
              <a:t>1 047 </a:t>
            </a:r>
            <a:r>
              <a:rPr lang="en-US" sz="1200" dirty="0">
                <a:solidFill>
                  <a:srgbClr val="000000"/>
                </a:solidFill>
                <a:latin typeface="Arial Narrow" panose="020B0606020202030204" pitchFamily="34" charset="0"/>
              </a:rPr>
              <a:t>compared to </a:t>
            </a:r>
            <a:r>
              <a:rPr lang="en-US" sz="1200" b="1" dirty="0">
                <a:solidFill>
                  <a:srgbClr val="000000"/>
                </a:solidFill>
                <a:latin typeface="Arial Narrow" panose="020B0606020202030204" pitchFamily="34" charset="0"/>
              </a:rPr>
              <a:t>3 431 </a:t>
            </a:r>
            <a:r>
              <a:rPr lang="en-US" sz="1200" dirty="0">
                <a:solidFill>
                  <a:srgbClr val="000000"/>
                </a:solidFill>
                <a:latin typeface="Arial Narrow" panose="020B0606020202030204" pitchFamily="34" charset="0"/>
              </a:rPr>
              <a:t>dealt with in the 2020/21 financial year. This has a direct bearing on labour market stability, economic growth and recovery owing to the nature and volatility of these disputes The settlement rate in these matters were recorded at </a:t>
            </a:r>
            <a:r>
              <a:rPr lang="en-US" sz="1200" b="1" dirty="0">
                <a:solidFill>
                  <a:srgbClr val="000000"/>
                </a:solidFill>
                <a:latin typeface="Arial Narrow" panose="020B0606020202030204" pitchFamily="34" charset="0"/>
              </a:rPr>
              <a:t>58.25%</a:t>
            </a:r>
            <a:r>
              <a:rPr lang="en-US" sz="1200" dirty="0">
                <a:solidFill>
                  <a:srgbClr val="000000"/>
                </a:solidFill>
                <a:latin typeface="Arial Narrow" panose="020B0606020202030204" pitchFamily="34" charset="0"/>
              </a:rPr>
              <a:t>, five-point two five  percent </a:t>
            </a:r>
            <a:r>
              <a:rPr lang="en-US" sz="1200" b="1" dirty="0">
                <a:solidFill>
                  <a:srgbClr val="000000"/>
                </a:solidFill>
                <a:latin typeface="Arial Narrow" panose="020B0606020202030204" pitchFamily="34" charset="0"/>
              </a:rPr>
              <a:t>(5.25%) </a:t>
            </a:r>
            <a:r>
              <a:rPr lang="en-US" sz="1200" dirty="0">
                <a:solidFill>
                  <a:srgbClr val="000000"/>
                </a:solidFill>
                <a:latin typeface="Arial Narrow" panose="020B0606020202030204" pitchFamily="34" charset="0"/>
              </a:rPr>
              <a:t>higher</a:t>
            </a:r>
            <a:r>
              <a:rPr lang="en-US" sz="1200" b="1" dirty="0">
                <a:solidFill>
                  <a:srgbClr val="000000"/>
                </a:solidFill>
                <a:latin typeface="Arial Narrow" panose="020B0606020202030204" pitchFamily="34" charset="0"/>
              </a:rPr>
              <a:t> </a:t>
            </a:r>
            <a:r>
              <a:rPr lang="en-US" sz="1200" dirty="0">
                <a:solidFill>
                  <a:srgbClr val="000000"/>
                </a:solidFill>
                <a:latin typeface="Arial Narrow" panose="020B0606020202030204" pitchFamily="34" charset="0"/>
              </a:rPr>
              <a:t>than the previous year. </a:t>
            </a:r>
          </a:p>
          <a:p>
            <a:pPr algn="just">
              <a:lnSpc>
                <a:spcPct val="107000"/>
              </a:lnSpc>
              <a:defRPr/>
            </a:pPr>
            <a:r>
              <a:rPr lang="en-US" sz="1200" dirty="0">
                <a:solidFill>
                  <a:srgbClr val="000000"/>
                </a:solidFill>
                <a:latin typeface="Arial Narrow" panose="020B0606020202030204" pitchFamily="34" charset="0"/>
              </a:rPr>
              <a:t>Of the </a:t>
            </a:r>
            <a:r>
              <a:rPr lang="en-ZA" sz="1200" b="1" dirty="0">
                <a:solidFill>
                  <a:srgbClr val="000000"/>
                </a:solidFill>
                <a:latin typeface="Arial Narrow" panose="020B0606020202030204" pitchFamily="34" charset="0"/>
              </a:rPr>
              <a:t>145 </a:t>
            </a:r>
            <a:r>
              <a:rPr lang="en-US" sz="1200" dirty="0">
                <a:solidFill>
                  <a:srgbClr val="000000"/>
                </a:solidFill>
                <a:latin typeface="Arial Narrow" panose="020B0606020202030204" pitchFamily="34" charset="0"/>
              </a:rPr>
              <a:t> public interest matters dealt with, </a:t>
            </a:r>
            <a:r>
              <a:rPr lang="en-ZA" sz="1200" dirty="0">
                <a:solidFill>
                  <a:srgbClr val="000000"/>
                </a:solidFill>
                <a:latin typeface="Arial Narrow" panose="020B0606020202030204" pitchFamily="34" charset="0"/>
              </a:rPr>
              <a:t>the CCMA settled </a:t>
            </a:r>
            <a:r>
              <a:rPr lang="en-US" sz="1200" b="1" dirty="0">
                <a:solidFill>
                  <a:srgbClr val="000000"/>
                </a:solidFill>
                <a:latin typeface="Arial Narrow" panose="020B0606020202030204" pitchFamily="34" charset="0"/>
              </a:rPr>
              <a:t>137</a:t>
            </a:r>
            <a:r>
              <a:rPr lang="en-US" sz="1200" dirty="0">
                <a:solidFill>
                  <a:srgbClr val="000000"/>
                </a:solidFill>
                <a:latin typeface="Arial Narrow" panose="020B0606020202030204" pitchFamily="34" charset="0"/>
              </a:rPr>
              <a:t> </a:t>
            </a:r>
            <a:r>
              <a:rPr lang="en-ZA" sz="1200" dirty="0">
                <a:solidFill>
                  <a:srgbClr val="000000"/>
                </a:solidFill>
                <a:latin typeface="Arial Narrow" panose="020B0606020202030204" pitchFamily="34" charset="0"/>
              </a:rPr>
              <a:t> public interest matters, resulting in </a:t>
            </a:r>
            <a:r>
              <a:rPr lang="en-ZA" sz="1200" b="1" dirty="0">
                <a:solidFill>
                  <a:srgbClr val="000000"/>
                </a:solidFill>
                <a:latin typeface="Arial Narrow" panose="020B0606020202030204" pitchFamily="34" charset="0"/>
              </a:rPr>
              <a:t>94.48%</a:t>
            </a:r>
            <a:r>
              <a:rPr lang="en-ZA" sz="1200" dirty="0">
                <a:solidFill>
                  <a:srgbClr val="000000"/>
                </a:solidFill>
                <a:latin typeface="Arial Narrow" panose="020B0606020202030204" pitchFamily="34" charset="0"/>
              </a:rPr>
              <a:t> settlement rate.</a:t>
            </a:r>
            <a:r>
              <a:rPr lang="en-US" sz="1200" dirty="0">
                <a:solidFill>
                  <a:srgbClr val="000000"/>
                </a:solidFill>
                <a:latin typeface="Arial Narrow" panose="020B0606020202030204" pitchFamily="34" charset="0"/>
              </a:rPr>
              <a:t> This is due to the CCMA’s active monitoring of unresolved wage disputes, making appropriate offers of assistance and assigning skilled Commissioners to attend to these matters, in an ongoing effort to contribute to labour market stability.</a:t>
            </a:r>
            <a:endParaRPr lang="en-US" sz="1200" dirty="0">
              <a:latin typeface="Arial Narrow" panose="020B0606020202030204" pitchFamily="34" charset="0"/>
            </a:endParaRPr>
          </a:p>
          <a:p>
            <a:pPr algn="just" defTabSz="914400" eaLnBrk="1" hangingPunct="1">
              <a:lnSpc>
                <a:spcPct val="107000"/>
              </a:lnSpc>
              <a:defRPr/>
            </a:pPr>
            <a:r>
              <a:rPr lang="en-US" sz="1200" dirty="0">
                <a:latin typeface="Arial Narrow" panose="020B0606020202030204" pitchFamily="34" charset="0"/>
              </a:rPr>
              <a:t>The </a:t>
            </a:r>
            <a:r>
              <a:rPr lang="en-ZA" sz="1200" dirty="0">
                <a:latin typeface="Arial Narrow" panose="020B0606020202030204" pitchFamily="34" charset="0"/>
              </a:rPr>
              <a:t>CCMA convened an Annual Bargaining Forum with all accredited Bargaining Councils to address accreditation matters, strengthening and maintaining stakeholder relationships, identifying and addressing challenges faced by Bargaining Councils.</a:t>
            </a:r>
          </a:p>
          <a:p>
            <a:pPr lvl="1" algn="ctr" defTabSz="914400">
              <a:lnSpc>
                <a:spcPct val="90000"/>
              </a:lnSpc>
              <a:spcAft>
                <a:spcPct val="35000"/>
              </a:spcAft>
              <a:defRPr/>
            </a:pPr>
            <a:endParaRPr lang="en-US" sz="1200" dirty="0">
              <a:latin typeface="Arial Narrow" panose="020B0606020202030204" pitchFamily="34" charset="0"/>
            </a:endParaRP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7" y="1587727"/>
            <a:ext cx="673100" cy="61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5134067" y="1587726"/>
            <a:ext cx="3824195" cy="4668753"/>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8258 w 3442320"/>
              <a:gd name="connsiteY2" fmla="*/ 360000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8258" y="360000"/>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anchor="ctr"/>
          <a:lstStyle>
            <a:lvl1pPr marL="342900" indent="-342900" defTabSz="46672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defTabSz="4667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6672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457200" indent="-228600" defTabSz="46672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6672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667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667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667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667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pPr>
            <a:r>
              <a:rPr lang="en-US" sz="1400" b="1" dirty="0">
                <a:latin typeface="Arial Narrow" panose="020B0606020202030204" pitchFamily="34" charset="0"/>
                <a:ea typeface="Calibri" panose="020F0502020204030204" pitchFamily="34" charset="0"/>
                <a:cs typeface="Times New Roman" panose="02020603050405020304" pitchFamily="18" charset="0"/>
              </a:rPr>
              <a:t>Priority 2 </a:t>
            </a:r>
            <a:r>
              <a:rPr lang="en-US" sz="1400" dirty="0">
                <a:latin typeface="Arial Narrow" panose="020B0606020202030204" pitchFamily="34" charset="0"/>
                <a:ea typeface="Calibri" panose="020F0502020204030204" pitchFamily="34" charset="0"/>
                <a:cs typeface="Times New Roman" panose="02020603050405020304" pitchFamily="18" charset="0"/>
              </a:rPr>
              <a:t>contributes towards </a:t>
            </a:r>
            <a:r>
              <a:rPr lang="en-ZA" sz="1400" b="1" dirty="0">
                <a:latin typeface="Arial Narrow" panose="020B0606020202030204" pitchFamily="34" charset="0"/>
                <a:ea typeface="Calibri" panose="020F0502020204030204" pitchFamily="34" charset="0"/>
                <a:cs typeface="Times New Roman" panose="02020603050405020304" pitchFamily="18" charset="0"/>
              </a:rPr>
              <a:t>Outcome 3: </a:t>
            </a:r>
            <a:r>
              <a:rPr lang="en-ZA" sz="1400" dirty="0">
                <a:latin typeface="Arial Narrow" panose="020B0606020202030204" pitchFamily="34" charset="0"/>
                <a:ea typeface="Calibri" panose="020F0502020204030204" pitchFamily="34" charset="0"/>
                <a:cs typeface="Times New Roman" panose="02020603050405020304" pitchFamily="18" charset="0"/>
              </a:rPr>
              <a:t>Economy and Employment</a:t>
            </a:r>
          </a:p>
          <a:p>
            <a:pPr algn="just">
              <a:lnSpc>
                <a:spcPct val="107000"/>
              </a:lnSpc>
              <a:spcAft>
                <a:spcPts val="800"/>
              </a:spcAft>
            </a:pPr>
            <a:r>
              <a:rPr lang="en-US" sz="1200" dirty="0">
                <a:latin typeface="Arial Narrow" panose="020B0606020202030204" pitchFamily="34" charset="0"/>
                <a:ea typeface="Calibri" panose="020F0502020204030204" pitchFamily="34" charset="0"/>
                <a:cs typeface="Times New Roman" panose="02020603050405020304" pitchFamily="18" charset="0"/>
              </a:rPr>
              <a:t>The CCMA’s dedicated focus to job-saving has consistently yielded commendable job-saving success. During the 2021/22 financial, a total of </a:t>
            </a:r>
            <a:r>
              <a:rPr lang="en-US" sz="1200" b="1" dirty="0">
                <a:latin typeface="Arial Narrow" panose="020B0606020202030204" pitchFamily="34" charset="0"/>
                <a:ea typeface="Calibri" panose="020F0502020204030204" pitchFamily="34" charset="0"/>
                <a:cs typeface="Times New Roman" panose="02020603050405020304" pitchFamily="18" charset="0"/>
              </a:rPr>
              <a:t>18 715</a:t>
            </a:r>
            <a:r>
              <a:rPr lang="en-US" sz="1200" dirty="0">
                <a:latin typeface="Arial Narrow" panose="020B0606020202030204" pitchFamily="34" charset="0"/>
                <a:ea typeface="Calibri" panose="020F0502020204030204" pitchFamily="34" charset="0"/>
                <a:cs typeface="Times New Roman" panose="02020603050405020304" pitchFamily="18" charset="0"/>
              </a:rPr>
              <a:t> jobs were saved against </a:t>
            </a:r>
            <a:r>
              <a:rPr lang="en-US" sz="1200" b="1" dirty="0">
                <a:latin typeface="Arial Narrow" panose="020B0606020202030204" pitchFamily="34" charset="0"/>
                <a:ea typeface="Calibri" panose="020F0502020204030204" pitchFamily="34" charset="0"/>
                <a:cs typeface="Times New Roman" panose="02020603050405020304" pitchFamily="18" charset="0"/>
              </a:rPr>
              <a:t>46 953 </a:t>
            </a:r>
            <a:r>
              <a:rPr lang="en-US" sz="1200" dirty="0">
                <a:latin typeface="Arial Narrow" panose="020B0606020202030204" pitchFamily="34" charset="0"/>
                <a:ea typeface="Calibri" panose="020F0502020204030204" pitchFamily="34" charset="0"/>
                <a:cs typeface="Times New Roman" panose="02020603050405020304" pitchFamily="18" charset="0"/>
              </a:rPr>
              <a:t>employees likely to be retrenched, which resulted in </a:t>
            </a:r>
            <a:r>
              <a:rPr lang="en-US" sz="1200" b="1" dirty="0">
                <a:latin typeface="Arial Narrow" panose="020B0606020202030204" pitchFamily="34" charset="0"/>
                <a:ea typeface="Calibri" panose="020F0502020204030204" pitchFamily="34" charset="0"/>
                <a:cs typeface="Times New Roman" panose="02020603050405020304" pitchFamily="18" charset="0"/>
              </a:rPr>
              <a:t>39.86%</a:t>
            </a:r>
            <a:r>
              <a:rPr lang="en-US" sz="1200" dirty="0">
                <a:latin typeface="Arial Narrow" panose="020B0606020202030204" pitchFamily="34" charset="0"/>
                <a:ea typeface="Calibri" panose="020F0502020204030204" pitchFamily="34" charset="0"/>
                <a:cs typeface="Times New Roman" panose="02020603050405020304" pitchFamily="18" charset="0"/>
              </a:rPr>
              <a:t>. Actual retrenchments recorded at </a:t>
            </a:r>
            <a:r>
              <a:rPr lang="en-US" sz="1200" b="1" dirty="0">
                <a:latin typeface="Arial Narrow" panose="020B0606020202030204" pitchFamily="34" charset="0"/>
                <a:ea typeface="Calibri" panose="020F0502020204030204" pitchFamily="34" charset="0"/>
                <a:cs typeface="Times New Roman" panose="02020603050405020304" pitchFamily="18" charset="0"/>
              </a:rPr>
              <a:t>27 003</a:t>
            </a:r>
            <a:r>
              <a:rPr lang="en-US" sz="1200" dirty="0">
                <a:latin typeface="Arial Narrow" panose="020B0606020202030204" pitchFamily="34" charset="0"/>
                <a:ea typeface="Calibri" panose="020F0502020204030204" pitchFamily="34" charset="0"/>
                <a:cs typeface="Times New Roman" panose="02020603050405020304" pitchFamily="18" charset="0"/>
              </a:rPr>
              <a:t>, with highest recorded in Aviation (</a:t>
            </a:r>
            <a:r>
              <a:rPr lang="en-US" sz="1200" b="1" dirty="0">
                <a:latin typeface="Arial Narrow" panose="020B0606020202030204" pitchFamily="34" charset="0"/>
                <a:ea typeface="Calibri" panose="020F0502020204030204" pitchFamily="34" charset="0"/>
                <a:cs typeface="Times New Roman" panose="02020603050405020304" pitchFamily="18" charset="0"/>
              </a:rPr>
              <a:t>4 992</a:t>
            </a:r>
            <a:r>
              <a:rPr lang="en-US" sz="1200" dirty="0">
                <a:latin typeface="Arial Narrow" panose="020B0606020202030204" pitchFamily="34" charset="0"/>
                <a:ea typeface="Calibri" panose="020F0502020204030204" pitchFamily="34" charset="0"/>
                <a:cs typeface="Times New Roman" panose="02020603050405020304" pitchFamily="18" charset="0"/>
              </a:rPr>
              <a:t>), Mining </a:t>
            </a:r>
            <a:r>
              <a:rPr lang="en-US" sz="1200" b="1" dirty="0">
                <a:latin typeface="Arial Narrow" panose="020B0606020202030204" pitchFamily="34" charset="0"/>
                <a:ea typeface="Calibri" panose="020F0502020204030204" pitchFamily="34" charset="0"/>
                <a:cs typeface="Times New Roman" panose="02020603050405020304" pitchFamily="18" charset="0"/>
              </a:rPr>
              <a:t>(3 463) </a:t>
            </a:r>
            <a:r>
              <a:rPr lang="en-US" sz="1200" dirty="0">
                <a:latin typeface="Arial Narrow" panose="020B0606020202030204" pitchFamily="34" charset="0"/>
                <a:ea typeface="Calibri" panose="020F0502020204030204" pitchFamily="34" charset="0"/>
                <a:cs typeface="Times New Roman" panose="02020603050405020304" pitchFamily="18" charset="0"/>
              </a:rPr>
              <a:t>and Food and Beverage </a:t>
            </a:r>
            <a:r>
              <a:rPr lang="en-US" sz="1200" b="1" dirty="0">
                <a:latin typeface="Arial Narrow" panose="020B0606020202030204" pitchFamily="34" charset="0"/>
                <a:ea typeface="Calibri" panose="020F0502020204030204" pitchFamily="34" charset="0"/>
                <a:cs typeface="Times New Roman" panose="02020603050405020304" pitchFamily="18" charset="0"/>
              </a:rPr>
              <a:t>(2 666) </a:t>
            </a:r>
            <a:r>
              <a:rPr lang="en-US" sz="1200" dirty="0">
                <a:latin typeface="Arial Narrow" panose="020B0606020202030204" pitchFamily="34" charset="0"/>
                <a:ea typeface="Calibri" panose="020F0502020204030204" pitchFamily="34" charset="0"/>
                <a:cs typeface="Times New Roman" panose="02020603050405020304" pitchFamily="18" charset="0"/>
              </a:rPr>
              <a:t>sectors.</a:t>
            </a:r>
            <a:endParaRPr lang="en-ZA" sz="12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latin typeface="Arial Narrow" panose="020B0606020202030204" pitchFamily="34" charset="0"/>
                <a:ea typeface="Calibri" panose="020F0502020204030204" pitchFamily="34" charset="0"/>
                <a:cs typeface="Times New Roman" panose="02020603050405020304" pitchFamily="18" charset="0"/>
              </a:rPr>
              <a:t>The CCMA recorded its highest number in large-scale retrenchments (Section 189A) referrals at </a:t>
            </a:r>
            <a:r>
              <a:rPr lang="en-US" sz="1200" b="1" dirty="0">
                <a:latin typeface="Arial Narrow" panose="020B0606020202030204" pitchFamily="34" charset="0"/>
                <a:ea typeface="Calibri" panose="020F0502020204030204" pitchFamily="34" charset="0"/>
                <a:cs typeface="Times New Roman" panose="02020603050405020304" pitchFamily="18" charset="0"/>
              </a:rPr>
              <a:t>423</a:t>
            </a:r>
            <a:r>
              <a:rPr lang="en-US" sz="1200" dirty="0">
                <a:latin typeface="Arial Narrow" panose="020B0606020202030204" pitchFamily="34" charset="0"/>
                <a:ea typeface="Calibri" panose="020F0502020204030204" pitchFamily="34" charset="0"/>
                <a:cs typeface="Times New Roman" panose="02020603050405020304" pitchFamily="18" charset="0"/>
              </a:rPr>
              <a:t>. The number of small-scale retrenchments recorded at </a:t>
            </a:r>
            <a:r>
              <a:rPr lang="en-US" sz="1200" b="1" dirty="0">
                <a:latin typeface="Arial Narrow" panose="020B0606020202030204" pitchFamily="34" charset="0"/>
                <a:ea typeface="Calibri" panose="020F0502020204030204" pitchFamily="34" charset="0"/>
                <a:cs typeface="Times New Roman" panose="02020603050405020304" pitchFamily="18" charset="0"/>
              </a:rPr>
              <a:t>3 938</a:t>
            </a:r>
            <a:r>
              <a:rPr lang="en-US" sz="1200" dirty="0">
                <a:latin typeface="Arial Narrow" panose="020B0606020202030204" pitchFamily="34" charset="0"/>
                <a:ea typeface="Calibri" panose="020F0502020204030204" pitchFamily="34" charset="0"/>
                <a:cs typeface="Times New Roman" panose="02020603050405020304" pitchFamily="18" charset="0"/>
              </a:rPr>
              <a:t> which is a </a:t>
            </a:r>
            <a:r>
              <a:rPr lang="en-US" sz="1200" b="1" dirty="0">
                <a:latin typeface="Arial Narrow" panose="020B0606020202030204" pitchFamily="34" charset="0"/>
                <a:ea typeface="Calibri" panose="020F0502020204030204" pitchFamily="34" charset="0"/>
                <a:cs typeface="Times New Roman" panose="02020603050405020304" pitchFamily="18" charset="0"/>
              </a:rPr>
              <a:t>54.4% </a:t>
            </a:r>
            <a:r>
              <a:rPr lang="en-US" sz="1200" dirty="0">
                <a:latin typeface="Arial Narrow" panose="020B0606020202030204" pitchFamily="34" charset="0"/>
                <a:ea typeface="Calibri" panose="020F0502020204030204" pitchFamily="34" charset="0"/>
                <a:cs typeface="Times New Roman" panose="02020603050405020304" pitchFamily="18" charset="0"/>
              </a:rPr>
              <a:t>increase compared to </a:t>
            </a:r>
            <a:r>
              <a:rPr lang="en-US" sz="1200" b="1" dirty="0">
                <a:latin typeface="Arial Narrow" panose="020B0606020202030204" pitchFamily="34" charset="0"/>
                <a:ea typeface="Calibri" panose="020F0502020204030204" pitchFamily="34" charset="0"/>
                <a:cs typeface="Times New Roman" panose="02020603050405020304" pitchFamily="18" charset="0"/>
              </a:rPr>
              <a:t>8 645 </a:t>
            </a:r>
            <a:r>
              <a:rPr lang="en-US" sz="1200" dirty="0">
                <a:latin typeface="Arial Narrow" panose="020B0606020202030204" pitchFamily="34" charset="0"/>
                <a:ea typeface="Calibri" panose="020F0502020204030204" pitchFamily="34" charset="0"/>
                <a:cs typeface="Times New Roman" panose="02020603050405020304" pitchFamily="18" charset="0"/>
              </a:rPr>
              <a:t>recorded in the 2020/21 financial year.</a:t>
            </a:r>
            <a:endParaRPr lang="en-ZA" sz="12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latin typeface="Arial Narrow" panose="020B0606020202030204" pitchFamily="34" charset="0"/>
                <a:ea typeface="Calibri" panose="020F0502020204030204" pitchFamily="34" charset="0"/>
                <a:cs typeface="Times New Roman" panose="02020603050405020304" pitchFamily="18" charset="0"/>
              </a:rPr>
              <a:t>The CCMA sustained its job-saving efforts by ensuring that partnerships with other institutions such as Productivity SA and Industrial Development Corporation have been maintained.</a:t>
            </a:r>
            <a:endParaRPr lang="en-ZA" sz="12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5073" y="1414009"/>
            <a:ext cx="6731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344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37" y="168941"/>
            <a:ext cx="6778172" cy="960438"/>
          </a:xfrm>
        </p:spPr>
        <p:txBody>
          <a:bodyPr>
            <a:normAutofit/>
          </a:bodyPr>
          <a:lstStyle/>
          <a:p>
            <a:pPr algn="ctr"/>
            <a:r>
              <a:rPr lang="en-US" altLang="en-US" sz="3600" b="1" dirty="0">
                <a:solidFill>
                  <a:srgbClr val="002060"/>
                </a:solidFill>
                <a:latin typeface="Arial Narrow" panose="020B0606020202030204" pitchFamily="34" charset="0"/>
              </a:rPr>
              <a:t>GOVERNANCE</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24</a:t>
            </a:fld>
            <a:endParaRPr lang="en-ZA" dirty="0"/>
          </a:p>
        </p:txBody>
      </p:sp>
      <p:sp>
        <p:nvSpPr>
          <p:cNvPr id="5" name="Content Placeholder 4"/>
          <p:cNvSpPr>
            <a:spLocks noGrp="1"/>
          </p:cNvSpPr>
          <p:nvPr>
            <p:ph idx="1"/>
          </p:nvPr>
        </p:nvSpPr>
        <p:spPr>
          <a:xfrm>
            <a:off x="2711517" y="1494503"/>
            <a:ext cx="6200254" cy="4761978"/>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57587 w 3457587"/>
              <a:gd name="connsiteY0" fmla="*/ 747377 h 747377"/>
              <a:gd name="connsiteX1" fmla="*/ 15267 w 3457587"/>
              <a:gd name="connsiteY1" fmla="*/ 747377 h 747377"/>
              <a:gd name="connsiteX2" fmla="*/ 0 w 3457587"/>
              <a:gd name="connsiteY2" fmla="*/ 345495 h 747377"/>
              <a:gd name="connsiteX3" fmla="*/ 15267 w 3457587"/>
              <a:gd name="connsiteY3" fmla="*/ 0 h 747377"/>
              <a:gd name="connsiteX4" fmla="*/ 3457587 w 3457587"/>
              <a:gd name="connsiteY4" fmla="*/ 0 h 747377"/>
              <a:gd name="connsiteX5" fmla="*/ 3457587 w 3457587"/>
              <a:gd name="connsiteY5" fmla="*/ 747377 h 747377"/>
              <a:gd name="connsiteX0" fmla="*/ 3442320 w 3442320"/>
              <a:gd name="connsiteY0" fmla="*/ 747377 h 747377"/>
              <a:gd name="connsiteX1" fmla="*/ 0 w 3442320"/>
              <a:gd name="connsiteY1" fmla="*/ 747377 h 747377"/>
              <a:gd name="connsiteX2" fmla="*/ 4213 w 3442320"/>
              <a:gd name="connsiteY2" fmla="*/ 342362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cubicBezTo>
                  <a:pt x="1404" y="612372"/>
                  <a:pt x="2809" y="477367"/>
                  <a:pt x="4213" y="342362"/>
                </a:cubicBezTo>
                <a:cubicBezTo>
                  <a:pt x="2809" y="228241"/>
                  <a:pt x="1404" y="114121"/>
                  <a:pt x="0" y="0"/>
                </a:cubicBezTo>
                <a:lnTo>
                  <a:pt x="3442320" y="0"/>
                </a:lnTo>
                <a:lnTo>
                  <a:pt x="3442320" y="747377"/>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spcCol="1270" anchor="ctr">
            <a:normAutofit fontScale="25000" lnSpcReduction="20000"/>
          </a:bodyPr>
          <a:lstStyle/>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endParaRPr lang="en-US" sz="1500" b="1" dirty="0">
              <a:latin typeface="Arial Narrow" panose="020B0606020202030204" pitchFamily="34" charset="0"/>
            </a:endParaRPr>
          </a:p>
          <a:p>
            <a:pPr marL="228600" lvl="3" indent="0" algn="ctr" defTabSz="466725">
              <a:lnSpc>
                <a:spcPct val="90000"/>
              </a:lnSpc>
              <a:spcAft>
                <a:spcPct val="35000"/>
              </a:spcAft>
              <a:buNone/>
              <a:defRPr/>
            </a:pPr>
            <a:r>
              <a:rPr lang="en-US" sz="8000" b="1" dirty="0">
                <a:latin typeface="Arial Narrow" panose="020B0606020202030204" pitchFamily="34" charset="0"/>
              </a:rPr>
              <a:t>Priority </a:t>
            </a:r>
            <a:r>
              <a:rPr lang="en-ZA" sz="8000" b="1" dirty="0">
                <a:latin typeface="Arial Narrow" panose="020B0606020202030204" pitchFamily="34" charset="0"/>
              </a:rPr>
              <a:t>1 </a:t>
            </a:r>
            <a:r>
              <a:rPr lang="en-ZA" sz="8000" dirty="0">
                <a:latin typeface="Arial Narrow" panose="020B0606020202030204" pitchFamily="34" charset="0"/>
              </a:rPr>
              <a:t>contributes to </a:t>
            </a:r>
            <a:r>
              <a:rPr lang="en-ZA" sz="8000" b="1" dirty="0">
                <a:latin typeface="Arial Narrow" panose="020B0606020202030204" pitchFamily="34" charset="0"/>
              </a:rPr>
              <a:t>Outcome 13: </a:t>
            </a:r>
            <a:r>
              <a:rPr lang="en-ZA" sz="8000" dirty="0">
                <a:latin typeface="Arial Narrow" panose="020B0606020202030204" pitchFamily="34" charset="0"/>
              </a:rPr>
              <a:t>building a capable and developmental state, and </a:t>
            </a:r>
            <a:r>
              <a:rPr lang="en-ZA" sz="8000" b="1" dirty="0">
                <a:latin typeface="Arial Narrow" panose="020B0606020202030204" pitchFamily="34" charset="0"/>
              </a:rPr>
              <a:t>Outcome 14:</a:t>
            </a:r>
            <a:r>
              <a:rPr lang="en-ZA" sz="8000" dirty="0">
                <a:latin typeface="Arial Narrow" panose="020B0606020202030204" pitchFamily="34" charset="0"/>
              </a:rPr>
              <a:t> Fighting Corruption</a:t>
            </a:r>
            <a:r>
              <a:rPr lang="en-ZA" altLang="en-US" sz="8000" dirty="0">
                <a:solidFill>
                  <a:srgbClr val="000000"/>
                </a:solidFill>
                <a:latin typeface="Arial Narrow" panose="020B0606020202030204" pitchFamily="34" charset="0"/>
                <a:cs typeface="Times New Roman" panose="02020603050405020304" pitchFamily="18" charset="0"/>
              </a:rPr>
              <a:t>.</a:t>
            </a:r>
          </a:p>
          <a:p>
            <a:pPr marL="457200" lvl="3" algn="ctr" defTabSz="466725">
              <a:lnSpc>
                <a:spcPct val="90000"/>
              </a:lnSpc>
              <a:spcAft>
                <a:spcPct val="35000"/>
              </a:spcAft>
              <a:defRPr/>
            </a:pPr>
            <a:endParaRPr lang="en-ZA" altLang="en-US" sz="1600" b="1" dirty="0">
              <a:solidFill>
                <a:srgbClr val="000000"/>
              </a:solidFill>
              <a:latin typeface="Arial Narrow" panose="020B0606020202030204" pitchFamily="34" charset="0"/>
              <a:cs typeface="Times New Roman" panose="02020603050405020304" pitchFamily="18" charset="0"/>
            </a:endParaRPr>
          </a:p>
          <a:p>
            <a:pPr marL="457200" lvl="3" algn="just" defTabSz="466725">
              <a:lnSpc>
                <a:spcPct val="90000"/>
              </a:lnSpc>
              <a:spcAft>
                <a:spcPct val="35000"/>
              </a:spcAft>
              <a:defRPr/>
            </a:pPr>
            <a:r>
              <a:rPr lang="en-US" sz="6400" dirty="0">
                <a:solidFill>
                  <a:schemeClr val="tx1"/>
                </a:solidFill>
                <a:latin typeface="Arial Narrow" panose="020B0606020202030204" pitchFamily="34" charset="0"/>
              </a:rPr>
              <a:t>To maintain  the Level  </a:t>
            </a:r>
            <a:r>
              <a:rPr lang="en-US" sz="6400" b="1" dirty="0">
                <a:solidFill>
                  <a:schemeClr val="tx1"/>
                </a:solidFill>
                <a:latin typeface="Arial Narrow" panose="020B0606020202030204" pitchFamily="34" charset="0"/>
              </a:rPr>
              <a:t>5.00 </a:t>
            </a:r>
            <a:r>
              <a:rPr lang="en-US" sz="6400" dirty="0">
                <a:solidFill>
                  <a:schemeClr val="tx1"/>
                </a:solidFill>
                <a:latin typeface="Arial Narrow" panose="020B0606020202030204" pitchFamily="34" charset="0"/>
              </a:rPr>
              <a:t>CCMA Risk Maturity, the CCMA implemented </a:t>
            </a:r>
            <a:r>
              <a:rPr lang="en-US" sz="6400" b="1" dirty="0">
                <a:solidFill>
                  <a:schemeClr val="tx1"/>
                </a:solidFill>
                <a:latin typeface="Arial Narrow" panose="020B0606020202030204" pitchFamily="34" charset="0"/>
              </a:rPr>
              <a:t>114.81%</a:t>
            </a:r>
            <a:r>
              <a:rPr lang="en-US" sz="6400" dirty="0">
                <a:solidFill>
                  <a:schemeClr val="tx1"/>
                </a:solidFill>
                <a:latin typeface="Arial Narrow" panose="020B0606020202030204" pitchFamily="34" charset="0"/>
              </a:rPr>
              <a:t> of the 2021/22 Risk Management Plan, with </a:t>
            </a:r>
            <a:r>
              <a:rPr lang="en-US" sz="6400" b="1" dirty="0">
                <a:solidFill>
                  <a:schemeClr val="tx1"/>
                </a:solidFill>
                <a:latin typeface="Arial Narrow" panose="020B0606020202030204" pitchFamily="34" charset="0"/>
              </a:rPr>
              <a:t>62</a:t>
            </a:r>
            <a:r>
              <a:rPr lang="en-US" sz="6400" dirty="0">
                <a:solidFill>
                  <a:schemeClr val="tx1"/>
                </a:solidFill>
                <a:latin typeface="Arial Narrow" panose="020B0606020202030204" pitchFamily="34" charset="0"/>
              </a:rPr>
              <a:t> activities conducted against </a:t>
            </a:r>
            <a:r>
              <a:rPr lang="en-US" sz="6400" b="1" dirty="0">
                <a:solidFill>
                  <a:schemeClr val="tx1"/>
                </a:solidFill>
                <a:latin typeface="Arial Narrow" panose="020B0606020202030204" pitchFamily="34" charset="0"/>
              </a:rPr>
              <a:t>54</a:t>
            </a:r>
            <a:r>
              <a:rPr lang="en-US" sz="6400" dirty="0">
                <a:solidFill>
                  <a:schemeClr val="tx1"/>
                </a:solidFill>
                <a:latin typeface="Arial Narrow" panose="020B0606020202030204" pitchFamily="34" charset="0"/>
              </a:rPr>
              <a:t>. The CCMA’s risk profile registered at a </a:t>
            </a:r>
            <a:r>
              <a:rPr lang="en-US" sz="6400" b="1" dirty="0">
                <a:solidFill>
                  <a:schemeClr val="tx1"/>
                </a:solidFill>
                <a:latin typeface="Arial Narrow" panose="020B0606020202030204" pitchFamily="34" charset="0"/>
              </a:rPr>
              <a:t>71%</a:t>
            </a:r>
            <a:r>
              <a:rPr lang="en-US" sz="6400" dirty="0">
                <a:solidFill>
                  <a:schemeClr val="tx1"/>
                </a:solidFill>
                <a:latin typeface="Arial Narrow" panose="020B0606020202030204" pitchFamily="34" charset="0"/>
              </a:rPr>
              <a:t>.</a:t>
            </a:r>
            <a:endParaRPr lang="en-US" sz="6400" dirty="0">
              <a:solidFill>
                <a:srgbClr val="FF0000"/>
              </a:solidFill>
              <a:latin typeface="Arial Narrow" panose="020B0606020202030204" pitchFamily="34" charset="0"/>
            </a:endParaRPr>
          </a:p>
          <a:p>
            <a:pPr marL="457200" lvl="3" algn="just" defTabSz="466725">
              <a:lnSpc>
                <a:spcPct val="90000"/>
              </a:lnSpc>
              <a:spcAft>
                <a:spcPct val="35000"/>
              </a:spcAft>
              <a:defRPr/>
            </a:pPr>
            <a:r>
              <a:rPr lang="en-US" sz="6400" dirty="0">
                <a:solidFill>
                  <a:schemeClr val="tx1"/>
                </a:solidFill>
                <a:latin typeface="Arial Narrow" panose="020B0606020202030204" pitchFamily="34" charset="0"/>
              </a:rPr>
              <a:t>To optimise  Compliance Maturity Level, the CCMA implemented </a:t>
            </a:r>
            <a:r>
              <a:rPr lang="en-US" sz="6400" b="1" dirty="0">
                <a:solidFill>
                  <a:schemeClr val="tx1"/>
                </a:solidFill>
                <a:latin typeface="Arial Narrow" panose="020B0606020202030204" pitchFamily="34" charset="0"/>
              </a:rPr>
              <a:t>133.33%</a:t>
            </a:r>
            <a:r>
              <a:rPr lang="en-US" sz="6400" dirty="0">
                <a:solidFill>
                  <a:schemeClr val="tx1"/>
                </a:solidFill>
                <a:latin typeface="Arial Narrow" panose="020B0606020202030204" pitchFamily="34" charset="0"/>
              </a:rPr>
              <a:t> of the 2021/22 Compliance Management Plan, with</a:t>
            </a:r>
            <a:r>
              <a:rPr lang="en-US" sz="6400" b="1" dirty="0">
                <a:solidFill>
                  <a:schemeClr val="tx1"/>
                </a:solidFill>
                <a:latin typeface="Arial Narrow" panose="020B0606020202030204" pitchFamily="34" charset="0"/>
              </a:rPr>
              <a:t> 56 </a:t>
            </a:r>
            <a:r>
              <a:rPr lang="en-US" sz="6400" dirty="0">
                <a:solidFill>
                  <a:schemeClr val="tx1"/>
                </a:solidFill>
                <a:latin typeface="Arial Narrow" panose="020B0606020202030204" pitchFamily="34" charset="0"/>
              </a:rPr>
              <a:t>activities conducted against </a:t>
            </a:r>
            <a:r>
              <a:rPr lang="en-US" sz="6400" b="1" dirty="0">
                <a:solidFill>
                  <a:schemeClr val="tx1"/>
                </a:solidFill>
                <a:latin typeface="Arial Narrow" panose="020B0606020202030204" pitchFamily="34" charset="0"/>
              </a:rPr>
              <a:t>42</a:t>
            </a:r>
            <a:r>
              <a:rPr lang="en-US" sz="6400" dirty="0">
                <a:solidFill>
                  <a:schemeClr val="tx1"/>
                </a:solidFill>
                <a:latin typeface="Arial Narrow" panose="020B0606020202030204" pitchFamily="34" charset="0"/>
              </a:rPr>
              <a:t>. The CCMA’s 2021/22 Compliance regulatory Universe had </a:t>
            </a:r>
            <a:r>
              <a:rPr lang="en-US" sz="6400" b="1" dirty="0">
                <a:solidFill>
                  <a:schemeClr val="tx1"/>
                </a:solidFill>
                <a:latin typeface="Arial Narrow" panose="020B0606020202030204" pitchFamily="34" charset="0"/>
              </a:rPr>
              <a:t>48</a:t>
            </a:r>
            <a:r>
              <a:rPr lang="en-US" sz="6400" dirty="0">
                <a:solidFill>
                  <a:schemeClr val="tx1"/>
                </a:solidFill>
                <a:latin typeface="Arial Narrow" panose="020B0606020202030204" pitchFamily="34" charset="0"/>
              </a:rPr>
              <a:t> pieces of legislations to comply with. The application of Risk Management Model statistically identified the top </a:t>
            </a:r>
            <a:r>
              <a:rPr lang="en-US" sz="6400" b="1" dirty="0">
                <a:solidFill>
                  <a:schemeClr val="tx1"/>
                </a:solidFill>
                <a:latin typeface="Arial Narrow" panose="020B0606020202030204" pitchFamily="34" charset="0"/>
              </a:rPr>
              <a:t>20</a:t>
            </a:r>
            <a:r>
              <a:rPr lang="en-US" sz="6400" dirty="0">
                <a:solidFill>
                  <a:schemeClr val="tx1"/>
                </a:solidFill>
                <a:latin typeface="Arial Narrow" panose="020B0606020202030204" pitchFamily="34" charset="0"/>
              </a:rPr>
              <a:t> high risk statues.</a:t>
            </a:r>
            <a:endParaRPr lang="en-US" sz="6400" b="1" dirty="0">
              <a:solidFill>
                <a:schemeClr val="tx1"/>
              </a:solidFill>
              <a:latin typeface="Arial Narrow" panose="020B0606020202030204" pitchFamily="34" charset="0"/>
            </a:endParaRPr>
          </a:p>
          <a:p>
            <a:pPr marL="457200" lvl="3" algn="just" defTabSz="466725">
              <a:lnSpc>
                <a:spcPct val="90000"/>
              </a:lnSpc>
              <a:spcAft>
                <a:spcPct val="35000"/>
              </a:spcAft>
              <a:defRPr/>
            </a:pPr>
            <a:r>
              <a:rPr lang="en-US" sz="6400" dirty="0">
                <a:solidFill>
                  <a:schemeClr val="tx1"/>
                </a:solidFill>
                <a:latin typeface="Arial Narrow" panose="020B0606020202030204" pitchFamily="34" charset="0"/>
              </a:rPr>
              <a:t>The CCMA  produced a Strategic Forecasting and Situational Analysis Report, following the continuous scanning of the operating environment to provide business intelligence and guide the development of the 2022/23 APP.</a:t>
            </a:r>
          </a:p>
          <a:p>
            <a:pPr marL="457200" lvl="3" algn="just" defTabSz="466725">
              <a:lnSpc>
                <a:spcPct val="90000"/>
              </a:lnSpc>
              <a:spcAft>
                <a:spcPct val="35000"/>
              </a:spcAft>
              <a:defRPr/>
            </a:pPr>
            <a:r>
              <a:rPr lang="en-GB" sz="6400" b="1" dirty="0">
                <a:solidFill>
                  <a:schemeClr val="tx1"/>
                </a:solidFill>
                <a:latin typeface="Arial Narrow" panose="020B0606020202030204" pitchFamily="34" charset="0"/>
              </a:rPr>
              <a:t>335 </a:t>
            </a:r>
            <a:r>
              <a:rPr lang="en-GB" sz="6400" dirty="0">
                <a:solidFill>
                  <a:schemeClr val="tx1"/>
                </a:solidFill>
                <a:latin typeface="Arial Narrow" panose="020B0606020202030204" pitchFamily="34" charset="0"/>
              </a:rPr>
              <a:t>complaints</a:t>
            </a:r>
            <a:r>
              <a:rPr lang="en-GB" sz="6400" b="1" dirty="0">
                <a:solidFill>
                  <a:schemeClr val="tx1"/>
                </a:solidFill>
                <a:latin typeface="Arial Narrow" panose="020B0606020202030204" pitchFamily="34" charset="0"/>
              </a:rPr>
              <a:t> </a:t>
            </a:r>
            <a:r>
              <a:rPr lang="en-GB" sz="6400" dirty="0">
                <a:solidFill>
                  <a:schemeClr val="tx1"/>
                </a:solidFill>
                <a:latin typeface="Arial Narrow" panose="020B0606020202030204" pitchFamily="34" charset="0"/>
              </a:rPr>
              <a:t>were received across all platforms for the 2021/22 financial </a:t>
            </a:r>
            <a:r>
              <a:rPr lang="en-GB" sz="6400" dirty="0">
                <a:latin typeface="Arial Narrow" panose="020B0606020202030204" pitchFamily="34" charset="0"/>
              </a:rPr>
              <a:t>year. A total of </a:t>
            </a:r>
            <a:r>
              <a:rPr lang="en-GB" sz="6400" b="1" dirty="0">
                <a:latin typeface="Arial Narrow" panose="020B0606020202030204" pitchFamily="34" charset="0"/>
              </a:rPr>
              <a:t>239 </a:t>
            </a:r>
            <a:r>
              <a:rPr lang="en-GB" sz="6400" dirty="0">
                <a:latin typeface="Arial Narrow" panose="020B0606020202030204" pitchFamily="34" charset="0"/>
              </a:rPr>
              <a:t>complaints received were investigated, responded to and closed.</a:t>
            </a:r>
            <a:endParaRPr lang="en-GB" sz="25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ZA" sz="1200" dirty="0">
              <a:latin typeface="Arial Narrow" panose="020B0606020202030204" pitchFamily="34" charset="0"/>
            </a:endParaRPr>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2368251"/>
            <a:ext cx="2711517" cy="2252909"/>
          </a:xfrm>
          <a:prstGeom prst="rect">
            <a:avLst/>
          </a:prstGeom>
        </p:spPr>
      </p:pic>
    </p:spTree>
    <p:extLst>
      <p:ext uri="{BB962C8B-B14F-4D97-AF65-F5344CB8AC3E}">
        <p14:creationId xmlns:p14="http://schemas.microsoft.com/office/powerpoint/2010/main" val="398396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686" y="365123"/>
            <a:ext cx="6734628" cy="1325563"/>
          </a:xfrm>
        </p:spPr>
        <p:txBody>
          <a:bodyPr>
            <a:normAutofit/>
          </a:bodyPr>
          <a:lstStyle/>
          <a:p>
            <a:pPr algn="ctr"/>
            <a:r>
              <a:rPr lang="en-US" altLang="en-US" sz="3600" b="1" dirty="0">
                <a:solidFill>
                  <a:srgbClr val="002060"/>
                </a:solidFill>
                <a:latin typeface="Arial Narrow" panose="020B0606020202030204" pitchFamily="34" charset="0"/>
              </a:rPr>
              <a:t>PRIORITY AND PRESIDENTIAL PROJECTS</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25</a:t>
            </a:fld>
            <a:endParaRPr lang="en-ZA" dirty="0"/>
          </a:p>
        </p:txBody>
      </p:sp>
      <p:grpSp>
        <p:nvGrpSpPr>
          <p:cNvPr id="5" name="Group 72"/>
          <p:cNvGrpSpPr>
            <a:grpSpLocks/>
          </p:cNvGrpSpPr>
          <p:nvPr/>
        </p:nvGrpSpPr>
        <p:grpSpPr bwMode="auto">
          <a:xfrm>
            <a:off x="130176" y="1690686"/>
            <a:ext cx="4717595" cy="3270471"/>
            <a:chOff x="1966751" y="1972356"/>
            <a:chExt cx="7146336" cy="4281970"/>
          </a:xfrm>
        </p:grpSpPr>
        <p:cxnSp>
          <p:nvCxnSpPr>
            <p:cNvPr id="6" name="Straight Connector 5"/>
            <p:cNvCxnSpPr/>
            <p:nvPr/>
          </p:nvCxnSpPr>
          <p:spPr>
            <a:xfrm flipV="1">
              <a:off x="5714244" y="4486747"/>
              <a:ext cx="3398843" cy="26380"/>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Oval 6"/>
            <p:cNvSpPr>
              <a:spLocks noChangeArrowheads="1"/>
            </p:cNvSpPr>
            <p:nvPr/>
          </p:nvSpPr>
          <p:spPr bwMode="auto">
            <a:xfrm>
              <a:off x="1966751" y="2189499"/>
              <a:ext cx="3686683" cy="3687364"/>
            </a:xfrm>
            <a:prstGeom prst="ellipse">
              <a:avLst/>
            </a:prstGeom>
            <a:solidFill>
              <a:schemeClr val="bg1">
                <a:lumMod val="95000"/>
              </a:schemeClr>
            </a:solidFill>
            <a:ln w="3175" cap="flat">
              <a:noFill/>
              <a:prstDash val="solid"/>
              <a:miter lim="800000"/>
              <a:headEnd/>
              <a:tailEnd/>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8" name="Freeform 12"/>
            <p:cNvSpPr>
              <a:spLocks/>
            </p:cNvSpPr>
            <p:nvPr/>
          </p:nvSpPr>
          <p:spPr bwMode="auto">
            <a:xfrm>
              <a:off x="3768285" y="4716064"/>
              <a:ext cx="1411962" cy="1538262"/>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chemeClr val="accent2"/>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9" name="Freeform 13"/>
            <p:cNvSpPr>
              <a:spLocks/>
            </p:cNvSpPr>
            <p:nvPr/>
          </p:nvSpPr>
          <p:spPr bwMode="auto">
            <a:xfrm>
              <a:off x="4370697" y="3425385"/>
              <a:ext cx="1811035" cy="177366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chemeClr val="bg1">
                <a:lumMod val="75000"/>
              </a:schemeClr>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a:t>1</a:t>
              </a:r>
            </a:p>
          </p:txBody>
        </p:sp>
        <p:grpSp>
          <p:nvGrpSpPr>
            <p:cNvPr id="10" name="Group 82"/>
            <p:cNvGrpSpPr>
              <a:grpSpLocks/>
            </p:cNvGrpSpPr>
            <p:nvPr/>
          </p:nvGrpSpPr>
          <p:grpSpPr bwMode="auto">
            <a:xfrm>
              <a:off x="2844592" y="3067595"/>
              <a:ext cx="1930480" cy="1930479"/>
              <a:chOff x="1497013" y="3295650"/>
              <a:chExt cx="1595438" cy="1595437"/>
            </a:xfrm>
          </p:grpSpPr>
          <p:sp>
            <p:nvSpPr>
              <p:cNvPr id="17" name="Oval 16"/>
              <p:cNvSpPr>
                <a:spLocks noChangeArrowheads="1"/>
              </p:cNvSpPr>
              <p:nvPr/>
            </p:nvSpPr>
            <p:spPr bwMode="auto">
              <a:xfrm>
                <a:off x="1497114" y="3296162"/>
                <a:ext cx="1595668" cy="1594984"/>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18" name="Oval 17"/>
              <p:cNvSpPr>
                <a:spLocks noChangeArrowheads="1"/>
              </p:cNvSpPr>
              <p:nvPr/>
            </p:nvSpPr>
            <p:spPr bwMode="auto">
              <a:xfrm>
                <a:off x="1625898" y="3425305"/>
                <a:ext cx="1338099" cy="1336699"/>
              </a:xfrm>
              <a:prstGeom prst="ellipse">
                <a:avLst/>
              </a:prstGeom>
              <a:solidFill>
                <a:srgbClr val="AAAAAA"/>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19" name="Oval 18"/>
              <p:cNvSpPr>
                <a:spLocks noChangeArrowheads="1"/>
              </p:cNvSpPr>
              <p:nvPr/>
            </p:nvSpPr>
            <p:spPr bwMode="auto">
              <a:xfrm>
                <a:off x="1732695" y="3532643"/>
                <a:ext cx="1124506" cy="1122022"/>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grpSp>
        <p:sp>
          <p:nvSpPr>
            <p:cNvPr id="11" name="TextBox 128"/>
            <p:cNvSpPr txBox="1">
              <a:spLocks noChangeArrowheads="1"/>
            </p:cNvSpPr>
            <p:nvPr/>
          </p:nvSpPr>
          <p:spPr bwMode="auto">
            <a:xfrm>
              <a:off x="4875831" y="3443085"/>
              <a:ext cx="993205" cy="15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endParaRPr lang="en-US" altLang="en-US" sz="800" b="1"/>
            </a:p>
          </p:txBody>
        </p:sp>
        <p:sp>
          <p:nvSpPr>
            <p:cNvPr id="12" name="TextBox 133"/>
            <p:cNvSpPr txBox="1">
              <a:spLocks noChangeArrowheads="1"/>
            </p:cNvSpPr>
            <p:nvPr/>
          </p:nvSpPr>
          <p:spPr bwMode="auto">
            <a:xfrm>
              <a:off x="4875831" y="3658569"/>
              <a:ext cx="1008430" cy="78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800" b="1" dirty="0">
                  <a:latin typeface="Arial Narrow" panose="020B0606020202030204" pitchFamily="34" charset="0"/>
                </a:rPr>
                <a:t>CCMA CONTRIBUTION – TERS</a:t>
              </a:r>
            </a:p>
            <a:p>
              <a:pPr algn="ctr" defTabSz="914400" eaLnBrk="1" hangingPunct="1">
                <a:spcBef>
                  <a:spcPct val="0"/>
                </a:spcBef>
                <a:buFontTx/>
                <a:buNone/>
              </a:pPr>
              <a:r>
                <a:rPr lang="en-US" altLang="en-US" sz="800" b="1" dirty="0">
                  <a:latin typeface="Arial Narrow" panose="020B0606020202030204" pitchFamily="34" charset="0"/>
                </a:rPr>
                <a:t>&amp; CCMA/BUSA WEBTOOL</a:t>
              </a:r>
            </a:p>
          </p:txBody>
        </p:sp>
        <p:sp>
          <p:nvSpPr>
            <p:cNvPr id="13" name="TextBox 105"/>
            <p:cNvSpPr txBox="1">
              <a:spLocks noChangeArrowheads="1"/>
            </p:cNvSpPr>
            <p:nvPr/>
          </p:nvSpPr>
          <p:spPr bwMode="auto">
            <a:xfrm>
              <a:off x="3851488" y="1972356"/>
              <a:ext cx="993205" cy="17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900">
                  <a:solidFill>
                    <a:schemeClr val="bg1"/>
                  </a:solidFill>
                </a:rPr>
                <a:t>01</a:t>
              </a:r>
            </a:p>
          </p:txBody>
        </p:sp>
        <p:grpSp>
          <p:nvGrpSpPr>
            <p:cNvPr id="14" name="Group 13"/>
            <p:cNvGrpSpPr/>
            <p:nvPr/>
          </p:nvGrpSpPr>
          <p:grpSpPr>
            <a:xfrm>
              <a:off x="3486710" y="3711635"/>
              <a:ext cx="642400" cy="642400"/>
              <a:chOff x="7613650" y="1387475"/>
              <a:chExt cx="284163" cy="284163"/>
            </a:xfrm>
            <a:solidFill>
              <a:srgbClr val="AAAAAA"/>
            </a:solidFill>
            <a:effectLst>
              <a:outerShdw blurRad="38100" dist="25400" dir="5400000" algn="ctr" rotWithShape="0">
                <a:srgbClr val="000000">
                  <a:alpha val="20000"/>
                </a:srgbClr>
              </a:outerShdw>
            </a:effectLst>
          </p:grpSpPr>
          <p:sp>
            <p:nvSpPr>
              <p:cNvPr id="15" name="Freeform 4359"/>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p:spPr>
            <p:txBody>
              <a:bodyPr lIns="68580" tIns="34290" rIns="68580" bIns="34290"/>
              <a:lstStyle/>
              <a:p>
                <a:pPr>
                  <a:defRPr/>
                </a:pPr>
                <a:endParaRPr lang="en-US" sz="900" dirty="0"/>
              </a:p>
            </p:txBody>
          </p:sp>
          <p:sp>
            <p:nvSpPr>
              <p:cNvPr id="16" name="Freeform 4360"/>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p:spPr>
            <p:txBody>
              <a:bodyPr lIns="68580" tIns="34290" rIns="68580" bIns="34290"/>
              <a:lstStyle/>
              <a:p>
                <a:pPr>
                  <a:defRPr/>
                </a:pPr>
                <a:endParaRPr lang="en-US" sz="900" dirty="0"/>
              </a:p>
            </p:txBody>
          </p:sp>
        </p:grpSp>
      </p:grpSp>
      <p:sp>
        <p:nvSpPr>
          <p:cNvPr id="22" name="TextBox 133"/>
          <p:cNvSpPr txBox="1">
            <a:spLocks noChangeArrowheads="1"/>
          </p:cNvSpPr>
          <p:nvPr/>
        </p:nvSpPr>
        <p:spPr bwMode="auto">
          <a:xfrm>
            <a:off x="1341352" y="4247008"/>
            <a:ext cx="723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900" b="1" dirty="0">
                <a:latin typeface="Arial Narrow" panose="020B0606020202030204" pitchFamily="34" charset="0"/>
              </a:rPr>
              <a:t>Government's Youth Empowerment</a:t>
            </a:r>
          </a:p>
        </p:txBody>
      </p:sp>
      <p:cxnSp>
        <p:nvCxnSpPr>
          <p:cNvPr id="23" name="Straight Connector 22"/>
          <p:cNvCxnSpPr/>
          <p:nvPr/>
        </p:nvCxnSpPr>
        <p:spPr bwMode="auto">
          <a:xfrm>
            <a:off x="2207242" y="4615993"/>
            <a:ext cx="434828" cy="315214"/>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185"/>
          <p:cNvSpPr txBox="1"/>
          <p:nvPr/>
        </p:nvSpPr>
        <p:spPr>
          <a:xfrm>
            <a:off x="4957781" y="1837929"/>
            <a:ext cx="4056043" cy="3431709"/>
          </a:xfrm>
          <a:prstGeom prst="rect">
            <a:avLst/>
          </a:prstGeom>
          <a:noFill/>
          <a:ln w="6350">
            <a:noFill/>
            <a:prstDash val="dash"/>
          </a:ln>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indent="-128588" algn="just">
              <a:buFont typeface="Arial" panose="020B0604020202020204" pitchFamily="34" charset="0"/>
              <a:buChar char="•"/>
              <a:defRPr/>
            </a:pPr>
            <a:r>
              <a:rPr lang="en-US" sz="1300" dirty="0">
                <a:latin typeface="Arial Narrow" panose="020B0606020202030204" pitchFamily="34" charset="0"/>
              </a:rPr>
              <a:t>The Single Adjudication Committee (SAC) comprising of the CCMA, Productivity SA, DTIC and the UIF convened on weekly basis to consider TERS application</a:t>
            </a:r>
            <a:r>
              <a:rPr lang="en-US" sz="1300" b="1" dirty="0">
                <a:latin typeface="Arial Narrow" panose="020B0606020202030204" pitchFamily="34" charset="0"/>
              </a:rPr>
              <a:t>.</a:t>
            </a:r>
          </a:p>
          <a:p>
            <a:pPr marL="128588" indent="-128588" algn="just">
              <a:buFont typeface="Arial" panose="020B0604020202020204" pitchFamily="34" charset="0"/>
              <a:buChar char="•"/>
              <a:defRPr/>
            </a:pPr>
            <a:r>
              <a:rPr lang="en-ZA" sz="1300" dirty="0">
                <a:latin typeface="Arial Narrow" panose="020B0606020202030204" pitchFamily="34" charset="0"/>
                <a:ea typeface="MS Mincho"/>
                <a:cs typeface="Times New Roman" panose="02020603050405020304" pitchFamily="18" charset="0"/>
              </a:rPr>
              <a:t>During the 2021/22 financial year, the CCMA received a total of </a:t>
            </a:r>
            <a:r>
              <a:rPr lang="en-ZA" sz="1300" b="1" dirty="0">
                <a:latin typeface="Arial Narrow" panose="020B0606020202030204" pitchFamily="34" charset="0"/>
                <a:ea typeface="MS Mincho"/>
                <a:cs typeface="Times New Roman" panose="02020603050405020304" pitchFamily="18" charset="0"/>
              </a:rPr>
              <a:t>119</a:t>
            </a:r>
            <a:r>
              <a:rPr lang="en-ZA" sz="1300" dirty="0">
                <a:latin typeface="Arial Narrow" panose="020B0606020202030204" pitchFamily="34" charset="0"/>
                <a:ea typeface="MS Mincho"/>
                <a:cs typeface="Times New Roman" panose="02020603050405020304" pitchFamily="18" charset="0"/>
              </a:rPr>
              <a:t> TERS applications.</a:t>
            </a:r>
          </a:p>
          <a:p>
            <a:pPr marL="128588" indent="-128588" algn="just">
              <a:buFont typeface="Arial" panose="020B0604020202020204" pitchFamily="34" charset="0"/>
              <a:buChar char="•"/>
              <a:defRPr/>
            </a:pPr>
            <a:r>
              <a:rPr lang="en-ZA" sz="1300" dirty="0">
                <a:latin typeface="Arial Narrow" panose="020B0606020202030204" pitchFamily="34" charset="0"/>
                <a:ea typeface="MS Mincho"/>
                <a:cs typeface="Times New Roman" panose="02020603050405020304" pitchFamily="18" charset="0"/>
              </a:rPr>
              <a:t>The SAC considered </a:t>
            </a:r>
            <a:r>
              <a:rPr lang="en-ZA" sz="1300" b="1" dirty="0">
                <a:latin typeface="Arial Narrow" panose="020B0606020202030204" pitchFamily="34" charset="0"/>
                <a:ea typeface="MS Mincho"/>
                <a:cs typeface="Times New Roman" panose="02020603050405020304" pitchFamily="18" charset="0"/>
              </a:rPr>
              <a:t>70</a:t>
            </a:r>
            <a:r>
              <a:rPr lang="en-ZA" sz="1300" dirty="0">
                <a:latin typeface="Arial Narrow" panose="020B0606020202030204" pitchFamily="34" charset="0"/>
                <a:ea typeface="MS Mincho"/>
                <a:cs typeface="Times New Roman" panose="02020603050405020304" pitchFamily="18" charset="0"/>
              </a:rPr>
              <a:t> TERS applications.</a:t>
            </a:r>
          </a:p>
          <a:p>
            <a:pPr marL="128588" indent="-128588" algn="just">
              <a:buFont typeface="Arial" panose="020B0604020202020204" pitchFamily="34" charset="0"/>
              <a:buChar char="•"/>
              <a:defRPr/>
            </a:pPr>
            <a:r>
              <a:rPr lang="en-ZA" sz="1300" dirty="0">
                <a:latin typeface="Arial Narrow" panose="020B0606020202030204" pitchFamily="34" charset="0"/>
                <a:ea typeface="MS Mincho"/>
                <a:cs typeface="Times New Roman" panose="02020603050405020304" pitchFamily="18" charset="0"/>
              </a:rPr>
              <a:t>A total of </a:t>
            </a:r>
            <a:r>
              <a:rPr lang="en-ZA" sz="1300" b="1" dirty="0">
                <a:latin typeface="Arial Narrow" panose="020B0606020202030204" pitchFamily="34" charset="0"/>
                <a:ea typeface="MS Mincho"/>
                <a:cs typeface="Times New Roman" panose="02020603050405020304" pitchFamily="18" charset="0"/>
              </a:rPr>
              <a:t>21</a:t>
            </a:r>
            <a:r>
              <a:rPr lang="en-ZA" sz="1300" dirty="0">
                <a:latin typeface="Arial Narrow" panose="020B0606020202030204" pitchFamily="34" charset="0"/>
                <a:ea typeface="MS Mincho"/>
                <a:cs typeface="Times New Roman" panose="02020603050405020304" pitchFamily="18" charset="0"/>
              </a:rPr>
              <a:t> applications were recommended, </a:t>
            </a:r>
            <a:r>
              <a:rPr lang="en-ZA" sz="1300" b="1" dirty="0">
                <a:latin typeface="Arial Narrow" panose="020B0606020202030204" pitchFamily="34" charset="0"/>
                <a:ea typeface="MS Mincho"/>
                <a:cs typeface="Times New Roman" panose="02020603050405020304" pitchFamily="18" charset="0"/>
              </a:rPr>
              <a:t>49</a:t>
            </a:r>
            <a:r>
              <a:rPr lang="en-ZA" sz="1300" dirty="0">
                <a:latin typeface="Arial Narrow" panose="020B0606020202030204" pitchFamily="34" charset="0"/>
                <a:ea typeface="MS Mincho"/>
                <a:cs typeface="Times New Roman" panose="02020603050405020304" pitchFamily="18" charset="0"/>
              </a:rPr>
              <a:t> were defective or withdrawn, whilst </a:t>
            </a:r>
            <a:r>
              <a:rPr lang="en-ZA" sz="1300" b="1" dirty="0">
                <a:latin typeface="Arial Narrow" panose="020B0606020202030204" pitchFamily="34" charset="0"/>
                <a:ea typeface="MS Mincho"/>
                <a:cs typeface="Times New Roman" panose="02020603050405020304" pitchFamily="18" charset="0"/>
              </a:rPr>
              <a:t>11</a:t>
            </a:r>
            <a:r>
              <a:rPr lang="en-ZA" sz="1300" dirty="0">
                <a:latin typeface="Arial Narrow" panose="020B0606020202030204" pitchFamily="34" charset="0"/>
                <a:ea typeface="MS Mincho"/>
                <a:cs typeface="Times New Roman" panose="02020603050405020304" pitchFamily="18" charset="0"/>
              </a:rPr>
              <a:t> were still awaiting UIF declarations.</a:t>
            </a:r>
          </a:p>
          <a:p>
            <a:pPr marL="128588" indent="-128588" algn="just">
              <a:buFont typeface="Arial" panose="020B0604020202020204" pitchFamily="34" charset="0"/>
              <a:buChar char="•"/>
              <a:defRPr/>
            </a:pPr>
            <a:r>
              <a:rPr lang="en-ZA" sz="1300" dirty="0">
                <a:latin typeface="Arial Narrow" panose="020B0606020202030204" pitchFamily="34" charset="0"/>
                <a:ea typeface="MS Mincho"/>
                <a:cs typeface="Times New Roman" panose="02020603050405020304" pitchFamily="18" charset="0"/>
              </a:rPr>
              <a:t>A total number of </a:t>
            </a:r>
            <a:r>
              <a:rPr lang="en-ZA" sz="1300" b="1" dirty="0">
                <a:latin typeface="Arial Narrow" panose="020B0606020202030204" pitchFamily="34" charset="0"/>
                <a:ea typeface="MS Mincho"/>
                <a:cs typeface="Times New Roman" panose="02020603050405020304" pitchFamily="18" charset="0"/>
              </a:rPr>
              <a:t>2 083 </a:t>
            </a:r>
            <a:r>
              <a:rPr lang="en-ZA" sz="1300" dirty="0">
                <a:latin typeface="Arial Narrow" panose="020B0606020202030204" pitchFamily="34" charset="0"/>
                <a:ea typeface="MS Mincho"/>
                <a:cs typeface="Times New Roman" panose="02020603050405020304" pitchFamily="18" charset="0"/>
              </a:rPr>
              <a:t>employees were due to benefit from TERS.</a:t>
            </a:r>
          </a:p>
          <a:p>
            <a:pPr marL="128588" indent="-128588" algn="just">
              <a:buFont typeface="Arial" panose="020B0604020202020204" pitchFamily="34" charset="0"/>
              <a:buChar char="•"/>
              <a:defRPr/>
            </a:pPr>
            <a:r>
              <a:rPr lang="en-US" sz="1300" dirty="0">
                <a:latin typeface="Arial Narrow" panose="020B0606020202030204" pitchFamily="34" charset="0"/>
              </a:rPr>
              <a:t>The total funding allocated for the recommended applications is </a:t>
            </a:r>
            <a:r>
              <a:rPr lang="en-US" sz="1300" b="1" dirty="0">
                <a:latin typeface="Arial Narrow" panose="020B0606020202030204" pitchFamily="34" charset="0"/>
              </a:rPr>
              <a:t>R84 368 321 </a:t>
            </a:r>
            <a:r>
              <a:rPr lang="en-US" sz="1300" dirty="0">
                <a:latin typeface="Arial Narrow" panose="020B0606020202030204" pitchFamily="34" charset="0"/>
              </a:rPr>
              <a:t>as at the end of the 2020/21 financial year.</a:t>
            </a:r>
            <a:endParaRPr lang="en-ZA" sz="1300" dirty="0">
              <a:latin typeface="Arial Narrow" panose="020B0606020202030204" pitchFamily="34" charset="0"/>
              <a:ea typeface="MS Mincho"/>
              <a:cs typeface="Times New Roman" panose="02020603050405020304" pitchFamily="18" charset="0"/>
            </a:endParaRPr>
          </a:p>
          <a:p>
            <a:pPr marL="128588" indent="-128588" algn="just">
              <a:buFont typeface="Arial" panose="020B0604020202020204" pitchFamily="34" charset="0"/>
              <a:buChar char="•"/>
              <a:defRPr/>
            </a:pPr>
            <a:r>
              <a:rPr lang="en-ZA" sz="1300" dirty="0">
                <a:latin typeface="Arial Narrow" panose="020B0606020202030204" pitchFamily="34" charset="0"/>
                <a:cs typeface="Times New Roman" panose="02020603050405020304" pitchFamily="18" charset="0"/>
              </a:rPr>
              <a:t>The joint BUSA-CCMA Web Tool has up-to-date information including the CCMA information sheets.</a:t>
            </a:r>
            <a:endParaRPr lang="en-US" sz="1300" dirty="0">
              <a:latin typeface="Arial Narrow" panose="020B0606020202030204" pitchFamily="34" charset="0"/>
            </a:endParaRPr>
          </a:p>
          <a:p>
            <a:pPr algn="just">
              <a:defRPr/>
            </a:pPr>
            <a:endParaRPr lang="en-US" sz="1300" dirty="0">
              <a:latin typeface="Arial Narrow" panose="020B0606020202030204" pitchFamily="34" charset="0"/>
            </a:endParaRPr>
          </a:p>
          <a:p>
            <a:pPr marL="128588" indent="-128588" algn="just">
              <a:buFont typeface="Arial" panose="020B0604020202020204" pitchFamily="34" charset="0"/>
              <a:buChar char="•"/>
              <a:defRPr/>
            </a:pPr>
            <a:endParaRPr lang="en-US" sz="1000" dirty="0">
              <a:latin typeface="Arial Narrow" panose="020B0606020202030204" pitchFamily="34" charset="0"/>
            </a:endParaRPr>
          </a:p>
          <a:p>
            <a:pPr marL="128588" indent="-128588">
              <a:buFont typeface="Arial" panose="020B0604020202020204" pitchFamily="34" charset="0"/>
              <a:buChar char="•"/>
              <a:defRPr/>
            </a:pPr>
            <a:endParaRPr lang="en-US" sz="900" dirty="0"/>
          </a:p>
          <a:p>
            <a:pPr marL="128588" indent="-128588">
              <a:buFont typeface="Arial" panose="020B0604020202020204" pitchFamily="34" charset="0"/>
              <a:buChar char="•"/>
              <a:defRPr/>
            </a:pPr>
            <a:endParaRPr lang="en-US" sz="900" dirty="0"/>
          </a:p>
        </p:txBody>
      </p:sp>
      <p:sp>
        <p:nvSpPr>
          <p:cNvPr id="27" name="TextBox 2"/>
          <p:cNvSpPr txBox="1">
            <a:spLocks noChangeArrowheads="1"/>
          </p:cNvSpPr>
          <p:nvPr/>
        </p:nvSpPr>
        <p:spPr bwMode="auto">
          <a:xfrm>
            <a:off x="130176" y="4908346"/>
            <a:ext cx="8983412"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pPr>
            <a:r>
              <a:rPr lang="en-ZA" altLang="en-US" sz="1300" dirty="0">
                <a:latin typeface="Arial Narrow" panose="020B0606020202030204" pitchFamily="34" charset="0"/>
              </a:rPr>
              <a:t>The CCMA Youth in Labour Think tank was conceptualised in line with the Government’s Youth Development Policy which informed by the NDP 2030.</a:t>
            </a:r>
          </a:p>
          <a:p>
            <a:pPr algn="just">
              <a:spcBef>
                <a:spcPct val="0"/>
              </a:spcBef>
            </a:pPr>
            <a:r>
              <a:rPr lang="en-ZA" altLang="en-US" sz="1300" dirty="0">
                <a:latin typeface="Arial Narrow" panose="020B0606020202030204" pitchFamily="34" charset="0"/>
              </a:rPr>
              <a:t>The platform provides youth in the labour market (Scholars/Researchers/Academics/Professionals) to share experiences, challenges and propose pragmatic solutions to the identified challenges.</a:t>
            </a:r>
          </a:p>
          <a:p>
            <a:pPr algn="just">
              <a:spcBef>
                <a:spcPct val="0"/>
              </a:spcBef>
            </a:pPr>
            <a:r>
              <a:rPr lang="en-ZA" altLang="en-US" sz="1300" dirty="0">
                <a:latin typeface="Arial Narrow" panose="020B0606020202030204" pitchFamily="34" charset="0"/>
              </a:rPr>
              <a:t>This Think Tank forms part of Community Social Responsibility initiatives which the CCMA conduct on a regular basis. In the 2021/22 FY, Get Informed Youth Development Centre from Tembisa received a donation of </a:t>
            </a:r>
            <a:r>
              <a:rPr lang="en-ZA" altLang="en-US" sz="1300" b="1" dirty="0">
                <a:latin typeface="Arial Narrow" panose="020B0606020202030204" pitchFamily="34" charset="0"/>
              </a:rPr>
              <a:t>R26 081 </a:t>
            </a:r>
            <a:r>
              <a:rPr lang="en-ZA" altLang="en-US" sz="1300" dirty="0">
                <a:latin typeface="Arial Narrow" panose="020B0606020202030204" pitchFamily="34" charset="0"/>
              </a:rPr>
              <a:t>from the CCMA to support their training initiatives for youth residing in Tembisa and surrounding areas.</a:t>
            </a:r>
          </a:p>
        </p:txBody>
      </p:sp>
    </p:spTree>
    <p:extLst>
      <p:ext uri="{BB962C8B-B14F-4D97-AF65-F5344CB8AC3E}">
        <p14:creationId xmlns:p14="http://schemas.microsoft.com/office/powerpoint/2010/main" val="179241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600200"/>
            <a:ext cx="9144000" cy="4675346"/>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3" name="object 3"/>
          <p:cNvSpPr/>
          <p:nvPr/>
        </p:nvSpPr>
        <p:spPr>
          <a:xfrm>
            <a:off x="174878" y="1770914"/>
            <a:ext cx="8857298" cy="4216785"/>
          </a:xfrm>
          <a:custGeom>
            <a:avLst/>
            <a:gdLst/>
            <a:ahLst/>
            <a:cxnLst/>
            <a:rect l="l" t="t" r="r" b="b"/>
            <a:pathLst>
              <a:path w="11809730" h="5617845">
                <a:moveTo>
                  <a:pt x="10873232" y="0"/>
                </a:moveTo>
                <a:lnTo>
                  <a:pt x="0" y="0"/>
                </a:lnTo>
                <a:lnTo>
                  <a:pt x="0" y="4681207"/>
                </a:lnTo>
                <a:lnTo>
                  <a:pt x="936256" y="5617464"/>
                </a:lnTo>
                <a:lnTo>
                  <a:pt x="11809476" y="5617464"/>
                </a:lnTo>
                <a:lnTo>
                  <a:pt x="11809476" y="936243"/>
                </a:lnTo>
                <a:lnTo>
                  <a:pt x="10873232" y="0"/>
                </a:lnTo>
                <a:close/>
              </a:path>
            </a:pathLst>
          </a:custGeom>
          <a:solidFill>
            <a:srgbClr val="538235"/>
          </a:solidFill>
          <a:ln>
            <a:noFill/>
          </a:ln>
        </p:spPr>
        <p:txBody>
          <a:bodyPr wrap="square" lIns="0" tIns="0" rIns="0" bIns="0" rtlCol="0"/>
          <a:lstStyle/>
          <a:p>
            <a:pPr defTabSz="685800">
              <a:defRPr/>
            </a:pPr>
            <a:endParaRPr sz="1350">
              <a:solidFill>
                <a:prstClr val="black"/>
              </a:solidFill>
              <a:latin typeface="Calibri"/>
            </a:endParaRPr>
          </a:p>
        </p:txBody>
      </p:sp>
      <p:sp>
        <p:nvSpPr>
          <p:cNvPr id="4" name="object 4"/>
          <p:cNvSpPr/>
          <p:nvPr/>
        </p:nvSpPr>
        <p:spPr>
          <a:xfrm>
            <a:off x="-1" y="1787461"/>
            <a:ext cx="9144001" cy="4551694"/>
          </a:xfrm>
          <a:custGeom>
            <a:avLst/>
            <a:gdLst/>
            <a:ahLst/>
            <a:cxnLst/>
            <a:rect l="l" t="t" r="r" b="b"/>
            <a:pathLst>
              <a:path w="11809730" h="5617845">
                <a:moveTo>
                  <a:pt x="0" y="0"/>
                </a:moveTo>
                <a:lnTo>
                  <a:pt x="10873232" y="0"/>
                </a:lnTo>
                <a:lnTo>
                  <a:pt x="11809476" y="936243"/>
                </a:lnTo>
                <a:lnTo>
                  <a:pt x="11809476" y="5617464"/>
                </a:lnTo>
                <a:lnTo>
                  <a:pt x="936256" y="5617464"/>
                </a:lnTo>
                <a:lnTo>
                  <a:pt x="0" y="4681207"/>
                </a:lnTo>
                <a:lnTo>
                  <a:pt x="0" y="0"/>
                </a:lnTo>
                <a:close/>
              </a:path>
            </a:pathLst>
          </a:custGeom>
          <a:ln w="12699">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5" name="object 5"/>
          <p:cNvSpPr/>
          <p:nvPr/>
        </p:nvSpPr>
        <p:spPr>
          <a:xfrm>
            <a:off x="5268087" y="3480434"/>
            <a:ext cx="3764089" cy="442628"/>
          </a:xfrm>
          <a:custGeom>
            <a:avLst/>
            <a:gdLst/>
            <a:ahLst/>
            <a:cxnLst/>
            <a:rect l="l" t="t" r="r" b="b"/>
            <a:pathLst>
              <a:path w="5264150" h="581025">
                <a:moveTo>
                  <a:pt x="0" y="580644"/>
                </a:moveTo>
                <a:lnTo>
                  <a:pt x="5263896" y="580644"/>
                </a:lnTo>
                <a:lnTo>
                  <a:pt x="5263896" y="0"/>
                </a:lnTo>
                <a:lnTo>
                  <a:pt x="0" y="0"/>
                </a:lnTo>
                <a:lnTo>
                  <a:pt x="0" y="580644"/>
                </a:lnTo>
                <a:close/>
              </a:path>
            </a:pathLst>
          </a:custGeom>
          <a:solidFill>
            <a:srgbClr val="5B9BD4"/>
          </a:solidFill>
        </p:spPr>
        <p:txBody>
          <a:bodyPr wrap="square" lIns="0" tIns="0" rIns="0" bIns="0" rtlCol="0"/>
          <a:lstStyle/>
          <a:p>
            <a:pPr algn="just" defTabSz="685800" eaLnBrk="0" fontAlgn="base" hangingPunct="0">
              <a:defRPr/>
            </a:pPr>
            <a:r>
              <a:rPr lang="en-US" sz="900" b="1" dirty="0">
                <a:solidFill>
                  <a:prstClr val="white"/>
                </a:solidFill>
                <a:latin typeface="Arial Narrow" panose="020B0606020202030204" pitchFamily="34" charset="0"/>
              </a:rPr>
              <a:t>  17 711  </a:t>
            </a:r>
            <a:r>
              <a:rPr lang="en-US" sz="900" dirty="0">
                <a:solidFill>
                  <a:prstClr val="white"/>
                </a:solidFill>
                <a:latin typeface="Arial Narrow" panose="020B0606020202030204" pitchFamily="34" charset="0"/>
              </a:rPr>
              <a:t>outreach services conducted (inclusive of awareness raising activities, capacity building activities and social justice blockages activities).  </a:t>
            </a:r>
            <a:endParaRPr lang="en-ZA" sz="900" dirty="0">
              <a:solidFill>
                <a:prstClr val="white"/>
              </a:solidFill>
              <a:latin typeface="Arial Narrow" panose="020B0606020202030204" pitchFamily="34" charset="0"/>
              <a:ea typeface="Times New Roman" panose="02020603050405020304" pitchFamily="18" charset="0"/>
            </a:endParaRPr>
          </a:p>
        </p:txBody>
      </p:sp>
      <p:sp>
        <p:nvSpPr>
          <p:cNvPr id="6" name="object 6"/>
          <p:cNvSpPr/>
          <p:nvPr/>
        </p:nvSpPr>
        <p:spPr>
          <a:xfrm>
            <a:off x="5084064" y="3480435"/>
            <a:ext cx="3948113" cy="435769"/>
          </a:xfrm>
          <a:custGeom>
            <a:avLst/>
            <a:gdLst/>
            <a:ahLst/>
            <a:cxnLst/>
            <a:rect l="l" t="t" r="r" b="b"/>
            <a:pathLst>
              <a:path w="5264150" h="581025">
                <a:moveTo>
                  <a:pt x="0" y="580644"/>
                </a:moveTo>
                <a:lnTo>
                  <a:pt x="5263896" y="580644"/>
                </a:lnTo>
                <a:lnTo>
                  <a:pt x="5263896" y="0"/>
                </a:lnTo>
                <a:lnTo>
                  <a:pt x="0" y="0"/>
                </a:lnTo>
                <a:lnTo>
                  <a:pt x="0" y="580644"/>
                </a:lnTo>
                <a:close/>
              </a:path>
            </a:pathLst>
          </a:custGeom>
          <a:ln w="12700">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8" name="object 8"/>
          <p:cNvSpPr/>
          <p:nvPr/>
        </p:nvSpPr>
        <p:spPr>
          <a:xfrm>
            <a:off x="4621150" y="3430153"/>
            <a:ext cx="669788" cy="573776"/>
          </a:xfrm>
          <a:prstGeom prst="rect">
            <a:avLst/>
          </a:prstGeom>
          <a:blipFill>
            <a:blip r:embed="rId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 name="object 9"/>
          <p:cNvSpPr/>
          <p:nvPr/>
        </p:nvSpPr>
        <p:spPr>
          <a:xfrm>
            <a:off x="4673918" y="3521298"/>
            <a:ext cx="567680" cy="356044"/>
          </a:xfrm>
          <a:prstGeom prst="rect">
            <a:avLst/>
          </a:prstGeom>
          <a:blipFill>
            <a:blip r:embed="rId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0" name="object 10"/>
          <p:cNvSpPr/>
          <p:nvPr/>
        </p:nvSpPr>
        <p:spPr>
          <a:xfrm>
            <a:off x="4664583" y="3454146"/>
            <a:ext cx="586740" cy="490538"/>
          </a:xfrm>
          <a:custGeom>
            <a:avLst/>
            <a:gdLst/>
            <a:ahLst/>
            <a:cxnLst/>
            <a:rect l="l" t="t" r="r" b="b"/>
            <a:pathLst>
              <a:path w="782320" h="654050">
                <a:moveTo>
                  <a:pt x="0" y="326898"/>
                </a:moveTo>
                <a:lnTo>
                  <a:pt x="3568" y="282528"/>
                </a:lnTo>
                <a:lnTo>
                  <a:pt x="13962" y="239977"/>
                </a:lnTo>
                <a:lnTo>
                  <a:pt x="30718" y="199632"/>
                </a:lnTo>
                <a:lnTo>
                  <a:pt x="53368" y="161882"/>
                </a:lnTo>
                <a:lnTo>
                  <a:pt x="81447" y="127117"/>
                </a:lnTo>
                <a:lnTo>
                  <a:pt x="114490" y="95726"/>
                </a:lnTo>
                <a:lnTo>
                  <a:pt x="152031" y="68097"/>
                </a:lnTo>
                <a:lnTo>
                  <a:pt x="193604" y="44619"/>
                </a:lnTo>
                <a:lnTo>
                  <a:pt x="238744" y="25681"/>
                </a:lnTo>
                <a:lnTo>
                  <a:pt x="286984" y="11673"/>
                </a:lnTo>
                <a:lnTo>
                  <a:pt x="337860" y="2983"/>
                </a:lnTo>
                <a:lnTo>
                  <a:pt x="390905" y="0"/>
                </a:lnTo>
                <a:lnTo>
                  <a:pt x="443951" y="2983"/>
                </a:lnTo>
                <a:lnTo>
                  <a:pt x="494827" y="11673"/>
                </a:lnTo>
                <a:lnTo>
                  <a:pt x="543067" y="25681"/>
                </a:lnTo>
                <a:lnTo>
                  <a:pt x="588207" y="44619"/>
                </a:lnTo>
                <a:lnTo>
                  <a:pt x="629780" y="68097"/>
                </a:lnTo>
                <a:lnTo>
                  <a:pt x="667321" y="95726"/>
                </a:lnTo>
                <a:lnTo>
                  <a:pt x="700364" y="127117"/>
                </a:lnTo>
                <a:lnTo>
                  <a:pt x="728443" y="161882"/>
                </a:lnTo>
                <a:lnTo>
                  <a:pt x="751093" y="199632"/>
                </a:lnTo>
                <a:lnTo>
                  <a:pt x="767849" y="239977"/>
                </a:lnTo>
                <a:lnTo>
                  <a:pt x="778243" y="282528"/>
                </a:lnTo>
                <a:lnTo>
                  <a:pt x="781811" y="326898"/>
                </a:lnTo>
                <a:lnTo>
                  <a:pt x="778243" y="371267"/>
                </a:lnTo>
                <a:lnTo>
                  <a:pt x="767849" y="413818"/>
                </a:lnTo>
                <a:lnTo>
                  <a:pt x="751093" y="454163"/>
                </a:lnTo>
                <a:lnTo>
                  <a:pt x="728443" y="491913"/>
                </a:lnTo>
                <a:lnTo>
                  <a:pt x="700364" y="526678"/>
                </a:lnTo>
                <a:lnTo>
                  <a:pt x="667321" y="558069"/>
                </a:lnTo>
                <a:lnTo>
                  <a:pt x="629780" y="585698"/>
                </a:lnTo>
                <a:lnTo>
                  <a:pt x="588207" y="609176"/>
                </a:lnTo>
                <a:lnTo>
                  <a:pt x="543067" y="628114"/>
                </a:lnTo>
                <a:lnTo>
                  <a:pt x="494827" y="642122"/>
                </a:lnTo>
                <a:lnTo>
                  <a:pt x="443951" y="650812"/>
                </a:lnTo>
                <a:lnTo>
                  <a:pt x="390905" y="653796"/>
                </a:lnTo>
                <a:lnTo>
                  <a:pt x="337860" y="650812"/>
                </a:lnTo>
                <a:lnTo>
                  <a:pt x="286984" y="642122"/>
                </a:lnTo>
                <a:lnTo>
                  <a:pt x="238744" y="628114"/>
                </a:lnTo>
                <a:lnTo>
                  <a:pt x="193604" y="609176"/>
                </a:lnTo>
                <a:lnTo>
                  <a:pt x="152031" y="585698"/>
                </a:lnTo>
                <a:lnTo>
                  <a:pt x="114490" y="558069"/>
                </a:lnTo>
                <a:lnTo>
                  <a:pt x="81447" y="526678"/>
                </a:lnTo>
                <a:lnTo>
                  <a:pt x="53368" y="491913"/>
                </a:lnTo>
                <a:lnTo>
                  <a:pt x="30718" y="454163"/>
                </a:lnTo>
                <a:lnTo>
                  <a:pt x="13962" y="413818"/>
                </a:lnTo>
                <a:lnTo>
                  <a:pt x="3568" y="371267"/>
                </a:lnTo>
                <a:lnTo>
                  <a:pt x="0" y="326898"/>
                </a:lnTo>
                <a:close/>
              </a:path>
            </a:pathLst>
          </a:custGeom>
          <a:ln w="9525">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1" name="object 11"/>
          <p:cNvSpPr/>
          <p:nvPr/>
        </p:nvSpPr>
        <p:spPr>
          <a:xfrm>
            <a:off x="5296662" y="4530356"/>
            <a:ext cx="3710849" cy="478067"/>
          </a:xfrm>
          <a:custGeom>
            <a:avLst/>
            <a:gdLst/>
            <a:ahLst/>
            <a:cxnLst/>
            <a:rect l="l" t="t" r="r" b="b"/>
            <a:pathLst>
              <a:path w="5049520" h="658495">
                <a:moveTo>
                  <a:pt x="0" y="658367"/>
                </a:moveTo>
                <a:lnTo>
                  <a:pt x="5049011" y="658367"/>
                </a:lnTo>
                <a:lnTo>
                  <a:pt x="5049011" y="0"/>
                </a:lnTo>
                <a:lnTo>
                  <a:pt x="0" y="0"/>
                </a:lnTo>
                <a:lnTo>
                  <a:pt x="0" y="658367"/>
                </a:lnTo>
                <a:close/>
              </a:path>
            </a:pathLst>
          </a:custGeom>
          <a:solidFill>
            <a:srgbClr val="5B9BD4"/>
          </a:solidFill>
        </p:spPr>
        <p:txBody>
          <a:bodyPr wrap="square" lIns="0" tIns="0" rIns="0" bIns="0" rtlCol="0"/>
          <a:lstStyle/>
          <a:p>
            <a:pPr algn="just" defTabSz="685800" eaLnBrk="0" fontAlgn="base" hangingPunct="0">
              <a:defRPr/>
            </a:pPr>
            <a:r>
              <a:rPr lang="en-ZA" sz="900" b="1" dirty="0">
                <a:solidFill>
                  <a:prstClr val="white"/>
                </a:solidFill>
                <a:latin typeface="Arial Narrow" panose="020B0606020202030204" pitchFamily="34" charset="0"/>
              </a:rPr>
              <a:t>335</a:t>
            </a:r>
            <a:r>
              <a:rPr lang="en-ZA" sz="900" dirty="0">
                <a:solidFill>
                  <a:prstClr val="white"/>
                </a:solidFill>
                <a:latin typeface="Arial Narrow" panose="020B0606020202030204" pitchFamily="34" charset="0"/>
              </a:rPr>
              <a:t> complaints were received.</a:t>
            </a:r>
            <a:r>
              <a:rPr lang="en-ZA" sz="900" dirty="0">
                <a:solidFill>
                  <a:srgbClr val="FF0000"/>
                </a:solidFill>
                <a:latin typeface="Arial Narrow" panose="020B0606020202030204" pitchFamily="34" charset="0"/>
              </a:rPr>
              <a:t> </a:t>
            </a:r>
            <a:r>
              <a:rPr lang="en-ZA" sz="900" b="1" dirty="0">
                <a:solidFill>
                  <a:schemeClr val="bg1"/>
                </a:solidFill>
                <a:latin typeface="Arial Narrow" panose="020B0606020202030204" pitchFamily="34" charset="0"/>
              </a:rPr>
              <a:t>239</a:t>
            </a:r>
            <a:r>
              <a:rPr lang="en-ZA" sz="900" dirty="0">
                <a:solidFill>
                  <a:srgbClr val="FF0000"/>
                </a:solidFill>
                <a:latin typeface="Arial Narrow" panose="020B0606020202030204" pitchFamily="34" charset="0"/>
              </a:rPr>
              <a:t> </a:t>
            </a:r>
            <a:r>
              <a:rPr lang="en-ZA" sz="900" dirty="0">
                <a:solidFill>
                  <a:prstClr val="white"/>
                </a:solidFill>
                <a:latin typeface="Arial Narrow" panose="020B0606020202030204" pitchFamily="34" charset="0"/>
                <a:ea typeface="Times New Roman" panose="02020603050405020304" pitchFamily="18" charset="0"/>
              </a:rPr>
              <a:t>were investigated and responded to while </a:t>
            </a:r>
            <a:r>
              <a:rPr lang="en-ZA" sz="900" b="1" dirty="0">
                <a:solidFill>
                  <a:prstClr val="white"/>
                </a:solidFill>
                <a:latin typeface="Arial Narrow" panose="020B0606020202030204" pitchFamily="34" charset="0"/>
                <a:ea typeface="Times New Roman" panose="02020603050405020304" pitchFamily="18" charset="0"/>
              </a:rPr>
              <a:t>96</a:t>
            </a:r>
            <a:r>
              <a:rPr lang="en-ZA" sz="900" dirty="0">
                <a:solidFill>
                  <a:prstClr val="white"/>
                </a:solidFill>
                <a:latin typeface="Arial Narrow" panose="020B0606020202030204" pitchFamily="34" charset="0"/>
                <a:ea typeface="Times New Roman" panose="02020603050405020304" pitchFamily="18" charset="0"/>
              </a:rPr>
              <a:t> were  pending investigations.</a:t>
            </a:r>
            <a:r>
              <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a:t>
            </a:r>
          </a:p>
        </p:txBody>
      </p:sp>
      <p:sp>
        <p:nvSpPr>
          <p:cNvPr id="12" name="object 12"/>
          <p:cNvSpPr/>
          <p:nvPr/>
        </p:nvSpPr>
        <p:spPr>
          <a:xfrm>
            <a:off x="5231801" y="4526230"/>
            <a:ext cx="3787140" cy="493871"/>
          </a:xfrm>
          <a:custGeom>
            <a:avLst/>
            <a:gdLst/>
            <a:ahLst/>
            <a:cxnLst/>
            <a:rect l="l" t="t" r="r" b="b"/>
            <a:pathLst>
              <a:path w="5049520" h="658495">
                <a:moveTo>
                  <a:pt x="0" y="658367"/>
                </a:moveTo>
                <a:lnTo>
                  <a:pt x="5049011" y="658367"/>
                </a:lnTo>
                <a:lnTo>
                  <a:pt x="5049011" y="0"/>
                </a:lnTo>
                <a:lnTo>
                  <a:pt x="0" y="0"/>
                </a:lnTo>
                <a:lnTo>
                  <a:pt x="0" y="658367"/>
                </a:lnTo>
                <a:close/>
              </a:path>
            </a:pathLst>
          </a:custGeom>
          <a:ln w="12699">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13" name="object 13"/>
          <p:cNvSpPr/>
          <p:nvPr/>
        </p:nvSpPr>
        <p:spPr>
          <a:xfrm>
            <a:off x="4645151" y="4544558"/>
            <a:ext cx="680094" cy="502929"/>
          </a:xfrm>
          <a:prstGeom prst="rect">
            <a:avLst/>
          </a:prstGeom>
          <a:blipFill>
            <a:blip r:embed="rId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4" name="object 14"/>
          <p:cNvSpPr/>
          <p:nvPr/>
        </p:nvSpPr>
        <p:spPr>
          <a:xfrm>
            <a:off x="4664583" y="4555923"/>
            <a:ext cx="603504" cy="426339"/>
          </a:xfrm>
          <a:prstGeom prst="rect">
            <a:avLst/>
          </a:prstGeom>
          <a:blipFill>
            <a:blip r:embed="rId6"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5" name="object 15"/>
          <p:cNvSpPr/>
          <p:nvPr/>
        </p:nvSpPr>
        <p:spPr>
          <a:xfrm>
            <a:off x="5251323" y="5079927"/>
            <a:ext cx="3791017" cy="401930"/>
          </a:xfrm>
          <a:custGeom>
            <a:avLst/>
            <a:gdLst/>
            <a:ahLst/>
            <a:cxnLst/>
            <a:rect l="l" t="t" r="r" b="b"/>
            <a:pathLst>
              <a:path w="5087620" h="508000">
                <a:moveTo>
                  <a:pt x="0" y="507492"/>
                </a:moveTo>
                <a:lnTo>
                  <a:pt x="5087111" y="507492"/>
                </a:lnTo>
                <a:lnTo>
                  <a:pt x="5087111" y="0"/>
                </a:lnTo>
                <a:lnTo>
                  <a:pt x="0" y="0"/>
                </a:lnTo>
                <a:lnTo>
                  <a:pt x="0" y="507492"/>
                </a:lnTo>
                <a:close/>
              </a:path>
            </a:pathLst>
          </a:custGeom>
          <a:solidFill>
            <a:srgbClr val="5B9BD4"/>
          </a:solidFill>
        </p:spPr>
        <p:txBody>
          <a:bodyPr wrap="square" lIns="0" tIns="0" rIns="0" bIns="0" rtlCol="0"/>
          <a:lstStyle/>
          <a:p>
            <a:pPr algn="just" defTabSz="685800">
              <a:lnSpc>
                <a:spcPct val="115000"/>
              </a:lnSpc>
              <a:spcAft>
                <a:spcPts val="600"/>
              </a:spcAft>
              <a:defRPr/>
            </a:pPr>
            <a:r>
              <a:rPr lang="en-ZA" sz="900" b="1"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94.48% (137 out of 145) </a:t>
            </a:r>
            <a:r>
              <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of public interest matters (</a:t>
            </a:r>
            <a:r>
              <a:rPr lang="en-ZA" sz="9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Section</a:t>
            </a:r>
            <a:r>
              <a:rPr lang="en-ZA" sz="9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150) were settled.</a:t>
            </a:r>
          </a:p>
        </p:txBody>
      </p:sp>
      <p:sp>
        <p:nvSpPr>
          <p:cNvPr id="16" name="object 16"/>
          <p:cNvSpPr/>
          <p:nvPr/>
        </p:nvSpPr>
        <p:spPr>
          <a:xfrm>
            <a:off x="5191796" y="5087815"/>
            <a:ext cx="3815715" cy="381000"/>
          </a:xfrm>
          <a:custGeom>
            <a:avLst/>
            <a:gdLst/>
            <a:ahLst/>
            <a:cxnLst/>
            <a:rect l="l" t="t" r="r" b="b"/>
            <a:pathLst>
              <a:path w="5087620" h="508000">
                <a:moveTo>
                  <a:pt x="0" y="507492"/>
                </a:moveTo>
                <a:lnTo>
                  <a:pt x="5087111" y="507492"/>
                </a:lnTo>
                <a:lnTo>
                  <a:pt x="5087111" y="0"/>
                </a:lnTo>
                <a:lnTo>
                  <a:pt x="0" y="0"/>
                </a:lnTo>
                <a:lnTo>
                  <a:pt x="0" y="507492"/>
                </a:lnTo>
                <a:close/>
              </a:path>
            </a:pathLst>
          </a:custGeom>
          <a:ln w="12700">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18" name="object 18"/>
          <p:cNvSpPr/>
          <p:nvPr/>
        </p:nvSpPr>
        <p:spPr>
          <a:xfrm>
            <a:off x="4640580" y="5054346"/>
            <a:ext cx="646947" cy="506330"/>
          </a:xfrm>
          <a:prstGeom prst="rect">
            <a:avLst/>
          </a:prstGeom>
          <a:blipFill>
            <a:blip r:embed="rId7"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9" name="object 19"/>
          <p:cNvSpPr/>
          <p:nvPr/>
        </p:nvSpPr>
        <p:spPr>
          <a:xfrm>
            <a:off x="4686257" y="5084607"/>
            <a:ext cx="545544" cy="409432"/>
          </a:xfrm>
          <a:prstGeom prst="rect">
            <a:avLst/>
          </a:prstGeom>
          <a:blipFill>
            <a:blip r:embed="rId8"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0" name="object 20"/>
          <p:cNvSpPr/>
          <p:nvPr/>
        </p:nvSpPr>
        <p:spPr>
          <a:xfrm>
            <a:off x="4684014" y="5078349"/>
            <a:ext cx="563880" cy="422910"/>
          </a:xfrm>
          <a:custGeom>
            <a:avLst/>
            <a:gdLst/>
            <a:ahLst/>
            <a:cxnLst/>
            <a:rect l="l" t="t" r="r" b="b"/>
            <a:pathLst>
              <a:path w="751840" h="563879">
                <a:moveTo>
                  <a:pt x="0" y="281940"/>
                </a:moveTo>
                <a:lnTo>
                  <a:pt x="4072" y="240276"/>
                </a:lnTo>
                <a:lnTo>
                  <a:pt x="15901" y="200510"/>
                </a:lnTo>
                <a:lnTo>
                  <a:pt x="34908" y="163079"/>
                </a:lnTo>
                <a:lnTo>
                  <a:pt x="60511" y="128419"/>
                </a:lnTo>
                <a:lnTo>
                  <a:pt x="92129" y="96965"/>
                </a:lnTo>
                <a:lnTo>
                  <a:pt x="129183" y="69153"/>
                </a:lnTo>
                <a:lnTo>
                  <a:pt x="171092" y="45421"/>
                </a:lnTo>
                <a:lnTo>
                  <a:pt x="217275" y="26203"/>
                </a:lnTo>
                <a:lnTo>
                  <a:pt x="267152" y="11936"/>
                </a:lnTo>
                <a:lnTo>
                  <a:pt x="320143" y="3056"/>
                </a:lnTo>
                <a:lnTo>
                  <a:pt x="375666" y="0"/>
                </a:lnTo>
                <a:lnTo>
                  <a:pt x="431188" y="3056"/>
                </a:lnTo>
                <a:lnTo>
                  <a:pt x="484179" y="11936"/>
                </a:lnTo>
                <a:lnTo>
                  <a:pt x="534056" y="26203"/>
                </a:lnTo>
                <a:lnTo>
                  <a:pt x="580239" y="45421"/>
                </a:lnTo>
                <a:lnTo>
                  <a:pt x="622148" y="69153"/>
                </a:lnTo>
                <a:lnTo>
                  <a:pt x="659202" y="96965"/>
                </a:lnTo>
                <a:lnTo>
                  <a:pt x="690820" y="128419"/>
                </a:lnTo>
                <a:lnTo>
                  <a:pt x="716423" y="163079"/>
                </a:lnTo>
                <a:lnTo>
                  <a:pt x="735430" y="200510"/>
                </a:lnTo>
                <a:lnTo>
                  <a:pt x="747259" y="240276"/>
                </a:lnTo>
                <a:lnTo>
                  <a:pt x="751331" y="281940"/>
                </a:lnTo>
                <a:lnTo>
                  <a:pt x="747259" y="323603"/>
                </a:lnTo>
                <a:lnTo>
                  <a:pt x="735430" y="363369"/>
                </a:lnTo>
                <a:lnTo>
                  <a:pt x="716423" y="400800"/>
                </a:lnTo>
                <a:lnTo>
                  <a:pt x="690820" y="435460"/>
                </a:lnTo>
                <a:lnTo>
                  <a:pt x="659202" y="466914"/>
                </a:lnTo>
                <a:lnTo>
                  <a:pt x="622148" y="494726"/>
                </a:lnTo>
                <a:lnTo>
                  <a:pt x="580239" y="518458"/>
                </a:lnTo>
                <a:lnTo>
                  <a:pt x="534056" y="537676"/>
                </a:lnTo>
                <a:lnTo>
                  <a:pt x="484179" y="551943"/>
                </a:lnTo>
                <a:lnTo>
                  <a:pt x="431188" y="560823"/>
                </a:lnTo>
                <a:lnTo>
                  <a:pt x="375666" y="563880"/>
                </a:lnTo>
                <a:lnTo>
                  <a:pt x="320143" y="560823"/>
                </a:lnTo>
                <a:lnTo>
                  <a:pt x="267152" y="551943"/>
                </a:lnTo>
                <a:lnTo>
                  <a:pt x="217275" y="537676"/>
                </a:lnTo>
                <a:lnTo>
                  <a:pt x="171092" y="518458"/>
                </a:lnTo>
                <a:lnTo>
                  <a:pt x="129183" y="494726"/>
                </a:lnTo>
                <a:lnTo>
                  <a:pt x="92129" y="466914"/>
                </a:lnTo>
                <a:lnTo>
                  <a:pt x="60511" y="435460"/>
                </a:lnTo>
                <a:lnTo>
                  <a:pt x="34908" y="400800"/>
                </a:lnTo>
                <a:lnTo>
                  <a:pt x="15901" y="363369"/>
                </a:lnTo>
                <a:lnTo>
                  <a:pt x="4072" y="323603"/>
                </a:lnTo>
                <a:lnTo>
                  <a:pt x="0" y="281940"/>
                </a:lnTo>
                <a:close/>
              </a:path>
            </a:pathLst>
          </a:custGeom>
          <a:ln w="9525">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1" name="object 21"/>
          <p:cNvSpPr/>
          <p:nvPr/>
        </p:nvSpPr>
        <p:spPr>
          <a:xfrm>
            <a:off x="5287039" y="3992529"/>
            <a:ext cx="3736565" cy="445770"/>
          </a:xfrm>
          <a:custGeom>
            <a:avLst/>
            <a:gdLst/>
            <a:ahLst/>
            <a:cxnLst/>
            <a:rect l="l" t="t" r="r" b="b"/>
            <a:pathLst>
              <a:path w="5034280" h="594360">
                <a:moveTo>
                  <a:pt x="0" y="594360"/>
                </a:moveTo>
                <a:lnTo>
                  <a:pt x="5033772" y="594360"/>
                </a:lnTo>
                <a:lnTo>
                  <a:pt x="5033772" y="0"/>
                </a:lnTo>
                <a:lnTo>
                  <a:pt x="0" y="0"/>
                </a:lnTo>
                <a:lnTo>
                  <a:pt x="0" y="594360"/>
                </a:lnTo>
                <a:close/>
              </a:path>
            </a:pathLst>
          </a:custGeom>
          <a:solidFill>
            <a:srgbClr val="5B9BD4"/>
          </a:solidFill>
        </p:spPr>
        <p:txBody>
          <a:bodyPr wrap="square" lIns="0" tIns="0" rIns="0" bIns="0" rtlCol="0"/>
          <a:lstStyle/>
          <a:p>
            <a:pPr algn="just" defTabSz="685800">
              <a:lnSpc>
                <a:spcPct val="107000"/>
              </a:lnSpc>
              <a:spcAft>
                <a:spcPts val="600"/>
              </a:spcAft>
              <a:defRPr/>
            </a:pPr>
            <a:r>
              <a:rPr lang="en-ZA" sz="900" b="1" dirty="0">
                <a:solidFill>
                  <a:prstClr val="white"/>
                </a:solidFill>
                <a:latin typeface="Arial Narrow" panose="020B0606020202030204" pitchFamily="34" charset="0"/>
              </a:rPr>
              <a:t>  7 030 545 </a:t>
            </a:r>
            <a:r>
              <a:rPr lang="en-ZA" sz="900" dirty="0">
                <a:solidFill>
                  <a:prstClr val="white"/>
                </a:solidFill>
                <a:latin typeface="Arial Narrow" panose="020B0606020202030204" pitchFamily="34" charset="0"/>
              </a:rPr>
              <a:t>people were capacitated to better understand the law and their rights through  outreach activities (inclusive of Radio Talk Shows).</a:t>
            </a:r>
            <a:endPar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23" name="object 23"/>
          <p:cNvSpPr/>
          <p:nvPr/>
        </p:nvSpPr>
        <p:spPr>
          <a:xfrm>
            <a:off x="4608576" y="4009663"/>
            <a:ext cx="699535" cy="533762"/>
          </a:xfrm>
          <a:prstGeom prst="rect">
            <a:avLst/>
          </a:prstGeom>
          <a:blipFill>
            <a:blip r:embed="rId9"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4" name="object 24"/>
          <p:cNvSpPr/>
          <p:nvPr/>
        </p:nvSpPr>
        <p:spPr>
          <a:xfrm>
            <a:off x="4652010" y="4026098"/>
            <a:ext cx="616077" cy="450342"/>
          </a:xfrm>
          <a:prstGeom prst="rect">
            <a:avLst/>
          </a:prstGeom>
          <a:blipFill>
            <a:blip r:embed="rId10"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5" name="object 25"/>
          <p:cNvSpPr/>
          <p:nvPr/>
        </p:nvSpPr>
        <p:spPr>
          <a:xfrm>
            <a:off x="4652009" y="4033647"/>
            <a:ext cx="616268" cy="450533"/>
          </a:xfrm>
          <a:custGeom>
            <a:avLst/>
            <a:gdLst/>
            <a:ahLst/>
            <a:cxnLst/>
            <a:rect l="l" t="t" r="r" b="b"/>
            <a:pathLst>
              <a:path w="821690" h="600710">
                <a:moveTo>
                  <a:pt x="0" y="300227"/>
                </a:moveTo>
                <a:lnTo>
                  <a:pt x="3749" y="259478"/>
                </a:lnTo>
                <a:lnTo>
                  <a:pt x="14672" y="220397"/>
                </a:lnTo>
                <a:lnTo>
                  <a:pt x="32277" y="183344"/>
                </a:lnTo>
                <a:lnTo>
                  <a:pt x="56077" y="148674"/>
                </a:lnTo>
                <a:lnTo>
                  <a:pt x="85581" y="116746"/>
                </a:lnTo>
                <a:lnTo>
                  <a:pt x="120300" y="87915"/>
                </a:lnTo>
                <a:lnTo>
                  <a:pt x="159745" y="62540"/>
                </a:lnTo>
                <a:lnTo>
                  <a:pt x="203425" y="40978"/>
                </a:lnTo>
                <a:lnTo>
                  <a:pt x="250852" y="23586"/>
                </a:lnTo>
                <a:lnTo>
                  <a:pt x="301536" y="10720"/>
                </a:lnTo>
                <a:lnTo>
                  <a:pt x="354988" y="2739"/>
                </a:lnTo>
                <a:lnTo>
                  <a:pt x="410718" y="0"/>
                </a:lnTo>
                <a:lnTo>
                  <a:pt x="466447" y="2739"/>
                </a:lnTo>
                <a:lnTo>
                  <a:pt x="519899" y="10720"/>
                </a:lnTo>
                <a:lnTo>
                  <a:pt x="570583" y="23586"/>
                </a:lnTo>
                <a:lnTo>
                  <a:pt x="618010" y="40978"/>
                </a:lnTo>
                <a:lnTo>
                  <a:pt x="661690" y="62540"/>
                </a:lnTo>
                <a:lnTo>
                  <a:pt x="701135" y="87915"/>
                </a:lnTo>
                <a:lnTo>
                  <a:pt x="735854" y="116746"/>
                </a:lnTo>
                <a:lnTo>
                  <a:pt x="765358" y="148674"/>
                </a:lnTo>
                <a:lnTo>
                  <a:pt x="789158" y="183344"/>
                </a:lnTo>
                <a:lnTo>
                  <a:pt x="806763" y="220397"/>
                </a:lnTo>
                <a:lnTo>
                  <a:pt x="817686" y="259478"/>
                </a:lnTo>
                <a:lnTo>
                  <a:pt x="821436" y="300227"/>
                </a:lnTo>
                <a:lnTo>
                  <a:pt x="817686" y="340977"/>
                </a:lnTo>
                <a:lnTo>
                  <a:pt x="806763" y="380058"/>
                </a:lnTo>
                <a:lnTo>
                  <a:pt x="789158" y="417111"/>
                </a:lnTo>
                <a:lnTo>
                  <a:pt x="765358" y="451781"/>
                </a:lnTo>
                <a:lnTo>
                  <a:pt x="735854" y="483709"/>
                </a:lnTo>
                <a:lnTo>
                  <a:pt x="701135" y="512540"/>
                </a:lnTo>
                <a:lnTo>
                  <a:pt x="661690" y="537915"/>
                </a:lnTo>
                <a:lnTo>
                  <a:pt x="618010" y="559477"/>
                </a:lnTo>
                <a:lnTo>
                  <a:pt x="570583" y="576869"/>
                </a:lnTo>
                <a:lnTo>
                  <a:pt x="519899" y="589735"/>
                </a:lnTo>
                <a:lnTo>
                  <a:pt x="466447" y="597716"/>
                </a:lnTo>
                <a:lnTo>
                  <a:pt x="410718" y="600455"/>
                </a:lnTo>
                <a:lnTo>
                  <a:pt x="354988" y="597716"/>
                </a:lnTo>
                <a:lnTo>
                  <a:pt x="301536" y="589735"/>
                </a:lnTo>
                <a:lnTo>
                  <a:pt x="250852" y="576869"/>
                </a:lnTo>
                <a:lnTo>
                  <a:pt x="203425" y="559477"/>
                </a:lnTo>
                <a:lnTo>
                  <a:pt x="159745" y="537915"/>
                </a:lnTo>
                <a:lnTo>
                  <a:pt x="120300" y="512540"/>
                </a:lnTo>
                <a:lnTo>
                  <a:pt x="85581" y="483709"/>
                </a:lnTo>
                <a:lnTo>
                  <a:pt x="56077" y="451781"/>
                </a:lnTo>
                <a:lnTo>
                  <a:pt x="32277" y="417111"/>
                </a:lnTo>
                <a:lnTo>
                  <a:pt x="14672" y="380058"/>
                </a:lnTo>
                <a:lnTo>
                  <a:pt x="3749" y="340977"/>
                </a:lnTo>
                <a:lnTo>
                  <a:pt x="0" y="300227"/>
                </a:lnTo>
                <a:close/>
              </a:path>
            </a:pathLst>
          </a:custGeom>
          <a:ln w="9525">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6" name="object 26"/>
          <p:cNvSpPr/>
          <p:nvPr/>
        </p:nvSpPr>
        <p:spPr>
          <a:xfrm>
            <a:off x="179624" y="4097669"/>
            <a:ext cx="4380071" cy="1770685"/>
          </a:xfrm>
          <a:custGeom>
            <a:avLst/>
            <a:gdLst/>
            <a:ahLst/>
            <a:cxnLst/>
            <a:rect l="l" t="t" r="r" b="b"/>
            <a:pathLst>
              <a:path w="5840095" h="1545590">
                <a:moveTo>
                  <a:pt x="0" y="1545336"/>
                </a:moveTo>
                <a:lnTo>
                  <a:pt x="5839968" y="1545336"/>
                </a:lnTo>
                <a:lnTo>
                  <a:pt x="5839968" y="0"/>
                </a:lnTo>
                <a:lnTo>
                  <a:pt x="0" y="0"/>
                </a:lnTo>
                <a:lnTo>
                  <a:pt x="0" y="1545336"/>
                </a:lnTo>
                <a:close/>
              </a:path>
            </a:pathLst>
          </a:custGeom>
          <a:solidFill>
            <a:srgbClr val="001F5F"/>
          </a:solidFill>
        </p:spPr>
        <p:txBody>
          <a:bodyPr wrap="square" lIns="0" tIns="0" rIns="0" bIns="0" rtlCol="0"/>
          <a:lstStyle/>
          <a:p>
            <a:pPr defTabSz="685800">
              <a:defRPr/>
            </a:pPr>
            <a:endParaRPr sz="1350">
              <a:solidFill>
                <a:prstClr val="black"/>
              </a:solidFill>
              <a:latin typeface="Calibri"/>
            </a:endParaRPr>
          </a:p>
        </p:txBody>
      </p:sp>
      <p:sp>
        <p:nvSpPr>
          <p:cNvPr id="27" name="object 27"/>
          <p:cNvSpPr txBox="1"/>
          <p:nvPr/>
        </p:nvSpPr>
        <p:spPr>
          <a:xfrm>
            <a:off x="244855" y="4103383"/>
            <a:ext cx="4294065" cy="1764970"/>
          </a:xfrm>
          <a:prstGeom prst="rect">
            <a:avLst/>
          </a:prstGeom>
        </p:spPr>
        <p:txBody>
          <a:bodyPr vert="horz" wrap="square" lIns="0" tIns="0" rIns="0" bIns="0" rtlCol="0">
            <a:spAutoFit/>
          </a:bodyPr>
          <a:lstStyle/>
          <a:p>
            <a:pPr algn="ctr" defTabSz="685800">
              <a:defRPr/>
            </a:pPr>
            <a:r>
              <a:rPr sz="900" b="1" spc="-4" dirty="0">
                <a:solidFill>
                  <a:srgbClr val="F4B083"/>
                </a:solidFill>
                <a:latin typeface="Arial Black"/>
                <a:cs typeface="Arial Black"/>
              </a:rPr>
              <a:t>CCMA</a:t>
            </a:r>
            <a:r>
              <a:rPr sz="900" b="1" spc="-41" dirty="0">
                <a:solidFill>
                  <a:srgbClr val="F4B083"/>
                </a:solidFill>
                <a:latin typeface="Arial Black"/>
                <a:cs typeface="Arial Black"/>
              </a:rPr>
              <a:t> </a:t>
            </a:r>
            <a:r>
              <a:rPr sz="900" b="1" spc="-8" dirty="0">
                <a:solidFill>
                  <a:srgbClr val="F4B083"/>
                </a:solidFill>
                <a:latin typeface="Arial Black"/>
                <a:cs typeface="Arial Black"/>
              </a:rPr>
              <a:t>EVENTS</a:t>
            </a:r>
            <a:endParaRPr sz="900" dirty="0">
              <a:solidFill>
                <a:prstClr val="black"/>
              </a:solidFill>
              <a:latin typeface="Arial Black"/>
              <a:cs typeface="Arial Black"/>
            </a:endParaRPr>
          </a:p>
          <a:p>
            <a:pPr marL="138589" marR="3810" indent="-129064" defTabSz="685800">
              <a:lnSpc>
                <a:spcPts val="975"/>
              </a:lnSpc>
              <a:spcBef>
                <a:spcPts val="634"/>
              </a:spcBef>
              <a:buFont typeface="Arial"/>
              <a:buChar char="•"/>
              <a:tabLst>
                <a:tab pos="139065" algn="l"/>
              </a:tabLst>
              <a:defRPr/>
            </a:pPr>
            <a:r>
              <a:rPr lang="en-US" sz="600" b="1" dirty="0">
                <a:solidFill>
                  <a:schemeClr val="bg1"/>
                </a:solidFill>
                <a:latin typeface="Arial Narrow"/>
                <a:cs typeface="Arial Narrow"/>
              </a:rPr>
              <a:t>Director’s digital Engagements with Bargaining Councils conducted on 14 April 2021</a:t>
            </a:r>
          </a:p>
          <a:p>
            <a:pPr marL="138589" marR="3810" indent="-129064" defTabSz="685800">
              <a:lnSpc>
                <a:spcPts val="975"/>
              </a:lnSpc>
              <a:spcBef>
                <a:spcPts val="634"/>
              </a:spcBef>
              <a:buFont typeface="Arial"/>
              <a:buChar char="•"/>
              <a:tabLst>
                <a:tab pos="139065" algn="l"/>
              </a:tabLst>
              <a:defRPr/>
            </a:pPr>
            <a:r>
              <a:rPr lang="en-US" sz="600" b="1" dirty="0">
                <a:solidFill>
                  <a:schemeClr val="bg1"/>
                </a:solidFill>
                <a:latin typeface="Arial Narrow"/>
                <a:cs typeface="Arial Narrow"/>
              </a:rPr>
              <a:t>Cell C Take a Girl Child to work conducted on 27 May 2021</a:t>
            </a:r>
          </a:p>
          <a:p>
            <a:pPr marL="138589" marR="3810" indent="-129064" defTabSz="685800">
              <a:lnSpc>
                <a:spcPts val="975"/>
              </a:lnSpc>
              <a:spcBef>
                <a:spcPts val="634"/>
              </a:spcBef>
              <a:buFont typeface="Arial"/>
              <a:buChar char="•"/>
              <a:tabLst>
                <a:tab pos="139065" algn="l"/>
              </a:tabLst>
              <a:defRPr/>
            </a:pPr>
            <a:r>
              <a:rPr lang="en-US" sz="600" b="1" dirty="0">
                <a:solidFill>
                  <a:schemeClr val="bg1"/>
                </a:solidFill>
                <a:latin typeface="Arial Narrow"/>
                <a:cs typeface="Arial Narrow"/>
              </a:rPr>
              <a:t>Women’s Day conducted on 09 August 2021</a:t>
            </a:r>
          </a:p>
          <a:p>
            <a:pPr marL="138589" marR="3810" indent="-129064" defTabSz="685800">
              <a:lnSpc>
                <a:spcPts val="975"/>
              </a:lnSpc>
              <a:spcBef>
                <a:spcPts val="634"/>
              </a:spcBef>
              <a:buFont typeface="Arial"/>
              <a:buChar char="•"/>
              <a:tabLst>
                <a:tab pos="139065" algn="l"/>
              </a:tabLst>
              <a:defRPr/>
            </a:pPr>
            <a:r>
              <a:rPr lang="en-US" sz="600" b="1" dirty="0">
                <a:solidFill>
                  <a:schemeClr val="bg1"/>
                </a:solidFill>
                <a:latin typeface="Arial Narrow"/>
                <a:cs typeface="Arial Narrow"/>
              </a:rPr>
              <a:t>Nelson Mandela International Day conducted on 20 August 2021 at Childline Gauteng, Orange Farm</a:t>
            </a:r>
          </a:p>
          <a:p>
            <a:pPr marL="138589" marR="3810" indent="-129064" defTabSz="685800">
              <a:lnSpc>
                <a:spcPts val="975"/>
              </a:lnSpc>
              <a:spcBef>
                <a:spcPts val="634"/>
              </a:spcBef>
              <a:buFont typeface="Arial"/>
              <a:buChar char="•"/>
              <a:tabLst>
                <a:tab pos="139065" algn="l"/>
              </a:tabLst>
              <a:defRPr/>
            </a:pPr>
            <a:r>
              <a:rPr lang="en-US" sz="600" b="1" dirty="0">
                <a:solidFill>
                  <a:srgbClr val="FFFFFF"/>
                </a:solidFill>
                <a:latin typeface="Arial Narrow"/>
                <a:cs typeface="Arial Narrow"/>
              </a:rPr>
              <a:t>International Fraud and Corruption Awareness webinar conducted on 19 November 2021</a:t>
            </a:r>
          </a:p>
          <a:p>
            <a:pPr marL="138589" marR="3810" indent="-129064" defTabSz="685800">
              <a:lnSpc>
                <a:spcPts val="975"/>
              </a:lnSpc>
              <a:spcBef>
                <a:spcPts val="634"/>
              </a:spcBef>
              <a:buFont typeface="Arial"/>
              <a:buChar char="•"/>
              <a:tabLst>
                <a:tab pos="139065" algn="l"/>
              </a:tabLst>
              <a:defRPr/>
            </a:pPr>
            <a:r>
              <a:rPr lang="en-US" sz="600" b="1" dirty="0">
                <a:solidFill>
                  <a:srgbClr val="FFFFFF"/>
                </a:solidFill>
                <a:latin typeface="Arial Narrow"/>
                <a:cs typeface="Arial Narrow"/>
              </a:rPr>
              <a:t>Commissioner Oath Taking Ceremony conducted on 08 December 2021</a:t>
            </a:r>
            <a:endParaRPr lang="en-US" sz="600" b="1" dirty="0">
              <a:solidFill>
                <a:schemeClr val="bg1"/>
              </a:solidFill>
              <a:latin typeface="Arial Narrow"/>
              <a:cs typeface="Arial Narrow"/>
            </a:endParaRPr>
          </a:p>
          <a:p>
            <a:pPr marL="138589" marR="3810" indent="-129064" defTabSz="685800">
              <a:lnSpc>
                <a:spcPts val="975"/>
              </a:lnSpc>
              <a:spcBef>
                <a:spcPts val="634"/>
              </a:spcBef>
              <a:buFont typeface="Arial"/>
              <a:buChar char="•"/>
              <a:tabLst>
                <a:tab pos="139065" algn="l"/>
              </a:tabLst>
              <a:defRPr/>
            </a:pPr>
            <a:r>
              <a:rPr lang="en-US" sz="600" b="1" dirty="0">
                <a:solidFill>
                  <a:schemeClr val="bg1"/>
                </a:solidFill>
                <a:latin typeface="Arial Narrow"/>
                <a:cs typeface="Arial Narrow"/>
              </a:rPr>
              <a:t>Trackers Tomorrow’s Man Programme was conduced on 16 March 2022 </a:t>
            </a:r>
            <a:r>
              <a:rPr lang="en-US" sz="600" b="1" dirty="0">
                <a:solidFill>
                  <a:srgbClr val="FFFFFF"/>
                </a:solidFill>
                <a:latin typeface="Arial Narrow"/>
                <a:cs typeface="Arial Narrow"/>
              </a:rPr>
              <a:t>at Simunye Secondary School and connected via MS teams</a:t>
            </a:r>
          </a:p>
          <a:p>
            <a:pPr marL="138589" marR="3810" indent="-129064" defTabSz="685800">
              <a:lnSpc>
                <a:spcPts val="975"/>
              </a:lnSpc>
              <a:spcBef>
                <a:spcPts val="634"/>
              </a:spcBef>
              <a:buFont typeface="Arial"/>
              <a:buChar char="•"/>
              <a:tabLst>
                <a:tab pos="139065" algn="l"/>
              </a:tabLst>
              <a:defRPr/>
            </a:pPr>
            <a:r>
              <a:rPr lang="en-US" sz="600" b="1" dirty="0">
                <a:solidFill>
                  <a:srgbClr val="FFFFFF"/>
                </a:solidFill>
                <a:latin typeface="Arial Narrow"/>
                <a:cs typeface="Arial Narrow"/>
              </a:rPr>
              <a:t>Youth in Labour Think Tank was conducted on 25 March 2022 at Get  Informed Youth Development Centre and connected via MS Teams</a:t>
            </a:r>
          </a:p>
        </p:txBody>
      </p:sp>
      <p:sp>
        <p:nvSpPr>
          <p:cNvPr id="29" name="object 29"/>
          <p:cNvSpPr/>
          <p:nvPr/>
        </p:nvSpPr>
        <p:spPr>
          <a:xfrm>
            <a:off x="5127499" y="5608700"/>
            <a:ext cx="3842861" cy="392430"/>
          </a:xfrm>
          <a:custGeom>
            <a:avLst/>
            <a:gdLst/>
            <a:ahLst/>
            <a:cxnLst/>
            <a:rect l="l" t="t" r="r" b="b"/>
            <a:pathLst>
              <a:path w="5123815" h="523240">
                <a:moveTo>
                  <a:pt x="5123687" y="522730"/>
                </a:moveTo>
                <a:lnTo>
                  <a:pt x="5123687" y="0"/>
                </a:lnTo>
                <a:lnTo>
                  <a:pt x="0" y="0"/>
                </a:lnTo>
                <a:lnTo>
                  <a:pt x="0" y="522730"/>
                </a:lnTo>
              </a:path>
            </a:pathLst>
          </a:custGeom>
          <a:ln w="12700">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30" name="object 30"/>
          <p:cNvSpPr/>
          <p:nvPr/>
        </p:nvSpPr>
        <p:spPr>
          <a:xfrm flipV="1">
            <a:off x="4581144" y="5519546"/>
            <a:ext cx="147733" cy="34289"/>
          </a:xfrm>
          <a:prstGeom prst="rect">
            <a:avLst/>
          </a:prstGeom>
          <a:blipFill>
            <a:blip r:embed="rId11"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33" name="object 33"/>
          <p:cNvSpPr/>
          <p:nvPr/>
        </p:nvSpPr>
        <p:spPr>
          <a:xfrm>
            <a:off x="4601718" y="5807011"/>
            <a:ext cx="127159" cy="193834"/>
          </a:xfrm>
          <a:custGeom>
            <a:avLst/>
            <a:gdLst/>
            <a:ahLst/>
            <a:cxnLst/>
            <a:rect l="l" t="t" r="r" b="b"/>
            <a:pathLst>
              <a:path w="169545" h="258445">
                <a:moveTo>
                  <a:pt x="169052" y="258318"/>
                </a:moveTo>
                <a:lnTo>
                  <a:pt x="110013" y="219297"/>
                </a:lnTo>
                <a:lnTo>
                  <a:pt x="78261" y="189513"/>
                </a:lnTo>
                <a:lnTo>
                  <a:pt x="51279" y="156530"/>
                </a:lnTo>
                <a:lnTo>
                  <a:pt x="29515" y="120717"/>
                </a:lnTo>
                <a:lnTo>
                  <a:pt x="13416" y="82445"/>
                </a:lnTo>
                <a:lnTo>
                  <a:pt x="3428" y="42083"/>
                </a:lnTo>
                <a:lnTo>
                  <a:pt x="0" y="0"/>
                </a:lnTo>
              </a:path>
            </a:pathLst>
          </a:custGeom>
          <a:ln w="3175">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09" name="object 109"/>
          <p:cNvSpPr txBox="1"/>
          <p:nvPr/>
        </p:nvSpPr>
        <p:spPr>
          <a:xfrm>
            <a:off x="5409914" y="4646486"/>
            <a:ext cx="3444240" cy="138499"/>
          </a:xfrm>
          <a:prstGeom prst="rect">
            <a:avLst/>
          </a:prstGeom>
        </p:spPr>
        <p:txBody>
          <a:bodyPr vert="horz" wrap="square" lIns="0" tIns="0" rIns="0" bIns="0" rtlCol="0">
            <a:spAutoFit/>
          </a:bodyPr>
          <a:lstStyle/>
          <a:p>
            <a:pPr marL="9525" defTabSz="685800">
              <a:defRPr/>
            </a:pPr>
            <a:endParaRPr sz="900" dirty="0">
              <a:solidFill>
                <a:prstClr val="black"/>
              </a:solidFill>
              <a:latin typeface="Arial Narrow"/>
              <a:cs typeface="Arial Narrow"/>
            </a:endParaRPr>
          </a:p>
        </p:txBody>
      </p:sp>
      <p:sp>
        <p:nvSpPr>
          <p:cNvPr id="113" name="Oval 112"/>
          <p:cNvSpPr/>
          <p:nvPr/>
        </p:nvSpPr>
        <p:spPr>
          <a:xfrm>
            <a:off x="4609548" y="5508003"/>
            <a:ext cx="598226" cy="556832"/>
          </a:xfrm>
          <a:prstGeom prst="ellipse">
            <a:avLst/>
          </a:prstGeom>
          <a:blipFill dpi="0" rotWithShape="1">
            <a:blip r:embed="rId12" cstate="print">
              <a:extLst>
                <a:ext uri="{28A0092B-C50C-407E-A947-70E740481C1C}">
                  <a14:useLocalDpi xmlns:a14="http://schemas.microsoft.com/office/drawing/2010/main" val="0"/>
                </a:ext>
              </a:extLst>
            </a:blip>
            <a:srcRect/>
            <a:stretch>
              <a:fillRect l="-28106" t="19625" r="-28106" b="19625"/>
            </a:stretch>
          </a:blip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lstStyle/>
          <a:p>
            <a:pPr defTabSz="685800">
              <a:defRPr/>
            </a:pPr>
            <a:endParaRPr lang="en-ZA" sz="1350">
              <a:solidFill>
                <a:prstClr val="black"/>
              </a:solidFill>
              <a:latin typeface="Calibri"/>
            </a:endParaRPr>
          </a:p>
        </p:txBody>
      </p:sp>
      <p:sp>
        <p:nvSpPr>
          <p:cNvPr id="114" name="object 15"/>
          <p:cNvSpPr/>
          <p:nvPr/>
        </p:nvSpPr>
        <p:spPr>
          <a:xfrm>
            <a:off x="5246827" y="5542064"/>
            <a:ext cx="3795513" cy="436758"/>
          </a:xfrm>
          <a:custGeom>
            <a:avLst/>
            <a:gdLst/>
            <a:ahLst/>
            <a:cxnLst/>
            <a:rect l="l" t="t" r="r" b="b"/>
            <a:pathLst>
              <a:path w="5087620" h="508000">
                <a:moveTo>
                  <a:pt x="0" y="507492"/>
                </a:moveTo>
                <a:lnTo>
                  <a:pt x="5087111" y="507492"/>
                </a:lnTo>
                <a:lnTo>
                  <a:pt x="5087111" y="0"/>
                </a:lnTo>
                <a:lnTo>
                  <a:pt x="0" y="0"/>
                </a:lnTo>
                <a:lnTo>
                  <a:pt x="0" y="507492"/>
                </a:lnTo>
                <a:close/>
              </a:path>
            </a:pathLst>
          </a:custGeom>
          <a:solidFill>
            <a:srgbClr val="5B9BD4"/>
          </a:solidFill>
        </p:spPr>
        <p:txBody>
          <a:bodyPr wrap="square" lIns="0" tIns="0" rIns="0" bIns="0" rtlCol="0"/>
          <a:lstStyle/>
          <a:p>
            <a:pPr algn="just" defTabSz="685800">
              <a:lnSpc>
                <a:spcPct val="115000"/>
              </a:lnSpc>
              <a:spcAft>
                <a:spcPts val="600"/>
              </a:spcAft>
              <a:defRPr/>
            </a:pPr>
            <a:r>
              <a:rPr lang="en-US" sz="900" b="1">
                <a:solidFill>
                  <a:prstClr val="white"/>
                </a:solidFill>
                <a:latin typeface="Arial Narrow" panose="020B0606020202030204" pitchFamily="34" charset="0"/>
              </a:rPr>
              <a:t>   39.86% </a:t>
            </a:r>
            <a:r>
              <a:rPr lang="en-US" sz="900" dirty="0">
                <a:solidFill>
                  <a:prstClr val="white"/>
                </a:solidFill>
                <a:latin typeface="Arial Narrow" panose="020B0606020202030204" pitchFamily="34" charset="0"/>
              </a:rPr>
              <a:t>of jobs </a:t>
            </a:r>
            <a:r>
              <a:rPr lang="en-US" sz="900" b="1" dirty="0">
                <a:solidFill>
                  <a:prstClr val="white"/>
                </a:solidFill>
                <a:latin typeface="Arial Narrow" panose="020B0606020202030204" pitchFamily="34" charset="0"/>
              </a:rPr>
              <a:t>(</a:t>
            </a:r>
            <a:r>
              <a:rPr lang="en-ZA" sz="900" b="1" dirty="0">
                <a:solidFill>
                  <a:prstClr val="white"/>
                </a:solidFill>
                <a:latin typeface="Arial Narrow" panose="020B0606020202030204" pitchFamily="34" charset="0"/>
              </a:rPr>
              <a:t>18 715 </a:t>
            </a:r>
            <a:r>
              <a:rPr lang="en-US" sz="900" dirty="0">
                <a:solidFill>
                  <a:prstClr val="white"/>
                </a:solidFill>
                <a:latin typeface="Arial Narrow" panose="020B0606020202030204" pitchFamily="34" charset="0"/>
              </a:rPr>
              <a:t>out of </a:t>
            </a:r>
            <a:r>
              <a:rPr lang="en-ZA" sz="900" b="1" dirty="0">
                <a:solidFill>
                  <a:prstClr val="white"/>
                </a:solidFill>
                <a:latin typeface="Arial Narrow" panose="020B0606020202030204" pitchFamily="34" charset="0"/>
              </a:rPr>
              <a:t>46 953 </a:t>
            </a:r>
            <a:r>
              <a:rPr lang="en-US" sz="900" dirty="0">
                <a:solidFill>
                  <a:prstClr val="white"/>
                </a:solidFill>
                <a:latin typeface="Arial Narrow" panose="020B0606020202030204" pitchFamily="34" charset="0"/>
              </a:rPr>
              <a:t>jobs at stake)</a:t>
            </a:r>
            <a:r>
              <a:rPr lang="en-US" sz="900" b="1" dirty="0">
                <a:solidFill>
                  <a:prstClr val="white"/>
                </a:solidFill>
                <a:latin typeface="Arial Narrow" panose="020B0606020202030204" pitchFamily="34" charset="0"/>
              </a:rPr>
              <a:t> </a:t>
            </a:r>
            <a:r>
              <a:rPr lang="en-US" sz="900" dirty="0">
                <a:solidFill>
                  <a:prstClr val="white"/>
                </a:solidFill>
                <a:latin typeface="Arial Narrow" panose="020B0606020202030204" pitchFamily="34" charset="0"/>
              </a:rPr>
              <a:t>were saved compared to employees facing retrenchments (cases referred to the CCMA).</a:t>
            </a:r>
            <a:endParaRPr lang="en-ZA" sz="900" dirty="0">
              <a:solidFill>
                <a:prstClr val="white"/>
              </a:solidFill>
              <a:latin typeface="Arial Narrow" panose="020B0606020202030204" pitchFamily="34" charset="0"/>
              <a:ea typeface="Times New Roman" panose="02020603050405020304" pitchFamily="18" charset="0"/>
            </a:endParaRPr>
          </a:p>
          <a:p>
            <a:pPr algn="just" defTabSz="685800">
              <a:lnSpc>
                <a:spcPct val="115000"/>
              </a:lnSpc>
              <a:spcAft>
                <a:spcPts val="600"/>
              </a:spcAft>
              <a:defRPr/>
            </a:pPr>
            <a:r>
              <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a:t>
            </a:r>
          </a:p>
        </p:txBody>
      </p:sp>
      <p:sp>
        <p:nvSpPr>
          <p:cNvPr id="46" name="Content Placeholder 5"/>
          <p:cNvSpPr>
            <a:spLocks noGrp="1"/>
          </p:cNvSpPr>
          <p:nvPr>
            <p:ph idx="4294967295"/>
          </p:nvPr>
        </p:nvSpPr>
        <p:spPr>
          <a:xfrm>
            <a:off x="250345" y="2040591"/>
            <a:ext cx="1937657" cy="1915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indent="0" algn="ctr">
              <a:buNone/>
              <a:defRPr/>
            </a:pPr>
            <a:r>
              <a:rPr lang="en-ZA" sz="900" b="1" dirty="0">
                <a:solidFill>
                  <a:schemeClr val="accent5">
                    <a:lumMod val="50000"/>
                  </a:schemeClr>
                </a:solidFill>
                <a:latin typeface="Arial Narrow" panose="020B0606020202030204" pitchFamily="34" charset="0"/>
              </a:rPr>
              <a:t>156 777 </a:t>
            </a:r>
            <a:r>
              <a:rPr lang="en-ZA" sz="900" dirty="0">
                <a:solidFill>
                  <a:schemeClr val="accent5">
                    <a:lumMod val="50000"/>
                  </a:schemeClr>
                </a:solidFill>
                <a:latin typeface="Arial Narrow" panose="020B0606020202030204" pitchFamily="34" charset="0"/>
              </a:rPr>
              <a:t>cases referred</a:t>
            </a:r>
          </a:p>
        </p:txBody>
      </p:sp>
      <p:sp>
        <p:nvSpPr>
          <p:cNvPr id="47" name="Rounded Rectangle 46"/>
          <p:cNvSpPr/>
          <p:nvPr/>
        </p:nvSpPr>
        <p:spPr>
          <a:xfrm>
            <a:off x="2285566" y="1820634"/>
            <a:ext cx="2231666"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13" dirty="0">
                <a:solidFill>
                  <a:prstClr val="black"/>
                </a:solidFill>
                <a:latin typeface="Arial Narrow" panose="020B0606020202030204" pitchFamily="34" charset="0"/>
              </a:rPr>
              <a:t>On average, the CCMA took </a:t>
            </a:r>
            <a:r>
              <a:rPr lang="en-ZA" sz="1013" b="1" dirty="0">
                <a:solidFill>
                  <a:prstClr val="black"/>
                </a:solidFill>
                <a:latin typeface="Arial Narrow" panose="020B0606020202030204" pitchFamily="34" charset="0"/>
              </a:rPr>
              <a:t>23 days</a:t>
            </a:r>
            <a:r>
              <a:rPr lang="en-ZA" sz="1013" dirty="0">
                <a:solidFill>
                  <a:prstClr val="black"/>
                </a:solidFill>
                <a:latin typeface="Arial Narrow" panose="020B0606020202030204" pitchFamily="34" charset="0"/>
              </a:rPr>
              <a:t> to</a:t>
            </a:r>
            <a:r>
              <a:rPr lang="en-ZA" sz="1013" b="1" dirty="0">
                <a:solidFill>
                  <a:prstClr val="black"/>
                </a:solidFill>
                <a:latin typeface="Arial Narrow" panose="020B0606020202030204" pitchFamily="34" charset="0"/>
              </a:rPr>
              <a:t> </a:t>
            </a:r>
            <a:r>
              <a:rPr lang="en-ZA" sz="1013" dirty="0">
                <a:solidFill>
                  <a:prstClr val="black"/>
                </a:solidFill>
                <a:latin typeface="Arial Narrow" panose="020B0606020202030204" pitchFamily="34" charset="0"/>
              </a:rPr>
              <a:t>conciliate</a:t>
            </a:r>
            <a:r>
              <a:rPr lang="en-ZA" sz="1013" b="1" dirty="0">
                <a:solidFill>
                  <a:prstClr val="black"/>
                </a:solidFill>
                <a:latin typeface="Arial Narrow" panose="020B0606020202030204" pitchFamily="34" charset="0"/>
              </a:rPr>
              <a:t> </a:t>
            </a:r>
            <a:r>
              <a:rPr lang="en-ZA" sz="1013" dirty="0">
                <a:solidFill>
                  <a:prstClr val="black"/>
                </a:solidFill>
                <a:latin typeface="Arial Narrow" panose="020B0606020202030204" pitchFamily="34" charset="0"/>
              </a:rPr>
              <a:t>(legislated date is 30 days)</a:t>
            </a:r>
            <a:endParaRPr lang="en-ZA" sz="1125" dirty="0">
              <a:solidFill>
                <a:srgbClr val="4472C4">
                  <a:lumMod val="50000"/>
                </a:srgbClr>
              </a:solidFill>
              <a:latin typeface="Arial Narrow" panose="020B0606020202030204" pitchFamily="34" charset="0"/>
            </a:endParaRPr>
          </a:p>
        </p:txBody>
      </p:sp>
      <p:sp>
        <p:nvSpPr>
          <p:cNvPr id="48" name="Rounded Rectangle 47"/>
          <p:cNvSpPr/>
          <p:nvPr/>
        </p:nvSpPr>
        <p:spPr>
          <a:xfrm>
            <a:off x="4709732" y="1809187"/>
            <a:ext cx="2120484" cy="6846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0247" algn="ctr" defTabSz="466725">
              <a:lnSpc>
                <a:spcPct val="90000"/>
              </a:lnSpc>
              <a:spcAft>
                <a:spcPct val="35000"/>
              </a:spcAft>
              <a:defRPr/>
            </a:pPr>
            <a:r>
              <a:rPr lang="en-ZA" sz="1013" dirty="0">
                <a:solidFill>
                  <a:prstClr val="black"/>
                </a:solidFill>
                <a:latin typeface="Arial Narrow" panose="020B0606020202030204" pitchFamily="34" charset="0"/>
              </a:rPr>
              <a:t>On average, the CCMA took </a:t>
            </a:r>
            <a:r>
              <a:rPr lang="en-ZA" sz="1013" b="1" dirty="0">
                <a:solidFill>
                  <a:prstClr val="black"/>
                </a:solidFill>
                <a:latin typeface="Arial Narrow" panose="020B0606020202030204" pitchFamily="34" charset="0"/>
              </a:rPr>
              <a:t>85 days </a:t>
            </a:r>
            <a:r>
              <a:rPr lang="en-ZA" sz="1013" dirty="0">
                <a:solidFill>
                  <a:prstClr val="black"/>
                </a:solidFill>
                <a:latin typeface="Arial Narrow" panose="020B0606020202030204" pitchFamily="34" charset="0"/>
              </a:rPr>
              <a:t>to arbitrate (target is 60 days)</a:t>
            </a:r>
            <a:endParaRPr lang="en-US" sz="1013" i="1" dirty="0">
              <a:solidFill>
                <a:prstClr val="black"/>
              </a:solidFill>
              <a:latin typeface="Arial Narrow" panose="020B0606020202030204" pitchFamily="34" charset="0"/>
            </a:endParaRPr>
          </a:p>
        </p:txBody>
      </p:sp>
      <p:sp>
        <p:nvSpPr>
          <p:cNvPr id="49" name="Rounded Rectangle 48"/>
          <p:cNvSpPr/>
          <p:nvPr/>
        </p:nvSpPr>
        <p:spPr>
          <a:xfrm>
            <a:off x="4801145" y="2643149"/>
            <a:ext cx="1937658" cy="6879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125" b="1" dirty="0">
                <a:solidFill>
                  <a:srgbClr val="4472C4">
                    <a:lumMod val="50000"/>
                  </a:srgbClr>
                </a:solidFill>
                <a:latin typeface="Arial Narrow" panose="020B0606020202030204" pitchFamily="34" charset="0"/>
              </a:rPr>
              <a:t>73%  </a:t>
            </a:r>
            <a:r>
              <a:rPr lang="en-ZA" sz="1125" dirty="0">
                <a:solidFill>
                  <a:srgbClr val="4472C4">
                    <a:lumMod val="50000"/>
                  </a:srgbClr>
                </a:solidFill>
                <a:latin typeface="Arial Narrow" panose="020B0606020202030204" pitchFamily="34" charset="0"/>
              </a:rPr>
              <a:t>Settlement Rate</a:t>
            </a:r>
          </a:p>
        </p:txBody>
      </p:sp>
      <p:graphicFrame>
        <p:nvGraphicFramePr>
          <p:cNvPr id="50" name="Table 49"/>
          <p:cNvGraphicFramePr>
            <a:graphicFrameLocks noGrp="1"/>
          </p:cNvGraphicFramePr>
          <p:nvPr>
            <p:extLst>
              <p:ext uri="{D42A27DB-BD31-4B8C-83A1-F6EECF244321}">
                <p14:modId xmlns:p14="http://schemas.microsoft.com/office/powerpoint/2010/main" val="1556104509"/>
              </p:ext>
            </p:extLst>
          </p:nvPr>
        </p:nvGraphicFramePr>
        <p:xfrm>
          <a:off x="195978" y="2645427"/>
          <a:ext cx="4344208" cy="1430490"/>
        </p:xfrm>
        <a:graphic>
          <a:graphicData uri="http://schemas.openxmlformats.org/drawingml/2006/table">
            <a:tbl>
              <a:tblPr firstRow="1" bandRow="1">
                <a:tableStyleId>{5C22544A-7EE6-4342-B048-85BDC9FD1C3A}</a:tableStyleId>
              </a:tblPr>
              <a:tblGrid>
                <a:gridCol w="2172104">
                  <a:extLst>
                    <a:ext uri="{9D8B030D-6E8A-4147-A177-3AD203B41FA5}">
                      <a16:colId xmlns:a16="http://schemas.microsoft.com/office/drawing/2014/main" val="20000"/>
                    </a:ext>
                  </a:extLst>
                </a:gridCol>
                <a:gridCol w="2172104">
                  <a:extLst>
                    <a:ext uri="{9D8B030D-6E8A-4147-A177-3AD203B41FA5}">
                      <a16:colId xmlns:a16="http://schemas.microsoft.com/office/drawing/2014/main" val="20001"/>
                    </a:ext>
                  </a:extLst>
                </a:gridCol>
              </a:tblGrid>
              <a:tr h="189298">
                <a:tc gridSpan="2">
                  <a:txBody>
                    <a:bodyPr/>
                    <a:lstStyle/>
                    <a:p>
                      <a:r>
                        <a:rPr lang="en-ZA" sz="900" dirty="0">
                          <a:solidFill>
                            <a:schemeClr val="tx1"/>
                          </a:solidFill>
                          <a:latin typeface="Arial Narrow" panose="020B0606020202030204" pitchFamily="34" charset="0"/>
                        </a:rPr>
                        <a:t>Temporary Employee / Employer Relief Scheme </a:t>
                      </a:r>
                    </a:p>
                  </a:txBody>
                  <a:tcPr marL="51438" marR="51438" marT="25685" marB="25685">
                    <a:solidFill>
                      <a:schemeClr val="accent6">
                        <a:lumMod val="75000"/>
                      </a:schemeClr>
                    </a:solidFill>
                  </a:tcPr>
                </a:tc>
                <a:tc hMerge="1">
                  <a:txBody>
                    <a:bodyPr/>
                    <a:lstStyle/>
                    <a:p>
                      <a:endParaRPr lang="en-ZA" dirty="0"/>
                    </a:p>
                  </a:txBody>
                  <a:tcPr/>
                </a:tc>
                <a:extLst>
                  <a:ext uri="{0D108BD9-81ED-4DB2-BD59-A6C34878D82A}">
                    <a16:rowId xmlns:a16="http://schemas.microsoft.com/office/drawing/2014/main" val="10000"/>
                  </a:ext>
                </a:extLst>
              </a:tr>
              <a:tr h="315492">
                <a:tc>
                  <a:txBody>
                    <a:bodyPr/>
                    <a:lstStyle/>
                    <a:p>
                      <a:r>
                        <a:rPr lang="en-ZA" sz="900" b="1" dirty="0">
                          <a:latin typeface="Arial Narrow" panose="020B0606020202030204" pitchFamily="34" charset="0"/>
                        </a:rPr>
                        <a:t>119 </a:t>
                      </a:r>
                      <a:r>
                        <a:rPr lang="en-ZA" sz="900" dirty="0">
                          <a:latin typeface="Arial Narrow" panose="020B0606020202030204" pitchFamily="34" charset="0"/>
                        </a:rPr>
                        <a:t>TERS applications received </a:t>
                      </a:r>
                    </a:p>
                  </a:txBody>
                  <a:tcPr marL="51438" marR="51438" marT="25685" marB="25685">
                    <a:solidFill>
                      <a:schemeClr val="accent6">
                        <a:lumMod val="60000"/>
                        <a:lumOff val="40000"/>
                      </a:schemeClr>
                    </a:solidFill>
                  </a:tcPr>
                </a:tc>
                <a:tc>
                  <a:txBody>
                    <a:bodyPr/>
                    <a:lstStyle/>
                    <a:p>
                      <a:r>
                        <a:rPr lang="en-ZA" sz="900" b="1" dirty="0">
                          <a:latin typeface="Arial Narrow" panose="020B0606020202030204" pitchFamily="34" charset="0"/>
                        </a:rPr>
                        <a:t> 11 </a:t>
                      </a:r>
                      <a:r>
                        <a:rPr lang="en-ZA" sz="900" b="0" dirty="0">
                          <a:latin typeface="Arial Narrow" panose="020B0606020202030204" pitchFamily="34" charset="0"/>
                        </a:rPr>
                        <a:t>finalised awaiting UIF declaration/calculation</a:t>
                      </a:r>
                    </a:p>
                  </a:txBody>
                  <a:tcPr marL="51438" marR="51438" marT="25685" marB="25685">
                    <a:solidFill>
                      <a:schemeClr val="accent6">
                        <a:lumMod val="60000"/>
                        <a:lumOff val="40000"/>
                      </a:schemeClr>
                    </a:solidFill>
                  </a:tcPr>
                </a:tc>
                <a:extLst>
                  <a:ext uri="{0D108BD9-81ED-4DB2-BD59-A6C34878D82A}">
                    <a16:rowId xmlns:a16="http://schemas.microsoft.com/office/drawing/2014/main" val="10001"/>
                  </a:ext>
                </a:extLst>
              </a:tr>
              <a:tr h="325689">
                <a:tc>
                  <a:txBody>
                    <a:bodyPr/>
                    <a:lstStyle/>
                    <a:p>
                      <a:r>
                        <a:rPr lang="en-ZA" sz="900" b="1" dirty="0">
                          <a:latin typeface="Arial Narrow" panose="020B0606020202030204" pitchFamily="34" charset="0"/>
                        </a:rPr>
                        <a:t>70 </a:t>
                      </a:r>
                      <a:r>
                        <a:rPr lang="en-ZA" sz="900" dirty="0">
                          <a:latin typeface="Arial Narrow" panose="020B0606020202030204" pitchFamily="34" charset="0"/>
                        </a:rPr>
                        <a:t>considered by </a:t>
                      </a:r>
                      <a:r>
                        <a:rPr lang="en-ZA" sz="900" dirty="0">
                          <a:solidFill>
                            <a:schemeClr val="tx1"/>
                          </a:solidFill>
                          <a:latin typeface="Arial Narrow" panose="020B0606020202030204" pitchFamily="34" charset="0"/>
                        </a:rPr>
                        <a:t>Single Adjudication</a:t>
                      </a:r>
                      <a:r>
                        <a:rPr lang="en-ZA" sz="900" baseline="0" dirty="0">
                          <a:solidFill>
                            <a:schemeClr val="tx1"/>
                          </a:solidFill>
                          <a:latin typeface="Arial Narrow" panose="020B0606020202030204" pitchFamily="34" charset="0"/>
                        </a:rPr>
                        <a:t> Committee (</a:t>
                      </a:r>
                      <a:r>
                        <a:rPr lang="en-ZA" sz="900" dirty="0">
                          <a:solidFill>
                            <a:schemeClr val="tx1"/>
                          </a:solidFill>
                          <a:latin typeface="Arial Narrow" panose="020B0606020202030204" pitchFamily="34" charset="0"/>
                        </a:rPr>
                        <a:t>SAC) </a:t>
                      </a:r>
                    </a:p>
                  </a:txBody>
                  <a:tcPr marL="51438" marR="51438" marT="25685" marB="25685">
                    <a:solidFill>
                      <a:schemeClr val="accent6">
                        <a:lumMod val="60000"/>
                        <a:lumOff val="40000"/>
                      </a:schemeClr>
                    </a:solidFill>
                  </a:tcPr>
                </a:tc>
                <a:tc>
                  <a:txBody>
                    <a:bodyPr/>
                    <a:lstStyle/>
                    <a:p>
                      <a:r>
                        <a:rPr lang="en-ZA" sz="900" dirty="0">
                          <a:latin typeface="Arial Narrow" panose="020B0606020202030204" pitchFamily="34" charset="0"/>
                        </a:rPr>
                        <a:t> </a:t>
                      </a:r>
                      <a:r>
                        <a:rPr lang="en-ZA" sz="900" b="1" dirty="0">
                          <a:latin typeface="Arial Narrow" panose="020B0606020202030204" pitchFamily="34" charset="0"/>
                        </a:rPr>
                        <a:t>2 083 </a:t>
                      </a:r>
                      <a:r>
                        <a:rPr lang="en-ZA" sz="900" dirty="0">
                          <a:latin typeface="Arial Narrow" panose="020B0606020202030204" pitchFamily="34" charset="0"/>
                        </a:rPr>
                        <a:t>employees to benefit  </a:t>
                      </a:r>
                    </a:p>
                  </a:txBody>
                  <a:tcPr marL="51438" marR="51438" marT="25685" marB="25685">
                    <a:solidFill>
                      <a:schemeClr val="accent6">
                        <a:lumMod val="60000"/>
                        <a:lumOff val="40000"/>
                      </a:schemeClr>
                    </a:solidFill>
                  </a:tcPr>
                </a:tc>
                <a:extLst>
                  <a:ext uri="{0D108BD9-81ED-4DB2-BD59-A6C34878D82A}">
                    <a16:rowId xmlns:a16="http://schemas.microsoft.com/office/drawing/2014/main" val="10002"/>
                  </a:ext>
                </a:extLst>
              </a:tr>
              <a:tr h="600009">
                <a:tc>
                  <a:txBody>
                    <a:bodyPr/>
                    <a:lstStyle/>
                    <a:p>
                      <a:r>
                        <a:rPr lang="en-ZA" sz="900" b="1" baseline="0" dirty="0">
                          <a:latin typeface="Arial Narrow" panose="020B0606020202030204" pitchFamily="34" charset="0"/>
                        </a:rPr>
                        <a:t>21 </a:t>
                      </a:r>
                      <a:r>
                        <a:rPr lang="en-ZA" sz="900" dirty="0">
                          <a:latin typeface="Arial Narrow" panose="020B0606020202030204" pitchFamily="34" charset="0"/>
                        </a:rPr>
                        <a:t>were recommended </a:t>
                      </a:r>
                    </a:p>
                    <a:p>
                      <a:r>
                        <a:rPr lang="en-ZA" sz="900" b="1" dirty="0">
                          <a:latin typeface="Arial Narrow" panose="020B0606020202030204" pitchFamily="34" charset="0"/>
                        </a:rPr>
                        <a:t>38 </a:t>
                      </a:r>
                      <a:r>
                        <a:rPr lang="en-ZA" sz="900" dirty="0">
                          <a:latin typeface="Arial Narrow" panose="020B0606020202030204" pitchFamily="34" charset="0"/>
                        </a:rPr>
                        <a:t>not recommended </a:t>
                      </a:r>
                    </a:p>
                    <a:p>
                      <a:r>
                        <a:rPr lang="en-ZA" sz="900" b="1" dirty="0">
                          <a:latin typeface="Arial Narrow" panose="020B0606020202030204" pitchFamily="34" charset="0"/>
                        </a:rPr>
                        <a:t>49</a:t>
                      </a:r>
                      <a:r>
                        <a:rPr lang="en-ZA" sz="900" dirty="0">
                          <a:latin typeface="Arial Narrow" panose="020B0606020202030204" pitchFamily="34" charset="0"/>
                        </a:rPr>
                        <a:t> defective/withdrawn applications</a:t>
                      </a:r>
                    </a:p>
                    <a:p>
                      <a:endParaRPr lang="en-ZA" sz="900" dirty="0"/>
                    </a:p>
                  </a:txBody>
                  <a:tcPr marL="51438" marR="51438" marT="25685" marB="25685">
                    <a:solidFill>
                      <a:schemeClr val="accent6">
                        <a:lumMod val="60000"/>
                        <a:lumOff val="40000"/>
                      </a:schemeClr>
                    </a:solidFill>
                  </a:tcPr>
                </a:tc>
                <a:tc>
                  <a:txBody>
                    <a:bodyPr/>
                    <a:lstStyle/>
                    <a:p>
                      <a:r>
                        <a:rPr lang="en-ZA" sz="900" dirty="0">
                          <a:latin typeface="Arial Narrow" panose="020B0606020202030204" pitchFamily="34" charset="0"/>
                        </a:rPr>
                        <a:t>Total cost is</a:t>
                      </a:r>
                      <a:r>
                        <a:rPr lang="en-ZA" sz="900" baseline="0" dirty="0">
                          <a:latin typeface="Arial Narrow" panose="020B0606020202030204" pitchFamily="34" charset="0"/>
                        </a:rPr>
                        <a:t> </a:t>
                      </a:r>
                      <a:r>
                        <a:rPr lang="en-ZA" sz="900" b="1" baseline="0" dirty="0">
                          <a:latin typeface="Arial Narrow" panose="020B0606020202030204" pitchFamily="34" charset="0"/>
                        </a:rPr>
                        <a:t>R84 368 321</a:t>
                      </a:r>
                      <a:endParaRPr lang="en-ZA" sz="900" b="1" dirty="0">
                        <a:latin typeface="Arial Narrow" panose="020B0606020202030204" pitchFamily="34" charset="0"/>
                      </a:endParaRPr>
                    </a:p>
                  </a:txBody>
                  <a:tcPr marL="51438" marR="51438" marT="25685" marB="25685">
                    <a:solidFill>
                      <a:schemeClr val="accent6">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42" name="Chart 41">
            <a:extLst>
              <a:ext uri="{FF2B5EF4-FFF2-40B4-BE49-F238E27FC236}">
                <a16:creationId xmlns:a16="http://schemas.microsoft.com/office/drawing/2014/main" id="{00000000-0008-0000-0000-000002000000}"/>
              </a:ext>
            </a:extLst>
          </p:cNvPr>
          <p:cNvGraphicFramePr>
            <a:graphicFrameLocks/>
          </p:cNvGraphicFramePr>
          <p:nvPr/>
        </p:nvGraphicFramePr>
        <p:xfrm>
          <a:off x="6895051" y="1778318"/>
          <a:ext cx="2120483" cy="1552764"/>
        </p:xfrm>
        <a:graphic>
          <a:graphicData uri="http://schemas.openxmlformats.org/drawingml/2006/chart">
            <c:chart xmlns:c="http://schemas.openxmlformats.org/drawingml/2006/chart" xmlns:r="http://schemas.openxmlformats.org/officeDocument/2006/relationships" r:id="rId13"/>
          </a:graphicData>
        </a:graphic>
      </p:graphicFrame>
      <p:sp>
        <p:nvSpPr>
          <p:cNvPr id="7" name="TextBox 6">
            <a:extLst>
              <a:ext uri="{FF2B5EF4-FFF2-40B4-BE49-F238E27FC236}">
                <a16:creationId xmlns:a16="http://schemas.microsoft.com/office/drawing/2014/main" id="{6B744DED-8EBD-796F-3789-E8DA2817AA9C}"/>
              </a:ext>
            </a:extLst>
          </p:cNvPr>
          <p:cNvSpPr txBox="1"/>
          <p:nvPr/>
        </p:nvSpPr>
        <p:spPr>
          <a:xfrm>
            <a:off x="1612772" y="190602"/>
            <a:ext cx="6051749" cy="1200329"/>
          </a:xfrm>
          <a:prstGeom prst="rect">
            <a:avLst/>
          </a:prstGeom>
          <a:noFill/>
        </p:spPr>
        <p:txBody>
          <a:bodyPr wrap="square" rtlCol="0">
            <a:spAutoFit/>
          </a:bodyPr>
          <a:lstStyle/>
          <a:p>
            <a:pPr algn="ctr"/>
            <a:r>
              <a:rPr lang="en-US" sz="3600" b="1" dirty="0">
                <a:solidFill>
                  <a:srgbClr val="002060"/>
                </a:solidFill>
                <a:latin typeface="Arial Narrow" panose="020B0606020202030204" pitchFamily="34" charset="0"/>
              </a:rPr>
              <a:t>2021/22 CCMA ANNUAL DASHBOARD</a:t>
            </a:r>
            <a:endParaRPr lang="en-ZA" sz="3600" b="1" dirty="0">
              <a:solidFill>
                <a:srgbClr val="002060"/>
              </a:solidFill>
              <a:latin typeface="Arial Narrow" panose="020B0606020202030204" pitchFamily="34" charset="0"/>
            </a:endParaRPr>
          </a:p>
        </p:txBody>
      </p:sp>
      <p:sp>
        <p:nvSpPr>
          <p:cNvPr id="17" name="Slide Number Placeholder 3">
            <a:extLst>
              <a:ext uri="{FF2B5EF4-FFF2-40B4-BE49-F238E27FC236}">
                <a16:creationId xmlns:a16="http://schemas.microsoft.com/office/drawing/2014/main" id="{77B088B9-35BC-7410-BDA7-7EFEFBB2BEA8}"/>
              </a:ext>
            </a:extLst>
          </p:cNvPr>
          <p:cNvSpPr txBox="1">
            <a:spLocks/>
          </p:cNvSpPr>
          <p:nvPr/>
        </p:nvSpPr>
        <p:spPr>
          <a:xfrm>
            <a:off x="7056188" y="625648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C4DB43B-2450-41F4-875D-3A173E257EAA}" type="slidenum">
              <a:rPr lang="en-ZA" sz="2000" smtClean="0">
                <a:solidFill>
                  <a:schemeClr val="bg1"/>
                </a:solidFill>
                <a:latin typeface="Arial Narrow" panose="020B0606020202030204" pitchFamily="34" charset="0"/>
              </a:rPr>
              <a:pPr algn="r"/>
              <a:t>26</a:t>
            </a:fld>
            <a:endParaRPr lang="en-ZA" sz="2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6106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005965" y="2722626"/>
            <a:ext cx="2533460" cy="1975675"/>
          </a:xfrm>
          <a:prstGeom prst="rect">
            <a:avLst/>
          </a:prstGeom>
          <a:blipFill>
            <a:blip r:embed="rId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4" name="object 4"/>
          <p:cNvSpPr/>
          <p:nvPr/>
        </p:nvSpPr>
        <p:spPr>
          <a:xfrm>
            <a:off x="2023681" y="2711767"/>
            <a:ext cx="2519363" cy="1961674"/>
          </a:xfrm>
          <a:custGeom>
            <a:avLst/>
            <a:gdLst/>
            <a:ahLst/>
            <a:cxnLst/>
            <a:rect l="l" t="t" r="r" b="b"/>
            <a:pathLst>
              <a:path w="3359150" h="2615565">
                <a:moveTo>
                  <a:pt x="1910553" y="2379853"/>
                </a:moveTo>
                <a:lnTo>
                  <a:pt x="1396999" y="2379853"/>
                </a:lnTo>
                <a:lnTo>
                  <a:pt x="1428495" y="2391537"/>
                </a:lnTo>
                <a:lnTo>
                  <a:pt x="1407541" y="2446528"/>
                </a:lnTo>
                <a:lnTo>
                  <a:pt x="1386458" y="2485771"/>
                </a:lnTo>
                <a:lnTo>
                  <a:pt x="1417955" y="2540635"/>
                </a:lnTo>
                <a:lnTo>
                  <a:pt x="1428495" y="2575941"/>
                </a:lnTo>
                <a:lnTo>
                  <a:pt x="1496695" y="2615184"/>
                </a:lnTo>
                <a:lnTo>
                  <a:pt x="1559686" y="2611247"/>
                </a:lnTo>
                <a:lnTo>
                  <a:pt x="1617397" y="2611247"/>
                </a:lnTo>
                <a:lnTo>
                  <a:pt x="1654047" y="2583815"/>
                </a:lnTo>
                <a:lnTo>
                  <a:pt x="1669795" y="2532761"/>
                </a:lnTo>
                <a:lnTo>
                  <a:pt x="1718857" y="2532761"/>
                </a:lnTo>
                <a:lnTo>
                  <a:pt x="1774824" y="2501392"/>
                </a:lnTo>
                <a:lnTo>
                  <a:pt x="1759077" y="2462149"/>
                </a:lnTo>
                <a:lnTo>
                  <a:pt x="1816734" y="2454402"/>
                </a:lnTo>
                <a:lnTo>
                  <a:pt x="1863979" y="2415159"/>
                </a:lnTo>
                <a:lnTo>
                  <a:pt x="1905888" y="2407285"/>
                </a:lnTo>
                <a:lnTo>
                  <a:pt x="1910553" y="2379853"/>
                </a:lnTo>
                <a:close/>
              </a:path>
              <a:path w="3359150" h="2615565">
                <a:moveTo>
                  <a:pt x="1617397" y="2611247"/>
                </a:moveTo>
                <a:lnTo>
                  <a:pt x="1559686" y="2611247"/>
                </a:lnTo>
                <a:lnTo>
                  <a:pt x="1612137" y="2615184"/>
                </a:lnTo>
                <a:lnTo>
                  <a:pt x="1617397" y="2611247"/>
                </a:lnTo>
                <a:close/>
              </a:path>
              <a:path w="3359150" h="2615565">
                <a:moveTo>
                  <a:pt x="3353688" y="1908810"/>
                </a:moveTo>
                <a:lnTo>
                  <a:pt x="945769" y="1908810"/>
                </a:lnTo>
                <a:lnTo>
                  <a:pt x="924813" y="1967865"/>
                </a:lnTo>
                <a:lnTo>
                  <a:pt x="930020" y="2022856"/>
                </a:lnTo>
                <a:lnTo>
                  <a:pt x="956309" y="2062099"/>
                </a:lnTo>
                <a:lnTo>
                  <a:pt x="987679" y="2124837"/>
                </a:lnTo>
                <a:lnTo>
                  <a:pt x="987679" y="2179701"/>
                </a:lnTo>
                <a:lnTo>
                  <a:pt x="998219" y="2226818"/>
                </a:lnTo>
                <a:lnTo>
                  <a:pt x="1013968" y="2273935"/>
                </a:lnTo>
                <a:lnTo>
                  <a:pt x="1055878" y="2305304"/>
                </a:lnTo>
                <a:lnTo>
                  <a:pt x="1103121" y="2336673"/>
                </a:lnTo>
                <a:lnTo>
                  <a:pt x="1160907" y="2360168"/>
                </a:lnTo>
                <a:lnTo>
                  <a:pt x="1160907" y="2399411"/>
                </a:lnTo>
                <a:lnTo>
                  <a:pt x="1129410" y="2434717"/>
                </a:lnTo>
                <a:lnTo>
                  <a:pt x="1171320" y="2481834"/>
                </a:lnTo>
                <a:lnTo>
                  <a:pt x="1155572" y="2517140"/>
                </a:lnTo>
                <a:lnTo>
                  <a:pt x="1202817" y="2536698"/>
                </a:lnTo>
                <a:lnTo>
                  <a:pt x="1202817" y="2505329"/>
                </a:lnTo>
                <a:lnTo>
                  <a:pt x="1223898" y="2477897"/>
                </a:lnTo>
                <a:lnTo>
                  <a:pt x="1255268" y="2442591"/>
                </a:lnTo>
                <a:lnTo>
                  <a:pt x="1318259" y="2438654"/>
                </a:lnTo>
                <a:lnTo>
                  <a:pt x="1349756" y="2407285"/>
                </a:lnTo>
                <a:lnTo>
                  <a:pt x="1396999" y="2379853"/>
                </a:lnTo>
                <a:lnTo>
                  <a:pt x="1910553" y="2379853"/>
                </a:lnTo>
                <a:lnTo>
                  <a:pt x="1911222" y="2375916"/>
                </a:lnTo>
                <a:lnTo>
                  <a:pt x="1979421" y="2368042"/>
                </a:lnTo>
                <a:lnTo>
                  <a:pt x="2059276" y="2368042"/>
                </a:lnTo>
                <a:lnTo>
                  <a:pt x="2063369" y="2364105"/>
                </a:lnTo>
                <a:lnTo>
                  <a:pt x="2121027" y="2328799"/>
                </a:lnTo>
                <a:lnTo>
                  <a:pt x="2094865" y="2305304"/>
                </a:lnTo>
                <a:lnTo>
                  <a:pt x="2126360" y="2254250"/>
                </a:lnTo>
                <a:lnTo>
                  <a:pt x="2184019" y="2171954"/>
                </a:lnTo>
                <a:lnTo>
                  <a:pt x="2987863" y="2171954"/>
                </a:lnTo>
                <a:lnTo>
                  <a:pt x="3012567" y="2105279"/>
                </a:lnTo>
                <a:lnTo>
                  <a:pt x="3104515" y="2105279"/>
                </a:lnTo>
                <a:lnTo>
                  <a:pt x="3164712" y="2069973"/>
                </a:lnTo>
                <a:lnTo>
                  <a:pt x="3247897" y="2046351"/>
                </a:lnTo>
                <a:lnTo>
                  <a:pt x="3316858" y="2046351"/>
                </a:lnTo>
                <a:lnTo>
                  <a:pt x="3358896" y="2014982"/>
                </a:lnTo>
                <a:lnTo>
                  <a:pt x="3358896" y="1971802"/>
                </a:lnTo>
                <a:lnTo>
                  <a:pt x="3353688" y="1916557"/>
                </a:lnTo>
                <a:lnTo>
                  <a:pt x="3353688" y="1908810"/>
                </a:lnTo>
                <a:close/>
              </a:path>
              <a:path w="3359150" h="2615565">
                <a:moveTo>
                  <a:pt x="1718857" y="2532761"/>
                </a:moveTo>
                <a:lnTo>
                  <a:pt x="1669795" y="2532761"/>
                </a:lnTo>
                <a:lnTo>
                  <a:pt x="1711833" y="2536698"/>
                </a:lnTo>
                <a:lnTo>
                  <a:pt x="1718857" y="2532761"/>
                </a:lnTo>
                <a:close/>
              </a:path>
              <a:path w="3359150" h="2615565">
                <a:moveTo>
                  <a:pt x="2059276" y="2368042"/>
                </a:moveTo>
                <a:lnTo>
                  <a:pt x="1979421" y="2368042"/>
                </a:lnTo>
                <a:lnTo>
                  <a:pt x="2026666" y="2399411"/>
                </a:lnTo>
                <a:lnTo>
                  <a:pt x="2059276" y="2368042"/>
                </a:lnTo>
                <a:close/>
              </a:path>
              <a:path w="3359150" h="2615565">
                <a:moveTo>
                  <a:pt x="2987863" y="2171954"/>
                </a:moveTo>
                <a:lnTo>
                  <a:pt x="2184019" y="2171954"/>
                </a:lnTo>
                <a:lnTo>
                  <a:pt x="2257424" y="2199386"/>
                </a:lnTo>
                <a:lnTo>
                  <a:pt x="2304669" y="2246503"/>
                </a:lnTo>
                <a:lnTo>
                  <a:pt x="2393949" y="2246503"/>
                </a:lnTo>
                <a:lnTo>
                  <a:pt x="2441067" y="2273935"/>
                </a:lnTo>
                <a:lnTo>
                  <a:pt x="2504059" y="2293493"/>
                </a:lnTo>
                <a:lnTo>
                  <a:pt x="2519807" y="2246503"/>
                </a:lnTo>
                <a:lnTo>
                  <a:pt x="2582291" y="2211197"/>
                </a:lnTo>
                <a:lnTo>
                  <a:pt x="2681985" y="2191512"/>
                </a:lnTo>
                <a:lnTo>
                  <a:pt x="2980116" y="2191512"/>
                </a:lnTo>
                <a:lnTo>
                  <a:pt x="2986405" y="2175891"/>
                </a:lnTo>
                <a:lnTo>
                  <a:pt x="2987863" y="2171954"/>
                </a:lnTo>
                <a:close/>
              </a:path>
              <a:path w="3359150" h="2615565">
                <a:moveTo>
                  <a:pt x="2980116" y="2191512"/>
                </a:moveTo>
                <a:lnTo>
                  <a:pt x="2681985" y="2191512"/>
                </a:lnTo>
                <a:lnTo>
                  <a:pt x="2750311" y="2238629"/>
                </a:lnTo>
                <a:lnTo>
                  <a:pt x="2813177" y="2211197"/>
                </a:lnTo>
                <a:lnTo>
                  <a:pt x="2972190" y="2211197"/>
                </a:lnTo>
                <a:lnTo>
                  <a:pt x="2980116" y="2191512"/>
                </a:lnTo>
                <a:close/>
              </a:path>
              <a:path w="3359150" h="2615565">
                <a:moveTo>
                  <a:pt x="2972190" y="2211197"/>
                </a:moveTo>
                <a:lnTo>
                  <a:pt x="2813177" y="2211197"/>
                </a:lnTo>
                <a:lnTo>
                  <a:pt x="2860421" y="2238629"/>
                </a:lnTo>
                <a:lnTo>
                  <a:pt x="2970657" y="2215007"/>
                </a:lnTo>
                <a:lnTo>
                  <a:pt x="2972190" y="2211197"/>
                </a:lnTo>
                <a:close/>
              </a:path>
              <a:path w="3359150" h="2615565">
                <a:moveTo>
                  <a:pt x="3104515" y="2105279"/>
                </a:moveTo>
                <a:lnTo>
                  <a:pt x="3012567" y="2105279"/>
                </a:lnTo>
                <a:lnTo>
                  <a:pt x="3091307" y="2113026"/>
                </a:lnTo>
                <a:lnTo>
                  <a:pt x="3104515" y="2105279"/>
                </a:lnTo>
                <a:close/>
              </a:path>
              <a:path w="3359150" h="2615565">
                <a:moveTo>
                  <a:pt x="164464" y="1073150"/>
                </a:moveTo>
                <a:lnTo>
                  <a:pt x="126364" y="1102614"/>
                </a:lnTo>
                <a:lnTo>
                  <a:pt x="96138" y="1194816"/>
                </a:lnTo>
                <a:lnTo>
                  <a:pt x="31495" y="1210564"/>
                </a:lnTo>
                <a:lnTo>
                  <a:pt x="0" y="1265428"/>
                </a:lnTo>
                <a:lnTo>
                  <a:pt x="69976" y="1386967"/>
                </a:lnTo>
                <a:lnTo>
                  <a:pt x="117220" y="1398778"/>
                </a:lnTo>
                <a:lnTo>
                  <a:pt x="264032" y="1661668"/>
                </a:lnTo>
                <a:lnTo>
                  <a:pt x="327025" y="1798955"/>
                </a:lnTo>
                <a:lnTo>
                  <a:pt x="505459" y="2062099"/>
                </a:lnTo>
                <a:lnTo>
                  <a:pt x="542163" y="2022856"/>
                </a:lnTo>
                <a:lnTo>
                  <a:pt x="578866" y="1991487"/>
                </a:lnTo>
                <a:lnTo>
                  <a:pt x="589407" y="1936242"/>
                </a:lnTo>
                <a:lnTo>
                  <a:pt x="678560" y="1936242"/>
                </a:lnTo>
                <a:lnTo>
                  <a:pt x="694308" y="1932305"/>
                </a:lnTo>
                <a:lnTo>
                  <a:pt x="720597" y="1893062"/>
                </a:lnTo>
                <a:lnTo>
                  <a:pt x="736345" y="1845945"/>
                </a:lnTo>
                <a:lnTo>
                  <a:pt x="794004" y="1830324"/>
                </a:lnTo>
                <a:lnTo>
                  <a:pt x="3290747" y="1830324"/>
                </a:lnTo>
                <a:lnTo>
                  <a:pt x="3274949" y="1822450"/>
                </a:lnTo>
                <a:lnTo>
                  <a:pt x="3180460" y="1755775"/>
                </a:lnTo>
                <a:lnTo>
                  <a:pt x="3086099" y="1657731"/>
                </a:lnTo>
                <a:lnTo>
                  <a:pt x="2928620" y="1567434"/>
                </a:lnTo>
                <a:lnTo>
                  <a:pt x="2944368" y="1516507"/>
                </a:lnTo>
                <a:lnTo>
                  <a:pt x="3028315" y="1394841"/>
                </a:lnTo>
                <a:lnTo>
                  <a:pt x="3074818" y="1336040"/>
                </a:lnTo>
                <a:lnTo>
                  <a:pt x="647065" y="1336040"/>
                </a:lnTo>
                <a:lnTo>
                  <a:pt x="536956" y="1292860"/>
                </a:lnTo>
                <a:lnTo>
                  <a:pt x="483004" y="1269365"/>
                </a:lnTo>
                <a:lnTo>
                  <a:pt x="395224" y="1269365"/>
                </a:lnTo>
                <a:lnTo>
                  <a:pt x="374269" y="1214374"/>
                </a:lnTo>
                <a:lnTo>
                  <a:pt x="332358" y="1151636"/>
                </a:lnTo>
                <a:lnTo>
                  <a:pt x="274574" y="1116330"/>
                </a:lnTo>
                <a:lnTo>
                  <a:pt x="214249" y="1078484"/>
                </a:lnTo>
                <a:lnTo>
                  <a:pt x="164464" y="1073150"/>
                </a:lnTo>
                <a:close/>
              </a:path>
              <a:path w="3359150" h="2615565">
                <a:moveTo>
                  <a:pt x="678560" y="1936242"/>
                </a:moveTo>
                <a:lnTo>
                  <a:pt x="589407" y="1936242"/>
                </a:lnTo>
                <a:lnTo>
                  <a:pt x="647065" y="1944116"/>
                </a:lnTo>
                <a:lnTo>
                  <a:pt x="678560" y="1936242"/>
                </a:lnTo>
                <a:close/>
              </a:path>
              <a:path w="3359150" h="2615565">
                <a:moveTo>
                  <a:pt x="3290747" y="1830324"/>
                </a:moveTo>
                <a:lnTo>
                  <a:pt x="794004" y="1830324"/>
                </a:lnTo>
                <a:lnTo>
                  <a:pt x="814958" y="1845945"/>
                </a:lnTo>
                <a:lnTo>
                  <a:pt x="877569" y="1869567"/>
                </a:lnTo>
                <a:lnTo>
                  <a:pt x="914272" y="1916557"/>
                </a:lnTo>
                <a:lnTo>
                  <a:pt x="945769" y="1908810"/>
                </a:lnTo>
                <a:lnTo>
                  <a:pt x="3353688" y="1908810"/>
                </a:lnTo>
                <a:lnTo>
                  <a:pt x="3353688" y="1861693"/>
                </a:lnTo>
                <a:lnTo>
                  <a:pt x="3290747" y="1830324"/>
                </a:lnTo>
                <a:close/>
              </a:path>
              <a:path w="3359150" h="2615565">
                <a:moveTo>
                  <a:pt x="882777" y="1308608"/>
                </a:moveTo>
                <a:lnTo>
                  <a:pt x="809752" y="1308608"/>
                </a:lnTo>
                <a:lnTo>
                  <a:pt x="647065" y="1336040"/>
                </a:lnTo>
                <a:lnTo>
                  <a:pt x="3074818" y="1336040"/>
                </a:lnTo>
                <a:lnTo>
                  <a:pt x="3087273" y="1320292"/>
                </a:lnTo>
                <a:lnTo>
                  <a:pt x="987679" y="1320292"/>
                </a:lnTo>
                <a:lnTo>
                  <a:pt x="882777" y="1308608"/>
                </a:lnTo>
                <a:close/>
              </a:path>
              <a:path w="3359150" h="2615565">
                <a:moveTo>
                  <a:pt x="1045463" y="1265428"/>
                </a:moveTo>
                <a:lnTo>
                  <a:pt x="993012" y="1281176"/>
                </a:lnTo>
                <a:lnTo>
                  <a:pt x="987679" y="1320292"/>
                </a:lnTo>
                <a:lnTo>
                  <a:pt x="3087273" y="1320292"/>
                </a:lnTo>
                <a:lnTo>
                  <a:pt x="3096513" y="1308608"/>
                </a:lnTo>
                <a:lnTo>
                  <a:pt x="3100628" y="1292860"/>
                </a:lnTo>
                <a:lnTo>
                  <a:pt x="1087373" y="1292860"/>
                </a:lnTo>
                <a:lnTo>
                  <a:pt x="1045463" y="1265428"/>
                </a:lnTo>
                <a:close/>
              </a:path>
              <a:path w="3359150" h="2615565">
                <a:moveTo>
                  <a:pt x="1197609" y="1179068"/>
                </a:moveTo>
                <a:lnTo>
                  <a:pt x="1129410" y="1206627"/>
                </a:lnTo>
                <a:lnTo>
                  <a:pt x="1129410" y="1253617"/>
                </a:lnTo>
                <a:lnTo>
                  <a:pt x="1087373" y="1292860"/>
                </a:lnTo>
                <a:lnTo>
                  <a:pt x="3100628" y="1292860"/>
                </a:lnTo>
                <a:lnTo>
                  <a:pt x="3129327" y="1183005"/>
                </a:lnTo>
                <a:lnTo>
                  <a:pt x="1255268" y="1183005"/>
                </a:lnTo>
                <a:lnTo>
                  <a:pt x="1197609" y="1179068"/>
                </a:lnTo>
                <a:close/>
              </a:path>
              <a:path w="3359150" h="2615565">
                <a:moveTo>
                  <a:pt x="473963" y="1265428"/>
                </a:moveTo>
                <a:lnTo>
                  <a:pt x="395224" y="1269365"/>
                </a:lnTo>
                <a:lnTo>
                  <a:pt x="483004" y="1269365"/>
                </a:lnTo>
                <a:lnTo>
                  <a:pt x="473963" y="1265428"/>
                </a:lnTo>
                <a:close/>
              </a:path>
              <a:path w="3359150" h="2615565">
                <a:moveTo>
                  <a:pt x="1265428" y="0"/>
                </a:moveTo>
                <a:lnTo>
                  <a:pt x="1297305" y="1155573"/>
                </a:lnTo>
                <a:lnTo>
                  <a:pt x="1255268" y="1183005"/>
                </a:lnTo>
                <a:lnTo>
                  <a:pt x="3129327" y="1183005"/>
                </a:lnTo>
                <a:lnTo>
                  <a:pt x="3138550" y="1147699"/>
                </a:lnTo>
                <a:lnTo>
                  <a:pt x="3159506" y="1104646"/>
                </a:lnTo>
                <a:lnTo>
                  <a:pt x="3180460" y="1065402"/>
                </a:lnTo>
                <a:lnTo>
                  <a:pt x="3191901" y="1034034"/>
                </a:lnTo>
                <a:lnTo>
                  <a:pt x="3164712" y="1034034"/>
                </a:lnTo>
                <a:lnTo>
                  <a:pt x="3141979" y="1030097"/>
                </a:lnTo>
                <a:lnTo>
                  <a:pt x="3002153" y="1030097"/>
                </a:lnTo>
                <a:lnTo>
                  <a:pt x="2975863" y="1018286"/>
                </a:lnTo>
                <a:lnTo>
                  <a:pt x="2954909" y="982980"/>
                </a:lnTo>
                <a:lnTo>
                  <a:pt x="2970657" y="943737"/>
                </a:lnTo>
                <a:lnTo>
                  <a:pt x="2945000" y="916305"/>
                </a:lnTo>
                <a:lnTo>
                  <a:pt x="2881375" y="916305"/>
                </a:lnTo>
                <a:lnTo>
                  <a:pt x="2839466" y="908431"/>
                </a:lnTo>
                <a:lnTo>
                  <a:pt x="2828924" y="857504"/>
                </a:lnTo>
                <a:lnTo>
                  <a:pt x="2825429" y="849630"/>
                </a:lnTo>
                <a:lnTo>
                  <a:pt x="2697734" y="849630"/>
                </a:lnTo>
                <a:lnTo>
                  <a:pt x="2603372" y="822198"/>
                </a:lnTo>
                <a:lnTo>
                  <a:pt x="2524633" y="802513"/>
                </a:lnTo>
                <a:lnTo>
                  <a:pt x="2425446" y="743712"/>
                </a:lnTo>
                <a:lnTo>
                  <a:pt x="2420111" y="704469"/>
                </a:lnTo>
                <a:lnTo>
                  <a:pt x="2462148" y="680974"/>
                </a:lnTo>
                <a:lnTo>
                  <a:pt x="2436911" y="649224"/>
                </a:lnTo>
                <a:lnTo>
                  <a:pt x="1575434" y="649224"/>
                </a:lnTo>
                <a:lnTo>
                  <a:pt x="1522857" y="633476"/>
                </a:lnTo>
                <a:lnTo>
                  <a:pt x="1517649" y="590423"/>
                </a:lnTo>
                <a:lnTo>
                  <a:pt x="1501902" y="531495"/>
                </a:lnTo>
                <a:lnTo>
                  <a:pt x="1554353" y="488442"/>
                </a:lnTo>
                <a:lnTo>
                  <a:pt x="1580642" y="453136"/>
                </a:lnTo>
                <a:lnTo>
                  <a:pt x="1601596" y="409956"/>
                </a:lnTo>
                <a:lnTo>
                  <a:pt x="1601596" y="343281"/>
                </a:lnTo>
                <a:lnTo>
                  <a:pt x="1549145" y="300100"/>
                </a:lnTo>
                <a:lnTo>
                  <a:pt x="1533397" y="252984"/>
                </a:lnTo>
                <a:lnTo>
                  <a:pt x="1501902" y="205994"/>
                </a:lnTo>
                <a:lnTo>
                  <a:pt x="1396999" y="60833"/>
                </a:lnTo>
                <a:lnTo>
                  <a:pt x="1265428" y="0"/>
                </a:lnTo>
                <a:close/>
              </a:path>
              <a:path w="3359150" h="2615565">
                <a:moveTo>
                  <a:pt x="3196209" y="1022223"/>
                </a:moveTo>
                <a:lnTo>
                  <a:pt x="3164712" y="1034034"/>
                </a:lnTo>
                <a:lnTo>
                  <a:pt x="3191901" y="1034034"/>
                </a:lnTo>
                <a:lnTo>
                  <a:pt x="3196209" y="1022223"/>
                </a:lnTo>
                <a:close/>
              </a:path>
              <a:path w="3359150" h="2615565">
                <a:moveTo>
                  <a:pt x="3080766" y="877062"/>
                </a:moveTo>
                <a:lnTo>
                  <a:pt x="3054604" y="908431"/>
                </a:lnTo>
                <a:lnTo>
                  <a:pt x="3054604" y="979043"/>
                </a:lnTo>
                <a:lnTo>
                  <a:pt x="3002153" y="1030097"/>
                </a:lnTo>
                <a:lnTo>
                  <a:pt x="3141979" y="1030097"/>
                </a:lnTo>
                <a:lnTo>
                  <a:pt x="3096513" y="1022223"/>
                </a:lnTo>
                <a:lnTo>
                  <a:pt x="3091307" y="990854"/>
                </a:lnTo>
                <a:lnTo>
                  <a:pt x="3138550" y="959485"/>
                </a:lnTo>
                <a:lnTo>
                  <a:pt x="3196209" y="924179"/>
                </a:lnTo>
                <a:lnTo>
                  <a:pt x="3133217" y="908431"/>
                </a:lnTo>
                <a:lnTo>
                  <a:pt x="3080766" y="877062"/>
                </a:lnTo>
                <a:close/>
              </a:path>
              <a:path w="3359150" h="2615565">
                <a:moveTo>
                  <a:pt x="2933954" y="904494"/>
                </a:moveTo>
                <a:lnTo>
                  <a:pt x="2881375" y="916305"/>
                </a:lnTo>
                <a:lnTo>
                  <a:pt x="2945000" y="916305"/>
                </a:lnTo>
                <a:lnTo>
                  <a:pt x="2933954" y="904494"/>
                </a:lnTo>
                <a:close/>
              </a:path>
              <a:path w="3359150" h="2615565">
                <a:moveTo>
                  <a:pt x="2802762" y="798576"/>
                </a:moveTo>
                <a:lnTo>
                  <a:pt x="2760725" y="845693"/>
                </a:lnTo>
                <a:lnTo>
                  <a:pt x="2697734" y="849630"/>
                </a:lnTo>
                <a:lnTo>
                  <a:pt x="2825429" y="849630"/>
                </a:lnTo>
                <a:lnTo>
                  <a:pt x="2802762" y="798576"/>
                </a:lnTo>
                <a:close/>
              </a:path>
              <a:path w="3359150" h="2615565">
                <a:moveTo>
                  <a:pt x="1643633" y="637413"/>
                </a:moveTo>
                <a:lnTo>
                  <a:pt x="1575434" y="649224"/>
                </a:lnTo>
                <a:lnTo>
                  <a:pt x="1701292" y="649224"/>
                </a:lnTo>
                <a:lnTo>
                  <a:pt x="1643633" y="637413"/>
                </a:lnTo>
                <a:close/>
              </a:path>
              <a:path w="3359150" h="2615565">
                <a:moveTo>
                  <a:pt x="1827275" y="641350"/>
                </a:moveTo>
                <a:lnTo>
                  <a:pt x="1764283" y="641350"/>
                </a:lnTo>
                <a:lnTo>
                  <a:pt x="1701292" y="649224"/>
                </a:lnTo>
                <a:lnTo>
                  <a:pt x="1884933" y="649224"/>
                </a:lnTo>
                <a:lnTo>
                  <a:pt x="1827275" y="641350"/>
                </a:lnTo>
                <a:close/>
              </a:path>
              <a:path w="3359150" h="2615565">
                <a:moveTo>
                  <a:pt x="1979421" y="578612"/>
                </a:moveTo>
                <a:lnTo>
                  <a:pt x="1947925" y="602107"/>
                </a:lnTo>
                <a:lnTo>
                  <a:pt x="1958467" y="629665"/>
                </a:lnTo>
                <a:lnTo>
                  <a:pt x="1884933" y="649224"/>
                </a:lnTo>
                <a:lnTo>
                  <a:pt x="2436911" y="649224"/>
                </a:lnTo>
                <a:lnTo>
                  <a:pt x="2430653" y="641350"/>
                </a:lnTo>
                <a:lnTo>
                  <a:pt x="2421979" y="586486"/>
                </a:lnTo>
                <a:lnTo>
                  <a:pt x="2026666" y="586486"/>
                </a:lnTo>
                <a:lnTo>
                  <a:pt x="1979421" y="578612"/>
                </a:lnTo>
                <a:close/>
              </a:path>
              <a:path w="3359150" h="2615565">
                <a:moveTo>
                  <a:pt x="2304669" y="402082"/>
                </a:moveTo>
                <a:lnTo>
                  <a:pt x="2273172" y="433450"/>
                </a:lnTo>
                <a:lnTo>
                  <a:pt x="2157730" y="476631"/>
                </a:lnTo>
                <a:lnTo>
                  <a:pt x="2115820" y="523748"/>
                </a:lnTo>
                <a:lnTo>
                  <a:pt x="2084323" y="566801"/>
                </a:lnTo>
                <a:lnTo>
                  <a:pt x="2026666" y="586486"/>
                </a:lnTo>
                <a:lnTo>
                  <a:pt x="2421979" y="586486"/>
                </a:lnTo>
                <a:lnTo>
                  <a:pt x="2420111" y="574675"/>
                </a:lnTo>
                <a:lnTo>
                  <a:pt x="2372868" y="551180"/>
                </a:lnTo>
                <a:lnTo>
                  <a:pt x="2304669" y="535432"/>
                </a:lnTo>
                <a:lnTo>
                  <a:pt x="2320417" y="500125"/>
                </a:lnTo>
                <a:lnTo>
                  <a:pt x="2325750" y="464820"/>
                </a:lnTo>
                <a:lnTo>
                  <a:pt x="2304669" y="402082"/>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5" name="object 5"/>
          <p:cNvSpPr/>
          <p:nvPr/>
        </p:nvSpPr>
        <p:spPr>
          <a:xfrm>
            <a:off x="2023681" y="2711767"/>
            <a:ext cx="2519363" cy="1961674"/>
          </a:xfrm>
          <a:custGeom>
            <a:avLst/>
            <a:gdLst/>
            <a:ahLst/>
            <a:cxnLst/>
            <a:rect l="l" t="t" r="r" b="b"/>
            <a:pathLst>
              <a:path w="3359150" h="2615565">
                <a:moveTo>
                  <a:pt x="505459" y="2062099"/>
                </a:moveTo>
                <a:lnTo>
                  <a:pt x="542163" y="2022856"/>
                </a:lnTo>
                <a:lnTo>
                  <a:pt x="578866" y="1991487"/>
                </a:lnTo>
                <a:lnTo>
                  <a:pt x="589407" y="1936242"/>
                </a:lnTo>
                <a:lnTo>
                  <a:pt x="647065" y="1944116"/>
                </a:lnTo>
                <a:lnTo>
                  <a:pt x="694308" y="1932305"/>
                </a:lnTo>
                <a:lnTo>
                  <a:pt x="720597" y="1893062"/>
                </a:lnTo>
                <a:lnTo>
                  <a:pt x="736345" y="1845945"/>
                </a:lnTo>
                <a:lnTo>
                  <a:pt x="794004" y="1830324"/>
                </a:lnTo>
                <a:lnTo>
                  <a:pt x="814958" y="1845945"/>
                </a:lnTo>
                <a:lnTo>
                  <a:pt x="877569" y="1869567"/>
                </a:lnTo>
                <a:lnTo>
                  <a:pt x="914272" y="1916557"/>
                </a:lnTo>
                <a:lnTo>
                  <a:pt x="945769" y="1908810"/>
                </a:lnTo>
                <a:lnTo>
                  <a:pt x="924813" y="1967865"/>
                </a:lnTo>
                <a:lnTo>
                  <a:pt x="930020" y="2022856"/>
                </a:lnTo>
                <a:lnTo>
                  <a:pt x="956309" y="2062099"/>
                </a:lnTo>
                <a:lnTo>
                  <a:pt x="987679" y="2124837"/>
                </a:lnTo>
                <a:lnTo>
                  <a:pt x="987679" y="2179701"/>
                </a:lnTo>
                <a:lnTo>
                  <a:pt x="998219" y="2226818"/>
                </a:lnTo>
                <a:lnTo>
                  <a:pt x="1013968" y="2273935"/>
                </a:lnTo>
                <a:lnTo>
                  <a:pt x="1055878" y="2305304"/>
                </a:lnTo>
                <a:lnTo>
                  <a:pt x="1103121" y="2336673"/>
                </a:lnTo>
                <a:lnTo>
                  <a:pt x="1160907" y="2360168"/>
                </a:lnTo>
                <a:lnTo>
                  <a:pt x="1160907" y="2399411"/>
                </a:lnTo>
                <a:lnTo>
                  <a:pt x="1129410" y="2434717"/>
                </a:lnTo>
                <a:lnTo>
                  <a:pt x="1171320" y="2481834"/>
                </a:lnTo>
                <a:lnTo>
                  <a:pt x="1155572" y="2517140"/>
                </a:lnTo>
                <a:lnTo>
                  <a:pt x="1202817" y="2536698"/>
                </a:lnTo>
                <a:lnTo>
                  <a:pt x="1202817" y="2505329"/>
                </a:lnTo>
                <a:lnTo>
                  <a:pt x="1223898" y="2477897"/>
                </a:lnTo>
                <a:lnTo>
                  <a:pt x="1255268" y="2442591"/>
                </a:lnTo>
                <a:lnTo>
                  <a:pt x="1318259" y="2438654"/>
                </a:lnTo>
                <a:lnTo>
                  <a:pt x="1349756" y="2407285"/>
                </a:lnTo>
                <a:lnTo>
                  <a:pt x="1396999" y="2379853"/>
                </a:lnTo>
                <a:lnTo>
                  <a:pt x="1428495" y="2391537"/>
                </a:lnTo>
                <a:lnTo>
                  <a:pt x="1407541" y="2446528"/>
                </a:lnTo>
                <a:lnTo>
                  <a:pt x="1386458" y="2485771"/>
                </a:lnTo>
                <a:lnTo>
                  <a:pt x="1417955" y="2540635"/>
                </a:lnTo>
                <a:lnTo>
                  <a:pt x="1428495" y="2575941"/>
                </a:lnTo>
                <a:lnTo>
                  <a:pt x="1496695" y="2615184"/>
                </a:lnTo>
                <a:lnTo>
                  <a:pt x="1559686" y="2611247"/>
                </a:lnTo>
                <a:lnTo>
                  <a:pt x="1612137" y="2615184"/>
                </a:lnTo>
                <a:lnTo>
                  <a:pt x="1654047" y="2583815"/>
                </a:lnTo>
                <a:lnTo>
                  <a:pt x="1669795" y="2532761"/>
                </a:lnTo>
                <a:lnTo>
                  <a:pt x="1711833" y="2536698"/>
                </a:lnTo>
                <a:lnTo>
                  <a:pt x="1774824" y="2501392"/>
                </a:lnTo>
                <a:lnTo>
                  <a:pt x="1759077" y="2462149"/>
                </a:lnTo>
                <a:lnTo>
                  <a:pt x="1816734" y="2454402"/>
                </a:lnTo>
                <a:lnTo>
                  <a:pt x="1863979" y="2415159"/>
                </a:lnTo>
                <a:lnTo>
                  <a:pt x="1905888" y="2407285"/>
                </a:lnTo>
                <a:lnTo>
                  <a:pt x="1911222" y="2375916"/>
                </a:lnTo>
                <a:lnTo>
                  <a:pt x="1979421" y="2368042"/>
                </a:lnTo>
                <a:lnTo>
                  <a:pt x="2026666" y="2399411"/>
                </a:lnTo>
                <a:lnTo>
                  <a:pt x="2063369" y="2364105"/>
                </a:lnTo>
                <a:lnTo>
                  <a:pt x="2121027" y="2328799"/>
                </a:lnTo>
                <a:lnTo>
                  <a:pt x="2094865" y="2305304"/>
                </a:lnTo>
                <a:lnTo>
                  <a:pt x="2126360" y="2254250"/>
                </a:lnTo>
                <a:lnTo>
                  <a:pt x="2184019" y="2171954"/>
                </a:lnTo>
                <a:lnTo>
                  <a:pt x="2257424" y="2199386"/>
                </a:lnTo>
                <a:lnTo>
                  <a:pt x="2304669" y="2246503"/>
                </a:lnTo>
                <a:lnTo>
                  <a:pt x="2393949" y="2246503"/>
                </a:lnTo>
                <a:lnTo>
                  <a:pt x="2441067" y="2273935"/>
                </a:lnTo>
                <a:lnTo>
                  <a:pt x="2504059" y="2293493"/>
                </a:lnTo>
                <a:lnTo>
                  <a:pt x="2519807" y="2246503"/>
                </a:lnTo>
                <a:lnTo>
                  <a:pt x="2582291" y="2211197"/>
                </a:lnTo>
                <a:lnTo>
                  <a:pt x="2681985" y="2191512"/>
                </a:lnTo>
                <a:lnTo>
                  <a:pt x="2750311" y="2238629"/>
                </a:lnTo>
                <a:lnTo>
                  <a:pt x="2813177" y="2211197"/>
                </a:lnTo>
                <a:lnTo>
                  <a:pt x="2860421" y="2238629"/>
                </a:lnTo>
                <a:lnTo>
                  <a:pt x="2970657" y="2215007"/>
                </a:lnTo>
                <a:lnTo>
                  <a:pt x="2986405" y="2175891"/>
                </a:lnTo>
                <a:lnTo>
                  <a:pt x="3012567" y="2105279"/>
                </a:lnTo>
                <a:lnTo>
                  <a:pt x="3091307" y="2113026"/>
                </a:lnTo>
                <a:lnTo>
                  <a:pt x="3164712" y="2069973"/>
                </a:lnTo>
                <a:lnTo>
                  <a:pt x="3247897" y="2046351"/>
                </a:lnTo>
                <a:lnTo>
                  <a:pt x="3316858" y="2046351"/>
                </a:lnTo>
                <a:lnTo>
                  <a:pt x="3358896" y="2014982"/>
                </a:lnTo>
                <a:lnTo>
                  <a:pt x="3358896" y="1971802"/>
                </a:lnTo>
                <a:lnTo>
                  <a:pt x="3353688" y="1916557"/>
                </a:lnTo>
                <a:lnTo>
                  <a:pt x="3353688" y="1861693"/>
                </a:lnTo>
                <a:lnTo>
                  <a:pt x="3274949" y="1822450"/>
                </a:lnTo>
                <a:lnTo>
                  <a:pt x="3180460" y="1755775"/>
                </a:lnTo>
                <a:lnTo>
                  <a:pt x="3086099" y="1657731"/>
                </a:lnTo>
                <a:lnTo>
                  <a:pt x="2996819" y="1606677"/>
                </a:lnTo>
                <a:lnTo>
                  <a:pt x="2928620" y="1567434"/>
                </a:lnTo>
                <a:lnTo>
                  <a:pt x="2944368" y="1516507"/>
                </a:lnTo>
                <a:lnTo>
                  <a:pt x="3028315" y="1394841"/>
                </a:lnTo>
                <a:lnTo>
                  <a:pt x="3096513" y="1308608"/>
                </a:lnTo>
                <a:lnTo>
                  <a:pt x="3138550" y="1147699"/>
                </a:lnTo>
                <a:lnTo>
                  <a:pt x="3159506" y="1104646"/>
                </a:lnTo>
                <a:lnTo>
                  <a:pt x="3180460" y="1065402"/>
                </a:lnTo>
                <a:lnTo>
                  <a:pt x="3196209" y="1022223"/>
                </a:lnTo>
                <a:lnTo>
                  <a:pt x="3164712" y="1034034"/>
                </a:lnTo>
                <a:lnTo>
                  <a:pt x="3096513" y="1022223"/>
                </a:lnTo>
                <a:lnTo>
                  <a:pt x="3091307" y="990854"/>
                </a:lnTo>
                <a:lnTo>
                  <a:pt x="3138550" y="959485"/>
                </a:lnTo>
                <a:lnTo>
                  <a:pt x="3196209" y="924179"/>
                </a:lnTo>
                <a:lnTo>
                  <a:pt x="3133217" y="908431"/>
                </a:lnTo>
                <a:lnTo>
                  <a:pt x="3080766" y="877062"/>
                </a:lnTo>
                <a:lnTo>
                  <a:pt x="3054604" y="908431"/>
                </a:lnTo>
                <a:lnTo>
                  <a:pt x="3054604" y="979043"/>
                </a:lnTo>
                <a:lnTo>
                  <a:pt x="3002153" y="1030097"/>
                </a:lnTo>
                <a:lnTo>
                  <a:pt x="2975863" y="1018286"/>
                </a:lnTo>
                <a:lnTo>
                  <a:pt x="2954909" y="982980"/>
                </a:lnTo>
                <a:lnTo>
                  <a:pt x="2970657" y="943737"/>
                </a:lnTo>
                <a:lnTo>
                  <a:pt x="2933954" y="904494"/>
                </a:lnTo>
                <a:lnTo>
                  <a:pt x="2881375" y="916305"/>
                </a:lnTo>
                <a:lnTo>
                  <a:pt x="2839466" y="908431"/>
                </a:lnTo>
                <a:lnTo>
                  <a:pt x="2828924" y="857504"/>
                </a:lnTo>
                <a:lnTo>
                  <a:pt x="2802762" y="798576"/>
                </a:lnTo>
                <a:lnTo>
                  <a:pt x="2760725" y="845693"/>
                </a:lnTo>
                <a:lnTo>
                  <a:pt x="2697734" y="849630"/>
                </a:lnTo>
                <a:lnTo>
                  <a:pt x="2603372" y="822198"/>
                </a:lnTo>
                <a:lnTo>
                  <a:pt x="2524633" y="802513"/>
                </a:lnTo>
                <a:lnTo>
                  <a:pt x="2425446" y="743712"/>
                </a:lnTo>
                <a:lnTo>
                  <a:pt x="2420111" y="704469"/>
                </a:lnTo>
                <a:lnTo>
                  <a:pt x="2462148" y="680974"/>
                </a:lnTo>
                <a:lnTo>
                  <a:pt x="2430653" y="641350"/>
                </a:lnTo>
                <a:lnTo>
                  <a:pt x="2420111" y="574675"/>
                </a:lnTo>
                <a:lnTo>
                  <a:pt x="2372868" y="551180"/>
                </a:lnTo>
                <a:lnTo>
                  <a:pt x="2304669" y="535432"/>
                </a:lnTo>
                <a:lnTo>
                  <a:pt x="2320417" y="500125"/>
                </a:lnTo>
                <a:lnTo>
                  <a:pt x="2325750" y="464820"/>
                </a:lnTo>
                <a:lnTo>
                  <a:pt x="2304669" y="402082"/>
                </a:lnTo>
                <a:lnTo>
                  <a:pt x="2273172" y="433450"/>
                </a:lnTo>
                <a:lnTo>
                  <a:pt x="2220722" y="453136"/>
                </a:lnTo>
                <a:lnTo>
                  <a:pt x="2157730" y="476631"/>
                </a:lnTo>
                <a:lnTo>
                  <a:pt x="2115820" y="523748"/>
                </a:lnTo>
                <a:lnTo>
                  <a:pt x="2084323" y="566801"/>
                </a:lnTo>
                <a:lnTo>
                  <a:pt x="2026666" y="586486"/>
                </a:lnTo>
                <a:lnTo>
                  <a:pt x="1979421" y="578612"/>
                </a:lnTo>
                <a:lnTo>
                  <a:pt x="1947925" y="602107"/>
                </a:lnTo>
                <a:lnTo>
                  <a:pt x="1958467" y="629665"/>
                </a:lnTo>
                <a:lnTo>
                  <a:pt x="1884933" y="649224"/>
                </a:lnTo>
                <a:lnTo>
                  <a:pt x="1827275" y="641350"/>
                </a:lnTo>
                <a:lnTo>
                  <a:pt x="1764283" y="641350"/>
                </a:lnTo>
                <a:lnTo>
                  <a:pt x="1701292" y="649224"/>
                </a:lnTo>
                <a:lnTo>
                  <a:pt x="1643633" y="637413"/>
                </a:lnTo>
                <a:lnTo>
                  <a:pt x="1575434" y="649224"/>
                </a:lnTo>
                <a:lnTo>
                  <a:pt x="1522857" y="633476"/>
                </a:lnTo>
                <a:lnTo>
                  <a:pt x="1517649" y="590423"/>
                </a:lnTo>
                <a:lnTo>
                  <a:pt x="1501902" y="531495"/>
                </a:lnTo>
                <a:lnTo>
                  <a:pt x="1554353" y="488442"/>
                </a:lnTo>
                <a:lnTo>
                  <a:pt x="1580642" y="453136"/>
                </a:lnTo>
                <a:lnTo>
                  <a:pt x="1601596" y="409956"/>
                </a:lnTo>
                <a:lnTo>
                  <a:pt x="1601596" y="343281"/>
                </a:lnTo>
                <a:lnTo>
                  <a:pt x="1549145" y="300100"/>
                </a:lnTo>
                <a:lnTo>
                  <a:pt x="1533397" y="252984"/>
                </a:lnTo>
                <a:lnTo>
                  <a:pt x="1501902" y="205994"/>
                </a:lnTo>
                <a:lnTo>
                  <a:pt x="1396999" y="60833"/>
                </a:lnTo>
                <a:lnTo>
                  <a:pt x="1265428" y="0"/>
                </a:lnTo>
                <a:lnTo>
                  <a:pt x="1297305" y="1155573"/>
                </a:lnTo>
                <a:lnTo>
                  <a:pt x="1255268" y="1183005"/>
                </a:lnTo>
                <a:lnTo>
                  <a:pt x="1197609" y="1179068"/>
                </a:lnTo>
                <a:lnTo>
                  <a:pt x="1129410" y="1206627"/>
                </a:lnTo>
                <a:lnTo>
                  <a:pt x="1129410" y="1253617"/>
                </a:lnTo>
                <a:lnTo>
                  <a:pt x="1087373" y="1292860"/>
                </a:lnTo>
                <a:lnTo>
                  <a:pt x="1045463" y="1265428"/>
                </a:lnTo>
                <a:lnTo>
                  <a:pt x="993012" y="1281176"/>
                </a:lnTo>
                <a:lnTo>
                  <a:pt x="987679" y="1320292"/>
                </a:lnTo>
                <a:lnTo>
                  <a:pt x="882777" y="1308608"/>
                </a:lnTo>
                <a:lnTo>
                  <a:pt x="809752" y="1308608"/>
                </a:lnTo>
                <a:lnTo>
                  <a:pt x="741553" y="1320292"/>
                </a:lnTo>
                <a:lnTo>
                  <a:pt x="647065" y="1336040"/>
                </a:lnTo>
                <a:lnTo>
                  <a:pt x="536956" y="1292860"/>
                </a:lnTo>
                <a:lnTo>
                  <a:pt x="473963" y="1265428"/>
                </a:lnTo>
                <a:lnTo>
                  <a:pt x="395224" y="1269365"/>
                </a:lnTo>
                <a:lnTo>
                  <a:pt x="374269" y="1214374"/>
                </a:lnTo>
                <a:lnTo>
                  <a:pt x="332358" y="1151636"/>
                </a:lnTo>
                <a:lnTo>
                  <a:pt x="274574" y="1116330"/>
                </a:lnTo>
                <a:lnTo>
                  <a:pt x="214249" y="1078484"/>
                </a:lnTo>
                <a:lnTo>
                  <a:pt x="164464" y="1073150"/>
                </a:lnTo>
                <a:lnTo>
                  <a:pt x="126364" y="1102614"/>
                </a:lnTo>
                <a:lnTo>
                  <a:pt x="96138" y="1194816"/>
                </a:lnTo>
                <a:lnTo>
                  <a:pt x="31495" y="1210564"/>
                </a:lnTo>
                <a:lnTo>
                  <a:pt x="0" y="1265428"/>
                </a:lnTo>
                <a:lnTo>
                  <a:pt x="69976" y="1386967"/>
                </a:lnTo>
                <a:lnTo>
                  <a:pt x="117220" y="1398778"/>
                </a:lnTo>
                <a:lnTo>
                  <a:pt x="264032" y="1661668"/>
                </a:lnTo>
                <a:lnTo>
                  <a:pt x="327025" y="1798955"/>
                </a:lnTo>
                <a:lnTo>
                  <a:pt x="505459" y="2062099"/>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6" name="object 6"/>
          <p:cNvSpPr/>
          <p:nvPr/>
        </p:nvSpPr>
        <p:spPr>
          <a:xfrm>
            <a:off x="2384298" y="4094225"/>
            <a:ext cx="1801940" cy="1086422"/>
          </a:xfrm>
          <a:prstGeom prst="rect">
            <a:avLst/>
          </a:prstGeom>
          <a:blipFill>
            <a:blip r:embed="rId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7" name="object 7"/>
          <p:cNvSpPr/>
          <p:nvPr/>
        </p:nvSpPr>
        <p:spPr>
          <a:xfrm>
            <a:off x="2402014" y="4083368"/>
            <a:ext cx="1787843" cy="1072515"/>
          </a:xfrm>
          <a:custGeom>
            <a:avLst/>
            <a:gdLst/>
            <a:ahLst/>
            <a:cxnLst/>
            <a:rect l="l" t="t" r="r" b="b"/>
            <a:pathLst>
              <a:path w="2383790" h="1430020">
                <a:moveTo>
                  <a:pt x="918717" y="1394167"/>
                </a:moveTo>
                <a:lnTo>
                  <a:pt x="808481" y="1394167"/>
                </a:lnTo>
                <a:lnTo>
                  <a:pt x="882014" y="1429512"/>
                </a:lnTo>
                <a:lnTo>
                  <a:pt x="918717" y="1394167"/>
                </a:lnTo>
                <a:close/>
              </a:path>
              <a:path w="2383790" h="1430020">
                <a:moveTo>
                  <a:pt x="1430654" y="1258697"/>
                </a:moveTo>
                <a:lnTo>
                  <a:pt x="564388" y="1258697"/>
                </a:lnTo>
                <a:lnTo>
                  <a:pt x="627379" y="1311694"/>
                </a:lnTo>
                <a:lnTo>
                  <a:pt x="635253" y="1352931"/>
                </a:lnTo>
                <a:lnTo>
                  <a:pt x="737615" y="1405953"/>
                </a:lnTo>
                <a:lnTo>
                  <a:pt x="808481" y="1394167"/>
                </a:lnTo>
                <a:lnTo>
                  <a:pt x="918717" y="1394167"/>
                </a:lnTo>
                <a:lnTo>
                  <a:pt x="981710" y="1352931"/>
                </a:lnTo>
                <a:lnTo>
                  <a:pt x="1036827" y="1317586"/>
                </a:lnTo>
                <a:lnTo>
                  <a:pt x="1084199" y="1270508"/>
                </a:lnTo>
                <a:lnTo>
                  <a:pt x="1392745" y="1270508"/>
                </a:lnTo>
                <a:lnTo>
                  <a:pt x="1430654" y="1258697"/>
                </a:lnTo>
                <a:close/>
              </a:path>
              <a:path w="2383790" h="1430020">
                <a:moveTo>
                  <a:pt x="1233804" y="1270508"/>
                </a:moveTo>
                <a:lnTo>
                  <a:pt x="1084199" y="1270508"/>
                </a:lnTo>
                <a:lnTo>
                  <a:pt x="1178687" y="1294015"/>
                </a:lnTo>
                <a:lnTo>
                  <a:pt x="1233804" y="1270508"/>
                </a:lnTo>
                <a:close/>
              </a:path>
              <a:path w="2383790" h="1430020">
                <a:moveTo>
                  <a:pt x="1392745" y="1270508"/>
                </a:moveTo>
                <a:lnTo>
                  <a:pt x="1233804" y="1270508"/>
                </a:lnTo>
                <a:lnTo>
                  <a:pt x="1336166" y="1288135"/>
                </a:lnTo>
                <a:lnTo>
                  <a:pt x="1392745" y="1270508"/>
                </a:lnTo>
                <a:close/>
              </a:path>
              <a:path w="2383790" h="1430020">
                <a:moveTo>
                  <a:pt x="91821" y="746125"/>
                </a:moveTo>
                <a:lnTo>
                  <a:pt x="68199" y="799211"/>
                </a:lnTo>
                <a:lnTo>
                  <a:pt x="76073" y="846328"/>
                </a:lnTo>
                <a:lnTo>
                  <a:pt x="146938" y="852170"/>
                </a:lnTo>
                <a:lnTo>
                  <a:pt x="170687" y="922909"/>
                </a:lnTo>
                <a:lnTo>
                  <a:pt x="154939" y="928751"/>
                </a:lnTo>
                <a:lnTo>
                  <a:pt x="339089" y="1061974"/>
                </a:lnTo>
                <a:lnTo>
                  <a:pt x="304546" y="1140841"/>
                </a:lnTo>
                <a:lnTo>
                  <a:pt x="257301" y="1205611"/>
                </a:lnTo>
                <a:lnTo>
                  <a:pt x="324612" y="1284859"/>
                </a:lnTo>
                <a:lnTo>
                  <a:pt x="312419" y="1217422"/>
                </a:lnTo>
                <a:lnTo>
                  <a:pt x="367538" y="1187958"/>
                </a:lnTo>
                <a:lnTo>
                  <a:pt x="1629134" y="1187958"/>
                </a:lnTo>
                <a:lnTo>
                  <a:pt x="1666875" y="1170305"/>
                </a:lnTo>
                <a:lnTo>
                  <a:pt x="1753489" y="1170305"/>
                </a:lnTo>
                <a:lnTo>
                  <a:pt x="1816480" y="1140841"/>
                </a:lnTo>
                <a:lnTo>
                  <a:pt x="2108013" y="1140841"/>
                </a:lnTo>
                <a:lnTo>
                  <a:pt x="2155190" y="1123188"/>
                </a:lnTo>
                <a:lnTo>
                  <a:pt x="2100072" y="1093724"/>
                </a:lnTo>
                <a:lnTo>
                  <a:pt x="2123693" y="1034796"/>
                </a:lnTo>
                <a:lnTo>
                  <a:pt x="2194560" y="993648"/>
                </a:lnTo>
                <a:lnTo>
                  <a:pt x="2139441" y="946404"/>
                </a:lnTo>
                <a:lnTo>
                  <a:pt x="1934590" y="946404"/>
                </a:lnTo>
                <a:lnTo>
                  <a:pt x="1820926" y="939546"/>
                </a:lnTo>
                <a:lnTo>
                  <a:pt x="1895221" y="863981"/>
                </a:lnTo>
                <a:lnTo>
                  <a:pt x="1934590" y="793242"/>
                </a:lnTo>
                <a:lnTo>
                  <a:pt x="1944976" y="785495"/>
                </a:lnTo>
                <a:lnTo>
                  <a:pt x="991869" y="785495"/>
                </a:lnTo>
                <a:lnTo>
                  <a:pt x="953694" y="763905"/>
                </a:lnTo>
                <a:lnTo>
                  <a:pt x="186436" y="763905"/>
                </a:lnTo>
                <a:lnTo>
                  <a:pt x="91821" y="746125"/>
                </a:lnTo>
                <a:close/>
              </a:path>
              <a:path w="2383790" h="1430020">
                <a:moveTo>
                  <a:pt x="1543515" y="1258697"/>
                </a:moveTo>
                <a:lnTo>
                  <a:pt x="1430654" y="1258697"/>
                </a:lnTo>
                <a:lnTo>
                  <a:pt x="1533016" y="1270508"/>
                </a:lnTo>
                <a:lnTo>
                  <a:pt x="1543515" y="1258697"/>
                </a:lnTo>
                <a:close/>
              </a:path>
              <a:path w="2383790" h="1430020">
                <a:moveTo>
                  <a:pt x="1629134" y="1187958"/>
                </a:moveTo>
                <a:lnTo>
                  <a:pt x="367538" y="1187958"/>
                </a:lnTo>
                <a:lnTo>
                  <a:pt x="441833" y="1207008"/>
                </a:lnTo>
                <a:lnTo>
                  <a:pt x="430529" y="1264539"/>
                </a:lnTo>
                <a:lnTo>
                  <a:pt x="564388" y="1258697"/>
                </a:lnTo>
                <a:lnTo>
                  <a:pt x="1543515" y="1258697"/>
                </a:lnTo>
                <a:lnTo>
                  <a:pt x="1564513" y="1235075"/>
                </a:lnTo>
                <a:lnTo>
                  <a:pt x="1603883" y="1199769"/>
                </a:lnTo>
                <a:lnTo>
                  <a:pt x="1629134" y="1187958"/>
                </a:lnTo>
                <a:close/>
              </a:path>
              <a:path w="2383790" h="1430020">
                <a:moveTo>
                  <a:pt x="2108013" y="1140841"/>
                </a:moveTo>
                <a:lnTo>
                  <a:pt x="1816480" y="1140841"/>
                </a:lnTo>
                <a:lnTo>
                  <a:pt x="1926716" y="1170305"/>
                </a:lnTo>
                <a:lnTo>
                  <a:pt x="2070227" y="1173607"/>
                </a:lnTo>
                <a:lnTo>
                  <a:pt x="2076450" y="1152652"/>
                </a:lnTo>
                <a:lnTo>
                  <a:pt x="2108013" y="1140841"/>
                </a:lnTo>
                <a:close/>
              </a:path>
              <a:path w="2383790" h="1430020">
                <a:moveTo>
                  <a:pt x="2029205" y="928751"/>
                </a:moveTo>
                <a:lnTo>
                  <a:pt x="1934590" y="946404"/>
                </a:lnTo>
                <a:lnTo>
                  <a:pt x="2139441" y="946404"/>
                </a:lnTo>
                <a:lnTo>
                  <a:pt x="2029205" y="928751"/>
                </a:lnTo>
                <a:close/>
              </a:path>
              <a:path w="2383790" h="1430020">
                <a:moveTo>
                  <a:pt x="1053973" y="781177"/>
                </a:moveTo>
                <a:lnTo>
                  <a:pt x="991869" y="785495"/>
                </a:lnTo>
                <a:lnTo>
                  <a:pt x="1944976" y="785495"/>
                </a:lnTo>
                <a:lnTo>
                  <a:pt x="1945486" y="785114"/>
                </a:lnTo>
                <a:lnTo>
                  <a:pt x="1107313" y="785114"/>
                </a:lnTo>
                <a:lnTo>
                  <a:pt x="1053973" y="781177"/>
                </a:lnTo>
                <a:close/>
              </a:path>
              <a:path w="2383790" h="1430020">
                <a:moveTo>
                  <a:pt x="1165098" y="702945"/>
                </a:moveTo>
                <a:lnTo>
                  <a:pt x="1149730" y="752983"/>
                </a:lnTo>
                <a:lnTo>
                  <a:pt x="1107313" y="785114"/>
                </a:lnTo>
                <a:lnTo>
                  <a:pt x="1945486" y="785114"/>
                </a:lnTo>
                <a:lnTo>
                  <a:pt x="2005584" y="740283"/>
                </a:lnTo>
                <a:lnTo>
                  <a:pt x="2100072" y="734441"/>
                </a:lnTo>
                <a:lnTo>
                  <a:pt x="2071458" y="706882"/>
                </a:lnTo>
                <a:lnTo>
                  <a:pt x="1207515" y="706882"/>
                </a:lnTo>
                <a:lnTo>
                  <a:pt x="1165098" y="702945"/>
                </a:lnTo>
                <a:close/>
              </a:path>
              <a:path w="2383790" h="1430020">
                <a:moveTo>
                  <a:pt x="83565" y="106680"/>
                </a:moveTo>
                <a:lnTo>
                  <a:pt x="73533" y="161036"/>
                </a:lnTo>
                <a:lnTo>
                  <a:pt x="37591" y="191135"/>
                </a:lnTo>
                <a:lnTo>
                  <a:pt x="0" y="232664"/>
                </a:lnTo>
                <a:lnTo>
                  <a:pt x="107568" y="351536"/>
                </a:lnTo>
                <a:lnTo>
                  <a:pt x="210058" y="433959"/>
                </a:lnTo>
                <a:lnTo>
                  <a:pt x="241553" y="616585"/>
                </a:lnTo>
                <a:lnTo>
                  <a:pt x="257301" y="710819"/>
                </a:lnTo>
                <a:lnTo>
                  <a:pt x="186436" y="763905"/>
                </a:lnTo>
                <a:lnTo>
                  <a:pt x="953694" y="763905"/>
                </a:lnTo>
                <a:lnTo>
                  <a:pt x="924051" y="747141"/>
                </a:lnTo>
                <a:lnTo>
                  <a:pt x="913511" y="710438"/>
                </a:lnTo>
                <a:lnTo>
                  <a:pt x="911444" y="706882"/>
                </a:lnTo>
                <a:lnTo>
                  <a:pt x="698246" y="706882"/>
                </a:lnTo>
                <a:lnTo>
                  <a:pt x="651001" y="687959"/>
                </a:lnTo>
                <a:lnTo>
                  <a:pt x="666750" y="652526"/>
                </a:lnTo>
                <a:lnTo>
                  <a:pt x="625601" y="604774"/>
                </a:lnTo>
                <a:lnTo>
                  <a:pt x="656209" y="569087"/>
                </a:lnTo>
                <a:lnTo>
                  <a:pt x="656209" y="530860"/>
                </a:lnTo>
                <a:lnTo>
                  <a:pt x="599439" y="506603"/>
                </a:lnTo>
                <a:lnTo>
                  <a:pt x="551306" y="475234"/>
                </a:lnTo>
                <a:lnTo>
                  <a:pt x="508000" y="442468"/>
                </a:lnTo>
                <a:lnTo>
                  <a:pt x="494411" y="398272"/>
                </a:lnTo>
                <a:lnTo>
                  <a:pt x="482600" y="349250"/>
                </a:lnTo>
                <a:lnTo>
                  <a:pt x="482980" y="294259"/>
                </a:lnTo>
                <a:lnTo>
                  <a:pt x="451485" y="231648"/>
                </a:lnTo>
                <a:lnTo>
                  <a:pt x="424814" y="193421"/>
                </a:lnTo>
                <a:lnTo>
                  <a:pt x="419988" y="137160"/>
                </a:lnTo>
                <a:lnTo>
                  <a:pt x="428425" y="113537"/>
                </a:lnTo>
                <a:lnTo>
                  <a:pt x="141350" y="113537"/>
                </a:lnTo>
                <a:lnTo>
                  <a:pt x="83565" y="106680"/>
                </a:lnTo>
                <a:close/>
              </a:path>
              <a:path w="2383790" h="1430020">
                <a:moveTo>
                  <a:pt x="892555" y="549783"/>
                </a:moveTo>
                <a:lnTo>
                  <a:pt x="845312" y="576961"/>
                </a:lnTo>
                <a:lnTo>
                  <a:pt x="813308" y="608330"/>
                </a:lnTo>
                <a:lnTo>
                  <a:pt x="750824" y="613283"/>
                </a:lnTo>
                <a:lnTo>
                  <a:pt x="720598" y="644779"/>
                </a:lnTo>
                <a:lnTo>
                  <a:pt x="697864" y="676402"/>
                </a:lnTo>
                <a:lnTo>
                  <a:pt x="698246" y="706882"/>
                </a:lnTo>
                <a:lnTo>
                  <a:pt x="911444" y="706882"/>
                </a:lnTo>
                <a:lnTo>
                  <a:pt x="881634" y="655574"/>
                </a:lnTo>
                <a:lnTo>
                  <a:pt x="903859" y="614299"/>
                </a:lnTo>
                <a:lnTo>
                  <a:pt x="924051" y="561594"/>
                </a:lnTo>
                <a:lnTo>
                  <a:pt x="892555" y="549783"/>
                </a:lnTo>
                <a:close/>
              </a:path>
              <a:path w="2383790" h="1430020">
                <a:moveTo>
                  <a:pt x="1474851" y="537972"/>
                </a:moveTo>
                <a:lnTo>
                  <a:pt x="1407033" y="545846"/>
                </a:lnTo>
                <a:lnTo>
                  <a:pt x="1401317" y="576961"/>
                </a:lnTo>
                <a:lnTo>
                  <a:pt x="1359789" y="585851"/>
                </a:lnTo>
                <a:lnTo>
                  <a:pt x="1312037" y="624459"/>
                </a:lnTo>
                <a:lnTo>
                  <a:pt x="1254378" y="632333"/>
                </a:lnTo>
                <a:lnTo>
                  <a:pt x="1270127" y="671576"/>
                </a:lnTo>
                <a:lnTo>
                  <a:pt x="1207515" y="706882"/>
                </a:lnTo>
                <a:lnTo>
                  <a:pt x="2071458" y="706882"/>
                </a:lnTo>
                <a:lnTo>
                  <a:pt x="2044953" y="681355"/>
                </a:lnTo>
                <a:lnTo>
                  <a:pt x="2044953" y="598932"/>
                </a:lnTo>
                <a:lnTo>
                  <a:pt x="2136619" y="569468"/>
                </a:lnTo>
                <a:lnTo>
                  <a:pt x="1522476" y="569468"/>
                </a:lnTo>
                <a:lnTo>
                  <a:pt x="1474851" y="537972"/>
                </a:lnTo>
                <a:close/>
              </a:path>
              <a:path w="2383790" h="1430020">
                <a:moveTo>
                  <a:pt x="1680083" y="341630"/>
                </a:moveTo>
                <a:lnTo>
                  <a:pt x="1625727" y="417957"/>
                </a:lnTo>
                <a:lnTo>
                  <a:pt x="1590293" y="474853"/>
                </a:lnTo>
                <a:lnTo>
                  <a:pt x="1616583" y="499364"/>
                </a:lnTo>
                <a:lnTo>
                  <a:pt x="1559305" y="533781"/>
                </a:lnTo>
                <a:lnTo>
                  <a:pt x="1522476" y="569468"/>
                </a:lnTo>
                <a:lnTo>
                  <a:pt x="2136619" y="569468"/>
                </a:lnTo>
                <a:lnTo>
                  <a:pt x="2155190" y="563499"/>
                </a:lnTo>
                <a:lnTo>
                  <a:pt x="2194560" y="534162"/>
                </a:lnTo>
                <a:lnTo>
                  <a:pt x="2336291" y="534162"/>
                </a:lnTo>
                <a:lnTo>
                  <a:pt x="2352040" y="492887"/>
                </a:lnTo>
                <a:lnTo>
                  <a:pt x="2383536" y="463423"/>
                </a:lnTo>
                <a:lnTo>
                  <a:pt x="2000250" y="463423"/>
                </a:lnTo>
                <a:lnTo>
                  <a:pt x="1938654" y="444373"/>
                </a:lnTo>
                <a:lnTo>
                  <a:pt x="1890665" y="416306"/>
                </a:lnTo>
                <a:lnTo>
                  <a:pt x="1801622" y="416306"/>
                </a:lnTo>
                <a:lnTo>
                  <a:pt x="1754377" y="369189"/>
                </a:lnTo>
                <a:lnTo>
                  <a:pt x="1680083" y="341630"/>
                </a:lnTo>
                <a:close/>
              </a:path>
              <a:path w="2383790" h="1430020">
                <a:moveTo>
                  <a:pt x="2336291" y="534162"/>
                </a:moveTo>
                <a:lnTo>
                  <a:pt x="2194560" y="534162"/>
                </a:lnTo>
                <a:lnTo>
                  <a:pt x="2265426" y="540004"/>
                </a:lnTo>
                <a:lnTo>
                  <a:pt x="2336291" y="534162"/>
                </a:lnTo>
                <a:close/>
              </a:path>
              <a:path w="2383790" h="1430020">
                <a:moveTo>
                  <a:pt x="2177034" y="360934"/>
                </a:moveTo>
                <a:lnTo>
                  <a:pt x="2077719" y="381635"/>
                </a:lnTo>
                <a:lnTo>
                  <a:pt x="2015998" y="416941"/>
                </a:lnTo>
                <a:lnTo>
                  <a:pt x="2000250" y="463423"/>
                </a:lnTo>
                <a:lnTo>
                  <a:pt x="2383536" y="463423"/>
                </a:lnTo>
                <a:lnTo>
                  <a:pt x="2358136" y="408051"/>
                </a:lnTo>
                <a:lnTo>
                  <a:pt x="2247011" y="408051"/>
                </a:lnTo>
                <a:lnTo>
                  <a:pt x="2177034" y="360934"/>
                </a:lnTo>
                <a:close/>
              </a:path>
              <a:path w="2383790" h="1430020">
                <a:moveTo>
                  <a:pt x="1890014" y="415925"/>
                </a:moveTo>
                <a:lnTo>
                  <a:pt x="1801622" y="416306"/>
                </a:lnTo>
                <a:lnTo>
                  <a:pt x="1890665" y="416306"/>
                </a:lnTo>
                <a:lnTo>
                  <a:pt x="1890014" y="415925"/>
                </a:lnTo>
                <a:close/>
              </a:path>
              <a:path w="2383790" h="1430020">
                <a:moveTo>
                  <a:pt x="2310003" y="381635"/>
                </a:moveTo>
                <a:lnTo>
                  <a:pt x="2247011" y="408051"/>
                </a:lnTo>
                <a:lnTo>
                  <a:pt x="2358136" y="408051"/>
                </a:lnTo>
                <a:lnTo>
                  <a:pt x="2310003" y="381635"/>
                </a:lnTo>
                <a:close/>
              </a:path>
              <a:path w="2383790" h="1430020">
                <a:moveTo>
                  <a:pt x="287400" y="0"/>
                </a:moveTo>
                <a:lnTo>
                  <a:pt x="230504" y="15367"/>
                </a:lnTo>
                <a:lnTo>
                  <a:pt x="214756" y="61468"/>
                </a:lnTo>
                <a:lnTo>
                  <a:pt x="189864" y="102108"/>
                </a:lnTo>
                <a:lnTo>
                  <a:pt x="141350" y="113537"/>
                </a:lnTo>
                <a:lnTo>
                  <a:pt x="428425" y="113537"/>
                </a:lnTo>
                <a:lnTo>
                  <a:pt x="438222" y="86106"/>
                </a:lnTo>
                <a:lnTo>
                  <a:pt x="409066" y="86106"/>
                </a:lnTo>
                <a:lnTo>
                  <a:pt x="374014" y="39878"/>
                </a:lnTo>
                <a:lnTo>
                  <a:pt x="311023" y="15748"/>
                </a:lnTo>
                <a:lnTo>
                  <a:pt x="287400" y="0"/>
                </a:lnTo>
                <a:close/>
              </a:path>
              <a:path w="2383790" h="1430020">
                <a:moveTo>
                  <a:pt x="440943" y="78486"/>
                </a:moveTo>
                <a:lnTo>
                  <a:pt x="409066" y="86106"/>
                </a:lnTo>
                <a:lnTo>
                  <a:pt x="438222" y="86106"/>
                </a:lnTo>
                <a:lnTo>
                  <a:pt x="440943" y="78486"/>
                </a:lnTo>
                <a:close/>
              </a:path>
            </a:pathLst>
          </a:custGeom>
          <a:solidFill>
            <a:srgbClr val="5082BD"/>
          </a:solidFill>
        </p:spPr>
        <p:txBody>
          <a:bodyPr wrap="square" lIns="0" tIns="0" rIns="0" bIns="0" rtlCol="0"/>
          <a:lstStyle/>
          <a:p>
            <a:pPr defTabSz="685800">
              <a:defRPr/>
            </a:pPr>
            <a:endParaRPr sz="1350">
              <a:solidFill>
                <a:prstClr val="black"/>
              </a:solidFill>
              <a:latin typeface="Calibri"/>
            </a:endParaRPr>
          </a:p>
        </p:txBody>
      </p:sp>
      <p:sp>
        <p:nvSpPr>
          <p:cNvPr id="8" name="object 8"/>
          <p:cNvSpPr/>
          <p:nvPr/>
        </p:nvSpPr>
        <p:spPr>
          <a:xfrm>
            <a:off x="2402014" y="4083368"/>
            <a:ext cx="1787843" cy="1072515"/>
          </a:xfrm>
          <a:custGeom>
            <a:avLst/>
            <a:gdLst/>
            <a:ahLst/>
            <a:cxnLst/>
            <a:rect l="l" t="t" r="r" b="b"/>
            <a:pathLst>
              <a:path w="2383790" h="1430020">
                <a:moveTo>
                  <a:pt x="287400" y="0"/>
                </a:moveTo>
                <a:lnTo>
                  <a:pt x="230504" y="15367"/>
                </a:lnTo>
                <a:lnTo>
                  <a:pt x="214756" y="61468"/>
                </a:lnTo>
                <a:lnTo>
                  <a:pt x="189864" y="102108"/>
                </a:lnTo>
                <a:lnTo>
                  <a:pt x="141350" y="113537"/>
                </a:lnTo>
                <a:lnTo>
                  <a:pt x="83565" y="106680"/>
                </a:lnTo>
                <a:lnTo>
                  <a:pt x="73533" y="161036"/>
                </a:lnTo>
                <a:lnTo>
                  <a:pt x="37591" y="191135"/>
                </a:lnTo>
                <a:lnTo>
                  <a:pt x="0" y="232664"/>
                </a:lnTo>
                <a:lnTo>
                  <a:pt x="107568" y="351536"/>
                </a:lnTo>
                <a:lnTo>
                  <a:pt x="210058" y="433959"/>
                </a:lnTo>
                <a:lnTo>
                  <a:pt x="241553" y="616585"/>
                </a:lnTo>
                <a:lnTo>
                  <a:pt x="257301" y="710819"/>
                </a:lnTo>
                <a:lnTo>
                  <a:pt x="186436" y="763905"/>
                </a:lnTo>
                <a:lnTo>
                  <a:pt x="91821" y="746125"/>
                </a:lnTo>
                <a:lnTo>
                  <a:pt x="68199" y="799211"/>
                </a:lnTo>
                <a:lnTo>
                  <a:pt x="76073" y="846328"/>
                </a:lnTo>
                <a:lnTo>
                  <a:pt x="146938" y="852170"/>
                </a:lnTo>
                <a:lnTo>
                  <a:pt x="170687" y="922909"/>
                </a:lnTo>
                <a:lnTo>
                  <a:pt x="154939" y="928751"/>
                </a:lnTo>
                <a:lnTo>
                  <a:pt x="339089" y="1061974"/>
                </a:lnTo>
                <a:lnTo>
                  <a:pt x="304546" y="1140841"/>
                </a:lnTo>
                <a:lnTo>
                  <a:pt x="257301" y="1205611"/>
                </a:lnTo>
                <a:lnTo>
                  <a:pt x="324612" y="1284859"/>
                </a:lnTo>
                <a:lnTo>
                  <a:pt x="312419" y="1217422"/>
                </a:lnTo>
                <a:lnTo>
                  <a:pt x="367538" y="1187958"/>
                </a:lnTo>
                <a:lnTo>
                  <a:pt x="441833" y="1207008"/>
                </a:lnTo>
                <a:lnTo>
                  <a:pt x="430529" y="1264539"/>
                </a:lnTo>
                <a:lnTo>
                  <a:pt x="564388" y="1258697"/>
                </a:lnTo>
                <a:lnTo>
                  <a:pt x="627379" y="1311694"/>
                </a:lnTo>
                <a:lnTo>
                  <a:pt x="635253" y="1352931"/>
                </a:lnTo>
                <a:lnTo>
                  <a:pt x="737615" y="1405953"/>
                </a:lnTo>
                <a:lnTo>
                  <a:pt x="808481" y="1394167"/>
                </a:lnTo>
                <a:lnTo>
                  <a:pt x="882014" y="1429512"/>
                </a:lnTo>
                <a:lnTo>
                  <a:pt x="918717" y="1394167"/>
                </a:lnTo>
                <a:lnTo>
                  <a:pt x="981710" y="1352931"/>
                </a:lnTo>
                <a:lnTo>
                  <a:pt x="1036827" y="1317586"/>
                </a:lnTo>
                <a:lnTo>
                  <a:pt x="1084199" y="1270508"/>
                </a:lnTo>
                <a:lnTo>
                  <a:pt x="1178687" y="1294015"/>
                </a:lnTo>
                <a:lnTo>
                  <a:pt x="1233804" y="1270508"/>
                </a:lnTo>
                <a:lnTo>
                  <a:pt x="1336166" y="1288135"/>
                </a:lnTo>
                <a:lnTo>
                  <a:pt x="1430654" y="1258697"/>
                </a:lnTo>
                <a:lnTo>
                  <a:pt x="1533016" y="1270508"/>
                </a:lnTo>
                <a:lnTo>
                  <a:pt x="1564513" y="1235075"/>
                </a:lnTo>
                <a:lnTo>
                  <a:pt x="1603883" y="1199769"/>
                </a:lnTo>
                <a:lnTo>
                  <a:pt x="1666875" y="1170305"/>
                </a:lnTo>
                <a:lnTo>
                  <a:pt x="1753489" y="1170305"/>
                </a:lnTo>
                <a:lnTo>
                  <a:pt x="1816480" y="1140841"/>
                </a:lnTo>
                <a:lnTo>
                  <a:pt x="1926716" y="1170305"/>
                </a:lnTo>
                <a:lnTo>
                  <a:pt x="2070227" y="1173607"/>
                </a:lnTo>
                <a:lnTo>
                  <a:pt x="2076450" y="1152652"/>
                </a:lnTo>
                <a:lnTo>
                  <a:pt x="2155190" y="1123188"/>
                </a:lnTo>
                <a:lnTo>
                  <a:pt x="2100072" y="1093724"/>
                </a:lnTo>
                <a:lnTo>
                  <a:pt x="2123693" y="1034796"/>
                </a:lnTo>
                <a:lnTo>
                  <a:pt x="2194560" y="993648"/>
                </a:lnTo>
                <a:lnTo>
                  <a:pt x="2139441" y="946404"/>
                </a:lnTo>
                <a:lnTo>
                  <a:pt x="2029205" y="928751"/>
                </a:lnTo>
                <a:lnTo>
                  <a:pt x="1934590" y="946404"/>
                </a:lnTo>
                <a:lnTo>
                  <a:pt x="1820926" y="939546"/>
                </a:lnTo>
                <a:lnTo>
                  <a:pt x="1895221" y="863981"/>
                </a:lnTo>
                <a:lnTo>
                  <a:pt x="1934590" y="793242"/>
                </a:lnTo>
                <a:lnTo>
                  <a:pt x="2005584" y="740283"/>
                </a:lnTo>
                <a:lnTo>
                  <a:pt x="2100072" y="734441"/>
                </a:lnTo>
                <a:lnTo>
                  <a:pt x="2044953" y="681355"/>
                </a:lnTo>
                <a:lnTo>
                  <a:pt x="2044953" y="598932"/>
                </a:lnTo>
                <a:lnTo>
                  <a:pt x="2155190" y="563499"/>
                </a:lnTo>
                <a:lnTo>
                  <a:pt x="2194560" y="534162"/>
                </a:lnTo>
                <a:lnTo>
                  <a:pt x="2265426" y="540004"/>
                </a:lnTo>
                <a:lnTo>
                  <a:pt x="2336291" y="534162"/>
                </a:lnTo>
                <a:lnTo>
                  <a:pt x="2352040" y="492887"/>
                </a:lnTo>
                <a:lnTo>
                  <a:pt x="2383536" y="463423"/>
                </a:lnTo>
                <a:lnTo>
                  <a:pt x="2358136" y="408051"/>
                </a:lnTo>
                <a:lnTo>
                  <a:pt x="2310003" y="381635"/>
                </a:lnTo>
                <a:lnTo>
                  <a:pt x="2247011" y="408051"/>
                </a:lnTo>
                <a:lnTo>
                  <a:pt x="2177034" y="360934"/>
                </a:lnTo>
                <a:lnTo>
                  <a:pt x="2077719" y="381635"/>
                </a:lnTo>
                <a:lnTo>
                  <a:pt x="2015998" y="416941"/>
                </a:lnTo>
                <a:lnTo>
                  <a:pt x="2000250" y="463423"/>
                </a:lnTo>
                <a:lnTo>
                  <a:pt x="1938654" y="444373"/>
                </a:lnTo>
                <a:lnTo>
                  <a:pt x="1890014" y="415925"/>
                </a:lnTo>
                <a:lnTo>
                  <a:pt x="1801622" y="416306"/>
                </a:lnTo>
                <a:lnTo>
                  <a:pt x="1754377" y="369189"/>
                </a:lnTo>
                <a:lnTo>
                  <a:pt x="1680083" y="341630"/>
                </a:lnTo>
                <a:lnTo>
                  <a:pt x="1625727" y="417957"/>
                </a:lnTo>
                <a:lnTo>
                  <a:pt x="1590293" y="474853"/>
                </a:lnTo>
                <a:lnTo>
                  <a:pt x="1616583" y="499364"/>
                </a:lnTo>
                <a:lnTo>
                  <a:pt x="1559305" y="533781"/>
                </a:lnTo>
                <a:lnTo>
                  <a:pt x="1522476" y="569468"/>
                </a:lnTo>
                <a:lnTo>
                  <a:pt x="1474851" y="537972"/>
                </a:lnTo>
                <a:lnTo>
                  <a:pt x="1407033" y="545846"/>
                </a:lnTo>
                <a:lnTo>
                  <a:pt x="1401317" y="576961"/>
                </a:lnTo>
                <a:lnTo>
                  <a:pt x="1359789" y="585851"/>
                </a:lnTo>
                <a:lnTo>
                  <a:pt x="1312037" y="624459"/>
                </a:lnTo>
                <a:lnTo>
                  <a:pt x="1254378" y="632333"/>
                </a:lnTo>
                <a:lnTo>
                  <a:pt x="1270127" y="671576"/>
                </a:lnTo>
                <a:lnTo>
                  <a:pt x="1207515" y="706882"/>
                </a:lnTo>
                <a:lnTo>
                  <a:pt x="1165098" y="702945"/>
                </a:lnTo>
                <a:lnTo>
                  <a:pt x="1149730" y="752983"/>
                </a:lnTo>
                <a:lnTo>
                  <a:pt x="1107313" y="785114"/>
                </a:lnTo>
                <a:lnTo>
                  <a:pt x="1053973" y="781177"/>
                </a:lnTo>
                <a:lnTo>
                  <a:pt x="991869" y="785495"/>
                </a:lnTo>
                <a:lnTo>
                  <a:pt x="924051" y="747141"/>
                </a:lnTo>
                <a:lnTo>
                  <a:pt x="913511" y="710438"/>
                </a:lnTo>
                <a:lnTo>
                  <a:pt x="881634" y="655574"/>
                </a:lnTo>
                <a:lnTo>
                  <a:pt x="903859" y="614299"/>
                </a:lnTo>
                <a:lnTo>
                  <a:pt x="924051" y="561594"/>
                </a:lnTo>
                <a:lnTo>
                  <a:pt x="892555" y="549783"/>
                </a:lnTo>
                <a:lnTo>
                  <a:pt x="845312" y="576961"/>
                </a:lnTo>
                <a:lnTo>
                  <a:pt x="813308" y="608330"/>
                </a:lnTo>
                <a:lnTo>
                  <a:pt x="750824" y="613283"/>
                </a:lnTo>
                <a:lnTo>
                  <a:pt x="720598" y="644779"/>
                </a:lnTo>
                <a:lnTo>
                  <a:pt x="697864" y="676402"/>
                </a:lnTo>
                <a:lnTo>
                  <a:pt x="698246" y="706882"/>
                </a:lnTo>
                <a:lnTo>
                  <a:pt x="651001" y="687959"/>
                </a:lnTo>
                <a:lnTo>
                  <a:pt x="666750" y="652526"/>
                </a:lnTo>
                <a:lnTo>
                  <a:pt x="625601" y="604774"/>
                </a:lnTo>
                <a:lnTo>
                  <a:pt x="656209" y="569087"/>
                </a:lnTo>
                <a:lnTo>
                  <a:pt x="656209" y="530860"/>
                </a:lnTo>
                <a:lnTo>
                  <a:pt x="599439" y="506603"/>
                </a:lnTo>
                <a:lnTo>
                  <a:pt x="551306" y="475234"/>
                </a:lnTo>
                <a:lnTo>
                  <a:pt x="508000" y="442468"/>
                </a:lnTo>
                <a:lnTo>
                  <a:pt x="494411" y="398272"/>
                </a:lnTo>
                <a:lnTo>
                  <a:pt x="482600" y="349250"/>
                </a:lnTo>
                <a:lnTo>
                  <a:pt x="482980" y="294259"/>
                </a:lnTo>
                <a:lnTo>
                  <a:pt x="451485" y="231648"/>
                </a:lnTo>
                <a:lnTo>
                  <a:pt x="424814" y="193421"/>
                </a:lnTo>
                <a:lnTo>
                  <a:pt x="419988" y="137160"/>
                </a:lnTo>
                <a:lnTo>
                  <a:pt x="440943" y="78486"/>
                </a:lnTo>
                <a:lnTo>
                  <a:pt x="409066" y="86106"/>
                </a:lnTo>
                <a:lnTo>
                  <a:pt x="374014" y="39878"/>
                </a:lnTo>
                <a:lnTo>
                  <a:pt x="311023" y="15748"/>
                </a:lnTo>
                <a:lnTo>
                  <a:pt x="287400" y="0"/>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9" name="object 9"/>
          <p:cNvSpPr/>
          <p:nvPr/>
        </p:nvSpPr>
        <p:spPr>
          <a:xfrm>
            <a:off x="3735324" y="2672334"/>
            <a:ext cx="1599629" cy="839533"/>
          </a:xfrm>
          <a:prstGeom prst="rect">
            <a:avLst/>
          </a:prstGeom>
          <a:blipFill>
            <a:blip r:embed="rId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0" name="object 10"/>
          <p:cNvSpPr/>
          <p:nvPr/>
        </p:nvSpPr>
        <p:spPr>
          <a:xfrm>
            <a:off x="3753040" y="2661475"/>
            <a:ext cx="1585436" cy="825341"/>
          </a:xfrm>
          <a:custGeom>
            <a:avLst/>
            <a:gdLst/>
            <a:ahLst/>
            <a:cxnLst/>
            <a:rect l="l" t="t" r="r" b="b"/>
            <a:pathLst>
              <a:path w="2113915" h="1100454">
                <a:moveTo>
                  <a:pt x="1179413" y="944117"/>
                </a:moveTo>
                <a:lnTo>
                  <a:pt x="776859" y="944117"/>
                </a:lnTo>
                <a:lnTo>
                  <a:pt x="828421" y="974851"/>
                </a:lnTo>
                <a:lnTo>
                  <a:pt x="890905" y="990473"/>
                </a:lnTo>
                <a:lnTo>
                  <a:pt x="837184" y="1023492"/>
                </a:lnTo>
                <a:lnTo>
                  <a:pt x="786384" y="1057782"/>
                </a:lnTo>
                <a:lnTo>
                  <a:pt x="792607" y="1088263"/>
                </a:lnTo>
                <a:lnTo>
                  <a:pt x="857250" y="1100327"/>
                </a:lnTo>
                <a:lnTo>
                  <a:pt x="890016" y="1089532"/>
                </a:lnTo>
                <a:lnTo>
                  <a:pt x="938911" y="1042415"/>
                </a:lnTo>
                <a:lnTo>
                  <a:pt x="987044" y="1012443"/>
                </a:lnTo>
                <a:lnTo>
                  <a:pt x="1046861" y="979677"/>
                </a:lnTo>
                <a:lnTo>
                  <a:pt x="1107186" y="964691"/>
                </a:lnTo>
                <a:lnTo>
                  <a:pt x="1179413" y="944117"/>
                </a:lnTo>
                <a:close/>
              </a:path>
              <a:path w="2113915" h="1100454">
                <a:moveTo>
                  <a:pt x="752600" y="971550"/>
                </a:moveTo>
                <a:lnTo>
                  <a:pt x="629158" y="971550"/>
                </a:lnTo>
                <a:lnTo>
                  <a:pt x="665861" y="1011046"/>
                </a:lnTo>
                <a:lnTo>
                  <a:pt x="650113" y="1049274"/>
                </a:lnTo>
                <a:lnTo>
                  <a:pt x="671068" y="1084579"/>
                </a:lnTo>
                <a:lnTo>
                  <a:pt x="698246" y="1096390"/>
                </a:lnTo>
                <a:lnTo>
                  <a:pt x="749681" y="1046099"/>
                </a:lnTo>
                <a:lnTo>
                  <a:pt x="749681" y="974851"/>
                </a:lnTo>
                <a:lnTo>
                  <a:pt x="752600" y="971550"/>
                </a:lnTo>
                <a:close/>
              </a:path>
              <a:path w="2113915" h="1100454">
                <a:moveTo>
                  <a:pt x="1433365" y="865631"/>
                </a:moveTo>
                <a:lnTo>
                  <a:pt x="498094" y="865631"/>
                </a:lnTo>
                <a:lnTo>
                  <a:pt x="523875" y="922781"/>
                </a:lnTo>
                <a:lnTo>
                  <a:pt x="534288" y="974851"/>
                </a:lnTo>
                <a:lnTo>
                  <a:pt x="577976" y="982599"/>
                </a:lnTo>
                <a:lnTo>
                  <a:pt x="629158" y="971550"/>
                </a:lnTo>
                <a:lnTo>
                  <a:pt x="752600" y="971550"/>
                </a:lnTo>
                <a:lnTo>
                  <a:pt x="776859" y="944117"/>
                </a:lnTo>
                <a:lnTo>
                  <a:pt x="1179413" y="944117"/>
                </a:lnTo>
                <a:lnTo>
                  <a:pt x="1191006" y="940815"/>
                </a:lnTo>
                <a:lnTo>
                  <a:pt x="1301690" y="940815"/>
                </a:lnTo>
                <a:lnTo>
                  <a:pt x="1358773" y="895985"/>
                </a:lnTo>
                <a:lnTo>
                  <a:pt x="1434846" y="875156"/>
                </a:lnTo>
                <a:lnTo>
                  <a:pt x="1433365" y="865631"/>
                </a:lnTo>
                <a:close/>
              </a:path>
              <a:path w="2113915" h="1100454">
                <a:moveTo>
                  <a:pt x="1301690" y="940815"/>
                </a:moveTo>
                <a:lnTo>
                  <a:pt x="1191006" y="940815"/>
                </a:lnTo>
                <a:lnTo>
                  <a:pt x="1235202" y="958723"/>
                </a:lnTo>
                <a:lnTo>
                  <a:pt x="1278890" y="958723"/>
                </a:lnTo>
                <a:lnTo>
                  <a:pt x="1301690" y="940815"/>
                </a:lnTo>
                <a:close/>
              </a:path>
              <a:path w="2113915" h="1100454">
                <a:moveTo>
                  <a:pt x="196596" y="202311"/>
                </a:moveTo>
                <a:lnTo>
                  <a:pt x="138937" y="220599"/>
                </a:lnTo>
                <a:lnTo>
                  <a:pt x="86487" y="224536"/>
                </a:lnTo>
                <a:lnTo>
                  <a:pt x="76454" y="244475"/>
                </a:lnTo>
                <a:lnTo>
                  <a:pt x="48006" y="277494"/>
                </a:lnTo>
                <a:lnTo>
                  <a:pt x="48006" y="307593"/>
                </a:lnTo>
                <a:lnTo>
                  <a:pt x="36322" y="325627"/>
                </a:lnTo>
                <a:lnTo>
                  <a:pt x="4318" y="355345"/>
                </a:lnTo>
                <a:lnTo>
                  <a:pt x="32385" y="388365"/>
                </a:lnTo>
                <a:lnTo>
                  <a:pt x="12192" y="415163"/>
                </a:lnTo>
                <a:lnTo>
                  <a:pt x="0" y="469138"/>
                </a:lnTo>
                <a:lnTo>
                  <a:pt x="20955" y="529843"/>
                </a:lnTo>
                <a:lnTo>
                  <a:pt x="15748" y="565912"/>
                </a:lnTo>
                <a:lnTo>
                  <a:pt x="0" y="603123"/>
                </a:lnTo>
                <a:lnTo>
                  <a:pt x="69469" y="618108"/>
                </a:lnTo>
                <a:lnTo>
                  <a:pt x="115316" y="642365"/>
                </a:lnTo>
                <a:lnTo>
                  <a:pt x="125857" y="707136"/>
                </a:lnTo>
                <a:lnTo>
                  <a:pt x="157225" y="747649"/>
                </a:lnTo>
                <a:lnTo>
                  <a:pt x="114935" y="771778"/>
                </a:lnTo>
                <a:lnTo>
                  <a:pt x="121412" y="810005"/>
                </a:lnTo>
                <a:lnTo>
                  <a:pt x="219710" y="868552"/>
                </a:lnTo>
                <a:lnTo>
                  <a:pt x="307975" y="891413"/>
                </a:lnTo>
                <a:lnTo>
                  <a:pt x="392811" y="915924"/>
                </a:lnTo>
                <a:lnTo>
                  <a:pt x="456184" y="911732"/>
                </a:lnTo>
                <a:lnTo>
                  <a:pt x="498094" y="865631"/>
                </a:lnTo>
                <a:lnTo>
                  <a:pt x="1433365" y="865631"/>
                </a:lnTo>
                <a:lnTo>
                  <a:pt x="1426972" y="824483"/>
                </a:lnTo>
                <a:lnTo>
                  <a:pt x="1478534" y="779652"/>
                </a:lnTo>
                <a:lnTo>
                  <a:pt x="1530477" y="747013"/>
                </a:lnTo>
                <a:lnTo>
                  <a:pt x="1610487" y="743965"/>
                </a:lnTo>
                <a:lnTo>
                  <a:pt x="1702180" y="737742"/>
                </a:lnTo>
                <a:lnTo>
                  <a:pt x="1734566" y="719836"/>
                </a:lnTo>
                <a:lnTo>
                  <a:pt x="1808472" y="719836"/>
                </a:lnTo>
                <a:lnTo>
                  <a:pt x="1822323" y="705103"/>
                </a:lnTo>
                <a:lnTo>
                  <a:pt x="1862074" y="687069"/>
                </a:lnTo>
                <a:lnTo>
                  <a:pt x="1934210" y="669163"/>
                </a:lnTo>
                <a:lnTo>
                  <a:pt x="1886203" y="651128"/>
                </a:lnTo>
                <a:lnTo>
                  <a:pt x="1869948" y="618489"/>
                </a:lnTo>
                <a:lnTo>
                  <a:pt x="1844075" y="600455"/>
                </a:lnTo>
                <a:lnTo>
                  <a:pt x="1754251" y="600455"/>
                </a:lnTo>
                <a:lnTo>
                  <a:pt x="1706626" y="573404"/>
                </a:lnTo>
                <a:lnTo>
                  <a:pt x="1750314" y="537717"/>
                </a:lnTo>
                <a:lnTo>
                  <a:pt x="1790446" y="507618"/>
                </a:lnTo>
                <a:lnTo>
                  <a:pt x="1802256" y="454025"/>
                </a:lnTo>
                <a:lnTo>
                  <a:pt x="1802256" y="406018"/>
                </a:lnTo>
                <a:lnTo>
                  <a:pt x="1838071" y="388365"/>
                </a:lnTo>
                <a:lnTo>
                  <a:pt x="1982109" y="388365"/>
                </a:lnTo>
                <a:lnTo>
                  <a:pt x="1994027" y="382142"/>
                </a:lnTo>
                <a:lnTo>
                  <a:pt x="771144" y="382142"/>
                </a:lnTo>
                <a:lnTo>
                  <a:pt x="687324" y="367411"/>
                </a:lnTo>
                <a:lnTo>
                  <a:pt x="620903" y="357250"/>
                </a:lnTo>
                <a:lnTo>
                  <a:pt x="594275" y="328549"/>
                </a:lnTo>
                <a:lnTo>
                  <a:pt x="483616" y="328549"/>
                </a:lnTo>
                <a:lnTo>
                  <a:pt x="435610" y="313436"/>
                </a:lnTo>
                <a:lnTo>
                  <a:pt x="387604" y="268986"/>
                </a:lnTo>
                <a:lnTo>
                  <a:pt x="323723" y="242188"/>
                </a:lnTo>
                <a:lnTo>
                  <a:pt x="285993" y="213740"/>
                </a:lnTo>
                <a:lnTo>
                  <a:pt x="242950" y="213740"/>
                </a:lnTo>
                <a:lnTo>
                  <a:pt x="196596" y="202311"/>
                </a:lnTo>
                <a:close/>
              </a:path>
              <a:path w="2113915" h="1100454">
                <a:moveTo>
                  <a:pt x="1808472" y="719836"/>
                </a:moveTo>
                <a:lnTo>
                  <a:pt x="1734566" y="719836"/>
                </a:lnTo>
                <a:lnTo>
                  <a:pt x="1794382" y="734821"/>
                </a:lnTo>
                <a:lnTo>
                  <a:pt x="1808472" y="719836"/>
                </a:lnTo>
                <a:close/>
              </a:path>
              <a:path w="2113915" h="1100454">
                <a:moveTo>
                  <a:pt x="1818386" y="582549"/>
                </a:moveTo>
                <a:lnTo>
                  <a:pt x="1754251" y="600455"/>
                </a:lnTo>
                <a:lnTo>
                  <a:pt x="1844075" y="600455"/>
                </a:lnTo>
                <a:lnTo>
                  <a:pt x="1818386" y="582549"/>
                </a:lnTo>
                <a:close/>
              </a:path>
              <a:path w="2113915" h="1100454">
                <a:moveTo>
                  <a:pt x="1982109" y="388365"/>
                </a:moveTo>
                <a:lnTo>
                  <a:pt x="1838071" y="388365"/>
                </a:lnTo>
                <a:lnTo>
                  <a:pt x="1898015" y="394207"/>
                </a:lnTo>
                <a:lnTo>
                  <a:pt x="1953895" y="403098"/>
                </a:lnTo>
                <a:lnTo>
                  <a:pt x="1982109" y="388365"/>
                </a:lnTo>
                <a:close/>
              </a:path>
              <a:path w="2113915" h="1100454">
                <a:moveTo>
                  <a:pt x="899160" y="352425"/>
                </a:moveTo>
                <a:lnTo>
                  <a:pt x="867283" y="367411"/>
                </a:lnTo>
                <a:lnTo>
                  <a:pt x="851154" y="382142"/>
                </a:lnTo>
                <a:lnTo>
                  <a:pt x="1994027" y="382142"/>
                </a:lnTo>
                <a:lnTo>
                  <a:pt x="1995655" y="361188"/>
                </a:lnTo>
                <a:lnTo>
                  <a:pt x="974725" y="361188"/>
                </a:lnTo>
                <a:lnTo>
                  <a:pt x="899160" y="352425"/>
                </a:lnTo>
                <a:close/>
              </a:path>
              <a:path w="2113915" h="1100454">
                <a:moveTo>
                  <a:pt x="1226820" y="20954"/>
                </a:moveTo>
                <a:lnTo>
                  <a:pt x="1199769" y="47370"/>
                </a:lnTo>
                <a:lnTo>
                  <a:pt x="1215009" y="65658"/>
                </a:lnTo>
                <a:lnTo>
                  <a:pt x="1203198" y="104648"/>
                </a:lnTo>
                <a:lnTo>
                  <a:pt x="1175258" y="158495"/>
                </a:lnTo>
                <a:lnTo>
                  <a:pt x="1143000" y="203326"/>
                </a:lnTo>
                <a:lnTo>
                  <a:pt x="1131189" y="248157"/>
                </a:lnTo>
                <a:lnTo>
                  <a:pt x="1083056" y="298450"/>
                </a:lnTo>
                <a:lnTo>
                  <a:pt x="1030732" y="340360"/>
                </a:lnTo>
                <a:lnTo>
                  <a:pt x="974725" y="361188"/>
                </a:lnTo>
                <a:lnTo>
                  <a:pt x="1995655" y="361188"/>
                </a:lnTo>
                <a:lnTo>
                  <a:pt x="1997964" y="331469"/>
                </a:lnTo>
                <a:lnTo>
                  <a:pt x="2061845" y="292607"/>
                </a:lnTo>
                <a:lnTo>
                  <a:pt x="2061845" y="251078"/>
                </a:lnTo>
                <a:lnTo>
                  <a:pt x="2085848" y="227202"/>
                </a:lnTo>
                <a:lnTo>
                  <a:pt x="2085848" y="176149"/>
                </a:lnTo>
                <a:lnTo>
                  <a:pt x="2113788" y="167386"/>
                </a:lnTo>
                <a:lnTo>
                  <a:pt x="2103819" y="152273"/>
                </a:lnTo>
                <a:lnTo>
                  <a:pt x="1854200" y="152273"/>
                </a:lnTo>
                <a:lnTo>
                  <a:pt x="1798320" y="146430"/>
                </a:lnTo>
                <a:lnTo>
                  <a:pt x="1734566" y="119633"/>
                </a:lnTo>
                <a:lnTo>
                  <a:pt x="1686432" y="89535"/>
                </a:lnTo>
                <a:lnTo>
                  <a:pt x="1679643" y="79375"/>
                </a:lnTo>
                <a:lnTo>
                  <a:pt x="1588135" y="79375"/>
                </a:lnTo>
                <a:lnTo>
                  <a:pt x="1486789" y="65658"/>
                </a:lnTo>
                <a:lnTo>
                  <a:pt x="1430909" y="53975"/>
                </a:lnTo>
                <a:lnTo>
                  <a:pt x="1413154" y="37211"/>
                </a:lnTo>
                <a:lnTo>
                  <a:pt x="1262253" y="37211"/>
                </a:lnTo>
                <a:lnTo>
                  <a:pt x="1226820" y="20954"/>
                </a:lnTo>
                <a:close/>
              </a:path>
              <a:path w="2113915" h="1100454">
                <a:moveTo>
                  <a:pt x="535686" y="316483"/>
                </a:moveTo>
                <a:lnTo>
                  <a:pt x="483616" y="328549"/>
                </a:lnTo>
                <a:lnTo>
                  <a:pt x="594275" y="328549"/>
                </a:lnTo>
                <a:lnTo>
                  <a:pt x="591566" y="325627"/>
                </a:lnTo>
                <a:lnTo>
                  <a:pt x="535686" y="316483"/>
                </a:lnTo>
                <a:close/>
              </a:path>
              <a:path w="2113915" h="1100454">
                <a:moveTo>
                  <a:pt x="283972" y="212216"/>
                </a:moveTo>
                <a:lnTo>
                  <a:pt x="242950" y="213740"/>
                </a:lnTo>
                <a:lnTo>
                  <a:pt x="285993" y="213740"/>
                </a:lnTo>
                <a:lnTo>
                  <a:pt x="283972" y="212216"/>
                </a:lnTo>
                <a:close/>
              </a:path>
              <a:path w="2113915" h="1100454">
                <a:moveTo>
                  <a:pt x="1886203" y="113411"/>
                </a:moveTo>
                <a:lnTo>
                  <a:pt x="1874393" y="128524"/>
                </a:lnTo>
                <a:lnTo>
                  <a:pt x="1854200" y="152273"/>
                </a:lnTo>
                <a:lnTo>
                  <a:pt x="2103819" y="152273"/>
                </a:lnTo>
                <a:lnTo>
                  <a:pt x="2098040" y="143510"/>
                </a:lnTo>
                <a:lnTo>
                  <a:pt x="2045155" y="125475"/>
                </a:lnTo>
                <a:lnTo>
                  <a:pt x="1946021" y="125475"/>
                </a:lnTo>
                <a:lnTo>
                  <a:pt x="1886203" y="113411"/>
                </a:lnTo>
                <a:close/>
              </a:path>
              <a:path w="2113915" h="1100454">
                <a:moveTo>
                  <a:pt x="2009775" y="113411"/>
                </a:moveTo>
                <a:lnTo>
                  <a:pt x="1946021" y="125475"/>
                </a:lnTo>
                <a:lnTo>
                  <a:pt x="2045155" y="125475"/>
                </a:lnTo>
                <a:lnTo>
                  <a:pt x="2009775" y="113411"/>
                </a:lnTo>
                <a:close/>
              </a:path>
              <a:path w="2113915" h="1100454">
                <a:moveTo>
                  <a:pt x="1650619" y="35940"/>
                </a:moveTo>
                <a:lnTo>
                  <a:pt x="1582547" y="68706"/>
                </a:lnTo>
                <a:lnTo>
                  <a:pt x="1588135" y="79375"/>
                </a:lnTo>
                <a:lnTo>
                  <a:pt x="1679643" y="79375"/>
                </a:lnTo>
                <a:lnTo>
                  <a:pt x="1650619" y="35940"/>
                </a:lnTo>
                <a:close/>
              </a:path>
              <a:path w="2113915" h="1100454">
                <a:moveTo>
                  <a:pt x="1378839" y="0"/>
                </a:moveTo>
                <a:lnTo>
                  <a:pt x="1324229" y="23875"/>
                </a:lnTo>
                <a:lnTo>
                  <a:pt x="1262253" y="37211"/>
                </a:lnTo>
                <a:lnTo>
                  <a:pt x="1413154" y="37211"/>
                </a:lnTo>
                <a:lnTo>
                  <a:pt x="1399032" y="23875"/>
                </a:lnTo>
                <a:lnTo>
                  <a:pt x="1378839" y="0"/>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11" name="object 11"/>
          <p:cNvSpPr/>
          <p:nvPr/>
        </p:nvSpPr>
        <p:spPr>
          <a:xfrm>
            <a:off x="3753040" y="2661475"/>
            <a:ext cx="1585436" cy="825341"/>
          </a:xfrm>
          <a:custGeom>
            <a:avLst/>
            <a:gdLst/>
            <a:ahLst/>
            <a:cxnLst/>
            <a:rect l="l" t="t" r="r" b="b"/>
            <a:pathLst>
              <a:path w="2113915" h="1100454">
                <a:moveTo>
                  <a:pt x="0" y="469138"/>
                </a:moveTo>
                <a:lnTo>
                  <a:pt x="20955" y="529843"/>
                </a:lnTo>
                <a:lnTo>
                  <a:pt x="15748" y="565912"/>
                </a:lnTo>
                <a:lnTo>
                  <a:pt x="0" y="603123"/>
                </a:lnTo>
                <a:lnTo>
                  <a:pt x="69469" y="618108"/>
                </a:lnTo>
                <a:lnTo>
                  <a:pt x="115316" y="642365"/>
                </a:lnTo>
                <a:lnTo>
                  <a:pt x="125857" y="707136"/>
                </a:lnTo>
                <a:lnTo>
                  <a:pt x="157225" y="747649"/>
                </a:lnTo>
                <a:lnTo>
                  <a:pt x="114935" y="771778"/>
                </a:lnTo>
                <a:lnTo>
                  <a:pt x="121412" y="810005"/>
                </a:lnTo>
                <a:lnTo>
                  <a:pt x="219710" y="868552"/>
                </a:lnTo>
                <a:lnTo>
                  <a:pt x="307975" y="891413"/>
                </a:lnTo>
                <a:lnTo>
                  <a:pt x="392811" y="915924"/>
                </a:lnTo>
                <a:lnTo>
                  <a:pt x="456184" y="911732"/>
                </a:lnTo>
                <a:lnTo>
                  <a:pt x="498094" y="865631"/>
                </a:lnTo>
                <a:lnTo>
                  <a:pt x="523875" y="922781"/>
                </a:lnTo>
                <a:lnTo>
                  <a:pt x="534288" y="974851"/>
                </a:lnTo>
                <a:lnTo>
                  <a:pt x="577976" y="982599"/>
                </a:lnTo>
                <a:lnTo>
                  <a:pt x="629158" y="971550"/>
                </a:lnTo>
                <a:lnTo>
                  <a:pt x="665861" y="1011046"/>
                </a:lnTo>
                <a:lnTo>
                  <a:pt x="650113" y="1049274"/>
                </a:lnTo>
                <a:lnTo>
                  <a:pt x="671068" y="1084579"/>
                </a:lnTo>
                <a:lnTo>
                  <a:pt x="698246" y="1096390"/>
                </a:lnTo>
                <a:lnTo>
                  <a:pt x="749681" y="1046099"/>
                </a:lnTo>
                <a:lnTo>
                  <a:pt x="749681" y="974851"/>
                </a:lnTo>
                <a:lnTo>
                  <a:pt x="776859" y="944117"/>
                </a:lnTo>
                <a:lnTo>
                  <a:pt x="828421" y="974851"/>
                </a:lnTo>
                <a:lnTo>
                  <a:pt x="890905" y="990473"/>
                </a:lnTo>
                <a:lnTo>
                  <a:pt x="837184" y="1023492"/>
                </a:lnTo>
                <a:lnTo>
                  <a:pt x="786384" y="1057782"/>
                </a:lnTo>
                <a:lnTo>
                  <a:pt x="792607" y="1088263"/>
                </a:lnTo>
                <a:lnTo>
                  <a:pt x="857250" y="1100327"/>
                </a:lnTo>
                <a:lnTo>
                  <a:pt x="890016" y="1089532"/>
                </a:lnTo>
                <a:lnTo>
                  <a:pt x="938911" y="1042415"/>
                </a:lnTo>
                <a:lnTo>
                  <a:pt x="987044" y="1012443"/>
                </a:lnTo>
                <a:lnTo>
                  <a:pt x="1046861" y="979677"/>
                </a:lnTo>
                <a:lnTo>
                  <a:pt x="1107186" y="964691"/>
                </a:lnTo>
                <a:lnTo>
                  <a:pt x="1191006" y="940815"/>
                </a:lnTo>
                <a:lnTo>
                  <a:pt x="1235202" y="958723"/>
                </a:lnTo>
                <a:lnTo>
                  <a:pt x="1278890" y="958723"/>
                </a:lnTo>
                <a:lnTo>
                  <a:pt x="1358773" y="895985"/>
                </a:lnTo>
                <a:lnTo>
                  <a:pt x="1434846" y="875156"/>
                </a:lnTo>
                <a:lnTo>
                  <a:pt x="1426972" y="824483"/>
                </a:lnTo>
                <a:lnTo>
                  <a:pt x="1478534" y="779652"/>
                </a:lnTo>
                <a:lnTo>
                  <a:pt x="1530477" y="747013"/>
                </a:lnTo>
                <a:lnTo>
                  <a:pt x="1610487" y="743965"/>
                </a:lnTo>
                <a:lnTo>
                  <a:pt x="1702180" y="737742"/>
                </a:lnTo>
                <a:lnTo>
                  <a:pt x="1734566" y="719836"/>
                </a:lnTo>
                <a:lnTo>
                  <a:pt x="1794382" y="734821"/>
                </a:lnTo>
                <a:lnTo>
                  <a:pt x="1822323" y="705103"/>
                </a:lnTo>
                <a:lnTo>
                  <a:pt x="1862074" y="687069"/>
                </a:lnTo>
                <a:lnTo>
                  <a:pt x="1934210" y="669163"/>
                </a:lnTo>
                <a:lnTo>
                  <a:pt x="1886203" y="651128"/>
                </a:lnTo>
                <a:lnTo>
                  <a:pt x="1869948" y="618489"/>
                </a:lnTo>
                <a:lnTo>
                  <a:pt x="1818386" y="582549"/>
                </a:lnTo>
                <a:lnTo>
                  <a:pt x="1754251" y="600455"/>
                </a:lnTo>
                <a:lnTo>
                  <a:pt x="1706626" y="573404"/>
                </a:lnTo>
                <a:lnTo>
                  <a:pt x="1750314" y="537717"/>
                </a:lnTo>
                <a:lnTo>
                  <a:pt x="1790446" y="507618"/>
                </a:lnTo>
                <a:lnTo>
                  <a:pt x="1802256" y="454025"/>
                </a:lnTo>
                <a:lnTo>
                  <a:pt x="1802256" y="406018"/>
                </a:lnTo>
                <a:lnTo>
                  <a:pt x="1838071" y="388365"/>
                </a:lnTo>
                <a:lnTo>
                  <a:pt x="1898015" y="394207"/>
                </a:lnTo>
                <a:lnTo>
                  <a:pt x="1953895" y="403098"/>
                </a:lnTo>
                <a:lnTo>
                  <a:pt x="1994027" y="382142"/>
                </a:lnTo>
                <a:lnTo>
                  <a:pt x="1997964" y="331469"/>
                </a:lnTo>
                <a:lnTo>
                  <a:pt x="2061845" y="292607"/>
                </a:lnTo>
                <a:lnTo>
                  <a:pt x="2061845" y="251078"/>
                </a:lnTo>
                <a:lnTo>
                  <a:pt x="2085848" y="227202"/>
                </a:lnTo>
                <a:lnTo>
                  <a:pt x="2085848" y="176149"/>
                </a:lnTo>
                <a:lnTo>
                  <a:pt x="2113788" y="167386"/>
                </a:lnTo>
                <a:lnTo>
                  <a:pt x="2098040" y="143510"/>
                </a:lnTo>
                <a:lnTo>
                  <a:pt x="2009775" y="113411"/>
                </a:lnTo>
                <a:lnTo>
                  <a:pt x="1946021" y="125475"/>
                </a:lnTo>
                <a:lnTo>
                  <a:pt x="1886203" y="113411"/>
                </a:lnTo>
                <a:lnTo>
                  <a:pt x="1874393" y="128524"/>
                </a:lnTo>
                <a:lnTo>
                  <a:pt x="1854200" y="152273"/>
                </a:lnTo>
                <a:lnTo>
                  <a:pt x="1798320" y="146430"/>
                </a:lnTo>
                <a:lnTo>
                  <a:pt x="1734566" y="119633"/>
                </a:lnTo>
                <a:lnTo>
                  <a:pt x="1686432" y="89535"/>
                </a:lnTo>
                <a:lnTo>
                  <a:pt x="1650619" y="35940"/>
                </a:lnTo>
                <a:lnTo>
                  <a:pt x="1582547" y="68706"/>
                </a:lnTo>
                <a:lnTo>
                  <a:pt x="1486789" y="65658"/>
                </a:lnTo>
                <a:lnTo>
                  <a:pt x="1430909" y="53975"/>
                </a:lnTo>
                <a:lnTo>
                  <a:pt x="1399032" y="23875"/>
                </a:lnTo>
                <a:lnTo>
                  <a:pt x="1378839" y="0"/>
                </a:lnTo>
                <a:lnTo>
                  <a:pt x="1324229" y="23875"/>
                </a:lnTo>
                <a:lnTo>
                  <a:pt x="1262253" y="37211"/>
                </a:lnTo>
                <a:lnTo>
                  <a:pt x="1226820" y="20954"/>
                </a:lnTo>
                <a:lnTo>
                  <a:pt x="1199769" y="47370"/>
                </a:lnTo>
                <a:lnTo>
                  <a:pt x="1215009" y="65658"/>
                </a:lnTo>
                <a:lnTo>
                  <a:pt x="1203198" y="104648"/>
                </a:lnTo>
                <a:lnTo>
                  <a:pt x="1175258" y="158495"/>
                </a:lnTo>
                <a:lnTo>
                  <a:pt x="1143000" y="203326"/>
                </a:lnTo>
                <a:lnTo>
                  <a:pt x="1131189" y="248157"/>
                </a:lnTo>
                <a:lnTo>
                  <a:pt x="1083056" y="298450"/>
                </a:lnTo>
                <a:lnTo>
                  <a:pt x="1030732" y="340360"/>
                </a:lnTo>
                <a:lnTo>
                  <a:pt x="974725" y="361188"/>
                </a:lnTo>
                <a:lnTo>
                  <a:pt x="899160" y="352425"/>
                </a:lnTo>
                <a:lnTo>
                  <a:pt x="867283" y="367411"/>
                </a:lnTo>
                <a:lnTo>
                  <a:pt x="851154" y="382142"/>
                </a:lnTo>
                <a:lnTo>
                  <a:pt x="771144" y="382142"/>
                </a:lnTo>
                <a:lnTo>
                  <a:pt x="687324" y="367411"/>
                </a:lnTo>
                <a:lnTo>
                  <a:pt x="620903" y="357250"/>
                </a:lnTo>
                <a:lnTo>
                  <a:pt x="591566" y="325627"/>
                </a:lnTo>
                <a:lnTo>
                  <a:pt x="535686" y="316483"/>
                </a:lnTo>
                <a:lnTo>
                  <a:pt x="483616" y="328549"/>
                </a:lnTo>
                <a:lnTo>
                  <a:pt x="435610" y="313436"/>
                </a:lnTo>
                <a:lnTo>
                  <a:pt x="387604" y="268986"/>
                </a:lnTo>
                <a:lnTo>
                  <a:pt x="323723" y="242188"/>
                </a:lnTo>
                <a:lnTo>
                  <a:pt x="283972" y="212216"/>
                </a:lnTo>
                <a:lnTo>
                  <a:pt x="242950" y="213740"/>
                </a:lnTo>
                <a:lnTo>
                  <a:pt x="196596" y="202311"/>
                </a:lnTo>
                <a:lnTo>
                  <a:pt x="138937" y="220599"/>
                </a:lnTo>
                <a:lnTo>
                  <a:pt x="86487" y="224536"/>
                </a:lnTo>
                <a:lnTo>
                  <a:pt x="76454" y="244475"/>
                </a:lnTo>
                <a:lnTo>
                  <a:pt x="48006" y="277494"/>
                </a:lnTo>
                <a:lnTo>
                  <a:pt x="48006" y="307593"/>
                </a:lnTo>
                <a:lnTo>
                  <a:pt x="36322" y="325627"/>
                </a:lnTo>
                <a:lnTo>
                  <a:pt x="4318" y="355345"/>
                </a:lnTo>
                <a:lnTo>
                  <a:pt x="32385" y="388365"/>
                </a:lnTo>
                <a:lnTo>
                  <a:pt x="12192" y="415163"/>
                </a:lnTo>
                <a:lnTo>
                  <a:pt x="0" y="469138"/>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2" name="object 12"/>
          <p:cNvSpPr/>
          <p:nvPr/>
        </p:nvSpPr>
        <p:spPr>
          <a:xfrm>
            <a:off x="4201667" y="3174111"/>
            <a:ext cx="1534478" cy="976694"/>
          </a:xfrm>
          <a:prstGeom prst="rect">
            <a:avLst/>
          </a:prstGeom>
          <a:blipFill>
            <a:blip r:embed="rId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3" name="object 13"/>
          <p:cNvSpPr/>
          <p:nvPr/>
        </p:nvSpPr>
        <p:spPr>
          <a:xfrm>
            <a:off x="4219385" y="3163253"/>
            <a:ext cx="1520190" cy="962501"/>
          </a:xfrm>
          <a:custGeom>
            <a:avLst/>
            <a:gdLst/>
            <a:ahLst/>
            <a:cxnLst/>
            <a:rect l="l" t="t" r="r" b="b"/>
            <a:pathLst>
              <a:path w="2026920" h="1283335">
                <a:moveTo>
                  <a:pt x="989304" y="1247902"/>
                </a:moveTo>
                <a:lnTo>
                  <a:pt x="792861" y="1247902"/>
                </a:lnTo>
                <a:lnTo>
                  <a:pt x="834898" y="1267459"/>
                </a:lnTo>
                <a:lnTo>
                  <a:pt x="897889" y="1283207"/>
                </a:lnTo>
                <a:lnTo>
                  <a:pt x="950468" y="1267459"/>
                </a:lnTo>
                <a:lnTo>
                  <a:pt x="981963" y="1251838"/>
                </a:lnTo>
                <a:lnTo>
                  <a:pt x="989304" y="1247902"/>
                </a:lnTo>
                <a:close/>
              </a:path>
              <a:path w="2026920" h="1283335">
                <a:moveTo>
                  <a:pt x="572388" y="1259712"/>
                </a:moveTo>
                <a:lnTo>
                  <a:pt x="483107" y="1259712"/>
                </a:lnTo>
                <a:lnTo>
                  <a:pt x="535558" y="1275333"/>
                </a:lnTo>
                <a:lnTo>
                  <a:pt x="572388" y="1259712"/>
                </a:lnTo>
                <a:close/>
              </a:path>
              <a:path w="2026920" h="1283335">
                <a:moveTo>
                  <a:pt x="567054" y="272160"/>
                </a:moveTo>
                <a:lnTo>
                  <a:pt x="475233" y="297688"/>
                </a:lnTo>
                <a:lnTo>
                  <a:pt x="426212" y="309499"/>
                </a:lnTo>
                <a:lnTo>
                  <a:pt x="363600" y="343534"/>
                </a:lnTo>
                <a:lnTo>
                  <a:pt x="317245" y="372363"/>
                </a:lnTo>
                <a:lnTo>
                  <a:pt x="267842" y="418464"/>
                </a:lnTo>
                <a:lnTo>
                  <a:pt x="252094" y="460628"/>
                </a:lnTo>
                <a:lnTo>
                  <a:pt x="208787" y="547750"/>
                </a:lnTo>
                <a:lnTo>
                  <a:pt x="168020" y="706119"/>
                </a:lnTo>
                <a:lnTo>
                  <a:pt x="101091" y="791082"/>
                </a:lnTo>
                <a:lnTo>
                  <a:pt x="15366" y="914145"/>
                </a:lnTo>
                <a:lnTo>
                  <a:pt x="0" y="964818"/>
                </a:lnTo>
                <a:lnTo>
                  <a:pt x="157099" y="1055115"/>
                </a:lnTo>
                <a:lnTo>
                  <a:pt x="252983" y="1153667"/>
                </a:lnTo>
                <a:lnTo>
                  <a:pt x="346582" y="1220342"/>
                </a:lnTo>
                <a:lnTo>
                  <a:pt x="425323" y="1260347"/>
                </a:lnTo>
                <a:lnTo>
                  <a:pt x="483107" y="1259712"/>
                </a:lnTo>
                <a:lnTo>
                  <a:pt x="572388" y="1259712"/>
                </a:lnTo>
                <a:lnTo>
                  <a:pt x="598677" y="1240027"/>
                </a:lnTo>
                <a:lnTo>
                  <a:pt x="651128" y="1228216"/>
                </a:lnTo>
                <a:lnTo>
                  <a:pt x="687831" y="1220342"/>
                </a:lnTo>
                <a:lnTo>
                  <a:pt x="1086993" y="1220342"/>
                </a:lnTo>
                <a:lnTo>
                  <a:pt x="1144777" y="1173225"/>
                </a:lnTo>
                <a:lnTo>
                  <a:pt x="1113281" y="1133982"/>
                </a:lnTo>
                <a:lnTo>
                  <a:pt x="1092200" y="1090802"/>
                </a:lnTo>
                <a:lnTo>
                  <a:pt x="1071245" y="1035811"/>
                </a:lnTo>
                <a:lnTo>
                  <a:pt x="1024001" y="1004442"/>
                </a:lnTo>
                <a:lnTo>
                  <a:pt x="1013459" y="941577"/>
                </a:lnTo>
                <a:lnTo>
                  <a:pt x="1081785" y="922019"/>
                </a:lnTo>
                <a:lnTo>
                  <a:pt x="1139444" y="870965"/>
                </a:lnTo>
                <a:lnTo>
                  <a:pt x="1181480" y="827785"/>
                </a:lnTo>
                <a:lnTo>
                  <a:pt x="1207770" y="784605"/>
                </a:lnTo>
                <a:lnTo>
                  <a:pt x="1270761" y="745362"/>
                </a:lnTo>
                <a:lnTo>
                  <a:pt x="1318005" y="694308"/>
                </a:lnTo>
                <a:lnTo>
                  <a:pt x="1396746" y="674623"/>
                </a:lnTo>
                <a:lnTo>
                  <a:pt x="1443989" y="647191"/>
                </a:lnTo>
                <a:lnTo>
                  <a:pt x="1522856" y="631824"/>
                </a:lnTo>
                <a:lnTo>
                  <a:pt x="1591055" y="623569"/>
                </a:lnTo>
                <a:lnTo>
                  <a:pt x="1729564" y="623569"/>
                </a:lnTo>
                <a:lnTo>
                  <a:pt x="1748662" y="592200"/>
                </a:lnTo>
                <a:lnTo>
                  <a:pt x="1811654" y="592200"/>
                </a:lnTo>
                <a:lnTo>
                  <a:pt x="1874647" y="545083"/>
                </a:lnTo>
                <a:lnTo>
                  <a:pt x="1937638" y="517651"/>
                </a:lnTo>
                <a:lnTo>
                  <a:pt x="2005964" y="486155"/>
                </a:lnTo>
                <a:lnTo>
                  <a:pt x="2000630" y="415543"/>
                </a:lnTo>
                <a:lnTo>
                  <a:pt x="2021712" y="340867"/>
                </a:lnTo>
                <a:lnTo>
                  <a:pt x="2025468" y="289940"/>
                </a:lnTo>
                <a:lnTo>
                  <a:pt x="612648" y="289940"/>
                </a:lnTo>
                <a:lnTo>
                  <a:pt x="567054" y="272160"/>
                </a:lnTo>
                <a:close/>
              </a:path>
              <a:path w="2026920" h="1283335">
                <a:moveTo>
                  <a:pt x="1086993" y="1220342"/>
                </a:moveTo>
                <a:lnTo>
                  <a:pt x="687831" y="1220342"/>
                </a:lnTo>
                <a:lnTo>
                  <a:pt x="729868" y="1251838"/>
                </a:lnTo>
                <a:lnTo>
                  <a:pt x="792861" y="1247902"/>
                </a:lnTo>
                <a:lnTo>
                  <a:pt x="989304" y="1247902"/>
                </a:lnTo>
                <a:lnTo>
                  <a:pt x="1018667" y="1232153"/>
                </a:lnTo>
                <a:lnTo>
                  <a:pt x="1086993" y="1220342"/>
                </a:lnTo>
                <a:close/>
              </a:path>
              <a:path w="2026920" h="1283335">
                <a:moveTo>
                  <a:pt x="1729564" y="623569"/>
                </a:moveTo>
                <a:lnTo>
                  <a:pt x="1591055" y="623569"/>
                </a:lnTo>
                <a:lnTo>
                  <a:pt x="1643633" y="651128"/>
                </a:lnTo>
                <a:lnTo>
                  <a:pt x="1701292" y="666749"/>
                </a:lnTo>
                <a:lnTo>
                  <a:pt x="1722374" y="635380"/>
                </a:lnTo>
                <a:lnTo>
                  <a:pt x="1729564" y="623569"/>
                </a:lnTo>
                <a:close/>
              </a:path>
              <a:path w="2026920" h="1283335">
                <a:moveTo>
                  <a:pt x="1111503" y="50418"/>
                </a:moveTo>
                <a:lnTo>
                  <a:pt x="1079119" y="68706"/>
                </a:lnTo>
                <a:lnTo>
                  <a:pt x="989329" y="73913"/>
                </a:lnTo>
                <a:lnTo>
                  <a:pt x="908050" y="77596"/>
                </a:lnTo>
                <a:lnTo>
                  <a:pt x="855979" y="109981"/>
                </a:lnTo>
                <a:lnTo>
                  <a:pt x="804290" y="155447"/>
                </a:lnTo>
                <a:lnTo>
                  <a:pt x="811276" y="206120"/>
                </a:lnTo>
                <a:lnTo>
                  <a:pt x="734694" y="226694"/>
                </a:lnTo>
                <a:lnTo>
                  <a:pt x="655954" y="289940"/>
                </a:lnTo>
                <a:lnTo>
                  <a:pt x="2025468" y="289940"/>
                </a:lnTo>
                <a:lnTo>
                  <a:pt x="2026920" y="270255"/>
                </a:lnTo>
                <a:lnTo>
                  <a:pt x="1974469" y="242824"/>
                </a:lnTo>
                <a:lnTo>
                  <a:pt x="1948179" y="207390"/>
                </a:lnTo>
                <a:lnTo>
                  <a:pt x="1895602" y="187832"/>
                </a:lnTo>
                <a:lnTo>
                  <a:pt x="1822069" y="144652"/>
                </a:lnTo>
                <a:lnTo>
                  <a:pt x="1775793" y="113156"/>
                </a:lnTo>
                <a:lnTo>
                  <a:pt x="1711832" y="113156"/>
                </a:lnTo>
                <a:lnTo>
                  <a:pt x="1688338" y="101472"/>
                </a:lnTo>
                <a:lnTo>
                  <a:pt x="1633093" y="101472"/>
                </a:lnTo>
                <a:lnTo>
                  <a:pt x="1591055" y="93599"/>
                </a:lnTo>
                <a:lnTo>
                  <a:pt x="1507108" y="73913"/>
                </a:lnTo>
                <a:lnTo>
                  <a:pt x="1482597" y="64769"/>
                </a:lnTo>
                <a:lnTo>
                  <a:pt x="1171828" y="64769"/>
                </a:lnTo>
                <a:lnTo>
                  <a:pt x="1111503" y="50418"/>
                </a:lnTo>
                <a:close/>
              </a:path>
              <a:path w="2026920" h="1283335">
                <a:moveTo>
                  <a:pt x="1764410" y="105409"/>
                </a:moveTo>
                <a:lnTo>
                  <a:pt x="1711832" y="113156"/>
                </a:lnTo>
                <a:lnTo>
                  <a:pt x="1775793" y="113156"/>
                </a:lnTo>
                <a:lnTo>
                  <a:pt x="1764410" y="105409"/>
                </a:lnTo>
                <a:close/>
              </a:path>
              <a:path w="2026920" h="1283335">
                <a:moveTo>
                  <a:pt x="1664588" y="89662"/>
                </a:moveTo>
                <a:lnTo>
                  <a:pt x="1633093" y="101472"/>
                </a:lnTo>
                <a:lnTo>
                  <a:pt x="1688338" y="101472"/>
                </a:lnTo>
                <a:lnTo>
                  <a:pt x="1664588" y="89662"/>
                </a:lnTo>
                <a:close/>
              </a:path>
              <a:path w="2026920" h="1283335">
                <a:moveTo>
                  <a:pt x="1311021" y="0"/>
                </a:moveTo>
                <a:lnTo>
                  <a:pt x="1240535" y="17652"/>
                </a:lnTo>
                <a:lnTo>
                  <a:pt x="1200784" y="35305"/>
                </a:lnTo>
                <a:lnTo>
                  <a:pt x="1171828" y="64769"/>
                </a:lnTo>
                <a:lnTo>
                  <a:pt x="1482597" y="64769"/>
                </a:lnTo>
                <a:lnTo>
                  <a:pt x="1433576" y="46481"/>
                </a:lnTo>
                <a:lnTo>
                  <a:pt x="1354835" y="3301"/>
                </a:lnTo>
                <a:lnTo>
                  <a:pt x="1311021" y="0"/>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14" name="object 14"/>
          <p:cNvSpPr/>
          <p:nvPr/>
        </p:nvSpPr>
        <p:spPr>
          <a:xfrm>
            <a:off x="4219385" y="3163253"/>
            <a:ext cx="1520190" cy="962501"/>
          </a:xfrm>
          <a:custGeom>
            <a:avLst/>
            <a:gdLst/>
            <a:ahLst/>
            <a:cxnLst/>
            <a:rect l="l" t="t" r="r" b="b"/>
            <a:pathLst>
              <a:path w="2026920" h="1283335">
                <a:moveTo>
                  <a:pt x="208787" y="547750"/>
                </a:moveTo>
                <a:lnTo>
                  <a:pt x="168020" y="706119"/>
                </a:lnTo>
                <a:lnTo>
                  <a:pt x="101091" y="791082"/>
                </a:lnTo>
                <a:lnTo>
                  <a:pt x="15366" y="914145"/>
                </a:lnTo>
                <a:lnTo>
                  <a:pt x="0" y="964818"/>
                </a:lnTo>
                <a:lnTo>
                  <a:pt x="157099" y="1055115"/>
                </a:lnTo>
                <a:lnTo>
                  <a:pt x="252983" y="1153667"/>
                </a:lnTo>
                <a:lnTo>
                  <a:pt x="346582" y="1220342"/>
                </a:lnTo>
                <a:lnTo>
                  <a:pt x="425323" y="1260347"/>
                </a:lnTo>
                <a:lnTo>
                  <a:pt x="483107" y="1259712"/>
                </a:lnTo>
                <a:lnTo>
                  <a:pt x="535558" y="1275333"/>
                </a:lnTo>
                <a:lnTo>
                  <a:pt x="572388" y="1259712"/>
                </a:lnTo>
                <a:lnTo>
                  <a:pt x="598677" y="1240027"/>
                </a:lnTo>
                <a:lnTo>
                  <a:pt x="651128" y="1228216"/>
                </a:lnTo>
                <a:lnTo>
                  <a:pt x="687831" y="1220342"/>
                </a:lnTo>
                <a:lnTo>
                  <a:pt x="729868" y="1251838"/>
                </a:lnTo>
                <a:lnTo>
                  <a:pt x="792861" y="1247902"/>
                </a:lnTo>
                <a:lnTo>
                  <a:pt x="834898" y="1267459"/>
                </a:lnTo>
                <a:lnTo>
                  <a:pt x="897889" y="1283207"/>
                </a:lnTo>
                <a:lnTo>
                  <a:pt x="950468" y="1267459"/>
                </a:lnTo>
                <a:lnTo>
                  <a:pt x="981963" y="1251838"/>
                </a:lnTo>
                <a:lnTo>
                  <a:pt x="1018667" y="1232153"/>
                </a:lnTo>
                <a:lnTo>
                  <a:pt x="1086993" y="1220342"/>
                </a:lnTo>
                <a:lnTo>
                  <a:pt x="1144777" y="1173225"/>
                </a:lnTo>
                <a:lnTo>
                  <a:pt x="1113281" y="1133982"/>
                </a:lnTo>
                <a:lnTo>
                  <a:pt x="1092200" y="1090802"/>
                </a:lnTo>
                <a:lnTo>
                  <a:pt x="1071245" y="1035811"/>
                </a:lnTo>
                <a:lnTo>
                  <a:pt x="1024001" y="1004442"/>
                </a:lnTo>
                <a:lnTo>
                  <a:pt x="1013459" y="941577"/>
                </a:lnTo>
                <a:lnTo>
                  <a:pt x="1081785" y="922019"/>
                </a:lnTo>
                <a:lnTo>
                  <a:pt x="1139444" y="870965"/>
                </a:lnTo>
                <a:lnTo>
                  <a:pt x="1181480" y="827785"/>
                </a:lnTo>
                <a:lnTo>
                  <a:pt x="1207770" y="784605"/>
                </a:lnTo>
                <a:lnTo>
                  <a:pt x="1270761" y="745362"/>
                </a:lnTo>
                <a:lnTo>
                  <a:pt x="1318005" y="694308"/>
                </a:lnTo>
                <a:lnTo>
                  <a:pt x="1396746" y="674623"/>
                </a:lnTo>
                <a:lnTo>
                  <a:pt x="1443989" y="647191"/>
                </a:lnTo>
                <a:lnTo>
                  <a:pt x="1522856" y="631824"/>
                </a:lnTo>
                <a:lnTo>
                  <a:pt x="1591055" y="623569"/>
                </a:lnTo>
                <a:lnTo>
                  <a:pt x="1643633" y="651128"/>
                </a:lnTo>
                <a:lnTo>
                  <a:pt x="1701292" y="666749"/>
                </a:lnTo>
                <a:lnTo>
                  <a:pt x="1722374" y="635380"/>
                </a:lnTo>
                <a:lnTo>
                  <a:pt x="1748662" y="592200"/>
                </a:lnTo>
                <a:lnTo>
                  <a:pt x="1811654" y="592200"/>
                </a:lnTo>
                <a:lnTo>
                  <a:pt x="1874647" y="545083"/>
                </a:lnTo>
                <a:lnTo>
                  <a:pt x="1937638" y="517651"/>
                </a:lnTo>
                <a:lnTo>
                  <a:pt x="2005964" y="486155"/>
                </a:lnTo>
                <a:lnTo>
                  <a:pt x="2000630" y="415543"/>
                </a:lnTo>
                <a:lnTo>
                  <a:pt x="2021712" y="340867"/>
                </a:lnTo>
                <a:lnTo>
                  <a:pt x="2026920" y="270255"/>
                </a:lnTo>
                <a:lnTo>
                  <a:pt x="1974469" y="242824"/>
                </a:lnTo>
                <a:lnTo>
                  <a:pt x="1948179" y="207390"/>
                </a:lnTo>
                <a:lnTo>
                  <a:pt x="1895602" y="187832"/>
                </a:lnTo>
                <a:lnTo>
                  <a:pt x="1822069" y="144652"/>
                </a:lnTo>
                <a:lnTo>
                  <a:pt x="1764410" y="105409"/>
                </a:lnTo>
                <a:lnTo>
                  <a:pt x="1711832" y="113156"/>
                </a:lnTo>
                <a:lnTo>
                  <a:pt x="1664588" y="89662"/>
                </a:lnTo>
                <a:lnTo>
                  <a:pt x="1633093" y="101472"/>
                </a:lnTo>
                <a:lnTo>
                  <a:pt x="1591055" y="93599"/>
                </a:lnTo>
                <a:lnTo>
                  <a:pt x="1507108" y="73913"/>
                </a:lnTo>
                <a:lnTo>
                  <a:pt x="1433576" y="46481"/>
                </a:lnTo>
                <a:lnTo>
                  <a:pt x="1354835" y="3301"/>
                </a:lnTo>
                <a:lnTo>
                  <a:pt x="1311021" y="0"/>
                </a:lnTo>
                <a:lnTo>
                  <a:pt x="1240535" y="17652"/>
                </a:lnTo>
                <a:lnTo>
                  <a:pt x="1200784" y="35305"/>
                </a:lnTo>
                <a:lnTo>
                  <a:pt x="1171828" y="64769"/>
                </a:lnTo>
                <a:lnTo>
                  <a:pt x="1111503" y="50418"/>
                </a:lnTo>
                <a:lnTo>
                  <a:pt x="1079119" y="68706"/>
                </a:lnTo>
                <a:lnTo>
                  <a:pt x="989329" y="73913"/>
                </a:lnTo>
                <a:lnTo>
                  <a:pt x="908050" y="77596"/>
                </a:lnTo>
                <a:lnTo>
                  <a:pt x="855979" y="109981"/>
                </a:lnTo>
                <a:lnTo>
                  <a:pt x="804290" y="155447"/>
                </a:lnTo>
                <a:lnTo>
                  <a:pt x="811276" y="206120"/>
                </a:lnTo>
                <a:lnTo>
                  <a:pt x="734694" y="226694"/>
                </a:lnTo>
                <a:lnTo>
                  <a:pt x="655954" y="289940"/>
                </a:lnTo>
                <a:lnTo>
                  <a:pt x="612648" y="289940"/>
                </a:lnTo>
                <a:lnTo>
                  <a:pt x="567054" y="272160"/>
                </a:lnTo>
                <a:lnTo>
                  <a:pt x="475233" y="297688"/>
                </a:lnTo>
                <a:lnTo>
                  <a:pt x="426212" y="309499"/>
                </a:lnTo>
                <a:lnTo>
                  <a:pt x="363600" y="343534"/>
                </a:lnTo>
                <a:lnTo>
                  <a:pt x="317245" y="372363"/>
                </a:lnTo>
                <a:lnTo>
                  <a:pt x="267842" y="418464"/>
                </a:lnTo>
                <a:lnTo>
                  <a:pt x="252094" y="460628"/>
                </a:lnTo>
                <a:lnTo>
                  <a:pt x="208787" y="547750"/>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5" name="object 15"/>
          <p:cNvSpPr/>
          <p:nvPr/>
        </p:nvSpPr>
        <p:spPr>
          <a:xfrm>
            <a:off x="5422392" y="3232404"/>
            <a:ext cx="1203007" cy="1038415"/>
          </a:xfrm>
          <a:prstGeom prst="rect">
            <a:avLst/>
          </a:prstGeom>
          <a:blipFill>
            <a:blip r:embed="rId6"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6" name="object 16"/>
          <p:cNvSpPr/>
          <p:nvPr/>
        </p:nvSpPr>
        <p:spPr>
          <a:xfrm>
            <a:off x="5440109" y="3221546"/>
            <a:ext cx="1188720" cy="1024414"/>
          </a:xfrm>
          <a:custGeom>
            <a:avLst/>
            <a:gdLst/>
            <a:ahLst/>
            <a:cxnLst/>
            <a:rect l="l" t="t" r="r" b="b"/>
            <a:pathLst>
              <a:path w="1584959" h="1365885">
                <a:moveTo>
                  <a:pt x="383158" y="1173733"/>
                </a:moveTo>
                <a:lnTo>
                  <a:pt x="355092" y="1223771"/>
                </a:lnTo>
                <a:lnTo>
                  <a:pt x="410210" y="1254251"/>
                </a:lnTo>
                <a:lnTo>
                  <a:pt x="469265" y="1280159"/>
                </a:lnTo>
                <a:lnTo>
                  <a:pt x="504698" y="1313179"/>
                </a:lnTo>
                <a:lnTo>
                  <a:pt x="508635" y="1345564"/>
                </a:lnTo>
                <a:lnTo>
                  <a:pt x="515620" y="1365503"/>
                </a:lnTo>
                <a:lnTo>
                  <a:pt x="683996" y="1177670"/>
                </a:lnTo>
                <a:lnTo>
                  <a:pt x="408940" y="1177670"/>
                </a:lnTo>
                <a:lnTo>
                  <a:pt x="383158" y="1173733"/>
                </a:lnTo>
                <a:close/>
              </a:path>
              <a:path w="1584959" h="1365885">
                <a:moveTo>
                  <a:pt x="371472" y="1193672"/>
                </a:moveTo>
                <a:lnTo>
                  <a:pt x="279019" y="1193672"/>
                </a:lnTo>
                <a:lnTo>
                  <a:pt x="305307" y="1229740"/>
                </a:lnTo>
                <a:lnTo>
                  <a:pt x="317500" y="1274190"/>
                </a:lnTo>
                <a:lnTo>
                  <a:pt x="354202" y="1223136"/>
                </a:lnTo>
                <a:lnTo>
                  <a:pt x="371472" y="1193672"/>
                </a:lnTo>
                <a:close/>
              </a:path>
              <a:path w="1584959" h="1365885">
                <a:moveTo>
                  <a:pt x="343173" y="1163319"/>
                </a:moveTo>
                <a:lnTo>
                  <a:pt x="108457" y="1163319"/>
                </a:lnTo>
                <a:lnTo>
                  <a:pt x="159639" y="1192783"/>
                </a:lnTo>
                <a:lnTo>
                  <a:pt x="213487" y="1201546"/>
                </a:lnTo>
                <a:lnTo>
                  <a:pt x="279019" y="1193672"/>
                </a:lnTo>
                <a:lnTo>
                  <a:pt x="371472" y="1193672"/>
                </a:lnTo>
                <a:lnTo>
                  <a:pt x="383158" y="1173733"/>
                </a:lnTo>
                <a:lnTo>
                  <a:pt x="343173" y="1163319"/>
                </a:lnTo>
                <a:close/>
              </a:path>
              <a:path w="1584959" h="1365885">
                <a:moveTo>
                  <a:pt x="820594" y="1002283"/>
                </a:moveTo>
                <a:lnTo>
                  <a:pt x="285623" y="1002283"/>
                </a:lnTo>
                <a:lnTo>
                  <a:pt x="322706" y="1007236"/>
                </a:lnTo>
                <a:lnTo>
                  <a:pt x="353822" y="1018920"/>
                </a:lnTo>
                <a:lnTo>
                  <a:pt x="385699" y="1020571"/>
                </a:lnTo>
                <a:lnTo>
                  <a:pt x="408940" y="1044193"/>
                </a:lnTo>
                <a:lnTo>
                  <a:pt x="433831" y="1062862"/>
                </a:lnTo>
                <a:lnTo>
                  <a:pt x="452627" y="1086357"/>
                </a:lnTo>
                <a:lnTo>
                  <a:pt x="493268" y="1113916"/>
                </a:lnTo>
                <a:lnTo>
                  <a:pt x="490220" y="1144650"/>
                </a:lnTo>
                <a:lnTo>
                  <a:pt x="470535" y="1177670"/>
                </a:lnTo>
                <a:lnTo>
                  <a:pt x="683996" y="1177670"/>
                </a:lnTo>
                <a:lnTo>
                  <a:pt x="718947" y="1138681"/>
                </a:lnTo>
                <a:lnTo>
                  <a:pt x="771525" y="1083817"/>
                </a:lnTo>
                <a:lnTo>
                  <a:pt x="792479" y="1036700"/>
                </a:lnTo>
                <a:lnTo>
                  <a:pt x="820594" y="1002283"/>
                </a:lnTo>
                <a:close/>
              </a:path>
              <a:path w="1584959" h="1365885">
                <a:moveTo>
                  <a:pt x="656081" y="121665"/>
                </a:moveTo>
                <a:lnTo>
                  <a:pt x="587755" y="149225"/>
                </a:lnTo>
                <a:lnTo>
                  <a:pt x="467105" y="149225"/>
                </a:lnTo>
                <a:lnTo>
                  <a:pt x="435610" y="168909"/>
                </a:lnTo>
                <a:lnTo>
                  <a:pt x="399796" y="192023"/>
                </a:lnTo>
                <a:lnTo>
                  <a:pt x="393192" y="262763"/>
                </a:lnTo>
                <a:lnTo>
                  <a:pt x="372237" y="337692"/>
                </a:lnTo>
                <a:lnTo>
                  <a:pt x="377825" y="408431"/>
                </a:lnTo>
                <a:lnTo>
                  <a:pt x="313181" y="437768"/>
                </a:lnTo>
                <a:lnTo>
                  <a:pt x="246252" y="467232"/>
                </a:lnTo>
                <a:lnTo>
                  <a:pt x="183642" y="514349"/>
                </a:lnTo>
                <a:lnTo>
                  <a:pt x="120650" y="514349"/>
                </a:lnTo>
                <a:lnTo>
                  <a:pt x="95376" y="555624"/>
                </a:lnTo>
                <a:lnTo>
                  <a:pt x="73025" y="589025"/>
                </a:lnTo>
                <a:lnTo>
                  <a:pt x="115443" y="636142"/>
                </a:lnTo>
                <a:lnTo>
                  <a:pt x="152146" y="659637"/>
                </a:lnTo>
                <a:lnTo>
                  <a:pt x="209930" y="687196"/>
                </a:lnTo>
                <a:lnTo>
                  <a:pt x="257175" y="730376"/>
                </a:lnTo>
                <a:lnTo>
                  <a:pt x="257175" y="777493"/>
                </a:lnTo>
                <a:lnTo>
                  <a:pt x="246633" y="809878"/>
                </a:lnTo>
                <a:lnTo>
                  <a:pt x="220472" y="840358"/>
                </a:lnTo>
                <a:lnTo>
                  <a:pt x="204724" y="867790"/>
                </a:lnTo>
                <a:lnTo>
                  <a:pt x="173227" y="879601"/>
                </a:lnTo>
                <a:lnTo>
                  <a:pt x="152146" y="910970"/>
                </a:lnTo>
                <a:lnTo>
                  <a:pt x="162687" y="934592"/>
                </a:lnTo>
                <a:lnTo>
                  <a:pt x="141731" y="958087"/>
                </a:lnTo>
                <a:lnTo>
                  <a:pt x="107188" y="985646"/>
                </a:lnTo>
                <a:lnTo>
                  <a:pt x="146939" y="1028445"/>
                </a:lnTo>
                <a:lnTo>
                  <a:pt x="104901" y="1051305"/>
                </a:lnTo>
                <a:lnTo>
                  <a:pt x="61214" y="1087627"/>
                </a:lnTo>
                <a:lnTo>
                  <a:pt x="15748" y="1100454"/>
                </a:lnTo>
                <a:lnTo>
                  <a:pt x="0" y="1131569"/>
                </a:lnTo>
                <a:lnTo>
                  <a:pt x="7874" y="1165224"/>
                </a:lnTo>
                <a:lnTo>
                  <a:pt x="56388" y="1169161"/>
                </a:lnTo>
                <a:lnTo>
                  <a:pt x="108457" y="1163319"/>
                </a:lnTo>
                <a:lnTo>
                  <a:pt x="343173" y="1163319"/>
                </a:lnTo>
                <a:lnTo>
                  <a:pt x="331470" y="1160271"/>
                </a:lnTo>
                <a:lnTo>
                  <a:pt x="328041" y="1127632"/>
                </a:lnTo>
                <a:lnTo>
                  <a:pt x="301371" y="1111249"/>
                </a:lnTo>
                <a:lnTo>
                  <a:pt x="297433" y="1094612"/>
                </a:lnTo>
                <a:lnTo>
                  <a:pt x="275081" y="1069720"/>
                </a:lnTo>
                <a:lnTo>
                  <a:pt x="267716" y="1042542"/>
                </a:lnTo>
                <a:lnTo>
                  <a:pt x="285623" y="1002283"/>
                </a:lnTo>
                <a:lnTo>
                  <a:pt x="820594" y="1002283"/>
                </a:lnTo>
                <a:lnTo>
                  <a:pt x="850265" y="965961"/>
                </a:lnTo>
                <a:lnTo>
                  <a:pt x="907923" y="879601"/>
                </a:lnTo>
                <a:lnTo>
                  <a:pt x="986663" y="785367"/>
                </a:lnTo>
                <a:lnTo>
                  <a:pt x="1049654" y="757808"/>
                </a:lnTo>
                <a:lnTo>
                  <a:pt x="1112647" y="702817"/>
                </a:lnTo>
                <a:lnTo>
                  <a:pt x="1180846" y="675385"/>
                </a:lnTo>
                <a:lnTo>
                  <a:pt x="1254378" y="636142"/>
                </a:lnTo>
                <a:lnTo>
                  <a:pt x="1322577" y="592962"/>
                </a:lnTo>
                <a:lnTo>
                  <a:pt x="1375028" y="553719"/>
                </a:lnTo>
                <a:lnTo>
                  <a:pt x="1380236" y="510412"/>
                </a:lnTo>
                <a:lnTo>
                  <a:pt x="1427479" y="471169"/>
                </a:lnTo>
                <a:lnTo>
                  <a:pt x="1405636" y="397890"/>
                </a:lnTo>
                <a:lnTo>
                  <a:pt x="1401318" y="361314"/>
                </a:lnTo>
                <a:lnTo>
                  <a:pt x="1469517" y="357377"/>
                </a:lnTo>
                <a:lnTo>
                  <a:pt x="1490472" y="286638"/>
                </a:lnTo>
                <a:lnTo>
                  <a:pt x="1521968" y="184530"/>
                </a:lnTo>
                <a:lnTo>
                  <a:pt x="1537648" y="164972"/>
                </a:lnTo>
                <a:lnTo>
                  <a:pt x="1233297" y="164972"/>
                </a:lnTo>
                <a:lnTo>
                  <a:pt x="1221062" y="157098"/>
                </a:lnTo>
                <a:lnTo>
                  <a:pt x="1154556" y="157098"/>
                </a:lnTo>
                <a:lnTo>
                  <a:pt x="1096899" y="153161"/>
                </a:lnTo>
                <a:lnTo>
                  <a:pt x="881761" y="153161"/>
                </a:lnTo>
                <a:lnTo>
                  <a:pt x="813435" y="141350"/>
                </a:lnTo>
                <a:lnTo>
                  <a:pt x="703199" y="141350"/>
                </a:lnTo>
                <a:lnTo>
                  <a:pt x="656081" y="121665"/>
                </a:lnTo>
                <a:close/>
              </a:path>
              <a:path w="1584959" h="1365885">
                <a:moveTo>
                  <a:pt x="1301496" y="0"/>
                </a:moveTo>
                <a:lnTo>
                  <a:pt x="1254378" y="7873"/>
                </a:lnTo>
                <a:lnTo>
                  <a:pt x="1254378" y="51053"/>
                </a:lnTo>
                <a:lnTo>
                  <a:pt x="1249045" y="98170"/>
                </a:lnTo>
                <a:lnTo>
                  <a:pt x="1264793" y="141350"/>
                </a:lnTo>
                <a:lnTo>
                  <a:pt x="1233297" y="164972"/>
                </a:lnTo>
                <a:lnTo>
                  <a:pt x="1537648" y="164972"/>
                </a:lnTo>
                <a:lnTo>
                  <a:pt x="1569212" y="125602"/>
                </a:lnTo>
                <a:lnTo>
                  <a:pt x="1584960" y="62864"/>
                </a:lnTo>
                <a:lnTo>
                  <a:pt x="1579752" y="15747"/>
                </a:lnTo>
                <a:lnTo>
                  <a:pt x="1369822" y="15747"/>
                </a:lnTo>
                <a:lnTo>
                  <a:pt x="1301496" y="0"/>
                </a:lnTo>
                <a:close/>
              </a:path>
              <a:path w="1584959" h="1365885">
                <a:moveTo>
                  <a:pt x="1196594" y="141350"/>
                </a:moveTo>
                <a:lnTo>
                  <a:pt x="1154556" y="157098"/>
                </a:lnTo>
                <a:lnTo>
                  <a:pt x="1221062" y="157098"/>
                </a:lnTo>
                <a:lnTo>
                  <a:pt x="1196594" y="141350"/>
                </a:lnTo>
                <a:close/>
              </a:path>
              <a:path w="1584959" h="1365885">
                <a:moveTo>
                  <a:pt x="1044448" y="137413"/>
                </a:moveTo>
                <a:lnTo>
                  <a:pt x="986663" y="137413"/>
                </a:lnTo>
                <a:lnTo>
                  <a:pt x="949960" y="149225"/>
                </a:lnTo>
                <a:lnTo>
                  <a:pt x="881761" y="153161"/>
                </a:lnTo>
                <a:lnTo>
                  <a:pt x="1096899" y="153161"/>
                </a:lnTo>
                <a:lnTo>
                  <a:pt x="1044448" y="137413"/>
                </a:lnTo>
                <a:close/>
              </a:path>
              <a:path w="1584959" h="1365885">
                <a:moveTo>
                  <a:pt x="760983" y="133476"/>
                </a:moveTo>
                <a:lnTo>
                  <a:pt x="703199" y="141350"/>
                </a:lnTo>
                <a:lnTo>
                  <a:pt x="813435" y="141350"/>
                </a:lnTo>
                <a:lnTo>
                  <a:pt x="760983" y="133476"/>
                </a:lnTo>
                <a:close/>
              </a:path>
              <a:path w="1584959" h="1365885">
                <a:moveTo>
                  <a:pt x="1511427" y="11810"/>
                </a:moveTo>
                <a:lnTo>
                  <a:pt x="1448562" y="11810"/>
                </a:lnTo>
                <a:lnTo>
                  <a:pt x="1369822" y="15747"/>
                </a:lnTo>
                <a:lnTo>
                  <a:pt x="1579752" y="15747"/>
                </a:lnTo>
                <a:lnTo>
                  <a:pt x="1511427" y="11810"/>
                </a:lnTo>
                <a:close/>
              </a:path>
            </a:pathLst>
          </a:custGeom>
          <a:solidFill>
            <a:srgbClr val="73BB44"/>
          </a:solidFill>
        </p:spPr>
        <p:txBody>
          <a:bodyPr wrap="square" lIns="0" tIns="0" rIns="0" bIns="0" rtlCol="0"/>
          <a:lstStyle/>
          <a:p>
            <a:pPr defTabSz="685800">
              <a:defRPr/>
            </a:pPr>
            <a:endParaRPr sz="1350">
              <a:solidFill>
                <a:prstClr val="black"/>
              </a:solidFill>
              <a:latin typeface="Calibri"/>
            </a:endParaRPr>
          </a:p>
        </p:txBody>
      </p:sp>
      <p:sp>
        <p:nvSpPr>
          <p:cNvPr id="17" name="object 17"/>
          <p:cNvSpPr/>
          <p:nvPr/>
        </p:nvSpPr>
        <p:spPr>
          <a:xfrm>
            <a:off x="5440109" y="3221546"/>
            <a:ext cx="1188720" cy="1024414"/>
          </a:xfrm>
          <a:custGeom>
            <a:avLst/>
            <a:gdLst/>
            <a:ahLst/>
            <a:cxnLst/>
            <a:rect l="l" t="t" r="r" b="b"/>
            <a:pathLst>
              <a:path w="1584959" h="1365885">
                <a:moveTo>
                  <a:pt x="399796" y="192023"/>
                </a:moveTo>
                <a:lnTo>
                  <a:pt x="393192" y="262763"/>
                </a:lnTo>
                <a:lnTo>
                  <a:pt x="372237" y="337692"/>
                </a:lnTo>
                <a:lnTo>
                  <a:pt x="377825" y="408431"/>
                </a:lnTo>
                <a:lnTo>
                  <a:pt x="313181" y="437768"/>
                </a:lnTo>
                <a:lnTo>
                  <a:pt x="246252" y="467232"/>
                </a:lnTo>
                <a:lnTo>
                  <a:pt x="183642" y="514349"/>
                </a:lnTo>
                <a:lnTo>
                  <a:pt x="120650" y="514349"/>
                </a:lnTo>
                <a:lnTo>
                  <a:pt x="95376" y="555624"/>
                </a:lnTo>
                <a:lnTo>
                  <a:pt x="73025" y="589025"/>
                </a:lnTo>
                <a:lnTo>
                  <a:pt x="115443" y="636142"/>
                </a:lnTo>
                <a:lnTo>
                  <a:pt x="152146" y="659637"/>
                </a:lnTo>
                <a:lnTo>
                  <a:pt x="209930" y="687196"/>
                </a:lnTo>
                <a:lnTo>
                  <a:pt x="257175" y="730376"/>
                </a:lnTo>
                <a:lnTo>
                  <a:pt x="257175" y="777493"/>
                </a:lnTo>
                <a:lnTo>
                  <a:pt x="246633" y="809878"/>
                </a:lnTo>
                <a:lnTo>
                  <a:pt x="220472" y="840358"/>
                </a:lnTo>
                <a:lnTo>
                  <a:pt x="204724" y="867790"/>
                </a:lnTo>
                <a:lnTo>
                  <a:pt x="173227" y="879601"/>
                </a:lnTo>
                <a:lnTo>
                  <a:pt x="152146" y="910970"/>
                </a:lnTo>
                <a:lnTo>
                  <a:pt x="162687" y="934592"/>
                </a:lnTo>
                <a:lnTo>
                  <a:pt x="141731" y="958087"/>
                </a:lnTo>
                <a:lnTo>
                  <a:pt x="107188" y="985646"/>
                </a:lnTo>
                <a:lnTo>
                  <a:pt x="146939" y="1028445"/>
                </a:lnTo>
                <a:lnTo>
                  <a:pt x="104901" y="1051305"/>
                </a:lnTo>
                <a:lnTo>
                  <a:pt x="61214" y="1087627"/>
                </a:lnTo>
                <a:lnTo>
                  <a:pt x="15748" y="1100454"/>
                </a:lnTo>
                <a:lnTo>
                  <a:pt x="0" y="1131569"/>
                </a:lnTo>
                <a:lnTo>
                  <a:pt x="7874" y="1165224"/>
                </a:lnTo>
                <a:lnTo>
                  <a:pt x="56388" y="1169161"/>
                </a:lnTo>
                <a:lnTo>
                  <a:pt x="108457" y="1163319"/>
                </a:lnTo>
                <a:lnTo>
                  <a:pt x="159639" y="1192783"/>
                </a:lnTo>
                <a:lnTo>
                  <a:pt x="213487" y="1201546"/>
                </a:lnTo>
                <a:lnTo>
                  <a:pt x="279019" y="1193672"/>
                </a:lnTo>
                <a:lnTo>
                  <a:pt x="305307" y="1229740"/>
                </a:lnTo>
                <a:lnTo>
                  <a:pt x="317500" y="1274190"/>
                </a:lnTo>
                <a:lnTo>
                  <a:pt x="354202" y="1223136"/>
                </a:lnTo>
                <a:lnTo>
                  <a:pt x="383158" y="1173733"/>
                </a:lnTo>
                <a:lnTo>
                  <a:pt x="331470" y="1160271"/>
                </a:lnTo>
                <a:lnTo>
                  <a:pt x="328041" y="1127632"/>
                </a:lnTo>
                <a:lnTo>
                  <a:pt x="301371" y="1111249"/>
                </a:lnTo>
                <a:lnTo>
                  <a:pt x="297433" y="1094612"/>
                </a:lnTo>
                <a:lnTo>
                  <a:pt x="275081" y="1069720"/>
                </a:lnTo>
                <a:lnTo>
                  <a:pt x="267716" y="1042542"/>
                </a:lnTo>
                <a:lnTo>
                  <a:pt x="285623" y="1002283"/>
                </a:lnTo>
                <a:lnTo>
                  <a:pt x="322706" y="1007236"/>
                </a:lnTo>
                <a:lnTo>
                  <a:pt x="353822" y="1018920"/>
                </a:lnTo>
                <a:lnTo>
                  <a:pt x="385699" y="1020571"/>
                </a:lnTo>
                <a:lnTo>
                  <a:pt x="408940" y="1044193"/>
                </a:lnTo>
                <a:lnTo>
                  <a:pt x="433831" y="1062862"/>
                </a:lnTo>
                <a:lnTo>
                  <a:pt x="452627" y="1086357"/>
                </a:lnTo>
                <a:lnTo>
                  <a:pt x="493268" y="1113916"/>
                </a:lnTo>
                <a:lnTo>
                  <a:pt x="490220" y="1144650"/>
                </a:lnTo>
                <a:lnTo>
                  <a:pt x="470535" y="1177670"/>
                </a:lnTo>
                <a:lnTo>
                  <a:pt x="408940" y="1177670"/>
                </a:lnTo>
                <a:lnTo>
                  <a:pt x="383158" y="1173733"/>
                </a:lnTo>
                <a:lnTo>
                  <a:pt x="355092" y="1223771"/>
                </a:lnTo>
                <a:lnTo>
                  <a:pt x="410210" y="1254251"/>
                </a:lnTo>
                <a:lnTo>
                  <a:pt x="469265" y="1280159"/>
                </a:lnTo>
                <a:lnTo>
                  <a:pt x="504698" y="1313179"/>
                </a:lnTo>
                <a:lnTo>
                  <a:pt x="508635" y="1345564"/>
                </a:lnTo>
                <a:lnTo>
                  <a:pt x="515620" y="1365503"/>
                </a:lnTo>
                <a:lnTo>
                  <a:pt x="718947" y="1138681"/>
                </a:lnTo>
                <a:lnTo>
                  <a:pt x="771525" y="1083817"/>
                </a:lnTo>
                <a:lnTo>
                  <a:pt x="792479" y="1036700"/>
                </a:lnTo>
                <a:lnTo>
                  <a:pt x="850265" y="965961"/>
                </a:lnTo>
                <a:lnTo>
                  <a:pt x="907923" y="879601"/>
                </a:lnTo>
                <a:lnTo>
                  <a:pt x="986663" y="785367"/>
                </a:lnTo>
                <a:lnTo>
                  <a:pt x="1049654" y="757808"/>
                </a:lnTo>
                <a:lnTo>
                  <a:pt x="1112647" y="702817"/>
                </a:lnTo>
                <a:lnTo>
                  <a:pt x="1180846" y="675385"/>
                </a:lnTo>
                <a:lnTo>
                  <a:pt x="1254378" y="636142"/>
                </a:lnTo>
                <a:lnTo>
                  <a:pt x="1322577" y="592962"/>
                </a:lnTo>
                <a:lnTo>
                  <a:pt x="1375028" y="553719"/>
                </a:lnTo>
                <a:lnTo>
                  <a:pt x="1380236" y="510412"/>
                </a:lnTo>
                <a:lnTo>
                  <a:pt x="1427479" y="471169"/>
                </a:lnTo>
                <a:lnTo>
                  <a:pt x="1405636" y="397890"/>
                </a:lnTo>
                <a:lnTo>
                  <a:pt x="1401318" y="361314"/>
                </a:lnTo>
                <a:lnTo>
                  <a:pt x="1469517" y="357377"/>
                </a:lnTo>
                <a:lnTo>
                  <a:pt x="1490472" y="286638"/>
                </a:lnTo>
                <a:lnTo>
                  <a:pt x="1521968" y="184530"/>
                </a:lnTo>
                <a:lnTo>
                  <a:pt x="1569212" y="125602"/>
                </a:lnTo>
                <a:lnTo>
                  <a:pt x="1584960" y="62864"/>
                </a:lnTo>
                <a:lnTo>
                  <a:pt x="1579752" y="15747"/>
                </a:lnTo>
                <a:lnTo>
                  <a:pt x="1511427" y="11810"/>
                </a:lnTo>
                <a:lnTo>
                  <a:pt x="1448562" y="11810"/>
                </a:lnTo>
                <a:lnTo>
                  <a:pt x="1369822" y="15747"/>
                </a:lnTo>
                <a:lnTo>
                  <a:pt x="1301496" y="0"/>
                </a:lnTo>
                <a:lnTo>
                  <a:pt x="1254378" y="7873"/>
                </a:lnTo>
                <a:lnTo>
                  <a:pt x="1254378" y="51053"/>
                </a:lnTo>
                <a:lnTo>
                  <a:pt x="1249045" y="98170"/>
                </a:lnTo>
                <a:lnTo>
                  <a:pt x="1264793" y="141350"/>
                </a:lnTo>
                <a:lnTo>
                  <a:pt x="1233297" y="164972"/>
                </a:lnTo>
                <a:lnTo>
                  <a:pt x="1196594" y="141350"/>
                </a:lnTo>
                <a:lnTo>
                  <a:pt x="1154556" y="157098"/>
                </a:lnTo>
                <a:lnTo>
                  <a:pt x="1096899" y="153161"/>
                </a:lnTo>
                <a:lnTo>
                  <a:pt x="1044448" y="137413"/>
                </a:lnTo>
                <a:lnTo>
                  <a:pt x="986663" y="137413"/>
                </a:lnTo>
                <a:lnTo>
                  <a:pt x="949960" y="149225"/>
                </a:lnTo>
                <a:lnTo>
                  <a:pt x="881761" y="153161"/>
                </a:lnTo>
                <a:lnTo>
                  <a:pt x="813435" y="141350"/>
                </a:lnTo>
                <a:lnTo>
                  <a:pt x="760983" y="133476"/>
                </a:lnTo>
                <a:lnTo>
                  <a:pt x="703199" y="141350"/>
                </a:lnTo>
                <a:lnTo>
                  <a:pt x="656081" y="121665"/>
                </a:lnTo>
                <a:lnTo>
                  <a:pt x="587755" y="149225"/>
                </a:lnTo>
                <a:lnTo>
                  <a:pt x="530098" y="149225"/>
                </a:lnTo>
                <a:lnTo>
                  <a:pt x="467105" y="149225"/>
                </a:lnTo>
                <a:lnTo>
                  <a:pt x="435610" y="168909"/>
                </a:lnTo>
                <a:lnTo>
                  <a:pt x="399796" y="192023"/>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8" name="object 18"/>
          <p:cNvSpPr/>
          <p:nvPr/>
        </p:nvSpPr>
        <p:spPr>
          <a:xfrm>
            <a:off x="3747897" y="3973067"/>
            <a:ext cx="2075117" cy="1032701"/>
          </a:xfrm>
          <a:prstGeom prst="rect">
            <a:avLst/>
          </a:prstGeom>
          <a:blipFill>
            <a:blip r:embed="rId7"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9" name="object 19"/>
          <p:cNvSpPr/>
          <p:nvPr/>
        </p:nvSpPr>
        <p:spPr>
          <a:xfrm>
            <a:off x="3765613" y="3962210"/>
            <a:ext cx="2061210" cy="1018699"/>
          </a:xfrm>
          <a:custGeom>
            <a:avLst/>
            <a:gdLst/>
            <a:ahLst/>
            <a:cxnLst/>
            <a:rect l="l" t="t" r="r" b="b"/>
            <a:pathLst>
              <a:path w="2748279" h="1358264">
                <a:moveTo>
                  <a:pt x="1719896" y="1091183"/>
                </a:moveTo>
                <a:lnTo>
                  <a:pt x="207772" y="1091183"/>
                </a:lnTo>
                <a:lnTo>
                  <a:pt x="319024" y="1108836"/>
                </a:lnTo>
                <a:lnTo>
                  <a:pt x="372745" y="1155953"/>
                </a:lnTo>
                <a:lnTo>
                  <a:pt x="301879" y="1197736"/>
                </a:lnTo>
                <a:lnTo>
                  <a:pt x="278765" y="1255648"/>
                </a:lnTo>
                <a:lnTo>
                  <a:pt x="333883" y="1285366"/>
                </a:lnTo>
                <a:lnTo>
                  <a:pt x="390779" y="1300987"/>
                </a:lnTo>
                <a:lnTo>
                  <a:pt x="462534" y="1310131"/>
                </a:lnTo>
                <a:lnTo>
                  <a:pt x="546481" y="1316100"/>
                </a:lnTo>
                <a:lnTo>
                  <a:pt x="606425" y="1328165"/>
                </a:lnTo>
                <a:lnTo>
                  <a:pt x="658495" y="1349120"/>
                </a:lnTo>
                <a:lnTo>
                  <a:pt x="706628" y="1349120"/>
                </a:lnTo>
                <a:lnTo>
                  <a:pt x="762635" y="1357883"/>
                </a:lnTo>
                <a:lnTo>
                  <a:pt x="790702" y="1342897"/>
                </a:lnTo>
                <a:lnTo>
                  <a:pt x="810768" y="1321942"/>
                </a:lnTo>
                <a:lnTo>
                  <a:pt x="814705" y="1298066"/>
                </a:lnTo>
                <a:lnTo>
                  <a:pt x="858520" y="1286255"/>
                </a:lnTo>
                <a:lnTo>
                  <a:pt x="1077047" y="1286255"/>
                </a:lnTo>
                <a:lnTo>
                  <a:pt x="1079881" y="1266697"/>
                </a:lnTo>
                <a:lnTo>
                  <a:pt x="1091692" y="1239900"/>
                </a:lnTo>
                <a:lnTo>
                  <a:pt x="1128014" y="1228089"/>
                </a:lnTo>
                <a:lnTo>
                  <a:pt x="1167765" y="1210182"/>
                </a:lnTo>
                <a:lnTo>
                  <a:pt x="1438486" y="1210182"/>
                </a:lnTo>
                <a:lnTo>
                  <a:pt x="1451737" y="1207261"/>
                </a:lnTo>
                <a:lnTo>
                  <a:pt x="1491996" y="1180083"/>
                </a:lnTo>
                <a:lnTo>
                  <a:pt x="1563751" y="1162176"/>
                </a:lnTo>
                <a:lnTo>
                  <a:pt x="1627632" y="1135379"/>
                </a:lnTo>
                <a:lnTo>
                  <a:pt x="1679702" y="1114424"/>
                </a:lnTo>
                <a:lnTo>
                  <a:pt x="1719896" y="1091183"/>
                </a:lnTo>
                <a:close/>
              </a:path>
              <a:path w="2748279" h="1358264">
                <a:moveTo>
                  <a:pt x="1077047" y="1286255"/>
                </a:moveTo>
                <a:lnTo>
                  <a:pt x="858520" y="1286255"/>
                </a:lnTo>
                <a:lnTo>
                  <a:pt x="919734" y="1287652"/>
                </a:lnTo>
                <a:lnTo>
                  <a:pt x="959993" y="1299717"/>
                </a:lnTo>
                <a:lnTo>
                  <a:pt x="999744" y="1314703"/>
                </a:lnTo>
                <a:lnTo>
                  <a:pt x="1059688" y="1317624"/>
                </a:lnTo>
                <a:lnTo>
                  <a:pt x="1075944" y="1293875"/>
                </a:lnTo>
                <a:lnTo>
                  <a:pt x="1077047" y="1286255"/>
                </a:lnTo>
                <a:close/>
              </a:path>
              <a:path w="2748279" h="1358264">
                <a:moveTo>
                  <a:pt x="1438486" y="1210182"/>
                </a:moveTo>
                <a:lnTo>
                  <a:pt x="1219835" y="1210182"/>
                </a:lnTo>
                <a:lnTo>
                  <a:pt x="1263650" y="1224914"/>
                </a:lnTo>
                <a:lnTo>
                  <a:pt x="1311783" y="1234058"/>
                </a:lnTo>
                <a:lnTo>
                  <a:pt x="1358519" y="1229486"/>
                </a:lnTo>
                <a:lnTo>
                  <a:pt x="1411986" y="1216024"/>
                </a:lnTo>
                <a:lnTo>
                  <a:pt x="1438486" y="1210182"/>
                </a:lnTo>
                <a:close/>
              </a:path>
              <a:path w="2748279" h="1358264">
                <a:moveTo>
                  <a:pt x="372745" y="697102"/>
                </a:moveTo>
                <a:lnTo>
                  <a:pt x="332486" y="727201"/>
                </a:lnTo>
                <a:lnTo>
                  <a:pt x="223647" y="761745"/>
                </a:lnTo>
                <a:lnTo>
                  <a:pt x="223139" y="843152"/>
                </a:lnTo>
                <a:lnTo>
                  <a:pt x="278257" y="896746"/>
                </a:lnTo>
                <a:lnTo>
                  <a:pt x="183769" y="902969"/>
                </a:lnTo>
                <a:lnTo>
                  <a:pt x="112903" y="955928"/>
                </a:lnTo>
                <a:lnTo>
                  <a:pt x="73533" y="1026540"/>
                </a:lnTo>
                <a:lnTo>
                  <a:pt x="0" y="1101978"/>
                </a:lnTo>
                <a:lnTo>
                  <a:pt x="110744" y="1108836"/>
                </a:lnTo>
                <a:lnTo>
                  <a:pt x="207772" y="1091183"/>
                </a:lnTo>
                <a:lnTo>
                  <a:pt x="1719896" y="1091183"/>
                </a:lnTo>
                <a:lnTo>
                  <a:pt x="1751964" y="1072641"/>
                </a:lnTo>
                <a:lnTo>
                  <a:pt x="1804035" y="1036573"/>
                </a:lnTo>
                <a:lnTo>
                  <a:pt x="1879727" y="1003934"/>
                </a:lnTo>
                <a:lnTo>
                  <a:pt x="1963674" y="953007"/>
                </a:lnTo>
                <a:lnTo>
                  <a:pt x="2032000" y="905255"/>
                </a:lnTo>
                <a:lnTo>
                  <a:pt x="2112010" y="857503"/>
                </a:lnTo>
                <a:lnTo>
                  <a:pt x="2187702" y="794765"/>
                </a:lnTo>
                <a:lnTo>
                  <a:pt x="2259965" y="750061"/>
                </a:lnTo>
                <a:lnTo>
                  <a:pt x="2307436" y="702690"/>
                </a:lnTo>
                <a:lnTo>
                  <a:pt x="445389" y="702690"/>
                </a:lnTo>
                <a:lnTo>
                  <a:pt x="372745" y="697102"/>
                </a:lnTo>
                <a:close/>
              </a:path>
              <a:path w="2748279" h="1358264">
                <a:moveTo>
                  <a:pt x="688213" y="438530"/>
                </a:moveTo>
                <a:lnTo>
                  <a:pt x="647065" y="548004"/>
                </a:lnTo>
                <a:lnTo>
                  <a:pt x="537337" y="571626"/>
                </a:lnTo>
                <a:lnTo>
                  <a:pt x="562229" y="627506"/>
                </a:lnTo>
                <a:lnTo>
                  <a:pt x="530352" y="656208"/>
                </a:lnTo>
                <a:lnTo>
                  <a:pt x="514985" y="697102"/>
                </a:lnTo>
                <a:lnTo>
                  <a:pt x="445389" y="702690"/>
                </a:lnTo>
                <a:lnTo>
                  <a:pt x="2307436" y="702690"/>
                </a:lnTo>
                <a:lnTo>
                  <a:pt x="2319909" y="690244"/>
                </a:lnTo>
                <a:lnTo>
                  <a:pt x="2388108" y="630681"/>
                </a:lnTo>
                <a:lnTo>
                  <a:pt x="2467737" y="565022"/>
                </a:lnTo>
                <a:lnTo>
                  <a:pt x="2532126" y="544194"/>
                </a:lnTo>
                <a:lnTo>
                  <a:pt x="2584068" y="490219"/>
                </a:lnTo>
                <a:lnTo>
                  <a:pt x="2672558" y="446150"/>
                </a:lnTo>
                <a:lnTo>
                  <a:pt x="767842" y="446150"/>
                </a:lnTo>
                <a:lnTo>
                  <a:pt x="688213" y="438530"/>
                </a:lnTo>
                <a:close/>
              </a:path>
              <a:path w="2748279" h="1358264">
                <a:moveTo>
                  <a:pt x="1087247" y="195452"/>
                </a:moveTo>
                <a:lnTo>
                  <a:pt x="1030351" y="196468"/>
                </a:lnTo>
                <a:lnTo>
                  <a:pt x="1029589" y="248411"/>
                </a:lnTo>
                <a:lnTo>
                  <a:pt x="1035685" y="305942"/>
                </a:lnTo>
                <a:lnTo>
                  <a:pt x="1034415" y="348106"/>
                </a:lnTo>
                <a:lnTo>
                  <a:pt x="993648" y="379475"/>
                </a:lnTo>
                <a:lnTo>
                  <a:pt x="924560" y="379475"/>
                </a:lnTo>
                <a:lnTo>
                  <a:pt x="840105" y="402970"/>
                </a:lnTo>
                <a:lnTo>
                  <a:pt x="767842" y="446150"/>
                </a:lnTo>
                <a:lnTo>
                  <a:pt x="2672558" y="446150"/>
                </a:lnTo>
                <a:lnTo>
                  <a:pt x="2679954" y="442467"/>
                </a:lnTo>
                <a:lnTo>
                  <a:pt x="2747772" y="379729"/>
                </a:lnTo>
                <a:lnTo>
                  <a:pt x="2739898" y="355853"/>
                </a:lnTo>
                <a:lnTo>
                  <a:pt x="2737739" y="325881"/>
                </a:lnTo>
                <a:lnTo>
                  <a:pt x="2700020" y="293115"/>
                </a:lnTo>
                <a:lnTo>
                  <a:pt x="2687519" y="287527"/>
                </a:lnTo>
                <a:lnTo>
                  <a:pt x="2549525" y="287527"/>
                </a:lnTo>
                <a:lnTo>
                  <a:pt x="2539111" y="242188"/>
                </a:lnTo>
                <a:lnTo>
                  <a:pt x="2520838" y="218947"/>
                </a:lnTo>
                <a:lnTo>
                  <a:pt x="1503426" y="218947"/>
                </a:lnTo>
                <a:lnTo>
                  <a:pt x="1468985" y="210819"/>
                </a:lnTo>
                <a:lnTo>
                  <a:pt x="1139825" y="210819"/>
                </a:lnTo>
                <a:lnTo>
                  <a:pt x="1087247" y="195452"/>
                </a:lnTo>
                <a:close/>
              </a:path>
              <a:path w="2748279" h="1358264">
                <a:moveTo>
                  <a:pt x="2602760" y="208977"/>
                </a:moveTo>
                <a:lnTo>
                  <a:pt x="2586355" y="236600"/>
                </a:lnTo>
                <a:lnTo>
                  <a:pt x="2549525" y="287527"/>
                </a:lnTo>
                <a:lnTo>
                  <a:pt x="2687519" y="287527"/>
                </a:lnTo>
                <a:lnTo>
                  <a:pt x="2640076" y="266318"/>
                </a:lnTo>
                <a:lnTo>
                  <a:pt x="2586355" y="237235"/>
                </a:lnTo>
                <a:lnTo>
                  <a:pt x="2602760" y="208977"/>
                </a:lnTo>
                <a:close/>
              </a:path>
              <a:path w="2748279" h="1358264">
                <a:moveTo>
                  <a:pt x="1748409" y="109854"/>
                </a:moveTo>
                <a:lnTo>
                  <a:pt x="1691132" y="156209"/>
                </a:lnTo>
                <a:lnTo>
                  <a:pt x="1622806" y="167639"/>
                </a:lnTo>
                <a:lnTo>
                  <a:pt x="1558036" y="201929"/>
                </a:lnTo>
                <a:lnTo>
                  <a:pt x="1503426" y="218947"/>
                </a:lnTo>
                <a:lnTo>
                  <a:pt x="2520838" y="218947"/>
                </a:lnTo>
                <a:lnTo>
                  <a:pt x="2517742" y="215010"/>
                </a:lnTo>
                <a:lnTo>
                  <a:pt x="2447163" y="215010"/>
                </a:lnTo>
                <a:lnTo>
                  <a:pt x="2430709" y="212470"/>
                </a:lnTo>
                <a:lnTo>
                  <a:pt x="1923923" y="212470"/>
                </a:lnTo>
                <a:lnTo>
                  <a:pt x="1867915" y="203580"/>
                </a:lnTo>
                <a:lnTo>
                  <a:pt x="1828038" y="176529"/>
                </a:lnTo>
                <a:lnTo>
                  <a:pt x="1791715" y="143763"/>
                </a:lnTo>
                <a:lnTo>
                  <a:pt x="1748409" y="109854"/>
                </a:lnTo>
                <a:close/>
              </a:path>
              <a:path w="2748279" h="1358264">
                <a:moveTo>
                  <a:pt x="2511552" y="207136"/>
                </a:moveTo>
                <a:lnTo>
                  <a:pt x="2447163" y="215010"/>
                </a:lnTo>
                <a:lnTo>
                  <a:pt x="2517742" y="215010"/>
                </a:lnTo>
                <a:lnTo>
                  <a:pt x="2511552" y="207136"/>
                </a:lnTo>
                <a:close/>
              </a:path>
              <a:path w="2748279" h="1358264">
                <a:moveTo>
                  <a:pt x="2339593" y="0"/>
                </a:moveTo>
                <a:lnTo>
                  <a:pt x="2308098" y="21208"/>
                </a:lnTo>
                <a:lnTo>
                  <a:pt x="2276093" y="39242"/>
                </a:lnTo>
                <a:lnTo>
                  <a:pt x="2224024" y="50926"/>
                </a:lnTo>
                <a:lnTo>
                  <a:pt x="2179828" y="50926"/>
                </a:lnTo>
                <a:lnTo>
                  <a:pt x="2144014" y="53974"/>
                </a:lnTo>
                <a:lnTo>
                  <a:pt x="2091943" y="63118"/>
                </a:lnTo>
                <a:lnTo>
                  <a:pt x="2071751" y="92836"/>
                </a:lnTo>
                <a:lnTo>
                  <a:pt x="2039874" y="116712"/>
                </a:lnTo>
                <a:lnTo>
                  <a:pt x="2014855" y="149732"/>
                </a:lnTo>
                <a:lnTo>
                  <a:pt x="1975992" y="212470"/>
                </a:lnTo>
                <a:lnTo>
                  <a:pt x="2430709" y="212470"/>
                </a:lnTo>
                <a:lnTo>
                  <a:pt x="2392045" y="206501"/>
                </a:lnTo>
                <a:lnTo>
                  <a:pt x="2350565" y="182625"/>
                </a:lnTo>
                <a:lnTo>
                  <a:pt x="2287905" y="182625"/>
                </a:lnTo>
                <a:lnTo>
                  <a:pt x="2239772" y="179450"/>
                </a:lnTo>
                <a:lnTo>
                  <a:pt x="2231898" y="143763"/>
                </a:lnTo>
                <a:lnTo>
                  <a:pt x="2248154" y="113664"/>
                </a:lnTo>
                <a:lnTo>
                  <a:pt x="2291841" y="101980"/>
                </a:lnTo>
                <a:lnTo>
                  <a:pt x="2336038" y="66039"/>
                </a:lnTo>
                <a:lnTo>
                  <a:pt x="2379853" y="42163"/>
                </a:lnTo>
                <a:lnTo>
                  <a:pt x="2339593" y="0"/>
                </a:lnTo>
                <a:close/>
              </a:path>
              <a:path w="2748279" h="1358264">
                <a:moveTo>
                  <a:pt x="1291590" y="156209"/>
                </a:moveTo>
                <a:lnTo>
                  <a:pt x="1202817" y="175513"/>
                </a:lnTo>
                <a:lnTo>
                  <a:pt x="1177417" y="194436"/>
                </a:lnTo>
                <a:lnTo>
                  <a:pt x="1139825" y="210819"/>
                </a:lnTo>
                <a:lnTo>
                  <a:pt x="1468985" y="210819"/>
                </a:lnTo>
                <a:lnTo>
                  <a:pt x="1439926" y="203961"/>
                </a:lnTo>
                <a:lnTo>
                  <a:pt x="1405009" y="187578"/>
                </a:lnTo>
                <a:lnTo>
                  <a:pt x="1334897" y="187578"/>
                </a:lnTo>
                <a:lnTo>
                  <a:pt x="1291590" y="156209"/>
                </a:lnTo>
                <a:close/>
              </a:path>
              <a:path w="2748279" h="1358264">
                <a:moveTo>
                  <a:pt x="2615184" y="187578"/>
                </a:moveTo>
                <a:lnTo>
                  <a:pt x="2602760" y="208977"/>
                </a:lnTo>
                <a:lnTo>
                  <a:pt x="2615433" y="187639"/>
                </a:lnTo>
                <a:lnTo>
                  <a:pt x="2615184" y="187578"/>
                </a:lnTo>
                <a:close/>
              </a:path>
              <a:path w="2748279" h="1358264">
                <a:moveTo>
                  <a:pt x="2518029" y="14985"/>
                </a:moveTo>
                <a:lnTo>
                  <a:pt x="2499741" y="56260"/>
                </a:lnTo>
                <a:lnTo>
                  <a:pt x="2507615" y="83692"/>
                </a:lnTo>
                <a:lnTo>
                  <a:pt x="2528570" y="107187"/>
                </a:lnTo>
                <a:lnTo>
                  <a:pt x="2533777" y="124840"/>
                </a:lnTo>
                <a:lnTo>
                  <a:pt x="2560066" y="140588"/>
                </a:lnTo>
                <a:lnTo>
                  <a:pt x="2562733" y="173862"/>
                </a:lnTo>
                <a:lnTo>
                  <a:pt x="2616073" y="186562"/>
                </a:lnTo>
                <a:lnTo>
                  <a:pt x="2615433" y="187639"/>
                </a:lnTo>
                <a:lnTo>
                  <a:pt x="2620391" y="188848"/>
                </a:lnTo>
                <a:lnTo>
                  <a:pt x="2701798" y="191515"/>
                </a:lnTo>
                <a:lnTo>
                  <a:pt x="2722880" y="158114"/>
                </a:lnTo>
                <a:lnTo>
                  <a:pt x="2725420" y="126745"/>
                </a:lnTo>
                <a:lnTo>
                  <a:pt x="2686050" y="101345"/>
                </a:lnTo>
                <a:lnTo>
                  <a:pt x="2665095" y="75818"/>
                </a:lnTo>
                <a:lnTo>
                  <a:pt x="2641473" y="58165"/>
                </a:lnTo>
                <a:lnTo>
                  <a:pt x="2617851" y="34670"/>
                </a:lnTo>
                <a:lnTo>
                  <a:pt x="2586355" y="32638"/>
                </a:lnTo>
                <a:lnTo>
                  <a:pt x="2554859" y="20954"/>
                </a:lnTo>
                <a:lnTo>
                  <a:pt x="2518029" y="14985"/>
                </a:lnTo>
                <a:close/>
              </a:path>
              <a:path w="2748279" h="1358264">
                <a:moveTo>
                  <a:pt x="1396619" y="183641"/>
                </a:moveTo>
                <a:lnTo>
                  <a:pt x="1334897" y="187578"/>
                </a:lnTo>
                <a:lnTo>
                  <a:pt x="1405009" y="187578"/>
                </a:lnTo>
                <a:lnTo>
                  <a:pt x="1396619" y="183641"/>
                </a:lnTo>
                <a:close/>
              </a:path>
              <a:path w="2748279" h="1358264">
                <a:moveTo>
                  <a:pt x="2339975" y="176529"/>
                </a:moveTo>
                <a:lnTo>
                  <a:pt x="2287905" y="182625"/>
                </a:lnTo>
                <a:lnTo>
                  <a:pt x="2350565" y="182625"/>
                </a:lnTo>
                <a:lnTo>
                  <a:pt x="2339975" y="176529"/>
                </a:lnTo>
                <a:close/>
              </a:path>
            </a:pathLst>
          </a:custGeom>
          <a:solidFill>
            <a:srgbClr val="4AAEC7"/>
          </a:solidFill>
        </p:spPr>
        <p:txBody>
          <a:bodyPr wrap="square" lIns="0" tIns="0" rIns="0" bIns="0" rtlCol="0"/>
          <a:lstStyle/>
          <a:p>
            <a:pPr defTabSz="685800">
              <a:defRPr/>
            </a:pPr>
            <a:endParaRPr sz="1350">
              <a:solidFill>
                <a:prstClr val="black"/>
              </a:solidFill>
              <a:latin typeface="Calibri"/>
            </a:endParaRPr>
          </a:p>
        </p:txBody>
      </p:sp>
      <p:sp>
        <p:nvSpPr>
          <p:cNvPr id="20" name="object 20"/>
          <p:cNvSpPr/>
          <p:nvPr/>
        </p:nvSpPr>
        <p:spPr>
          <a:xfrm>
            <a:off x="3765613" y="3962210"/>
            <a:ext cx="2061210" cy="1018699"/>
          </a:xfrm>
          <a:custGeom>
            <a:avLst/>
            <a:gdLst/>
            <a:ahLst/>
            <a:cxnLst/>
            <a:rect l="l" t="t" r="r" b="b"/>
            <a:pathLst>
              <a:path w="2748279" h="1358264">
                <a:moveTo>
                  <a:pt x="514985" y="697102"/>
                </a:moveTo>
                <a:lnTo>
                  <a:pt x="445389" y="702690"/>
                </a:lnTo>
                <a:lnTo>
                  <a:pt x="372745" y="697102"/>
                </a:lnTo>
                <a:lnTo>
                  <a:pt x="332486" y="727201"/>
                </a:lnTo>
                <a:lnTo>
                  <a:pt x="223647" y="761745"/>
                </a:lnTo>
                <a:lnTo>
                  <a:pt x="223139" y="843152"/>
                </a:lnTo>
                <a:lnTo>
                  <a:pt x="278257" y="896746"/>
                </a:lnTo>
                <a:lnTo>
                  <a:pt x="183769" y="902969"/>
                </a:lnTo>
                <a:lnTo>
                  <a:pt x="112903" y="955928"/>
                </a:lnTo>
                <a:lnTo>
                  <a:pt x="73533" y="1026540"/>
                </a:lnTo>
                <a:lnTo>
                  <a:pt x="0" y="1101978"/>
                </a:lnTo>
                <a:lnTo>
                  <a:pt x="110744" y="1108836"/>
                </a:lnTo>
                <a:lnTo>
                  <a:pt x="207772" y="1091183"/>
                </a:lnTo>
                <a:lnTo>
                  <a:pt x="319024" y="1108836"/>
                </a:lnTo>
                <a:lnTo>
                  <a:pt x="372745" y="1155953"/>
                </a:lnTo>
                <a:lnTo>
                  <a:pt x="301879" y="1197736"/>
                </a:lnTo>
                <a:lnTo>
                  <a:pt x="278765" y="1255648"/>
                </a:lnTo>
                <a:lnTo>
                  <a:pt x="333883" y="1285366"/>
                </a:lnTo>
                <a:lnTo>
                  <a:pt x="390779" y="1300987"/>
                </a:lnTo>
                <a:lnTo>
                  <a:pt x="462534" y="1310131"/>
                </a:lnTo>
                <a:lnTo>
                  <a:pt x="546481" y="1316100"/>
                </a:lnTo>
                <a:lnTo>
                  <a:pt x="606425" y="1328165"/>
                </a:lnTo>
                <a:lnTo>
                  <a:pt x="658495" y="1349120"/>
                </a:lnTo>
                <a:lnTo>
                  <a:pt x="706628" y="1349120"/>
                </a:lnTo>
                <a:lnTo>
                  <a:pt x="762635" y="1357883"/>
                </a:lnTo>
                <a:lnTo>
                  <a:pt x="790702" y="1342897"/>
                </a:lnTo>
                <a:lnTo>
                  <a:pt x="810768" y="1321942"/>
                </a:lnTo>
                <a:lnTo>
                  <a:pt x="814705" y="1298066"/>
                </a:lnTo>
                <a:lnTo>
                  <a:pt x="858520" y="1286255"/>
                </a:lnTo>
                <a:lnTo>
                  <a:pt x="919734" y="1287652"/>
                </a:lnTo>
                <a:lnTo>
                  <a:pt x="959993" y="1299717"/>
                </a:lnTo>
                <a:lnTo>
                  <a:pt x="999744" y="1314703"/>
                </a:lnTo>
                <a:lnTo>
                  <a:pt x="1059688" y="1317624"/>
                </a:lnTo>
                <a:lnTo>
                  <a:pt x="1075944" y="1293875"/>
                </a:lnTo>
                <a:lnTo>
                  <a:pt x="1079881" y="1266697"/>
                </a:lnTo>
                <a:lnTo>
                  <a:pt x="1091692" y="1239900"/>
                </a:lnTo>
                <a:lnTo>
                  <a:pt x="1128014" y="1228089"/>
                </a:lnTo>
                <a:lnTo>
                  <a:pt x="1167765" y="1210182"/>
                </a:lnTo>
                <a:lnTo>
                  <a:pt x="1219835" y="1210182"/>
                </a:lnTo>
                <a:lnTo>
                  <a:pt x="1263650" y="1224914"/>
                </a:lnTo>
                <a:lnTo>
                  <a:pt x="1311783" y="1234058"/>
                </a:lnTo>
                <a:lnTo>
                  <a:pt x="1358519" y="1229486"/>
                </a:lnTo>
                <a:lnTo>
                  <a:pt x="1411986" y="1216024"/>
                </a:lnTo>
                <a:lnTo>
                  <a:pt x="1451737" y="1207261"/>
                </a:lnTo>
                <a:lnTo>
                  <a:pt x="1491996" y="1180083"/>
                </a:lnTo>
                <a:lnTo>
                  <a:pt x="1563751" y="1162176"/>
                </a:lnTo>
                <a:lnTo>
                  <a:pt x="1627632" y="1135379"/>
                </a:lnTo>
                <a:lnTo>
                  <a:pt x="1679702" y="1114424"/>
                </a:lnTo>
                <a:lnTo>
                  <a:pt x="1751964" y="1072641"/>
                </a:lnTo>
                <a:lnTo>
                  <a:pt x="1804035" y="1036573"/>
                </a:lnTo>
                <a:lnTo>
                  <a:pt x="1879727" y="1003934"/>
                </a:lnTo>
                <a:lnTo>
                  <a:pt x="1963674" y="953007"/>
                </a:lnTo>
                <a:lnTo>
                  <a:pt x="2032000" y="905255"/>
                </a:lnTo>
                <a:lnTo>
                  <a:pt x="2112010" y="857503"/>
                </a:lnTo>
                <a:lnTo>
                  <a:pt x="2187702" y="794765"/>
                </a:lnTo>
                <a:lnTo>
                  <a:pt x="2259965" y="750061"/>
                </a:lnTo>
                <a:lnTo>
                  <a:pt x="2319909" y="690244"/>
                </a:lnTo>
                <a:lnTo>
                  <a:pt x="2388108" y="630681"/>
                </a:lnTo>
                <a:lnTo>
                  <a:pt x="2467737" y="565022"/>
                </a:lnTo>
                <a:lnTo>
                  <a:pt x="2532126" y="544194"/>
                </a:lnTo>
                <a:lnTo>
                  <a:pt x="2584068" y="490219"/>
                </a:lnTo>
                <a:lnTo>
                  <a:pt x="2679954" y="442467"/>
                </a:lnTo>
                <a:lnTo>
                  <a:pt x="2747772" y="379729"/>
                </a:lnTo>
                <a:lnTo>
                  <a:pt x="2739898" y="355853"/>
                </a:lnTo>
                <a:lnTo>
                  <a:pt x="2737739" y="325881"/>
                </a:lnTo>
                <a:lnTo>
                  <a:pt x="2700020" y="293115"/>
                </a:lnTo>
                <a:lnTo>
                  <a:pt x="2640076" y="266318"/>
                </a:lnTo>
                <a:lnTo>
                  <a:pt x="2586355" y="237235"/>
                </a:lnTo>
                <a:lnTo>
                  <a:pt x="2615184" y="187578"/>
                </a:lnTo>
                <a:lnTo>
                  <a:pt x="2620391" y="188848"/>
                </a:lnTo>
                <a:lnTo>
                  <a:pt x="2701798" y="191515"/>
                </a:lnTo>
                <a:lnTo>
                  <a:pt x="2722880" y="158114"/>
                </a:lnTo>
                <a:lnTo>
                  <a:pt x="2725420" y="126745"/>
                </a:lnTo>
                <a:lnTo>
                  <a:pt x="2686050" y="101345"/>
                </a:lnTo>
                <a:lnTo>
                  <a:pt x="2665095" y="75818"/>
                </a:lnTo>
                <a:lnTo>
                  <a:pt x="2641473" y="58165"/>
                </a:lnTo>
                <a:lnTo>
                  <a:pt x="2617851" y="34670"/>
                </a:lnTo>
                <a:lnTo>
                  <a:pt x="2586355" y="32638"/>
                </a:lnTo>
                <a:lnTo>
                  <a:pt x="2554859" y="20954"/>
                </a:lnTo>
                <a:lnTo>
                  <a:pt x="2518029" y="14985"/>
                </a:lnTo>
                <a:lnTo>
                  <a:pt x="2499741" y="56260"/>
                </a:lnTo>
                <a:lnTo>
                  <a:pt x="2507615" y="83692"/>
                </a:lnTo>
                <a:lnTo>
                  <a:pt x="2528570" y="107187"/>
                </a:lnTo>
                <a:lnTo>
                  <a:pt x="2533777" y="124840"/>
                </a:lnTo>
                <a:lnTo>
                  <a:pt x="2560066" y="140588"/>
                </a:lnTo>
                <a:lnTo>
                  <a:pt x="2562733" y="173862"/>
                </a:lnTo>
                <a:lnTo>
                  <a:pt x="2616073" y="186562"/>
                </a:lnTo>
                <a:lnTo>
                  <a:pt x="2586355" y="236600"/>
                </a:lnTo>
                <a:lnTo>
                  <a:pt x="2549525" y="287527"/>
                </a:lnTo>
                <a:lnTo>
                  <a:pt x="2539111" y="242188"/>
                </a:lnTo>
                <a:lnTo>
                  <a:pt x="2511552" y="207136"/>
                </a:lnTo>
                <a:lnTo>
                  <a:pt x="2447163" y="215010"/>
                </a:lnTo>
                <a:lnTo>
                  <a:pt x="2392045" y="206501"/>
                </a:lnTo>
                <a:lnTo>
                  <a:pt x="2339975" y="176529"/>
                </a:lnTo>
                <a:lnTo>
                  <a:pt x="2287905" y="182625"/>
                </a:lnTo>
                <a:lnTo>
                  <a:pt x="2239772" y="179450"/>
                </a:lnTo>
                <a:lnTo>
                  <a:pt x="2231898" y="143763"/>
                </a:lnTo>
                <a:lnTo>
                  <a:pt x="2248154" y="113664"/>
                </a:lnTo>
                <a:lnTo>
                  <a:pt x="2291841" y="101980"/>
                </a:lnTo>
                <a:lnTo>
                  <a:pt x="2336038" y="66039"/>
                </a:lnTo>
                <a:lnTo>
                  <a:pt x="2379853" y="42163"/>
                </a:lnTo>
                <a:lnTo>
                  <a:pt x="2339593" y="0"/>
                </a:lnTo>
                <a:lnTo>
                  <a:pt x="2308098" y="21208"/>
                </a:lnTo>
                <a:lnTo>
                  <a:pt x="2276093" y="39242"/>
                </a:lnTo>
                <a:lnTo>
                  <a:pt x="2224024" y="50926"/>
                </a:lnTo>
                <a:lnTo>
                  <a:pt x="2179828" y="50926"/>
                </a:lnTo>
                <a:lnTo>
                  <a:pt x="2144014" y="53974"/>
                </a:lnTo>
                <a:lnTo>
                  <a:pt x="2091943" y="63118"/>
                </a:lnTo>
                <a:lnTo>
                  <a:pt x="2071751" y="92836"/>
                </a:lnTo>
                <a:lnTo>
                  <a:pt x="2039874" y="116712"/>
                </a:lnTo>
                <a:lnTo>
                  <a:pt x="2014855" y="149732"/>
                </a:lnTo>
                <a:lnTo>
                  <a:pt x="1975992" y="212470"/>
                </a:lnTo>
                <a:lnTo>
                  <a:pt x="1923923" y="212470"/>
                </a:lnTo>
                <a:lnTo>
                  <a:pt x="1867915" y="203580"/>
                </a:lnTo>
                <a:lnTo>
                  <a:pt x="1828038" y="176529"/>
                </a:lnTo>
                <a:lnTo>
                  <a:pt x="1791715" y="143763"/>
                </a:lnTo>
                <a:lnTo>
                  <a:pt x="1748409" y="109854"/>
                </a:lnTo>
                <a:lnTo>
                  <a:pt x="1691132" y="156209"/>
                </a:lnTo>
                <a:lnTo>
                  <a:pt x="1622806" y="167639"/>
                </a:lnTo>
                <a:lnTo>
                  <a:pt x="1558036" y="201929"/>
                </a:lnTo>
                <a:lnTo>
                  <a:pt x="1503426" y="218947"/>
                </a:lnTo>
                <a:lnTo>
                  <a:pt x="1439926" y="203961"/>
                </a:lnTo>
                <a:lnTo>
                  <a:pt x="1396619" y="183641"/>
                </a:lnTo>
                <a:lnTo>
                  <a:pt x="1334897" y="187578"/>
                </a:lnTo>
                <a:lnTo>
                  <a:pt x="1291590" y="156209"/>
                </a:lnTo>
                <a:lnTo>
                  <a:pt x="1202817" y="175513"/>
                </a:lnTo>
                <a:lnTo>
                  <a:pt x="1177417" y="194436"/>
                </a:lnTo>
                <a:lnTo>
                  <a:pt x="1139825" y="210819"/>
                </a:lnTo>
                <a:lnTo>
                  <a:pt x="1087247" y="195452"/>
                </a:lnTo>
                <a:lnTo>
                  <a:pt x="1030351" y="196468"/>
                </a:lnTo>
                <a:lnTo>
                  <a:pt x="1029589" y="248411"/>
                </a:lnTo>
                <a:lnTo>
                  <a:pt x="1035685" y="305942"/>
                </a:lnTo>
                <a:lnTo>
                  <a:pt x="1034415" y="348106"/>
                </a:lnTo>
                <a:lnTo>
                  <a:pt x="993648" y="379475"/>
                </a:lnTo>
                <a:lnTo>
                  <a:pt x="924560" y="379475"/>
                </a:lnTo>
                <a:lnTo>
                  <a:pt x="840105" y="402970"/>
                </a:lnTo>
                <a:lnTo>
                  <a:pt x="767842" y="446150"/>
                </a:lnTo>
                <a:lnTo>
                  <a:pt x="688213" y="438530"/>
                </a:lnTo>
                <a:lnTo>
                  <a:pt x="647065" y="548004"/>
                </a:lnTo>
                <a:lnTo>
                  <a:pt x="537337" y="571626"/>
                </a:lnTo>
                <a:lnTo>
                  <a:pt x="562229" y="627506"/>
                </a:lnTo>
                <a:lnTo>
                  <a:pt x="530352" y="656208"/>
                </a:lnTo>
                <a:lnTo>
                  <a:pt x="514985" y="697102"/>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1" name="object 21"/>
          <p:cNvSpPr/>
          <p:nvPr/>
        </p:nvSpPr>
        <p:spPr>
          <a:xfrm>
            <a:off x="4770882" y="2088261"/>
            <a:ext cx="1609916" cy="749236"/>
          </a:xfrm>
          <a:prstGeom prst="rect">
            <a:avLst/>
          </a:prstGeom>
          <a:blipFill>
            <a:blip r:embed="rId8"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2" name="object 22"/>
          <p:cNvSpPr/>
          <p:nvPr/>
        </p:nvSpPr>
        <p:spPr>
          <a:xfrm>
            <a:off x="4788598" y="2077403"/>
            <a:ext cx="1595914" cy="735330"/>
          </a:xfrm>
          <a:custGeom>
            <a:avLst/>
            <a:gdLst/>
            <a:ahLst/>
            <a:cxnLst/>
            <a:rect l="l" t="t" r="r" b="b"/>
            <a:pathLst>
              <a:path w="2127884" h="980439">
                <a:moveTo>
                  <a:pt x="1450734" y="833246"/>
                </a:moveTo>
                <a:lnTo>
                  <a:pt x="1196975" y="833246"/>
                </a:lnTo>
                <a:lnTo>
                  <a:pt x="1188720" y="866013"/>
                </a:lnTo>
                <a:lnTo>
                  <a:pt x="1176908" y="899032"/>
                </a:lnTo>
                <a:lnTo>
                  <a:pt x="1196975" y="943863"/>
                </a:lnTo>
                <a:lnTo>
                  <a:pt x="1228852" y="976629"/>
                </a:lnTo>
                <a:lnTo>
                  <a:pt x="1284858" y="979931"/>
                </a:lnTo>
                <a:lnTo>
                  <a:pt x="1324609" y="967866"/>
                </a:lnTo>
                <a:lnTo>
                  <a:pt x="1320673" y="940942"/>
                </a:lnTo>
                <a:lnTo>
                  <a:pt x="1364742" y="899032"/>
                </a:lnTo>
                <a:lnTo>
                  <a:pt x="1400555" y="878077"/>
                </a:lnTo>
                <a:lnTo>
                  <a:pt x="1460373" y="847978"/>
                </a:lnTo>
                <a:lnTo>
                  <a:pt x="1450734" y="833246"/>
                </a:lnTo>
                <a:close/>
              </a:path>
              <a:path w="2127884" h="980439">
                <a:moveTo>
                  <a:pt x="984298" y="892809"/>
                </a:moveTo>
                <a:lnTo>
                  <a:pt x="628142" y="892809"/>
                </a:lnTo>
                <a:lnTo>
                  <a:pt x="718184" y="922908"/>
                </a:lnTo>
                <a:lnTo>
                  <a:pt x="732662" y="946530"/>
                </a:lnTo>
                <a:lnTo>
                  <a:pt x="706374" y="955420"/>
                </a:lnTo>
                <a:lnTo>
                  <a:pt x="781557" y="964818"/>
                </a:lnTo>
                <a:lnTo>
                  <a:pt x="821308" y="938021"/>
                </a:lnTo>
                <a:lnTo>
                  <a:pt x="861441" y="928877"/>
                </a:lnTo>
                <a:lnTo>
                  <a:pt x="869315" y="907922"/>
                </a:lnTo>
                <a:lnTo>
                  <a:pt x="913510" y="899032"/>
                </a:lnTo>
                <a:lnTo>
                  <a:pt x="974153" y="899032"/>
                </a:lnTo>
                <a:lnTo>
                  <a:pt x="984298" y="892809"/>
                </a:lnTo>
                <a:close/>
              </a:path>
              <a:path w="2127884" h="980439">
                <a:moveTo>
                  <a:pt x="1937260" y="756665"/>
                </a:moveTo>
                <a:lnTo>
                  <a:pt x="1704212" y="756665"/>
                </a:lnTo>
                <a:lnTo>
                  <a:pt x="1747901" y="773302"/>
                </a:lnTo>
                <a:lnTo>
                  <a:pt x="1791970" y="785113"/>
                </a:lnTo>
                <a:lnTo>
                  <a:pt x="1868043" y="824102"/>
                </a:lnTo>
                <a:lnTo>
                  <a:pt x="1859660" y="847978"/>
                </a:lnTo>
                <a:lnTo>
                  <a:pt x="1836166" y="866013"/>
                </a:lnTo>
                <a:lnTo>
                  <a:pt x="1836166" y="912494"/>
                </a:lnTo>
                <a:lnTo>
                  <a:pt x="1851786" y="943863"/>
                </a:lnTo>
                <a:lnTo>
                  <a:pt x="1892046" y="943863"/>
                </a:lnTo>
                <a:lnTo>
                  <a:pt x="1943607" y="931799"/>
                </a:lnTo>
                <a:lnTo>
                  <a:pt x="1975866" y="899032"/>
                </a:lnTo>
                <a:lnTo>
                  <a:pt x="1915668" y="868933"/>
                </a:lnTo>
                <a:lnTo>
                  <a:pt x="1947926" y="842137"/>
                </a:lnTo>
                <a:lnTo>
                  <a:pt x="1999009" y="842137"/>
                </a:lnTo>
                <a:lnTo>
                  <a:pt x="2027427" y="818133"/>
                </a:lnTo>
                <a:lnTo>
                  <a:pt x="1983740" y="803147"/>
                </a:lnTo>
                <a:lnTo>
                  <a:pt x="1967610" y="788034"/>
                </a:lnTo>
                <a:lnTo>
                  <a:pt x="1935733" y="767079"/>
                </a:lnTo>
                <a:lnTo>
                  <a:pt x="1937260" y="756665"/>
                </a:lnTo>
                <a:close/>
              </a:path>
              <a:path w="2127884" h="980439">
                <a:moveTo>
                  <a:pt x="1447714" y="814958"/>
                </a:moveTo>
                <a:lnTo>
                  <a:pt x="270382" y="814958"/>
                </a:lnTo>
                <a:lnTo>
                  <a:pt x="305816" y="868933"/>
                </a:lnTo>
                <a:lnTo>
                  <a:pt x="355600" y="899667"/>
                </a:lnTo>
                <a:lnTo>
                  <a:pt x="419353" y="926210"/>
                </a:lnTo>
                <a:lnTo>
                  <a:pt x="473582" y="931799"/>
                </a:lnTo>
                <a:lnTo>
                  <a:pt x="506349" y="892555"/>
                </a:lnTo>
                <a:lnTo>
                  <a:pt x="984712" y="892555"/>
                </a:lnTo>
                <a:lnTo>
                  <a:pt x="1013078" y="875156"/>
                </a:lnTo>
                <a:lnTo>
                  <a:pt x="1094255" y="875156"/>
                </a:lnTo>
                <a:lnTo>
                  <a:pt x="1096899" y="866013"/>
                </a:lnTo>
                <a:lnTo>
                  <a:pt x="1132712" y="845692"/>
                </a:lnTo>
                <a:lnTo>
                  <a:pt x="1196975" y="833246"/>
                </a:lnTo>
                <a:lnTo>
                  <a:pt x="1450734" y="833246"/>
                </a:lnTo>
                <a:lnTo>
                  <a:pt x="1444752" y="824102"/>
                </a:lnTo>
                <a:lnTo>
                  <a:pt x="1447714" y="814958"/>
                </a:lnTo>
                <a:close/>
              </a:path>
              <a:path w="2127884" h="980439">
                <a:moveTo>
                  <a:pt x="984712" y="892555"/>
                </a:moveTo>
                <a:lnTo>
                  <a:pt x="506349" y="892555"/>
                </a:lnTo>
                <a:lnTo>
                  <a:pt x="566166" y="905255"/>
                </a:lnTo>
                <a:lnTo>
                  <a:pt x="628142" y="892809"/>
                </a:lnTo>
                <a:lnTo>
                  <a:pt x="984298" y="892809"/>
                </a:lnTo>
                <a:lnTo>
                  <a:pt x="984712" y="892555"/>
                </a:lnTo>
                <a:close/>
              </a:path>
              <a:path w="2127884" h="980439">
                <a:moveTo>
                  <a:pt x="974153" y="899032"/>
                </a:moveTo>
                <a:lnTo>
                  <a:pt x="913510" y="899032"/>
                </a:lnTo>
                <a:lnTo>
                  <a:pt x="969391" y="901953"/>
                </a:lnTo>
                <a:lnTo>
                  <a:pt x="974153" y="899032"/>
                </a:lnTo>
                <a:close/>
              </a:path>
              <a:path w="2127884" h="980439">
                <a:moveTo>
                  <a:pt x="1094255" y="875156"/>
                </a:moveTo>
                <a:lnTo>
                  <a:pt x="1013078" y="875156"/>
                </a:lnTo>
                <a:lnTo>
                  <a:pt x="1048893" y="896112"/>
                </a:lnTo>
                <a:lnTo>
                  <a:pt x="1089152" y="892809"/>
                </a:lnTo>
                <a:lnTo>
                  <a:pt x="1094255" y="875156"/>
                </a:lnTo>
                <a:close/>
              </a:path>
              <a:path w="2127884" h="980439">
                <a:moveTo>
                  <a:pt x="1157731" y="11810"/>
                </a:moveTo>
                <a:lnTo>
                  <a:pt x="1033145" y="42925"/>
                </a:lnTo>
                <a:lnTo>
                  <a:pt x="1026668" y="94233"/>
                </a:lnTo>
                <a:lnTo>
                  <a:pt x="969009" y="109981"/>
                </a:lnTo>
                <a:lnTo>
                  <a:pt x="906018" y="137540"/>
                </a:lnTo>
                <a:lnTo>
                  <a:pt x="806450" y="137540"/>
                </a:lnTo>
                <a:lnTo>
                  <a:pt x="748792" y="157099"/>
                </a:lnTo>
                <a:lnTo>
                  <a:pt x="717296" y="196468"/>
                </a:lnTo>
                <a:lnTo>
                  <a:pt x="675385" y="216026"/>
                </a:lnTo>
                <a:lnTo>
                  <a:pt x="664845" y="247522"/>
                </a:lnTo>
                <a:lnTo>
                  <a:pt x="638682" y="278891"/>
                </a:lnTo>
                <a:lnTo>
                  <a:pt x="572770" y="318262"/>
                </a:lnTo>
                <a:lnTo>
                  <a:pt x="499363" y="341756"/>
                </a:lnTo>
                <a:lnTo>
                  <a:pt x="452120" y="373252"/>
                </a:lnTo>
                <a:lnTo>
                  <a:pt x="389254" y="396875"/>
                </a:lnTo>
                <a:lnTo>
                  <a:pt x="321055" y="432180"/>
                </a:lnTo>
                <a:lnTo>
                  <a:pt x="268604" y="467487"/>
                </a:lnTo>
                <a:lnTo>
                  <a:pt x="210947" y="597153"/>
                </a:lnTo>
                <a:lnTo>
                  <a:pt x="235076" y="644397"/>
                </a:lnTo>
                <a:lnTo>
                  <a:pt x="184784" y="663955"/>
                </a:lnTo>
                <a:lnTo>
                  <a:pt x="137668" y="687577"/>
                </a:lnTo>
                <a:lnTo>
                  <a:pt x="69468" y="742568"/>
                </a:lnTo>
                <a:lnTo>
                  <a:pt x="0" y="779526"/>
                </a:lnTo>
                <a:lnTo>
                  <a:pt x="17017" y="802131"/>
                </a:lnTo>
                <a:lnTo>
                  <a:pt x="51562" y="833881"/>
                </a:lnTo>
                <a:lnTo>
                  <a:pt x="110489" y="845692"/>
                </a:lnTo>
                <a:lnTo>
                  <a:pt x="207518" y="858519"/>
                </a:lnTo>
                <a:lnTo>
                  <a:pt x="202310" y="847597"/>
                </a:lnTo>
                <a:lnTo>
                  <a:pt x="270382" y="814958"/>
                </a:lnTo>
                <a:lnTo>
                  <a:pt x="1447714" y="814958"/>
                </a:lnTo>
                <a:lnTo>
                  <a:pt x="1456435" y="788034"/>
                </a:lnTo>
                <a:lnTo>
                  <a:pt x="1509139" y="788034"/>
                </a:lnTo>
                <a:lnTo>
                  <a:pt x="1528572" y="782192"/>
                </a:lnTo>
                <a:lnTo>
                  <a:pt x="1647427" y="782192"/>
                </a:lnTo>
                <a:lnTo>
                  <a:pt x="1656079" y="770381"/>
                </a:lnTo>
                <a:lnTo>
                  <a:pt x="1704212" y="756665"/>
                </a:lnTo>
                <a:lnTo>
                  <a:pt x="1937260" y="756665"/>
                </a:lnTo>
                <a:lnTo>
                  <a:pt x="1943607" y="713358"/>
                </a:lnTo>
                <a:lnTo>
                  <a:pt x="1931797" y="656463"/>
                </a:lnTo>
                <a:lnTo>
                  <a:pt x="1995551" y="629665"/>
                </a:lnTo>
                <a:lnTo>
                  <a:pt x="2047621" y="623696"/>
                </a:lnTo>
                <a:lnTo>
                  <a:pt x="2103501" y="620394"/>
                </a:lnTo>
                <a:lnTo>
                  <a:pt x="2127504" y="602741"/>
                </a:lnTo>
                <a:lnTo>
                  <a:pt x="2087752" y="551688"/>
                </a:lnTo>
                <a:lnTo>
                  <a:pt x="2059812" y="491743"/>
                </a:lnTo>
                <a:lnTo>
                  <a:pt x="2007743" y="443991"/>
                </a:lnTo>
                <a:lnTo>
                  <a:pt x="2027427" y="405002"/>
                </a:lnTo>
                <a:lnTo>
                  <a:pt x="2019553" y="351281"/>
                </a:lnTo>
                <a:lnTo>
                  <a:pt x="2003932" y="306069"/>
                </a:lnTo>
                <a:lnTo>
                  <a:pt x="1991613" y="243204"/>
                </a:lnTo>
                <a:lnTo>
                  <a:pt x="1971548" y="204596"/>
                </a:lnTo>
                <a:lnTo>
                  <a:pt x="1947926" y="159384"/>
                </a:lnTo>
                <a:lnTo>
                  <a:pt x="1943607" y="108712"/>
                </a:lnTo>
                <a:lnTo>
                  <a:pt x="1899920" y="84835"/>
                </a:lnTo>
                <a:lnTo>
                  <a:pt x="1576197" y="84835"/>
                </a:lnTo>
                <a:lnTo>
                  <a:pt x="1528572" y="63880"/>
                </a:lnTo>
                <a:lnTo>
                  <a:pt x="1476628" y="57912"/>
                </a:lnTo>
                <a:lnTo>
                  <a:pt x="1440815" y="23621"/>
                </a:lnTo>
                <a:lnTo>
                  <a:pt x="1210055" y="23621"/>
                </a:lnTo>
                <a:lnTo>
                  <a:pt x="1157731" y="11810"/>
                </a:lnTo>
                <a:close/>
              </a:path>
              <a:path w="2127884" h="980439">
                <a:moveTo>
                  <a:pt x="1999009" y="842137"/>
                </a:moveTo>
                <a:lnTo>
                  <a:pt x="1947926" y="842137"/>
                </a:lnTo>
                <a:lnTo>
                  <a:pt x="1995551" y="845057"/>
                </a:lnTo>
                <a:lnTo>
                  <a:pt x="1999009" y="842137"/>
                </a:lnTo>
                <a:close/>
              </a:path>
              <a:path w="2127884" h="980439">
                <a:moveTo>
                  <a:pt x="1647427" y="782192"/>
                </a:moveTo>
                <a:lnTo>
                  <a:pt x="1528572" y="782192"/>
                </a:lnTo>
                <a:lnTo>
                  <a:pt x="1588388" y="788034"/>
                </a:lnTo>
                <a:lnTo>
                  <a:pt x="1632077" y="803147"/>
                </a:lnTo>
                <a:lnTo>
                  <a:pt x="1647427" y="782192"/>
                </a:lnTo>
                <a:close/>
              </a:path>
              <a:path w="2127884" h="980439">
                <a:moveTo>
                  <a:pt x="1509139" y="788034"/>
                </a:moveTo>
                <a:lnTo>
                  <a:pt x="1456435" y="788034"/>
                </a:lnTo>
                <a:lnTo>
                  <a:pt x="1488440" y="794257"/>
                </a:lnTo>
                <a:lnTo>
                  <a:pt x="1509139" y="788034"/>
                </a:lnTo>
                <a:close/>
              </a:path>
              <a:path w="2127884" h="980439">
                <a:moveTo>
                  <a:pt x="1771903" y="69722"/>
                </a:moveTo>
                <a:lnTo>
                  <a:pt x="1716024" y="72643"/>
                </a:lnTo>
                <a:lnTo>
                  <a:pt x="1676273" y="72643"/>
                </a:lnTo>
                <a:lnTo>
                  <a:pt x="1576197" y="84835"/>
                </a:lnTo>
                <a:lnTo>
                  <a:pt x="1899920" y="84835"/>
                </a:lnTo>
                <a:lnTo>
                  <a:pt x="1855724" y="81914"/>
                </a:lnTo>
                <a:lnTo>
                  <a:pt x="1812035" y="72643"/>
                </a:lnTo>
                <a:lnTo>
                  <a:pt x="1771903" y="69722"/>
                </a:lnTo>
                <a:close/>
              </a:path>
              <a:path w="2127884" h="980439">
                <a:moveTo>
                  <a:pt x="1294002" y="0"/>
                </a:moveTo>
                <a:lnTo>
                  <a:pt x="1210055" y="23621"/>
                </a:lnTo>
                <a:lnTo>
                  <a:pt x="1440815" y="23621"/>
                </a:lnTo>
                <a:lnTo>
                  <a:pt x="1408429" y="21970"/>
                </a:lnTo>
                <a:lnTo>
                  <a:pt x="1362075" y="11810"/>
                </a:lnTo>
                <a:lnTo>
                  <a:pt x="1294002" y="0"/>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23" name="object 23"/>
          <p:cNvSpPr/>
          <p:nvPr/>
        </p:nvSpPr>
        <p:spPr>
          <a:xfrm>
            <a:off x="4788598" y="2077403"/>
            <a:ext cx="1595914" cy="735330"/>
          </a:xfrm>
          <a:custGeom>
            <a:avLst/>
            <a:gdLst/>
            <a:ahLst/>
            <a:cxnLst/>
            <a:rect l="l" t="t" r="r" b="b"/>
            <a:pathLst>
              <a:path w="2127884" h="980439">
                <a:moveTo>
                  <a:pt x="2127504" y="602741"/>
                </a:moveTo>
                <a:lnTo>
                  <a:pt x="2103501" y="620394"/>
                </a:lnTo>
                <a:lnTo>
                  <a:pt x="2047621" y="623696"/>
                </a:lnTo>
                <a:lnTo>
                  <a:pt x="1995551" y="629665"/>
                </a:lnTo>
                <a:lnTo>
                  <a:pt x="1931797" y="656463"/>
                </a:lnTo>
                <a:lnTo>
                  <a:pt x="1943607" y="713358"/>
                </a:lnTo>
                <a:lnTo>
                  <a:pt x="1935733" y="767079"/>
                </a:lnTo>
                <a:lnTo>
                  <a:pt x="1967610" y="788034"/>
                </a:lnTo>
                <a:lnTo>
                  <a:pt x="1983740" y="803147"/>
                </a:lnTo>
                <a:lnTo>
                  <a:pt x="2027427" y="818133"/>
                </a:lnTo>
                <a:lnTo>
                  <a:pt x="1995551" y="845057"/>
                </a:lnTo>
                <a:lnTo>
                  <a:pt x="1947926" y="842137"/>
                </a:lnTo>
                <a:lnTo>
                  <a:pt x="1915668" y="868933"/>
                </a:lnTo>
                <a:lnTo>
                  <a:pt x="1975866" y="899032"/>
                </a:lnTo>
                <a:lnTo>
                  <a:pt x="1943607" y="931799"/>
                </a:lnTo>
                <a:lnTo>
                  <a:pt x="1892046" y="943863"/>
                </a:lnTo>
                <a:lnTo>
                  <a:pt x="1851786" y="943863"/>
                </a:lnTo>
                <a:lnTo>
                  <a:pt x="1836166" y="912494"/>
                </a:lnTo>
                <a:lnTo>
                  <a:pt x="1836166" y="866013"/>
                </a:lnTo>
                <a:lnTo>
                  <a:pt x="1859660" y="847978"/>
                </a:lnTo>
                <a:lnTo>
                  <a:pt x="1868043" y="824102"/>
                </a:lnTo>
                <a:lnTo>
                  <a:pt x="1791970" y="785113"/>
                </a:lnTo>
                <a:lnTo>
                  <a:pt x="1747901" y="773302"/>
                </a:lnTo>
                <a:lnTo>
                  <a:pt x="1704212" y="756665"/>
                </a:lnTo>
                <a:lnTo>
                  <a:pt x="1656079" y="770381"/>
                </a:lnTo>
                <a:lnTo>
                  <a:pt x="1632077" y="803147"/>
                </a:lnTo>
                <a:lnTo>
                  <a:pt x="1588388" y="788034"/>
                </a:lnTo>
                <a:lnTo>
                  <a:pt x="1528572" y="782192"/>
                </a:lnTo>
                <a:lnTo>
                  <a:pt x="1488440" y="794257"/>
                </a:lnTo>
                <a:lnTo>
                  <a:pt x="1456435" y="788034"/>
                </a:lnTo>
                <a:lnTo>
                  <a:pt x="1444752" y="824102"/>
                </a:lnTo>
                <a:lnTo>
                  <a:pt x="1460373" y="847978"/>
                </a:lnTo>
                <a:lnTo>
                  <a:pt x="1400555" y="878077"/>
                </a:lnTo>
                <a:lnTo>
                  <a:pt x="1364742" y="899032"/>
                </a:lnTo>
                <a:lnTo>
                  <a:pt x="1320673" y="940942"/>
                </a:lnTo>
                <a:lnTo>
                  <a:pt x="1324609" y="967866"/>
                </a:lnTo>
                <a:lnTo>
                  <a:pt x="1284858" y="979931"/>
                </a:lnTo>
                <a:lnTo>
                  <a:pt x="1228852" y="976629"/>
                </a:lnTo>
                <a:lnTo>
                  <a:pt x="1196975" y="943863"/>
                </a:lnTo>
                <a:lnTo>
                  <a:pt x="1176908" y="899032"/>
                </a:lnTo>
                <a:lnTo>
                  <a:pt x="1188720" y="866013"/>
                </a:lnTo>
                <a:lnTo>
                  <a:pt x="1196975" y="833246"/>
                </a:lnTo>
                <a:lnTo>
                  <a:pt x="1132712" y="845692"/>
                </a:lnTo>
                <a:lnTo>
                  <a:pt x="1096899" y="866013"/>
                </a:lnTo>
                <a:lnTo>
                  <a:pt x="1089152" y="892809"/>
                </a:lnTo>
                <a:lnTo>
                  <a:pt x="1048893" y="896112"/>
                </a:lnTo>
                <a:lnTo>
                  <a:pt x="1013078" y="875156"/>
                </a:lnTo>
                <a:lnTo>
                  <a:pt x="969391" y="901953"/>
                </a:lnTo>
                <a:lnTo>
                  <a:pt x="913510" y="899032"/>
                </a:lnTo>
                <a:lnTo>
                  <a:pt x="869315" y="907922"/>
                </a:lnTo>
                <a:lnTo>
                  <a:pt x="861441" y="928877"/>
                </a:lnTo>
                <a:lnTo>
                  <a:pt x="821308" y="938021"/>
                </a:lnTo>
                <a:lnTo>
                  <a:pt x="781557" y="964818"/>
                </a:lnTo>
                <a:lnTo>
                  <a:pt x="706374" y="955420"/>
                </a:lnTo>
                <a:lnTo>
                  <a:pt x="732662" y="946530"/>
                </a:lnTo>
                <a:lnTo>
                  <a:pt x="718184" y="922908"/>
                </a:lnTo>
                <a:lnTo>
                  <a:pt x="628142" y="892809"/>
                </a:lnTo>
                <a:lnTo>
                  <a:pt x="566166" y="905255"/>
                </a:lnTo>
                <a:lnTo>
                  <a:pt x="506349" y="892555"/>
                </a:lnTo>
                <a:lnTo>
                  <a:pt x="473582" y="931799"/>
                </a:lnTo>
                <a:lnTo>
                  <a:pt x="419353" y="926210"/>
                </a:lnTo>
                <a:lnTo>
                  <a:pt x="355600" y="899667"/>
                </a:lnTo>
                <a:lnTo>
                  <a:pt x="305816" y="868933"/>
                </a:lnTo>
                <a:lnTo>
                  <a:pt x="270382" y="814958"/>
                </a:lnTo>
                <a:lnTo>
                  <a:pt x="202310" y="847597"/>
                </a:lnTo>
                <a:lnTo>
                  <a:pt x="110489" y="845692"/>
                </a:lnTo>
                <a:lnTo>
                  <a:pt x="51562" y="833881"/>
                </a:lnTo>
                <a:lnTo>
                  <a:pt x="17017" y="802131"/>
                </a:lnTo>
                <a:lnTo>
                  <a:pt x="0" y="779526"/>
                </a:lnTo>
                <a:lnTo>
                  <a:pt x="69468" y="742568"/>
                </a:lnTo>
                <a:lnTo>
                  <a:pt x="137668" y="687577"/>
                </a:lnTo>
                <a:lnTo>
                  <a:pt x="184784" y="663955"/>
                </a:lnTo>
                <a:lnTo>
                  <a:pt x="235076" y="644397"/>
                </a:lnTo>
                <a:lnTo>
                  <a:pt x="210947" y="597153"/>
                </a:lnTo>
                <a:lnTo>
                  <a:pt x="268604" y="467487"/>
                </a:lnTo>
                <a:lnTo>
                  <a:pt x="321055" y="432180"/>
                </a:lnTo>
                <a:lnTo>
                  <a:pt x="389254" y="396875"/>
                </a:lnTo>
                <a:lnTo>
                  <a:pt x="452120" y="373252"/>
                </a:lnTo>
                <a:lnTo>
                  <a:pt x="499363" y="341756"/>
                </a:lnTo>
                <a:lnTo>
                  <a:pt x="572770" y="318262"/>
                </a:lnTo>
                <a:lnTo>
                  <a:pt x="638682" y="278891"/>
                </a:lnTo>
                <a:lnTo>
                  <a:pt x="664845" y="247522"/>
                </a:lnTo>
                <a:lnTo>
                  <a:pt x="675385" y="216026"/>
                </a:lnTo>
                <a:lnTo>
                  <a:pt x="717296" y="196468"/>
                </a:lnTo>
                <a:lnTo>
                  <a:pt x="748792" y="157099"/>
                </a:lnTo>
                <a:lnTo>
                  <a:pt x="806450" y="137540"/>
                </a:lnTo>
                <a:lnTo>
                  <a:pt x="906018" y="137540"/>
                </a:lnTo>
                <a:lnTo>
                  <a:pt x="969009" y="109981"/>
                </a:lnTo>
                <a:lnTo>
                  <a:pt x="1026668" y="94233"/>
                </a:lnTo>
                <a:lnTo>
                  <a:pt x="1033145" y="42925"/>
                </a:lnTo>
                <a:lnTo>
                  <a:pt x="1081277" y="30733"/>
                </a:lnTo>
                <a:lnTo>
                  <a:pt x="1157731" y="11810"/>
                </a:lnTo>
                <a:lnTo>
                  <a:pt x="1210055" y="23621"/>
                </a:lnTo>
                <a:lnTo>
                  <a:pt x="1294002" y="0"/>
                </a:lnTo>
                <a:lnTo>
                  <a:pt x="1362075" y="11810"/>
                </a:lnTo>
                <a:lnTo>
                  <a:pt x="1408429" y="21970"/>
                </a:lnTo>
                <a:lnTo>
                  <a:pt x="1440815" y="23621"/>
                </a:lnTo>
                <a:lnTo>
                  <a:pt x="1476628" y="57912"/>
                </a:lnTo>
                <a:lnTo>
                  <a:pt x="1528572" y="63880"/>
                </a:lnTo>
                <a:lnTo>
                  <a:pt x="1576197" y="84835"/>
                </a:lnTo>
                <a:lnTo>
                  <a:pt x="1624202" y="78866"/>
                </a:lnTo>
                <a:lnTo>
                  <a:pt x="1676273" y="72643"/>
                </a:lnTo>
                <a:lnTo>
                  <a:pt x="1716024" y="72643"/>
                </a:lnTo>
                <a:lnTo>
                  <a:pt x="1771903" y="69722"/>
                </a:lnTo>
                <a:lnTo>
                  <a:pt x="1812035" y="72643"/>
                </a:lnTo>
                <a:lnTo>
                  <a:pt x="1855724" y="81914"/>
                </a:lnTo>
                <a:lnTo>
                  <a:pt x="1899920" y="84835"/>
                </a:lnTo>
                <a:lnTo>
                  <a:pt x="1943607" y="108712"/>
                </a:lnTo>
                <a:lnTo>
                  <a:pt x="1947926" y="159384"/>
                </a:lnTo>
                <a:lnTo>
                  <a:pt x="1971548" y="204596"/>
                </a:lnTo>
                <a:lnTo>
                  <a:pt x="1991613" y="243204"/>
                </a:lnTo>
                <a:lnTo>
                  <a:pt x="2003932" y="306069"/>
                </a:lnTo>
                <a:lnTo>
                  <a:pt x="2019553" y="351281"/>
                </a:lnTo>
                <a:lnTo>
                  <a:pt x="2027427" y="405002"/>
                </a:lnTo>
                <a:lnTo>
                  <a:pt x="2007743" y="443991"/>
                </a:lnTo>
                <a:lnTo>
                  <a:pt x="2059812" y="491743"/>
                </a:lnTo>
                <a:lnTo>
                  <a:pt x="2087752" y="551688"/>
                </a:lnTo>
                <a:lnTo>
                  <a:pt x="2127504" y="602741"/>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4" name="object 24"/>
          <p:cNvSpPr/>
          <p:nvPr/>
        </p:nvSpPr>
        <p:spPr>
          <a:xfrm>
            <a:off x="5015484" y="2796920"/>
            <a:ext cx="600646" cy="441770"/>
          </a:xfrm>
          <a:prstGeom prst="rect">
            <a:avLst/>
          </a:prstGeom>
          <a:blipFill>
            <a:blip r:embed="rId9"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5" name="object 25"/>
          <p:cNvSpPr/>
          <p:nvPr/>
        </p:nvSpPr>
        <p:spPr>
          <a:xfrm>
            <a:off x="5033200" y="2786062"/>
            <a:ext cx="586740" cy="427673"/>
          </a:xfrm>
          <a:custGeom>
            <a:avLst/>
            <a:gdLst/>
            <a:ahLst/>
            <a:cxnLst/>
            <a:rect l="l" t="t" r="r" b="b"/>
            <a:pathLst>
              <a:path w="782320" h="570230">
                <a:moveTo>
                  <a:pt x="639583" y="416687"/>
                </a:moveTo>
                <a:lnTo>
                  <a:pt x="111251" y="416687"/>
                </a:lnTo>
                <a:lnTo>
                  <a:pt x="163575" y="453009"/>
                </a:lnTo>
                <a:lnTo>
                  <a:pt x="179324" y="485139"/>
                </a:lnTo>
                <a:lnTo>
                  <a:pt x="226822" y="503174"/>
                </a:lnTo>
                <a:lnTo>
                  <a:pt x="268350" y="507111"/>
                </a:lnTo>
                <a:lnTo>
                  <a:pt x="347218" y="550037"/>
                </a:lnTo>
                <a:lnTo>
                  <a:pt x="401827" y="569976"/>
                </a:lnTo>
                <a:lnTo>
                  <a:pt x="428879" y="539496"/>
                </a:lnTo>
                <a:lnTo>
                  <a:pt x="456819" y="509397"/>
                </a:lnTo>
                <a:lnTo>
                  <a:pt x="522224" y="479298"/>
                </a:lnTo>
                <a:lnTo>
                  <a:pt x="586359" y="470026"/>
                </a:lnTo>
                <a:lnTo>
                  <a:pt x="618236" y="443229"/>
                </a:lnTo>
                <a:lnTo>
                  <a:pt x="639583" y="416687"/>
                </a:lnTo>
                <a:close/>
              </a:path>
              <a:path w="782320" h="570230">
                <a:moveTo>
                  <a:pt x="130937" y="221741"/>
                </a:moveTo>
                <a:lnTo>
                  <a:pt x="95504" y="238760"/>
                </a:lnTo>
                <a:lnTo>
                  <a:pt x="95504" y="286003"/>
                </a:lnTo>
                <a:lnTo>
                  <a:pt x="83820" y="340995"/>
                </a:lnTo>
                <a:lnTo>
                  <a:pt x="42291" y="372490"/>
                </a:lnTo>
                <a:lnTo>
                  <a:pt x="0" y="407542"/>
                </a:lnTo>
                <a:lnTo>
                  <a:pt x="48387" y="434339"/>
                </a:lnTo>
                <a:lnTo>
                  <a:pt x="111251" y="416687"/>
                </a:lnTo>
                <a:lnTo>
                  <a:pt x="639583" y="416687"/>
                </a:lnTo>
                <a:lnTo>
                  <a:pt x="642239" y="413385"/>
                </a:lnTo>
                <a:lnTo>
                  <a:pt x="598170" y="401320"/>
                </a:lnTo>
                <a:lnTo>
                  <a:pt x="566293" y="389509"/>
                </a:lnTo>
                <a:lnTo>
                  <a:pt x="522224" y="377316"/>
                </a:lnTo>
                <a:lnTo>
                  <a:pt x="486410" y="356362"/>
                </a:lnTo>
                <a:lnTo>
                  <a:pt x="490347" y="329564"/>
                </a:lnTo>
                <a:lnTo>
                  <a:pt x="510413" y="299338"/>
                </a:lnTo>
                <a:lnTo>
                  <a:pt x="566293" y="299338"/>
                </a:lnTo>
                <a:lnTo>
                  <a:pt x="622173" y="293497"/>
                </a:lnTo>
                <a:lnTo>
                  <a:pt x="646176" y="263651"/>
                </a:lnTo>
                <a:lnTo>
                  <a:pt x="653363" y="235838"/>
                </a:lnTo>
                <a:lnTo>
                  <a:pt x="247396" y="235838"/>
                </a:lnTo>
                <a:lnTo>
                  <a:pt x="191135" y="227711"/>
                </a:lnTo>
                <a:lnTo>
                  <a:pt x="130937" y="221741"/>
                </a:lnTo>
                <a:close/>
              </a:path>
              <a:path w="782320" h="570230">
                <a:moveTo>
                  <a:pt x="378714" y="8889"/>
                </a:moveTo>
                <a:lnTo>
                  <a:pt x="378714" y="59944"/>
                </a:lnTo>
                <a:lnTo>
                  <a:pt x="354711" y="84200"/>
                </a:lnTo>
                <a:lnTo>
                  <a:pt x="354711" y="125475"/>
                </a:lnTo>
                <a:lnTo>
                  <a:pt x="291846" y="164084"/>
                </a:lnTo>
                <a:lnTo>
                  <a:pt x="287020" y="215264"/>
                </a:lnTo>
                <a:lnTo>
                  <a:pt x="247396" y="235838"/>
                </a:lnTo>
                <a:lnTo>
                  <a:pt x="653363" y="235838"/>
                </a:lnTo>
                <a:lnTo>
                  <a:pt x="657860" y="218439"/>
                </a:lnTo>
                <a:lnTo>
                  <a:pt x="685800" y="185674"/>
                </a:lnTo>
                <a:lnTo>
                  <a:pt x="705866" y="152653"/>
                </a:lnTo>
                <a:lnTo>
                  <a:pt x="709802" y="128777"/>
                </a:lnTo>
                <a:lnTo>
                  <a:pt x="741680" y="113664"/>
                </a:lnTo>
                <a:lnTo>
                  <a:pt x="781812" y="98933"/>
                </a:lnTo>
                <a:lnTo>
                  <a:pt x="781812" y="65786"/>
                </a:lnTo>
                <a:lnTo>
                  <a:pt x="733806" y="59944"/>
                </a:lnTo>
                <a:lnTo>
                  <a:pt x="724997" y="41910"/>
                </a:lnTo>
                <a:lnTo>
                  <a:pt x="498221" y="41910"/>
                </a:lnTo>
                <a:lnTo>
                  <a:pt x="454660" y="17652"/>
                </a:lnTo>
                <a:lnTo>
                  <a:pt x="378714" y="8889"/>
                </a:lnTo>
                <a:close/>
              </a:path>
              <a:path w="782320" h="570230">
                <a:moveTo>
                  <a:pt x="630047" y="0"/>
                </a:moveTo>
                <a:lnTo>
                  <a:pt x="594233" y="8889"/>
                </a:lnTo>
                <a:lnTo>
                  <a:pt x="546226" y="15112"/>
                </a:lnTo>
                <a:lnTo>
                  <a:pt x="498221" y="41910"/>
                </a:lnTo>
                <a:lnTo>
                  <a:pt x="724997" y="41910"/>
                </a:lnTo>
                <a:lnTo>
                  <a:pt x="717676" y="26924"/>
                </a:lnTo>
                <a:lnTo>
                  <a:pt x="673989" y="5841"/>
                </a:lnTo>
                <a:lnTo>
                  <a:pt x="630047" y="0"/>
                </a:lnTo>
                <a:close/>
              </a:path>
            </a:pathLst>
          </a:custGeom>
          <a:solidFill>
            <a:srgbClr val="F5B80E"/>
          </a:solidFill>
        </p:spPr>
        <p:txBody>
          <a:bodyPr wrap="square" lIns="0" tIns="0" rIns="0" bIns="0" rtlCol="0"/>
          <a:lstStyle/>
          <a:p>
            <a:pPr defTabSz="685800">
              <a:defRPr/>
            </a:pPr>
            <a:endParaRPr sz="1350">
              <a:solidFill>
                <a:prstClr val="black"/>
              </a:solidFill>
              <a:latin typeface="Calibri"/>
            </a:endParaRPr>
          </a:p>
        </p:txBody>
      </p:sp>
      <p:sp>
        <p:nvSpPr>
          <p:cNvPr id="26" name="object 26"/>
          <p:cNvSpPr/>
          <p:nvPr/>
        </p:nvSpPr>
        <p:spPr>
          <a:xfrm>
            <a:off x="5033200" y="2786062"/>
            <a:ext cx="586740" cy="427673"/>
          </a:xfrm>
          <a:custGeom>
            <a:avLst/>
            <a:gdLst/>
            <a:ahLst/>
            <a:cxnLst/>
            <a:rect l="l" t="t" r="r" b="b"/>
            <a:pathLst>
              <a:path w="782320" h="570230">
                <a:moveTo>
                  <a:pt x="594233" y="8889"/>
                </a:moveTo>
                <a:lnTo>
                  <a:pt x="546226" y="15112"/>
                </a:lnTo>
                <a:lnTo>
                  <a:pt x="498221" y="41910"/>
                </a:lnTo>
                <a:lnTo>
                  <a:pt x="454660" y="17652"/>
                </a:lnTo>
                <a:lnTo>
                  <a:pt x="378714" y="8889"/>
                </a:lnTo>
                <a:lnTo>
                  <a:pt x="378714" y="59944"/>
                </a:lnTo>
                <a:lnTo>
                  <a:pt x="354711" y="84200"/>
                </a:lnTo>
                <a:lnTo>
                  <a:pt x="354711" y="125475"/>
                </a:lnTo>
                <a:lnTo>
                  <a:pt x="291846" y="164084"/>
                </a:lnTo>
                <a:lnTo>
                  <a:pt x="287020" y="215264"/>
                </a:lnTo>
                <a:lnTo>
                  <a:pt x="247396" y="235838"/>
                </a:lnTo>
                <a:lnTo>
                  <a:pt x="191135" y="227711"/>
                </a:lnTo>
                <a:lnTo>
                  <a:pt x="130937" y="221741"/>
                </a:lnTo>
                <a:lnTo>
                  <a:pt x="95504" y="238760"/>
                </a:lnTo>
                <a:lnTo>
                  <a:pt x="95504" y="286003"/>
                </a:lnTo>
                <a:lnTo>
                  <a:pt x="83820" y="340995"/>
                </a:lnTo>
                <a:lnTo>
                  <a:pt x="42291" y="372490"/>
                </a:lnTo>
                <a:lnTo>
                  <a:pt x="0" y="407542"/>
                </a:lnTo>
                <a:lnTo>
                  <a:pt x="48387" y="434339"/>
                </a:lnTo>
                <a:lnTo>
                  <a:pt x="111251" y="416687"/>
                </a:lnTo>
                <a:lnTo>
                  <a:pt x="163575" y="453009"/>
                </a:lnTo>
                <a:lnTo>
                  <a:pt x="179324" y="485139"/>
                </a:lnTo>
                <a:lnTo>
                  <a:pt x="226822" y="503174"/>
                </a:lnTo>
                <a:lnTo>
                  <a:pt x="268350" y="507111"/>
                </a:lnTo>
                <a:lnTo>
                  <a:pt x="347218" y="550037"/>
                </a:lnTo>
                <a:lnTo>
                  <a:pt x="401827" y="569976"/>
                </a:lnTo>
                <a:lnTo>
                  <a:pt x="428879" y="539496"/>
                </a:lnTo>
                <a:lnTo>
                  <a:pt x="456819" y="509397"/>
                </a:lnTo>
                <a:lnTo>
                  <a:pt x="522224" y="479298"/>
                </a:lnTo>
                <a:lnTo>
                  <a:pt x="586359" y="470026"/>
                </a:lnTo>
                <a:lnTo>
                  <a:pt x="618236" y="443229"/>
                </a:lnTo>
                <a:lnTo>
                  <a:pt x="642239" y="413385"/>
                </a:lnTo>
                <a:lnTo>
                  <a:pt x="598170" y="401320"/>
                </a:lnTo>
                <a:lnTo>
                  <a:pt x="566293" y="389509"/>
                </a:lnTo>
                <a:lnTo>
                  <a:pt x="522224" y="377316"/>
                </a:lnTo>
                <a:lnTo>
                  <a:pt x="486410" y="356362"/>
                </a:lnTo>
                <a:lnTo>
                  <a:pt x="490347" y="329564"/>
                </a:lnTo>
                <a:lnTo>
                  <a:pt x="510413" y="299338"/>
                </a:lnTo>
                <a:lnTo>
                  <a:pt x="566293" y="299338"/>
                </a:lnTo>
                <a:lnTo>
                  <a:pt x="622173" y="293497"/>
                </a:lnTo>
                <a:lnTo>
                  <a:pt x="646176" y="263651"/>
                </a:lnTo>
                <a:lnTo>
                  <a:pt x="657860" y="218439"/>
                </a:lnTo>
                <a:lnTo>
                  <a:pt x="685800" y="185674"/>
                </a:lnTo>
                <a:lnTo>
                  <a:pt x="705866" y="152653"/>
                </a:lnTo>
                <a:lnTo>
                  <a:pt x="709802" y="128777"/>
                </a:lnTo>
                <a:lnTo>
                  <a:pt x="741680" y="113664"/>
                </a:lnTo>
                <a:lnTo>
                  <a:pt x="781812" y="98933"/>
                </a:lnTo>
                <a:lnTo>
                  <a:pt x="781812" y="65786"/>
                </a:lnTo>
                <a:lnTo>
                  <a:pt x="733806" y="59944"/>
                </a:lnTo>
                <a:lnTo>
                  <a:pt x="717676" y="26924"/>
                </a:lnTo>
                <a:lnTo>
                  <a:pt x="673989" y="5841"/>
                </a:lnTo>
                <a:lnTo>
                  <a:pt x="630047" y="0"/>
                </a:lnTo>
                <a:lnTo>
                  <a:pt x="594233" y="8889"/>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7" name="object 27"/>
          <p:cNvSpPr/>
          <p:nvPr/>
        </p:nvSpPr>
        <p:spPr>
          <a:xfrm>
            <a:off x="5316092" y="2540888"/>
            <a:ext cx="1106996" cy="850964"/>
          </a:xfrm>
          <a:prstGeom prst="rect">
            <a:avLst/>
          </a:prstGeom>
          <a:blipFill>
            <a:blip r:embed="rId10"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8" name="object 28"/>
          <p:cNvSpPr/>
          <p:nvPr/>
        </p:nvSpPr>
        <p:spPr>
          <a:xfrm>
            <a:off x="5333809" y="2530030"/>
            <a:ext cx="1092994" cy="836771"/>
          </a:xfrm>
          <a:custGeom>
            <a:avLst/>
            <a:gdLst/>
            <a:ahLst/>
            <a:cxnLst/>
            <a:rect l="l" t="t" r="r" b="b"/>
            <a:pathLst>
              <a:path w="1457325" h="1115695">
                <a:moveTo>
                  <a:pt x="1004861" y="951864"/>
                </a:moveTo>
                <a:lnTo>
                  <a:pt x="276986" y="951864"/>
                </a:lnTo>
                <a:lnTo>
                  <a:pt x="338581" y="992377"/>
                </a:lnTo>
                <a:lnTo>
                  <a:pt x="408177" y="1032510"/>
                </a:lnTo>
                <a:lnTo>
                  <a:pt x="462406" y="1053846"/>
                </a:lnTo>
                <a:lnTo>
                  <a:pt x="488314" y="1089405"/>
                </a:lnTo>
                <a:lnTo>
                  <a:pt x="540765" y="1115567"/>
                </a:lnTo>
                <a:lnTo>
                  <a:pt x="607695" y="1072768"/>
                </a:lnTo>
                <a:lnTo>
                  <a:pt x="728852" y="1072388"/>
                </a:lnTo>
                <a:lnTo>
                  <a:pt x="798068" y="1044955"/>
                </a:lnTo>
                <a:lnTo>
                  <a:pt x="1101525" y="1044955"/>
                </a:lnTo>
                <a:lnTo>
                  <a:pt x="1092961" y="1039495"/>
                </a:lnTo>
                <a:lnTo>
                  <a:pt x="1053083" y="1015618"/>
                </a:lnTo>
                <a:lnTo>
                  <a:pt x="1033018" y="982852"/>
                </a:lnTo>
                <a:lnTo>
                  <a:pt x="1004951" y="952880"/>
                </a:lnTo>
                <a:lnTo>
                  <a:pt x="1004861" y="951864"/>
                </a:lnTo>
                <a:close/>
              </a:path>
              <a:path w="1457325" h="1115695">
                <a:moveTo>
                  <a:pt x="1120443" y="1057021"/>
                </a:moveTo>
                <a:lnTo>
                  <a:pt x="903477" y="1057021"/>
                </a:lnTo>
                <a:lnTo>
                  <a:pt x="1024254" y="1076325"/>
                </a:lnTo>
                <a:lnTo>
                  <a:pt x="1091183" y="1072768"/>
                </a:lnTo>
                <a:lnTo>
                  <a:pt x="1126617" y="1060958"/>
                </a:lnTo>
                <a:lnTo>
                  <a:pt x="1120443" y="1057021"/>
                </a:lnTo>
                <a:close/>
              </a:path>
              <a:path w="1457325" h="1115695">
                <a:moveTo>
                  <a:pt x="1101525" y="1044955"/>
                </a:moveTo>
                <a:lnTo>
                  <a:pt x="798068" y="1044955"/>
                </a:lnTo>
                <a:lnTo>
                  <a:pt x="844423" y="1064895"/>
                </a:lnTo>
                <a:lnTo>
                  <a:pt x="903477" y="1057021"/>
                </a:lnTo>
                <a:lnTo>
                  <a:pt x="1120443" y="1057021"/>
                </a:lnTo>
                <a:lnTo>
                  <a:pt x="1101525" y="1044955"/>
                </a:lnTo>
                <a:close/>
              </a:path>
              <a:path w="1457325" h="1115695">
                <a:moveTo>
                  <a:pt x="1003423" y="935481"/>
                </a:moveTo>
                <a:lnTo>
                  <a:pt x="177164" y="935481"/>
                </a:lnTo>
                <a:lnTo>
                  <a:pt x="224917" y="959103"/>
                </a:lnTo>
                <a:lnTo>
                  <a:pt x="276986" y="951864"/>
                </a:lnTo>
                <a:lnTo>
                  <a:pt x="1004861" y="951864"/>
                </a:lnTo>
                <a:lnTo>
                  <a:pt x="1003423" y="935481"/>
                </a:lnTo>
                <a:close/>
              </a:path>
              <a:path w="1457325" h="1115695">
                <a:moveTo>
                  <a:pt x="469900" y="343153"/>
                </a:moveTo>
                <a:lnTo>
                  <a:pt x="228853" y="343153"/>
                </a:lnTo>
                <a:lnTo>
                  <a:pt x="273050" y="349250"/>
                </a:lnTo>
                <a:lnTo>
                  <a:pt x="317626" y="370586"/>
                </a:lnTo>
                <a:lnTo>
                  <a:pt x="333375" y="403860"/>
                </a:lnTo>
                <a:lnTo>
                  <a:pt x="381126" y="409066"/>
                </a:lnTo>
                <a:lnTo>
                  <a:pt x="381126" y="442087"/>
                </a:lnTo>
                <a:lnTo>
                  <a:pt x="342519" y="455802"/>
                </a:lnTo>
                <a:lnTo>
                  <a:pt x="308863" y="471804"/>
                </a:lnTo>
                <a:lnTo>
                  <a:pt x="304926" y="495426"/>
                </a:lnTo>
                <a:lnTo>
                  <a:pt x="286130" y="527430"/>
                </a:lnTo>
                <a:lnTo>
                  <a:pt x="257301" y="561086"/>
                </a:lnTo>
                <a:lnTo>
                  <a:pt x="244601" y="605154"/>
                </a:lnTo>
                <a:lnTo>
                  <a:pt x="221869" y="636270"/>
                </a:lnTo>
                <a:lnTo>
                  <a:pt x="164083" y="642112"/>
                </a:lnTo>
                <a:lnTo>
                  <a:pt x="108076" y="642365"/>
                </a:lnTo>
                <a:lnTo>
                  <a:pt x="89280" y="672464"/>
                </a:lnTo>
                <a:lnTo>
                  <a:pt x="85344" y="699008"/>
                </a:lnTo>
                <a:lnTo>
                  <a:pt x="121157" y="719836"/>
                </a:lnTo>
                <a:lnTo>
                  <a:pt x="167131" y="733298"/>
                </a:lnTo>
                <a:lnTo>
                  <a:pt x="197357" y="744092"/>
                </a:lnTo>
                <a:lnTo>
                  <a:pt x="240664" y="755776"/>
                </a:lnTo>
                <a:lnTo>
                  <a:pt x="219582" y="782574"/>
                </a:lnTo>
                <a:lnTo>
                  <a:pt x="185038" y="812038"/>
                </a:lnTo>
                <a:lnTo>
                  <a:pt x="121157" y="821436"/>
                </a:lnTo>
                <a:lnTo>
                  <a:pt x="55625" y="850900"/>
                </a:lnTo>
                <a:lnTo>
                  <a:pt x="0" y="911605"/>
                </a:lnTo>
                <a:lnTo>
                  <a:pt x="23622" y="921512"/>
                </a:lnTo>
                <a:lnTo>
                  <a:pt x="102870" y="939164"/>
                </a:lnTo>
                <a:lnTo>
                  <a:pt x="147447" y="947292"/>
                </a:lnTo>
                <a:lnTo>
                  <a:pt x="177164" y="935481"/>
                </a:lnTo>
                <a:lnTo>
                  <a:pt x="1003423" y="935481"/>
                </a:lnTo>
                <a:lnTo>
                  <a:pt x="1001013" y="908050"/>
                </a:lnTo>
                <a:lnTo>
                  <a:pt x="964692" y="895985"/>
                </a:lnTo>
                <a:lnTo>
                  <a:pt x="956818" y="866266"/>
                </a:lnTo>
                <a:lnTo>
                  <a:pt x="956818" y="839470"/>
                </a:lnTo>
                <a:lnTo>
                  <a:pt x="952880" y="794638"/>
                </a:lnTo>
                <a:lnTo>
                  <a:pt x="973074" y="758698"/>
                </a:lnTo>
                <a:lnTo>
                  <a:pt x="1029080" y="713993"/>
                </a:lnTo>
                <a:lnTo>
                  <a:pt x="1064895" y="675131"/>
                </a:lnTo>
                <a:lnTo>
                  <a:pt x="1085087" y="645033"/>
                </a:lnTo>
                <a:lnTo>
                  <a:pt x="1132712" y="609473"/>
                </a:lnTo>
                <a:lnTo>
                  <a:pt x="1145031" y="591438"/>
                </a:lnTo>
                <a:lnTo>
                  <a:pt x="1184782" y="576452"/>
                </a:lnTo>
                <a:lnTo>
                  <a:pt x="1221104" y="573404"/>
                </a:lnTo>
                <a:lnTo>
                  <a:pt x="1393702" y="573404"/>
                </a:lnTo>
                <a:lnTo>
                  <a:pt x="1393062" y="570484"/>
                </a:lnTo>
                <a:lnTo>
                  <a:pt x="1421129" y="543687"/>
                </a:lnTo>
                <a:lnTo>
                  <a:pt x="1412748" y="504825"/>
                </a:lnTo>
                <a:lnTo>
                  <a:pt x="1429003" y="465963"/>
                </a:lnTo>
                <a:lnTo>
                  <a:pt x="1440814" y="379349"/>
                </a:lnTo>
                <a:lnTo>
                  <a:pt x="1440814" y="376809"/>
                </a:lnTo>
                <a:lnTo>
                  <a:pt x="555625" y="376809"/>
                </a:lnTo>
                <a:lnTo>
                  <a:pt x="501776" y="373506"/>
                </a:lnTo>
                <a:lnTo>
                  <a:pt x="469900" y="343153"/>
                </a:lnTo>
                <a:close/>
              </a:path>
              <a:path w="1457325" h="1115695">
                <a:moveTo>
                  <a:pt x="1393702" y="573404"/>
                </a:moveTo>
                <a:lnTo>
                  <a:pt x="1221104" y="573404"/>
                </a:lnTo>
                <a:lnTo>
                  <a:pt x="1264920" y="600201"/>
                </a:lnTo>
                <a:lnTo>
                  <a:pt x="1305178" y="621156"/>
                </a:lnTo>
                <a:lnTo>
                  <a:pt x="1369059" y="657098"/>
                </a:lnTo>
                <a:lnTo>
                  <a:pt x="1397000" y="648335"/>
                </a:lnTo>
                <a:lnTo>
                  <a:pt x="1400936" y="606425"/>
                </a:lnTo>
                <a:lnTo>
                  <a:pt x="1393702" y="573404"/>
                </a:lnTo>
                <a:close/>
              </a:path>
              <a:path w="1457325" h="1115695">
                <a:moveTo>
                  <a:pt x="185547" y="295401"/>
                </a:moveTo>
                <a:lnTo>
                  <a:pt x="140461" y="304926"/>
                </a:lnTo>
                <a:lnTo>
                  <a:pt x="133857" y="325754"/>
                </a:lnTo>
                <a:lnTo>
                  <a:pt x="92328" y="334645"/>
                </a:lnTo>
                <a:lnTo>
                  <a:pt x="52958" y="361696"/>
                </a:lnTo>
                <a:lnTo>
                  <a:pt x="96265" y="385190"/>
                </a:lnTo>
                <a:lnTo>
                  <a:pt x="145669" y="358775"/>
                </a:lnTo>
                <a:lnTo>
                  <a:pt x="192912" y="351916"/>
                </a:lnTo>
                <a:lnTo>
                  <a:pt x="228853" y="343153"/>
                </a:lnTo>
                <a:lnTo>
                  <a:pt x="469900" y="343153"/>
                </a:lnTo>
                <a:lnTo>
                  <a:pt x="450226" y="298323"/>
                </a:lnTo>
                <a:lnTo>
                  <a:pt x="240664" y="298323"/>
                </a:lnTo>
                <a:lnTo>
                  <a:pt x="185547" y="295401"/>
                </a:lnTo>
                <a:close/>
              </a:path>
              <a:path w="1457325" h="1115695">
                <a:moveTo>
                  <a:pt x="728852" y="185547"/>
                </a:moveTo>
                <a:lnTo>
                  <a:pt x="716660" y="220599"/>
                </a:lnTo>
                <a:lnTo>
                  <a:pt x="732789" y="244475"/>
                </a:lnTo>
                <a:lnTo>
                  <a:pt x="678560" y="271906"/>
                </a:lnTo>
                <a:lnTo>
                  <a:pt x="635761" y="296037"/>
                </a:lnTo>
                <a:lnTo>
                  <a:pt x="593217" y="338200"/>
                </a:lnTo>
                <a:lnTo>
                  <a:pt x="596392" y="363981"/>
                </a:lnTo>
                <a:lnTo>
                  <a:pt x="555625" y="376809"/>
                </a:lnTo>
                <a:lnTo>
                  <a:pt x="1440814" y="376809"/>
                </a:lnTo>
                <a:lnTo>
                  <a:pt x="1440814" y="340487"/>
                </a:lnTo>
                <a:lnTo>
                  <a:pt x="1125347" y="340487"/>
                </a:lnTo>
                <a:lnTo>
                  <a:pt x="1109090" y="309117"/>
                </a:lnTo>
                <a:lnTo>
                  <a:pt x="1109090" y="263651"/>
                </a:lnTo>
                <a:lnTo>
                  <a:pt x="1132712" y="244475"/>
                </a:lnTo>
                <a:lnTo>
                  <a:pt x="1141095" y="221487"/>
                </a:lnTo>
                <a:lnTo>
                  <a:pt x="1100687" y="200278"/>
                </a:lnTo>
                <a:lnTo>
                  <a:pt x="905636" y="200278"/>
                </a:lnTo>
                <a:lnTo>
                  <a:pt x="879522" y="191135"/>
                </a:lnTo>
                <a:lnTo>
                  <a:pt x="761237" y="191135"/>
                </a:lnTo>
                <a:lnTo>
                  <a:pt x="728852" y="185547"/>
                </a:lnTo>
                <a:close/>
              </a:path>
              <a:path w="1457325" h="1115695">
                <a:moveTo>
                  <a:pt x="1221994" y="238251"/>
                </a:moveTo>
                <a:lnTo>
                  <a:pt x="1189227" y="265684"/>
                </a:lnTo>
                <a:lnTo>
                  <a:pt x="1249552" y="296037"/>
                </a:lnTo>
                <a:lnTo>
                  <a:pt x="1217168" y="327787"/>
                </a:lnTo>
                <a:lnTo>
                  <a:pt x="1164208" y="340487"/>
                </a:lnTo>
                <a:lnTo>
                  <a:pt x="1440814" y="340487"/>
                </a:lnTo>
                <a:lnTo>
                  <a:pt x="1440814" y="289560"/>
                </a:lnTo>
                <a:lnTo>
                  <a:pt x="1444075" y="242188"/>
                </a:lnTo>
                <a:lnTo>
                  <a:pt x="1269746" y="242188"/>
                </a:lnTo>
                <a:lnTo>
                  <a:pt x="1221994" y="238251"/>
                </a:lnTo>
                <a:close/>
              </a:path>
              <a:path w="1457325" h="1115695">
                <a:moveTo>
                  <a:pt x="283972" y="271525"/>
                </a:moveTo>
                <a:lnTo>
                  <a:pt x="240664" y="298323"/>
                </a:lnTo>
                <a:lnTo>
                  <a:pt x="450226" y="298323"/>
                </a:lnTo>
                <a:lnTo>
                  <a:pt x="448945" y="295401"/>
                </a:lnTo>
                <a:lnTo>
                  <a:pt x="449778" y="293115"/>
                </a:lnTo>
                <a:lnTo>
                  <a:pt x="320675" y="293115"/>
                </a:lnTo>
                <a:lnTo>
                  <a:pt x="283972" y="271525"/>
                </a:lnTo>
                <a:close/>
              </a:path>
              <a:path w="1457325" h="1115695">
                <a:moveTo>
                  <a:pt x="468629" y="230377"/>
                </a:moveTo>
                <a:lnTo>
                  <a:pt x="405637" y="242188"/>
                </a:lnTo>
                <a:lnTo>
                  <a:pt x="369315" y="263016"/>
                </a:lnTo>
                <a:lnTo>
                  <a:pt x="360933" y="289560"/>
                </a:lnTo>
                <a:lnTo>
                  <a:pt x="320675" y="293115"/>
                </a:lnTo>
                <a:lnTo>
                  <a:pt x="449778" y="293115"/>
                </a:lnTo>
                <a:lnTo>
                  <a:pt x="460755" y="263016"/>
                </a:lnTo>
                <a:lnTo>
                  <a:pt x="468629" y="230377"/>
                </a:lnTo>
                <a:close/>
              </a:path>
              <a:path w="1457325" h="1115695">
                <a:moveTo>
                  <a:pt x="1400936" y="0"/>
                </a:moveTo>
                <a:lnTo>
                  <a:pt x="1376933" y="18034"/>
                </a:lnTo>
                <a:lnTo>
                  <a:pt x="1324863" y="19938"/>
                </a:lnTo>
                <a:lnTo>
                  <a:pt x="1267968" y="26797"/>
                </a:lnTo>
                <a:lnTo>
                  <a:pt x="1205356" y="53975"/>
                </a:lnTo>
                <a:lnTo>
                  <a:pt x="1216786" y="110743"/>
                </a:lnTo>
                <a:lnTo>
                  <a:pt x="1209294" y="163702"/>
                </a:lnTo>
                <a:lnTo>
                  <a:pt x="1243456" y="186562"/>
                </a:lnTo>
                <a:lnTo>
                  <a:pt x="1257934" y="200913"/>
                </a:lnTo>
                <a:lnTo>
                  <a:pt x="1300733" y="214629"/>
                </a:lnTo>
                <a:lnTo>
                  <a:pt x="1269746" y="242188"/>
                </a:lnTo>
                <a:lnTo>
                  <a:pt x="1444075" y="242188"/>
                </a:lnTo>
                <a:lnTo>
                  <a:pt x="1445132" y="226822"/>
                </a:lnTo>
                <a:lnTo>
                  <a:pt x="1456944" y="173227"/>
                </a:lnTo>
                <a:lnTo>
                  <a:pt x="1436877" y="125475"/>
                </a:lnTo>
                <a:lnTo>
                  <a:pt x="1417193" y="86613"/>
                </a:lnTo>
                <a:lnTo>
                  <a:pt x="1417193" y="38608"/>
                </a:lnTo>
                <a:lnTo>
                  <a:pt x="1400936" y="0"/>
                </a:lnTo>
                <a:close/>
              </a:path>
              <a:path w="1457325" h="1115695">
                <a:moveTo>
                  <a:pt x="977900" y="153288"/>
                </a:moveTo>
                <a:lnTo>
                  <a:pt x="927988" y="167639"/>
                </a:lnTo>
                <a:lnTo>
                  <a:pt x="905636" y="200278"/>
                </a:lnTo>
                <a:lnTo>
                  <a:pt x="1100687" y="200278"/>
                </a:lnTo>
                <a:lnTo>
                  <a:pt x="1067053" y="182625"/>
                </a:lnTo>
                <a:lnTo>
                  <a:pt x="1019809" y="169925"/>
                </a:lnTo>
                <a:lnTo>
                  <a:pt x="977900" y="153288"/>
                </a:lnTo>
                <a:close/>
              </a:path>
              <a:path w="1457325" h="1115695">
                <a:moveTo>
                  <a:pt x="800607" y="178688"/>
                </a:moveTo>
                <a:lnTo>
                  <a:pt x="761237" y="191135"/>
                </a:lnTo>
                <a:lnTo>
                  <a:pt x="879522" y="191135"/>
                </a:lnTo>
                <a:lnTo>
                  <a:pt x="862837" y="185292"/>
                </a:lnTo>
                <a:lnTo>
                  <a:pt x="800607" y="178688"/>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29" name="object 29"/>
          <p:cNvSpPr/>
          <p:nvPr/>
        </p:nvSpPr>
        <p:spPr>
          <a:xfrm>
            <a:off x="5333809" y="2530030"/>
            <a:ext cx="1092994" cy="836771"/>
          </a:xfrm>
          <a:custGeom>
            <a:avLst/>
            <a:gdLst/>
            <a:ahLst/>
            <a:cxnLst/>
            <a:rect l="l" t="t" r="r" b="b"/>
            <a:pathLst>
              <a:path w="1457325" h="1115695">
                <a:moveTo>
                  <a:pt x="52958" y="361696"/>
                </a:moveTo>
                <a:lnTo>
                  <a:pt x="92328" y="334645"/>
                </a:lnTo>
                <a:lnTo>
                  <a:pt x="133857" y="325754"/>
                </a:lnTo>
                <a:lnTo>
                  <a:pt x="140461" y="304926"/>
                </a:lnTo>
                <a:lnTo>
                  <a:pt x="185547" y="295401"/>
                </a:lnTo>
                <a:lnTo>
                  <a:pt x="240664" y="298323"/>
                </a:lnTo>
                <a:lnTo>
                  <a:pt x="283972" y="271525"/>
                </a:lnTo>
                <a:lnTo>
                  <a:pt x="320675" y="293115"/>
                </a:lnTo>
                <a:lnTo>
                  <a:pt x="360933" y="289560"/>
                </a:lnTo>
                <a:lnTo>
                  <a:pt x="369315" y="263016"/>
                </a:lnTo>
                <a:lnTo>
                  <a:pt x="405637" y="242188"/>
                </a:lnTo>
                <a:lnTo>
                  <a:pt x="468629" y="230377"/>
                </a:lnTo>
                <a:lnTo>
                  <a:pt x="460755" y="263016"/>
                </a:lnTo>
                <a:lnTo>
                  <a:pt x="448945" y="295401"/>
                </a:lnTo>
                <a:lnTo>
                  <a:pt x="469900" y="343153"/>
                </a:lnTo>
                <a:lnTo>
                  <a:pt x="501776" y="373506"/>
                </a:lnTo>
                <a:lnTo>
                  <a:pt x="555625" y="376809"/>
                </a:lnTo>
                <a:lnTo>
                  <a:pt x="596392" y="363981"/>
                </a:lnTo>
                <a:lnTo>
                  <a:pt x="593217" y="338200"/>
                </a:lnTo>
                <a:lnTo>
                  <a:pt x="635761" y="296037"/>
                </a:lnTo>
                <a:lnTo>
                  <a:pt x="678560" y="271906"/>
                </a:lnTo>
                <a:lnTo>
                  <a:pt x="732789" y="244475"/>
                </a:lnTo>
                <a:lnTo>
                  <a:pt x="716660" y="220599"/>
                </a:lnTo>
                <a:lnTo>
                  <a:pt x="728852" y="185547"/>
                </a:lnTo>
                <a:lnTo>
                  <a:pt x="761237" y="191135"/>
                </a:lnTo>
                <a:lnTo>
                  <a:pt x="800607" y="178688"/>
                </a:lnTo>
                <a:lnTo>
                  <a:pt x="862837" y="185292"/>
                </a:lnTo>
                <a:lnTo>
                  <a:pt x="905636" y="200278"/>
                </a:lnTo>
                <a:lnTo>
                  <a:pt x="927988" y="167639"/>
                </a:lnTo>
                <a:lnTo>
                  <a:pt x="977900" y="153288"/>
                </a:lnTo>
                <a:lnTo>
                  <a:pt x="1019809" y="169925"/>
                </a:lnTo>
                <a:lnTo>
                  <a:pt x="1067053" y="182625"/>
                </a:lnTo>
                <a:lnTo>
                  <a:pt x="1141095" y="221487"/>
                </a:lnTo>
                <a:lnTo>
                  <a:pt x="1132712" y="244475"/>
                </a:lnTo>
                <a:lnTo>
                  <a:pt x="1109090" y="263651"/>
                </a:lnTo>
                <a:lnTo>
                  <a:pt x="1109090" y="309117"/>
                </a:lnTo>
                <a:lnTo>
                  <a:pt x="1125347" y="340487"/>
                </a:lnTo>
                <a:lnTo>
                  <a:pt x="1164208" y="340487"/>
                </a:lnTo>
                <a:lnTo>
                  <a:pt x="1217168" y="327787"/>
                </a:lnTo>
                <a:lnTo>
                  <a:pt x="1249552" y="296037"/>
                </a:lnTo>
                <a:lnTo>
                  <a:pt x="1189227" y="265684"/>
                </a:lnTo>
                <a:lnTo>
                  <a:pt x="1221994" y="238251"/>
                </a:lnTo>
                <a:lnTo>
                  <a:pt x="1269746" y="242188"/>
                </a:lnTo>
                <a:lnTo>
                  <a:pt x="1300733" y="214629"/>
                </a:lnTo>
                <a:lnTo>
                  <a:pt x="1257934" y="200913"/>
                </a:lnTo>
                <a:lnTo>
                  <a:pt x="1243456" y="186562"/>
                </a:lnTo>
                <a:lnTo>
                  <a:pt x="1209294" y="163702"/>
                </a:lnTo>
                <a:lnTo>
                  <a:pt x="1216786" y="110743"/>
                </a:lnTo>
                <a:lnTo>
                  <a:pt x="1205356" y="53975"/>
                </a:lnTo>
                <a:lnTo>
                  <a:pt x="1267968" y="26797"/>
                </a:lnTo>
                <a:lnTo>
                  <a:pt x="1324863" y="19938"/>
                </a:lnTo>
                <a:lnTo>
                  <a:pt x="1376933" y="18034"/>
                </a:lnTo>
                <a:lnTo>
                  <a:pt x="1400936" y="0"/>
                </a:lnTo>
                <a:lnTo>
                  <a:pt x="1417193" y="38608"/>
                </a:lnTo>
                <a:lnTo>
                  <a:pt x="1417193" y="86613"/>
                </a:lnTo>
                <a:lnTo>
                  <a:pt x="1436877" y="125475"/>
                </a:lnTo>
                <a:lnTo>
                  <a:pt x="1456944" y="173227"/>
                </a:lnTo>
                <a:lnTo>
                  <a:pt x="1445132" y="226822"/>
                </a:lnTo>
                <a:lnTo>
                  <a:pt x="1440814" y="289560"/>
                </a:lnTo>
                <a:lnTo>
                  <a:pt x="1440814" y="379349"/>
                </a:lnTo>
                <a:lnTo>
                  <a:pt x="1429003" y="465963"/>
                </a:lnTo>
                <a:lnTo>
                  <a:pt x="1412748" y="504825"/>
                </a:lnTo>
                <a:lnTo>
                  <a:pt x="1421129" y="543687"/>
                </a:lnTo>
                <a:lnTo>
                  <a:pt x="1393062" y="570484"/>
                </a:lnTo>
                <a:lnTo>
                  <a:pt x="1400936" y="606425"/>
                </a:lnTo>
                <a:lnTo>
                  <a:pt x="1397000" y="648335"/>
                </a:lnTo>
                <a:lnTo>
                  <a:pt x="1369059" y="657098"/>
                </a:lnTo>
                <a:lnTo>
                  <a:pt x="1305178" y="621156"/>
                </a:lnTo>
                <a:lnTo>
                  <a:pt x="1264920" y="600201"/>
                </a:lnTo>
                <a:lnTo>
                  <a:pt x="1221104" y="573404"/>
                </a:lnTo>
                <a:lnTo>
                  <a:pt x="1184782" y="576452"/>
                </a:lnTo>
                <a:lnTo>
                  <a:pt x="1145031" y="591438"/>
                </a:lnTo>
                <a:lnTo>
                  <a:pt x="1132712" y="609473"/>
                </a:lnTo>
                <a:lnTo>
                  <a:pt x="1085087" y="645033"/>
                </a:lnTo>
                <a:lnTo>
                  <a:pt x="1064895" y="675131"/>
                </a:lnTo>
                <a:lnTo>
                  <a:pt x="1029080" y="713993"/>
                </a:lnTo>
                <a:lnTo>
                  <a:pt x="973074" y="758698"/>
                </a:lnTo>
                <a:lnTo>
                  <a:pt x="952880" y="794638"/>
                </a:lnTo>
                <a:lnTo>
                  <a:pt x="956818" y="839470"/>
                </a:lnTo>
                <a:lnTo>
                  <a:pt x="956818" y="866266"/>
                </a:lnTo>
                <a:lnTo>
                  <a:pt x="964692" y="895985"/>
                </a:lnTo>
                <a:lnTo>
                  <a:pt x="1001013" y="908050"/>
                </a:lnTo>
                <a:lnTo>
                  <a:pt x="1004951" y="952880"/>
                </a:lnTo>
                <a:lnTo>
                  <a:pt x="1033018" y="982852"/>
                </a:lnTo>
                <a:lnTo>
                  <a:pt x="1053083" y="1015618"/>
                </a:lnTo>
                <a:lnTo>
                  <a:pt x="1092961" y="1039495"/>
                </a:lnTo>
                <a:lnTo>
                  <a:pt x="1126617" y="1060958"/>
                </a:lnTo>
                <a:lnTo>
                  <a:pt x="1091183" y="1072768"/>
                </a:lnTo>
                <a:lnTo>
                  <a:pt x="1024254" y="1076325"/>
                </a:lnTo>
                <a:lnTo>
                  <a:pt x="903477" y="1057021"/>
                </a:lnTo>
                <a:lnTo>
                  <a:pt x="844423" y="1064895"/>
                </a:lnTo>
                <a:lnTo>
                  <a:pt x="798068" y="1044955"/>
                </a:lnTo>
                <a:lnTo>
                  <a:pt x="728852" y="1072388"/>
                </a:lnTo>
                <a:lnTo>
                  <a:pt x="607695" y="1072768"/>
                </a:lnTo>
                <a:lnTo>
                  <a:pt x="540765" y="1115567"/>
                </a:lnTo>
                <a:lnTo>
                  <a:pt x="488314" y="1089405"/>
                </a:lnTo>
                <a:lnTo>
                  <a:pt x="462406" y="1053846"/>
                </a:lnTo>
                <a:lnTo>
                  <a:pt x="408177" y="1032510"/>
                </a:lnTo>
                <a:lnTo>
                  <a:pt x="338581" y="992377"/>
                </a:lnTo>
                <a:lnTo>
                  <a:pt x="276986" y="951864"/>
                </a:lnTo>
                <a:lnTo>
                  <a:pt x="224917" y="959103"/>
                </a:lnTo>
                <a:lnTo>
                  <a:pt x="177164" y="935481"/>
                </a:lnTo>
                <a:lnTo>
                  <a:pt x="147447" y="947292"/>
                </a:lnTo>
                <a:lnTo>
                  <a:pt x="102870" y="939164"/>
                </a:lnTo>
                <a:lnTo>
                  <a:pt x="23622" y="921512"/>
                </a:lnTo>
                <a:lnTo>
                  <a:pt x="0" y="911605"/>
                </a:lnTo>
                <a:lnTo>
                  <a:pt x="55625" y="850900"/>
                </a:lnTo>
                <a:lnTo>
                  <a:pt x="121157" y="821436"/>
                </a:lnTo>
                <a:lnTo>
                  <a:pt x="185038" y="812038"/>
                </a:lnTo>
                <a:lnTo>
                  <a:pt x="219582" y="782574"/>
                </a:lnTo>
                <a:lnTo>
                  <a:pt x="240664" y="755776"/>
                </a:lnTo>
                <a:lnTo>
                  <a:pt x="197357" y="744092"/>
                </a:lnTo>
                <a:lnTo>
                  <a:pt x="167131" y="733298"/>
                </a:lnTo>
                <a:lnTo>
                  <a:pt x="121157" y="719836"/>
                </a:lnTo>
                <a:lnTo>
                  <a:pt x="85344" y="699008"/>
                </a:lnTo>
                <a:lnTo>
                  <a:pt x="89280" y="672464"/>
                </a:lnTo>
                <a:lnTo>
                  <a:pt x="108076" y="642365"/>
                </a:lnTo>
                <a:lnTo>
                  <a:pt x="164083" y="642112"/>
                </a:lnTo>
                <a:lnTo>
                  <a:pt x="221869" y="636270"/>
                </a:lnTo>
                <a:lnTo>
                  <a:pt x="244601" y="605154"/>
                </a:lnTo>
                <a:lnTo>
                  <a:pt x="257301" y="561086"/>
                </a:lnTo>
                <a:lnTo>
                  <a:pt x="286130" y="527430"/>
                </a:lnTo>
                <a:lnTo>
                  <a:pt x="304926" y="495426"/>
                </a:lnTo>
                <a:lnTo>
                  <a:pt x="308863" y="471804"/>
                </a:lnTo>
                <a:lnTo>
                  <a:pt x="342519" y="455802"/>
                </a:lnTo>
                <a:lnTo>
                  <a:pt x="381126" y="442087"/>
                </a:lnTo>
                <a:lnTo>
                  <a:pt x="381126" y="409066"/>
                </a:lnTo>
                <a:lnTo>
                  <a:pt x="333375" y="403860"/>
                </a:lnTo>
                <a:lnTo>
                  <a:pt x="317626" y="370586"/>
                </a:lnTo>
                <a:lnTo>
                  <a:pt x="273050" y="349250"/>
                </a:lnTo>
                <a:lnTo>
                  <a:pt x="228853" y="343153"/>
                </a:lnTo>
                <a:lnTo>
                  <a:pt x="192912" y="351916"/>
                </a:lnTo>
                <a:lnTo>
                  <a:pt x="145669" y="358775"/>
                </a:lnTo>
                <a:lnTo>
                  <a:pt x="96265" y="385190"/>
                </a:lnTo>
                <a:lnTo>
                  <a:pt x="52958" y="361696"/>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30" name="object 30"/>
          <p:cNvSpPr/>
          <p:nvPr/>
        </p:nvSpPr>
        <p:spPr>
          <a:xfrm>
            <a:off x="4962906" y="3642741"/>
            <a:ext cx="668083" cy="503492"/>
          </a:xfrm>
          <a:prstGeom prst="rect">
            <a:avLst/>
          </a:prstGeom>
          <a:blipFill>
            <a:blip r:embed="rId11"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31" name="object 31"/>
          <p:cNvSpPr/>
          <p:nvPr/>
        </p:nvSpPr>
        <p:spPr>
          <a:xfrm>
            <a:off x="4980623" y="3631882"/>
            <a:ext cx="653891" cy="489585"/>
          </a:xfrm>
          <a:custGeom>
            <a:avLst/>
            <a:gdLst/>
            <a:ahLst/>
            <a:cxnLst/>
            <a:rect l="l" t="t" r="r" b="b"/>
            <a:pathLst>
              <a:path w="871854" h="652779">
                <a:moveTo>
                  <a:pt x="577596" y="0"/>
                </a:moveTo>
                <a:lnTo>
                  <a:pt x="511555" y="8762"/>
                </a:lnTo>
                <a:lnTo>
                  <a:pt x="432816" y="22859"/>
                </a:lnTo>
                <a:lnTo>
                  <a:pt x="384683" y="50291"/>
                </a:lnTo>
                <a:lnTo>
                  <a:pt x="304546" y="70484"/>
                </a:lnTo>
                <a:lnTo>
                  <a:pt x="256921" y="121792"/>
                </a:lnTo>
                <a:lnTo>
                  <a:pt x="194310" y="160654"/>
                </a:lnTo>
                <a:lnTo>
                  <a:pt x="168910" y="202056"/>
                </a:lnTo>
                <a:lnTo>
                  <a:pt x="127380" y="245109"/>
                </a:lnTo>
                <a:lnTo>
                  <a:pt x="68325" y="297688"/>
                </a:lnTo>
                <a:lnTo>
                  <a:pt x="0" y="317372"/>
                </a:lnTo>
                <a:lnTo>
                  <a:pt x="10541" y="379983"/>
                </a:lnTo>
                <a:lnTo>
                  <a:pt x="58674" y="411606"/>
                </a:lnTo>
                <a:lnTo>
                  <a:pt x="76962" y="462279"/>
                </a:lnTo>
                <a:lnTo>
                  <a:pt x="99822" y="510285"/>
                </a:lnTo>
                <a:lnTo>
                  <a:pt x="131318" y="549782"/>
                </a:lnTo>
                <a:lnTo>
                  <a:pt x="174117" y="583057"/>
                </a:lnTo>
                <a:lnTo>
                  <a:pt x="213614" y="618363"/>
                </a:lnTo>
                <a:lnTo>
                  <a:pt x="251587" y="643508"/>
                </a:lnTo>
                <a:lnTo>
                  <a:pt x="304546" y="651256"/>
                </a:lnTo>
                <a:lnTo>
                  <a:pt x="358394" y="652271"/>
                </a:lnTo>
                <a:lnTo>
                  <a:pt x="398652" y="587628"/>
                </a:lnTo>
                <a:lnTo>
                  <a:pt x="422783" y="556640"/>
                </a:lnTo>
                <a:lnTo>
                  <a:pt x="453771" y="532129"/>
                </a:lnTo>
                <a:lnTo>
                  <a:pt x="473455" y="502792"/>
                </a:lnTo>
                <a:lnTo>
                  <a:pt x="529081" y="493648"/>
                </a:lnTo>
                <a:lnTo>
                  <a:pt x="564515" y="490727"/>
                </a:lnTo>
                <a:lnTo>
                  <a:pt x="609769" y="490727"/>
                </a:lnTo>
                <a:lnTo>
                  <a:pt x="659002" y="478916"/>
                </a:lnTo>
                <a:lnTo>
                  <a:pt x="692785" y="459613"/>
                </a:lnTo>
                <a:lnTo>
                  <a:pt x="721614" y="439800"/>
                </a:lnTo>
                <a:lnTo>
                  <a:pt x="754506" y="412369"/>
                </a:lnTo>
                <a:lnTo>
                  <a:pt x="777240" y="388873"/>
                </a:lnTo>
                <a:lnTo>
                  <a:pt x="766699" y="363727"/>
                </a:lnTo>
                <a:lnTo>
                  <a:pt x="787653" y="334009"/>
                </a:lnTo>
                <a:lnTo>
                  <a:pt x="818769" y="322198"/>
                </a:lnTo>
                <a:lnTo>
                  <a:pt x="833627" y="295782"/>
                </a:lnTo>
                <a:lnTo>
                  <a:pt x="861187" y="264413"/>
                </a:lnTo>
                <a:lnTo>
                  <a:pt x="871347" y="230504"/>
                </a:lnTo>
                <a:lnTo>
                  <a:pt x="871727" y="185165"/>
                </a:lnTo>
                <a:lnTo>
                  <a:pt x="825753" y="142366"/>
                </a:lnTo>
                <a:lnTo>
                  <a:pt x="767588" y="114553"/>
                </a:lnTo>
                <a:lnTo>
                  <a:pt x="729488" y="89407"/>
                </a:lnTo>
                <a:lnTo>
                  <a:pt x="687451" y="44068"/>
                </a:lnTo>
                <a:lnTo>
                  <a:pt x="628903" y="27431"/>
                </a:lnTo>
                <a:lnTo>
                  <a:pt x="577596" y="0"/>
                </a:lnTo>
                <a:close/>
              </a:path>
              <a:path w="871854" h="652779">
                <a:moveTo>
                  <a:pt x="609769" y="490727"/>
                </a:moveTo>
                <a:lnTo>
                  <a:pt x="564515" y="490727"/>
                </a:lnTo>
                <a:lnTo>
                  <a:pt x="608711" y="490981"/>
                </a:lnTo>
                <a:lnTo>
                  <a:pt x="609769" y="490727"/>
                </a:lnTo>
                <a:close/>
              </a:path>
            </a:pathLst>
          </a:custGeom>
          <a:solidFill>
            <a:srgbClr val="A6A6A6"/>
          </a:solidFill>
        </p:spPr>
        <p:txBody>
          <a:bodyPr wrap="square" lIns="0" tIns="0" rIns="0" bIns="0" rtlCol="0"/>
          <a:lstStyle/>
          <a:p>
            <a:pPr defTabSz="685800">
              <a:defRPr/>
            </a:pPr>
            <a:endParaRPr sz="1350">
              <a:solidFill>
                <a:prstClr val="black"/>
              </a:solidFill>
              <a:latin typeface="Calibri"/>
            </a:endParaRPr>
          </a:p>
        </p:txBody>
      </p:sp>
      <p:sp>
        <p:nvSpPr>
          <p:cNvPr id="32" name="object 32"/>
          <p:cNvSpPr/>
          <p:nvPr/>
        </p:nvSpPr>
        <p:spPr>
          <a:xfrm>
            <a:off x="4980623" y="3631882"/>
            <a:ext cx="653891" cy="489585"/>
          </a:xfrm>
          <a:custGeom>
            <a:avLst/>
            <a:gdLst/>
            <a:ahLst/>
            <a:cxnLst/>
            <a:rect l="l" t="t" r="r" b="b"/>
            <a:pathLst>
              <a:path w="871854" h="652779">
                <a:moveTo>
                  <a:pt x="511555" y="8762"/>
                </a:moveTo>
                <a:lnTo>
                  <a:pt x="432816" y="22859"/>
                </a:lnTo>
                <a:lnTo>
                  <a:pt x="384683" y="50291"/>
                </a:lnTo>
                <a:lnTo>
                  <a:pt x="304546" y="70484"/>
                </a:lnTo>
                <a:lnTo>
                  <a:pt x="256921" y="121792"/>
                </a:lnTo>
                <a:lnTo>
                  <a:pt x="194310" y="160654"/>
                </a:lnTo>
                <a:lnTo>
                  <a:pt x="168910" y="202056"/>
                </a:lnTo>
                <a:lnTo>
                  <a:pt x="127380" y="245109"/>
                </a:lnTo>
                <a:lnTo>
                  <a:pt x="68325" y="297688"/>
                </a:lnTo>
                <a:lnTo>
                  <a:pt x="0" y="317372"/>
                </a:lnTo>
                <a:lnTo>
                  <a:pt x="10541" y="379983"/>
                </a:lnTo>
                <a:lnTo>
                  <a:pt x="58674" y="411606"/>
                </a:lnTo>
                <a:lnTo>
                  <a:pt x="76962" y="462279"/>
                </a:lnTo>
                <a:lnTo>
                  <a:pt x="99822" y="510285"/>
                </a:lnTo>
                <a:lnTo>
                  <a:pt x="131318" y="549782"/>
                </a:lnTo>
                <a:lnTo>
                  <a:pt x="174117" y="583057"/>
                </a:lnTo>
                <a:lnTo>
                  <a:pt x="213614" y="618363"/>
                </a:lnTo>
                <a:lnTo>
                  <a:pt x="251587" y="643508"/>
                </a:lnTo>
                <a:lnTo>
                  <a:pt x="304546" y="651256"/>
                </a:lnTo>
                <a:lnTo>
                  <a:pt x="358394" y="652271"/>
                </a:lnTo>
                <a:lnTo>
                  <a:pt x="398652" y="587628"/>
                </a:lnTo>
                <a:lnTo>
                  <a:pt x="422783" y="556640"/>
                </a:lnTo>
                <a:lnTo>
                  <a:pt x="453771" y="532129"/>
                </a:lnTo>
                <a:lnTo>
                  <a:pt x="473455" y="502792"/>
                </a:lnTo>
                <a:lnTo>
                  <a:pt x="529081" y="493648"/>
                </a:lnTo>
                <a:lnTo>
                  <a:pt x="564515" y="490727"/>
                </a:lnTo>
                <a:lnTo>
                  <a:pt x="608711" y="490981"/>
                </a:lnTo>
                <a:lnTo>
                  <a:pt x="659002" y="478916"/>
                </a:lnTo>
                <a:lnTo>
                  <a:pt x="692785" y="459613"/>
                </a:lnTo>
                <a:lnTo>
                  <a:pt x="721614" y="439800"/>
                </a:lnTo>
                <a:lnTo>
                  <a:pt x="754506" y="412369"/>
                </a:lnTo>
                <a:lnTo>
                  <a:pt x="777240" y="388873"/>
                </a:lnTo>
                <a:lnTo>
                  <a:pt x="766699" y="363727"/>
                </a:lnTo>
                <a:lnTo>
                  <a:pt x="787653" y="334009"/>
                </a:lnTo>
                <a:lnTo>
                  <a:pt x="818769" y="322198"/>
                </a:lnTo>
                <a:lnTo>
                  <a:pt x="833627" y="295782"/>
                </a:lnTo>
                <a:lnTo>
                  <a:pt x="861187" y="264413"/>
                </a:lnTo>
                <a:lnTo>
                  <a:pt x="871347" y="230504"/>
                </a:lnTo>
                <a:lnTo>
                  <a:pt x="871727" y="185165"/>
                </a:lnTo>
                <a:lnTo>
                  <a:pt x="825753" y="142366"/>
                </a:lnTo>
                <a:lnTo>
                  <a:pt x="767588" y="114553"/>
                </a:lnTo>
                <a:lnTo>
                  <a:pt x="729488" y="89407"/>
                </a:lnTo>
                <a:lnTo>
                  <a:pt x="687451" y="44068"/>
                </a:lnTo>
                <a:lnTo>
                  <a:pt x="628903" y="27431"/>
                </a:lnTo>
                <a:lnTo>
                  <a:pt x="577596" y="0"/>
                </a:lnTo>
                <a:lnTo>
                  <a:pt x="511555" y="8762"/>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33" name="object 33"/>
          <p:cNvSpPr/>
          <p:nvPr/>
        </p:nvSpPr>
        <p:spPr>
          <a:xfrm>
            <a:off x="6757417" y="2251710"/>
            <a:ext cx="1705451" cy="458629"/>
          </a:xfrm>
          <a:custGeom>
            <a:avLst/>
            <a:gdLst/>
            <a:ahLst/>
            <a:cxnLst/>
            <a:rect l="l" t="t" r="r" b="b"/>
            <a:pathLst>
              <a:path w="2273934" h="611505">
                <a:moveTo>
                  <a:pt x="0" y="69469"/>
                </a:moveTo>
                <a:lnTo>
                  <a:pt x="5460" y="42433"/>
                </a:lnTo>
                <a:lnTo>
                  <a:pt x="20351" y="20351"/>
                </a:lnTo>
                <a:lnTo>
                  <a:pt x="42433" y="5461"/>
                </a:lnTo>
                <a:lnTo>
                  <a:pt x="69468" y="0"/>
                </a:lnTo>
                <a:lnTo>
                  <a:pt x="2204338" y="0"/>
                </a:lnTo>
                <a:lnTo>
                  <a:pt x="2231374" y="5461"/>
                </a:lnTo>
                <a:lnTo>
                  <a:pt x="2253456" y="20351"/>
                </a:lnTo>
                <a:lnTo>
                  <a:pt x="2268346" y="42433"/>
                </a:lnTo>
                <a:lnTo>
                  <a:pt x="2273807" y="69469"/>
                </a:lnTo>
                <a:lnTo>
                  <a:pt x="2273807" y="541655"/>
                </a:lnTo>
                <a:lnTo>
                  <a:pt x="2268346" y="568690"/>
                </a:lnTo>
                <a:lnTo>
                  <a:pt x="2253456" y="590772"/>
                </a:lnTo>
                <a:lnTo>
                  <a:pt x="2231374" y="605663"/>
                </a:lnTo>
                <a:lnTo>
                  <a:pt x="2204338" y="611124"/>
                </a:lnTo>
                <a:lnTo>
                  <a:pt x="69468" y="611124"/>
                </a:lnTo>
                <a:lnTo>
                  <a:pt x="42433" y="605663"/>
                </a:lnTo>
                <a:lnTo>
                  <a:pt x="20351" y="590772"/>
                </a:lnTo>
                <a:lnTo>
                  <a:pt x="5460" y="568690"/>
                </a:lnTo>
                <a:lnTo>
                  <a:pt x="0" y="541655"/>
                </a:lnTo>
                <a:lnTo>
                  <a:pt x="0" y="69469"/>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34" name="object 34"/>
          <p:cNvSpPr/>
          <p:nvPr/>
        </p:nvSpPr>
        <p:spPr>
          <a:xfrm>
            <a:off x="6806564" y="2016242"/>
            <a:ext cx="1622489" cy="340052"/>
          </a:xfrm>
          <a:prstGeom prst="rect">
            <a:avLst/>
          </a:prstGeom>
          <a:blipFill>
            <a:blip r:embed="rId1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35" name="object 35"/>
          <p:cNvSpPr/>
          <p:nvPr/>
        </p:nvSpPr>
        <p:spPr>
          <a:xfrm>
            <a:off x="7300341" y="2066553"/>
            <a:ext cx="632650" cy="280597"/>
          </a:xfrm>
          <a:prstGeom prst="rect">
            <a:avLst/>
          </a:prstGeom>
          <a:blipFill>
            <a:blip r:embed="rId1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36" name="object 36"/>
          <p:cNvSpPr/>
          <p:nvPr/>
        </p:nvSpPr>
        <p:spPr>
          <a:xfrm>
            <a:off x="6824282" y="2005394"/>
            <a:ext cx="1608296" cy="325755"/>
          </a:xfrm>
          <a:custGeom>
            <a:avLst/>
            <a:gdLst/>
            <a:ahLst/>
            <a:cxnLst/>
            <a:rect l="l" t="t" r="r" b="b"/>
            <a:pathLst>
              <a:path w="2144395" h="434339">
                <a:moveTo>
                  <a:pt x="1927098" y="0"/>
                </a:moveTo>
                <a:lnTo>
                  <a:pt x="217169" y="0"/>
                </a:lnTo>
                <a:lnTo>
                  <a:pt x="167391" y="5738"/>
                </a:lnTo>
                <a:lnTo>
                  <a:pt x="121686" y="22082"/>
                </a:lnTo>
                <a:lnTo>
                  <a:pt x="81362" y="47726"/>
                </a:lnTo>
                <a:lnTo>
                  <a:pt x="47726" y="81362"/>
                </a:lnTo>
                <a:lnTo>
                  <a:pt x="22082" y="121686"/>
                </a:lnTo>
                <a:lnTo>
                  <a:pt x="5738" y="167391"/>
                </a:lnTo>
                <a:lnTo>
                  <a:pt x="0" y="217169"/>
                </a:lnTo>
                <a:lnTo>
                  <a:pt x="5738" y="266948"/>
                </a:lnTo>
                <a:lnTo>
                  <a:pt x="22082" y="312653"/>
                </a:lnTo>
                <a:lnTo>
                  <a:pt x="47726" y="352977"/>
                </a:lnTo>
                <a:lnTo>
                  <a:pt x="81362" y="386613"/>
                </a:lnTo>
                <a:lnTo>
                  <a:pt x="121686" y="412257"/>
                </a:lnTo>
                <a:lnTo>
                  <a:pt x="167391" y="428601"/>
                </a:lnTo>
                <a:lnTo>
                  <a:pt x="217169" y="434339"/>
                </a:lnTo>
                <a:lnTo>
                  <a:pt x="1927098" y="434339"/>
                </a:lnTo>
                <a:lnTo>
                  <a:pt x="1976876" y="428601"/>
                </a:lnTo>
                <a:lnTo>
                  <a:pt x="2022581" y="412257"/>
                </a:lnTo>
                <a:lnTo>
                  <a:pt x="2062905" y="386613"/>
                </a:lnTo>
                <a:lnTo>
                  <a:pt x="2096541" y="352977"/>
                </a:lnTo>
                <a:lnTo>
                  <a:pt x="2122185" y="312653"/>
                </a:lnTo>
                <a:lnTo>
                  <a:pt x="2138529" y="266948"/>
                </a:lnTo>
                <a:lnTo>
                  <a:pt x="2144267" y="217169"/>
                </a:lnTo>
                <a:lnTo>
                  <a:pt x="2138529" y="167391"/>
                </a:lnTo>
                <a:lnTo>
                  <a:pt x="2122185" y="121686"/>
                </a:lnTo>
                <a:lnTo>
                  <a:pt x="2096541" y="81362"/>
                </a:lnTo>
                <a:lnTo>
                  <a:pt x="2062905" y="47726"/>
                </a:lnTo>
                <a:lnTo>
                  <a:pt x="2022581" y="22082"/>
                </a:lnTo>
                <a:lnTo>
                  <a:pt x="1976876" y="5738"/>
                </a:lnTo>
                <a:lnTo>
                  <a:pt x="1927098"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37" name="object 37"/>
          <p:cNvSpPr/>
          <p:nvPr/>
        </p:nvSpPr>
        <p:spPr>
          <a:xfrm>
            <a:off x="6824282" y="2005394"/>
            <a:ext cx="1608296" cy="325755"/>
          </a:xfrm>
          <a:custGeom>
            <a:avLst/>
            <a:gdLst/>
            <a:ahLst/>
            <a:cxnLst/>
            <a:rect l="l" t="t" r="r" b="b"/>
            <a:pathLst>
              <a:path w="2144395" h="434339">
                <a:moveTo>
                  <a:pt x="0" y="217169"/>
                </a:moveTo>
                <a:lnTo>
                  <a:pt x="5738" y="167391"/>
                </a:lnTo>
                <a:lnTo>
                  <a:pt x="22082" y="121686"/>
                </a:lnTo>
                <a:lnTo>
                  <a:pt x="47726" y="81362"/>
                </a:lnTo>
                <a:lnTo>
                  <a:pt x="81362" y="47726"/>
                </a:lnTo>
                <a:lnTo>
                  <a:pt x="121686" y="22082"/>
                </a:lnTo>
                <a:lnTo>
                  <a:pt x="167391" y="5738"/>
                </a:lnTo>
                <a:lnTo>
                  <a:pt x="217169" y="0"/>
                </a:lnTo>
                <a:lnTo>
                  <a:pt x="1927098" y="0"/>
                </a:lnTo>
                <a:lnTo>
                  <a:pt x="1976876" y="5738"/>
                </a:lnTo>
                <a:lnTo>
                  <a:pt x="2022581" y="22082"/>
                </a:lnTo>
                <a:lnTo>
                  <a:pt x="2062905" y="47726"/>
                </a:lnTo>
                <a:lnTo>
                  <a:pt x="2096541" y="81362"/>
                </a:lnTo>
                <a:lnTo>
                  <a:pt x="2122185" y="121686"/>
                </a:lnTo>
                <a:lnTo>
                  <a:pt x="2138529" y="167391"/>
                </a:lnTo>
                <a:lnTo>
                  <a:pt x="2144267" y="217169"/>
                </a:lnTo>
                <a:lnTo>
                  <a:pt x="2138529" y="266948"/>
                </a:lnTo>
                <a:lnTo>
                  <a:pt x="2122185" y="312653"/>
                </a:lnTo>
                <a:lnTo>
                  <a:pt x="2096541" y="352977"/>
                </a:lnTo>
                <a:lnTo>
                  <a:pt x="2062905" y="386613"/>
                </a:lnTo>
                <a:lnTo>
                  <a:pt x="2022581" y="412257"/>
                </a:lnTo>
                <a:lnTo>
                  <a:pt x="1976876" y="428601"/>
                </a:lnTo>
                <a:lnTo>
                  <a:pt x="1927098" y="434339"/>
                </a:lnTo>
                <a:lnTo>
                  <a:pt x="217169" y="434339"/>
                </a:lnTo>
                <a:lnTo>
                  <a:pt x="167391" y="428601"/>
                </a:lnTo>
                <a:lnTo>
                  <a:pt x="121686" y="412257"/>
                </a:lnTo>
                <a:lnTo>
                  <a:pt x="81362" y="386613"/>
                </a:lnTo>
                <a:lnTo>
                  <a:pt x="47726" y="352977"/>
                </a:lnTo>
                <a:lnTo>
                  <a:pt x="22082" y="312653"/>
                </a:lnTo>
                <a:lnTo>
                  <a:pt x="5738" y="266948"/>
                </a:lnTo>
                <a:lnTo>
                  <a:pt x="0" y="217169"/>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38" name="object 38"/>
          <p:cNvSpPr txBox="1"/>
          <p:nvPr/>
        </p:nvSpPr>
        <p:spPr>
          <a:xfrm>
            <a:off x="7382732" y="2079688"/>
            <a:ext cx="491490" cy="161583"/>
          </a:xfrm>
          <a:prstGeom prst="rect">
            <a:avLst/>
          </a:prstGeom>
        </p:spPr>
        <p:txBody>
          <a:bodyPr vert="horz" wrap="square" lIns="0" tIns="0" rIns="0" bIns="0" rtlCol="0">
            <a:spAutoFit/>
          </a:bodyPr>
          <a:lstStyle/>
          <a:p>
            <a:pPr marL="9525" defTabSz="685800">
              <a:defRPr/>
            </a:pPr>
            <a:r>
              <a:rPr sz="1050" b="1" spc="-4" dirty="0">
                <a:solidFill>
                  <a:srgbClr val="FFFFFF"/>
                </a:solidFill>
                <a:latin typeface="Arial Narrow" panose="020B0606020202030204" pitchFamily="34" charset="0"/>
                <a:cs typeface="Calibri"/>
              </a:rPr>
              <a:t>Gauteng</a:t>
            </a:r>
            <a:endParaRPr sz="1050" dirty="0">
              <a:solidFill>
                <a:prstClr val="black"/>
              </a:solidFill>
              <a:latin typeface="Arial Narrow" panose="020B0606020202030204" pitchFamily="34" charset="0"/>
              <a:cs typeface="Calibri"/>
            </a:endParaRPr>
          </a:p>
        </p:txBody>
      </p:sp>
      <p:sp>
        <p:nvSpPr>
          <p:cNvPr id="39" name="object 39"/>
          <p:cNvSpPr txBox="1"/>
          <p:nvPr/>
        </p:nvSpPr>
        <p:spPr>
          <a:xfrm>
            <a:off x="6812280" y="2312288"/>
            <a:ext cx="1552575" cy="298287"/>
          </a:xfrm>
          <a:prstGeom prst="rect">
            <a:avLst/>
          </a:prstGeom>
          <a:solidFill>
            <a:srgbClr val="92D050"/>
          </a:solidFill>
        </p:spPr>
        <p:txBody>
          <a:bodyPr vert="horz" wrap="square" lIns="0" tIns="19050" rIns="0" bIns="0" rtlCol="0">
            <a:spAutoFit/>
          </a:bodyPr>
          <a:lstStyle/>
          <a:p>
            <a:pPr marL="580549" marR="65246" indent="-507683" defTabSz="685800">
              <a:lnSpc>
                <a:spcPct val="114500"/>
              </a:lnSpc>
              <a:spcBef>
                <a:spcPts val="150"/>
              </a:spcBef>
              <a:defRPr/>
            </a:pPr>
            <a:r>
              <a:rPr lang="en-US" sz="825" b="1" spc="-4" dirty="0">
                <a:solidFill>
                  <a:prstClr val="black"/>
                </a:solidFill>
                <a:latin typeface="Arial Narrow" panose="020B0606020202030204" pitchFamily="34" charset="0"/>
                <a:cs typeface="Calibri"/>
              </a:rPr>
              <a:t>256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40" name="object 40"/>
          <p:cNvSpPr/>
          <p:nvPr/>
        </p:nvSpPr>
        <p:spPr>
          <a:xfrm>
            <a:off x="5282946" y="2481453"/>
            <a:ext cx="1475423" cy="491014"/>
          </a:xfrm>
          <a:custGeom>
            <a:avLst/>
            <a:gdLst/>
            <a:ahLst/>
            <a:cxnLst/>
            <a:rect l="l" t="t" r="r" b="b"/>
            <a:pathLst>
              <a:path w="1967229" h="654685">
                <a:moveTo>
                  <a:pt x="0" y="654304"/>
                </a:moveTo>
                <a:lnTo>
                  <a:pt x="0" y="0"/>
                </a:lnTo>
                <a:lnTo>
                  <a:pt x="1966722" y="0"/>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41" name="object 41"/>
          <p:cNvSpPr/>
          <p:nvPr/>
        </p:nvSpPr>
        <p:spPr>
          <a:xfrm>
            <a:off x="5260085" y="3000345"/>
            <a:ext cx="80582" cy="62323"/>
          </a:xfrm>
          <a:prstGeom prst="rect">
            <a:avLst/>
          </a:prstGeom>
          <a:blipFill>
            <a:blip r:embed="rId1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42" name="object 42"/>
          <p:cNvSpPr/>
          <p:nvPr/>
        </p:nvSpPr>
        <p:spPr>
          <a:xfrm>
            <a:off x="5226940" y="2971800"/>
            <a:ext cx="110966" cy="83820"/>
          </a:xfrm>
          <a:custGeom>
            <a:avLst/>
            <a:gdLst/>
            <a:ahLst/>
            <a:cxnLst/>
            <a:rect l="l" t="t" r="r" b="b"/>
            <a:pathLst>
              <a:path w="147954" h="111760">
                <a:moveTo>
                  <a:pt x="73914" y="0"/>
                </a:moveTo>
                <a:lnTo>
                  <a:pt x="45166" y="4369"/>
                </a:lnTo>
                <a:lnTo>
                  <a:pt x="21669" y="16287"/>
                </a:lnTo>
                <a:lnTo>
                  <a:pt x="5816" y="33968"/>
                </a:lnTo>
                <a:lnTo>
                  <a:pt x="0" y="55625"/>
                </a:lnTo>
                <a:lnTo>
                  <a:pt x="5816" y="77283"/>
                </a:lnTo>
                <a:lnTo>
                  <a:pt x="21669" y="94964"/>
                </a:lnTo>
                <a:lnTo>
                  <a:pt x="45166" y="106882"/>
                </a:lnTo>
                <a:lnTo>
                  <a:pt x="73914" y="111251"/>
                </a:lnTo>
                <a:lnTo>
                  <a:pt x="102661" y="106882"/>
                </a:lnTo>
                <a:lnTo>
                  <a:pt x="126158" y="94964"/>
                </a:lnTo>
                <a:lnTo>
                  <a:pt x="142011" y="77283"/>
                </a:lnTo>
                <a:lnTo>
                  <a:pt x="147827" y="55625"/>
                </a:lnTo>
                <a:lnTo>
                  <a:pt x="142011" y="33968"/>
                </a:lnTo>
                <a:lnTo>
                  <a:pt x="126158" y="16287"/>
                </a:lnTo>
                <a:lnTo>
                  <a:pt x="102661" y="4369"/>
                </a:lnTo>
                <a:lnTo>
                  <a:pt x="73914"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43" name="object 43"/>
          <p:cNvSpPr/>
          <p:nvPr/>
        </p:nvSpPr>
        <p:spPr>
          <a:xfrm>
            <a:off x="5226940" y="2971800"/>
            <a:ext cx="110966" cy="83820"/>
          </a:xfrm>
          <a:custGeom>
            <a:avLst/>
            <a:gdLst/>
            <a:ahLst/>
            <a:cxnLst/>
            <a:rect l="l" t="t" r="r" b="b"/>
            <a:pathLst>
              <a:path w="147954" h="111760">
                <a:moveTo>
                  <a:pt x="0" y="55625"/>
                </a:moveTo>
                <a:lnTo>
                  <a:pt x="5816" y="33968"/>
                </a:lnTo>
                <a:lnTo>
                  <a:pt x="21669" y="16287"/>
                </a:lnTo>
                <a:lnTo>
                  <a:pt x="45166" y="4369"/>
                </a:lnTo>
                <a:lnTo>
                  <a:pt x="73914" y="0"/>
                </a:lnTo>
                <a:lnTo>
                  <a:pt x="102661" y="4369"/>
                </a:lnTo>
                <a:lnTo>
                  <a:pt x="126158" y="16287"/>
                </a:lnTo>
                <a:lnTo>
                  <a:pt x="142011" y="33968"/>
                </a:lnTo>
                <a:lnTo>
                  <a:pt x="147827" y="55625"/>
                </a:lnTo>
                <a:lnTo>
                  <a:pt x="142011" y="77283"/>
                </a:lnTo>
                <a:lnTo>
                  <a:pt x="126158" y="94964"/>
                </a:lnTo>
                <a:lnTo>
                  <a:pt x="102661" y="106882"/>
                </a:lnTo>
                <a:lnTo>
                  <a:pt x="73914" y="111251"/>
                </a:lnTo>
                <a:lnTo>
                  <a:pt x="45166" y="106882"/>
                </a:lnTo>
                <a:lnTo>
                  <a:pt x="21669" y="94964"/>
                </a:lnTo>
                <a:lnTo>
                  <a:pt x="5816" y="77283"/>
                </a:lnTo>
                <a:lnTo>
                  <a:pt x="0" y="55625"/>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44" name="object 44"/>
          <p:cNvSpPr/>
          <p:nvPr/>
        </p:nvSpPr>
        <p:spPr>
          <a:xfrm>
            <a:off x="6689978" y="4245101"/>
            <a:ext cx="1782128" cy="427673"/>
          </a:xfrm>
          <a:custGeom>
            <a:avLst/>
            <a:gdLst/>
            <a:ahLst/>
            <a:cxnLst/>
            <a:rect l="l" t="t" r="r" b="b"/>
            <a:pathLst>
              <a:path w="2376170" h="570229">
                <a:moveTo>
                  <a:pt x="0" y="64769"/>
                </a:moveTo>
                <a:lnTo>
                  <a:pt x="5083" y="39540"/>
                </a:lnTo>
                <a:lnTo>
                  <a:pt x="18954" y="18954"/>
                </a:lnTo>
                <a:lnTo>
                  <a:pt x="39540" y="5083"/>
                </a:lnTo>
                <a:lnTo>
                  <a:pt x="64770" y="0"/>
                </a:lnTo>
                <a:lnTo>
                  <a:pt x="2311146" y="0"/>
                </a:lnTo>
                <a:lnTo>
                  <a:pt x="2336375" y="5083"/>
                </a:lnTo>
                <a:lnTo>
                  <a:pt x="2356961" y="18954"/>
                </a:lnTo>
                <a:lnTo>
                  <a:pt x="2370832" y="39540"/>
                </a:lnTo>
                <a:lnTo>
                  <a:pt x="2375916" y="64769"/>
                </a:lnTo>
                <a:lnTo>
                  <a:pt x="2375916" y="505206"/>
                </a:lnTo>
                <a:lnTo>
                  <a:pt x="2370832" y="530435"/>
                </a:lnTo>
                <a:lnTo>
                  <a:pt x="2356961" y="551021"/>
                </a:lnTo>
                <a:lnTo>
                  <a:pt x="2336375" y="564892"/>
                </a:lnTo>
                <a:lnTo>
                  <a:pt x="2311146" y="569976"/>
                </a:lnTo>
                <a:lnTo>
                  <a:pt x="64770" y="569976"/>
                </a:lnTo>
                <a:lnTo>
                  <a:pt x="39540" y="564892"/>
                </a:lnTo>
                <a:lnTo>
                  <a:pt x="18954" y="551021"/>
                </a:lnTo>
                <a:lnTo>
                  <a:pt x="5083" y="530435"/>
                </a:lnTo>
                <a:lnTo>
                  <a:pt x="0" y="505206"/>
                </a:lnTo>
                <a:lnTo>
                  <a:pt x="0" y="64769"/>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45" name="object 45"/>
          <p:cNvSpPr/>
          <p:nvPr/>
        </p:nvSpPr>
        <p:spPr>
          <a:xfrm>
            <a:off x="6845426" y="3934196"/>
            <a:ext cx="1623632" cy="340052"/>
          </a:xfrm>
          <a:prstGeom prst="rect">
            <a:avLst/>
          </a:prstGeom>
          <a:blipFill>
            <a:blip r:embed="rId1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46" name="object 46"/>
          <p:cNvSpPr/>
          <p:nvPr/>
        </p:nvSpPr>
        <p:spPr>
          <a:xfrm>
            <a:off x="7166610" y="3983364"/>
            <a:ext cx="980122" cy="280597"/>
          </a:xfrm>
          <a:prstGeom prst="rect">
            <a:avLst/>
          </a:prstGeom>
          <a:blipFill>
            <a:blip r:embed="rId16"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47" name="object 47"/>
          <p:cNvSpPr/>
          <p:nvPr/>
        </p:nvSpPr>
        <p:spPr>
          <a:xfrm>
            <a:off x="6863143" y="3923347"/>
            <a:ext cx="1609725" cy="325755"/>
          </a:xfrm>
          <a:custGeom>
            <a:avLst/>
            <a:gdLst/>
            <a:ahLst/>
            <a:cxnLst/>
            <a:rect l="l" t="t" r="r" b="b"/>
            <a:pathLst>
              <a:path w="2146300" h="434339">
                <a:moveTo>
                  <a:pt x="1928622" y="0"/>
                </a:moveTo>
                <a:lnTo>
                  <a:pt x="217170" y="0"/>
                </a:lnTo>
                <a:lnTo>
                  <a:pt x="167391" y="5738"/>
                </a:lnTo>
                <a:lnTo>
                  <a:pt x="121686" y="22082"/>
                </a:lnTo>
                <a:lnTo>
                  <a:pt x="81362" y="47726"/>
                </a:lnTo>
                <a:lnTo>
                  <a:pt x="47726" y="81362"/>
                </a:lnTo>
                <a:lnTo>
                  <a:pt x="22082" y="121686"/>
                </a:lnTo>
                <a:lnTo>
                  <a:pt x="5738" y="167391"/>
                </a:lnTo>
                <a:lnTo>
                  <a:pt x="0" y="217170"/>
                </a:lnTo>
                <a:lnTo>
                  <a:pt x="5738" y="266948"/>
                </a:lnTo>
                <a:lnTo>
                  <a:pt x="22082" y="312653"/>
                </a:lnTo>
                <a:lnTo>
                  <a:pt x="47726" y="352977"/>
                </a:lnTo>
                <a:lnTo>
                  <a:pt x="81362" y="386613"/>
                </a:lnTo>
                <a:lnTo>
                  <a:pt x="121686" y="412257"/>
                </a:lnTo>
                <a:lnTo>
                  <a:pt x="167391" y="428601"/>
                </a:lnTo>
                <a:lnTo>
                  <a:pt x="217170" y="434340"/>
                </a:lnTo>
                <a:lnTo>
                  <a:pt x="1928622" y="434340"/>
                </a:lnTo>
                <a:lnTo>
                  <a:pt x="1978400" y="428601"/>
                </a:lnTo>
                <a:lnTo>
                  <a:pt x="2024105" y="412257"/>
                </a:lnTo>
                <a:lnTo>
                  <a:pt x="2064429" y="386613"/>
                </a:lnTo>
                <a:lnTo>
                  <a:pt x="2098065" y="352977"/>
                </a:lnTo>
                <a:lnTo>
                  <a:pt x="2123709" y="312653"/>
                </a:lnTo>
                <a:lnTo>
                  <a:pt x="2140053" y="266948"/>
                </a:lnTo>
                <a:lnTo>
                  <a:pt x="2145792" y="217170"/>
                </a:lnTo>
                <a:lnTo>
                  <a:pt x="2140053" y="167391"/>
                </a:lnTo>
                <a:lnTo>
                  <a:pt x="2123709" y="121686"/>
                </a:lnTo>
                <a:lnTo>
                  <a:pt x="2098065" y="81362"/>
                </a:lnTo>
                <a:lnTo>
                  <a:pt x="2064429" y="47726"/>
                </a:lnTo>
                <a:lnTo>
                  <a:pt x="2024105" y="22082"/>
                </a:lnTo>
                <a:lnTo>
                  <a:pt x="1978400" y="5738"/>
                </a:lnTo>
                <a:lnTo>
                  <a:pt x="1928622"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48" name="object 48"/>
          <p:cNvSpPr/>
          <p:nvPr/>
        </p:nvSpPr>
        <p:spPr>
          <a:xfrm>
            <a:off x="6863143" y="3923347"/>
            <a:ext cx="1609725" cy="325755"/>
          </a:xfrm>
          <a:custGeom>
            <a:avLst/>
            <a:gdLst/>
            <a:ahLst/>
            <a:cxnLst/>
            <a:rect l="l" t="t" r="r" b="b"/>
            <a:pathLst>
              <a:path w="2146300" h="434339">
                <a:moveTo>
                  <a:pt x="0" y="217170"/>
                </a:moveTo>
                <a:lnTo>
                  <a:pt x="5738" y="167391"/>
                </a:lnTo>
                <a:lnTo>
                  <a:pt x="22082" y="121686"/>
                </a:lnTo>
                <a:lnTo>
                  <a:pt x="47726" y="81362"/>
                </a:lnTo>
                <a:lnTo>
                  <a:pt x="81362" y="47726"/>
                </a:lnTo>
                <a:lnTo>
                  <a:pt x="121686" y="22082"/>
                </a:lnTo>
                <a:lnTo>
                  <a:pt x="167391" y="5738"/>
                </a:lnTo>
                <a:lnTo>
                  <a:pt x="217170" y="0"/>
                </a:lnTo>
                <a:lnTo>
                  <a:pt x="1928622" y="0"/>
                </a:lnTo>
                <a:lnTo>
                  <a:pt x="1978400" y="5738"/>
                </a:lnTo>
                <a:lnTo>
                  <a:pt x="2024105" y="22082"/>
                </a:lnTo>
                <a:lnTo>
                  <a:pt x="2064429" y="47726"/>
                </a:lnTo>
                <a:lnTo>
                  <a:pt x="2098065" y="81362"/>
                </a:lnTo>
                <a:lnTo>
                  <a:pt x="2123709" y="121686"/>
                </a:lnTo>
                <a:lnTo>
                  <a:pt x="2140053" y="167391"/>
                </a:lnTo>
                <a:lnTo>
                  <a:pt x="2145792" y="217170"/>
                </a:lnTo>
                <a:lnTo>
                  <a:pt x="2140053" y="266948"/>
                </a:lnTo>
                <a:lnTo>
                  <a:pt x="2123709" y="312653"/>
                </a:lnTo>
                <a:lnTo>
                  <a:pt x="2098065" y="352977"/>
                </a:lnTo>
                <a:lnTo>
                  <a:pt x="2064429" y="386613"/>
                </a:lnTo>
                <a:lnTo>
                  <a:pt x="2024105" y="412257"/>
                </a:lnTo>
                <a:lnTo>
                  <a:pt x="1978400" y="428601"/>
                </a:lnTo>
                <a:lnTo>
                  <a:pt x="1928622" y="434340"/>
                </a:lnTo>
                <a:lnTo>
                  <a:pt x="217170" y="434340"/>
                </a:lnTo>
                <a:lnTo>
                  <a:pt x="167391" y="428601"/>
                </a:lnTo>
                <a:lnTo>
                  <a:pt x="121686" y="412257"/>
                </a:lnTo>
                <a:lnTo>
                  <a:pt x="81362" y="386613"/>
                </a:lnTo>
                <a:lnTo>
                  <a:pt x="47726" y="352977"/>
                </a:lnTo>
                <a:lnTo>
                  <a:pt x="22082" y="312653"/>
                </a:lnTo>
                <a:lnTo>
                  <a:pt x="5738" y="266948"/>
                </a:lnTo>
                <a:lnTo>
                  <a:pt x="0" y="217170"/>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49" name="object 49"/>
          <p:cNvSpPr txBox="1"/>
          <p:nvPr/>
        </p:nvSpPr>
        <p:spPr>
          <a:xfrm>
            <a:off x="7248716" y="3997928"/>
            <a:ext cx="838200"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KwaZulu-N</a:t>
            </a:r>
            <a:r>
              <a:rPr sz="1050" b="1" spc="-11" dirty="0">
                <a:solidFill>
                  <a:srgbClr val="FFFFFF"/>
                </a:solidFill>
                <a:latin typeface="Arial Narrow" panose="020B0606020202030204" pitchFamily="34" charset="0"/>
                <a:cs typeface="Calibri"/>
              </a:rPr>
              <a:t>a</a:t>
            </a:r>
            <a:r>
              <a:rPr sz="1050" b="1" dirty="0">
                <a:solidFill>
                  <a:srgbClr val="FFFFFF"/>
                </a:solidFill>
                <a:latin typeface="Arial Narrow" panose="020B0606020202030204" pitchFamily="34" charset="0"/>
                <a:cs typeface="Calibri"/>
              </a:rPr>
              <a:t>t</a:t>
            </a:r>
            <a:r>
              <a:rPr sz="1050" b="1" spc="-8" dirty="0">
                <a:solidFill>
                  <a:srgbClr val="FFFFFF"/>
                </a:solidFill>
                <a:latin typeface="Arial Narrow" panose="020B0606020202030204" pitchFamily="34" charset="0"/>
                <a:cs typeface="Calibri"/>
              </a:rPr>
              <a:t>a</a:t>
            </a:r>
            <a:r>
              <a:rPr sz="1050" b="1" dirty="0">
                <a:solidFill>
                  <a:srgbClr val="FFFFFF"/>
                </a:solidFill>
                <a:latin typeface="Arial Narrow" panose="020B0606020202030204" pitchFamily="34" charset="0"/>
                <a:cs typeface="Calibri"/>
              </a:rPr>
              <a:t>l</a:t>
            </a:r>
            <a:endParaRPr sz="1050" dirty="0">
              <a:solidFill>
                <a:prstClr val="black"/>
              </a:solidFill>
              <a:latin typeface="Arial Narrow" panose="020B0606020202030204" pitchFamily="34" charset="0"/>
              <a:cs typeface="Calibri"/>
            </a:endParaRPr>
          </a:p>
        </p:txBody>
      </p:sp>
      <p:sp>
        <p:nvSpPr>
          <p:cNvPr id="50" name="object 50"/>
          <p:cNvSpPr txBox="1"/>
          <p:nvPr/>
        </p:nvSpPr>
        <p:spPr>
          <a:xfrm>
            <a:off x="6729984" y="4245102"/>
            <a:ext cx="1733074" cy="304250"/>
          </a:xfrm>
          <a:prstGeom prst="rect">
            <a:avLst/>
          </a:prstGeom>
          <a:solidFill>
            <a:srgbClr val="92D050"/>
          </a:solidFill>
        </p:spPr>
        <p:txBody>
          <a:bodyPr vert="horz" wrap="square" lIns="0" tIns="37148" rIns="0" bIns="0" rtlCol="0">
            <a:spAutoFit/>
          </a:bodyPr>
          <a:lstStyle/>
          <a:p>
            <a:pPr marL="1429" algn="ctr" defTabSz="685800">
              <a:spcBef>
                <a:spcPts val="293"/>
              </a:spcBef>
              <a:defRPr/>
            </a:pPr>
            <a:r>
              <a:rPr lang="en-US" sz="825" b="1" dirty="0">
                <a:solidFill>
                  <a:prstClr val="black"/>
                </a:solidFill>
                <a:latin typeface="Arial Narrow" panose="020B0606020202030204" pitchFamily="34" charset="0"/>
                <a:cs typeface="Calibri"/>
              </a:rPr>
              <a:t>213</a:t>
            </a:r>
            <a:r>
              <a:rPr sz="825" b="1"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a:t>
            </a:r>
            <a:r>
              <a:rPr sz="825" b="1" spc="-8"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Outreach</a:t>
            </a:r>
            <a:endParaRPr sz="825" dirty="0">
              <a:solidFill>
                <a:prstClr val="black"/>
              </a:solidFill>
              <a:latin typeface="Arial Narrow" panose="020B0606020202030204" pitchFamily="34" charset="0"/>
              <a:cs typeface="Calibri"/>
            </a:endParaRPr>
          </a:p>
          <a:p>
            <a:pPr marL="1429" algn="ctr" defTabSz="685800">
              <a:spcBef>
                <a:spcPts val="139"/>
              </a:spcBef>
              <a:defRPr/>
            </a:pP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51" name="object 51"/>
          <p:cNvSpPr/>
          <p:nvPr/>
        </p:nvSpPr>
        <p:spPr>
          <a:xfrm>
            <a:off x="6039612" y="3806190"/>
            <a:ext cx="650558" cy="652463"/>
          </a:xfrm>
          <a:custGeom>
            <a:avLst/>
            <a:gdLst/>
            <a:ahLst/>
            <a:cxnLst/>
            <a:rect l="l" t="t" r="r" b="b"/>
            <a:pathLst>
              <a:path w="867409" h="869950">
                <a:moveTo>
                  <a:pt x="0" y="0"/>
                </a:moveTo>
                <a:lnTo>
                  <a:pt x="0" y="869695"/>
                </a:lnTo>
                <a:lnTo>
                  <a:pt x="867155" y="869695"/>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52" name="object 52"/>
          <p:cNvSpPr/>
          <p:nvPr/>
        </p:nvSpPr>
        <p:spPr>
          <a:xfrm>
            <a:off x="6016751" y="3751296"/>
            <a:ext cx="80582" cy="62323"/>
          </a:xfrm>
          <a:prstGeom prst="rect">
            <a:avLst/>
          </a:prstGeom>
          <a:blipFill>
            <a:blip r:embed="rId1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53" name="object 53"/>
          <p:cNvSpPr/>
          <p:nvPr/>
        </p:nvSpPr>
        <p:spPr>
          <a:xfrm>
            <a:off x="5983606" y="3722750"/>
            <a:ext cx="110966" cy="83820"/>
          </a:xfrm>
          <a:custGeom>
            <a:avLst/>
            <a:gdLst/>
            <a:ahLst/>
            <a:cxnLst/>
            <a:rect l="l" t="t" r="r" b="b"/>
            <a:pathLst>
              <a:path w="147954" h="111760">
                <a:moveTo>
                  <a:pt x="73913" y="0"/>
                </a:moveTo>
                <a:lnTo>
                  <a:pt x="45166" y="4369"/>
                </a:lnTo>
                <a:lnTo>
                  <a:pt x="21669" y="16287"/>
                </a:lnTo>
                <a:lnTo>
                  <a:pt x="5816" y="33968"/>
                </a:lnTo>
                <a:lnTo>
                  <a:pt x="0" y="55625"/>
                </a:lnTo>
                <a:lnTo>
                  <a:pt x="5816" y="77283"/>
                </a:lnTo>
                <a:lnTo>
                  <a:pt x="21669" y="94964"/>
                </a:lnTo>
                <a:lnTo>
                  <a:pt x="45166" y="106882"/>
                </a:lnTo>
                <a:lnTo>
                  <a:pt x="73913" y="111251"/>
                </a:lnTo>
                <a:lnTo>
                  <a:pt x="102661" y="106882"/>
                </a:lnTo>
                <a:lnTo>
                  <a:pt x="126158" y="94964"/>
                </a:lnTo>
                <a:lnTo>
                  <a:pt x="142011" y="77283"/>
                </a:lnTo>
                <a:lnTo>
                  <a:pt x="147827" y="55625"/>
                </a:lnTo>
                <a:lnTo>
                  <a:pt x="142011" y="33968"/>
                </a:lnTo>
                <a:lnTo>
                  <a:pt x="126158" y="16287"/>
                </a:lnTo>
                <a:lnTo>
                  <a:pt x="102661" y="4369"/>
                </a:lnTo>
                <a:lnTo>
                  <a:pt x="73913"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54" name="object 54"/>
          <p:cNvSpPr/>
          <p:nvPr/>
        </p:nvSpPr>
        <p:spPr>
          <a:xfrm>
            <a:off x="5983606" y="3722750"/>
            <a:ext cx="110966" cy="83820"/>
          </a:xfrm>
          <a:custGeom>
            <a:avLst/>
            <a:gdLst/>
            <a:ahLst/>
            <a:cxnLst/>
            <a:rect l="l" t="t" r="r" b="b"/>
            <a:pathLst>
              <a:path w="147954" h="111760">
                <a:moveTo>
                  <a:pt x="0" y="55625"/>
                </a:moveTo>
                <a:lnTo>
                  <a:pt x="5816" y="33968"/>
                </a:lnTo>
                <a:lnTo>
                  <a:pt x="21669" y="16287"/>
                </a:lnTo>
                <a:lnTo>
                  <a:pt x="45166" y="4369"/>
                </a:lnTo>
                <a:lnTo>
                  <a:pt x="73913" y="0"/>
                </a:lnTo>
                <a:lnTo>
                  <a:pt x="102661" y="4369"/>
                </a:lnTo>
                <a:lnTo>
                  <a:pt x="126158" y="16287"/>
                </a:lnTo>
                <a:lnTo>
                  <a:pt x="142011" y="33968"/>
                </a:lnTo>
                <a:lnTo>
                  <a:pt x="147827" y="55625"/>
                </a:lnTo>
                <a:lnTo>
                  <a:pt x="142011" y="77283"/>
                </a:lnTo>
                <a:lnTo>
                  <a:pt x="126158" y="94964"/>
                </a:lnTo>
                <a:lnTo>
                  <a:pt x="102661" y="106882"/>
                </a:lnTo>
                <a:lnTo>
                  <a:pt x="73913" y="111251"/>
                </a:lnTo>
                <a:lnTo>
                  <a:pt x="45166" y="106882"/>
                </a:lnTo>
                <a:lnTo>
                  <a:pt x="21669" y="94964"/>
                </a:lnTo>
                <a:lnTo>
                  <a:pt x="5816" y="77283"/>
                </a:lnTo>
                <a:lnTo>
                  <a:pt x="0" y="55625"/>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55" name="object 55"/>
          <p:cNvSpPr/>
          <p:nvPr/>
        </p:nvSpPr>
        <p:spPr>
          <a:xfrm>
            <a:off x="4926330" y="4975479"/>
            <a:ext cx="1936433" cy="412909"/>
          </a:xfrm>
          <a:custGeom>
            <a:avLst/>
            <a:gdLst/>
            <a:ahLst/>
            <a:cxnLst/>
            <a:rect l="l" t="t" r="r" b="b"/>
            <a:pathLst>
              <a:path w="2581909" h="550545">
                <a:moveTo>
                  <a:pt x="0" y="62483"/>
                </a:moveTo>
                <a:lnTo>
                  <a:pt x="4905" y="38147"/>
                </a:lnTo>
                <a:lnTo>
                  <a:pt x="18288" y="18287"/>
                </a:lnTo>
                <a:lnTo>
                  <a:pt x="38147" y="4905"/>
                </a:lnTo>
                <a:lnTo>
                  <a:pt x="62483" y="0"/>
                </a:lnTo>
                <a:lnTo>
                  <a:pt x="2519171" y="0"/>
                </a:lnTo>
                <a:lnTo>
                  <a:pt x="2543508" y="4905"/>
                </a:lnTo>
                <a:lnTo>
                  <a:pt x="2563367" y="18287"/>
                </a:lnTo>
                <a:lnTo>
                  <a:pt x="2576750" y="38147"/>
                </a:lnTo>
                <a:lnTo>
                  <a:pt x="2581655" y="62483"/>
                </a:lnTo>
                <a:lnTo>
                  <a:pt x="2581655" y="487654"/>
                </a:lnTo>
                <a:lnTo>
                  <a:pt x="2576750" y="511989"/>
                </a:lnTo>
                <a:lnTo>
                  <a:pt x="2563367" y="531858"/>
                </a:lnTo>
                <a:lnTo>
                  <a:pt x="2543508" y="545252"/>
                </a:lnTo>
                <a:lnTo>
                  <a:pt x="2519171" y="550163"/>
                </a:lnTo>
                <a:lnTo>
                  <a:pt x="62483" y="550163"/>
                </a:lnTo>
                <a:lnTo>
                  <a:pt x="38147" y="545252"/>
                </a:lnTo>
                <a:lnTo>
                  <a:pt x="18287" y="531858"/>
                </a:lnTo>
                <a:lnTo>
                  <a:pt x="4905" y="511989"/>
                </a:lnTo>
                <a:lnTo>
                  <a:pt x="0" y="487654"/>
                </a:lnTo>
                <a:lnTo>
                  <a:pt x="0" y="62483"/>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56" name="object 56"/>
          <p:cNvSpPr/>
          <p:nvPr/>
        </p:nvSpPr>
        <p:spPr>
          <a:xfrm>
            <a:off x="3148965" y="5097780"/>
            <a:ext cx="1623632" cy="340052"/>
          </a:xfrm>
          <a:prstGeom prst="rect">
            <a:avLst/>
          </a:prstGeom>
          <a:blipFill>
            <a:blip r:embed="rId1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57" name="object 57"/>
          <p:cNvSpPr/>
          <p:nvPr/>
        </p:nvSpPr>
        <p:spPr>
          <a:xfrm>
            <a:off x="3517010" y="5146929"/>
            <a:ext cx="884111" cy="280597"/>
          </a:xfrm>
          <a:prstGeom prst="rect">
            <a:avLst/>
          </a:prstGeom>
          <a:blipFill>
            <a:blip r:embed="rId17"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58" name="object 58"/>
          <p:cNvSpPr/>
          <p:nvPr/>
        </p:nvSpPr>
        <p:spPr>
          <a:xfrm>
            <a:off x="3166681" y="5086921"/>
            <a:ext cx="1609725" cy="325755"/>
          </a:xfrm>
          <a:custGeom>
            <a:avLst/>
            <a:gdLst/>
            <a:ahLst/>
            <a:cxnLst/>
            <a:rect l="l" t="t" r="r" b="b"/>
            <a:pathLst>
              <a:path w="2146300" h="434339">
                <a:moveTo>
                  <a:pt x="1928622" y="0"/>
                </a:moveTo>
                <a:lnTo>
                  <a:pt x="217170" y="0"/>
                </a:lnTo>
                <a:lnTo>
                  <a:pt x="167391" y="5735"/>
                </a:lnTo>
                <a:lnTo>
                  <a:pt x="121686" y="22073"/>
                </a:lnTo>
                <a:lnTo>
                  <a:pt x="81362" y="47710"/>
                </a:lnTo>
                <a:lnTo>
                  <a:pt x="47726" y="81341"/>
                </a:lnTo>
                <a:lnTo>
                  <a:pt x="22082" y="121664"/>
                </a:lnTo>
                <a:lnTo>
                  <a:pt x="5738" y="167375"/>
                </a:lnTo>
                <a:lnTo>
                  <a:pt x="0" y="217169"/>
                </a:lnTo>
                <a:lnTo>
                  <a:pt x="5738" y="266964"/>
                </a:lnTo>
                <a:lnTo>
                  <a:pt x="22082" y="312675"/>
                </a:lnTo>
                <a:lnTo>
                  <a:pt x="47726" y="352998"/>
                </a:lnTo>
                <a:lnTo>
                  <a:pt x="81362" y="386629"/>
                </a:lnTo>
                <a:lnTo>
                  <a:pt x="121686" y="412266"/>
                </a:lnTo>
                <a:lnTo>
                  <a:pt x="167391" y="428604"/>
                </a:lnTo>
                <a:lnTo>
                  <a:pt x="217170" y="434339"/>
                </a:lnTo>
                <a:lnTo>
                  <a:pt x="1928622" y="434339"/>
                </a:lnTo>
                <a:lnTo>
                  <a:pt x="1978400" y="428604"/>
                </a:lnTo>
                <a:lnTo>
                  <a:pt x="2024105" y="412266"/>
                </a:lnTo>
                <a:lnTo>
                  <a:pt x="2064429" y="386629"/>
                </a:lnTo>
                <a:lnTo>
                  <a:pt x="2098065" y="352998"/>
                </a:lnTo>
                <a:lnTo>
                  <a:pt x="2123709" y="312675"/>
                </a:lnTo>
                <a:lnTo>
                  <a:pt x="2140053" y="266964"/>
                </a:lnTo>
                <a:lnTo>
                  <a:pt x="2145792" y="217169"/>
                </a:lnTo>
                <a:lnTo>
                  <a:pt x="2140053" y="167375"/>
                </a:lnTo>
                <a:lnTo>
                  <a:pt x="2123709" y="121664"/>
                </a:lnTo>
                <a:lnTo>
                  <a:pt x="2098065" y="81341"/>
                </a:lnTo>
                <a:lnTo>
                  <a:pt x="2064429" y="47710"/>
                </a:lnTo>
                <a:lnTo>
                  <a:pt x="2024105" y="22073"/>
                </a:lnTo>
                <a:lnTo>
                  <a:pt x="1978400" y="5735"/>
                </a:lnTo>
                <a:lnTo>
                  <a:pt x="1928622"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59" name="object 59"/>
          <p:cNvSpPr/>
          <p:nvPr/>
        </p:nvSpPr>
        <p:spPr>
          <a:xfrm>
            <a:off x="3166681" y="5086921"/>
            <a:ext cx="1609725" cy="325755"/>
          </a:xfrm>
          <a:custGeom>
            <a:avLst/>
            <a:gdLst/>
            <a:ahLst/>
            <a:cxnLst/>
            <a:rect l="l" t="t" r="r" b="b"/>
            <a:pathLst>
              <a:path w="2146300" h="434339">
                <a:moveTo>
                  <a:pt x="0" y="217169"/>
                </a:moveTo>
                <a:lnTo>
                  <a:pt x="5738" y="167375"/>
                </a:lnTo>
                <a:lnTo>
                  <a:pt x="22082" y="121664"/>
                </a:lnTo>
                <a:lnTo>
                  <a:pt x="47726" y="81341"/>
                </a:lnTo>
                <a:lnTo>
                  <a:pt x="81362" y="47710"/>
                </a:lnTo>
                <a:lnTo>
                  <a:pt x="121686" y="22073"/>
                </a:lnTo>
                <a:lnTo>
                  <a:pt x="167391" y="5735"/>
                </a:lnTo>
                <a:lnTo>
                  <a:pt x="217170" y="0"/>
                </a:lnTo>
                <a:lnTo>
                  <a:pt x="1928622" y="0"/>
                </a:lnTo>
                <a:lnTo>
                  <a:pt x="1978400" y="5735"/>
                </a:lnTo>
                <a:lnTo>
                  <a:pt x="2024105" y="22073"/>
                </a:lnTo>
                <a:lnTo>
                  <a:pt x="2064429" y="47710"/>
                </a:lnTo>
                <a:lnTo>
                  <a:pt x="2098065" y="81341"/>
                </a:lnTo>
                <a:lnTo>
                  <a:pt x="2123709" y="121664"/>
                </a:lnTo>
                <a:lnTo>
                  <a:pt x="2140053" y="167375"/>
                </a:lnTo>
                <a:lnTo>
                  <a:pt x="2145792" y="217169"/>
                </a:lnTo>
                <a:lnTo>
                  <a:pt x="2140053" y="266964"/>
                </a:lnTo>
                <a:lnTo>
                  <a:pt x="2123709" y="312675"/>
                </a:lnTo>
                <a:lnTo>
                  <a:pt x="2098065" y="352998"/>
                </a:lnTo>
                <a:lnTo>
                  <a:pt x="2064429" y="386629"/>
                </a:lnTo>
                <a:lnTo>
                  <a:pt x="2024105" y="412266"/>
                </a:lnTo>
                <a:lnTo>
                  <a:pt x="1978400" y="428604"/>
                </a:lnTo>
                <a:lnTo>
                  <a:pt x="1928622" y="434339"/>
                </a:lnTo>
                <a:lnTo>
                  <a:pt x="217170" y="434339"/>
                </a:lnTo>
                <a:lnTo>
                  <a:pt x="167391" y="428604"/>
                </a:lnTo>
                <a:lnTo>
                  <a:pt x="121686" y="412266"/>
                </a:lnTo>
                <a:lnTo>
                  <a:pt x="81362" y="386629"/>
                </a:lnTo>
                <a:lnTo>
                  <a:pt x="47726" y="352998"/>
                </a:lnTo>
                <a:lnTo>
                  <a:pt x="22082" y="312675"/>
                </a:lnTo>
                <a:lnTo>
                  <a:pt x="5738" y="266964"/>
                </a:lnTo>
                <a:lnTo>
                  <a:pt x="0" y="217169"/>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60" name="object 60"/>
          <p:cNvSpPr txBox="1"/>
          <p:nvPr/>
        </p:nvSpPr>
        <p:spPr>
          <a:xfrm>
            <a:off x="3599116" y="5161255"/>
            <a:ext cx="741998"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Eastern</a:t>
            </a:r>
            <a:r>
              <a:rPr sz="1050" b="1" spc="-86" dirty="0">
                <a:solidFill>
                  <a:srgbClr val="FFFFFF"/>
                </a:solidFill>
                <a:latin typeface="Arial Narrow" panose="020B0606020202030204" pitchFamily="34" charset="0"/>
                <a:cs typeface="Calibri"/>
              </a:rPr>
              <a:t> </a:t>
            </a:r>
            <a:r>
              <a:rPr sz="1050" b="1" dirty="0">
                <a:solidFill>
                  <a:srgbClr val="FFFFFF"/>
                </a:solidFill>
                <a:latin typeface="Arial Narrow" panose="020B0606020202030204" pitchFamily="34" charset="0"/>
                <a:cs typeface="Calibri"/>
              </a:rPr>
              <a:t>Cape</a:t>
            </a:r>
            <a:endParaRPr sz="1050" dirty="0">
              <a:solidFill>
                <a:prstClr val="black"/>
              </a:solidFill>
              <a:latin typeface="Arial Narrow" panose="020B0606020202030204" pitchFamily="34" charset="0"/>
              <a:cs typeface="Calibri"/>
            </a:endParaRPr>
          </a:p>
        </p:txBody>
      </p:sp>
      <p:sp>
        <p:nvSpPr>
          <p:cNvPr id="61" name="object 61"/>
          <p:cNvSpPr/>
          <p:nvPr/>
        </p:nvSpPr>
        <p:spPr>
          <a:xfrm>
            <a:off x="4342257" y="4567398"/>
            <a:ext cx="79462" cy="62323"/>
          </a:xfrm>
          <a:prstGeom prst="rect">
            <a:avLst/>
          </a:prstGeom>
          <a:blipFill>
            <a:blip r:embed="rId18"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62" name="object 62"/>
          <p:cNvSpPr/>
          <p:nvPr/>
        </p:nvSpPr>
        <p:spPr>
          <a:xfrm>
            <a:off x="4309110" y="4538852"/>
            <a:ext cx="110014" cy="83820"/>
          </a:xfrm>
          <a:custGeom>
            <a:avLst/>
            <a:gdLst/>
            <a:ahLst/>
            <a:cxnLst/>
            <a:rect l="l" t="t" r="r" b="b"/>
            <a:pathLst>
              <a:path w="146685" h="111760">
                <a:moveTo>
                  <a:pt x="73152" y="0"/>
                </a:moveTo>
                <a:lnTo>
                  <a:pt x="44684" y="4369"/>
                </a:lnTo>
                <a:lnTo>
                  <a:pt x="21431" y="16287"/>
                </a:lnTo>
                <a:lnTo>
                  <a:pt x="5750" y="33968"/>
                </a:lnTo>
                <a:lnTo>
                  <a:pt x="0" y="55626"/>
                </a:lnTo>
                <a:lnTo>
                  <a:pt x="5750" y="77283"/>
                </a:lnTo>
                <a:lnTo>
                  <a:pt x="21431" y="94964"/>
                </a:lnTo>
                <a:lnTo>
                  <a:pt x="44684" y="106882"/>
                </a:lnTo>
                <a:lnTo>
                  <a:pt x="73152" y="111252"/>
                </a:lnTo>
                <a:lnTo>
                  <a:pt x="101619" y="106882"/>
                </a:lnTo>
                <a:lnTo>
                  <a:pt x="124872" y="94964"/>
                </a:lnTo>
                <a:lnTo>
                  <a:pt x="140553" y="77283"/>
                </a:lnTo>
                <a:lnTo>
                  <a:pt x="146304" y="55626"/>
                </a:lnTo>
                <a:lnTo>
                  <a:pt x="140553" y="33968"/>
                </a:lnTo>
                <a:lnTo>
                  <a:pt x="124872" y="16287"/>
                </a:lnTo>
                <a:lnTo>
                  <a:pt x="101619" y="4369"/>
                </a:lnTo>
                <a:lnTo>
                  <a:pt x="73152"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63" name="object 63"/>
          <p:cNvSpPr/>
          <p:nvPr/>
        </p:nvSpPr>
        <p:spPr>
          <a:xfrm>
            <a:off x="4309110" y="4538852"/>
            <a:ext cx="110014" cy="83820"/>
          </a:xfrm>
          <a:custGeom>
            <a:avLst/>
            <a:gdLst/>
            <a:ahLst/>
            <a:cxnLst/>
            <a:rect l="l" t="t" r="r" b="b"/>
            <a:pathLst>
              <a:path w="146685" h="111760">
                <a:moveTo>
                  <a:pt x="0" y="55626"/>
                </a:moveTo>
                <a:lnTo>
                  <a:pt x="5750" y="33968"/>
                </a:lnTo>
                <a:lnTo>
                  <a:pt x="21431" y="16287"/>
                </a:lnTo>
                <a:lnTo>
                  <a:pt x="44684" y="4369"/>
                </a:lnTo>
                <a:lnTo>
                  <a:pt x="73152" y="0"/>
                </a:lnTo>
                <a:lnTo>
                  <a:pt x="101619" y="4369"/>
                </a:lnTo>
                <a:lnTo>
                  <a:pt x="124872" y="16287"/>
                </a:lnTo>
                <a:lnTo>
                  <a:pt x="140553" y="33968"/>
                </a:lnTo>
                <a:lnTo>
                  <a:pt x="146304" y="55626"/>
                </a:lnTo>
                <a:lnTo>
                  <a:pt x="140553" y="77283"/>
                </a:lnTo>
                <a:lnTo>
                  <a:pt x="124872" y="94964"/>
                </a:lnTo>
                <a:lnTo>
                  <a:pt x="101619" y="106882"/>
                </a:lnTo>
                <a:lnTo>
                  <a:pt x="73152" y="111252"/>
                </a:lnTo>
                <a:lnTo>
                  <a:pt x="44684" y="106882"/>
                </a:lnTo>
                <a:lnTo>
                  <a:pt x="21431" y="94964"/>
                </a:lnTo>
                <a:lnTo>
                  <a:pt x="5750" y="77283"/>
                </a:lnTo>
                <a:lnTo>
                  <a:pt x="0" y="55626"/>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64" name="object 64"/>
          <p:cNvSpPr/>
          <p:nvPr/>
        </p:nvSpPr>
        <p:spPr>
          <a:xfrm>
            <a:off x="221742" y="4645151"/>
            <a:ext cx="1826895" cy="440055"/>
          </a:xfrm>
          <a:custGeom>
            <a:avLst/>
            <a:gdLst/>
            <a:ahLst/>
            <a:cxnLst/>
            <a:rect l="l" t="t" r="r" b="b"/>
            <a:pathLst>
              <a:path w="2435860" h="586739">
                <a:moveTo>
                  <a:pt x="0" y="66675"/>
                </a:moveTo>
                <a:lnTo>
                  <a:pt x="5238" y="40719"/>
                </a:lnTo>
                <a:lnTo>
                  <a:pt x="19524" y="19526"/>
                </a:lnTo>
                <a:lnTo>
                  <a:pt x="40714" y="5238"/>
                </a:lnTo>
                <a:lnTo>
                  <a:pt x="66662" y="0"/>
                </a:lnTo>
                <a:lnTo>
                  <a:pt x="2368677" y="0"/>
                </a:lnTo>
                <a:lnTo>
                  <a:pt x="2394632" y="5238"/>
                </a:lnTo>
                <a:lnTo>
                  <a:pt x="2415825" y="19526"/>
                </a:lnTo>
                <a:lnTo>
                  <a:pt x="2430113" y="40719"/>
                </a:lnTo>
                <a:lnTo>
                  <a:pt x="2435352" y="66675"/>
                </a:lnTo>
                <a:lnTo>
                  <a:pt x="2435352" y="520064"/>
                </a:lnTo>
                <a:lnTo>
                  <a:pt x="2430113" y="546020"/>
                </a:lnTo>
                <a:lnTo>
                  <a:pt x="2415825" y="567213"/>
                </a:lnTo>
                <a:lnTo>
                  <a:pt x="2394632" y="581501"/>
                </a:lnTo>
                <a:lnTo>
                  <a:pt x="2368677" y="586739"/>
                </a:lnTo>
                <a:lnTo>
                  <a:pt x="66662" y="586739"/>
                </a:lnTo>
                <a:lnTo>
                  <a:pt x="40714" y="581501"/>
                </a:lnTo>
                <a:lnTo>
                  <a:pt x="19524" y="567213"/>
                </a:lnTo>
                <a:lnTo>
                  <a:pt x="5238" y="546020"/>
                </a:lnTo>
                <a:lnTo>
                  <a:pt x="0" y="520064"/>
                </a:lnTo>
                <a:lnTo>
                  <a:pt x="0" y="66675"/>
                </a:lnTo>
                <a:close/>
              </a:path>
            </a:pathLst>
          </a:custGeom>
          <a:ln w="9524">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65" name="object 65"/>
          <p:cNvSpPr/>
          <p:nvPr/>
        </p:nvSpPr>
        <p:spPr>
          <a:xfrm>
            <a:off x="514350" y="4275953"/>
            <a:ext cx="1623632" cy="340052"/>
          </a:xfrm>
          <a:prstGeom prst="rect">
            <a:avLst/>
          </a:prstGeom>
          <a:blipFill>
            <a:blip r:embed="rId1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66" name="object 66"/>
          <p:cNvSpPr/>
          <p:nvPr/>
        </p:nvSpPr>
        <p:spPr>
          <a:xfrm>
            <a:off x="854964" y="4325121"/>
            <a:ext cx="941260" cy="280597"/>
          </a:xfrm>
          <a:prstGeom prst="rect">
            <a:avLst/>
          </a:prstGeom>
          <a:blipFill>
            <a:blip r:embed="rId19"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67" name="object 67"/>
          <p:cNvSpPr/>
          <p:nvPr/>
        </p:nvSpPr>
        <p:spPr>
          <a:xfrm>
            <a:off x="532067" y="4265104"/>
            <a:ext cx="1609725" cy="325755"/>
          </a:xfrm>
          <a:custGeom>
            <a:avLst/>
            <a:gdLst/>
            <a:ahLst/>
            <a:cxnLst/>
            <a:rect l="l" t="t" r="r" b="b"/>
            <a:pathLst>
              <a:path w="2146300" h="434339">
                <a:moveTo>
                  <a:pt x="1928622" y="0"/>
                </a:moveTo>
                <a:lnTo>
                  <a:pt x="217169" y="0"/>
                </a:lnTo>
                <a:lnTo>
                  <a:pt x="167375" y="5738"/>
                </a:lnTo>
                <a:lnTo>
                  <a:pt x="121664" y="22082"/>
                </a:lnTo>
                <a:lnTo>
                  <a:pt x="81341" y="47726"/>
                </a:lnTo>
                <a:lnTo>
                  <a:pt x="47710" y="81362"/>
                </a:lnTo>
                <a:lnTo>
                  <a:pt x="22073" y="121686"/>
                </a:lnTo>
                <a:lnTo>
                  <a:pt x="5735" y="167391"/>
                </a:lnTo>
                <a:lnTo>
                  <a:pt x="0" y="217170"/>
                </a:lnTo>
                <a:lnTo>
                  <a:pt x="5735" y="266948"/>
                </a:lnTo>
                <a:lnTo>
                  <a:pt x="22073" y="312653"/>
                </a:lnTo>
                <a:lnTo>
                  <a:pt x="47710" y="352977"/>
                </a:lnTo>
                <a:lnTo>
                  <a:pt x="81341" y="386613"/>
                </a:lnTo>
                <a:lnTo>
                  <a:pt x="121664" y="412257"/>
                </a:lnTo>
                <a:lnTo>
                  <a:pt x="167375" y="428601"/>
                </a:lnTo>
                <a:lnTo>
                  <a:pt x="217169" y="434340"/>
                </a:lnTo>
                <a:lnTo>
                  <a:pt x="1928622" y="434340"/>
                </a:lnTo>
                <a:lnTo>
                  <a:pt x="1978400" y="428601"/>
                </a:lnTo>
                <a:lnTo>
                  <a:pt x="2024105" y="412257"/>
                </a:lnTo>
                <a:lnTo>
                  <a:pt x="2064429" y="386613"/>
                </a:lnTo>
                <a:lnTo>
                  <a:pt x="2098065" y="352977"/>
                </a:lnTo>
                <a:lnTo>
                  <a:pt x="2123709" y="312653"/>
                </a:lnTo>
                <a:lnTo>
                  <a:pt x="2140053" y="266948"/>
                </a:lnTo>
                <a:lnTo>
                  <a:pt x="2145791" y="217170"/>
                </a:lnTo>
                <a:lnTo>
                  <a:pt x="2140053" y="167391"/>
                </a:lnTo>
                <a:lnTo>
                  <a:pt x="2123709" y="121686"/>
                </a:lnTo>
                <a:lnTo>
                  <a:pt x="2098065" y="81362"/>
                </a:lnTo>
                <a:lnTo>
                  <a:pt x="2064429" y="47726"/>
                </a:lnTo>
                <a:lnTo>
                  <a:pt x="2024105" y="22082"/>
                </a:lnTo>
                <a:lnTo>
                  <a:pt x="1978400" y="5738"/>
                </a:lnTo>
                <a:lnTo>
                  <a:pt x="1928622" y="0"/>
                </a:lnTo>
                <a:close/>
              </a:path>
            </a:pathLst>
          </a:custGeom>
          <a:solidFill>
            <a:srgbClr val="954B21"/>
          </a:solidFill>
        </p:spPr>
        <p:txBody>
          <a:bodyPr wrap="square" lIns="0" tIns="0" rIns="0" bIns="0" rtlCol="0"/>
          <a:lstStyle/>
          <a:p>
            <a:pPr defTabSz="685800">
              <a:defRPr/>
            </a:pPr>
            <a:endParaRPr sz="1350" dirty="0">
              <a:solidFill>
                <a:prstClr val="black"/>
              </a:solidFill>
              <a:latin typeface="Arial Narrow" panose="020B0606020202030204" pitchFamily="34" charset="0"/>
            </a:endParaRPr>
          </a:p>
        </p:txBody>
      </p:sp>
      <p:sp>
        <p:nvSpPr>
          <p:cNvPr id="68" name="object 68"/>
          <p:cNvSpPr/>
          <p:nvPr/>
        </p:nvSpPr>
        <p:spPr>
          <a:xfrm>
            <a:off x="532067" y="4265104"/>
            <a:ext cx="1609725" cy="325755"/>
          </a:xfrm>
          <a:custGeom>
            <a:avLst/>
            <a:gdLst/>
            <a:ahLst/>
            <a:cxnLst/>
            <a:rect l="l" t="t" r="r" b="b"/>
            <a:pathLst>
              <a:path w="2146300" h="434339">
                <a:moveTo>
                  <a:pt x="0" y="217170"/>
                </a:moveTo>
                <a:lnTo>
                  <a:pt x="5735" y="167391"/>
                </a:lnTo>
                <a:lnTo>
                  <a:pt x="22073" y="121686"/>
                </a:lnTo>
                <a:lnTo>
                  <a:pt x="47710" y="81362"/>
                </a:lnTo>
                <a:lnTo>
                  <a:pt x="81341" y="47726"/>
                </a:lnTo>
                <a:lnTo>
                  <a:pt x="121664" y="22082"/>
                </a:lnTo>
                <a:lnTo>
                  <a:pt x="167375" y="5738"/>
                </a:lnTo>
                <a:lnTo>
                  <a:pt x="217169" y="0"/>
                </a:lnTo>
                <a:lnTo>
                  <a:pt x="1928622" y="0"/>
                </a:lnTo>
                <a:lnTo>
                  <a:pt x="1978400" y="5738"/>
                </a:lnTo>
                <a:lnTo>
                  <a:pt x="2024105" y="22082"/>
                </a:lnTo>
                <a:lnTo>
                  <a:pt x="2064429" y="47726"/>
                </a:lnTo>
                <a:lnTo>
                  <a:pt x="2098065" y="81362"/>
                </a:lnTo>
                <a:lnTo>
                  <a:pt x="2123709" y="121686"/>
                </a:lnTo>
                <a:lnTo>
                  <a:pt x="2140053" y="167391"/>
                </a:lnTo>
                <a:lnTo>
                  <a:pt x="2145791" y="217170"/>
                </a:lnTo>
                <a:lnTo>
                  <a:pt x="2140053" y="266948"/>
                </a:lnTo>
                <a:lnTo>
                  <a:pt x="2123709" y="312653"/>
                </a:lnTo>
                <a:lnTo>
                  <a:pt x="2098065" y="352977"/>
                </a:lnTo>
                <a:lnTo>
                  <a:pt x="2064429" y="386613"/>
                </a:lnTo>
                <a:lnTo>
                  <a:pt x="2024105" y="412257"/>
                </a:lnTo>
                <a:lnTo>
                  <a:pt x="1978400" y="428601"/>
                </a:lnTo>
                <a:lnTo>
                  <a:pt x="1928622" y="434340"/>
                </a:lnTo>
                <a:lnTo>
                  <a:pt x="217169" y="434340"/>
                </a:lnTo>
                <a:lnTo>
                  <a:pt x="167375" y="428601"/>
                </a:lnTo>
                <a:lnTo>
                  <a:pt x="121664" y="412257"/>
                </a:lnTo>
                <a:lnTo>
                  <a:pt x="81341" y="386613"/>
                </a:lnTo>
                <a:lnTo>
                  <a:pt x="47710" y="352977"/>
                </a:lnTo>
                <a:lnTo>
                  <a:pt x="22073" y="312653"/>
                </a:lnTo>
                <a:lnTo>
                  <a:pt x="5735" y="266948"/>
                </a:lnTo>
                <a:lnTo>
                  <a:pt x="0" y="217170"/>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69" name="object 69"/>
          <p:cNvSpPr txBox="1"/>
          <p:nvPr/>
        </p:nvSpPr>
        <p:spPr>
          <a:xfrm>
            <a:off x="936193" y="4339209"/>
            <a:ext cx="799148"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Western</a:t>
            </a:r>
            <a:r>
              <a:rPr sz="1050" b="1" spc="-94" dirty="0">
                <a:solidFill>
                  <a:srgbClr val="FFFFFF"/>
                </a:solidFill>
                <a:latin typeface="Arial Narrow" panose="020B0606020202030204" pitchFamily="34" charset="0"/>
                <a:cs typeface="Calibri"/>
              </a:rPr>
              <a:t> </a:t>
            </a:r>
            <a:r>
              <a:rPr sz="1050" b="1" dirty="0">
                <a:solidFill>
                  <a:srgbClr val="FFFFFF"/>
                </a:solidFill>
                <a:latin typeface="Arial Narrow" panose="020B0606020202030204" pitchFamily="34" charset="0"/>
                <a:cs typeface="Calibri"/>
              </a:rPr>
              <a:t>Cape</a:t>
            </a:r>
            <a:endParaRPr sz="1050" dirty="0">
              <a:solidFill>
                <a:prstClr val="black"/>
              </a:solidFill>
              <a:latin typeface="Arial Narrow" panose="020B0606020202030204" pitchFamily="34" charset="0"/>
              <a:cs typeface="Calibri"/>
            </a:endParaRPr>
          </a:p>
        </p:txBody>
      </p:sp>
      <p:sp>
        <p:nvSpPr>
          <p:cNvPr id="70" name="object 70"/>
          <p:cNvSpPr txBox="1"/>
          <p:nvPr/>
        </p:nvSpPr>
        <p:spPr>
          <a:xfrm>
            <a:off x="349758" y="4554855"/>
            <a:ext cx="1678305" cy="298767"/>
          </a:xfrm>
          <a:prstGeom prst="rect">
            <a:avLst/>
          </a:prstGeom>
          <a:solidFill>
            <a:srgbClr val="92D050"/>
          </a:solidFill>
        </p:spPr>
        <p:txBody>
          <a:bodyPr vert="horz" wrap="square" lIns="0" tIns="19526" rIns="0" bIns="0" rtlCol="0">
            <a:spAutoFit/>
          </a:bodyPr>
          <a:lstStyle/>
          <a:p>
            <a:pPr marL="641985" marR="129540" indent="-507683" defTabSz="685800">
              <a:lnSpc>
                <a:spcPct val="114500"/>
              </a:lnSpc>
              <a:spcBef>
                <a:spcPts val="153"/>
              </a:spcBef>
              <a:defRPr/>
            </a:pPr>
            <a:r>
              <a:rPr lang="en-US" sz="825" b="1" dirty="0">
                <a:solidFill>
                  <a:prstClr val="black"/>
                </a:solidFill>
                <a:latin typeface="Arial Narrow" panose="020B0606020202030204" pitchFamily="34" charset="0"/>
                <a:cs typeface="Calibri"/>
              </a:rPr>
              <a:t>59</a:t>
            </a:r>
            <a:r>
              <a:rPr sz="825" b="1"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71" name="object 71"/>
          <p:cNvSpPr/>
          <p:nvPr/>
        </p:nvSpPr>
        <p:spPr>
          <a:xfrm>
            <a:off x="2048255" y="4864608"/>
            <a:ext cx="1016318" cy="108585"/>
          </a:xfrm>
          <a:custGeom>
            <a:avLst/>
            <a:gdLst/>
            <a:ahLst/>
            <a:cxnLst/>
            <a:rect l="l" t="t" r="r" b="b"/>
            <a:pathLst>
              <a:path w="1355089" h="144779">
                <a:moveTo>
                  <a:pt x="1354582" y="144398"/>
                </a:moveTo>
                <a:lnTo>
                  <a:pt x="677291" y="144398"/>
                </a:lnTo>
                <a:lnTo>
                  <a:pt x="677291" y="0"/>
                </a:lnTo>
                <a:lnTo>
                  <a:pt x="0" y="0"/>
                </a:lnTo>
              </a:path>
            </a:pathLst>
          </a:custGeom>
          <a:ln w="9524">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72" name="object 72"/>
          <p:cNvSpPr/>
          <p:nvPr/>
        </p:nvSpPr>
        <p:spPr>
          <a:xfrm>
            <a:off x="3151251" y="4933188"/>
            <a:ext cx="79462" cy="63436"/>
          </a:xfrm>
          <a:prstGeom prst="rect">
            <a:avLst/>
          </a:prstGeom>
          <a:blipFill>
            <a:blip r:embed="rId20"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73" name="object 73"/>
          <p:cNvSpPr/>
          <p:nvPr/>
        </p:nvSpPr>
        <p:spPr>
          <a:xfrm>
            <a:off x="3118104" y="4904613"/>
            <a:ext cx="110014" cy="84773"/>
          </a:xfrm>
          <a:custGeom>
            <a:avLst/>
            <a:gdLst/>
            <a:ahLst/>
            <a:cxnLst/>
            <a:rect l="l" t="t" r="r" b="b"/>
            <a:pathLst>
              <a:path w="146685" h="113029">
                <a:moveTo>
                  <a:pt x="73151" y="0"/>
                </a:moveTo>
                <a:lnTo>
                  <a:pt x="44684" y="4435"/>
                </a:lnTo>
                <a:lnTo>
                  <a:pt x="21431" y="16525"/>
                </a:lnTo>
                <a:lnTo>
                  <a:pt x="5750" y="34450"/>
                </a:lnTo>
                <a:lnTo>
                  <a:pt x="0" y="56387"/>
                </a:lnTo>
                <a:lnTo>
                  <a:pt x="5750" y="78325"/>
                </a:lnTo>
                <a:lnTo>
                  <a:pt x="21431" y="96250"/>
                </a:lnTo>
                <a:lnTo>
                  <a:pt x="44684" y="108340"/>
                </a:lnTo>
                <a:lnTo>
                  <a:pt x="73151" y="112775"/>
                </a:lnTo>
                <a:lnTo>
                  <a:pt x="101619" y="108340"/>
                </a:lnTo>
                <a:lnTo>
                  <a:pt x="124872" y="96250"/>
                </a:lnTo>
                <a:lnTo>
                  <a:pt x="140553" y="78325"/>
                </a:lnTo>
                <a:lnTo>
                  <a:pt x="146303" y="56387"/>
                </a:lnTo>
                <a:lnTo>
                  <a:pt x="140553" y="34450"/>
                </a:lnTo>
                <a:lnTo>
                  <a:pt x="124872" y="16525"/>
                </a:lnTo>
                <a:lnTo>
                  <a:pt x="101619" y="4435"/>
                </a:lnTo>
                <a:lnTo>
                  <a:pt x="73151"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74" name="object 74"/>
          <p:cNvSpPr/>
          <p:nvPr/>
        </p:nvSpPr>
        <p:spPr>
          <a:xfrm>
            <a:off x="3118104" y="4904613"/>
            <a:ext cx="110014" cy="84773"/>
          </a:xfrm>
          <a:custGeom>
            <a:avLst/>
            <a:gdLst/>
            <a:ahLst/>
            <a:cxnLst/>
            <a:rect l="l" t="t" r="r" b="b"/>
            <a:pathLst>
              <a:path w="146685" h="113029">
                <a:moveTo>
                  <a:pt x="0" y="56387"/>
                </a:moveTo>
                <a:lnTo>
                  <a:pt x="5750" y="34450"/>
                </a:lnTo>
                <a:lnTo>
                  <a:pt x="21431" y="16525"/>
                </a:lnTo>
                <a:lnTo>
                  <a:pt x="44684" y="4435"/>
                </a:lnTo>
                <a:lnTo>
                  <a:pt x="73151" y="0"/>
                </a:lnTo>
                <a:lnTo>
                  <a:pt x="101619" y="4435"/>
                </a:lnTo>
                <a:lnTo>
                  <a:pt x="124872" y="16525"/>
                </a:lnTo>
                <a:lnTo>
                  <a:pt x="140553" y="34450"/>
                </a:lnTo>
                <a:lnTo>
                  <a:pt x="146303" y="56387"/>
                </a:lnTo>
                <a:lnTo>
                  <a:pt x="140553" y="78325"/>
                </a:lnTo>
                <a:lnTo>
                  <a:pt x="124872" y="96250"/>
                </a:lnTo>
                <a:lnTo>
                  <a:pt x="101619" y="108340"/>
                </a:lnTo>
                <a:lnTo>
                  <a:pt x="73151" y="112775"/>
                </a:lnTo>
                <a:lnTo>
                  <a:pt x="44684" y="108340"/>
                </a:lnTo>
                <a:lnTo>
                  <a:pt x="21431" y="96250"/>
                </a:lnTo>
                <a:lnTo>
                  <a:pt x="5750" y="78325"/>
                </a:lnTo>
                <a:lnTo>
                  <a:pt x="0" y="56387"/>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75" name="object 75"/>
          <p:cNvSpPr/>
          <p:nvPr/>
        </p:nvSpPr>
        <p:spPr>
          <a:xfrm>
            <a:off x="1032129" y="3057525"/>
            <a:ext cx="1200722" cy="330899"/>
          </a:xfrm>
          <a:prstGeom prst="rect">
            <a:avLst/>
          </a:prstGeom>
          <a:blipFill>
            <a:blip r:embed="rId21"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76" name="object 76"/>
          <p:cNvSpPr/>
          <p:nvPr/>
        </p:nvSpPr>
        <p:spPr>
          <a:xfrm>
            <a:off x="1141856" y="3102111"/>
            <a:ext cx="977837" cy="280597"/>
          </a:xfrm>
          <a:prstGeom prst="rect">
            <a:avLst/>
          </a:prstGeom>
          <a:blipFill>
            <a:blip r:embed="rId2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77" name="object 77"/>
          <p:cNvSpPr/>
          <p:nvPr/>
        </p:nvSpPr>
        <p:spPr>
          <a:xfrm>
            <a:off x="1049846" y="3046667"/>
            <a:ext cx="1186815" cy="316706"/>
          </a:xfrm>
          <a:custGeom>
            <a:avLst/>
            <a:gdLst/>
            <a:ahLst/>
            <a:cxnLst/>
            <a:rect l="l" t="t" r="r" b="b"/>
            <a:pathLst>
              <a:path w="1582420" h="422275">
                <a:moveTo>
                  <a:pt x="1370838" y="0"/>
                </a:moveTo>
                <a:lnTo>
                  <a:pt x="211074" y="0"/>
                </a:lnTo>
                <a:lnTo>
                  <a:pt x="162672" y="5573"/>
                </a:lnTo>
                <a:lnTo>
                  <a:pt x="118243" y="21451"/>
                </a:lnTo>
                <a:lnTo>
                  <a:pt x="79052" y="46366"/>
                </a:lnTo>
                <a:lnTo>
                  <a:pt x="46366" y="79052"/>
                </a:lnTo>
                <a:lnTo>
                  <a:pt x="21451" y="118243"/>
                </a:lnTo>
                <a:lnTo>
                  <a:pt x="5573" y="162672"/>
                </a:lnTo>
                <a:lnTo>
                  <a:pt x="0" y="211074"/>
                </a:lnTo>
                <a:lnTo>
                  <a:pt x="5573" y="259475"/>
                </a:lnTo>
                <a:lnTo>
                  <a:pt x="21451" y="303904"/>
                </a:lnTo>
                <a:lnTo>
                  <a:pt x="46366" y="343095"/>
                </a:lnTo>
                <a:lnTo>
                  <a:pt x="79052" y="375781"/>
                </a:lnTo>
                <a:lnTo>
                  <a:pt x="118243" y="400696"/>
                </a:lnTo>
                <a:lnTo>
                  <a:pt x="162672" y="416574"/>
                </a:lnTo>
                <a:lnTo>
                  <a:pt x="211074" y="422148"/>
                </a:lnTo>
                <a:lnTo>
                  <a:pt x="1370838" y="422148"/>
                </a:lnTo>
                <a:lnTo>
                  <a:pt x="1419239" y="416574"/>
                </a:lnTo>
                <a:lnTo>
                  <a:pt x="1463668" y="400696"/>
                </a:lnTo>
                <a:lnTo>
                  <a:pt x="1502859" y="375781"/>
                </a:lnTo>
                <a:lnTo>
                  <a:pt x="1535545" y="343095"/>
                </a:lnTo>
                <a:lnTo>
                  <a:pt x="1560460" y="303904"/>
                </a:lnTo>
                <a:lnTo>
                  <a:pt x="1576338" y="259475"/>
                </a:lnTo>
                <a:lnTo>
                  <a:pt x="1581912" y="211074"/>
                </a:lnTo>
                <a:lnTo>
                  <a:pt x="1576338" y="162672"/>
                </a:lnTo>
                <a:lnTo>
                  <a:pt x="1560460" y="118243"/>
                </a:lnTo>
                <a:lnTo>
                  <a:pt x="1535545" y="79052"/>
                </a:lnTo>
                <a:lnTo>
                  <a:pt x="1502859" y="46366"/>
                </a:lnTo>
                <a:lnTo>
                  <a:pt x="1463668" y="21451"/>
                </a:lnTo>
                <a:lnTo>
                  <a:pt x="1419239" y="5573"/>
                </a:lnTo>
                <a:lnTo>
                  <a:pt x="1370838"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78" name="object 78"/>
          <p:cNvSpPr/>
          <p:nvPr/>
        </p:nvSpPr>
        <p:spPr>
          <a:xfrm>
            <a:off x="1049846" y="3046667"/>
            <a:ext cx="1186815" cy="316706"/>
          </a:xfrm>
          <a:custGeom>
            <a:avLst/>
            <a:gdLst/>
            <a:ahLst/>
            <a:cxnLst/>
            <a:rect l="l" t="t" r="r" b="b"/>
            <a:pathLst>
              <a:path w="1582420" h="422275">
                <a:moveTo>
                  <a:pt x="0" y="211074"/>
                </a:moveTo>
                <a:lnTo>
                  <a:pt x="5573" y="162672"/>
                </a:lnTo>
                <a:lnTo>
                  <a:pt x="21451" y="118243"/>
                </a:lnTo>
                <a:lnTo>
                  <a:pt x="46366" y="79052"/>
                </a:lnTo>
                <a:lnTo>
                  <a:pt x="79052" y="46366"/>
                </a:lnTo>
                <a:lnTo>
                  <a:pt x="118243" y="21451"/>
                </a:lnTo>
                <a:lnTo>
                  <a:pt x="162672" y="5573"/>
                </a:lnTo>
                <a:lnTo>
                  <a:pt x="211074" y="0"/>
                </a:lnTo>
                <a:lnTo>
                  <a:pt x="1370838" y="0"/>
                </a:lnTo>
                <a:lnTo>
                  <a:pt x="1419239" y="5573"/>
                </a:lnTo>
                <a:lnTo>
                  <a:pt x="1463668" y="21451"/>
                </a:lnTo>
                <a:lnTo>
                  <a:pt x="1502859" y="46366"/>
                </a:lnTo>
                <a:lnTo>
                  <a:pt x="1535545" y="79052"/>
                </a:lnTo>
                <a:lnTo>
                  <a:pt x="1560460" y="118243"/>
                </a:lnTo>
                <a:lnTo>
                  <a:pt x="1576338" y="162672"/>
                </a:lnTo>
                <a:lnTo>
                  <a:pt x="1581912" y="211074"/>
                </a:lnTo>
                <a:lnTo>
                  <a:pt x="1576338" y="259475"/>
                </a:lnTo>
                <a:lnTo>
                  <a:pt x="1560460" y="303904"/>
                </a:lnTo>
                <a:lnTo>
                  <a:pt x="1535545" y="343095"/>
                </a:lnTo>
                <a:lnTo>
                  <a:pt x="1502859" y="375781"/>
                </a:lnTo>
                <a:lnTo>
                  <a:pt x="1463668" y="400696"/>
                </a:lnTo>
                <a:lnTo>
                  <a:pt x="1419239" y="416574"/>
                </a:lnTo>
                <a:lnTo>
                  <a:pt x="1370838" y="422148"/>
                </a:lnTo>
                <a:lnTo>
                  <a:pt x="211074" y="422148"/>
                </a:lnTo>
                <a:lnTo>
                  <a:pt x="162672" y="416574"/>
                </a:lnTo>
                <a:lnTo>
                  <a:pt x="118243" y="400696"/>
                </a:lnTo>
                <a:lnTo>
                  <a:pt x="79052" y="375781"/>
                </a:lnTo>
                <a:lnTo>
                  <a:pt x="46366" y="343095"/>
                </a:lnTo>
                <a:lnTo>
                  <a:pt x="21451" y="303904"/>
                </a:lnTo>
                <a:lnTo>
                  <a:pt x="5573" y="259475"/>
                </a:lnTo>
                <a:lnTo>
                  <a:pt x="0" y="211074"/>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79" name="object 79"/>
          <p:cNvSpPr txBox="1"/>
          <p:nvPr/>
        </p:nvSpPr>
        <p:spPr>
          <a:xfrm>
            <a:off x="1223295" y="3116389"/>
            <a:ext cx="835819"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Northern</a:t>
            </a:r>
            <a:r>
              <a:rPr sz="1050" b="1" spc="-90" dirty="0">
                <a:solidFill>
                  <a:srgbClr val="FFFFFF"/>
                </a:solidFill>
                <a:latin typeface="Arial Narrow" panose="020B0606020202030204" pitchFamily="34" charset="0"/>
                <a:cs typeface="Calibri"/>
              </a:rPr>
              <a:t> </a:t>
            </a:r>
            <a:r>
              <a:rPr sz="1050" b="1" dirty="0">
                <a:solidFill>
                  <a:srgbClr val="FFFFFF"/>
                </a:solidFill>
                <a:latin typeface="Arial Narrow" panose="020B0606020202030204" pitchFamily="34" charset="0"/>
                <a:cs typeface="Calibri"/>
              </a:rPr>
              <a:t>Cape</a:t>
            </a:r>
            <a:endParaRPr sz="1050" dirty="0">
              <a:solidFill>
                <a:prstClr val="black"/>
              </a:solidFill>
              <a:latin typeface="Arial Narrow" panose="020B0606020202030204" pitchFamily="34" charset="0"/>
              <a:cs typeface="Calibri"/>
            </a:endParaRPr>
          </a:p>
        </p:txBody>
      </p:sp>
      <p:sp>
        <p:nvSpPr>
          <p:cNvPr id="80" name="object 80"/>
          <p:cNvSpPr/>
          <p:nvPr/>
        </p:nvSpPr>
        <p:spPr>
          <a:xfrm>
            <a:off x="733807" y="3312414"/>
            <a:ext cx="1642586" cy="359093"/>
          </a:xfrm>
          <a:custGeom>
            <a:avLst/>
            <a:gdLst/>
            <a:ahLst/>
            <a:cxnLst/>
            <a:rect l="l" t="t" r="r" b="b"/>
            <a:pathLst>
              <a:path w="2190115" h="478789">
                <a:moveTo>
                  <a:pt x="0" y="478536"/>
                </a:moveTo>
                <a:lnTo>
                  <a:pt x="2189988" y="478536"/>
                </a:lnTo>
                <a:lnTo>
                  <a:pt x="2189988" y="0"/>
                </a:lnTo>
                <a:lnTo>
                  <a:pt x="0" y="0"/>
                </a:lnTo>
                <a:lnTo>
                  <a:pt x="0" y="478536"/>
                </a:lnTo>
                <a:close/>
              </a:path>
            </a:pathLst>
          </a:custGeom>
          <a:solidFill>
            <a:srgbClr val="92D050"/>
          </a:solidFill>
        </p:spPr>
        <p:txBody>
          <a:bodyPr wrap="square" lIns="0" tIns="0" rIns="0" bIns="0" rtlCol="0"/>
          <a:lstStyle/>
          <a:p>
            <a:pPr defTabSz="685800">
              <a:defRPr/>
            </a:pPr>
            <a:endParaRPr sz="1350">
              <a:solidFill>
                <a:prstClr val="black"/>
              </a:solidFill>
              <a:latin typeface="Calibri"/>
            </a:endParaRPr>
          </a:p>
        </p:txBody>
      </p:sp>
      <p:sp>
        <p:nvSpPr>
          <p:cNvPr id="81" name="object 81"/>
          <p:cNvSpPr txBox="1"/>
          <p:nvPr/>
        </p:nvSpPr>
        <p:spPr>
          <a:xfrm>
            <a:off x="733807" y="3312415"/>
            <a:ext cx="1642586" cy="304731"/>
          </a:xfrm>
          <a:prstGeom prst="rect">
            <a:avLst/>
          </a:prstGeom>
        </p:spPr>
        <p:txBody>
          <a:bodyPr vert="horz" wrap="square" lIns="0" tIns="37624" rIns="0" bIns="0" rtlCol="0">
            <a:spAutoFit/>
          </a:bodyPr>
          <a:lstStyle/>
          <a:p>
            <a:pPr algn="ctr" defTabSz="685800">
              <a:spcBef>
                <a:spcPts val="296"/>
              </a:spcBef>
              <a:defRPr/>
            </a:pPr>
            <a:r>
              <a:rPr sz="825" b="1" dirty="0">
                <a:solidFill>
                  <a:prstClr val="black"/>
                </a:solidFill>
                <a:latin typeface="Arial Narrow" panose="020B0606020202030204" pitchFamily="34" charset="0"/>
                <a:cs typeface="Calibri"/>
              </a:rPr>
              <a:t> </a:t>
            </a:r>
            <a:r>
              <a:rPr lang="en-ZA" sz="825" b="1" dirty="0">
                <a:solidFill>
                  <a:prstClr val="black"/>
                </a:solidFill>
                <a:latin typeface="Arial Narrow" panose="020B0606020202030204" pitchFamily="34" charset="0"/>
                <a:cs typeface="Calibri"/>
              </a:rPr>
              <a:t>63 </a:t>
            </a:r>
            <a:r>
              <a:rPr sz="825" b="1" dirty="0">
                <a:solidFill>
                  <a:prstClr val="black"/>
                </a:solidFill>
                <a:latin typeface="Arial Narrow" panose="020B0606020202030204" pitchFamily="34" charset="0"/>
                <a:cs typeface="Calibri"/>
              </a:rPr>
              <a:t>Capacity Building &amp;</a:t>
            </a:r>
            <a:r>
              <a:rPr sz="825" b="1" spc="-53"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Outreach</a:t>
            </a:r>
            <a:endParaRPr sz="825" dirty="0">
              <a:solidFill>
                <a:prstClr val="black"/>
              </a:solidFill>
              <a:latin typeface="Arial Narrow" panose="020B0606020202030204" pitchFamily="34" charset="0"/>
              <a:cs typeface="Calibri"/>
            </a:endParaRPr>
          </a:p>
          <a:p>
            <a:pPr algn="ctr" defTabSz="685800">
              <a:spcBef>
                <a:spcPts val="143"/>
              </a:spcBef>
              <a:defRPr/>
            </a:pP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82" name="object 82"/>
          <p:cNvSpPr/>
          <p:nvPr/>
        </p:nvSpPr>
        <p:spPr>
          <a:xfrm>
            <a:off x="4794884" y="4652019"/>
            <a:ext cx="1200722" cy="342319"/>
          </a:xfrm>
          <a:prstGeom prst="rect">
            <a:avLst/>
          </a:prstGeom>
          <a:blipFill>
            <a:blip r:embed="rId2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83" name="object 83"/>
          <p:cNvSpPr/>
          <p:nvPr/>
        </p:nvSpPr>
        <p:spPr>
          <a:xfrm>
            <a:off x="5033772" y="4702311"/>
            <a:ext cx="721804" cy="280597"/>
          </a:xfrm>
          <a:prstGeom prst="rect">
            <a:avLst/>
          </a:prstGeom>
          <a:blipFill>
            <a:blip r:embed="rId2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84" name="object 84"/>
          <p:cNvSpPr/>
          <p:nvPr/>
        </p:nvSpPr>
        <p:spPr>
          <a:xfrm>
            <a:off x="4812602" y="4641152"/>
            <a:ext cx="1186815" cy="328136"/>
          </a:xfrm>
          <a:custGeom>
            <a:avLst/>
            <a:gdLst/>
            <a:ahLst/>
            <a:cxnLst/>
            <a:rect l="l" t="t" r="r" b="b"/>
            <a:pathLst>
              <a:path w="1582420" h="437514">
                <a:moveTo>
                  <a:pt x="1363218" y="0"/>
                </a:moveTo>
                <a:lnTo>
                  <a:pt x="218694" y="0"/>
                </a:lnTo>
                <a:lnTo>
                  <a:pt x="168550" y="5776"/>
                </a:lnTo>
                <a:lnTo>
                  <a:pt x="122519" y="22229"/>
                </a:lnTo>
                <a:lnTo>
                  <a:pt x="81913" y="48045"/>
                </a:lnTo>
                <a:lnTo>
                  <a:pt x="48045" y="81913"/>
                </a:lnTo>
                <a:lnTo>
                  <a:pt x="22229" y="122519"/>
                </a:lnTo>
                <a:lnTo>
                  <a:pt x="5776" y="168550"/>
                </a:lnTo>
                <a:lnTo>
                  <a:pt x="0" y="218694"/>
                </a:lnTo>
                <a:lnTo>
                  <a:pt x="5776" y="268837"/>
                </a:lnTo>
                <a:lnTo>
                  <a:pt x="22229" y="314868"/>
                </a:lnTo>
                <a:lnTo>
                  <a:pt x="48045" y="355474"/>
                </a:lnTo>
                <a:lnTo>
                  <a:pt x="81913" y="389342"/>
                </a:lnTo>
                <a:lnTo>
                  <a:pt x="122519" y="415158"/>
                </a:lnTo>
                <a:lnTo>
                  <a:pt x="168550" y="431611"/>
                </a:lnTo>
                <a:lnTo>
                  <a:pt x="218694" y="437388"/>
                </a:lnTo>
                <a:lnTo>
                  <a:pt x="1363218" y="437388"/>
                </a:lnTo>
                <a:lnTo>
                  <a:pt x="1413361" y="431611"/>
                </a:lnTo>
                <a:lnTo>
                  <a:pt x="1459392" y="415158"/>
                </a:lnTo>
                <a:lnTo>
                  <a:pt x="1499998" y="389342"/>
                </a:lnTo>
                <a:lnTo>
                  <a:pt x="1533866" y="355474"/>
                </a:lnTo>
                <a:lnTo>
                  <a:pt x="1559682" y="314868"/>
                </a:lnTo>
                <a:lnTo>
                  <a:pt x="1576135" y="268837"/>
                </a:lnTo>
                <a:lnTo>
                  <a:pt x="1581912" y="218694"/>
                </a:lnTo>
                <a:lnTo>
                  <a:pt x="1576135" y="168550"/>
                </a:lnTo>
                <a:lnTo>
                  <a:pt x="1559682" y="122519"/>
                </a:lnTo>
                <a:lnTo>
                  <a:pt x="1533866" y="81913"/>
                </a:lnTo>
                <a:lnTo>
                  <a:pt x="1499998" y="48045"/>
                </a:lnTo>
                <a:lnTo>
                  <a:pt x="1459392" y="22229"/>
                </a:lnTo>
                <a:lnTo>
                  <a:pt x="1413361" y="5776"/>
                </a:lnTo>
                <a:lnTo>
                  <a:pt x="1363218"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85" name="object 85"/>
          <p:cNvSpPr/>
          <p:nvPr/>
        </p:nvSpPr>
        <p:spPr>
          <a:xfrm>
            <a:off x="4812602" y="4641152"/>
            <a:ext cx="1186815" cy="328136"/>
          </a:xfrm>
          <a:custGeom>
            <a:avLst/>
            <a:gdLst/>
            <a:ahLst/>
            <a:cxnLst/>
            <a:rect l="l" t="t" r="r" b="b"/>
            <a:pathLst>
              <a:path w="1582420" h="437514">
                <a:moveTo>
                  <a:pt x="0" y="218694"/>
                </a:moveTo>
                <a:lnTo>
                  <a:pt x="5776" y="168550"/>
                </a:lnTo>
                <a:lnTo>
                  <a:pt x="22229" y="122519"/>
                </a:lnTo>
                <a:lnTo>
                  <a:pt x="48045" y="81913"/>
                </a:lnTo>
                <a:lnTo>
                  <a:pt x="81913" y="48045"/>
                </a:lnTo>
                <a:lnTo>
                  <a:pt x="122519" y="22229"/>
                </a:lnTo>
                <a:lnTo>
                  <a:pt x="168550" y="5776"/>
                </a:lnTo>
                <a:lnTo>
                  <a:pt x="218694" y="0"/>
                </a:lnTo>
                <a:lnTo>
                  <a:pt x="1363218" y="0"/>
                </a:lnTo>
                <a:lnTo>
                  <a:pt x="1413361" y="5776"/>
                </a:lnTo>
                <a:lnTo>
                  <a:pt x="1459392" y="22229"/>
                </a:lnTo>
                <a:lnTo>
                  <a:pt x="1499998" y="48045"/>
                </a:lnTo>
                <a:lnTo>
                  <a:pt x="1533866" y="81913"/>
                </a:lnTo>
                <a:lnTo>
                  <a:pt x="1559682" y="122519"/>
                </a:lnTo>
                <a:lnTo>
                  <a:pt x="1576135" y="168550"/>
                </a:lnTo>
                <a:lnTo>
                  <a:pt x="1581912" y="218694"/>
                </a:lnTo>
                <a:lnTo>
                  <a:pt x="1576135" y="268837"/>
                </a:lnTo>
                <a:lnTo>
                  <a:pt x="1559682" y="314868"/>
                </a:lnTo>
                <a:lnTo>
                  <a:pt x="1533866" y="355474"/>
                </a:lnTo>
                <a:lnTo>
                  <a:pt x="1499998" y="389342"/>
                </a:lnTo>
                <a:lnTo>
                  <a:pt x="1459392" y="415158"/>
                </a:lnTo>
                <a:lnTo>
                  <a:pt x="1413361" y="431611"/>
                </a:lnTo>
                <a:lnTo>
                  <a:pt x="1363218" y="437388"/>
                </a:lnTo>
                <a:lnTo>
                  <a:pt x="218694" y="437388"/>
                </a:lnTo>
                <a:lnTo>
                  <a:pt x="168550" y="431611"/>
                </a:lnTo>
                <a:lnTo>
                  <a:pt x="122519" y="415158"/>
                </a:lnTo>
                <a:lnTo>
                  <a:pt x="81913" y="389342"/>
                </a:lnTo>
                <a:lnTo>
                  <a:pt x="48045" y="355474"/>
                </a:lnTo>
                <a:lnTo>
                  <a:pt x="22229" y="314868"/>
                </a:lnTo>
                <a:lnTo>
                  <a:pt x="5776" y="268837"/>
                </a:lnTo>
                <a:lnTo>
                  <a:pt x="0" y="218694"/>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86" name="object 86"/>
          <p:cNvSpPr txBox="1"/>
          <p:nvPr/>
        </p:nvSpPr>
        <p:spPr>
          <a:xfrm>
            <a:off x="5115687" y="4716875"/>
            <a:ext cx="580073"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Free</a:t>
            </a:r>
            <a:r>
              <a:rPr sz="1050" b="1" spc="-90" dirty="0">
                <a:solidFill>
                  <a:srgbClr val="FFFFFF"/>
                </a:solidFill>
                <a:latin typeface="Arial Narrow" panose="020B0606020202030204" pitchFamily="34" charset="0"/>
                <a:cs typeface="Calibri"/>
              </a:rPr>
              <a:t> </a:t>
            </a:r>
            <a:r>
              <a:rPr sz="1050" b="1" dirty="0">
                <a:solidFill>
                  <a:srgbClr val="FFFFFF"/>
                </a:solidFill>
                <a:latin typeface="Arial Narrow" panose="020B0606020202030204" pitchFamily="34" charset="0"/>
                <a:cs typeface="Calibri"/>
              </a:rPr>
              <a:t>State</a:t>
            </a:r>
            <a:endParaRPr sz="1050" dirty="0">
              <a:solidFill>
                <a:prstClr val="black"/>
              </a:solidFill>
              <a:latin typeface="Arial Narrow" panose="020B0606020202030204" pitchFamily="34" charset="0"/>
              <a:cs typeface="Calibri"/>
            </a:endParaRPr>
          </a:p>
        </p:txBody>
      </p:sp>
      <p:sp>
        <p:nvSpPr>
          <p:cNvPr id="87" name="object 87"/>
          <p:cNvSpPr txBox="1"/>
          <p:nvPr/>
        </p:nvSpPr>
        <p:spPr>
          <a:xfrm>
            <a:off x="5033771" y="4986908"/>
            <a:ext cx="1701165" cy="298287"/>
          </a:xfrm>
          <a:prstGeom prst="rect">
            <a:avLst/>
          </a:prstGeom>
          <a:solidFill>
            <a:srgbClr val="92D050"/>
          </a:solidFill>
        </p:spPr>
        <p:txBody>
          <a:bodyPr vert="horz" wrap="square" lIns="0" tIns="19050" rIns="0" bIns="0" rtlCol="0">
            <a:spAutoFit/>
          </a:bodyPr>
          <a:lstStyle/>
          <a:p>
            <a:pPr marL="654368" marR="140018" indent="-507683" defTabSz="685800">
              <a:lnSpc>
                <a:spcPct val="114500"/>
              </a:lnSpc>
              <a:spcBef>
                <a:spcPts val="150"/>
              </a:spcBef>
              <a:defRPr/>
            </a:pPr>
            <a:r>
              <a:rPr sz="825" b="1" dirty="0">
                <a:solidFill>
                  <a:prstClr val="black"/>
                </a:solidFill>
                <a:latin typeface="Arial Narrow" panose="020B0606020202030204" pitchFamily="34" charset="0"/>
                <a:cs typeface="Calibri"/>
              </a:rPr>
              <a:t> </a:t>
            </a:r>
            <a:r>
              <a:rPr lang="en-ZA" sz="825" b="1" dirty="0">
                <a:solidFill>
                  <a:prstClr val="black"/>
                </a:solidFill>
                <a:latin typeface="Arial Narrow" panose="020B0606020202030204" pitchFamily="34" charset="0"/>
                <a:cs typeface="Calibri"/>
              </a:rPr>
              <a:t>130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88" name="object 88"/>
          <p:cNvSpPr/>
          <p:nvPr/>
        </p:nvSpPr>
        <p:spPr>
          <a:xfrm>
            <a:off x="4142232" y="4487417"/>
            <a:ext cx="53340" cy="623888"/>
          </a:xfrm>
          <a:custGeom>
            <a:avLst/>
            <a:gdLst/>
            <a:ahLst/>
            <a:cxnLst/>
            <a:rect l="l" t="t" r="r" b="b"/>
            <a:pathLst>
              <a:path w="71120" h="831850">
                <a:moveTo>
                  <a:pt x="0" y="0"/>
                </a:moveTo>
                <a:lnTo>
                  <a:pt x="0" y="415670"/>
                </a:lnTo>
                <a:lnTo>
                  <a:pt x="70612" y="415670"/>
                </a:lnTo>
                <a:lnTo>
                  <a:pt x="70612" y="831329"/>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89" name="object 89"/>
          <p:cNvSpPr/>
          <p:nvPr/>
        </p:nvSpPr>
        <p:spPr>
          <a:xfrm>
            <a:off x="2475738" y="3664458"/>
            <a:ext cx="881063" cy="14764"/>
          </a:xfrm>
          <a:custGeom>
            <a:avLst/>
            <a:gdLst/>
            <a:ahLst/>
            <a:cxnLst/>
            <a:rect l="l" t="t" r="r" b="b"/>
            <a:pathLst>
              <a:path w="1174750" h="19685">
                <a:moveTo>
                  <a:pt x="1174750" y="19430"/>
                </a:moveTo>
                <a:lnTo>
                  <a:pt x="587375" y="19430"/>
                </a:lnTo>
                <a:lnTo>
                  <a:pt x="587375" y="0"/>
                </a:lnTo>
                <a:lnTo>
                  <a:pt x="0" y="0"/>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90" name="object 90"/>
          <p:cNvSpPr/>
          <p:nvPr/>
        </p:nvSpPr>
        <p:spPr>
          <a:xfrm>
            <a:off x="3391281" y="3673602"/>
            <a:ext cx="63437" cy="63436"/>
          </a:xfrm>
          <a:prstGeom prst="rect">
            <a:avLst/>
          </a:prstGeom>
          <a:blipFill>
            <a:blip r:embed="rId2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1" name="object 91"/>
          <p:cNvSpPr/>
          <p:nvPr/>
        </p:nvSpPr>
        <p:spPr>
          <a:xfrm>
            <a:off x="3361563" y="3645026"/>
            <a:ext cx="87154" cy="84773"/>
          </a:xfrm>
          <a:custGeom>
            <a:avLst/>
            <a:gdLst/>
            <a:ahLst/>
            <a:cxnLst/>
            <a:rect l="l" t="t" r="r" b="b"/>
            <a:pathLst>
              <a:path w="116204" h="113029">
                <a:moveTo>
                  <a:pt x="57912" y="0"/>
                </a:moveTo>
                <a:lnTo>
                  <a:pt x="35361" y="4435"/>
                </a:lnTo>
                <a:lnTo>
                  <a:pt x="16954" y="16525"/>
                </a:lnTo>
                <a:lnTo>
                  <a:pt x="4548" y="34450"/>
                </a:lnTo>
                <a:lnTo>
                  <a:pt x="0" y="56387"/>
                </a:lnTo>
                <a:lnTo>
                  <a:pt x="4548" y="78325"/>
                </a:lnTo>
                <a:lnTo>
                  <a:pt x="16954" y="96250"/>
                </a:lnTo>
                <a:lnTo>
                  <a:pt x="35361" y="108340"/>
                </a:lnTo>
                <a:lnTo>
                  <a:pt x="57912" y="112775"/>
                </a:lnTo>
                <a:lnTo>
                  <a:pt x="80462" y="108340"/>
                </a:lnTo>
                <a:lnTo>
                  <a:pt x="98869" y="96250"/>
                </a:lnTo>
                <a:lnTo>
                  <a:pt x="111275" y="78325"/>
                </a:lnTo>
                <a:lnTo>
                  <a:pt x="115824" y="56387"/>
                </a:lnTo>
                <a:lnTo>
                  <a:pt x="111275" y="34450"/>
                </a:lnTo>
                <a:lnTo>
                  <a:pt x="98869" y="16525"/>
                </a:lnTo>
                <a:lnTo>
                  <a:pt x="80462" y="4435"/>
                </a:lnTo>
                <a:lnTo>
                  <a:pt x="57912"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92" name="object 92"/>
          <p:cNvSpPr/>
          <p:nvPr/>
        </p:nvSpPr>
        <p:spPr>
          <a:xfrm>
            <a:off x="3361563" y="3645026"/>
            <a:ext cx="87154" cy="84773"/>
          </a:xfrm>
          <a:custGeom>
            <a:avLst/>
            <a:gdLst/>
            <a:ahLst/>
            <a:cxnLst/>
            <a:rect l="l" t="t" r="r" b="b"/>
            <a:pathLst>
              <a:path w="116204" h="113029">
                <a:moveTo>
                  <a:pt x="0" y="56387"/>
                </a:moveTo>
                <a:lnTo>
                  <a:pt x="4548" y="34450"/>
                </a:lnTo>
                <a:lnTo>
                  <a:pt x="16954" y="16525"/>
                </a:lnTo>
                <a:lnTo>
                  <a:pt x="35361" y="4435"/>
                </a:lnTo>
                <a:lnTo>
                  <a:pt x="57912" y="0"/>
                </a:lnTo>
                <a:lnTo>
                  <a:pt x="80462" y="4435"/>
                </a:lnTo>
                <a:lnTo>
                  <a:pt x="98869" y="16525"/>
                </a:lnTo>
                <a:lnTo>
                  <a:pt x="111275" y="34450"/>
                </a:lnTo>
                <a:lnTo>
                  <a:pt x="115824" y="56387"/>
                </a:lnTo>
                <a:lnTo>
                  <a:pt x="111275" y="78325"/>
                </a:lnTo>
                <a:lnTo>
                  <a:pt x="98869" y="96250"/>
                </a:lnTo>
                <a:lnTo>
                  <a:pt x="80462" y="108340"/>
                </a:lnTo>
                <a:lnTo>
                  <a:pt x="57912" y="112775"/>
                </a:lnTo>
                <a:lnTo>
                  <a:pt x="35361" y="108340"/>
                </a:lnTo>
                <a:lnTo>
                  <a:pt x="16954" y="96250"/>
                </a:lnTo>
                <a:lnTo>
                  <a:pt x="4548" y="78325"/>
                </a:lnTo>
                <a:lnTo>
                  <a:pt x="0" y="56387"/>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93" name="object 93"/>
          <p:cNvSpPr/>
          <p:nvPr/>
        </p:nvSpPr>
        <p:spPr>
          <a:xfrm>
            <a:off x="4920615" y="3496436"/>
            <a:ext cx="63436" cy="63437"/>
          </a:xfrm>
          <a:prstGeom prst="rect">
            <a:avLst/>
          </a:prstGeom>
          <a:blipFill>
            <a:blip r:embed="rId2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4" name="object 94"/>
          <p:cNvSpPr/>
          <p:nvPr/>
        </p:nvSpPr>
        <p:spPr>
          <a:xfrm>
            <a:off x="4890897" y="3467861"/>
            <a:ext cx="87154" cy="84773"/>
          </a:xfrm>
          <a:custGeom>
            <a:avLst/>
            <a:gdLst/>
            <a:ahLst/>
            <a:cxnLst/>
            <a:rect l="l" t="t" r="r" b="b"/>
            <a:pathLst>
              <a:path w="116204" h="113029">
                <a:moveTo>
                  <a:pt x="57911" y="0"/>
                </a:moveTo>
                <a:lnTo>
                  <a:pt x="35361" y="4435"/>
                </a:lnTo>
                <a:lnTo>
                  <a:pt x="16954" y="16525"/>
                </a:lnTo>
                <a:lnTo>
                  <a:pt x="4548" y="34450"/>
                </a:lnTo>
                <a:lnTo>
                  <a:pt x="0" y="56387"/>
                </a:lnTo>
                <a:lnTo>
                  <a:pt x="4548" y="78325"/>
                </a:lnTo>
                <a:lnTo>
                  <a:pt x="16954" y="96250"/>
                </a:lnTo>
                <a:lnTo>
                  <a:pt x="35361" y="108340"/>
                </a:lnTo>
                <a:lnTo>
                  <a:pt x="57911" y="112775"/>
                </a:lnTo>
                <a:lnTo>
                  <a:pt x="80462" y="108340"/>
                </a:lnTo>
                <a:lnTo>
                  <a:pt x="98869" y="96250"/>
                </a:lnTo>
                <a:lnTo>
                  <a:pt x="111275" y="78325"/>
                </a:lnTo>
                <a:lnTo>
                  <a:pt x="115824" y="56387"/>
                </a:lnTo>
                <a:lnTo>
                  <a:pt x="111275" y="34450"/>
                </a:lnTo>
                <a:lnTo>
                  <a:pt x="98869" y="16525"/>
                </a:lnTo>
                <a:lnTo>
                  <a:pt x="80462" y="4435"/>
                </a:lnTo>
                <a:lnTo>
                  <a:pt x="57911"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95" name="object 95"/>
          <p:cNvSpPr/>
          <p:nvPr/>
        </p:nvSpPr>
        <p:spPr>
          <a:xfrm>
            <a:off x="4890897" y="3467861"/>
            <a:ext cx="87154" cy="84773"/>
          </a:xfrm>
          <a:custGeom>
            <a:avLst/>
            <a:gdLst/>
            <a:ahLst/>
            <a:cxnLst/>
            <a:rect l="l" t="t" r="r" b="b"/>
            <a:pathLst>
              <a:path w="116204" h="113029">
                <a:moveTo>
                  <a:pt x="0" y="56387"/>
                </a:moveTo>
                <a:lnTo>
                  <a:pt x="4548" y="34450"/>
                </a:lnTo>
                <a:lnTo>
                  <a:pt x="16954" y="16525"/>
                </a:lnTo>
                <a:lnTo>
                  <a:pt x="35361" y="4435"/>
                </a:lnTo>
                <a:lnTo>
                  <a:pt x="57911" y="0"/>
                </a:lnTo>
                <a:lnTo>
                  <a:pt x="80462" y="4435"/>
                </a:lnTo>
                <a:lnTo>
                  <a:pt x="98869" y="16525"/>
                </a:lnTo>
                <a:lnTo>
                  <a:pt x="111275" y="34450"/>
                </a:lnTo>
                <a:lnTo>
                  <a:pt x="115824" y="56387"/>
                </a:lnTo>
                <a:lnTo>
                  <a:pt x="111275" y="78325"/>
                </a:lnTo>
                <a:lnTo>
                  <a:pt x="98869" y="96250"/>
                </a:lnTo>
                <a:lnTo>
                  <a:pt x="80462" y="108340"/>
                </a:lnTo>
                <a:lnTo>
                  <a:pt x="57911" y="112775"/>
                </a:lnTo>
                <a:lnTo>
                  <a:pt x="35361" y="108340"/>
                </a:lnTo>
                <a:lnTo>
                  <a:pt x="16954" y="96250"/>
                </a:lnTo>
                <a:lnTo>
                  <a:pt x="4548" y="78325"/>
                </a:lnTo>
                <a:lnTo>
                  <a:pt x="0" y="56387"/>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96" name="object 96"/>
          <p:cNvSpPr/>
          <p:nvPr/>
        </p:nvSpPr>
        <p:spPr>
          <a:xfrm>
            <a:off x="4934331" y="3521583"/>
            <a:ext cx="212884" cy="1119664"/>
          </a:xfrm>
          <a:custGeom>
            <a:avLst/>
            <a:gdLst/>
            <a:ahLst/>
            <a:cxnLst/>
            <a:rect l="l" t="t" r="r" b="b"/>
            <a:pathLst>
              <a:path w="283845" h="1492885">
                <a:moveTo>
                  <a:pt x="0" y="0"/>
                </a:moveTo>
                <a:lnTo>
                  <a:pt x="0" y="746378"/>
                </a:lnTo>
                <a:lnTo>
                  <a:pt x="283845" y="746378"/>
                </a:lnTo>
                <a:lnTo>
                  <a:pt x="283845" y="1492884"/>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97" name="object 97"/>
          <p:cNvSpPr/>
          <p:nvPr/>
        </p:nvSpPr>
        <p:spPr>
          <a:xfrm>
            <a:off x="1619630" y="2130551"/>
            <a:ext cx="1281875" cy="344615"/>
          </a:xfrm>
          <a:prstGeom prst="rect">
            <a:avLst/>
          </a:prstGeom>
          <a:blipFill>
            <a:blip r:embed="rId26"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8" name="object 98"/>
          <p:cNvSpPr/>
          <p:nvPr/>
        </p:nvSpPr>
        <p:spPr>
          <a:xfrm>
            <a:off x="1857375" y="2181996"/>
            <a:ext cx="804101" cy="280597"/>
          </a:xfrm>
          <a:prstGeom prst="rect">
            <a:avLst/>
          </a:prstGeom>
          <a:blipFill>
            <a:blip r:embed="rId27"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9" name="object 99"/>
          <p:cNvSpPr/>
          <p:nvPr/>
        </p:nvSpPr>
        <p:spPr>
          <a:xfrm>
            <a:off x="1637347" y="2119693"/>
            <a:ext cx="1267778" cy="330518"/>
          </a:xfrm>
          <a:custGeom>
            <a:avLst/>
            <a:gdLst/>
            <a:ahLst/>
            <a:cxnLst/>
            <a:rect l="l" t="t" r="r" b="b"/>
            <a:pathLst>
              <a:path w="1690370" h="440689">
                <a:moveTo>
                  <a:pt x="1469897" y="0"/>
                </a:moveTo>
                <a:lnTo>
                  <a:pt x="220218" y="0"/>
                </a:lnTo>
                <a:lnTo>
                  <a:pt x="175824" y="4472"/>
                </a:lnTo>
                <a:lnTo>
                  <a:pt x="134481" y="17299"/>
                </a:lnTo>
                <a:lnTo>
                  <a:pt x="97073" y="37598"/>
                </a:lnTo>
                <a:lnTo>
                  <a:pt x="64484" y="64484"/>
                </a:lnTo>
                <a:lnTo>
                  <a:pt x="37598" y="97073"/>
                </a:lnTo>
                <a:lnTo>
                  <a:pt x="17299" y="134481"/>
                </a:lnTo>
                <a:lnTo>
                  <a:pt x="4472" y="175824"/>
                </a:lnTo>
                <a:lnTo>
                  <a:pt x="0" y="220217"/>
                </a:lnTo>
                <a:lnTo>
                  <a:pt x="4472" y="264611"/>
                </a:lnTo>
                <a:lnTo>
                  <a:pt x="17299" y="305954"/>
                </a:lnTo>
                <a:lnTo>
                  <a:pt x="37598" y="343362"/>
                </a:lnTo>
                <a:lnTo>
                  <a:pt x="64484" y="375951"/>
                </a:lnTo>
                <a:lnTo>
                  <a:pt x="97073" y="402837"/>
                </a:lnTo>
                <a:lnTo>
                  <a:pt x="134481" y="423136"/>
                </a:lnTo>
                <a:lnTo>
                  <a:pt x="175824" y="435963"/>
                </a:lnTo>
                <a:lnTo>
                  <a:pt x="220218" y="440436"/>
                </a:lnTo>
                <a:lnTo>
                  <a:pt x="1469897" y="440436"/>
                </a:lnTo>
                <a:lnTo>
                  <a:pt x="1514291" y="435963"/>
                </a:lnTo>
                <a:lnTo>
                  <a:pt x="1555634" y="423136"/>
                </a:lnTo>
                <a:lnTo>
                  <a:pt x="1593042" y="402837"/>
                </a:lnTo>
                <a:lnTo>
                  <a:pt x="1625631" y="375951"/>
                </a:lnTo>
                <a:lnTo>
                  <a:pt x="1652517" y="343362"/>
                </a:lnTo>
                <a:lnTo>
                  <a:pt x="1672816" y="305954"/>
                </a:lnTo>
                <a:lnTo>
                  <a:pt x="1685643" y="264611"/>
                </a:lnTo>
                <a:lnTo>
                  <a:pt x="1690116" y="220217"/>
                </a:lnTo>
                <a:lnTo>
                  <a:pt x="1685643" y="175824"/>
                </a:lnTo>
                <a:lnTo>
                  <a:pt x="1672816" y="134481"/>
                </a:lnTo>
                <a:lnTo>
                  <a:pt x="1652517" y="97073"/>
                </a:lnTo>
                <a:lnTo>
                  <a:pt x="1625631" y="64484"/>
                </a:lnTo>
                <a:lnTo>
                  <a:pt x="1593042" y="37598"/>
                </a:lnTo>
                <a:lnTo>
                  <a:pt x="1555634" y="17299"/>
                </a:lnTo>
                <a:lnTo>
                  <a:pt x="1514291" y="4472"/>
                </a:lnTo>
                <a:lnTo>
                  <a:pt x="1469897"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100" name="object 100"/>
          <p:cNvSpPr/>
          <p:nvPr/>
        </p:nvSpPr>
        <p:spPr>
          <a:xfrm>
            <a:off x="1637347" y="2119693"/>
            <a:ext cx="1267778" cy="330518"/>
          </a:xfrm>
          <a:custGeom>
            <a:avLst/>
            <a:gdLst/>
            <a:ahLst/>
            <a:cxnLst/>
            <a:rect l="l" t="t" r="r" b="b"/>
            <a:pathLst>
              <a:path w="1690370" h="440689">
                <a:moveTo>
                  <a:pt x="0" y="220217"/>
                </a:moveTo>
                <a:lnTo>
                  <a:pt x="4472" y="175824"/>
                </a:lnTo>
                <a:lnTo>
                  <a:pt x="17299" y="134481"/>
                </a:lnTo>
                <a:lnTo>
                  <a:pt x="37598" y="97073"/>
                </a:lnTo>
                <a:lnTo>
                  <a:pt x="64484" y="64484"/>
                </a:lnTo>
                <a:lnTo>
                  <a:pt x="97073" y="37598"/>
                </a:lnTo>
                <a:lnTo>
                  <a:pt x="134481" y="17299"/>
                </a:lnTo>
                <a:lnTo>
                  <a:pt x="175824" y="4472"/>
                </a:lnTo>
                <a:lnTo>
                  <a:pt x="220218" y="0"/>
                </a:lnTo>
                <a:lnTo>
                  <a:pt x="1469897" y="0"/>
                </a:lnTo>
                <a:lnTo>
                  <a:pt x="1514291" y="4472"/>
                </a:lnTo>
                <a:lnTo>
                  <a:pt x="1555634" y="17299"/>
                </a:lnTo>
                <a:lnTo>
                  <a:pt x="1593042" y="37598"/>
                </a:lnTo>
                <a:lnTo>
                  <a:pt x="1625631" y="64484"/>
                </a:lnTo>
                <a:lnTo>
                  <a:pt x="1652517" y="97073"/>
                </a:lnTo>
                <a:lnTo>
                  <a:pt x="1672816" y="134481"/>
                </a:lnTo>
                <a:lnTo>
                  <a:pt x="1685643" y="175824"/>
                </a:lnTo>
                <a:lnTo>
                  <a:pt x="1690116" y="220217"/>
                </a:lnTo>
                <a:lnTo>
                  <a:pt x="1685643" y="264611"/>
                </a:lnTo>
                <a:lnTo>
                  <a:pt x="1672816" y="305954"/>
                </a:lnTo>
                <a:lnTo>
                  <a:pt x="1652517" y="343362"/>
                </a:lnTo>
                <a:lnTo>
                  <a:pt x="1625631" y="375951"/>
                </a:lnTo>
                <a:lnTo>
                  <a:pt x="1593042" y="402837"/>
                </a:lnTo>
                <a:lnTo>
                  <a:pt x="1555634" y="423136"/>
                </a:lnTo>
                <a:lnTo>
                  <a:pt x="1514291" y="435963"/>
                </a:lnTo>
                <a:lnTo>
                  <a:pt x="1469897" y="440436"/>
                </a:lnTo>
                <a:lnTo>
                  <a:pt x="220218" y="440436"/>
                </a:lnTo>
                <a:lnTo>
                  <a:pt x="175824" y="435963"/>
                </a:lnTo>
                <a:lnTo>
                  <a:pt x="134481" y="423136"/>
                </a:lnTo>
                <a:lnTo>
                  <a:pt x="97073" y="402837"/>
                </a:lnTo>
                <a:lnTo>
                  <a:pt x="64484" y="375951"/>
                </a:lnTo>
                <a:lnTo>
                  <a:pt x="37598" y="343362"/>
                </a:lnTo>
                <a:lnTo>
                  <a:pt x="17299" y="305954"/>
                </a:lnTo>
                <a:lnTo>
                  <a:pt x="4472" y="264611"/>
                </a:lnTo>
                <a:lnTo>
                  <a:pt x="0" y="220217"/>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01" name="object 101"/>
          <p:cNvSpPr txBox="1"/>
          <p:nvPr/>
        </p:nvSpPr>
        <p:spPr>
          <a:xfrm>
            <a:off x="1938814" y="2195608"/>
            <a:ext cx="661988"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North</a:t>
            </a:r>
            <a:r>
              <a:rPr sz="1050" b="1" spc="-79" dirty="0">
                <a:solidFill>
                  <a:srgbClr val="FFFFFF"/>
                </a:solidFill>
                <a:latin typeface="Arial Narrow" panose="020B0606020202030204" pitchFamily="34" charset="0"/>
                <a:cs typeface="Calibri"/>
              </a:rPr>
              <a:t> </a:t>
            </a:r>
            <a:r>
              <a:rPr sz="1050" b="1" spc="-4" dirty="0">
                <a:solidFill>
                  <a:srgbClr val="FFFFFF"/>
                </a:solidFill>
                <a:latin typeface="Arial Narrow" panose="020B0606020202030204" pitchFamily="34" charset="0"/>
                <a:cs typeface="Calibri"/>
              </a:rPr>
              <a:t>West</a:t>
            </a:r>
            <a:endParaRPr sz="1050" dirty="0">
              <a:solidFill>
                <a:prstClr val="black"/>
              </a:solidFill>
              <a:latin typeface="Arial Narrow" panose="020B0606020202030204" pitchFamily="34" charset="0"/>
              <a:cs typeface="Calibri"/>
            </a:endParaRPr>
          </a:p>
        </p:txBody>
      </p:sp>
      <p:sp>
        <p:nvSpPr>
          <p:cNvPr id="102" name="object 102"/>
          <p:cNvSpPr/>
          <p:nvPr/>
        </p:nvSpPr>
        <p:spPr>
          <a:xfrm>
            <a:off x="3014092" y="2635758"/>
            <a:ext cx="1154906" cy="488633"/>
          </a:xfrm>
          <a:custGeom>
            <a:avLst/>
            <a:gdLst/>
            <a:ahLst/>
            <a:cxnLst/>
            <a:rect l="l" t="t" r="r" b="b"/>
            <a:pathLst>
              <a:path w="1539875" h="651510">
                <a:moveTo>
                  <a:pt x="1539494" y="651001"/>
                </a:moveTo>
                <a:lnTo>
                  <a:pt x="769747" y="651001"/>
                </a:lnTo>
                <a:lnTo>
                  <a:pt x="769747" y="0"/>
                </a:lnTo>
                <a:lnTo>
                  <a:pt x="0" y="0"/>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103" name="object 103"/>
          <p:cNvSpPr/>
          <p:nvPr/>
        </p:nvSpPr>
        <p:spPr>
          <a:xfrm>
            <a:off x="712852" y="3321607"/>
            <a:ext cx="1718310" cy="391001"/>
          </a:xfrm>
          <a:custGeom>
            <a:avLst/>
            <a:gdLst/>
            <a:ahLst/>
            <a:cxnLst/>
            <a:rect l="l" t="t" r="r" b="b"/>
            <a:pathLst>
              <a:path w="2291079" h="521335">
                <a:moveTo>
                  <a:pt x="0" y="59181"/>
                </a:moveTo>
                <a:lnTo>
                  <a:pt x="4652" y="36165"/>
                </a:lnTo>
                <a:lnTo>
                  <a:pt x="17340" y="17351"/>
                </a:lnTo>
                <a:lnTo>
                  <a:pt x="36159" y="4657"/>
                </a:lnTo>
                <a:lnTo>
                  <a:pt x="59207" y="0"/>
                </a:lnTo>
                <a:lnTo>
                  <a:pt x="2231390" y="0"/>
                </a:lnTo>
                <a:lnTo>
                  <a:pt x="2254406" y="4657"/>
                </a:lnTo>
                <a:lnTo>
                  <a:pt x="2273220" y="17351"/>
                </a:lnTo>
                <a:lnTo>
                  <a:pt x="2285914" y="36165"/>
                </a:lnTo>
                <a:lnTo>
                  <a:pt x="2290572" y="59181"/>
                </a:lnTo>
                <a:lnTo>
                  <a:pt x="2290572" y="462025"/>
                </a:lnTo>
                <a:lnTo>
                  <a:pt x="2285914" y="485042"/>
                </a:lnTo>
                <a:lnTo>
                  <a:pt x="2273220" y="503856"/>
                </a:lnTo>
                <a:lnTo>
                  <a:pt x="2254406" y="516550"/>
                </a:lnTo>
                <a:lnTo>
                  <a:pt x="2231390" y="521207"/>
                </a:lnTo>
                <a:lnTo>
                  <a:pt x="59207" y="521207"/>
                </a:lnTo>
                <a:lnTo>
                  <a:pt x="36159" y="516550"/>
                </a:lnTo>
                <a:lnTo>
                  <a:pt x="17340" y="503856"/>
                </a:lnTo>
                <a:lnTo>
                  <a:pt x="4652" y="485042"/>
                </a:lnTo>
                <a:lnTo>
                  <a:pt x="0" y="462025"/>
                </a:lnTo>
                <a:lnTo>
                  <a:pt x="0" y="59181"/>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04" name="object 104"/>
          <p:cNvSpPr/>
          <p:nvPr/>
        </p:nvSpPr>
        <p:spPr>
          <a:xfrm>
            <a:off x="1311020" y="2400300"/>
            <a:ext cx="1703070" cy="470059"/>
          </a:xfrm>
          <a:custGeom>
            <a:avLst/>
            <a:gdLst/>
            <a:ahLst/>
            <a:cxnLst/>
            <a:rect l="l" t="t" r="r" b="b"/>
            <a:pathLst>
              <a:path w="2270760" h="626744">
                <a:moveTo>
                  <a:pt x="0" y="71120"/>
                </a:moveTo>
                <a:lnTo>
                  <a:pt x="5593" y="43451"/>
                </a:lnTo>
                <a:lnTo>
                  <a:pt x="20843" y="20843"/>
                </a:lnTo>
                <a:lnTo>
                  <a:pt x="43451" y="5593"/>
                </a:lnTo>
                <a:lnTo>
                  <a:pt x="71120" y="0"/>
                </a:lnTo>
                <a:lnTo>
                  <a:pt x="2199640" y="0"/>
                </a:lnTo>
                <a:lnTo>
                  <a:pt x="2227308" y="5593"/>
                </a:lnTo>
                <a:lnTo>
                  <a:pt x="2249916" y="20843"/>
                </a:lnTo>
                <a:lnTo>
                  <a:pt x="2265166" y="43451"/>
                </a:lnTo>
                <a:lnTo>
                  <a:pt x="2270760" y="71120"/>
                </a:lnTo>
                <a:lnTo>
                  <a:pt x="2270760" y="555244"/>
                </a:lnTo>
                <a:lnTo>
                  <a:pt x="2265166" y="582912"/>
                </a:lnTo>
                <a:lnTo>
                  <a:pt x="2249916" y="605520"/>
                </a:lnTo>
                <a:lnTo>
                  <a:pt x="2227308" y="620770"/>
                </a:lnTo>
                <a:lnTo>
                  <a:pt x="2199640" y="626363"/>
                </a:lnTo>
                <a:lnTo>
                  <a:pt x="71120" y="626363"/>
                </a:lnTo>
                <a:lnTo>
                  <a:pt x="43451" y="620770"/>
                </a:lnTo>
                <a:lnTo>
                  <a:pt x="20843" y="605520"/>
                </a:lnTo>
                <a:lnTo>
                  <a:pt x="5593" y="582912"/>
                </a:lnTo>
                <a:lnTo>
                  <a:pt x="0" y="555244"/>
                </a:lnTo>
                <a:lnTo>
                  <a:pt x="0" y="71120"/>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05" name="object 105"/>
          <p:cNvSpPr/>
          <p:nvPr/>
        </p:nvSpPr>
        <p:spPr>
          <a:xfrm>
            <a:off x="4191381" y="3148965"/>
            <a:ext cx="63437" cy="63437"/>
          </a:xfrm>
          <a:prstGeom prst="rect">
            <a:avLst/>
          </a:prstGeom>
          <a:blipFill>
            <a:blip r:embed="rId28"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06" name="object 106"/>
          <p:cNvSpPr/>
          <p:nvPr/>
        </p:nvSpPr>
        <p:spPr>
          <a:xfrm>
            <a:off x="4161663" y="3119246"/>
            <a:ext cx="87154" cy="85725"/>
          </a:xfrm>
          <a:custGeom>
            <a:avLst/>
            <a:gdLst/>
            <a:ahLst/>
            <a:cxnLst/>
            <a:rect l="l" t="t" r="r" b="b"/>
            <a:pathLst>
              <a:path w="116204" h="114300">
                <a:moveTo>
                  <a:pt x="57912" y="0"/>
                </a:moveTo>
                <a:lnTo>
                  <a:pt x="35361" y="4482"/>
                </a:lnTo>
                <a:lnTo>
                  <a:pt x="16954" y="16716"/>
                </a:lnTo>
                <a:lnTo>
                  <a:pt x="4548" y="34879"/>
                </a:lnTo>
                <a:lnTo>
                  <a:pt x="0" y="57150"/>
                </a:lnTo>
                <a:lnTo>
                  <a:pt x="4548" y="79420"/>
                </a:lnTo>
                <a:lnTo>
                  <a:pt x="16954" y="97583"/>
                </a:lnTo>
                <a:lnTo>
                  <a:pt x="35361" y="109817"/>
                </a:lnTo>
                <a:lnTo>
                  <a:pt x="57912" y="114300"/>
                </a:lnTo>
                <a:lnTo>
                  <a:pt x="80462" y="109817"/>
                </a:lnTo>
                <a:lnTo>
                  <a:pt x="98869" y="97583"/>
                </a:lnTo>
                <a:lnTo>
                  <a:pt x="111275" y="79420"/>
                </a:lnTo>
                <a:lnTo>
                  <a:pt x="115824" y="57150"/>
                </a:lnTo>
                <a:lnTo>
                  <a:pt x="111275" y="34879"/>
                </a:lnTo>
                <a:lnTo>
                  <a:pt x="98869" y="16716"/>
                </a:lnTo>
                <a:lnTo>
                  <a:pt x="80462" y="4482"/>
                </a:lnTo>
                <a:lnTo>
                  <a:pt x="57912"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107" name="object 107"/>
          <p:cNvSpPr/>
          <p:nvPr/>
        </p:nvSpPr>
        <p:spPr>
          <a:xfrm>
            <a:off x="4161663" y="3119246"/>
            <a:ext cx="87154" cy="85725"/>
          </a:xfrm>
          <a:custGeom>
            <a:avLst/>
            <a:gdLst/>
            <a:ahLst/>
            <a:cxnLst/>
            <a:rect l="l" t="t" r="r" b="b"/>
            <a:pathLst>
              <a:path w="116204" h="114300">
                <a:moveTo>
                  <a:pt x="0" y="57150"/>
                </a:moveTo>
                <a:lnTo>
                  <a:pt x="4548" y="34879"/>
                </a:lnTo>
                <a:lnTo>
                  <a:pt x="16954" y="16716"/>
                </a:lnTo>
                <a:lnTo>
                  <a:pt x="35361" y="4482"/>
                </a:lnTo>
                <a:lnTo>
                  <a:pt x="57912" y="0"/>
                </a:lnTo>
                <a:lnTo>
                  <a:pt x="80462" y="4482"/>
                </a:lnTo>
                <a:lnTo>
                  <a:pt x="98869" y="16716"/>
                </a:lnTo>
                <a:lnTo>
                  <a:pt x="111275" y="34879"/>
                </a:lnTo>
                <a:lnTo>
                  <a:pt x="115824" y="57150"/>
                </a:lnTo>
                <a:lnTo>
                  <a:pt x="111275" y="79420"/>
                </a:lnTo>
                <a:lnTo>
                  <a:pt x="98869" y="97583"/>
                </a:lnTo>
                <a:lnTo>
                  <a:pt x="80462" y="109817"/>
                </a:lnTo>
                <a:lnTo>
                  <a:pt x="57912" y="114300"/>
                </a:lnTo>
                <a:lnTo>
                  <a:pt x="35361" y="109817"/>
                </a:lnTo>
                <a:lnTo>
                  <a:pt x="16954" y="97583"/>
                </a:lnTo>
                <a:lnTo>
                  <a:pt x="4548" y="79420"/>
                </a:lnTo>
                <a:lnTo>
                  <a:pt x="0" y="57150"/>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08" name="object 108"/>
          <p:cNvSpPr/>
          <p:nvPr/>
        </p:nvSpPr>
        <p:spPr>
          <a:xfrm>
            <a:off x="3145536" y="1896237"/>
            <a:ext cx="1283017" cy="344615"/>
          </a:xfrm>
          <a:prstGeom prst="rect">
            <a:avLst/>
          </a:prstGeom>
          <a:blipFill>
            <a:blip r:embed="rId29"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09" name="object 109"/>
          <p:cNvSpPr/>
          <p:nvPr/>
        </p:nvSpPr>
        <p:spPr>
          <a:xfrm>
            <a:off x="3463290" y="1947681"/>
            <a:ext cx="646367" cy="280597"/>
          </a:xfrm>
          <a:prstGeom prst="rect">
            <a:avLst/>
          </a:prstGeom>
          <a:blipFill>
            <a:blip r:embed="rId30"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10" name="object 110"/>
          <p:cNvSpPr/>
          <p:nvPr/>
        </p:nvSpPr>
        <p:spPr>
          <a:xfrm>
            <a:off x="3163253" y="1885378"/>
            <a:ext cx="1268729" cy="330518"/>
          </a:xfrm>
          <a:custGeom>
            <a:avLst/>
            <a:gdLst/>
            <a:ahLst/>
            <a:cxnLst/>
            <a:rect l="l" t="t" r="r" b="b"/>
            <a:pathLst>
              <a:path w="1691639" h="440689">
                <a:moveTo>
                  <a:pt x="1471421" y="0"/>
                </a:moveTo>
                <a:lnTo>
                  <a:pt x="220217" y="0"/>
                </a:lnTo>
                <a:lnTo>
                  <a:pt x="175824" y="4472"/>
                </a:lnTo>
                <a:lnTo>
                  <a:pt x="134481" y="17299"/>
                </a:lnTo>
                <a:lnTo>
                  <a:pt x="97073" y="37598"/>
                </a:lnTo>
                <a:lnTo>
                  <a:pt x="64484" y="64484"/>
                </a:lnTo>
                <a:lnTo>
                  <a:pt x="37598" y="97073"/>
                </a:lnTo>
                <a:lnTo>
                  <a:pt x="17299" y="134481"/>
                </a:lnTo>
                <a:lnTo>
                  <a:pt x="4472" y="175824"/>
                </a:lnTo>
                <a:lnTo>
                  <a:pt x="0" y="220217"/>
                </a:lnTo>
                <a:lnTo>
                  <a:pt x="4472" y="264611"/>
                </a:lnTo>
                <a:lnTo>
                  <a:pt x="17299" y="305954"/>
                </a:lnTo>
                <a:lnTo>
                  <a:pt x="37598" y="343362"/>
                </a:lnTo>
                <a:lnTo>
                  <a:pt x="64484" y="375951"/>
                </a:lnTo>
                <a:lnTo>
                  <a:pt x="97073" y="402837"/>
                </a:lnTo>
                <a:lnTo>
                  <a:pt x="134481" y="423136"/>
                </a:lnTo>
                <a:lnTo>
                  <a:pt x="175824" y="435963"/>
                </a:lnTo>
                <a:lnTo>
                  <a:pt x="220217" y="440436"/>
                </a:lnTo>
                <a:lnTo>
                  <a:pt x="1471421" y="440436"/>
                </a:lnTo>
                <a:lnTo>
                  <a:pt x="1515815" y="435963"/>
                </a:lnTo>
                <a:lnTo>
                  <a:pt x="1557158" y="423136"/>
                </a:lnTo>
                <a:lnTo>
                  <a:pt x="1594566" y="402837"/>
                </a:lnTo>
                <a:lnTo>
                  <a:pt x="1627155" y="375951"/>
                </a:lnTo>
                <a:lnTo>
                  <a:pt x="1654041" y="343362"/>
                </a:lnTo>
                <a:lnTo>
                  <a:pt x="1674340" y="305954"/>
                </a:lnTo>
                <a:lnTo>
                  <a:pt x="1687167" y="264611"/>
                </a:lnTo>
                <a:lnTo>
                  <a:pt x="1691639" y="220217"/>
                </a:lnTo>
                <a:lnTo>
                  <a:pt x="1687167" y="175824"/>
                </a:lnTo>
                <a:lnTo>
                  <a:pt x="1674340" y="134481"/>
                </a:lnTo>
                <a:lnTo>
                  <a:pt x="1654041" y="97073"/>
                </a:lnTo>
                <a:lnTo>
                  <a:pt x="1627155" y="64484"/>
                </a:lnTo>
                <a:lnTo>
                  <a:pt x="1594566" y="37598"/>
                </a:lnTo>
                <a:lnTo>
                  <a:pt x="1557158" y="17299"/>
                </a:lnTo>
                <a:lnTo>
                  <a:pt x="1515815" y="4472"/>
                </a:lnTo>
                <a:lnTo>
                  <a:pt x="1471421"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111" name="object 111"/>
          <p:cNvSpPr/>
          <p:nvPr/>
        </p:nvSpPr>
        <p:spPr>
          <a:xfrm>
            <a:off x="3163253" y="1885378"/>
            <a:ext cx="1268729" cy="330518"/>
          </a:xfrm>
          <a:custGeom>
            <a:avLst/>
            <a:gdLst/>
            <a:ahLst/>
            <a:cxnLst/>
            <a:rect l="l" t="t" r="r" b="b"/>
            <a:pathLst>
              <a:path w="1691639" h="440689">
                <a:moveTo>
                  <a:pt x="0" y="220217"/>
                </a:moveTo>
                <a:lnTo>
                  <a:pt x="4472" y="175824"/>
                </a:lnTo>
                <a:lnTo>
                  <a:pt x="17299" y="134481"/>
                </a:lnTo>
                <a:lnTo>
                  <a:pt x="37598" y="97073"/>
                </a:lnTo>
                <a:lnTo>
                  <a:pt x="64484" y="64484"/>
                </a:lnTo>
                <a:lnTo>
                  <a:pt x="97073" y="37598"/>
                </a:lnTo>
                <a:lnTo>
                  <a:pt x="134481" y="17299"/>
                </a:lnTo>
                <a:lnTo>
                  <a:pt x="175824" y="4472"/>
                </a:lnTo>
                <a:lnTo>
                  <a:pt x="220217" y="0"/>
                </a:lnTo>
                <a:lnTo>
                  <a:pt x="1471421" y="0"/>
                </a:lnTo>
                <a:lnTo>
                  <a:pt x="1515815" y="4472"/>
                </a:lnTo>
                <a:lnTo>
                  <a:pt x="1557158" y="17299"/>
                </a:lnTo>
                <a:lnTo>
                  <a:pt x="1594566" y="37598"/>
                </a:lnTo>
                <a:lnTo>
                  <a:pt x="1627155" y="64484"/>
                </a:lnTo>
                <a:lnTo>
                  <a:pt x="1654041" y="97073"/>
                </a:lnTo>
                <a:lnTo>
                  <a:pt x="1674340" y="134481"/>
                </a:lnTo>
                <a:lnTo>
                  <a:pt x="1687167" y="175824"/>
                </a:lnTo>
                <a:lnTo>
                  <a:pt x="1691639" y="220217"/>
                </a:lnTo>
                <a:lnTo>
                  <a:pt x="1687167" y="264611"/>
                </a:lnTo>
                <a:lnTo>
                  <a:pt x="1674340" y="305954"/>
                </a:lnTo>
                <a:lnTo>
                  <a:pt x="1654041" y="343362"/>
                </a:lnTo>
                <a:lnTo>
                  <a:pt x="1627155" y="375951"/>
                </a:lnTo>
                <a:lnTo>
                  <a:pt x="1594566" y="402837"/>
                </a:lnTo>
                <a:lnTo>
                  <a:pt x="1557158" y="423136"/>
                </a:lnTo>
                <a:lnTo>
                  <a:pt x="1515815" y="435963"/>
                </a:lnTo>
                <a:lnTo>
                  <a:pt x="1471421" y="440436"/>
                </a:lnTo>
                <a:lnTo>
                  <a:pt x="220217" y="440436"/>
                </a:lnTo>
                <a:lnTo>
                  <a:pt x="175824" y="435963"/>
                </a:lnTo>
                <a:lnTo>
                  <a:pt x="134481" y="423136"/>
                </a:lnTo>
                <a:lnTo>
                  <a:pt x="97073" y="402837"/>
                </a:lnTo>
                <a:lnTo>
                  <a:pt x="64484" y="375951"/>
                </a:lnTo>
                <a:lnTo>
                  <a:pt x="37598" y="343362"/>
                </a:lnTo>
                <a:lnTo>
                  <a:pt x="17299" y="305954"/>
                </a:lnTo>
                <a:lnTo>
                  <a:pt x="4472" y="264611"/>
                </a:lnTo>
                <a:lnTo>
                  <a:pt x="0" y="220217"/>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12" name="object 112"/>
          <p:cNvSpPr txBox="1"/>
          <p:nvPr/>
        </p:nvSpPr>
        <p:spPr>
          <a:xfrm>
            <a:off x="3544728" y="1961579"/>
            <a:ext cx="504825" cy="161583"/>
          </a:xfrm>
          <a:prstGeom prst="rect">
            <a:avLst/>
          </a:prstGeom>
        </p:spPr>
        <p:txBody>
          <a:bodyPr vert="horz" wrap="square" lIns="0" tIns="0" rIns="0" bIns="0" rtlCol="0">
            <a:spAutoFit/>
          </a:bodyPr>
          <a:lstStyle/>
          <a:p>
            <a:pPr marL="9525" defTabSz="685800">
              <a:defRPr/>
            </a:pPr>
            <a:r>
              <a:rPr sz="1050" b="1" spc="-8" dirty="0">
                <a:solidFill>
                  <a:srgbClr val="FFFFFF"/>
                </a:solidFill>
                <a:latin typeface="Arial Narrow" panose="020B0606020202030204" pitchFamily="34" charset="0"/>
                <a:cs typeface="Calibri"/>
              </a:rPr>
              <a:t>L</a:t>
            </a:r>
            <a:r>
              <a:rPr sz="1050" b="1" dirty="0">
                <a:solidFill>
                  <a:srgbClr val="FFFFFF"/>
                </a:solidFill>
                <a:latin typeface="Arial Narrow" panose="020B0606020202030204" pitchFamily="34" charset="0"/>
                <a:cs typeface="Calibri"/>
              </a:rPr>
              <a:t>impopo</a:t>
            </a:r>
            <a:endParaRPr sz="1050" dirty="0">
              <a:solidFill>
                <a:prstClr val="black"/>
              </a:solidFill>
              <a:latin typeface="Arial Narrow" panose="020B0606020202030204" pitchFamily="34" charset="0"/>
              <a:cs typeface="Calibri"/>
            </a:endParaRPr>
          </a:p>
        </p:txBody>
      </p:sp>
      <p:sp>
        <p:nvSpPr>
          <p:cNvPr id="113" name="object 113"/>
          <p:cNvSpPr/>
          <p:nvPr/>
        </p:nvSpPr>
        <p:spPr>
          <a:xfrm>
            <a:off x="3075814" y="2215133"/>
            <a:ext cx="1619726" cy="409575"/>
          </a:xfrm>
          <a:custGeom>
            <a:avLst/>
            <a:gdLst/>
            <a:ahLst/>
            <a:cxnLst/>
            <a:rect l="l" t="t" r="r" b="b"/>
            <a:pathLst>
              <a:path w="2159635" h="546100">
                <a:moveTo>
                  <a:pt x="0" y="61975"/>
                </a:moveTo>
                <a:lnTo>
                  <a:pt x="4879" y="37879"/>
                </a:lnTo>
                <a:lnTo>
                  <a:pt x="18176" y="18176"/>
                </a:lnTo>
                <a:lnTo>
                  <a:pt x="37879" y="4879"/>
                </a:lnTo>
                <a:lnTo>
                  <a:pt x="61975" y="0"/>
                </a:lnTo>
                <a:lnTo>
                  <a:pt x="2097531" y="0"/>
                </a:lnTo>
                <a:lnTo>
                  <a:pt x="2121628" y="4879"/>
                </a:lnTo>
                <a:lnTo>
                  <a:pt x="2141331" y="18176"/>
                </a:lnTo>
                <a:lnTo>
                  <a:pt x="2154628" y="37879"/>
                </a:lnTo>
                <a:lnTo>
                  <a:pt x="2159507" y="61975"/>
                </a:lnTo>
                <a:lnTo>
                  <a:pt x="2159507" y="483615"/>
                </a:lnTo>
                <a:lnTo>
                  <a:pt x="2154628" y="507712"/>
                </a:lnTo>
                <a:lnTo>
                  <a:pt x="2141331" y="527415"/>
                </a:lnTo>
                <a:lnTo>
                  <a:pt x="2121628" y="540712"/>
                </a:lnTo>
                <a:lnTo>
                  <a:pt x="2097531" y="545591"/>
                </a:lnTo>
                <a:lnTo>
                  <a:pt x="61975" y="545591"/>
                </a:lnTo>
                <a:lnTo>
                  <a:pt x="37879" y="540712"/>
                </a:lnTo>
                <a:lnTo>
                  <a:pt x="18176" y="527415"/>
                </a:lnTo>
                <a:lnTo>
                  <a:pt x="4879" y="507712"/>
                </a:lnTo>
                <a:lnTo>
                  <a:pt x="0" y="483615"/>
                </a:lnTo>
                <a:lnTo>
                  <a:pt x="0" y="61975"/>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14" name="object 114"/>
          <p:cNvSpPr/>
          <p:nvPr/>
        </p:nvSpPr>
        <p:spPr>
          <a:xfrm>
            <a:off x="3144392" y="2168270"/>
            <a:ext cx="1423035" cy="358140"/>
          </a:xfrm>
          <a:custGeom>
            <a:avLst/>
            <a:gdLst/>
            <a:ahLst/>
            <a:cxnLst/>
            <a:rect l="l" t="t" r="r" b="b"/>
            <a:pathLst>
              <a:path w="1897379" h="477519">
                <a:moveTo>
                  <a:pt x="0" y="477012"/>
                </a:moveTo>
                <a:lnTo>
                  <a:pt x="1897379" y="477012"/>
                </a:lnTo>
                <a:lnTo>
                  <a:pt x="1897379" y="0"/>
                </a:lnTo>
                <a:lnTo>
                  <a:pt x="0" y="0"/>
                </a:lnTo>
                <a:lnTo>
                  <a:pt x="0" y="477012"/>
                </a:lnTo>
                <a:close/>
              </a:path>
            </a:pathLst>
          </a:custGeom>
          <a:solidFill>
            <a:srgbClr val="92D050"/>
          </a:solidFill>
        </p:spPr>
        <p:txBody>
          <a:bodyPr wrap="square" lIns="0" tIns="0" rIns="0" bIns="0" rtlCol="0"/>
          <a:lstStyle/>
          <a:p>
            <a:pPr defTabSz="685800">
              <a:defRPr/>
            </a:pPr>
            <a:endParaRPr sz="1350">
              <a:solidFill>
                <a:prstClr val="black"/>
              </a:solidFill>
              <a:latin typeface="Calibri"/>
            </a:endParaRPr>
          </a:p>
        </p:txBody>
      </p:sp>
      <p:sp>
        <p:nvSpPr>
          <p:cNvPr id="115" name="object 115"/>
          <p:cNvSpPr txBox="1"/>
          <p:nvPr/>
        </p:nvSpPr>
        <p:spPr>
          <a:xfrm>
            <a:off x="3144392" y="2168270"/>
            <a:ext cx="1423035" cy="297806"/>
          </a:xfrm>
          <a:prstGeom prst="rect">
            <a:avLst/>
          </a:prstGeom>
        </p:spPr>
        <p:txBody>
          <a:bodyPr vert="horz" wrap="square" lIns="0" tIns="18574" rIns="0" bIns="0" rtlCol="0">
            <a:spAutoFit/>
          </a:bodyPr>
          <a:lstStyle/>
          <a:p>
            <a:pPr marL="300990" marR="216218" indent="-79058" defTabSz="685800">
              <a:lnSpc>
                <a:spcPct val="114500"/>
              </a:lnSpc>
              <a:spcBef>
                <a:spcPts val="146"/>
              </a:spcBef>
              <a:defRPr/>
            </a:pPr>
            <a:r>
              <a:rPr lang="en-US" sz="825" b="1" dirty="0">
                <a:solidFill>
                  <a:prstClr val="black"/>
                </a:solidFill>
                <a:latin typeface="Arial Narrow" panose="020B0606020202030204" pitchFamily="34" charset="0"/>
                <a:cs typeface="Calibri"/>
              </a:rPr>
              <a:t>97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a:t>
            </a:r>
            <a:r>
              <a:rPr sz="825" b="1" spc="-60" dirty="0">
                <a:solidFill>
                  <a:prstClr val="black"/>
                </a:solidFill>
                <a:latin typeface="Arial Narrow" panose="020B0606020202030204" pitchFamily="34" charset="0"/>
                <a:cs typeface="Calibri"/>
              </a:rPr>
              <a:t>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116" name="object 116"/>
          <p:cNvSpPr/>
          <p:nvPr/>
        </p:nvSpPr>
        <p:spPr>
          <a:xfrm>
            <a:off x="4510278" y="2371726"/>
            <a:ext cx="709136" cy="4286"/>
          </a:xfrm>
          <a:custGeom>
            <a:avLst/>
            <a:gdLst/>
            <a:ahLst/>
            <a:cxnLst/>
            <a:rect l="l" t="t" r="r" b="b"/>
            <a:pathLst>
              <a:path w="945515" h="5714">
                <a:moveTo>
                  <a:pt x="0" y="2603"/>
                </a:moveTo>
                <a:lnTo>
                  <a:pt x="945261" y="2603"/>
                </a:lnTo>
              </a:path>
            </a:pathLst>
          </a:custGeom>
          <a:ln w="5207">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117" name="object 117"/>
          <p:cNvSpPr/>
          <p:nvPr/>
        </p:nvSpPr>
        <p:spPr>
          <a:xfrm>
            <a:off x="5190363" y="2354579"/>
            <a:ext cx="64549" cy="63437"/>
          </a:xfrm>
          <a:prstGeom prst="rect">
            <a:avLst/>
          </a:prstGeom>
          <a:blipFill>
            <a:blip r:embed="rId31"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18" name="object 118"/>
          <p:cNvSpPr/>
          <p:nvPr/>
        </p:nvSpPr>
        <p:spPr>
          <a:xfrm>
            <a:off x="5160645" y="2324862"/>
            <a:ext cx="88106" cy="85725"/>
          </a:xfrm>
          <a:custGeom>
            <a:avLst/>
            <a:gdLst/>
            <a:ahLst/>
            <a:cxnLst/>
            <a:rect l="l" t="t" r="r" b="b"/>
            <a:pathLst>
              <a:path w="117475" h="114300">
                <a:moveTo>
                  <a:pt x="58674" y="0"/>
                </a:moveTo>
                <a:lnTo>
                  <a:pt x="35843" y="4482"/>
                </a:lnTo>
                <a:lnTo>
                  <a:pt x="17192" y="16716"/>
                </a:lnTo>
                <a:lnTo>
                  <a:pt x="4613" y="34879"/>
                </a:lnTo>
                <a:lnTo>
                  <a:pt x="0" y="57150"/>
                </a:lnTo>
                <a:lnTo>
                  <a:pt x="4613" y="79420"/>
                </a:lnTo>
                <a:lnTo>
                  <a:pt x="17192" y="97583"/>
                </a:lnTo>
                <a:lnTo>
                  <a:pt x="35843" y="109817"/>
                </a:lnTo>
                <a:lnTo>
                  <a:pt x="58674" y="114300"/>
                </a:lnTo>
                <a:lnTo>
                  <a:pt x="81504" y="109817"/>
                </a:lnTo>
                <a:lnTo>
                  <a:pt x="100155" y="97583"/>
                </a:lnTo>
                <a:lnTo>
                  <a:pt x="112734" y="79420"/>
                </a:lnTo>
                <a:lnTo>
                  <a:pt x="117348" y="57150"/>
                </a:lnTo>
                <a:lnTo>
                  <a:pt x="112734" y="34879"/>
                </a:lnTo>
                <a:lnTo>
                  <a:pt x="100155" y="16716"/>
                </a:lnTo>
                <a:lnTo>
                  <a:pt x="81504" y="4482"/>
                </a:lnTo>
                <a:lnTo>
                  <a:pt x="58674"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119" name="object 119"/>
          <p:cNvSpPr/>
          <p:nvPr/>
        </p:nvSpPr>
        <p:spPr>
          <a:xfrm>
            <a:off x="5160645" y="2324862"/>
            <a:ext cx="88106" cy="85725"/>
          </a:xfrm>
          <a:custGeom>
            <a:avLst/>
            <a:gdLst/>
            <a:ahLst/>
            <a:cxnLst/>
            <a:rect l="l" t="t" r="r" b="b"/>
            <a:pathLst>
              <a:path w="117475" h="114300">
                <a:moveTo>
                  <a:pt x="0" y="57150"/>
                </a:moveTo>
                <a:lnTo>
                  <a:pt x="4613" y="34879"/>
                </a:lnTo>
                <a:lnTo>
                  <a:pt x="17192" y="16716"/>
                </a:lnTo>
                <a:lnTo>
                  <a:pt x="35843" y="4482"/>
                </a:lnTo>
                <a:lnTo>
                  <a:pt x="58674" y="0"/>
                </a:lnTo>
                <a:lnTo>
                  <a:pt x="81504" y="4482"/>
                </a:lnTo>
                <a:lnTo>
                  <a:pt x="100155" y="16716"/>
                </a:lnTo>
                <a:lnTo>
                  <a:pt x="112734" y="34879"/>
                </a:lnTo>
                <a:lnTo>
                  <a:pt x="117348" y="57150"/>
                </a:lnTo>
                <a:lnTo>
                  <a:pt x="112734" y="79420"/>
                </a:lnTo>
                <a:lnTo>
                  <a:pt x="100155" y="97583"/>
                </a:lnTo>
                <a:lnTo>
                  <a:pt x="81504" y="109817"/>
                </a:lnTo>
                <a:lnTo>
                  <a:pt x="58674" y="114300"/>
                </a:lnTo>
                <a:lnTo>
                  <a:pt x="35843" y="109817"/>
                </a:lnTo>
                <a:lnTo>
                  <a:pt x="17192" y="97583"/>
                </a:lnTo>
                <a:lnTo>
                  <a:pt x="4613" y="79420"/>
                </a:lnTo>
                <a:lnTo>
                  <a:pt x="0" y="57150"/>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20" name="object 120"/>
          <p:cNvSpPr txBox="1"/>
          <p:nvPr/>
        </p:nvSpPr>
        <p:spPr>
          <a:xfrm>
            <a:off x="1424178" y="2398013"/>
            <a:ext cx="1493044" cy="282770"/>
          </a:xfrm>
          <a:prstGeom prst="rect">
            <a:avLst/>
          </a:prstGeom>
          <a:solidFill>
            <a:srgbClr val="92D050"/>
          </a:solidFill>
        </p:spPr>
        <p:txBody>
          <a:bodyPr vert="horz" wrap="square" lIns="0" tIns="28575" rIns="0" bIns="0" rtlCol="0">
            <a:spAutoFit/>
          </a:bodyPr>
          <a:lstStyle/>
          <a:p>
            <a:pPr marL="334804" marR="252413" indent="-79058" defTabSz="685800">
              <a:spcBef>
                <a:spcPts val="225"/>
              </a:spcBef>
              <a:defRPr/>
            </a:pPr>
            <a:r>
              <a:rPr lang="en-US" sz="825" b="1" dirty="0">
                <a:solidFill>
                  <a:prstClr val="black"/>
                </a:solidFill>
                <a:latin typeface="Arial Narrow" panose="020B0606020202030204" pitchFamily="34" charset="0"/>
                <a:cs typeface="Calibri"/>
              </a:rPr>
              <a:t>170</a:t>
            </a:r>
            <a:r>
              <a:rPr sz="825" b="1"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a:t>
            </a:r>
            <a:r>
              <a:rPr sz="825" b="1" spc="-60" dirty="0">
                <a:solidFill>
                  <a:prstClr val="black"/>
                </a:solidFill>
                <a:latin typeface="Arial Narrow" panose="020B0606020202030204" pitchFamily="34" charset="0"/>
                <a:cs typeface="Calibri"/>
              </a:rPr>
              <a:t>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121" name="object 121"/>
          <p:cNvSpPr/>
          <p:nvPr/>
        </p:nvSpPr>
        <p:spPr>
          <a:xfrm>
            <a:off x="2872359" y="5383531"/>
            <a:ext cx="1625441" cy="350996"/>
          </a:xfrm>
          <a:custGeom>
            <a:avLst/>
            <a:gdLst/>
            <a:ahLst/>
            <a:cxnLst/>
            <a:rect l="l" t="t" r="r" b="b"/>
            <a:pathLst>
              <a:path w="2167254" h="467995">
                <a:moveTo>
                  <a:pt x="2113915" y="0"/>
                </a:moveTo>
                <a:lnTo>
                  <a:pt x="53212" y="0"/>
                </a:lnTo>
                <a:lnTo>
                  <a:pt x="32468" y="4177"/>
                </a:lnTo>
                <a:lnTo>
                  <a:pt x="15557" y="15568"/>
                </a:lnTo>
                <a:lnTo>
                  <a:pt x="4171" y="32462"/>
                </a:lnTo>
                <a:lnTo>
                  <a:pt x="0" y="53149"/>
                </a:lnTo>
                <a:lnTo>
                  <a:pt x="0" y="414718"/>
                </a:lnTo>
                <a:lnTo>
                  <a:pt x="4171" y="435405"/>
                </a:lnTo>
                <a:lnTo>
                  <a:pt x="15557" y="452299"/>
                </a:lnTo>
                <a:lnTo>
                  <a:pt x="32468" y="463690"/>
                </a:lnTo>
                <a:lnTo>
                  <a:pt x="53212" y="467868"/>
                </a:lnTo>
                <a:lnTo>
                  <a:pt x="2113915" y="467868"/>
                </a:lnTo>
                <a:lnTo>
                  <a:pt x="2134659" y="463690"/>
                </a:lnTo>
                <a:lnTo>
                  <a:pt x="2151570" y="452299"/>
                </a:lnTo>
                <a:lnTo>
                  <a:pt x="2162956" y="435405"/>
                </a:lnTo>
                <a:lnTo>
                  <a:pt x="2167128" y="414718"/>
                </a:lnTo>
                <a:lnTo>
                  <a:pt x="2167128" y="53149"/>
                </a:lnTo>
                <a:lnTo>
                  <a:pt x="2162956" y="32462"/>
                </a:lnTo>
                <a:lnTo>
                  <a:pt x="2151570" y="15568"/>
                </a:lnTo>
                <a:lnTo>
                  <a:pt x="2134659" y="4177"/>
                </a:lnTo>
                <a:lnTo>
                  <a:pt x="2113915" y="0"/>
                </a:lnTo>
                <a:close/>
              </a:path>
            </a:pathLst>
          </a:custGeom>
          <a:solidFill>
            <a:srgbClr val="92D050"/>
          </a:solidFill>
        </p:spPr>
        <p:txBody>
          <a:bodyPr wrap="square" lIns="0" tIns="0" rIns="0" bIns="0" rtlCol="0"/>
          <a:lstStyle/>
          <a:p>
            <a:pPr defTabSz="685800">
              <a:defRPr/>
            </a:pPr>
            <a:endParaRPr sz="1350">
              <a:solidFill>
                <a:prstClr val="black"/>
              </a:solidFill>
              <a:latin typeface="Calibri"/>
            </a:endParaRPr>
          </a:p>
        </p:txBody>
      </p:sp>
      <p:sp>
        <p:nvSpPr>
          <p:cNvPr id="122" name="object 122"/>
          <p:cNvSpPr/>
          <p:nvPr/>
        </p:nvSpPr>
        <p:spPr>
          <a:xfrm>
            <a:off x="2872359" y="5383531"/>
            <a:ext cx="1625441" cy="350996"/>
          </a:xfrm>
          <a:custGeom>
            <a:avLst/>
            <a:gdLst/>
            <a:ahLst/>
            <a:cxnLst/>
            <a:rect l="l" t="t" r="r" b="b"/>
            <a:pathLst>
              <a:path w="2167254" h="467995">
                <a:moveTo>
                  <a:pt x="0" y="53149"/>
                </a:moveTo>
                <a:lnTo>
                  <a:pt x="4171" y="32462"/>
                </a:lnTo>
                <a:lnTo>
                  <a:pt x="15557" y="15568"/>
                </a:lnTo>
                <a:lnTo>
                  <a:pt x="32468" y="4177"/>
                </a:lnTo>
                <a:lnTo>
                  <a:pt x="53212" y="0"/>
                </a:lnTo>
                <a:lnTo>
                  <a:pt x="2113915" y="0"/>
                </a:lnTo>
                <a:lnTo>
                  <a:pt x="2134659" y="4177"/>
                </a:lnTo>
                <a:lnTo>
                  <a:pt x="2151570" y="15568"/>
                </a:lnTo>
                <a:lnTo>
                  <a:pt x="2162956" y="32462"/>
                </a:lnTo>
                <a:lnTo>
                  <a:pt x="2167128" y="53149"/>
                </a:lnTo>
                <a:lnTo>
                  <a:pt x="2167128" y="414718"/>
                </a:lnTo>
                <a:lnTo>
                  <a:pt x="2162956" y="435405"/>
                </a:lnTo>
                <a:lnTo>
                  <a:pt x="2151570" y="452299"/>
                </a:lnTo>
                <a:lnTo>
                  <a:pt x="2134659" y="463690"/>
                </a:lnTo>
                <a:lnTo>
                  <a:pt x="2113915" y="467868"/>
                </a:lnTo>
                <a:lnTo>
                  <a:pt x="53212" y="467868"/>
                </a:lnTo>
                <a:lnTo>
                  <a:pt x="32468" y="463690"/>
                </a:lnTo>
                <a:lnTo>
                  <a:pt x="15557" y="452299"/>
                </a:lnTo>
                <a:lnTo>
                  <a:pt x="4171" y="435405"/>
                </a:lnTo>
                <a:lnTo>
                  <a:pt x="0" y="414718"/>
                </a:lnTo>
                <a:lnTo>
                  <a:pt x="0" y="53149"/>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23" name="object 123"/>
          <p:cNvSpPr txBox="1"/>
          <p:nvPr/>
        </p:nvSpPr>
        <p:spPr>
          <a:xfrm>
            <a:off x="2872359" y="5415514"/>
            <a:ext cx="1625441" cy="279051"/>
          </a:xfrm>
          <a:prstGeom prst="rect">
            <a:avLst/>
          </a:prstGeom>
        </p:spPr>
        <p:txBody>
          <a:bodyPr vert="horz" wrap="square" lIns="0" tIns="0" rIns="0" bIns="0" rtlCol="0">
            <a:spAutoFit/>
          </a:bodyPr>
          <a:lstStyle/>
          <a:p>
            <a:pPr marL="604361" marR="114776" indent="-507683" defTabSz="685800">
              <a:lnSpc>
                <a:spcPct val="114500"/>
              </a:lnSpc>
              <a:defRPr/>
            </a:pPr>
            <a:r>
              <a:rPr lang="en-US" sz="825" b="1" dirty="0">
                <a:solidFill>
                  <a:prstClr val="black"/>
                </a:solidFill>
                <a:latin typeface="Arial Narrow" panose="020B0606020202030204" pitchFamily="34" charset="0"/>
                <a:cs typeface="Calibri"/>
              </a:rPr>
              <a:t>184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124" name="object 124"/>
          <p:cNvSpPr/>
          <p:nvPr/>
        </p:nvSpPr>
        <p:spPr>
          <a:xfrm>
            <a:off x="6247638" y="2859776"/>
            <a:ext cx="1291018" cy="336623"/>
          </a:xfrm>
          <a:prstGeom prst="rect">
            <a:avLst/>
          </a:prstGeom>
          <a:blipFill>
            <a:blip r:embed="rId3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25" name="object 125"/>
          <p:cNvSpPr/>
          <p:nvPr/>
        </p:nvSpPr>
        <p:spPr>
          <a:xfrm>
            <a:off x="6443091" y="2907801"/>
            <a:ext cx="896683" cy="280597"/>
          </a:xfrm>
          <a:prstGeom prst="rect">
            <a:avLst/>
          </a:prstGeom>
          <a:blipFill>
            <a:blip r:embed="rId3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26" name="object 126"/>
          <p:cNvSpPr/>
          <p:nvPr/>
        </p:nvSpPr>
        <p:spPr>
          <a:xfrm>
            <a:off x="6265355" y="2848928"/>
            <a:ext cx="1276826" cy="322421"/>
          </a:xfrm>
          <a:custGeom>
            <a:avLst/>
            <a:gdLst/>
            <a:ahLst/>
            <a:cxnLst/>
            <a:rect l="l" t="t" r="r" b="b"/>
            <a:pathLst>
              <a:path w="1702434" h="429894">
                <a:moveTo>
                  <a:pt x="1487424" y="0"/>
                </a:moveTo>
                <a:lnTo>
                  <a:pt x="214884" y="0"/>
                </a:lnTo>
                <a:lnTo>
                  <a:pt x="165631" y="5678"/>
                </a:lnTo>
                <a:lnTo>
                  <a:pt x="120409" y="21851"/>
                </a:lnTo>
                <a:lnTo>
                  <a:pt x="80509" y="47226"/>
                </a:lnTo>
                <a:lnTo>
                  <a:pt x="47226" y="80509"/>
                </a:lnTo>
                <a:lnTo>
                  <a:pt x="21851" y="120409"/>
                </a:lnTo>
                <a:lnTo>
                  <a:pt x="5678" y="165631"/>
                </a:lnTo>
                <a:lnTo>
                  <a:pt x="0" y="214883"/>
                </a:lnTo>
                <a:lnTo>
                  <a:pt x="5678" y="264136"/>
                </a:lnTo>
                <a:lnTo>
                  <a:pt x="21851" y="309358"/>
                </a:lnTo>
                <a:lnTo>
                  <a:pt x="47226" y="349258"/>
                </a:lnTo>
                <a:lnTo>
                  <a:pt x="80509" y="382541"/>
                </a:lnTo>
                <a:lnTo>
                  <a:pt x="120409" y="407916"/>
                </a:lnTo>
                <a:lnTo>
                  <a:pt x="165631" y="424089"/>
                </a:lnTo>
                <a:lnTo>
                  <a:pt x="214884" y="429767"/>
                </a:lnTo>
                <a:lnTo>
                  <a:pt x="1487424" y="429767"/>
                </a:lnTo>
                <a:lnTo>
                  <a:pt x="1536676" y="424089"/>
                </a:lnTo>
                <a:lnTo>
                  <a:pt x="1581898" y="407916"/>
                </a:lnTo>
                <a:lnTo>
                  <a:pt x="1621798" y="382541"/>
                </a:lnTo>
                <a:lnTo>
                  <a:pt x="1655081" y="349258"/>
                </a:lnTo>
                <a:lnTo>
                  <a:pt x="1680456" y="309358"/>
                </a:lnTo>
                <a:lnTo>
                  <a:pt x="1696629" y="264136"/>
                </a:lnTo>
                <a:lnTo>
                  <a:pt x="1702308" y="214883"/>
                </a:lnTo>
                <a:lnTo>
                  <a:pt x="1696629" y="165631"/>
                </a:lnTo>
                <a:lnTo>
                  <a:pt x="1680456" y="120409"/>
                </a:lnTo>
                <a:lnTo>
                  <a:pt x="1655081" y="80509"/>
                </a:lnTo>
                <a:lnTo>
                  <a:pt x="1621798" y="47226"/>
                </a:lnTo>
                <a:lnTo>
                  <a:pt x="1581898" y="21851"/>
                </a:lnTo>
                <a:lnTo>
                  <a:pt x="1536676" y="5678"/>
                </a:lnTo>
                <a:lnTo>
                  <a:pt x="1487424"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127" name="object 127"/>
          <p:cNvSpPr/>
          <p:nvPr/>
        </p:nvSpPr>
        <p:spPr>
          <a:xfrm>
            <a:off x="6265355" y="2848928"/>
            <a:ext cx="1276826" cy="322421"/>
          </a:xfrm>
          <a:custGeom>
            <a:avLst/>
            <a:gdLst/>
            <a:ahLst/>
            <a:cxnLst/>
            <a:rect l="l" t="t" r="r" b="b"/>
            <a:pathLst>
              <a:path w="1702434" h="429894">
                <a:moveTo>
                  <a:pt x="0" y="214883"/>
                </a:moveTo>
                <a:lnTo>
                  <a:pt x="5678" y="165631"/>
                </a:lnTo>
                <a:lnTo>
                  <a:pt x="21851" y="120409"/>
                </a:lnTo>
                <a:lnTo>
                  <a:pt x="47226" y="80509"/>
                </a:lnTo>
                <a:lnTo>
                  <a:pt x="80509" y="47226"/>
                </a:lnTo>
                <a:lnTo>
                  <a:pt x="120409" y="21851"/>
                </a:lnTo>
                <a:lnTo>
                  <a:pt x="165631" y="5678"/>
                </a:lnTo>
                <a:lnTo>
                  <a:pt x="214884" y="0"/>
                </a:lnTo>
                <a:lnTo>
                  <a:pt x="1487424" y="0"/>
                </a:lnTo>
                <a:lnTo>
                  <a:pt x="1536676" y="5678"/>
                </a:lnTo>
                <a:lnTo>
                  <a:pt x="1581898" y="21851"/>
                </a:lnTo>
                <a:lnTo>
                  <a:pt x="1621798" y="47226"/>
                </a:lnTo>
                <a:lnTo>
                  <a:pt x="1655081" y="80509"/>
                </a:lnTo>
                <a:lnTo>
                  <a:pt x="1680456" y="120409"/>
                </a:lnTo>
                <a:lnTo>
                  <a:pt x="1696629" y="165631"/>
                </a:lnTo>
                <a:lnTo>
                  <a:pt x="1702308" y="214883"/>
                </a:lnTo>
                <a:lnTo>
                  <a:pt x="1696629" y="264136"/>
                </a:lnTo>
                <a:lnTo>
                  <a:pt x="1680456" y="309358"/>
                </a:lnTo>
                <a:lnTo>
                  <a:pt x="1655081" y="349258"/>
                </a:lnTo>
                <a:lnTo>
                  <a:pt x="1621798" y="382541"/>
                </a:lnTo>
                <a:lnTo>
                  <a:pt x="1581898" y="407916"/>
                </a:lnTo>
                <a:lnTo>
                  <a:pt x="1536676" y="424089"/>
                </a:lnTo>
                <a:lnTo>
                  <a:pt x="1487424" y="429767"/>
                </a:lnTo>
                <a:lnTo>
                  <a:pt x="214884" y="429767"/>
                </a:lnTo>
                <a:lnTo>
                  <a:pt x="165631" y="424089"/>
                </a:lnTo>
                <a:lnTo>
                  <a:pt x="120409" y="407916"/>
                </a:lnTo>
                <a:lnTo>
                  <a:pt x="80509" y="382541"/>
                </a:lnTo>
                <a:lnTo>
                  <a:pt x="47226" y="349258"/>
                </a:lnTo>
                <a:lnTo>
                  <a:pt x="21851" y="309358"/>
                </a:lnTo>
                <a:lnTo>
                  <a:pt x="5678" y="264136"/>
                </a:lnTo>
                <a:lnTo>
                  <a:pt x="0" y="214883"/>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28" name="object 128"/>
          <p:cNvSpPr txBox="1"/>
          <p:nvPr/>
        </p:nvSpPr>
        <p:spPr>
          <a:xfrm>
            <a:off x="6525196" y="2921223"/>
            <a:ext cx="754856"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Mpumalan</a:t>
            </a:r>
            <a:r>
              <a:rPr sz="1050" b="1" spc="-8" dirty="0">
                <a:solidFill>
                  <a:srgbClr val="FFFFFF"/>
                </a:solidFill>
                <a:latin typeface="Arial Narrow" panose="020B0606020202030204" pitchFamily="34" charset="0"/>
                <a:cs typeface="Calibri"/>
              </a:rPr>
              <a:t>g</a:t>
            </a:r>
            <a:r>
              <a:rPr sz="1050" b="1" dirty="0">
                <a:solidFill>
                  <a:srgbClr val="FFFFFF"/>
                </a:solidFill>
                <a:latin typeface="Arial Narrow" panose="020B0606020202030204" pitchFamily="34" charset="0"/>
                <a:cs typeface="Calibri"/>
              </a:rPr>
              <a:t>a</a:t>
            </a:r>
            <a:endParaRPr sz="1050" dirty="0">
              <a:solidFill>
                <a:prstClr val="black"/>
              </a:solidFill>
              <a:latin typeface="Arial Narrow" panose="020B0606020202030204" pitchFamily="34" charset="0"/>
              <a:cs typeface="Calibri"/>
            </a:endParaRPr>
          </a:p>
        </p:txBody>
      </p:sp>
      <p:sp>
        <p:nvSpPr>
          <p:cNvPr id="129" name="object 129"/>
          <p:cNvSpPr/>
          <p:nvPr/>
        </p:nvSpPr>
        <p:spPr>
          <a:xfrm>
            <a:off x="6287643" y="3153537"/>
            <a:ext cx="1378744" cy="359093"/>
          </a:xfrm>
          <a:custGeom>
            <a:avLst/>
            <a:gdLst/>
            <a:ahLst/>
            <a:cxnLst/>
            <a:rect l="l" t="t" r="r" b="b"/>
            <a:pathLst>
              <a:path w="1838325" h="478789">
                <a:moveTo>
                  <a:pt x="0" y="478536"/>
                </a:moveTo>
                <a:lnTo>
                  <a:pt x="1837944" y="478536"/>
                </a:lnTo>
                <a:lnTo>
                  <a:pt x="1837944" y="0"/>
                </a:lnTo>
                <a:lnTo>
                  <a:pt x="0" y="0"/>
                </a:lnTo>
                <a:lnTo>
                  <a:pt x="0" y="478536"/>
                </a:lnTo>
                <a:close/>
              </a:path>
            </a:pathLst>
          </a:custGeom>
          <a:solidFill>
            <a:srgbClr val="92D050"/>
          </a:solidFill>
        </p:spPr>
        <p:txBody>
          <a:bodyPr wrap="square" lIns="0" tIns="0" rIns="0" bIns="0" rtlCol="0"/>
          <a:lstStyle/>
          <a:p>
            <a:pPr defTabSz="685800">
              <a:defRPr/>
            </a:pPr>
            <a:endParaRPr sz="1350">
              <a:solidFill>
                <a:prstClr val="black"/>
              </a:solidFill>
              <a:latin typeface="Calibri"/>
            </a:endParaRPr>
          </a:p>
        </p:txBody>
      </p:sp>
      <p:sp>
        <p:nvSpPr>
          <p:cNvPr id="130" name="object 130"/>
          <p:cNvSpPr txBox="1"/>
          <p:nvPr/>
        </p:nvSpPr>
        <p:spPr>
          <a:xfrm>
            <a:off x="6287643" y="3153538"/>
            <a:ext cx="1378744" cy="298287"/>
          </a:xfrm>
          <a:prstGeom prst="rect">
            <a:avLst/>
          </a:prstGeom>
        </p:spPr>
        <p:txBody>
          <a:bodyPr vert="horz" wrap="square" lIns="0" tIns="19050" rIns="0" bIns="0" rtlCol="0">
            <a:spAutoFit/>
          </a:bodyPr>
          <a:lstStyle/>
          <a:p>
            <a:pPr marL="278606" marR="194309" indent="-79058" defTabSz="685800">
              <a:lnSpc>
                <a:spcPct val="114500"/>
              </a:lnSpc>
              <a:spcBef>
                <a:spcPts val="150"/>
              </a:spcBef>
              <a:defRPr/>
            </a:pPr>
            <a:r>
              <a:rPr lang="en-US" sz="825" b="1" dirty="0">
                <a:solidFill>
                  <a:prstClr val="black"/>
                </a:solidFill>
                <a:latin typeface="Arial Narrow" panose="020B0606020202030204" pitchFamily="34" charset="0"/>
                <a:cs typeface="Calibri"/>
              </a:rPr>
              <a:t>127</a:t>
            </a:r>
            <a:r>
              <a:rPr sz="825" b="1"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a:t>
            </a:r>
            <a:r>
              <a:rPr sz="825" b="1" spc="-60" dirty="0">
                <a:solidFill>
                  <a:prstClr val="black"/>
                </a:solidFill>
                <a:latin typeface="Arial Narrow" panose="020B0606020202030204" pitchFamily="34" charset="0"/>
                <a:cs typeface="Calibri"/>
              </a:rPr>
              <a:t>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131" name="object 131"/>
          <p:cNvSpPr/>
          <p:nvPr/>
        </p:nvSpPr>
        <p:spPr>
          <a:xfrm>
            <a:off x="6222492" y="3183254"/>
            <a:ext cx="1546860" cy="409575"/>
          </a:xfrm>
          <a:custGeom>
            <a:avLst/>
            <a:gdLst/>
            <a:ahLst/>
            <a:cxnLst/>
            <a:rect l="l" t="t" r="r" b="b"/>
            <a:pathLst>
              <a:path w="2062479" h="546100">
                <a:moveTo>
                  <a:pt x="0" y="61975"/>
                </a:moveTo>
                <a:lnTo>
                  <a:pt x="4879" y="37879"/>
                </a:lnTo>
                <a:lnTo>
                  <a:pt x="18176" y="18176"/>
                </a:lnTo>
                <a:lnTo>
                  <a:pt x="37879" y="4879"/>
                </a:lnTo>
                <a:lnTo>
                  <a:pt x="61975" y="0"/>
                </a:lnTo>
                <a:lnTo>
                  <a:pt x="1999996" y="0"/>
                </a:lnTo>
                <a:lnTo>
                  <a:pt x="2024092" y="4879"/>
                </a:lnTo>
                <a:lnTo>
                  <a:pt x="2043795" y="18176"/>
                </a:lnTo>
                <a:lnTo>
                  <a:pt x="2057092" y="37879"/>
                </a:lnTo>
                <a:lnTo>
                  <a:pt x="2061972" y="61975"/>
                </a:lnTo>
                <a:lnTo>
                  <a:pt x="2061972" y="483615"/>
                </a:lnTo>
                <a:lnTo>
                  <a:pt x="2057092" y="507712"/>
                </a:lnTo>
                <a:lnTo>
                  <a:pt x="2043795" y="527415"/>
                </a:lnTo>
                <a:lnTo>
                  <a:pt x="2024092" y="540712"/>
                </a:lnTo>
                <a:lnTo>
                  <a:pt x="1999996" y="545592"/>
                </a:lnTo>
                <a:lnTo>
                  <a:pt x="61975" y="545592"/>
                </a:lnTo>
                <a:lnTo>
                  <a:pt x="37879" y="540712"/>
                </a:lnTo>
                <a:lnTo>
                  <a:pt x="18176" y="527415"/>
                </a:lnTo>
                <a:lnTo>
                  <a:pt x="4879" y="507712"/>
                </a:lnTo>
                <a:lnTo>
                  <a:pt x="0" y="483615"/>
                </a:lnTo>
                <a:lnTo>
                  <a:pt x="0" y="61975"/>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32" name="object 132"/>
          <p:cNvSpPr/>
          <p:nvPr/>
        </p:nvSpPr>
        <p:spPr>
          <a:xfrm>
            <a:off x="5310378" y="3030092"/>
            <a:ext cx="64549" cy="63437"/>
          </a:xfrm>
          <a:prstGeom prst="rect">
            <a:avLst/>
          </a:prstGeom>
          <a:blipFill>
            <a:blip r:embed="rId3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33" name="object 133"/>
          <p:cNvSpPr/>
          <p:nvPr/>
        </p:nvSpPr>
        <p:spPr>
          <a:xfrm>
            <a:off x="5280661" y="3001517"/>
            <a:ext cx="88106" cy="84773"/>
          </a:xfrm>
          <a:custGeom>
            <a:avLst/>
            <a:gdLst/>
            <a:ahLst/>
            <a:cxnLst/>
            <a:rect l="l" t="t" r="r" b="b"/>
            <a:pathLst>
              <a:path w="117475" h="113030">
                <a:moveTo>
                  <a:pt x="58674" y="0"/>
                </a:moveTo>
                <a:lnTo>
                  <a:pt x="35843" y="4435"/>
                </a:lnTo>
                <a:lnTo>
                  <a:pt x="17192" y="16525"/>
                </a:lnTo>
                <a:lnTo>
                  <a:pt x="4613" y="34450"/>
                </a:lnTo>
                <a:lnTo>
                  <a:pt x="0" y="56387"/>
                </a:lnTo>
                <a:lnTo>
                  <a:pt x="4613" y="78325"/>
                </a:lnTo>
                <a:lnTo>
                  <a:pt x="17192" y="96250"/>
                </a:lnTo>
                <a:lnTo>
                  <a:pt x="35843" y="108340"/>
                </a:lnTo>
                <a:lnTo>
                  <a:pt x="58674" y="112775"/>
                </a:lnTo>
                <a:lnTo>
                  <a:pt x="81504" y="108340"/>
                </a:lnTo>
                <a:lnTo>
                  <a:pt x="100155" y="96250"/>
                </a:lnTo>
                <a:lnTo>
                  <a:pt x="112734" y="78325"/>
                </a:lnTo>
                <a:lnTo>
                  <a:pt x="117348" y="56387"/>
                </a:lnTo>
                <a:lnTo>
                  <a:pt x="112734" y="34450"/>
                </a:lnTo>
                <a:lnTo>
                  <a:pt x="100155" y="16525"/>
                </a:lnTo>
                <a:lnTo>
                  <a:pt x="81504" y="4435"/>
                </a:lnTo>
                <a:lnTo>
                  <a:pt x="58674"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134" name="object 134"/>
          <p:cNvSpPr/>
          <p:nvPr/>
        </p:nvSpPr>
        <p:spPr>
          <a:xfrm>
            <a:off x="5280661" y="3001517"/>
            <a:ext cx="88106" cy="84773"/>
          </a:xfrm>
          <a:custGeom>
            <a:avLst/>
            <a:gdLst/>
            <a:ahLst/>
            <a:cxnLst/>
            <a:rect l="l" t="t" r="r" b="b"/>
            <a:pathLst>
              <a:path w="117475" h="113030">
                <a:moveTo>
                  <a:pt x="0" y="56387"/>
                </a:moveTo>
                <a:lnTo>
                  <a:pt x="4613" y="34450"/>
                </a:lnTo>
                <a:lnTo>
                  <a:pt x="17192" y="16525"/>
                </a:lnTo>
                <a:lnTo>
                  <a:pt x="35843" y="4435"/>
                </a:lnTo>
                <a:lnTo>
                  <a:pt x="58674" y="0"/>
                </a:lnTo>
                <a:lnTo>
                  <a:pt x="81504" y="4435"/>
                </a:lnTo>
                <a:lnTo>
                  <a:pt x="100155" y="16525"/>
                </a:lnTo>
                <a:lnTo>
                  <a:pt x="112734" y="34450"/>
                </a:lnTo>
                <a:lnTo>
                  <a:pt x="117348" y="56387"/>
                </a:lnTo>
                <a:lnTo>
                  <a:pt x="112734" y="78325"/>
                </a:lnTo>
                <a:lnTo>
                  <a:pt x="100155" y="96250"/>
                </a:lnTo>
                <a:lnTo>
                  <a:pt x="81504" y="108340"/>
                </a:lnTo>
                <a:lnTo>
                  <a:pt x="58674" y="112775"/>
                </a:lnTo>
                <a:lnTo>
                  <a:pt x="35843" y="108340"/>
                </a:lnTo>
                <a:lnTo>
                  <a:pt x="17192" y="96250"/>
                </a:lnTo>
                <a:lnTo>
                  <a:pt x="4613" y="78325"/>
                </a:lnTo>
                <a:lnTo>
                  <a:pt x="0" y="56387"/>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35" name="object 135"/>
          <p:cNvSpPr/>
          <p:nvPr/>
        </p:nvSpPr>
        <p:spPr>
          <a:xfrm>
            <a:off x="5368671" y="3043808"/>
            <a:ext cx="854393" cy="343853"/>
          </a:xfrm>
          <a:custGeom>
            <a:avLst/>
            <a:gdLst/>
            <a:ahLst/>
            <a:cxnLst/>
            <a:rect l="l" t="t" r="r" b="b"/>
            <a:pathLst>
              <a:path w="1139190" h="458470">
                <a:moveTo>
                  <a:pt x="1138936" y="458470"/>
                </a:moveTo>
                <a:lnTo>
                  <a:pt x="569468" y="458470"/>
                </a:lnTo>
                <a:lnTo>
                  <a:pt x="569468" y="0"/>
                </a:lnTo>
                <a:lnTo>
                  <a:pt x="0" y="0"/>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136" name="object 136"/>
          <p:cNvSpPr/>
          <p:nvPr/>
        </p:nvSpPr>
        <p:spPr>
          <a:xfrm>
            <a:off x="2674619" y="5318379"/>
            <a:ext cx="2021205" cy="470059"/>
          </a:xfrm>
          <a:custGeom>
            <a:avLst/>
            <a:gdLst/>
            <a:ahLst/>
            <a:cxnLst/>
            <a:rect l="l" t="t" r="r" b="b"/>
            <a:pathLst>
              <a:path w="2694940" h="626745">
                <a:moveTo>
                  <a:pt x="0" y="71158"/>
                </a:moveTo>
                <a:lnTo>
                  <a:pt x="5593" y="43462"/>
                </a:lnTo>
                <a:lnTo>
                  <a:pt x="20843" y="20843"/>
                </a:lnTo>
                <a:lnTo>
                  <a:pt x="43451" y="5592"/>
                </a:lnTo>
                <a:lnTo>
                  <a:pt x="71119" y="0"/>
                </a:lnTo>
                <a:lnTo>
                  <a:pt x="2623312" y="0"/>
                </a:lnTo>
                <a:lnTo>
                  <a:pt x="2650980" y="5592"/>
                </a:lnTo>
                <a:lnTo>
                  <a:pt x="2673588" y="20843"/>
                </a:lnTo>
                <a:lnTo>
                  <a:pt x="2688838" y="43462"/>
                </a:lnTo>
                <a:lnTo>
                  <a:pt x="2694431" y="71158"/>
                </a:lnTo>
                <a:lnTo>
                  <a:pt x="2694431" y="555205"/>
                </a:lnTo>
                <a:lnTo>
                  <a:pt x="2688838" y="582901"/>
                </a:lnTo>
                <a:lnTo>
                  <a:pt x="2673588" y="605520"/>
                </a:lnTo>
                <a:lnTo>
                  <a:pt x="2650980" y="620771"/>
                </a:lnTo>
                <a:lnTo>
                  <a:pt x="2623312" y="626363"/>
                </a:lnTo>
                <a:lnTo>
                  <a:pt x="71119" y="626363"/>
                </a:lnTo>
                <a:lnTo>
                  <a:pt x="43451" y="620771"/>
                </a:lnTo>
                <a:lnTo>
                  <a:pt x="20843" y="605520"/>
                </a:lnTo>
                <a:lnTo>
                  <a:pt x="5593" y="582901"/>
                </a:lnTo>
                <a:lnTo>
                  <a:pt x="0" y="555205"/>
                </a:lnTo>
                <a:lnTo>
                  <a:pt x="0" y="71158"/>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37" name="object 137"/>
          <p:cNvSpPr txBox="1"/>
          <p:nvPr/>
        </p:nvSpPr>
        <p:spPr>
          <a:xfrm>
            <a:off x="336900" y="5343806"/>
            <a:ext cx="1087279" cy="232274"/>
          </a:xfrm>
          <a:prstGeom prst="rect">
            <a:avLst/>
          </a:prstGeom>
          <a:solidFill>
            <a:srgbClr val="954B21"/>
          </a:solidFill>
        </p:spPr>
        <p:txBody>
          <a:bodyPr vert="horz" wrap="square" lIns="0" tIns="24288" rIns="0" bIns="0" rtlCol="0">
            <a:spAutoFit/>
          </a:bodyPr>
          <a:lstStyle/>
          <a:p>
            <a:pPr marL="150019" defTabSz="685800">
              <a:spcBef>
                <a:spcPts val="191"/>
              </a:spcBef>
              <a:defRPr/>
            </a:pPr>
            <a:r>
              <a:rPr sz="1350" b="1" spc="-34" dirty="0">
                <a:solidFill>
                  <a:schemeClr val="bg1"/>
                </a:solidFill>
                <a:latin typeface="Arial Narrow" panose="020B0606020202030204" pitchFamily="34" charset="0"/>
                <a:cs typeface="Calibri"/>
              </a:rPr>
              <a:t>TOTAL</a:t>
            </a:r>
            <a:r>
              <a:rPr sz="1350" b="1" spc="-34" dirty="0">
                <a:solidFill>
                  <a:srgbClr val="D9D9D9"/>
                </a:solidFill>
                <a:latin typeface="Arial Narrow" panose="020B0606020202030204" pitchFamily="34" charset="0"/>
                <a:cs typeface="Calibri"/>
              </a:rPr>
              <a:t>:</a:t>
            </a:r>
            <a:r>
              <a:rPr sz="1350" b="1" spc="-56" dirty="0">
                <a:solidFill>
                  <a:srgbClr val="D9D9D9"/>
                </a:solidFill>
                <a:latin typeface="Arial Narrow" panose="020B0606020202030204" pitchFamily="34" charset="0"/>
                <a:cs typeface="Calibri"/>
              </a:rPr>
              <a:t> </a:t>
            </a:r>
            <a:r>
              <a:rPr lang="en-US" sz="1350" b="1" dirty="0">
                <a:solidFill>
                  <a:schemeClr val="bg1"/>
                </a:solidFill>
                <a:latin typeface="Arial Narrow" panose="020B0606020202030204" pitchFamily="34" charset="0"/>
                <a:cs typeface="Calibri"/>
              </a:rPr>
              <a:t>1 299</a:t>
            </a:r>
            <a:endParaRPr sz="1350" dirty="0">
              <a:solidFill>
                <a:schemeClr val="bg1"/>
              </a:solidFill>
              <a:latin typeface="Arial Narrow" panose="020B0606020202030204" pitchFamily="34" charset="0"/>
              <a:cs typeface="Calibri"/>
            </a:endParaRPr>
          </a:p>
        </p:txBody>
      </p:sp>
      <p:sp>
        <p:nvSpPr>
          <p:cNvPr id="139" name="TextBox 138">
            <a:extLst>
              <a:ext uri="{FF2B5EF4-FFF2-40B4-BE49-F238E27FC236}">
                <a16:creationId xmlns:a16="http://schemas.microsoft.com/office/drawing/2014/main" id="{0037B243-E944-2AFB-EDA3-A173B6D6B8AB}"/>
              </a:ext>
            </a:extLst>
          </p:cNvPr>
          <p:cNvSpPr txBox="1"/>
          <p:nvPr/>
        </p:nvSpPr>
        <p:spPr>
          <a:xfrm>
            <a:off x="1223463" y="402455"/>
            <a:ext cx="6863621" cy="1200329"/>
          </a:xfrm>
          <a:prstGeom prst="rect">
            <a:avLst/>
          </a:prstGeom>
          <a:noFill/>
        </p:spPr>
        <p:txBody>
          <a:bodyPr wrap="square" rtlCol="0">
            <a:spAutoFit/>
          </a:bodyPr>
          <a:lstStyle/>
          <a:p>
            <a:pPr algn="ctr"/>
            <a:r>
              <a:rPr lang="en-US" sz="3600" b="1" dirty="0">
                <a:solidFill>
                  <a:srgbClr val="213A72"/>
                </a:solidFill>
                <a:latin typeface="Arial Narrow" panose="020B0606020202030204" pitchFamily="34" charset="0"/>
              </a:rPr>
              <a:t>2021/22 CCMA ANNUAL PROVINCIAL OUTREACH MAP</a:t>
            </a:r>
            <a:endParaRPr lang="en-ZA" sz="3600" b="1" dirty="0">
              <a:solidFill>
                <a:srgbClr val="213A72"/>
              </a:solidFill>
              <a:latin typeface="Arial Narrow" panose="020B0606020202030204" pitchFamily="34" charset="0"/>
            </a:endParaRPr>
          </a:p>
        </p:txBody>
      </p:sp>
      <p:sp>
        <p:nvSpPr>
          <p:cNvPr id="2" name="Slide Number Placeholder 3">
            <a:extLst>
              <a:ext uri="{FF2B5EF4-FFF2-40B4-BE49-F238E27FC236}">
                <a16:creationId xmlns:a16="http://schemas.microsoft.com/office/drawing/2014/main" id="{D5A4C7ED-B24A-8FA1-B028-EC55DC2FAED4}"/>
              </a:ext>
            </a:extLst>
          </p:cNvPr>
          <p:cNvSpPr txBox="1">
            <a:spLocks/>
          </p:cNvSpPr>
          <p:nvPr/>
        </p:nvSpPr>
        <p:spPr>
          <a:xfrm>
            <a:off x="7056188" y="625648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C4DB43B-2450-41F4-875D-3A173E257EAA}" type="slidenum">
              <a:rPr lang="en-ZA" smtClean="0">
                <a:solidFill>
                  <a:schemeClr val="bg1"/>
                </a:solidFill>
              </a:rPr>
              <a:pPr algn="r"/>
              <a:t>27</a:t>
            </a:fld>
            <a:endParaRPr lang="en-ZA" dirty="0">
              <a:solidFill>
                <a:schemeClr val="bg1"/>
              </a:solidFill>
            </a:endParaRPr>
          </a:p>
        </p:txBody>
      </p:sp>
    </p:spTree>
    <p:extLst>
      <p:ext uri="{BB962C8B-B14F-4D97-AF65-F5344CB8AC3E}">
        <p14:creationId xmlns:p14="http://schemas.microsoft.com/office/powerpoint/2010/main" val="1501116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1264F4-C9B8-46A8-9259-060F6B6E98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4" name="Content Placeholder 2">
            <a:extLst>
              <a:ext uri="{FF2B5EF4-FFF2-40B4-BE49-F238E27FC236}">
                <a16:creationId xmlns:a16="http://schemas.microsoft.com/office/drawing/2014/main" id="{A5F95007-D6B0-441A-B612-0374727257B2}"/>
              </a:ext>
            </a:extLst>
          </p:cNvPr>
          <p:cNvSpPr txBox="1">
            <a:spLocks/>
          </p:cNvSpPr>
          <p:nvPr/>
        </p:nvSpPr>
        <p:spPr bwMode="auto">
          <a:xfrm>
            <a:off x="222557" y="2939846"/>
            <a:ext cx="8718550" cy="1091380"/>
          </a:xfrm>
          <a:prstGeom prst="rect">
            <a:avLst/>
          </a:prstGeom>
          <a:solidFill>
            <a:schemeClr val="accent2"/>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4000" b="1" dirty="0">
                <a:solidFill>
                  <a:srgbClr val="002060"/>
                </a:solidFill>
                <a:latin typeface="Arial Narrow" panose="020B0606020202030204" pitchFamily="34" charset="0"/>
              </a:rPr>
              <a:t>FINANCIAL</a:t>
            </a:r>
            <a:r>
              <a:rPr lang="en-US" sz="4000" b="1" dirty="0">
                <a:latin typeface="Arial Narrow" panose="020B0606020202030204" pitchFamily="34" charset="0"/>
              </a:rPr>
              <a:t> </a:t>
            </a:r>
            <a:r>
              <a:rPr lang="en-US" sz="4000" b="1" dirty="0">
                <a:solidFill>
                  <a:srgbClr val="002060"/>
                </a:solidFill>
                <a:latin typeface="Arial Narrow" panose="020B0606020202030204" pitchFamily="34" charset="0"/>
              </a:rPr>
              <a:t>PERFORMANCE RESULTS</a:t>
            </a:r>
            <a:r>
              <a:rPr lang="en-US" sz="3600" dirty="0">
                <a:solidFill>
                  <a:srgbClr val="002060"/>
                </a:solidFill>
              </a:rPr>
              <a:t/>
            </a:r>
            <a:br>
              <a:rPr lang="en-US" sz="3600" dirty="0">
                <a:solidFill>
                  <a:srgbClr val="002060"/>
                </a:solidFill>
              </a:rPr>
            </a:br>
            <a:endParaRPr lang="en-US" sz="4000" dirty="0">
              <a:solidFill>
                <a:srgbClr val="002060"/>
              </a:solidFill>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ZA" altLang="en-US" sz="4000" b="0" i="0"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551702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03" y="466343"/>
            <a:ext cx="6642345" cy="1106425"/>
          </a:xfrm>
        </p:spPr>
        <p:txBody>
          <a:bodyPr>
            <a:noAutofit/>
          </a:bodyPr>
          <a:lstStyle/>
          <a:p>
            <a:pPr algn="ctr"/>
            <a:r>
              <a:rPr lang="en-US" sz="3600" b="1" dirty="0">
                <a:solidFill>
                  <a:srgbClr val="002060"/>
                </a:solidFill>
                <a:latin typeface="Arial Narrow" panose="020B0606020202030204" pitchFamily="34" charset="0"/>
              </a:rPr>
              <a:t>KEY FINANCIAL INDICATORS :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31 MARCH 2022</a:t>
            </a:r>
            <a:endParaRPr lang="en-US" sz="3600" b="1" cap="small" dirty="0">
              <a:solidFill>
                <a:srgbClr val="002060"/>
              </a:solidFill>
              <a:uFill>
                <a:solidFill>
                  <a:srgbClr val="447644"/>
                </a:solidFill>
              </a:u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E14B31BB-97F9-402C-B4B3-DA9C7AC7A165}"/>
              </a:ext>
            </a:extLst>
          </p:cNvPr>
          <p:cNvSpPr txBox="1"/>
          <p:nvPr/>
        </p:nvSpPr>
        <p:spPr>
          <a:xfrm>
            <a:off x="4145622" y="3092521"/>
            <a:ext cx="6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Diagram 5"/>
          <p:cNvGraphicFramePr/>
          <p:nvPr>
            <p:extLst>
              <p:ext uri="{D42A27DB-BD31-4B8C-83A1-F6EECF244321}">
                <p14:modId xmlns:p14="http://schemas.microsoft.com/office/powerpoint/2010/main" val="4279508396"/>
              </p:ext>
            </p:extLst>
          </p:nvPr>
        </p:nvGraphicFramePr>
        <p:xfrm>
          <a:off x="832104" y="1719072"/>
          <a:ext cx="7269480" cy="408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34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976" y="445410"/>
            <a:ext cx="6128952" cy="947955"/>
          </a:xfrm>
        </p:spPr>
        <p:txBody>
          <a:bodyPr/>
          <a:lstStyle/>
          <a:p>
            <a:pPr algn="ctr"/>
            <a:r>
              <a:rPr lang="en-ZA" b="1" dirty="0">
                <a:solidFill>
                  <a:srgbClr val="002060"/>
                </a:solidFill>
                <a:latin typeface="Arial Narrow" panose="020B0606020202030204" pitchFamily="34" charset="0"/>
              </a:rPr>
              <a:t>PRESENTATION OUTLINE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graphicFrame>
        <p:nvGraphicFramePr>
          <p:cNvPr id="6" name="Content Placeholder 3"/>
          <p:cNvGraphicFramePr>
            <a:graphicFrameLocks noGrp="1"/>
          </p:cNvGraphicFramePr>
          <p:nvPr>
            <p:extLst>
              <p:ext uri="{D42A27DB-BD31-4B8C-83A1-F6EECF244321}">
                <p14:modId xmlns:p14="http://schemas.microsoft.com/office/powerpoint/2010/main" val="3089334178"/>
              </p:ext>
            </p:extLst>
          </p:nvPr>
        </p:nvGraphicFramePr>
        <p:xfrm>
          <a:off x="98820" y="1587500"/>
          <a:ext cx="9014767" cy="4668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143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528" y="332319"/>
            <a:ext cx="6729573" cy="1206767"/>
          </a:xfrm>
        </p:spPr>
        <p:txBody>
          <a:bodyPr>
            <a:noAutofit/>
          </a:bodyPr>
          <a:lstStyle/>
          <a:p>
            <a:pPr algn="ctr"/>
            <a:r>
              <a:rPr lang="en-US" sz="3600" b="1" dirty="0">
                <a:solidFill>
                  <a:srgbClr val="002060"/>
                </a:solidFill>
                <a:latin typeface="Arial Narrow" panose="020B0606020202030204" pitchFamily="34" charset="0"/>
              </a:rPr>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FINANCIAL PERFORMANCE ANALYSIS</a:t>
            </a:r>
            <a:r>
              <a:rPr lang="en-US" sz="3200" b="1" dirty="0">
                <a:solidFill>
                  <a:srgbClr val="002060"/>
                </a:solidFill>
                <a:latin typeface="Arial Narrow" panose="020B0606020202030204" pitchFamily="34" charset="0"/>
              </a:rPr>
              <a:t/>
            </a:r>
            <a:br>
              <a:rPr lang="en-US" sz="3200" b="1" dirty="0">
                <a:solidFill>
                  <a:srgbClr val="002060"/>
                </a:solidFill>
                <a:latin typeface="Arial Narrow" panose="020B0606020202030204" pitchFamily="34" charset="0"/>
              </a:rPr>
            </a:br>
            <a:endParaRPr lang="en-ZA" sz="3200" dirty="0"/>
          </a:p>
        </p:txBody>
      </p:sp>
      <p:sp>
        <p:nvSpPr>
          <p:cNvPr id="3" name="Slide Number Placeholder 2"/>
          <p:cNvSpPr>
            <a:spLocks noGrp="1"/>
          </p:cNvSpPr>
          <p:nvPr>
            <p:ph type="sldNum" sz="quarter" idx="12"/>
          </p:nvPr>
        </p:nvSpPr>
        <p:spPr/>
        <p:txBody>
          <a:bodyPr/>
          <a:lstStyle/>
          <a:p>
            <a:fld id="{0C4DB43B-2450-41F4-875D-3A173E257EAA}" type="slidenum">
              <a:rPr lang="en-ZA" smtClean="0"/>
              <a:pPr/>
              <a:t>30</a:t>
            </a:fld>
            <a:endParaRPr lang="en-ZA" dirty="0"/>
          </a:p>
        </p:txBody>
      </p:sp>
      <p:sp>
        <p:nvSpPr>
          <p:cNvPr id="4" name="Rectangle 3"/>
          <p:cNvSpPr/>
          <p:nvPr/>
        </p:nvSpPr>
        <p:spPr>
          <a:xfrm>
            <a:off x="241395" y="1635626"/>
            <a:ext cx="8716618" cy="4524315"/>
          </a:xfrm>
          <a:prstGeom prst="rect">
            <a:avLst/>
          </a:prstGeom>
          <a:noFill/>
        </p:spPr>
        <p:txBody>
          <a:bodyPr wrap="square">
            <a:spAutoFit/>
          </a:bodyPr>
          <a:lstStyle/>
          <a:p>
            <a:pPr lvl="0">
              <a:buClr>
                <a:srgbClr val="C2DBF3"/>
              </a:buClr>
            </a:pPr>
            <a:r>
              <a:rPr lang="en-US" sz="1600" b="1" u="sng" dirty="0">
                <a:solidFill>
                  <a:prstClr val="black"/>
                </a:solidFill>
                <a:latin typeface="Arial Narrow" panose="020B0606020202030204" pitchFamily="34" charset="0"/>
                <a:cs typeface="Calibri" panose="020F0502020204030204" pitchFamily="34" charset="0"/>
              </a:rPr>
              <a:t>Cash and Cash Equivalents</a:t>
            </a:r>
          </a:p>
          <a:p>
            <a:pPr marL="342900" lvl="0" indent="-342900">
              <a:buFont typeface="Arial" panose="020B0604020202020204" pitchFamily="34" charset="0"/>
              <a:buChar char="•"/>
            </a:pPr>
            <a:r>
              <a:rPr lang="en-GB" sz="1600" dirty="0">
                <a:solidFill>
                  <a:prstClr val="black"/>
                </a:solidFill>
                <a:latin typeface="Arial Narrow" panose="020B0606020202030204" pitchFamily="34" charset="0"/>
                <a:cs typeface="Calibri" panose="020F0502020204030204" pitchFamily="34" charset="0"/>
              </a:rPr>
              <a:t>Cash and cash equivalents as of 31 March 2022 was R141.6m which included </a:t>
            </a:r>
          </a:p>
          <a:p>
            <a:pPr marL="800100" lvl="1" indent="-34290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Cash on hand of R53k;</a:t>
            </a:r>
          </a:p>
          <a:p>
            <a:pPr marL="800100" lvl="1" indent="-34290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Bank balance of R53m; and</a:t>
            </a:r>
          </a:p>
          <a:p>
            <a:pPr marL="742950" lvl="1" indent="-28575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 Short term deposits of R89m.</a:t>
            </a:r>
          </a:p>
          <a:p>
            <a:pPr marL="285750" indent="-285750" algn="just">
              <a:buFont typeface="Arial" panose="020B0604020202020204" pitchFamily="34" charset="0"/>
              <a:buChar char="•"/>
            </a:pPr>
            <a:r>
              <a:rPr lang="en-GB" sz="1600" dirty="0">
                <a:solidFill>
                  <a:prstClr val="black"/>
                </a:solidFill>
                <a:latin typeface="Arial Narrow" panose="020B0606020202030204" pitchFamily="34" charset="0"/>
                <a:cs typeface="Calibri" panose="020F0502020204030204" pitchFamily="34" charset="0"/>
              </a:rPr>
              <a:t>The cash cover ratio represents the ratio at which the cash balance covers the current/short-term liabilities of the organisation. The cash cover ratio for the quarter is 1.24:1. The ratio is acceptable as the current/short-term liabilities can be fully covered by the cash available within the foreseeable period of 12 months.</a:t>
            </a:r>
            <a:endParaRPr lang="en-ZA" sz="1600" dirty="0">
              <a:solidFill>
                <a:prstClr val="black"/>
              </a:solidFill>
              <a:latin typeface="Arial Narrow" panose="020B0606020202030204" pitchFamily="34" charset="0"/>
              <a:cs typeface="Calibri" panose="020F0502020204030204" pitchFamily="34" charset="0"/>
            </a:endParaRPr>
          </a:p>
          <a:p>
            <a:pPr>
              <a:buClr>
                <a:srgbClr val="C2DBF3"/>
              </a:buClr>
            </a:pPr>
            <a:endParaRPr lang="en-GB" sz="1600" b="1" dirty="0">
              <a:solidFill>
                <a:prstClr val="black"/>
              </a:solidFill>
              <a:latin typeface="Arial Narrow" panose="020B0606020202030204" pitchFamily="34" charset="0"/>
              <a:cs typeface="Calibri" panose="020F0502020204030204" pitchFamily="34" charset="0"/>
            </a:endParaRPr>
          </a:p>
          <a:p>
            <a:pPr>
              <a:buClr>
                <a:srgbClr val="C2DBF3"/>
              </a:buClr>
            </a:pPr>
            <a:r>
              <a:rPr lang="en-GB" sz="1600" b="1" u="sng" dirty="0">
                <a:solidFill>
                  <a:prstClr val="black"/>
                </a:solidFill>
                <a:latin typeface="Arial Narrow" panose="020B0606020202030204" pitchFamily="34" charset="0"/>
                <a:cs typeface="Calibri" panose="020F0502020204030204" pitchFamily="34" charset="0"/>
              </a:rPr>
              <a:t>Current Assets and Current Liabilities</a:t>
            </a:r>
          </a:p>
          <a:p>
            <a:pPr marL="285750" lvl="0" indent="-28575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As of 31 March 2022, total current assets of R150.3m were available to cover total current liabilities of R113.8m. The high balance on the total current asset is due to an improved cash position.</a:t>
            </a:r>
          </a:p>
          <a:p>
            <a:pPr marL="285750" lvl="0" indent="-28575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total current liabilities were R113.8m, including trade payables of R57m, provisions of R53m, operating lease liability of R3m, and finance lease of R754k.</a:t>
            </a:r>
          </a:p>
          <a:p>
            <a:pPr marL="285750" lvl="0" indent="-285750" algn="just">
              <a:buFont typeface="Arial" panose="020B0604020202020204" pitchFamily="34" charset="0"/>
              <a:buChar char="•"/>
            </a:pPr>
            <a:r>
              <a:rPr lang="en-GB" sz="1600" dirty="0">
                <a:solidFill>
                  <a:prstClr val="black"/>
                </a:solidFill>
                <a:latin typeface="Arial Narrow" panose="020B0606020202030204" pitchFamily="34" charset="0"/>
                <a:cs typeface="Calibri" panose="020F0502020204030204" pitchFamily="34" charset="0"/>
              </a:rPr>
              <a:t>The current ratio of 1.32:1. which represents the ratio at which the current assets of the organisation cover the current/short-term liabilities. The ratio is at an acceptable level because for every R1 of current/short-term liabilities, the organisation has R1.32:1 cents of assets to cover the liabilities of the organisation within the foreseeable period of 12 months.</a:t>
            </a:r>
            <a:endParaRPr lang="en-ZA" sz="1600" dirty="0">
              <a:solidFill>
                <a:prstClr val="black"/>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1145831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721" y="385737"/>
            <a:ext cx="6616556" cy="947955"/>
          </a:xfrm>
        </p:spPr>
        <p:txBody>
          <a:bodyPr>
            <a:noAutofit/>
          </a:bodyPr>
          <a:lstStyle/>
          <a:p>
            <a:pPr algn="ctr"/>
            <a:r>
              <a:rPr lang="en-US" sz="3600" b="1" dirty="0">
                <a:solidFill>
                  <a:srgbClr val="002060"/>
                </a:solidFill>
                <a:latin typeface="Arial Narrow" panose="020B0606020202030204" pitchFamily="34" charset="0"/>
              </a:rPr>
              <a:t>FINANCIAL PERFORMANCE ANALYSIS- CONTINUED</a:t>
            </a:r>
            <a:endParaRPr lang="en-ZA" sz="3600" dirty="0"/>
          </a:p>
        </p:txBody>
      </p:sp>
      <p:sp>
        <p:nvSpPr>
          <p:cNvPr id="3" name="Slide Number Placeholder 2"/>
          <p:cNvSpPr>
            <a:spLocks noGrp="1"/>
          </p:cNvSpPr>
          <p:nvPr>
            <p:ph type="sldNum" sz="quarter" idx="12"/>
          </p:nvPr>
        </p:nvSpPr>
        <p:spPr/>
        <p:txBody>
          <a:bodyPr/>
          <a:lstStyle/>
          <a:p>
            <a:fld id="{0C4DB43B-2450-41F4-875D-3A173E257EAA}" type="slidenum">
              <a:rPr lang="en-ZA" smtClean="0"/>
              <a:pPr/>
              <a:t>31</a:t>
            </a:fld>
            <a:endParaRPr lang="en-ZA" dirty="0"/>
          </a:p>
        </p:txBody>
      </p:sp>
      <p:sp>
        <p:nvSpPr>
          <p:cNvPr id="4" name="Rectangle 3"/>
          <p:cNvSpPr/>
          <p:nvPr/>
        </p:nvSpPr>
        <p:spPr>
          <a:xfrm>
            <a:off x="185878" y="1563625"/>
            <a:ext cx="8772243" cy="4539704"/>
          </a:xfrm>
          <a:prstGeom prst="rect">
            <a:avLst/>
          </a:prstGeom>
        </p:spPr>
        <p:txBody>
          <a:bodyPr wrap="square">
            <a:spAutoFit/>
          </a:bodyPr>
          <a:lstStyle/>
          <a:p>
            <a:pPr lvl="0"/>
            <a:r>
              <a:rPr lang="en-US" sz="1600" b="1" u="sng" dirty="0">
                <a:solidFill>
                  <a:prstClr val="black"/>
                </a:solidFill>
                <a:latin typeface="Arial Narrow" panose="020B0606020202030204" pitchFamily="34" charset="0"/>
                <a:cs typeface="Calibri" panose="020F0502020204030204" pitchFamily="34" charset="0"/>
              </a:rPr>
              <a:t>Net Assets</a:t>
            </a:r>
          </a:p>
          <a:p>
            <a:pPr marL="342900" lvl="0" indent="-34290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net assets </a:t>
            </a:r>
            <a:r>
              <a:rPr lang="en-US" sz="1600" b="1" dirty="0">
                <a:solidFill>
                  <a:prstClr val="black"/>
                </a:solidFill>
                <a:latin typeface="Arial Narrow" panose="020B0606020202030204" pitchFamily="34" charset="0"/>
                <a:cs typeface="Calibri" panose="020F0502020204030204" pitchFamily="34" charset="0"/>
              </a:rPr>
              <a:t>increased from R36m to R74m</a:t>
            </a:r>
            <a:r>
              <a:rPr lang="en-US" sz="1600" dirty="0">
                <a:solidFill>
                  <a:prstClr val="black"/>
                </a:solidFill>
                <a:latin typeface="Arial Narrow" panose="020B0606020202030204" pitchFamily="34" charset="0"/>
                <a:cs typeface="Calibri" panose="020F0502020204030204" pitchFamily="34" charset="0"/>
              </a:rPr>
              <a:t> in the previous reporting period. The increase was due to an increase in revenue, which resulted in an increase in the surplus.</a:t>
            </a:r>
            <a:endParaRPr lang="en-US" sz="1600" b="1" u="sng" dirty="0">
              <a:solidFill>
                <a:prstClr val="black"/>
              </a:solidFill>
              <a:latin typeface="Arial Narrow" panose="020B0606020202030204" pitchFamily="34" charset="0"/>
              <a:cs typeface="Calibri" panose="020F0502020204030204" pitchFamily="34" charset="0"/>
            </a:endParaRPr>
          </a:p>
          <a:p>
            <a:pPr lvl="0"/>
            <a:r>
              <a:rPr lang="en-US" sz="1600" b="1" u="sng" dirty="0">
                <a:solidFill>
                  <a:prstClr val="black"/>
                </a:solidFill>
                <a:latin typeface="Arial Narrow" panose="020B0606020202030204" pitchFamily="34" charset="0"/>
                <a:cs typeface="Calibri" panose="020F0502020204030204" pitchFamily="34" charset="0"/>
              </a:rPr>
              <a:t>Total Revenue</a:t>
            </a:r>
          </a:p>
          <a:p>
            <a:pPr marL="342900" indent="-34290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As of 31 March 2022, the Department of Employment and Labour paid all four tranches in line with the drawdown agreement. Furthermore, an amount of R1.4m was received for conscientious objector funding for the financial year, as well as R8m received as other revenue.</a:t>
            </a:r>
          </a:p>
          <a:p>
            <a:pPr marL="342900" indent="-34290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Income received from services rendered as of 31 March 2022 amounted to R5m, with 44% collected from Training and Advisory services and 56% from other revenue-generating services.</a:t>
            </a:r>
          </a:p>
          <a:p>
            <a:pPr marL="342900" indent="-34290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Interest received was R6.1m, and other revenue generated was R1.9m, which consists of insurance recoveries, bursary recoveries etc.</a:t>
            </a:r>
            <a:endParaRPr lang="en-ZA" sz="1600" b="1" dirty="0">
              <a:solidFill>
                <a:prstClr val="black"/>
              </a:solidFill>
              <a:latin typeface="Arial Narrow" panose="020B0606020202030204" pitchFamily="34" charset="0"/>
              <a:cs typeface="Calibri" panose="020F0502020204030204" pitchFamily="34" charset="0"/>
            </a:endParaRPr>
          </a:p>
          <a:p>
            <a:pPr algn="just"/>
            <a:r>
              <a:rPr lang="en-GB" sz="1600" b="1" dirty="0">
                <a:solidFill>
                  <a:prstClr val="black"/>
                </a:solidFill>
                <a:latin typeface="Arial Narrow" panose="020B0606020202030204" pitchFamily="34" charset="0"/>
                <a:cs typeface="Calibri" panose="020F0502020204030204" pitchFamily="34" charset="0"/>
              </a:rPr>
              <a:t> </a:t>
            </a:r>
            <a:r>
              <a:rPr lang="en-US" sz="1600" b="1" u="sng" dirty="0">
                <a:solidFill>
                  <a:prstClr val="black"/>
                </a:solidFill>
                <a:latin typeface="Arial Narrow" panose="020B0606020202030204" pitchFamily="34" charset="0"/>
                <a:cs typeface="Calibri" panose="020F0502020204030204" pitchFamily="34" charset="0"/>
              </a:rPr>
              <a:t>Interest Earned</a:t>
            </a:r>
          </a:p>
          <a:p>
            <a:pPr marL="342900" lvl="0" indent="-34290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Total active invested funds as of 31 March 2022 was R82.5m. </a:t>
            </a:r>
          </a:p>
          <a:p>
            <a:pPr marL="342900" lvl="0" indent="-34290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Total investments of R874m matured, and interest earned was R6.1m. </a:t>
            </a:r>
          </a:p>
          <a:p>
            <a:pPr marL="342900" lvl="0" indent="-34290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interest from investments yielded an average of 3.89% for actively invested funds.</a:t>
            </a:r>
          </a:p>
          <a:p>
            <a:pPr lvl="0" algn="just"/>
            <a:r>
              <a:rPr lang="en-GB" sz="1600" b="1" u="sng" dirty="0">
                <a:solidFill>
                  <a:prstClr val="black"/>
                </a:solidFill>
                <a:latin typeface="Arial Narrow" panose="020B0606020202030204" pitchFamily="34" charset="0"/>
                <a:cs typeface="Calibri" panose="020F0502020204030204" pitchFamily="34" charset="0"/>
              </a:rPr>
              <a:t> Total Expenditure</a:t>
            </a:r>
          </a:p>
          <a:p>
            <a:pPr marL="285750" lvl="0" indent="-285750" algn="just">
              <a:buFont typeface="Arial" panose="020B0604020202020204" pitchFamily="34" charset="0"/>
              <a:buChar char="•"/>
            </a:pPr>
            <a:r>
              <a:rPr lang="en-GB" sz="1600" dirty="0">
                <a:solidFill>
                  <a:prstClr val="black"/>
                </a:solidFill>
                <a:latin typeface="Arial Narrow" panose="020B0606020202030204" pitchFamily="34" charset="0"/>
                <a:cs typeface="Calibri" panose="020F0502020204030204" pitchFamily="34" charset="0"/>
              </a:rPr>
              <a:t>The expenditure as of 31 March 2022 was R980.3m, with an increase of 3.1%.</a:t>
            </a:r>
          </a:p>
          <a:p>
            <a:pPr marL="285750" lvl="0" indent="-285750" algn="just">
              <a:buFont typeface="Arial" panose="020B0604020202020204" pitchFamily="34" charset="0"/>
              <a:buChar char="•"/>
            </a:pPr>
            <a:r>
              <a:rPr lang="en-GB" sz="1600" dirty="0">
                <a:solidFill>
                  <a:prstClr val="black"/>
                </a:solidFill>
                <a:latin typeface="Arial Narrow" panose="020B0606020202030204" pitchFamily="34" charset="0"/>
                <a:cs typeface="Calibri" panose="020F0502020204030204" pitchFamily="34" charset="0"/>
              </a:rPr>
              <a:t>The increase is attributed to employee cost and case disbursement.</a:t>
            </a:r>
          </a:p>
        </p:txBody>
      </p:sp>
    </p:spTree>
    <p:extLst>
      <p:ext uri="{BB962C8B-B14F-4D97-AF65-F5344CB8AC3E}">
        <p14:creationId xmlns:p14="http://schemas.microsoft.com/office/powerpoint/2010/main" val="2024183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351" y="365123"/>
            <a:ext cx="6698750" cy="1325563"/>
          </a:xfrm>
        </p:spPr>
        <p:txBody>
          <a:bodyPr>
            <a:normAutofit/>
          </a:bodyPr>
          <a:lstStyle/>
          <a:p>
            <a:pPr algn="ctr"/>
            <a:r>
              <a:rPr lang="en-US" sz="3600" b="1" dirty="0">
                <a:solidFill>
                  <a:srgbClr val="002060"/>
                </a:solidFill>
                <a:latin typeface="Arial Narrow" panose="020B0606020202030204" pitchFamily="34" charset="0"/>
              </a:rPr>
              <a:t>BUDGET vs ACTUAL – 31 March 2021/22</a:t>
            </a:r>
            <a:endParaRPr lang="en-ZA" sz="3600" dirty="0"/>
          </a:p>
        </p:txBody>
      </p:sp>
      <p:sp>
        <p:nvSpPr>
          <p:cNvPr id="4" name="Slide Number Placeholder 3"/>
          <p:cNvSpPr>
            <a:spLocks noGrp="1"/>
          </p:cNvSpPr>
          <p:nvPr>
            <p:ph type="sldNum" sz="quarter" idx="12"/>
          </p:nvPr>
        </p:nvSpPr>
        <p:spPr/>
        <p:txBody>
          <a:bodyPr/>
          <a:lstStyle/>
          <a:p>
            <a:fld id="{0C4DB43B-2450-41F4-875D-3A173E257EAA}" type="slidenum">
              <a:rPr lang="en-ZA" smtClean="0"/>
              <a:t>32</a:t>
            </a:fld>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18325017"/>
              </p:ext>
            </p:extLst>
          </p:nvPr>
        </p:nvGraphicFramePr>
        <p:xfrm>
          <a:off x="66675" y="1690682"/>
          <a:ext cx="9046913" cy="4433892"/>
        </p:xfrm>
        <a:graphic>
          <a:graphicData uri="http://schemas.openxmlformats.org/drawingml/2006/table">
            <a:tbl>
              <a:tblPr/>
              <a:tblGrid>
                <a:gridCol w="3564523">
                  <a:extLst>
                    <a:ext uri="{9D8B030D-6E8A-4147-A177-3AD203B41FA5}">
                      <a16:colId xmlns:a16="http://schemas.microsoft.com/office/drawing/2014/main" val="2789439295"/>
                    </a:ext>
                  </a:extLst>
                </a:gridCol>
                <a:gridCol w="1617596">
                  <a:extLst>
                    <a:ext uri="{9D8B030D-6E8A-4147-A177-3AD203B41FA5}">
                      <a16:colId xmlns:a16="http://schemas.microsoft.com/office/drawing/2014/main" val="2453750287"/>
                    </a:ext>
                  </a:extLst>
                </a:gridCol>
                <a:gridCol w="1578851">
                  <a:extLst>
                    <a:ext uri="{9D8B030D-6E8A-4147-A177-3AD203B41FA5}">
                      <a16:colId xmlns:a16="http://schemas.microsoft.com/office/drawing/2014/main" val="181664842"/>
                    </a:ext>
                  </a:extLst>
                </a:gridCol>
                <a:gridCol w="1346382">
                  <a:extLst>
                    <a:ext uri="{9D8B030D-6E8A-4147-A177-3AD203B41FA5}">
                      <a16:colId xmlns:a16="http://schemas.microsoft.com/office/drawing/2014/main" val="1940689876"/>
                    </a:ext>
                  </a:extLst>
                </a:gridCol>
                <a:gridCol w="939561">
                  <a:extLst>
                    <a:ext uri="{9D8B030D-6E8A-4147-A177-3AD203B41FA5}">
                      <a16:colId xmlns:a16="http://schemas.microsoft.com/office/drawing/2014/main" val="989569819"/>
                    </a:ext>
                  </a:extLst>
                </a:gridCol>
              </a:tblGrid>
              <a:tr h="305364">
                <a:tc>
                  <a:txBody>
                    <a:bodyPr/>
                    <a:lstStyle/>
                    <a:p>
                      <a:pPr algn="l" fontAlgn="b"/>
                      <a:endParaRPr lang="en-ZA" sz="1400" b="0" i="0" u="none" strike="noStrike" dirty="0">
                        <a:solidFill>
                          <a:srgbClr val="000000"/>
                        </a:solidFill>
                        <a:effectLst/>
                        <a:latin typeface="Arial Narrow" panose="020B0606020202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en-ZA" sz="1400" b="1" i="0" u="none" strike="noStrike">
                          <a:solidFill>
                            <a:srgbClr val="000000"/>
                          </a:solidFill>
                          <a:effectLst/>
                          <a:latin typeface="Arial Narrow" panose="020B0606020202030204" pitchFamily="34" charset="0"/>
                        </a:rPr>
                        <a:t>2021/22 AUDITED RESULTS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86971858"/>
                  </a:ext>
                </a:extLst>
              </a:tr>
              <a:tr h="293150">
                <a:tc rowSpan="2">
                  <a:txBody>
                    <a:bodyPr/>
                    <a:lstStyle/>
                    <a:p>
                      <a:pPr algn="l" fontAlgn="t"/>
                      <a:r>
                        <a:rPr lang="en-ZA" sz="1400" b="1" i="0" u="none" strike="noStrike" dirty="0">
                          <a:solidFill>
                            <a:srgbClr val="000000"/>
                          </a:solidFill>
                          <a:effectLst/>
                          <a:latin typeface="Arial Narrow" panose="020B0606020202030204" pitchFamily="34" charset="0"/>
                        </a:rPr>
                        <a:t> Economic Classification Items</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solidFill>
                            <a:srgbClr val="000000"/>
                          </a:solidFill>
                          <a:effectLst/>
                          <a:latin typeface="Arial Narrow" panose="020B0606020202030204" pitchFamily="34" charset="0"/>
                        </a:rPr>
                        <a:t>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solidFill>
                            <a:srgbClr val="000000"/>
                          </a:solidFill>
                          <a:effectLst/>
                          <a:latin typeface="Arial Narrow" panose="020B0606020202030204" pitchFamily="34" charset="0"/>
                        </a:rPr>
                        <a:t>Actual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solidFill>
                            <a:srgbClr val="000000"/>
                          </a:solidFill>
                          <a:effectLst/>
                          <a:latin typeface="Arial Narrow" panose="020B0606020202030204" pitchFamily="34" charset="0"/>
                        </a:rPr>
                        <a:t>Variance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solidFill>
                            <a:srgbClr val="000000"/>
                          </a:solidFill>
                          <a:effectLst/>
                          <a:latin typeface="Arial Narrow" panose="020B0606020202030204" pitchFamily="34" charset="0"/>
                        </a:rPr>
                        <a:t>Variance</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880966"/>
                  </a:ext>
                </a:extLst>
              </a:tr>
              <a:tr h="293150">
                <a:tc vMerge="1">
                  <a:txBody>
                    <a:bodyPr/>
                    <a:lstStyle/>
                    <a:p>
                      <a:endParaRPr lang="en-ZA"/>
                    </a:p>
                  </a:txBody>
                  <a:tcPr/>
                </a:tc>
                <a:tc>
                  <a:txBody>
                    <a:bodyPr/>
                    <a:lstStyle/>
                    <a:p>
                      <a:pPr algn="ctr" fontAlgn="t"/>
                      <a:r>
                        <a:rPr lang="en-ZA" sz="1400" b="1" i="0" u="none" strike="noStrike">
                          <a:solidFill>
                            <a:srgbClr val="000000"/>
                          </a:solidFill>
                          <a:effectLst/>
                          <a:latin typeface="Arial Narrow" panose="020B0606020202030204" pitchFamily="34" charset="0"/>
                        </a:rPr>
                        <a:t>R’000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solidFill>
                            <a:srgbClr val="000000"/>
                          </a:solidFill>
                          <a:effectLst/>
                          <a:latin typeface="Arial Narrow" panose="020B0606020202030204" pitchFamily="34" charset="0"/>
                        </a:rPr>
                        <a:t>R’000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a:solidFill>
                            <a:srgbClr val="000000"/>
                          </a:solidFill>
                          <a:effectLst/>
                          <a:latin typeface="Arial Narrow" panose="020B0606020202030204" pitchFamily="34" charset="0"/>
                        </a:rPr>
                        <a:t>R’000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solidFill>
                            <a:srgbClr val="000000"/>
                          </a:solidFill>
                          <a:effectLst/>
                          <a:latin typeface="Arial Narrow" panose="020B0606020202030204" pitchFamily="34" charset="0"/>
                        </a:rPr>
                        <a:t>%</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17473"/>
                  </a:ext>
                </a:extLst>
              </a:tr>
              <a:tr h="293150">
                <a:tc>
                  <a:txBody>
                    <a:bodyPr/>
                    <a:lstStyle/>
                    <a:p>
                      <a:pPr algn="l" fontAlgn="t"/>
                      <a:r>
                        <a:rPr lang="en-ZA" sz="1400" b="1" i="0" u="none" strike="noStrike" dirty="0">
                          <a:solidFill>
                            <a:srgbClr val="000000"/>
                          </a:solidFill>
                          <a:effectLst/>
                          <a:latin typeface="Arial Narrow" panose="020B0606020202030204" pitchFamily="34" charset="0"/>
                        </a:rPr>
                        <a:t>Total Revenue</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solidFill>
                            <a:srgbClr val="000000"/>
                          </a:solidFill>
                          <a:effectLst/>
                          <a:latin typeface="Arial Narrow" panose="020B0606020202030204" pitchFamily="34" charset="0"/>
                        </a:rPr>
                        <a:t>          1 013 044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solidFill>
                            <a:srgbClr val="000000"/>
                          </a:solidFill>
                          <a:effectLst/>
                          <a:latin typeface="Arial Narrow" panose="020B0606020202030204" pitchFamily="34" charset="0"/>
                        </a:rPr>
                        <a:t>        1 018 051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US" sz="1400" b="1" i="0" u="none" strike="noStrike" kern="1200" dirty="0">
                          <a:solidFill>
                            <a:srgbClr val="000000"/>
                          </a:solidFill>
                          <a:effectLst/>
                          <a:latin typeface="Arial Narrow" panose="020B0606020202030204" pitchFamily="34" charset="0"/>
                          <a:ea typeface="+mn-ea"/>
                          <a:cs typeface="+mn-cs"/>
                        </a:rPr>
                        <a:t>          (5 007)</a:t>
                      </a:r>
                      <a:endParaRPr lang="en-ZA" sz="1400" b="1" i="0" u="none" strike="noStrike" kern="1200" dirty="0">
                        <a:solidFill>
                          <a:srgbClr val="000000"/>
                        </a:solidFill>
                        <a:effectLst/>
                        <a:latin typeface="Arial Narrow" panose="020B0606020202030204" pitchFamily="34" charset="0"/>
                        <a:ea typeface="+mn-ea"/>
                        <a:cs typeface="+mn-cs"/>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t" latinLnBrk="0" hangingPunct="1"/>
                      <a:r>
                        <a:rPr lang="en-ZA" sz="1400" b="1" i="0" u="none" strike="noStrike" kern="1200" dirty="0">
                          <a:solidFill>
                            <a:srgbClr val="000000"/>
                          </a:solidFill>
                          <a:effectLst/>
                          <a:latin typeface="Arial Narrow" panose="020B0606020202030204" pitchFamily="34" charset="0"/>
                          <a:ea typeface="+mn-ea"/>
                          <a:cs typeface="+mn-cs"/>
                        </a:rPr>
                        <a:t>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852471"/>
                  </a:ext>
                </a:extLst>
              </a:tr>
              <a:tr h="293150">
                <a:tc>
                  <a:txBody>
                    <a:bodyPr/>
                    <a:lstStyle/>
                    <a:p>
                      <a:pPr algn="l" fontAlgn="t"/>
                      <a:r>
                        <a:rPr lang="en-ZA" sz="1400" b="1" i="0" u="none" strike="noStrike">
                          <a:solidFill>
                            <a:srgbClr val="000000"/>
                          </a:solidFill>
                          <a:effectLst/>
                          <a:latin typeface="Arial Narrow" panose="020B0606020202030204" pitchFamily="34" charset="0"/>
                        </a:rPr>
                        <a:t>Total Expenditure</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solidFill>
                            <a:srgbClr val="000000"/>
                          </a:solidFill>
                          <a:effectLst/>
                          <a:latin typeface="Arial Narrow" panose="020B0606020202030204" pitchFamily="34" charset="0"/>
                        </a:rPr>
                        <a:t>          1 013 044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a:solidFill>
                            <a:srgbClr val="000000"/>
                          </a:solidFill>
                          <a:effectLst/>
                          <a:latin typeface="Arial Narrow" panose="020B0606020202030204" pitchFamily="34" charset="0"/>
                        </a:rPr>
                        <a:t>          980 318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US" sz="1400" b="1" i="0" u="none" strike="noStrike" kern="1200" dirty="0">
                          <a:solidFill>
                            <a:srgbClr val="000000"/>
                          </a:solidFill>
                          <a:effectLst/>
                          <a:latin typeface="Arial Narrow" panose="020B0606020202030204" pitchFamily="34" charset="0"/>
                          <a:ea typeface="+mn-ea"/>
                          <a:cs typeface="+mn-cs"/>
                        </a:rPr>
                        <a:t>          32 726</a:t>
                      </a:r>
                      <a:endParaRPr lang="en-ZA" sz="1400" b="1" i="0" u="none" strike="noStrike" kern="1200" dirty="0">
                        <a:solidFill>
                          <a:srgbClr val="000000"/>
                        </a:solidFill>
                        <a:effectLst/>
                        <a:latin typeface="Arial Narrow" panose="020B0606020202030204" pitchFamily="34" charset="0"/>
                        <a:ea typeface="+mn-ea"/>
                        <a:cs typeface="+mn-cs"/>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t" latinLnBrk="0" hangingPunct="1"/>
                      <a:r>
                        <a:rPr lang="en-ZA" sz="1400" b="1" i="0" u="none" strike="noStrike" kern="1200" dirty="0">
                          <a:solidFill>
                            <a:srgbClr val="000000"/>
                          </a:solidFill>
                          <a:effectLst/>
                          <a:latin typeface="Arial Narrow" panose="020B0606020202030204" pitchFamily="34" charset="0"/>
                          <a:ea typeface="+mn-ea"/>
                          <a:cs typeface="+mn-cs"/>
                        </a:rPr>
                        <a:t>3%</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473650"/>
                  </a:ext>
                </a:extLst>
              </a:tr>
              <a:tr h="293150">
                <a:tc>
                  <a:txBody>
                    <a:bodyPr/>
                    <a:lstStyle/>
                    <a:p>
                      <a:pPr algn="l" fontAlgn="t"/>
                      <a:r>
                        <a:rPr lang="en-ZA" sz="1400" b="0" i="0" u="none" strike="noStrike">
                          <a:solidFill>
                            <a:srgbClr val="000000"/>
                          </a:solidFill>
                          <a:effectLst/>
                          <a:latin typeface="Arial Narrow" panose="020B0606020202030204" pitchFamily="34" charset="0"/>
                        </a:rPr>
                        <a:t>Employee related costs</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589 462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592 579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(3 117)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(1%)</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700498"/>
                  </a:ext>
                </a:extLst>
              </a:tr>
              <a:tr h="293150">
                <a:tc>
                  <a:txBody>
                    <a:bodyPr/>
                    <a:lstStyle/>
                    <a:p>
                      <a:pPr algn="l" fontAlgn="t"/>
                      <a:r>
                        <a:rPr lang="en-ZA" sz="1400" b="0" i="0" u="none" strike="noStrike">
                          <a:solidFill>
                            <a:srgbClr val="000000"/>
                          </a:solidFill>
                          <a:effectLst/>
                          <a:latin typeface="Arial Narrow" panose="020B0606020202030204" pitchFamily="34" charset="0"/>
                        </a:rPr>
                        <a:t>Administration</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181 112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161 780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19 332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11%</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334943"/>
                  </a:ext>
                </a:extLst>
              </a:tr>
              <a:tr h="293150">
                <a:tc>
                  <a:txBody>
                    <a:bodyPr/>
                    <a:lstStyle/>
                    <a:p>
                      <a:pPr algn="l" fontAlgn="t"/>
                      <a:r>
                        <a:rPr lang="en-ZA" sz="1400" b="0" i="0" u="none" strike="noStrike">
                          <a:solidFill>
                            <a:srgbClr val="000000"/>
                          </a:solidFill>
                          <a:effectLst/>
                          <a:latin typeface="Arial Narrow" panose="020B0606020202030204" pitchFamily="34" charset="0"/>
                        </a:rPr>
                        <a:t>Depreciation and amortisation</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22 164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27 135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(4 970)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(22%)</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923996"/>
                  </a:ext>
                </a:extLst>
              </a:tr>
              <a:tr h="293150">
                <a:tc>
                  <a:txBody>
                    <a:bodyPr/>
                    <a:lstStyle/>
                    <a:p>
                      <a:pPr algn="l" fontAlgn="t"/>
                      <a:r>
                        <a:rPr lang="en-ZA" sz="1400" b="0" i="0" u="none" strike="noStrike">
                          <a:solidFill>
                            <a:srgbClr val="000000"/>
                          </a:solidFill>
                          <a:effectLst/>
                          <a:latin typeface="Arial Narrow" panose="020B0606020202030204" pitchFamily="34" charset="0"/>
                        </a:rPr>
                        <a:t>Finance costs</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807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131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676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84%</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952943"/>
                  </a:ext>
                </a:extLst>
              </a:tr>
              <a:tr h="293150">
                <a:tc>
                  <a:txBody>
                    <a:bodyPr/>
                    <a:lstStyle/>
                    <a:p>
                      <a:pPr algn="l" fontAlgn="t"/>
                      <a:r>
                        <a:rPr lang="en-ZA" sz="1400" b="0" i="0" u="none" strike="noStrike">
                          <a:solidFill>
                            <a:srgbClr val="000000"/>
                          </a:solidFill>
                          <a:effectLst/>
                          <a:latin typeface="Arial Narrow" panose="020B0606020202030204" pitchFamily="34" charset="0"/>
                        </a:rPr>
                        <a:t>Subsidies</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3 524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4 088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(564)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(16%)</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207270"/>
                  </a:ext>
                </a:extLst>
              </a:tr>
              <a:tr h="293150">
                <a:tc>
                  <a:txBody>
                    <a:bodyPr/>
                    <a:lstStyle/>
                    <a:p>
                      <a:pPr algn="l" fontAlgn="t"/>
                      <a:r>
                        <a:rPr lang="en-US" sz="1400" b="0" i="0" u="none" strike="noStrike">
                          <a:solidFill>
                            <a:srgbClr val="000000"/>
                          </a:solidFill>
                          <a:effectLst/>
                          <a:latin typeface="Arial Narrow" panose="020B0606020202030204" pitchFamily="34" charset="0"/>
                        </a:rPr>
                        <a:t>Loss on Disposal of Assets</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900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1 136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(236)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(26%)</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760600"/>
                  </a:ext>
                </a:extLst>
              </a:tr>
              <a:tr h="293150">
                <a:tc>
                  <a:txBody>
                    <a:bodyPr/>
                    <a:lstStyle/>
                    <a:p>
                      <a:pPr algn="l" fontAlgn="t"/>
                      <a:r>
                        <a:rPr lang="en-US" sz="1400" b="0" i="0" u="none" strike="noStrike">
                          <a:solidFill>
                            <a:srgbClr val="000000"/>
                          </a:solidFill>
                          <a:effectLst/>
                          <a:latin typeface="Arial Narrow" panose="020B0606020202030204" pitchFamily="34" charset="0"/>
                        </a:rPr>
                        <a:t>Loss on Foreign Exchange Rate </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500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500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100%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821918"/>
                  </a:ext>
                </a:extLst>
              </a:tr>
              <a:tr h="293150">
                <a:tc>
                  <a:txBody>
                    <a:bodyPr/>
                    <a:lstStyle/>
                    <a:p>
                      <a:pPr algn="l" fontAlgn="t"/>
                      <a:r>
                        <a:rPr lang="en-ZA" sz="1400" b="0" i="0" u="none" strike="noStrike">
                          <a:solidFill>
                            <a:srgbClr val="000000"/>
                          </a:solidFill>
                          <a:effectLst/>
                          <a:latin typeface="Arial Narrow" panose="020B0606020202030204" pitchFamily="34" charset="0"/>
                        </a:rPr>
                        <a:t>Case Disbursement</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192 834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180 974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11 859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6%</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732910"/>
                  </a:ext>
                </a:extLst>
              </a:tr>
              <a:tr h="305364">
                <a:tc>
                  <a:txBody>
                    <a:bodyPr/>
                    <a:lstStyle/>
                    <a:p>
                      <a:pPr algn="l" fontAlgn="t"/>
                      <a:r>
                        <a:rPr lang="en-ZA" sz="1400" b="0" i="0" u="none" strike="noStrike">
                          <a:solidFill>
                            <a:srgbClr val="000000"/>
                          </a:solidFill>
                          <a:effectLst/>
                          <a:latin typeface="Arial Narrow" panose="020B0606020202030204" pitchFamily="34" charset="0"/>
                        </a:rPr>
                        <a:t>Operating expenses</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21 741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12 495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Narrow" panose="020B0606020202030204" pitchFamily="34" charset="0"/>
                        </a:rPr>
                        <a:t>9 247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Narrow" panose="020B0606020202030204" pitchFamily="34" charset="0"/>
                        </a:rPr>
                        <a:t>43%</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429487"/>
                  </a:ext>
                </a:extLst>
              </a:tr>
              <a:tr h="305364">
                <a:tc>
                  <a:txBody>
                    <a:bodyPr/>
                    <a:lstStyle/>
                    <a:p>
                      <a:pPr algn="l" fontAlgn="t"/>
                      <a:r>
                        <a:rPr lang="en-ZA" sz="1400" b="1" i="0" u="none" strike="noStrike">
                          <a:solidFill>
                            <a:srgbClr val="000000"/>
                          </a:solidFill>
                          <a:effectLst/>
                          <a:latin typeface="Arial Narrow" panose="020B0606020202030204" pitchFamily="34" charset="0"/>
                        </a:rPr>
                        <a:t>Surplus</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solidFill>
                            <a:srgbClr val="000000"/>
                          </a:solidFill>
                          <a:effectLst/>
                          <a:latin typeface="Arial Narrow" panose="020B0606020202030204" pitchFamily="34" charset="0"/>
                        </a:rPr>
                        <a:t>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solidFill>
                            <a:srgbClr val="000000"/>
                          </a:solidFill>
                          <a:effectLst/>
                          <a:latin typeface="Arial Narrow" panose="020B0606020202030204" pitchFamily="34" charset="0"/>
                        </a:rPr>
                        <a:t>37 733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solidFill>
                            <a:srgbClr val="000000"/>
                          </a:solidFill>
                          <a:effectLst/>
                          <a:latin typeface="Arial Narrow" panose="020B0606020202030204" pitchFamily="34" charset="0"/>
                        </a:rPr>
                        <a:t>(37 733)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400" b="1" i="0" u="none" strike="noStrike" dirty="0">
                          <a:solidFill>
                            <a:srgbClr val="000000"/>
                          </a:solidFill>
                          <a:effectLst/>
                          <a:latin typeface="Arial Narrow" panose="020B0606020202030204" pitchFamily="34" charset="0"/>
                        </a:rPr>
                        <a:t>3%</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604441"/>
                  </a:ext>
                </a:extLst>
              </a:tr>
            </a:tbl>
          </a:graphicData>
        </a:graphic>
      </p:graphicFrame>
    </p:spTree>
    <p:extLst>
      <p:ext uri="{BB962C8B-B14F-4D97-AF65-F5344CB8AC3E}">
        <p14:creationId xmlns:p14="http://schemas.microsoft.com/office/powerpoint/2010/main" val="762824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076" y="365123"/>
            <a:ext cx="6698751" cy="1325563"/>
          </a:xfrm>
        </p:spPr>
        <p:txBody>
          <a:bodyPr>
            <a:normAutofit/>
          </a:bodyPr>
          <a:lstStyle/>
          <a:p>
            <a:pPr algn="ctr"/>
            <a:r>
              <a:rPr lang="en-US" sz="3600" b="1" dirty="0">
                <a:solidFill>
                  <a:srgbClr val="002060"/>
                </a:solidFill>
                <a:latin typeface="Arial Narrow" panose="020B0606020202030204" pitchFamily="34" charset="0"/>
              </a:rPr>
              <a:t>REVENUE COMMENTARY</a:t>
            </a:r>
            <a:endParaRPr lang="en-ZA" sz="3600" dirty="0"/>
          </a:p>
        </p:txBody>
      </p:sp>
      <p:sp>
        <p:nvSpPr>
          <p:cNvPr id="4" name="Slide Number Placeholder 3"/>
          <p:cNvSpPr>
            <a:spLocks noGrp="1"/>
          </p:cNvSpPr>
          <p:nvPr>
            <p:ph type="sldNum" sz="quarter" idx="12"/>
          </p:nvPr>
        </p:nvSpPr>
        <p:spPr/>
        <p:txBody>
          <a:bodyPr/>
          <a:lstStyle/>
          <a:p>
            <a:fld id="{0C4DB43B-2450-41F4-875D-3A173E257EAA}" type="slidenum">
              <a:rPr lang="en-ZA" smtClean="0"/>
              <a:t>33</a:t>
            </a:fld>
            <a:endParaRPr lang="en-ZA" dirty="0"/>
          </a:p>
        </p:txBody>
      </p:sp>
      <p:sp>
        <p:nvSpPr>
          <p:cNvPr id="3" name="Content Placeholder 2"/>
          <p:cNvSpPr>
            <a:spLocks noGrp="1"/>
          </p:cNvSpPr>
          <p:nvPr>
            <p:ph idx="1"/>
          </p:nvPr>
        </p:nvSpPr>
        <p:spPr>
          <a:xfrm>
            <a:off x="152400" y="1769533"/>
            <a:ext cx="8961188" cy="4486948"/>
          </a:xfrm>
        </p:spPr>
        <p:txBody>
          <a:bodyPr>
            <a:noAutofit/>
          </a:bodyPr>
          <a:lstStyle/>
          <a:p>
            <a:pPr marL="0" indent="0" algn="just">
              <a:buNone/>
            </a:pPr>
            <a:r>
              <a:rPr lang="en-US" sz="1800" b="1" dirty="0">
                <a:latin typeface="Arial Narrow" panose="020B0606020202030204" pitchFamily="34" charset="0"/>
              </a:rPr>
              <a:t>Below is the commentary for the revenue:</a:t>
            </a:r>
          </a:p>
          <a:p>
            <a:pPr algn="just">
              <a:buFont typeface="Wingdings" panose="05000000000000000000" pitchFamily="2" charset="2"/>
              <a:buChar char="ü"/>
            </a:pPr>
            <a:r>
              <a:rPr lang="en-US" sz="1800" dirty="0">
                <a:latin typeface="Arial Narrow" panose="020B0606020202030204" pitchFamily="34" charset="0"/>
              </a:rPr>
              <a:t>Services rendered was above the projected income by R529 thousand (11.7%), due to discretionary services offered being more than what was planned for by the CCMA to the users.</a:t>
            </a:r>
          </a:p>
          <a:p>
            <a:pPr algn="just">
              <a:buFont typeface="Wingdings" panose="05000000000000000000" pitchFamily="2" charset="2"/>
              <a:buChar char="ü"/>
            </a:pPr>
            <a:r>
              <a:rPr lang="en-US" sz="1800" dirty="0">
                <a:latin typeface="Arial Narrow" panose="020B0606020202030204" pitchFamily="34" charset="0"/>
              </a:rPr>
              <a:t>Other income collected for R1.9 million (100%) was not budgeted for due to the unpredictability of the nature of the income. The income includes insurance, bursary recoveries, staff debts etc.</a:t>
            </a:r>
          </a:p>
          <a:p>
            <a:pPr algn="just">
              <a:buFont typeface="Wingdings" panose="05000000000000000000" pitchFamily="2" charset="2"/>
              <a:buChar char="ü"/>
            </a:pPr>
            <a:r>
              <a:rPr lang="en-US" sz="1800" dirty="0">
                <a:latin typeface="Arial Narrow" panose="020B0606020202030204" pitchFamily="34" charset="0"/>
              </a:rPr>
              <a:t>Interest received on investment was above the projected income by R1.1 million (22.7%) due to increased funds invested with the Corporation for Public Deposits.</a:t>
            </a:r>
          </a:p>
          <a:p>
            <a:pPr algn="just">
              <a:buFont typeface="Wingdings" panose="05000000000000000000" pitchFamily="2" charset="2"/>
              <a:buChar char="ü"/>
            </a:pPr>
            <a:r>
              <a:rPr lang="en-US" sz="1800" dirty="0">
                <a:latin typeface="Arial Narrow" panose="020B0606020202030204" pitchFamily="34" charset="0"/>
              </a:rPr>
              <a:t>Gain on foreign exchange for R581 thousand (100%) results from the favourable US dollar translation at the closing of the financial year.</a:t>
            </a:r>
          </a:p>
        </p:txBody>
      </p:sp>
    </p:spTree>
    <p:extLst>
      <p:ext uri="{BB962C8B-B14F-4D97-AF65-F5344CB8AC3E}">
        <p14:creationId xmlns:p14="http://schemas.microsoft.com/office/powerpoint/2010/main" val="17981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352" y="365123"/>
            <a:ext cx="6688476" cy="1325563"/>
          </a:xfrm>
        </p:spPr>
        <p:txBody>
          <a:bodyPr>
            <a:normAutofit/>
          </a:bodyPr>
          <a:lstStyle/>
          <a:p>
            <a:pPr algn="ctr"/>
            <a:r>
              <a:rPr lang="en-US" sz="3600" b="1" dirty="0">
                <a:solidFill>
                  <a:srgbClr val="002060"/>
                </a:solidFill>
                <a:latin typeface="Arial Narrow" panose="020B0606020202030204" pitchFamily="34" charset="0"/>
              </a:rPr>
              <a:t>ECONOMIC CLASSIFICATION COMMENTARY</a:t>
            </a:r>
            <a:endParaRPr lang="en-ZA" sz="3600" dirty="0"/>
          </a:p>
        </p:txBody>
      </p:sp>
      <p:sp>
        <p:nvSpPr>
          <p:cNvPr id="4" name="Slide Number Placeholder 3"/>
          <p:cNvSpPr>
            <a:spLocks noGrp="1"/>
          </p:cNvSpPr>
          <p:nvPr>
            <p:ph type="sldNum" sz="quarter" idx="12"/>
          </p:nvPr>
        </p:nvSpPr>
        <p:spPr/>
        <p:txBody>
          <a:bodyPr/>
          <a:lstStyle/>
          <a:p>
            <a:fld id="{0C4DB43B-2450-41F4-875D-3A173E257EAA}" type="slidenum">
              <a:rPr lang="en-ZA" smtClean="0"/>
              <a:t>34</a:t>
            </a:fld>
            <a:endParaRPr lang="en-ZA" dirty="0"/>
          </a:p>
        </p:txBody>
      </p:sp>
      <p:sp>
        <p:nvSpPr>
          <p:cNvPr id="3" name="Content Placeholder 2"/>
          <p:cNvSpPr>
            <a:spLocks noGrp="1"/>
          </p:cNvSpPr>
          <p:nvPr>
            <p:ph idx="1"/>
          </p:nvPr>
        </p:nvSpPr>
        <p:spPr>
          <a:xfrm>
            <a:off x="152400" y="1769533"/>
            <a:ext cx="8961188" cy="4486948"/>
          </a:xfrm>
        </p:spPr>
        <p:txBody>
          <a:bodyPr>
            <a:noAutofit/>
          </a:bodyPr>
          <a:lstStyle/>
          <a:p>
            <a:pPr marL="0" indent="0" algn="just">
              <a:buNone/>
            </a:pPr>
            <a:r>
              <a:rPr lang="en-US" sz="1600" b="1" dirty="0">
                <a:latin typeface="Arial Narrow" panose="020B0606020202030204" pitchFamily="34" charset="0"/>
              </a:rPr>
              <a:t>Below is the commentary per economic classification:</a:t>
            </a:r>
          </a:p>
          <a:p>
            <a:pPr marL="0" indent="0" algn="just">
              <a:buNone/>
            </a:pPr>
            <a:endParaRPr lang="en-US" sz="1600" b="1" dirty="0">
              <a:latin typeface="Arial Narrow" panose="020B0606020202030204" pitchFamily="34" charset="0"/>
            </a:endParaRPr>
          </a:p>
          <a:p>
            <a:pPr algn="just">
              <a:buFont typeface="Wingdings" panose="05000000000000000000" pitchFamily="2" charset="2"/>
              <a:buChar char="ü"/>
            </a:pPr>
            <a:r>
              <a:rPr lang="en-US" sz="1800" dirty="0">
                <a:latin typeface="Arial Narrow" panose="020B0606020202030204" pitchFamily="34" charset="0"/>
              </a:rPr>
              <a:t>Employee-related costs were more than the projected budget by R3.1 million (1%) due to once-off salary incentives for staff during the financial year.</a:t>
            </a:r>
          </a:p>
          <a:p>
            <a:pPr algn="just">
              <a:buFont typeface="Wingdings" panose="05000000000000000000" pitchFamily="2" charset="2"/>
              <a:buChar char="ü"/>
            </a:pPr>
            <a:r>
              <a:rPr lang="en-US" sz="1800" dirty="0">
                <a:latin typeface="Arial Narrow" panose="020B0606020202030204" pitchFamily="34" charset="0"/>
              </a:rPr>
              <a:t>Administration expenditure was below the budgeted amount by R19.3 million (11%) due to the employee wellness </a:t>
            </a:r>
            <a:r>
              <a:rPr lang="en-US" sz="1800" dirty="0" err="1">
                <a:latin typeface="Arial Narrow" panose="020B0606020202030204" pitchFamily="34" charset="0"/>
              </a:rPr>
              <a:t>programme</a:t>
            </a:r>
            <a:r>
              <a:rPr lang="en-US" sz="1800" dirty="0">
                <a:latin typeface="Arial Narrow" panose="020B0606020202030204" pitchFamily="34" charset="0"/>
              </a:rPr>
              <a:t>, COVID-19-related consumables, external services archives and postage expenditure planned for but not </a:t>
            </a:r>
            <a:r>
              <a:rPr lang="en-US" sz="1800" dirty="0" err="1">
                <a:latin typeface="Arial Narrow" panose="020B0606020202030204" pitchFamily="34" charset="0"/>
              </a:rPr>
              <a:t>utilised</a:t>
            </a:r>
            <a:r>
              <a:rPr lang="en-US" sz="1800" dirty="0">
                <a:latin typeface="Arial Narrow" panose="020B0606020202030204" pitchFamily="34" charset="0"/>
              </a:rPr>
              <a:t> as anticipated as the services are consumed as and when required. </a:t>
            </a:r>
          </a:p>
          <a:p>
            <a:pPr algn="just">
              <a:buFont typeface="Wingdings" panose="05000000000000000000" pitchFamily="2" charset="2"/>
              <a:buChar char="ü"/>
            </a:pPr>
            <a:r>
              <a:rPr lang="en-US" sz="1800" dirty="0">
                <a:latin typeface="Arial Narrow" panose="020B0606020202030204" pitchFamily="34" charset="0"/>
              </a:rPr>
              <a:t>Depreciation and </a:t>
            </a:r>
            <a:r>
              <a:rPr lang="en-US" sz="1800" dirty="0" err="1">
                <a:latin typeface="Arial Narrow" panose="020B0606020202030204" pitchFamily="34" charset="0"/>
              </a:rPr>
              <a:t>amortisation</a:t>
            </a:r>
            <a:r>
              <a:rPr lang="en-US" sz="1800" dirty="0">
                <a:latin typeface="Arial Narrow" panose="020B0606020202030204" pitchFamily="34" charset="0"/>
              </a:rPr>
              <a:t> expenses exceeded the projected budget by R5.0 million (22%) due to additional assets acquired during the financial year</a:t>
            </a:r>
          </a:p>
          <a:p>
            <a:pPr algn="just">
              <a:buFont typeface="Wingdings" panose="05000000000000000000" pitchFamily="2" charset="2"/>
              <a:buChar char="ü"/>
            </a:pPr>
            <a:r>
              <a:rPr lang="en-US" sz="1800" dirty="0">
                <a:latin typeface="Arial Narrow" panose="020B0606020202030204" pitchFamily="34" charset="0"/>
              </a:rPr>
              <a:t>Finance cost was below the budgeted amount by R676 thousand (84%) due to some of the finance leases that expired and were not renewed during the financial year.</a:t>
            </a:r>
          </a:p>
          <a:p>
            <a:pPr algn="just">
              <a:buFont typeface="Wingdings" panose="05000000000000000000" pitchFamily="2" charset="2"/>
              <a:buChar char="ü"/>
            </a:pPr>
            <a:r>
              <a:rPr lang="en-US" sz="1800" dirty="0">
                <a:latin typeface="Arial Narrow" panose="020B0606020202030204" pitchFamily="34" charset="0"/>
              </a:rPr>
              <a:t>Bargaining Councils subsidies were above the budgeted amount by R564 thousand (16%) due to increased claims submitted from the Councils on the awards made for the reimbursement.</a:t>
            </a:r>
          </a:p>
        </p:txBody>
      </p:sp>
    </p:spTree>
    <p:extLst>
      <p:ext uri="{BB962C8B-B14F-4D97-AF65-F5344CB8AC3E}">
        <p14:creationId xmlns:p14="http://schemas.microsoft.com/office/powerpoint/2010/main" val="3856033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431" y="365123"/>
            <a:ext cx="6811767" cy="1325563"/>
          </a:xfrm>
        </p:spPr>
        <p:txBody>
          <a:bodyPr>
            <a:normAutofit/>
          </a:bodyPr>
          <a:lstStyle/>
          <a:p>
            <a:pPr algn="ctr"/>
            <a:r>
              <a:rPr lang="en-US" sz="3600" b="1" dirty="0">
                <a:solidFill>
                  <a:srgbClr val="002060"/>
                </a:solidFill>
                <a:latin typeface="Arial Narrow" panose="020B0606020202030204" pitchFamily="34" charset="0"/>
              </a:rPr>
              <a:t>ECONOMIC CLASSIFICATION COMMENTARY - CONTINUED</a:t>
            </a:r>
            <a:endParaRPr lang="en-ZA" sz="3600" dirty="0"/>
          </a:p>
        </p:txBody>
      </p:sp>
      <p:sp>
        <p:nvSpPr>
          <p:cNvPr id="4" name="Slide Number Placeholder 3"/>
          <p:cNvSpPr>
            <a:spLocks noGrp="1"/>
          </p:cNvSpPr>
          <p:nvPr>
            <p:ph type="sldNum" sz="quarter" idx="12"/>
          </p:nvPr>
        </p:nvSpPr>
        <p:spPr/>
        <p:txBody>
          <a:bodyPr/>
          <a:lstStyle/>
          <a:p>
            <a:fld id="{0C4DB43B-2450-41F4-875D-3A173E257EAA}" type="slidenum">
              <a:rPr lang="en-ZA" smtClean="0"/>
              <a:t>35</a:t>
            </a:fld>
            <a:endParaRPr lang="en-ZA" dirty="0"/>
          </a:p>
        </p:txBody>
      </p:sp>
      <p:sp>
        <p:nvSpPr>
          <p:cNvPr id="3" name="Content Placeholder 2"/>
          <p:cNvSpPr>
            <a:spLocks noGrp="1"/>
          </p:cNvSpPr>
          <p:nvPr>
            <p:ph idx="1"/>
          </p:nvPr>
        </p:nvSpPr>
        <p:spPr>
          <a:xfrm>
            <a:off x="152400" y="1761067"/>
            <a:ext cx="8961188" cy="4495414"/>
          </a:xfrm>
        </p:spPr>
        <p:txBody>
          <a:bodyPr>
            <a:normAutofit/>
          </a:bodyPr>
          <a:lstStyle/>
          <a:p>
            <a:pPr algn="just">
              <a:buFont typeface="Wingdings" panose="05000000000000000000" pitchFamily="2" charset="2"/>
              <a:buChar char="ü"/>
            </a:pPr>
            <a:r>
              <a:rPr lang="en-US" sz="1800" dirty="0">
                <a:latin typeface="Arial Narrow" panose="020B0606020202030204" pitchFamily="34" charset="0"/>
              </a:rPr>
              <a:t>Loss on disposal of assets was above the budgeted amount by R236 thousand (26%) due to the stolen assets disposed of during the financial year.</a:t>
            </a:r>
          </a:p>
          <a:p>
            <a:pPr algn="just">
              <a:buFont typeface="Wingdings" panose="05000000000000000000" pitchFamily="2" charset="2"/>
              <a:buChar char="ü"/>
            </a:pPr>
            <a:r>
              <a:rPr lang="en-US" sz="1800" dirty="0">
                <a:latin typeface="Arial Narrow" panose="020B0606020202030204" pitchFamily="34" charset="0"/>
              </a:rPr>
              <a:t>Loss on foreign exchange budgeted amount was not </a:t>
            </a:r>
            <a:r>
              <a:rPr lang="en-US" sz="1800" dirty="0" err="1">
                <a:latin typeface="Arial Narrow" panose="020B0606020202030204" pitchFamily="34" charset="0"/>
              </a:rPr>
              <a:t>utilised</a:t>
            </a:r>
            <a:r>
              <a:rPr lang="en-US" sz="1800" dirty="0">
                <a:latin typeface="Arial Narrow" panose="020B0606020202030204" pitchFamily="34" charset="0"/>
              </a:rPr>
              <a:t> as planned due to a foreign exchange gain being </a:t>
            </a:r>
            <a:r>
              <a:rPr lang="en-US" sz="1800" dirty="0" err="1">
                <a:latin typeface="Arial Narrow" panose="020B0606020202030204" pitchFamily="34" charset="0"/>
              </a:rPr>
              <a:t>realised</a:t>
            </a:r>
            <a:r>
              <a:rPr lang="en-US" sz="1800" dirty="0">
                <a:latin typeface="Arial Narrow" panose="020B0606020202030204" pitchFamily="34" charset="0"/>
              </a:rPr>
              <a:t> at year-end.</a:t>
            </a:r>
          </a:p>
          <a:p>
            <a:pPr algn="just">
              <a:buFont typeface="Wingdings" panose="05000000000000000000" pitchFamily="2" charset="2"/>
              <a:buChar char="ü"/>
            </a:pPr>
            <a:r>
              <a:rPr lang="en-US" sz="1800" dirty="0">
                <a:latin typeface="Arial Narrow" panose="020B0606020202030204" pitchFamily="34" charset="0"/>
              </a:rPr>
              <a:t>Case disbursement expenditure was below the budgeted amount by R11.9 million (6%). This is due to dispute management outreach activities, travel costs, and venue hire expenditures planned for conducting cases in remote areas that are not </a:t>
            </a:r>
            <a:r>
              <a:rPr lang="en-US" sz="1800" dirty="0" err="1">
                <a:latin typeface="Arial Narrow" panose="020B0606020202030204" pitchFamily="34" charset="0"/>
              </a:rPr>
              <a:t>utilised</a:t>
            </a:r>
            <a:r>
              <a:rPr lang="en-US" sz="1800" dirty="0">
                <a:latin typeface="Arial Narrow" panose="020B0606020202030204" pitchFamily="34" charset="0"/>
              </a:rPr>
              <a:t> as planned. In addition, the promotional material budgeted was also not </a:t>
            </a:r>
            <a:r>
              <a:rPr lang="en-US" sz="1800" dirty="0" err="1">
                <a:latin typeface="Arial Narrow" panose="020B0606020202030204" pitchFamily="34" charset="0"/>
              </a:rPr>
              <a:t>utilised</a:t>
            </a:r>
            <a:r>
              <a:rPr lang="en-US" sz="1800" dirty="0">
                <a:latin typeface="Arial Narrow" panose="020B0606020202030204" pitchFamily="34" charset="0"/>
              </a:rPr>
              <a:t> as anticipated.</a:t>
            </a:r>
          </a:p>
          <a:p>
            <a:pPr algn="just">
              <a:buFont typeface="Wingdings" panose="05000000000000000000" pitchFamily="2" charset="2"/>
              <a:buChar char="ü"/>
            </a:pPr>
            <a:r>
              <a:rPr lang="en-US" sz="1800" dirty="0">
                <a:latin typeface="Arial Narrow" panose="020B0606020202030204" pitchFamily="34" charset="0"/>
              </a:rPr>
              <a:t>Operating expenditure was below the projected budget by R9.2 million (43%). The variance was due to budgeted computer equipment maintenance not being consumed as anticipated as the service is consumed as and when required. The other factors are travel costs, training interventions, printing for the pocket statute, manual practice procedure, case law manuals, and legal fees budgeted for but not </a:t>
            </a:r>
            <a:r>
              <a:rPr lang="en-US" sz="1800" dirty="0" err="1">
                <a:latin typeface="Arial Narrow" panose="020B0606020202030204" pitchFamily="34" charset="0"/>
              </a:rPr>
              <a:t>utilised</a:t>
            </a:r>
            <a:r>
              <a:rPr lang="en-US" sz="1800" dirty="0">
                <a:latin typeface="Arial Narrow" panose="020B0606020202030204" pitchFamily="34" charset="0"/>
              </a:rPr>
              <a:t> as anticipated.</a:t>
            </a:r>
          </a:p>
        </p:txBody>
      </p:sp>
    </p:spTree>
    <p:extLst>
      <p:ext uri="{BB962C8B-B14F-4D97-AF65-F5344CB8AC3E}">
        <p14:creationId xmlns:p14="http://schemas.microsoft.com/office/powerpoint/2010/main" val="400750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076" y="184277"/>
            <a:ext cx="6739847" cy="1325563"/>
          </a:xfrm>
        </p:spPr>
        <p:txBody>
          <a:bodyPr>
            <a:noAutofit/>
          </a:bodyPr>
          <a:lstStyle/>
          <a:p>
            <a:pPr algn="ctr"/>
            <a:r>
              <a:rPr lang="en-US" sz="3600" b="1" dirty="0">
                <a:solidFill>
                  <a:srgbClr val="002060"/>
                </a:solidFill>
                <a:latin typeface="Arial Narrow" panose="020B0606020202030204" pitchFamily="34" charset="0"/>
              </a:rPr>
              <a:t>TOTAL COST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CASE DISBURSEMENT EXPENDITURE</a:t>
            </a:r>
            <a:endParaRPr lang="en-ZA" sz="3600" dirty="0"/>
          </a:p>
        </p:txBody>
      </p:sp>
      <p:sp>
        <p:nvSpPr>
          <p:cNvPr id="4" name="Slide Number Placeholder 3"/>
          <p:cNvSpPr>
            <a:spLocks noGrp="1"/>
          </p:cNvSpPr>
          <p:nvPr>
            <p:ph type="sldNum" sz="quarter" idx="12"/>
          </p:nvPr>
        </p:nvSpPr>
        <p:spPr/>
        <p:txBody>
          <a:bodyPr/>
          <a:lstStyle/>
          <a:p>
            <a:fld id="{0C4DB43B-2450-41F4-875D-3A173E257EAA}" type="slidenum">
              <a:rPr lang="en-ZA" smtClean="0"/>
              <a:t>36</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8527382"/>
              </p:ext>
            </p:extLst>
          </p:nvPr>
        </p:nvGraphicFramePr>
        <p:xfrm>
          <a:off x="76200" y="1690687"/>
          <a:ext cx="9037387" cy="4320254"/>
        </p:xfrm>
        <a:graphic>
          <a:graphicData uri="http://schemas.openxmlformats.org/drawingml/2006/table">
            <a:tbl>
              <a:tblPr/>
              <a:tblGrid>
                <a:gridCol w="1854200">
                  <a:extLst>
                    <a:ext uri="{9D8B030D-6E8A-4147-A177-3AD203B41FA5}">
                      <a16:colId xmlns:a16="http://schemas.microsoft.com/office/drawing/2014/main" val="3539183304"/>
                    </a:ext>
                  </a:extLst>
                </a:gridCol>
                <a:gridCol w="1024467">
                  <a:extLst>
                    <a:ext uri="{9D8B030D-6E8A-4147-A177-3AD203B41FA5}">
                      <a16:colId xmlns:a16="http://schemas.microsoft.com/office/drawing/2014/main" val="3818316989"/>
                    </a:ext>
                  </a:extLst>
                </a:gridCol>
                <a:gridCol w="914400">
                  <a:extLst>
                    <a:ext uri="{9D8B030D-6E8A-4147-A177-3AD203B41FA5}">
                      <a16:colId xmlns:a16="http://schemas.microsoft.com/office/drawing/2014/main" val="3836195898"/>
                    </a:ext>
                  </a:extLst>
                </a:gridCol>
                <a:gridCol w="778933">
                  <a:extLst>
                    <a:ext uri="{9D8B030D-6E8A-4147-A177-3AD203B41FA5}">
                      <a16:colId xmlns:a16="http://schemas.microsoft.com/office/drawing/2014/main" val="3934032852"/>
                    </a:ext>
                  </a:extLst>
                </a:gridCol>
                <a:gridCol w="711200">
                  <a:extLst>
                    <a:ext uri="{9D8B030D-6E8A-4147-A177-3AD203B41FA5}">
                      <a16:colId xmlns:a16="http://schemas.microsoft.com/office/drawing/2014/main" val="3307251024"/>
                    </a:ext>
                  </a:extLst>
                </a:gridCol>
                <a:gridCol w="3754187">
                  <a:extLst>
                    <a:ext uri="{9D8B030D-6E8A-4147-A177-3AD203B41FA5}">
                      <a16:colId xmlns:a16="http://schemas.microsoft.com/office/drawing/2014/main" val="255568560"/>
                    </a:ext>
                  </a:extLst>
                </a:gridCol>
              </a:tblGrid>
              <a:tr h="246381">
                <a:tc rowSpan="2">
                  <a:txBody>
                    <a:bodyPr/>
                    <a:lstStyle/>
                    <a:p>
                      <a:pPr algn="l" fontAlgn="b"/>
                      <a:r>
                        <a:rPr lang="en-ZA" sz="1200" b="1" i="0" u="none" strike="noStrike" dirty="0">
                          <a:solidFill>
                            <a:srgbClr val="000000"/>
                          </a:solidFill>
                          <a:effectLst/>
                          <a:latin typeface="Arial Narrow" panose="020B0606020202030204" pitchFamily="34" charset="0"/>
                        </a:rPr>
                        <a:t>Case Disbursement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Budget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Expenditure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Variance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Variance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n-ZA" sz="1200" b="1" i="0" u="none" strike="noStrike" dirty="0">
                          <a:solidFill>
                            <a:srgbClr val="000000"/>
                          </a:solidFill>
                          <a:effectLst/>
                          <a:latin typeface="Arial Narrow" panose="020B0606020202030204" pitchFamily="34" charset="0"/>
                        </a:rPr>
                        <a:t>Commentary</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123144"/>
                  </a:ext>
                </a:extLst>
              </a:tr>
              <a:tr h="246381">
                <a:tc vMerge="1">
                  <a:txBody>
                    <a:bodyPr/>
                    <a:lstStyle/>
                    <a:p>
                      <a:endParaRPr lang="en-ZA"/>
                    </a:p>
                  </a:txBody>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589271984"/>
                  </a:ext>
                </a:extLst>
              </a:tr>
              <a:tr h="739143">
                <a:tc>
                  <a:txBody>
                    <a:bodyPr/>
                    <a:lstStyle/>
                    <a:p>
                      <a:pPr algn="l" fontAlgn="b"/>
                      <a:r>
                        <a:rPr lang="en-ZA" sz="1200" b="0" i="0" u="none" strike="noStrike" dirty="0">
                          <a:solidFill>
                            <a:srgbClr val="000000"/>
                          </a:solidFill>
                          <a:effectLst/>
                          <a:latin typeface="Arial Narrow" panose="020B0606020202030204" pitchFamily="34" charset="0"/>
                        </a:rPr>
                        <a:t>Full Time Commissioners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Narrow" panose="020B0606020202030204" pitchFamily="34" charset="0"/>
                        </a:rPr>
                        <a:t>         113 017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113 814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(798)</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(1%)</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the back pay payout that was made in December relating to  medical aid allowance and provision for salary adjustment.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21749"/>
                  </a:ext>
                </a:extLst>
              </a:tr>
              <a:tr h="950841">
                <a:tc>
                  <a:txBody>
                    <a:bodyPr/>
                    <a:lstStyle/>
                    <a:p>
                      <a:pPr algn="l" fontAlgn="b"/>
                      <a:r>
                        <a:rPr lang="en-ZA" sz="1200" b="0" i="0" u="none" strike="noStrike" dirty="0">
                          <a:solidFill>
                            <a:srgbClr val="000000"/>
                          </a:solidFill>
                          <a:effectLst/>
                          <a:latin typeface="Arial Narrow" panose="020B0606020202030204" pitchFamily="34" charset="0"/>
                        </a:rPr>
                        <a:t>Part Time Commissioners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Narrow" panose="020B0606020202030204" pitchFamily="34" charset="0"/>
                        </a:rPr>
                        <a:t>         115 388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110 394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4 994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4%</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reduction in projected referrals which is influenced by slow economic recovery, continuous impact of COVID 19 which triggers less utilisation in Part time commissioners.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112786"/>
                  </a:ext>
                </a:extLst>
              </a:tr>
              <a:tr h="950841">
                <a:tc>
                  <a:txBody>
                    <a:bodyPr/>
                    <a:lstStyle/>
                    <a:p>
                      <a:pPr algn="l" fontAlgn="b"/>
                      <a:r>
                        <a:rPr lang="en-US" sz="1200" b="0" i="0" u="none" strike="noStrike" dirty="0">
                          <a:solidFill>
                            <a:srgbClr val="000000"/>
                          </a:solidFill>
                          <a:effectLst/>
                          <a:latin typeface="Arial Narrow" panose="020B0606020202030204" pitchFamily="34" charset="0"/>
                        </a:rPr>
                        <a:t>Case Disbursement Travel and Accommodation</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Narrow" panose="020B0606020202030204" pitchFamily="34" charset="0"/>
                        </a:rPr>
                        <a:t>           7 796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7 134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662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8%</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the travel costs including accommodation which was budgeted for , but not incurred as anticipated. These are the costs that are incurred by the commissioners to conduct cases in the remote areas.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028570"/>
                  </a:ext>
                </a:extLst>
              </a:tr>
              <a:tr h="1186667">
                <a:tc>
                  <a:txBody>
                    <a:bodyPr/>
                    <a:lstStyle/>
                    <a:p>
                      <a:pPr algn="l" fontAlgn="b"/>
                      <a:r>
                        <a:rPr lang="en-US" sz="1200" b="0" i="0" u="none" strike="noStrike" dirty="0">
                          <a:solidFill>
                            <a:srgbClr val="000000"/>
                          </a:solidFill>
                          <a:effectLst/>
                          <a:latin typeface="Arial Narrow" panose="020B0606020202030204" pitchFamily="34" charset="0"/>
                        </a:rPr>
                        <a:t>Case Disbursement Administrative and other expenses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Narrow" panose="020B0606020202030204" pitchFamily="34" charset="0"/>
                        </a:rPr>
                        <a:t>           2 404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1 805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599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25%</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dispute management outreach activities including travelling cost, venue hire and promotional materials that were budgeted for but not utilised as anticipated due to the impact of COVID 19 regulations.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003673"/>
                  </a:ext>
                </a:extLst>
              </a:tr>
            </a:tbl>
          </a:graphicData>
        </a:graphic>
      </p:graphicFrame>
    </p:spTree>
    <p:extLst>
      <p:ext uri="{BB962C8B-B14F-4D97-AF65-F5344CB8AC3E}">
        <p14:creationId xmlns:p14="http://schemas.microsoft.com/office/powerpoint/2010/main" val="3809328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802" y="236394"/>
            <a:ext cx="6760395" cy="1325563"/>
          </a:xfrm>
        </p:spPr>
        <p:txBody>
          <a:bodyPr>
            <a:noAutofit/>
          </a:bodyPr>
          <a:lstStyle/>
          <a:p>
            <a:pPr algn="ctr"/>
            <a:r>
              <a:rPr lang="en-US" sz="3600" b="1" dirty="0">
                <a:solidFill>
                  <a:srgbClr val="002060"/>
                </a:solidFill>
                <a:latin typeface="Arial Narrow" panose="020B0606020202030204" pitchFamily="34" charset="0"/>
              </a:rPr>
              <a:t>TOTAL COST:</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CASE DISBURSEMENT EXPENDITURE</a:t>
            </a:r>
            <a:endParaRPr lang="en-ZA" sz="3600" dirty="0"/>
          </a:p>
        </p:txBody>
      </p:sp>
      <p:sp>
        <p:nvSpPr>
          <p:cNvPr id="4" name="Slide Number Placeholder 3"/>
          <p:cNvSpPr>
            <a:spLocks noGrp="1"/>
          </p:cNvSpPr>
          <p:nvPr>
            <p:ph type="sldNum" sz="quarter" idx="12"/>
          </p:nvPr>
        </p:nvSpPr>
        <p:spPr/>
        <p:txBody>
          <a:bodyPr/>
          <a:lstStyle/>
          <a:p>
            <a:fld id="{0C4DB43B-2450-41F4-875D-3A173E257EAA}" type="slidenum">
              <a:rPr lang="en-ZA" smtClean="0"/>
              <a:t>37</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5536536"/>
              </p:ext>
            </p:extLst>
          </p:nvPr>
        </p:nvGraphicFramePr>
        <p:xfrm>
          <a:off x="76200" y="1690687"/>
          <a:ext cx="9037387" cy="3548826"/>
        </p:xfrm>
        <a:graphic>
          <a:graphicData uri="http://schemas.openxmlformats.org/drawingml/2006/table">
            <a:tbl>
              <a:tblPr/>
              <a:tblGrid>
                <a:gridCol w="1854200">
                  <a:extLst>
                    <a:ext uri="{9D8B030D-6E8A-4147-A177-3AD203B41FA5}">
                      <a16:colId xmlns:a16="http://schemas.microsoft.com/office/drawing/2014/main" val="3539183304"/>
                    </a:ext>
                  </a:extLst>
                </a:gridCol>
                <a:gridCol w="1024467">
                  <a:extLst>
                    <a:ext uri="{9D8B030D-6E8A-4147-A177-3AD203B41FA5}">
                      <a16:colId xmlns:a16="http://schemas.microsoft.com/office/drawing/2014/main" val="3818316989"/>
                    </a:ext>
                  </a:extLst>
                </a:gridCol>
                <a:gridCol w="914400">
                  <a:extLst>
                    <a:ext uri="{9D8B030D-6E8A-4147-A177-3AD203B41FA5}">
                      <a16:colId xmlns:a16="http://schemas.microsoft.com/office/drawing/2014/main" val="3836195898"/>
                    </a:ext>
                  </a:extLst>
                </a:gridCol>
                <a:gridCol w="778933">
                  <a:extLst>
                    <a:ext uri="{9D8B030D-6E8A-4147-A177-3AD203B41FA5}">
                      <a16:colId xmlns:a16="http://schemas.microsoft.com/office/drawing/2014/main" val="3934032852"/>
                    </a:ext>
                  </a:extLst>
                </a:gridCol>
                <a:gridCol w="711200">
                  <a:extLst>
                    <a:ext uri="{9D8B030D-6E8A-4147-A177-3AD203B41FA5}">
                      <a16:colId xmlns:a16="http://schemas.microsoft.com/office/drawing/2014/main" val="3307251024"/>
                    </a:ext>
                  </a:extLst>
                </a:gridCol>
                <a:gridCol w="3754187">
                  <a:extLst>
                    <a:ext uri="{9D8B030D-6E8A-4147-A177-3AD203B41FA5}">
                      <a16:colId xmlns:a16="http://schemas.microsoft.com/office/drawing/2014/main" val="255568560"/>
                    </a:ext>
                  </a:extLst>
                </a:gridCol>
              </a:tblGrid>
              <a:tr h="362653">
                <a:tc rowSpan="2">
                  <a:txBody>
                    <a:bodyPr/>
                    <a:lstStyle/>
                    <a:p>
                      <a:pPr algn="l" fontAlgn="b"/>
                      <a:r>
                        <a:rPr lang="en-ZA" sz="1200" b="1" i="0" u="none" strike="noStrike" dirty="0">
                          <a:solidFill>
                            <a:srgbClr val="000000"/>
                          </a:solidFill>
                          <a:effectLst/>
                          <a:latin typeface="Arial Narrow" panose="020B0606020202030204" pitchFamily="34" charset="0"/>
                        </a:rPr>
                        <a:t>Case Disbursement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Budget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Expenditure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Variance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Variance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n-ZA" sz="1200" b="1" i="0" u="none" strike="noStrike" dirty="0">
                          <a:solidFill>
                            <a:srgbClr val="000000"/>
                          </a:solidFill>
                          <a:effectLst/>
                          <a:latin typeface="Arial Narrow" panose="020B0606020202030204" pitchFamily="34" charset="0"/>
                        </a:rPr>
                        <a:t>Commentary</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123144"/>
                  </a:ext>
                </a:extLst>
              </a:tr>
              <a:tr h="362653">
                <a:tc vMerge="1">
                  <a:txBody>
                    <a:bodyPr/>
                    <a:lstStyle/>
                    <a:p>
                      <a:endParaRPr lang="en-ZA"/>
                    </a:p>
                  </a:txBody>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589271984"/>
                  </a:ext>
                </a:extLst>
              </a:tr>
              <a:tr h="1010253">
                <a:tc>
                  <a:txBody>
                    <a:bodyPr/>
                    <a:lstStyle/>
                    <a:p>
                      <a:pPr algn="l" fontAlgn="b"/>
                      <a:r>
                        <a:rPr lang="en-ZA" sz="1200" b="0" i="0" u="none" strike="noStrike" dirty="0">
                          <a:solidFill>
                            <a:srgbClr val="000000"/>
                          </a:solidFill>
                          <a:effectLst/>
                          <a:latin typeface="+mn-lt"/>
                        </a:rPr>
                        <a:t>Full Time Interpreters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mn-lt"/>
                        </a:rPr>
                        <a:t>           64 024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65 226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mn-lt"/>
                        </a:rPr>
                        <a:t>(1 202)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mn-lt"/>
                        </a:rPr>
                        <a:t>(2%)</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mn-lt"/>
                        </a:rPr>
                        <a:t>The variance is resulting from the back pay payout that was made in December relating to  medical aid allowance and provision for salary adjustment.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680826"/>
                  </a:ext>
                </a:extLst>
              </a:tr>
              <a:tr h="725307">
                <a:tc>
                  <a:txBody>
                    <a:bodyPr/>
                    <a:lstStyle/>
                    <a:p>
                      <a:pPr algn="l" fontAlgn="b"/>
                      <a:r>
                        <a:rPr lang="en-ZA" sz="1200" b="0" i="0" u="none" strike="noStrike" dirty="0">
                          <a:solidFill>
                            <a:srgbClr val="000000"/>
                          </a:solidFill>
                          <a:effectLst/>
                          <a:latin typeface="+mn-lt"/>
                        </a:rPr>
                        <a:t>Interpreters: Independent Contractors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mn-lt"/>
                        </a:rPr>
                        <a:t>            1 713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2 013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mn-lt"/>
                        </a:rPr>
                        <a:t>(300)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mn-lt"/>
                        </a:rPr>
                        <a:t>(17%)</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mn-lt"/>
                        </a:rPr>
                        <a:t>The variance is resulting from more utilisation of Part time interpreters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643483"/>
                  </a:ext>
                </a:extLst>
              </a:tr>
              <a:tr h="725307">
                <a:tc>
                  <a:txBody>
                    <a:bodyPr/>
                    <a:lstStyle/>
                    <a:p>
                      <a:pPr algn="l" fontAlgn="b"/>
                      <a:r>
                        <a:rPr lang="en-ZA" sz="1200" b="0" i="0" u="none" strike="noStrike" dirty="0">
                          <a:solidFill>
                            <a:srgbClr val="000000"/>
                          </a:solidFill>
                          <a:effectLst/>
                          <a:latin typeface="+mn-lt"/>
                        </a:rPr>
                        <a:t>Sherriff costs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3 729</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mn-lt"/>
                        </a:rPr>
                        <a:t>         2 630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mn-lt"/>
                        </a:rPr>
                        <a:t> 1 099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mn-lt"/>
                        </a:rPr>
                        <a:t>29%</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mn-lt"/>
                        </a:rPr>
                        <a:t>The variance is resulting from outstanding invoices that are not yet received from the Sheriffs.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336308"/>
                  </a:ext>
                </a:extLst>
              </a:tr>
              <a:tr h="362653">
                <a:tc>
                  <a:txBody>
                    <a:bodyPr/>
                    <a:lstStyle/>
                    <a:p>
                      <a:pPr algn="l" fontAlgn="b"/>
                      <a:r>
                        <a:rPr lang="en-ZA" sz="1200" b="1" i="0" u="none" strike="noStrike" dirty="0">
                          <a:solidFill>
                            <a:srgbClr val="000000"/>
                          </a:solidFill>
                          <a:effectLst/>
                          <a:latin typeface="+mn-lt"/>
                        </a:rPr>
                        <a:t>Total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mn-lt"/>
                        </a:rPr>
                        <a:t>        </a:t>
                      </a:r>
                      <a:r>
                        <a:rPr lang="en-ZA" sz="1200" b="1" i="0" u="none" strike="noStrike" baseline="0" dirty="0">
                          <a:solidFill>
                            <a:srgbClr val="000000"/>
                          </a:solidFill>
                          <a:effectLst/>
                          <a:latin typeface="+mn-lt"/>
                        </a:rPr>
                        <a:t> </a:t>
                      </a:r>
                      <a:r>
                        <a:rPr lang="en-ZA" sz="1200" b="1" i="0" u="none" strike="noStrike" dirty="0">
                          <a:solidFill>
                            <a:srgbClr val="000000"/>
                          </a:solidFill>
                          <a:effectLst/>
                          <a:latin typeface="+mn-lt"/>
                        </a:rPr>
                        <a:t>308 070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mn-lt"/>
                        </a:rPr>
                        <a:t>      </a:t>
                      </a:r>
                      <a:r>
                        <a:rPr lang="en-ZA" sz="1200" b="1" i="0" u="none" strike="noStrike" baseline="0" dirty="0">
                          <a:solidFill>
                            <a:srgbClr val="000000"/>
                          </a:solidFill>
                          <a:effectLst/>
                          <a:latin typeface="+mn-lt"/>
                        </a:rPr>
                        <a:t> </a:t>
                      </a:r>
                      <a:r>
                        <a:rPr lang="en-ZA" sz="1200" b="1" i="0" u="none" strike="noStrike" dirty="0">
                          <a:solidFill>
                            <a:srgbClr val="000000"/>
                          </a:solidFill>
                          <a:effectLst/>
                          <a:latin typeface="+mn-lt"/>
                        </a:rPr>
                        <a:t>303 016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 5 054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mn-lt"/>
                        </a:rPr>
                        <a:t>2%</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mn-lt"/>
                        </a:rPr>
                        <a:t>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454875"/>
                  </a:ext>
                </a:extLst>
              </a:tr>
            </a:tbl>
          </a:graphicData>
        </a:graphic>
      </p:graphicFrame>
    </p:spTree>
    <p:extLst>
      <p:ext uri="{BB962C8B-B14F-4D97-AF65-F5344CB8AC3E}">
        <p14:creationId xmlns:p14="http://schemas.microsoft.com/office/powerpoint/2010/main" val="3307916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076" y="365123"/>
            <a:ext cx="6719299" cy="1325563"/>
          </a:xfrm>
        </p:spPr>
        <p:txBody>
          <a:bodyPr>
            <a:normAutofit/>
          </a:bodyPr>
          <a:lstStyle/>
          <a:p>
            <a:pPr algn="ctr"/>
            <a:r>
              <a:rPr lang="en-US" sz="3600" b="1" dirty="0">
                <a:solidFill>
                  <a:srgbClr val="002060"/>
                </a:solidFill>
                <a:latin typeface="Arial Narrow" panose="020B0606020202030204" pitchFamily="34" charset="0"/>
              </a:rPr>
              <a:t>PROGRAMME FUNDING</a:t>
            </a:r>
            <a:endParaRPr lang="en-ZA" sz="3600" dirty="0"/>
          </a:p>
        </p:txBody>
      </p:sp>
      <p:sp>
        <p:nvSpPr>
          <p:cNvPr id="4" name="Slide Number Placeholder 3"/>
          <p:cNvSpPr>
            <a:spLocks noGrp="1"/>
          </p:cNvSpPr>
          <p:nvPr>
            <p:ph type="sldNum" sz="quarter" idx="12"/>
          </p:nvPr>
        </p:nvSpPr>
        <p:spPr/>
        <p:txBody>
          <a:bodyPr/>
          <a:lstStyle/>
          <a:p>
            <a:fld id="{0C4DB43B-2450-41F4-875D-3A173E257EAA}" type="slidenum">
              <a:rPr lang="en-ZA" smtClean="0"/>
              <a:t>38</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5720355"/>
              </p:ext>
            </p:extLst>
          </p:nvPr>
        </p:nvGraphicFramePr>
        <p:xfrm>
          <a:off x="-1" y="1690686"/>
          <a:ext cx="9085005" cy="4636241"/>
        </p:xfrm>
        <a:graphic>
          <a:graphicData uri="http://schemas.openxmlformats.org/drawingml/2006/table">
            <a:tbl>
              <a:tblPr/>
              <a:tblGrid>
                <a:gridCol w="1620090">
                  <a:extLst>
                    <a:ext uri="{9D8B030D-6E8A-4147-A177-3AD203B41FA5}">
                      <a16:colId xmlns:a16="http://schemas.microsoft.com/office/drawing/2014/main" val="4293400745"/>
                    </a:ext>
                  </a:extLst>
                </a:gridCol>
                <a:gridCol w="902912">
                  <a:extLst>
                    <a:ext uri="{9D8B030D-6E8A-4147-A177-3AD203B41FA5}">
                      <a16:colId xmlns:a16="http://schemas.microsoft.com/office/drawing/2014/main" val="3650798148"/>
                    </a:ext>
                  </a:extLst>
                </a:gridCol>
                <a:gridCol w="750737">
                  <a:extLst>
                    <a:ext uri="{9D8B030D-6E8A-4147-A177-3AD203B41FA5}">
                      <a16:colId xmlns:a16="http://schemas.microsoft.com/office/drawing/2014/main" val="2098647953"/>
                    </a:ext>
                  </a:extLst>
                </a:gridCol>
                <a:gridCol w="715949">
                  <a:extLst>
                    <a:ext uri="{9D8B030D-6E8A-4147-A177-3AD203B41FA5}">
                      <a16:colId xmlns:a16="http://schemas.microsoft.com/office/drawing/2014/main" val="1591913157"/>
                    </a:ext>
                  </a:extLst>
                </a:gridCol>
                <a:gridCol w="681568">
                  <a:extLst>
                    <a:ext uri="{9D8B030D-6E8A-4147-A177-3AD203B41FA5}">
                      <a16:colId xmlns:a16="http://schemas.microsoft.com/office/drawing/2014/main" val="643562753"/>
                    </a:ext>
                  </a:extLst>
                </a:gridCol>
                <a:gridCol w="4413749">
                  <a:extLst>
                    <a:ext uri="{9D8B030D-6E8A-4147-A177-3AD203B41FA5}">
                      <a16:colId xmlns:a16="http://schemas.microsoft.com/office/drawing/2014/main" val="2568303835"/>
                    </a:ext>
                  </a:extLst>
                </a:gridCol>
              </a:tblGrid>
              <a:tr h="160026">
                <a:tc rowSpan="2">
                  <a:txBody>
                    <a:bodyPr/>
                    <a:lstStyle/>
                    <a:p>
                      <a:pPr algn="l" fontAlgn="t"/>
                      <a:r>
                        <a:rPr lang="en-GB" sz="1000" b="1" i="0" u="none" strike="noStrike" dirty="0">
                          <a:solidFill>
                            <a:srgbClr val="000000"/>
                          </a:solidFill>
                          <a:effectLst/>
                          <a:latin typeface="Arial Narrow" panose="020B0606020202030204" pitchFamily="34" charset="0"/>
                        </a:rPr>
                        <a:t>Costing Per Programme</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1" i="0" u="none" strike="noStrike" dirty="0">
                          <a:solidFill>
                            <a:srgbClr val="000000"/>
                          </a:solidFill>
                          <a:effectLst/>
                          <a:latin typeface="Arial Narrow" panose="020B0606020202030204" pitchFamily="34" charset="0"/>
                        </a:rPr>
                        <a:t>Budget</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1" i="0" u="none" strike="noStrike" dirty="0">
                          <a:solidFill>
                            <a:srgbClr val="000000"/>
                          </a:solidFill>
                          <a:effectLst/>
                          <a:latin typeface="Arial Narrow" panose="020B0606020202030204" pitchFamily="34" charset="0"/>
                        </a:rPr>
                        <a:t>Expenditure</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1" i="0" u="none" strike="noStrike" dirty="0">
                          <a:solidFill>
                            <a:srgbClr val="000000"/>
                          </a:solidFill>
                          <a:effectLst/>
                          <a:latin typeface="Arial Narrow" panose="020B0606020202030204" pitchFamily="34" charset="0"/>
                        </a:rPr>
                        <a:t>Variance</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1" i="0" u="none" strike="noStrike" dirty="0">
                          <a:solidFill>
                            <a:srgbClr val="000000"/>
                          </a:solidFill>
                          <a:effectLst/>
                          <a:latin typeface="Arial Narrow" panose="020B0606020202030204" pitchFamily="34" charset="0"/>
                        </a:rPr>
                        <a:t>Variance</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GB" sz="1000" b="1" i="0" u="none" strike="noStrike" dirty="0">
                          <a:solidFill>
                            <a:srgbClr val="000000"/>
                          </a:solidFill>
                          <a:effectLst/>
                          <a:latin typeface="Arial Narrow" panose="020B0606020202030204" pitchFamily="34" charset="0"/>
                        </a:rPr>
                        <a:t>COMMENTARY </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078690"/>
                  </a:ext>
                </a:extLst>
              </a:tr>
              <a:tr h="160026">
                <a:tc vMerge="1">
                  <a:txBody>
                    <a:bodyPr/>
                    <a:lstStyle/>
                    <a:p>
                      <a:endParaRPr lang="en-ZA"/>
                    </a:p>
                  </a:txBody>
                  <a:tcPr/>
                </a:tc>
                <a:tc>
                  <a:txBody>
                    <a:bodyPr/>
                    <a:lstStyle/>
                    <a:p>
                      <a:pPr algn="ctr" fontAlgn="t"/>
                      <a:r>
                        <a:rPr lang="en-GB" sz="1000" b="1" i="0" u="none" strike="noStrike" dirty="0">
                          <a:solidFill>
                            <a:srgbClr val="000000"/>
                          </a:solidFill>
                          <a:effectLst/>
                          <a:latin typeface="Arial Narrow" panose="020B0606020202030204" pitchFamily="34" charset="0"/>
                        </a:rPr>
                        <a:t>R’000</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1" i="0" u="none" strike="noStrike" dirty="0">
                          <a:solidFill>
                            <a:srgbClr val="000000"/>
                          </a:solidFill>
                          <a:effectLst/>
                          <a:latin typeface="Arial Narrow" panose="020B0606020202030204" pitchFamily="34" charset="0"/>
                        </a:rPr>
                        <a:t>R’000</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1" i="0" u="none" strike="noStrike" dirty="0">
                          <a:solidFill>
                            <a:srgbClr val="000000"/>
                          </a:solidFill>
                          <a:effectLst/>
                          <a:latin typeface="Arial Narrow" panose="020B0606020202030204" pitchFamily="34" charset="0"/>
                        </a:rPr>
                        <a:t>R’000</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000" b="1" i="0" u="none" strike="noStrike" dirty="0">
                          <a:solidFill>
                            <a:srgbClr val="000000"/>
                          </a:solidFill>
                          <a:effectLst/>
                          <a:latin typeface="Arial Narrow" panose="020B0606020202030204" pitchFamily="34" charset="0"/>
                        </a:rPr>
                        <a:t>%</a:t>
                      </a:r>
                      <a:endParaRPr lang="en-ZA" sz="10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3792330215"/>
                  </a:ext>
                </a:extLst>
              </a:tr>
              <a:tr h="3443857">
                <a:tc>
                  <a:txBody>
                    <a:bodyPr/>
                    <a:lstStyle/>
                    <a:p>
                      <a:pPr algn="l" fontAlgn="t"/>
                      <a:r>
                        <a:rPr lang="en-GB" sz="1100" b="1" i="0" u="none" strike="noStrike" dirty="0">
                          <a:solidFill>
                            <a:srgbClr val="000000"/>
                          </a:solidFill>
                          <a:effectLst/>
                          <a:latin typeface="Arial Narrow" panose="020B0606020202030204" pitchFamily="34" charset="0"/>
                        </a:rPr>
                        <a:t>PROGRAMME 1: Administration</a:t>
                      </a:r>
                      <a:endParaRPr lang="en-ZA" sz="11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218 077</a:t>
                      </a: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213</a:t>
                      </a:r>
                      <a:r>
                        <a:rPr lang="en-ZA" sz="1100" b="0" i="0" u="none" strike="noStrike" baseline="0" dirty="0">
                          <a:solidFill>
                            <a:srgbClr val="000000"/>
                          </a:solidFill>
                          <a:effectLst/>
                          <a:latin typeface="Arial Narrow" panose="020B0606020202030204" pitchFamily="34" charset="0"/>
                        </a:rPr>
                        <a:t> 513</a:t>
                      </a:r>
                      <a:endParaRPr lang="en-ZA" sz="1100" b="0"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Arial Narrow" panose="020B0606020202030204" pitchFamily="34" charset="0"/>
                        </a:rPr>
                        <a:t>4 564</a:t>
                      </a:r>
                      <a:endParaRPr lang="en-ZA" sz="1100" b="0"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a:t>
                      </a: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GB" sz="1100" b="0" i="0" u="none" strike="noStrike" dirty="0">
                          <a:solidFill>
                            <a:srgbClr val="000000"/>
                          </a:solidFill>
                          <a:effectLst/>
                          <a:latin typeface="Arial Narrow" panose="020B0606020202030204" pitchFamily="34" charset="0"/>
                        </a:rPr>
                        <a:t>The variance results from timing differences in staff recruitment. The other factors that contributed to the saving include the saving resulting from the COVID-19 related expenditure, external services archives and postage which was triggered by the demand as the service is consumed as and when required. The other contributing factor is due to the reprioritise of the Oracle configuration Firewall, and Audit Vault funds which were budgeted for; however, the funding was utilised to fund the Microsoft license shortfall during the month of March. Other factors include saving from organisational design project which was awarded in the last month of the financial year, however, the service will be rendered in the next financial year. The employee wellness programme also contributed to the saving as the service is consumed as and when required. Moreover, the saving is resulting from the negotiated rental costs due to the new leases that were entered into with the landlords upon the lapse of the existing contracts as well as the funding for assessing the doubtful debts which were budgeted for but not incurred as anticipated.</a:t>
                      </a:r>
                    </a:p>
                    <a:p>
                      <a:pPr algn="just" fontAlgn="t"/>
                      <a:r>
                        <a:rPr lang="en-GB" sz="1100" b="0" i="0" u="none" strike="noStrike" dirty="0">
                          <a:solidFill>
                            <a:srgbClr val="000000"/>
                          </a:solidFill>
                          <a:effectLst/>
                          <a:latin typeface="Arial Narrow" panose="020B0606020202030204" pitchFamily="34" charset="0"/>
                        </a:rPr>
                        <a:t>Furthermore, the savings related to operating costs variance is resulting from budgeted computer equipment maintenance that was not consumed as anticipated as the service is consumed as and when required. The other factors that contributed to the savings include the travel costs and training interventions, printing for the pocket statute, manual practice procedure, and case law manuals as well as legal fees which were budgeted for but not utilised as anticipated for the activities such as the panel of attorneys for litigation matters, opinions and investigations. Lastly, the saving is also seen in the expenditure resulting from recruitment services.</a:t>
                      </a:r>
                      <a:endParaRPr lang="en-ZA" sz="1100" b="0"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07223"/>
                  </a:ext>
                </a:extLst>
              </a:tr>
              <a:tr h="622209">
                <a:tc>
                  <a:txBody>
                    <a:bodyPr/>
                    <a:lstStyle/>
                    <a:p>
                      <a:pPr algn="l" fontAlgn="t"/>
                      <a:r>
                        <a:rPr lang="en-GB" sz="1100" b="1" i="0" u="none" strike="noStrike">
                          <a:solidFill>
                            <a:srgbClr val="000000"/>
                          </a:solidFill>
                          <a:effectLst/>
                          <a:latin typeface="Arial Narrow" panose="020B0606020202030204" pitchFamily="34" charset="0"/>
                        </a:rPr>
                        <a:t>PROGRAMME 2: Labour Market Intervention</a:t>
                      </a:r>
                      <a:endParaRPr lang="en-ZA" sz="1100" b="1"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a:solidFill>
                            <a:srgbClr val="000000"/>
                          </a:solidFill>
                          <a:effectLst/>
                          <a:latin typeface="Arial Narrow" panose="020B0606020202030204" pitchFamily="34" charset="0"/>
                        </a:rPr>
                        <a:t>12 738</a:t>
                      </a:r>
                      <a:endParaRPr lang="en-ZA" sz="1100" b="0"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a:solidFill>
                            <a:srgbClr val="000000"/>
                          </a:solidFill>
                          <a:effectLst/>
                          <a:latin typeface="Arial Narrow" panose="020B0606020202030204" pitchFamily="34" charset="0"/>
                        </a:rPr>
                        <a:t>12 591</a:t>
                      </a:r>
                      <a:endParaRPr lang="en-ZA" sz="1100" b="0"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Narrow" panose="020B0606020202030204" pitchFamily="34" charset="0"/>
                        </a:rPr>
                        <a:t>147</a:t>
                      </a:r>
                      <a:endParaRPr lang="en-ZA" sz="1100" b="0"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a:solidFill>
                            <a:srgbClr val="000000"/>
                          </a:solidFill>
                          <a:effectLst/>
                          <a:latin typeface="Arial Narrow" panose="020B0606020202030204" pitchFamily="34" charset="0"/>
                        </a:rPr>
                        <a:t>1%</a:t>
                      </a:r>
                      <a:endParaRPr lang="en-ZA" sz="1100" b="0"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GB" sz="1100" b="0" i="0" u="none" strike="noStrike" dirty="0">
                          <a:solidFill>
                            <a:srgbClr val="000000"/>
                          </a:solidFill>
                          <a:effectLst/>
                          <a:latin typeface="Arial Narrow" panose="020B0606020202030204" pitchFamily="34" charset="0"/>
                        </a:rPr>
                        <a:t>The variance is resulting from dispute management outreach activities, including travelling costs, venue hire and promotional materials that were budgeted for but not utilised as anticipated due to the impact of COVID 19 regulations.</a:t>
                      </a:r>
                      <a:endParaRPr lang="en-ZA" sz="1100" b="0" i="0" u="none" strike="noStrike" dirty="0">
                        <a:solidFill>
                          <a:srgbClr val="000000"/>
                        </a:solidFill>
                        <a:effectLst/>
                        <a:latin typeface="Arial Narrow" panose="020B0606020202030204" pitchFamily="34" charset="0"/>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649619"/>
                  </a:ext>
                </a:extLst>
              </a:tr>
            </a:tbl>
          </a:graphicData>
        </a:graphic>
      </p:graphicFrame>
    </p:spTree>
    <p:extLst>
      <p:ext uri="{BB962C8B-B14F-4D97-AF65-F5344CB8AC3E}">
        <p14:creationId xmlns:p14="http://schemas.microsoft.com/office/powerpoint/2010/main" val="2372054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PROGRAMME FUNDING</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t>39</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6990155"/>
              </p:ext>
            </p:extLst>
          </p:nvPr>
        </p:nvGraphicFramePr>
        <p:xfrm>
          <a:off x="66675" y="1690688"/>
          <a:ext cx="9046914" cy="4493414"/>
        </p:xfrm>
        <a:graphic>
          <a:graphicData uri="http://schemas.openxmlformats.org/drawingml/2006/table">
            <a:tbl>
              <a:tblPr/>
              <a:tblGrid>
                <a:gridCol w="1785589">
                  <a:extLst>
                    <a:ext uri="{9D8B030D-6E8A-4147-A177-3AD203B41FA5}">
                      <a16:colId xmlns:a16="http://schemas.microsoft.com/office/drawing/2014/main" val="2740076066"/>
                    </a:ext>
                  </a:extLst>
                </a:gridCol>
                <a:gridCol w="829541">
                  <a:extLst>
                    <a:ext uri="{9D8B030D-6E8A-4147-A177-3AD203B41FA5}">
                      <a16:colId xmlns:a16="http://schemas.microsoft.com/office/drawing/2014/main" val="159879488"/>
                    </a:ext>
                  </a:extLst>
                </a:gridCol>
                <a:gridCol w="772723">
                  <a:extLst>
                    <a:ext uri="{9D8B030D-6E8A-4147-A177-3AD203B41FA5}">
                      <a16:colId xmlns:a16="http://schemas.microsoft.com/office/drawing/2014/main" val="2568324748"/>
                    </a:ext>
                  </a:extLst>
                </a:gridCol>
                <a:gridCol w="681814">
                  <a:extLst>
                    <a:ext uri="{9D8B030D-6E8A-4147-A177-3AD203B41FA5}">
                      <a16:colId xmlns:a16="http://schemas.microsoft.com/office/drawing/2014/main" val="1260542020"/>
                    </a:ext>
                  </a:extLst>
                </a:gridCol>
                <a:gridCol w="681814">
                  <a:extLst>
                    <a:ext uri="{9D8B030D-6E8A-4147-A177-3AD203B41FA5}">
                      <a16:colId xmlns:a16="http://schemas.microsoft.com/office/drawing/2014/main" val="3196481903"/>
                    </a:ext>
                  </a:extLst>
                </a:gridCol>
                <a:gridCol w="4295433">
                  <a:extLst>
                    <a:ext uri="{9D8B030D-6E8A-4147-A177-3AD203B41FA5}">
                      <a16:colId xmlns:a16="http://schemas.microsoft.com/office/drawing/2014/main" val="1485128997"/>
                    </a:ext>
                  </a:extLst>
                </a:gridCol>
              </a:tblGrid>
              <a:tr h="363224">
                <a:tc rowSpan="2">
                  <a:txBody>
                    <a:bodyPr/>
                    <a:lstStyle/>
                    <a:p>
                      <a:pPr algn="l" fontAlgn="t"/>
                      <a:r>
                        <a:rPr lang="en-GB" sz="1100" b="1" i="0" u="none" strike="noStrike" dirty="0">
                          <a:solidFill>
                            <a:srgbClr val="000000"/>
                          </a:solidFill>
                          <a:effectLst/>
                          <a:latin typeface="+mn-lt"/>
                        </a:rPr>
                        <a:t>Costing Per Programme</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Budget</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Expenditure</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Variance</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Variance</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GB" sz="1100" b="1" i="0" u="none" strike="noStrike" dirty="0">
                          <a:solidFill>
                            <a:srgbClr val="000000"/>
                          </a:solidFill>
                          <a:effectLst/>
                          <a:latin typeface="+mn-lt"/>
                        </a:rPr>
                        <a:t>COMMENTARY </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342082"/>
                  </a:ext>
                </a:extLst>
              </a:tr>
              <a:tr h="214350">
                <a:tc vMerge="1">
                  <a:txBody>
                    <a:bodyPr/>
                    <a:lstStyle/>
                    <a:p>
                      <a:endParaRPr lang="en-ZA"/>
                    </a:p>
                  </a:txBody>
                  <a:tcPr/>
                </a:tc>
                <a:tc>
                  <a:txBody>
                    <a:bodyPr/>
                    <a:lstStyle/>
                    <a:p>
                      <a:pPr algn="ctr" fontAlgn="t"/>
                      <a:r>
                        <a:rPr lang="en-GB" sz="1100" b="1" i="0" u="none" strike="noStrike" dirty="0">
                          <a:solidFill>
                            <a:srgbClr val="000000"/>
                          </a:solidFill>
                          <a:effectLst/>
                          <a:latin typeface="+mn-lt"/>
                        </a:rPr>
                        <a:t>R’000</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R’000</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R’000</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600041084"/>
                  </a:ext>
                </a:extLst>
              </a:tr>
              <a:tr h="830296">
                <a:tc>
                  <a:txBody>
                    <a:bodyPr/>
                    <a:lstStyle/>
                    <a:p>
                      <a:pPr algn="l" fontAlgn="t"/>
                      <a:endParaRPr lang="en-GB"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15 607</a:t>
                      </a: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14</a:t>
                      </a:r>
                      <a:r>
                        <a:rPr lang="en-US" sz="1100" b="0" i="0" u="none" strike="noStrike" baseline="0" dirty="0">
                          <a:solidFill>
                            <a:srgbClr val="000000"/>
                          </a:solidFill>
                          <a:effectLst/>
                          <a:latin typeface="+mn-lt"/>
                        </a:rPr>
                        <a:t> 188</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1</a:t>
                      </a:r>
                      <a:r>
                        <a:rPr lang="en-US" sz="1100" b="0" i="0" u="none" strike="noStrike" baseline="0" dirty="0">
                          <a:solidFill>
                            <a:srgbClr val="000000"/>
                          </a:solidFill>
                          <a:effectLst/>
                          <a:latin typeface="+mn-lt"/>
                        </a:rPr>
                        <a:t> 419</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9%</a:t>
                      </a: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GB" sz="1100" b="0" i="0" u="none" strike="noStrike" dirty="0">
                          <a:solidFill>
                            <a:srgbClr val="000000"/>
                          </a:solidFill>
                          <a:effectLst/>
                          <a:latin typeface="+mn-lt"/>
                        </a:rPr>
                        <a:t>The variance results from timing differences in staff recruitment and less utilisation of part-time commissioners for the ESU and Mediation interventions. The other contributing factor is saving related to travel costs for the ESC members to conduct its mandate.</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928547"/>
                  </a:ext>
                </a:extLst>
              </a:tr>
              <a:tr h="1435597">
                <a:tc>
                  <a:txBody>
                    <a:bodyPr/>
                    <a:lstStyle/>
                    <a:p>
                      <a:pPr algn="l" fontAlgn="t"/>
                      <a:r>
                        <a:rPr lang="en-GB" sz="1100" b="1" i="0" u="none" strike="noStrike" dirty="0">
                          <a:solidFill>
                            <a:srgbClr val="000000"/>
                          </a:solidFill>
                          <a:effectLst/>
                          <a:latin typeface="+mn-lt"/>
                        </a:rPr>
                        <a:t>PROGRAMME 4: Dispute Resolution and Enforcement Services</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732 848</a:t>
                      </a: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710</a:t>
                      </a:r>
                      <a:r>
                        <a:rPr lang="en-ZA" sz="1100" b="0" i="0" u="none" strike="noStrike" baseline="0" dirty="0">
                          <a:solidFill>
                            <a:srgbClr val="000000"/>
                          </a:solidFill>
                          <a:effectLst/>
                          <a:latin typeface="+mn-lt"/>
                        </a:rPr>
                        <a:t> 348</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22</a:t>
                      </a:r>
                      <a:r>
                        <a:rPr lang="en-US" sz="1100" b="0" i="0" u="none" strike="noStrike" baseline="0" dirty="0">
                          <a:solidFill>
                            <a:srgbClr val="000000"/>
                          </a:solidFill>
                          <a:effectLst/>
                          <a:latin typeface="+mn-lt"/>
                        </a:rPr>
                        <a:t> 500</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3%</a:t>
                      </a: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GB" sz="1100" b="0" i="0" u="none" strike="noStrike" dirty="0">
                          <a:solidFill>
                            <a:srgbClr val="000000"/>
                          </a:solidFill>
                          <a:effectLst/>
                          <a:latin typeface="+mn-lt"/>
                        </a:rPr>
                        <a:t>The variance results from a reduction in projected referrals, which is influenced by slow economic recovery and the continuous impact of COVID 19. The other contributing factor is resulting from dispute management outreach activities, including travelling costs, venue hire and promotional materials that were budgeted for but not utilised as anticipated due to the impact of COVID 19 regulations. Finally, the other factor is reduced expenditure on travelling costs to conduct cases in remote areas by the commissioners. </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563137"/>
                  </a:ext>
                </a:extLst>
              </a:tr>
              <a:tr h="1435597">
                <a:tc>
                  <a:txBody>
                    <a:bodyPr/>
                    <a:lstStyle/>
                    <a:p>
                      <a:pPr algn="l" fontAlgn="t"/>
                      <a:r>
                        <a:rPr lang="en-GB" sz="1100" b="1" i="0" u="none" strike="noStrike" dirty="0">
                          <a:solidFill>
                            <a:srgbClr val="000000"/>
                          </a:solidFill>
                          <a:effectLst/>
                          <a:latin typeface="+mn-lt"/>
                        </a:rPr>
                        <a:t>PROGRAMME 5: Strategy Management and Governance</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33 773</a:t>
                      </a: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29</a:t>
                      </a:r>
                      <a:r>
                        <a:rPr lang="en-ZA" sz="1100" b="0" i="0" u="none" strike="noStrike" baseline="0" dirty="0">
                          <a:solidFill>
                            <a:srgbClr val="000000"/>
                          </a:solidFill>
                          <a:effectLst/>
                          <a:latin typeface="+mn-lt"/>
                        </a:rPr>
                        <a:t> 678</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mn-lt"/>
                        </a:rPr>
                        <a:t>4</a:t>
                      </a:r>
                      <a:r>
                        <a:rPr lang="en-US" sz="1100" b="0" i="0" u="none" strike="noStrike" baseline="0" dirty="0">
                          <a:solidFill>
                            <a:srgbClr val="000000"/>
                          </a:solidFill>
                          <a:effectLst/>
                          <a:latin typeface="+mn-lt"/>
                        </a:rPr>
                        <a:t> 095</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12%</a:t>
                      </a: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GB" sz="1100" b="0" i="0" u="none" strike="noStrike" dirty="0">
                          <a:solidFill>
                            <a:srgbClr val="000000"/>
                          </a:solidFill>
                          <a:effectLst/>
                          <a:latin typeface="+mn-lt"/>
                        </a:rPr>
                        <a:t>The variance results from timing differences in staff recruitment. The other contributing factor is due to the saving resulting from the provision for special committee meetings as well as the projects such as ICT risk assessment that were awarded at the end of the financial year, however, the service will be rendered in the financial year. Lastly, the saving also results from the projects such as social media software, directors’ branding and automated business WhatsApp account which were budgeted for but not utilised as anticipated.</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168250"/>
                  </a:ext>
                </a:extLst>
              </a:tr>
              <a:tr h="214350">
                <a:tc>
                  <a:txBody>
                    <a:bodyPr/>
                    <a:lstStyle/>
                    <a:p>
                      <a:pPr algn="l" fontAlgn="t"/>
                      <a:r>
                        <a:rPr lang="en-GB" sz="1100" b="1" i="0" u="none" strike="noStrike" dirty="0">
                          <a:solidFill>
                            <a:srgbClr val="000000"/>
                          </a:solidFill>
                          <a:effectLst/>
                          <a:latin typeface="+mn-lt"/>
                        </a:rPr>
                        <a:t>PROGRAMME FUNDING</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1 013 044</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980</a:t>
                      </a:r>
                      <a:r>
                        <a:rPr lang="en-GB" sz="1100" b="1" i="0" u="none" strike="noStrike" baseline="0" dirty="0">
                          <a:solidFill>
                            <a:srgbClr val="000000"/>
                          </a:solidFill>
                          <a:effectLst/>
                          <a:latin typeface="+mn-lt"/>
                        </a:rPr>
                        <a:t> 318</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mn-lt"/>
                        </a:rPr>
                        <a:t>32</a:t>
                      </a:r>
                      <a:r>
                        <a:rPr lang="en-GB" sz="1100" b="1" i="0" u="none" strike="noStrike" baseline="0" dirty="0">
                          <a:solidFill>
                            <a:srgbClr val="000000"/>
                          </a:solidFill>
                          <a:effectLst/>
                          <a:latin typeface="+mn-lt"/>
                        </a:rPr>
                        <a:t> 726</a:t>
                      </a:r>
                      <a:endParaRPr lang="en-ZA" sz="1100" b="1"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mn-lt"/>
                        </a:rPr>
                        <a:t>3% </a:t>
                      </a: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dirty="0">
                          <a:solidFill>
                            <a:srgbClr val="000000"/>
                          </a:solidFill>
                          <a:effectLst/>
                          <a:latin typeface="+mn-lt"/>
                        </a:rPr>
                        <a:t> </a:t>
                      </a:r>
                      <a:endParaRPr lang="en-ZA" sz="1100" b="0" i="0" u="none" strike="noStrike" dirty="0">
                        <a:solidFill>
                          <a:srgbClr val="000000"/>
                        </a:solidFill>
                        <a:effectLst/>
                        <a:latin typeface="+mn-lt"/>
                      </a:endParaRPr>
                    </a:p>
                  </a:txBody>
                  <a:tcPr marL="5900" marR="5900" marT="59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122938"/>
                  </a:ext>
                </a:extLst>
              </a:tr>
            </a:tbl>
          </a:graphicData>
        </a:graphic>
      </p:graphicFrame>
    </p:spTree>
    <p:extLst>
      <p:ext uri="{BB962C8B-B14F-4D97-AF65-F5344CB8AC3E}">
        <p14:creationId xmlns:p14="http://schemas.microsoft.com/office/powerpoint/2010/main" val="151705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316" y="362873"/>
            <a:ext cx="6847368" cy="1009242"/>
          </a:xfrm>
        </p:spPr>
        <p:txBody>
          <a:bodyPr>
            <a:normAutofit/>
          </a:bodyPr>
          <a:lstStyle/>
          <a:p>
            <a:pPr algn="ctr"/>
            <a:r>
              <a:rPr lang="en-US" b="1" dirty="0">
                <a:solidFill>
                  <a:srgbClr val="002060"/>
                </a:solidFill>
                <a:latin typeface="Arial Narrow" panose="020B0606020202030204" pitchFamily="34" charset="0"/>
              </a:rPr>
              <a:t>EXECUTIVE SUMMARY</a:t>
            </a:r>
            <a:endParaRPr lang="en-ZA" b="1"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pic>
        <p:nvPicPr>
          <p:cNvPr id="8194" name="Picture 2" descr="Executive Summary Folder Icon Showing Short Condensed Report Roundup 3d  Illustration Stock Illustration - Illustration of quick, overview: 15916989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265"/>
          <a:stretch/>
        </p:blipFill>
        <p:spPr bwMode="auto">
          <a:xfrm>
            <a:off x="8480" y="2262784"/>
            <a:ext cx="1824563" cy="1403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cs2016 - Executive Summary Logo Png,Summary Report Icon - free  transparent png images - pngaaa.com"/>
          <p:cNvPicPr/>
          <p:nvPr/>
        </p:nvPicPr>
        <p:blipFill rotWithShape="1">
          <a:blip r:embed="rId3" cstate="print">
            <a:extLst>
              <a:ext uri="{28A0092B-C50C-407E-A947-70E740481C1C}">
                <a14:useLocalDpi xmlns:a14="http://schemas.microsoft.com/office/drawing/2010/main" val="0"/>
              </a:ext>
            </a:extLst>
          </a:blip>
          <a:srcRect l="19765" t="3670" r="19907" b="4899"/>
          <a:stretch/>
        </p:blipFill>
        <p:spPr bwMode="auto">
          <a:xfrm>
            <a:off x="8480" y="4315967"/>
            <a:ext cx="1918829" cy="1674539"/>
          </a:xfrm>
          <a:prstGeom prst="rect">
            <a:avLst/>
          </a:prstGeom>
          <a:noFill/>
          <a:ln>
            <a:noFill/>
          </a:ln>
          <a:extLst>
            <a:ext uri="{53640926-AAD7-44D8-BBD7-CCE9431645EC}">
              <a14:shadowObscured xmlns:a14="http://schemas.microsoft.com/office/drawing/2010/main"/>
            </a:ext>
          </a:extLst>
        </p:spPr>
      </p:pic>
      <p:sp>
        <p:nvSpPr>
          <p:cNvPr id="4" name="Content Placeholder 2">
            <a:extLst>
              <a:ext uri="{FF2B5EF4-FFF2-40B4-BE49-F238E27FC236}">
                <a16:creationId xmlns:a16="http://schemas.microsoft.com/office/drawing/2014/main" id="{DEF7103A-6952-858D-348E-41596F8EFB2E}"/>
              </a:ext>
            </a:extLst>
          </p:cNvPr>
          <p:cNvSpPr txBox="1">
            <a:spLocks/>
          </p:cNvSpPr>
          <p:nvPr/>
        </p:nvSpPr>
        <p:spPr>
          <a:xfrm>
            <a:off x="1641454" y="1555791"/>
            <a:ext cx="7280546" cy="45170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1600" dirty="0">
                <a:latin typeface="Arial Narrow" panose="020B0606020202030204" pitchFamily="34" charset="0"/>
                <a:cs typeface="Arial" panose="020B0604020202020204" pitchFamily="34" charset="0"/>
              </a:rPr>
              <a:t>The CCMA hereby presents its 2021/22 annual performance, </a:t>
            </a:r>
            <a:r>
              <a:rPr lang="en-US" sz="1600" dirty="0">
                <a:effectLst/>
                <a:latin typeface="Arial Narrow" panose="020B0606020202030204" pitchFamily="34" charset="0"/>
                <a:ea typeface="Arial" panose="020B0604020202020204" pitchFamily="34" charset="0"/>
                <a:cs typeface="Arial" panose="020B0604020202020204" pitchFamily="34" charset="0"/>
              </a:rPr>
              <a:t>including financial performance and audit outcomes,</a:t>
            </a:r>
            <a:r>
              <a:rPr lang="en-ZA" sz="1600" dirty="0">
                <a:latin typeface="Arial Narrow" panose="020B0606020202030204" pitchFamily="34" charset="0"/>
                <a:cs typeface="Arial" panose="020B0604020202020204" pitchFamily="34" charset="0"/>
              </a:rPr>
              <a:t> in line with the requirements of Section 55(1)(d) of the Public Finance Management Act, 1999 (Act No.1 of 1999) (the PFMA).</a:t>
            </a:r>
          </a:p>
          <a:p>
            <a:pPr algn="just"/>
            <a:r>
              <a:rPr lang="en-ZA" sz="1600" dirty="0">
                <a:latin typeface="Arial Narrow" panose="020B0606020202030204" pitchFamily="34" charset="0"/>
                <a:cs typeface="Arial" panose="020B0604020202020204" pitchFamily="34" charset="0"/>
              </a:rPr>
              <a:t>The 2021/22 financial year marked the second year of the implementation of the CCMA’s 2020/21 - 2024/25 five-year Imvuselelo - </a:t>
            </a:r>
            <a:r>
              <a:rPr lang="en-ZA" sz="1600" i="1" dirty="0">
                <a:latin typeface="Arial Narrow" panose="020B0606020202030204" pitchFamily="34" charset="0"/>
                <a:cs typeface="Arial" panose="020B0604020202020204" pitchFamily="34" charset="0"/>
              </a:rPr>
              <a:t>The Revival </a:t>
            </a:r>
            <a:r>
              <a:rPr lang="en-ZA" sz="1600" dirty="0">
                <a:latin typeface="Arial Narrow" panose="020B0606020202030204" pitchFamily="34" charset="0"/>
                <a:cs typeface="Arial" panose="020B0604020202020204" pitchFamily="34" charset="0"/>
              </a:rPr>
              <a:t>Strategy.</a:t>
            </a:r>
          </a:p>
          <a:p>
            <a:pPr algn="just"/>
            <a:r>
              <a:rPr lang="en-ZA" sz="1600" dirty="0">
                <a:latin typeface="Arial Narrow" panose="020B0606020202030204" pitchFamily="34" charset="0"/>
                <a:cs typeface="Arial" panose="020B0604020202020204" pitchFamily="34" charset="0"/>
              </a:rPr>
              <a:t>The 2021/22 financial year was a challenging financial year for the world at large, as the COVID-19 pandemic continued to negatively impact the socio-economic climate and posed a great threat to life and health.</a:t>
            </a:r>
          </a:p>
          <a:p>
            <a:pPr algn="just"/>
            <a:r>
              <a:rPr lang="en-ZA" sz="1600" dirty="0">
                <a:latin typeface="Arial Narrow" panose="020B0606020202030204" pitchFamily="34" charset="0"/>
                <a:cs typeface="Arial" panose="020B0604020202020204" pitchFamily="34" charset="0"/>
              </a:rPr>
              <a:t>As government funds were re-directed to combating the COVID-19 pandemic, the consequence for all government departments and public entities, including the CCMA, was budget reductions.</a:t>
            </a:r>
          </a:p>
          <a:p>
            <a:pPr algn="just"/>
            <a:r>
              <a:rPr lang="en-ZA" sz="1600" dirty="0">
                <a:latin typeface="Arial Narrow" panose="020B0606020202030204" pitchFamily="34" charset="0"/>
                <a:cs typeface="Arial" panose="020B0604020202020204" pitchFamily="34" charset="0"/>
              </a:rPr>
              <a:t>Despite these trials and tribulations, the CCMA rose to the occasion to ensure that its mandate of expeditious dispute resolution, prevention and management remains uncompromised, especially at a time when the labour market needed the CCMA support the most in ensuring labour peace and stability.</a:t>
            </a:r>
          </a:p>
          <a:p>
            <a:pPr algn="just"/>
            <a:r>
              <a:rPr lang="en-US" sz="1600" dirty="0">
                <a:latin typeface="Arial Narrow" panose="020B0606020202030204" pitchFamily="34" charset="0"/>
                <a:cs typeface="Arial" panose="020B0604020202020204" pitchFamily="34" charset="0"/>
              </a:rPr>
              <a:t>The CCMA has achieved an unqualified audit opinion with no findings (clean audit) for the 2021/22 financial year and a 100% performance against a total of 32 planned output indicators in the approved 2021/22 Annual Performance Plan.</a:t>
            </a:r>
          </a:p>
          <a:p>
            <a:pPr algn="just"/>
            <a:endParaRPr lang="en-ZA" sz="1800" dirty="0"/>
          </a:p>
        </p:txBody>
      </p:sp>
    </p:spTree>
    <p:extLst>
      <p:ext uri="{BB962C8B-B14F-4D97-AF65-F5344CB8AC3E}">
        <p14:creationId xmlns:p14="http://schemas.microsoft.com/office/powerpoint/2010/main" val="3860562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459" y="236394"/>
            <a:ext cx="6770669" cy="1325563"/>
          </a:xfrm>
        </p:spPr>
        <p:txBody>
          <a:bodyPr>
            <a:normAutofit/>
          </a:bodyPr>
          <a:lstStyle/>
          <a:p>
            <a:pPr algn="ctr"/>
            <a:r>
              <a:rPr lang="en-US" sz="3600" b="1" dirty="0">
                <a:solidFill>
                  <a:srgbClr val="002060"/>
                </a:solidFill>
                <a:latin typeface="Arial Narrow" panose="020B0606020202030204" pitchFamily="34" charset="0"/>
              </a:rPr>
              <a:t>IRREGULAR, FRUITLESS AND WASTEFUL EXPENDITURE</a:t>
            </a:r>
            <a:endParaRPr lang="en-ZA" sz="3600" dirty="0"/>
          </a:p>
        </p:txBody>
      </p:sp>
      <p:sp>
        <p:nvSpPr>
          <p:cNvPr id="4" name="Slide Number Placeholder 3"/>
          <p:cNvSpPr>
            <a:spLocks noGrp="1"/>
          </p:cNvSpPr>
          <p:nvPr>
            <p:ph type="sldNum" sz="quarter" idx="12"/>
          </p:nvPr>
        </p:nvSpPr>
        <p:spPr/>
        <p:txBody>
          <a:bodyPr/>
          <a:lstStyle/>
          <a:p>
            <a:fld id="{0C4DB43B-2450-41F4-875D-3A173E257EAA}" type="slidenum">
              <a:rPr lang="en-ZA" smtClean="0"/>
              <a:t>40</a:t>
            </a:fld>
            <a:endParaRPr lang="en-ZA" dirty="0"/>
          </a:p>
        </p:txBody>
      </p:sp>
      <p:graphicFrame>
        <p:nvGraphicFramePr>
          <p:cNvPr id="5" name="Diagram 4">
            <a:extLst>
              <a:ext uri="{FF2B5EF4-FFF2-40B4-BE49-F238E27FC236}">
                <a16:creationId xmlns:a16="http://schemas.microsoft.com/office/drawing/2014/main" id="{B937F521-9717-BDE9-540D-7A3ABB02C62B}"/>
              </a:ext>
            </a:extLst>
          </p:cNvPr>
          <p:cNvGraphicFramePr/>
          <p:nvPr>
            <p:extLst>
              <p:ext uri="{D42A27DB-BD31-4B8C-83A1-F6EECF244321}">
                <p14:modId xmlns:p14="http://schemas.microsoft.com/office/powerpoint/2010/main" val="3648773158"/>
              </p:ext>
            </p:extLst>
          </p:nvPr>
        </p:nvGraphicFramePr>
        <p:xfrm>
          <a:off x="0" y="1602768"/>
          <a:ext cx="9113588" cy="411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125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351" y="365123"/>
            <a:ext cx="6657653" cy="1325563"/>
          </a:xfrm>
        </p:spPr>
        <p:txBody>
          <a:bodyPr>
            <a:normAutofit/>
          </a:bodyPr>
          <a:lstStyle/>
          <a:p>
            <a:pPr algn="ctr"/>
            <a:r>
              <a:rPr lang="en-ZA" sz="3600" b="1" dirty="0">
                <a:solidFill>
                  <a:srgbClr val="002060"/>
                </a:solidFill>
                <a:latin typeface="Arial Narrow" panose="020B0606020202030204" pitchFamily="34" charset="0"/>
              </a:rPr>
              <a:t>THANK YOU</a:t>
            </a: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0" y="2641600"/>
            <a:ext cx="9003471" cy="2955636"/>
          </a:xfrm>
        </p:spPr>
      </p:pic>
      <p:sp>
        <p:nvSpPr>
          <p:cNvPr id="3" name="Slide Number Placeholder 3">
            <a:extLst>
              <a:ext uri="{FF2B5EF4-FFF2-40B4-BE49-F238E27FC236}">
                <a16:creationId xmlns:a16="http://schemas.microsoft.com/office/drawing/2014/main" id="{10EE25F7-161B-DCFA-EA8B-62F1CC4B226D}"/>
              </a:ext>
            </a:extLst>
          </p:cNvPr>
          <p:cNvSpPr>
            <a:spLocks noGrp="1"/>
          </p:cNvSpPr>
          <p:nvPr>
            <p:ph type="sldNum" sz="quarter" idx="12"/>
          </p:nvPr>
        </p:nvSpPr>
        <p:spPr>
          <a:xfrm>
            <a:off x="7056188" y="6256481"/>
            <a:ext cx="2057400" cy="365125"/>
          </a:xfrm>
        </p:spPr>
        <p:txBody>
          <a:bodyPr/>
          <a:lstStyle/>
          <a:p>
            <a:fld id="{0C4DB43B-2450-41F4-875D-3A173E257EAA}" type="slidenum">
              <a:rPr lang="en-ZA" smtClean="0"/>
              <a:t>41</a:t>
            </a:fld>
            <a:endParaRPr lang="en-ZA" dirty="0"/>
          </a:p>
        </p:txBody>
      </p:sp>
    </p:spTree>
    <p:extLst>
      <p:ext uri="{BB962C8B-B14F-4D97-AF65-F5344CB8AC3E}">
        <p14:creationId xmlns:p14="http://schemas.microsoft.com/office/powerpoint/2010/main" val="174202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1264F4-C9B8-46A8-9259-060F6B6E989B}"/>
              </a:ext>
            </a:extLst>
          </p:cNvPr>
          <p:cNvSpPr>
            <a:spLocks noGrp="1"/>
          </p:cNvSpPr>
          <p:nvPr>
            <p:ph type="sldNum" sz="quarter" idx="12"/>
          </p:nvPr>
        </p:nvSpPr>
        <p:spPr/>
        <p:txBody>
          <a:bodyPr/>
          <a:lstStyle/>
          <a:p>
            <a:fld id="{0C4DB43B-2450-41F4-875D-3A173E257EAA}" type="slidenum">
              <a:rPr lang="en-ZA" smtClean="0"/>
              <a:pPr/>
              <a:t>5</a:t>
            </a:fld>
            <a:endParaRPr lang="en-ZA" dirty="0"/>
          </a:p>
        </p:txBody>
      </p:sp>
      <p:sp>
        <p:nvSpPr>
          <p:cNvPr id="4" name="Title 1">
            <a:extLst>
              <a:ext uri="{FF2B5EF4-FFF2-40B4-BE49-F238E27FC236}">
                <a16:creationId xmlns:a16="http://schemas.microsoft.com/office/drawing/2014/main" id="{52154E47-AEE0-42E0-B91F-BA62DAAB0F64}"/>
              </a:ext>
            </a:extLst>
          </p:cNvPr>
          <p:cNvSpPr txBox="1">
            <a:spLocks/>
          </p:cNvSpPr>
          <p:nvPr/>
        </p:nvSpPr>
        <p:spPr>
          <a:xfrm>
            <a:off x="1577751" y="3135911"/>
            <a:ext cx="6128952" cy="947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ZA" sz="3200" b="1" dirty="0">
              <a:latin typeface="Arial Narrow" panose="020B0606020202030204" pitchFamily="34" charset="0"/>
            </a:endParaRPr>
          </a:p>
        </p:txBody>
      </p:sp>
      <p:sp>
        <p:nvSpPr>
          <p:cNvPr id="5" name="Rectangle 4"/>
          <p:cNvSpPr/>
          <p:nvPr/>
        </p:nvSpPr>
        <p:spPr>
          <a:xfrm>
            <a:off x="570271" y="2459504"/>
            <a:ext cx="7600335" cy="1323439"/>
          </a:xfrm>
          <a:prstGeom prst="rect">
            <a:avLst/>
          </a:prstGeom>
          <a:solidFill>
            <a:schemeClr val="accent2"/>
          </a:solidFill>
          <a:ln>
            <a:noFill/>
          </a:ln>
          <a:effectLst>
            <a:reflection blurRad="6350" stA="50000" endA="300" endPos="90000" dir="5400000" sy="-100000" algn="bl" rotWithShape="0"/>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ZA" sz="4000" b="1" dirty="0">
                <a:solidFill>
                  <a:srgbClr val="213A72"/>
                </a:solidFill>
                <a:latin typeface="Arial Narrow" panose="020B0606020202030204" pitchFamily="34" charset="0"/>
                <a:ea typeface="+mj-ea"/>
                <a:cs typeface="+mj-cs"/>
              </a:rPr>
              <a:t>CONSTITUTIONAL, LEGISLATIVE AND POLICY MANDATE</a:t>
            </a:r>
            <a:endParaRPr lang="en-ZA" dirty="0">
              <a:solidFill>
                <a:srgbClr val="213A72"/>
              </a:solidFill>
              <a:latin typeface="Arial Narrow" panose="020B0606020202030204" pitchFamily="34" charset="0"/>
            </a:endParaRPr>
          </a:p>
        </p:txBody>
      </p:sp>
    </p:spTree>
    <p:extLst>
      <p:ext uri="{BB962C8B-B14F-4D97-AF65-F5344CB8AC3E}">
        <p14:creationId xmlns:p14="http://schemas.microsoft.com/office/powerpoint/2010/main" val="363468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2060"/>
                </a:solidFill>
                <a:latin typeface="Arial Narrow" panose="020B0606020202030204" pitchFamily="34" charset="0"/>
              </a:rPr>
              <a:t>E</a:t>
            </a:r>
            <a:r>
              <a:rPr lang="en-ZA" sz="3600" b="1" dirty="0">
                <a:solidFill>
                  <a:srgbClr val="002060"/>
                </a:solidFill>
                <a:latin typeface="Arial Narrow" panose="020B0606020202030204" pitchFamily="34" charset="0"/>
              </a:rPr>
              <a:t>NABLING LEGISLATION</a:t>
            </a:r>
          </a:p>
        </p:txBody>
      </p:sp>
      <p:graphicFrame>
        <p:nvGraphicFramePr>
          <p:cNvPr id="7" name="Content Placeholder 6"/>
          <p:cNvGraphicFramePr>
            <a:graphicFrameLocks noGrp="1"/>
          </p:cNvGraphicFramePr>
          <p:nvPr>
            <p:ph sz="quarter" idx="1"/>
          </p:nvPr>
        </p:nvGraphicFramePr>
        <p:xfrm>
          <a:off x="4247535" y="2212258"/>
          <a:ext cx="4515642" cy="3157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fontAlgn="base">
              <a:spcBef>
                <a:spcPct val="0"/>
              </a:spcBef>
              <a:spcAft>
                <a:spcPct val="0"/>
              </a:spcAft>
              <a:defRPr/>
            </a:pPr>
            <a:endParaRPr lang="en-ZA" dirty="0"/>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F0A632-7DF3-4C0D-9ADD-FFBE1C7C22E6}" type="slidenum">
              <a:rPr lang="en-ZA" smtClean="0"/>
              <a:pPr fontAlgn="base">
                <a:spcBef>
                  <a:spcPct val="0"/>
                </a:spcBef>
                <a:spcAft>
                  <a:spcPct val="0"/>
                </a:spcAft>
                <a:defRPr/>
              </a:pPr>
              <a:t>6</a:t>
            </a:fld>
            <a:endParaRPr lang="en-ZA" dirty="0"/>
          </a:p>
        </p:txBody>
      </p:sp>
      <p:sp>
        <p:nvSpPr>
          <p:cNvPr id="3" name="TextBox 2"/>
          <p:cNvSpPr txBox="1"/>
          <p:nvPr/>
        </p:nvSpPr>
        <p:spPr>
          <a:xfrm>
            <a:off x="176981" y="1954148"/>
            <a:ext cx="3548968" cy="4216539"/>
          </a:xfrm>
          <a:prstGeom prst="rect">
            <a:avLst/>
          </a:prstGeom>
          <a:noFill/>
        </p:spPr>
        <p:txBody>
          <a:bodyPr wrap="square" rtlCol="0">
            <a:spAutoFit/>
          </a:bodyPr>
          <a:lstStyle/>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The CCMA is a statutory body established in terms of Section 112 of the </a:t>
            </a:r>
            <a:r>
              <a:rPr lang="en-US" sz="2000" dirty="0" err="1">
                <a:latin typeface="Arial Narrow" panose="020B0606020202030204" pitchFamily="34" charset="0"/>
                <a:cs typeface="Arial" charset="0"/>
              </a:rPr>
              <a:t>Labour</a:t>
            </a:r>
            <a:r>
              <a:rPr lang="en-US" sz="2000" dirty="0">
                <a:latin typeface="Arial Narrow" panose="020B0606020202030204" pitchFamily="34" charset="0"/>
                <a:cs typeface="Arial" charset="0"/>
              </a:rPr>
              <a:t> Relations Act of 1995 (LRA), as amended</a:t>
            </a:r>
          </a:p>
          <a:p>
            <a:pPr marL="285750" indent="-285750" algn="just" fontAlgn="base">
              <a:spcBef>
                <a:spcPct val="20000"/>
              </a:spcBef>
              <a:spcAft>
                <a:spcPct val="0"/>
              </a:spcAft>
              <a:buSzPct val="85000"/>
              <a:buFont typeface="Courier New" panose="02070309020205020404" pitchFamily="49" charset="0"/>
              <a:buChar char="o"/>
            </a:pPr>
            <a:endParaRPr lang="en-US" sz="2000" dirty="0">
              <a:latin typeface="Arial Narrow" panose="020B0606020202030204" pitchFamily="34" charset="0"/>
              <a:cs typeface="Arial" charset="0"/>
            </a:endParaRPr>
          </a:p>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In terms of Section 113 of the LRA, the CCMA is independent of the State, any political party, trade union, employer, employers’ </a:t>
            </a:r>
            <a:r>
              <a:rPr lang="en-US" sz="2000" dirty="0" err="1">
                <a:latin typeface="Arial Narrow" panose="020B0606020202030204" pitchFamily="34" charset="0"/>
                <a:cs typeface="Arial" charset="0"/>
              </a:rPr>
              <a:t>organisation</a:t>
            </a:r>
            <a:r>
              <a:rPr lang="en-US" sz="2000" dirty="0">
                <a:latin typeface="Arial Narrow" panose="020B0606020202030204" pitchFamily="34" charset="0"/>
                <a:cs typeface="Arial" charset="0"/>
              </a:rPr>
              <a:t>, federation of trade unions or federation of employers’ </a:t>
            </a:r>
            <a:r>
              <a:rPr lang="en-US" sz="2000" dirty="0" err="1">
                <a:latin typeface="Arial Narrow" panose="020B0606020202030204" pitchFamily="34" charset="0"/>
                <a:cs typeface="Arial" charset="0"/>
              </a:rPr>
              <a:t>organisations</a:t>
            </a:r>
            <a:endParaRPr lang="en-US" sz="2000" dirty="0">
              <a:latin typeface="Arial Narrow" panose="020B0606020202030204" pitchFamily="34" charset="0"/>
              <a:cs typeface="Arial" charset="0"/>
            </a:endParaRPr>
          </a:p>
        </p:txBody>
      </p:sp>
    </p:spTree>
    <p:extLst>
      <p:ext uri="{BB962C8B-B14F-4D97-AF65-F5344CB8AC3E}">
        <p14:creationId xmlns:p14="http://schemas.microsoft.com/office/powerpoint/2010/main" val="412286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34566" y="365123"/>
            <a:ext cx="5502875" cy="1036957"/>
          </a:xfrm>
        </p:spPr>
        <p:txBody>
          <a:bodyPr>
            <a:normAutofit/>
          </a:bodyPr>
          <a:lstStyle/>
          <a:p>
            <a:pPr algn="ctr"/>
            <a:r>
              <a:rPr lang="en-ZA" altLang="en-US" sz="3600" b="1" dirty="0">
                <a:solidFill>
                  <a:srgbClr val="002A6D"/>
                </a:solidFill>
                <a:latin typeface="Arial Narrow" panose="020B0606020202030204" pitchFamily="34" charset="0"/>
              </a:rPr>
              <a:t>MANDATORY FUNCTIONS</a:t>
            </a:r>
          </a:p>
        </p:txBody>
      </p:sp>
      <p:graphicFrame>
        <p:nvGraphicFramePr>
          <p:cNvPr id="6" name="Content Placeholder 5"/>
          <p:cNvGraphicFramePr>
            <a:graphicFrameLocks noGrp="1"/>
          </p:cNvGraphicFramePr>
          <p:nvPr>
            <p:ph sz="quarter" idx="1"/>
          </p:nvPr>
        </p:nvGraphicFramePr>
        <p:xfrm>
          <a:off x="320675" y="1502229"/>
          <a:ext cx="8502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Slide Number Placeholder 2"/>
          <p:cNvSpPr>
            <a:spLocks noGrp="1"/>
          </p:cNvSpPr>
          <p:nvPr>
            <p:ph type="sldNum" sz="quarter" idx="12"/>
          </p:nvPr>
        </p:nvSpPr>
        <p:spPr bwMode="auto">
          <a:xfrm>
            <a:off x="6804025" y="64309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BC2580-3042-4AD7-B79C-8E77A0B0BAEB}" type="slidenum">
              <a:rPr lang="en-ZA" altLang="en-US" smtClean="0">
                <a:ea typeface="ＭＳ Ｐゴシック" panose="020B0600070205080204" pitchFamily="34" charset="-128"/>
              </a:rPr>
              <a:pPr/>
              <a:t>7</a:t>
            </a:fld>
            <a:endParaRPr lang="en-ZA" altLang="en-US">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40642010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34038" y="288564"/>
            <a:ext cx="5856465" cy="810564"/>
          </a:xfrm>
        </p:spPr>
        <p:txBody>
          <a:bodyPr>
            <a:noAutofit/>
          </a:bodyPr>
          <a:lstStyle/>
          <a:p>
            <a:pPr algn="ctr" eaLnBrk="1" hangingPunct="1"/>
            <a:r>
              <a:rPr lang="en-ZA" altLang="en-US" sz="3600" b="1" dirty="0">
                <a:solidFill>
                  <a:srgbClr val="002A6D"/>
                </a:solidFill>
                <a:latin typeface="Arial Narrow" panose="020B0606020202030204" pitchFamily="34" charset="0"/>
              </a:rPr>
              <a:t>DISCRETIONARY FUNCTIONS </a:t>
            </a:r>
          </a:p>
        </p:txBody>
      </p:sp>
      <p:graphicFrame>
        <p:nvGraphicFramePr>
          <p:cNvPr id="5" name="Diagram 4"/>
          <p:cNvGraphicFramePr/>
          <p:nvPr/>
        </p:nvGraphicFramePr>
        <p:xfrm>
          <a:off x="165463" y="1584960"/>
          <a:ext cx="8826137" cy="4680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Slide Number Placeholder 2"/>
          <p:cNvSpPr>
            <a:spLocks noGrp="1"/>
          </p:cNvSpPr>
          <p:nvPr>
            <p:ph type="sldNum" sz="quarter" idx="12"/>
          </p:nvPr>
        </p:nvSpPr>
        <p:spPr bwMode="auto">
          <a:xfrm>
            <a:off x="6858000"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9DCAD1-8551-4C8E-98AA-02EA342F3521}" type="slidenum">
              <a:rPr lang="en-ZA" altLang="en-US" smtClean="0">
                <a:ea typeface="ＭＳ Ｐゴシック" panose="020B0600070205080204" pitchFamily="34" charset="-128"/>
              </a:rPr>
              <a:pPr/>
              <a:t>8</a:t>
            </a:fld>
            <a:endParaRPr lang="en-ZA" altLang="en-US">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686515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365123"/>
            <a:ext cx="6659880" cy="1325563"/>
          </a:xfrm>
        </p:spPr>
        <p:txBody>
          <a:bodyPr>
            <a:normAutofit/>
          </a:bodyPr>
          <a:lstStyle/>
          <a:p>
            <a:pPr algn="ctr"/>
            <a:r>
              <a:rPr lang="en-ZA" altLang="en-US" sz="3600" b="1" dirty="0">
                <a:solidFill>
                  <a:srgbClr val="002060"/>
                </a:solidFill>
                <a:latin typeface="Arial Narrow" panose="020B0606020202030204" pitchFamily="34" charset="0"/>
              </a:rPr>
              <a:t>EMPLOYMENT LAW FRAMEWORK</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9</a:t>
            </a:fld>
            <a:endParaRPr lang="en-ZA" dirty="0"/>
          </a:p>
        </p:txBody>
      </p:sp>
      <p:sp>
        <p:nvSpPr>
          <p:cNvPr id="5" name="Content Placeholder 4"/>
          <p:cNvSpPr>
            <a:spLocks noGrp="1"/>
          </p:cNvSpPr>
          <p:nvPr>
            <p:ph idx="1"/>
          </p:nvPr>
        </p:nvSpPr>
        <p:spPr bwMode="auto">
          <a:xfrm>
            <a:off x="109566" y="1825625"/>
            <a:ext cx="4006158" cy="1588135"/>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pPr marL="0" indent="0">
              <a:buNone/>
              <a:defRPr/>
            </a:pPr>
            <a:r>
              <a:rPr lang="en-ZA" sz="2400" b="1" dirty="0">
                <a:solidFill>
                  <a:srgbClr val="002060"/>
                </a:solidFill>
                <a:latin typeface="Arial Narrow" panose="020B0606020202030204" pitchFamily="34" charset="0"/>
              </a:rPr>
              <a:t>South African Constitution</a:t>
            </a:r>
          </a:p>
          <a:p>
            <a:pPr algn="ctr">
              <a:defRPr/>
            </a:pPr>
            <a:endParaRPr lang="en-ZA" sz="2400" b="1" dirty="0">
              <a:solidFill>
                <a:srgbClr val="002060"/>
              </a:solidFill>
              <a:latin typeface="Arial Narrow" panose="020B0606020202030204" pitchFamily="34" charset="0"/>
            </a:endParaRPr>
          </a:p>
        </p:txBody>
      </p:sp>
      <p:sp>
        <p:nvSpPr>
          <p:cNvPr id="6" name="Rectangle 5"/>
          <p:cNvSpPr/>
          <p:nvPr/>
        </p:nvSpPr>
        <p:spPr bwMode="auto">
          <a:xfrm>
            <a:off x="109566" y="4047684"/>
            <a:ext cx="4006158" cy="1549750"/>
          </a:xfrm>
          <a:prstGeom prst="rect">
            <a:avLst/>
          </a:prstGeom>
          <a:solidFill>
            <a:srgbClr val="99CC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en-ZA" sz="800" b="1" dirty="0">
              <a:solidFill>
                <a:srgbClr val="002060"/>
              </a:solidFill>
              <a:latin typeface="Arial Narrow" panose="020B0606020202030204" pitchFamily="34" charset="0"/>
            </a:endParaRPr>
          </a:p>
          <a:p>
            <a:pPr algn="ctr">
              <a:defRPr/>
            </a:pPr>
            <a:r>
              <a:rPr lang="en-ZA" sz="2400" b="1" dirty="0">
                <a:solidFill>
                  <a:srgbClr val="002060"/>
                </a:solidFill>
                <a:latin typeface="Arial Narrow" panose="020B0606020202030204" pitchFamily="34" charset="0"/>
              </a:rPr>
              <a:t>International Labour Organisation </a:t>
            </a:r>
          </a:p>
          <a:p>
            <a:pPr algn="ctr">
              <a:defRPr/>
            </a:pPr>
            <a:r>
              <a:rPr lang="en-ZA" sz="2400" b="1" dirty="0">
                <a:solidFill>
                  <a:srgbClr val="002060"/>
                </a:solidFill>
                <a:latin typeface="Arial Narrow" panose="020B0606020202030204" pitchFamily="34" charset="0"/>
              </a:rPr>
              <a:t>Policies and Conventions</a:t>
            </a:r>
          </a:p>
          <a:p>
            <a:pPr algn="ctr">
              <a:defRPr/>
            </a:pPr>
            <a:endParaRPr lang="en-ZA" sz="2400" b="1" dirty="0">
              <a:solidFill>
                <a:srgbClr val="002060"/>
              </a:solidFill>
              <a:latin typeface="Arial Narrow" panose="020B0606020202030204" pitchFamily="34" charset="0"/>
            </a:endParaRPr>
          </a:p>
        </p:txBody>
      </p:sp>
      <p:sp>
        <p:nvSpPr>
          <p:cNvPr id="7" name="Right Arrow 6"/>
          <p:cNvSpPr/>
          <p:nvPr/>
        </p:nvSpPr>
        <p:spPr>
          <a:xfrm>
            <a:off x="4115724" y="2324610"/>
            <a:ext cx="500062" cy="354013"/>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8" name="Right Arrow 7"/>
          <p:cNvSpPr/>
          <p:nvPr/>
        </p:nvSpPr>
        <p:spPr>
          <a:xfrm>
            <a:off x="4115724" y="4646346"/>
            <a:ext cx="500063"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9" name="Rectangle 8"/>
          <p:cNvSpPr/>
          <p:nvPr/>
        </p:nvSpPr>
        <p:spPr>
          <a:xfrm>
            <a:off x="4615786" y="1690686"/>
            <a:ext cx="247650" cy="4359275"/>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0" name="Right Arrow 9"/>
          <p:cNvSpPr/>
          <p:nvPr/>
        </p:nvSpPr>
        <p:spPr>
          <a:xfrm>
            <a:off x="4863435" y="1825625"/>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1" name="Right Arrow 10"/>
          <p:cNvSpPr/>
          <p:nvPr/>
        </p:nvSpPr>
        <p:spPr>
          <a:xfrm>
            <a:off x="4863434" y="2502410"/>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2" name="Right Arrow 11"/>
          <p:cNvSpPr/>
          <p:nvPr/>
        </p:nvSpPr>
        <p:spPr>
          <a:xfrm>
            <a:off x="4863434" y="3314134"/>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3" name="Right Arrow 12"/>
          <p:cNvSpPr/>
          <p:nvPr/>
        </p:nvSpPr>
        <p:spPr>
          <a:xfrm>
            <a:off x="4863433" y="4125858"/>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4" name="Right Arrow 13"/>
          <p:cNvSpPr/>
          <p:nvPr/>
        </p:nvSpPr>
        <p:spPr>
          <a:xfrm>
            <a:off x="4850048" y="4866583"/>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5" name="Right Arrow 14"/>
          <p:cNvSpPr/>
          <p:nvPr/>
        </p:nvSpPr>
        <p:spPr>
          <a:xfrm>
            <a:off x="4867528" y="5607309"/>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6" name="Rectangle 15"/>
          <p:cNvSpPr/>
          <p:nvPr/>
        </p:nvSpPr>
        <p:spPr bwMode="auto">
          <a:xfrm>
            <a:off x="5494573" y="1692414"/>
            <a:ext cx="3123230" cy="682368"/>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Labour Relations Act</a:t>
            </a:r>
          </a:p>
          <a:p>
            <a:pPr algn="ctr">
              <a:defRPr/>
            </a:pPr>
            <a:endParaRPr lang="en-ZA" sz="2000" b="1" dirty="0">
              <a:solidFill>
                <a:srgbClr val="002060"/>
              </a:solidFill>
              <a:latin typeface="Arial Narrow" panose="020B0606020202030204" pitchFamily="34" charset="0"/>
            </a:endParaRPr>
          </a:p>
        </p:txBody>
      </p:sp>
      <p:sp>
        <p:nvSpPr>
          <p:cNvPr id="17" name="Rectangle 16"/>
          <p:cNvSpPr/>
          <p:nvPr/>
        </p:nvSpPr>
        <p:spPr bwMode="auto">
          <a:xfrm>
            <a:off x="5507958" y="2439213"/>
            <a:ext cx="3123230" cy="682368"/>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National Minimum Wage  Act</a:t>
            </a:r>
          </a:p>
          <a:p>
            <a:pPr algn="ctr">
              <a:defRPr/>
            </a:pPr>
            <a:endParaRPr lang="en-ZA" sz="2000" b="1" dirty="0">
              <a:solidFill>
                <a:srgbClr val="002060"/>
              </a:solidFill>
              <a:latin typeface="Arial Narrow" panose="020B0606020202030204" pitchFamily="34" charset="0"/>
            </a:endParaRPr>
          </a:p>
        </p:txBody>
      </p:sp>
      <p:sp>
        <p:nvSpPr>
          <p:cNvPr id="18" name="Rectangle 17"/>
          <p:cNvSpPr/>
          <p:nvPr/>
        </p:nvSpPr>
        <p:spPr bwMode="auto">
          <a:xfrm>
            <a:off x="5494573" y="3152014"/>
            <a:ext cx="3131130" cy="676663"/>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Basic Conditions of Employment Act</a:t>
            </a:r>
          </a:p>
          <a:p>
            <a:pPr algn="ctr">
              <a:defRPr/>
            </a:pPr>
            <a:endParaRPr lang="en-ZA" sz="2000" b="1" dirty="0">
              <a:solidFill>
                <a:srgbClr val="002060"/>
              </a:solidFill>
              <a:latin typeface="Arial Narrow" panose="020B0606020202030204" pitchFamily="34" charset="0"/>
            </a:endParaRPr>
          </a:p>
        </p:txBody>
      </p:sp>
      <p:sp>
        <p:nvSpPr>
          <p:cNvPr id="19" name="Rectangle 18"/>
          <p:cNvSpPr/>
          <p:nvPr/>
        </p:nvSpPr>
        <p:spPr bwMode="auto">
          <a:xfrm>
            <a:off x="5507958" y="3873868"/>
            <a:ext cx="3117745" cy="705798"/>
          </a:xfrm>
          <a:prstGeom prst="rect">
            <a:avLst/>
          </a:prstGeom>
          <a:solidFill>
            <a:schemeClr val="accent1"/>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Employment Equity Act</a:t>
            </a:r>
          </a:p>
          <a:p>
            <a:pPr algn="ctr">
              <a:defRPr/>
            </a:pPr>
            <a:endParaRPr lang="en-ZA" sz="2000" b="1" dirty="0">
              <a:solidFill>
                <a:srgbClr val="002060"/>
              </a:solidFill>
              <a:latin typeface="Arial Narrow" panose="020B0606020202030204" pitchFamily="34" charset="0"/>
            </a:endParaRPr>
          </a:p>
        </p:txBody>
      </p:sp>
      <p:sp>
        <p:nvSpPr>
          <p:cNvPr id="20" name="Rectangle 19"/>
          <p:cNvSpPr/>
          <p:nvPr/>
        </p:nvSpPr>
        <p:spPr bwMode="auto">
          <a:xfrm>
            <a:off x="5510325" y="4663108"/>
            <a:ext cx="3115378" cy="686139"/>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Unemployment Insurance Act</a:t>
            </a:r>
          </a:p>
          <a:p>
            <a:pPr algn="ctr">
              <a:defRPr/>
            </a:pPr>
            <a:endParaRPr lang="en-ZA" sz="2000" b="1" dirty="0">
              <a:solidFill>
                <a:srgbClr val="002060"/>
              </a:solidFill>
              <a:latin typeface="Arial Narrow" panose="020B0606020202030204" pitchFamily="34" charset="0"/>
            </a:endParaRPr>
          </a:p>
        </p:txBody>
      </p:sp>
      <p:sp>
        <p:nvSpPr>
          <p:cNvPr id="21" name="Rectangle 20"/>
          <p:cNvSpPr/>
          <p:nvPr/>
        </p:nvSpPr>
        <p:spPr bwMode="auto">
          <a:xfrm>
            <a:off x="5516145" y="5432689"/>
            <a:ext cx="3117744" cy="783704"/>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Occupational Health and Safety Act</a:t>
            </a:r>
          </a:p>
          <a:p>
            <a:pPr algn="ctr">
              <a:defRPr/>
            </a:pPr>
            <a:endParaRPr lang="en-ZA" sz="20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446075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4ECC13F4E48544BE87D11B41952591" ma:contentTypeVersion="1" ma:contentTypeDescription="Create a new document." ma:contentTypeScope="" ma:versionID="84a92d6551fab2da6224169657ba866c">
  <xsd:schema xmlns:xsd="http://www.w3.org/2001/XMLSchema" xmlns:xs="http://www.w3.org/2001/XMLSchema" xmlns:p="http://schemas.microsoft.com/office/2006/metadata/properties" xmlns:ns2="c94b8d86-41ce-4097-bcdc-74434641d499" targetNamespace="http://schemas.microsoft.com/office/2006/metadata/properties" ma:root="true" ma:fieldsID="ad73493de8f5587a10ed388e12c788a9" ns2:_="">
    <xsd:import namespace="c94b8d86-41ce-4097-bcdc-74434641d49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8d86-41ce-4097-bcdc-74434641d4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AFF549-1DF4-469C-9C0C-E7E929C12571}">
  <ds:schemaRefs>
    <ds:schemaRef ds:uri="http://schemas.microsoft.com/sharepoint/v3/contenttype/forms"/>
  </ds:schemaRefs>
</ds:datastoreItem>
</file>

<file path=customXml/itemProps2.xml><?xml version="1.0" encoding="utf-8"?>
<ds:datastoreItem xmlns:ds="http://schemas.openxmlformats.org/officeDocument/2006/customXml" ds:itemID="{E050D6B7-D9CF-4597-933A-4509E9A26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b8d86-41ce-4097-bcdc-74434641d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132250-8F17-49D6-927E-B5A0110757FB}">
  <ds:schemaRef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c94b8d86-41ce-4097-bcdc-74434641d49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2439</TotalTime>
  <Words>4841</Words>
  <Application>Microsoft Office PowerPoint</Application>
  <PresentationFormat>On-screen Show (4:3)</PresentationFormat>
  <Paragraphs>644</Paragraphs>
  <Slides>41</Slides>
  <Notes>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MS PGothic</vt:lpstr>
      <vt:lpstr>MS PGothic</vt:lpstr>
      <vt:lpstr>Acumin Pro</vt:lpstr>
      <vt:lpstr>Arial</vt:lpstr>
      <vt:lpstr>Arial Black</vt:lpstr>
      <vt:lpstr>Arial Narrow</vt:lpstr>
      <vt:lpstr>Calibri</vt:lpstr>
      <vt:lpstr>Calibri Light</vt:lpstr>
      <vt:lpstr>Courier New</vt:lpstr>
      <vt:lpstr>MS Mincho</vt:lpstr>
      <vt:lpstr>Times New Roman</vt:lpstr>
      <vt:lpstr>Wingdings</vt:lpstr>
      <vt:lpstr>Office Theme</vt:lpstr>
      <vt:lpstr>Custom Design</vt:lpstr>
      <vt:lpstr>1_Office Theme</vt:lpstr>
      <vt:lpstr>PowerPoint Presentation</vt:lpstr>
      <vt:lpstr>COPYRIGHT</vt:lpstr>
      <vt:lpstr>PRESENTATION OUTLINE</vt:lpstr>
      <vt:lpstr>EXECUTIVE SUMMARY</vt:lpstr>
      <vt:lpstr>PowerPoint Presentation</vt:lpstr>
      <vt:lpstr>ENABLING LEGISLATION</vt:lpstr>
      <vt:lpstr>MANDATORY FUNCTIONS</vt:lpstr>
      <vt:lpstr>DISCRETIONARY FUNCTIONS </vt:lpstr>
      <vt:lpstr>EMPLOYMENT LAW FRAMEWORK</vt:lpstr>
      <vt:lpstr>THE IMVUSELELO STRATEGY MISSION AND VISION </vt:lpstr>
      <vt:lpstr>    STRATEGIC PILLARS </vt:lpstr>
      <vt:lpstr>THE IMVUSELELO STRATEGY STRATEGIC PROGRAMMES</vt:lpstr>
      <vt:lpstr>PowerPoint Presentation</vt:lpstr>
      <vt:lpstr>LEGEND</vt:lpstr>
      <vt:lpstr>2016/17 – 2021/22  NON–FINANCIAL PERFORMANCE RESULTS</vt:lpstr>
      <vt:lpstr>YEAR ON YEAR  PERFORMANCE COMPARISON:  2016/17 – 2021/22 FINANCIAL YEARS</vt:lpstr>
      <vt:lpstr>2021/22 PERFORMANCE</vt:lpstr>
      <vt:lpstr>2021/22 AUDIT OUTCOME</vt:lpstr>
      <vt:lpstr>EFFECTIVE AND QUALITY DISPUTE RESOLUTION</vt:lpstr>
      <vt:lpstr>REFERRALS BY THE ACT  2021/22</vt:lpstr>
      <vt:lpstr>2021/22 NEW JURISDICTION REFERRALS</vt:lpstr>
      <vt:lpstr>LEGISLATIVE IMPACT AND SOCIAL PROTECTION</vt:lpstr>
      <vt:lpstr>LABOUR MARKET STABILITY AND ECONOMIC DEVELOPMENT</vt:lpstr>
      <vt:lpstr>GOVERNANCE</vt:lpstr>
      <vt:lpstr>PRIORITY AND PRESIDENTIAL PROJECTS</vt:lpstr>
      <vt:lpstr>PowerPoint Presentation</vt:lpstr>
      <vt:lpstr>PowerPoint Presentation</vt:lpstr>
      <vt:lpstr>PowerPoint Presentation</vt:lpstr>
      <vt:lpstr>KEY FINANCIAL INDICATORS :  31 MARCH 2022</vt:lpstr>
      <vt:lpstr> FINANCIAL PERFORMANCE ANALYSIS </vt:lpstr>
      <vt:lpstr>FINANCIAL PERFORMANCE ANALYSIS- CONTINUED</vt:lpstr>
      <vt:lpstr>BUDGET vs ACTUAL – 31 March 2021/22</vt:lpstr>
      <vt:lpstr>REVENUE COMMENTARY</vt:lpstr>
      <vt:lpstr>ECONOMIC CLASSIFICATION COMMENTARY</vt:lpstr>
      <vt:lpstr>ECONOMIC CLASSIFICATION COMMENTARY - CONTINUED</vt:lpstr>
      <vt:lpstr>TOTAL COST : CASE DISBURSEMENT EXPENDITURE</vt:lpstr>
      <vt:lpstr>TOTAL COST: CASE DISBURSEMENT EXPENDITURE</vt:lpstr>
      <vt:lpstr>PROGRAMME FUNDING</vt:lpstr>
      <vt:lpstr>PROGRAMME FUNDING</vt:lpstr>
      <vt:lpstr>IRREGULAR, FRUITLESS AND WASTEFUL EXPENDITURE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CCMA BRICs unit: Governance &amp; Strategy Department</dc:creator>
  <cp:lastModifiedBy>Zolani Sakasa</cp:lastModifiedBy>
  <cp:revision>246</cp:revision>
  <dcterms:created xsi:type="dcterms:W3CDTF">2018-09-03T16:57:49Z</dcterms:created>
  <dcterms:modified xsi:type="dcterms:W3CDTF">2022-10-07T18:22:07Z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0x010100724ECC13F4E48544BE87D11B41952591</vt:lpwstr>
  </property>
  <property fmtid="{D5CDD505-2E9C-101B-9397-08002B2CF9AE}" pid="3" name="MSIP_Label_defa4170-0d19-0005-0004-bc88714345d2_Enabled">
    <vt:lpwstr>true</vt:lpwstr>
  </property>
  <property fmtid="{D5CDD505-2E9C-101B-9397-08002B2CF9AE}" pid="4" name="MSIP_Label_defa4170-0d19-0005-0004-bc88714345d2_SetDate">
    <vt:lpwstr>2022-10-06T22:11:17Z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fcb5eb25-2f24-4dc5-a952-3346b8237d12</vt:lpwstr>
  </property>
  <property fmtid="{D5CDD505-2E9C-101B-9397-08002B2CF9AE}" pid="8" name="MSIP_Label_defa4170-0d19-0005-0004-bc88714345d2_ActionId">
    <vt:lpwstr>7d53df33-31f2-4a9c-b050-d884fc5acf79</vt:lpwstr>
  </property>
  <property fmtid="{D5CDD505-2E9C-101B-9397-08002B2CF9AE}" pid="9" name="MSIP_Label_defa4170-0d19-0005-0004-bc88714345d2_ContentBits">
    <vt:lpwstr>0</vt:lpwstr>
  </property>
</Properties>
</file>