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86.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slideMasters/slideMaster8.xml" ContentType="application/vnd.openxmlformats-officedocument.presentationml.slideMaster+xml"/>
  <Override PartName="/ppt/notesSlides/notesSlide12.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charts/chart3.xml" ContentType="application/vnd.openxmlformats-officedocument.drawingml.char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theme/theme10.xml" ContentType="application/vnd.openxmlformats-officedocument.them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png" ContentType="image/png"/>
  <Override PartName="/ppt/notesSlides/notesSlide3.xml" ContentType="application/vnd.openxmlformats-officedocument.presentationml.notesSlide+xml"/>
  <Override PartName="/ppt/charts/style1.xml" ContentType="application/vnd.ms-office.chartstyl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drawings/drawing1.xml" ContentType="application/vnd.openxmlformats-officedocument.drawingml.chartshapes+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charts/colors1.xml" ContentType="application/vnd.ms-office.chartcolorstyl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charts/chart2.xml" ContentType="application/vnd.openxmlformats-officedocument.drawingml.char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4"/>
    <p:sldMasterId id="2147483673" r:id="rId5"/>
    <p:sldMasterId id="2147483710" r:id="rId6"/>
    <p:sldMasterId id="2147483746" r:id="rId7"/>
    <p:sldMasterId id="2147483758" r:id="rId8"/>
    <p:sldMasterId id="2147483771" r:id="rId9"/>
    <p:sldMasterId id="2147483783" r:id="rId10"/>
    <p:sldMasterId id="2147483795" r:id="rId11"/>
  </p:sldMasterIdLst>
  <p:notesMasterIdLst>
    <p:notesMasterId r:id="rId53"/>
  </p:notesMasterIdLst>
  <p:handoutMasterIdLst>
    <p:handoutMasterId r:id="rId54"/>
  </p:handoutMasterIdLst>
  <p:sldIdLst>
    <p:sldId id="710" r:id="rId12"/>
    <p:sldId id="652" r:id="rId13"/>
    <p:sldId id="537" r:id="rId14"/>
    <p:sldId id="819" r:id="rId15"/>
    <p:sldId id="601" r:id="rId16"/>
    <p:sldId id="801" r:id="rId17"/>
    <p:sldId id="820" r:id="rId18"/>
    <p:sldId id="773" r:id="rId19"/>
    <p:sldId id="818" r:id="rId20"/>
    <p:sldId id="825" r:id="rId21"/>
    <p:sldId id="846" r:id="rId22"/>
    <p:sldId id="847" r:id="rId23"/>
    <p:sldId id="848" r:id="rId24"/>
    <p:sldId id="849" r:id="rId25"/>
    <p:sldId id="850" r:id="rId26"/>
    <p:sldId id="851" r:id="rId27"/>
    <p:sldId id="852" r:id="rId28"/>
    <p:sldId id="853" r:id="rId29"/>
    <p:sldId id="810" r:id="rId30"/>
    <p:sldId id="811" r:id="rId31"/>
    <p:sldId id="812" r:id="rId32"/>
    <p:sldId id="813" r:id="rId33"/>
    <p:sldId id="814" r:id="rId34"/>
    <p:sldId id="815" r:id="rId35"/>
    <p:sldId id="804" r:id="rId36"/>
    <p:sldId id="805" r:id="rId37"/>
    <p:sldId id="806" r:id="rId38"/>
    <p:sldId id="807" r:id="rId39"/>
    <p:sldId id="808" r:id="rId40"/>
    <p:sldId id="809" r:id="rId41"/>
    <p:sldId id="778" r:id="rId42"/>
    <p:sldId id="816" r:id="rId43"/>
    <p:sldId id="817" r:id="rId44"/>
    <p:sldId id="821" r:id="rId45"/>
    <p:sldId id="802" r:id="rId46"/>
    <p:sldId id="803" r:id="rId47"/>
    <p:sldId id="789" r:id="rId48"/>
    <p:sldId id="790" r:id="rId49"/>
    <p:sldId id="854" r:id="rId50"/>
    <p:sldId id="855" r:id="rId51"/>
    <p:sldId id="779" r:id="rId52"/>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4271">
          <p15:clr>
            <a:srgbClr val="A4A3A4"/>
          </p15:clr>
        </p15:guide>
        <p15:guide id="2" pos="4224">
          <p15:clr>
            <a:srgbClr val="A4A3A4"/>
          </p15:clr>
        </p15:guide>
        <p15:guide id="3" orient="horz" pos="3743">
          <p15:clr>
            <a:srgbClr val="A4A3A4"/>
          </p15:clr>
        </p15:guide>
        <p15:guide id="4" pos="1392">
          <p15:clr>
            <a:srgbClr val="A4A3A4"/>
          </p15:clr>
        </p15:guide>
        <p15:guide id="5" orient="horz" pos="4079">
          <p15:clr>
            <a:srgbClr val="A4A3A4"/>
          </p15:clr>
        </p15:guide>
      </p15:sldGuideLst>
    </p:ext>
    <p:ext uri="{2D200454-40CA-4A62-9FC3-DE9A4176ACB9}">
      <p15:notesGuideLst xmlns:p15="http://schemas.microsoft.com/office/powerpoint/2012/main" xmlns="">
        <p15:guide id="1" orient="horz" pos="3126"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34607"/>
    <a:srgbClr val="7CBF33"/>
    <a:srgbClr val="FF6600"/>
    <a:srgbClr val="FF5050"/>
    <a:srgbClr val="984807"/>
    <a:srgbClr val="CCFFCC"/>
    <a:srgbClr val="4576A6"/>
    <a:srgbClr val="A25E11"/>
    <a:srgbClr val="663300"/>
    <a:srgbClr val="FFFF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93" autoAdjust="0"/>
    <p:restoredTop sz="98046" autoAdjust="0"/>
  </p:normalViewPr>
  <p:slideViewPr>
    <p:cSldViewPr snapToGrid="0">
      <p:cViewPr varScale="1">
        <p:scale>
          <a:sx n="72" d="100"/>
          <a:sy n="72" d="100"/>
        </p:scale>
        <p:origin x="-1398" y="-84"/>
      </p:cViewPr>
      <p:guideLst>
        <p:guide orient="horz" pos="4271"/>
        <p:guide orient="horz" pos="3743"/>
        <p:guide orient="horz" pos="4079"/>
        <p:guide pos="4224"/>
        <p:guide pos="1392"/>
      </p:guideLst>
    </p:cSldViewPr>
  </p:slideViewPr>
  <p:outlineViewPr>
    <p:cViewPr>
      <p:scale>
        <a:sx n="33" d="100"/>
        <a:sy n="33" d="100"/>
      </p:scale>
      <p:origin x="0" y="0"/>
    </p:cViewPr>
  </p:outlineViewPr>
  <p:notesTextViewPr>
    <p:cViewPr>
      <p:scale>
        <a:sx n="1" d="1"/>
        <a:sy n="1" d="1"/>
      </p:scale>
      <p:origin x="0" y="0"/>
    </p:cViewPr>
  </p:notesTextViewPr>
  <p:sorterViewPr>
    <p:cViewPr>
      <p:scale>
        <a:sx n="130" d="100"/>
        <a:sy n="130" d="100"/>
      </p:scale>
      <p:origin x="0" y="0"/>
    </p:cViewPr>
  </p:sorterViewPr>
  <p:notesViewPr>
    <p:cSldViewPr snapToGrid="0">
      <p:cViewPr varScale="1">
        <p:scale>
          <a:sx n="51" d="100"/>
          <a:sy n="51" d="100"/>
        </p:scale>
        <p:origin x="-1932" y="-108"/>
      </p:cViewPr>
      <p:guideLst>
        <p:guide orient="horz" pos="3126"/>
        <p:guide pos="2141"/>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40.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3.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Office_Excel_Worksheet4.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Office_Excel_Worksheet5.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lang val="en-ZA"/>
  <c:chart>
    <c:autoTitleDeleted val="1"/>
    <c:plotArea>
      <c:layout/>
      <c:barChart>
        <c:barDir val="col"/>
        <c:grouping val="clustered"/>
        <c:ser>
          <c:idx val="0"/>
          <c:order val="0"/>
          <c:tx>
            <c:strRef>
              <c:f>Sheet1!$B$4</c:f>
              <c:strCache>
                <c:ptCount val="1"/>
                <c:pt idx="0">
                  <c:v>Adjusted Planned Cashflow</c:v>
                </c:pt>
              </c:strCache>
            </c:strRef>
          </c:tx>
          <c:spPr>
            <a:solidFill>
              <a:srgbClr val="0070C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cat>
            <c:strRef>
              <c:f>Sheet1!$C$3:$E$3</c:f>
              <c:strCache>
                <c:ptCount val="3"/>
                <c:pt idx="0">
                  <c:v>Capital Budget</c:v>
                </c:pt>
                <c:pt idx="1">
                  <c:v>Operating Budget</c:v>
                </c:pt>
                <c:pt idx="2">
                  <c:v>Total</c:v>
                </c:pt>
              </c:strCache>
            </c:strRef>
          </c:cat>
          <c:val>
            <c:numRef>
              <c:f>Sheet1!$C$4:$E$4</c:f>
              <c:numCache>
                <c:formatCode>#,##0.00</c:formatCode>
                <c:ptCount val="3"/>
                <c:pt idx="0">
                  <c:v>1671.6499999999999</c:v>
                </c:pt>
                <c:pt idx="1">
                  <c:v>2210.3100000000004</c:v>
                </c:pt>
                <c:pt idx="2">
                  <c:v>3881.96</c:v>
                </c:pt>
              </c:numCache>
            </c:numRef>
          </c:val>
          <c:extLst xmlns:c16r2="http://schemas.microsoft.com/office/drawing/2015/06/chart">
            <c:ext xmlns:c16="http://schemas.microsoft.com/office/drawing/2014/chart" uri="{C3380CC4-5D6E-409C-BE32-E72D297353CC}">
              <c16:uniqueId val="{00000000-090E-40A6-9678-90DE6C841CCA}"/>
            </c:ext>
          </c:extLst>
        </c:ser>
        <c:ser>
          <c:idx val="1"/>
          <c:order val="1"/>
          <c:tx>
            <c:strRef>
              <c:f>Sheet1!$B$5</c:f>
              <c:strCache>
                <c:ptCount val="1"/>
                <c:pt idx="0">
                  <c:v>Actual Cashflow</c:v>
                </c:pt>
              </c:strCache>
            </c:strRef>
          </c:tx>
          <c:spPr>
            <a:solidFill>
              <a:srgbClr val="FF0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cat>
            <c:strRef>
              <c:f>Sheet1!$C$3:$E$3</c:f>
              <c:strCache>
                <c:ptCount val="3"/>
                <c:pt idx="0">
                  <c:v>Capital Budget</c:v>
                </c:pt>
                <c:pt idx="1">
                  <c:v>Operating Budget</c:v>
                </c:pt>
                <c:pt idx="2">
                  <c:v>Total</c:v>
                </c:pt>
              </c:strCache>
            </c:strRef>
          </c:cat>
          <c:val>
            <c:numRef>
              <c:f>Sheet1!$C$5:$E$5</c:f>
              <c:numCache>
                <c:formatCode>#,##0.00</c:formatCode>
                <c:ptCount val="3"/>
                <c:pt idx="0">
                  <c:v>1795.75</c:v>
                </c:pt>
                <c:pt idx="1">
                  <c:v>2281.11</c:v>
                </c:pt>
                <c:pt idx="2">
                  <c:v>4076.86</c:v>
                </c:pt>
              </c:numCache>
            </c:numRef>
          </c:val>
          <c:extLst xmlns:c16r2="http://schemas.microsoft.com/office/drawing/2015/06/chart">
            <c:ext xmlns:c16="http://schemas.microsoft.com/office/drawing/2014/chart" uri="{C3380CC4-5D6E-409C-BE32-E72D297353CC}">
              <c16:uniqueId val="{00000001-090E-40A6-9678-90DE6C841CCA}"/>
            </c:ext>
          </c:extLst>
        </c:ser>
        <c:ser>
          <c:idx val="2"/>
          <c:order val="2"/>
          <c:tx>
            <c:strRef>
              <c:f>Sheet1!$B$6</c:f>
              <c:strCache>
                <c:ptCount val="1"/>
                <c:pt idx="0">
                  <c:v>Performance</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cat>
            <c:strRef>
              <c:f>Sheet1!$C$3:$E$3</c:f>
              <c:strCache>
                <c:ptCount val="3"/>
                <c:pt idx="0">
                  <c:v>Capital Budget</c:v>
                </c:pt>
                <c:pt idx="1">
                  <c:v>Operating Budget</c:v>
                </c:pt>
                <c:pt idx="2">
                  <c:v>Total</c:v>
                </c:pt>
              </c:strCache>
            </c:strRef>
          </c:cat>
          <c:val>
            <c:numRef>
              <c:f>Sheet1!$C$6:$E$6</c:f>
              <c:numCache>
                <c:formatCode>0.00%</c:formatCode>
                <c:ptCount val="3"/>
                <c:pt idx="0">
                  <c:v>1.0742380282953967</c:v>
                </c:pt>
                <c:pt idx="1">
                  <c:v>1.0320317059597977</c:v>
                </c:pt>
                <c:pt idx="2">
                  <c:v>1.0502065966676628</c:v>
                </c:pt>
              </c:numCache>
            </c:numRef>
          </c:val>
          <c:extLst xmlns:c16r2="http://schemas.microsoft.com/office/drawing/2015/06/chart">
            <c:ext xmlns:c16="http://schemas.microsoft.com/office/drawing/2014/chart" uri="{C3380CC4-5D6E-409C-BE32-E72D297353CC}">
              <c16:uniqueId val="{00000002-090E-40A6-9678-90DE6C841CCA}"/>
            </c:ext>
          </c:extLst>
        </c:ser>
        <c:dLbls/>
        <c:gapWidth val="100"/>
        <c:overlap val="-24"/>
        <c:axId val="130131456"/>
        <c:axId val="130132992"/>
      </c:barChart>
      <c:catAx>
        <c:axId val="130131456"/>
        <c:scaling>
          <c:orientation val="minMax"/>
        </c:scaling>
        <c:axPos val="b"/>
        <c:numFmt formatCode="General" sourceLinked="1"/>
        <c:maj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0132992"/>
        <c:crosses val="autoZero"/>
        <c:auto val="1"/>
        <c:lblAlgn val="ctr"/>
        <c:lblOffset val="100"/>
      </c:catAx>
      <c:valAx>
        <c:axId val="130132992"/>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ZA" sz="1400" b="1" i="0" baseline="0"/>
                  <a:t>R (Million)</a:t>
                </a:r>
              </a:p>
            </c:rich>
          </c:tx>
          <c:spPr>
            <a:noFill/>
            <a:ln>
              <a:noFill/>
            </a:ln>
            <a:effectLst/>
          </c:spPr>
        </c:title>
        <c:numFmt formatCode="#,##0.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013145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1"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chart>
  <c:spPr>
    <a:noFill/>
    <a:ln w="15875">
      <a:solidFill>
        <a:schemeClr val="accent1"/>
      </a:solidFill>
    </a:ln>
    <a:effectLst/>
  </c:spPr>
  <c:txPr>
    <a:bodyPr/>
    <a:lstStyle/>
    <a:p>
      <a:pPr>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a:lstStyle/>
          <a:p>
            <a:pPr>
              <a:defRPr>
                <a:solidFill>
                  <a:schemeClr val="dk1"/>
                </a:solidFill>
                <a:latin typeface="+mn-lt"/>
                <a:ea typeface="+mn-ea"/>
                <a:cs typeface="+mn-cs"/>
              </a:defRPr>
            </a:pPr>
            <a:r>
              <a:rPr lang="en-US" sz="1000">
                <a:solidFill>
                  <a:schemeClr val="dk1"/>
                </a:solidFill>
                <a:latin typeface="+mn-lt"/>
                <a:ea typeface="+mn-ea"/>
                <a:cs typeface="+mn-cs"/>
              </a:rPr>
              <a:t>Armscor Staff Composition by Gender From 2015 to 2022 </a:t>
            </a:r>
            <a:endParaRPr lang="en-US" sz="1000"/>
          </a:p>
        </c:rich>
      </c:tx>
      <c:spPr>
        <a:solidFill>
          <a:schemeClr val="lt1"/>
        </a:solidFill>
        <a:ln w="12700" cap="flat" cmpd="sng" algn="ctr">
          <a:solidFill>
            <a:schemeClr val="dk1"/>
          </a:solidFill>
          <a:prstDash val="solid"/>
          <a:miter lim="800000"/>
        </a:ln>
        <a:effectLst/>
      </c:spPr>
    </c:title>
    <c:view3D>
      <c:rAngAx val="1"/>
    </c:view3D>
    <c:plotArea>
      <c:layout/>
      <c:bar3DChart>
        <c:barDir val="col"/>
        <c:grouping val="clustered"/>
        <c:ser>
          <c:idx val="0"/>
          <c:order val="0"/>
          <c:tx>
            <c:strRef>
              <c:f>Sheet2!$D$29</c:f>
              <c:strCache>
                <c:ptCount val="1"/>
                <c:pt idx="0">
                  <c:v>Males</c:v>
                </c:pt>
              </c:strCache>
            </c:strRef>
          </c:tx>
          <c:spPr>
            <a:solidFill>
              <a:srgbClr val="0070C0"/>
            </a:solidFill>
          </c:spPr>
          <c:dLbls>
            <c:dLbl>
              <c:idx val="0"/>
              <c:layout>
                <c:manualLayout>
                  <c:x val="1.1251758087201125E-2"/>
                  <c:y val="1.3793103448275822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F18C-4432-B220-16C05B3A5045}"/>
                </c:ext>
              </c:extLst>
            </c:dLbl>
            <c:dLbl>
              <c:idx val="1"/>
              <c:layout>
                <c:manualLayout>
                  <c:x val="1.2232521567715432E-2"/>
                  <c:y val="9.1954022988505763E-3"/>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F18C-4432-B220-16C05B3A5045}"/>
                </c:ext>
              </c:extLst>
            </c:dLbl>
            <c:dLbl>
              <c:idx val="2"/>
              <c:layout>
                <c:manualLayout>
                  <c:x val="2.5097179308282672E-3"/>
                  <c:y val="4.5977011494252873E-3"/>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F18C-4432-B220-16C05B3A5045}"/>
                </c:ext>
              </c:extLst>
            </c:dLbl>
            <c:dLbl>
              <c:idx val="3"/>
              <c:layout>
                <c:manualLayout>
                  <c:x val="1.5535621338471934E-2"/>
                  <c:y val="2.2988505747126436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F18C-4432-B220-16C05B3A5045}"/>
                </c:ext>
              </c:extLst>
            </c:dLbl>
            <c:dLbl>
              <c:idx val="4"/>
              <c:layout>
                <c:manualLayout>
                  <c:x val="1.4709237294705253E-3"/>
                  <c:y val="4.5977011494252448E-3"/>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F18C-4432-B220-16C05B3A5045}"/>
                </c:ext>
              </c:extLst>
            </c:dLbl>
            <c:dLbl>
              <c:idx val="5"/>
              <c:layout>
                <c:manualLayout>
                  <c:x val="1.716114599599101E-3"/>
                  <c:y val="4.933659154674635E-3"/>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F18C-4432-B220-16C05B3A5045}"/>
                </c:ext>
              </c:extLst>
            </c:dLbl>
            <c:dLbl>
              <c:idx val="6"/>
              <c:layout>
                <c:manualLayout>
                  <c:x val="1.1251758087201125E-2"/>
                  <c:y val="9.1954022988505763E-3"/>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F18C-4432-B220-16C05B3A5045}"/>
                </c:ext>
              </c:extLst>
            </c:dLbl>
            <c:dLbl>
              <c:idx val="7"/>
              <c:layout>
                <c:manualLayout>
                  <c:x val="1.1251758087201021E-2"/>
                  <c:y val="1.3793103448275865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F18C-4432-B220-16C05B3A5045}"/>
                </c:ext>
              </c:extLst>
            </c:dLbl>
            <c:spPr>
              <a:noFill/>
              <a:ln>
                <a:noFill/>
              </a:ln>
              <a:effectLst/>
            </c:spPr>
            <c:txPr>
              <a:bodyPr wrap="square" lIns="38100" tIns="19050" rIns="38100" bIns="19050" anchor="ctr">
                <a:spAutoFit/>
              </a:bodyPr>
              <a:lstStyle/>
              <a:p>
                <a:pPr>
                  <a:defRPr sz="800"/>
                </a:pPr>
                <a:endParaRPr lang="en-US"/>
              </a:p>
            </c:txPr>
            <c:showVal val="1"/>
            <c:extLst xmlns:c16r2="http://schemas.microsoft.com/office/drawing/2015/06/chart">
              <c:ext xmlns:c15="http://schemas.microsoft.com/office/drawing/2012/chart" uri="{CE6537A1-D6FC-4f65-9D91-7224C49458BB}">
                <c15:showLeaderLines val="0"/>
              </c:ext>
            </c:extLst>
          </c:dLbls>
          <c:cat>
            <c:strRef>
              <c:f>Sheet2!$C$30:$C$37</c:f>
              <c:strCache>
                <c:ptCount val="8"/>
                <c:pt idx="0">
                  <c:v>31/03/2015</c:v>
                </c:pt>
                <c:pt idx="1">
                  <c:v>31/03/2016</c:v>
                </c:pt>
                <c:pt idx="2">
                  <c:v>31/03/2017</c:v>
                </c:pt>
                <c:pt idx="3">
                  <c:v>31/03/2018</c:v>
                </c:pt>
                <c:pt idx="4">
                  <c:v>31/03/2019</c:v>
                </c:pt>
                <c:pt idx="5">
                  <c:v>31/03/2020</c:v>
                </c:pt>
                <c:pt idx="6">
                  <c:v>31/03/2021</c:v>
                </c:pt>
                <c:pt idx="7">
                  <c:v>31/03/2022</c:v>
                </c:pt>
              </c:strCache>
            </c:strRef>
          </c:cat>
          <c:val>
            <c:numRef>
              <c:f>Sheet2!$D$30:$D$37</c:f>
              <c:numCache>
                <c:formatCode>General</c:formatCode>
                <c:ptCount val="8"/>
                <c:pt idx="0">
                  <c:v>941</c:v>
                </c:pt>
                <c:pt idx="1">
                  <c:v>897</c:v>
                </c:pt>
                <c:pt idx="2">
                  <c:v>891</c:v>
                </c:pt>
                <c:pt idx="3">
                  <c:v>947</c:v>
                </c:pt>
                <c:pt idx="4">
                  <c:v>925</c:v>
                </c:pt>
                <c:pt idx="5">
                  <c:v>901</c:v>
                </c:pt>
                <c:pt idx="6">
                  <c:v>898</c:v>
                </c:pt>
                <c:pt idx="7">
                  <c:v>826</c:v>
                </c:pt>
              </c:numCache>
            </c:numRef>
          </c:val>
          <c:extLst xmlns:c16r2="http://schemas.microsoft.com/office/drawing/2015/06/chart">
            <c:ext xmlns:c16="http://schemas.microsoft.com/office/drawing/2014/chart" uri="{C3380CC4-5D6E-409C-BE32-E72D297353CC}">
              <c16:uniqueId val="{00000008-F18C-4432-B220-16C05B3A5045}"/>
            </c:ext>
          </c:extLst>
        </c:ser>
        <c:ser>
          <c:idx val="1"/>
          <c:order val="1"/>
          <c:tx>
            <c:strRef>
              <c:f>Sheet2!$E$29</c:f>
              <c:strCache>
                <c:ptCount val="1"/>
                <c:pt idx="0">
                  <c:v>Females</c:v>
                </c:pt>
              </c:strCache>
            </c:strRef>
          </c:tx>
          <c:spPr>
            <a:solidFill>
              <a:srgbClr val="FF0000"/>
            </a:solidFill>
          </c:spPr>
          <c:dLbls>
            <c:dLbl>
              <c:idx val="0"/>
              <c:layout>
                <c:manualLayout>
                  <c:x val="1.2232521567715432E-2"/>
                  <c:y val="1.3793103448275865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F18C-4432-B220-16C05B3A5045}"/>
                </c:ext>
              </c:extLst>
            </c:dLbl>
            <c:dLbl>
              <c:idx val="1"/>
              <c:layout>
                <c:manualLayout>
                  <c:x val="1.1987330697586857E-2"/>
                  <c:y val="1.8390804597701111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F18C-4432-B220-16C05B3A5045}"/>
                </c:ext>
              </c:extLst>
            </c:dLbl>
            <c:dLbl>
              <c:idx val="2"/>
              <c:layout>
                <c:manualLayout>
                  <c:x val="1.3761476018029396E-2"/>
                  <c:y val="1.8390804597701153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F18C-4432-B220-16C05B3A5045}"/>
                </c:ext>
              </c:extLst>
            </c:dLbl>
            <c:dLbl>
              <c:idx val="3"/>
              <c:layout>
                <c:manualLayout>
                  <c:x val="2.140669125220097E-2"/>
                  <c:y val="9.1954022988505763E-3"/>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F18C-4432-B220-16C05B3A5045}"/>
                </c:ext>
              </c:extLst>
            </c:dLbl>
            <c:dLbl>
              <c:idx val="4"/>
              <c:layout>
                <c:manualLayout>
                  <c:x val="1.7309988150215401E-2"/>
                  <c:y val="9.1954022988505763E-3"/>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F18C-4432-B220-16C05B3A5045}"/>
                </c:ext>
              </c:extLst>
            </c:dLbl>
            <c:dLbl>
              <c:idx val="5"/>
              <c:layout>
                <c:manualLayout>
                  <c:x val="1.8348560860272218E-2"/>
                  <c:y val="9.1954022988505364E-3"/>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F18C-4432-B220-16C05B3A5045}"/>
                </c:ext>
              </c:extLst>
            </c:dLbl>
            <c:dLbl>
              <c:idx val="6"/>
              <c:layout>
                <c:manualLayout>
                  <c:x val="1.4120956399437416E-2"/>
                  <c:y val="1.8122183002986698E-2"/>
                </c:manualLayout>
              </c:layout>
              <c:spPr>
                <a:noFill/>
                <a:ln>
                  <a:noFill/>
                </a:ln>
                <a:effectLst/>
              </c:spPr>
              <c:txPr>
                <a:bodyPr wrap="square" lIns="38100" tIns="19050" rIns="38100" bIns="19050" anchor="ctr">
                  <a:noAutofit/>
                </a:bodyPr>
                <a:lstStyle/>
                <a:p>
                  <a:pPr>
                    <a:defRPr sz="800"/>
                  </a:pPr>
                  <a:endParaRPr lang="en-US"/>
                </a:p>
              </c:txPr>
              <c:showVal val="1"/>
              <c:extLst xmlns:c16r2="http://schemas.microsoft.com/office/drawing/2015/06/chart">
                <c:ext xmlns:c15="http://schemas.microsoft.com/office/drawing/2012/chart" uri="{CE6537A1-D6FC-4f65-9D91-7224C49458BB}">
                  <c15:layout>
                    <c:manualLayout>
                      <c:w val="6.9727011971604816E-2"/>
                      <c:h val="8.3239388179925794E-2"/>
                    </c:manualLayout>
                  </c15:layout>
                </c:ext>
                <c:ext xmlns:c16="http://schemas.microsoft.com/office/drawing/2014/chart" uri="{C3380CC4-5D6E-409C-BE32-E72D297353CC}">
                  <c16:uniqueId val="{0000000F-F18C-4432-B220-16C05B3A5045}"/>
                </c:ext>
              </c:extLst>
            </c:dLbl>
            <c:dLbl>
              <c:idx val="7"/>
              <c:layout>
                <c:manualLayout>
                  <c:x val="1.6329224669700999E-2"/>
                  <c:y val="4.5977011494252448E-3"/>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F18C-4432-B220-16C05B3A5045}"/>
                </c:ext>
              </c:extLst>
            </c:dLbl>
            <c:spPr>
              <a:noFill/>
              <a:ln>
                <a:noFill/>
              </a:ln>
              <a:effectLst/>
            </c:spPr>
            <c:txPr>
              <a:bodyPr wrap="square" lIns="38100" tIns="19050" rIns="38100" bIns="19050" anchor="ctr">
                <a:spAutoFit/>
              </a:bodyPr>
              <a:lstStyle/>
              <a:p>
                <a:pPr>
                  <a:defRPr sz="800"/>
                </a:pPr>
                <a:endParaRPr lang="en-US"/>
              </a:p>
            </c:txPr>
            <c:showVal val="1"/>
            <c:extLst xmlns:c16r2="http://schemas.microsoft.com/office/drawing/2015/06/chart">
              <c:ext xmlns:c15="http://schemas.microsoft.com/office/drawing/2012/chart" uri="{CE6537A1-D6FC-4f65-9D91-7224C49458BB}">
                <c15:showLeaderLines val="0"/>
              </c:ext>
            </c:extLst>
          </c:dLbls>
          <c:cat>
            <c:strRef>
              <c:f>Sheet2!$C$30:$C$37</c:f>
              <c:strCache>
                <c:ptCount val="8"/>
                <c:pt idx="0">
                  <c:v>31/03/2015</c:v>
                </c:pt>
                <c:pt idx="1">
                  <c:v>31/03/2016</c:v>
                </c:pt>
                <c:pt idx="2">
                  <c:v>31/03/2017</c:v>
                </c:pt>
                <c:pt idx="3">
                  <c:v>31/03/2018</c:v>
                </c:pt>
                <c:pt idx="4">
                  <c:v>31/03/2019</c:v>
                </c:pt>
                <c:pt idx="5">
                  <c:v>31/03/2020</c:v>
                </c:pt>
                <c:pt idx="6">
                  <c:v>31/03/2021</c:v>
                </c:pt>
                <c:pt idx="7">
                  <c:v>31/03/2022</c:v>
                </c:pt>
              </c:strCache>
            </c:strRef>
          </c:cat>
          <c:val>
            <c:numRef>
              <c:f>Sheet2!$E$30:$E$37</c:f>
              <c:numCache>
                <c:formatCode>General</c:formatCode>
                <c:ptCount val="8"/>
                <c:pt idx="0">
                  <c:v>496</c:v>
                </c:pt>
                <c:pt idx="1">
                  <c:v>486</c:v>
                </c:pt>
                <c:pt idx="2">
                  <c:v>493</c:v>
                </c:pt>
                <c:pt idx="3">
                  <c:v>516</c:v>
                </c:pt>
                <c:pt idx="4">
                  <c:v>542</c:v>
                </c:pt>
                <c:pt idx="5">
                  <c:v>546</c:v>
                </c:pt>
                <c:pt idx="6">
                  <c:v>579</c:v>
                </c:pt>
                <c:pt idx="7">
                  <c:v>549</c:v>
                </c:pt>
              </c:numCache>
            </c:numRef>
          </c:val>
          <c:extLst xmlns:c16r2="http://schemas.microsoft.com/office/drawing/2015/06/chart">
            <c:ext xmlns:c16="http://schemas.microsoft.com/office/drawing/2014/chart" uri="{C3380CC4-5D6E-409C-BE32-E72D297353CC}">
              <c16:uniqueId val="{00000011-F18C-4432-B220-16C05B3A5045}"/>
            </c:ext>
          </c:extLst>
        </c:ser>
        <c:dLbls/>
        <c:shape val="box"/>
        <c:axId val="131226624"/>
        <c:axId val="131228416"/>
        <c:axId val="0"/>
      </c:bar3DChart>
      <c:catAx>
        <c:axId val="131226624"/>
        <c:scaling>
          <c:orientation val="minMax"/>
        </c:scaling>
        <c:axPos val="b"/>
        <c:numFmt formatCode="General" sourceLinked="0"/>
        <c:tickLblPos val="nextTo"/>
        <c:crossAx val="131228416"/>
        <c:crosses val="autoZero"/>
        <c:auto val="1"/>
        <c:lblAlgn val="ctr"/>
        <c:lblOffset val="100"/>
      </c:catAx>
      <c:valAx>
        <c:axId val="131228416"/>
        <c:scaling>
          <c:orientation val="minMax"/>
        </c:scaling>
        <c:axPos val="l"/>
        <c:majorGridlines/>
        <c:numFmt formatCode="General" sourceLinked="1"/>
        <c:tickLblPos val="nextTo"/>
        <c:crossAx val="131226624"/>
        <c:crosses val="autoZero"/>
        <c:crossBetween val="between"/>
      </c:valAx>
    </c:plotArea>
    <c:legend>
      <c:legendPos val="b"/>
    </c:legend>
    <c:plotVisOnly val="1"/>
    <c:dispBlanksAs val="gap"/>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en-U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view3D>
      <c:rAngAx val="1"/>
    </c:view3D>
    <c:plotArea>
      <c:layout>
        <c:manualLayout>
          <c:layoutTarget val="inner"/>
          <c:xMode val="edge"/>
          <c:yMode val="edge"/>
          <c:x val="5.7170263839959622E-2"/>
          <c:y val="0.22635461685403196"/>
          <c:w val="0.92088881080583262"/>
          <c:h val="0.68677362490456983"/>
        </c:manualLayout>
      </c:layout>
      <c:bar3DChart>
        <c:barDir val="col"/>
        <c:grouping val="clustered"/>
        <c:ser>
          <c:idx val="0"/>
          <c:order val="0"/>
          <c:dPt>
            <c:idx val="0"/>
            <c:spPr>
              <a:solidFill>
                <a:srgbClr val="0070C0"/>
              </a:solidFill>
            </c:spPr>
            <c:extLst xmlns:c16r2="http://schemas.microsoft.com/office/drawing/2015/06/chart">
              <c:ext xmlns:c16="http://schemas.microsoft.com/office/drawing/2014/chart" uri="{C3380CC4-5D6E-409C-BE32-E72D297353CC}">
                <c16:uniqueId val="{00000001-817E-4CBA-8BC9-2301257F00BC}"/>
              </c:ext>
            </c:extLst>
          </c:dPt>
          <c:dPt>
            <c:idx val="1"/>
            <c:spPr>
              <a:solidFill>
                <a:srgbClr val="00B050"/>
              </a:solidFill>
            </c:spPr>
            <c:extLst xmlns:c16r2="http://schemas.microsoft.com/office/drawing/2015/06/chart">
              <c:ext xmlns:c16="http://schemas.microsoft.com/office/drawing/2014/chart" uri="{C3380CC4-5D6E-409C-BE32-E72D297353CC}">
                <c16:uniqueId val="{00000003-817E-4CBA-8BC9-2301257F00BC}"/>
              </c:ext>
            </c:extLst>
          </c:dPt>
          <c:dPt>
            <c:idx val="2"/>
            <c:spPr>
              <a:solidFill>
                <a:srgbClr val="FF0000"/>
              </a:solidFill>
            </c:spPr>
            <c:extLst xmlns:c16r2="http://schemas.microsoft.com/office/drawing/2015/06/chart">
              <c:ext xmlns:c16="http://schemas.microsoft.com/office/drawing/2014/chart" uri="{C3380CC4-5D6E-409C-BE32-E72D297353CC}">
                <c16:uniqueId val="{00000005-817E-4CBA-8BC9-2301257F00BC}"/>
              </c:ext>
            </c:extLst>
          </c:dPt>
          <c:dPt>
            <c:idx val="3"/>
            <c:spPr>
              <a:solidFill>
                <a:srgbClr val="7030A0"/>
              </a:solidFill>
            </c:spPr>
            <c:extLst xmlns:c16r2="http://schemas.microsoft.com/office/drawing/2015/06/chart">
              <c:ext xmlns:c16="http://schemas.microsoft.com/office/drawing/2014/chart" uri="{C3380CC4-5D6E-409C-BE32-E72D297353CC}">
                <c16:uniqueId val="{00000007-817E-4CBA-8BC9-2301257F00BC}"/>
              </c:ext>
            </c:extLst>
          </c:dPt>
          <c:dLbls>
            <c:dLbl>
              <c:idx val="0"/>
              <c:layout>
                <c:manualLayout>
                  <c:x val="7.3529411764705881E-3"/>
                  <c:y val="-2.0294263626639244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817E-4CBA-8BC9-2301257F00BC}"/>
                </c:ext>
              </c:extLst>
            </c:dLbl>
            <c:dLbl>
              <c:idx val="1"/>
              <c:layout>
                <c:manualLayout>
                  <c:x val="2.3746508135404396E-2"/>
                  <c:y val="-1.067672086724876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817E-4CBA-8BC9-2301257F00BC}"/>
                </c:ext>
              </c:extLst>
            </c:dLbl>
            <c:dLbl>
              <c:idx val="2"/>
              <c:layout>
                <c:manualLayout>
                  <c:x val="3.3012947462918052E-2"/>
                  <c:y val="-1.7212592205825144E-2"/>
                </c:manualLayout>
              </c:layout>
              <c:showVal val="1"/>
              <c:extLst xmlns:c16r2="http://schemas.microsoft.com/office/drawing/2015/06/chart">
                <c:ext xmlns:c15="http://schemas.microsoft.com/office/drawing/2012/chart" uri="{CE6537A1-D6FC-4f65-9D91-7224C49458BB}">
                  <c15:layout>
                    <c:manualLayout>
                      <c:w val="8.4046946963371089E-2"/>
                      <c:h val="7.4047471485898617E-2"/>
                    </c:manualLayout>
                  </c15:layout>
                </c:ext>
                <c:ext xmlns:c16="http://schemas.microsoft.com/office/drawing/2014/chart" uri="{C3380CC4-5D6E-409C-BE32-E72D297353CC}">
                  <c16:uniqueId val="{00000005-817E-4CBA-8BC9-2301257F00BC}"/>
                </c:ext>
              </c:extLst>
            </c:dLbl>
            <c:dLbl>
              <c:idx val="3"/>
              <c:layout>
                <c:manualLayout>
                  <c:x val="2.5376828754675292E-2"/>
                  <c:y val="-1.1149453680023786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817E-4CBA-8BC9-2301257F00BC}"/>
                </c:ext>
              </c:extLst>
            </c:dLbl>
            <c:spPr>
              <a:noFill/>
              <a:ln>
                <a:noFill/>
              </a:ln>
              <a:effectLst/>
            </c:spPr>
            <c:txPr>
              <a:bodyPr/>
              <a:lstStyle/>
              <a:p>
                <a:pPr>
                  <a:defRPr sz="1200" b="1"/>
                </a:pPr>
                <a:endParaRPr lang="en-US"/>
              </a:p>
            </c:txPr>
            <c:showVal val="1"/>
            <c:extLst xmlns:c16r2="http://schemas.microsoft.com/office/drawing/2015/06/chart">
              <c:ext xmlns:c15="http://schemas.microsoft.com/office/drawing/2012/chart" uri="{CE6537A1-D6FC-4f65-9D91-7224C49458BB}">
                <c15:showLeaderLines val="0"/>
              </c:ext>
            </c:extLst>
          </c:dLbls>
          <c:cat>
            <c:strRef>
              <c:f>Sheet2!$B$5:$E$5</c:f>
              <c:strCache>
                <c:ptCount val="4"/>
                <c:pt idx="0">
                  <c:v>African </c:v>
                </c:pt>
                <c:pt idx="1">
                  <c:v>Coloured</c:v>
                </c:pt>
                <c:pt idx="2">
                  <c:v>Whites</c:v>
                </c:pt>
                <c:pt idx="3">
                  <c:v>Indians</c:v>
                </c:pt>
              </c:strCache>
            </c:strRef>
          </c:cat>
          <c:val>
            <c:numRef>
              <c:f>Sheet2!$B$6:$E$6</c:f>
              <c:numCache>
                <c:formatCode>General</c:formatCode>
                <c:ptCount val="4"/>
                <c:pt idx="0">
                  <c:v>829</c:v>
                </c:pt>
                <c:pt idx="1">
                  <c:v>325</c:v>
                </c:pt>
                <c:pt idx="2">
                  <c:v>178</c:v>
                </c:pt>
                <c:pt idx="3">
                  <c:v>43</c:v>
                </c:pt>
              </c:numCache>
            </c:numRef>
          </c:val>
          <c:extLst xmlns:c16r2="http://schemas.microsoft.com/office/drawing/2015/06/chart">
            <c:ext xmlns:c16="http://schemas.microsoft.com/office/drawing/2014/chart" uri="{C3380CC4-5D6E-409C-BE32-E72D297353CC}">
              <c16:uniqueId val="{00000008-817E-4CBA-8BC9-2301257F00BC}"/>
            </c:ext>
          </c:extLst>
        </c:ser>
        <c:dLbls>
          <c:showVal val="1"/>
        </c:dLbls>
        <c:shape val="box"/>
        <c:axId val="131184896"/>
        <c:axId val="131186688"/>
        <c:axId val="0"/>
      </c:bar3DChart>
      <c:catAx>
        <c:axId val="131184896"/>
        <c:scaling>
          <c:orientation val="minMax"/>
        </c:scaling>
        <c:axPos val="b"/>
        <c:numFmt formatCode="General" sourceLinked="0"/>
        <c:tickLblPos val="nextTo"/>
        <c:txPr>
          <a:bodyPr/>
          <a:lstStyle/>
          <a:p>
            <a:pPr>
              <a:defRPr sz="1200" b="1"/>
            </a:pPr>
            <a:endParaRPr lang="en-US"/>
          </a:p>
        </c:txPr>
        <c:crossAx val="131186688"/>
        <c:crosses val="autoZero"/>
        <c:auto val="1"/>
        <c:lblAlgn val="ctr"/>
        <c:lblOffset val="100"/>
      </c:catAx>
      <c:valAx>
        <c:axId val="131186688"/>
        <c:scaling>
          <c:orientation val="minMax"/>
        </c:scaling>
        <c:axPos val="l"/>
        <c:majorGridlines/>
        <c:numFmt formatCode="General" sourceLinked="1"/>
        <c:tickLblPos val="nextTo"/>
        <c:txPr>
          <a:bodyPr/>
          <a:lstStyle/>
          <a:p>
            <a:pPr>
              <a:defRPr sz="1200" b="1"/>
            </a:pPr>
            <a:endParaRPr lang="en-US"/>
          </a:p>
        </c:txPr>
        <c:crossAx val="131184896"/>
        <c:crosses val="autoZero"/>
        <c:crossBetween val="between"/>
      </c:valAx>
    </c:plotArea>
    <c:plotVisOnly val="1"/>
    <c:dispBlanksAs val="gap"/>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en-US"/>
    </a:p>
  </c:txPr>
  <c:externalData r:id="rId2"/>
  <c:userShapes r:id="rId3"/>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drawings/_rels/vmlDrawing1.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image" Target="../media/image3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6.emf"/></Relationships>
</file>

<file path=ppt/drawings/drawing1.xml><?xml version="1.0" encoding="utf-8"?>
<c:userShapes xmlns:c="http://schemas.openxmlformats.org/drawingml/2006/chart">
  <cdr:relSizeAnchor xmlns:cdr="http://schemas.openxmlformats.org/drawingml/2006/chartDrawing">
    <cdr:from>
      <cdr:x>0.08987</cdr:x>
      <cdr:y>0.0499</cdr:y>
    </cdr:from>
    <cdr:to>
      <cdr:x>0.93544</cdr:x>
      <cdr:y>0.12416</cdr:y>
    </cdr:to>
    <cdr:sp macro="" textlink="">
      <cdr:nvSpPr>
        <cdr:cNvPr id="2" name="TextBox 1"/>
        <cdr:cNvSpPr txBox="1"/>
      </cdr:nvSpPr>
      <cdr:spPr>
        <a:xfrm xmlns:a="http://schemas.openxmlformats.org/drawingml/2006/main">
          <a:off x="676276" y="176742"/>
          <a:ext cx="6362695" cy="262997"/>
        </a:xfrm>
        <a:prstGeom xmlns:a="http://schemas.openxmlformats.org/drawingml/2006/main" prst="rect">
          <a:avLst/>
        </a:prstGeom>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vertOverflow="clip" wrap="square" rtlCol="0"/>
        <a:lstStyle xmlns:a="http://schemas.openxmlformats.org/drawingml/2006/main"/>
        <a:p xmlns:a="http://schemas.openxmlformats.org/drawingml/2006/main">
          <a:pPr algn="ctr" rtl="0"/>
          <a:r>
            <a:rPr lang="en-US" sz="1100" b="1" i="0" baseline="0">
              <a:effectLst/>
              <a:latin typeface="+mn-lt"/>
              <a:ea typeface="+mn-ea"/>
              <a:cs typeface="+mn-cs"/>
            </a:rPr>
            <a:t>Armscor Staff Composition Per Race - 31 March 2022 (Permanent and Fixed Term Contract emloyees)</a:t>
          </a:r>
          <a:endParaRPr lang="en-ZA">
            <a:effectLst/>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46400" cy="4968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49688" y="2"/>
            <a:ext cx="2946400" cy="496888"/>
          </a:xfrm>
          <a:prstGeom prst="rect">
            <a:avLst/>
          </a:prstGeom>
        </p:spPr>
        <p:txBody>
          <a:bodyPr vert="horz" lIns="91440" tIns="45720" rIns="91440" bIns="45720" rtlCol="0"/>
          <a:lstStyle>
            <a:lvl1pPr algn="r">
              <a:defRPr sz="1200"/>
            </a:lvl1pPr>
          </a:lstStyle>
          <a:p>
            <a:fld id="{7A2F441B-2AAB-42ED-AB3F-21B4A1766505}" type="datetimeFigureOut">
              <a:rPr lang="en-US" smtClean="0"/>
              <a:pPr/>
              <a:t>4/12/2023</a:t>
            </a:fld>
            <a:endParaRPr lang="en-US" dirty="0"/>
          </a:p>
        </p:txBody>
      </p:sp>
      <p:sp>
        <p:nvSpPr>
          <p:cNvPr id="4" name="Footer Placeholder 3"/>
          <p:cNvSpPr>
            <a:spLocks noGrp="1"/>
          </p:cNvSpPr>
          <p:nvPr>
            <p:ph type="ftr" sz="quarter" idx="2"/>
          </p:nvPr>
        </p:nvSpPr>
        <p:spPr>
          <a:xfrm>
            <a:off x="0" y="9429751"/>
            <a:ext cx="2946400" cy="49688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49688" y="9429751"/>
            <a:ext cx="2946400" cy="496888"/>
          </a:xfrm>
          <a:prstGeom prst="rect">
            <a:avLst/>
          </a:prstGeom>
        </p:spPr>
        <p:txBody>
          <a:bodyPr vert="horz" lIns="91440" tIns="45720" rIns="91440" bIns="45720" rtlCol="0" anchor="b"/>
          <a:lstStyle>
            <a:lvl1pPr algn="r">
              <a:defRPr sz="1200"/>
            </a:lvl1pPr>
          </a:lstStyle>
          <a:p>
            <a:fld id="{0D82C5D3-3B8D-41B6-B747-FA6F08F98A45}" type="slidenum">
              <a:rPr lang="en-US" smtClean="0"/>
              <a:pPr/>
              <a:t>‹#›</a:t>
            </a:fld>
            <a:endParaRPr lang="en-US" dirty="0"/>
          </a:p>
        </p:txBody>
      </p:sp>
    </p:spTree>
    <p:extLst>
      <p:ext uri="{BB962C8B-B14F-4D97-AF65-F5344CB8AC3E}">
        <p14:creationId xmlns:p14="http://schemas.microsoft.com/office/powerpoint/2010/main" xmlns="" val="16030342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
            <a:ext cx="2945659" cy="496411"/>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50447" y="1"/>
            <a:ext cx="2945659" cy="496411"/>
          </a:xfrm>
          <a:prstGeom prst="rect">
            <a:avLst/>
          </a:prstGeom>
        </p:spPr>
        <p:txBody>
          <a:bodyPr vert="horz" lIns="91440" tIns="45720" rIns="91440" bIns="45720" rtlCol="0"/>
          <a:lstStyle>
            <a:lvl1pPr algn="r">
              <a:defRPr sz="1200"/>
            </a:lvl1pPr>
          </a:lstStyle>
          <a:p>
            <a:fld id="{63746F73-8868-4830-8ADB-DF8FBB7B43A1}" type="datetimeFigureOut">
              <a:rPr lang="en-ZA" smtClean="0"/>
              <a:pPr/>
              <a:t>2023/04/12</a:t>
            </a:fld>
            <a:endParaRPr lang="en-ZA" dirty="0"/>
          </a:p>
        </p:txBody>
      </p:sp>
      <p:sp>
        <p:nvSpPr>
          <p:cNvPr id="6" name="Footer Placeholder 5"/>
          <p:cNvSpPr>
            <a:spLocks noGrp="1"/>
          </p:cNvSpPr>
          <p:nvPr>
            <p:ph type="ftr" sz="quarter" idx="4"/>
          </p:nvPr>
        </p:nvSpPr>
        <p:spPr>
          <a:xfrm>
            <a:off x="4" y="9430093"/>
            <a:ext cx="2945659" cy="496411"/>
          </a:xfrm>
          <a:prstGeom prst="rect">
            <a:avLst/>
          </a:prstGeom>
        </p:spPr>
        <p:txBody>
          <a:bodyPr vert="horz" lIns="91440" tIns="45720" rIns="91440" bIns="45720" rtlCol="0" anchor="b"/>
          <a:lstStyle>
            <a:lvl1pPr algn="l">
              <a:defRPr sz="1200"/>
            </a:lvl1pPr>
          </a:lstStyle>
          <a:p>
            <a:endParaRPr lang="en-ZA" dirty="0"/>
          </a:p>
        </p:txBody>
      </p:sp>
      <p:sp>
        <p:nvSpPr>
          <p:cNvPr id="9" name="Notes Placeholder 8"/>
          <p:cNvSpPr>
            <a:spLocks noGrp="1"/>
          </p:cNvSpPr>
          <p:nvPr>
            <p:ph type="body" sz="quarter" idx="3"/>
          </p:nvPr>
        </p:nvSpPr>
        <p:spPr>
          <a:xfrm>
            <a:off x="679450" y="4715630"/>
            <a:ext cx="5438775" cy="446793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10" name="Slide Number Placeholder 9"/>
          <p:cNvSpPr>
            <a:spLocks noGrp="1"/>
          </p:cNvSpPr>
          <p:nvPr>
            <p:ph type="sldNum" sz="quarter" idx="5"/>
          </p:nvPr>
        </p:nvSpPr>
        <p:spPr>
          <a:xfrm>
            <a:off x="3849688" y="9429671"/>
            <a:ext cx="2946400" cy="496966"/>
          </a:xfrm>
          <a:prstGeom prst="rect">
            <a:avLst/>
          </a:prstGeom>
        </p:spPr>
        <p:txBody>
          <a:bodyPr vert="horz" lIns="91440" tIns="45720" rIns="91440" bIns="45720" rtlCol="0" anchor="b"/>
          <a:lstStyle>
            <a:lvl1pPr algn="r">
              <a:defRPr sz="1200"/>
            </a:lvl1pPr>
          </a:lstStyle>
          <a:p>
            <a:fld id="{9DD5D5F5-851C-432D-B010-A61339737F8F}" type="slidenum">
              <a:rPr lang="en-ZA" smtClean="0"/>
              <a:pPr/>
              <a:t>‹#›</a:t>
            </a:fld>
            <a:endParaRPr lang="en-ZA" dirty="0"/>
          </a:p>
        </p:txBody>
      </p:sp>
      <p:sp>
        <p:nvSpPr>
          <p:cNvPr id="11" name="Slide Image Placeholder 10"/>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dirty="0"/>
          </a:p>
        </p:txBody>
      </p:sp>
    </p:spTree>
    <p:extLst>
      <p:ext uri="{BB962C8B-B14F-4D97-AF65-F5344CB8AC3E}">
        <p14:creationId xmlns:p14="http://schemas.microsoft.com/office/powerpoint/2010/main" xmlns="" val="921729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CCA7EC40-4AFF-4AF4-A47A-477B0C460FF3}" type="slidenum">
              <a:rPr lang="en-ZA" smtClean="0"/>
              <a:pPr/>
              <a:t>10</a:t>
            </a:fld>
            <a:endParaRPr lang="en-ZA"/>
          </a:p>
        </p:txBody>
      </p:sp>
    </p:spTree>
    <p:extLst>
      <p:ext uri="{BB962C8B-B14F-4D97-AF65-F5344CB8AC3E}">
        <p14:creationId xmlns:p14="http://schemas.microsoft.com/office/powerpoint/2010/main" xmlns="" val="3659129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80EFE9-D26D-416C-ADC1-1084A6862CCF}"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4275186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smtClean="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914400"/>
            <a:fld id="{84E0CA28-BF88-4F2E-BC0D-F15B8EFD6224}" type="slidenum">
              <a:rPr lang="en-ZA" altLang="en-US" smtClean="0">
                <a:solidFill>
                  <a:srgbClr val="000000"/>
                </a:solidFill>
              </a:rPr>
              <a:pPr defTabSz="914400"/>
              <a:t>39</a:t>
            </a:fld>
            <a:endParaRPr lang="en-ZA" altLang="en-US" smtClean="0">
              <a:solidFill>
                <a:srgbClr val="000000"/>
              </a:solidFill>
            </a:endParaRPr>
          </a:p>
        </p:txBody>
      </p:sp>
    </p:spTree>
    <p:extLst>
      <p:ext uri="{BB962C8B-B14F-4D97-AF65-F5344CB8AC3E}">
        <p14:creationId xmlns:p14="http://schemas.microsoft.com/office/powerpoint/2010/main" xmlns="" val="2718182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smtClean="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914400"/>
            <a:fld id="{BD078645-1021-4701-9865-38ACCE11D39C}" type="slidenum">
              <a:rPr lang="en-ZA" altLang="en-US" smtClean="0">
                <a:solidFill>
                  <a:srgbClr val="000000"/>
                </a:solidFill>
              </a:rPr>
              <a:pPr defTabSz="914400"/>
              <a:t>40</a:t>
            </a:fld>
            <a:endParaRPr lang="en-ZA" altLang="en-US" smtClean="0">
              <a:solidFill>
                <a:srgbClr val="000000"/>
              </a:solidFill>
            </a:endParaRPr>
          </a:p>
        </p:txBody>
      </p:sp>
    </p:spTree>
    <p:extLst>
      <p:ext uri="{BB962C8B-B14F-4D97-AF65-F5344CB8AC3E}">
        <p14:creationId xmlns:p14="http://schemas.microsoft.com/office/powerpoint/2010/main" xmlns="" val="520933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A7EC40-4AFF-4AF4-A47A-477B0C460FF3}"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2708508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A7EC40-4AFF-4AF4-A47A-477B0C460FF3}"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060396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A7EC40-4AFF-4AF4-A47A-477B0C460FF3}"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973144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A7EC40-4AFF-4AF4-A47A-477B0C460FF3}"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986600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A7EC40-4AFF-4AF4-A47A-477B0C460FF3}"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495242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A7EC40-4AFF-4AF4-A47A-477B0C460FF3}"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413479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A7EC40-4AFF-4AF4-A47A-477B0C460FF3}"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2985803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A7EC40-4AFF-4AF4-A47A-477B0C460FF3}"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099491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C47488F-3D66-4EB2-B18B-50DD196042F8}" type="datetime1">
              <a:rPr lang="en-US" smtClean="0"/>
              <a:pPr/>
              <a:t>4/12/2023</a:t>
            </a:fld>
            <a:endParaRPr lang="en-US" dirty="0"/>
          </a:p>
        </p:txBody>
      </p:sp>
      <p:sp>
        <p:nvSpPr>
          <p:cNvPr id="5" name="Footer Placeholder 4"/>
          <p:cNvSpPr>
            <a:spLocks noGrp="1"/>
          </p:cNvSpPr>
          <p:nvPr>
            <p:ph type="ftr" sz="quarter" idx="11"/>
          </p:nvPr>
        </p:nvSpPr>
        <p:spPr/>
        <p:txBody>
          <a:bodyPr/>
          <a:lstStyle/>
          <a:p>
            <a:r>
              <a:rPr lang="en-US" smtClean="0"/>
              <a:t>CONFIDENTIAL</a:t>
            </a:r>
            <a:endParaRPr lang="en-US" dirty="0"/>
          </a:p>
        </p:txBody>
      </p:sp>
      <p:sp>
        <p:nvSpPr>
          <p:cNvPr id="6" name="Slide Number Placeholder 5"/>
          <p:cNvSpPr>
            <a:spLocks noGrp="1"/>
          </p:cNvSpPr>
          <p:nvPr>
            <p:ph type="sldNum" sz="quarter" idx="12"/>
          </p:nvPr>
        </p:nvSpPr>
        <p:spPr/>
        <p:txBody>
          <a:bodyPr/>
          <a:lstStyle/>
          <a:p>
            <a:fld id="{56645DDA-BF55-1A4B-9438-48252B9BD652}" type="slidenum">
              <a:rPr lang="en-US" smtClean="0"/>
              <a:pPr/>
              <a:t>‹#›</a:t>
            </a:fld>
            <a:endParaRPr lang="en-US" dirty="0"/>
          </a:p>
        </p:txBody>
      </p:sp>
    </p:spTree>
    <p:extLst>
      <p:ext uri="{BB962C8B-B14F-4D97-AF65-F5344CB8AC3E}">
        <p14:creationId xmlns:p14="http://schemas.microsoft.com/office/powerpoint/2010/main" xmlns="" val="2775094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3DA4C4-0ABA-41E1-B2AC-A06D0544C130}" type="datetime1">
              <a:rPr lang="en-US" smtClean="0"/>
              <a:pPr/>
              <a:t>4/12/2023</a:t>
            </a:fld>
            <a:endParaRPr lang="en-US" dirty="0"/>
          </a:p>
        </p:txBody>
      </p:sp>
      <p:sp>
        <p:nvSpPr>
          <p:cNvPr id="5" name="Footer Placeholder 4"/>
          <p:cNvSpPr>
            <a:spLocks noGrp="1"/>
          </p:cNvSpPr>
          <p:nvPr>
            <p:ph type="ftr" sz="quarter" idx="11"/>
          </p:nvPr>
        </p:nvSpPr>
        <p:spPr/>
        <p:txBody>
          <a:bodyPr/>
          <a:lstStyle/>
          <a:p>
            <a:r>
              <a:rPr lang="en-US" smtClean="0"/>
              <a:t>CONFIDENTIAL</a:t>
            </a:r>
            <a:endParaRPr lang="en-US" dirty="0"/>
          </a:p>
        </p:txBody>
      </p:sp>
      <p:sp>
        <p:nvSpPr>
          <p:cNvPr id="6" name="Slide Number Placeholder 5"/>
          <p:cNvSpPr>
            <a:spLocks noGrp="1"/>
          </p:cNvSpPr>
          <p:nvPr>
            <p:ph type="sldNum" sz="quarter" idx="12"/>
          </p:nvPr>
        </p:nvSpPr>
        <p:spPr/>
        <p:txBody>
          <a:bodyPr/>
          <a:lstStyle/>
          <a:p>
            <a:fld id="{56645DDA-BF55-1A4B-9438-48252B9BD652}" type="slidenum">
              <a:rPr lang="en-US" smtClean="0"/>
              <a:pPr/>
              <a:t>‹#›</a:t>
            </a:fld>
            <a:endParaRPr lang="en-US" dirty="0"/>
          </a:p>
        </p:txBody>
      </p:sp>
    </p:spTree>
    <p:extLst>
      <p:ext uri="{BB962C8B-B14F-4D97-AF65-F5344CB8AC3E}">
        <p14:creationId xmlns:p14="http://schemas.microsoft.com/office/powerpoint/2010/main" xmlns="" val="1013229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4BBC44-0EAA-4CDD-B6AC-3B794F6A0F9A}" type="datetime1">
              <a:rPr lang="en-US" smtClean="0"/>
              <a:pPr/>
              <a:t>4/12/2023</a:t>
            </a:fld>
            <a:endParaRPr lang="en-US" dirty="0"/>
          </a:p>
        </p:txBody>
      </p:sp>
      <p:sp>
        <p:nvSpPr>
          <p:cNvPr id="5" name="Footer Placeholder 4"/>
          <p:cNvSpPr>
            <a:spLocks noGrp="1"/>
          </p:cNvSpPr>
          <p:nvPr>
            <p:ph type="ftr" sz="quarter" idx="11"/>
          </p:nvPr>
        </p:nvSpPr>
        <p:spPr/>
        <p:txBody>
          <a:bodyPr/>
          <a:lstStyle/>
          <a:p>
            <a:r>
              <a:rPr lang="en-US" smtClean="0"/>
              <a:t>CONFIDENTIAL</a:t>
            </a:r>
            <a:endParaRPr lang="en-US" dirty="0"/>
          </a:p>
        </p:txBody>
      </p:sp>
      <p:sp>
        <p:nvSpPr>
          <p:cNvPr id="6" name="Slide Number Placeholder 5"/>
          <p:cNvSpPr>
            <a:spLocks noGrp="1"/>
          </p:cNvSpPr>
          <p:nvPr>
            <p:ph type="sldNum" sz="quarter" idx="12"/>
          </p:nvPr>
        </p:nvSpPr>
        <p:spPr/>
        <p:txBody>
          <a:bodyPr/>
          <a:lstStyle/>
          <a:p>
            <a:fld id="{56645DDA-BF55-1A4B-9438-48252B9BD652}" type="slidenum">
              <a:rPr lang="en-US" smtClean="0"/>
              <a:pPr/>
              <a:t>‹#›</a:t>
            </a:fld>
            <a:endParaRPr lang="en-US" dirty="0"/>
          </a:p>
        </p:txBody>
      </p:sp>
    </p:spTree>
    <p:extLst>
      <p:ext uri="{BB962C8B-B14F-4D97-AF65-F5344CB8AC3E}">
        <p14:creationId xmlns:p14="http://schemas.microsoft.com/office/powerpoint/2010/main" xmlns="" val="1353877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231AB3-4039-44AA-943F-3E9CE682C52D}" type="datetime1">
              <a:rPr lang="en-US" smtClean="0"/>
              <a:pPr/>
              <a:t>4/12/2023</a:t>
            </a:fld>
            <a:endParaRPr lang="en-US" dirty="0"/>
          </a:p>
        </p:txBody>
      </p:sp>
      <p:sp>
        <p:nvSpPr>
          <p:cNvPr id="5" name="Footer Placeholder 4"/>
          <p:cNvSpPr>
            <a:spLocks noGrp="1"/>
          </p:cNvSpPr>
          <p:nvPr>
            <p:ph type="ftr" sz="quarter" idx="11"/>
          </p:nvPr>
        </p:nvSpPr>
        <p:spPr/>
        <p:txBody>
          <a:bodyPr/>
          <a:lstStyle/>
          <a:p>
            <a:r>
              <a:rPr lang="en-US" smtClean="0"/>
              <a:t>CONFIDENTIAL</a:t>
            </a:r>
            <a:endParaRPr lang="en-US" dirty="0"/>
          </a:p>
        </p:txBody>
      </p:sp>
      <p:sp>
        <p:nvSpPr>
          <p:cNvPr id="6" name="Slide Number Placeholder 5"/>
          <p:cNvSpPr>
            <a:spLocks noGrp="1"/>
          </p:cNvSpPr>
          <p:nvPr>
            <p:ph type="sldNum" sz="quarter" idx="12"/>
          </p:nvPr>
        </p:nvSpPr>
        <p:spPr/>
        <p:txBody>
          <a:bodyPr/>
          <a:lstStyle/>
          <a:p>
            <a:fld id="{41A0C7B9-276A-E34C-B3BB-1D642FF4817C}" type="slidenum">
              <a:rPr lang="en-US" smtClean="0"/>
              <a:pPr/>
              <a:t>‹#›</a:t>
            </a:fld>
            <a:endParaRPr lang="en-US" dirty="0"/>
          </a:p>
        </p:txBody>
      </p:sp>
    </p:spTree>
    <p:extLst>
      <p:ext uri="{BB962C8B-B14F-4D97-AF65-F5344CB8AC3E}">
        <p14:creationId xmlns:p14="http://schemas.microsoft.com/office/powerpoint/2010/main" xmlns="" val="3052338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41187E-1940-4C22-9C81-391DF4EFB5AF}" type="datetime1">
              <a:rPr lang="en-US" smtClean="0"/>
              <a:pPr/>
              <a:t>4/12/2023</a:t>
            </a:fld>
            <a:endParaRPr lang="en-US" dirty="0"/>
          </a:p>
        </p:txBody>
      </p:sp>
      <p:sp>
        <p:nvSpPr>
          <p:cNvPr id="5" name="Footer Placeholder 4"/>
          <p:cNvSpPr>
            <a:spLocks noGrp="1"/>
          </p:cNvSpPr>
          <p:nvPr>
            <p:ph type="ftr" sz="quarter" idx="11"/>
          </p:nvPr>
        </p:nvSpPr>
        <p:spPr/>
        <p:txBody>
          <a:bodyPr/>
          <a:lstStyle/>
          <a:p>
            <a:r>
              <a:rPr lang="en-US" smtClean="0"/>
              <a:t>CONFIDENTIAL</a:t>
            </a:r>
            <a:endParaRPr lang="en-US" dirty="0"/>
          </a:p>
        </p:txBody>
      </p:sp>
      <p:sp>
        <p:nvSpPr>
          <p:cNvPr id="6" name="Slide Number Placeholder 5"/>
          <p:cNvSpPr>
            <a:spLocks noGrp="1"/>
          </p:cNvSpPr>
          <p:nvPr>
            <p:ph type="sldNum" sz="quarter" idx="12"/>
          </p:nvPr>
        </p:nvSpPr>
        <p:spPr/>
        <p:txBody>
          <a:bodyPr/>
          <a:lstStyle/>
          <a:p>
            <a:fld id="{41A0C7B9-276A-E34C-B3BB-1D642FF4817C}" type="slidenum">
              <a:rPr lang="en-US" smtClean="0"/>
              <a:pPr/>
              <a:t>‹#›</a:t>
            </a:fld>
            <a:endParaRPr lang="en-US" dirty="0"/>
          </a:p>
        </p:txBody>
      </p:sp>
    </p:spTree>
    <p:extLst>
      <p:ext uri="{BB962C8B-B14F-4D97-AF65-F5344CB8AC3E}">
        <p14:creationId xmlns:p14="http://schemas.microsoft.com/office/powerpoint/2010/main" xmlns="" val="13561406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BF803A-17AF-47EA-A7F0-FB434DEDEEA5}" type="datetime1">
              <a:rPr lang="en-US" smtClean="0"/>
              <a:pPr/>
              <a:t>4/12/2023</a:t>
            </a:fld>
            <a:endParaRPr lang="en-US" dirty="0"/>
          </a:p>
        </p:txBody>
      </p:sp>
      <p:sp>
        <p:nvSpPr>
          <p:cNvPr id="5" name="Footer Placeholder 4"/>
          <p:cNvSpPr>
            <a:spLocks noGrp="1"/>
          </p:cNvSpPr>
          <p:nvPr>
            <p:ph type="ftr" sz="quarter" idx="11"/>
          </p:nvPr>
        </p:nvSpPr>
        <p:spPr/>
        <p:txBody>
          <a:bodyPr/>
          <a:lstStyle/>
          <a:p>
            <a:r>
              <a:rPr lang="en-US" smtClean="0"/>
              <a:t>CONFIDENTIAL</a:t>
            </a:r>
            <a:endParaRPr lang="en-US" dirty="0"/>
          </a:p>
        </p:txBody>
      </p:sp>
      <p:sp>
        <p:nvSpPr>
          <p:cNvPr id="6" name="Slide Number Placeholder 5"/>
          <p:cNvSpPr>
            <a:spLocks noGrp="1"/>
          </p:cNvSpPr>
          <p:nvPr>
            <p:ph type="sldNum" sz="quarter" idx="12"/>
          </p:nvPr>
        </p:nvSpPr>
        <p:spPr/>
        <p:txBody>
          <a:bodyPr/>
          <a:lstStyle/>
          <a:p>
            <a:fld id="{41A0C7B9-276A-E34C-B3BB-1D642FF4817C}" type="slidenum">
              <a:rPr lang="en-US" smtClean="0"/>
              <a:pPr/>
              <a:t>‹#›</a:t>
            </a:fld>
            <a:endParaRPr lang="en-US" dirty="0"/>
          </a:p>
        </p:txBody>
      </p:sp>
    </p:spTree>
    <p:extLst>
      <p:ext uri="{BB962C8B-B14F-4D97-AF65-F5344CB8AC3E}">
        <p14:creationId xmlns:p14="http://schemas.microsoft.com/office/powerpoint/2010/main" xmlns="" val="23679364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96A7D0-453D-438F-8756-4C21FD2802CE}" type="datetime1">
              <a:rPr lang="en-US" smtClean="0"/>
              <a:pPr/>
              <a:t>4/12/2023</a:t>
            </a:fld>
            <a:endParaRPr lang="en-US" dirty="0"/>
          </a:p>
        </p:txBody>
      </p:sp>
      <p:sp>
        <p:nvSpPr>
          <p:cNvPr id="6" name="Footer Placeholder 5"/>
          <p:cNvSpPr>
            <a:spLocks noGrp="1"/>
          </p:cNvSpPr>
          <p:nvPr>
            <p:ph type="ftr" sz="quarter" idx="11"/>
          </p:nvPr>
        </p:nvSpPr>
        <p:spPr/>
        <p:txBody>
          <a:bodyPr/>
          <a:lstStyle/>
          <a:p>
            <a:r>
              <a:rPr lang="en-US" smtClean="0"/>
              <a:t>CONFIDENTIAL</a:t>
            </a:r>
            <a:endParaRPr lang="en-US" dirty="0"/>
          </a:p>
        </p:txBody>
      </p:sp>
      <p:sp>
        <p:nvSpPr>
          <p:cNvPr id="7" name="Slide Number Placeholder 6"/>
          <p:cNvSpPr>
            <a:spLocks noGrp="1"/>
          </p:cNvSpPr>
          <p:nvPr>
            <p:ph type="sldNum" sz="quarter" idx="12"/>
          </p:nvPr>
        </p:nvSpPr>
        <p:spPr/>
        <p:txBody>
          <a:bodyPr/>
          <a:lstStyle/>
          <a:p>
            <a:fld id="{41A0C7B9-276A-E34C-B3BB-1D642FF4817C}" type="slidenum">
              <a:rPr lang="en-US" smtClean="0"/>
              <a:pPr/>
              <a:t>‹#›</a:t>
            </a:fld>
            <a:endParaRPr lang="en-US" dirty="0"/>
          </a:p>
        </p:txBody>
      </p:sp>
    </p:spTree>
    <p:extLst>
      <p:ext uri="{BB962C8B-B14F-4D97-AF65-F5344CB8AC3E}">
        <p14:creationId xmlns:p14="http://schemas.microsoft.com/office/powerpoint/2010/main" xmlns="" val="7641422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3ABABF-5F29-49C1-8A2B-D2A9325FD838}" type="datetime1">
              <a:rPr lang="en-US" smtClean="0"/>
              <a:pPr/>
              <a:t>4/12/2023</a:t>
            </a:fld>
            <a:endParaRPr lang="en-US" dirty="0"/>
          </a:p>
        </p:txBody>
      </p:sp>
      <p:sp>
        <p:nvSpPr>
          <p:cNvPr id="8" name="Footer Placeholder 7"/>
          <p:cNvSpPr>
            <a:spLocks noGrp="1"/>
          </p:cNvSpPr>
          <p:nvPr>
            <p:ph type="ftr" sz="quarter" idx="11"/>
          </p:nvPr>
        </p:nvSpPr>
        <p:spPr/>
        <p:txBody>
          <a:bodyPr/>
          <a:lstStyle/>
          <a:p>
            <a:r>
              <a:rPr lang="en-US" smtClean="0"/>
              <a:t>CONFIDENTIAL</a:t>
            </a:r>
            <a:endParaRPr lang="en-US" dirty="0"/>
          </a:p>
        </p:txBody>
      </p:sp>
      <p:sp>
        <p:nvSpPr>
          <p:cNvPr id="9" name="Slide Number Placeholder 8"/>
          <p:cNvSpPr>
            <a:spLocks noGrp="1"/>
          </p:cNvSpPr>
          <p:nvPr>
            <p:ph type="sldNum" sz="quarter" idx="12"/>
          </p:nvPr>
        </p:nvSpPr>
        <p:spPr/>
        <p:txBody>
          <a:bodyPr/>
          <a:lstStyle/>
          <a:p>
            <a:fld id="{41A0C7B9-276A-E34C-B3BB-1D642FF4817C}" type="slidenum">
              <a:rPr lang="en-US" smtClean="0"/>
              <a:pPr/>
              <a:t>‹#›</a:t>
            </a:fld>
            <a:endParaRPr lang="en-US" dirty="0"/>
          </a:p>
        </p:txBody>
      </p:sp>
    </p:spTree>
    <p:extLst>
      <p:ext uri="{BB962C8B-B14F-4D97-AF65-F5344CB8AC3E}">
        <p14:creationId xmlns:p14="http://schemas.microsoft.com/office/powerpoint/2010/main" xmlns="" val="28067920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D38917-1F98-468F-BDCF-339AEC7BF344}" type="datetime1">
              <a:rPr lang="en-US" smtClean="0"/>
              <a:pPr/>
              <a:t>4/12/2023</a:t>
            </a:fld>
            <a:endParaRPr lang="en-US" dirty="0"/>
          </a:p>
        </p:txBody>
      </p:sp>
      <p:sp>
        <p:nvSpPr>
          <p:cNvPr id="4" name="Footer Placeholder 3"/>
          <p:cNvSpPr>
            <a:spLocks noGrp="1"/>
          </p:cNvSpPr>
          <p:nvPr>
            <p:ph type="ftr" sz="quarter" idx="11"/>
          </p:nvPr>
        </p:nvSpPr>
        <p:spPr/>
        <p:txBody>
          <a:bodyPr/>
          <a:lstStyle/>
          <a:p>
            <a:r>
              <a:rPr lang="en-US" smtClean="0"/>
              <a:t>CONFIDENTIAL</a:t>
            </a:r>
            <a:endParaRPr lang="en-US" dirty="0"/>
          </a:p>
        </p:txBody>
      </p:sp>
      <p:sp>
        <p:nvSpPr>
          <p:cNvPr id="5" name="Slide Number Placeholder 4"/>
          <p:cNvSpPr>
            <a:spLocks noGrp="1"/>
          </p:cNvSpPr>
          <p:nvPr>
            <p:ph type="sldNum" sz="quarter" idx="12"/>
          </p:nvPr>
        </p:nvSpPr>
        <p:spPr/>
        <p:txBody>
          <a:bodyPr/>
          <a:lstStyle/>
          <a:p>
            <a:fld id="{41A0C7B9-276A-E34C-B3BB-1D642FF4817C}" type="slidenum">
              <a:rPr lang="en-US" smtClean="0"/>
              <a:pPr/>
              <a:t>‹#›</a:t>
            </a:fld>
            <a:endParaRPr lang="en-US" dirty="0"/>
          </a:p>
        </p:txBody>
      </p:sp>
    </p:spTree>
    <p:extLst>
      <p:ext uri="{BB962C8B-B14F-4D97-AF65-F5344CB8AC3E}">
        <p14:creationId xmlns:p14="http://schemas.microsoft.com/office/powerpoint/2010/main" xmlns="" val="23420962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4B18DB-587D-4D0B-BCF2-A179978407B5}" type="datetime1">
              <a:rPr lang="en-US" smtClean="0"/>
              <a:pPr/>
              <a:t>4/12/2023</a:t>
            </a:fld>
            <a:endParaRPr lang="en-US" dirty="0"/>
          </a:p>
        </p:txBody>
      </p:sp>
      <p:sp>
        <p:nvSpPr>
          <p:cNvPr id="3" name="Footer Placeholder 2"/>
          <p:cNvSpPr>
            <a:spLocks noGrp="1"/>
          </p:cNvSpPr>
          <p:nvPr>
            <p:ph type="ftr" sz="quarter" idx="11"/>
          </p:nvPr>
        </p:nvSpPr>
        <p:spPr/>
        <p:txBody>
          <a:bodyPr/>
          <a:lstStyle/>
          <a:p>
            <a:r>
              <a:rPr lang="en-US" smtClean="0"/>
              <a:t>CONFIDENTIAL</a:t>
            </a:r>
            <a:endParaRPr lang="en-US" dirty="0"/>
          </a:p>
        </p:txBody>
      </p:sp>
      <p:sp>
        <p:nvSpPr>
          <p:cNvPr id="4" name="Slide Number Placeholder 3"/>
          <p:cNvSpPr>
            <a:spLocks noGrp="1"/>
          </p:cNvSpPr>
          <p:nvPr>
            <p:ph type="sldNum" sz="quarter" idx="12"/>
          </p:nvPr>
        </p:nvSpPr>
        <p:spPr/>
        <p:txBody>
          <a:bodyPr/>
          <a:lstStyle/>
          <a:p>
            <a:fld id="{41A0C7B9-276A-E34C-B3BB-1D642FF4817C}" type="slidenum">
              <a:rPr lang="en-US" smtClean="0"/>
              <a:pPr/>
              <a:t>‹#›</a:t>
            </a:fld>
            <a:endParaRPr lang="en-US" dirty="0"/>
          </a:p>
        </p:txBody>
      </p:sp>
    </p:spTree>
    <p:extLst>
      <p:ext uri="{BB962C8B-B14F-4D97-AF65-F5344CB8AC3E}">
        <p14:creationId xmlns:p14="http://schemas.microsoft.com/office/powerpoint/2010/main" xmlns="" val="31703697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D8182E-C651-4800-89B2-D73CD73FD725}" type="datetime1">
              <a:rPr lang="en-US" smtClean="0"/>
              <a:pPr/>
              <a:t>4/12/2023</a:t>
            </a:fld>
            <a:endParaRPr lang="en-US" dirty="0"/>
          </a:p>
        </p:txBody>
      </p:sp>
      <p:sp>
        <p:nvSpPr>
          <p:cNvPr id="6" name="Footer Placeholder 5"/>
          <p:cNvSpPr>
            <a:spLocks noGrp="1"/>
          </p:cNvSpPr>
          <p:nvPr>
            <p:ph type="ftr" sz="quarter" idx="11"/>
          </p:nvPr>
        </p:nvSpPr>
        <p:spPr/>
        <p:txBody>
          <a:bodyPr/>
          <a:lstStyle/>
          <a:p>
            <a:r>
              <a:rPr lang="en-US" smtClean="0"/>
              <a:t>CONFIDENTIAL</a:t>
            </a:r>
            <a:endParaRPr lang="en-US" dirty="0"/>
          </a:p>
        </p:txBody>
      </p:sp>
      <p:sp>
        <p:nvSpPr>
          <p:cNvPr id="7" name="Slide Number Placeholder 6"/>
          <p:cNvSpPr>
            <a:spLocks noGrp="1"/>
          </p:cNvSpPr>
          <p:nvPr>
            <p:ph type="sldNum" sz="quarter" idx="12"/>
          </p:nvPr>
        </p:nvSpPr>
        <p:spPr/>
        <p:txBody>
          <a:bodyPr/>
          <a:lstStyle/>
          <a:p>
            <a:fld id="{41A0C7B9-276A-E34C-B3BB-1D642FF4817C}" type="slidenum">
              <a:rPr lang="en-US" smtClean="0"/>
              <a:pPr/>
              <a:t>‹#›</a:t>
            </a:fld>
            <a:endParaRPr lang="en-US" dirty="0"/>
          </a:p>
        </p:txBody>
      </p:sp>
    </p:spTree>
    <p:extLst>
      <p:ext uri="{BB962C8B-B14F-4D97-AF65-F5344CB8AC3E}">
        <p14:creationId xmlns:p14="http://schemas.microsoft.com/office/powerpoint/2010/main" xmlns="" val="1810375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C94C06-0C00-46B4-9143-CBF19ECE7287}" type="datetime1">
              <a:rPr lang="en-US" smtClean="0"/>
              <a:pPr/>
              <a:t>4/12/2023</a:t>
            </a:fld>
            <a:endParaRPr lang="en-US" dirty="0"/>
          </a:p>
        </p:txBody>
      </p:sp>
      <p:sp>
        <p:nvSpPr>
          <p:cNvPr id="5" name="Footer Placeholder 4"/>
          <p:cNvSpPr>
            <a:spLocks noGrp="1"/>
          </p:cNvSpPr>
          <p:nvPr>
            <p:ph type="ftr" sz="quarter" idx="11"/>
          </p:nvPr>
        </p:nvSpPr>
        <p:spPr/>
        <p:txBody>
          <a:bodyPr/>
          <a:lstStyle/>
          <a:p>
            <a:r>
              <a:rPr lang="en-US" smtClean="0"/>
              <a:t>CONFIDENTIAL</a:t>
            </a:r>
            <a:endParaRPr lang="en-US" dirty="0"/>
          </a:p>
        </p:txBody>
      </p:sp>
      <p:sp>
        <p:nvSpPr>
          <p:cNvPr id="6" name="Slide Number Placeholder 5"/>
          <p:cNvSpPr>
            <a:spLocks noGrp="1"/>
          </p:cNvSpPr>
          <p:nvPr>
            <p:ph type="sldNum" sz="quarter" idx="12"/>
          </p:nvPr>
        </p:nvSpPr>
        <p:spPr/>
        <p:txBody>
          <a:bodyPr/>
          <a:lstStyle/>
          <a:p>
            <a:fld id="{56645DDA-BF55-1A4B-9438-48252B9BD652}" type="slidenum">
              <a:rPr lang="en-US" smtClean="0"/>
              <a:pPr/>
              <a:t>‹#›</a:t>
            </a:fld>
            <a:endParaRPr lang="en-US" dirty="0"/>
          </a:p>
        </p:txBody>
      </p:sp>
    </p:spTree>
    <p:extLst>
      <p:ext uri="{BB962C8B-B14F-4D97-AF65-F5344CB8AC3E}">
        <p14:creationId xmlns:p14="http://schemas.microsoft.com/office/powerpoint/2010/main" xmlns="" val="42435802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2E9A66-C5E9-4B98-93C4-A4D4CF5B55D0}" type="datetime1">
              <a:rPr lang="en-US" smtClean="0"/>
              <a:pPr/>
              <a:t>4/12/2023</a:t>
            </a:fld>
            <a:endParaRPr lang="en-US" dirty="0"/>
          </a:p>
        </p:txBody>
      </p:sp>
      <p:sp>
        <p:nvSpPr>
          <p:cNvPr id="6" name="Footer Placeholder 5"/>
          <p:cNvSpPr>
            <a:spLocks noGrp="1"/>
          </p:cNvSpPr>
          <p:nvPr>
            <p:ph type="ftr" sz="quarter" idx="11"/>
          </p:nvPr>
        </p:nvSpPr>
        <p:spPr/>
        <p:txBody>
          <a:bodyPr/>
          <a:lstStyle/>
          <a:p>
            <a:r>
              <a:rPr lang="en-US" smtClean="0"/>
              <a:t>CONFIDENTIAL</a:t>
            </a:r>
            <a:endParaRPr lang="en-US" dirty="0"/>
          </a:p>
        </p:txBody>
      </p:sp>
      <p:sp>
        <p:nvSpPr>
          <p:cNvPr id="7" name="Slide Number Placeholder 6"/>
          <p:cNvSpPr>
            <a:spLocks noGrp="1"/>
          </p:cNvSpPr>
          <p:nvPr>
            <p:ph type="sldNum" sz="quarter" idx="12"/>
          </p:nvPr>
        </p:nvSpPr>
        <p:spPr/>
        <p:txBody>
          <a:bodyPr/>
          <a:lstStyle/>
          <a:p>
            <a:fld id="{41A0C7B9-276A-E34C-B3BB-1D642FF4817C}" type="slidenum">
              <a:rPr lang="en-US" smtClean="0"/>
              <a:pPr/>
              <a:t>‹#›</a:t>
            </a:fld>
            <a:endParaRPr lang="en-US" dirty="0"/>
          </a:p>
        </p:txBody>
      </p:sp>
    </p:spTree>
    <p:extLst>
      <p:ext uri="{BB962C8B-B14F-4D97-AF65-F5344CB8AC3E}">
        <p14:creationId xmlns:p14="http://schemas.microsoft.com/office/powerpoint/2010/main" xmlns="" val="15358091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CACC4C-D2D0-40C1-949B-5C39ECC928EE}" type="datetime1">
              <a:rPr lang="en-US" smtClean="0"/>
              <a:pPr/>
              <a:t>4/12/2023</a:t>
            </a:fld>
            <a:endParaRPr lang="en-US" dirty="0"/>
          </a:p>
        </p:txBody>
      </p:sp>
      <p:sp>
        <p:nvSpPr>
          <p:cNvPr id="5" name="Footer Placeholder 4"/>
          <p:cNvSpPr>
            <a:spLocks noGrp="1"/>
          </p:cNvSpPr>
          <p:nvPr>
            <p:ph type="ftr" sz="quarter" idx="11"/>
          </p:nvPr>
        </p:nvSpPr>
        <p:spPr/>
        <p:txBody>
          <a:bodyPr/>
          <a:lstStyle/>
          <a:p>
            <a:r>
              <a:rPr lang="en-US" smtClean="0"/>
              <a:t>CONFIDENTIAL</a:t>
            </a:r>
            <a:endParaRPr lang="en-US" dirty="0"/>
          </a:p>
        </p:txBody>
      </p:sp>
      <p:sp>
        <p:nvSpPr>
          <p:cNvPr id="6" name="Slide Number Placeholder 5"/>
          <p:cNvSpPr>
            <a:spLocks noGrp="1"/>
          </p:cNvSpPr>
          <p:nvPr>
            <p:ph type="sldNum" sz="quarter" idx="12"/>
          </p:nvPr>
        </p:nvSpPr>
        <p:spPr/>
        <p:txBody>
          <a:bodyPr/>
          <a:lstStyle/>
          <a:p>
            <a:fld id="{41A0C7B9-276A-E34C-B3BB-1D642FF4817C}" type="slidenum">
              <a:rPr lang="en-US" smtClean="0"/>
              <a:pPr/>
              <a:t>‹#›</a:t>
            </a:fld>
            <a:endParaRPr lang="en-US" dirty="0"/>
          </a:p>
        </p:txBody>
      </p:sp>
    </p:spTree>
    <p:extLst>
      <p:ext uri="{BB962C8B-B14F-4D97-AF65-F5344CB8AC3E}">
        <p14:creationId xmlns:p14="http://schemas.microsoft.com/office/powerpoint/2010/main" xmlns="" val="10315229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95FF00-E585-4086-9797-FD3576B054CE}" type="datetime1">
              <a:rPr lang="en-US" smtClean="0"/>
              <a:pPr/>
              <a:t>4/12/2023</a:t>
            </a:fld>
            <a:endParaRPr lang="en-US" dirty="0"/>
          </a:p>
        </p:txBody>
      </p:sp>
      <p:sp>
        <p:nvSpPr>
          <p:cNvPr id="5" name="Footer Placeholder 4"/>
          <p:cNvSpPr>
            <a:spLocks noGrp="1"/>
          </p:cNvSpPr>
          <p:nvPr>
            <p:ph type="ftr" sz="quarter" idx="11"/>
          </p:nvPr>
        </p:nvSpPr>
        <p:spPr/>
        <p:txBody>
          <a:bodyPr/>
          <a:lstStyle/>
          <a:p>
            <a:r>
              <a:rPr lang="en-US" smtClean="0"/>
              <a:t>CONFIDENTIAL</a:t>
            </a:r>
            <a:endParaRPr lang="en-US" dirty="0"/>
          </a:p>
        </p:txBody>
      </p:sp>
      <p:sp>
        <p:nvSpPr>
          <p:cNvPr id="6" name="Slide Number Placeholder 5"/>
          <p:cNvSpPr>
            <a:spLocks noGrp="1"/>
          </p:cNvSpPr>
          <p:nvPr>
            <p:ph type="sldNum" sz="quarter" idx="12"/>
          </p:nvPr>
        </p:nvSpPr>
        <p:spPr/>
        <p:txBody>
          <a:bodyPr/>
          <a:lstStyle/>
          <a:p>
            <a:fld id="{41A0C7B9-276A-E34C-B3BB-1D642FF4817C}" type="slidenum">
              <a:rPr lang="en-US" smtClean="0"/>
              <a:pPr/>
              <a:t>‹#›</a:t>
            </a:fld>
            <a:endParaRPr lang="en-US" dirty="0"/>
          </a:p>
        </p:txBody>
      </p:sp>
    </p:spTree>
    <p:extLst>
      <p:ext uri="{BB962C8B-B14F-4D97-AF65-F5344CB8AC3E}">
        <p14:creationId xmlns:p14="http://schemas.microsoft.com/office/powerpoint/2010/main" xmlns="" val="3698537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AEDDD5-DF74-477D-A055-11ACCCE928F1}" type="datetime1">
              <a:rPr lang="en-US" smtClean="0"/>
              <a:pPr/>
              <a:t>4/12/2023</a:t>
            </a:fld>
            <a:endParaRPr lang="en-US" dirty="0"/>
          </a:p>
        </p:txBody>
      </p:sp>
      <p:sp>
        <p:nvSpPr>
          <p:cNvPr id="4" name="Footer Placeholder 3"/>
          <p:cNvSpPr>
            <a:spLocks noGrp="1"/>
          </p:cNvSpPr>
          <p:nvPr>
            <p:ph type="ftr" sz="quarter" idx="11"/>
          </p:nvPr>
        </p:nvSpPr>
        <p:spPr/>
        <p:txBody>
          <a:bodyPr/>
          <a:lstStyle/>
          <a:p>
            <a:r>
              <a:rPr lang="en-US" smtClean="0"/>
              <a:t>CONFIDENTIAL</a:t>
            </a:r>
            <a:endParaRPr lang="en-US" dirty="0"/>
          </a:p>
        </p:txBody>
      </p:sp>
      <p:sp>
        <p:nvSpPr>
          <p:cNvPr id="5" name="Slide Number Placeholder 4"/>
          <p:cNvSpPr>
            <a:spLocks noGrp="1"/>
          </p:cNvSpPr>
          <p:nvPr>
            <p:ph type="sldNum" sz="quarter" idx="12"/>
          </p:nvPr>
        </p:nvSpPr>
        <p:spPr/>
        <p:txBody>
          <a:bodyPr/>
          <a:lstStyle/>
          <a:p>
            <a:fld id="{41A0C7B9-276A-E34C-B3BB-1D642FF4817C}" type="slidenum">
              <a:rPr lang="en-US" smtClean="0"/>
              <a:pPr/>
              <a:t>‹#›</a:t>
            </a:fld>
            <a:endParaRPr lang="en-US" dirty="0"/>
          </a:p>
        </p:txBody>
      </p:sp>
    </p:spTree>
    <p:extLst>
      <p:ext uri="{BB962C8B-B14F-4D97-AF65-F5344CB8AC3E}">
        <p14:creationId xmlns:p14="http://schemas.microsoft.com/office/powerpoint/2010/main" xmlns="" val="7938802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0F48393-2DDE-4714-A566-97E07EAB5D46}" type="datetime1">
              <a:rPr lang="en-US" altLang="en-US" smtClean="0"/>
              <a:pPr>
                <a:defRPr/>
              </a:pPr>
              <a:t>4/12/2023</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CONFIDENTIAL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CCC7806-51B6-467F-92A5-BEACDC873F1C}" type="slidenum">
              <a:rPr lang="en-US" altLang="en-US"/>
              <a:pPr>
                <a:defRPr/>
              </a:pPr>
              <a:t>‹#›</a:t>
            </a:fld>
            <a:endParaRPr lang="en-US" altLang="en-US" dirty="0"/>
          </a:p>
        </p:txBody>
      </p:sp>
    </p:spTree>
    <p:extLst>
      <p:ext uri="{BB962C8B-B14F-4D97-AF65-F5344CB8AC3E}">
        <p14:creationId xmlns:p14="http://schemas.microsoft.com/office/powerpoint/2010/main" xmlns="" val="16054752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9DAB246-FEEB-412C-ADEF-3024F53A8AD9}" type="datetime1">
              <a:rPr lang="en-US" altLang="en-US" smtClean="0"/>
              <a:pPr>
                <a:defRPr/>
              </a:pPr>
              <a:t>4/12/2023</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CONFIDENTIAL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47BD82F-30A6-4BD7-946D-91C69D9EBCFD}" type="slidenum">
              <a:rPr lang="en-US" altLang="en-US"/>
              <a:pPr>
                <a:defRPr/>
              </a:pPr>
              <a:t>‹#›</a:t>
            </a:fld>
            <a:endParaRPr lang="en-US" altLang="en-US" dirty="0"/>
          </a:p>
        </p:txBody>
      </p:sp>
    </p:spTree>
    <p:extLst>
      <p:ext uri="{BB962C8B-B14F-4D97-AF65-F5344CB8AC3E}">
        <p14:creationId xmlns:p14="http://schemas.microsoft.com/office/powerpoint/2010/main" xmlns="" val="8383012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AE4EA50-DAD0-40C7-90F5-6010CC61DF9D}" type="datetime1">
              <a:rPr lang="en-US" altLang="en-US" smtClean="0"/>
              <a:pPr>
                <a:defRPr/>
              </a:pPr>
              <a:t>4/12/2023</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CONFIDENTIAL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9F7A10D-9C3A-48A8-968F-A1C36B56355B}" type="slidenum">
              <a:rPr lang="en-US" altLang="en-US"/>
              <a:pPr>
                <a:defRPr/>
              </a:pPr>
              <a:t>‹#›</a:t>
            </a:fld>
            <a:endParaRPr lang="en-US" altLang="en-US" dirty="0"/>
          </a:p>
        </p:txBody>
      </p:sp>
    </p:spTree>
    <p:extLst>
      <p:ext uri="{BB962C8B-B14F-4D97-AF65-F5344CB8AC3E}">
        <p14:creationId xmlns:p14="http://schemas.microsoft.com/office/powerpoint/2010/main" xmlns="" val="10961750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AC1D76F-6806-4172-8C25-53EC53DCEAE8}" type="datetime1">
              <a:rPr lang="en-US" altLang="en-US" smtClean="0"/>
              <a:pPr>
                <a:defRPr/>
              </a:pPr>
              <a:t>4/12/2023</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CONFIDENTIAL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C2B2B37-D834-461A-905E-FDF8EE0DD44E}" type="slidenum">
              <a:rPr lang="en-US" altLang="en-US"/>
              <a:pPr>
                <a:defRPr/>
              </a:pPr>
              <a:t>‹#›</a:t>
            </a:fld>
            <a:endParaRPr lang="en-US" altLang="en-US" dirty="0"/>
          </a:p>
        </p:txBody>
      </p:sp>
    </p:spTree>
    <p:extLst>
      <p:ext uri="{BB962C8B-B14F-4D97-AF65-F5344CB8AC3E}">
        <p14:creationId xmlns:p14="http://schemas.microsoft.com/office/powerpoint/2010/main" xmlns="" val="3286393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458DA05-64C0-4094-83E7-E7513704C7CA}" type="datetime1">
              <a:rPr lang="en-US" altLang="en-US" smtClean="0"/>
              <a:pPr>
                <a:defRPr/>
              </a:pPr>
              <a:t>4/12/2023</a:t>
            </a:fld>
            <a:endParaRPr lang="en-US" altLang="en-US" dirty="0"/>
          </a:p>
        </p:txBody>
      </p:sp>
      <p:sp>
        <p:nvSpPr>
          <p:cNvPr id="8" name="Footer Placeholder 4"/>
          <p:cNvSpPr>
            <a:spLocks noGrp="1"/>
          </p:cNvSpPr>
          <p:nvPr>
            <p:ph type="ftr" sz="quarter" idx="11"/>
          </p:nvPr>
        </p:nvSpPr>
        <p:spPr/>
        <p:txBody>
          <a:bodyPr/>
          <a:lstStyle>
            <a:lvl1pPr>
              <a:defRPr/>
            </a:lvl1pPr>
          </a:lstStyle>
          <a:p>
            <a:pPr>
              <a:defRPr/>
            </a:pPr>
            <a:r>
              <a:rPr lang="en-US" smtClean="0"/>
              <a:t>CONFIDENTIAL</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A75CE4E7-FE1C-42EC-B4D9-81A2F2A13DA5}" type="slidenum">
              <a:rPr lang="en-US" altLang="en-US"/>
              <a:pPr>
                <a:defRPr/>
              </a:pPr>
              <a:t>‹#›</a:t>
            </a:fld>
            <a:endParaRPr lang="en-US" altLang="en-US" dirty="0"/>
          </a:p>
        </p:txBody>
      </p:sp>
    </p:spTree>
    <p:extLst>
      <p:ext uri="{BB962C8B-B14F-4D97-AF65-F5344CB8AC3E}">
        <p14:creationId xmlns:p14="http://schemas.microsoft.com/office/powerpoint/2010/main" xmlns="" val="19090074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9A93E64-06F0-4C77-AE64-F85E5D2AD30D}" type="datetime1">
              <a:rPr lang="en-US" altLang="en-US" smtClean="0"/>
              <a:pPr>
                <a:defRPr/>
              </a:pPr>
              <a:t>4/12/2023</a:t>
            </a:fld>
            <a:endParaRPr lang="en-US" altLang="en-US" dirty="0"/>
          </a:p>
        </p:txBody>
      </p:sp>
      <p:sp>
        <p:nvSpPr>
          <p:cNvPr id="4" name="Footer Placeholder 4"/>
          <p:cNvSpPr>
            <a:spLocks noGrp="1"/>
          </p:cNvSpPr>
          <p:nvPr>
            <p:ph type="ftr" sz="quarter" idx="11"/>
          </p:nvPr>
        </p:nvSpPr>
        <p:spPr/>
        <p:txBody>
          <a:bodyPr/>
          <a:lstStyle>
            <a:lvl1pPr>
              <a:defRPr/>
            </a:lvl1pPr>
          </a:lstStyle>
          <a:p>
            <a:pPr>
              <a:defRPr/>
            </a:pPr>
            <a:r>
              <a:rPr lang="en-US" smtClean="0"/>
              <a:t>CONFIDENTIAL</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E3A887A7-7E68-4BF1-9952-B21748F15BAF}" type="slidenum">
              <a:rPr lang="en-US" altLang="en-US"/>
              <a:pPr>
                <a:defRPr/>
              </a:pPr>
              <a:t>‹#›</a:t>
            </a:fld>
            <a:endParaRPr lang="en-US" altLang="en-US" dirty="0"/>
          </a:p>
        </p:txBody>
      </p:sp>
    </p:spTree>
    <p:extLst>
      <p:ext uri="{BB962C8B-B14F-4D97-AF65-F5344CB8AC3E}">
        <p14:creationId xmlns:p14="http://schemas.microsoft.com/office/powerpoint/2010/main" xmlns="" val="2776881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716077-7081-475D-8D7E-23902E7C51ED}" type="datetime1">
              <a:rPr lang="en-US" smtClean="0"/>
              <a:pPr/>
              <a:t>4/12/2023</a:t>
            </a:fld>
            <a:endParaRPr lang="en-US" dirty="0"/>
          </a:p>
        </p:txBody>
      </p:sp>
      <p:sp>
        <p:nvSpPr>
          <p:cNvPr id="5" name="Footer Placeholder 4"/>
          <p:cNvSpPr>
            <a:spLocks noGrp="1"/>
          </p:cNvSpPr>
          <p:nvPr>
            <p:ph type="ftr" sz="quarter" idx="11"/>
          </p:nvPr>
        </p:nvSpPr>
        <p:spPr/>
        <p:txBody>
          <a:bodyPr/>
          <a:lstStyle/>
          <a:p>
            <a:r>
              <a:rPr lang="en-US" smtClean="0"/>
              <a:t>CONFIDENTIAL</a:t>
            </a:r>
            <a:endParaRPr lang="en-US" dirty="0"/>
          </a:p>
        </p:txBody>
      </p:sp>
      <p:sp>
        <p:nvSpPr>
          <p:cNvPr id="6" name="Slide Number Placeholder 5"/>
          <p:cNvSpPr>
            <a:spLocks noGrp="1"/>
          </p:cNvSpPr>
          <p:nvPr>
            <p:ph type="sldNum" sz="quarter" idx="12"/>
          </p:nvPr>
        </p:nvSpPr>
        <p:spPr/>
        <p:txBody>
          <a:bodyPr/>
          <a:lstStyle/>
          <a:p>
            <a:fld id="{56645DDA-BF55-1A4B-9438-48252B9BD652}" type="slidenum">
              <a:rPr lang="en-US" smtClean="0"/>
              <a:pPr/>
              <a:t>‹#›</a:t>
            </a:fld>
            <a:endParaRPr lang="en-US" dirty="0"/>
          </a:p>
        </p:txBody>
      </p:sp>
    </p:spTree>
    <p:extLst>
      <p:ext uri="{BB962C8B-B14F-4D97-AF65-F5344CB8AC3E}">
        <p14:creationId xmlns:p14="http://schemas.microsoft.com/office/powerpoint/2010/main" xmlns="" val="12654112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D25B2DA-ED06-4A98-94F7-E93F45C29DED}" type="datetime1">
              <a:rPr lang="en-US" altLang="en-US" smtClean="0"/>
              <a:pPr>
                <a:defRPr/>
              </a:pPr>
              <a:t>4/12/2023</a:t>
            </a:fld>
            <a:endParaRPr lang="en-US" altLang="en-US" dirty="0"/>
          </a:p>
        </p:txBody>
      </p:sp>
      <p:sp>
        <p:nvSpPr>
          <p:cNvPr id="3" name="Footer Placeholder 4"/>
          <p:cNvSpPr>
            <a:spLocks noGrp="1"/>
          </p:cNvSpPr>
          <p:nvPr>
            <p:ph type="ftr" sz="quarter" idx="11"/>
          </p:nvPr>
        </p:nvSpPr>
        <p:spPr/>
        <p:txBody>
          <a:bodyPr/>
          <a:lstStyle>
            <a:lvl1pPr>
              <a:defRPr/>
            </a:lvl1pPr>
          </a:lstStyle>
          <a:p>
            <a:pPr>
              <a:defRPr/>
            </a:pPr>
            <a:r>
              <a:rPr lang="en-US" smtClean="0"/>
              <a:t>CONFIDENTIAL</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3F05D213-B134-4651-8E3A-008C6B60F2DF}" type="slidenum">
              <a:rPr lang="en-US" altLang="en-US"/>
              <a:pPr>
                <a:defRPr/>
              </a:pPr>
              <a:t>‹#›</a:t>
            </a:fld>
            <a:endParaRPr lang="en-US" altLang="en-US" dirty="0"/>
          </a:p>
        </p:txBody>
      </p:sp>
    </p:spTree>
    <p:extLst>
      <p:ext uri="{BB962C8B-B14F-4D97-AF65-F5344CB8AC3E}">
        <p14:creationId xmlns:p14="http://schemas.microsoft.com/office/powerpoint/2010/main" xmlns="" val="6077401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499AD28-D478-4B27-9CE3-A477F32DE3F0}" type="datetime1">
              <a:rPr lang="en-US" altLang="en-US" smtClean="0"/>
              <a:pPr>
                <a:defRPr/>
              </a:pPr>
              <a:t>4/12/2023</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CONFIDENTIAL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91741C3-EE8D-445E-9D06-14A55C1B574B}" type="slidenum">
              <a:rPr lang="en-US" altLang="en-US"/>
              <a:pPr>
                <a:defRPr/>
              </a:pPr>
              <a:t>‹#›</a:t>
            </a:fld>
            <a:endParaRPr lang="en-US" altLang="en-US" dirty="0"/>
          </a:p>
        </p:txBody>
      </p:sp>
    </p:spTree>
    <p:extLst>
      <p:ext uri="{BB962C8B-B14F-4D97-AF65-F5344CB8AC3E}">
        <p14:creationId xmlns:p14="http://schemas.microsoft.com/office/powerpoint/2010/main" xmlns="" val="23064006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BA24AD8-C9F1-4A1A-A55A-9540DB824021}" type="datetime1">
              <a:rPr lang="en-US" altLang="en-US" smtClean="0"/>
              <a:pPr>
                <a:defRPr/>
              </a:pPr>
              <a:t>4/12/2023</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CONFIDENTIAL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C5756A2-0A40-41B1-9E0A-60722F07C7AF}" type="slidenum">
              <a:rPr lang="en-US" altLang="en-US"/>
              <a:pPr>
                <a:defRPr/>
              </a:pPr>
              <a:t>‹#›</a:t>
            </a:fld>
            <a:endParaRPr lang="en-US" altLang="en-US" dirty="0"/>
          </a:p>
        </p:txBody>
      </p:sp>
    </p:spTree>
    <p:extLst>
      <p:ext uri="{BB962C8B-B14F-4D97-AF65-F5344CB8AC3E}">
        <p14:creationId xmlns:p14="http://schemas.microsoft.com/office/powerpoint/2010/main" xmlns="" val="18586398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2DF2231-F125-42CF-BF5B-A4902320A615}" type="datetime1">
              <a:rPr lang="en-US" altLang="en-US" smtClean="0"/>
              <a:pPr>
                <a:defRPr/>
              </a:pPr>
              <a:t>4/12/2023</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CONFIDENTIAL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A321DBD-A29A-48BC-B866-2F42AFDAF537}" type="slidenum">
              <a:rPr lang="en-US" altLang="en-US"/>
              <a:pPr>
                <a:defRPr/>
              </a:pPr>
              <a:t>‹#›</a:t>
            </a:fld>
            <a:endParaRPr lang="en-US" altLang="en-US" dirty="0"/>
          </a:p>
        </p:txBody>
      </p:sp>
    </p:spTree>
    <p:extLst>
      <p:ext uri="{BB962C8B-B14F-4D97-AF65-F5344CB8AC3E}">
        <p14:creationId xmlns:p14="http://schemas.microsoft.com/office/powerpoint/2010/main" xmlns="" val="30391417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B2CB5B5-9879-42E8-A25F-1697FB48950B}" type="datetime1">
              <a:rPr lang="en-US" altLang="en-US" smtClean="0"/>
              <a:pPr>
                <a:defRPr/>
              </a:pPr>
              <a:t>4/12/2023</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CONFIDENTIAL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4E47C8A-A50A-4F3C-BB59-E9FABCD54BBF}" type="slidenum">
              <a:rPr lang="en-US" altLang="en-US"/>
              <a:pPr>
                <a:defRPr/>
              </a:pPr>
              <a:t>‹#›</a:t>
            </a:fld>
            <a:endParaRPr lang="en-US" altLang="en-US" dirty="0"/>
          </a:p>
        </p:txBody>
      </p:sp>
    </p:spTree>
    <p:extLst>
      <p:ext uri="{BB962C8B-B14F-4D97-AF65-F5344CB8AC3E}">
        <p14:creationId xmlns:p14="http://schemas.microsoft.com/office/powerpoint/2010/main" xmlns="" val="14156287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C288D4-60B7-47F4-970E-236CBF3FE08B}" type="datetime1">
              <a:rPr lang="en-US" smtClean="0"/>
              <a:pPr/>
              <a:t>4/12/2023</a:t>
            </a:fld>
            <a:endParaRPr lang="en-US" dirty="0"/>
          </a:p>
        </p:txBody>
      </p:sp>
      <p:sp>
        <p:nvSpPr>
          <p:cNvPr id="5" name="Footer Placeholder 4"/>
          <p:cNvSpPr>
            <a:spLocks noGrp="1"/>
          </p:cNvSpPr>
          <p:nvPr>
            <p:ph type="ftr" sz="quarter" idx="11"/>
          </p:nvPr>
        </p:nvSpPr>
        <p:spPr/>
        <p:txBody>
          <a:bodyPr/>
          <a:lstStyle/>
          <a:p>
            <a:r>
              <a:rPr lang="en-US" smtClean="0"/>
              <a:t>CONFIDENTIAL</a:t>
            </a:r>
            <a:endParaRPr lang="en-US" dirty="0"/>
          </a:p>
        </p:txBody>
      </p:sp>
      <p:sp>
        <p:nvSpPr>
          <p:cNvPr id="6" name="Slide Number Placeholder 5"/>
          <p:cNvSpPr>
            <a:spLocks noGrp="1"/>
          </p:cNvSpPr>
          <p:nvPr>
            <p:ph type="sldNum" sz="quarter" idx="12"/>
          </p:nvPr>
        </p:nvSpPr>
        <p:spPr/>
        <p:txBody>
          <a:bodyPr/>
          <a:lstStyle/>
          <a:p>
            <a:fld id="{ACE07266-9A35-46EB-A12A-F28E5B3D1E4D}" type="slidenum">
              <a:rPr lang="en-US" smtClean="0"/>
              <a:pPr/>
              <a:t>‹#›</a:t>
            </a:fld>
            <a:endParaRPr lang="en-US" dirty="0"/>
          </a:p>
        </p:txBody>
      </p:sp>
    </p:spTree>
    <p:extLst>
      <p:ext uri="{BB962C8B-B14F-4D97-AF65-F5344CB8AC3E}">
        <p14:creationId xmlns:p14="http://schemas.microsoft.com/office/powerpoint/2010/main" xmlns="" val="11828790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7E0AE0-DB7B-457C-9F31-6AF3BB6B64D4}" type="datetime1">
              <a:rPr lang="en-US" smtClean="0"/>
              <a:pPr/>
              <a:t>4/12/2023</a:t>
            </a:fld>
            <a:endParaRPr lang="en-US" dirty="0"/>
          </a:p>
        </p:txBody>
      </p:sp>
      <p:sp>
        <p:nvSpPr>
          <p:cNvPr id="5" name="Footer Placeholder 4"/>
          <p:cNvSpPr>
            <a:spLocks noGrp="1"/>
          </p:cNvSpPr>
          <p:nvPr>
            <p:ph type="ftr" sz="quarter" idx="11"/>
          </p:nvPr>
        </p:nvSpPr>
        <p:spPr/>
        <p:txBody>
          <a:bodyPr/>
          <a:lstStyle/>
          <a:p>
            <a:r>
              <a:rPr lang="en-US" smtClean="0"/>
              <a:t>CONFIDENTIAL</a:t>
            </a:r>
            <a:endParaRPr lang="en-US" dirty="0"/>
          </a:p>
        </p:txBody>
      </p:sp>
      <p:sp>
        <p:nvSpPr>
          <p:cNvPr id="6" name="Slide Number Placeholder 5"/>
          <p:cNvSpPr>
            <a:spLocks noGrp="1"/>
          </p:cNvSpPr>
          <p:nvPr>
            <p:ph type="sldNum" sz="quarter" idx="12"/>
          </p:nvPr>
        </p:nvSpPr>
        <p:spPr/>
        <p:txBody>
          <a:bodyPr/>
          <a:lstStyle/>
          <a:p>
            <a:fld id="{ACE07266-9A35-46EB-A12A-F28E5B3D1E4D}" type="slidenum">
              <a:rPr lang="en-US" smtClean="0"/>
              <a:pPr/>
              <a:t>‹#›</a:t>
            </a:fld>
            <a:endParaRPr lang="en-US" dirty="0"/>
          </a:p>
        </p:txBody>
      </p:sp>
    </p:spTree>
    <p:extLst>
      <p:ext uri="{BB962C8B-B14F-4D97-AF65-F5344CB8AC3E}">
        <p14:creationId xmlns:p14="http://schemas.microsoft.com/office/powerpoint/2010/main" xmlns="" val="7283058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F0B9C2-0260-45E4-B4EE-436CD9D63A9D}" type="datetime1">
              <a:rPr lang="en-US" smtClean="0"/>
              <a:pPr/>
              <a:t>4/12/2023</a:t>
            </a:fld>
            <a:endParaRPr lang="en-US" dirty="0"/>
          </a:p>
        </p:txBody>
      </p:sp>
      <p:sp>
        <p:nvSpPr>
          <p:cNvPr id="5" name="Footer Placeholder 4"/>
          <p:cNvSpPr>
            <a:spLocks noGrp="1"/>
          </p:cNvSpPr>
          <p:nvPr>
            <p:ph type="ftr" sz="quarter" idx="11"/>
          </p:nvPr>
        </p:nvSpPr>
        <p:spPr/>
        <p:txBody>
          <a:bodyPr/>
          <a:lstStyle/>
          <a:p>
            <a:r>
              <a:rPr lang="en-US" smtClean="0"/>
              <a:t>CONFIDENTIAL</a:t>
            </a:r>
            <a:endParaRPr lang="en-US" dirty="0"/>
          </a:p>
        </p:txBody>
      </p:sp>
      <p:sp>
        <p:nvSpPr>
          <p:cNvPr id="6" name="Slide Number Placeholder 5"/>
          <p:cNvSpPr>
            <a:spLocks noGrp="1"/>
          </p:cNvSpPr>
          <p:nvPr>
            <p:ph type="sldNum" sz="quarter" idx="12"/>
          </p:nvPr>
        </p:nvSpPr>
        <p:spPr/>
        <p:txBody>
          <a:bodyPr/>
          <a:lstStyle/>
          <a:p>
            <a:fld id="{ACE07266-9A35-46EB-A12A-F28E5B3D1E4D}" type="slidenum">
              <a:rPr lang="en-US" smtClean="0"/>
              <a:pPr/>
              <a:t>‹#›</a:t>
            </a:fld>
            <a:endParaRPr lang="en-US" dirty="0"/>
          </a:p>
        </p:txBody>
      </p:sp>
    </p:spTree>
    <p:extLst>
      <p:ext uri="{BB962C8B-B14F-4D97-AF65-F5344CB8AC3E}">
        <p14:creationId xmlns:p14="http://schemas.microsoft.com/office/powerpoint/2010/main" xmlns="" val="29143405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C7128BB-F163-461E-9AF8-4FBBFC7399BA}" type="datetime1">
              <a:rPr lang="en-US" smtClean="0"/>
              <a:pPr/>
              <a:t>4/12/2023</a:t>
            </a:fld>
            <a:endParaRPr lang="en-US" dirty="0"/>
          </a:p>
        </p:txBody>
      </p:sp>
      <p:sp>
        <p:nvSpPr>
          <p:cNvPr id="6" name="Footer Placeholder 5"/>
          <p:cNvSpPr>
            <a:spLocks noGrp="1"/>
          </p:cNvSpPr>
          <p:nvPr>
            <p:ph type="ftr" sz="quarter" idx="11"/>
          </p:nvPr>
        </p:nvSpPr>
        <p:spPr/>
        <p:txBody>
          <a:bodyPr/>
          <a:lstStyle/>
          <a:p>
            <a:r>
              <a:rPr lang="en-US" smtClean="0"/>
              <a:t>CONFIDENTIAL</a:t>
            </a:r>
            <a:endParaRPr lang="en-US" dirty="0"/>
          </a:p>
        </p:txBody>
      </p:sp>
      <p:sp>
        <p:nvSpPr>
          <p:cNvPr id="7" name="Slide Number Placeholder 6"/>
          <p:cNvSpPr>
            <a:spLocks noGrp="1"/>
          </p:cNvSpPr>
          <p:nvPr>
            <p:ph type="sldNum" sz="quarter" idx="12"/>
          </p:nvPr>
        </p:nvSpPr>
        <p:spPr/>
        <p:txBody>
          <a:bodyPr/>
          <a:lstStyle/>
          <a:p>
            <a:fld id="{ACE07266-9A35-46EB-A12A-F28E5B3D1E4D}" type="slidenum">
              <a:rPr lang="en-US" smtClean="0"/>
              <a:pPr/>
              <a:t>‹#›</a:t>
            </a:fld>
            <a:endParaRPr lang="en-US" dirty="0"/>
          </a:p>
        </p:txBody>
      </p:sp>
    </p:spTree>
    <p:extLst>
      <p:ext uri="{BB962C8B-B14F-4D97-AF65-F5344CB8AC3E}">
        <p14:creationId xmlns:p14="http://schemas.microsoft.com/office/powerpoint/2010/main" xmlns="" val="25704489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0B3CD4-3859-4B6B-9695-ED0700796656}" type="datetime1">
              <a:rPr lang="en-US" smtClean="0"/>
              <a:pPr/>
              <a:t>4/12/2023</a:t>
            </a:fld>
            <a:endParaRPr lang="en-US" dirty="0"/>
          </a:p>
        </p:txBody>
      </p:sp>
      <p:sp>
        <p:nvSpPr>
          <p:cNvPr id="8" name="Footer Placeholder 7"/>
          <p:cNvSpPr>
            <a:spLocks noGrp="1"/>
          </p:cNvSpPr>
          <p:nvPr>
            <p:ph type="ftr" sz="quarter" idx="11"/>
          </p:nvPr>
        </p:nvSpPr>
        <p:spPr/>
        <p:txBody>
          <a:bodyPr/>
          <a:lstStyle/>
          <a:p>
            <a:r>
              <a:rPr lang="en-US" smtClean="0"/>
              <a:t>CONFIDENTIAL</a:t>
            </a:r>
            <a:endParaRPr lang="en-US" dirty="0"/>
          </a:p>
        </p:txBody>
      </p:sp>
      <p:sp>
        <p:nvSpPr>
          <p:cNvPr id="9" name="Slide Number Placeholder 8"/>
          <p:cNvSpPr>
            <a:spLocks noGrp="1"/>
          </p:cNvSpPr>
          <p:nvPr>
            <p:ph type="sldNum" sz="quarter" idx="12"/>
          </p:nvPr>
        </p:nvSpPr>
        <p:spPr/>
        <p:txBody>
          <a:bodyPr/>
          <a:lstStyle/>
          <a:p>
            <a:fld id="{ACE07266-9A35-46EB-A12A-F28E5B3D1E4D}" type="slidenum">
              <a:rPr lang="en-US" smtClean="0"/>
              <a:pPr/>
              <a:t>‹#›</a:t>
            </a:fld>
            <a:endParaRPr lang="en-US" dirty="0"/>
          </a:p>
        </p:txBody>
      </p:sp>
    </p:spTree>
    <p:extLst>
      <p:ext uri="{BB962C8B-B14F-4D97-AF65-F5344CB8AC3E}">
        <p14:creationId xmlns:p14="http://schemas.microsoft.com/office/powerpoint/2010/main" xmlns="" val="4235970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CC2BD2-50A7-4427-97D5-6BA886F49965}" type="datetime1">
              <a:rPr lang="en-US" smtClean="0"/>
              <a:pPr/>
              <a:t>4/12/2023</a:t>
            </a:fld>
            <a:endParaRPr lang="en-US" dirty="0"/>
          </a:p>
        </p:txBody>
      </p:sp>
      <p:sp>
        <p:nvSpPr>
          <p:cNvPr id="6" name="Footer Placeholder 5"/>
          <p:cNvSpPr>
            <a:spLocks noGrp="1"/>
          </p:cNvSpPr>
          <p:nvPr>
            <p:ph type="ftr" sz="quarter" idx="11"/>
          </p:nvPr>
        </p:nvSpPr>
        <p:spPr/>
        <p:txBody>
          <a:bodyPr/>
          <a:lstStyle/>
          <a:p>
            <a:r>
              <a:rPr lang="en-US" smtClean="0"/>
              <a:t>CONFIDENTIAL</a:t>
            </a:r>
            <a:endParaRPr lang="en-US" dirty="0"/>
          </a:p>
        </p:txBody>
      </p:sp>
      <p:sp>
        <p:nvSpPr>
          <p:cNvPr id="7" name="Slide Number Placeholder 6"/>
          <p:cNvSpPr>
            <a:spLocks noGrp="1"/>
          </p:cNvSpPr>
          <p:nvPr>
            <p:ph type="sldNum" sz="quarter" idx="12"/>
          </p:nvPr>
        </p:nvSpPr>
        <p:spPr/>
        <p:txBody>
          <a:bodyPr/>
          <a:lstStyle/>
          <a:p>
            <a:fld id="{56645DDA-BF55-1A4B-9438-48252B9BD652}" type="slidenum">
              <a:rPr lang="en-US" smtClean="0"/>
              <a:pPr/>
              <a:t>‹#›</a:t>
            </a:fld>
            <a:endParaRPr lang="en-US" dirty="0"/>
          </a:p>
        </p:txBody>
      </p:sp>
    </p:spTree>
    <p:extLst>
      <p:ext uri="{BB962C8B-B14F-4D97-AF65-F5344CB8AC3E}">
        <p14:creationId xmlns:p14="http://schemas.microsoft.com/office/powerpoint/2010/main" xmlns="" val="2530035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50DF4C-B1C7-4C89-83B2-79BB7543D7F6}" type="datetime1">
              <a:rPr lang="en-US" smtClean="0"/>
              <a:pPr/>
              <a:t>4/12/2023</a:t>
            </a:fld>
            <a:endParaRPr lang="en-US" dirty="0"/>
          </a:p>
        </p:txBody>
      </p:sp>
      <p:sp>
        <p:nvSpPr>
          <p:cNvPr id="4" name="Footer Placeholder 3"/>
          <p:cNvSpPr>
            <a:spLocks noGrp="1"/>
          </p:cNvSpPr>
          <p:nvPr>
            <p:ph type="ftr" sz="quarter" idx="11"/>
          </p:nvPr>
        </p:nvSpPr>
        <p:spPr/>
        <p:txBody>
          <a:bodyPr/>
          <a:lstStyle/>
          <a:p>
            <a:r>
              <a:rPr lang="en-US" smtClean="0"/>
              <a:t>CONFIDENTIAL</a:t>
            </a:r>
            <a:endParaRPr lang="en-US" dirty="0"/>
          </a:p>
        </p:txBody>
      </p:sp>
      <p:sp>
        <p:nvSpPr>
          <p:cNvPr id="5" name="Slide Number Placeholder 4"/>
          <p:cNvSpPr>
            <a:spLocks noGrp="1"/>
          </p:cNvSpPr>
          <p:nvPr>
            <p:ph type="sldNum" sz="quarter" idx="12"/>
          </p:nvPr>
        </p:nvSpPr>
        <p:spPr/>
        <p:txBody>
          <a:bodyPr/>
          <a:lstStyle/>
          <a:p>
            <a:fld id="{ACE07266-9A35-46EB-A12A-F28E5B3D1E4D}" type="slidenum">
              <a:rPr lang="en-US" smtClean="0"/>
              <a:pPr/>
              <a:t>‹#›</a:t>
            </a:fld>
            <a:endParaRPr lang="en-US" dirty="0"/>
          </a:p>
        </p:txBody>
      </p:sp>
    </p:spTree>
    <p:extLst>
      <p:ext uri="{BB962C8B-B14F-4D97-AF65-F5344CB8AC3E}">
        <p14:creationId xmlns:p14="http://schemas.microsoft.com/office/powerpoint/2010/main" xmlns="" val="39819568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46BB2D-358F-48E0-8E76-5EF15A7C7FA9}" type="datetime1">
              <a:rPr lang="en-US" smtClean="0"/>
              <a:pPr/>
              <a:t>4/12/2023</a:t>
            </a:fld>
            <a:endParaRPr lang="en-US" dirty="0"/>
          </a:p>
        </p:txBody>
      </p:sp>
      <p:sp>
        <p:nvSpPr>
          <p:cNvPr id="3" name="Footer Placeholder 2"/>
          <p:cNvSpPr>
            <a:spLocks noGrp="1"/>
          </p:cNvSpPr>
          <p:nvPr>
            <p:ph type="ftr" sz="quarter" idx="11"/>
          </p:nvPr>
        </p:nvSpPr>
        <p:spPr/>
        <p:txBody>
          <a:bodyPr/>
          <a:lstStyle/>
          <a:p>
            <a:r>
              <a:rPr lang="en-US" smtClean="0"/>
              <a:t>CONFIDENTIAL</a:t>
            </a:r>
            <a:endParaRPr lang="en-US" dirty="0"/>
          </a:p>
        </p:txBody>
      </p:sp>
      <p:sp>
        <p:nvSpPr>
          <p:cNvPr id="4" name="Slide Number Placeholder 3"/>
          <p:cNvSpPr>
            <a:spLocks noGrp="1"/>
          </p:cNvSpPr>
          <p:nvPr>
            <p:ph type="sldNum" sz="quarter" idx="12"/>
          </p:nvPr>
        </p:nvSpPr>
        <p:spPr/>
        <p:txBody>
          <a:bodyPr/>
          <a:lstStyle/>
          <a:p>
            <a:fld id="{ACE07266-9A35-46EB-A12A-F28E5B3D1E4D}" type="slidenum">
              <a:rPr lang="en-US" smtClean="0"/>
              <a:pPr/>
              <a:t>‹#›</a:t>
            </a:fld>
            <a:endParaRPr lang="en-US" dirty="0"/>
          </a:p>
        </p:txBody>
      </p:sp>
    </p:spTree>
    <p:extLst>
      <p:ext uri="{BB962C8B-B14F-4D97-AF65-F5344CB8AC3E}">
        <p14:creationId xmlns:p14="http://schemas.microsoft.com/office/powerpoint/2010/main" xmlns="" val="9790850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2E8D9F-7CA5-4642-9896-A234EB082433}" type="datetime1">
              <a:rPr lang="en-US" smtClean="0"/>
              <a:pPr/>
              <a:t>4/12/2023</a:t>
            </a:fld>
            <a:endParaRPr lang="en-US" dirty="0"/>
          </a:p>
        </p:txBody>
      </p:sp>
      <p:sp>
        <p:nvSpPr>
          <p:cNvPr id="6" name="Footer Placeholder 5"/>
          <p:cNvSpPr>
            <a:spLocks noGrp="1"/>
          </p:cNvSpPr>
          <p:nvPr>
            <p:ph type="ftr" sz="quarter" idx="11"/>
          </p:nvPr>
        </p:nvSpPr>
        <p:spPr/>
        <p:txBody>
          <a:bodyPr/>
          <a:lstStyle/>
          <a:p>
            <a:r>
              <a:rPr lang="en-US" smtClean="0"/>
              <a:t>CONFIDENTIAL</a:t>
            </a:r>
            <a:endParaRPr lang="en-US" dirty="0"/>
          </a:p>
        </p:txBody>
      </p:sp>
      <p:sp>
        <p:nvSpPr>
          <p:cNvPr id="7" name="Slide Number Placeholder 6"/>
          <p:cNvSpPr>
            <a:spLocks noGrp="1"/>
          </p:cNvSpPr>
          <p:nvPr>
            <p:ph type="sldNum" sz="quarter" idx="12"/>
          </p:nvPr>
        </p:nvSpPr>
        <p:spPr/>
        <p:txBody>
          <a:bodyPr/>
          <a:lstStyle/>
          <a:p>
            <a:fld id="{ACE07266-9A35-46EB-A12A-F28E5B3D1E4D}" type="slidenum">
              <a:rPr lang="en-US" smtClean="0"/>
              <a:pPr/>
              <a:t>‹#›</a:t>
            </a:fld>
            <a:endParaRPr lang="en-US" dirty="0"/>
          </a:p>
        </p:txBody>
      </p:sp>
    </p:spTree>
    <p:extLst>
      <p:ext uri="{BB962C8B-B14F-4D97-AF65-F5344CB8AC3E}">
        <p14:creationId xmlns:p14="http://schemas.microsoft.com/office/powerpoint/2010/main" xmlns="" val="12475369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54C905-6F75-4156-857A-E302BE17DB4A}" type="datetime1">
              <a:rPr lang="en-US" smtClean="0"/>
              <a:pPr/>
              <a:t>4/12/2023</a:t>
            </a:fld>
            <a:endParaRPr lang="en-US" dirty="0"/>
          </a:p>
        </p:txBody>
      </p:sp>
      <p:sp>
        <p:nvSpPr>
          <p:cNvPr id="6" name="Footer Placeholder 5"/>
          <p:cNvSpPr>
            <a:spLocks noGrp="1"/>
          </p:cNvSpPr>
          <p:nvPr>
            <p:ph type="ftr" sz="quarter" idx="11"/>
          </p:nvPr>
        </p:nvSpPr>
        <p:spPr/>
        <p:txBody>
          <a:bodyPr/>
          <a:lstStyle/>
          <a:p>
            <a:r>
              <a:rPr lang="en-US" smtClean="0"/>
              <a:t>CONFIDENTIAL</a:t>
            </a:r>
            <a:endParaRPr lang="en-US" dirty="0"/>
          </a:p>
        </p:txBody>
      </p:sp>
      <p:sp>
        <p:nvSpPr>
          <p:cNvPr id="7" name="Slide Number Placeholder 6"/>
          <p:cNvSpPr>
            <a:spLocks noGrp="1"/>
          </p:cNvSpPr>
          <p:nvPr>
            <p:ph type="sldNum" sz="quarter" idx="12"/>
          </p:nvPr>
        </p:nvSpPr>
        <p:spPr/>
        <p:txBody>
          <a:bodyPr/>
          <a:lstStyle/>
          <a:p>
            <a:fld id="{ACE07266-9A35-46EB-A12A-F28E5B3D1E4D}" type="slidenum">
              <a:rPr lang="en-US" smtClean="0"/>
              <a:pPr/>
              <a:t>‹#›</a:t>
            </a:fld>
            <a:endParaRPr lang="en-US" dirty="0"/>
          </a:p>
        </p:txBody>
      </p:sp>
    </p:spTree>
    <p:extLst>
      <p:ext uri="{BB962C8B-B14F-4D97-AF65-F5344CB8AC3E}">
        <p14:creationId xmlns:p14="http://schemas.microsoft.com/office/powerpoint/2010/main" xmlns="" val="22974067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889BE1-8D9B-4448-B81C-924DA14DF8CD}" type="datetime1">
              <a:rPr lang="en-US" smtClean="0"/>
              <a:pPr/>
              <a:t>4/12/2023</a:t>
            </a:fld>
            <a:endParaRPr lang="en-US" dirty="0"/>
          </a:p>
        </p:txBody>
      </p:sp>
      <p:sp>
        <p:nvSpPr>
          <p:cNvPr id="5" name="Footer Placeholder 4"/>
          <p:cNvSpPr>
            <a:spLocks noGrp="1"/>
          </p:cNvSpPr>
          <p:nvPr>
            <p:ph type="ftr" sz="quarter" idx="11"/>
          </p:nvPr>
        </p:nvSpPr>
        <p:spPr/>
        <p:txBody>
          <a:bodyPr/>
          <a:lstStyle/>
          <a:p>
            <a:r>
              <a:rPr lang="en-US" smtClean="0"/>
              <a:t>CONFIDENTIAL</a:t>
            </a:r>
            <a:endParaRPr lang="en-US" dirty="0"/>
          </a:p>
        </p:txBody>
      </p:sp>
      <p:sp>
        <p:nvSpPr>
          <p:cNvPr id="6" name="Slide Number Placeholder 5"/>
          <p:cNvSpPr>
            <a:spLocks noGrp="1"/>
          </p:cNvSpPr>
          <p:nvPr>
            <p:ph type="sldNum" sz="quarter" idx="12"/>
          </p:nvPr>
        </p:nvSpPr>
        <p:spPr/>
        <p:txBody>
          <a:bodyPr/>
          <a:lstStyle/>
          <a:p>
            <a:fld id="{ACE07266-9A35-46EB-A12A-F28E5B3D1E4D}" type="slidenum">
              <a:rPr lang="en-US" smtClean="0"/>
              <a:pPr/>
              <a:t>‹#›</a:t>
            </a:fld>
            <a:endParaRPr lang="en-US" dirty="0"/>
          </a:p>
        </p:txBody>
      </p:sp>
    </p:spTree>
    <p:extLst>
      <p:ext uri="{BB962C8B-B14F-4D97-AF65-F5344CB8AC3E}">
        <p14:creationId xmlns:p14="http://schemas.microsoft.com/office/powerpoint/2010/main" xmlns="" val="40769552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53543B-4FCC-4876-9CC1-22CB90F95F08}" type="datetime1">
              <a:rPr lang="en-US" smtClean="0"/>
              <a:pPr/>
              <a:t>4/12/2023</a:t>
            </a:fld>
            <a:endParaRPr lang="en-US" dirty="0"/>
          </a:p>
        </p:txBody>
      </p:sp>
      <p:sp>
        <p:nvSpPr>
          <p:cNvPr id="5" name="Footer Placeholder 4"/>
          <p:cNvSpPr>
            <a:spLocks noGrp="1"/>
          </p:cNvSpPr>
          <p:nvPr>
            <p:ph type="ftr" sz="quarter" idx="11"/>
          </p:nvPr>
        </p:nvSpPr>
        <p:spPr/>
        <p:txBody>
          <a:bodyPr/>
          <a:lstStyle/>
          <a:p>
            <a:r>
              <a:rPr lang="en-US" smtClean="0"/>
              <a:t>CONFIDENTIAL</a:t>
            </a:r>
            <a:endParaRPr lang="en-US" dirty="0"/>
          </a:p>
        </p:txBody>
      </p:sp>
      <p:sp>
        <p:nvSpPr>
          <p:cNvPr id="6" name="Slide Number Placeholder 5"/>
          <p:cNvSpPr>
            <a:spLocks noGrp="1"/>
          </p:cNvSpPr>
          <p:nvPr>
            <p:ph type="sldNum" sz="quarter" idx="12"/>
          </p:nvPr>
        </p:nvSpPr>
        <p:spPr/>
        <p:txBody>
          <a:bodyPr/>
          <a:lstStyle/>
          <a:p>
            <a:fld id="{ACE07266-9A35-46EB-A12A-F28E5B3D1E4D}" type="slidenum">
              <a:rPr lang="en-US" smtClean="0"/>
              <a:pPr/>
              <a:t>‹#›</a:t>
            </a:fld>
            <a:endParaRPr lang="en-US" dirty="0"/>
          </a:p>
        </p:txBody>
      </p:sp>
    </p:spTree>
    <p:extLst>
      <p:ext uri="{BB962C8B-B14F-4D97-AF65-F5344CB8AC3E}">
        <p14:creationId xmlns:p14="http://schemas.microsoft.com/office/powerpoint/2010/main" xmlns="" val="7847234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445130"/>
            <a:ext cx="2133600" cy="365125"/>
          </a:xfrm>
        </p:spPr>
        <p:txBody>
          <a:bodyPr/>
          <a:lstStyle>
            <a:lvl1pPr>
              <a:defRPr/>
            </a:lvl1pPr>
          </a:lstStyle>
          <a:p>
            <a:pPr>
              <a:defRPr/>
            </a:pPr>
            <a:fld id="{09CB54A0-E175-443A-94AC-A4667541D63D}" type="datetime1">
              <a:rPr lang="en-US" altLang="en-US" smtClean="0"/>
              <a:pPr>
                <a:defRPr/>
              </a:pPr>
              <a:t>4/12/2023</a:t>
            </a:fld>
            <a:endParaRPr lang="en-US" altLang="en-US" dirty="0"/>
          </a:p>
        </p:txBody>
      </p:sp>
      <p:sp>
        <p:nvSpPr>
          <p:cNvPr id="4" name="Slide Number Placeholder 5"/>
          <p:cNvSpPr>
            <a:spLocks noGrp="1"/>
          </p:cNvSpPr>
          <p:nvPr>
            <p:ph type="sldNum" sz="quarter" idx="12"/>
          </p:nvPr>
        </p:nvSpPr>
        <p:spPr>
          <a:xfrm>
            <a:off x="6553200" y="6445130"/>
            <a:ext cx="2133600" cy="365125"/>
          </a:xfrm>
        </p:spPr>
        <p:txBody>
          <a:bodyPr/>
          <a:lstStyle>
            <a:lvl1pPr>
              <a:defRPr>
                <a:solidFill>
                  <a:schemeClr val="bg1"/>
                </a:solidFill>
              </a:defRPr>
            </a:lvl1pPr>
          </a:lstStyle>
          <a:p>
            <a:pPr>
              <a:defRPr/>
            </a:pPr>
            <a:fld id="{2E083F00-3C55-4327-9B0B-FF9887ACCF08}" type="slidenum">
              <a:rPr lang="en-US" altLang="en-US" smtClean="0"/>
              <a:pPr>
                <a:defRPr/>
              </a:pPr>
              <a:t>‹#›</a:t>
            </a:fld>
            <a:endParaRPr lang="en-US" altLang="en-US" dirty="0"/>
          </a:p>
        </p:txBody>
      </p:sp>
      <p:sp>
        <p:nvSpPr>
          <p:cNvPr id="5" name="Rectangle 4"/>
          <p:cNvSpPr/>
          <p:nvPr userDrawn="1"/>
        </p:nvSpPr>
        <p:spPr>
          <a:xfrm>
            <a:off x="0" y="17756"/>
            <a:ext cx="6780361" cy="941032"/>
          </a:xfrm>
          <a:prstGeom prst="rect">
            <a:avLst/>
          </a:prstGeom>
          <a:solidFill>
            <a:srgbClr val="00486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 name="Content Placeholder 3"/>
          <p:cNvSpPr txBox="1">
            <a:spLocks/>
          </p:cNvSpPr>
          <p:nvPr userDrawn="1"/>
        </p:nvSpPr>
        <p:spPr>
          <a:xfrm>
            <a:off x="350980" y="1115552"/>
            <a:ext cx="8460509" cy="5033241"/>
          </a:xfrm>
          <a:prstGeom prst="rect">
            <a:avLst/>
          </a:prstGeom>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ZA" sz="2000" dirty="0">
              <a:solidFill>
                <a:srgbClr val="002060"/>
              </a:solidFill>
            </a:endParaRPr>
          </a:p>
        </p:txBody>
      </p:sp>
      <p:sp>
        <p:nvSpPr>
          <p:cNvPr id="8" name="Content Placeholder 2"/>
          <p:cNvSpPr>
            <a:spLocks noGrp="1"/>
          </p:cNvSpPr>
          <p:nvPr>
            <p:ph idx="1"/>
          </p:nvPr>
        </p:nvSpPr>
        <p:spPr>
          <a:xfrm>
            <a:off x="224287" y="1115552"/>
            <a:ext cx="8462513" cy="5224863"/>
          </a:xfrm>
        </p:spPr>
        <p:txBody>
          <a:bodyPr/>
          <a:lstStyle>
            <a:lvl1pPr>
              <a:defRPr sz="1600">
                <a:solidFill>
                  <a:srgbClr val="002060"/>
                </a:solidFill>
              </a:defRPr>
            </a:lvl1pPr>
            <a:lvl2pPr>
              <a:defRPr sz="1600">
                <a:solidFill>
                  <a:srgbClr val="002060"/>
                </a:solidFill>
              </a:defRPr>
            </a:lvl2pPr>
            <a:lvl3pPr marL="985838" indent="-269875">
              <a:defRPr sz="1400">
                <a:solidFill>
                  <a:srgbClr val="002060"/>
                </a:solidFill>
              </a:defRPr>
            </a:lvl3pPr>
            <a:lvl4pPr marL="1262063" indent="-228600">
              <a:defRPr sz="1400">
                <a:solidFill>
                  <a:srgbClr val="002060"/>
                </a:solidFill>
              </a:defRPr>
            </a:lvl4pPr>
            <a:lvl5pPr marL="1435100" indent="-228600">
              <a:defRPr sz="1400">
                <a:solidFill>
                  <a:srgbClr val="002060"/>
                </a:solidFill>
              </a:defRPr>
            </a:lvl5pPr>
            <a:lvl6pPr>
              <a:defRPr sz="2000"/>
            </a:lvl6pPr>
            <a:lvl7pPr>
              <a:defRPr sz="2000"/>
            </a:lvl7pPr>
            <a:lvl8pPr>
              <a:defRPr sz="2000"/>
            </a:lvl8pPr>
            <a:lvl9pPr>
              <a:defRPr sz="20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title"/>
          </p:nvPr>
        </p:nvSpPr>
        <p:spPr>
          <a:xfrm>
            <a:off x="224286" y="94891"/>
            <a:ext cx="6435305" cy="793630"/>
          </a:xfrm>
        </p:spPr>
        <p:txBody>
          <a:bodyPr anchor="ctr"/>
          <a:lstStyle>
            <a:lvl1pPr algn="l">
              <a:defRPr sz="3200" b="1">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37958043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ZA"/>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CA8D4A5B-8EAC-4258-90D9-CB4C08FB89B0}" type="datetime1">
              <a:rPr lang="en-US" smtClean="0"/>
              <a:pPr/>
              <a:t>4/12/2023</a:t>
            </a:fld>
            <a:endParaRPr lang="en-ZA" dirty="0"/>
          </a:p>
        </p:txBody>
      </p:sp>
      <p:sp>
        <p:nvSpPr>
          <p:cNvPr id="5" name="Footer Placeholder 4"/>
          <p:cNvSpPr>
            <a:spLocks noGrp="1"/>
          </p:cNvSpPr>
          <p:nvPr>
            <p:ph type="ftr" sz="quarter" idx="11"/>
          </p:nvPr>
        </p:nvSpPr>
        <p:spPr/>
        <p:txBody>
          <a:bodyPr/>
          <a:lstStyle/>
          <a:p>
            <a:r>
              <a:rPr lang="en-ZA" smtClean="0"/>
              <a:t>CONFIDENTIAL</a:t>
            </a:r>
            <a:endParaRPr lang="en-ZA" dirty="0"/>
          </a:p>
        </p:txBody>
      </p:sp>
      <p:sp>
        <p:nvSpPr>
          <p:cNvPr id="6" name="Slide Number Placeholder 5"/>
          <p:cNvSpPr>
            <a:spLocks noGrp="1"/>
          </p:cNvSpPr>
          <p:nvPr>
            <p:ph type="sldNum" sz="quarter" idx="12"/>
          </p:nvPr>
        </p:nvSpPr>
        <p:spPr/>
        <p:txBody>
          <a:bodyPr/>
          <a:lstStyle/>
          <a:p>
            <a:fld id="{01071EC9-7AD0-4AA5-864A-8F73F5BD79CE}" type="slidenum">
              <a:rPr lang="en-ZA" smtClean="0"/>
              <a:pPr/>
              <a:t>‹#›</a:t>
            </a:fld>
            <a:endParaRPr lang="en-ZA" dirty="0"/>
          </a:p>
        </p:txBody>
      </p:sp>
    </p:spTree>
    <p:extLst>
      <p:ext uri="{BB962C8B-B14F-4D97-AF65-F5344CB8AC3E}">
        <p14:creationId xmlns:p14="http://schemas.microsoft.com/office/powerpoint/2010/main" xmlns="" val="32389167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3FA6CCF1-FFF1-486B-BDE2-6A28D82B3851}" type="datetime1">
              <a:rPr lang="en-US" smtClean="0"/>
              <a:pPr/>
              <a:t>4/12/2023</a:t>
            </a:fld>
            <a:endParaRPr lang="en-ZA" dirty="0"/>
          </a:p>
        </p:txBody>
      </p:sp>
      <p:sp>
        <p:nvSpPr>
          <p:cNvPr id="5" name="Footer Placeholder 4"/>
          <p:cNvSpPr>
            <a:spLocks noGrp="1"/>
          </p:cNvSpPr>
          <p:nvPr>
            <p:ph type="ftr" sz="quarter" idx="11"/>
          </p:nvPr>
        </p:nvSpPr>
        <p:spPr/>
        <p:txBody>
          <a:bodyPr/>
          <a:lstStyle/>
          <a:p>
            <a:r>
              <a:rPr lang="en-ZA" smtClean="0"/>
              <a:t>CONFIDENTIAL</a:t>
            </a:r>
            <a:endParaRPr lang="en-ZA" dirty="0"/>
          </a:p>
        </p:txBody>
      </p:sp>
      <p:sp>
        <p:nvSpPr>
          <p:cNvPr id="6" name="Slide Number Placeholder 5"/>
          <p:cNvSpPr>
            <a:spLocks noGrp="1"/>
          </p:cNvSpPr>
          <p:nvPr>
            <p:ph type="sldNum" sz="quarter" idx="12"/>
          </p:nvPr>
        </p:nvSpPr>
        <p:spPr/>
        <p:txBody>
          <a:bodyPr/>
          <a:lstStyle/>
          <a:p>
            <a:fld id="{01071EC9-7AD0-4AA5-864A-8F73F5BD79CE}" type="slidenum">
              <a:rPr lang="en-ZA" smtClean="0"/>
              <a:pPr/>
              <a:t>‹#›</a:t>
            </a:fld>
            <a:endParaRPr lang="en-ZA" dirty="0"/>
          </a:p>
        </p:txBody>
      </p:sp>
    </p:spTree>
    <p:extLst>
      <p:ext uri="{BB962C8B-B14F-4D97-AF65-F5344CB8AC3E}">
        <p14:creationId xmlns:p14="http://schemas.microsoft.com/office/powerpoint/2010/main" xmlns="" val="34434431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ZA"/>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7817114-C69C-446E-923B-62D1286DBF53}" type="datetime1">
              <a:rPr lang="en-US" smtClean="0"/>
              <a:pPr/>
              <a:t>4/12/2023</a:t>
            </a:fld>
            <a:endParaRPr lang="en-ZA" dirty="0"/>
          </a:p>
        </p:txBody>
      </p:sp>
      <p:sp>
        <p:nvSpPr>
          <p:cNvPr id="5" name="Footer Placeholder 4"/>
          <p:cNvSpPr>
            <a:spLocks noGrp="1"/>
          </p:cNvSpPr>
          <p:nvPr>
            <p:ph type="ftr" sz="quarter" idx="11"/>
          </p:nvPr>
        </p:nvSpPr>
        <p:spPr/>
        <p:txBody>
          <a:bodyPr/>
          <a:lstStyle/>
          <a:p>
            <a:r>
              <a:rPr lang="en-ZA" smtClean="0"/>
              <a:t>CONFIDENTIAL</a:t>
            </a:r>
            <a:endParaRPr lang="en-ZA" dirty="0"/>
          </a:p>
        </p:txBody>
      </p:sp>
      <p:sp>
        <p:nvSpPr>
          <p:cNvPr id="6" name="Slide Number Placeholder 5"/>
          <p:cNvSpPr>
            <a:spLocks noGrp="1"/>
          </p:cNvSpPr>
          <p:nvPr>
            <p:ph type="sldNum" sz="quarter" idx="12"/>
          </p:nvPr>
        </p:nvSpPr>
        <p:spPr/>
        <p:txBody>
          <a:bodyPr/>
          <a:lstStyle/>
          <a:p>
            <a:fld id="{01071EC9-7AD0-4AA5-864A-8F73F5BD79CE}" type="slidenum">
              <a:rPr lang="en-ZA" smtClean="0"/>
              <a:pPr/>
              <a:t>‹#›</a:t>
            </a:fld>
            <a:endParaRPr lang="en-ZA" dirty="0"/>
          </a:p>
        </p:txBody>
      </p:sp>
    </p:spTree>
    <p:extLst>
      <p:ext uri="{BB962C8B-B14F-4D97-AF65-F5344CB8AC3E}">
        <p14:creationId xmlns:p14="http://schemas.microsoft.com/office/powerpoint/2010/main" xmlns="" val="225289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229368-CA06-41E2-9C0E-3B74FC4938FC}" type="datetime1">
              <a:rPr lang="en-US" smtClean="0"/>
              <a:pPr/>
              <a:t>4/12/2023</a:t>
            </a:fld>
            <a:endParaRPr lang="en-US" dirty="0"/>
          </a:p>
        </p:txBody>
      </p:sp>
      <p:sp>
        <p:nvSpPr>
          <p:cNvPr id="8" name="Footer Placeholder 7"/>
          <p:cNvSpPr>
            <a:spLocks noGrp="1"/>
          </p:cNvSpPr>
          <p:nvPr>
            <p:ph type="ftr" sz="quarter" idx="11"/>
          </p:nvPr>
        </p:nvSpPr>
        <p:spPr/>
        <p:txBody>
          <a:bodyPr/>
          <a:lstStyle/>
          <a:p>
            <a:r>
              <a:rPr lang="en-US" smtClean="0"/>
              <a:t>CONFIDENTIAL</a:t>
            </a:r>
            <a:endParaRPr lang="en-US" dirty="0"/>
          </a:p>
        </p:txBody>
      </p:sp>
      <p:sp>
        <p:nvSpPr>
          <p:cNvPr id="9" name="Slide Number Placeholder 8"/>
          <p:cNvSpPr>
            <a:spLocks noGrp="1"/>
          </p:cNvSpPr>
          <p:nvPr>
            <p:ph type="sldNum" sz="quarter" idx="12"/>
          </p:nvPr>
        </p:nvSpPr>
        <p:spPr/>
        <p:txBody>
          <a:bodyPr/>
          <a:lstStyle/>
          <a:p>
            <a:fld id="{56645DDA-BF55-1A4B-9438-48252B9BD652}" type="slidenum">
              <a:rPr lang="en-US" smtClean="0"/>
              <a:pPr/>
              <a:t>‹#›</a:t>
            </a:fld>
            <a:endParaRPr lang="en-US" dirty="0"/>
          </a:p>
        </p:txBody>
      </p:sp>
    </p:spTree>
    <p:extLst>
      <p:ext uri="{BB962C8B-B14F-4D97-AF65-F5344CB8AC3E}">
        <p14:creationId xmlns:p14="http://schemas.microsoft.com/office/powerpoint/2010/main" xmlns="" val="109475929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FE884297-5DA5-435B-8409-CF76210A9BFA}" type="datetime1">
              <a:rPr lang="en-US" smtClean="0"/>
              <a:pPr/>
              <a:t>4/12/2023</a:t>
            </a:fld>
            <a:endParaRPr lang="en-ZA" dirty="0"/>
          </a:p>
        </p:txBody>
      </p:sp>
      <p:sp>
        <p:nvSpPr>
          <p:cNvPr id="6" name="Footer Placeholder 5"/>
          <p:cNvSpPr>
            <a:spLocks noGrp="1"/>
          </p:cNvSpPr>
          <p:nvPr>
            <p:ph type="ftr" sz="quarter" idx="11"/>
          </p:nvPr>
        </p:nvSpPr>
        <p:spPr/>
        <p:txBody>
          <a:bodyPr/>
          <a:lstStyle/>
          <a:p>
            <a:r>
              <a:rPr lang="en-ZA" smtClean="0"/>
              <a:t>CONFIDENTIAL</a:t>
            </a:r>
            <a:endParaRPr lang="en-ZA" dirty="0"/>
          </a:p>
        </p:txBody>
      </p:sp>
      <p:sp>
        <p:nvSpPr>
          <p:cNvPr id="7" name="Slide Number Placeholder 6"/>
          <p:cNvSpPr>
            <a:spLocks noGrp="1"/>
          </p:cNvSpPr>
          <p:nvPr>
            <p:ph type="sldNum" sz="quarter" idx="12"/>
          </p:nvPr>
        </p:nvSpPr>
        <p:spPr/>
        <p:txBody>
          <a:bodyPr/>
          <a:lstStyle/>
          <a:p>
            <a:fld id="{01071EC9-7AD0-4AA5-864A-8F73F5BD79CE}" type="slidenum">
              <a:rPr lang="en-ZA" smtClean="0"/>
              <a:pPr/>
              <a:t>‹#›</a:t>
            </a:fld>
            <a:endParaRPr lang="en-ZA" dirty="0"/>
          </a:p>
        </p:txBody>
      </p:sp>
    </p:spTree>
    <p:extLst>
      <p:ext uri="{BB962C8B-B14F-4D97-AF65-F5344CB8AC3E}">
        <p14:creationId xmlns:p14="http://schemas.microsoft.com/office/powerpoint/2010/main" xmlns="" val="18663783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ZA"/>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331D6E5A-D1ED-4413-9A38-70D6C6D14FA2}" type="datetime1">
              <a:rPr lang="en-US" smtClean="0"/>
              <a:pPr/>
              <a:t>4/12/2023</a:t>
            </a:fld>
            <a:endParaRPr lang="en-ZA" dirty="0"/>
          </a:p>
        </p:txBody>
      </p:sp>
      <p:sp>
        <p:nvSpPr>
          <p:cNvPr id="8" name="Footer Placeholder 7"/>
          <p:cNvSpPr>
            <a:spLocks noGrp="1"/>
          </p:cNvSpPr>
          <p:nvPr>
            <p:ph type="ftr" sz="quarter" idx="11"/>
          </p:nvPr>
        </p:nvSpPr>
        <p:spPr/>
        <p:txBody>
          <a:bodyPr/>
          <a:lstStyle/>
          <a:p>
            <a:r>
              <a:rPr lang="en-ZA" smtClean="0"/>
              <a:t>CONFIDENTIAL</a:t>
            </a:r>
            <a:endParaRPr lang="en-ZA" dirty="0"/>
          </a:p>
        </p:txBody>
      </p:sp>
      <p:sp>
        <p:nvSpPr>
          <p:cNvPr id="9" name="Slide Number Placeholder 8"/>
          <p:cNvSpPr>
            <a:spLocks noGrp="1"/>
          </p:cNvSpPr>
          <p:nvPr>
            <p:ph type="sldNum" sz="quarter" idx="12"/>
          </p:nvPr>
        </p:nvSpPr>
        <p:spPr/>
        <p:txBody>
          <a:bodyPr/>
          <a:lstStyle/>
          <a:p>
            <a:fld id="{01071EC9-7AD0-4AA5-864A-8F73F5BD79CE}" type="slidenum">
              <a:rPr lang="en-ZA" smtClean="0"/>
              <a:pPr/>
              <a:t>‹#›</a:t>
            </a:fld>
            <a:endParaRPr lang="en-ZA" dirty="0"/>
          </a:p>
        </p:txBody>
      </p:sp>
    </p:spTree>
    <p:extLst>
      <p:ext uri="{BB962C8B-B14F-4D97-AF65-F5344CB8AC3E}">
        <p14:creationId xmlns:p14="http://schemas.microsoft.com/office/powerpoint/2010/main" xmlns="" val="11781893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990CD4D4-6D50-4B18-AFFF-8A0F96E235D7}" type="datetime1">
              <a:rPr lang="en-US" smtClean="0"/>
              <a:pPr/>
              <a:t>4/12/2023</a:t>
            </a:fld>
            <a:endParaRPr lang="en-ZA" dirty="0"/>
          </a:p>
        </p:txBody>
      </p:sp>
      <p:sp>
        <p:nvSpPr>
          <p:cNvPr id="4" name="Footer Placeholder 3"/>
          <p:cNvSpPr>
            <a:spLocks noGrp="1"/>
          </p:cNvSpPr>
          <p:nvPr>
            <p:ph type="ftr" sz="quarter" idx="11"/>
          </p:nvPr>
        </p:nvSpPr>
        <p:spPr/>
        <p:txBody>
          <a:bodyPr/>
          <a:lstStyle/>
          <a:p>
            <a:r>
              <a:rPr lang="en-ZA" smtClean="0"/>
              <a:t>CONFIDENTIAL</a:t>
            </a:r>
            <a:endParaRPr lang="en-ZA" dirty="0"/>
          </a:p>
        </p:txBody>
      </p:sp>
      <p:sp>
        <p:nvSpPr>
          <p:cNvPr id="5" name="Slide Number Placeholder 4"/>
          <p:cNvSpPr>
            <a:spLocks noGrp="1"/>
          </p:cNvSpPr>
          <p:nvPr>
            <p:ph type="sldNum" sz="quarter" idx="12"/>
          </p:nvPr>
        </p:nvSpPr>
        <p:spPr/>
        <p:txBody>
          <a:bodyPr/>
          <a:lstStyle/>
          <a:p>
            <a:fld id="{01071EC9-7AD0-4AA5-864A-8F73F5BD79CE}" type="slidenum">
              <a:rPr lang="en-ZA" smtClean="0"/>
              <a:pPr/>
              <a:t>‹#›</a:t>
            </a:fld>
            <a:endParaRPr lang="en-ZA" dirty="0"/>
          </a:p>
        </p:txBody>
      </p:sp>
    </p:spTree>
    <p:extLst>
      <p:ext uri="{BB962C8B-B14F-4D97-AF65-F5344CB8AC3E}">
        <p14:creationId xmlns:p14="http://schemas.microsoft.com/office/powerpoint/2010/main" xmlns="" val="31753337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07069-A6A1-4BC4-992D-3D904DDB433A}" type="datetime1">
              <a:rPr lang="en-US" smtClean="0"/>
              <a:pPr/>
              <a:t>4/12/2023</a:t>
            </a:fld>
            <a:endParaRPr lang="en-ZA" dirty="0"/>
          </a:p>
        </p:txBody>
      </p:sp>
      <p:sp>
        <p:nvSpPr>
          <p:cNvPr id="3" name="Footer Placeholder 2"/>
          <p:cNvSpPr>
            <a:spLocks noGrp="1"/>
          </p:cNvSpPr>
          <p:nvPr>
            <p:ph type="ftr" sz="quarter" idx="11"/>
          </p:nvPr>
        </p:nvSpPr>
        <p:spPr/>
        <p:txBody>
          <a:bodyPr/>
          <a:lstStyle/>
          <a:p>
            <a:r>
              <a:rPr lang="en-ZA" smtClean="0"/>
              <a:t>CONFIDENTIAL</a:t>
            </a:r>
            <a:endParaRPr lang="en-ZA" dirty="0"/>
          </a:p>
        </p:txBody>
      </p:sp>
      <p:sp>
        <p:nvSpPr>
          <p:cNvPr id="4" name="Slide Number Placeholder 3"/>
          <p:cNvSpPr>
            <a:spLocks noGrp="1"/>
          </p:cNvSpPr>
          <p:nvPr>
            <p:ph type="sldNum" sz="quarter" idx="12"/>
          </p:nvPr>
        </p:nvSpPr>
        <p:spPr/>
        <p:txBody>
          <a:bodyPr/>
          <a:lstStyle/>
          <a:p>
            <a:fld id="{01071EC9-7AD0-4AA5-864A-8F73F5BD79CE}" type="slidenum">
              <a:rPr lang="en-ZA" smtClean="0"/>
              <a:pPr/>
              <a:t>‹#›</a:t>
            </a:fld>
            <a:endParaRPr lang="en-ZA" dirty="0"/>
          </a:p>
        </p:txBody>
      </p:sp>
    </p:spTree>
    <p:extLst>
      <p:ext uri="{BB962C8B-B14F-4D97-AF65-F5344CB8AC3E}">
        <p14:creationId xmlns:p14="http://schemas.microsoft.com/office/powerpoint/2010/main" xmlns="" val="32370258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ZA"/>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A41D18D9-7FD8-476A-B16D-298B58850C37}" type="datetime1">
              <a:rPr lang="en-US" smtClean="0"/>
              <a:pPr/>
              <a:t>4/12/2023</a:t>
            </a:fld>
            <a:endParaRPr lang="en-ZA" dirty="0"/>
          </a:p>
        </p:txBody>
      </p:sp>
      <p:sp>
        <p:nvSpPr>
          <p:cNvPr id="6" name="Footer Placeholder 5"/>
          <p:cNvSpPr>
            <a:spLocks noGrp="1"/>
          </p:cNvSpPr>
          <p:nvPr>
            <p:ph type="ftr" sz="quarter" idx="11"/>
          </p:nvPr>
        </p:nvSpPr>
        <p:spPr/>
        <p:txBody>
          <a:bodyPr/>
          <a:lstStyle/>
          <a:p>
            <a:r>
              <a:rPr lang="en-ZA" smtClean="0"/>
              <a:t>CONFIDENTIAL</a:t>
            </a:r>
            <a:endParaRPr lang="en-ZA" dirty="0"/>
          </a:p>
        </p:txBody>
      </p:sp>
      <p:sp>
        <p:nvSpPr>
          <p:cNvPr id="7" name="Slide Number Placeholder 6"/>
          <p:cNvSpPr>
            <a:spLocks noGrp="1"/>
          </p:cNvSpPr>
          <p:nvPr>
            <p:ph type="sldNum" sz="quarter" idx="12"/>
          </p:nvPr>
        </p:nvSpPr>
        <p:spPr/>
        <p:txBody>
          <a:bodyPr/>
          <a:lstStyle/>
          <a:p>
            <a:fld id="{01071EC9-7AD0-4AA5-864A-8F73F5BD79CE}" type="slidenum">
              <a:rPr lang="en-ZA" smtClean="0"/>
              <a:pPr/>
              <a:t>‹#›</a:t>
            </a:fld>
            <a:endParaRPr lang="en-ZA" dirty="0"/>
          </a:p>
        </p:txBody>
      </p:sp>
    </p:spTree>
    <p:extLst>
      <p:ext uri="{BB962C8B-B14F-4D97-AF65-F5344CB8AC3E}">
        <p14:creationId xmlns:p14="http://schemas.microsoft.com/office/powerpoint/2010/main" xmlns="" val="88519902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ZA"/>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ZA"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A92C439B-99C3-4767-A352-BAE69CA464D2}" type="datetime1">
              <a:rPr lang="en-US" smtClean="0"/>
              <a:pPr/>
              <a:t>4/12/2023</a:t>
            </a:fld>
            <a:endParaRPr lang="en-ZA" dirty="0"/>
          </a:p>
        </p:txBody>
      </p:sp>
      <p:sp>
        <p:nvSpPr>
          <p:cNvPr id="6" name="Footer Placeholder 5"/>
          <p:cNvSpPr>
            <a:spLocks noGrp="1"/>
          </p:cNvSpPr>
          <p:nvPr>
            <p:ph type="ftr" sz="quarter" idx="11"/>
          </p:nvPr>
        </p:nvSpPr>
        <p:spPr/>
        <p:txBody>
          <a:bodyPr/>
          <a:lstStyle/>
          <a:p>
            <a:r>
              <a:rPr lang="en-ZA" smtClean="0"/>
              <a:t>CONFIDENTIAL</a:t>
            </a:r>
            <a:endParaRPr lang="en-ZA" dirty="0"/>
          </a:p>
        </p:txBody>
      </p:sp>
      <p:sp>
        <p:nvSpPr>
          <p:cNvPr id="7" name="Slide Number Placeholder 6"/>
          <p:cNvSpPr>
            <a:spLocks noGrp="1"/>
          </p:cNvSpPr>
          <p:nvPr>
            <p:ph type="sldNum" sz="quarter" idx="12"/>
          </p:nvPr>
        </p:nvSpPr>
        <p:spPr/>
        <p:txBody>
          <a:bodyPr/>
          <a:lstStyle/>
          <a:p>
            <a:fld id="{01071EC9-7AD0-4AA5-864A-8F73F5BD79CE}" type="slidenum">
              <a:rPr lang="en-ZA" smtClean="0"/>
              <a:pPr/>
              <a:t>‹#›</a:t>
            </a:fld>
            <a:endParaRPr lang="en-ZA" dirty="0"/>
          </a:p>
        </p:txBody>
      </p:sp>
    </p:spTree>
    <p:extLst>
      <p:ext uri="{BB962C8B-B14F-4D97-AF65-F5344CB8AC3E}">
        <p14:creationId xmlns:p14="http://schemas.microsoft.com/office/powerpoint/2010/main" xmlns="" val="33500970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097540FF-4CC9-435F-A5A7-44CAC6E997B4}" type="datetime1">
              <a:rPr lang="en-US" smtClean="0"/>
              <a:pPr/>
              <a:t>4/12/2023</a:t>
            </a:fld>
            <a:endParaRPr lang="en-ZA" dirty="0"/>
          </a:p>
        </p:txBody>
      </p:sp>
      <p:sp>
        <p:nvSpPr>
          <p:cNvPr id="5" name="Footer Placeholder 4"/>
          <p:cNvSpPr>
            <a:spLocks noGrp="1"/>
          </p:cNvSpPr>
          <p:nvPr>
            <p:ph type="ftr" sz="quarter" idx="11"/>
          </p:nvPr>
        </p:nvSpPr>
        <p:spPr/>
        <p:txBody>
          <a:bodyPr/>
          <a:lstStyle/>
          <a:p>
            <a:r>
              <a:rPr lang="en-ZA" smtClean="0"/>
              <a:t>CONFIDENTIAL</a:t>
            </a:r>
            <a:endParaRPr lang="en-ZA" dirty="0"/>
          </a:p>
        </p:txBody>
      </p:sp>
      <p:sp>
        <p:nvSpPr>
          <p:cNvPr id="6" name="Slide Number Placeholder 5"/>
          <p:cNvSpPr>
            <a:spLocks noGrp="1"/>
          </p:cNvSpPr>
          <p:nvPr>
            <p:ph type="sldNum" sz="quarter" idx="12"/>
          </p:nvPr>
        </p:nvSpPr>
        <p:spPr/>
        <p:txBody>
          <a:bodyPr/>
          <a:lstStyle/>
          <a:p>
            <a:fld id="{01071EC9-7AD0-4AA5-864A-8F73F5BD79CE}" type="slidenum">
              <a:rPr lang="en-ZA" smtClean="0"/>
              <a:pPr/>
              <a:t>‹#›</a:t>
            </a:fld>
            <a:endParaRPr lang="en-ZA" dirty="0"/>
          </a:p>
        </p:txBody>
      </p:sp>
    </p:spTree>
    <p:extLst>
      <p:ext uri="{BB962C8B-B14F-4D97-AF65-F5344CB8AC3E}">
        <p14:creationId xmlns:p14="http://schemas.microsoft.com/office/powerpoint/2010/main" xmlns="" val="166350059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CCF8D321-BFBB-4EDE-A9FF-8D78CA27352A}" type="datetime1">
              <a:rPr lang="en-US" smtClean="0"/>
              <a:pPr/>
              <a:t>4/12/2023</a:t>
            </a:fld>
            <a:endParaRPr lang="en-ZA" dirty="0"/>
          </a:p>
        </p:txBody>
      </p:sp>
      <p:sp>
        <p:nvSpPr>
          <p:cNvPr id="5" name="Footer Placeholder 4"/>
          <p:cNvSpPr>
            <a:spLocks noGrp="1"/>
          </p:cNvSpPr>
          <p:nvPr>
            <p:ph type="ftr" sz="quarter" idx="11"/>
          </p:nvPr>
        </p:nvSpPr>
        <p:spPr/>
        <p:txBody>
          <a:bodyPr/>
          <a:lstStyle/>
          <a:p>
            <a:r>
              <a:rPr lang="en-ZA" smtClean="0"/>
              <a:t>CONFIDENTIAL</a:t>
            </a:r>
            <a:endParaRPr lang="en-ZA" dirty="0"/>
          </a:p>
        </p:txBody>
      </p:sp>
      <p:sp>
        <p:nvSpPr>
          <p:cNvPr id="6" name="Slide Number Placeholder 5"/>
          <p:cNvSpPr>
            <a:spLocks noGrp="1"/>
          </p:cNvSpPr>
          <p:nvPr>
            <p:ph type="sldNum" sz="quarter" idx="12"/>
          </p:nvPr>
        </p:nvSpPr>
        <p:spPr/>
        <p:txBody>
          <a:bodyPr/>
          <a:lstStyle/>
          <a:p>
            <a:fld id="{01071EC9-7AD0-4AA5-864A-8F73F5BD79CE}" type="slidenum">
              <a:rPr lang="en-ZA" smtClean="0"/>
              <a:pPr/>
              <a:t>‹#›</a:t>
            </a:fld>
            <a:endParaRPr lang="en-ZA" dirty="0"/>
          </a:p>
        </p:txBody>
      </p:sp>
    </p:spTree>
    <p:extLst>
      <p:ext uri="{BB962C8B-B14F-4D97-AF65-F5344CB8AC3E}">
        <p14:creationId xmlns:p14="http://schemas.microsoft.com/office/powerpoint/2010/main" xmlns="" val="206458208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C51F3D3-7573-42E3-8FC0-E5F6920F9B3A}" type="datetime1">
              <a:rPr lang="en-US" smtClean="0"/>
              <a:pPr/>
              <a:t>4/12/2023</a:t>
            </a:fld>
            <a:endParaRPr lang="en-GB"/>
          </a:p>
        </p:txBody>
      </p:sp>
      <p:sp>
        <p:nvSpPr>
          <p:cNvPr id="5" name="Footer Placeholder 4"/>
          <p:cNvSpPr>
            <a:spLocks noGrp="1"/>
          </p:cNvSpPr>
          <p:nvPr>
            <p:ph type="ftr" sz="quarter" idx="11"/>
          </p:nvPr>
        </p:nvSpPr>
        <p:spPr/>
        <p:txBody>
          <a:bodyPr/>
          <a:lstStyle/>
          <a:p>
            <a:r>
              <a:rPr lang="en-GB" smtClean="0"/>
              <a:t>CONFIDENTIAL</a:t>
            </a:r>
            <a:endParaRPr lang="en-GB"/>
          </a:p>
        </p:txBody>
      </p:sp>
      <p:sp>
        <p:nvSpPr>
          <p:cNvPr id="6" name="Slide Number Placeholder 5"/>
          <p:cNvSpPr>
            <a:spLocks noGrp="1"/>
          </p:cNvSpPr>
          <p:nvPr>
            <p:ph type="sldNum" sz="quarter" idx="12"/>
          </p:nvPr>
        </p:nvSpPr>
        <p:spPr/>
        <p:txBody>
          <a:bodyPr/>
          <a:lstStyle/>
          <a:p>
            <a:fld id="{CA54F45E-2311-4660-8D89-84480CF660E7}" type="slidenum">
              <a:rPr lang="en-GB" smtClean="0"/>
              <a:pPr/>
              <a:t>‹#›</a:t>
            </a:fld>
            <a:endParaRPr lang="en-GB"/>
          </a:p>
        </p:txBody>
      </p:sp>
    </p:spTree>
    <p:extLst>
      <p:ext uri="{BB962C8B-B14F-4D97-AF65-F5344CB8AC3E}">
        <p14:creationId xmlns:p14="http://schemas.microsoft.com/office/powerpoint/2010/main" xmlns="" val="30825166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34D477D-A207-402C-991E-FE57D113DAA7}" type="datetime1">
              <a:rPr lang="en-US" smtClean="0"/>
              <a:pPr/>
              <a:t>4/12/2023</a:t>
            </a:fld>
            <a:endParaRPr lang="en-GB"/>
          </a:p>
        </p:txBody>
      </p:sp>
      <p:sp>
        <p:nvSpPr>
          <p:cNvPr id="5" name="Footer Placeholder 4"/>
          <p:cNvSpPr>
            <a:spLocks noGrp="1"/>
          </p:cNvSpPr>
          <p:nvPr>
            <p:ph type="ftr" sz="quarter" idx="11"/>
          </p:nvPr>
        </p:nvSpPr>
        <p:spPr/>
        <p:txBody>
          <a:bodyPr/>
          <a:lstStyle/>
          <a:p>
            <a:r>
              <a:rPr lang="en-GB" smtClean="0"/>
              <a:t>CONFIDENTIAL</a:t>
            </a:r>
            <a:endParaRPr lang="en-GB"/>
          </a:p>
        </p:txBody>
      </p:sp>
      <p:sp>
        <p:nvSpPr>
          <p:cNvPr id="6" name="Slide Number Placeholder 5"/>
          <p:cNvSpPr>
            <a:spLocks noGrp="1"/>
          </p:cNvSpPr>
          <p:nvPr>
            <p:ph type="sldNum" sz="quarter" idx="12"/>
          </p:nvPr>
        </p:nvSpPr>
        <p:spPr/>
        <p:txBody>
          <a:bodyPr/>
          <a:lstStyle/>
          <a:p>
            <a:fld id="{CA54F45E-2311-4660-8D89-84480CF660E7}" type="slidenum">
              <a:rPr lang="en-GB" smtClean="0"/>
              <a:pPr/>
              <a:t>‹#›</a:t>
            </a:fld>
            <a:endParaRPr lang="en-GB"/>
          </a:p>
        </p:txBody>
      </p:sp>
    </p:spTree>
    <p:extLst>
      <p:ext uri="{BB962C8B-B14F-4D97-AF65-F5344CB8AC3E}">
        <p14:creationId xmlns:p14="http://schemas.microsoft.com/office/powerpoint/2010/main" xmlns="" val="619922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0FBDDB-08A9-4A8E-8F8D-D5B64E16486A}" type="datetime1">
              <a:rPr lang="en-US" smtClean="0"/>
              <a:pPr/>
              <a:t>4/12/2023</a:t>
            </a:fld>
            <a:endParaRPr lang="en-US" dirty="0"/>
          </a:p>
        </p:txBody>
      </p:sp>
      <p:sp>
        <p:nvSpPr>
          <p:cNvPr id="4" name="Footer Placeholder 3"/>
          <p:cNvSpPr>
            <a:spLocks noGrp="1"/>
          </p:cNvSpPr>
          <p:nvPr>
            <p:ph type="ftr" sz="quarter" idx="11"/>
          </p:nvPr>
        </p:nvSpPr>
        <p:spPr/>
        <p:txBody>
          <a:bodyPr/>
          <a:lstStyle/>
          <a:p>
            <a:r>
              <a:rPr lang="en-US" smtClean="0"/>
              <a:t>CONFIDENTIAL</a:t>
            </a:r>
            <a:endParaRPr lang="en-US" dirty="0"/>
          </a:p>
        </p:txBody>
      </p:sp>
      <p:sp>
        <p:nvSpPr>
          <p:cNvPr id="5" name="Slide Number Placeholder 4"/>
          <p:cNvSpPr>
            <a:spLocks noGrp="1"/>
          </p:cNvSpPr>
          <p:nvPr>
            <p:ph type="sldNum" sz="quarter" idx="12"/>
          </p:nvPr>
        </p:nvSpPr>
        <p:spPr/>
        <p:txBody>
          <a:bodyPr/>
          <a:lstStyle/>
          <a:p>
            <a:fld id="{56645DDA-BF55-1A4B-9438-48252B9BD652}" type="slidenum">
              <a:rPr lang="en-US" smtClean="0"/>
              <a:pPr/>
              <a:t>‹#›</a:t>
            </a:fld>
            <a:endParaRPr lang="en-US" dirty="0"/>
          </a:p>
        </p:txBody>
      </p:sp>
    </p:spTree>
    <p:extLst>
      <p:ext uri="{BB962C8B-B14F-4D97-AF65-F5344CB8AC3E}">
        <p14:creationId xmlns:p14="http://schemas.microsoft.com/office/powerpoint/2010/main" xmlns="" val="249687856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F402E0-31DE-405F-B4C0-A8514464E726}" type="datetime1">
              <a:rPr lang="en-US" smtClean="0"/>
              <a:pPr/>
              <a:t>4/12/2023</a:t>
            </a:fld>
            <a:endParaRPr lang="en-GB"/>
          </a:p>
        </p:txBody>
      </p:sp>
      <p:sp>
        <p:nvSpPr>
          <p:cNvPr id="5" name="Footer Placeholder 4"/>
          <p:cNvSpPr>
            <a:spLocks noGrp="1"/>
          </p:cNvSpPr>
          <p:nvPr>
            <p:ph type="ftr" sz="quarter" idx="11"/>
          </p:nvPr>
        </p:nvSpPr>
        <p:spPr/>
        <p:txBody>
          <a:bodyPr/>
          <a:lstStyle/>
          <a:p>
            <a:r>
              <a:rPr lang="en-GB" smtClean="0"/>
              <a:t>CONFIDENTIAL</a:t>
            </a:r>
            <a:endParaRPr lang="en-GB"/>
          </a:p>
        </p:txBody>
      </p:sp>
      <p:sp>
        <p:nvSpPr>
          <p:cNvPr id="6" name="Slide Number Placeholder 5"/>
          <p:cNvSpPr>
            <a:spLocks noGrp="1"/>
          </p:cNvSpPr>
          <p:nvPr>
            <p:ph type="sldNum" sz="quarter" idx="12"/>
          </p:nvPr>
        </p:nvSpPr>
        <p:spPr/>
        <p:txBody>
          <a:bodyPr/>
          <a:lstStyle/>
          <a:p>
            <a:fld id="{CA54F45E-2311-4660-8D89-84480CF660E7}" type="slidenum">
              <a:rPr lang="en-GB" smtClean="0"/>
              <a:pPr/>
              <a:t>‹#›</a:t>
            </a:fld>
            <a:endParaRPr lang="en-GB"/>
          </a:p>
        </p:txBody>
      </p:sp>
    </p:spTree>
    <p:extLst>
      <p:ext uri="{BB962C8B-B14F-4D97-AF65-F5344CB8AC3E}">
        <p14:creationId xmlns:p14="http://schemas.microsoft.com/office/powerpoint/2010/main" xmlns="" val="150488997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EECFECB-B2EC-43D8-B0D9-00FAA1A49507}" type="datetime1">
              <a:rPr lang="en-US" smtClean="0"/>
              <a:pPr/>
              <a:t>4/12/2023</a:t>
            </a:fld>
            <a:endParaRPr lang="en-GB"/>
          </a:p>
        </p:txBody>
      </p:sp>
      <p:sp>
        <p:nvSpPr>
          <p:cNvPr id="6" name="Footer Placeholder 5"/>
          <p:cNvSpPr>
            <a:spLocks noGrp="1"/>
          </p:cNvSpPr>
          <p:nvPr>
            <p:ph type="ftr" sz="quarter" idx="11"/>
          </p:nvPr>
        </p:nvSpPr>
        <p:spPr/>
        <p:txBody>
          <a:bodyPr/>
          <a:lstStyle/>
          <a:p>
            <a:r>
              <a:rPr lang="en-GB" smtClean="0"/>
              <a:t>CONFIDENTIAL</a:t>
            </a:r>
            <a:endParaRPr lang="en-GB"/>
          </a:p>
        </p:txBody>
      </p:sp>
      <p:sp>
        <p:nvSpPr>
          <p:cNvPr id="7" name="Slide Number Placeholder 6"/>
          <p:cNvSpPr>
            <a:spLocks noGrp="1"/>
          </p:cNvSpPr>
          <p:nvPr>
            <p:ph type="sldNum" sz="quarter" idx="12"/>
          </p:nvPr>
        </p:nvSpPr>
        <p:spPr/>
        <p:txBody>
          <a:bodyPr/>
          <a:lstStyle/>
          <a:p>
            <a:fld id="{CA54F45E-2311-4660-8D89-84480CF660E7}" type="slidenum">
              <a:rPr lang="en-GB" smtClean="0"/>
              <a:pPr/>
              <a:t>‹#›</a:t>
            </a:fld>
            <a:endParaRPr lang="en-GB"/>
          </a:p>
        </p:txBody>
      </p:sp>
    </p:spTree>
    <p:extLst>
      <p:ext uri="{BB962C8B-B14F-4D97-AF65-F5344CB8AC3E}">
        <p14:creationId xmlns:p14="http://schemas.microsoft.com/office/powerpoint/2010/main" xmlns="" val="383879707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C68D315-3A7F-4611-9549-44101B6F1FBC}" type="datetime1">
              <a:rPr lang="en-US" smtClean="0"/>
              <a:pPr/>
              <a:t>4/12/2023</a:t>
            </a:fld>
            <a:endParaRPr lang="en-GB"/>
          </a:p>
        </p:txBody>
      </p:sp>
      <p:sp>
        <p:nvSpPr>
          <p:cNvPr id="8" name="Footer Placeholder 7"/>
          <p:cNvSpPr>
            <a:spLocks noGrp="1"/>
          </p:cNvSpPr>
          <p:nvPr>
            <p:ph type="ftr" sz="quarter" idx="11"/>
          </p:nvPr>
        </p:nvSpPr>
        <p:spPr/>
        <p:txBody>
          <a:bodyPr/>
          <a:lstStyle/>
          <a:p>
            <a:r>
              <a:rPr lang="en-GB" smtClean="0"/>
              <a:t>CONFIDENTIAL</a:t>
            </a:r>
            <a:endParaRPr lang="en-GB"/>
          </a:p>
        </p:txBody>
      </p:sp>
      <p:sp>
        <p:nvSpPr>
          <p:cNvPr id="9" name="Slide Number Placeholder 8"/>
          <p:cNvSpPr>
            <a:spLocks noGrp="1"/>
          </p:cNvSpPr>
          <p:nvPr>
            <p:ph type="sldNum" sz="quarter" idx="12"/>
          </p:nvPr>
        </p:nvSpPr>
        <p:spPr/>
        <p:txBody>
          <a:bodyPr/>
          <a:lstStyle/>
          <a:p>
            <a:fld id="{CA54F45E-2311-4660-8D89-84480CF660E7}" type="slidenum">
              <a:rPr lang="en-GB" smtClean="0"/>
              <a:pPr/>
              <a:t>‹#›</a:t>
            </a:fld>
            <a:endParaRPr lang="en-GB"/>
          </a:p>
        </p:txBody>
      </p:sp>
    </p:spTree>
    <p:extLst>
      <p:ext uri="{BB962C8B-B14F-4D97-AF65-F5344CB8AC3E}">
        <p14:creationId xmlns:p14="http://schemas.microsoft.com/office/powerpoint/2010/main" xmlns="" val="2167085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3BE0C09-FE59-4ADE-9292-7FF4CA4793A4}" type="datetime1">
              <a:rPr lang="en-US" smtClean="0"/>
              <a:pPr/>
              <a:t>4/12/2023</a:t>
            </a:fld>
            <a:endParaRPr lang="en-GB"/>
          </a:p>
        </p:txBody>
      </p:sp>
      <p:sp>
        <p:nvSpPr>
          <p:cNvPr id="4" name="Footer Placeholder 3"/>
          <p:cNvSpPr>
            <a:spLocks noGrp="1"/>
          </p:cNvSpPr>
          <p:nvPr>
            <p:ph type="ftr" sz="quarter" idx="11"/>
          </p:nvPr>
        </p:nvSpPr>
        <p:spPr/>
        <p:txBody>
          <a:bodyPr/>
          <a:lstStyle/>
          <a:p>
            <a:r>
              <a:rPr lang="en-GB" smtClean="0"/>
              <a:t>CONFIDENTIAL</a:t>
            </a:r>
            <a:endParaRPr lang="en-GB"/>
          </a:p>
        </p:txBody>
      </p:sp>
      <p:sp>
        <p:nvSpPr>
          <p:cNvPr id="5" name="Slide Number Placeholder 4"/>
          <p:cNvSpPr>
            <a:spLocks noGrp="1"/>
          </p:cNvSpPr>
          <p:nvPr>
            <p:ph type="sldNum" sz="quarter" idx="12"/>
          </p:nvPr>
        </p:nvSpPr>
        <p:spPr/>
        <p:txBody>
          <a:bodyPr/>
          <a:lstStyle/>
          <a:p>
            <a:fld id="{CA54F45E-2311-4660-8D89-84480CF660E7}" type="slidenum">
              <a:rPr lang="en-GB" smtClean="0"/>
              <a:pPr/>
              <a:t>‹#›</a:t>
            </a:fld>
            <a:endParaRPr lang="en-GB"/>
          </a:p>
        </p:txBody>
      </p:sp>
    </p:spTree>
    <p:extLst>
      <p:ext uri="{BB962C8B-B14F-4D97-AF65-F5344CB8AC3E}">
        <p14:creationId xmlns:p14="http://schemas.microsoft.com/office/powerpoint/2010/main" xmlns="" val="212497898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23B18B-D15D-4B8F-AE53-2F0690F91254}" type="datetime1">
              <a:rPr lang="en-US" smtClean="0"/>
              <a:pPr/>
              <a:t>4/12/2023</a:t>
            </a:fld>
            <a:endParaRPr lang="en-GB"/>
          </a:p>
        </p:txBody>
      </p:sp>
      <p:sp>
        <p:nvSpPr>
          <p:cNvPr id="3" name="Footer Placeholder 2"/>
          <p:cNvSpPr>
            <a:spLocks noGrp="1"/>
          </p:cNvSpPr>
          <p:nvPr>
            <p:ph type="ftr" sz="quarter" idx="11"/>
          </p:nvPr>
        </p:nvSpPr>
        <p:spPr/>
        <p:txBody>
          <a:bodyPr/>
          <a:lstStyle/>
          <a:p>
            <a:r>
              <a:rPr lang="en-GB" smtClean="0"/>
              <a:t>CONFIDENTIAL</a:t>
            </a:r>
            <a:endParaRPr lang="en-GB"/>
          </a:p>
        </p:txBody>
      </p:sp>
      <p:sp>
        <p:nvSpPr>
          <p:cNvPr id="4" name="Slide Number Placeholder 3"/>
          <p:cNvSpPr>
            <a:spLocks noGrp="1"/>
          </p:cNvSpPr>
          <p:nvPr>
            <p:ph type="sldNum" sz="quarter" idx="12"/>
          </p:nvPr>
        </p:nvSpPr>
        <p:spPr/>
        <p:txBody>
          <a:bodyPr/>
          <a:lstStyle/>
          <a:p>
            <a:fld id="{CA54F45E-2311-4660-8D89-84480CF660E7}" type="slidenum">
              <a:rPr lang="en-GB" smtClean="0"/>
              <a:pPr/>
              <a:t>‹#›</a:t>
            </a:fld>
            <a:endParaRPr lang="en-GB"/>
          </a:p>
        </p:txBody>
      </p:sp>
    </p:spTree>
    <p:extLst>
      <p:ext uri="{BB962C8B-B14F-4D97-AF65-F5344CB8AC3E}">
        <p14:creationId xmlns:p14="http://schemas.microsoft.com/office/powerpoint/2010/main" xmlns="" val="167741170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86AC6B-8ECA-44B4-9D38-0FFF4A53A07B}" type="datetime1">
              <a:rPr lang="en-US" smtClean="0"/>
              <a:pPr/>
              <a:t>4/12/2023</a:t>
            </a:fld>
            <a:endParaRPr lang="en-GB"/>
          </a:p>
        </p:txBody>
      </p:sp>
      <p:sp>
        <p:nvSpPr>
          <p:cNvPr id="6" name="Footer Placeholder 5"/>
          <p:cNvSpPr>
            <a:spLocks noGrp="1"/>
          </p:cNvSpPr>
          <p:nvPr>
            <p:ph type="ftr" sz="quarter" idx="11"/>
          </p:nvPr>
        </p:nvSpPr>
        <p:spPr/>
        <p:txBody>
          <a:bodyPr/>
          <a:lstStyle/>
          <a:p>
            <a:r>
              <a:rPr lang="en-GB" smtClean="0"/>
              <a:t>CONFIDENTIAL</a:t>
            </a:r>
            <a:endParaRPr lang="en-GB"/>
          </a:p>
        </p:txBody>
      </p:sp>
      <p:sp>
        <p:nvSpPr>
          <p:cNvPr id="7" name="Slide Number Placeholder 6"/>
          <p:cNvSpPr>
            <a:spLocks noGrp="1"/>
          </p:cNvSpPr>
          <p:nvPr>
            <p:ph type="sldNum" sz="quarter" idx="12"/>
          </p:nvPr>
        </p:nvSpPr>
        <p:spPr/>
        <p:txBody>
          <a:bodyPr/>
          <a:lstStyle/>
          <a:p>
            <a:fld id="{CA54F45E-2311-4660-8D89-84480CF660E7}" type="slidenum">
              <a:rPr lang="en-GB" smtClean="0"/>
              <a:pPr/>
              <a:t>‹#›</a:t>
            </a:fld>
            <a:endParaRPr lang="en-GB"/>
          </a:p>
        </p:txBody>
      </p:sp>
    </p:spTree>
    <p:extLst>
      <p:ext uri="{BB962C8B-B14F-4D97-AF65-F5344CB8AC3E}">
        <p14:creationId xmlns:p14="http://schemas.microsoft.com/office/powerpoint/2010/main" xmlns="" val="7911373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BA6DBF-9DF3-448C-95AC-ED04678A516C}" type="datetime1">
              <a:rPr lang="en-US" smtClean="0"/>
              <a:pPr/>
              <a:t>4/12/2023</a:t>
            </a:fld>
            <a:endParaRPr lang="en-GB"/>
          </a:p>
        </p:txBody>
      </p:sp>
      <p:sp>
        <p:nvSpPr>
          <p:cNvPr id="6" name="Footer Placeholder 5"/>
          <p:cNvSpPr>
            <a:spLocks noGrp="1"/>
          </p:cNvSpPr>
          <p:nvPr>
            <p:ph type="ftr" sz="quarter" idx="11"/>
          </p:nvPr>
        </p:nvSpPr>
        <p:spPr/>
        <p:txBody>
          <a:bodyPr/>
          <a:lstStyle/>
          <a:p>
            <a:r>
              <a:rPr lang="en-GB" smtClean="0"/>
              <a:t>CONFIDENTIAL</a:t>
            </a:r>
            <a:endParaRPr lang="en-GB"/>
          </a:p>
        </p:txBody>
      </p:sp>
      <p:sp>
        <p:nvSpPr>
          <p:cNvPr id="7" name="Slide Number Placeholder 6"/>
          <p:cNvSpPr>
            <a:spLocks noGrp="1"/>
          </p:cNvSpPr>
          <p:nvPr>
            <p:ph type="sldNum" sz="quarter" idx="12"/>
          </p:nvPr>
        </p:nvSpPr>
        <p:spPr/>
        <p:txBody>
          <a:bodyPr/>
          <a:lstStyle/>
          <a:p>
            <a:fld id="{CA54F45E-2311-4660-8D89-84480CF660E7}" type="slidenum">
              <a:rPr lang="en-GB" smtClean="0"/>
              <a:pPr/>
              <a:t>‹#›</a:t>
            </a:fld>
            <a:endParaRPr lang="en-GB"/>
          </a:p>
        </p:txBody>
      </p:sp>
    </p:spTree>
    <p:extLst>
      <p:ext uri="{BB962C8B-B14F-4D97-AF65-F5344CB8AC3E}">
        <p14:creationId xmlns:p14="http://schemas.microsoft.com/office/powerpoint/2010/main" xmlns="" val="298179026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C9CEA53-B234-4B1C-A141-D43314C24A03}" type="datetime1">
              <a:rPr lang="en-US" smtClean="0"/>
              <a:pPr/>
              <a:t>4/12/2023</a:t>
            </a:fld>
            <a:endParaRPr lang="en-GB"/>
          </a:p>
        </p:txBody>
      </p:sp>
      <p:sp>
        <p:nvSpPr>
          <p:cNvPr id="5" name="Footer Placeholder 4"/>
          <p:cNvSpPr>
            <a:spLocks noGrp="1"/>
          </p:cNvSpPr>
          <p:nvPr>
            <p:ph type="ftr" sz="quarter" idx="11"/>
          </p:nvPr>
        </p:nvSpPr>
        <p:spPr/>
        <p:txBody>
          <a:bodyPr/>
          <a:lstStyle/>
          <a:p>
            <a:r>
              <a:rPr lang="en-GB" smtClean="0"/>
              <a:t>CONFIDENTIAL</a:t>
            </a:r>
            <a:endParaRPr lang="en-GB"/>
          </a:p>
        </p:txBody>
      </p:sp>
      <p:sp>
        <p:nvSpPr>
          <p:cNvPr id="6" name="Slide Number Placeholder 5"/>
          <p:cNvSpPr>
            <a:spLocks noGrp="1"/>
          </p:cNvSpPr>
          <p:nvPr>
            <p:ph type="sldNum" sz="quarter" idx="12"/>
          </p:nvPr>
        </p:nvSpPr>
        <p:spPr/>
        <p:txBody>
          <a:bodyPr/>
          <a:lstStyle/>
          <a:p>
            <a:fld id="{CA54F45E-2311-4660-8D89-84480CF660E7}" type="slidenum">
              <a:rPr lang="en-GB" smtClean="0"/>
              <a:pPr/>
              <a:t>‹#›</a:t>
            </a:fld>
            <a:endParaRPr lang="en-GB"/>
          </a:p>
        </p:txBody>
      </p:sp>
    </p:spTree>
    <p:extLst>
      <p:ext uri="{BB962C8B-B14F-4D97-AF65-F5344CB8AC3E}">
        <p14:creationId xmlns:p14="http://schemas.microsoft.com/office/powerpoint/2010/main" xmlns="" val="200379977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2B311F2-732F-4CE3-A67D-D1C81D1734B2}" type="datetime1">
              <a:rPr lang="en-US" smtClean="0"/>
              <a:pPr/>
              <a:t>4/12/2023</a:t>
            </a:fld>
            <a:endParaRPr lang="en-GB"/>
          </a:p>
        </p:txBody>
      </p:sp>
      <p:sp>
        <p:nvSpPr>
          <p:cNvPr id="5" name="Footer Placeholder 4"/>
          <p:cNvSpPr>
            <a:spLocks noGrp="1"/>
          </p:cNvSpPr>
          <p:nvPr>
            <p:ph type="ftr" sz="quarter" idx="11"/>
          </p:nvPr>
        </p:nvSpPr>
        <p:spPr/>
        <p:txBody>
          <a:bodyPr/>
          <a:lstStyle/>
          <a:p>
            <a:r>
              <a:rPr lang="en-GB" smtClean="0"/>
              <a:t>CONFIDENTIAL</a:t>
            </a:r>
            <a:endParaRPr lang="en-GB"/>
          </a:p>
        </p:txBody>
      </p:sp>
      <p:sp>
        <p:nvSpPr>
          <p:cNvPr id="6" name="Slide Number Placeholder 5"/>
          <p:cNvSpPr>
            <a:spLocks noGrp="1"/>
          </p:cNvSpPr>
          <p:nvPr>
            <p:ph type="sldNum" sz="quarter" idx="12"/>
          </p:nvPr>
        </p:nvSpPr>
        <p:spPr/>
        <p:txBody>
          <a:bodyPr/>
          <a:lstStyle/>
          <a:p>
            <a:fld id="{CA54F45E-2311-4660-8D89-84480CF660E7}" type="slidenum">
              <a:rPr lang="en-GB" smtClean="0"/>
              <a:pPr/>
              <a:t>‹#›</a:t>
            </a:fld>
            <a:endParaRPr lang="en-GB"/>
          </a:p>
        </p:txBody>
      </p:sp>
    </p:spTree>
    <p:extLst>
      <p:ext uri="{BB962C8B-B14F-4D97-AF65-F5344CB8AC3E}">
        <p14:creationId xmlns:p14="http://schemas.microsoft.com/office/powerpoint/2010/main" xmlns="" val="348715881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8F8B966B-9FD8-4254-88A5-116C41BBF9A8}" type="datetime1">
              <a:rPr lang="en-US" smtClean="0"/>
              <a:pPr/>
              <a:t>4/12/2023</a:t>
            </a:fld>
            <a:endParaRPr lang="en-ZA"/>
          </a:p>
        </p:txBody>
      </p:sp>
      <p:sp>
        <p:nvSpPr>
          <p:cNvPr id="5" name="Footer Placeholder 4"/>
          <p:cNvSpPr>
            <a:spLocks noGrp="1"/>
          </p:cNvSpPr>
          <p:nvPr>
            <p:ph type="ftr" sz="quarter" idx="11"/>
          </p:nvPr>
        </p:nvSpPr>
        <p:spPr/>
        <p:txBody>
          <a:bodyPr/>
          <a:lstStyle/>
          <a:p>
            <a:r>
              <a:rPr lang="en-ZA" smtClean="0"/>
              <a:t>CONFIDENTIAL</a:t>
            </a:r>
            <a:endParaRPr lang="en-ZA"/>
          </a:p>
        </p:txBody>
      </p:sp>
      <p:sp>
        <p:nvSpPr>
          <p:cNvPr id="6" name="Slide Number Placeholder 5"/>
          <p:cNvSpPr>
            <a:spLocks noGrp="1"/>
          </p:cNvSpPr>
          <p:nvPr>
            <p:ph type="sldNum" sz="quarter" idx="12"/>
          </p:nvPr>
        </p:nvSpPr>
        <p:spPr/>
        <p:txBody>
          <a:bodyPr/>
          <a:lstStyle/>
          <a:p>
            <a:fld id="{F5B2E109-A1EE-402E-8F0F-E068B5149376}" type="slidenum">
              <a:rPr lang="en-ZA" smtClean="0"/>
              <a:pPr/>
              <a:t>‹#›</a:t>
            </a:fld>
            <a:endParaRPr lang="en-ZA"/>
          </a:p>
        </p:txBody>
      </p:sp>
    </p:spTree>
    <p:extLst>
      <p:ext uri="{BB962C8B-B14F-4D97-AF65-F5344CB8AC3E}">
        <p14:creationId xmlns:p14="http://schemas.microsoft.com/office/powerpoint/2010/main" xmlns="" val="3746191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1E688C-DC53-4B1B-84FD-500B497AE0AC}" type="datetime1">
              <a:rPr lang="en-US" smtClean="0"/>
              <a:pPr/>
              <a:t>4/12/2023</a:t>
            </a:fld>
            <a:endParaRPr lang="en-US" dirty="0"/>
          </a:p>
        </p:txBody>
      </p:sp>
      <p:sp>
        <p:nvSpPr>
          <p:cNvPr id="3" name="Footer Placeholder 2"/>
          <p:cNvSpPr>
            <a:spLocks noGrp="1"/>
          </p:cNvSpPr>
          <p:nvPr>
            <p:ph type="ftr" sz="quarter" idx="11"/>
          </p:nvPr>
        </p:nvSpPr>
        <p:spPr/>
        <p:txBody>
          <a:bodyPr/>
          <a:lstStyle/>
          <a:p>
            <a:r>
              <a:rPr lang="en-US" smtClean="0"/>
              <a:t>CONFIDENTIAL</a:t>
            </a:r>
            <a:endParaRPr lang="en-US" dirty="0"/>
          </a:p>
        </p:txBody>
      </p:sp>
      <p:sp>
        <p:nvSpPr>
          <p:cNvPr id="4" name="Slide Number Placeholder 3"/>
          <p:cNvSpPr>
            <a:spLocks noGrp="1"/>
          </p:cNvSpPr>
          <p:nvPr>
            <p:ph type="sldNum" sz="quarter" idx="12"/>
          </p:nvPr>
        </p:nvSpPr>
        <p:spPr/>
        <p:txBody>
          <a:bodyPr/>
          <a:lstStyle/>
          <a:p>
            <a:fld id="{56645DDA-BF55-1A4B-9438-48252B9BD652}" type="slidenum">
              <a:rPr lang="en-US" smtClean="0"/>
              <a:pPr/>
              <a:t>‹#›</a:t>
            </a:fld>
            <a:endParaRPr lang="en-US" dirty="0"/>
          </a:p>
        </p:txBody>
      </p:sp>
    </p:spTree>
    <p:extLst>
      <p:ext uri="{BB962C8B-B14F-4D97-AF65-F5344CB8AC3E}">
        <p14:creationId xmlns:p14="http://schemas.microsoft.com/office/powerpoint/2010/main" xmlns="" val="72176286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67F102D0-989C-4CEC-B216-68EC3CB1BCAE}" type="datetime1">
              <a:rPr lang="en-US" smtClean="0"/>
              <a:pPr/>
              <a:t>4/12/2023</a:t>
            </a:fld>
            <a:endParaRPr lang="en-ZA"/>
          </a:p>
        </p:txBody>
      </p:sp>
      <p:sp>
        <p:nvSpPr>
          <p:cNvPr id="5" name="Footer Placeholder 4"/>
          <p:cNvSpPr>
            <a:spLocks noGrp="1"/>
          </p:cNvSpPr>
          <p:nvPr>
            <p:ph type="ftr" sz="quarter" idx="11"/>
          </p:nvPr>
        </p:nvSpPr>
        <p:spPr/>
        <p:txBody>
          <a:bodyPr/>
          <a:lstStyle/>
          <a:p>
            <a:r>
              <a:rPr lang="en-ZA" smtClean="0"/>
              <a:t>CONFIDENTIAL</a:t>
            </a:r>
            <a:endParaRPr lang="en-ZA"/>
          </a:p>
        </p:txBody>
      </p:sp>
      <p:sp>
        <p:nvSpPr>
          <p:cNvPr id="6" name="Slide Number Placeholder 5"/>
          <p:cNvSpPr>
            <a:spLocks noGrp="1"/>
          </p:cNvSpPr>
          <p:nvPr>
            <p:ph type="sldNum" sz="quarter" idx="12"/>
          </p:nvPr>
        </p:nvSpPr>
        <p:spPr/>
        <p:txBody>
          <a:bodyPr/>
          <a:lstStyle/>
          <a:p>
            <a:fld id="{F5B2E109-A1EE-402E-8F0F-E068B5149376}" type="slidenum">
              <a:rPr lang="en-ZA" smtClean="0"/>
              <a:pPr/>
              <a:t>‹#›</a:t>
            </a:fld>
            <a:endParaRPr lang="en-ZA"/>
          </a:p>
        </p:txBody>
      </p:sp>
    </p:spTree>
    <p:extLst>
      <p:ext uri="{BB962C8B-B14F-4D97-AF65-F5344CB8AC3E}">
        <p14:creationId xmlns:p14="http://schemas.microsoft.com/office/powerpoint/2010/main" xmlns="" val="180337420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8203BF-DC2A-44E2-AE03-CDEDE73C93E3}" type="datetime1">
              <a:rPr lang="en-US" smtClean="0"/>
              <a:pPr/>
              <a:t>4/12/2023</a:t>
            </a:fld>
            <a:endParaRPr lang="en-ZA"/>
          </a:p>
        </p:txBody>
      </p:sp>
      <p:sp>
        <p:nvSpPr>
          <p:cNvPr id="5" name="Footer Placeholder 4"/>
          <p:cNvSpPr>
            <a:spLocks noGrp="1"/>
          </p:cNvSpPr>
          <p:nvPr>
            <p:ph type="ftr" sz="quarter" idx="11"/>
          </p:nvPr>
        </p:nvSpPr>
        <p:spPr/>
        <p:txBody>
          <a:bodyPr/>
          <a:lstStyle/>
          <a:p>
            <a:r>
              <a:rPr lang="en-ZA" smtClean="0"/>
              <a:t>CONFIDENTIAL</a:t>
            </a:r>
            <a:endParaRPr lang="en-ZA"/>
          </a:p>
        </p:txBody>
      </p:sp>
      <p:sp>
        <p:nvSpPr>
          <p:cNvPr id="6" name="Slide Number Placeholder 5"/>
          <p:cNvSpPr>
            <a:spLocks noGrp="1"/>
          </p:cNvSpPr>
          <p:nvPr>
            <p:ph type="sldNum" sz="quarter" idx="12"/>
          </p:nvPr>
        </p:nvSpPr>
        <p:spPr/>
        <p:txBody>
          <a:bodyPr/>
          <a:lstStyle/>
          <a:p>
            <a:fld id="{F5B2E109-A1EE-402E-8F0F-E068B5149376}" type="slidenum">
              <a:rPr lang="en-ZA" smtClean="0"/>
              <a:pPr/>
              <a:t>‹#›</a:t>
            </a:fld>
            <a:endParaRPr lang="en-ZA"/>
          </a:p>
        </p:txBody>
      </p:sp>
    </p:spTree>
    <p:extLst>
      <p:ext uri="{BB962C8B-B14F-4D97-AF65-F5344CB8AC3E}">
        <p14:creationId xmlns:p14="http://schemas.microsoft.com/office/powerpoint/2010/main" xmlns="" val="211274029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69FA4CF9-DD3F-4D3A-BF5F-7C69C242910C}" type="datetime1">
              <a:rPr lang="en-US" smtClean="0"/>
              <a:pPr/>
              <a:t>4/12/2023</a:t>
            </a:fld>
            <a:endParaRPr lang="en-ZA"/>
          </a:p>
        </p:txBody>
      </p:sp>
      <p:sp>
        <p:nvSpPr>
          <p:cNvPr id="6" name="Footer Placeholder 5"/>
          <p:cNvSpPr>
            <a:spLocks noGrp="1"/>
          </p:cNvSpPr>
          <p:nvPr>
            <p:ph type="ftr" sz="quarter" idx="11"/>
          </p:nvPr>
        </p:nvSpPr>
        <p:spPr/>
        <p:txBody>
          <a:bodyPr/>
          <a:lstStyle/>
          <a:p>
            <a:r>
              <a:rPr lang="en-ZA" smtClean="0"/>
              <a:t>CONFIDENTIAL</a:t>
            </a:r>
            <a:endParaRPr lang="en-ZA"/>
          </a:p>
        </p:txBody>
      </p:sp>
      <p:sp>
        <p:nvSpPr>
          <p:cNvPr id="7" name="Slide Number Placeholder 6"/>
          <p:cNvSpPr>
            <a:spLocks noGrp="1"/>
          </p:cNvSpPr>
          <p:nvPr>
            <p:ph type="sldNum" sz="quarter" idx="12"/>
          </p:nvPr>
        </p:nvSpPr>
        <p:spPr/>
        <p:txBody>
          <a:bodyPr/>
          <a:lstStyle/>
          <a:p>
            <a:fld id="{F5B2E109-A1EE-402E-8F0F-E068B5149376}" type="slidenum">
              <a:rPr lang="en-ZA" smtClean="0"/>
              <a:pPr/>
              <a:t>‹#›</a:t>
            </a:fld>
            <a:endParaRPr lang="en-ZA"/>
          </a:p>
        </p:txBody>
      </p:sp>
    </p:spTree>
    <p:extLst>
      <p:ext uri="{BB962C8B-B14F-4D97-AF65-F5344CB8AC3E}">
        <p14:creationId xmlns:p14="http://schemas.microsoft.com/office/powerpoint/2010/main" xmlns="" val="313823447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5C150335-5CB9-4F07-82ED-E11FEDA6201F}" type="datetime1">
              <a:rPr lang="en-US" smtClean="0"/>
              <a:pPr/>
              <a:t>4/12/2023</a:t>
            </a:fld>
            <a:endParaRPr lang="en-ZA"/>
          </a:p>
        </p:txBody>
      </p:sp>
      <p:sp>
        <p:nvSpPr>
          <p:cNvPr id="8" name="Footer Placeholder 7"/>
          <p:cNvSpPr>
            <a:spLocks noGrp="1"/>
          </p:cNvSpPr>
          <p:nvPr>
            <p:ph type="ftr" sz="quarter" idx="11"/>
          </p:nvPr>
        </p:nvSpPr>
        <p:spPr/>
        <p:txBody>
          <a:bodyPr/>
          <a:lstStyle/>
          <a:p>
            <a:r>
              <a:rPr lang="en-ZA" smtClean="0"/>
              <a:t>CONFIDENTIAL</a:t>
            </a:r>
            <a:endParaRPr lang="en-ZA"/>
          </a:p>
        </p:txBody>
      </p:sp>
      <p:sp>
        <p:nvSpPr>
          <p:cNvPr id="9" name="Slide Number Placeholder 8"/>
          <p:cNvSpPr>
            <a:spLocks noGrp="1"/>
          </p:cNvSpPr>
          <p:nvPr>
            <p:ph type="sldNum" sz="quarter" idx="12"/>
          </p:nvPr>
        </p:nvSpPr>
        <p:spPr/>
        <p:txBody>
          <a:bodyPr/>
          <a:lstStyle/>
          <a:p>
            <a:fld id="{F5B2E109-A1EE-402E-8F0F-E068B5149376}" type="slidenum">
              <a:rPr lang="en-ZA" smtClean="0"/>
              <a:pPr/>
              <a:t>‹#›</a:t>
            </a:fld>
            <a:endParaRPr lang="en-ZA"/>
          </a:p>
        </p:txBody>
      </p:sp>
    </p:spTree>
    <p:extLst>
      <p:ext uri="{BB962C8B-B14F-4D97-AF65-F5344CB8AC3E}">
        <p14:creationId xmlns:p14="http://schemas.microsoft.com/office/powerpoint/2010/main" xmlns="" val="89978335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D31C9445-5123-4E55-875E-F733532235D7}" type="datetime1">
              <a:rPr lang="en-US" smtClean="0"/>
              <a:pPr/>
              <a:t>4/12/2023</a:t>
            </a:fld>
            <a:endParaRPr lang="en-ZA"/>
          </a:p>
        </p:txBody>
      </p:sp>
      <p:sp>
        <p:nvSpPr>
          <p:cNvPr id="4" name="Footer Placeholder 3"/>
          <p:cNvSpPr>
            <a:spLocks noGrp="1"/>
          </p:cNvSpPr>
          <p:nvPr>
            <p:ph type="ftr" sz="quarter" idx="11"/>
          </p:nvPr>
        </p:nvSpPr>
        <p:spPr/>
        <p:txBody>
          <a:bodyPr/>
          <a:lstStyle/>
          <a:p>
            <a:r>
              <a:rPr lang="en-ZA" smtClean="0"/>
              <a:t>CONFIDENTIAL</a:t>
            </a:r>
            <a:endParaRPr lang="en-ZA"/>
          </a:p>
        </p:txBody>
      </p:sp>
      <p:sp>
        <p:nvSpPr>
          <p:cNvPr id="5" name="Slide Number Placeholder 4"/>
          <p:cNvSpPr>
            <a:spLocks noGrp="1"/>
          </p:cNvSpPr>
          <p:nvPr>
            <p:ph type="sldNum" sz="quarter" idx="12"/>
          </p:nvPr>
        </p:nvSpPr>
        <p:spPr/>
        <p:txBody>
          <a:bodyPr/>
          <a:lstStyle/>
          <a:p>
            <a:fld id="{F5B2E109-A1EE-402E-8F0F-E068B5149376}" type="slidenum">
              <a:rPr lang="en-ZA" smtClean="0"/>
              <a:pPr/>
              <a:t>‹#›</a:t>
            </a:fld>
            <a:endParaRPr lang="en-ZA"/>
          </a:p>
        </p:txBody>
      </p:sp>
    </p:spTree>
    <p:extLst>
      <p:ext uri="{BB962C8B-B14F-4D97-AF65-F5344CB8AC3E}">
        <p14:creationId xmlns:p14="http://schemas.microsoft.com/office/powerpoint/2010/main" xmlns="" val="378282228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55679A-F20C-4838-81CA-47B1C9FFE702}" type="datetime1">
              <a:rPr lang="en-US" smtClean="0"/>
              <a:pPr/>
              <a:t>4/12/2023</a:t>
            </a:fld>
            <a:endParaRPr lang="en-ZA"/>
          </a:p>
        </p:txBody>
      </p:sp>
      <p:sp>
        <p:nvSpPr>
          <p:cNvPr id="3" name="Footer Placeholder 2"/>
          <p:cNvSpPr>
            <a:spLocks noGrp="1"/>
          </p:cNvSpPr>
          <p:nvPr>
            <p:ph type="ftr" sz="quarter" idx="11"/>
          </p:nvPr>
        </p:nvSpPr>
        <p:spPr/>
        <p:txBody>
          <a:bodyPr/>
          <a:lstStyle/>
          <a:p>
            <a:r>
              <a:rPr lang="en-ZA" smtClean="0"/>
              <a:t>CONFIDENTIAL</a:t>
            </a:r>
            <a:endParaRPr lang="en-ZA"/>
          </a:p>
        </p:txBody>
      </p:sp>
      <p:sp>
        <p:nvSpPr>
          <p:cNvPr id="4" name="Slide Number Placeholder 3"/>
          <p:cNvSpPr>
            <a:spLocks noGrp="1"/>
          </p:cNvSpPr>
          <p:nvPr>
            <p:ph type="sldNum" sz="quarter" idx="12"/>
          </p:nvPr>
        </p:nvSpPr>
        <p:spPr/>
        <p:txBody>
          <a:bodyPr/>
          <a:lstStyle/>
          <a:p>
            <a:fld id="{F5B2E109-A1EE-402E-8F0F-E068B5149376}" type="slidenum">
              <a:rPr lang="en-ZA" smtClean="0"/>
              <a:pPr/>
              <a:t>‹#›</a:t>
            </a:fld>
            <a:endParaRPr lang="en-ZA"/>
          </a:p>
        </p:txBody>
      </p:sp>
    </p:spTree>
    <p:extLst>
      <p:ext uri="{BB962C8B-B14F-4D97-AF65-F5344CB8AC3E}">
        <p14:creationId xmlns:p14="http://schemas.microsoft.com/office/powerpoint/2010/main" xmlns="" val="19199408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2C2B74-A01D-4CBE-8FCF-5BE9D4F1E459}" type="datetime1">
              <a:rPr lang="en-US" smtClean="0"/>
              <a:pPr/>
              <a:t>4/12/2023</a:t>
            </a:fld>
            <a:endParaRPr lang="en-ZA"/>
          </a:p>
        </p:txBody>
      </p:sp>
      <p:sp>
        <p:nvSpPr>
          <p:cNvPr id="6" name="Footer Placeholder 5"/>
          <p:cNvSpPr>
            <a:spLocks noGrp="1"/>
          </p:cNvSpPr>
          <p:nvPr>
            <p:ph type="ftr" sz="quarter" idx="11"/>
          </p:nvPr>
        </p:nvSpPr>
        <p:spPr/>
        <p:txBody>
          <a:bodyPr/>
          <a:lstStyle/>
          <a:p>
            <a:r>
              <a:rPr lang="en-ZA" smtClean="0"/>
              <a:t>CONFIDENTIAL</a:t>
            </a:r>
            <a:endParaRPr lang="en-ZA"/>
          </a:p>
        </p:txBody>
      </p:sp>
      <p:sp>
        <p:nvSpPr>
          <p:cNvPr id="7" name="Slide Number Placeholder 6"/>
          <p:cNvSpPr>
            <a:spLocks noGrp="1"/>
          </p:cNvSpPr>
          <p:nvPr>
            <p:ph type="sldNum" sz="quarter" idx="12"/>
          </p:nvPr>
        </p:nvSpPr>
        <p:spPr/>
        <p:txBody>
          <a:bodyPr/>
          <a:lstStyle/>
          <a:p>
            <a:fld id="{F5B2E109-A1EE-402E-8F0F-E068B5149376}" type="slidenum">
              <a:rPr lang="en-ZA" smtClean="0"/>
              <a:pPr/>
              <a:t>‹#›</a:t>
            </a:fld>
            <a:endParaRPr lang="en-ZA"/>
          </a:p>
        </p:txBody>
      </p:sp>
    </p:spTree>
    <p:extLst>
      <p:ext uri="{BB962C8B-B14F-4D97-AF65-F5344CB8AC3E}">
        <p14:creationId xmlns:p14="http://schemas.microsoft.com/office/powerpoint/2010/main" xmlns="" val="383637687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58DDBF-79F8-405A-9F22-69F44A98A19F}" type="datetime1">
              <a:rPr lang="en-US" smtClean="0"/>
              <a:pPr/>
              <a:t>4/12/2023</a:t>
            </a:fld>
            <a:endParaRPr lang="en-ZA"/>
          </a:p>
        </p:txBody>
      </p:sp>
      <p:sp>
        <p:nvSpPr>
          <p:cNvPr id="6" name="Footer Placeholder 5"/>
          <p:cNvSpPr>
            <a:spLocks noGrp="1"/>
          </p:cNvSpPr>
          <p:nvPr>
            <p:ph type="ftr" sz="quarter" idx="11"/>
          </p:nvPr>
        </p:nvSpPr>
        <p:spPr/>
        <p:txBody>
          <a:bodyPr/>
          <a:lstStyle/>
          <a:p>
            <a:r>
              <a:rPr lang="en-ZA" smtClean="0"/>
              <a:t>CONFIDENTIAL</a:t>
            </a:r>
            <a:endParaRPr lang="en-ZA"/>
          </a:p>
        </p:txBody>
      </p:sp>
      <p:sp>
        <p:nvSpPr>
          <p:cNvPr id="7" name="Slide Number Placeholder 6"/>
          <p:cNvSpPr>
            <a:spLocks noGrp="1"/>
          </p:cNvSpPr>
          <p:nvPr>
            <p:ph type="sldNum" sz="quarter" idx="12"/>
          </p:nvPr>
        </p:nvSpPr>
        <p:spPr/>
        <p:txBody>
          <a:bodyPr/>
          <a:lstStyle/>
          <a:p>
            <a:fld id="{F5B2E109-A1EE-402E-8F0F-E068B5149376}" type="slidenum">
              <a:rPr lang="en-ZA" smtClean="0"/>
              <a:pPr/>
              <a:t>‹#›</a:t>
            </a:fld>
            <a:endParaRPr lang="en-ZA"/>
          </a:p>
        </p:txBody>
      </p:sp>
    </p:spTree>
    <p:extLst>
      <p:ext uri="{BB962C8B-B14F-4D97-AF65-F5344CB8AC3E}">
        <p14:creationId xmlns:p14="http://schemas.microsoft.com/office/powerpoint/2010/main" xmlns="" val="265641200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C94CAD57-03A9-4248-BC8C-C923865F6678}" type="datetime1">
              <a:rPr lang="en-US" smtClean="0"/>
              <a:pPr/>
              <a:t>4/12/2023</a:t>
            </a:fld>
            <a:endParaRPr lang="en-ZA"/>
          </a:p>
        </p:txBody>
      </p:sp>
      <p:sp>
        <p:nvSpPr>
          <p:cNvPr id="5" name="Footer Placeholder 4"/>
          <p:cNvSpPr>
            <a:spLocks noGrp="1"/>
          </p:cNvSpPr>
          <p:nvPr>
            <p:ph type="ftr" sz="quarter" idx="11"/>
          </p:nvPr>
        </p:nvSpPr>
        <p:spPr/>
        <p:txBody>
          <a:bodyPr/>
          <a:lstStyle/>
          <a:p>
            <a:r>
              <a:rPr lang="en-ZA" smtClean="0"/>
              <a:t>CONFIDENTIAL</a:t>
            </a:r>
            <a:endParaRPr lang="en-ZA"/>
          </a:p>
        </p:txBody>
      </p:sp>
      <p:sp>
        <p:nvSpPr>
          <p:cNvPr id="6" name="Slide Number Placeholder 5"/>
          <p:cNvSpPr>
            <a:spLocks noGrp="1"/>
          </p:cNvSpPr>
          <p:nvPr>
            <p:ph type="sldNum" sz="quarter" idx="12"/>
          </p:nvPr>
        </p:nvSpPr>
        <p:spPr/>
        <p:txBody>
          <a:bodyPr/>
          <a:lstStyle/>
          <a:p>
            <a:fld id="{F5B2E109-A1EE-402E-8F0F-E068B5149376}" type="slidenum">
              <a:rPr lang="en-ZA" smtClean="0"/>
              <a:pPr/>
              <a:t>‹#›</a:t>
            </a:fld>
            <a:endParaRPr lang="en-ZA"/>
          </a:p>
        </p:txBody>
      </p:sp>
    </p:spTree>
    <p:extLst>
      <p:ext uri="{BB962C8B-B14F-4D97-AF65-F5344CB8AC3E}">
        <p14:creationId xmlns:p14="http://schemas.microsoft.com/office/powerpoint/2010/main" xmlns="" val="55873195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4DBF3DB8-95D6-4AF3-BB34-561F4D32CC42}" type="datetime1">
              <a:rPr lang="en-US" smtClean="0"/>
              <a:pPr/>
              <a:t>4/12/2023</a:t>
            </a:fld>
            <a:endParaRPr lang="en-ZA"/>
          </a:p>
        </p:txBody>
      </p:sp>
      <p:sp>
        <p:nvSpPr>
          <p:cNvPr id="5" name="Footer Placeholder 4"/>
          <p:cNvSpPr>
            <a:spLocks noGrp="1"/>
          </p:cNvSpPr>
          <p:nvPr>
            <p:ph type="ftr" sz="quarter" idx="11"/>
          </p:nvPr>
        </p:nvSpPr>
        <p:spPr/>
        <p:txBody>
          <a:bodyPr/>
          <a:lstStyle/>
          <a:p>
            <a:r>
              <a:rPr lang="en-ZA" smtClean="0"/>
              <a:t>CONFIDENTIAL</a:t>
            </a:r>
            <a:endParaRPr lang="en-ZA"/>
          </a:p>
        </p:txBody>
      </p:sp>
      <p:sp>
        <p:nvSpPr>
          <p:cNvPr id="6" name="Slide Number Placeholder 5"/>
          <p:cNvSpPr>
            <a:spLocks noGrp="1"/>
          </p:cNvSpPr>
          <p:nvPr>
            <p:ph type="sldNum" sz="quarter" idx="12"/>
          </p:nvPr>
        </p:nvSpPr>
        <p:spPr/>
        <p:txBody>
          <a:bodyPr/>
          <a:lstStyle/>
          <a:p>
            <a:fld id="{F5B2E109-A1EE-402E-8F0F-E068B5149376}" type="slidenum">
              <a:rPr lang="en-ZA" smtClean="0"/>
              <a:pPr/>
              <a:t>‹#›</a:t>
            </a:fld>
            <a:endParaRPr lang="en-ZA"/>
          </a:p>
        </p:txBody>
      </p:sp>
    </p:spTree>
    <p:extLst>
      <p:ext uri="{BB962C8B-B14F-4D97-AF65-F5344CB8AC3E}">
        <p14:creationId xmlns:p14="http://schemas.microsoft.com/office/powerpoint/2010/main" xmlns="" val="2757489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883974-C6DB-43C8-9D90-40BEAE9BD84A}" type="datetime1">
              <a:rPr lang="en-US" smtClean="0"/>
              <a:pPr/>
              <a:t>4/12/2023</a:t>
            </a:fld>
            <a:endParaRPr lang="en-US" dirty="0"/>
          </a:p>
        </p:txBody>
      </p:sp>
      <p:sp>
        <p:nvSpPr>
          <p:cNvPr id="6" name="Footer Placeholder 5"/>
          <p:cNvSpPr>
            <a:spLocks noGrp="1"/>
          </p:cNvSpPr>
          <p:nvPr>
            <p:ph type="ftr" sz="quarter" idx="11"/>
          </p:nvPr>
        </p:nvSpPr>
        <p:spPr/>
        <p:txBody>
          <a:bodyPr/>
          <a:lstStyle/>
          <a:p>
            <a:r>
              <a:rPr lang="en-US" smtClean="0"/>
              <a:t>CONFIDENTIAL</a:t>
            </a:r>
            <a:endParaRPr lang="en-US" dirty="0"/>
          </a:p>
        </p:txBody>
      </p:sp>
      <p:sp>
        <p:nvSpPr>
          <p:cNvPr id="7" name="Slide Number Placeholder 6"/>
          <p:cNvSpPr>
            <a:spLocks noGrp="1"/>
          </p:cNvSpPr>
          <p:nvPr>
            <p:ph type="sldNum" sz="quarter" idx="12"/>
          </p:nvPr>
        </p:nvSpPr>
        <p:spPr/>
        <p:txBody>
          <a:bodyPr/>
          <a:lstStyle/>
          <a:p>
            <a:fld id="{56645DDA-BF55-1A4B-9438-48252B9BD652}" type="slidenum">
              <a:rPr lang="en-US" smtClean="0"/>
              <a:pPr/>
              <a:t>‹#›</a:t>
            </a:fld>
            <a:endParaRPr lang="en-US" dirty="0"/>
          </a:p>
        </p:txBody>
      </p:sp>
    </p:spTree>
    <p:extLst>
      <p:ext uri="{BB962C8B-B14F-4D97-AF65-F5344CB8AC3E}">
        <p14:creationId xmlns:p14="http://schemas.microsoft.com/office/powerpoint/2010/main" xmlns="" val="297304568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EA4A362A-302E-41B6-AB3C-2A8A37063FE9}" type="datetime1">
              <a:rPr lang="en-US" smtClean="0"/>
              <a:pPr/>
              <a:t>4/12/2023</a:t>
            </a:fld>
            <a:endParaRPr lang="en-ZA"/>
          </a:p>
        </p:txBody>
      </p:sp>
      <p:sp>
        <p:nvSpPr>
          <p:cNvPr id="5" name="Footer Placeholder 4"/>
          <p:cNvSpPr>
            <a:spLocks noGrp="1"/>
          </p:cNvSpPr>
          <p:nvPr>
            <p:ph type="ftr" sz="quarter" idx="11"/>
          </p:nvPr>
        </p:nvSpPr>
        <p:spPr/>
        <p:txBody>
          <a:bodyPr/>
          <a:lstStyle/>
          <a:p>
            <a:r>
              <a:rPr lang="en-ZA" smtClean="0"/>
              <a:t>CONFIDENTIAL</a:t>
            </a:r>
            <a:endParaRPr lang="en-ZA"/>
          </a:p>
        </p:txBody>
      </p:sp>
      <p:sp>
        <p:nvSpPr>
          <p:cNvPr id="6" name="Slide Number Placeholder 5"/>
          <p:cNvSpPr>
            <a:spLocks noGrp="1"/>
          </p:cNvSpPr>
          <p:nvPr>
            <p:ph type="sldNum" sz="quarter" idx="12"/>
          </p:nvPr>
        </p:nvSpPr>
        <p:spPr/>
        <p:txBody>
          <a:bodyPr/>
          <a:lstStyle/>
          <a:p>
            <a:fld id="{F5B2E109-A1EE-402E-8F0F-E068B5149376}" type="slidenum">
              <a:rPr lang="en-ZA" smtClean="0"/>
              <a:pPr/>
              <a:t>‹#›</a:t>
            </a:fld>
            <a:endParaRPr lang="en-ZA"/>
          </a:p>
        </p:txBody>
      </p:sp>
    </p:spTree>
    <p:extLst>
      <p:ext uri="{BB962C8B-B14F-4D97-AF65-F5344CB8AC3E}">
        <p14:creationId xmlns:p14="http://schemas.microsoft.com/office/powerpoint/2010/main" xmlns="" val="254038390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0237DAEF-E41A-41A1-B447-074522BA7AE5}" type="datetime1">
              <a:rPr lang="en-US" smtClean="0"/>
              <a:pPr/>
              <a:t>4/12/2023</a:t>
            </a:fld>
            <a:endParaRPr lang="en-ZA"/>
          </a:p>
        </p:txBody>
      </p:sp>
      <p:sp>
        <p:nvSpPr>
          <p:cNvPr id="5" name="Footer Placeholder 4"/>
          <p:cNvSpPr>
            <a:spLocks noGrp="1"/>
          </p:cNvSpPr>
          <p:nvPr>
            <p:ph type="ftr" sz="quarter" idx="11"/>
          </p:nvPr>
        </p:nvSpPr>
        <p:spPr/>
        <p:txBody>
          <a:bodyPr/>
          <a:lstStyle/>
          <a:p>
            <a:r>
              <a:rPr lang="en-ZA" smtClean="0"/>
              <a:t>CONFIDENTIAL</a:t>
            </a:r>
            <a:endParaRPr lang="en-ZA"/>
          </a:p>
        </p:txBody>
      </p:sp>
      <p:sp>
        <p:nvSpPr>
          <p:cNvPr id="6" name="Slide Number Placeholder 5"/>
          <p:cNvSpPr>
            <a:spLocks noGrp="1"/>
          </p:cNvSpPr>
          <p:nvPr>
            <p:ph type="sldNum" sz="quarter" idx="12"/>
          </p:nvPr>
        </p:nvSpPr>
        <p:spPr/>
        <p:txBody>
          <a:bodyPr/>
          <a:lstStyle/>
          <a:p>
            <a:fld id="{F5B2E109-A1EE-402E-8F0F-E068B5149376}" type="slidenum">
              <a:rPr lang="en-ZA" smtClean="0"/>
              <a:pPr/>
              <a:t>‹#›</a:t>
            </a:fld>
            <a:endParaRPr lang="en-ZA"/>
          </a:p>
        </p:txBody>
      </p:sp>
    </p:spTree>
    <p:extLst>
      <p:ext uri="{BB962C8B-B14F-4D97-AF65-F5344CB8AC3E}">
        <p14:creationId xmlns:p14="http://schemas.microsoft.com/office/powerpoint/2010/main" xmlns="" val="346269117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D62F20-D684-4E94-9444-30820E0B31D2}" type="datetime1">
              <a:rPr lang="en-US" smtClean="0"/>
              <a:pPr/>
              <a:t>4/12/2023</a:t>
            </a:fld>
            <a:endParaRPr lang="en-ZA"/>
          </a:p>
        </p:txBody>
      </p:sp>
      <p:sp>
        <p:nvSpPr>
          <p:cNvPr id="5" name="Footer Placeholder 4"/>
          <p:cNvSpPr>
            <a:spLocks noGrp="1"/>
          </p:cNvSpPr>
          <p:nvPr>
            <p:ph type="ftr" sz="quarter" idx="11"/>
          </p:nvPr>
        </p:nvSpPr>
        <p:spPr/>
        <p:txBody>
          <a:bodyPr/>
          <a:lstStyle/>
          <a:p>
            <a:r>
              <a:rPr lang="en-ZA" smtClean="0"/>
              <a:t>CONFIDENTIAL</a:t>
            </a:r>
            <a:endParaRPr lang="en-ZA"/>
          </a:p>
        </p:txBody>
      </p:sp>
      <p:sp>
        <p:nvSpPr>
          <p:cNvPr id="6" name="Slide Number Placeholder 5"/>
          <p:cNvSpPr>
            <a:spLocks noGrp="1"/>
          </p:cNvSpPr>
          <p:nvPr>
            <p:ph type="sldNum" sz="quarter" idx="12"/>
          </p:nvPr>
        </p:nvSpPr>
        <p:spPr/>
        <p:txBody>
          <a:bodyPr/>
          <a:lstStyle/>
          <a:p>
            <a:fld id="{F5B2E109-A1EE-402E-8F0F-E068B5149376}" type="slidenum">
              <a:rPr lang="en-ZA" smtClean="0"/>
              <a:pPr/>
              <a:t>‹#›</a:t>
            </a:fld>
            <a:endParaRPr lang="en-ZA"/>
          </a:p>
        </p:txBody>
      </p:sp>
    </p:spTree>
    <p:extLst>
      <p:ext uri="{BB962C8B-B14F-4D97-AF65-F5344CB8AC3E}">
        <p14:creationId xmlns:p14="http://schemas.microsoft.com/office/powerpoint/2010/main" xmlns="" val="5837302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47AD9EB8-5F69-4958-8275-44D10387A757}" type="datetime1">
              <a:rPr lang="en-US" smtClean="0"/>
              <a:pPr/>
              <a:t>4/12/2023</a:t>
            </a:fld>
            <a:endParaRPr lang="en-ZA"/>
          </a:p>
        </p:txBody>
      </p:sp>
      <p:sp>
        <p:nvSpPr>
          <p:cNvPr id="6" name="Footer Placeholder 5"/>
          <p:cNvSpPr>
            <a:spLocks noGrp="1"/>
          </p:cNvSpPr>
          <p:nvPr>
            <p:ph type="ftr" sz="quarter" idx="11"/>
          </p:nvPr>
        </p:nvSpPr>
        <p:spPr/>
        <p:txBody>
          <a:bodyPr/>
          <a:lstStyle/>
          <a:p>
            <a:r>
              <a:rPr lang="en-ZA" smtClean="0"/>
              <a:t>CONFIDENTIAL</a:t>
            </a:r>
            <a:endParaRPr lang="en-ZA"/>
          </a:p>
        </p:txBody>
      </p:sp>
      <p:sp>
        <p:nvSpPr>
          <p:cNvPr id="7" name="Slide Number Placeholder 6"/>
          <p:cNvSpPr>
            <a:spLocks noGrp="1"/>
          </p:cNvSpPr>
          <p:nvPr>
            <p:ph type="sldNum" sz="quarter" idx="12"/>
          </p:nvPr>
        </p:nvSpPr>
        <p:spPr/>
        <p:txBody>
          <a:bodyPr/>
          <a:lstStyle/>
          <a:p>
            <a:fld id="{F5B2E109-A1EE-402E-8F0F-E068B5149376}" type="slidenum">
              <a:rPr lang="en-ZA" smtClean="0"/>
              <a:pPr/>
              <a:t>‹#›</a:t>
            </a:fld>
            <a:endParaRPr lang="en-ZA"/>
          </a:p>
        </p:txBody>
      </p:sp>
    </p:spTree>
    <p:extLst>
      <p:ext uri="{BB962C8B-B14F-4D97-AF65-F5344CB8AC3E}">
        <p14:creationId xmlns:p14="http://schemas.microsoft.com/office/powerpoint/2010/main" xmlns="" val="160190310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2E049BF4-600A-4CA9-B8CF-B1677DCF6F99}" type="datetime1">
              <a:rPr lang="en-US" smtClean="0"/>
              <a:pPr/>
              <a:t>4/12/2023</a:t>
            </a:fld>
            <a:endParaRPr lang="en-ZA"/>
          </a:p>
        </p:txBody>
      </p:sp>
      <p:sp>
        <p:nvSpPr>
          <p:cNvPr id="8" name="Footer Placeholder 7"/>
          <p:cNvSpPr>
            <a:spLocks noGrp="1"/>
          </p:cNvSpPr>
          <p:nvPr>
            <p:ph type="ftr" sz="quarter" idx="11"/>
          </p:nvPr>
        </p:nvSpPr>
        <p:spPr/>
        <p:txBody>
          <a:bodyPr/>
          <a:lstStyle/>
          <a:p>
            <a:r>
              <a:rPr lang="en-ZA" smtClean="0"/>
              <a:t>CONFIDENTIAL</a:t>
            </a:r>
            <a:endParaRPr lang="en-ZA"/>
          </a:p>
        </p:txBody>
      </p:sp>
      <p:sp>
        <p:nvSpPr>
          <p:cNvPr id="9" name="Slide Number Placeholder 8"/>
          <p:cNvSpPr>
            <a:spLocks noGrp="1"/>
          </p:cNvSpPr>
          <p:nvPr>
            <p:ph type="sldNum" sz="quarter" idx="12"/>
          </p:nvPr>
        </p:nvSpPr>
        <p:spPr/>
        <p:txBody>
          <a:bodyPr/>
          <a:lstStyle/>
          <a:p>
            <a:fld id="{F5B2E109-A1EE-402E-8F0F-E068B5149376}" type="slidenum">
              <a:rPr lang="en-ZA" smtClean="0"/>
              <a:pPr/>
              <a:t>‹#›</a:t>
            </a:fld>
            <a:endParaRPr lang="en-ZA"/>
          </a:p>
        </p:txBody>
      </p:sp>
    </p:spTree>
    <p:extLst>
      <p:ext uri="{BB962C8B-B14F-4D97-AF65-F5344CB8AC3E}">
        <p14:creationId xmlns:p14="http://schemas.microsoft.com/office/powerpoint/2010/main" xmlns="" val="405898097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A5CD7400-784F-4D69-873E-D1DA8F6B46CB}" type="datetime1">
              <a:rPr lang="en-US" smtClean="0"/>
              <a:pPr/>
              <a:t>4/12/2023</a:t>
            </a:fld>
            <a:endParaRPr lang="en-ZA"/>
          </a:p>
        </p:txBody>
      </p:sp>
      <p:sp>
        <p:nvSpPr>
          <p:cNvPr id="4" name="Footer Placeholder 3"/>
          <p:cNvSpPr>
            <a:spLocks noGrp="1"/>
          </p:cNvSpPr>
          <p:nvPr>
            <p:ph type="ftr" sz="quarter" idx="11"/>
          </p:nvPr>
        </p:nvSpPr>
        <p:spPr/>
        <p:txBody>
          <a:bodyPr/>
          <a:lstStyle/>
          <a:p>
            <a:r>
              <a:rPr lang="en-ZA" smtClean="0"/>
              <a:t>CONFIDENTIAL</a:t>
            </a:r>
            <a:endParaRPr lang="en-ZA"/>
          </a:p>
        </p:txBody>
      </p:sp>
      <p:sp>
        <p:nvSpPr>
          <p:cNvPr id="5" name="Slide Number Placeholder 4"/>
          <p:cNvSpPr>
            <a:spLocks noGrp="1"/>
          </p:cNvSpPr>
          <p:nvPr>
            <p:ph type="sldNum" sz="quarter" idx="12"/>
          </p:nvPr>
        </p:nvSpPr>
        <p:spPr/>
        <p:txBody>
          <a:bodyPr/>
          <a:lstStyle/>
          <a:p>
            <a:fld id="{F5B2E109-A1EE-402E-8F0F-E068B5149376}" type="slidenum">
              <a:rPr lang="en-ZA" smtClean="0"/>
              <a:pPr/>
              <a:t>‹#›</a:t>
            </a:fld>
            <a:endParaRPr lang="en-ZA"/>
          </a:p>
        </p:txBody>
      </p:sp>
    </p:spTree>
    <p:extLst>
      <p:ext uri="{BB962C8B-B14F-4D97-AF65-F5344CB8AC3E}">
        <p14:creationId xmlns:p14="http://schemas.microsoft.com/office/powerpoint/2010/main" xmlns="" val="184744693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A05217-AF25-484A-9223-6448402803F5}" type="datetime1">
              <a:rPr lang="en-US" smtClean="0"/>
              <a:pPr/>
              <a:t>4/12/2023</a:t>
            </a:fld>
            <a:endParaRPr lang="en-ZA"/>
          </a:p>
        </p:txBody>
      </p:sp>
      <p:sp>
        <p:nvSpPr>
          <p:cNvPr id="3" name="Footer Placeholder 2"/>
          <p:cNvSpPr>
            <a:spLocks noGrp="1"/>
          </p:cNvSpPr>
          <p:nvPr>
            <p:ph type="ftr" sz="quarter" idx="11"/>
          </p:nvPr>
        </p:nvSpPr>
        <p:spPr/>
        <p:txBody>
          <a:bodyPr/>
          <a:lstStyle/>
          <a:p>
            <a:r>
              <a:rPr lang="en-ZA" smtClean="0"/>
              <a:t>CONFIDENTIAL</a:t>
            </a:r>
            <a:endParaRPr lang="en-ZA"/>
          </a:p>
        </p:txBody>
      </p:sp>
      <p:sp>
        <p:nvSpPr>
          <p:cNvPr id="4" name="Slide Number Placeholder 3"/>
          <p:cNvSpPr>
            <a:spLocks noGrp="1"/>
          </p:cNvSpPr>
          <p:nvPr>
            <p:ph type="sldNum" sz="quarter" idx="12"/>
          </p:nvPr>
        </p:nvSpPr>
        <p:spPr/>
        <p:txBody>
          <a:bodyPr/>
          <a:lstStyle/>
          <a:p>
            <a:fld id="{F5B2E109-A1EE-402E-8F0F-E068B5149376}" type="slidenum">
              <a:rPr lang="en-ZA" smtClean="0"/>
              <a:pPr/>
              <a:t>‹#›</a:t>
            </a:fld>
            <a:endParaRPr lang="en-ZA"/>
          </a:p>
        </p:txBody>
      </p:sp>
    </p:spTree>
    <p:extLst>
      <p:ext uri="{BB962C8B-B14F-4D97-AF65-F5344CB8AC3E}">
        <p14:creationId xmlns:p14="http://schemas.microsoft.com/office/powerpoint/2010/main" xmlns="" val="344319129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992F33-3190-4DFE-968C-96349E81ED52}" type="datetime1">
              <a:rPr lang="en-US" smtClean="0"/>
              <a:pPr/>
              <a:t>4/12/2023</a:t>
            </a:fld>
            <a:endParaRPr lang="en-ZA"/>
          </a:p>
        </p:txBody>
      </p:sp>
      <p:sp>
        <p:nvSpPr>
          <p:cNvPr id="6" name="Footer Placeholder 5"/>
          <p:cNvSpPr>
            <a:spLocks noGrp="1"/>
          </p:cNvSpPr>
          <p:nvPr>
            <p:ph type="ftr" sz="quarter" idx="11"/>
          </p:nvPr>
        </p:nvSpPr>
        <p:spPr/>
        <p:txBody>
          <a:bodyPr/>
          <a:lstStyle/>
          <a:p>
            <a:r>
              <a:rPr lang="en-ZA" smtClean="0"/>
              <a:t>CONFIDENTIAL</a:t>
            </a:r>
            <a:endParaRPr lang="en-ZA"/>
          </a:p>
        </p:txBody>
      </p:sp>
      <p:sp>
        <p:nvSpPr>
          <p:cNvPr id="7" name="Slide Number Placeholder 6"/>
          <p:cNvSpPr>
            <a:spLocks noGrp="1"/>
          </p:cNvSpPr>
          <p:nvPr>
            <p:ph type="sldNum" sz="quarter" idx="12"/>
          </p:nvPr>
        </p:nvSpPr>
        <p:spPr/>
        <p:txBody>
          <a:bodyPr/>
          <a:lstStyle/>
          <a:p>
            <a:fld id="{F5B2E109-A1EE-402E-8F0F-E068B5149376}" type="slidenum">
              <a:rPr lang="en-ZA" smtClean="0"/>
              <a:pPr/>
              <a:t>‹#›</a:t>
            </a:fld>
            <a:endParaRPr lang="en-ZA"/>
          </a:p>
        </p:txBody>
      </p:sp>
    </p:spTree>
    <p:extLst>
      <p:ext uri="{BB962C8B-B14F-4D97-AF65-F5344CB8AC3E}">
        <p14:creationId xmlns:p14="http://schemas.microsoft.com/office/powerpoint/2010/main" xmlns="" val="266312553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2587DF-7DF5-46B3-BF08-5E0384E2EC29}" type="datetime1">
              <a:rPr lang="en-US" smtClean="0"/>
              <a:pPr/>
              <a:t>4/12/2023</a:t>
            </a:fld>
            <a:endParaRPr lang="en-ZA"/>
          </a:p>
        </p:txBody>
      </p:sp>
      <p:sp>
        <p:nvSpPr>
          <p:cNvPr id="6" name="Footer Placeholder 5"/>
          <p:cNvSpPr>
            <a:spLocks noGrp="1"/>
          </p:cNvSpPr>
          <p:nvPr>
            <p:ph type="ftr" sz="quarter" idx="11"/>
          </p:nvPr>
        </p:nvSpPr>
        <p:spPr/>
        <p:txBody>
          <a:bodyPr/>
          <a:lstStyle/>
          <a:p>
            <a:r>
              <a:rPr lang="en-ZA" smtClean="0"/>
              <a:t>CONFIDENTIAL</a:t>
            </a:r>
            <a:endParaRPr lang="en-ZA"/>
          </a:p>
        </p:txBody>
      </p:sp>
      <p:sp>
        <p:nvSpPr>
          <p:cNvPr id="7" name="Slide Number Placeholder 6"/>
          <p:cNvSpPr>
            <a:spLocks noGrp="1"/>
          </p:cNvSpPr>
          <p:nvPr>
            <p:ph type="sldNum" sz="quarter" idx="12"/>
          </p:nvPr>
        </p:nvSpPr>
        <p:spPr/>
        <p:txBody>
          <a:bodyPr/>
          <a:lstStyle/>
          <a:p>
            <a:fld id="{F5B2E109-A1EE-402E-8F0F-E068B5149376}" type="slidenum">
              <a:rPr lang="en-ZA" smtClean="0"/>
              <a:pPr/>
              <a:t>‹#›</a:t>
            </a:fld>
            <a:endParaRPr lang="en-ZA"/>
          </a:p>
        </p:txBody>
      </p:sp>
    </p:spTree>
    <p:extLst>
      <p:ext uri="{BB962C8B-B14F-4D97-AF65-F5344CB8AC3E}">
        <p14:creationId xmlns:p14="http://schemas.microsoft.com/office/powerpoint/2010/main" xmlns="" val="55412366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5E8860F9-A8F2-48A6-B1CE-3CD5FF4ED677}" type="datetime1">
              <a:rPr lang="en-US" smtClean="0"/>
              <a:pPr/>
              <a:t>4/12/2023</a:t>
            </a:fld>
            <a:endParaRPr lang="en-ZA"/>
          </a:p>
        </p:txBody>
      </p:sp>
      <p:sp>
        <p:nvSpPr>
          <p:cNvPr id="5" name="Footer Placeholder 4"/>
          <p:cNvSpPr>
            <a:spLocks noGrp="1"/>
          </p:cNvSpPr>
          <p:nvPr>
            <p:ph type="ftr" sz="quarter" idx="11"/>
          </p:nvPr>
        </p:nvSpPr>
        <p:spPr/>
        <p:txBody>
          <a:bodyPr/>
          <a:lstStyle/>
          <a:p>
            <a:r>
              <a:rPr lang="en-ZA" smtClean="0"/>
              <a:t>CONFIDENTIAL</a:t>
            </a:r>
            <a:endParaRPr lang="en-ZA"/>
          </a:p>
        </p:txBody>
      </p:sp>
      <p:sp>
        <p:nvSpPr>
          <p:cNvPr id="6" name="Slide Number Placeholder 5"/>
          <p:cNvSpPr>
            <a:spLocks noGrp="1"/>
          </p:cNvSpPr>
          <p:nvPr>
            <p:ph type="sldNum" sz="quarter" idx="12"/>
          </p:nvPr>
        </p:nvSpPr>
        <p:spPr/>
        <p:txBody>
          <a:bodyPr/>
          <a:lstStyle/>
          <a:p>
            <a:fld id="{F5B2E109-A1EE-402E-8F0F-E068B5149376}" type="slidenum">
              <a:rPr lang="en-ZA" smtClean="0"/>
              <a:pPr/>
              <a:t>‹#›</a:t>
            </a:fld>
            <a:endParaRPr lang="en-ZA"/>
          </a:p>
        </p:txBody>
      </p:sp>
    </p:spTree>
    <p:extLst>
      <p:ext uri="{BB962C8B-B14F-4D97-AF65-F5344CB8AC3E}">
        <p14:creationId xmlns:p14="http://schemas.microsoft.com/office/powerpoint/2010/main" xmlns="" val="4245680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E2301B-8404-4CB6-B338-4B23A09C3DE1}" type="datetime1">
              <a:rPr lang="en-US" smtClean="0"/>
              <a:pPr/>
              <a:t>4/12/2023</a:t>
            </a:fld>
            <a:endParaRPr lang="en-US" dirty="0"/>
          </a:p>
        </p:txBody>
      </p:sp>
      <p:sp>
        <p:nvSpPr>
          <p:cNvPr id="6" name="Footer Placeholder 5"/>
          <p:cNvSpPr>
            <a:spLocks noGrp="1"/>
          </p:cNvSpPr>
          <p:nvPr>
            <p:ph type="ftr" sz="quarter" idx="11"/>
          </p:nvPr>
        </p:nvSpPr>
        <p:spPr/>
        <p:txBody>
          <a:bodyPr/>
          <a:lstStyle/>
          <a:p>
            <a:r>
              <a:rPr lang="en-US" smtClean="0"/>
              <a:t>CONFIDENTIAL</a:t>
            </a:r>
            <a:endParaRPr lang="en-US" dirty="0"/>
          </a:p>
        </p:txBody>
      </p:sp>
      <p:sp>
        <p:nvSpPr>
          <p:cNvPr id="7" name="Slide Number Placeholder 6"/>
          <p:cNvSpPr>
            <a:spLocks noGrp="1"/>
          </p:cNvSpPr>
          <p:nvPr>
            <p:ph type="sldNum" sz="quarter" idx="12"/>
          </p:nvPr>
        </p:nvSpPr>
        <p:spPr/>
        <p:txBody>
          <a:bodyPr/>
          <a:lstStyle/>
          <a:p>
            <a:fld id="{56645DDA-BF55-1A4B-9438-48252B9BD652}" type="slidenum">
              <a:rPr lang="en-US" smtClean="0"/>
              <a:pPr/>
              <a:t>‹#›</a:t>
            </a:fld>
            <a:endParaRPr lang="en-US" dirty="0"/>
          </a:p>
        </p:txBody>
      </p:sp>
    </p:spTree>
    <p:extLst>
      <p:ext uri="{BB962C8B-B14F-4D97-AF65-F5344CB8AC3E}">
        <p14:creationId xmlns:p14="http://schemas.microsoft.com/office/powerpoint/2010/main" xmlns="" val="4383958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424C054D-C6BE-4E1A-A146-3FCA5CFEB3DA}" type="datetime1">
              <a:rPr lang="en-US" smtClean="0"/>
              <a:pPr/>
              <a:t>4/12/2023</a:t>
            </a:fld>
            <a:endParaRPr lang="en-ZA"/>
          </a:p>
        </p:txBody>
      </p:sp>
      <p:sp>
        <p:nvSpPr>
          <p:cNvPr id="5" name="Footer Placeholder 4"/>
          <p:cNvSpPr>
            <a:spLocks noGrp="1"/>
          </p:cNvSpPr>
          <p:nvPr>
            <p:ph type="ftr" sz="quarter" idx="11"/>
          </p:nvPr>
        </p:nvSpPr>
        <p:spPr/>
        <p:txBody>
          <a:bodyPr/>
          <a:lstStyle/>
          <a:p>
            <a:r>
              <a:rPr lang="en-ZA" smtClean="0"/>
              <a:t>CONFIDENTIAL</a:t>
            </a:r>
            <a:endParaRPr lang="en-ZA"/>
          </a:p>
        </p:txBody>
      </p:sp>
      <p:sp>
        <p:nvSpPr>
          <p:cNvPr id="6" name="Slide Number Placeholder 5"/>
          <p:cNvSpPr>
            <a:spLocks noGrp="1"/>
          </p:cNvSpPr>
          <p:nvPr>
            <p:ph type="sldNum" sz="quarter" idx="12"/>
          </p:nvPr>
        </p:nvSpPr>
        <p:spPr/>
        <p:txBody>
          <a:bodyPr/>
          <a:lstStyle/>
          <a:p>
            <a:fld id="{F5B2E109-A1EE-402E-8F0F-E068B5149376}" type="slidenum">
              <a:rPr lang="en-ZA" smtClean="0"/>
              <a:pPr/>
              <a:t>‹#›</a:t>
            </a:fld>
            <a:endParaRPr lang="en-ZA"/>
          </a:p>
        </p:txBody>
      </p:sp>
    </p:spTree>
    <p:extLst>
      <p:ext uri="{BB962C8B-B14F-4D97-AF65-F5344CB8AC3E}">
        <p14:creationId xmlns:p14="http://schemas.microsoft.com/office/powerpoint/2010/main" xmlns="" val="3054698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33BD06-CCE0-4425-8E19-BDE84A8A3FAF}" type="datetime1">
              <a:rPr lang="en-US" smtClean="0"/>
              <a:pPr/>
              <a:t>4/12/2023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CONFIDENTIAL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645DDA-BF55-1A4B-9438-48252B9BD652}" type="slidenum">
              <a:rPr lang="en-US" smtClean="0"/>
              <a:pPr/>
              <a:t>‹#›</a:t>
            </a:fld>
            <a:endParaRPr lang="en-US" dirty="0"/>
          </a:p>
        </p:txBody>
      </p:sp>
    </p:spTree>
    <p:extLst>
      <p:ext uri="{BB962C8B-B14F-4D97-AF65-F5344CB8AC3E}">
        <p14:creationId xmlns:p14="http://schemas.microsoft.com/office/powerpoint/2010/main" xmlns="" val="204649893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iming>
    <p:tnLst>
      <p:par>
        <p:cTn id="1" dur="indefinite" restart="never" nodeType="tmRoot"/>
      </p:par>
    </p:tnLst>
  </p:timing>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055F66-A8BB-4C68-996E-745A52B4EBA2}" type="datetime1">
              <a:rPr lang="en-US" smtClean="0"/>
              <a:pPr/>
              <a:t>4/12/2023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CONFIDENTIAL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A0C7B9-276A-E34C-B3BB-1D642FF4817C}" type="slidenum">
              <a:rPr lang="en-US" smtClean="0"/>
              <a:pPr/>
              <a:t>‹#›</a:t>
            </a:fld>
            <a:endParaRPr lang="en-US" dirty="0"/>
          </a:p>
        </p:txBody>
      </p:sp>
    </p:spTree>
    <p:extLst>
      <p:ext uri="{BB962C8B-B14F-4D97-AF65-F5344CB8AC3E}">
        <p14:creationId xmlns:p14="http://schemas.microsoft.com/office/powerpoint/2010/main" xmlns="" val="397120042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ea typeface="ＭＳ Ｐゴシック" pitchFamily="34" charset="-128"/>
              </a:defRPr>
            </a:lvl1pPr>
          </a:lstStyle>
          <a:p>
            <a:pPr defTabSz="457200" fontAlgn="base">
              <a:spcBef>
                <a:spcPct val="0"/>
              </a:spcBef>
              <a:spcAft>
                <a:spcPct val="0"/>
              </a:spcAft>
              <a:defRPr/>
            </a:pPr>
            <a:fld id="{DDB4E7DC-9D37-44EB-98C6-285EA1863AEB}" type="datetime1">
              <a:rPr lang="en-US" altLang="en-US" smtClean="0"/>
              <a:pPr defTabSz="457200" fontAlgn="base">
                <a:spcBef>
                  <a:spcPct val="0"/>
                </a:spcBef>
                <a:spcAft>
                  <a:spcPct val="0"/>
                </a:spcAft>
                <a:defRPr/>
              </a:pPr>
              <a:t>4/12/2023</a:t>
            </a:fld>
            <a:endParaRPr lang="en-US"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ea typeface="+mn-ea"/>
                <a:cs typeface="+mn-cs"/>
              </a:defRPr>
            </a:lvl1pPr>
          </a:lstStyle>
          <a:p>
            <a:pPr defTabSz="457200">
              <a:defRPr/>
            </a:pPr>
            <a:r>
              <a:rPr lang="en-US" smtClean="0"/>
              <a:t>CONFIDENTIAL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ea typeface="ＭＳ Ｐゴシック" pitchFamily="34" charset="-128"/>
              </a:defRPr>
            </a:lvl1pPr>
          </a:lstStyle>
          <a:p>
            <a:pPr defTabSz="457200" fontAlgn="base">
              <a:spcBef>
                <a:spcPct val="0"/>
              </a:spcBef>
              <a:spcAft>
                <a:spcPct val="0"/>
              </a:spcAft>
              <a:defRPr/>
            </a:pPr>
            <a:fld id="{607677E5-A718-40AE-9751-69FCAD941915}" type="slidenum">
              <a:rPr lang="en-US" altLang="en-US"/>
              <a:pPr defTabSz="457200" fontAlgn="base">
                <a:spcBef>
                  <a:spcPct val="0"/>
                </a:spcBef>
                <a:spcAft>
                  <a:spcPct val="0"/>
                </a:spcAft>
                <a:defRPr/>
              </a:pPr>
              <a:t>‹#›</a:t>
            </a:fld>
            <a:endParaRPr lang="en-US" altLang="en-US" dirty="0"/>
          </a:p>
        </p:txBody>
      </p:sp>
    </p:spTree>
    <p:extLst>
      <p:ext uri="{BB962C8B-B14F-4D97-AF65-F5344CB8AC3E}">
        <p14:creationId xmlns:p14="http://schemas.microsoft.com/office/powerpoint/2010/main" xmlns="" val="3319085247"/>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hdr="0" dt="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700060-3A4B-40CF-9E54-E0DC44C368B4}" type="datetime1">
              <a:rPr lang="en-US" smtClean="0"/>
              <a:pPr/>
              <a:t>4/12/2023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CONFIDENTIAL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07266-9A35-46EB-A12A-F28E5B3D1E4D}" type="slidenum">
              <a:rPr lang="en-US" smtClean="0"/>
              <a:pPr/>
              <a:t>‹#›</a:t>
            </a:fld>
            <a:endParaRPr lang="en-US" dirty="0"/>
          </a:p>
        </p:txBody>
      </p:sp>
    </p:spTree>
    <p:extLst>
      <p:ext uri="{BB962C8B-B14F-4D97-AF65-F5344CB8AC3E}">
        <p14:creationId xmlns:p14="http://schemas.microsoft.com/office/powerpoint/2010/main" xmlns="" val="4172526634"/>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70" r:id="rId1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D918F75-5E94-4F58-846D-7144E39B2221}" type="datetime1">
              <a:rPr lang="en-US" smtClean="0"/>
              <a:pPr/>
              <a:t>4/12/2023</a:t>
            </a:fld>
            <a:endParaRPr lang="en-ZA"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ZA" smtClean="0"/>
              <a:t>CONFIDENTIAL</a:t>
            </a:r>
            <a:endParaRPr lang="en-ZA"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1071EC9-7AD0-4AA5-864A-8F73F5BD79CE}" type="slidenum">
              <a:rPr lang="en-ZA" smtClean="0"/>
              <a:pPr/>
              <a:t>‹#›</a:t>
            </a:fld>
            <a:endParaRPr lang="en-ZA" dirty="0"/>
          </a:p>
        </p:txBody>
      </p:sp>
    </p:spTree>
    <p:extLst>
      <p:ext uri="{BB962C8B-B14F-4D97-AF65-F5344CB8AC3E}">
        <p14:creationId xmlns:p14="http://schemas.microsoft.com/office/powerpoint/2010/main" xmlns="" val="3870198647"/>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091EEB-9AED-4EA6-8D30-B5D0AA0414EA}" type="datetime1">
              <a:rPr lang="en-US" smtClean="0"/>
              <a:pPr/>
              <a:t>4/12/2023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CONFIDENTIAL</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54F45E-2311-4660-8D89-84480CF660E7}" type="slidenum">
              <a:rPr lang="en-GB" smtClean="0"/>
              <a:pPr/>
              <a:t>‹#›</a:t>
            </a:fld>
            <a:endParaRPr lang="en-GB"/>
          </a:p>
        </p:txBody>
      </p:sp>
    </p:spTree>
    <p:extLst>
      <p:ext uri="{BB962C8B-B14F-4D97-AF65-F5344CB8AC3E}">
        <p14:creationId xmlns:p14="http://schemas.microsoft.com/office/powerpoint/2010/main" xmlns="" val="1768172065"/>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40101D-5D65-4B36-948A-686866080876}" type="datetime1">
              <a:rPr lang="en-US" smtClean="0"/>
              <a:pPr/>
              <a:t>4/12/2023</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ZA" smtClean="0"/>
              <a:t>CONFIDENTIAL</a:t>
            </a:r>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B2E109-A1EE-402E-8F0F-E068B5149376}" type="slidenum">
              <a:rPr lang="en-ZA" smtClean="0"/>
              <a:pPr/>
              <a:t>‹#›</a:t>
            </a:fld>
            <a:endParaRPr lang="en-ZA"/>
          </a:p>
        </p:txBody>
      </p:sp>
    </p:spTree>
    <p:extLst>
      <p:ext uri="{BB962C8B-B14F-4D97-AF65-F5344CB8AC3E}">
        <p14:creationId xmlns:p14="http://schemas.microsoft.com/office/powerpoint/2010/main" xmlns="" val="1064660108"/>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37D09D-0925-455D-AD51-F4B3504D58F4}" type="datetime1">
              <a:rPr lang="en-US" smtClean="0"/>
              <a:pPr/>
              <a:t>4/12/2023</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ZA" smtClean="0"/>
              <a:t>CONFIDENTIAL</a:t>
            </a:r>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B2E109-A1EE-402E-8F0F-E068B5149376}" type="slidenum">
              <a:rPr lang="en-ZA" smtClean="0"/>
              <a:pPr/>
              <a:t>‹#›</a:t>
            </a:fld>
            <a:endParaRPr lang="en-ZA"/>
          </a:p>
        </p:txBody>
      </p:sp>
    </p:spTree>
    <p:extLst>
      <p:ext uri="{BB962C8B-B14F-4D97-AF65-F5344CB8AC3E}">
        <p14:creationId xmlns:p14="http://schemas.microsoft.com/office/powerpoint/2010/main" xmlns="" val="3897772804"/>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69.xml"/></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69.xml"/></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69.xml"/></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69.xml"/></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80.xml"/></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80.xml"/></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80.xml"/></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80.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1.xml"/><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46.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jpeg"/><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emf"/><Relationship Id="rId1" Type="http://schemas.openxmlformats.org/officeDocument/2006/relationships/slideLayout" Target="../slideLayouts/slideLayout48.xml"/><Relationship Id="rId4" Type="http://schemas.openxmlformats.org/officeDocument/2006/relationships/image" Target="../media/image15.jpeg"/></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emf"/><Relationship Id="rId1" Type="http://schemas.openxmlformats.org/officeDocument/2006/relationships/slideLayout" Target="../slideLayouts/slideLayout48.xml"/><Relationship Id="rId4" Type="http://schemas.openxmlformats.org/officeDocument/2006/relationships/image" Target="../media/image17.jpe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emf"/><Relationship Id="rId1" Type="http://schemas.openxmlformats.org/officeDocument/2006/relationships/slideLayout" Target="../slideLayouts/slideLayout48.xml"/><Relationship Id="rId4" Type="http://schemas.openxmlformats.org/officeDocument/2006/relationships/image" Target="../media/image19.jpeg"/></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emf"/><Relationship Id="rId1" Type="http://schemas.openxmlformats.org/officeDocument/2006/relationships/slideLayout" Target="../slideLayouts/slideLayout48.xml"/><Relationship Id="rId4" Type="http://schemas.openxmlformats.org/officeDocument/2006/relationships/image" Target="../media/image21.jpeg"/></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emf"/><Relationship Id="rId1" Type="http://schemas.openxmlformats.org/officeDocument/2006/relationships/slideLayout" Target="../slideLayouts/slideLayout48.xml"/><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emf"/><Relationship Id="rId1" Type="http://schemas.openxmlformats.org/officeDocument/2006/relationships/slideLayout" Target="../slideLayouts/slideLayout48.xml"/><Relationship Id="rId5" Type="http://schemas.openxmlformats.org/officeDocument/2006/relationships/image" Target="../media/image26.png"/><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emf"/><Relationship Id="rId1" Type="http://schemas.openxmlformats.org/officeDocument/2006/relationships/slideLayout" Target="../slideLayouts/slideLayout25.xml"/><Relationship Id="rId4" Type="http://schemas.openxmlformats.org/officeDocument/2006/relationships/image" Target="../media/image28.jpe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emf"/><Relationship Id="rId1" Type="http://schemas.openxmlformats.org/officeDocument/2006/relationships/slideLayout" Target="../slideLayouts/slideLayout25.xml"/><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emf"/><Relationship Id="rId1" Type="http://schemas.openxmlformats.org/officeDocument/2006/relationships/slideLayout" Target="../slideLayouts/slideLayout25.xml"/><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xml"/><Relationship Id="rId1" Type="http://schemas.openxmlformats.org/officeDocument/2006/relationships/slideLayout" Target="../slideLayouts/slideLayout59.xml"/><Relationship Id="rId5" Type="http://schemas.openxmlformats.org/officeDocument/2006/relationships/chart" Target="../charts/chart3.xml"/><Relationship Id="rId4" Type="http://schemas.openxmlformats.org/officeDocument/2006/relationships/chart" Target="../charts/chart2.xml"/></Relationships>
</file>

<file path=ppt/slides/_rels/slide3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Layout" Target="../slideLayouts/slideLayout25.xml"/><Relationship Id="rId1" Type="http://schemas.openxmlformats.org/officeDocument/2006/relationships/vmlDrawing" Target="../drawings/vmlDrawing2.vml"/><Relationship Id="rId6" Type="http://schemas.openxmlformats.org/officeDocument/2006/relationships/package" Target="../embeddings/Microsoft_Office_Excel_Worksheet7.xlsx"/><Relationship Id="rId5" Type="http://schemas.openxmlformats.org/officeDocument/2006/relationships/package" Target="../embeddings/Microsoft_Office_Excel_Worksheet6.xlsx"/><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Layout" Target="../slideLayouts/slideLayout25.xml"/><Relationship Id="rId1" Type="http://schemas.openxmlformats.org/officeDocument/2006/relationships/vmlDrawing" Target="../drawings/vmlDrawing3.vml"/><Relationship Id="rId5" Type="http://schemas.openxmlformats.org/officeDocument/2006/relationships/package" Target="../embeddings/Microsoft_Office_Excel_Worksheet8.xlsx"/><Relationship Id="rId4" Type="http://schemas.openxmlformats.org/officeDocument/2006/relationships/image" Target="../media/image37.png"/></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emf"/><Relationship Id="rId1" Type="http://schemas.openxmlformats.org/officeDocument/2006/relationships/slideLayout" Target="../slideLayouts/slideLayout25.xml"/><Relationship Id="rId4" Type="http://schemas.openxmlformats.org/officeDocument/2006/relationships/image" Target="../media/image18.pn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emf"/><Relationship Id="rId1" Type="http://schemas.openxmlformats.org/officeDocument/2006/relationships/slideLayout" Target="../slideLayouts/slideLayout25.xml"/><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Layout" Target="../slideLayouts/slideLayout30.xml"/><Relationship Id="rId1" Type="http://schemas.openxmlformats.org/officeDocument/2006/relationships/vmlDrawing" Target="../drawings/vmlDrawing1.vml"/><Relationship Id="rId5" Type="http://schemas.openxmlformats.org/officeDocument/2006/relationships/package" Target="../embeddings/Microsoft_Office_Excel_Worksheet2.xlsx"/><Relationship Id="rId4" Type="http://schemas.openxmlformats.org/officeDocument/2006/relationships/package" Target="../embeddings/Microsoft_Office_Excel_Worksheet1.xlsx"/></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emf"/><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5.xml"/><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
          <p:cNvSpPr txBox="1">
            <a:spLocks noChangeArrowheads="1"/>
          </p:cNvSpPr>
          <p:nvPr/>
        </p:nvSpPr>
        <p:spPr bwMode="auto">
          <a:xfrm>
            <a:off x="164558" y="437143"/>
            <a:ext cx="4144706" cy="4739759"/>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buFontTx/>
              <a:buNone/>
            </a:pPr>
            <a:r>
              <a:rPr lang="en-ZA" altLang="en-US" b="1" dirty="0" smtClean="0">
                <a:solidFill>
                  <a:schemeClr val="tx2"/>
                </a:solidFill>
                <a:latin typeface="Arial" charset="0"/>
                <a:cs typeface="Arial" charset="0"/>
              </a:rPr>
              <a:t>Presentation to the</a:t>
            </a:r>
          </a:p>
          <a:p>
            <a:pPr algn="ctr" defTabSz="457200" eaLnBrk="1" fontAlgn="base" hangingPunct="1">
              <a:spcBef>
                <a:spcPct val="0"/>
              </a:spcBef>
              <a:spcAft>
                <a:spcPct val="0"/>
              </a:spcAft>
              <a:buNone/>
            </a:pPr>
            <a:r>
              <a:rPr lang="en-ZA" altLang="en-US" b="1" dirty="0">
                <a:solidFill>
                  <a:schemeClr val="tx2"/>
                </a:solidFill>
                <a:latin typeface="Arial" charset="0"/>
                <a:cs typeface="Arial" charset="0"/>
              </a:rPr>
              <a:t>PCDMV</a:t>
            </a:r>
          </a:p>
          <a:p>
            <a:pPr algn="ctr" defTabSz="457200" eaLnBrk="1" fontAlgn="base" hangingPunct="1">
              <a:spcBef>
                <a:spcPct val="0"/>
              </a:spcBef>
              <a:spcAft>
                <a:spcPct val="0"/>
              </a:spcAft>
              <a:buFontTx/>
              <a:buNone/>
            </a:pPr>
            <a:r>
              <a:rPr lang="en-ZA" altLang="en-US" b="1" dirty="0" smtClean="0">
                <a:solidFill>
                  <a:schemeClr val="tx2"/>
                </a:solidFill>
                <a:latin typeface="Arial" charset="0"/>
                <a:cs typeface="Arial" charset="0"/>
              </a:rPr>
              <a:t>on the</a:t>
            </a:r>
          </a:p>
          <a:p>
            <a:pPr algn="ctr" defTabSz="457200" eaLnBrk="1" fontAlgn="base" hangingPunct="1">
              <a:spcBef>
                <a:spcPct val="0"/>
              </a:spcBef>
              <a:spcAft>
                <a:spcPct val="0"/>
              </a:spcAft>
              <a:buFontTx/>
              <a:buNone/>
            </a:pPr>
            <a:r>
              <a:rPr lang="en-ZA" altLang="en-US" b="1" dirty="0" smtClean="0">
                <a:solidFill>
                  <a:schemeClr val="tx2"/>
                </a:solidFill>
                <a:latin typeface="Arial" charset="0"/>
                <a:cs typeface="Arial" charset="0"/>
              </a:rPr>
              <a:t>Annual Report</a:t>
            </a:r>
          </a:p>
          <a:p>
            <a:pPr algn="ctr" defTabSz="457200" eaLnBrk="1" fontAlgn="base" hangingPunct="1">
              <a:spcBef>
                <a:spcPct val="0"/>
              </a:spcBef>
              <a:spcAft>
                <a:spcPct val="0"/>
              </a:spcAft>
              <a:buFontTx/>
              <a:buNone/>
            </a:pPr>
            <a:endParaRPr lang="en-ZA" altLang="en-US" b="1" dirty="0" smtClean="0">
              <a:solidFill>
                <a:schemeClr val="tx2"/>
              </a:solidFill>
              <a:latin typeface="Arial" charset="0"/>
              <a:cs typeface="Arial" charset="0"/>
            </a:endParaRPr>
          </a:p>
          <a:p>
            <a:pPr algn="ctr" defTabSz="457200" eaLnBrk="1" fontAlgn="base" hangingPunct="1">
              <a:spcBef>
                <a:spcPct val="0"/>
              </a:spcBef>
              <a:spcAft>
                <a:spcPct val="0"/>
              </a:spcAft>
              <a:buFontTx/>
              <a:buNone/>
            </a:pPr>
            <a:endParaRPr lang="en-ZA" altLang="en-US" b="1" dirty="0" smtClean="0">
              <a:solidFill>
                <a:schemeClr val="tx2"/>
              </a:solidFill>
              <a:latin typeface="Arial" charset="0"/>
              <a:cs typeface="Arial" charset="0"/>
            </a:endParaRPr>
          </a:p>
          <a:p>
            <a:pPr algn="ctr" defTabSz="457200" eaLnBrk="1" fontAlgn="base" hangingPunct="1">
              <a:spcBef>
                <a:spcPct val="0"/>
              </a:spcBef>
              <a:spcAft>
                <a:spcPct val="0"/>
              </a:spcAft>
              <a:buFontTx/>
              <a:buNone/>
            </a:pPr>
            <a:r>
              <a:rPr lang="en-ZA" altLang="en-US" sz="2400" dirty="0" smtClean="0">
                <a:solidFill>
                  <a:schemeClr val="tx2"/>
                </a:solidFill>
                <a:latin typeface="Arial" charset="0"/>
                <a:cs typeface="Arial" charset="0"/>
              </a:rPr>
              <a:t>Presented by: </a:t>
            </a:r>
          </a:p>
          <a:p>
            <a:pPr algn="ctr" defTabSz="457200" eaLnBrk="1" fontAlgn="base" hangingPunct="1">
              <a:spcBef>
                <a:spcPct val="0"/>
              </a:spcBef>
              <a:spcAft>
                <a:spcPct val="0"/>
              </a:spcAft>
              <a:buFontTx/>
              <a:buNone/>
            </a:pPr>
            <a:r>
              <a:rPr lang="en-ZA" altLang="en-US" sz="2400" dirty="0" smtClean="0">
                <a:solidFill>
                  <a:schemeClr val="tx2"/>
                </a:solidFill>
                <a:latin typeface="Arial" charset="0"/>
                <a:cs typeface="Arial" charset="0"/>
              </a:rPr>
              <a:t>Adv. Solomzi Mbada</a:t>
            </a:r>
          </a:p>
          <a:p>
            <a:pPr algn="ctr" defTabSz="457200" eaLnBrk="1" fontAlgn="base" hangingPunct="1">
              <a:spcBef>
                <a:spcPct val="0"/>
              </a:spcBef>
              <a:spcAft>
                <a:spcPct val="0"/>
              </a:spcAft>
              <a:buFontTx/>
              <a:buNone/>
            </a:pPr>
            <a:r>
              <a:rPr lang="en-ZA" altLang="en-US" sz="2400" dirty="0" smtClean="0">
                <a:solidFill>
                  <a:schemeClr val="tx2"/>
                </a:solidFill>
                <a:latin typeface="Arial" charset="0"/>
                <a:cs typeface="Arial" charset="0"/>
              </a:rPr>
              <a:t>CEO</a:t>
            </a:r>
          </a:p>
          <a:p>
            <a:pPr algn="ctr" defTabSz="457200" eaLnBrk="1" fontAlgn="base" hangingPunct="1">
              <a:spcBef>
                <a:spcPct val="0"/>
              </a:spcBef>
              <a:spcAft>
                <a:spcPct val="0"/>
              </a:spcAft>
              <a:buFontTx/>
              <a:buNone/>
            </a:pPr>
            <a:endParaRPr lang="en-ZA" altLang="en-US" sz="2400" dirty="0" smtClean="0">
              <a:solidFill>
                <a:schemeClr val="tx2"/>
              </a:solidFill>
              <a:latin typeface="Arial" charset="0"/>
              <a:cs typeface="Arial" charset="0"/>
            </a:endParaRPr>
          </a:p>
          <a:p>
            <a:pPr algn="ctr" defTabSz="457200" eaLnBrk="1" fontAlgn="base" hangingPunct="1">
              <a:spcBef>
                <a:spcPct val="0"/>
              </a:spcBef>
              <a:spcAft>
                <a:spcPct val="0"/>
              </a:spcAft>
              <a:buFontTx/>
              <a:buNone/>
            </a:pPr>
            <a:r>
              <a:rPr lang="en-ZA" altLang="en-US" sz="1400" b="1" dirty="0" smtClean="0">
                <a:solidFill>
                  <a:schemeClr val="tx2"/>
                </a:solidFill>
                <a:latin typeface="Arial" charset="0"/>
                <a:cs typeface="Arial" charset="0"/>
              </a:rPr>
              <a:t>November 2022</a:t>
            </a:r>
            <a:endParaRPr lang="en-GB" altLang="en-US" sz="1400" b="1" dirty="0" smtClean="0">
              <a:solidFill>
                <a:schemeClr val="tx2"/>
              </a:solidFill>
              <a:latin typeface="Arial" charset="0"/>
              <a:cs typeface="Arial" charset="0"/>
            </a:endParaRPr>
          </a:p>
        </p:txBody>
      </p:sp>
      <p:pic>
        <p:nvPicPr>
          <p:cNvPr id="2" name="Picture 1"/>
          <p:cNvPicPr>
            <a:picLocks noChangeAspect="1"/>
          </p:cNvPicPr>
          <p:nvPr/>
        </p:nvPicPr>
        <p:blipFill>
          <a:blip r:embed="rId2" cstate="print"/>
          <a:stretch>
            <a:fillRect/>
          </a:stretch>
        </p:blipFill>
        <p:spPr>
          <a:xfrm>
            <a:off x="4395358" y="0"/>
            <a:ext cx="4748642" cy="6858000"/>
          </a:xfrm>
          <a:prstGeom prst="rect">
            <a:avLst/>
          </a:prstGeom>
        </p:spPr>
      </p:pic>
      <p:sp>
        <p:nvSpPr>
          <p:cNvPr id="3" name="Footer Placeholder 2"/>
          <p:cNvSpPr>
            <a:spLocks noGrp="1"/>
          </p:cNvSpPr>
          <p:nvPr>
            <p:ph type="ftr" sz="quarter" idx="11"/>
          </p:nvPr>
        </p:nvSpPr>
        <p:spPr>
          <a:xfrm>
            <a:off x="3124200" y="6492875"/>
            <a:ext cx="2895600" cy="365125"/>
          </a:xfrm>
        </p:spPr>
        <p:txBody>
          <a:bodyPr/>
          <a:lstStyle/>
          <a:p>
            <a:pPr>
              <a:defRPr/>
            </a:pPr>
            <a:r>
              <a:rPr lang="en-US" dirty="0" smtClean="0">
                <a:latin typeface="Arial" panose="020B0604020202020204" pitchFamily="34" charset="0"/>
                <a:cs typeface="Arial" panose="020B0604020202020204" pitchFamily="34" charset="0"/>
              </a:rPr>
              <a:t>CONFIDENTIAL</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C9F7A10D-9C3A-48A8-968F-A1C36B56355B}" type="slidenum">
              <a:rPr lang="en-US" altLang="en-US" smtClean="0"/>
              <a:pPr>
                <a:defRPr/>
              </a:pPr>
              <a:t>1</a:t>
            </a:fld>
            <a:endParaRPr lang="en-US" altLang="en-US" dirty="0"/>
          </a:p>
        </p:txBody>
      </p:sp>
    </p:spTree>
    <p:extLst>
      <p:ext uri="{BB962C8B-B14F-4D97-AF65-F5344CB8AC3E}">
        <p14:creationId xmlns:p14="http://schemas.microsoft.com/office/powerpoint/2010/main" xmlns="" val="27258148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xmlns="" val="3798128773"/>
              </p:ext>
            </p:extLst>
          </p:nvPr>
        </p:nvGraphicFramePr>
        <p:xfrm>
          <a:off x="0" y="903863"/>
          <a:ext cx="9144000" cy="822960"/>
        </p:xfrm>
        <a:graphic>
          <a:graphicData uri="http://schemas.openxmlformats.org/drawingml/2006/table">
            <a:tbl>
              <a:tblPr firstRow="1" bandRow="1">
                <a:tableStyleId>{5C22544A-7EE6-4342-B048-85BDC9FD1C3A}</a:tableStyleId>
              </a:tblPr>
              <a:tblGrid>
                <a:gridCol w="9144000">
                  <a:extLst>
                    <a:ext uri="{9D8B030D-6E8A-4147-A177-3AD203B41FA5}">
                      <a16:colId xmlns:a16="http://schemas.microsoft.com/office/drawing/2014/main" xmlns="" val="1244842616"/>
                    </a:ext>
                  </a:extLst>
                </a:gridCol>
              </a:tblGrid>
              <a:tr h="432048">
                <a:tc>
                  <a:txBody>
                    <a:bodyPr/>
                    <a:lstStyle/>
                    <a:p>
                      <a:pPr algn="ctr"/>
                      <a:r>
                        <a:rPr lang="en-GB" sz="2400" dirty="0" smtClean="0">
                          <a:solidFill>
                            <a:schemeClr val="tx1"/>
                          </a:solidFill>
                        </a:rPr>
                        <a:t>Goal 1:  Category 1 capital defence </a:t>
                      </a:r>
                      <a:r>
                        <a:rPr lang="en-GB" sz="2400" dirty="0" err="1" smtClean="0">
                          <a:solidFill>
                            <a:schemeClr val="tx1"/>
                          </a:solidFill>
                        </a:rPr>
                        <a:t>matériel</a:t>
                      </a:r>
                      <a:r>
                        <a:rPr lang="en-GB" sz="2400" dirty="0" smtClean="0">
                          <a:solidFill>
                            <a:schemeClr val="tx1"/>
                          </a:solidFill>
                        </a:rPr>
                        <a:t> acquisition excluding strategic defence acquisition but including technology acquisition</a:t>
                      </a:r>
                      <a:endParaRPr lang="en-ZA" sz="2400" dirty="0">
                        <a:solidFill>
                          <a:schemeClr val="tx1"/>
                        </a:solidFill>
                      </a:endParaRPr>
                    </a:p>
                  </a:txBody>
                  <a:tcPr>
                    <a:solidFill>
                      <a:schemeClr val="bg1"/>
                    </a:solidFill>
                  </a:tcPr>
                </a:tc>
                <a:extLst>
                  <a:ext uri="{0D108BD9-81ED-4DB2-BD59-A6C34878D82A}">
                    <a16:rowId xmlns:a16="http://schemas.microsoft.com/office/drawing/2014/main" xmlns="" val="872159122"/>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xmlns="" val="1387376490"/>
              </p:ext>
            </p:extLst>
          </p:nvPr>
        </p:nvGraphicFramePr>
        <p:xfrm>
          <a:off x="251520" y="1726823"/>
          <a:ext cx="8712967" cy="2213528"/>
        </p:xfrm>
        <a:graphic>
          <a:graphicData uri="http://schemas.openxmlformats.org/drawingml/2006/table">
            <a:tbl>
              <a:tblPr firstRow="1" firstCol="1" bandRow="1"/>
              <a:tblGrid>
                <a:gridCol w="3235847">
                  <a:extLst>
                    <a:ext uri="{9D8B030D-6E8A-4147-A177-3AD203B41FA5}">
                      <a16:colId xmlns:a16="http://schemas.microsoft.com/office/drawing/2014/main" xmlns="" val="1262433010"/>
                    </a:ext>
                  </a:extLst>
                </a:gridCol>
                <a:gridCol w="1251913">
                  <a:extLst>
                    <a:ext uri="{9D8B030D-6E8A-4147-A177-3AD203B41FA5}">
                      <a16:colId xmlns:a16="http://schemas.microsoft.com/office/drawing/2014/main" xmlns="" val="2070707790"/>
                    </a:ext>
                  </a:extLst>
                </a:gridCol>
                <a:gridCol w="1251913">
                  <a:extLst>
                    <a:ext uri="{9D8B030D-6E8A-4147-A177-3AD203B41FA5}">
                      <a16:colId xmlns:a16="http://schemas.microsoft.com/office/drawing/2014/main" xmlns="" val="4265581507"/>
                    </a:ext>
                  </a:extLst>
                </a:gridCol>
                <a:gridCol w="2973294">
                  <a:extLst>
                    <a:ext uri="{9D8B030D-6E8A-4147-A177-3AD203B41FA5}">
                      <a16:colId xmlns:a16="http://schemas.microsoft.com/office/drawing/2014/main" xmlns="" val="1334766206"/>
                    </a:ext>
                  </a:extLst>
                </a:gridCol>
              </a:tblGrid>
              <a:tr h="579447">
                <a:tc>
                  <a:txBody>
                    <a:bodyPr/>
                    <a:lstStyle/>
                    <a:p>
                      <a:pPr algn="ctr">
                        <a:lnSpc>
                          <a:spcPct val="115000"/>
                        </a:lnSpc>
                        <a:spcBef>
                          <a:spcPts val="600"/>
                        </a:spcBef>
                        <a:spcAft>
                          <a:spcPts val="0"/>
                        </a:spcAft>
                        <a:tabLst>
                          <a:tab pos="685800" algn="l"/>
                        </a:tabLst>
                      </a:pPr>
                      <a:r>
                        <a:rPr lang="en-ZA" sz="1100" b="1"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Output description</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Bef>
                          <a:spcPts val="600"/>
                        </a:spcBef>
                        <a:spcAft>
                          <a:spcPts val="0"/>
                        </a:spcAft>
                        <a:tabLst>
                          <a:tab pos="685800" algn="l"/>
                        </a:tabLst>
                      </a:pPr>
                      <a:r>
                        <a:rPr lang="en-ZA" sz="1100" b="1"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(Projects)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600"/>
                        </a:spcBef>
                        <a:spcAft>
                          <a:spcPts val="0"/>
                        </a:spcAft>
                      </a:pPr>
                      <a:r>
                        <a:rPr lang="en-ZA" sz="11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320" marR="6332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a:lnSpc>
                          <a:spcPct val="115000"/>
                        </a:lnSpc>
                        <a:spcBef>
                          <a:spcPts val="600"/>
                        </a:spcBef>
                        <a:spcAft>
                          <a:spcPts val="0"/>
                        </a:spcAft>
                        <a:tabLst>
                          <a:tab pos="685800" algn="l"/>
                        </a:tabLst>
                      </a:pPr>
                      <a:r>
                        <a:rPr lang="en-ZA" sz="1100" b="1"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target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Bef>
                          <a:spcPts val="600"/>
                        </a:spcBef>
                        <a:spcAft>
                          <a:spcPts val="0"/>
                        </a:spcAft>
                      </a:pPr>
                      <a:r>
                        <a:rPr lang="en-ZA" sz="1100" b="1"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2021/22</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320" marR="6332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a:lnSpc>
                          <a:spcPct val="115000"/>
                        </a:lnSpc>
                        <a:spcBef>
                          <a:spcPts val="600"/>
                        </a:spcBef>
                        <a:spcAft>
                          <a:spcPts val="0"/>
                        </a:spcAft>
                      </a:pPr>
                      <a:r>
                        <a:rPr lang="en-ZA" sz="1100" b="1"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Achievement against target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320" marR="6332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a:lnSpc>
                          <a:spcPct val="115000"/>
                        </a:lnSpc>
                        <a:spcBef>
                          <a:spcPts val="600"/>
                        </a:spcBef>
                        <a:spcAft>
                          <a:spcPts val="0"/>
                        </a:spcAft>
                      </a:pPr>
                      <a:r>
                        <a:rPr lang="en-ZA" sz="1100" b="1"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Performance against output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320" marR="6332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xmlns="" val="892936317"/>
                  </a:ext>
                </a:extLst>
              </a:tr>
              <a:tr h="1482770">
                <a:tc>
                  <a:txBody>
                    <a:bodyPr/>
                    <a:lstStyle/>
                    <a:p>
                      <a:pPr marL="271145" marR="88265" indent="-285750" fontAlgn="base">
                        <a:lnSpc>
                          <a:spcPct val="115000"/>
                        </a:lnSpc>
                        <a:spcAft>
                          <a:spcPts val="0"/>
                        </a:spcAft>
                      </a:pPr>
                      <a:r>
                        <a:rPr lang="en-ZA" sz="1100" kern="1200" dirty="0">
                          <a:solidFill>
                            <a:srgbClr val="000000"/>
                          </a:solidFill>
                          <a:effectLst/>
                          <a:latin typeface="Arial" panose="020B0604020202020204" pitchFamily="34" charset="0"/>
                          <a:ea typeface="+mn-ea"/>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271145" marR="88265" indent="-285750" fontAlgn="base">
                        <a:lnSpc>
                          <a:spcPct val="115000"/>
                        </a:lnSpc>
                        <a:spcAft>
                          <a:spcPts val="0"/>
                        </a:spcAft>
                      </a:pPr>
                      <a:r>
                        <a:rPr lang="en-ZA" sz="1100" kern="1200" dirty="0">
                          <a:solidFill>
                            <a:srgbClr val="000000"/>
                          </a:solidFill>
                          <a:effectLst/>
                          <a:latin typeface="Arial" panose="020B0604020202020204" pitchFamily="34" charset="0"/>
                          <a:ea typeface="+mn-ea"/>
                          <a:cs typeface="Times New Roman" panose="02020603050405020304" pitchFamily="18" charset="0"/>
                        </a:rPr>
                        <a:t>1.1	Percentage of DOD capital requirements converted into orders </a:t>
                      </a:r>
                      <a:r>
                        <a:rPr lang="en-ZA" sz="1100" kern="1200" dirty="0" smtClean="0">
                          <a:solidFill>
                            <a:srgbClr val="000000"/>
                          </a:solidFill>
                          <a:effectLst/>
                          <a:latin typeface="Arial" panose="020B0604020202020204" pitchFamily="34" charset="0"/>
                          <a:ea typeface="+mn-ea"/>
                          <a:cs typeface="Times New Roman" panose="02020603050405020304" pitchFamily="18" charset="0"/>
                        </a:rPr>
                        <a:t>placed.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320" marR="6332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ZA"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ZA"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95%</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ZA" sz="11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320" marR="6332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ZA"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ZA"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100%</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320" marR="6332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1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ZA"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DOD requirements to the value of R90,03m were received</a:t>
                      </a:r>
                      <a:r>
                        <a:rPr lang="en-ZA" sz="11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ZA" sz="11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Armscor</a:t>
                      </a:r>
                      <a:r>
                        <a:rPr lang="en-ZA"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committed R90,03m of the above mentioned funds resulting in an achievement of 100</a:t>
                      </a:r>
                      <a:r>
                        <a:rPr lang="en-ZA" sz="11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ZA" sz="1000" b="1"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Target exceeded.</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320" marR="6332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4140657590"/>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xmlns="" val="1107482424"/>
              </p:ext>
            </p:extLst>
          </p:nvPr>
        </p:nvGraphicFramePr>
        <p:xfrm>
          <a:off x="251521" y="3928957"/>
          <a:ext cx="8712966" cy="1948315"/>
        </p:xfrm>
        <a:graphic>
          <a:graphicData uri="http://schemas.openxmlformats.org/drawingml/2006/table">
            <a:tbl>
              <a:tblPr firstRow="1" firstCol="1" bandRow="1"/>
              <a:tblGrid>
                <a:gridCol w="3235847">
                  <a:extLst>
                    <a:ext uri="{9D8B030D-6E8A-4147-A177-3AD203B41FA5}">
                      <a16:colId xmlns:a16="http://schemas.microsoft.com/office/drawing/2014/main" xmlns="" val="620639445"/>
                    </a:ext>
                  </a:extLst>
                </a:gridCol>
                <a:gridCol w="1251913">
                  <a:extLst>
                    <a:ext uri="{9D8B030D-6E8A-4147-A177-3AD203B41FA5}">
                      <a16:colId xmlns:a16="http://schemas.microsoft.com/office/drawing/2014/main" xmlns="" val="251414394"/>
                    </a:ext>
                  </a:extLst>
                </a:gridCol>
                <a:gridCol w="1251913">
                  <a:extLst>
                    <a:ext uri="{9D8B030D-6E8A-4147-A177-3AD203B41FA5}">
                      <a16:colId xmlns:a16="http://schemas.microsoft.com/office/drawing/2014/main" xmlns="" val="2137685262"/>
                    </a:ext>
                  </a:extLst>
                </a:gridCol>
                <a:gridCol w="2973293">
                  <a:extLst>
                    <a:ext uri="{9D8B030D-6E8A-4147-A177-3AD203B41FA5}">
                      <a16:colId xmlns:a16="http://schemas.microsoft.com/office/drawing/2014/main" xmlns="" val="2161735729"/>
                    </a:ext>
                  </a:extLst>
                </a:gridCol>
              </a:tblGrid>
              <a:tr h="1948315">
                <a:tc>
                  <a:txBody>
                    <a:bodyPr/>
                    <a:lstStyle/>
                    <a:p>
                      <a:pPr marL="228600" marR="91440" indent="-228600" fontAlgn="base">
                        <a:lnSpc>
                          <a:spcPct val="115000"/>
                        </a:lnSpc>
                        <a:spcAft>
                          <a:spcPts val="0"/>
                        </a:spcAft>
                      </a:pPr>
                      <a:r>
                        <a:rPr lang="en-GB" sz="900" kern="1200" dirty="0">
                          <a:solidFill>
                            <a:srgbClr val="000000"/>
                          </a:solidFill>
                          <a:effectLst/>
                          <a:latin typeface="Arial" panose="020B0604020202020204" pitchFamily="34" charset="0"/>
                          <a:ea typeface="+mn-ea"/>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91440" indent="-228600" fontAlgn="base">
                        <a:lnSpc>
                          <a:spcPct val="115000"/>
                        </a:lnSpc>
                        <a:spcAft>
                          <a:spcPts val="0"/>
                        </a:spcAft>
                      </a:pPr>
                      <a:r>
                        <a:rPr lang="en-GB" sz="900" kern="1200" dirty="0">
                          <a:solidFill>
                            <a:srgbClr val="000000"/>
                          </a:solidFill>
                          <a:effectLst/>
                          <a:latin typeface="Arial" panose="020B0604020202020204" pitchFamily="34" charset="0"/>
                          <a:ea typeface="+mn-ea"/>
                          <a:cs typeface="Times New Roman" panose="02020603050405020304" pitchFamily="18" charset="0"/>
                        </a:rPr>
                        <a:t>1.2	Execution of contracts as measured through actual cash flow on DOD orders placed.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91440" indent="-228600" fontAlgn="base">
                        <a:lnSpc>
                          <a:spcPct val="115000"/>
                        </a:lnSpc>
                        <a:spcAft>
                          <a:spcPts val="0"/>
                        </a:spcAft>
                      </a:pPr>
                      <a:r>
                        <a:rPr lang="en-GB" sz="900" kern="1200" dirty="0">
                          <a:solidFill>
                            <a:srgbClr val="000000"/>
                          </a:solidFill>
                          <a:effectLst/>
                          <a:latin typeface="Arial" panose="020B0604020202020204" pitchFamily="34" charset="0"/>
                          <a:ea typeface="+mn-ea"/>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ZA"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ZA"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95%</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ZA"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ZA"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ZA"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107,42%</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ZA"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planned cash flow in terms of the first revision was R1,74872bn.</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ZA"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ZA" sz="9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Armscor</a:t>
                      </a:r>
                      <a:r>
                        <a:rPr lang="en-ZA"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managed to realise cash flow to the value of R1,79575bn resulting in an achievement of 102.69%.</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ZA"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ZA"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Adjustments for factors beyond </a:t>
                      </a:r>
                      <a:r>
                        <a:rPr lang="en-ZA" sz="9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Armscor’s</a:t>
                      </a:r>
                      <a:r>
                        <a:rPr lang="en-ZA"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control amounted to R77,07m. This resulted in a final achievement of 107,42%.</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ZA"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ZA" sz="1100" b="1"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Target exceeded.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3436859351"/>
                  </a:ext>
                </a:extLst>
              </a:tr>
            </a:tbl>
          </a:graphicData>
        </a:graphic>
      </p:graphicFrame>
      <p:sp>
        <p:nvSpPr>
          <p:cNvPr id="2" name="Rectangle 1"/>
          <p:cNvSpPr/>
          <p:nvPr/>
        </p:nvSpPr>
        <p:spPr>
          <a:xfrm>
            <a:off x="3893769" y="6581001"/>
            <a:ext cx="1356462" cy="276999"/>
          </a:xfrm>
          <a:prstGeom prst="rect">
            <a:avLst/>
          </a:prstGeom>
        </p:spPr>
        <p:txBody>
          <a:bodyPr wrap="none">
            <a:spAutoFit/>
          </a:bodyPr>
          <a:lstStyle/>
          <a:p>
            <a:r>
              <a:rPr lang="en-ZA" sz="1200" dirty="0" smtClean="0">
                <a:latin typeface="Arial" panose="020B0604020202020204" pitchFamily="34" charset="0"/>
                <a:cs typeface="Arial" panose="020B0604020202020204" pitchFamily="34" charset="0"/>
              </a:rPr>
              <a:t> CONFIDENTIAL</a:t>
            </a:r>
            <a:endParaRPr lang="en-ZA" sz="1200" dirty="0">
              <a:latin typeface="Arial" panose="020B0604020202020204" pitchFamily="34" charset="0"/>
              <a:cs typeface="Arial" panose="020B0604020202020204" pitchFamily="34" charset="0"/>
            </a:endParaRPr>
          </a:p>
        </p:txBody>
      </p:sp>
      <p:sp>
        <p:nvSpPr>
          <p:cNvPr id="5" name="TextBox 4"/>
          <p:cNvSpPr txBox="1"/>
          <p:nvPr/>
        </p:nvSpPr>
        <p:spPr>
          <a:xfrm>
            <a:off x="8545783" y="6514070"/>
            <a:ext cx="341760" cy="276999"/>
          </a:xfrm>
          <a:prstGeom prst="rect">
            <a:avLst/>
          </a:prstGeom>
          <a:noFill/>
        </p:spPr>
        <p:txBody>
          <a:bodyPr wrap="none" rtlCol="0">
            <a:spAutoFit/>
          </a:bodyPr>
          <a:lstStyle/>
          <a:p>
            <a:r>
              <a:rPr lang="en-ZA" sz="1200" dirty="0" smtClean="0"/>
              <a:t>10</a:t>
            </a:r>
            <a:endParaRPr lang="en-ZA" sz="1200" dirty="0"/>
          </a:p>
        </p:txBody>
      </p:sp>
      <p:pic>
        <p:nvPicPr>
          <p:cNvPr id="8" name="Picture 2"/>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419"/>
            <a:ext cx="6102974" cy="90628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p:nvSpPr>
        <p:spPr>
          <a:xfrm>
            <a:off x="72049" y="200134"/>
            <a:ext cx="5958875" cy="400110"/>
          </a:xfrm>
          <a:prstGeom prst="rect">
            <a:avLst/>
          </a:prstGeom>
        </p:spPr>
        <p:txBody>
          <a:bodyPr wrap="none">
            <a:spAutoFit/>
          </a:bodyPr>
          <a:lstStyle/>
          <a:p>
            <a:pPr lvl="0"/>
            <a:r>
              <a:rPr lang="en-US" sz="2000" b="1" dirty="0" smtClean="0">
                <a:solidFill>
                  <a:prstClr val="white"/>
                </a:solidFill>
                <a:effectLst>
                  <a:outerShdw blurRad="50000" dist="30000" dir="5400000" algn="tl" rotWithShape="0">
                    <a:srgbClr val="000000">
                      <a:alpha val="30000"/>
                    </a:srgbClr>
                  </a:outerShdw>
                </a:effectLst>
                <a:latin typeface="Arial"/>
                <a:cs typeface="Times New Roman"/>
              </a:rPr>
              <a:t>ARMSCOR CORPORATE PERFORMANCE: SLA</a:t>
            </a:r>
            <a:endParaRPr lang="en-ZA" sz="2000" b="1" dirty="0">
              <a:solidFill>
                <a:prstClr val="white"/>
              </a:solidFill>
            </a:endParaRPr>
          </a:p>
        </p:txBody>
      </p:sp>
    </p:spTree>
    <p:extLst>
      <p:ext uri="{BB962C8B-B14F-4D97-AF65-F5344CB8AC3E}">
        <p14:creationId xmlns:p14="http://schemas.microsoft.com/office/powerpoint/2010/main" xmlns="" val="24770248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nvPr>
        </p:nvGraphicFramePr>
        <p:xfrm>
          <a:off x="251520" y="903863"/>
          <a:ext cx="8892480" cy="512064"/>
        </p:xfrm>
        <a:graphic>
          <a:graphicData uri="http://schemas.openxmlformats.org/drawingml/2006/table">
            <a:tbl>
              <a:tblPr firstRow="1" bandRow="1">
                <a:tableStyleId>{5C22544A-7EE6-4342-B048-85BDC9FD1C3A}</a:tableStyleId>
              </a:tblPr>
              <a:tblGrid>
                <a:gridCol w="8892480">
                  <a:extLst>
                    <a:ext uri="{9D8B030D-6E8A-4147-A177-3AD203B41FA5}">
                      <a16:colId xmlns:a16="http://schemas.microsoft.com/office/drawing/2014/main" xmlns="" val="1244842616"/>
                    </a:ext>
                  </a:extLst>
                </a:gridCol>
              </a:tblGrid>
              <a:tr h="432048">
                <a:tc>
                  <a:txBody>
                    <a:bodyPr/>
                    <a:lstStyle/>
                    <a:p>
                      <a:pPr algn="just">
                        <a:lnSpc>
                          <a:spcPct val="115000"/>
                        </a:lnSpc>
                        <a:spcAft>
                          <a:spcPts val="0"/>
                        </a:spcAft>
                      </a:pPr>
                      <a:r>
                        <a:rPr lang="en-ZA" sz="24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Goal 2:</a:t>
                      </a:r>
                      <a:r>
                        <a:rPr lang="en-ZA" sz="2400" b="1" baseline="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ZA" sz="24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System support: Acquisition and procurement </a:t>
                      </a:r>
                      <a:endParaRPr lang="en-ZA" sz="3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chemeClr val="bg1"/>
                    </a:solidFill>
                  </a:tcPr>
                </a:tc>
                <a:extLst>
                  <a:ext uri="{0D108BD9-81ED-4DB2-BD59-A6C34878D82A}">
                    <a16:rowId xmlns:a16="http://schemas.microsoft.com/office/drawing/2014/main" xmlns="" val="872159122"/>
                  </a:ext>
                </a:extLst>
              </a:tr>
            </a:tbl>
          </a:graphicData>
        </a:graphic>
      </p:graphicFrame>
      <p:graphicFrame>
        <p:nvGraphicFramePr>
          <p:cNvPr id="2" name="Table 1"/>
          <p:cNvGraphicFramePr>
            <a:graphicFrameLocks noGrp="1"/>
          </p:cNvGraphicFramePr>
          <p:nvPr>
            <p:extLst/>
          </p:nvPr>
        </p:nvGraphicFramePr>
        <p:xfrm>
          <a:off x="251520" y="1388877"/>
          <a:ext cx="8424938" cy="2465832"/>
        </p:xfrm>
        <a:graphic>
          <a:graphicData uri="http://schemas.openxmlformats.org/drawingml/2006/table">
            <a:tbl>
              <a:tblPr firstRow="1" firstCol="1" bandRow="1"/>
              <a:tblGrid>
                <a:gridCol w="3128878">
                  <a:extLst>
                    <a:ext uri="{9D8B030D-6E8A-4147-A177-3AD203B41FA5}">
                      <a16:colId xmlns:a16="http://schemas.microsoft.com/office/drawing/2014/main" xmlns="" val="260327595"/>
                    </a:ext>
                  </a:extLst>
                </a:gridCol>
                <a:gridCol w="1286186">
                  <a:extLst>
                    <a:ext uri="{9D8B030D-6E8A-4147-A177-3AD203B41FA5}">
                      <a16:colId xmlns:a16="http://schemas.microsoft.com/office/drawing/2014/main" xmlns="" val="3737250953"/>
                    </a:ext>
                  </a:extLst>
                </a:gridCol>
                <a:gridCol w="1210528">
                  <a:extLst>
                    <a:ext uri="{9D8B030D-6E8A-4147-A177-3AD203B41FA5}">
                      <a16:colId xmlns:a16="http://schemas.microsoft.com/office/drawing/2014/main" xmlns="" val="1982665760"/>
                    </a:ext>
                  </a:extLst>
                </a:gridCol>
                <a:gridCol w="2799346">
                  <a:extLst>
                    <a:ext uri="{9D8B030D-6E8A-4147-A177-3AD203B41FA5}">
                      <a16:colId xmlns:a16="http://schemas.microsoft.com/office/drawing/2014/main" xmlns="" val="3698048647"/>
                    </a:ext>
                  </a:extLst>
                </a:gridCol>
              </a:tblGrid>
              <a:tr h="520863">
                <a:tc>
                  <a:txBody>
                    <a:bodyPr/>
                    <a:lstStyle/>
                    <a:p>
                      <a:pPr algn="ctr">
                        <a:lnSpc>
                          <a:spcPct val="115000"/>
                        </a:lnSpc>
                        <a:spcBef>
                          <a:spcPts val="600"/>
                        </a:spcBef>
                        <a:spcAft>
                          <a:spcPts val="0"/>
                        </a:spcAft>
                        <a:tabLst>
                          <a:tab pos="685800" algn="l"/>
                        </a:tabLst>
                      </a:pPr>
                      <a:r>
                        <a:rPr lang="en-ZA" sz="1100" b="1"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Output description</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Bef>
                          <a:spcPts val="600"/>
                        </a:spcBef>
                        <a:spcAft>
                          <a:spcPts val="0"/>
                        </a:spcAft>
                        <a:tabLst>
                          <a:tab pos="685800" algn="l"/>
                        </a:tabLst>
                      </a:pPr>
                      <a:r>
                        <a:rPr lang="en-ZA" sz="1100" b="1"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(Operational funds)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600"/>
                        </a:spcBef>
                        <a:spcAft>
                          <a:spcPts val="0"/>
                        </a:spcAft>
                      </a:pPr>
                      <a:r>
                        <a:rPr lang="en-ZA" sz="11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745" marR="57745"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a:lnSpc>
                          <a:spcPct val="115000"/>
                        </a:lnSpc>
                        <a:spcBef>
                          <a:spcPts val="600"/>
                        </a:spcBef>
                        <a:spcAft>
                          <a:spcPts val="0"/>
                        </a:spcAft>
                        <a:tabLst>
                          <a:tab pos="685800" algn="l"/>
                        </a:tabLst>
                      </a:pPr>
                      <a:r>
                        <a:rPr lang="en-ZA" sz="1100" b="1"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target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Bef>
                          <a:spcPts val="600"/>
                        </a:spcBef>
                        <a:spcAft>
                          <a:spcPts val="0"/>
                        </a:spcAft>
                      </a:pPr>
                      <a:r>
                        <a:rPr lang="en-ZA" sz="1100" b="1"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2021/22</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745" marR="57745"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a:lnSpc>
                          <a:spcPct val="115000"/>
                        </a:lnSpc>
                        <a:spcBef>
                          <a:spcPts val="600"/>
                        </a:spcBef>
                        <a:spcAft>
                          <a:spcPts val="0"/>
                        </a:spcAft>
                      </a:pPr>
                      <a:r>
                        <a:rPr lang="en-ZA" sz="1100" b="1"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Achievement against target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745" marR="57745"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a:lnSpc>
                          <a:spcPct val="115000"/>
                        </a:lnSpc>
                        <a:spcBef>
                          <a:spcPts val="600"/>
                        </a:spcBef>
                        <a:spcAft>
                          <a:spcPts val="0"/>
                        </a:spcAft>
                      </a:pPr>
                      <a:r>
                        <a:rPr lang="en-ZA" sz="1100" b="1"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Performance against output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745" marR="57745"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xmlns="" val="159910003"/>
                  </a:ext>
                </a:extLst>
              </a:tr>
              <a:tr h="1231228">
                <a:tc>
                  <a:txBody>
                    <a:bodyPr/>
                    <a:lstStyle/>
                    <a:p>
                      <a:pPr marL="285750" marR="88265" indent="-300355" fontAlgn="base">
                        <a:lnSpc>
                          <a:spcPct val="115000"/>
                        </a:lnSpc>
                        <a:spcAft>
                          <a:spcPts val="0"/>
                        </a:spcAft>
                      </a:pPr>
                      <a:r>
                        <a:rPr lang="en-ZA" sz="1100" kern="1200" dirty="0">
                          <a:solidFill>
                            <a:srgbClr val="000000"/>
                          </a:solidFill>
                          <a:effectLst/>
                          <a:latin typeface="Arial" panose="020B0604020202020204" pitchFamily="34" charset="0"/>
                          <a:ea typeface="+mn-ea"/>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88265" indent="-300355" fontAlgn="base">
                        <a:lnSpc>
                          <a:spcPct val="115000"/>
                        </a:lnSpc>
                        <a:spcAft>
                          <a:spcPts val="0"/>
                        </a:spcAft>
                      </a:pPr>
                      <a:r>
                        <a:rPr lang="en-ZA" sz="1100" kern="1200" dirty="0">
                          <a:solidFill>
                            <a:srgbClr val="000000"/>
                          </a:solidFill>
                          <a:effectLst/>
                          <a:latin typeface="Arial" panose="020B0604020202020204" pitchFamily="34" charset="0"/>
                          <a:ea typeface="+mn-ea"/>
                          <a:cs typeface="Times New Roman" panose="02020603050405020304" pitchFamily="18" charset="0"/>
                        </a:rPr>
                        <a:t>2.1	Percentage of DOD system support and procurement requirements converted into orders </a:t>
                      </a:r>
                      <a:r>
                        <a:rPr lang="en-ZA" sz="1100" kern="1200" dirty="0" smtClean="0">
                          <a:solidFill>
                            <a:srgbClr val="000000"/>
                          </a:solidFill>
                          <a:effectLst/>
                          <a:latin typeface="Arial" panose="020B0604020202020204" pitchFamily="34" charset="0"/>
                          <a:ea typeface="+mn-ea"/>
                          <a:cs typeface="Times New Roman" panose="02020603050405020304" pitchFamily="18" charset="0"/>
                        </a:rPr>
                        <a:t>placed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745" marR="57745"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ZA"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95%</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ZA" sz="11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745" marR="57745"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ZA"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96%</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745" marR="57745"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1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ZA"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DOD requirements to the value of R985,34m were received.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ZA"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ZA" sz="11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Armscor</a:t>
                      </a:r>
                      <a:r>
                        <a:rPr lang="en-ZA"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committed R945,95m of the above mentioned funds resulting in an achievement of 96%.</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ZA" sz="1100" b="1"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ZA" sz="1100" b="1"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Target exceeded.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745" marR="57745"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2064907153"/>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xmlns="" val="1678320657"/>
              </p:ext>
            </p:extLst>
          </p:nvPr>
        </p:nvGraphicFramePr>
        <p:xfrm>
          <a:off x="251520" y="3829945"/>
          <a:ext cx="8424938" cy="2506218"/>
        </p:xfrm>
        <a:graphic>
          <a:graphicData uri="http://schemas.openxmlformats.org/drawingml/2006/table">
            <a:tbl>
              <a:tblPr firstRow="1" firstCol="1" bandRow="1"/>
              <a:tblGrid>
                <a:gridCol w="3128878">
                  <a:extLst>
                    <a:ext uri="{9D8B030D-6E8A-4147-A177-3AD203B41FA5}">
                      <a16:colId xmlns:a16="http://schemas.microsoft.com/office/drawing/2014/main" xmlns="" val="3369930766"/>
                    </a:ext>
                  </a:extLst>
                </a:gridCol>
                <a:gridCol w="1286186">
                  <a:extLst>
                    <a:ext uri="{9D8B030D-6E8A-4147-A177-3AD203B41FA5}">
                      <a16:colId xmlns:a16="http://schemas.microsoft.com/office/drawing/2014/main" xmlns="" val="3598744512"/>
                    </a:ext>
                  </a:extLst>
                </a:gridCol>
                <a:gridCol w="1210528">
                  <a:extLst>
                    <a:ext uri="{9D8B030D-6E8A-4147-A177-3AD203B41FA5}">
                      <a16:colId xmlns:a16="http://schemas.microsoft.com/office/drawing/2014/main" xmlns="" val="477826506"/>
                    </a:ext>
                  </a:extLst>
                </a:gridCol>
                <a:gridCol w="2799346">
                  <a:extLst>
                    <a:ext uri="{9D8B030D-6E8A-4147-A177-3AD203B41FA5}">
                      <a16:colId xmlns:a16="http://schemas.microsoft.com/office/drawing/2014/main" xmlns="" val="1318341977"/>
                    </a:ext>
                  </a:extLst>
                </a:gridCol>
              </a:tblGrid>
              <a:tr h="1662063">
                <a:tc>
                  <a:txBody>
                    <a:bodyPr/>
                    <a:lstStyle/>
                    <a:p>
                      <a:pPr marL="228600" marR="91440" indent="-228600" fontAlgn="base">
                        <a:lnSpc>
                          <a:spcPct val="115000"/>
                        </a:lnSpc>
                        <a:spcAft>
                          <a:spcPts val="0"/>
                        </a:spcAft>
                      </a:pPr>
                      <a:r>
                        <a:rPr lang="en-ZA" sz="1100" kern="1200" dirty="0">
                          <a:solidFill>
                            <a:srgbClr val="000000"/>
                          </a:solidFill>
                          <a:effectLst/>
                          <a:latin typeface="Arial" panose="020B0604020202020204" pitchFamily="34" charset="0"/>
                          <a:ea typeface="+mn-ea"/>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91440" indent="-228600" fontAlgn="base">
                        <a:lnSpc>
                          <a:spcPct val="115000"/>
                        </a:lnSpc>
                        <a:spcAft>
                          <a:spcPts val="0"/>
                        </a:spcAft>
                      </a:pPr>
                      <a:r>
                        <a:rPr lang="en-ZA" sz="1100" kern="1200" dirty="0">
                          <a:solidFill>
                            <a:srgbClr val="000000"/>
                          </a:solidFill>
                          <a:effectLst/>
                          <a:latin typeface="Arial" panose="020B0604020202020204" pitchFamily="34" charset="0"/>
                          <a:ea typeface="+mn-ea"/>
                          <a:cs typeface="Times New Roman" panose="02020603050405020304" pitchFamily="18" charset="0"/>
                        </a:rPr>
                        <a:t>2.2	</a:t>
                      </a:r>
                      <a:r>
                        <a:rPr lang="en-GB" sz="1100" kern="1200" dirty="0">
                          <a:solidFill>
                            <a:srgbClr val="000000"/>
                          </a:solidFill>
                          <a:effectLst/>
                          <a:latin typeface="Arial" panose="020B0604020202020204" pitchFamily="34" charset="0"/>
                          <a:ea typeface="+mn-ea"/>
                          <a:cs typeface="Times New Roman" panose="02020603050405020304" pitchFamily="18" charset="0"/>
                        </a:rPr>
                        <a:t>Execution of contracts as measured through actual cash flow on DOD orders placed.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91440" indent="-228600" fontAlgn="base">
                        <a:lnSpc>
                          <a:spcPct val="115000"/>
                        </a:lnSpc>
                        <a:spcAft>
                          <a:spcPts val="0"/>
                        </a:spcAft>
                      </a:pPr>
                      <a:r>
                        <a:rPr lang="en-GB" sz="1100" kern="1200" dirty="0">
                          <a:solidFill>
                            <a:srgbClr val="000000"/>
                          </a:solidFill>
                          <a:effectLst/>
                          <a:latin typeface="Arial" panose="020B0604020202020204" pitchFamily="34" charset="0"/>
                          <a:ea typeface="+mn-ea"/>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ZA"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95%</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ZA" sz="11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1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ZA"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103,20%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1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ZA"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planned cash flow in terms of the first revision was </a:t>
                      </a:r>
                      <a:r>
                        <a:rPr lang="en-ZA"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R3,16872bn</a:t>
                      </a:r>
                      <a:r>
                        <a:rPr lang="en-ZA"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ZA"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ZA" sz="11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Armscor</a:t>
                      </a:r>
                      <a:r>
                        <a:rPr lang="en-ZA"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managed to realise cash flow to the value of R2,28111bn resulting in an achievement of 71.99%.</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ZA"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ZA"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Adjustments for factors beyond </a:t>
                      </a:r>
                      <a:r>
                        <a:rPr lang="en-ZA" sz="11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Armscor’s</a:t>
                      </a:r>
                      <a:r>
                        <a:rPr lang="en-ZA"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control amounted to R958,41m. This result in a final achievement of 103,20%.</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ZA"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ZA" sz="1100" b="1"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Target exceeded.</a:t>
                      </a:r>
                      <a:endParaRPr lang="en-ZA" sz="11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1851182016"/>
                  </a:ext>
                </a:extLst>
              </a:tr>
            </a:tbl>
          </a:graphicData>
        </a:graphic>
      </p:graphicFrame>
      <p:sp>
        <p:nvSpPr>
          <p:cNvPr id="3" name="Rectangle 2"/>
          <p:cNvSpPr/>
          <p:nvPr/>
        </p:nvSpPr>
        <p:spPr>
          <a:xfrm>
            <a:off x="3909948" y="6571795"/>
            <a:ext cx="1313180" cy="276999"/>
          </a:xfrm>
          <a:prstGeom prst="rect">
            <a:avLst/>
          </a:prstGeom>
        </p:spPr>
        <p:txBody>
          <a:bodyPr wrap="none">
            <a:spAutoFit/>
          </a:bodyPr>
          <a:lstStyle/>
          <a:p>
            <a:r>
              <a:rPr lang="en-ZA" sz="1200" dirty="0" smtClean="0">
                <a:latin typeface="Arial" panose="020B0604020202020204" pitchFamily="34" charset="0"/>
                <a:cs typeface="Arial" panose="020B0604020202020204" pitchFamily="34" charset="0"/>
              </a:rPr>
              <a:t>CONFIDENTIAL</a:t>
            </a:r>
            <a:endParaRPr lang="en-ZA" sz="1200" dirty="0">
              <a:latin typeface="Arial" panose="020B0604020202020204" pitchFamily="34" charset="0"/>
              <a:cs typeface="Arial" panose="020B0604020202020204" pitchFamily="34" charset="0"/>
            </a:endParaRPr>
          </a:p>
        </p:txBody>
      </p:sp>
      <p:sp>
        <p:nvSpPr>
          <p:cNvPr id="4" name="TextBox 3"/>
          <p:cNvSpPr txBox="1"/>
          <p:nvPr/>
        </p:nvSpPr>
        <p:spPr>
          <a:xfrm>
            <a:off x="8574656" y="6525628"/>
            <a:ext cx="341760" cy="276999"/>
          </a:xfrm>
          <a:prstGeom prst="rect">
            <a:avLst/>
          </a:prstGeom>
          <a:noFill/>
        </p:spPr>
        <p:txBody>
          <a:bodyPr wrap="none" rtlCol="0">
            <a:spAutoFit/>
          </a:bodyPr>
          <a:lstStyle/>
          <a:p>
            <a:r>
              <a:rPr lang="en-ZA" sz="1200" dirty="0" smtClean="0"/>
              <a:t>11</a:t>
            </a:r>
            <a:endParaRPr lang="en-ZA" sz="1200" dirty="0"/>
          </a:p>
        </p:txBody>
      </p:sp>
      <p:pic>
        <p:nvPicPr>
          <p:cNvPr id="10" name="Picture 2"/>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419"/>
            <a:ext cx="6102974" cy="90628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7"/>
          <p:cNvSpPr/>
          <p:nvPr/>
        </p:nvSpPr>
        <p:spPr>
          <a:xfrm>
            <a:off x="72049" y="218794"/>
            <a:ext cx="5958875" cy="400110"/>
          </a:xfrm>
          <a:prstGeom prst="rect">
            <a:avLst/>
          </a:prstGeom>
        </p:spPr>
        <p:txBody>
          <a:bodyPr wrap="none">
            <a:spAutoFit/>
          </a:bodyPr>
          <a:lstStyle/>
          <a:p>
            <a:pPr lvl="0"/>
            <a:r>
              <a:rPr lang="en-US" sz="2000" b="1" dirty="0" smtClean="0">
                <a:solidFill>
                  <a:prstClr val="white"/>
                </a:solidFill>
                <a:effectLst>
                  <a:outerShdw blurRad="50000" dist="30000" dir="5400000" algn="tl" rotWithShape="0">
                    <a:srgbClr val="000000">
                      <a:alpha val="30000"/>
                    </a:srgbClr>
                  </a:outerShdw>
                </a:effectLst>
                <a:latin typeface="Arial"/>
                <a:cs typeface="Times New Roman"/>
              </a:rPr>
              <a:t>ARMSCOR CORPORATE PERFORMANCE: SLA</a:t>
            </a:r>
            <a:endParaRPr lang="en-ZA" sz="2000" b="1" dirty="0">
              <a:solidFill>
                <a:prstClr val="white"/>
              </a:solidFill>
            </a:endParaRPr>
          </a:p>
        </p:txBody>
      </p:sp>
    </p:spTree>
    <p:extLst>
      <p:ext uri="{BB962C8B-B14F-4D97-AF65-F5344CB8AC3E}">
        <p14:creationId xmlns:p14="http://schemas.microsoft.com/office/powerpoint/2010/main" xmlns="" val="11944836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xmlns="" val="1054624949"/>
              </p:ext>
            </p:extLst>
          </p:nvPr>
        </p:nvGraphicFramePr>
        <p:xfrm>
          <a:off x="226247" y="764704"/>
          <a:ext cx="8892480" cy="932688"/>
        </p:xfrm>
        <a:graphic>
          <a:graphicData uri="http://schemas.openxmlformats.org/drawingml/2006/table">
            <a:tbl>
              <a:tblPr firstRow="1" bandRow="1">
                <a:tableStyleId>{5C22544A-7EE6-4342-B048-85BDC9FD1C3A}</a:tableStyleId>
              </a:tblPr>
              <a:tblGrid>
                <a:gridCol w="8892480">
                  <a:extLst>
                    <a:ext uri="{9D8B030D-6E8A-4147-A177-3AD203B41FA5}">
                      <a16:colId xmlns:a16="http://schemas.microsoft.com/office/drawing/2014/main" xmlns="" val="1244842616"/>
                    </a:ext>
                  </a:extLst>
                </a:gridCol>
              </a:tblGrid>
              <a:tr h="863569">
                <a:tc>
                  <a:txBody>
                    <a:bodyPr/>
                    <a:lstStyle/>
                    <a:p>
                      <a:pPr algn="just">
                        <a:lnSpc>
                          <a:spcPct val="115000"/>
                        </a:lnSpc>
                        <a:spcAft>
                          <a:spcPts val="0"/>
                        </a:spcAft>
                      </a:pPr>
                      <a:r>
                        <a:rPr lang="en-ZA" sz="24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3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ZA" sz="24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Goal 3:</a:t>
                      </a:r>
                      <a:r>
                        <a:rPr lang="en-ZA" sz="2400" b="1" baseline="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ZA" sz="24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Schedule placement</a:t>
                      </a:r>
                      <a:endParaRPr lang="en-ZA" sz="32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chemeClr val="bg1"/>
                    </a:solidFill>
                  </a:tcPr>
                </a:tc>
                <a:extLst>
                  <a:ext uri="{0D108BD9-81ED-4DB2-BD59-A6C34878D82A}">
                    <a16:rowId xmlns:a16="http://schemas.microsoft.com/office/drawing/2014/main" xmlns="" val="872159122"/>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xmlns="" val="800846170"/>
              </p:ext>
            </p:extLst>
          </p:nvPr>
        </p:nvGraphicFramePr>
        <p:xfrm>
          <a:off x="251520" y="1726823"/>
          <a:ext cx="8712967" cy="3797808"/>
        </p:xfrm>
        <a:graphic>
          <a:graphicData uri="http://schemas.openxmlformats.org/drawingml/2006/table">
            <a:tbl>
              <a:tblPr firstRow="1" firstCol="1" bandRow="1"/>
              <a:tblGrid>
                <a:gridCol w="3235847">
                  <a:extLst>
                    <a:ext uri="{9D8B030D-6E8A-4147-A177-3AD203B41FA5}">
                      <a16:colId xmlns:a16="http://schemas.microsoft.com/office/drawing/2014/main" xmlns="" val="1262433010"/>
                    </a:ext>
                  </a:extLst>
                </a:gridCol>
                <a:gridCol w="1228649">
                  <a:extLst>
                    <a:ext uri="{9D8B030D-6E8A-4147-A177-3AD203B41FA5}">
                      <a16:colId xmlns:a16="http://schemas.microsoft.com/office/drawing/2014/main" xmlns="" val="2070707790"/>
                    </a:ext>
                  </a:extLst>
                </a:gridCol>
                <a:gridCol w="1275177">
                  <a:extLst>
                    <a:ext uri="{9D8B030D-6E8A-4147-A177-3AD203B41FA5}">
                      <a16:colId xmlns:a16="http://schemas.microsoft.com/office/drawing/2014/main" xmlns="" val="4265581507"/>
                    </a:ext>
                  </a:extLst>
                </a:gridCol>
                <a:gridCol w="2973294">
                  <a:extLst>
                    <a:ext uri="{9D8B030D-6E8A-4147-A177-3AD203B41FA5}">
                      <a16:colId xmlns:a16="http://schemas.microsoft.com/office/drawing/2014/main" xmlns="" val="1334766206"/>
                    </a:ext>
                  </a:extLst>
                </a:gridCol>
              </a:tblGrid>
              <a:tr h="579447">
                <a:tc>
                  <a:txBody>
                    <a:bodyPr/>
                    <a:lstStyle/>
                    <a:p>
                      <a:pPr algn="ctr">
                        <a:lnSpc>
                          <a:spcPct val="115000"/>
                        </a:lnSpc>
                        <a:spcBef>
                          <a:spcPts val="600"/>
                        </a:spcBef>
                        <a:spcAft>
                          <a:spcPts val="0"/>
                        </a:spcAft>
                        <a:tabLst>
                          <a:tab pos="685800" algn="l"/>
                        </a:tabLst>
                      </a:pPr>
                      <a:r>
                        <a:rPr lang="en-ZA" sz="1050" b="1"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Output description</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Bef>
                          <a:spcPts val="600"/>
                        </a:spcBef>
                        <a:spcAft>
                          <a:spcPts val="0"/>
                        </a:spcAft>
                        <a:tabLst>
                          <a:tab pos="685800" algn="l"/>
                        </a:tabLst>
                      </a:pPr>
                      <a:r>
                        <a:rPr lang="en-ZA" sz="1050" b="1"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(Projects)</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600"/>
                        </a:spcBef>
                        <a:spcAft>
                          <a:spcPts val="0"/>
                        </a:spcAft>
                      </a:pPr>
                      <a:r>
                        <a:rPr lang="en-ZA" sz="11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320" marR="6332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a:lnSpc>
                          <a:spcPct val="115000"/>
                        </a:lnSpc>
                        <a:spcBef>
                          <a:spcPts val="600"/>
                        </a:spcBef>
                        <a:spcAft>
                          <a:spcPts val="0"/>
                        </a:spcAft>
                        <a:tabLst>
                          <a:tab pos="685800" algn="l"/>
                        </a:tabLst>
                      </a:pPr>
                      <a:r>
                        <a:rPr lang="en-ZA" sz="1050" b="1"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target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Bef>
                          <a:spcPts val="600"/>
                        </a:spcBef>
                        <a:spcAft>
                          <a:spcPts val="0"/>
                        </a:spcAft>
                      </a:pPr>
                      <a:r>
                        <a:rPr lang="en-ZA" sz="1050" b="1"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2021/22</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320" marR="6332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a:lnSpc>
                          <a:spcPct val="115000"/>
                        </a:lnSpc>
                        <a:spcBef>
                          <a:spcPts val="600"/>
                        </a:spcBef>
                        <a:spcAft>
                          <a:spcPts val="0"/>
                        </a:spcAft>
                      </a:pPr>
                      <a:r>
                        <a:rPr lang="en-ZA" sz="1050" b="1"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Achievement against target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320" marR="6332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a:lnSpc>
                          <a:spcPct val="115000"/>
                        </a:lnSpc>
                        <a:spcBef>
                          <a:spcPts val="600"/>
                        </a:spcBef>
                        <a:spcAft>
                          <a:spcPts val="0"/>
                        </a:spcAft>
                      </a:pPr>
                      <a:r>
                        <a:rPr lang="en-ZA" sz="1050" b="1"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Performance against output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320" marR="6332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xmlns="" val="892936317"/>
                  </a:ext>
                </a:extLst>
              </a:tr>
              <a:tr h="2861153">
                <a:tc>
                  <a:txBody>
                    <a:bodyPr/>
                    <a:lstStyle/>
                    <a:p>
                      <a:pPr marL="270510" indent="-213360">
                        <a:lnSpc>
                          <a:spcPct val="115000"/>
                        </a:lnSpc>
                        <a:spcAft>
                          <a:spcPts val="0"/>
                        </a:spcAft>
                      </a:pPr>
                      <a:r>
                        <a:rPr lang="en-GB" sz="1100" kern="1200" dirty="0">
                          <a:effectLst/>
                          <a:latin typeface="Arial" panose="020B0604020202020204" pitchFamily="34" charset="0"/>
                          <a:ea typeface="+mn-ea"/>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270510" indent="-270510">
                        <a:lnSpc>
                          <a:spcPct val="115000"/>
                        </a:lnSpc>
                        <a:spcAft>
                          <a:spcPts val="0"/>
                        </a:spcAft>
                      </a:pPr>
                      <a:r>
                        <a:rPr lang="en-GB" sz="1100" kern="1200" dirty="0">
                          <a:effectLst/>
                          <a:latin typeface="Arial" panose="020B0604020202020204" pitchFamily="34" charset="0"/>
                          <a:ea typeface="+mn-ea"/>
                          <a:cs typeface="Times New Roman" panose="02020603050405020304" pitchFamily="18" charset="0"/>
                        </a:rPr>
                        <a:t>3.1	</a:t>
                      </a:r>
                      <a:r>
                        <a:rPr lang="en-GB" sz="1100" dirty="0">
                          <a:effectLst/>
                          <a:latin typeface="Arial" panose="020B0604020202020204" pitchFamily="34" charset="0"/>
                          <a:ea typeface="Times New Roman" panose="02020603050405020304" pitchFamily="18" charset="0"/>
                          <a:cs typeface="Times New Roman" panose="02020603050405020304" pitchFamily="18" charset="0"/>
                        </a:rPr>
                        <a:t>Average time taken to convert DOD requirements into orders including:</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270510" indent="-213360">
                        <a:lnSpc>
                          <a:spcPct val="115000"/>
                        </a:lnSpc>
                        <a:spcAft>
                          <a:spcPts val="0"/>
                        </a:spcAft>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8890" marR="63500">
                        <a:lnSpc>
                          <a:spcPct val="115000"/>
                        </a:lnSpc>
                        <a:spcAft>
                          <a:spcPts val="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ZA"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95 days for shortened process COTS items</a:t>
                      </a:r>
                      <a:r>
                        <a:rPr lang="en-GB" sz="11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p>
                    <a:p>
                      <a:pPr>
                        <a:lnSpc>
                          <a:spcPct val="115000"/>
                        </a:lnSpc>
                        <a:spcAft>
                          <a:spcPts val="0"/>
                        </a:spcAft>
                      </a:pPr>
                      <a:endParaRPr lang="en-GB" sz="11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100" dirty="0" smtClean="0">
                          <a:solidFill>
                            <a:srgbClr val="000000"/>
                          </a:solidFill>
                          <a:effectLst/>
                          <a:latin typeface="Arial" panose="020B0604020202020204" pitchFamily="34" charset="0"/>
                          <a:ea typeface="Times New Roman" panose="02020603050405020304" pitchFamily="18" charset="0"/>
                        </a:rPr>
                        <a:t>120 days for non-COTS and Product Support GDA procurement.</a:t>
                      </a:r>
                    </a:p>
                    <a:p>
                      <a:pPr>
                        <a:lnSpc>
                          <a:spcPct val="115000"/>
                        </a:lnSpc>
                        <a:spcAft>
                          <a:spcPts val="0"/>
                        </a:spcAft>
                      </a:pPr>
                      <a:endParaRPr lang="en-GB" sz="11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1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145 days for SDA acquisition programs.</a:t>
                      </a:r>
                      <a:endParaRPr lang="en-ZA"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ZA"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ZA" sz="11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78</a:t>
                      </a:r>
                    </a:p>
                    <a:p>
                      <a:pPr algn="ctr">
                        <a:lnSpc>
                          <a:spcPct val="115000"/>
                        </a:lnSpc>
                        <a:spcAft>
                          <a:spcPts val="0"/>
                        </a:spcAft>
                      </a:pPr>
                      <a:endParaRPr lang="en-GB" sz="11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15000"/>
                        </a:lnSpc>
                        <a:spcAft>
                          <a:spcPts val="0"/>
                        </a:spcAft>
                      </a:pPr>
                      <a:endParaRPr lang="en-GB" sz="11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15000"/>
                        </a:lnSpc>
                        <a:spcAft>
                          <a:spcPts val="0"/>
                        </a:spcAft>
                      </a:pPr>
                      <a:endParaRPr lang="en-GB" sz="11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15000"/>
                        </a:lnSpc>
                        <a:spcAft>
                          <a:spcPts val="0"/>
                        </a:spcAft>
                      </a:pPr>
                      <a:endParaRPr lang="en-GB" sz="11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11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74</a:t>
                      </a:r>
                    </a:p>
                    <a:p>
                      <a:pPr algn="ctr">
                        <a:lnSpc>
                          <a:spcPct val="115000"/>
                        </a:lnSpc>
                        <a:spcAft>
                          <a:spcPts val="0"/>
                        </a:spcAft>
                      </a:pPr>
                      <a:endParaRPr lang="en-GB" sz="11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15000"/>
                        </a:lnSpc>
                        <a:spcAft>
                          <a:spcPts val="0"/>
                        </a:spcAft>
                      </a:pPr>
                      <a:endParaRPr lang="en-GB" sz="11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15000"/>
                        </a:lnSpc>
                        <a:spcAft>
                          <a:spcPts val="0"/>
                        </a:spcAft>
                      </a:pPr>
                      <a:endParaRPr lang="en-GB" sz="11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15000"/>
                        </a:lnSpc>
                        <a:spcAft>
                          <a:spcPts val="0"/>
                        </a:spcAft>
                      </a:pPr>
                      <a:endParaRPr lang="en-GB" sz="11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15000"/>
                        </a:lnSpc>
                        <a:spcAft>
                          <a:spcPts val="0"/>
                        </a:spcAft>
                      </a:pPr>
                      <a:endParaRPr lang="en-GB" sz="11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11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128</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n-ZA"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 average of 78 days taken from receipt of requirement to placement of contract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100" b="1"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Target exceeded</a:t>
                      </a:r>
                      <a:r>
                        <a:rPr lang="en-ZA" sz="1100" b="1" i="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p>
                    <a:p>
                      <a:pPr>
                        <a:lnSpc>
                          <a:spcPct val="115000"/>
                        </a:lnSpc>
                        <a:spcAft>
                          <a:spcPts val="0"/>
                        </a:spcAft>
                      </a:pPr>
                      <a:endParaRPr lang="en-GB" sz="1100" b="1" i="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1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 average of 74 days taken from receipt of requirement to placement of contract</a:t>
                      </a:r>
                      <a:endParaRPr lang="en-ZA"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1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ZA" sz="1100" b="1" i="1" dirty="0" smtClean="0">
                          <a:solidFill>
                            <a:srgbClr val="000000"/>
                          </a:solidFill>
                          <a:effectLst/>
                          <a:latin typeface="Arial" panose="020B0604020202020204" pitchFamily="34" charset="0"/>
                          <a:ea typeface="Times New Roman" panose="02020603050405020304" pitchFamily="18" charset="0"/>
                        </a:rPr>
                        <a:t>Target exceeded.</a:t>
                      </a:r>
                    </a:p>
                    <a:p>
                      <a:endParaRPr lang="en-GB" sz="800" b="1" i="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endParaRPr lang="en-GB" sz="800" b="1" i="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en-ZA" sz="10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ZA" sz="11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 average of 128 days taken from receipt of requirement to placement of contract</a:t>
                      </a:r>
                      <a:r>
                        <a:rPr lang="en-ZA" sz="11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t>
                      </a:r>
                    </a:p>
                    <a:p>
                      <a:pPr>
                        <a:lnSpc>
                          <a:spcPct val="115000"/>
                        </a:lnSpc>
                        <a:spcAft>
                          <a:spcPts val="0"/>
                        </a:spcAft>
                      </a:pPr>
                      <a:r>
                        <a:rPr lang="en-ZA" sz="1100" b="1" i="1" dirty="0" smtClean="0">
                          <a:solidFill>
                            <a:srgbClr val="000000"/>
                          </a:solidFill>
                          <a:effectLst/>
                          <a:latin typeface="Arial" panose="020B0604020202020204" pitchFamily="34" charset="0"/>
                          <a:ea typeface="Times New Roman" panose="02020603050405020304" pitchFamily="18" charset="0"/>
                        </a:rPr>
                        <a:t>Target exceeded.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4140657590"/>
                  </a:ext>
                </a:extLst>
              </a:tr>
            </a:tbl>
          </a:graphicData>
        </a:graphic>
      </p:graphicFrame>
      <p:sp>
        <p:nvSpPr>
          <p:cNvPr id="2" name="Rectangle 1"/>
          <p:cNvSpPr/>
          <p:nvPr/>
        </p:nvSpPr>
        <p:spPr>
          <a:xfrm>
            <a:off x="3951413" y="6496928"/>
            <a:ext cx="1313180" cy="276999"/>
          </a:xfrm>
          <a:prstGeom prst="rect">
            <a:avLst/>
          </a:prstGeom>
        </p:spPr>
        <p:txBody>
          <a:bodyPr wrap="none">
            <a:spAutoFit/>
          </a:bodyPr>
          <a:lstStyle/>
          <a:p>
            <a:r>
              <a:rPr lang="en-ZA" sz="1200" dirty="0" smtClean="0">
                <a:latin typeface="Arial" panose="020B0604020202020204" pitchFamily="34" charset="0"/>
                <a:cs typeface="Arial" panose="020B0604020202020204" pitchFamily="34" charset="0"/>
              </a:rPr>
              <a:t>CONFIDENTIAL</a:t>
            </a:r>
            <a:endParaRPr lang="en-ZA" sz="1200" dirty="0">
              <a:latin typeface="Arial" panose="020B0604020202020204" pitchFamily="34" charset="0"/>
              <a:cs typeface="Arial" panose="020B0604020202020204" pitchFamily="34" charset="0"/>
            </a:endParaRPr>
          </a:p>
        </p:txBody>
      </p:sp>
      <p:sp>
        <p:nvSpPr>
          <p:cNvPr id="4" name="TextBox 3"/>
          <p:cNvSpPr txBox="1"/>
          <p:nvPr/>
        </p:nvSpPr>
        <p:spPr>
          <a:xfrm flipH="1">
            <a:off x="8332467" y="6496928"/>
            <a:ext cx="468631" cy="276999"/>
          </a:xfrm>
          <a:prstGeom prst="rect">
            <a:avLst/>
          </a:prstGeom>
          <a:noFill/>
        </p:spPr>
        <p:txBody>
          <a:bodyPr wrap="square" rtlCol="0">
            <a:spAutoFit/>
          </a:bodyPr>
          <a:lstStyle/>
          <a:p>
            <a:r>
              <a:rPr lang="en-ZA" sz="1200" dirty="0" smtClean="0"/>
              <a:t>12</a:t>
            </a:r>
            <a:endParaRPr lang="en-ZA" sz="1200" dirty="0"/>
          </a:p>
        </p:txBody>
      </p:sp>
      <p:pic>
        <p:nvPicPr>
          <p:cNvPr id="10" name="Picture 2"/>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419"/>
            <a:ext cx="6102974" cy="90628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7"/>
          <p:cNvSpPr/>
          <p:nvPr/>
        </p:nvSpPr>
        <p:spPr>
          <a:xfrm>
            <a:off x="144099" y="250667"/>
            <a:ext cx="5958875" cy="400110"/>
          </a:xfrm>
          <a:prstGeom prst="rect">
            <a:avLst/>
          </a:prstGeom>
        </p:spPr>
        <p:txBody>
          <a:bodyPr wrap="none">
            <a:spAutoFit/>
          </a:bodyPr>
          <a:lstStyle/>
          <a:p>
            <a:pPr lvl="0"/>
            <a:r>
              <a:rPr lang="en-US" sz="2000" b="1" dirty="0" smtClean="0">
                <a:solidFill>
                  <a:prstClr val="white"/>
                </a:solidFill>
                <a:effectLst>
                  <a:outerShdw blurRad="50000" dist="30000" dir="5400000" algn="tl" rotWithShape="0">
                    <a:srgbClr val="000000">
                      <a:alpha val="30000"/>
                    </a:srgbClr>
                  </a:outerShdw>
                </a:effectLst>
                <a:latin typeface="Arial"/>
                <a:cs typeface="Times New Roman"/>
              </a:rPr>
              <a:t>ARMSCOR CORPORATE PERFORMANCE: SLA</a:t>
            </a:r>
            <a:endParaRPr lang="en-ZA" sz="2000" b="1" dirty="0">
              <a:solidFill>
                <a:prstClr val="white"/>
              </a:solidFill>
            </a:endParaRPr>
          </a:p>
        </p:txBody>
      </p:sp>
    </p:spTree>
    <p:extLst>
      <p:ext uri="{BB962C8B-B14F-4D97-AF65-F5344CB8AC3E}">
        <p14:creationId xmlns:p14="http://schemas.microsoft.com/office/powerpoint/2010/main" xmlns="" val="22574672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xmlns="" val="2830354814"/>
              </p:ext>
            </p:extLst>
          </p:nvPr>
        </p:nvGraphicFramePr>
        <p:xfrm>
          <a:off x="251520" y="822497"/>
          <a:ext cx="8892480" cy="441960"/>
        </p:xfrm>
        <a:graphic>
          <a:graphicData uri="http://schemas.openxmlformats.org/drawingml/2006/table">
            <a:tbl>
              <a:tblPr firstRow="1" bandRow="1">
                <a:tableStyleId>{5C22544A-7EE6-4342-B048-85BDC9FD1C3A}</a:tableStyleId>
              </a:tblPr>
              <a:tblGrid>
                <a:gridCol w="8892480">
                  <a:extLst>
                    <a:ext uri="{9D8B030D-6E8A-4147-A177-3AD203B41FA5}">
                      <a16:colId xmlns:a16="http://schemas.microsoft.com/office/drawing/2014/main" xmlns="" val="1244842616"/>
                    </a:ext>
                  </a:extLst>
                </a:gridCol>
              </a:tblGrid>
              <a:tr h="432048">
                <a:tc>
                  <a:txBody>
                    <a:bodyPr/>
                    <a:lstStyle/>
                    <a:p>
                      <a:pPr algn="l">
                        <a:lnSpc>
                          <a:spcPct val="115000"/>
                        </a:lnSpc>
                        <a:spcAft>
                          <a:spcPts val="0"/>
                        </a:spcAft>
                      </a:pPr>
                      <a:r>
                        <a:rPr lang="en-ZA" sz="20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Goal 4: Management of Defence Industrial Participation (DIP)</a:t>
                      </a:r>
                      <a:endParaRPr lang="en-ZA" sz="28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chemeClr val="bg1"/>
                    </a:solidFill>
                  </a:tcPr>
                </a:tc>
                <a:extLst>
                  <a:ext uri="{0D108BD9-81ED-4DB2-BD59-A6C34878D82A}">
                    <a16:rowId xmlns:a16="http://schemas.microsoft.com/office/drawing/2014/main" xmlns="" val="872159122"/>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xmlns="" val="3763323160"/>
              </p:ext>
            </p:extLst>
          </p:nvPr>
        </p:nvGraphicFramePr>
        <p:xfrm>
          <a:off x="240084" y="1238415"/>
          <a:ext cx="8814160" cy="2465832"/>
        </p:xfrm>
        <a:graphic>
          <a:graphicData uri="http://schemas.openxmlformats.org/drawingml/2006/table">
            <a:tbl>
              <a:tblPr firstRow="1" firstCol="1" bandRow="1"/>
              <a:tblGrid>
                <a:gridCol w="3273428">
                  <a:extLst>
                    <a:ext uri="{9D8B030D-6E8A-4147-A177-3AD203B41FA5}">
                      <a16:colId xmlns:a16="http://schemas.microsoft.com/office/drawing/2014/main" xmlns="" val="1262433010"/>
                    </a:ext>
                  </a:extLst>
                </a:gridCol>
                <a:gridCol w="1266453">
                  <a:extLst>
                    <a:ext uri="{9D8B030D-6E8A-4147-A177-3AD203B41FA5}">
                      <a16:colId xmlns:a16="http://schemas.microsoft.com/office/drawing/2014/main" xmlns="" val="2070707790"/>
                    </a:ext>
                  </a:extLst>
                </a:gridCol>
                <a:gridCol w="1266453">
                  <a:extLst>
                    <a:ext uri="{9D8B030D-6E8A-4147-A177-3AD203B41FA5}">
                      <a16:colId xmlns:a16="http://schemas.microsoft.com/office/drawing/2014/main" xmlns="" val="4265581507"/>
                    </a:ext>
                  </a:extLst>
                </a:gridCol>
                <a:gridCol w="3007826">
                  <a:extLst>
                    <a:ext uri="{9D8B030D-6E8A-4147-A177-3AD203B41FA5}">
                      <a16:colId xmlns:a16="http://schemas.microsoft.com/office/drawing/2014/main" xmlns="" val="1334766206"/>
                    </a:ext>
                  </a:extLst>
                </a:gridCol>
              </a:tblGrid>
              <a:tr h="625200">
                <a:tc>
                  <a:txBody>
                    <a:bodyPr/>
                    <a:lstStyle/>
                    <a:p>
                      <a:pPr algn="ctr">
                        <a:lnSpc>
                          <a:spcPct val="115000"/>
                        </a:lnSpc>
                        <a:spcBef>
                          <a:spcPts val="600"/>
                        </a:spcBef>
                        <a:spcAft>
                          <a:spcPts val="0"/>
                        </a:spcAft>
                        <a:tabLst>
                          <a:tab pos="685800" algn="l"/>
                        </a:tabLst>
                      </a:pPr>
                      <a:r>
                        <a:rPr lang="en-ZA" sz="1100" b="1"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Output description</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Bef>
                          <a:spcPts val="600"/>
                        </a:spcBef>
                        <a:spcAft>
                          <a:spcPts val="0"/>
                        </a:spcAft>
                        <a:tabLst>
                          <a:tab pos="685800" algn="l"/>
                        </a:tabLst>
                      </a:pPr>
                      <a:r>
                        <a:rPr lang="en-ZA" sz="1100" b="1"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(Projects)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600"/>
                        </a:spcBef>
                        <a:spcAft>
                          <a:spcPts val="0"/>
                        </a:spcAft>
                      </a:pPr>
                      <a:r>
                        <a:rPr lang="en-ZA" sz="11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320" marR="6332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a:lnSpc>
                          <a:spcPct val="115000"/>
                        </a:lnSpc>
                        <a:spcBef>
                          <a:spcPts val="600"/>
                        </a:spcBef>
                        <a:spcAft>
                          <a:spcPts val="0"/>
                        </a:spcAft>
                        <a:tabLst>
                          <a:tab pos="685800" algn="l"/>
                        </a:tabLst>
                      </a:pPr>
                      <a:r>
                        <a:rPr lang="en-ZA" sz="1100" b="1"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target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Bef>
                          <a:spcPts val="600"/>
                        </a:spcBef>
                        <a:spcAft>
                          <a:spcPts val="0"/>
                        </a:spcAft>
                      </a:pPr>
                      <a:r>
                        <a:rPr lang="en-ZA" sz="1100" b="1"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2021/22</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320" marR="6332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a:lnSpc>
                          <a:spcPct val="115000"/>
                        </a:lnSpc>
                        <a:spcBef>
                          <a:spcPts val="600"/>
                        </a:spcBef>
                        <a:spcAft>
                          <a:spcPts val="0"/>
                        </a:spcAft>
                      </a:pPr>
                      <a:r>
                        <a:rPr lang="en-ZA" sz="1100" b="1"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Achievement against target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320" marR="6332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a:lnSpc>
                          <a:spcPct val="115000"/>
                        </a:lnSpc>
                        <a:spcBef>
                          <a:spcPts val="600"/>
                        </a:spcBef>
                        <a:spcAft>
                          <a:spcPts val="0"/>
                        </a:spcAft>
                      </a:pPr>
                      <a:r>
                        <a:rPr lang="en-ZA" sz="1100" b="1"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Performance against output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320" marR="6332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xmlns="" val="892936317"/>
                  </a:ext>
                </a:extLst>
              </a:tr>
              <a:tr h="1679056">
                <a:tc>
                  <a:txBody>
                    <a:bodyPr/>
                    <a:lstStyle/>
                    <a:p>
                      <a:pPr marL="450215" marR="63500" indent="-450215">
                        <a:lnSpc>
                          <a:spcPct val="115000"/>
                        </a:lnSpc>
                        <a:spcAft>
                          <a:spcPts val="0"/>
                        </a:spcAft>
                      </a:pPr>
                      <a: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213995" marR="63500" indent="-213995">
                        <a:lnSpc>
                          <a:spcPct val="115000"/>
                        </a:lnSpc>
                        <a:spcAft>
                          <a:spcPts val="0"/>
                        </a:spcAft>
                      </a:pPr>
                      <a:r>
                        <a:rPr lang="en-ZA"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4.1	Value of DIP credits to be granted to overseas suppliers.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213995" marR="63500" indent="-213995">
                        <a:lnSpc>
                          <a:spcPct val="115000"/>
                        </a:lnSpc>
                        <a:spcAft>
                          <a:spcPts val="0"/>
                        </a:spcAft>
                      </a:pPr>
                      <a:r>
                        <a:rPr lang="en-ZA"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213995" marR="63500" indent="-213995">
                        <a:lnSpc>
                          <a:spcPct val="115000"/>
                        </a:lnSpc>
                        <a:spcAft>
                          <a:spcPts val="0"/>
                        </a:spcAft>
                      </a:pPr>
                      <a:r>
                        <a:rPr lang="en-ZA"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Active Portfolio:</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79375" marR="100965" algn="just">
                        <a:lnSpc>
                          <a:spcPct val="115000"/>
                        </a:lnSpc>
                        <a:spcAft>
                          <a:spcPts val="0"/>
                        </a:spcAft>
                        <a:tabLst>
                          <a:tab pos="457200" algn="l"/>
                        </a:tabLst>
                      </a:pPr>
                      <a:r>
                        <a:rPr lang="en-ZA"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213995" marR="100965" algn="just">
                        <a:lnSpc>
                          <a:spcPct val="115000"/>
                        </a:lnSpc>
                        <a:spcAft>
                          <a:spcPts val="0"/>
                        </a:spcAft>
                        <a:tabLst>
                          <a:tab pos="457200" algn="l"/>
                        </a:tabLst>
                      </a:pPr>
                      <a:r>
                        <a:rPr lang="en-ZA" sz="11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R129,95m</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US" sz="11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ZA" sz="11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FF"/>
                    </a:solidFill>
                  </a:tcPr>
                </a:tc>
                <a:tc>
                  <a:txBody>
                    <a:bodyPr/>
                    <a:lstStyle/>
                    <a:p>
                      <a:pPr marR="83185" algn="r">
                        <a:lnSpc>
                          <a:spcPct val="115000"/>
                        </a:lnSpc>
                        <a:spcAft>
                          <a:spcPts val="0"/>
                        </a:spcAft>
                      </a:pPr>
                      <a:r>
                        <a:rPr lang="en-ZA" sz="11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marR="83185" algn="r">
                        <a:lnSpc>
                          <a:spcPct val="115000"/>
                        </a:lnSpc>
                        <a:spcAft>
                          <a:spcPts val="0"/>
                        </a:spcAft>
                      </a:pPr>
                      <a:r>
                        <a:rPr lang="en-ZA" sz="11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marR="83185" algn="r">
                        <a:lnSpc>
                          <a:spcPct val="115000"/>
                        </a:lnSpc>
                        <a:spcAft>
                          <a:spcPts val="0"/>
                        </a:spcAft>
                      </a:pPr>
                      <a:r>
                        <a:rPr lang="en-ZA" sz="11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marR="83185" algn="r">
                        <a:lnSpc>
                          <a:spcPct val="115000"/>
                        </a:lnSpc>
                        <a:spcAft>
                          <a:spcPts val="0"/>
                        </a:spcAft>
                      </a:pPr>
                      <a:r>
                        <a:rPr lang="en-ZA" sz="11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marR="83185" algn="r">
                        <a:lnSpc>
                          <a:spcPct val="115000"/>
                        </a:lnSpc>
                        <a:spcAft>
                          <a:spcPts val="0"/>
                        </a:spcAft>
                      </a:pPr>
                      <a:r>
                        <a:rPr lang="en-ZA"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R260,04m</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55880" marR="15240">
                        <a:lnSpc>
                          <a:spcPct val="115000"/>
                        </a:lnSpc>
                        <a:spcAft>
                          <a:spcPts val="0"/>
                        </a:spcAft>
                      </a:pPr>
                      <a:r>
                        <a:rPr lang="en-ZA" sz="11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55880" marR="15240">
                        <a:lnSpc>
                          <a:spcPct val="115000"/>
                        </a:lnSpc>
                        <a:spcAft>
                          <a:spcPts val="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55880" marR="15240">
                        <a:lnSpc>
                          <a:spcPct val="115000"/>
                        </a:lnSpc>
                        <a:spcAft>
                          <a:spcPts val="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55880" marR="15240">
                        <a:lnSpc>
                          <a:spcPct val="115000"/>
                        </a:lnSpc>
                        <a:spcAft>
                          <a:spcPts val="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55880" marR="15240">
                        <a:lnSpc>
                          <a:spcPct val="115000"/>
                        </a:lnSpc>
                        <a:spcAft>
                          <a:spcPts val="0"/>
                        </a:spcAft>
                      </a:pPr>
                      <a:r>
                        <a:rPr lang="en-ZA" sz="1100" dirty="0" smtClean="0">
                          <a:effectLst/>
                          <a:latin typeface="Arial" panose="020B0604020202020204" pitchFamily="34" charset="0"/>
                          <a:ea typeface="Times New Roman" panose="02020603050405020304" pitchFamily="18" charset="0"/>
                          <a:cs typeface="Times New Roman" panose="02020603050405020304" pitchFamily="18" charset="0"/>
                        </a:rPr>
                        <a:t>DIP </a:t>
                      </a:r>
                      <a:r>
                        <a:rPr lang="en-ZA" sz="1100" dirty="0">
                          <a:effectLst/>
                          <a:latin typeface="Arial" panose="020B0604020202020204" pitchFamily="34" charset="0"/>
                          <a:ea typeface="Times New Roman" panose="02020603050405020304" pitchFamily="18" charset="0"/>
                          <a:cs typeface="Times New Roman" panose="02020603050405020304" pitchFamily="18" charset="0"/>
                        </a:rPr>
                        <a:t>credits to the total value of R260 039 603 have been awarded during the 2021/22 financial year</a:t>
                      </a:r>
                      <a:r>
                        <a:rPr lang="en-ZA" sz="11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55880" marR="15240">
                        <a:lnSpc>
                          <a:spcPct val="115000"/>
                        </a:lnSpc>
                        <a:spcAft>
                          <a:spcPts val="0"/>
                        </a:spcAft>
                      </a:pPr>
                      <a:endParaRPr lang="en-ZA" sz="1100" b="1" i="1"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55880" marR="15240">
                        <a:lnSpc>
                          <a:spcPct val="115000"/>
                        </a:lnSpc>
                        <a:spcAft>
                          <a:spcPts val="0"/>
                        </a:spcAft>
                      </a:pPr>
                      <a:r>
                        <a:rPr lang="en-ZA" sz="1100" b="1" i="1" dirty="0" smtClean="0">
                          <a:effectLst/>
                          <a:latin typeface="Arial" panose="020B0604020202020204" pitchFamily="34" charset="0"/>
                          <a:ea typeface="Times New Roman" panose="02020603050405020304" pitchFamily="18" charset="0"/>
                          <a:cs typeface="Times New Roman" panose="02020603050405020304" pitchFamily="18" charset="0"/>
                        </a:rPr>
                        <a:t>Target </a:t>
                      </a:r>
                      <a:r>
                        <a:rPr lang="en-ZA" sz="1100" b="1" i="1" dirty="0">
                          <a:effectLst/>
                          <a:latin typeface="Arial" panose="020B0604020202020204" pitchFamily="34" charset="0"/>
                          <a:ea typeface="Times New Roman" panose="02020603050405020304" pitchFamily="18" charset="0"/>
                          <a:cs typeface="Times New Roman" panose="02020603050405020304" pitchFamily="18" charset="0"/>
                        </a:rPr>
                        <a:t>exceeded</a:t>
                      </a:r>
                      <a:r>
                        <a:rPr lang="en-ZA" sz="1100" b="1" i="1" dirty="0" smtClean="0">
                          <a:effectLst/>
                          <a:latin typeface="Arial" panose="020B0604020202020204" pitchFamily="34" charset="0"/>
                          <a:ea typeface="Times New Roman" panose="02020603050405020304" pitchFamily="18" charset="0"/>
                          <a:cs typeface="Times New Roman" panose="02020603050405020304" pitchFamily="18" charset="0"/>
                        </a:rPr>
                        <a:t>.</a:t>
                      </a:r>
                      <a:r>
                        <a:rPr lang="en-ZA" sz="11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4140657590"/>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xmlns="" val="160937715"/>
              </p:ext>
            </p:extLst>
          </p:nvPr>
        </p:nvGraphicFramePr>
        <p:xfrm>
          <a:off x="240083" y="4569765"/>
          <a:ext cx="8814159" cy="1622513"/>
        </p:xfrm>
        <a:graphic>
          <a:graphicData uri="http://schemas.openxmlformats.org/drawingml/2006/table">
            <a:tbl>
              <a:tblPr firstRow="1" firstCol="1" bandRow="1"/>
              <a:tblGrid>
                <a:gridCol w="3273428">
                  <a:extLst>
                    <a:ext uri="{9D8B030D-6E8A-4147-A177-3AD203B41FA5}">
                      <a16:colId xmlns:a16="http://schemas.microsoft.com/office/drawing/2014/main" xmlns="" val="620639445"/>
                    </a:ext>
                  </a:extLst>
                </a:gridCol>
                <a:gridCol w="1266453">
                  <a:extLst>
                    <a:ext uri="{9D8B030D-6E8A-4147-A177-3AD203B41FA5}">
                      <a16:colId xmlns:a16="http://schemas.microsoft.com/office/drawing/2014/main" xmlns="" val="251414394"/>
                    </a:ext>
                  </a:extLst>
                </a:gridCol>
                <a:gridCol w="1266453">
                  <a:extLst>
                    <a:ext uri="{9D8B030D-6E8A-4147-A177-3AD203B41FA5}">
                      <a16:colId xmlns:a16="http://schemas.microsoft.com/office/drawing/2014/main" xmlns="" val="2137685262"/>
                    </a:ext>
                  </a:extLst>
                </a:gridCol>
                <a:gridCol w="3007825">
                  <a:extLst>
                    <a:ext uri="{9D8B030D-6E8A-4147-A177-3AD203B41FA5}">
                      <a16:colId xmlns:a16="http://schemas.microsoft.com/office/drawing/2014/main" xmlns="" val="2161735729"/>
                    </a:ext>
                  </a:extLst>
                </a:gridCol>
              </a:tblGrid>
              <a:tr h="1622513">
                <a:tc>
                  <a:txBody>
                    <a:bodyPr/>
                    <a:lstStyle/>
                    <a:p>
                      <a:pPr marL="90170" marR="126365" algn="just">
                        <a:lnSpc>
                          <a:spcPct val="115000"/>
                        </a:lnSpc>
                        <a:spcAft>
                          <a:spcPts val="0"/>
                        </a:spcAft>
                      </a:pPr>
                      <a:r>
                        <a:rPr lang="en-US" sz="11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5.1 Percentage </a:t>
                      </a:r>
                      <a: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of execution of </a:t>
                      </a:r>
                      <a:r>
                        <a:rPr lang="en-US" sz="11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technology</a:t>
                      </a:r>
                    </a:p>
                    <a:p>
                      <a:pPr marL="90170" marR="126365" algn="just">
                        <a:lnSpc>
                          <a:spcPct val="115000"/>
                        </a:lnSpc>
                        <a:spcAft>
                          <a:spcPts val="0"/>
                        </a:spcAft>
                      </a:pPr>
                      <a:r>
                        <a:rPr lang="en-US" sz="11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requirements.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R="126365" indent="-269875">
                        <a:lnSpc>
                          <a:spcPct val="115000"/>
                        </a:lnSpc>
                        <a:spcAft>
                          <a:spcPts val="0"/>
                        </a:spcAft>
                      </a:pPr>
                      <a: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600"/>
                        </a:spcBef>
                        <a:spcAft>
                          <a:spcPts val="600"/>
                        </a:spcAft>
                      </a:pPr>
                      <a:r>
                        <a:rPr lang="en-ZA" sz="11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95</a:t>
                      </a:r>
                      <a:r>
                        <a:rPr lang="en-ZA"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spcBef>
                          <a:spcPts val="600"/>
                        </a:spcBef>
                        <a:spcAft>
                          <a:spcPts val="600"/>
                        </a:spcAft>
                      </a:pPr>
                      <a:r>
                        <a:rPr lang="en-ZA" sz="1100" dirty="0" smtClean="0">
                          <a:effectLst/>
                          <a:latin typeface="Arial" panose="020B0604020202020204" pitchFamily="34" charset="0"/>
                          <a:ea typeface="Times New Roman" panose="02020603050405020304" pitchFamily="18" charset="0"/>
                          <a:cs typeface="Times New Roman" panose="02020603050405020304" pitchFamily="18" charset="0"/>
                        </a:rPr>
                        <a:t>97,86</a:t>
                      </a:r>
                      <a:r>
                        <a:rPr lang="en-ZA" sz="1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Bef>
                          <a:spcPts val="600"/>
                        </a:spcBef>
                        <a:spcAft>
                          <a:spcPts val="600"/>
                        </a:spcAft>
                      </a:pPr>
                      <a:r>
                        <a:rPr lang="en-ZA" sz="1100" dirty="0" smtClean="0">
                          <a:effectLst/>
                          <a:latin typeface="Arial" panose="020B0604020202020204" pitchFamily="34" charset="0"/>
                          <a:ea typeface="Times New Roman" panose="02020603050405020304" pitchFamily="18" charset="0"/>
                          <a:cs typeface="Times New Roman" panose="02020603050405020304" pitchFamily="18" charset="0"/>
                        </a:rPr>
                        <a:t>DOD </a:t>
                      </a:r>
                      <a:r>
                        <a:rPr lang="en-ZA" sz="1100" dirty="0">
                          <a:effectLst/>
                          <a:latin typeface="Arial" panose="020B0604020202020204" pitchFamily="34" charset="0"/>
                          <a:ea typeface="Times New Roman" panose="02020603050405020304" pitchFamily="18" charset="0"/>
                          <a:cs typeface="Times New Roman" panose="02020603050405020304" pitchFamily="18" charset="0"/>
                        </a:rPr>
                        <a:t>orders to the value of R129 410 178 have been awarded during the 2021/22 financial year.</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600"/>
                        </a:spcBef>
                        <a:spcAft>
                          <a:spcPts val="60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Amount invoiced: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600"/>
                        </a:spcBef>
                        <a:spcAft>
                          <a:spcPts val="60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R126 641 655 and executed during the year.</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R="15240">
                        <a:lnSpc>
                          <a:spcPct val="115000"/>
                        </a:lnSpc>
                        <a:spcAft>
                          <a:spcPts val="0"/>
                        </a:spcAft>
                      </a:pPr>
                      <a:r>
                        <a:rPr lang="en-ZA" sz="1100" b="1" i="1" dirty="0">
                          <a:effectLst/>
                          <a:latin typeface="Arial" panose="020B0604020202020204" pitchFamily="34" charset="0"/>
                          <a:ea typeface="Times New Roman" panose="02020603050405020304" pitchFamily="18" charset="0"/>
                          <a:cs typeface="Times New Roman" panose="02020603050405020304" pitchFamily="18" charset="0"/>
                        </a:rPr>
                        <a:t>Target exceeded</a:t>
                      </a:r>
                      <a:r>
                        <a:rPr lang="en-ZA" sz="1100" b="1" i="1"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ZA" sz="11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3436859351"/>
                  </a:ext>
                </a:extLst>
              </a:tr>
            </a:tbl>
          </a:graphicData>
        </a:graphic>
      </p:graphicFrame>
      <p:sp>
        <p:nvSpPr>
          <p:cNvPr id="2" name="Rectangle 1"/>
          <p:cNvSpPr/>
          <p:nvPr/>
        </p:nvSpPr>
        <p:spPr>
          <a:xfrm>
            <a:off x="125252" y="3769546"/>
            <a:ext cx="9271284" cy="800219"/>
          </a:xfrm>
          <a:prstGeom prst="rect">
            <a:avLst/>
          </a:prstGeom>
        </p:spPr>
        <p:txBody>
          <a:bodyPr wrap="square">
            <a:spAutoFit/>
          </a:bodyPr>
          <a:lstStyle/>
          <a:p>
            <a:pPr marL="450215" marR="0" lvl="0" indent="-630555" algn="just" defTabSz="914400" rtl="0" eaLnBrk="1" fontAlgn="auto" latinLnBrk="0" hangingPunct="1">
              <a:lnSpc>
                <a:spcPct val="115000"/>
              </a:lnSpc>
              <a:spcBef>
                <a:spcPts val="0"/>
              </a:spcBef>
              <a:spcAft>
                <a:spcPts val="0"/>
              </a:spcAft>
              <a:buClrTx/>
              <a:buSzTx/>
              <a:buFontTx/>
              <a:buNone/>
              <a:tabLst>
                <a:tab pos="450215" algn="l"/>
              </a:tabLst>
              <a:defRPr/>
            </a:pPr>
            <a:r>
              <a:rPr kumimoji="0" lang="en-ZA" sz="20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Goal 5:	</a:t>
            </a:r>
            <a:r>
              <a:rPr kumimoji="0" lang="en-ZA" sz="2000" b="1"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Management </a:t>
            </a:r>
            <a:r>
              <a:rPr kumimoji="0" lang="en-ZA" sz="20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and execution of Defence Technology, </a:t>
            </a:r>
            <a:r>
              <a:rPr kumimoji="0" lang="en-ZA" sz="2000" b="1"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Research</a:t>
            </a:r>
            <a:r>
              <a:rPr kumimoji="0" lang="en-ZA" sz="20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endParaRPr kumimoji="0" lang="en-ZA" sz="2000" b="1"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450215" marR="0" lvl="0" indent="-630555" algn="just" defTabSz="914400" rtl="0" eaLnBrk="1" fontAlgn="auto" latinLnBrk="0" hangingPunct="1">
              <a:lnSpc>
                <a:spcPct val="115000"/>
              </a:lnSpc>
              <a:spcBef>
                <a:spcPts val="0"/>
              </a:spcBef>
              <a:spcAft>
                <a:spcPts val="0"/>
              </a:spcAft>
              <a:buClrTx/>
              <a:buSzTx/>
              <a:buFontTx/>
              <a:buNone/>
              <a:tabLst>
                <a:tab pos="450215" algn="l"/>
              </a:tabLst>
              <a:defRPr/>
            </a:pPr>
            <a:r>
              <a:rPr kumimoji="0" lang="en-ZA" sz="20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ZA" sz="2000" b="1"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Test </a:t>
            </a:r>
            <a:r>
              <a:rPr kumimoji="0" lang="en-ZA" sz="20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and Evaluation requirements of the Department of Defence</a:t>
            </a:r>
            <a:endParaRPr kumimoji="0" lang="en-ZA"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p:cNvSpPr txBox="1"/>
          <p:nvPr/>
        </p:nvSpPr>
        <p:spPr>
          <a:xfrm flipH="1">
            <a:off x="3870794" y="6570589"/>
            <a:ext cx="2780608" cy="276999"/>
          </a:xfrm>
          <a:prstGeom prst="rect">
            <a:avLst/>
          </a:prstGeom>
          <a:noFill/>
        </p:spPr>
        <p:txBody>
          <a:bodyPr wrap="square" rtlCol="0">
            <a:spAutoFit/>
          </a:bodyPr>
          <a:lstStyle/>
          <a:p>
            <a:r>
              <a:rPr lang="en-ZA" sz="1200" dirty="0" smtClean="0">
                <a:latin typeface="Arial" panose="020B0604020202020204" pitchFamily="34" charset="0"/>
                <a:cs typeface="Arial" panose="020B0604020202020204" pitchFamily="34" charset="0"/>
              </a:rPr>
              <a:t>CONFIDENTIAL</a:t>
            </a:r>
            <a:endParaRPr lang="en-ZA" sz="1200" dirty="0">
              <a:latin typeface="Arial" panose="020B0604020202020204" pitchFamily="34" charset="0"/>
              <a:cs typeface="Arial" panose="020B0604020202020204" pitchFamily="34" charset="0"/>
            </a:endParaRPr>
          </a:p>
        </p:txBody>
      </p:sp>
      <p:sp>
        <p:nvSpPr>
          <p:cNvPr id="5" name="TextBox 4"/>
          <p:cNvSpPr txBox="1"/>
          <p:nvPr/>
        </p:nvSpPr>
        <p:spPr>
          <a:xfrm flipH="1">
            <a:off x="8462233" y="6570588"/>
            <a:ext cx="681767" cy="276999"/>
          </a:xfrm>
          <a:prstGeom prst="rect">
            <a:avLst/>
          </a:prstGeom>
          <a:noFill/>
        </p:spPr>
        <p:txBody>
          <a:bodyPr wrap="square" rtlCol="0">
            <a:spAutoFit/>
          </a:bodyPr>
          <a:lstStyle/>
          <a:p>
            <a:r>
              <a:rPr lang="en-ZA" sz="1200" dirty="0" smtClean="0"/>
              <a:t>13</a:t>
            </a:r>
            <a:endParaRPr lang="en-ZA" sz="1200" dirty="0"/>
          </a:p>
        </p:txBody>
      </p:sp>
      <p:pic>
        <p:nvPicPr>
          <p:cNvPr id="10" name="Picture 2"/>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419"/>
            <a:ext cx="6102974" cy="90628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Rectangle 10"/>
          <p:cNvSpPr/>
          <p:nvPr/>
        </p:nvSpPr>
        <p:spPr>
          <a:xfrm>
            <a:off x="125252" y="250667"/>
            <a:ext cx="5958875" cy="400110"/>
          </a:xfrm>
          <a:prstGeom prst="rect">
            <a:avLst/>
          </a:prstGeom>
        </p:spPr>
        <p:txBody>
          <a:bodyPr wrap="none">
            <a:spAutoFit/>
          </a:bodyPr>
          <a:lstStyle/>
          <a:p>
            <a:pPr lvl="0"/>
            <a:r>
              <a:rPr lang="en-US" sz="2000" b="1" dirty="0" smtClean="0">
                <a:solidFill>
                  <a:prstClr val="white"/>
                </a:solidFill>
                <a:effectLst>
                  <a:outerShdw blurRad="50000" dist="30000" dir="5400000" algn="tl" rotWithShape="0">
                    <a:srgbClr val="000000">
                      <a:alpha val="30000"/>
                    </a:srgbClr>
                  </a:outerShdw>
                </a:effectLst>
                <a:latin typeface="Arial"/>
                <a:cs typeface="Times New Roman"/>
              </a:rPr>
              <a:t>ARMSCOR CORPORATE PERFORMANCE: SLA</a:t>
            </a:r>
            <a:endParaRPr lang="en-ZA" sz="2000" b="1" dirty="0">
              <a:solidFill>
                <a:prstClr val="white"/>
              </a:solidFill>
            </a:endParaRPr>
          </a:p>
        </p:txBody>
      </p:sp>
    </p:spTree>
    <p:extLst>
      <p:ext uri="{BB962C8B-B14F-4D97-AF65-F5344CB8AC3E}">
        <p14:creationId xmlns:p14="http://schemas.microsoft.com/office/powerpoint/2010/main" xmlns="" val="17050013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xmlns="" val="338416259"/>
              </p:ext>
            </p:extLst>
          </p:nvPr>
        </p:nvGraphicFramePr>
        <p:xfrm>
          <a:off x="0" y="528324"/>
          <a:ext cx="8892480" cy="441960"/>
        </p:xfrm>
        <a:graphic>
          <a:graphicData uri="http://schemas.openxmlformats.org/drawingml/2006/table">
            <a:tbl>
              <a:tblPr firstRow="1" bandRow="1">
                <a:tableStyleId>{5C22544A-7EE6-4342-B048-85BDC9FD1C3A}</a:tableStyleId>
              </a:tblPr>
              <a:tblGrid>
                <a:gridCol w="8892480">
                  <a:extLst>
                    <a:ext uri="{9D8B030D-6E8A-4147-A177-3AD203B41FA5}">
                      <a16:colId xmlns:a16="http://schemas.microsoft.com/office/drawing/2014/main" xmlns="" val="1244842616"/>
                    </a:ext>
                  </a:extLst>
                </a:gridCol>
              </a:tblGrid>
              <a:tr h="360040">
                <a:tc>
                  <a:txBody>
                    <a:bodyPr/>
                    <a:lstStyle/>
                    <a:p>
                      <a:pPr marL="450215" indent="-564515">
                        <a:lnSpc>
                          <a:spcPct val="115000"/>
                        </a:lnSpc>
                        <a:spcAft>
                          <a:spcPts val="0"/>
                        </a:spcAft>
                      </a:pPr>
                      <a:r>
                        <a:rPr lang="en-ZA" sz="20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  	Management and performance against Dockyard Mandate</a:t>
                      </a:r>
                      <a:endParaRPr lang="en-ZA" sz="28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chemeClr val="bg1"/>
                    </a:solidFill>
                  </a:tcPr>
                </a:tc>
                <a:extLst>
                  <a:ext uri="{0D108BD9-81ED-4DB2-BD59-A6C34878D82A}">
                    <a16:rowId xmlns:a16="http://schemas.microsoft.com/office/drawing/2014/main" xmlns="" val="872159122"/>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xmlns="" val="376130721"/>
              </p:ext>
            </p:extLst>
          </p:nvPr>
        </p:nvGraphicFramePr>
        <p:xfrm>
          <a:off x="98629" y="906094"/>
          <a:ext cx="8946739" cy="5595478"/>
        </p:xfrm>
        <a:graphic>
          <a:graphicData uri="http://schemas.openxmlformats.org/drawingml/2006/table">
            <a:tbl>
              <a:tblPr firstRow="1" firstCol="1" bandRow="1"/>
              <a:tblGrid>
                <a:gridCol w="2927443">
                  <a:extLst>
                    <a:ext uri="{9D8B030D-6E8A-4147-A177-3AD203B41FA5}">
                      <a16:colId xmlns:a16="http://schemas.microsoft.com/office/drawing/2014/main" xmlns="" val="1262433010"/>
                    </a:ext>
                  </a:extLst>
                </a:gridCol>
                <a:gridCol w="878233">
                  <a:extLst>
                    <a:ext uri="{9D8B030D-6E8A-4147-A177-3AD203B41FA5}">
                      <a16:colId xmlns:a16="http://schemas.microsoft.com/office/drawing/2014/main" xmlns="" val="2070707790"/>
                    </a:ext>
                  </a:extLst>
                </a:gridCol>
                <a:gridCol w="1170977">
                  <a:extLst>
                    <a:ext uri="{9D8B030D-6E8A-4147-A177-3AD203B41FA5}">
                      <a16:colId xmlns:a16="http://schemas.microsoft.com/office/drawing/2014/main" xmlns="" val="4265581507"/>
                    </a:ext>
                  </a:extLst>
                </a:gridCol>
                <a:gridCol w="3970086">
                  <a:extLst>
                    <a:ext uri="{9D8B030D-6E8A-4147-A177-3AD203B41FA5}">
                      <a16:colId xmlns:a16="http://schemas.microsoft.com/office/drawing/2014/main" xmlns="" val="1334766206"/>
                    </a:ext>
                  </a:extLst>
                </a:gridCol>
              </a:tblGrid>
              <a:tr h="583042">
                <a:tc>
                  <a:txBody>
                    <a:bodyPr/>
                    <a:lstStyle/>
                    <a:p>
                      <a:pPr algn="ctr">
                        <a:lnSpc>
                          <a:spcPct val="115000"/>
                        </a:lnSpc>
                        <a:spcBef>
                          <a:spcPts val="600"/>
                        </a:spcBef>
                        <a:spcAft>
                          <a:spcPts val="0"/>
                        </a:spcAft>
                        <a:tabLst>
                          <a:tab pos="685800" algn="l"/>
                        </a:tabLst>
                      </a:pPr>
                      <a:r>
                        <a:rPr lang="en-ZA" sz="1050" b="1"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Output description</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Bef>
                          <a:spcPts val="600"/>
                        </a:spcBef>
                        <a:spcAft>
                          <a:spcPts val="0"/>
                        </a:spcAft>
                        <a:tabLst>
                          <a:tab pos="685800" algn="l"/>
                        </a:tabLst>
                      </a:pPr>
                      <a:r>
                        <a:rPr lang="en-ZA" sz="1050" b="1"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(Projects</a:t>
                      </a:r>
                      <a:r>
                        <a:rPr lang="en-ZA" sz="1050" b="1" i="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n-ZA" sz="11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320" marR="6332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a:lnSpc>
                          <a:spcPct val="100000"/>
                        </a:lnSpc>
                        <a:spcBef>
                          <a:spcPts val="0"/>
                        </a:spcBef>
                        <a:spcAft>
                          <a:spcPts val="0"/>
                        </a:spcAft>
                        <a:tabLst>
                          <a:tab pos="685800" algn="l"/>
                        </a:tabLst>
                      </a:pPr>
                      <a:r>
                        <a:rPr lang="en-ZA" sz="1050" b="1"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target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0000"/>
                        </a:lnSpc>
                        <a:spcBef>
                          <a:spcPts val="0"/>
                        </a:spcBef>
                        <a:spcAft>
                          <a:spcPts val="0"/>
                        </a:spcAft>
                      </a:pPr>
                      <a:r>
                        <a:rPr lang="en-ZA" sz="1050" b="1"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2021/22</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320" marR="6332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a:lnSpc>
                          <a:spcPct val="115000"/>
                        </a:lnSpc>
                        <a:spcBef>
                          <a:spcPts val="600"/>
                        </a:spcBef>
                        <a:spcAft>
                          <a:spcPts val="0"/>
                        </a:spcAft>
                      </a:pPr>
                      <a:r>
                        <a:rPr lang="en-ZA" sz="1050" b="1"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Achievement against target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320" marR="6332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a:lnSpc>
                          <a:spcPct val="115000"/>
                        </a:lnSpc>
                        <a:spcBef>
                          <a:spcPts val="600"/>
                        </a:spcBef>
                        <a:spcAft>
                          <a:spcPts val="0"/>
                        </a:spcAft>
                      </a:pPr>
                      <a:r>
                        <a:rPr lang="en-ZA" sz="1050" b="1"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Performance against output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320" marR="6332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xmlns="" val="892936317"/>
                  </a:ext>
                </a:extLst>
              </a:tr>
              <a:tr h="4877157">
                <a:tc>
                  <a:txBody>
                    <a:bodyPr/>
                    <a:lstStyle/>
                    <a:p>
                      <a:pPr marL="271145" marR="53975" indent="-228600">
                        <a:lnSpc>
                          <a:spcPct val="115000"/>
                        </a:lnSpc>
                        <a:spcAft>
                          <a:spcPts val="0"/>
                        </a:spcAft>
                      </a:pPr>
                      <a:r>
                        <a:rPr lang="en-US" sz="11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6.1</a:t>
                      </a:r>
                      <a: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Percentage of contractual milestones executed.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271145" marR="54610" indent="-228600">
                        <a:lnSpc>
                          <a:spcPct val="115000"/>
                        </a:lnSpc>
                        <a:spcAft>
                          <a:spcPts val="0"/>
                        </a:spcAft>
                      </a:pPr>
                      <a:r>
                        <a:rPr lang="en-US"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271145" marR="54610" indent="-228600">
                        <a:lnSpc>
                          <a:spcPct val="115000"/>
                        </a:lnSpc>
                        <a:spcAft>
                          <a:spcPts val="0"/>
                        </a:spcAft>
                      </a:pPr>
                      <a:endParaRPr lang="en-US" sz="11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271145" marR="54610" indent="-228600">
                        <a:lnSpc>
                          <a:spcPct val="115000"/>
                        </a:lnSpc>
                        <a:spcAft>
                          <a:spcPts val="0"/>
                        </a:spcAft>
                      </a:pPr>
                      <a:endParaRPr lang="en-US" sz="11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271145" marR="54610" indent="-228600">
                        <a:lnSpc>
                          <a:spcPct val="115000"/>
                        </a:lnSpc>
                        <a:spcAft>
                          <a:spcPts val="0"/>
                        </a:spcAft>
                      </a:pPr>
                      <a:endParaRPr lang="en-US" sz="11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271145" marR="54610" indent="-228600">
                        <a:lnSpc>
                          <a:spcPct val="115000"/>
                        </a:lnSpc>
                        <a:spcAft>
                          <a:spcPts val="0"/>
                        </a:spcAft>
                      </a:pPr>
                      <a:endParaRPr lang="en-US" sz="11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271145" marR="54610" indent="-228600">
                        <a:lnSpc>
                          <a:spcPct val="115000"/>
                        </a:lnSpc>
                        <a:spcAft>
                          <a:spcPts val="0"/>
                        </a:spcAft>
                      </a:pPr>
                      <a:endParaRPr lang="en-US" sz="11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271145" marR="53975" indent="-228600">
                        <a:lnSpc>
                          <a:spcPct val="115000"/>
                        </a:lnSpc>
                        <a:spcAft>
                          <a:spcPts val="0"/>
                        </a:spcAft>
                      </a:pPr>
                      <a:r>
                        <a:rPr lang="en-ZA" sz="11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6.2	Percentage of compliance to project finance.</a:t>
                      </a:r>
                      <a:endParaRPr lang="en-ZA"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271145" marR="54610" indent="-228600">
                        <a:lnSpc>
                          <a:spcPct val="115000"/>
                        </a:lnSpc>
                        <a:spcAft>
                          <a:spcPts val="0"/>
                        </a:spcAft>
                      </a:pPr>
                      <a:endParaRPr lang="en-US" sz="11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271145" marR="54610" indent="-228600">
                        <a:lnSpc>
                          <a:spcPct val="115000"/>
                        </a:lnSpc>
                        <a:spcAft>
                          <a:spcPts val="0"/>
                        </a:spcAft>
                      </a:pPr>
                      <a:endParaRPr lang="en-US" sz="11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271145" marR="54610" indent="-228600">
                        <a:lnSpc>
                          <a:spcPct val="115000"/>
                        </a:lnSpc>
                        <a:spcAft>
                          <a:spcPts val="0"/>
                        </a:spcAft>
                      </a:pPr>
                      <a:endParaRPr lang="en-US" sz="11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271145" marR="53975" indent="-228600">
                        <a:lnSpc>
                          <a:spcPct val="115000"/>
                        </a:lnSpc>
                        <a:spcAft>
                          <a:spcPts val="0"/>
                        </a:spcAft>
                      </a:pPr>
                      <a:endParaRPr lang="en-ZA" sz="11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271145" marR="53975" indent="-228600">
                        <a:lnSpc>
                          <a:spcPct val="115000"/>
                        </a:lnSpc>
                        <a:spcAft>
                          <a:spcPts val="0"/>
                        </a:spcAft>
                      </a:pPr>
                      <a:endParaRPr lang="en-ZA" sz="11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271145" marR="53975" indent="-228600">
                        <a:lnSpc>
                          <a:spcPct val="115000"/>
                        </a:lnSpc>
                        <a:spcAft>
                          <a:spcPts val="0"/>
                        </a:spcAft>
                      </a:pPr>
                      <a:r>
                        <a:rPr lang="en-ZA" sz="11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6.3	Percentage of Ancillary Services executed.</a:t>
                      </a:r>
                      <a:endParaRPr lang="en-ZA"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271145" marR="54610" indent="-228600">
                        <a:lnSpc>
                          <a:spcPct val="115000"/>
                        </a:lnSpc>
                        <a:spcAft>
                          <a:spcPts val="0"/>
                        </a:spcAft>
                      </a:pPr>
                      <a:endParaRPr lang="en-GB"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53975" indent="41275">
                        <a:lnSpc>
                          <a:spcPct val="115000"/>
                        </a:lnSpc>
                        <a:spcAft>
                          <a:spcPts val="0"/>
                        </a:spcAft>
                      </a:pPr>
                      <a:r>
                        <a:rPr lang="en-ZA" sz="1100" dirty="0" smtClean="0">
                          <a:effectLst/>
                          <a:latin typeface="Arial" panose="020B0604020202020204" pitchFamily="34" charset="0"/>
                          <a:ea typeface="Times New Roman" panose="02020603050405020304" pitchFamily="18" charset="0"/>
                          <a:cs typeface="Times New Roman" panose="02020603050405020304" pitchFamily="18" charset="0"/>
                        </a:rPr>
                        <a:t/>
                      </a:r>
                      <a:br>
                        <a:rPr lang="en-ZA" sz="1100" dirty="0" smtClean="0">
                          <a:effectLst/>
                          <a:latin typeface="Arial" panose="020B0604020202020204" pitchFamily="34" charset="0"/>
                          <a:ea typeface="Times New Roman" panose="02020603050405020304" pitchFamily="18" charset="0"/>
                          <a:cs typeface="Times New Roman" panose="02020603050405020304" pitchFamily="18" charset="0"/>
                        </a:rPr>
                      </a:br>
                      <a:r>
                        <a:rPr lang="en-ZA" sz="1100" dirty="0" smtClean="0">
                          <a:effectLst/>
                          <a:latin typeface="Arial" panose="020B0604020202020204" pitchFamily="34" charset="0"/>
                          <a:ea typeface="Times New Roman" panose="02020603050405020304" pitchFamily="18" charset="0"/>
                          <a:cs typeface="Times New Roman" panose="02020603050405020304" pitchFamily="18" charset="0"/>
                        </a:rPr>
                        <a:t> 6.4</a:t>
                      </a:r>
                      <a:r>
                        <a:rPr lang="en-ZA" sz="1100" baseline="0" dirty="0" smtClean="0">
                          <a:effectLst/>
                          <a:latin typeface="Arial" panose="020B0604020202020204" pitchFamily="34" charset="0"/>
                          <a:ea typeface="Times New Roman" panose="02020603050405020304" pitchFamily="18" charset="0"/>
                          <a:cs typeface="Times New Roman" panose="02020603050405020304" pitchFamily="18" charset="0"/>
                        </a:rPr>
                        <a:t> </a:t>
                      </a:r>
                      <a:r>
                        <a:rPr lang="en-ZA" sz="1100" dirty="0" smtClean="0">
                          <a:effectLst/>
                          <a:latin typeface="Arial" panose="020B0604020202020204" pitchFamily="34" charset="0"/>
                          <a:ea typeface="Times New Roman" panose="02020603050405020304" pitchFamily="18" charset="0"/>
                          <a:cs typeface="Times New Roman" panose="02020603050405020304" pitchFamily="18" charset="0"/>
                        </a:rPr>
                        <a:t>Percentage of training requests </a:t>
                      </a:r>
                    </a:p>
                    <a:p>
                      <a:pPr marL="0" marR="53975" indent="41275">
                        <a:lnSpc>
                          <a:spcPct val="115000"/>
                        </a:lnSpc>
                        <a:spcAft>
                          <a:spcPts val="0"/>
                        </a:spcAft>
                      </a:pPr>
                      <a:r>
                        <a:rPr lang="en-ZA" sz="1100" dirty="0" smtClean="0">
                          <a:effectLst/>
                          <a:latin typeface="Arial" panose="020B0604020202020204" pitchFamily="34" charset="0"/>
                          <a:ea typeface="Times New Roman" panose="02020603050405020304" pitchFamily="18" charset="0"/>
                          <a:cs typeface="Times New Roman" panose="02020603050405020304" pitchFamily="18" charset="0"/>
                        </a:rPr>
                        <a:t>      executed.</a:t>
                      </a:r>
                      <a:endParaRPr lang="en-ZA"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271145" marR="54610" indent="-228600">
                        <a:lnSpc>
                          <a:spcPct val="115000"/>
                        </a:lnSpc>
                        <a:spcAft>
                          <a:spcPts val="0"/>
                        </a:spcAft>
                      </a:pPr>
                      <a:endParaRPr lang="en-GB"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271145" marR="54610" indent="-228600">
                        <a:lnSpc>
                          <a:spcPct val="115000"/>
                        </a:lnSpc>
                        <a:spcAft>
                          <a:spcPts val="0"/>
                        </a:spcAft>
                      </a:pPr>
                      <a:endParaRPr lang="en-GB"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271145" marR="53975" indent="-228600">
                        <a:lnSpc>
                          <a:spcPct val="115000"/>
                        </a:lnSpc>
                        <a:spcAft>
                          <a:spcPts val="0"/>
                        </a:spcAft>
                      </a:pPr>
                      <a:r>
                        <a:rPr lang="en-ZA" sz="1100" dirty="0" smtClean="0">
                          <a:effectLst/>
                          <a:latin typeface="Arial" panose="020B0604020202020204" pitchFamily="34" charset="0"/>
                          <a:ea typeface="Times New Roman" panose="02020603050405020304" pitchFamily="18" charset="0"/>
                          <a:cs typeface="Times New Roman" panose="02020603050405020304" pitchFamily="18" charset="0"/>
                        </a:rPr>
                        <a:t>6.5	Percentage compliance with quarterly report timelines.</a:t>
                      </a:r>
                      <a:endParaRPr lang="en-ZA"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271145" marR="54610" indent="-228600">
                        <a:lnSpc>
                          <a:spcPct val="115000"/>
                        </a:lnSpc>
                        <a:spcAft>
                          <a:spcPts val="0"/>
                        </a:spcAft>
                      </a:pPr>
                      <a:endParaRPr lang="en-GB" sz="11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ZA" sz="11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90</a:t>
                      </a:r>
                      <a:r>
                        <a:rPr lang="en-ZA"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ZA"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endParaRPr lang="en-ZA" sz="11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endParaRPr lang="en-ZA" sz="11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endParaRPr lang="en-ZA" sz="11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endParaRPr lang="en-ZA" sz="11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endParaRPr lang="en-ZA" sz="11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endParaRPr lang="en-ZA" sz="11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n-ZA" sz="1100" b="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90%</a:t>
                      </a:r>
                    </a:p>
                    <a:p>
                      <a:pPr algn="ctr">
                        <a:lnSpc>
                          <a:spcPct val="115000"/>
                        </a:lnSpc>
                        <a:spcAft>
                          <a:spcPts val="0"/>
                        </a:spcAft>
                      </a:pPr>
                      <a:endParaRPr lang="en-ZA" sz="1100" b="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endParaRPr lang="en-ZA" sz="1100" b="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endParaRPr lang="en-ZA" sz="1100" b="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endParaRPr lang="en-ZA" sz="1100" b="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endParaRPr lang="en-ZA" sz="1100" b="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n-ZA" sz="1100" b="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r>
                      <a:br>
                        <a:rPr lang="en-ZA" sz="1100" b="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ZA" sz="1100" b="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95%</a:t>
                      </a:r>
                    </a:p>
                    <a:p>
                      <a:pPr algn="ctr">
                        <a:lnSpc>
                          <a:spcPct val="115000"/>
                        </a:lnSpc>
                        <a:spcAft>
                          <a:spcPts val="0"/>
                        </a:spcAft>
                      </a:pPr>
                      <a:endParaRPr lang="en-ZA" sz="1100" b="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n-GB" sz="1100" b="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r>
                      <a:br>
                        <a:rPr lang="en-GB" sz="1100" b="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GB" sz="1100" b="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r>
                      <a:br>
                        <a:rPr lang="en-GB" sz="1100" b="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ZA" sz="1100" b="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90%</a:t>
                      </a:r>
                      <a:r>
                        <a:rPr lang="en-ZA" sz="11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b="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endParaRPr lang="en-GB" sz="1100" b="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15000"/>
                        </a:lnSpc>
                        <a:spcAft>
                          <a:spcPts val="0"/>
                        </a:spcAft>
                      </a:pPr>
                      <a:endParaRPr lang="en-GB" sz="1100" b="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15000"/>
                        </a:lnSpc>
                        <a:spcAft>
                          <a:spcPts val="0"/>
                        </a:spcAft>
                      </a:pPr>
                      <a:endParaRPr lang="en-GB" sz="1100" b="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1100" b="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90%</a:t>
                      </a:r>
                      <a:endParaRPr lang="en-ZA"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ZA" sz="11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82</a:t>
                      </a:r>
                      <a:r>
                        <a:rPr lang="en-ZA"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endParaRPr lang="en-ZA" sz="11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endParaRPr lang="en-ZA" sz="11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endParaRPr lang="en-ZA" sz="11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endParaRPr lang="en-ZA" sz="11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n-GB" sz="11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r>
                      <a:br>
                        <a:rPr lang="en-GB" sz="11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br>
                      <a:r>
                        <a:rPr lang="en-GB" sz="11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r>
                      <a:br>
                        <a:rPr lang="en-GB" sz="11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br>
                      <a:endParaRPr lang="en-GB" sz="11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n-GB" sz="11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50%</a:t>
                      </a:r>
                    </a:p>
                    <a:p>
                      <a:pPr algn="ctr">
                        <a:lnSpc>
                          <a:spcPct val="115000"/>
                        </a:lnSpc>
                        <a:spcAft>
                          <a:spcPts val="0"/>
                        </a:spcAft>
                      </a:pPr>
                      <a:endParaRPr lang="en-GB" sz="11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endParaRPr lang="en-GB" sz="11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endParaRPr lang="en-GB" sz="11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endParaRPr lang="en-GB" sz="11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endParaRPr lang="en-GB" sz="11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n-GB" sz="11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r>
                      <a:br>
                        <a:rPr lang="en-GB" sz="11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br>
                      <a:r>
                        <a:rPr lang="en-GB" sz="11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100%</a:t>
                      </a:r>
                    </a:p>
                    <a:p>
                      <a:pPr algn="ctr">
                        <a:lnSpc>
                          <a:spcPct val="115000"/>
                        </a:lnSpc>
                        <a:spcAft>
                          <a:spcPts val="0"/>
                        </a:spcAft>
                      </a:pPr>
                      <a:endParaRPr lang="en-GB" sz="11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n-GB" sz="11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r>
                      <a:br>
                        <a:rPr lang="en-GB" sz="11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GB" sz="11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r>
                      <a:br>
                        <a:rPr lang="en-GB" sz="11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GB" sz="11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100%</a:t>
                      </a:r>
                    </a:p>
                    <a:p>
                      <a:pPr algn="ctr">
                        <a:lnSpc>
                          <a:spcPct val="115000"/>
                        </a:lnSpc>
                        <a:spcAft>
                          <a:spcPts val="0"/>
                        </a:spcAft>
                      </a:pPr>
                      <a:endParaRPr lang="en-GB" sz="11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endParaRPr lang="en-GB" sz="11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ct val="115000"/>
                        </a:lnSpc>
                        <a:spcAft>
                          <a:spcPts val="0"/>
                        </a:spcAft>
                      </a:pPr>
                      <a:r>
                        <a:rPr lang="en-GB" sz="11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r>
                      <a:br>
                        <a:rPr lang="en-GB" sz="11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GB" sz="11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100%</a:t>
                      </a:r>
                      <a:endParaRPr lang="en-GB" sz="11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1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Measurement </a:t>
                      </a:r>
                      <a:r>
                        <a:rPr lang="en-ZA"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is for projects taken (average) on by the Dockyard in accordance with available resources and under full Dockyard management control.  </a:t>
                      </a:r>
                      <a:r>
                        <a:rPr lang="en-ZA" sz="11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Major </a:t>
                      </a:r>
                      <a:r>
                        <a:rPr lang="en-ZA"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contributing factors were, acceptance and/or approval delay, awaiting other repair organisation, FMEA or failure to investigate, insufficient spares and poor and/or limited failure description.</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ZA" sz="1100" b="1" i="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Target </a:t>
                      </a:r>
                      <a:r>
                        <a:rPr lang="en-ZA" sz="1100" b="1"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not achieved.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1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ZA" sz="11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 invoice amounting to R3,9m could not be claimed from the FA due to the closure of the payment system from the DOD. The actual performance percentage for cost incurred is 71% considering the unclaimed expenditure. The balance on the FA was deferred to the 2022/23 financial year. </a:t>
                      </a:r>
                      <a:endParaRPr lang="en-ZA" sz="11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ZA" sz="1100" b="1" i="1" dirty="0" smtClean="0">
                          <a:solidFill>
                            <a:srgbClr val="000000"/>
                          </a:solidFill>
                          <a:effectLst/>
                          <a:latin typeface="Arial" panose="020B0604020202020204" pitchFamily="34" charset="0"/>
                          <a:ea typeface="Times New Roman" panose="02020603050405020304" pitchFamily="18" charset="0"/>
                        </a:rPr>
                        <a:t>Target not achieved.</a:t>
                      </a:r>
                    </a:p>
                    <a:p>
                      <a:pPr>
                        <a:lnSpc>
                          <a:spcPct val="115000"/>
                        </a:lnSpc>
                        <a:spcAft>
                          <a:spcPts val="0"/>
                        </a:spcAft>
                      </a:pPr>
                      <a:endParaRPr lang="en-ZA" sz="11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en-ZA" sz="1100" dirty="0" smtClean="0">
                          <a:effectLst/>
                          <a:latin typeface="Arial" panose="020B0604020202020204" pitchFamily="34" charset="0"/>
                          <a:ea typeface="Times New Roman" panose="02020603050405020304" pitchFamily="18" charset="0"/>
                          <a:cs typeface="Times New Roman" panose="02020603050405020304" pitchFamily="18" charset="0"/>
                        </a:rPr>
                        <a:t>All quarterly reports submitted to Flag Officer Fleet on or prior to delivery date and signed off by the SA Navy.</a:t>
                      </a:r>
                      <a:endParaRPr lang="en-ZA"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100" b="1" i="1" dirty="0" smtClean="0">
                          <a:effectLst/>
                          <a:latin typeface="Arial" panose="020B0604020202020204" pitchFamily="34" charset="0"/>
                          <a:ea typeface="Times New Roman" panose="02020603050405020304" pitchFamily="18" charset="0"/>
                        </a:rPr>
                        <a:t>Target exceeded.</a:t>
                      </a:r>
                    </a:p>
                    <a:p>
                      <a:endParaRPr lang="en-GB" sz="1100" b="1" i="1" dirty="0" smtClean="0">
                        <a:effectLst/>
                        <a:latin typeface="Arial" panose="020B0604020202020204" pitchFamily="34" charset="0"/>
                        <a:ea typeface="Times New Roman" panose="02020603050405020304" pitchFamily="18" charset="0"/>
                      </a:endParaRPr>
                    </a:p>
                    <a:p>
                      <a:pPr>
                        <a:lnSpc>
                          <a:spcPct val="115000"/>
                        </a:lnSpc>
                        <a:spcAft>
                          <a:spcPts val="0"/>
                        </a:spcAft>
                      </a:pPr>
                      <a:r>
                        <a:rPr lang="en-ZA" sz="1100" dirty="0" smtClean="0">
                          <a:effectLst/>
                          <a:latin typeface="Arial" panose="020B0604020202020204" pitchFamily="34" charset="0"/>
                          <a:ea typeface="Times New Roman" panose="02020603050405020304" pitchFamily="18" charset="0"/>
                          <a:cs typeface="Times New Roman" panose="02020603050405020304" pitchFamily="18" charset="0"/>
                        </a:rPr>
                        <a:t>Training requirements requested were provided and signed off by the SA Navy.</a:t>
                      </a:r>
                      <a:endParaRPr lang="en-ZA"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100" b="1" i="1" dirty="0" smtClean="0">
                          <a:effectLst/>
                          <a:latin typeface="Arial" panose="020B0604020202020204" pitchFamily="34" charset="0"/>
                          <a:ea typeface="Times New Roman" panose="02020603050405020304" pitchFamily="18" charset="0"/>
                        </a:rPr>
                        <a:t>Target exceeded.</a:t>
                      </a:r>
                    </a:p>
                    <a:p>
                      <a:pPr>
                        <a:lnSpc>
                          <a:spcPct val="115000"/>
                        </a:lnSpc>
                        <a:spcAft>
                          <a:spcPts val="0"/>
                        </a:spcAft>
                      </a:pPr>
                      <a:endParaRPr lang="en-GB" sz="1100" b="1" i="1" dirty="0" smtClean="0">
                        <a:effectLst/>
                        <a:latin typeface="Arial" panose="020B0604020202020204" pitchFamily="34" charset="0"/>
                        <a:ea typeface="Times New Roman" panose="02020603050405020304" pitchFamily="18" charset="0"/>
                      </a:endParaRPr>
                    </a:p>
                    <a:p>
                      <a:pPr>
                        <a:lnSpc>
                          <a:spcPct val="115000"/>
                        </a:lnSpc>
                        <a:spcAft>
                          <a:spcPts val="0"/>
                        </a:spcAft>
                      </a:pPr>
                      <a:r>
                        <a:rPr lang="en-ZA" sz="1100" dirty="0" smtClean="0">
                          <a:effectLst/>
                          <a:latin typeface="Arial" panose="020B0604020202020204" pitchFamily="34" charset="0"/>
                          <a:ea typeface="Times New Roman" panose="02020603050405020304" pitchFamily="18" charset="0"/>
                          <a:cs typeface="Times New Roman" panose="02020603050405020304" pitchFamily="18" charset="0"/>
                        </a:rPr>
                        <a:t>All quarterly reports submitted to Flag Officer Fleet on or prior to delivery date and signed off by the SA Navy.</a:t>
                      </a:r>
                      <a:endParaRPr lang="en-ZA"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100" b="1" i="1" dirty="0" smtClean="0">
                          <a:effectLst/>
                          <a:latin typeface="Arial" panose="020B0604020202020204" pitchFamily="34" charset="0"/>
                          <a:ea typeface="Times New Roman" panose="02020603050405020304" pitchFamily="18" charset="0"/>
                        </a:rPr>
                        <a:t>Target exceeded.</a:t>
                      </a: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4140657590"/>
                  </a:ext>
                </a:extLst>
              </a:tr>
            </a:tbl>
          </a:graphicData>
        </a:graphic>
      </p:graphicFrame>
      <p:sp>
        <p:nvSpPr>
          <p:cNvPr id="2" name="Rectangle 1"/>
          <p:cNvSpPr/>
          <p:nvPr/>
        </p:nvSpPr>
        <p:spPr>
          <a:xfrm>
            <a:off x="3435579" y="6604497"/>
            <a:ext cx="1575624" cy="276999"/>
          </a:xfrm>
          <a:prstGeom prst="rect">
            <a:avLst/>
          </a:prstGeom>
        </p:spPr>
        <p:txBody>
          <a:bodyPr wrap="square">
            <a:spAutoFit/>
          </a:bodyPr>
          <a:lstStyle/>
          <a:p>
            <a:r>
              <a:rPr lang="en-ZA" sz="1200" dirty="0" smtClean="0">
                <a:latin typeface="Arial" panose="020B0604020202020204" pitchFamily="34" charset="0"/>
                <a:cs typeface="Arial" panose="020B0604020202020204" pitchFamily="34" charset="0"/>
              </a:rPr>
              <a:t>CONFIDENTIAL</a:t>
            </a:r>
            <a:endParaRPr lang="en-ZA" sz="1200" dirty="0">
              <a:latin typeface="Arial" panose="020B0604020202020204" pitchFamily="34" charset="0"/>
              <a:cs typeface="Arial" panose="020B0604020202020204" pitchFamily="34" charset="0"/>
            </a:endParaRPr>
          </a:p>
        </p:txBody>
      </p:sp>
      <p:sp>
        <p:nvSpPr>
          <p:cNvPr id="3" name="TextBox 2"/>
          <p:cNvSpPr txBox="1"/>
          <p:nvPr/>
        </p:nvSpPr>
        <p:spPr>
          <a:xfrm>
            <a:off x="8372475" y="6527969"/>
            <a:ext cx="672893" cy="276999"/>
          </a:xfrm>
          <a:prstGeom prst="rect">
            <a:avLst/>
          </a:prstGeom>
          <a:noFill/>
        </p:spPr>
        <p:txBody>
          <a:bodyPr wrap="square" rtlCol="0">
            <a:spAutoFit/>
          </a:bodyPr>
          <a:lstStyle/>
          <a:p>
            <a:r>
              <a:rPr lang="en-ZA" sz="1200" dirty="0" smtClean="0"/>
              <a:t>14</a:t>
            </a:r>
            <a:endParaRPr lang="en-ZA" sz="1200" dirty="0"/>
          </a:p>
        </p:txBody>
      </p:sp>
      <p:pic>
        <p:nvPicPr>
          <p:cNvPr id="10" name="Picture 2"/>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419"/>
            <a:ext cx="6102974" cy="62352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p:nvSpPr>
        <p:spPr>
          <a:xfrm>
            <a:off x="98629" y="101817"/>
            <a:ext cx="5958875" cy="400110"/>
          </a:xfrm>
          <a:prstGeom prst="rect">
            <a:avLst/>
          </a:prstGeom>
        </p:spPr>
        <p:txBody>
          <a:bodyPr wrap="none">
            <a:spAutoFit/>
          </a:bodyPr>
          <a:lstStyle/>
          <a:p>
            <a:pPr lvl="0"/>
            <a:r>
              <a:rPr lang="en-US" sz="2000" b="1" dirty="0" smtClean="0">
                <a:solidFill>
                  <a:prstClr val="white"/>
                </a:solidFill>
                <a:effectLst>
                  <a:outerShdw blurRad="50000" dist="30000" dir="5400000" algn="tl" rotWithShape="0">
                    <a:srgbClr val="000000">
                      <a:alpha val="30000"/>
                    </a:srgbClr>
                  </a:outerShdw>
                </a:effectLst>
                <a:latin typeface="Arial"/>
                <a:cs typeface="Times New Roman"/>
              </a:rPr>
              <a:t>ARMSCOR CORPORATE PERFORMANCE: SLA</a:t>
            </a:r>
            <a:endParaRPr lang="en-ZA" sz="2000" b="1" dirty="0">
              <a:solidFill>
                <a:prstClr val="white"/>
              </a:solidFill>
            </a:endParaRPr>
          </a:p>
        </p:txBody>
      </p:sp>
    </p:spTree>
    <p:extLst>
      <p:ext uri="{BB962C8B-B14F-4D97-AF65-F5344CB8AC3E}">
        <p14:creationId xmlns:p14="http://schemas.microsoft.com/office/powerpoint/2010/main" xmlns="" val="35074053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79541" y="548680"/>
          <a:ext cx="8424935" cy="3912248"/>
        </p:xfrm>
        <a:graphic>
          <a:graphicData uri="http://schemas.openxmlformats.org/drawingml/2006/table">
            <a:tbl>
              <a:tblPr firstRow="1" firstCol="1" bandRow="1"/>
              <a:tblGrid>
                <a:gridCol w="564022">
                  <a:extLst>
                    <a:ext uri="{9D8B030D-6E8A-4147-A177-3AD203B41FA5}">
                      <a16:colId xmlns:a16="http://schemas.microsoft.com/office/drawing/2014/main" xmlns="" val="604958953"/>
                    </a:ext>
                  </a:extLst>
                </a:gridCol>
                <a:gridCol w="2138880">
                  <a:extLst>
                    <a:ext uri="{9D8B030D-6E8A-4147-A177-3AD203B41FA5}">
                      <a16:colId xmlns:a16="http://schemas.microsoft.com/office/drawing/2014/main" xmlns="" val="2915795922"/>
                    </a:ext>
                  </a:extLst>
                </a:gridCol>
                <a:gridCol w="1469447">
                  <a:extLst>
                    <a:ext uri="{9D8B030D-6E8A-4147-A177-3AD203B41FA5}">
                      <a16:colId xmlns:a16="http://schemas.microsoft.com/office/drawing/2014/main" xmlns="" val="852501601"/>
                    </a:ext>
                  </a:extLst>
                </a:gridCol>
                <a:gridCol w="1165016">
                  <a:extLst>
                    <a:ext uri="{9D8B030D-6E8A-4147-A177-3AD203B41FA5}">
                      <a16:colId xmlns:a16="http://schemas.microsoft.com/office/drawing/2014/main" xmlns="" val="4202914262"/>
                    </a:ext>
                  </a:extLst>
                </a:gridCol>
                <a:gridCol w="3087570">
                  <a:extLst>
                    <a:ext uri="{9D8B030D-6E8A-4147-A177-3AD203B41FA5}">
                      <a16:colId xmlns:a16="http://schemas.microsoft.com/office/drawing/2014/main" xmlns="" val="1668242894"/>
                    </a:ext>
                  </a:extLst>
                </a:gridCol>
              </a:tblGrid>
              <a:tr h="504056">
                <a:tc gridSpan="5">
                  <a:txBody>
                    <a:bodyPr/>
                    <a:lstStyle/>
                    <a:p>
                      <a:pPr marL="30480" algn="just">
                        <a:lnSpc>
                          <a:spcPct val="115000"/>
                        </a:lnSpc>
                        <a:spcAft>
                          <a:spcPts val="0"/>
                        </a:spcAft>
                      </a:pPr>
                      <a:r>
                        <a:rPr lang="en-ZA" sz="11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30480" algn="just">
                        <a:lnSpc>
                          <a:spcPct val="115000"/>
                        </a:lnSpc>
                        <a:spcAft>
                          <a:spcPts val="0"/>
                        </a:spcAft>
                      </a:pPr>
                      <a:r>
                        <a:rPr lang="en-ZA"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Strategic Output  1:  Revenue </a:t>
                      </a:r>
                      <a:r>
                        <a:rPr lang="en-ZA" sz="18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Generation</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accent1">
                        <a:lumMod val="60000"/>
                        <a:lumOff val="4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877690935"/>
                  </a:ext>
                </a:extLst>
              </a:tr>
              <a:tr h="452861">
                <a:tc>
                  <a:txBody>
                    <a:bodyPr/>
                    <a:lstStyle/>
                    <a:p>
                      <a:pPr algn="ctr">
                        <a:lnSpc>
                          <a:spcPct val="115000"/>
                        </a:lnSpc>
                        <a:spcAft>
                          <a:spcPts val="0"/>
                        </a:spcAft>
                      </a:pPr>
                      <a:r>
                        <a:rPr lang="en-ZA" sz="1100" b="1" i="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a:t>
                      </a:r>
                      <a:r>
                        <a:rPr lang="en-ZA" sz="1100" b="1"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a:lnSpc>
                          <a:spcPct val="115000"/>
                        </a:lnSpc>
                        <a:spcBef>
                          <a:spcPts val="600"/>
                        </a:spcBef>
                        <a:spcAft>
                          <a:spcPts val="600"/>
                        </a:spcAft>
                        <a:tabLst>
                          <a:tab pos="685800" algn="l"/>
                        </a:tabLst>
                      </a:pPr>
                      <a:r>
                        <a:rPr lang="en-ZA" sz="1100" b="1" i="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Output description</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ZA" sz="11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a:lnSpc>
                          <a:spcPct val="115000"/>
                        </a:lnSpc>
                        <a:spcBef>
                          <a:spcPts val="600"/>
                        </a:spcBef>
                        <a:spcAft>
                          <a:spcPts val="0"/>
                        </a:spcAft>
                        <a:tabLst>
                          <a:tab pos="685800" algn="l"/>
                        </a:tabLst>
                      </a:pPr>
                      <a:r>
                        <a:rPr lang="en-ZA" sz="1100" b="1"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target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Bef>
                          <a:spcPts val="600"/>
                        </a:spcBef>
                        <a:spcAft>
                          <a:spcPts val="0"/>
                        </a:spcAft>
                      </a:pPr>
                      <a:r>
                        <a:rPr lang="en-ZA" sz="1100" b="1"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2021/22</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91440" algn="ctr">
                        <a:lnSpc>
                          <a:spcPct val="115000"/>
                        </a:lnSpc>
                        <a:spcBef>
                          <a:spcPts val="600"/>
                        </a:spcBef>
                        <a:spcAft>
                          <a:spcPts val="600"/>
                        </a:spcAft>
                      </a:pPr>
                      <a:r>
                        <a:rPr lang="en-ZA" sz="1100" b="1"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Achievement against target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133350" algn="ctr">
                        <a:lnSpc>
                          <a:spcPct val="115000"/>
                        </a:lnSpc>
                        <a:spcAft>
                          <a:spcPts val="0"/>
                        </a:spcAft>
                      </a:pPr>
                      <a:r>
                        <a:rPr lang="en-ZA" sz="1100" b="1" i="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Performance </a:t>
                      </a:r>
                      <a:r>
                        <a:rPr lang="en-ZA" sz="1100" b="1"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against output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xmlns="" val="1396385174"/>
                  </a:ext>
                </a:extLst>
              </a:tr>
              <a:tr h="548904">
                <a:tc>
                  <a:txBody>
                    <a:bodyPr/>
                    <a:lstStyle/>
                    <a:p>
                      <a:pPr marL="216535" indent="-216535">
                        <a:lnSpc>
                          <a:spcPct val="115000"/>
                        </a:lnSpc>
                        <a:spcAft>
                          <a:spcPts val="0"/>
                        </a:spcAft>
                        <a:tabLst>
                          <a:tab pos="216535" algn="l"/>
                        </a:tabLst>
                      </a:pP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marL="216535" indent="-216535">
                        <a:lnSpc>
                          <a:spcPct val="115000"/>
                        </a:lnSpc>
                        <a:spcAft>
                          <a:spcPts val="0"/>
                        </a:spcAft>
                        <a:tabLst>
                          <a:tab pos="216535" algn="l"/>
                        </a:tabLst>
                      </a:pPr>
                      <a:r>
                        <a:rPr lang="en-GB"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1.1</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n-ZA"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Generate additional realisable revenue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tabLst>
                          <a:tab pos="685800" algn="l"/>
                        </a:tabLst>
                      </a:pPr>
                      <a:r>
                        <a:rPr lang="en-ZA"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tabLst>
                          <a:tab pos="685800" algn="l"/>
                        </a:tabLst>
                      </a:pPr>
                      <a:r>
                        <a:rPr lang="en-ZA"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1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643577604"/>
                  </a:ext>
                </a:extLst>
              </a:tr>
              <a:tr h="804082">
                <a:tc>
                  <a:txBody>
                    <a:bodyPr/>
                    <a:lstStyle/>
                    <a:p>
                      <a:pPr marL="216535" indent="-216535">
                        <a:lnSpc>
                          <a:spcPct val="115000"/>
                        </a:lnSpc>
                        <a:spcAft>
                          <a:spcPts val="0"/>
                        </a:spcAft>
                        <a:tabLst>
                          <a:tab pos="216535" algn="l"/>
                        </a:tabLst>
                      </a:pP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marL="216535" indent="-216535">
                        <a:lnSpc>
                          <a:spcPct val="115000"/>
                        </a:lnSpc>
                        <a:spcAft>
                          <a:spcPts val="0"/>
                        </a:spcAft>
                        <a:tabLst>
                          <a:tab pos="216535" algn="l"/>
                        </a:tabLst>
                      </a:pP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1.1.1</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n-ZA"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Group Revenue (transfer payment, other income, and finance income</a:t>
                      </a:r>
                      <a:r>
                        <a:rPr lang="en-ZA" sz="11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tabLst>
                          <a:tab pos="685800" algn="l"/>
                        </a:tabLst>
                      </a:pPr>
                      <a:r>
                        <a:rPr lang="en-ZA"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tabLst>
                          <a:tab pos="685800" algn="l"/>
                        </a:tabLst>
                      </a:pPr>
                      <a:r>
                        <a:rPr lang="en-ZA"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R1 324,3m</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tabLst>
                          <a:tab pos="685800" algn="l"/>
                        </a:tabLst>
                      </a:pPr>
                      <a:r>
                        <a:rPr lang="en-ZA"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tabLst>
                          <a:tab pos="685800" algn="l"/>
                        </a:tabLst>
                      </a:pPr>
                      <a:r>
                        <a:rPr lang="en-ZA"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R1 429,4m</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n-ZA" sz="1100" b="1"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Goal achieved as total group revenue of </a:t>
                      </a:r>
                      <a:r>
                        <a:rPr lang="en-ZA"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R1 429,4m</a:t>
                      </a:r>
                      <a:r>
                        <a:rPr lang="en-ZA"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was received.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ZA" sz="1100" b="1" i="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Target </a:t>
                      </a:r>
                      <a:r>
                        <a:rPr lang="en-ZA" sz="1100" b="1"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exceeded</a:t>
                      </a:r>
                      <a:r>
                        <a:rPr lang="en-ZA" sz="1100" b="1" i="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492534151"/>
                  </a:ext>
                </a:extLst>
              </a:tr>
              <a:tr h="788638">
                <a:tc>
                  <a:txBody>
                    <a:bodyPr/>
                    <a:lstStyle/>
                    <a:p>
                      <a:pPr marL="216535" indent="-216535">
                        <a:lnSpc>
                          <a:spcPct val="115000"/>
                        </a:lnSpc>
                        <a:spcAft>
                          <a:spcPts val="0"/>
                        </a:spcAft>
                        <a:tabLst>
                          <a:tab pos="216535" algn="l"/>
                        </a:tabLst>
                      </a:pP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marL="216535" indent="-216535">
                        <a:lnSpc>
                          <a:spcPct val="115000"/>
                        </a:lnSpc>
                        <a:spcAft>
                          <a:spcPts val="0"/>
                        </a:spcAft>
                        <a:tabLst>
                          <a:tab pos="216535" algn="l"/>
                        </a:tabLst>
                      </a:pP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1.1.2</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n-ZA"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Revenue from existing facilities of </a:t>
                      </a:r>
                      <a:r>
                        <a:rPr lang="en-ZA" sz="11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Armscor</a:t>
                      </a:r>
                      <a:r>
                        <a:rPr lang="en-ZA"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R&amp;D.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tabLst>
                          <a:tab pos="685800" algn="l"/>
                        </a:tabLst>
                      </a:pPr>
                      <a:r>
                        <a:rPr lang="en-ZA"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tabLst>
                          <a:tab pos="274320" algn="l"/>
                          <a:tab pos="502920" algn="ctr"/>
                          <a:tab pos="685800" algn="l"/>
                        </a:tabLst>
                      </a:pPr>
                      <a:r>
                        <a:rPr lang="en-ZA"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R310m</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tabLst>
                          <a:tab pos="685800" algn="l"/>
                        </a:tabLst>
                      </a:pPr>
                      <a:r>
                        <a:rPr lang="en-ZA"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tabLst>
                          <a:tab pos="685800" algn="l"/>
                        </a:tabLst>
                      </a:pPr>
                      <a:r>
                        <a:rPr lang="en-ZA"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R238,3m</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n-GB" sz="11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Total income generated (excluding Transfer Payment): R238,3m.</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1100" b="1" i="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Target </a:t>
                      </a:r>
                      <a:r>
                        <a:rPr lang="en-GB" sz="11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not achieved</a:t>
                      </a:r>
                      <a:r>
                        <a:rPr lang="en-GB" sz="1100" b="1" i="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3432044374"/>
                  </a:ext>
                </a:extLst>
              </a:tr>
              <a:tr h="651522">
                <a:tc>
                  <a:txBody>
                    <a:bodyPr/>
                    <a:lstStyle/>
                    <a:p>
                      <a:pPr marL="216535" indent="-216535">
                        <a:lnSpc>
                          <a:spcPct val="115000"/>
                        </a:lnSpc>
                        <a:spcAft>
                          <a:spcPts val="0"/>
                        </a:spcAft>
                        <a:tabLst>
                          <a:tab pos="216535" algn="l"/>
                        </a:tabLst>
                      </a:pP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marL="216535" indent="-216535">
                        <a:lnSpc>
                          <a:spcPct val="115000"/>
                        </a:lnSpc>
                        <a:spcAft>
                          <a:spcPts val="0"/>
                        </a:spcAft>
                        <a:tabLst>
                          <a:tab pos="216535" algn="l"/>
                        </a:tabLst>
                      </a:pPr>
                      <a:r>
                        <a:rPr lang="en-GB"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1.1.3</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n-ZA"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Revenue generated from the Business Enablement Business Unit.</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tabLst>
                          <a:tab pos="685800" algn="l"/>
                        </a:tabLst>
                      </a:pPr>
                      <a:r>
                        <a:rPr lang="en-ZA"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tabLst>
                          <a:tab pos="685800" algn="l"/>
                        </a:tabLst>
                      </a:pPr>
                      <a:r>
                        <a:rPr lang="en-ZA"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R33,3m</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tabLst>
                          <a:tab pos="685800" algn="l"/>
                        </a:tabLst>
                      </a:pPr>
                      <a:r>
                        <a:rPr lang="en-ZA"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tabLst>
                          <a:tab pos="685800" algn="l"/>
                        </a:tabLst>
                      </a:pPr>
                      <a:r>
                        <a:rPr lang="en-ZA"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R17,6m</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 total of R17,6m was realised.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1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Target not achieved.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3504409493"/>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xmlns="" val="292140041"/>
              </p:ext>
            </p:extLst>
          </p:nvPr>
        </p:nvGraphicFramePr>
        <p:xfrm>
          <a:off x="79541" y="4653136"/>
          <a:ext cx="8424936" cy="1929758"/>
        </p:xfrm>
        <a:graphic>
          <a:graphicData uri="http://schemas.openxmlformats.org/drawingml/2006/table">
            <a:tbl>
              <a:tblPr firstRow="1" firstCol="1" bandRow="1"/>
              <a:tblGrid>
                <a:gridCol w="566382">
                  <a:extLst>
                    <a:ext uri="{9D8B030D-6E8A-4147-A177-3AD203B41FA5}">
                      <a16:colId xmlns:a16="http://schemas.microsoft.com/office/drawing/2014/main" xmlns="" val="2124150960"/>
                    </a:ext>
                  </a:extLst>
                </a:gridCol>
                <a:gridCol w="2123934">
                  <a:extLst>
                    <a:ext uri="{9D8B030D-6E8A-4147-A177-3AD203B41FA5}">
                      <a16:colId xmlns:a16="http://schemas.microsoft.com/office/drawing/2014/main" xmlns="" val="4103474302"/>
                    </a:ext>
                  </a:extLst>
                </a:gridCol>
                <a:gridCol w="1486753">
                  <a:extLst>
                    <a:ext uri="{9D8B030D-6E8A-4147-A177-3AD203B41FA5}">
                      <a16:colId xmlns:a16="http://schemas.microsoft.com/office/drawing/2014/main" xmlns="" val="2670597543"/>
                    </a:ext>
                  </a:extLst>
                </a:gridCol>
                <a:gridCol w="1163444">
                  <a:extLst>
                    <a:ext uri="{9D8B030D-6E8A-4147-A177-3AD203B41FA5}">
                      <a16:colId xmlns:a16="http://schemas.microsoft.com/office/drawing/2014/main" xmlns="" val="2960882404"/>
                    </a:ext>
                  </a:extLst>
                </a:gridCol>
                <a:gridCol w="3084423">
                  <a:extLst>
                    <a:ext uri="{9D8B030D-6E8A-4147-A177-3AD203B41FA5}">
                      <a16:colId xmlns:a16="http://schemas.microsoft.com/office/drawing/2014/main" xmlns="" val="2871850826"/>
                    </a:ext>
                  </a:extLst>
                </a:gridCol>
              </a:tblGrid>
              <a:tr h="504056">
                <a:tc gridSpan="5">
                  <a:txBody>
                    <a:bodyPr/>
                    <a:lstStyle/>
                    <a:p>
                      <a:pPr marL="30480" algn="just">
                        <a:lnSpc>
                          <a:spcPct val="115000"/>
                        </a:lnSpc>
                        <a:spcAft>
                          <a:spcPts val="0"/>
                        </a:spcAft>
                      </a:pPr>
                      <a:r>
                        <a:rPr lang="en-ZA" sz="1800" b="1" dirty="0">
                          <a:effectLst/>
                          <a:latin typeface="Arial" panose="020B0604020202020204" pitchFamily="34" charset="0"/>
                          <a:ea typeface="Times New Roman" panose="02020603050405020304" pitchFamily="18" charset="0"/>
                          <a:cs typeface="Times New Roman" panose="02020603050405020304" pitchFamily="18" charset="0"/>
                        </a:rPr>
                        <a:t> </a:t>
                      </a:r>
                      <a:r>
                        <a:rPr lang="en-ZA" sz="1800" b="1" dirty="0" smtClean="0">
                          <a:effectLst/>
                          <a:latin typeface="Arial" panose="020B0604020202020204" pitchFamily="34" charset="0"/>
                          <a:ea typeface="Times New Roman" panose="02020603050405020304" pitchFamily="18" charset="0"/>
                          <a:cs typeface="Times New Roman" panose="02020603050405020304" pitchFamily="18" charset="0"/>
                        </a:rPr>
                        <a:t>Strategic </a:t>
                      </a:r>
                      <a:r>
                        <a:rPr lang="en-ZA" sz="1800" b="1" dirty="0">
                          <a:effectLst/>
                          <a:latin typeface="Arial" panose="020B0604020202020204" pitchFamily="34" charset="0"/>
                          <a:ea typeface="Times New Roman" panose="02020603050405020304" pitchFamily="18" charset="0"/>
                          <a:cs typeface="Times New Roman" panose="02020603050405020304" pitchFamily="18" charset="0"/>
                        </a:rPr>
                        <a:t>Output  2:  Cost </a:t>
                      </a:r>
                      <a:r>
                        <a:rPr lang="en-ZA" sz="1800" b="1" dirty="0" smtClean="0">
                          <a:effectLst/>
                          <a:latin typeface="Arial" panose="020B0604020202020204" pitchFamily="34" charset="0"/>
                          <a:ea typeface="Times New Roman" panose="02020603050405020304" pitchFamily="18" charset="0"/>
                          <a:cs typeface="Times New Roman" panose="02020603050405020304" pitchFamily="18" charset="0"/>
                        </a:rPr>
                        <a:t>Management</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accent1">
                        <a:lumMod val="60000"/>
                        <a:lumOff val="4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77334344"/>
                  </a:ext>
                </a:extLst>
              </a:tr>
              <a:tr h="0">
                <a:tc>
                  <a:txBody>
                    <a:bodyPr/>
                    <a:lstStyle/>
                    <a:p>
                      <a:pPr algn="ctr">
                        <a:lnSpc>
                          <a:spcPct val="115000"/>
                        </a:lnSpc>
                        <a:spcAft>
                          <a:spcPts val="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ZA" sz="1100" b="1"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a:lnSpc>
                          <a:spcPct val="115000"/>
                        </a:lnSpc>
                        <a:spcBef>
                          <a:spcPts val="600"/>
                        </a:spcBef>
                        <a:spcAft>
                          <a:spcPts val="600"/>
                        </a:spcAft>
                        <a:tabLst>
                          <a:tab pos="685800" algn="l"/>
                        </a:tabLst>
                      </a:pPr>
                      <a:r>
                        <a:rPr lang="en-ZA" sz="11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Output description</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a:lnSpc>
                          <a:spcPct val="115000"/>
                        </a:lnSpc>
                        <a:spcBef>
                          <a:spcPts val="600"/>
                        </a:spcBef>
                        <a:spcAft>
                          <a:spcPts val="0"/>
                        </a:spcAft>
                        <a:tabLst>
                          <a:tab pos="685800" algn="l"/>
                        </a:tabLst>
                      </a:pPr>
                      <a:r>
                        <a:rPr lang="en-ZA" sz="1100" b="1"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target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Bef>
                          <a:spcPts val="600"/>
                        </a:spcBef>
                        <a:spcAft>
                          <a:spcPts val="0"/>
                        </a:spcAft>
                      </a:pPr>
                      <a:r>
                        <a:rPr lang="en-ZA" sz="1100" b="1"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2021/22</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90170" algn="ctr">
                        <a:lnSpc>
                          <a:spcPct val="115000"/>
                        </a:lnSpc>
                        <a:spcAft>
                          <a:spcPts val="0"/>
                        </a:spcAft>
                      </a:pPr>
                      <a:r>
                        <a:rPr lang="en-ZA" sz="1100" b="1" i="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Achievement </a:t>
                      </a:r>
                      <a:r>
                        <a:rPr lang="en-ZA" sz="1100" b="1"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against target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133350" algn="ctr">
                        <a:lnSpc>
                          <a:spcPct val="115000"/>
                        </a:lnSpc>
                        <a:spcAft>
                          <a:spcPts val="0"/>
                        </a:spcAft>
                      </a:pPr>
                      <a:r>
                        <a:rPr lang="en-ZA" sz="1100" b="1" i="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Performance </a:t>
                      </a:r>
                      <a:r>
                        <a:rPr lang="en-ZA" sz="1100" b="1"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against output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xmlns="" val="4144889343"/>
                  </a:ext>
                </a:extLst>
              </a:tr>
              <a:tr h="330200">
                <a:tc>
                  <a:txBody>
                    <a:bodyPr/>
                    <a:lstStyle/>
                    <a:p>
                      <a:pPr marL="216535" indent="-216535">
                        <a:lnSpc>
                          <a:spcPct val="115000"/>
                        </a:lnSpc>
                        <a:spcAft>
                          <a:spcPts val="0"/>
                        </a:spcAft>
                        <a:tabLst>
                          <a:tab pos="216535" algn="l"/>
                        </a:tabLst>
                      </a:pPr>
                      <a:r>
                        <a:rPr lang="en-ZA"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ZA" sz="1100" b="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2.1</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216535" indent="-216535" algn="l">
                        <a:lnSpc>
                          <a:spcPct val="115000"/>
                        </a:lnSpc>
                        <a:spcAft>
                          <a:spcPts val="0"/>
                        </a:spcAft>
                        <a:tabLst>
                          <a:tab pos="216535" algn="l"/>
                        </a:tabLst>
                      </a:pPr>
                      <a:r>
                        <a:rPr lang="en-ZA" sz="1100" b="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Strategic maintenance and</a:t>
                      </a:r>
                    </a:p>
                    <a:p>
                      <a:pPr marL="216535" indent="-216535" algn="l">
                        <a:lnSpc>
                          <a:spcPct val="115000"/>
                        </a:lnSpc>
                        <a:spcAft>
                          <a:spcPts val="0"/>
                        </a:spcAft>
                        <a:tabLst>
                          <a:tab pos="216535" algn="l"/>
                        </a:tabLst>
                      </a:pPr>
                      <a:r>
                        <a:rPr lang="en-ZA" sz="1100" b="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reduction of capital and</a:t>
                      </a:r>
                    </a:p>
                    <a:p>
                      <a:pPr marL="216535" indent="-216535" algn="l">
                        <a:lnSpc>
                          <a:spcPct val="115000"/>
                        </a:lnSpc>
                        <a:spcAft>
                          <a:spcPts val="0"/>
                        </a:spcAft>
                        <a:tabLst>
                          <a:tab pos="216535" algn="l"/>
                        </a:tabLst>
                      </a:pPr>
                      <a:r>
                        <a:rPr lang="en-ZA" sz="1100" b="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Operating costs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457200">
                        <a:lnSpc>
                          <a:spcPct val="115000"/>
                        </a:lnSpc>
                        <a:spcAft>
                          <a:spcPts val="0"/>
                        </a:spcAft>
                      </a:pPr>
                      <a:r>
                        <a:rPr lang="en-ZA"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tabLst>
                          <a:tab pos="685800" algn="l"/>
                        </a:tabLst>
                      </a:pPr>
                      <a:r>
                        <a:rPr lang="en-ZA"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1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718837616"/>
                  </a:ext>
                </a:extLst>
              </a:tr>
              <a:tr h="358775">
                <a:tc>
                  <a:txBody>
                    <a:bodyPr/>
                    <a:lstStyle/>
                    <a:p>
                      <a:pPr algn="just">
                        <a:lnSpc>
                          <a:spcPct val="115000"/>
                        </a:lnSpc>
                        <a:spcAft>
                          <a:spcPts val="0"/>
                        </a:spcAft>
                        <a:tabLst>
                          <a:tab pos="342900" algn="l"/>
                        </a:tabLst>
                      </a:pPr>
                      <a:r>
                        <a:rPr lang="en-ZA"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ZA" sz="11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2.1.1</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tabLst>
                          <a:tab pos="342900" algn="l"/>
                        </a:tabLst>
                      </a:pPr>
                      <a:r>
                        <a:rPr lang="en-ZA"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GB" sz="11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Improve </a:t>
                      </a:r>
                      <a:r>
                        <a:rPr lang="en-GB"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net financial position.</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tabLst>
                          <a:tab pos="685800" algn="l"/>
                        </a:tabLst>
                      </a:pPr>
                      <a:r>
                        <a:rPr lang="en-ZA"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ZA" sz="11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R3,1m </a:t>
                      </a:r>
                      <a:r>
                        <a:rPr lang="en-ZA"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surplus</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tabLst>
                          <a:tab pos="685800" algn="l"/>
                        </a:tabLst>
                      </a:pPr>
                      <a:r>
                        <a:rPr lang="en-ZA"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ZA" sz="11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R12,5m </a:t>
                      </a:r>
                      <a:r>
                        <a:rPr lang="en-ZA"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surplus</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tabLst>
                          <a:tab pos="685800" algn="l"/>
                        </a:tabLst>
                      </a:pPr>
                      <a:r>
                        <a:rPr lang="en-ZA"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ZA" sz="11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Surplus </a:t>
                      </a:r>
                      <a:r>
                        <a:rPr lang="en-ZA"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of R12,5m was realised.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ZA" sz="1100" b="1" i="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Target </a:t>
                      </a:r>
                      <a:r>
                        <a:rPr lang="en-ZA" sz="1100" b="1"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exceeded</a:t>
                      </a:r>
                      <a:r>
                        <a:rPr lang="en-ZA" sz="1100" b="1" i="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779130712"/>
                  </a:ext>
                </a:extLst>
              </a:tr>
            </a:tbl>
          </a:graphicData>
        </a:graphic>
      </p:graphicFrame>
      <p:sp>
        <p:nvSpPr>
          <p:cNvPr id="5" name="TextBox 4"/>
          <p:cNvSpPr txBox="1"/>
          <p:nvPr/>
        </p:nvSpPr>
        <p:spPr>
          <a:xfrm>
            <a:off x="3546763" y="6636602"/>
            <a:ext cx="2817091" cy="276999"/>
          </a:xfrm>
          <a:prstGeom prst="rect">
            <a:avLst/>
          </a:prstGeom>
          <a:noFill/>
        </p:spPr>
        <p:txBody>
          <a:bodyPr wrap="square" rtlCol="0">
            <a:spAutoFit/>
          </a:bodyPr>
          <a:lstStyle/>
          <a:p>
            <a:r>
              <a:rPr lang="en-ZA" sz="1200" dirty="0" smtClean="0">
                <a:latin typeface="Arial" panose="020B0604020202020204" pitchFamily="34" charset="0"/>
                <a:cs typeface="Arial" panose="020B0604020202020204" pitchFamily="34" charset="0"/>
              </a:rPr>
              <a:t>CONFIDENTIAL</a:t>
            </a:r>
            <a:endParaRPr lang="en-ZA" sz="1200" dirty="0">
              <a:latin typeface="Arial" panose="020B0604020202020204" pitchFamily="34" charset="0"/>
              <a:cs typeface="Arial" panose="020B0604020202020204" pitchFamily="34" charset="0"/>
            </a:endParaRPr>
          </a:p>
        </p:txBody>
      </p:sp>
      <p:sp>
        <p:nvSpPr>
          <p:cNvPr id="2" name="TextBox 1"/>
          <p:cNvSpPr txBox="1"/>
          <p:nvPr/>
        </p:nvSpPr>
        <p:spPr>
          <a:xfrm>
            <a:off x="8270439" y="6592751"/>
            <a:ext cx="468074" cy="276999"/>
          </a:xfrm>
          <a:prstGeom prst="rect">
            <a:avLst/>
          </a:prstGeom>
          <a:noFill/>
        </p:spPr>
        <p:txBody>
          <a:bodyPr wrap="square" rtlCol="0">
            <a:spAutoFit/>
          </a:bodyPr>
          <a:lstStyle/>
          <a:p>
            <a:r>
              <a:rPr lang="en-ZA" sz="1200" dirty="0" smtClean="0"/>
              <a:t>15</a:t>
            </a:r>
            <a:endParaRPr lang="en-ZA" sz="1200" dirty="0"/>
          </a:p>
        </p:txBody>
      </p:sp>
      <p:pic>
        <p:nvPicPr>
          <p:cNvPr id="8" name="Picture 2"/>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419"/>
            <a:ext cx="6102974" cy="49739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8"/>
          <p:cNvSpPr/>
          <p:nvPr/>
        </p:nvSpPr>
        <p:spPr>
          <a:xfrm>
            <a:off x="0" y="46221"/>
            <a:ext cx="6136167" cy="338554"/>
          </a:xfrm>
          <a:prstGeom prst="rect">
            <a:avLst/>
          </a:prstGeom>
        </p:spPr>
        <p:txBody>
          <a:bodyPr wrap="none">
            <a:spAutoFit/>
          </a:bodyPr>
          <a:lstStyle/>
          <a:p>
            <a:pPr lvl="0"/>
            <a:r>
              <a:rPr lang="en-US" sz="1600" b="1" dirty="0" smtClean="0">
                <a:solidFill>
                  <a:prstClr val="white"/>
                </a:solidFill>
                <a:effectLst>
                  <a:outerShdw blurRad="50000" dist="30000" dir="5400000" algn="tl" rotWithShape="0">
                    <a:srgbClr val="000000">
                      <a:alpha val="30000"/>
                    </a:srgbClr>
                  </a:outerShdw>
                </a:effectLst>
                <a:latin typeface="Arial"/>
                <a:cs typeface="Times New Roman"/>
              </a:rPr>
              <a:t>ARMSCOR PERFORMANCE AGAINST STRATEGIC OUTPUTS</a:t>
            </a:r>
            <a:endParaRPr lang="en-ZA" sz="1600" b="1" dirty="0">
              <a:solidFill>
                <a:prstClr val="white"/>
              </a:solidFill>
            </a:endParaRPr>
          </a:p>
        </p:txBody>
      </p:sp>
    </p:spTree>
    <p:extLst>
      <p:ext uri="{BB962C8B-B14F-4D97-AF65-F5344CB8AC3E}">
        <p14:creationId xmlns:p14="http://schemas.microsoft.com/office/powerpoint/2010/main" xmlns="" val="34168609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3380869631"/>
              </p:ext>
            </p:extLst>
          </p:nvPr>
        </p:nvGraphicFramePr>
        <p:xfrm>
          <a:off x="80406" y="536070"/>
          <a:ext cx="8968704" cy="5887564"/>
        </p:xfrm>
        <a:graphic>
          <a:graphicData uri="http://schemas.openxmlformats.org/drawingml/2006/table">
            <a:tbl>
              <a:tblPr firstRow="1" firstCol="1" bandRow="1"/>
              <a:tblGrid>
                <a:gridCol w="2732844">
                  <a:extLst>
                    <a:ext uri="{9D8B030D-6E8A-4147-A177-3AD203B41FA5}">
                      <a16:colId xmlns:a16="http://schemas.microsoft.com/office/drawing/2014/main" xmlns="" val="714948744"/>
                    </a:ext>
                  </a:extLst>
                </a:gridCol>
                <a:gridCol w="1318345">
                  <a:extLst>
                    <a:ext uri="{9D8B030D-6E8A-4147-A177-3AD203B41FA5}">
                      <a16:colId xmlns:a16="http://schemas.microsoft.com/office/drawing/2014/main" xmlns="" val="3999664670"/>
                    </a:ext>
                  </a:extLst>
                </a:gridCol>
                <a:gridCol w="1299157">
                  <a:extLst>
                    <a:ext uri="{9D8B030D-6E8A-4147-A177-3AD203B41FA5}">
                      <a16:colId xmlns:a16="http://schemas.microsoft.com/office/drawing/2014/main" xmlns="" val="36530461"/>
                    </a:ext>
                  </a:extLst>
                </a:gridCol>
                <a:gridCol w="3618358">
                  <a:extLst>
                    <a:ext uri="{9D8B030D-6E8A-4147-A177-3AD203B41FA5}">
                      <a16:colId xmlns:a16="http://schemas.microsoft.com/office/drawing/2014/main" xmlns="" val="2449517275"/>
                    </a:ext>
                  </a:extLst>
                </a:gridCol>
              </a:tblGrid>
              <a:tr h="352451">
                <a:tc gridSpan="4">
                  <a:txBody>
                    <a:bodyPr/>
                    <a:lstStyle/>
                    <a:p>
                      <a:pPr marL="30480" algn="just">
                        <a:lnSpc>
                          <a:spcPct val="115000"/>
                        </a:lnSpc>
                        <a:spcAft>
                          <a:spcPts val="0"/>
                        </a:spcAft>
                      </a:pPr>
                      <a:r>
                        <a:rPr lang="en-ZA" sz="8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800" dirty="0">
                        <a:effectLst/>
                        <a:latin typeface="Calibri" panose="020F0502020204030204" pitchFamily="34" charset="0"/>
                        <a:ea typeface="Calibri" panose="020F0502020204030204" pitchFamily="34" charset="0"/>
                        <a:cs typeface="Times New Roman" panose="02020603050405020304" pitchFamily="18" charset="0"/>
                      </a:endParaRPr>
                    </a:p>
                    <a:p>
                      <a:pPr marL="30480" algn="just">
                        <a:lnSpc>
                          <a:spcPct val="115000"/>
                        </a:lnSpc>
                        <a:spcAft>
                          <a:spcPts val="0"/>
                        </a:spcAft>
                      </a:pPr>
                      <a:r>
                        <a:rPr lang="en-ZA" sz="1800" b="1" dirty="0">
                          <a:effectLst/>
                          <a:latin typeface="Arial" panose="020B0604020202020204" pitchFamily="34" charset="0"/>
                          <a:ea typeface="Times New Roman" panose="02020603050405020304" pitchFamily="18" charset="0"/>
                          <a:cs typeface="Times New Roman" panose="02020603050405020304" pitchFamily="18" charset="0"/>
                        </a:rPr>
                        <a:t>Strategic Output 3:  Efficient and Effective </a:t>
                      </a:r>
                      <a:r>
                        <a:rPr lang="en-ZA" sz="1800" b="1" dirty="0" smtClean="0">
                          <a:effectLst/>
                          <a:latin typeface="Arial" panose="020B0604020202020204" pitchFamily="34" charset="0"/>
                          <a:ea typeface="Times New Roman" panose="02020603050405020304" pitchFamily="18" charset="0"/>
                          <a:cs typeface="Times New Roman" panose="02020603050405020304" pitchFamily="18" charset="0"/>
                        </a:rPr>
                        <a:t>Delivery</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7922" marR="3792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accent1">
                        <a:lumMod val="60000"/>
                        <a:lumOff val="4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809861485"/>
                  </a:ext>
                </a:extLst>
              </a:tr>
              <a:tr h="292475">
                <a:tc>
                  <a:txBody>
                    <a:bodyPr/>
                    <a:lstStyle/>
                    <a:p>
                      <a:pPr algn="ctr">
                        <a:lnSpc>
                          <a:spcPct val="115000"/>
                        </a:lnSpc>
                        <a:spcBef>
                          <a:spcPts val="600"/>
                        </a:spcBef>
                        <a:spcAft>
                          <a:spcPts val="600"/>
                        </a:spcAft>
                        <a:tabLst>
                          <a:tab pos="685800" algn="l"/>
                        </a:tabLst>
                      </a:pPr>
                      <a:r>
                        <a:rPr lang="en-ZA" sz="1100" b="1" i="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Output </a:t>
                      </a:r>
                      <a:r>
                        <a:rPr lang="en-ZA" sz="11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description</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7922" marR="3792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a:lnSpc>
                          <a:spcPct val="115000"/>
                        </a:lnSpc>
                        <a:spcBef>
                          <a:spcPts val="600"/>
                        </a:spcBef>
                        <a:spcAft>
                          <a:spcPts val="0"/>
                        </a:spcAft>
                        <a:tabLst>
                          <a:tab pos="685800" algn="l"/>
                        </a:tabLst>
                      </a:pPr>
                      <a:r>
                        <a:rPr lang="en-ZA" sz="1100" b="1"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target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Bef>
                          <a:spcPts val="600"/>
                        </a:spcBef>
                        <a:spcAft>
                          <a:spcPts val="0"/>
                        </a:spcAft>
                      </a:pPr>
                      <a:r>
                        <a:rPr lang="en-ZA" sz="1100" b="1"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2021/22</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7922" marR="3792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90170" algn="ctr">
                        <a:lnSpc>
                          <a:spcPct val="115000"/>
                        </a:lnSpc>
                        <a:spcAft>
                          <a:spcPts val="0"/>
                        </a:spcAft>
                      </a:pPr>
                      <a:r>
                        <a:rPr lang="en-ZA" sz="1100" b="1"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ZA" sz="1100" b="1" i="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Achievement </a:t>
                      </a:r>
                      <a:r>
                        <a:rPr lang="en-ZA" sz="1100" b="1"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against target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7922" marR="3792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133350" algn="ctr">
                        <a:lnSpc>
                          <a:spcPct val="115000"/>
                        </a:lnSpc>
                        <a:spcAft>
                          <a:spcPts val="0"/>
                        </a:spcAft>
                      </a:pPr>
                      <a:r>
                        <a:rPr lang="en-ZA" sz="1100" b="1" i="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Performance </a:t>
                      </a:r>
                      <a:r>
                        <a:rPr lang="en-ZA" sz="1100" b="1"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against output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7922" marR="3792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xmlns="" val="3049249827"/>
                  </a:ext>
                </a:extLst>
              </a:tr>
              <a:tr h="269240">
                <a:tc>
                  <a:txBody>
                    <a:bodyPr/>
                    <a:lstStyle/>
                    <a:p>
                      <a:pPr>
                        <a:spcAft>
                          <a:spcPts val="0"/>
                        </a:spcAft>
                      </a:pPr>
                      <a:r>
                        <a:rPr lang="en-ZA" sz="900" b="1" kern="1200" dirty="0" smtClean="0">
                          <a:solidFill>
                            <a:srgbClr val="000000"/>
                          </a:solidFill>
                          <a:effectLst/>
                          <a:latin typeface="Arial" panose="020B0604020202020204" pitchFamily="34" charset="0"/>
                          <a:cs typeface="Times New Roman" panose="02020603050405020304" pitchFamily="18" charset="0"/>
                        </a:rPr>
                        <a:t>3.1 Effective </a:t>
                      </a:r>
                      <a:r>
                        <a:rPr lang="en-ZA" sz="900" b="1" kern="1200" dirty="0">
                          <a:solidFill>
                            <a:srgbClr val="000000"/>
                          </a:solidFill>
                          <a:effectLst/>
                          <a:latin typeface="Arial" panose="020B0604020202020204" pitchFamily="34" charset="0"/>
                          <a:cs typeface="Times New Roman" panose="02020603050405020304" pitchFamily="18" charset="0"/>
                        </a:rPr>
                        <a:t>Technology and IP Management</a:t>
                      </a:r>
                      <a:endParaRPr lang="en-ZA" sz="900" dirty="0">
                        <a:effectLst/>
                        <a:latin typeface="Calibri" panose="020F0502020204030204" pitchFamily="34" charset="0"/>
                        <a:cs typeface="Times New Roman" panose="02020603050405020304" pitchFamily="18" charset="0"/>
                      </a:endParaRPr>
                    </a:p>
                  </a:txBody>
                  <a:tcPr marL="37922" marR="37922"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7922" marR="3792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21590" algn="ctr">
                        <a:lnSpc>
                          <a:spcPct val="115000"/>
                        </a:lnSpc>
                        <a:spcAft>
                          <a:spcPts val="0"/>
                        </a:spcAft>
                      </a:pPr>
                      <a:r>
                        <a:rPr lang="en-ZA"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37922" marR="3792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tabLst>
                          <a:tab pos="2001520" algn="r"/>
                        </a:tabLst>
                      </a:pPr>
                      <a:r>
                        <a:rPr lang="en-ZA"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7922" marR="3792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2511995800"/>
                  </a:ext>
                </a:extLst>
              </a:tr>
              <a:tr h="1039104">
                <a:tc>
                  <a:txBody>
                    <a:bodyPr/>
                    <a:lstStyle/>
                    <a:p>
                      <a:pPr>
                        <a:lnSpc>
                          <a:spcPct val="115000"/>
                        </a:lnSpc>
                        <a:spcAft>
                          <a:spcPts val="0"/>
                        </a:spcAft>
                      </a:pPr>
                      <a:r>
                        <a:rPr lang="en-ZA" sz="900" kern="12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3.1.1 Development </a:t>
                      </a:r>
                      <a:r>
                        <a:rPr lang="en-ZA" sz="9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and Test Services:</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9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ZA" sz="900" kern="1200" dirty="0" smtClean="0">
                          <a:solidFill>
                            <a:srgbClr val="000000"/>
                          </a:solidFill>
                          <a:effectLst/>
                          <a:latin typeface="Arial" panose="020B0604020202020204" pitchFamily="34" charset="0"/>
                          <a:cs typeface="Times New Roman" panose="02020603050405020304" pitchFamily="18" charset="0"/>
                        </a:rPr>
                        <a:t>         Percentage </a:t>
                      </a:r>
                      <a:r>
                        <a:rPr lang="en-ZA" sz="900" kern="1200" dirty="0">
                          <a:solidFill>
                            <a:srgbClr val="000000"/>
                          </a:solidFill>
                          <a:effectLst/>
                          <a:latin typeface="Arial" panose="020B0604020202020204" pitchFamily="34" charset="0"/>
                          <a:cs typeface="Times New Roman" panose="02020603050405020304" pitchFamily="18" charset="0"/>
                        </a:rPr>
                        <a:t>compliance with Technology </a:t>
                      </a:r>
                      <a:endParaRPr lang="en-ZA" sz="900" kern="1200" dirty="0" smtClean="0">
                        <a:solidFill>
                          <a:srgbClr val="000000"/>
                        </a:solidFill>
                        <a:effectLst/>
                        <a:latin typeface="Arial" panose="020B0604020202020204" pitchFamily="34" charset="0"/>
                        <a:cs typeface="Times New Roman" panose="02020603050405020304" pitchFamily="18" charset="0"/>
                      </a:endParaRPr>
                    </a:p>
                    <a:p>
                      <a:pPr>
                        <a:spcAft>
                          <a:spcPts val="0"/>
                        </a:spcAft>
                      </a:pPr>
                      <a:r>
                        <a:rPr lang="en-ZA" sz="900" kern="1200" dirty="0" smtClean="0">
                          <a:solidFill>
                            <a:srgbClr val="000000"/>
                          </a:solidFill>
                          <a:effectLst/>
                          <a:latin typeface="Arial" panose="020B0604020202020204" pitchFamily="34" charset="0"/>
                          <a:cs typeface="Times New Roman" panose="02020603050405020304" pitchFamily="18" charset="0"/>
                        </a:rPr>
                        <a:t>         Development </a:t>
                      </a:r>
                      <a:r>
                        <a:rPr lang="en-ZA" sz="900" kern="1200" dirty="0">
                          <a:solidFill>
                            <a:srgbClr val="000000"/>
                          </a:solidFill>
                          <a:effectLst/>
                          <a:latin typeface="Arial" panose="020B0604020202020204" pitchFamily="34" charset="0"/>
                          <a:cs typeface="Times New Roman" panose="02020603050405020304" pitchFamily="18" charset="0"/>
                        </a:rPr>
                        <a:t>Master Plan, in </a:t>
                      </a:r>
                      <a:r>
                        <a:rPr lang="en-ZA" sz="900" kern="1200" dirty="0" smtClean="0">
                          <a:solidFill>
                            <a:srgbClr val="000000"/>
                          </a:solidFill>
                          <a:effectLst/>
                          <a:latin typeface="Arial" panose="020B0604020202020204" pitchFamily="34" charset="0"/>
                          <a:cs typeface="Times New Roman" panose="02020603050405020304" pitchFamily="18" charset="0"/>
                        </a:rPr>
                        <a:t>accordance</a:t>
                      </a:r>
                    </a:p>
                    <a:p>
                      <a:pPr>
                        <a:spcAft>
                          <a:spcPts val="0"/>
                        </a:spcAft>
                      </a:pPr>
                      <a:r>
                        <a:rPr lang="en-ZA" sz="900" kern="1200" dirty="0" smtClean="0">
                          <a:solidFill>
                            <a:srgbClr val="000000"/>
                          </a:solidFill>
                          <a:effectLst/>
                          <a:latin typeface="Arial" panose="020B0604020202020204" pitchFamily="34" charset="0"/>
                          <a:cs typeface="Times New Roman" panose="02020603050405020304" pitchFamily="18" charset="0"/>
                        </a:rPr>
                        <a:t>         </a:t>
                      </a:r>
                      <a:r>
                        <a:rPr lang="en-ZA" sz="900" kern="1200" dirty="0">
                          <a:solidFill>
                            <a:srgbClr val="000000"/>
                          </a:solidFill>
                          <a:effectLst/>
                          <a:latin typeface="Arial" panose="020B0604020202020204" pitchFamily="34" charset="0"/>
                          <a:cs typeface="Times New Roman" panose="02020603050405020304" pitchFamily="18" charset="0"/>
                        </a:rPr>
                        <a:t>with SLA between Armscor and DOD.</a:t>
                      </a:r>
                      <a:endParaRPr lang="en-ZA" sz="900" dirty="0">
                        <a:effectLst/>
                        <a:latin typeface="Calibri" panose="020F0502020204030204" pitchFamily="34" charset="0"/>
                        <a:cs typeface="Times New Roman" panose="02020603050405020304" pitchFamily="18" charset="0"/>
                      </a:endParaRPr>
                    </a:p>
                  </a:txBody>
                  <a:tcPr marL="37922" marR="3792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9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90</a:t>
                      </a:r>
                      <a:r>
                        <a:rPr lang="en-ZA"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7922" marR="3792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9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99,72</a:t>
                      </a:r>
                      <a:r>
                        <a:rPr lang="en-ZA"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7922" marR="3792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R="6350">
                        <a:lnSpc>
                          <a:spcPct val="120000"/>
                        </a:lnSpc>
                        <a:spcAft>
                          <a:spcPts val="600"/>
                        </a:spcAft>
                        <a:tabLst>
                          <a:tab pos="1835150" algn="r"/>
                          <a:tab pos="2001520" algn="r"/>
                        </a:tabLst>
                      </a:pPr>
                      <a:r>
                        <a:rPr lang="en-ZA" sz="9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Orders </a:t>
                      </a:r>
                      <a:r>
                        <a:rPr lang="en-ZA"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placed:</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marR="6350">
                        <a:lnSpc>
                          <a:spcPct val="100000"/>
                        </a:lnSpc>
                        <a:spcBef>
                          <a:spcPts val="0"/>
                        </a:spcBef>
                        <a:spcAft>
                          <a:spcPts val="0"/>
                        </a:spcAft>
                        <a:tabLst>
                          <a:tab pos="937895" algn="l"/>
                          <a:tab pos="1835150" algn="r"/>
                          <a:tab pos="2001520" algn="r"/>
                        </a:tabLst>
                      </a:pPr>
                      <a:r>
                        <a:rPr lang="en-ZA"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Budgeted target:	R488,06m</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marR="6350">
                        <a:lnSpc>
                          <a:spcPct val="100000"/>
                        </a:lnSpc>
                        <a:spcBef>
                          <a:spcPts val="0"/>
                        </a:spcBef>
                        <a:spcAft>
                          <a:spcPts val="0"/>
                        </a:spcAft>
                        <a:tabLst>
                          <a:tab pos="937895" algn="l"/>
                          <a:tab pos="1835150" algn="r"/>
                          <a:tab pos="2001520" algn="r"/>
                        </a:tabLst>
                      </a:pPr>
                      <a:r>
                        <a:rPr lang="en-ZA"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Orders placed:    	R486,71m</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0"/>
                        </a:spcBef>
                        <a:spcAft>
                          <a:spcPts val="0"/>
                        </a:spcAft>
                      </a:pPr>
                      <a:r>
                        <a:rPr lang="en-ZA"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Achievement	99,72%</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en-ZA" sz="900" b="0" i="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900" b="1" i="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Target </a:t>
                      </a:r>
                      <a:r>
                        <a:rPr lang="en-ZA" sz="9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exceeded.</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7922" marR="3792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233989964"/>
                  </a:ext>
                </a:extLst>
              </a:tr>
              <a:tr h="487458">
                <a:tc>
                  <a:txBody>
                    <a:bodyPr/>
                    <a:lstStyle/>
                    <a:p>
                      <a:pPr>
                        <a:spcAft>
                          <a:spcPts val="0"/>
                        </a:spcAft>
                      </a:pPr>
                      <a:r>
                        <a:rPr lang="en-ZA" sz="900" kern="1200" dirty="0">
                          <a:solidFill>
                            <a:srgbClr val="000000"/>
                          </a:solidFill>
                          <a:effectLst/>
                          <a:latin typeface="Arial" panose="020B0604020202020204" pitchFamily="34" charset="0"/>
                          <a:cs typeface="Times New Roman" panose="02020603050405020304" pitchFamily="18" charset="0"/>
                        </a:rPr>
                        <a:t> </a:t>
                      </a:r>
                      <a:endParaRPr lang="en-ZA" sz="900" dirty="0">
                        <a:effectLst/>
                        <a:latin typeface="Calibri" panose="020F0502020204030204" pitchFamily="34" charset="0"/>
                        <a:cs typeface="Times New Roman" panose="02020603050405020304" pitchFamily="18" charset="0"/>
                      </a:endParaRPr>
                    </a:p>
                    <a:p>
                      <a:pPr>
                        <a:spcAft>
                          <a:spcPts val="0"/>
                        </a:spcAft>
                      </a:pPr>
                      <a:r>
                        <a:rPr lang="en-ZA" sz="900" kern="1200" dirty="0" smtClean="0">
                          <a:solidFill>
                            <a:srgbClr val="000000"/>
                          </a:solidFill>
                          <a:effectLst/>
                          <a:latin typeface="Arial" panose="020B0604020202020204" pitchFamily="34" charset="0"/>
                          <a:cs typeface="Times New Roman" panose="02020603050405020304" pitchFamily="18" charset="0"/>
                        </a:rPr>
                        <a:t>3.1.2 Completion </a:t>
                      </a:r>
                      <a:r>
                        <a:rPr lang="en-ZA" sz="900" kern="1200" dirty="0">
                          <a:solidFill>
                            <a:srgbClr val="000000"/>
                          </a:solidFill>
                          <a:effectLst/>
                          <a:latin typeface="Arial" panose="020B0604020202020204" pitchFamily="34" charset="0"/>
                          <a:cs typeface="Times New Roman" panose="02020603050405020304" pitchFamily="18" charset="0"/>
                        </a:rPr>
                        <a:t>of IP requests in terms of </a:t>
                      </a:r>
                      <a:endParaRPr lang="en-ZA" sz="900" kern="1200" dirty="0" smtClean="0">
                        <a:solidFill>
                          <a:srgbClr val="000000"/>
                        </a:solidFill>
                        <a:effectLst/>
                        <a:latin typeface="Arial" panose="020B0604020202020204" pitchFamily="34" charset="0"/>
                        <a:cs typeface="Times New Roman" panose="02020603050405020304" pitchFamily="18" charset="0"/>
                      </a:endParaRPr>
                    </a:p>
                    <a:p>
                      <a:pPr>
                        <a:spcAft>
                          <a:spcPts val="0"/>
                        </a:spcAft>
                      </a:pPr>
                      <a:r>
                        <a:rPr lang="en-ZA" sz="900" kern="1200" dirty="0" smtClean="0">
                          <a:solidFill>
                            <a:srgbClr val="000000"/>
                          </a:solidFill>
                          <a:effectLst/>
                          <a:latin typeface="Arial" panose="020B0604020202020204" pitchFamily="34" charset="0"/>
                          <a:cs typeface="Times New Roman" panose="02020603050405020304" pitchFamily="18" charset="0"/>
                        </a:rPr>
                        <a:t>         Armscor </a:t>
                      </a:r>
                      <a:r>
                        <a:rPr lang="en-ZA" sz="900" kern="1200" dirty="0">
                          <a:solidFill>
                            <a:srgbClr val="000000"/>
                          </a:solidFill>
                          <a:effectLst/>
                          <a:latin typeface="Arial" panose="020B0604020202020204" pitchFamily="34" charset="0"/>
                          <a:cs typeface="Times New Roman" panose="02020603050405020304" pitchFamily="18" charset="0"/>
                        </a:rPr>
                        <a:t>process.</a:t>
                      </a:r>
                      <a:endParaRPr lang="en-ZA" sz="900" dirty="0">
                        <a:effectLst/>
                        <a:latin typeface="Calibri" panose="020F0502020204030204" pitchFamily="34" charset="0"/>
                        <a:cs typeface="Times New Roman" panose="02020603050405020304" pitchFamily="18" charset="0"/>
                      </a:endParaRPr>
                    </a:p>
                  </a:txBody>
                  <a:tcPr marL="37922" marR="3792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ZA"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80%</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37922" marR="3792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ZA"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100%</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7922" marR="3792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n-ZA"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 request for IP exploitation was received and was processed.</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900" b="1" i="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Target </a:t>
                      </a:r>
                      <a:r>
                        <a:rPr lang="en-ZA" sz="9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achieved.</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7922" marR="3792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604862457"/>
                  </a:ext>
                </a:extLst>
              </a:tr>
              <a:tr h="762978">
                <a:tc>
                  <a:txBody>
                    <a:bodyPr/>
                    <a:lstStyle/>
                    <a:p>
                      <a:pPr>
                        <a:spcAft>
                          <a:spcPts val="0"/>
                        </a:spcAft>
                      </a:pPr>
                      <a:r>
                        <a:rPr lang="en-ZA" sz="900" dirty="0">
                          <a:solidFill>
                            <a:srgbClr val="000000"/>
                          </a:solidFill>
                          <a:effectLst/>
                          <a:latin typeface="Arial" panose="020B0604020202020204" pitchFamily="34" charset="0"/>
                          <a:cs typeface="Times New Roman" panose="02020603050405020304" pitchFamily="18" charset="0"/>
                        </a:rPr>
                        <a:t> </a:t>
                      </a:r>
                      <a:endParaRPr lang="en-ZA" sz="900" dirty="0">
                        <a:effectLst/>
                        <a:latin typeface="Calibri" panose="020F0502020204030204" pitchFamily="34" charset="0"/>
                        <a:cs typeface="Times New Roman" panose="02020603050405020304" pitchFamily="18" charset="0"/>
                      </a:endParaRPr>
                    </a:p>
                    <a:p>
                      <a:pPr>
                        <a:spcAft>
                          <a:spcPts val="0"/>
                        </a:spcAft>
                      </a:pPr>
                      <a:r>
                        <a:rPr lang="en-ZA" sz="900" dirty="0" smtClean="0">
                          <a:solidFill>
                            <a:srgbClr val="000000"/>
                          </a:solidFill>
                          <a:effectLst/>
                          <a:latin typeface="Arial" panose="020B0604020202020204" pitchFamily="34" charset="0"/>
                          <a:cs typeface="Times New Roman" panose="02020603050405020304" pitchFamily="18" charset="0"/>
                        </a:rPr>
                        <a:t>3.1.3</a:t>
                      </a:r>
                      <a:r>
                        <a:rPr lang="en-ZA" sz="900" baseline="0" dirty="0" smtClean="0">
                          <a:solidFill>
                            <a:srgbClr val="000000"/>
                          </a:solidFill>
                          <a:effectLst/>
                          <a:latin typeface="Arial" panose="020B0604020202020204" pitchFamily="34" charset="0"/>
                          <a:cs typeface="Times New Roman" panose="02020603050405020304" pitchFamily="18" charset="0"/>
                        </a:rPr>
                        <a:t> </a:t>
                      </a:r>
                      <a:r>
                        <a:rPr lang="en-ZA" sz="900" dirty="0" smtClean="0">
                          <a:solidFill>
                            <a:srgbClr val="000000"/>
                          </a:solidFill>
                          <a:effectLst/>
                          <a:latin typeface="Arial" panose="020B0604020202020204" pitchFamily="34" charset="0"/>
                          <a:cs typeface="Times New Roman" panose="02020603050405020304" pitchFamily="18" charset="0"/>
                        </a:rPr>
                        <a:t>Maintain </a:t>
                      </a:r>
                      <a:r>
                        <a:rPr lang="en-ZA" sz="900" dirty="0">
                          <a:solidFill>
                            <a:srgbClr val="000000"/>
                          </a:solidFill>
                          <a:effectLst/>
                          <a:latin typeface="Arial" panose="020B0604020202020204" pitchFamily="34" charset="0"/>
                          <a:cs typeface="Times New Roman" panose="02020603050405020304" pitchFamily="18" charset="0"/>
                        </a:rPr>
                        <a:t>a complete and </a:t>
                      </a:r>
                      <a:r>
                        <a:rPr lang="en-ZA" sz="900" dirty="0" smtClean="0">
                          <a:solidFill>
                            <a:srgbClr val="000000"/>
                          </a:solidFill>
                          <a:effectLst/>
                          <a:latin typeface="Arial" panose="020B0604020202020204" pitchFamily="34" charset="0"/>
                          <a:cs typeface="Times New Roman" panose="02020603050405020304" pitchFamily="18" charset="0"/>
                        </a:rPr>
                        <a:t>comprehensive IP </a:t>
                      </a:r>
                    </a:p>
                    <a:p>
                      <a:pPr>
                        <a:spcAft>
                          <a:spcPts val="0"/>
                        </a:spcAft>
                      </a:pPr>
                      <a:r>
                        <a:rPr lang="en-ZA" sz="900" dirty="0" smtClean="0">
                          <a:solidFill>
                            <a:srgbClr val="000000"/>
                          </a:solidFill>
                          <a:effectLst/>
                          <a:latin typeface="Arial" panose="020B0604020202020204" pitchFamily="34" charset="0"/>
                          <a:cs typeface="Times New Roman" panose="02020603050405020304" pitchFamily="18" charset="0"/>
                        </a:rPr>
                        <a:t>         Register </a:t>
                      </a:r>
                      <a:r>
                        <a:rPr lang="en-ZA" sz="900" dirty="0">
                          <a:solidFill>
                            <a:srgbClr val="000000"/>
                          </a:solidFill>
                          <a:effectLst/>
                          <a:latin typeface="Arial" panose="020B0604020202020204" pitchFamily="34" charset="0"/>
                          <a:cs typeface="Times New Roman" panose="02020603050405020304" pitchFamily="18" charset="0"/>
                        </a:rPr>
                        <a:t>which ensures the </a:t>
                      </a:r>
                      <a:r>
                        <a:rPr lang="en-ZA" sz="900" dirty="0" smtClean="0">
                          <a:solidFill>
                            <a:srgbClr val="000000"/>
                          </a:solidFill>
                          <a:effectLst/>
                          <a:latin typeface="Arial" panose="020B0604020202020204" pitchFamily="34" charset="0"/>
                          <a:cs typeface="Times New Roman" panose="02020603050405020304" pitchFamily="18" charset="0"/>
                        </a:rPr>
                        <a:t>maintenance </a:t>
                      </a:r>
                      <a:r>
                        <a:rPr lang="en-ZA" sz="900" dirty="0">
                          <a:solidFill>
                            <a:srgbClr val="000000"/>
                          </a:solidFill>
                          <a:effectLst/>
                          <a:latin typeface="Arial" panose="020B0604020202020204" pitchFamily="34" charset="0"/>
                          <a:cs typeface="Times New Roman" panose="02020603050405020304" pitchFamily="18" charset="0"/>
                        </a:rPr>
                        <a:t>of </a:t>
                      </a:r>
                      <a:r>
                        <a:rPr lang="en-ZA" sz="900" dirty="0" smtClean="0">
                          <a:solidFill>
                            <a:srgbClr val="000000"/>
                          </a:solidFill>
                          <a:effectLst/>
                          <a:latin typeface="Arial" panose="020B0604020202020204" pitchFamily="34" charset="0"/>
                          <a:cs typeface="Times New Roman" panose="02020603050405020304" pitchFamily="18" charset="0"/>
                        </a:rPr>
                        <a:t>an</a:t>
                      </a:r>
                    </a:p>
                    <a:p>
                      <a:pPr>
                        <a:spcAft>
                          <a:spcPts val="0"/>
                        </a:spcAft>
                      </a:pPr>
                      <a:r>
                        <a:rPr lang="en-ZA" sz="900" dirty="0" smtClean="0">
                          <a:solidFill>
                            <a:srgbClr val="000000"/>
                          </a:solidFill>
                          <a:effectLst/>
                          <a:latin typeface="Arial" panose="020B0604020202020204" pitchFamily="34" charset="0"/>
                          <a:cs typeface="Times New Roman" panose="02020603050405020304" pitchFamily="18" charset="0"/>
                        </a:rPr>
                        <a:t>         unqualified </a:t>
                      </a:r>
                      <a:r>
                        <a:rPr lang="en-ZA" sz="900" dirty="0">
                          <a:solidFill>
                            <a:srgbClr val="000000"/>
                          </a:solidFill>
                          <a:effectLst/>
                          <a:latin typeface="Arial" panose="020B0604020202020204" pitchFamily="34" charset="0"/>
                          <a:cs typeface="Times New Roman" panose="02020603050405020304" pitchFamily="18" charset="0"/>
                        </a:rPr>
                        <a:t>audit </a:t>
                      </a:r>
                      <a:r>
                        <a:rPr lang="en-ZA" sz="900" dirty="0" smtClean="0">
                          <a:solidFill>
                            <a:srgbClr val="000000"/>
                          </a:solidFill>
                          <a:effectLst/>
                          <a:latin typeface="Arial" panose="020B0604020202020204" pitchFamily="34" charset="0"/>
                          <a:cs typeface="Times New Roman" panose="02020603050405020304" pitchFamily="18" charset="0"/>
                        </a:rPr>
                        <a:t>opinion</a:t>
                      </a:r>
                      <a:r>
                        <a:rPr lang="en-ZA" sz="900" dirty="0">
                          <a:solidFill>
                            <a:srgbClr val="000000"/>
                          </a:solidFill>
                          <a:effectLst/>
                          <a:latin typeface="Arial" panose="020B0604020202020204" pitchFamily="34" charset="0"/>
                          <a:cs typeface="Times New Roman" panose="02020603050405020304" pitchFamily="18" charset="0"/>
                        </a:rPr>
                        <a:t>, in respect of </a:t>
                      </a:r>
                      <a:endParaRPr lang="en-ZA" sz="900" dirty="0" smtClean="0">
                        <a:solidFill>
                          <a:srgbClr val="000000"/>
                        </a:solidFill>
                        <a:effectLst/>
                        <a:latin typeface="Arial" panose="020B0604020202020204" pitchFamily="34" charset="0"/>
                        <a:cs typeface="Times New Roman" panose="02020603050405020304" pitchFamily="18" charset="0"/>
                      </a:endParaRPr>
                    </a:p>
                    <a:p>
                      <a:pPr>
                        <a:spcAft>
                          <a:spcPts val="0"/>
                        </a:spcAft>
                      </a:pPr>
                      <a:r>
                        <a:rPr lang="en-ZA" sz="900" dirty="0" smtClean="0">
                          <a:solidFill>
                            <a:srgbClr val="000000"/>
                          </a:solidFill>
                          <a:effectLst/>
                          <a:latin typeface="Arial" panose="020B0604020202020204" pitchFamily="34" charset="0"/>
                          <a:cs typeface="Times New Roman" panose="02020603050405020304" pitchFamily="18" charset="0"/>
                        </a:rPr>
                        <a:t>         Armscor and </a:t>
                      </a:r>
                      <a:r>
                        <a:rPr lang="en-ZA" sz="900" dirty="0">
                          <a:solidFill>
                            <a:srgbClr val="000000"/>
                          </a:solidFill>
                          <a:effectLst/>
                          <a:latin typeface="Arial" panose="020B0604020202020204" pitchFamily="34" charset="0"/>
                          <a:cs typeface="Times New Roman" panose="02020603050405020304" pitchFamily="18" charset="0"/>
                        </a:rPr>
                        <a:t>DOD Intangible Capital </a:t>
                      </a:r>
                      <a:r>
                        <a:rPr lang="en-ZA" sz="900" dirty="0" smtClean="0">
                          <a:solidFill>
                            <a:srgbClr val="000000"/>
                          </a:solidFill>
                          <a:effectLst/>
                          <a:latin typeface="Arial" panose="020B0604020202020204" pitchFamily="34" charset="0"/>
                          <a:cs typeface="Times New Roman" panose="02020603050405020304" pitchFamily="18" charset="0"/>
                        </a:rPr>
                        <a:t>Assets</a:t>
                      </a:r>
                    </a:p>
                    <a:p>
                      <a:pPr>
                        <a:spcAft>
                          <a:spcPts val="0"/>
                        </a:spcAft>
                      </a:pPr>
                      <a:r>
                        <a:rPr lang="en-ZA" sz="900" dirty="0" smtClean="0">
                          <a:solidFill>
                            <a:srgbClr val="000000"/>
                          </a:solidFill>
                          <a:effectLst/>
                          <a:latin typeface="Arial" panose="020B0604020202020204" pitchFamily="34" charset="0"/>
                          <a:cs typeface="Times New Roman" panose="02020603050405020304" pitchFamily="18" charset="0"/>
                        </a:rPr>
                        <a:t>         under Armscor’s </a:t>
                      </a:r>
                      <a:r>
                        <a:rPr lang="en-ZA" sz="900" dirty="0">
                          <a:solidFill>
                            <a:srgbClr val="000000"/>
                          </a:solidFill>
                          <a:effectLst/>
                          <a:latin typeface="Arial" panose="020B0604020202020204" pitchFamily="34" charset="0"/>
                          <a:cs typeface="Times New Roman" panose="02020603050405020304" pitchFamily="18" charset="0"/>
                        </a:rPr>
                        <a:t>management.</a:t>
                      </a:r>
                      <a:endParaRPr lang="en-ZA" sz="900" dirty="0">
                        <a:effectLst/>
                        <a:latin typeface="Calibri" panose="020F0502020204030204" pitchFamily="34" charset="0"/>
                        <a:cs typeface="Times New Roman" panose="02020603050405020304" pitchFamily="18" charset="0"/>
                      </a:endParaRPr>
                    </a:p>
                    <a:p>
                      <a:pPr>
                        <a:spcAft>
                          <a:spcPts val="0"/>
                        </a:spcAft>
                      </a:pPr>
                      <a:r>
                        <a:rPr lang="en-ZA" sz="900" kern="1200" dirty="0">
                          <a:solidFill>
                            <a:srgbClr val="000000"/>
                          </a:solidFill>
                          <a:effectLst/>
                          <a:latin typeface="Arial" panose="020B0604020202020204" pitchFamily="34" charset="0"/>
                          <a:cs typeface="Times New Roman" panose="02020603050405020304" pitchFamily="18" charset="0"/>
                        </a:rPr>
                        <a:t> </a:t>
                      </a:r>
                      <a:endParaRPr lang="en-ZA" sz="900" dirty="0">
                        <a:effectLst/>
                        <a:latin typeface="Calibri" panose="020F0502020204030204" pitchFamily="34" charset="0"/>
                        <a:cs typeface="Times New Roman" panose="02020603050405020304" pitchFamily="18" charset="0"/>
                      </a:endParaRPr>
                    </a:p>
                  </a:txBody>
                  <a:tcPr marL="37922" marR="37922"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ZA"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31 March 2022</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ZA"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7922" marR="3792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ZA"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31 March 2022</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7922" marR="3792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Complete and comprehensive IP register maintained.</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900" b="1" i="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Target </a:t>
                      </a:r>
                      <a:r>
                        <a:rPr lang="en-ZA" sz="9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achieved.</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7922" marR="3792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3964226358"/>
                  </a:ext>
                </a:extLst>
              </a:tr>
              <a:tr h="487458">
                <a:tc>
                  <a:txBody>
                    <a:bodyPr/>
                    <a:lstStyle/>
                    <a:p>
                      <a:pPr>
                        <a:spcAft>
                          <a:spcPts val="0"/>
                        </a:spcAft>
                      </a:pPr>
                      <a:r>
                        <a:rPr lang="en-ZA" sz="900" dirty="0">
                          <a:solidFill>
                            <a:srgbClr val="000000"/>
                          </a:solidFill>
                          <a:effectLst/>
                          <a:latin typeface="Arial" panose="020B0604020202020204" pitchFamily="34" charset="0"/>
                          <a:cs typeface="Times New Roman" panose="02020603050405020304" pitchFamily="18" charset="0"/>
                        </a:rPr>
                        <a:t> </a:t>
                      </a:r>
                      <a:endParaRPr lang="en-ZA" sz="900" dirty="0">
                        <a:effectLst/>
                        <a:latin typeface="Calibri" panose="020F0502020204030204" pitchFamily="34" charset="0"/>
                        <a:cs typeface="Times New Roman" panose="02020603050405020304" pitchFamily="18" charset="0"/>
                      </a:endParaRPr>
                    </a:p>
                    <a:p>
                      <a:pPr>
                        <a:spcAft>
                          <a:spcPts val="0"/>
                        </a:spcAft>
                      </a:pPr>
                      <a:r>
                        <a:rPr lang="en-ZA" sz="900" dirty="0" smtClean="0">
                          <a:solidFill>
                            <a:srgbClr val="000000"/>
                          </a:solidFill>
                          <a:effectLst/>
                          <a:latin typeface="Arial" panose="020B0604020202020204" pitchFamily="34" charset="0"/>
                          <a:cs typeface="Times New Roman" panose="02020603050405020304" pitchFamily="18" charset="0"/>
                        </a:rPr>
                        <a:t>3.1.4 Commercialize </a:t>
                      </a:r>
                      <a:r>
                        <a:rPr lang="en-ZA" sz="900" dirty="0">
                          <a:solidFill>
                            <a:srgbClr val="000000"/>
                          </a:solidFill>
                          <a:effectLst/>
                          <a:latin typeface="Arial" panose="020B0604020202020204" pitchFamily="34" charset="0"/>
                          <a:cs typeface="Times New Roman" panose="02020603050405020304" pitchFamily="18" charset="0"/>
                        </a:rPr>
                        <a:t>one IP Technology</a:t>
                      </a:r>
                      <a:br>
                        <a:rPr lang="en-ZA" sz="900" dirty="0">
                          <a:solidFill>
                            <a:srgbClr val="000000"/>
                          </a:solidFill>
                          <a:effectLst/>
                          <a:latin typeface="Arial" panose="020B0604020202020204" pitchFamily="34" charset="0"/>
                          <a:cs typeface="Times New Roman" panose="02020603050405020304" pitchFamily="18" charset="0"/>
                        </a:rPr>
                      </a:br>
                      <a:endParaRPr lang="en-ZA" sz="900" dirty="0">
                        <a:effectLst/>
                        <a:latin typeface="Calibri" panose="020F0502020204030204" pitchFamily="34" charset="0"/>
                        <a:cs typeface="Times New Roman" panose="02020603050405020304" pitchFamily="18" charset="0"/>
                      </a:endParaRPr>
                    </a:p>
                  </a:txBody>
                  <a:tcPr marL="37922" marR="3792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ZA"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31 March 2022</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37922" marR="3792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ZA"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21 April 2021</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7922" marR="3792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approval to commercialize one IP Technology was obtained on 21 April 2021.</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900" b="1" i="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Target </a:t>
                      </a:r>
                      <a:r>
                        <a:rPr lang="en-ZA" sz="9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exceeded.</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7922" marR="3792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2767106981"/>
                  </a:ext>
                </a:extLst>
              </a:tr>
              <a:tr h="269240">
                <a:tc>
                  <a:txBody>
                    <a:bodyPr/>
                    <a:lstStyle/>
                    <a:p>
                      <a:pPr>
                        <a:spcAft>
                          <a:spcPts val="0"/>
                        </a:spcAft>
                      </a:pPr>
                      <a:r>
                        <a:rPr lang="en-ZA" sz="900" b="1" kern="1200" dirty="0" smtClean="0">
                          <a:solidFill>
                            <a:srgbClr val="000000"/>
                          </a:solidFill>
                          <a:effectLst/>
                          <a:latin typeface="Arial" panose="020B0604020202020204" pitchFamily="34" charset="0"/>
                          <a:cs typeface="Times New Roman" panose="02020603050405020304" pitchFamily="18" charset="0"/>
                        </a:rPr>
                        <a:t>3.2 Infrastructure </a:t>
                      </a:r>
                      <a:r>
                        <a:rPr lang="en-ZA" sz="900" b="1" kern="1200" dirty="0">
                          <a:solidFill>
                            <a:srgbClr val="000000"/>
                          </a:solidFill>
                          <a:effectLst/>
                          <a:latin typeface="Arial" panose="020B0604020202020204" pitchFamily="34" charset="0"/>
                          <a:cs typeface="Times New Roman" panose="02020603050405020304" pitchFamily="18" charset="0"/>
                        </a:rPr>
                        <a:t>Renewal</a:t>
                      </a:r>
                      <a:endParaRPr lang="en-ZA" sz="900" dirty="0">
                        <a:effectLst/>
                        <a:latin typeface="Calibri" panose="020F0502020204030204" pitchFamily="34" charset="0"/>
                        <a:cs typeface="Times New Roman" panose="02020603050405020304" pitchFamily="18" charset="0"/>
                      </a:endParaRPr>
                    </a:p>
                  </a:txBody>
                  <a:tcPr marL="37922" marR="37922"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37922" marR="3792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21590" algn="ctr">
                        <a:lnSpc>
                          <a:spcPct val="115000"/>
                        </a:lnSpc>
                        <a:spcAft>
                          <a:spcPts val="0"/>
                        </a:spcAft>
                      </a:pPr>
                      <a:r>
                        <a:rPr lang="en-ZA"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7922" marR="3792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tabLst>
                          <a:tab pos="2001520" algn="r"/>
                        </a:tabLst>
                      </a:pPr>
                      <a:r>
                        <a:rPr lang="en-ZA"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7922" marR="3792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1459502052"/>
                  </a:ext>
                </a:extLst>
              </a:tr>
              <a:tr h="1314018">
                <a:tc>
                  <a:txBody>
                    <a:bodyPr/>
                    <a:lstStyle/>
                    <a:p>
                      <a:pPr>
                        <a:spcAft>
                          <a:spcPts val="0"/>
                        </a:spcAft>
                      </a:pPr>
                      <a:r>
                        <a:rPr lang="en-ZA" sz="900" kern="1200" dirty="0" smtClean="0">
                          <a:solidFill>
                            <a:srgbClr val="000000"/>
                          </a:solidFill>
                          <a:effectLst/>
                          <a:latin typeface="Arial" panose="020B0604020202020204" pitchFamily="34" charset="0"/>
                          <a:cs typeface="Times New Roman" panose="02020603050405020304" pitchFamily="18" charset="0"/>
                        </a:rPr>
                        <a:t>3.2.1 Renew </a:t>
                      </a:r>
                      <a:r>
                        <a:rPr lang="en-ZA" sz="900" kern="1200" dirty="0">
                          <a:solidFill>
                            <a:srgbClr val="000000"/>
                          </a:solidFill>
                          <a:effectLst/>
                          <a:latin typeface="Arial" panose="020B0604020202020204" pitchFamily="34" charset="0"/>
                          <a:cs typeface="Times New Roman" panose="02020603050405020304" pitchFamily="18" charset="0"/>
                        </a:rPr>
                        <a:t>application systems to improve </a:t>
                      </a:r>
                      <a:endParaRPr lang="en-ZA" sz="900" kern="1200" dirty="0" smtClean="0">
                        <a:solidFill>
                          <a:srgbClr val="000000"/>
                        </a:solidFill>
                        <a:effectLst/>
                        <a:latin typeface="Arial" panose="020B0604020202020204" pitchFamily="34" charset="0"/>
                        <a:cs typeface="Times New Roman" panose="02020603050405020304" pitchFamily="18" charset="0"/>
                      </a:endParaRPr>
                    </a:p>
                    <a:p>
                      <a:pPr>
                        <a:spcAft>
                          <a:spcPts val="0"/>
                        </a:spcAft>
                      </a:pPr>
                      <a:r>
                        <a:rPr lang="en-ZA" sz="900" kern="1200" dirty="0" smtClean="0">
                          <a:solidFill>
                            <a:srgbClr val="000000"/>
                          </a:solidFill>
                          <a:effectLst/>
                          <a:latin typeface="Arial" panose="020B0604020202020204" pitchFamily="34" charset="0"/>
                          <a:cs typeface="Times New Roman" panose="02020603050405020304" pitchFamily="18" charset="0"/>
                        </a:rPr>
                        <a:t>         effectiveness </a:t>
                      </a:r>
                      <a:r>
                        <a:rPr lang="en-ZA" sz="900" kern="1200" dirty="0">
                          <a:solidFill>
                            <a:srgbClr val="000000"/>
                          </a:solidFill>
                          <a:effectLst/>
                          <a:latin typeface="Arial" panose="020B0604020202020204" pitchFamily="34" charset="0"/>
                          <a:cs typeface="Times New Roman" panose="02020603050405020304" pitchFamily="18" charset="0"/>
                        </a:rPr>
                        <a:t>and efficiency:</a:t>
                      </a:r>
                      <a:endParaRPr lang="en-ZA" sz="900" dirty="0">
                        <a:effectLst/>
                        <a:latin typeface="Calibri" panose="020F0502020204030204" pitchFamily="34" charset="0"/>
                        <a:cs typeface="Times New Roman" panose="02020603050405020304" pitchFamily="18" charset="0"/>
                      </a:endParaRPr>
                    </a:p>
                    <a:p>
                      <a:pPr marL="215265" indent="-269875">
                        <a:spcAft>
                          <a:spcPts val="0"/>
                        </a:spcAft>
                      </a:pPr>
                      <a:endParaRPr lang="en-ZA" sz="900" dirty="0" smtClean="0">
                        <a:effectLst/>
                        <a:latin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ZA" sz="900" kern="1200" dirty="0" smtClean="0">
                          <a:solidFill>
                            <a:srgbClr val="000000"/>
                          </a:solidFill>
                          <a:effectLst/>
                          <a:latin typeface="Arial" panose="020B0604020202020204" pitchFamily="34" charset="0"/>
                          <a:cs typeface="Times New Roman" panose="02020603050405020304" pitchFamily="18" charset="0"/>
                        </a:rPr>
                        <a:t>Appoint an ERP Service Provider.</a:t>
                      </a:r>
                      <a:endParaRPr lang="en-ZA" sz="900" dirty="0" smtClean="0">
                        <a:effectLst/>
                        <a:latin typeface="Calibri" panose="020F0502020204030204" pitchFamily="34" charset="0"/>
                        <a:cs typeface="Times New Roman" panose="02020603050405020304" pitchFamily="18" charset="0"/>
                      </a:endParaRPr>
                    </a:p>
                    <a:p>
                      <a:pPr>
                        <a:spcAft>
                          <a:spcPts val="0"/>
                        </a:spcAft>
                      </a:pPr>
                      <a:r>
                        <a:rPr lang="en-ZA" sz="900" kern="1200" dirty="0">
                          <a:solidFill>
                            <a:srgbClr val="000000"/>
                          </a:solidFill>
                          <a:effectLst/>
                          <a:latin typeface="Arial" panose="020B0604020202020204" pitchFamily="34" charset="0"/>
                          <a:cs typeface="Times New Roman" panose="02020603050405020304" pitchFamily="18" charset="0"/>
                        </a:rPr>
                        <a:t> </a:t>
                      </a:r>
                      <a:endParaRPr lang="en-ZA" sz="900" dirty="0">
                        <a:effectLst/>
                        <a:latin typeface="Calibri" panose="020F0502020204030204" pitchFamily="34" charset="0"/>
                        <a:cs typeface="Times New Roman" panose="02020603050405020304" pitchFamily="18" charset="0"/>
                      </a:endParaRPr>
                    </a:p>
                    <a:p>
                      <a:pPr>
                        <a:spcAft>
                          <a:spcPts val="0"/>
                        </a:spcAft>
                      </a:pPr>
                      <a:r>
                        <a:rPr lang="en-ZA" sz="900" kern="1200" dirty="0">
                          <a:solidFill>
                            <a:srgbClr val="000000"/>
                          </a:solidFill>
                          <a:effectLst/>
                          <a:latin typeface="Arial" panose="020B0604020202020204" pitchFamily="34" charset="0"/>
                          <a:cs typeface="Times New Roman" panose="02020603050405020304" pitchFamily="18" charset="0"/>
                        </a:rPr>
                        <a:t> </a:t>
                      </a:r>
                      <a:endParaRPr lang="en-ZA" sz="900" dirty="0">
                        <a:effectLst/>
                        <a:latin typeface="Calibri" panose="020F0502020204030204" pitchFamily="34" charset="0"/>
                        <a:cs typeface="Times New Roman" panose="02020603050405020304" pitchFamily="18" charset="0"/>
                      </a:endParaRPr>
                    </a:p>
                  </a:txBody>
                  <a:tcPr marL="37922" marR="3792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endParaRPr lang="en-ZA" sz="9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ZA" sz="9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31 </a:t>
                      </a:r>
                      <a:r>
                        <a:rPr lang="en-ZA"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May 2021</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7922" marR="3792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ZA" sz="900" dirty="0">
                          <a:effectLst/>
                          <a:latin typeface="Arial" panose="020B0604020202020204" pitchFamily="34" charset="0"/>
                          <a:ea typeface="Calibri" panose="020F0502020204030204" pitchFamily="34" charset="0"/>
                          <a:cs typeface="Times New Roman" panose="02020603050405020304" pitchFamily="18" charset="0"/>
                        </a:rPr>
                        <a:t>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ZA" sz="900" dirty="0">
                          <a:effectLst/>
                          <a:latin typeface="Arial" panose="020B0604020202020204" pitchFamily="34" charset="0"/>
                          <a:ea typeface="Calibri" panose="020F0502020204030204" pitchFamily="34" charset="0"/>
                          <a:cs typeface="Times New Roman" panose="02020603050405020304" pitchFamily="18" charset="0"/>
                        </a:rPr>
                        <a:t>-</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ZA" sz="900" dirty="0">
                          <a:effectLst/>
                          <a:latin typeface="Arial" panose="020B0604020202020204" pitchFamily="34" charset="0"/>
                          <a:ea typeface="Calibri" panose="020F0502020204030204" pitchFamily="34" charset="0"/>
                          <a:cs typeface="Times New Roman" panose="02020603050405020304" pitchFamily="18" charset="0"/>
                        </a:rPr>
                        <a:t>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7922" marR="3792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spcAft>
                          <a:spcPts val="0"/>
                        </a:spcAft>
                      </a:pPr>
                      <a:r>
                        <a:rPr lang="en-ZA" sz="900" kern="1200" dirty="0">
                          <a:solidFill>
                            <a:srgbClr val="000000"/>
                          </a:solidFill>
                          <a:effectLst/>
                          <a:latin typeface="Arial" panose="020B0604020202020204" pitchFamily="34" charset="0"/>
                          <a:cs typeface="Times New Roman" panose="02020603050405020304" pitchFamily="18" charset="0"/>
                        </a:rPr>
                        <a:t>   </a:t>
                      </a:r>
                      <a:endParaRPr lang="en-ZA" sz="900" dirty="0">
                        <a:effectLst/>
                        <a:latin typeface="Calibri" panose="020F0502020204030204" pitchFamily="34" charset="0"/>
                        <a:cs typeface="Times New Roman" panose="02020603050405020304" pitchFamily="18" charset="0"/>
                      </a:endParaRPr>
                    </a:p>
                    <a:p>
                      <a:pPr>
                        <a:lnSpc>
                          <a:spcPct val="115000"/>
                        </a:lnSpc>
                        <a:spcAft>
                          <a:spcPts val="0"/>
                        </a:spcAft>
                        <a:tabLst>
                          <a:tab pos="2001520" algn="r"/>
                        </a:tabLst>
                      </a:pPr>
                      <a:r>
                        <a:rPr lang="en-ZA"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RFB process was completed. The Board approved the submission for order placement on 1 December 2021 subject to clarifying the issue regarding the 30% subcontracting with National Treasury. The response from National Treasury was received and Armscor was considering seeking legal opinion on how to proceed with the process</a:t>
                      </a:r>
                      <a:r>
                        <a:rPr lang="en-ZA" sz="9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p>
                    <a:p>
                      <a:pPr>
                        <a:lnSpc>
                          <a:spcPct val="115000"/>
                        </a:lnSpc>
                        <a:spcAft>
                          <a:spcPts val="0"/>
                        </a:spcAft>
                        <a:tabLst>
                          <a:tab pos="2001520" algn="r"/>
                        </a:tabLst>
                      </a:pPr>
                      <a:r>
                        <a:rPr lang="en-ZA" sz="900" b="1" i="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Target </a:t>
                      </a:r>
                      <a:r>
                        <a:rPr lang="en-ZA" sz="9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not achieved.</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7922" marR="3792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1768537481"/>
                  </a:ext>
                </a:extLst>
              </a:tr>
            </a:tbl>
          </a:graphicData>
        </a:graphic>
      </p:graphicFrame>
      <p:sp>
        <p:nvSpPr>
          <p:cNvPr id="3" name="TextBox 2"/>
          <p:cNvSpPr txBox="1"/>
          <p:nvPr/>
        </p:nvSpPr>
        <p:spPr>
          <a:xfrm flipH="1">
            <a:off x="3639835" y="6646900"/>
            <a:ext cx="2300317" cy="276999"/>
          </a:xfrm>
          <a:prstGeom prst="rect">
            <a:avLst/>
          </a:prstGeom>
          <a:noFill/>
        </p:spPr>
        <p:txBody>
          <a:bodyPr wrap="square" rtlCol="0">
            <a:spAutoFit/>
          </a:bodyPr>
          <a:lstStyle/>
          <a:p>
            <a:r>
              <a:rPr lang="en-ZA" sz="1200" dirty="0" smtClean="0">
                <a:latin typeface="Arial" panose="020B0604020202020204" pitchFamily="34" charset="0"/>
                <a:cs typeface="Arial" panose="020B0604020202020204" pitchFamily="34" charset="0"/>
              </a:rPr>
              <a:t>CONFIDENTIAL</a:t>
            </a:r>
            <a:endParaRPr lang="en-ZA" sz="1200" dirty="0">
              <a:latin typeface="Arial" panose="020B0604020202020204" pitchFamily="34" charset="0"/>
              <a:cs typeface="Arial" panose="020B0604020202020204" pitchFamily="34" charset="0"/>
            </a:endParaRPr>
          </a:p>
        </p:txBody>
      </p:sp>
      <p:sp>
        <p:nvSpPr>
          <p:cNvPr id="4" name="TextBox 3"/>
          <p:cNvSpPr txBox="1"/>
          <p:nvPr/>
        </p:nvSpPr>
        <p:spPr>
          <a:xfrm>
            <a:off x="8501063" y="6529145"/>
            <a:ext cx="548047" cy="276999"/>
          </a:xfrm>
          <a:prstGeom prst="rect">
            <a:avLst/>
          </a:prstGeom>
          <a:noFill/>
        </p:spPr>
        <p:txBody>
          <a:bodyPr wrap="square" rtlCol="0">
            <a:spAutoFit/>
          </a:bodyPr>
          <a:lstStyle/>
          <a:p>
            <a:r>
              <a:rPr lang="en-ZA" sz="1200" dirty="0" smtClean="0"/>
              <a:t>16</a:t>
            </a:r>
            <a:endParaRPr lang="en-ZA" sz="1200" dirty="0"/>
          </a:p>
        </p:txBody>
      </p:sp>
      <p:pic>
        <p:nvPicPr>
          <p:cNvPr id="8" name="Picture 2"/>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419"/>
            <a:ext cx="6102974" cy="49739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8"/>
          <p:cNvSpPr/>
          <p:nvPr/>
        </p:nvSpPr>
        <p:spPr>
          <a:xfrm>
            <a:off x="0" y="90836"/>
            <a:ext cx="6116668" cy="338554"/>
          </a:xfrm>
          <a:prstGeom prst="rect">
            <a:avLst/>
          </a:prstGeom>
        </p:spPr>
        <p:txBody>
          <a:bodyPr wrap="square">
            <a:spAutoFit/>
          </a:bodyPr>
          <a:lstStyle/>
          <a:p>
            <a:pPr lvl="0"/>
            <a:r>
              <a:rPr lang="en-US" sz="1600" b="1" dirty="0" smtClean="0">
                <a:solidFill>
                  <a:prstClr val="white"/>
                </a:solidFill>
                <a:effectLst>
                  <a:outerShdw blurRad="50000" dist="30000" dir="5400000" algn="tl" rotWithShape="0">
                    <a:srgbClr val="000000">
                      <a:alpha val="30000"/>
                    </a:srgbClr>
                  </a:outerShdw>
                </a:effectLst>
                <a:latin typeface="Arial"/>
                <a:cs typeface="Times New Roman"/>
              </a:rPr>
              <a:t>ARMSCOR PERFORMANCE AGAINST STRATEGIC OUTPUTS</a:t>
            </a:r>
            <a:endParaRPr lang="en-ZA" sz="1600" b="1" dirty="0">
              <a:solidFill>
                <a:prstClr val="white"/>
              </a:solidFill>
            </a:endParaRPr>
          </a:p>
        </p:txBody>
      </p:sp>
    </p:spTree>
    <p:extLst>
      <p:ext uri="{BB962C8B-B14F-4D97-AF65-F5344CB8AC3E}">
        <p14:creationId xmlns:p14="http://schemas.microsoft.com/office/powerpoint/2010/main" xmlns="" val="26027940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3761116435"/>
              </p:ext>
            </p:extLst>
          </p:nvPr>
        </p:nvGraphicFramePr>
        <p:xfrm>
          <a:off x="70559" y="600363"/>
          <a:ext cx="9008786" cy="5791541"/>
        </p:xfrm>
        <a:graphic>
          <a:graphicData uri="http://schemas.openxmlformats.org/drawingml/2006/table">
            <a:tbl>
              <a:tblPr firstRow="1" firstCol="1" bandRow="1"/>
              <a:tblGrid>
                <a:gridCol w="2376989">
                  <a:extLst>
                    <a:ext uri="{9D8B030D-6E8A-4147-A177-3AD203B41FA5}">
                      <a16:colId xmlns:a16="http://schemas.microsoft.com/office/drawing/2014/main" xmlns="" val="714948744"/>
                    </a:ext>
                  </a:extLst>
                </a:gridCol>
                <a:gridCol w="1692305">
                  <a:extLst>
                    <a:ext uri="{9D8B030D-6E8A-4147-A177-3AD203B41FA5}">
                      <a16:colId xmlns:a16="http://schemas.microsoft.com/office/drawing/2014/main" xmlns="" val="3999664670"/>
                    </a:ext>
                  </a:extLst>
                </a:gridCol>
                <a:gridCol w="1304963">
                  <a:extLst>
                    <a:ext uri="{9D8B030D-6E8A-4147-A177-3AD203B41FA5}">
                      <a16:colId xmlns:a16="http://schemas.microsoft.com/office/drawing/2014/main" xmlns="" val="36530461"/>
                    </a:ext>
                  </a:extLst>
                </a:gridCol>
                <a:gridCol w="3634529">
                  <a:extLst>
                    <a:ext uri="{9D8B030D-6E8A-4147-A177-3AD203B41FA5}">
                      <a16:colId xmlns:a16="http://schemas.microsoft.com/office/drawing/2014/main" xmlns="" val="2449517275"/>
                    </a:ext>
                  </a:extLst>
                </a:gridCol>
              </a:tblGrid>
              <a:tr h="472192">
                <a:tc gridSpan="4">
                  <a:txBody>
                    <a:bodyPr/>
                    <a:lstStyle/>
                    <a:p>
                      <a:pPr marL="30480" algn="just">
                        <a:lnSpc>
                          <a:spcPct val="115000"/>
                        </a:lnSpc>
                        <a:spcAft>
                          <a:spcPts val="0"/>
                        </a:spcAft>
                      </a:pPr>
                      <a:r>
                        <a:rPr lang="en-ZA" sz="8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800" dirty="0">
                        <a:effectLst/>
                        <a:latin typeface="Calibri" panose="020F0502020204030204" pitchFamily="34" charset="0"/>
                        <a:ea typeface="Calibri" panose="020F0502020204030204" pitchFamily="34" charset="0"/>
                        <a:cs typeface="Times New Roman" panose="02020603050405020304" pitchFamily="18" charset="0"/>
                      </a:endParaRPr>
                    </a:p>
                    <a:p>
                      <a:pPr marL="30480" algn="just">
                        <a:lnSpc>
                          <a:spcPct val="115000"/>
                        </a:lnSpc>
                        <a:spcAft>
                          <a:spcPts val="0"/>
                        </a:spcAft>
                      </a:pPr>
                      <a:r>
                        <a:rPr lang="en-ZA" sz="1800" b="1" dirty="0">
                          <a:effectLst/>
                          <a:latin typeface="Arial" panose="020B0604020202020204" pitchFamily="34" charset="0"/>
                          <a:ea typeface="Times New Roman" panose="02020603050405020304" pitchFamily="18" charset="0"/>
                          <a:cs typeface="Times New Roman" panose="02020603050405020304" pitchFamily="18" charset="0"/>
                        </a:rPr>
                        <a:t>Strategic Output 3:  Efficient and Effective Delivery</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7922" marR="3792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accent1">
                        <a:lumMod val="60000"/>
                        <a:lumOff val="4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809861485"/>
                  </a:ext>
                </a:extLst>
              </a:tr>
              <a:tr h="412228">
                <a:tc>
                  <a:txBody>
                    <a:bodyPr/>
                    <a:lstStyle/>
                    <a:p>
                      <a:pPr algn="ctr">
                        <a:lnSpc>
                          <a:spcPct val="115000"/>
                        </a:lnSpc>
                        <a:spcBef>
                          <a:spcPts val="600"/>
                        </a:spcBef>
                        <a:spcAft>
                          <a:spcPts val="600"/>
                        </a:spcAft>
                        <a:tabLst>
                          <a:tab pos="685800" algn="l"/>
                        </a:tabLst>
                      </a:pPr>
                      <a:r>
                        <a:rPr lang="en-ZA" sz="11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Output description</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ZA" sz="11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7922" marR="3792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a:lnSpc>
                          <a:spcPct val="115000"/>
                        </a:lnSpc>
                        <a:spcBef>
                          <a:spcPts val="600"/>
                        </a:spcBef>
                        <a:spcAft>
                          <a:spcPts val="0"/>
                        </a:spcAft>
                        <a:tabLst>
                          <a:tab pos="685800" algn="l"/>
                        </a:tabLst>
                      </a:pPr>
                      <a:r>
                        <a:rPr lang="en-ZA" sz="1100" b="1"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target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Bef>
                          <a:spcPts val="600"/>
                        </a:spcBef>
                        <a:spcAft>
                          <a:spcPts val="0"/>
                        </a:spcAft>
                      </a:pPr>
                      <a:r>
                        <a:rPr lang="en-ZA" sz="1100" b="1"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2021/22</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7922" marR="3792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90170" algn="ctr">
                        <a:lnSpc>
                          <a:spcPct val="115000"/>
                        </a:lnSpc>
                        <a:spcAft>
                          <a:spcPts val="0"/>
                        </a:spcAft>
                      </a:pPr>
                      <a:r>
                        <a:rPr lang="en-ZA" sz="1100" b="1" i="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Achievement </a:t>
                      </a:r>
                      <a:r>
                        <a:rPr lang="en-ZA" sz="1100" b="1"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against target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7922" marR="3792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133350" algn="ctr">
                        <a:lnSpc>
                          <a:spcPct val="115000"/>
                        </a:lnSpc>
                        <a:spcAft>
                          <a:spcPts val="0"/>
                        </a:spcAft>
                      </a:pPr>
                      <a:r>
                        <a:rPr lang="en-ZA" sz="1100" b="1" i="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Performance </a:t>
                      </a:r>
                      <a:r>
                        <a:rPr lang="en-ZA" sz="1100" b="1"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against output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7922" marR="3792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xmlns="" val="3049249827"/>
                  </a:ext>
                </a:extLst>
              </a:tr>
              <a:tr h="269240">
                <a:tc>
                  <a:txBody>
                    <a:bodyPr/>
                    <a:lstStyle/>
                    <a:p>
                      <a:pPr>
                        <a:spcAft>
                          <a:spcPts val="0"/>
                        </a:spcAft>
                      </a:pPr>
                      <a:r>
                        <a:rPr lang="en-ZA" sz="1000" b="1" kern="1200" dirty="0" smtClean="0">
                          <a:solidFill>
                            <a:srgbClr val="000000"/>
                          </a:solidFill>
                          <a:effectLst/>
                          <a:latin typeface="Arial" panose="020B0604020202020204" pitchFamily="34" charset="0"/>
                          <a:cs typeface="Times New Roman" panose="02020603050405020304" pitchFamily="18" charset="0"/>
                        </a:rPr>
                        <a:t>3.2 Infrastructure </a:t>
                      </a:r>
                      <a:r>
                        <a:rPr lang="en-ZA" sz="1000" b="1" kern="1200" dirty="0">
                          <a:solidFill>
                            <a:srgbClr val="000000"/>
                          </a:solidFill>
                          <a:effectLst/>
                          <a:latin typeface="Arial" panose="020B0604020202020204" pitchFamily="34" charset="0"/>
                          <a:cs typeface="Times New Roman" panose="02020603050405020304" pitchFamily="18" charset="0"/>
                        </a:rPr>
                        <a:t>Renewal</a:t>
                      </a:r>
                      <a:endParaRPr lang="en-ZA" sz="1000" dirty="0">
                        <a:effectLst/>
                        <a:latin typeface="Calibri" panose="020F0502020204030204" pitchFamily="34" charset="0"/>
                        <a:cs typeface="Times New Roman" panose="02020603050405020304" pitchFamily="18" charset="0"/>
                      </a:endParaRPr>
                    </a:p>
                  </a:txBody>
                  <a:tcPr marL="37922" marR="37922"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7922" marR="3792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21590" algn="ctr">
                        <a:lnSpc>
                          <a:spcPct val="115000"/>
                        </a:lnSpc>
                        <a:spcAft>
                          <a:spcPts val="0"/>
                        </a:spcAft>
                      </a:pPr>
                      <a:r>
                        <a:rPr lang="en-ZA"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7922" marR="3792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tabLst>
                          <a:tab pos="2001520" algn="r"/>
                        </a:tabLst>
                      </a:pPr>
                      <a:r>
                        <a:rPr lang="en-ZA"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7922" marR="3792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2511995800"/>
                  </a:ext>
                </a:extLst>
              </a:tr>
              <a:tr h="1233765">
                <a:tc>
                  <a:txBody>
                    <a:bodyPr/>
                    <a:lstStyle/>
                    <a:p>
                      <a:pPr>
                        <a:spcAft>
                          <a:spcPts val="0"/>
                        </a:spcAft>
                      </a:pPr>
                      <a:r>
                        <a:rPr lang="en-ZA" sz="1000" kern="1200" dirty="0" smtClean="0">
                          <a:solidFill>
                            <a:srgbClr val="000000"/>
                          </a:solidFill>
                          <a:effectLst/>
                          <a:latin typeface="Arial" panose="020B0604020202020204" pitchFamily="34" charset="0"/>
                          <a:cs typeface="Times New Roman" panose="02020603050405020304" pitchFamily="18" charset="0"/>
                        </a:rPr>
                        <a:t>3.2.1 Renew </a:t>
                      </a:r>
                      <a:r>
                        <a:rPr lang="en-ZA" sz="1000" kern="1200" dirty="0">
                          <a:solidFill>
                            <a:srgbClr val="000000"/>
                          </a:solidFill>
                          <a:effectLst/>
                          <a:latin typeface="Arial" panose="020B0604020202020204" pitchFamily="34" charset="0"/>
                          <a:cs typeface="Times New Roman" panose="02020603050405020304" pitchFamily="18" charset="0"/>
                        </a:rPr>
                        <a:t>application systems to </a:t>
                      </a:r>
                      <a:endParaRPr lang="en-ZA" sz="1000" kern="1200" dirty="0" smtClean="0">
                        <a:solidFill>
                          <a:srgbClr val="000000"/>
                        </a:solidFill>
                        <a:effectLst/>
                        <a:latin typeface="Arial" panose="020B0604020202020204" pitchFamily="34" charset="0"/>
                        <a:cs typeface="Times New Roman" panose="02020603050405020304" pitchFamily="18" charset="0"/>
                      </a:endParaRPr>
                    </a:p>
                    <a:p>
                      <a:pPr>
                        <a:spcAft>
                          <a:spcPts val="0"/>
                        </a:spcAft>
                      </a:pPr>
                      <a:r>
                        <a:rPr lang="en-ZA" sz="1000" kern="1200" dirty="0" smtClean="0">
                          <a:solidFill>
                            <a:srgbClr val="000000"/>
                          </a:solidFill>
                          <a:effectLst/>
                          <a:latin typeface="Arial" panose="020B0604020202020204" pitchFamily="34" charset="0"/>
                          <a:cs typeface="Times New Roman" panose="02020603050405020304" pitchFamily="18" charset="0"/>
                        </a:rPr>
                        <a:t>         improve effectiveness </a:t>
                      </a:r>
                      <a:r>
                        <a:rPr lang="en-ZA" sz="1000" kern="1200" dirty="0">
                          <a:solidFill>
                            <a:srgbClr val="000000"/>
                          </a:solidFill>
                          <a:effectLst/>
                          <a:latin typeface="Arial" panose="020B0604020202020204" pitchFamily="34" charset="0"/>
                          <a:cs typeface="Times New Roman" panose="02020603050405020304" pitchFamily="18" charset="0"/>
                        </a:rPr>
                        <a:t>and </a:t>
                      </a:r>
                      <a:endParaRPr lang="en-ZA" sz="1000" kern="1200" dirty="0" smtClean="0">
                        <a:solidFill>
                          <a:srgbClr val="000000"/>
                        </a:solidFill>
                        <a:effectLst/>
                        <a:latin typeface="Arial" panose="020B0604020202020204" pitchFamily="34" charset="0"/>
                        <a:cs typeface="Times New Roman" panose="02020603050405020304" pitchFamily="18" charset="0"/>
                      </a:endParaRPr>
                    </a:p>
                    <a:p>
                      <a:pPr>
                        <a:spcAft>
                          <a:spcPts val="0"/>
                        </a:spcAft>
                      </a:pPr>
                      <a:r>
                        <a:rPr lang="en-ZA" sz="1000" kern="1200" dirty="0" smtClean="0">
                          <a:solidFill>
                            <a:srgbClr val="000000"/>
                          </a:solidFill>
                          <a:effectLst/>
                          <a:latin typeface="Arial" panose="020B0604020202020204" pitchFamily="34" charset="0"/>
                          <a:cs typeface="Times New Roman" panose="02020603050405020304" pitchFamily="18" charset="0"/>
                        </a:rPr>
                        <a:t>         efficiency</a:t>
                      </a:r>
                      <a:r>
                        <a:rPr lang="en-ZA" sz="1000" kern="1200" dirty="0">
                          <a:solidFill>
                            <a:srgbClr val="000000"/>
                          </a:solidFill>
                          <a:effectLst/>
                          <a:latin typeface="Arial" panose="020B0604020202020204" pitchFamily="34" charset="0"/>
                          <a:cs typeface="Times New Roman" panose="02020603050405020304" pitchFamily="18" charset="0"/>
                        </a:rPr>
                        <a:t>:</a:t>
                      </a:r>
                      <a:endParaRPr lang="en-ZA" sz="1000" dirty="0">
                        <a:effectLst/>
                        <a:latin typeface="Calibri" panose="020F0502020204030204" pitchFamily="34" charset="0"/>
                        <a:cs typeface="Times New Roman" panose="02020603050405020304" pitchFamily="18" charset="0"/>
                      </a:endParaRPr>
                    </a:p>
                    <a:p>
                      <a:pPr marL="215265" indent="-269875">
                        <a:spcAft>
                          <a:spcPts val="0"/>
                        </a:spcAft>
                      </a:pPr>
                      <a:r>
                        <a:rPr lang="en-ZA" sz="1000" kern="1200" dirty="0">
                          <a:solidFill>
                            <a:srgbClr val="000000"/>
                          </a:solidFill>
                          <a:effectLst/>
                          <a:latin typeface="Arial" panose="020B0604020202020204" pitchFamily="34" charset="0"/>
                          <a:cs typeface="Times New Roman" panose="02020603050405020304" pitchFamily="18" charset="0"/>
                        </a:rPr>
                        <a:t> </a:t>
                      </a:r>
                      <a:endParaRPr lang="en-ZA" sz="1000" dirty="0">
                        <a:effectLst/>
                        <a:latin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ZA" sz="1000" kern="1200" dirty="0" smtClean="0">
                          <a:solidFill>
                            <a:srgbClr val="000000"/>
                          </a:solidFill>
                          <a:effectLst/>
                          <a:latin typeface="Arial" panose="020B0604020202020204" pitchFamily="34" charset="0"/>
                        </a:rPr>
                        <a:t>Implementation of the approved application system renewal plan.</a:t>
                      </a:r>
                      <a:r>
                        <a:rPr lang="en-ZA" sz="1000" kern="1200" dirty="0">
                          <a:solidFill>
                            <a:srgbClr val="000000"/>
                          </a:solidFill>
                          <a:effectLst/>
                          <a:latin typeface="Arial" panose="020B0604020202020204" pitchFamily="34" charset="0"/>
                          <a:cs typeface="Times New Roman" panose="02020603050405020304" pitchFamily="18" charset="0"/>
                        </a:rPr>
                        <a:t> </a:t>
                      </a:r>
                      <a:endParaRPr lang="en-ZA" sz="1000" dirty="0">
                        <a:effectLst/>
                        <a:latin typeface="Calibri" panose="020F0502020204030204" pitchFamily="34" charset="0"/>
                        <a:cs typeface="Times New Roman" panose="02020603050405020304" pitchFamily="18" charset="0"/>
                      </a:endParaRPr>
                    </a:p>
                    <a:p>
                      <a:pPr>
                        <a:spcAft>
                          <a:spcPts val="0"/>
                        </a:spcAft>
                      </a:pPr>
                      <a:r>
                        <a:rPr lang="en-ZA" sz="1000" kern="1200" dirty="0">
                          <a:solidFill>
                            <a:srgbClr val="000000"/>
                          </a:solidFill>
                          <a:effectLst/>
                          <a:latin typeface="Arial" panose="020B0604020202020204" pitchFamily="34" charset="0"/>
                          <a:cs typeface="Times New Roman" panose="02020603050405020304" pitchFamily="18" charset="0"/>
                        </a:rPr>
                        <a:t> </a:t>
                      </a:r>
                      <a:endParaRPr lang="en-ZA" sz="1000" dirty="0">
                        <a:effectLst/>
                        <a:latin typeface="Calibri" panose="020F0502020204030204" pitchFamily="34" charset="0"/>
                        <a:cs typeface="Times New Roman" panose="02020603050405020304" pitchFamily="18" charset="0"/>
                      </a:endParaRPr>
                    </a:p>
                  </a:txBody>
                  <a:tcPr marL="37922" marR="3792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endParaRPr lang="en-ZA" sz="10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ZA" sz="10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80</a:t>
                      </a:r>
                      <a:r>
                        <a:rPr lang="en-ZA"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000" dirty="0">
                          <a:effectLst/>
                          <a:latin typeface="Arial" panose="020B0604020202020204" pitchFamily="34" charset="0"/>
                          <a:ea typeface="Calibri" panose="020F0502020204030204" pitchFamily="34" charset="0"/>
                          <a:cs typeface="Times New Roman" panose="02020603050405020304" pitchFamily="18" charset="0"/>
                        </a:rPr>
                        <a:t>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endParaRPr lang="en-ZA"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ZA" sz="1000" dirty="0" smtClean="0">
                          <a:effectLst/>
                          <a:latin typeface="Arial" panose="020B0604020202020204" pitchFamily="34" charset="0"/>
                          <a:ea typeface="Calibri" panose="020F0502020204030204" pitchFamily="34" charset="0"/>
                          <a:cs typeface="Times New Roman" panose="02020603050405020304" pitchFamily="18" charset="0"/>
                        </a:rPr>
                        <a:t>0</a:t>
                      </a:r>
                      <a:r>
                        <a:rPr lang="en-ZA" sz="1000" dirty="0">
                          <a:effectLst/>
                          <a:latin typeface="Arial" panose="020B0604020202020204" pitchFamily="34" charset="0"/>
                          <a:ea typeface="Calibri" panose="020F0502020204030204" pitchFamily="34" charset="0"/>
                          <a:cs typeface="Times New Roman" panose="02020603050405020304" pitchFamily="18" charset="0"/>
                        </a:rPr>
                        <a:t>%</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spcAft>
                          <a:spcPts val="0"/>
                        </a:spcAft>
                      </a:pPr>
                      <a:r>
                        <a:rPr lang="en-ZA" sz="1000" kern="1200" dirty="0">
                          <a:solidFill>
                            <a:srgbClr val="000000"/>
                          </a:solidFill>
                          <a:effectLst/>
                          <a:latin typeface="Arial" panose="020B0604020202020204" pitchFamily="34" charset="0"/>
                          <a:cs typeface="Times New Roman" panose="02020603050405020304" pitchFamily="18" charset="0"/>
                        </a:rPr>
                        <a:t> </a:t>
                      </a:r>
                      <a:endParaRPr lang="en-ZA" sz="1000" dirty="0">
                        <a:effectLst/>
                        <a:latin typeface="Calibri" panose="020F0502020204030204" pitchFamily="34" charset="0"/>
                        <a:cs typeface="Times New Roman" panose="02020603050405020304" pitchFamily="18" charset="0"/>
                      </a:endParaRPr>
                    </a:p>
                    <a:p>
                      <a:pPr>
                        <a:spcAft>
                          <a:spcPts val="0"/>
                        </a:spcAft>
                      </a:pPr>
                      <a:r>
                        <a:rPr lang="en-ZA" sz="1000" kern="1200" dirty="0">
                          <a:solidFill>
                            <a:srgbClr val="000000"/>
                          </a:solidFill>
                          <a:effectLst/>
                          <a:latin typeface="Arial" panose="020B0604020202020204" pitchFamily="34" charset="0"/>
                          <a:cs typeface="Times New Roman" panose="02020603050405020304" pitchFamily="18" charset="0"/>
                        </a:rPr>
                        <a:t>Only the payroll solution was implemented.</a:t>
                      </a:r>
                      <a:endParaRPr lang="en-ZA" sz="1000" dirty="0">
                        <a:effectLst/>
                        <a:latin typeface="Calibri" panose="020F0502020204030204" pitchFamily="34" charset="0"/>
                        <a:cs typeface="Times New Roman" panose="02020603050405020304" pitchFamily="18" charset="0"/>
                      </a:endParaRPr>
                    </a:p>
                    <a:p>
                      <a:pPr>
                        <a:spcAft>
                          <a:spcPts val="0"/>
                        </a:spcAft>
                      </a:pPr>
                      <a:r>
                        <a:rPr lang="en-ZA" sz="1000" kern="1200" dirty="0">
                          <a:solidFill>
                            <a:srgbClr val="000000"/>
                          </a:solidFill>
                          <a:effectLst/>
                          <a:latin typeface="Arial" panose="020B0604020202020204" pitchFamily="34" charset="0"/>
                          <a:cs typeface="Times New Roman" panose="02020603050405020304" pitchFamily="18" charset="0"/>
                        </a:rPr>
                        <a:t> </a:t>
                      </a:r>
                      <a:endParaRPr lang="en-ZA" sz="1000" dirty="0">
                        <a:effectLst/>
                        <a:latin typeface="Calibri" panose="020F0502020204030204" pitchFamily="34" charset="0"/>
                        <a:cs typeface="Times New Roman" panose="02020603050405020304" pitchFamily="18" charset="0"/>
                      </a:endParaRPr>
                    </a:p>
                    <a:p>
                      <a:pPr>
                        <a:spcAft>
                          <a:spcPts val="0"/>
                        </a:spcAft>
                      </a:pPr>
                      <a:r>
                        <a:rPr lang="en-ZA" sz="1000" kern="1200" dirty="0">
                          <a:solidFill>
                            <a:srgbClr val="000000"/>
                          </a:solidFill>
                          <a:effectLst/>
                          <a:latin typeface="Arial" panose="020B0604020202020204" pitchFamily="34" charset="0"/>
                          <a:cs typeface="Times New Roman" panose="02020603050405020304" pitchFamily="18" charset="0"/>
                        </a:rPr>
                        <a:t>The delays relating to ERP means delayed replacement of some legacy application systems (e.g. KBA, </a:t>
                      </a:r>
                      <a:r>
                        <a:rPr lang="en-ZA" sz="1000" kern="1200" dirty="0" err="1">
                          <a:solidFill>
                            <a:srgbClr val="000000"/>
                          </a:solidFill>
                          <a:effectLst/>
                          <a:latin typeface="Arial" panose="020B0604020202020204" pitchFamily="34" charset="0"/>
                          <a:cs typeface="Times New Roman" panose="02020603050405020304" pitchFamily="18" charset="0"/>
                        </a:rPr>
                        <a:t>Finbis</a:t>
                      </a:r>
                      <a:r>
                        <a:rPr lang="en-ZA" sz="1000" kern="1200" dirty="0">
                          <a:solidFill>
                            <a:srgbClr val="000000"/>
                          </a:solidFill>
                          <a:effectLst/>
                          <a:latin typeface="Arial" panose="020B0604020202020204" pitchFamily="34" charset="0"/>
                          <a:cs typeface="Times New Roman" panose="02020603050405020304" pitchFamily="18" charset="0"/>
                        </a:rPr>
                        <a:t>, Cyborg, etc.).</a:t>
                      </a:r>
                      <a:endParaRPr lang="en-ZA" sz="1000" dirty="0">
                        <a:effectLst/>
                        <a:latin typeface="Calibri" panose="020F0502020204030204" pitchFamily="34" charset="0"/>
                        <a:cs typeface="Times New Roman" panose="02020603050405020304" pitchFamily="18" charset="0"/>
                      </a:endParaRPr>
                    </a:p>
                    <a:p>
                      <a:pPr>
                        <a:spcAft>
                          <a:spcPts val="0"/>
                        </a:spcAft>
                      </a:pPr>
                      <a:r>
                        <a:rPr lang="en-ZA" sz="1000" kern="1200" dirty="0">
                          <a:solidFill>
                            <a:srgbClr val="000000"/>
                          </a:solidFill>
                          <a:effectLst/>
                          <a:latin typeface="Arial" panose="020B0604020202020204" pitchFamily="34" charset="0"/>
                          <a:cs typeface="Times New Roman" panose="02020603050405020304" pitchFamily="18" charset="0"/>
                        </a:rPr>
                        <a:t> </a:t>
                      </a:r>
                      <a:endParaRPr lang="en-ZA" sz="1000" dirty="0">
                        <a:effectLst/>
                        <a:latin typeface="Calibri" panose="020F0502020204030204" pitchFamily="34" charset="0"/>
                        <a:cs typeface="Times New Roman" panose="02020603050405020304" pitchFamily="18" charset="0"/>
                      </a:endParaRPr>
                    </a:p>
                    <a:p>
                      <a:pPr>
                        <a:spcAft>
                          <a:spcPts val="0"/>
                        </a:spcAft>
                      </a:pPr>
                      <a:r>
                        <a:rPr lang="en-ZA" sz="1000" b="1" i="1" kern="1200" dirty="0">
                          <a:solidFill>
                            <a:srgbClr val="000000"/>
                          </a:solidFill>
                          <a:effectLst/>
                          <a:latin typeface="Arial" panose="020B0604020202020204" pitchFamily="34" charset="0"/>
                          <a:cs typeface="Times New Roman" panose="02020603050405020304" pitchFamily="18" charset="0"/>
                        </a:rPr>
                        <a:t>Target not achieved</a:t>
                      </a:r>
                      <a:r>
                        <a:rPr lang="en-ZA" sz="1000" b="1" i="1" kern="1200" dirty="0" smtClean="0">
                          <a:solidFill>
                            <a:srgbClr val="000000"/>
                          </a:solidFill>
                          <a:effectLst/>
                          <a:latin typeface="Arial" panose="020B0604020202020204" pitchFamily="34" charset="0"/>
                          <a:cs typeface="Times New Roman" panose="02020603050405020304" pitchFamily="18" charset="0"/>
                        </a:rPr>
                        <a:t>.</a:t>
                      </a:r>
                      <a:r>
                        <a:rPr lang="en-ZA" sz="1000" b="1" i="1" kern="1200" dirty="0">
                          <a:solidFill>
                            <a:srgbClr val="000000"/>
                          </a:solidFill>
                          <a:effectLst/>
                          <a:latin typeface="Arial" panose="020B0604020202020204" pitchFamily="34" charset="0"/>
                          <a:cs typeface="Times New Roman" panose="02020603050405020304" pitchFamily="18" charset="0"/>
                        </a:rPr>
                        <a:t> </a:t>
                      </a:r>
                      <a:endParaRPr lang="en-ZA" sz="1000" dirty="0">
                        <a:effectLst/>
                        <a:latin typeface="Calibri" panose="020F0502020204030204" pitchFamily="34" charset="0"/>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233989964"/>
                  </a:ext>
                </a:extLst>
              </a:tr>
              <a:tr h="487458">
                <a:tc>
                  <a:txBody>
                    <a:bodyPr/>
                    <a:lstStyle/>
                    <a:p>
                      <a:pPr marL="215265" indent="-269875">
                        <a:spcAft>
                          <a:spcPts val="0"/>
                        </a:spcAft>
                      </a:pPr>
                      <a:r>
                        <a:rPr lang="en-ZA" sz="1000" kern="1200" dirty="0">
                          <a:solidFill>
                            <a:srgbClr val="000000"/>
                          </a:solidFill>
                          <a:effectLst/>
                          <a:latin typeface="Arial" panose="020B0604020202020204" pitchFamily="34" charset="0"/>
                          <a:cs typeface="Times New Roman" panose="02020603050405020304" pitchFamily="18" charset="0"/>
                        </a:rPr>
                        <a:t> </a:t>
                      </a:r>
                      <a:endParaRPr lang="en-ZA" sz="1000" dirty="0">
                        <a:effectLst/>
                        <a:latin typeface="Calibri" panose="020F0502020204030204" pitchFamily="34" charset="0"/>
                        <a:cs typeface="Times New Roman" panose="02020603050405020304" pitchFamily="18" charset="0"/>
                      </a:endParaRPr>
                    </a:p>
                    <a:p>
                      <a:pPr marL="0" lvl="0" indent="0">
                        <a:spcAft>
                          <a:spcPts val="0"/>
                        </a:spcAft>
                        <a:buFont typeface="Symbol" panose="05050102010706020507" pitchFamily="18" charset="2"/>
                        <a:buNone/>
                      </a:pPr>
                      <a:r>
                        <a:rPr lang="en-ZA" sz="1000" kern="1200" dirty="0" smtClean="0">
                          <a:solidFill>
                            <a:srgbClr val="000000"/>
                          </a:solidFill>
                          <a:effectLst/>
                          <a:latin typeface="Arial" panose="020B0604020202020204" pitchFamily="34" charset="0"/>
                          <a:cs typeface="Times New Roman" panose="02020603050405020304" pitchFamily="18" charset="0"/>
                        </a:rPr>
                        <a:t>3.2.1 Implement </a:t>
                      </a:r>
                      <a:r>
                        <a:rPr lang="en-ZA" sz="1000" kern="1200" dirty="0">
                          <a:solidFill>
                            <a:srgbClr val="000000"/>
                          </a:solidFill>
                          <a:effectLst/>
                          <a:latin typeface="Arial" panose="020B0604020202020204" pitchFamily="34" charset="0"/>
                          <a:cs typeface="Times New Roman" panose="02020603050405020304" pitchFamily="18" charset="0"/>
                        </a:rPr>
                        <a:t>IT </a:t>
                      </a:r>
                      <a:r>
                        <a:rPr lang="en-ZA" sz="1000" kern="1200" dirty="0" smtClean="0">
                          <a:solidFill>
                            <a:srgbClr val="000000"/>
                          </a:solidFill>
                          <a:effectLst/>
                          <a:latin typeface="Arial" panose="020B0604020202020204" pitchFamily="34" charset="0"/>
                          <a:cs typeface="Times New Roman" panose="02020603050405020304" pitchFamily="18" charset="0"/>
                        </a:rPr>
                        <a:t>infrastructure</a:t>
                      </a:r>
                    </a:p>
                    <a:p>
                      <a:pPr marL="0" lvl="0" indent="0">
                        <a:spcAft>
                          <a:spcPts val="0"/>
                        </a:spcAft>
                        <a:buFont typeface="Symbol" panose="05050102010706020507" pitchFamily="18" charset="2"/>
                        <a:buNone/>
                      </a:pPr>
                      <a:r>
                        <a:rPr lang="en-ZA" sz="1000" kern="1200" dirty="0" smtClean="0">
                          <a:solidFill>
                            <a:srgbClr val="000000"/>
                          </a:solidFill>
                          <a:effectLst/>
                          <a:latin typeface="Arial" panose="020B0604020202020204" pitchFamily="34" charset="0"/>
                          <a:cs typeface="Times New Roman" panose="02020603050405020304" pitchFamily="18" charset="0"/>
                        </a:rPr>
                        <a:t>         Renewal in </a:t>
                      </a:r>
                      <a:r>
                        <a:rPr lang="en-ZA" sz="1000" kern="1200" dirty="0">
                          <a:solidFill>
                            <a:srgbClr val="000000"/>
                          </a:solidFill>
                          <a:effectLst/>
                          <a:latin typeface="Arial" panose="020B0604020202020204" pitchFamily="34" charset="0"/>
                          <a:cs typeface="Times New Roman" panose="02020603050405020304" pitchFamily="18" charset="0"/>
                        </a:rPr>
                        <a:t>line with </a:t>
                      </a:r>
                      <a:r>
                        <a:rPr lang="en-ZA" sz="1000" kern="1200" dirty="0" smtClean="0">
                          <a:solidFill>
                            <a:srgbClr val="000000"/>
                          </a:solidFill>
                          <a:effectLst/>
                          <a:latin typeface="Arial" panose="020B0604020202020204" pitchFamily="34" charset="0"/>
                          <a:cs typeface="Times New Roman" panose="02020603050405020304" pitchFamily="18" charset="0"/>
                        </a:rPr>
                        <a:t>Business</a:t>
                      </a:r>
                    </a:p>
                    <a:p>
                      <a:pPr marL="0" lvl="0" indent="0">
                        <a:spcAft>
                          <a:spcPts val="0"/>
                        </a:spcAft>
                        <a:buFont typeface="Symbol" panose="05050102010706020507" pitchFamily="18" charset="2"/>
                        <a:buNone/>
                      </a:pPr>
                      <a:r>
                        <a:rPr lang="en-ZA" sz="1000" kern="1200" dirty="0" smtClean="0">
                          <a:solidFill>
                            <a:srgbClr val="000000"/>
                          </a:solidFill>
                          <a:effectLst/>
                          <a:latin typeface="Arial" panose="020B0604020202020204" pitchFamily="34" charset="0"/>
                          <a:cs typeface="Times New Roman" panose="02020603050405020304" pitchFamily="18" charset="0"/>
                        </a:rPr>
                        <a:t>         </a:t>
                      </a:r>
                      <a:r>
                        <a:rPr lang="en-ZA" sz="1000" kern="1200" dirty="0">
                          <a:solidFill>
                            <a:srgbClr val="000000"/>
                          </a:solidFill>
                          <a:effectLst/>
                          <a:latin typeface="Arial" panose="020B0604020202020204" pitchFamily="34" charset="0"/>
                          <a:cs typeface="Times New Roman" panose="02020603050405020304" pitchFamily="18" charset="0"/>
                        </a:rPr>
                        <a:t>Continuity Plan </a:t>
                      </a:r>
                      <a:r>
                        <a:rPr lang="en-ZA" sz="1000" kern="1200" dirty="0" smtClean="0">
                          <a:solidFill>
                            <a:srgbClr val="000000"/>
                          </a:solidFill>
                          <a:effectLst/>
                          <a:latin typeface="Arial" panose="020B0604020202020204" pitchFamily="34" charset="0"/>
                          <a:cs typeface="Times New Roman" panose="02020603050405020304" pitchFamily="18" charset="0"/>
                        </a:rPr>
                        <a:t>in times </a:t>
                      </a:r>
                      <a:r>
                        <a:rPr lang="en-ZA" sz="1000" kern="1200" dirty="0">
                          <a:solidFill>
                            <a:srgbClr val="000000"/>
                          </a:solidFill>
                          <a:effectLst/>
                          <a:latin typeface="Arial" panose="020B0604020202020204" pitchFamily="34" charset="0"/>
                          <a:cs typeface="Times New Roman" panose="02020603050405020304" pitchFamily="18" charset="0"/>
                        </a:rPr>
                        <a:t>of crises</a:t>
                      </a:r>
                      <a:r>
                        <a:rPr lang="en-ZA" sz="1000" kern="1200" dirty="0" smtClean="0">
                          <a:solidFill>
                            <a:srgbClr val="000000"/>
                          </a:solidFill>
                          <a:effectLst/>
                          <a:latin typeface="Arial" panose="020B0604020202020204" pitchFamily="34" charset="0"/>
                          <a:cs typeface="Times New Roman" panose="02020603050405020304" pitchFamily="18" charset="0"/>
                        </a:rPr>
                        <a:t>.</a:t>
                      </a:r>
                      <a:r>
                        <a:rPr lang="en-ZA" sz="1000" kern="1200" dirty="0">
                          <a:solidFill>
                            <a:srgbClr val="000000"/>
                          </a:solidFill>
                          <a:effectLst/>
                          <a:latin typeface="Arial" panose="020B0604020202020204" pitchFamily="34" charset="0"/>
                          <a:cs typeface="Times New Roman" panose="02020603050405020304" pitchFamily="18" charset="0"/>
                        </a:rPr>
                        <a:t> </a:t>
                      </a:r>
                      <a:endParaRPr lang="en-ZA" sz="1000" dirty="0">
                        <a:effectLst/>
                        <a:latin typeface="Calibri" panose="020F0502020204030204" pitchFamily="34" charset="0"/>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ZA"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31 March 2022</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ZA" sz="1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17 March 2022</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spcAft>
                          <a:spcPts val="0"/>
                        </a:spcAft>
                      </a:pPr>
                      <a:r>
                        <a:rPr lang="en-ZA" sz="1000" kern="1200" dirty="0">
                          <a:solidFill>
                            <a:srgbClr val="000000"/>
                          </a:solidFill>
                          <a:effectLst/>
                          <a:latin typeface="Arial" panose="020B0604020202020204" pitchFamily="34" charset="0"/>
                          <a:cs typeface="Times New Roman" panose="02020603050405020304" pitchFamily="18" charset="0"/>
                        </a:rPr>
                        <a:t> </a:t>
                      </a:r>
                      <a:endParaRPr lang="en-ZA" sz="1000" dirty="0">
                        <a:effectLst/>
                        <a:latin typeface="Calibri" panose="020F0502020204030204" pitchFamily="34" charset="0"/>
                        <a:cs typeface="Times New Roman" panose="02020603050405020304" pitchFamily="18" charset="0"/>
                      </a:endParaRPr>
                    </a:p>
                    <a:p>
                      <a:pPr>
                        <a:spcAft>
                          <a:spcPts val="0"/>
                        </a:spcAft>
                      </a:pPr>
                      <a:r>
                        <a:rPr lang="en-ZA" sz="1000" kern="1200" dirty="0">
                          <a:solidFill>
                            <a:srgbClr val="000000"/>
                          </a:solidFill>
                          <a:effectLst/>
                          <a:latin typeface="Arial" panose="020B0604020202020204" pitchFamily="34" charset="0"/>
                          <a:cs typeface="Times New Roman" panose="02020603050405020304" pitchFamily="18" charset="0"/>
                        </a:rPr>
                        <a:t>3 infrastructure projects were identified to support the Business Continuity Plan:</a:t>
                      </a:r>
                      <a:endParaRPr lang="en-ZA" sz="1000" dirty="0">
                        <a:effectLst/>
                        <a:latin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ZA" sz="1000" kern="1200" dirty="0">
                          <a:solidFill>
                            <a:srgbClr val="000000"/>
                          </a:solidFill>
                          <a:effectLst/>
                          <a:latin typeface="Arial" panose="020B0604020202020204" pitchFamily="34" charset="0"/>
                          <a:cs typeface="Times New Roman" panose="02020603050405020304" pitchFamily="18" charset="0"/>
                        </a:rPr>
                        <a:t>The procurement configuration and commissioning of 4 backup servers has been completed.</a:t>
                      </a:r>
                      <a:endParaRPr lang="en-ZA" sz="1000" dirty="0">
                        <a:effectLst/>
                        <a:latin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ZA" sz="1000" kern="1200" dirty="0">
                          <a:solidFill>
                            <a:srgbClr val="000000"/>
                          </a:solidFill>
                          <a:effectLst/>
                          <a:latin typeface="Arial" panose="020B0604020202020204" pitchFamily="34" charset="0"/>
                          <a:cs typeface="Times New Roman" panose="02020603050405020304" pitchFamily="18" charset="0"/>
                        </a:rPr>
                        <a:t>Implementation of Storage at the head office has been completed.</a:t>
                      </a:r>
                      <a:endParaRPr lang="en-ZA" sz="1000" dirty="0">
                        <a:effectLst/>
                        <a:latin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ZA" sz="1000" kern="1200" dirty="0">
                          <a:solidFill>
                            <a:srgbClr val="000000"/>
                          </a:solidFill>
                          <a:effectLst/>
                          <a:latin typeface="Arial" panose="020B0604020202020204" pitchFamily="34" charset="0"/>
                          <a:cs typeface="Times New Roman" panose="02020603050405020304" pitchFamily="18" charset="0"/>
                        </a:rPr>
                        <a:t>The submission for order placement for the Unified Computing System (UCS) was approved by the Board on 17 March 2022.</a:t>
                      </a:r>
                      <a:endParaRPr lang="en-ZA" sz="1000" dirty="0">
                        <a:effectLst/>
                        <a:latin typeface="Calibri" panose="020F0502020204030204" pitchFamily="34" charset="0"/>
                        <a:cs typeface="Times New Roman" panose="02020603050405020304" pitchFamily="18" charset="0"/>
                      </a:endParaRPr>
                    </a:p>
                    <a:p>
                      <a:pPr>
                        <a:spcAft>
                          <a:spcPts val="0"/>
                        </a:spcAft>
                      </a:pPr>
                      <a:r>
                        <a:rPr lang="en-ZA" sz="1000" kern="1200" dirty="0">
                          <a:solidFill>
                            <a:srgbClr val="000000"/>
                          </a:solidFill>
                          <a:effectLst/>
                          <a:latin typeface="Arial" panose="020B0604020202020204" pitchFamily="34" charset="0"/>
                          <a:cs typeface="Times New Roman" panose="02020603050405020304" pitchFamily="18" charset="0"/>
                        </a:rPr>
                        <a:t> </a:t>
                      </a:r>
                      <a:endParaRPr lang="en-ZA" sz="1000" dirty="0">
                        <a:effectLst/>
                        <a:latin typeface="Calibri" panose="020F0502020204030204" pitchFamily="34" charset="0"/>
                        <a:cs typeface="Times New Roman" panose="02020603050405020304" pitchFamily="18" charset="0"/>
                      </a:endParaRPr>
                    </a:p>
                    <a:p>
                      <a:pPr>
                        <a:spcAft>
                          <a:spcPts val="0"/>
                        </a:spcAft>
                      </a:pPr>
                      <a:r>
                        <a:rPr lang="en-ZA" sz="1000" b="1" i="1" kern="1200" dirty="0">
                          <a:solidFill>
                            <a:srgbClr val="000000"/>
                          </a:solidFill>
                          <a:effectLst/>
                          <a:latin typeface="Arial" panose="020B0604020202020204" pitchFamily="34" charset="0"/>
                          <a:cs typeface="Times New Roman" panose="02020603050405020304" pitchFamily="18" charset="0"/>
                        </a:rPr>
                        <a:t>Partially achieved</a:t>
                      </a:r>
                      <a:r>
                        <a:rPr lang="en-ZA" sz="1000" b="1" i="1" kern="1200" dirty="0" smtClean="0">
                          <a:solidFill>
                            <a:srgbClr val="000000"/>
                          </a:solidFill>
                          <a:effectLst/>
                          <a:latin typeface="Arial" panose="020B0604020202020204" pitchFamily="34" charset="0"/>
                          <a:cs typeface="Times New Roman" panose="02020603050405020304" pitchFamily="18" charset="0"/>
                        </a:rPr>
                        <a:t>.</a:t>
                      </a:r>
                      <a:r>
                        <a:rPr lang="en-ZA" sz="1000" b="1" i="1" kern="1200" dirty="0">
                          <a:solidFill>
                            <a:srgbClr val="000000"/>
                          </a:solidFill>
                          <a:effectLst/>
                          <a:latin typeface="Arial" panose="020B0604020202020204" pitchFamily="34" charset="0"/>
                          <a:cs typeface="Times New Roman" panose="02020603050405020304" pitchFamily="18" charset="0"/>
                        </a:rPr>
                        <a:t> </a:t>
                      </a:r>
                      <a:endParaRPr lang="en-ZA" sz="1000" dirty="0">
                        <a:effectLst/>
                        <a:latin typeface="Calibri" panose="020F0502020204030204" pitchFamily="34" charset="0"/>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604862457"/>
                  </a:ext>
                </a:extLst>
              </a:tr>
              <a:tr h="762978">
                <a:tc>
                  <a:txBody>
                    <a:bodyPr/>
                    <a:lstStyle/>
                    <a:p>
                      <a:pPr marL="215265" indent="-269875">
                        <a:spcAft>
                          <a:spcPts val="0"/>
                        </a:spcAft>
                      </a:pPr>
                      <a:r>
                        <a:rPr lang="en-ZA" sz="1000" kern="1200" dirty="0">
                          <a:solidFill>
                            <a:srgbClr val="000000"/>
                          </a:solidFill>
                          <a:effectLst/>
                          <a:latin typeface="Arial" panose="020B0604020202020204" pitchFamily="34" charset="0"/>
                          <a:cs typeface="Times New Roman" panose="02020603050405020304" pitchFamily="18" charset="0"/>
                        </a:rPr>
                        <a:t> </a:t>
                      </a:r>
                      <a:endParaRPr lang="en-ZA" sz="1000" dirty="0">
                        <a:effectLst/>
                        <a:latin typeface="Calibri" panose="020F0502020204030204" pitchFamily="34" charset="0"/>
                        <a:cs typeface="Times New Roman" panose="02020603050405020304" pitchFamily="18" charset="0"/>
                      </a:endParaRPr>
                    </a:p>
                    <a:p>
                      <a:pPr marL="215265" indent="-269875">
                        <a:spcAft>
                          <a:spcPts val="0"/>
                        </a:spcAft>
                      </a:pPr>
                      <a:r>
                        <a:rPr lang="en-ZA" sz="1000" kern="1200" dirty="0" smtClean="0">
                          <a:solidFill>
                            <a:srgbClr val="000000"/>
                          </a:solidFill>
                          <a:effectLst/>
                          <a:latin typeface="Arial" panose="020B0604020202020204" pitchFamily="34" charset="0"/>
                          <a:cs typeface="Times New Roman" panose="02020603050405020304" pitchFamily="18" charset="0"/>
                        </a:rPr>
                        <a:t>3.2.2 Improve </a:t>
                      </a:r>
                      <a:r>
                        <a:rPr lang="en-ZA" sz="1000" kern="1200" dirty="0">
                          <a:solidFill>
                            <a:srgbClr val="000000"/>
                          </a:solidFill>
                          <a:effectLst/>
                          <a:latin typeface="Arial" panose="020B0604020202020204" pitchFamily="34" charset="0"/>
                          <a:cs typeface="Times New Roman" panose="02020603050405020304" pitchFamily="18" charset="0"/>
                        </a:rPr>
                        <a:t>Information Security:  </a:t>
                      </a:r>
                      <a:endParaRPr lang="en-ZA" sz="1000" dirty="0">
                        <a:effectLst/>
                        <a:latin typeface="Calibri" panose="020F0502020204030204" pitchFamily="34" charset="0"/>
                        <a:cs typeface="Times New Roman" panose="02020603050405020304" pitchFamily="18" charset="0"/>
                      </a:endParaRPr>
                    </a:p>
                    <a:p>
                      <a:pPr marL="295910" indent="-171450">
                        <a:spcAft>
                          <a:spcPts val="0"/>
                        </a:spcAft>
                        <a:buFont typeface="Arial" panose="020B0604020202020204" pitchFamily="34" charset="0"/>
                        <a:buChar char="•"/>
                      </a:pPr>
                      <a:r>
                        <a:rPr lang="en-ZA" sz="1000" kern="1200" dirty="0">
                          <a:solidFill>
                            <a:srgbClr val="000000"/>
                          </a:solidFill>
                          <a:effectLst/>
                          <a:latin typeface="Arial" panose="020B0604020202020204" pitchFamily="34" charset="0"/>
                          <a:cs typeface="Times New Roman" panose="02020603050405020304" pitchFamily="18" charset="0"/>
                        </a:rPr>
                        <a:t>80% Implementation of the approved security architecture plan.</a:t>
                      </a:r>
                      <a:endParaRPr lang="en-ZA" sz="1000" dirty="0">
                        <a:effectLst/>
                        <a:latin typeface="Calibri" panose="020F0502020204030204" pitchFamily="34" charset="0"/>
                        <a:cs typeface="Times New Roman" panose="02020603050405020304" pitchFamily="18" charset="0"/>
                      </a:endParaRPr>
                    </a:p>
                    <a:p>
                      <a:pPr marL="215265" indent="-1270">
                        <a:spcAft>
                          <a:spcPts val="0"/>
                        </a:spcAft>
                      </a:pPr>
                      <a:r>
                        <a:rPr lang="en-ZA" sz="1000" kern="1200" dirty="0">
                          <a:solidFill>
                            <a:srgbClr val="000000"/>
                          </a:solidFill>
                          <a:effectLst/>
                          <a:latin typeface="Arial" panose="020B0604020202020204" pitchFamily="34" charset="0"/>
                          <a:cs typeface="Times New Roman" panose="02020603050405020304" pitchFamily="18" charset="0"/>
                        </a:rPr>
                        <a:t> </a:t>
                      </a:r>
                      <a:endParaRPr lang="en-ZA" sz="1000" dirty="0">
                        <a:effectLst/>
                        <a:latin typeface="Calibri" panose="020F0502020204030204" pitchFamily="34" charset="0"/>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ZA"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30 June 2021</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ZA"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tabLst>
                          <a:tab pos="2001520" algn="r"/>
                        </a:tabLst>
                      </a:pPr>
                      <a:r>
                        <a:rPr lang="en-ZA"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tabLst>
                          <a:tab pos="2001520" algn="r"/>
                        </a:tabLst>
                      </a:pPr>
                      <a:r>
                        <a:rPr lang="en-ZA"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80% of the Audit Finding relating to the approved Cybersecurity Capability Implementation Plan were closed.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tabLst>
                          <a:tab pos="2001520" algn="r"/>
                        </a:tabLst>
                      </a:pPr>
                      <a:r>
                        <a:rPr lang="en-ZA" sz="10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Namely </a:t>
                      </a:r>
                      <a:r>
                        <a:rPr lang="en-ZA"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divisional structure, Cybersecurity Assessment, Senior Management positions have been filled, Cybersecurity Governance documents have been improved.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tabLst>
                          <a:tab pos="2001520" algn="r"/>
                        </a:tabLst>
                      </a:pPr>
                      <a:r>
                        <a:rPr lang="en-ZA" sz="10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tabLst>
                          <a:tab pos="2001520" algn="r"/>
                        </a:tabLst>
                      </a:pPr>
                      <a:r>
                        <a:rPr lang="en-ZA" sz="10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Target achieved later than planned.</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3964226358"/>
                  </a:ext>
                </a:extLst>
              </a:tr>
            </a:tbl>
          </a:graphicData>
        </a:graphic>
      </p:graphicFrame>
      <p:sp>
        <p:nvSpPr>
          <p:cNvPr id="3" name="TextBox 2"/>
          <p:cNvSpPr txBox="1"/>
          <p:nvPr/>
        </p:nvSpPr>
        <p:spPr>
          <a:xfrm flipH="1">
            <a:off x="3721791" y="6581001"/>
            <a:ext cx="1949336" cy="276999"/>
          </a:xfrm>
          <a:prstGeom prst="rect">
            <a:avLst/>
          </a:prstGeom>
          <a:noFill/>
        </p:spPr>
        <p:txBody>
          <a:bodyPr wrap="square" rtlCol="0">
            <a:spAutoFit/>
          </a:bodyPr>
          <a:lstStyle/>
          <a:p>
            <a:r>
              <a:rPr lang="en-ZA" sz="1200" dirty="0" smtClean="0">
                <a:latin typeface="Arial" panose="020B0604020202020204" pitchFamily="34" charset="0"/>
                <a:cs typeface="Arial" panose="020B0604020202020204" pitchFamily="34" charset="0"/>
              </a:rPr>
              <a:t>CONFIDENTIAL</a:t>
            </a:r>
            <a:endParaRPr lang="en-ZA" sz="1200" dirty="0">
              <a:latin typeface="Arial" panose="020B0604020202020204" pitchFamily="34" charset="0"/>
              <a:cs typeface="Arial" panose="020B0604020202020204" pitchFamily="34" charset="0"/>
            </a:endParaRPr>
          </a:p>
        </p:txBody>
      </p:sp>
      <p:sp>
        <p:nvSpPr>
          <p:cNvPr id="4" name="TextBox 3"/>
          <p:cNvSpPr txBox="1"/>
          <p:nvPr/>
        </p:nvSpPr>
        <p:spPr>
          <a:xfrm>
            <a:off x="8572500" y="6544665"/>
            <a:ext cx="571500" cy="276999"/>
          </a:xfrm>
          <a:prstGeom prst="rect">
            <a:avLst/>
          </a:prstGeom>
          <a:noFill/>
        </p:spPr>
        <p:txBody>
          <a:bodyPr wrap="square" rtlCol="0">
            <a:spAutoFit/>
          </a:bodyPr>
          <a:lstStyle/>
          <a:p>
            <a:r>
              <a:rPr lang="en-ZA" sz="1200" dirty="0" smtClean="0"/>
              <a:t>17</a:t>
            </a:r>
            <a:endParaRPr lang="en-ZA" sz="1200" dirty="0"/>
          </a:p>
        </p:txBody>
      </p:sp>
      <p:pic>
        <p:nvPicPr>
          <p:cNvPr id="8" name="Picture 2"/>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6102974" cy="49739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16597" y="84109"/>
            <a:ext cx="6136167" cy="338554"/>
          </a:xfrm>
          <a:prstGeom prst="rect">
            <a:avLst/>
          </a:prstGeom>
        </p:spPr>
        <p:txBody>
          <a:bodyPr wrap="none">
            <a:spAutoFit/>
          </a:bodyPr>
          <a:lstStyle/>
          <a:p>
            <a:pPr lvl="0"/>
            <a:r>
              <a:rPr lang="en-US" sz="1600" b="1" dirty="0" smtClean="0">
                <a:solidFill>
                  <a:prstClr val="white"/>
                </a:solidFill>
                <a:effectLst>
                  <a:outerShdw blurRad="50000" dist="30000" dir="5400000" algn="tl" rotWithShape="0">
                    <a:srgbClr val="000000">
                      <a:alpha val="30000"/>
                    </a:srgbClr>
                  </a:outerShdw>
                </a:effectLst>
                <a:latin typeface="Arial"/>
                <a:cs typeface="Times New Roman"/>
              </a:rPr>
              <a:t>ARMSCOR PERFORMANCE AGAINST STRATEGIC OUTPUTS</a:t>
            </a:r>
            <a:endParaRPr lang="en-ZA" sz="1600" b="1" dirty="0">
              <a:solidFill>
                <a:prstClr val="white"/>
              </a:solidFill>
            </a:endParaRPr>
          </a:p>
        </p:txBody>
      </p:sp>
    </p:spTree>
    <p:extLst>
      <p:ext uri="{BB962C8B-B14F-4D97-AF65-F5344CB8AC3E}">
        <p14:creationId xmlns:p14="http://schemas.microsoft.com/office/powerpoint/2010/main" xmlns="" val="11600629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4110400333"/>
              </p:ext>
            </p:extLst>
          </p:nvPr>
        </p:nvGraphicFramePr>
        <p:xfrm>
          <a:off x="107501" y="586545"/>
          <a:ext cx="8958860" cy="3407882"/>
        </p:xfrm>
        <a:graphic>
          <a:graphicData uri="http://schemas.openxmlformats.org/drawingml/2006/table">
            <a:tbl>
              <a:tblPr firstRow="1" firstCol="1" bandRow="1"/>
              <a:tblGrid>
                <a:gridCol w="2341585">
                  <a:extLst>
                    <a:ext uri="{9D8B030D-6E8A-4147-A177-3AD203B41FA5}">
                      <a16:colId xmlns:a16="http://schemas.microsoft.com/office/drawing/2014/main" xmlns="" val="2315343806"/>
                    </a:ext>
                  </a:extLst>
                </a:gridCol>
                <a:gridCol w="1373064">
                  <a:extLst>
                    <a:ext uri="{9D8B030D-6E8A-4147-A177-3AD203B41FA5}">
                      <a16:colId xmlns:a16="http://schemas.microsoft.com/office/drawing/2014/main" xmlns="" val="2796171181"/>
                    </a:ext>
                  </a:extLst>
                </a:gridCol>
                <a:gridCol w="1311053">
                  <a:extLst>
                    <a:ext uri="{9D8B030D-6E8A-4147-A177-3AD203B41FA5}">
                      <a16:colId xmlns:a16="http://schemas.microsoft.com/office/drawing/2014/main" xmlns="" val="3463074706"/>
                    </a:ext>
                  </a:extLst>
                </a:gridCol>
                <a:gridCol w="3933158">
                  <a:extLst>
                    <a:ext uri="{9D8B030D-6E8A-4147-A177-3AD203B41FA5}">
                      <a16:colId xmlns:a16="http://schemas.microsoft.com/office/drawing/2014/main" xmlns="" val="3397690075"/>
                    </a:ext>
                  </a:extLst>
                </a:gridCol>
              </a:tblGrid>
              <a:tr h="431372">
                <a:tc gridSpan="4">
                  <a:txBody>
                    <a:bodyPr/>
                    <a:lstStyle/>
                    <a:p>
                      <a:pPr algn="just">
                        <a:lnSpc>
                          <a:spcPct val="115000"/>
                        </a:lnSpc>
                        <a:spcAft>
                          <a:spcPts val="0"/>
                        </a:spcAft>
                      </a:pPr>
                      <a:r>
                        <a:rPr lang="en-ZA" sz="7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ZA" sz="1400" b="1" dirty="0">
                          <a:effectLst/>
                          <a:latin typeface="Arial" panose="020B0604020202020204" pitchFamily="34" charset="0"/>
                          <a:ea typeface="Times New Roman" panose="02020603050405020304" pitchFamily="18" charset="0"/>
                          <a:cs typeface="Arial" panose="020B0604020202020204" pitchFamily="34" charset="0"/>
                        </a:rPr>
                        <a:t>Strategic Output 4:  Stakeholder </a:t>
                      </a:r>
                      <a:r>
                        <a:rPr lang="en-ZA" sz="1400" b="1" dirty="0" smtClean="0">
                          <a:effectLst/>
                          <a:latin typeface="Arial" panose="020B0604020202020204" pitchFamily="34" charset="0"/>
                          <a:ea typeface="Times New Roman" panose="02020603050405020304" pitchFamily="18" charset="0"/>
                          <a:cs typeface="Arial" panose="020B0604020202020204" pitchFamily="34" charset="0"/>
                        </a:rPr>
                        <a:t>Management</a:t>
                      </a:r>
                      <a:r>
                        <a:rPr lang="en-ZA" sz="7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7842" marR="3784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accent1">
                        <a:lumMod val="60000"/>
                        <a:lumOff val="4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6577719"/>
                  </a:ext>
                </a:extLst>
              </a:tr>
              <a:tr h="314048">
                <a:tc>
                  <a:txBody>
                    <a:bodyPr/>
                    <a:lstStyle/>
                    <a:p>
                      <a:pPr algn="ctr">
                        <a:lnSpc>
                          <a:spcPct val="115000"/>
                        </a:lnSpc>
                        <a:spcBef>
                          <a:spcPts val="600"/>
                        </a:spcBef>
                        <a:spcAft>
                          <a:spcPts val="600"/>
                        </a:spcAft>
                        <a:tabLst>
                          <a:tab pos="685800" algn="l"/>
                        </a:tabLst>
                      </a:pPr>
                      <a:r>
                        <a:rPr lang="en-ZA" sz="9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Output description</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ZA" sz="9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7842" marR="3784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a:lnSpc>
                          <a:spcPct val="115000"/>
                        </a:lnSpc>
                        <a:spcBef>
                          <a:spcPts val="600"/>
                        </a:spcBef>
                        <a:spcAft>
                          <a:spcPts val="0"/>
                        </a:spcAft>
                        <a:tabLst>
                          <a:tab pos="685800" algn="l"/>
                        </a:tabLst>
                      </a:pPr>
                      <a:r>
                        <a:rPr lang="en-ZA" sz="900" b="1"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target</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Bef>
                          <a:spcPts val="600"/>
                        </a:spcBef>
                        <a:spcAft>
                          <a:spcPts val="0"/>
                        </a:spcAft>
                      </a:pPr>
                      <a:r>
                        <a:rPr lang="en-ZA" sz="900" b="1"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2021/222</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7842" marR="3784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90170" algn="ctr">
                        <a:lnSpc>
                          <a:spcPct val="115000"/>
                        </a:lnSpc>
                        <a:spcAft>
                          <a:spcPts val="0"/>
                        </a:spcAft>
                      </a:pPr>
                      <a:r>
                        <a:rPr lang="en-ZA" sz="900" b="1"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ZA" sz="900" b="1" i="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Achievement </a:t>
                      </a:r>
                      <a:r>
                        <a:rPr lang="en-ZA" sz="900" b="1"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against target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7842" marR="3784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133350" algn="ctr">
                        <a:lnSpc>
                          <a:spcPct val="115000"/>
                        </a:lnSpc>
                        <a:spcAft>
                          <a:spcPts val="0"/>
                        </a:spcAft>
                      </a:pPr>
                      <a:r>
                        <a:rPr lang="en-ZA" sz="900" b="1" i="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Performance </a:t>
                      </a:r>
                      <a:r>
                        <a:rPr lang="en-ZA" sz="900" b="1"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against output</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7842" marR="3784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xmlns="" val="1412578396"/>
                  </a:ext>
                </a:extLst>
              </a:tr>
              <a:tr h="193557">
                <a:tc gridSpan="4">
                  <a:txBody>
                    <a:bodyPr/>
                    <a:lstStyle/>
                    <a:p>
                      <a:pPr>
                        <a:lnSpc>
                          <a:spcPct val="115000"/>
                        </a:lnSpc>
                        <a:spcAft>
                          <a:spcPts val="0"/>
                        </a:spcAft>
                      </a:pPr>
                      <a:r>
                        <a:rPr lang="en-ZA" sz="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ZA" sz="1000" b="1" kern="12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4.1</a:t>
                      </a:r>
                      <a:r>
                        <a:rPr lang="en-ZA" sz="1000" b="1" kern="1200" baseline="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Stakeholder Engagement Strategy</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7842" marR="3784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en-ZA" dirty="0"/>
                    </a:p>
                  </a:txBody>
                  <a:tcPr marL="37842" marR="3784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en-ZA" dirty="0"/>
                    </a:p>
                  </a:txBody>
                  <a:tcPr marL="37842" marR="3784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en-ZA" dirty="0"/>
                    </a:p>
                  </a:txBody>
                  <a:tcPr marL="37842" marR="3784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2669215656"/>
                  </a:ext>
                </a:extLst>
              </a:tr>
              <a:tr h="0">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ZA" sz="9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4.1.1 Conduct integrated employee </a:t>
                      </a:r>
                    </a:p>
                    <a:p>
                      <a:pPr marL="0" marR="0" lvl="0" indent="0" algn="l" defTabSz="914400" rtl="0" eaLnBrk="1" fontAlgn="auto" latinLnBrk="0" hangingPunct="1">
                        <a:lnSpc>
                          <a:spcPct val="115000"/>
                        </a:lnSpc>
                        <a:spcBef>
                          <a:spcPts val="0"/>
                        </a:spcBef>
                        <a:spcAft>
                          <a:spcPts val="0"/>
                        </a:spcAft>
                        <a:buClrTx/>
                        <a:buSzTx/>
                        <a:buFontTx/>
                        <a:buNone/>
                        <a:tabLst/>
                        <a:defRPr/>
                      </a:pPr>
                      <a:r>
                        <a:rPr lang="en-ZA" sz="9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engagement survey and determine </a:t>
                      </a:r>
                    </a:p>
                    <a:p>
                      <a:pPr marL="0" marR="0" lvl="0" indent="0" algn="l" defTabSz="914400" rtl="0" eaLnBrk="1" fontAlgn="auto" latinLnBrk="0" hangingPunct="1">
                        <a:lnSpc>
                          <a:spcPct val="115000"/>
                        </a:lnSpc>
                        <a:spcBef>
                          <a:spcPts val="0"/>
                        </a:spcBef>
                        <a:spcAft>
                          <a:spcPts val="0"/>
                        </a:spcAft>
                        <a:buClrTx/>
                        <a:buSzTx/>
                        <a:buFontTx/>
                        <a:buNone/>
                        <a:tabLst/>
                        <a:defRPr/>
                      </a:pPr>
                      <a:r>
                        <a:rPr lang="en-ZA" sz="9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new baseline (2020).</a:t>
                      </a:r>
                      <a:endParaRPr lang="en-ZA" sz="9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7842" marR="3784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9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ZA"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Improvement based on 2020/21 baseline</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7842" marR="3784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tabLst>
                          <a:tab pos="685800" algn="l"/>
                        </a:tabLst>
                      </a:pPr>
                      <a:r>
                        <a:rPr lang="en-ZA" sz="9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tabLst>
                          <a:tab pos="685800" algn="l"/>
                        </a:tabLst>
                      </a:pPr>
                      <a:r>
                        <a:rPr lang="en-ZA" sz="900" dirty="0">
                          <a:effectLst/>
                          <a:latin typeface="Arial" panose="020B0604020202020204" pitchFamily="34" charset="0"/>
                          <a:ea typeface="Times New Roman" panose="02020603050405020304" pitchFamily="18" charset="0"/>
                          <a:cs typeface="Times New Roman" panose="02020603050405020304" pitchFamily="18" charset="0"/>
                        </a:rPr>
                        <a:t>Improvement based on 2020/21 remained unchanged</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7842" marR="3784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n-ZA" sz="900" dirty="0">
                          <a:solidFill>
                            <a:srgbClr val="000000"/>
                          </a:solidFill>
                          <a:effectLst/>
                          <a:latin typeface="Arial" panose="020B0604020202020204" pitchFamily="34" charset="0"/>
                          <a:ea typeface="MS PGothic" panose="020B0600070205080204" pitchFamily="34" charset="-128"/>
                          <a:cs typeface="Times New Roman" panose="02020603050405020304" pitchFamily="18" charset="0"/>
                        </a:rPr>
                        <a:t> </a:t>
                      </a:r>
                      <a:r>
                        <a:rPr lang="en-ZA" sz="900" dirty="0" smtClean="0">
                          <a:solidFill>
                            <a:srgbClr val="000000"/>
                          </a:solidFill>
                          <a:effectLst/>
                          <a:latin typeface="Arial" panose="020B0604020202020204" pitchFamily="34" charset="0"/>
                          <a:ea typeface="MS PGothic" panose="020B0600070205080204" pitchFamily="34" charset="-128"/>
                          <a:cs typeface="Times New Roman" panose="02020603050405020304" pitchFamily="18" charset="0"/>
                        </a:rPr>
                        <a:t>The </a:t>
                      </a:r>
                      <a:r>
                        <a:rPr lang="en-ZA" sz="900" dirty="0">
                          <a:solidFill>
                            <a:srgbClr val="000000"/>
                          </a:solidFill>
                          <a:effectLst/>
                          <a:latin typeface="Arial" panose="020B0604020202020204" pitchFamily="34" charset="0"/>
                          <a:ea typeface="MS PGothic" panose="020B0600070205080204" pitchFamily="34" charset="-128"/>
                          <a:cs typeface="Times New Roman" panose="02020603050405020304" pitchFamily="18" charset="0"/>
                        </a:rPr>
                        <a:t>new Baseline was established in 2020/21. The % improvement remained </a:t>
                      </a:r>
                      <a:r>
                        <a:rPr lang="en-ZA" sz="900" dirty="0" smtClean="0">
                          <a:solidFill>
                            <a:srgbClr val="000000"/>
                          </a:solidFill>
                          <a:effectLst/>
                          <a:latin typeface="Arial" panose="020B0604020202020204" pitchFamily="34" charset="0"/>
                          <a:ea typeface="MS PGothic" panose="020B0600070205080204" pitchFamily="34" charset="-128"/>
                          <a:cs typeface="Times New Roman" panose="02020603050405020304" pitchFamily="18" charset="0"/>
                        </a:rPr>
                        <a:t>unchanged. An </a:t>
                      </a:r>
                      <a:r>
                        <a:rPr lang="en-ZA" sz="900" dirty="0">
                          <a:solidFill>
                            <a:srgbClr val="000000"/>
                          </a:solidFill>
                          <a:effectLst/>
                          <a:latin typeface="Arial" panose="020B0604020202020204" pitchFamily="34" charset="0"/>
                          <a:ea typeface="MS PGothic" panose="020B0600070205080204" pitchFamily="34" charset="-128"/>
                          <a:cs typeface="Times New Roman" panose="02020603050405020304" pitchFamily="18" charset="0"/>
                        </a:rPr>
                        <a:t>Employee Engagement Survey implementation Plan 2021 – 2023 was promulgated to address focused areas to improve employee engagement levels. Thereafter, the survey will be conducted. EXCO approved that the survey be conducted every three years</a:t>
                      </a:r>
                      <a:r>
                        <a:rPr lang="en-ZA" sz="900" dirty="0" smtClean="0">
                          <a:solidFill>
                            <a:srgbClr val="000000"/>
                          </a:solidFill>
                          <a:effectLst/>
                          <a:latin typeface="Arial" panose="020B0604020202020204" pitchFamily="34" charset="0"/>
                          <a:ea typeface="MS PGothic" panose="020B0600070205080204" pitchFamily="34" charset="-128"/>
                          <a:cs typeface="Times New Roman" panose="02020603050405020304" pitchFamily="18" charset="0"/>
                        </a:rPr>
                        <a:t>.</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marL="914400" indent="-914400">
                        <a:lnSpc>
                          <a:spcPct val="115000"/>
                        </a:lnSpc>
                        <a:spcAft>
                          <a:spcPts val="0"/>
                        </a:spcAft>
                      </a:pPr>
                      <a:r>
                        <a:rPr lang="en-ZA" sz="900" b="1" i="1" dirty="0">
                          <a:solidFill>
                            <a:srgbClr val="000000"/>
                          </a:solidFill>
                          <a:effectLst/>
                          <a:latin typeface="Arial" panose="020B0604020202020204" pitchFamily="34" charset="0"/>
                          <a:ea typeface="MS PGothic" panose="020B0600070205080204" pitchFamily="34" charset="-128"/>
                          <a:cs typeface="Times New Roman" panose="02020603050405020304" pitchFamily="18" charset="0"/>
                        </a:rPr>
                        <a:t>No opportunity to </a:t>
                      </a:r>
                      <a:r>
                        <a:rPr lang="en-ZA" sz="900" b="1" i="1" dirty="0" smtClean="0">
                          <a:solidFill>
                            <a:srgbClr val="000000"/>
                          </a:solidFill>
                          <a:effectLst/>
                          <a:latin typeface="Arial" panose="020B0604020202020204" pitchFamily="34" charset="0"/>
                          <a:ea typeface="MS PGothic" panose="020B0600070205080204" pitchFamily="34" charset="-128"/>
                          <a:cs typeface="Times New Roman" panose="02020603050405020304" pitchFamily="18" charset="0"/>
                        </a:rPr>
                        <a:t>perform</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7842" marR="3784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3468572356"/>
                  </a:ext>
                </a:extLst>
              </a:tr>
              <a:tr h="158273">
                <a:tc gridSpan="4">
                  <a:txBody>
                    <a:bodyPr/>
                    <a:lstStyle/>
                    <a:p>
                      <a:pPr>
                        <a:lnSpc>
                          <a:spcPct val="115000"/>
                        </a:lnSpc>
                        <a:spcAft>
                          <a:spcPts val="0"/>
                        </a:spcAft>
                      </a:pPr>
                      <a:r>
                        <a:rPr lang="en-ZA" sz="1000" b="1" dirty="0" smtClean="0">
                          <a:effectLst/>
                          <a:latin typeface="Arial" panose="020B0604020202020204" pitchFamily="34" charset="0"/>
                          <a:ea typeface="Calibri" panose="020F0502020204030204" pitchFamily="34" charset="0"/>
                          <a:cs typeface="Arial" panose="020B0604020202020204" pitchFamily="34" charset="0"/>
                        </a:rPr>
                        <a:t>4.2 Transformation of Corporation</a:t>
                      </a:r>
                      <a:endParaRPr lang="en-ZA" sz="1000" b="1" dirty="0">
                        <a:effectLst/>
                        <a:latin typeface="Arial" panose="020B0604020202020204" pitchFamily="34" charset="0"/>
                        <a:ea typeface="Calibri" panose="020F0502020204030204" pitchFamily="34" charset="0"/>
                        <a:cs typeface="Arial" panose="020B0604020202020204" pitchFamily="34" charset="0"/>
                      </a:endParaRPr>
                    </a:p>
                  </a:txBody>
                  <a:tcPr marL="37842" marR="3784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pPr marL="21590" algn="ctr">
                        <a:lnSpc>
                          <a:spcPct val="115000"/>
                        </a:lnSpc>
                        <a:spcAft>
                          <a:spcPts val="0"/>
                        </a:spcAft>
                        <a:tabLst>
                          <a:tab pos="685800" algn="l"/>
                        </a:tabLst>
                      </a:pPr>
                      <a:endParaRPr lang="en-Z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7842" marR="3784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pPr algn="ctr">
                        <a:lnSpc>
                          <a:spcPct val="115000"/>
                        </a:lnSpc>
                        <a:spcAft>
                          <a:spcPts val="0"/>
                        </a:spcAft>
                        <a:tabLst>
                          <a:tab pos="685800" algn="l"/>
                        </a:tabLst>
                      </a:pPr>
                      <a:endParaRPr lang="en-Z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7842" marR="3784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pPr algn="just">
                        <a:lnSpc>
                          <a:spcPct val="115000"/>
                        </a:lnSpc>
                        <a:spcAft>
                          <a:spcPts val="0"/>
                        </a:spcAft>
                        <a:tabLst>
                          <a:tab pos="440055" algn="l"/>
                        </a:tabLst>
                      </a:pPr>
                      <a:endParaRPr lang="en-Z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7842" marR="3784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3061745189"/>
                  </a:ext>
                </a:extLst>
              </a:tr>
              <a:tr h="395747">
                <a:tc>
                  <a:txBody>
                    <a:bodyPr/>
                    <a:lstStyle/>
                    <a:p>
                      <a:pPr>
                        <a:lnSpc>
                          <a:spcPct val="115000"/>
                        </a:lnSpc>
                        <a:spcAft>
                          <a:spcPts val="0"/>
                        </a:spcAft>
                      </a:pPr>
                      <a:r>
                        <a:rPr lang="en-ZA"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ZA" sz="9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4.2.1 Achievement </a:t>
                      </a:r>
                      <a:r>
                        <a:rPr lang="en-ZA"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of approved Equity </a:t>
                      </a:r>
                      <a:r>
                        <a:rPr lang="en-ZA" sz="9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Plan</a:t>
                      </a:r>
                    </a:p>
                    <a:p>
                      <a:pPr>
                        <a:lnSpc>
                          <a:spcPct val="115000"/>
                        </a:lnSpc>
                        <a:spcAft>
                          <a:spcPts val="0"/>
                        </a:spcAft>
                      </a:pPr>
                      <a:r>
                        <a:rPr lang="en-ZA" sz="9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that is </a:t>
                      </a:r>
                      <a:r>
                        <a:rPr lang="en-ZA"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directed towards:</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marL="208915" indent="-208915">
                        <a:lnSpc>
                          <a:spcPct val="115000"/>
                        </a:lnSpc>
                        <a:spcAft>
                          <a:spcPts val="0"/>
                        </a:spcAft>
                        <a:tabLst>
                          <a:tab pos="208915" algn="l"/>
                        </a:tabLst>
                      </a:pPr>
                      <a:r>
                        <a:rPr lang="en-ZA"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increasing black representation, and</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tabLst>
                          <a:tab pos="208915" algn="l"/>
                        </a:tabLst>
                      </a:pPr>
                      <a:r>
                        <a:rPr lang="en-ZA"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7842" marR="3784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21590" algn="ctr">
                        <a:lnSpc>
                          <a:spcPct val="115000"/>
                        </a:lnSpc>
                        <a:spcAft>
                          <a:spcPts val="0"/>
                        </a:spcAft>
                        <a:tabLst>
                          <a:tab pos="685800" algn="l"/>
                        </a:tabLst>
                      </a:pPr>
                      <a:r>
                        <a:rPr lang="en-ZA"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marL="21590" algn="ctr">
                        <a:lnSpc>
                          <a:spcPct val="115000"/>
                        </a:lnSpc>
                        <a:spcAft>
                          <a:spcPts val="0"/>
                        </a:spcAft>
                        <a:tabLst>
                          <a:tab pos="685800" algn="l"/>
                        </a:tabLst>
                      </a:pP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marL="21590" algn="ctr">
                        <a:lnSpc>
                          <a:spcPct val="115000"/>
                        </a:lnSpc>
                        <a:spcAft>
                          <a:spcPts val="0"/>
                        </a:spcAft>
                        <a:tabLst>
                          <a:tab pos="685800" algn="l"/>
                        </a:tabLst>
                      </a:pPr>
                      <a:r>
                        <a:rPr lang="en-ZA"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marL="21590" algn="ctr">
                        <a:lnSpc>
                          <a:spcPct val="115000"/>
                        </a:lnSpc>
                        <a:spcAft>
                          <a:spcPts val="0"/>
                        </a:spcAft>
                        <a:tabLst>
                          <a:tab pos="685800" algn="l"/>
                        </a:tabLst>
                      </a:pPr>
                      <a:r>
                        <a:rPr lang="en-ZA"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83%</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tabLst>
                          <a:tab pos="685800" algn="l"/>
                        </a:tabLst>
                      </a:pPr>
                      <a:r>
                        <a:rPr lang="en-ZA"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7842" marR="3784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tabLst>
                          <a:tab pos="685800" algn="l"/>
                        </a:tabLst>
                      </a:pPr>
                      <a:r>
                        <a:rPr lang="en-ZA"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tabLst>
                          <a:tab pos="685800" algn="l"/>
                        </a:tabLst>
                      </a:pP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tabLst>
                          <a:tab pos="685800" algn="l"/>
                        </a:tabLst>
                      </a:pPr>
                      <a:r>
                        <a:rPr lang="en-ZA"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tabLst>
                          <a:tab pos="685800" algn="l"/>
                        </a:tabLst>
                      </a:pPr>
                      <a:r>
                        <a:rPr lang="en-GB"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87,05%</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7842" marR="3784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just">
                        <a:lnSpc>
                          <a:spcPct val="115000"/>
                        </a:lnSpc>
                        <a:spcAft>
                          <a:spcPts val="0"/>
                        </a:spcAft>
                        <a:tabLst>
                          <a:tab pos="440055" algn="l"/>
                        </a:tabLst>
                      </a:pPr>
                      <a:r>
                        <a:rPr lang="en-ZA"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tabLst>
                          <a:tab pos="440055" algn="l"/>
                        </a:tabLst>
                      </a:pPr>
                      <a:r>
                        <a:rPr lang="en-ZA"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tabLst>
                          <a:tab pos="440055" algn="l"/>
                        </a:tabLst>
                      </a:pPr>
                      <a:r>
                        <a:rPr lang="en-ZA"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tabLst>
                          <a:tab pos="440055" algn="l"/>
                        </a:tabLst>
                      </a:pPr>
                      <a:r>
                        <a:rPr lang="en-ZA"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Overall, black representation totals 87,05</a:t>
                      </a:r>
                      <a:r>
                        <a:rPr lang="en-ZA" sz="9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tabLst>
                          <a:tab pos="440055" algn="l"/>
                        </a:tabLst>
                      </a:pPr>
                      <a:r>
                        <a:rPr lang="en-ZA" sz="9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Target exceeded</a:t>
                      </a:r>
                      <a:r>
                        <a:rPr lang="en-ZA" sz="900" b="1" i="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7842" marR="3784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1072899557"/>
                  </a:ext>
                </a:extLst>
              </a:tr>
              <a:tr h="480951">
                <a:tc>
                  <a:txBody>
                    <a:bodyPr/>
                    <a:lstStyle/>
                    <a:p>
                      <a:pPr>
                        <a:lnSpc>
                          <a:spcPct val="115000"/>
                        </a:lnSpc>
                        <a:spcAft>
                          <a:spcPts val="0"/>
                        </a:spcAft>
                        <a:tabLst>
                          <a:tab pos="191770" algn="l"/>
                        </a:tabLst>
                      </a:pPr>
                      <a:r>
                        <a:rPr lang="en-ZA"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tabLst>
                          <a:tab pos="191770" algn="l"/>
                        </a:tabLst>
                      </a:pPr>
                      <a:r>
                        <a:rPr lang="en-ZA"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improving female 	representation.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7842" marR="3784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21590" algn="ctr">
                        <a:lnSpc>
                          <a:spcPct val="115000"/>
                        </a:lnSpc>
                        <a:spcAft>
                          <a:spcPts val="0"/>
                        </a:spcAft>
                        <a:tabLst>
                          <a:tab pos="685800" algn="l"/>
                        </a:tabLst>
                      </a:pPr>
                      <a:r>
                        <a:rPr lang="en-ZA"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marL="21590" algn="ctr">
                        <a:lnSpc>
                          <a:spcPct val="115000"/>
                        </a:lnSpc>
                        <a:spcAft>
                          <a:spcPts val="0"/>
                        </a:spcAft>
                        <a:tabLst>
                          <a:tab pos="685800" algn="l"/>
                        </a:tabLst>
                      </a:pPr>
                      <a:r>
                        <a:rPr lang="en-ZA"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40%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7842" marR="3784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tabLst>
                          <a:tab pos="685800" algn="l"/>
                        </a:tabLst>
                      </a:pPr>
                      <a:r>
                        <a:rPr lang="en-ZA"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tabLst>
                          <a:tab pos="685800" algn="l"/>
                        </a:tabLst>
                      </a:pPr>
                      <a:r>
                        <a:rPr lang="en-ZA"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40%</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7842" marR="3784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just">
                        <a:lnSpc>
                          <a:spcPct val="115000"/>
                        </a:lnSpc>
                        <a:spcAft>
                          <a:spcPts val="0"/>
                        </a:spcAft>
                        <a:tabLst>
                          <a:tab pos="440055" algn="l"/>
                        </a:tabLst>
                      </a:pPr>
                      <a:r>
                        <a:rPr lang="en-ZA"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tabLst>
                          <a:tab pos="440055" algn="l"/>
                        </a:tabLst>
                      </a:pPr>
                      <a:r>
                        <a:rPr lang="en-ZA"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Overall, female representation totals 40</a:t>
                      </a:r>
                      <a:r>
                        <a:rPr lang="en-ZA" sz="9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tabLst>
                          <a:tab pos="440055" algn="l"/>
                        </a:tabLst>
                      </a:pPr>
                      <a:r>
                        <a:rPr lang="en-ZA" sz="900" b="1" i="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Target achieve</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7842" marR="3784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3143586095"/>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xmlns="" val="3980636921"/>
              </p:ext>
            </p:extLst>
          </p:nvPr>
        </p:nvGraphicFramePr>
        <p:xfrm>
          <a:off x="110830" y="4639507"/>
          <a:ext cx="8955531" cy="1897372"/>
        </p:xfrm>
        <a:graphic>
          <a:graphicData uri="http://schemas.openxmlformats.org/drawingml/2006/table">
            <a:tbl>
              <a:tblPr firstRow="1" firstCol="1" bandRow="1"/>
              <a:tblGrid>
                <a:gridCol w="2346489">
                  <a:extLst>
                    <a:ext uri="{9D8B030D-6E8A-4147-A177-3AD203B41FA5}">
                      <a16:colId xmlns:a16="http://schemas.microsoft.com/office/drawing/2014/main" xmlns="" val="4186962569"/>
                    </a:ext>
                  </a:extLst>
                </a:gridCol>
                <a:gridCol w="1364811">
                  <a:extLst>
                    <a:ext uri="{9D8B030D-6E8A-4147-A177-3AD203B41FA5}">
                      <a16:colId xmlns:a16="http://schemas.microsoft.com/office/drawing/2014/main" xmlns="" val="498802083"/>
                    </a:ext>
                  </a:extLst>
                </a:gridCol>
                <a:gridCol w="1311058">
                  <a:extLst>
                    <a:ext uri="{9D8B030D-6E8A-4147-A177-3AD203B41FA5}">
                      <a16:colId xmlns:a16="http://schemas.microsoft.com/office/drawing/2014/main" xmlns="" val="116875680"/>
                    </a:ext>
                  </a:extLst>
                </a:gridCol>
                <a:gridCol w="3933173">
                  <a:extLst>
                    <a:ext uri="{9D8B030D-6E8A-4147-A177-3AD203B41FA5}">
                      <a16:colId xmlns:a16="http://schemas.microsoft.com/office/drawing/2014/main" xmlns="" val="2957759069"/>
                    </a:ext>
                  </a:extLst>
                </a:gridCol>
              </a:tblGrid>
              <a:tr h="0">
                <a:tc>
                  <a:txBody>
                    <a:bodyPr/>
                    <a:lstStyle/>
                    <a:p>
                      <a:pPr>
                        <a:lnSpc>
                          <a:spcPct val="115000"/>
                        </a:lnSpc>
                        <a:spcAft>
                          <a:spcPts val="0"/>
                        </a:spcAft>
                      </a:pPr>
                      <a:r>
                        <a:rPr lang="en-ZA" sz="9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ZA" sz="9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4.2.3 Skills </a:t>
                      </a:r>
                      <a:r>
                        <a:rPr lang="en-ZA"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Development Programme</a:t>
                      </a:r>
                      <a:r>
                        <a:rPr lang="en-ZA" sz="9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marL="208915" indent="-208915">
                        <a:lnSpc>
                          <a:spcPct val="115000"/>
                        </a:lnSpc>
                        <a:spcAft>
                          <a:spcPts val="0"/>
                        </a:spcAft>
                        <a:tabLst>
                          <a:tab pos="208915" algn="l"/>
                        </a:tabLst>
                      </a:pPr>
                      <a:r>
                        <a:rPr lang="en-ZA"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Provision of bursaries for full-time studies.</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21590" algn="ctr">
                        <a:lnSpc>
                          <a:spcPct val="115000"/>
                        </a:lnSpc>
                        <a:spcAft>
                          <a:spcPts val="0"/>
                        </a:spcAft>
                        <a:tabLst>
                          <a:tab pos="685800" algn="l"/>
                        </a:tabLst>
                      </a:pP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marL="21590" algn="ctr">
                        <a:lnSpc>
                          <a:spcPct val="115000"/>
                        </a:lnSpc>
                        <a:spcAft>
                          <a:spcPts val="0"/>
                        </a:spcAft>
                        <a:tabLst>
                          <a:tab pos="685800" algn="l"/>
                        </a:tabLst>
                      </a:pPr>
                      <a:r>
                        <a:rPr lang="en-ZA" sz="9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23</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tabLst>
                          <a:tab pos="685800" algn="l"/>
                        </a:tabLst>
                      </a:pPr>
                      <a:r>
                        <a:rPr lang="en-ZA"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tabLst>
                          <a:tab pos="685800" algn="l"/>
                        </a:tabLst>
                      </a:pPr>
                      <a:r>
                        <a:rPr lang="en-ZA"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ZA" sz="9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29</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tabLst>
                          <a:tab pos="440055" algn="l"/>
                        </a:tabLst>
                      </a:pPr>
                      <a:r>
                        <a:rPr lang="en-ZA" sz="9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ZA" sz="9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29 </a:t>
                      </a:r>
                      <a:r>
                        <a:rPr lang="en-ZA"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students were enrolled on the Armscor Bursary Scheme as at 31 March 2022.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tabLst>
                          <a:tab pos="440055" algn="l"/>
                        </a:tabLst>
                      </a:pPr>
                      <a:r>
                        <a:rPr lang="en-ZA" sz="9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Target exceeded</a:t>
                      </a:r>
                      <a:r>
                        <a:rPr lang="en-ZA" sz="900" b="1" i="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4201254024"/>
                  </a:ext>
                </a:extLst>
              </a:tr>
              <a:tr h="635500">
                <a:tc>
                  <a:txBody>
                    <a:bodyPr/>
                    <a:lstStyle/>
                    <a:p>
                      <a:pPr marL="208915" indent="-208915">
                        <a:lnSpc>
                          <a:spcPct val="115000"/>
                        </a:lnSpc>
                        <a:spcAft>
                          <a:spcPts val="0"/>
                        </a:spcAft>
                        <a:tabLst>
                          <a:tab pos="208915" algn="l"/>
                        </a:tabLst>
                      </a:pPr>
                      <a:r>
                        <a:rPr lang="en-ZA" sz="9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marL="208915" indent="-208915">
                        <a:lnSpc>
                          <a:spcPct val="115000"/>
                        </a:lnSpc>
                        <a:spcAft>
                          <a:spcPts val="0"/>
                        </a:spcAft>
                        <a:tabLst>
                          <a:tab pos="208915" algn="l"/>
                        </a:tabLst>
                      </a:pPr>
                      <a:r>
                        <a:rPr lang="en-ZA" sz="9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ZA"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Contracting and development of graduate as </a:t>
                      </a:r>
                      <a:r>
                        <a:rPr lang="en-ZA" sz="9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interns</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21590" algn="ctr">
                        <a:lnSpc>
                          <a:spcPct val="115000"/>
                        </a:lnSpc>
                        <a:spcAft>
                          <a:spcPts val="0"/>
                        </a:spcAft>
                        <a:tabLst>
                          <a:tab pos="685800" algn="l"/>
                        </a:tabLst>
                      </a:pPr>
                      <a:r>
                        <a:rPr lang="en-ZA"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marL="21590" algn="ctr">
                        <a:lnSpc>
                          <a:spcPct val="115000"/>
                        </a:lnSpc>
                        <a:spcAft>
                          <a:spcPts val="0"/>
                        </a:spcAft>
                        <a:tabLst>
                          <a:tab pos="685800" algn="l"/>
                        </a:tabLst>
                      </a:pPr>
                      <a:r>
                        <a:rPr lang="en-ZA"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30</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tabLst>
                          <a:tab pos="685800" algn="l"/>
                        </a:tabLst>
                      </a:pPr>
                      <a:r>
                        <a:rPr lang="en-ZA"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tabLst>
                          <a:tab pos="685800" algn="l"/>
                        </a:tabLst>
                      </a:pPr>
                      <a:r>
                        <a:rPr lang="en-ZA"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31</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tabLst>
                          <a:tab pos="440055" algn="l"/>
                        </a:tabLst>
                      </a:pPr>
                      <a:r>
                        <a:rPr lang="en-ZA" sz="9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tabLst>
                          <a:tab pos="440055" algn="l"/>
                        </a:tabLst>
                      </a:pPr>
                      <a:r>
                        <a:rPr lang="en-ZA"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31 candidates were appointed into the Talent Development Programme</a:t>
                      </a:r>
                      <a:r>
                        <a:rPr lang="en-ZA" sz="9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tabLst>
                          <a:tab pos="440055" algn="l"/>
                        </a:tabLst>
                      </a:pPr>
                      <a:r>
                        <a:rPr lang="en-ZA" sz="9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Target exceeded.</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2862729370"/>
                  </a:ext>
                </a:extLst>
              </a:tr>
              <a:tr h="0">
                <a:tc>
                  <a:txBody>
                    <a:bodyPr/>
                    <a:lstStyle/>
                    <a:p>
                      <a:pPr>
                        <a:lnSpc>
                          <a:spcPct val="115000"/>
                        </a:lnSpc>
                        <a:spcAft>
                          <a:spcPts val="0"/>
                        </a:spcAft>
                      </a:pPr>
                      <a:r>
                        <a:rPr lang="en-ZA" sz="9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4.2.4 Succession </a:t>
                      </a:r>
                      <a:r>
                        <a:rPr lang="en-ZA"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Planning Development</a:t>
                      </a:r>
                      <a:r>
                        <a:rPr lang="en-ZA" sz="9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p>
                    <a:p>
                      <a:pPr>
                        <a:lnSpc>
                          <a:spcPct val="115000"/>
                        </a:lnSpc>
                        <a:spcAft>
                          <a:spcPts val="0"/>
                        </a:spcAft>
                      </a:pPr>
                      <a:r>
                        <a:rPr lang="en-ZA" sz="9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Percentage </a:t>
                      </a:r>
                      <a:r>
                        <a:rPr lang="en-ZA"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compliance with </a:t>
                      </a:r>
                      <a:endParaRPr lang="en-ZA" sz="9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9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succession Planning Development</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21590" algn="ctr">
                        <a:lnSpc>
                          <a:spcPct val="115000"/>
                        </a:lnSpc>
                        <a:spcAft>
                          <a:spcPts val="0"/>
                        </a:spcAft>
                        <a:tabLst>
                          <a:tab pos="685800" algn="l"/>
                        </a:tabLst>
                      </a:pPr>
                      <a:r>
                        <a:rPr lang="en-ZA"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ZA" sz="9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80</a:t>
                      </a:r>
                      <a:r>
                        <a:rPr lang="en-ZA"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tabLst>
                          <a:tab pos="685800" algn="l"/>
                        </a:tabLst>
                      </a:pPr>
                      <a:r>
                        <a:rPr lang="en-ZA"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ZA" sz="9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83,01</a:t>
                      </a:r>
                      <a:r>
                        <a:rPr lang="en-ZA"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tabLst>
                          <a:tab pos="440055" algn="l"/>
                        </a:tabLst>
                      </a:pPr>
                      <a:r>
                        <a:rPr lang="en-ZA" sz="9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83,01</a:t>
                      </a:r>
                      <a:r>
                        <a:rPr lang="en-ZA"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compliance with the development plans as contracted with successors.</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tabLst>
                          <a:tab pos="440055" algn="l"/>
                        </a:tabLst>
                      </a:pPr>
                      <a:r>
                        <a:rPr lang="en-ZA" sz="9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ZA" sz="900" b="1" i="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Target </a:t>
                      </a:r>
                      <a:r>
                        <a:rPr lang="en-ZA" sz="9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exceeded.</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2484374375"/>
                  </a:ext>
                </a:extLst>
              </a:tr>
              <a:tr h="0">
                <a:tc>
                  <a:txBody>
                    <a:bodyPr/>
                    <a:lstStyle/>
                    <a:p>
                      <a:pPr>
                        <a:lnSpc>
                          <a:spcPct val="115000"/>
                        </a:lnSpc>
                        <a:spcAft>
                          <a:spcPts val="0"/>
                        </a:spcAft>
                      </a:pPr>
                      <a:r>
                        <a:rPr lang="en-ZA" sz="9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4.2.5</a:t>
                      </a:r>
                      <a:r>
                        <a:rPr lang="en-ZA" sz="900" baseline="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ZA" sz="9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Total </a:t>
                      </a:r>
                      <a:r>
                        <a:rPr lang="en-ZA"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number of people with </a:t>
                      </a:r>
                      <a:endParaRPr lang="en-ZA" sz="9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9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disabilities.</a:t>
                      </a:r>
                      <a:r>
                        <a:rPr lang="en-ZA"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21590" algn="ctr">
                        <a:lnSpc>
                          <a:spcPct val="115000"/>
                        </a:lnSpc>
                        <a:spcAft>
                          <a:spcPts val="0"/>
                        </a:spcAft>
                        <a:tabLst>
                          <a:tab pos="685800" algn="l"/>
                        </a:tabLst>
                      </a:pPr>
                      <a:r>
                        <a:rPr lang="en-ZA"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ZA" sz="9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28</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tabLst>
                          <a:tab pos="685800" algn="l"/>
                        </a:tabLst>
                      </a:pPr>
                      <a:r>
                        <a:rPr lang="en-ZA" sz="9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23</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15000"/>
                        </a:lnSpc>
                        <a:spcAft>
                          <a:spcPts val="0"/>
                        </a:spcAft>
                        <a:tabLst>
                          <a:tab pos="440055" algn="l"/>
                        </a:tabLst>
                      </a:pPr>
                      <a:r>
                        <a:rPr lang="en-ZA" sz="9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ZA" sz="9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a:t>
                      </a:r>
                      <a:r>
                        <a:rPr lang="en-ZA"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total number of people with disability appointed amounts to 23.</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tabLst>
                          <a:tab pos="440055" algn="l"/>
                        </a:tabLst>
                      </a:pPr>
                      <a:r>
                        <a:rPr lang="en-ZA"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ZA" sz="900" b="1" i="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Target </a:t>
                      </a:r>
                      <a:r>
                        <a:rPr lang="en-ZA" sz="9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not achieved.</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3118175192"/>
                  </a:ext>
                </a:extLst>
              </a:tr>
            </a:tbl>
          </a:graphicData>
        </a:graphic>
      </p:graphicFrame>
      <p:sp>
        <p:nvSpPr>
          <p:cNvPr id="2" name="TextBox 1"/>
          <p:cNvSpPr txBox="1"/>
          <p:nvPr/>
        </p:nvSpPr>
        <p:spPr>
          <a:xfrm flipH="1">
            <a:off x="3617991" y="6581001"/>
            <a:ext cx="1784251" cy="276999"/>
          </a:xfrm>
          <a:prstGeom prst="rect">
            <a:avLst/>
          </a:prstGeom>
          <a:noFill/>
        </p:spPr>
        <p:txBody>
          <a:bodyPr wrap="square" rtlCol="0">
            <a:spAutoFit/>
          </a:bodyPr>
          <a:lstStyle/>
          <a:p>
            <a:r>
              <a:rPr lang="en-ZA" sz="1200" dirty="0" smtClean="0">
                <a:latin typeface="Arial" panose="020B0604020202020204" pitchFamily="34" charset="0"/>
                <a:cs typeface="Arial" panose="020B0604020202020204" pitchFamily="34" charset="0"/>
              </a:rPr>
              <a:t>CONFIDENTIAL</a:t>
            </a:r>
            <a:endParaRPr lang="en-ZA" sz="1200" dirty="0">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2930043211"/>
              </p:ext>
            </p:extLst>
          </p:nvPr>
        </p:nvGraphicFramePr>
        <p:xfrm>
          <a:off x="107501" y="3986250"/>
          <a:ext cx="8958859" cy="661434"/>
        </p:xfrm>
        <a:graphic>
          <a:graphicData uri="http://schemas.openxmlformats.org/drawingml/2006/table">
            <a:tbl>
              <a:tblPr firstRow="1" firstCol="1" bandRow="1"/>
              <a:tblGrid>
                <a:gridCol w="2333772">
                  <a:extLst>
                    <a:ext uri="{9D8B030D-6E8A-4147-A177-3AD203B41FA5}">
                      <a16:colId xmlns:a16="http://schemas.microsoft.com/office/drawing/2014/main" xmlns="" val="2518022775"/>
                    </a:ext>
                  </a:extLst>
                </a:gridCol>
                <a:gridCol w="1397480">
                  <a:extLst>
                    <a:ext uri="{9D8B030D-6E8A-4147-A177-3AD203B41FA5}">
                      <a16:colId xmlns:a16="http://schemas.microsoft.com/office/drawing/2014/main" xmlns="" val="101706786"/>
                    </a:ext>
                  </a:extLst>
                </a:gridCol>
                <a:gridCol w="1302588">
                  <a:extLst>
                    <a:ext uri="{9D8B030D-6E8A-4147-A177-3AD203B41FA5}">
                      <a16:colId xmlns:a16="http://schemas.microsoft.com/office/drawing/2014/main" xmlns="" val="1684494722"/>
                    </a:ext>
                  </a:extLst>
                </a:gridCol>
                <a:gridCol w="3925019">
                  <a:extLst>
                    <a:ext uri="{9D8B030D-6E8A-4147-A177-3AD203B41FA5}">
                      <a16:colId xmlns:a16="http://schemas.microsoft.com/office/drawing/2014/main" xmlns="" val="1508154376"/>
                    </a:ext>
                  </a:extLst>
                </a:gridCol>
              </a:tblGrid>
              <a:tr h="661434">
                <a:tc>
                  <a:txBody>
                    <a:bodyPr/>
                    <a:lstStyle/>
                    <a:p>
                      <a:pPr>
                        <a:lnSpc>
                          <a:spcPct val="115000"/>
                        </a:lnSpc>
                        <a:spcAft>
                          <a:spcPts val="0"/>
                        </a:spcAft>
                      </a:pPr>
                      <a:r>
                        <a:rPr lang="en-ZA"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9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9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4.2.2 Controllable </a:t>
                      </a:r>
                      <a:r>
                        <a:rPr lang="en-ZA"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staff turnover in technical </a:t>
                      </a:r>
                      <a:endParaRPr lang="en-ZA" sz="9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9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positions</a:t>
                      </a:r>
                      <a:r>
                        <a:rPr lang="en-ZA"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excluding retirements (less </a:t>
                      </a:r>
                      <a:endParaRPr lang="en-ZA" sz="9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9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than or </a:t>
                      </a:r>
                      <a:r>
                        <a:rPr lang="en-ZA"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equal to 4%).</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7842" marR="3784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21590" algn="ctr">
                        <a:lnSpc>
                          <a:spcPct val="115000"/>
                        </a:lnSpc>
                        <a:spcAft>
                          <a:spcPts val="0"/>
                        </a:spcAft>
                        <a:tabLst>
                          <a:tab pos="685800" algn="l"/>
                        </a:tabLst>
                      </a:pPr>
                      <a:r>
                        <a:rPr lang="en-ZA" sz="900" u="none" strike="noStrike"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marL="21590" algn="ctr">
                        <a:lnSpc>
                          <a:spcPct val="115000"/>
                        </a:lnSpc>
                        <a:spcAft>
                          <a:spcPts val="0"/>
                        </a:spcAft>
                        <a:tabLst>
                          <a:tab pos="685800" algn="l"/>
                        </a:tabLst>
                      </a:pPr>
                      <a:r>
                        <a:rPr lang="en-ZA" sz="900" u="sng"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&lt;</a:t>
                      </a:r>
                      <a:r>
                        <a:rPr lang="en-ZA"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7842" marR="3784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0"/>
                        </a:spcAft>
                        <a:tabLst>
                          <a:tab pos="685800" algn="l"/>
                        </a:tabLst>
                      </a:pPr>
                      <a:r>
                        <a:rPr lang="en-ZA"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tabLst>
                          <a:tab pos="685800" algn="l"/>
                        </a:tabLst>
                      </a:pPr>
                      <a:r>
                        <a:rPr lang="en-ZA"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2,03%</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7842" marR="3784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just">
                        <a:lnSpc>
                          <a:spcPct val="115000"/>
                        </a:lnSpc>
                        <a:spcAft>
                          <a:spcPts val="0"/>
                        </a:spcAft>
                        <a:tabLst>
                          <a:tab pos="440055" algn="l"/>
                        </a:tabLst>
                      </a:pPr>
                      <a:r>
                        <a:rPr lang="en-ZA" sz="9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tabLst>
                          <a:tab pos="440055" algn="l"/>
                        </a:tabLst>
                      </a:pPr>
                      <a:r>
                        <a:rPr lang="en-ZA"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There were 11 (out of 542 technical positions) resignations for the year.</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tabLst>
                          <a:tab pos="440055" algn="l"/>
                        </a:tabLst>
                      </a:pPr>
                      <a:r>
                        <a:rPr lang="en-ZA"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ZA" sz="900" b="1" i="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Target </a:t>
                      </a:r>
                      <a:r>
                        <a:rPr lang="en-ZA" sz="9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exceeded</a:t>
                      </a:r>
                      <a:r>
                        <a:rPr lang="en-ZA" sz="900" b="1" i="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tabLst>
                          <a:tab pos="440055" algn="l"/>
                        </a:tabLst>
                      </a:pPr>
                      <a:r>
                        <a:rPr lang="en-ZA" sz="9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7842" marR="37842"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3307551616"/>
                  </a:ext>
                </a:extLst>
              </a:tr>
            </a:tbl>
          </a:graphicData>
        </a:graphic>
      </p:graphicFrame>
      <p:sp>
        <p:nvSpPr>
          <p:cNvPr id="6" name="TextBox 5"/>
          <p:cNvSpPr txBox="1"/>
          <p:nvPr/>
        </p:nvSpPr>
        <p:spPr>
          <a:xfrm flipH="1">
            <a:off x="8486776" y="6536879"/>
            <a:ext cx="579585" cy="276999"/>
          </a:xfrm>
          <a:prstGeom prst="rect">
            <a:avLst/>
          </a:prstGeom>
          <a:noFill/>
        </p:spPr>
        <p:txBody>
          <a:bodyPr wrap="square" rtlCol="0">
            <a:spAutoFit/>
          </a:bodyPr>
          <a:lstStyle/>
          <a:p>
            <a:r>
              <a:rPr lang="en-ZA" sz="1200" dirty="0" smtClean="0"/>
              <a:t>18</a:t>
            </a:r>
            <a:endParaRPr lang="en-ZA" sz="1200" dirty="0"/>
          </a:p>
        </p:txBody>
      </p:sp>
      <p:pic>
        <p:nvPicPr>
          <p:cNvPr id="9" name="Picture 2"/>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6102974" cy="49739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p:nvSpPr>
        <p:spPr>
          <a:xfrm>
            <a:off x="0" y="48640"/>
            <a:ext cx="6487064" cy="338554"/>
          </a:xfrm>
          <a:prstGeom prst="rect">
            <a:avLst/>
          </a:prstGeom>
        </p:spPr>
        <p:txBody>
          <a:bodyPr wrap="square">
            <a:spAutoFit/>
          </a:bodyPr>
          <a:lstStyle/>
          <a:p>
            <a:pPr lvl="0"/>
            <a:r>
              <a:rPr lang="en-US" sz="1600" b="1" dirty="0" smtClean="0">
                <a:solidFill>
                  <a:prstClr val="white"/>
                </a:solidFill>
                <a:effectLst>
                  <a:outerShdw blurRad="50000" dist="30000" dir="5400000" algn="tl" rotWithShape="0">
                    <a:srgbClr val="000000">
                      <a:alpha val="30000"/>
                    </a:srgbClr>
                  </a:outerShdw>
                </a:effectLst>
                <a:latin typeface="Arial"/>
                <a:cs typeface="Times New Roman"/>
              </a:rPr>
              <a:t>ARMSCOR PERFORMANCE AGAINST STRATEGIC OUTPUTS</a:t>
            </a:r>
            <a:endParaRPr lang="en-ZA" sz="1600" b="1" dirty="0">
              <a:solidFill>
                <a:prstClr val="white"/>
              </a:solidFill>
            </a:endParaRPr>
          </a:p>
        </p:txBody>
      </p:sp>
    </p:spTree>
    <p:extLst>
      <p:ext uri="{BB962C8B-B14F-4D97-AF65-F5344CB8AC3E}">
        <p14:creationId xmlns:p14="http://schemas.microsoft.com/office/powerpoint/2010/main" xmlns="" val="39302110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buFont typeface="Wingdings" panose="05000000000000000000" pitchFamily="2" charset="2"/>
              <a:buChar char="q"/>
            </a:pPr>
            <a:r>
              <a:rPr lang="en-GB" dirty="0">
                <a:solidFill>
                  <a:schemeClr val="tx1"/>
                </a:solidFill>
                <a:latin typeface="Arial" panose="020B0604020202020204" pitchFamily="34" charset="0"/>
                <a:cs typeface="Arial" panose="020B0604020202020204" pitchFamily="34" charset="0"/>
              </a:rPr>
              <a:t>The core function of Armscor is to acquire defence matériel and related services, primarily for the South African National Defence Force (SANDF) but also for other Government departments and services with permission from the Minister of Defence and Military Veterans</a:t>
            </a:r>
            <a:r>
              <a:rPr lang="en-GB" dirty="0" smtClean="0">
                <a:solidFill>
                  <a:schemeClr val="tx1"/>
                </a:solidFill>
                <a:latin typeface="Arial" panose="020B0604020202020204" pitchFamily="34" charset="0"/>
                <a:cs typeface="Arial" panose="020B0604020202020204" pitchFamily="34" charset="0"/>
              </a:rPr>
              <a:t>.</a:t>
            </a:r>
          </a:p>
          <a:p>
            <a:pPr algn="just">
              <a:buFont typeface="Wingdings" panose="05000000000000000000" pitchFamily="2" charset="2"/>
              <a:buChar char="q"/>
            </a:pPr>
            <a:r>
              <a:rPr lang="en-GB" dirty="0" smtClean="0">
                <a:solidFill>
                  <a:schemeClr val="tx1"/>
                </a:solidFill>
                <a:latin typeface="Arial" panose="020B0604020202020204" pitchFamily="34" charset="0"/>
                <a:cs typeface="Arial" panose="020B0604020202020204" pitchFamily="34" charset="0"/>
              </a:rPr>
              <a:t>During </a:t>
            </a:r>
            <a:r>
              <a:rPr lang="en-GB" dirty="0">
                <a:solidFill>
                  <a:schemeClr val="tx1"/>
                </a:solidFill>
                <a:latin typeface="Arial" panose="020B0604020202020204" pitchFamily="34" charset="0"/>
                <a:cs typeface="Arial" panose="020B0604020202020204" pitchFamily="34" charset="0"/>
              </a:rPr>
              <a:t>the financial year under review, Armscor managed and executed contracts to a total order value of </a:t>
            </a:r>
            <a:r>
              <a:rPr lang="en-GB" dirty="0" err="1">
                <a:solidFill>
                  <a:schemeClr val="tx1"/>
                </a:solidFill>
                <a:latin typeface="Arial" panose="020B0604020202020204" pitchFamily="34" charset="0"/>
                <a:cs typeface="Arial" panose="020B0604020202020204" pitchFamily="34" charset="0"/>
              </a:rPr>
              <a:t>R12.424</a:t>
            </a:r>
            <a:r>
              <a:rPr lang="en-GB" dirty="0">
                <a:solidFill>
                  <a:schemeClr val="tx1"/>
                </a:solidFill>
                <a:latin typeface="Arial" panose="020B0604020202020204" pitchFamily="34" charset="0"/>
                <a:cs typeface="Arial" panose="020B0604020202020204" pitchFamily="34" charset="0"/>
              </a:rPr>
              <a:t> Billion </a:t>
            </a:r>
            <a:r>
              <a:rPr lang="en-GB" dirty="0" smtClean="0">
                <a:solidFill>
                  <a:schemeClr val="tx1"/>
                </a:solidFill>
                <a:latin typeface="Arial" panose="020B0604020202020204" pitchFamily="34" charset="0"/>
                <a:cs typeface="Arial" panose="020B0604020202020204" pitchFamily="34" charset="0"/>
              </a:rPr>
              <a:t>for the DOD.</a:t>
            </a:r>
          </a:p>
          <a:p>
            <a:pPr marL="0" indent="0" algn="just">
              <a:buNone/>
            </a:pPr>
            <a:endParaRPr lang="en-GB" dirty="0" smtClean="0"/>
          </a:p>
          <a:p>
            <a:endParaRPr lang="en-GB" dirty="0"/>
          </a:p>
          <a:p>
            <a:endParaRPr lang="en-GB" dirty="0" smtClean="0"/>
          </a:p>
          <a:p>
            <a:endParaRPr lang="en-GB" dirty="0"/>
          </a:p>
          <a:p>
            <a:pPr marL="0" indent="0">
              <a:buNone/>
            </a:pPr>
            <a:r>
              <a:rPr lang="en-GB" dirty="0" smtClean="0"/>
              <a:t>	</a:t>
            </a:r>
            <a:r>
              <a:rPr lang="en-GB" i="1" u="sng" dirty="0" smtClean="0">
                <a:latin typeface="Arial" panose="020B0604020202020204" pitchFamily="34" charset="0"/>
                <a:cs typeface="Arial" panose="020B0604020202020204" pitchFamily="34" charset="0"/>
              </a:rPr>
              <a:t>Note</a:t>
            </a:r>
            <a:r>
              <a:rPr lang="en-GB" i="1" dirty="0" smtClean="0">
                <a:latin typeface="Arial" panose="020B0604020202020204" pitchFamily="34" charset="0"/>
                <a:cs typeface="Arial" panose="020B0604020202020204" pitchFamily="34" charset="0"/>
              </a:rPr>
              <a:t> : Contract values include unspent funds carried over from previous years</a:t>
            </a:r>
          </a:p>
          <a:p>
            <a:pPr marL="0" indent="0">
              <a:buNone/>
            </a:pPr>
            <a:endParaRPr lang="en-GB" dirty="0" smtClean="0">
              <a:latin typeface="Arial" panose="020B0604020202020204" pitchFamily="34" charset="0"/>
              <a:cs typeface="Arial" panose="020B0604020202020204" pitchFamily="34" charset="0"/>
            </a:endParaRPr>
          </a:p>
          <a:p>
            <a:pPr algn="just">
              <a:buFont typeface="Wingdings" panose="05000000000000000000" pitchFamily="2" charset="2"/>
              <a:buChar char="q"/>
            </a:pPr>
            <a:r>
              <a:rPr lang="en-GB" dirty="0" smtClean="0">
                <a:solidFill>
                  <a:srgbClr val="FF0000"/>
                </a:solidFill>
                <a:latin typeface="Arial" panose="020B0604020202020204" pitchFamily="34" charset="0"/>
                <a:cs typeface="Arial" panose="020B0604020202020204" pitchFamily="34" charset="0"/>
              </a:rPr>
              <a:t>The continued decreasing funding </a:t>
            </a:r>
            <a:r>
              <a:rPr lang="en-GB" dirty="0">
                <a:solidFill>
                  <a:srgbClr val="FF0000"/>
                </a:solidFill>
                <a:latin typeface="Arial" panose="020B0604020202020204" pitchFamily="34" charset="0"/>
                <a:cs typeface="Arial" panose="020B0604020202020204" pitchFamily="34" charset="0"/>
              </a:rPr>
              <a:t>allocation for projects </a:t>
            </a:r>
            <a:r>
              <a:rPr lang="en-GB" dirty="0" smtClean="0">
                <a:solidFill>
                  <a:srgbClr val="FF0000"/>
                </a:solidFill>
                <a:latin typeface="Arial" panose="020B0604020202020204" pitchFamily="34" charset="0"/>
                <a:cs typeface="Arial" panose="020B0604020202020204" pitchFamily="34" charset="0"/>
              </a:rPr>
              <a:t>in </a:t>
            </a:r>
            <a:r>
              <a:rPr lang="en-GB" dirty="0">
                <a:solidFill>
                  <a:srgbClr val="FF0000"/>
                </a:solidFill>
                <a:latin typeface="Arial" panose="020B0604020202020204" pitchFamily="34" charset="0"/>
                <a:cs typeface="Arial" panose="020B0604020202020204" pitchFamily="34" charset="0"/>
              </a:rPr>
              <a:t>the Special Defence Account (Capital Budget) </a:t>
            </a:r>
            <a:r>
              <a:rPr lang="en-GB" dirty="0" smtClean="0">
                <a:solidFill>
                  <a:srgbClr val="FF0000"/>
                </a:solidFill>
                <a:latin typeface="Arial" panose="020B0604020202020204" pitchFamily="34" charset="0"/>
                <a:cs typeface="Arial" panose="020B0604020202020204" pitchFamily="34" charset="0"/>
              </a:rPr>
              <a:t>resulted in only </a:t>
            </a:r>
            <a:r>
              <a:rPr lang="en-GB" dirty="0">
                <a:solidFill>
                  <a:srgbClr val="FF0000"/>
                </a:solidFill>
                <a:latin typeface="Arial" panose="020B0604020202020204" pitchFamily="34" charset="0"/>
                <a:cs typeface="Arial" panose="020B0604020202020204" pitchFamily="34" charset="0"/>
              </a:rPr>
              <a:t>6 Capital projects with a funding allocation for the year </a:t>
            </a:r>
            <a:r>
              <a:rPr lang="en-GB" dirty="0" smtClean="0">
                <a:solidFill>
                  <a:srgbClr val="FF0000"/>
                </a:solidFill>
                <a:latin typeface="Arial" panose="020B0604020202020204" pitchFamily="34" charset="0"/>
                <a:cs typeface="Arial" panose="020B0604020202020204" pitchFamily="34" charset="0"/>
              </a:rPr>
              <a:t>as opposed to 15 </a:t>
            </a:r>
            <a:r>
              <a:rPr lang="en-GB" dirty="0">
                <a:solidFill>
                  <a:srgbClr val="FF0000"/>
                </a:solidFill>
                <a:latin typeface="Arial" panose="020B0604020202020204" pitchFamily="34" charset="0"/>
                <a:cs typeface="Arial" panose="020B0604020202020204" pitchFamily="34" charset="0"/>
              </a:rPr>
              <a:t>during the previous </a:t>
            </a:r>
            <a:r>
              <a:rPr lang="en-GB" dirty="0" smtClean="0">
                <a:solidFill>
                  <a:srgbClr val="FF0000"/>
                </a:solidFill>
                <a:latin typeface="Arial" panose="020B0604020202020204" pitchFamily="34" charset="0"/>
                <a:cs typeface="Arial" panose="020B0604020202020204" pitchFamily="34" charset="0"/>
              </a:rPr>
              <a:t>year. A </a:t>
            </a:r>
            <a:r>
              <a:rPr lang="en-GB" dirty="0">
                <a:solidFill>
                  <a:srgbClr val="FF0000"/>
                </a:solidFill>
                <a:latin typeface="Arial" panose="020B0604020202020204" pitchFamily="34" charset="0"/>
                <a:cs typeface="Arial" panose="020B0604020202020204" pitchFamily="34" charset="0"/>
              </a:rPr>
              <a:t>total of 24 Capital projects were being executed due to funds being carried over from the </a:t>
            </a:r>
            <a:r>
              <a:rPr lang="en-GB" dirty="0" smtClean="0">
                <a:solidFill>
                  <a:srgbClr val="FF0000"/>
                </a:solidFill>
                <a:latin typeface="Arial" panose="020B0604020202020204" pitchFamily="34" charset="0"/>
                <a:cs typeface="Arial" panose="020B0604020202020204" pitchFamily="34" charset="0"/>
              </a:rPr>
              <a:t>2020/21 </a:t>
            </a:r>
            <a:r>
              <a:rPr lang="en-GB" dirty="0">
                <a:solidFill>
                  <a:srgbClr val="FF0000"/>
                </a:solidFill>
                <a:latin typeface="Arial" panose="020B0604020202020204" pitchFamily="34" charset="0"/>
                <a:cs typeface="Arial" panose="020B0604020202020204" pitchFamily="34" charset="0"/>
              </a:rPr>
              <a:t>financial year.</a:t>
            </a:r>
            <a:endParaRPr lang="en-GB" dirty="0" smtClean="0">
              <a:solidFill>
                <a:srgbClr val="FF0000"/>
              </a:solidFill>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74654235"/>
              </p:ext>
            </p:extLst>
          </p:nvPr>
        </p:nvGraphicFramePr>
        <p:xfrm>
          <a:off x="677839" y="3221251"/>
          <a:ext cx="7615451" cy="1112520"/>
        </p:xfrm>
        <a:graphic>
          <a:graphicData uri="http://schemas.openxmlformats.org/drawingml/2006/table">
            <a:tbl>
              <a:tblPr firstRow="1" bandRow="1">
                <a:tableStyleId>{5C22544A-7EE6-4342-B048-85BDC9FD1C3A}</a:tableStyleId>
              </a:tblPr>
              <a:tblGrid>
                <a:gridCol w="4391055">
                  <a:extLst>
                    <a:ext uri="{9D8B030D-6E8A-4147-A177-3AD203B41FA5}">
                      <a16:colId xmlns:a16="http://schemas.microsoft.com/office/drawing/2014/main" xmlns="" val="2443688224"/>
                    </a:ext>
                  </a:extLst>
                </a:gridCol>
                <a:gridCol w="1768365">
                  <a:extLst>
                    <a:ext uri="{9D8B030D-6E8A-4147-A177-3AD203B41FA5}">
                      <a16:colId xmlns:a16="http://schemas.microsoft.com/office/drawing/2014/main" xmlns="" val="1928327864"/>
                    </a:ext>
                  </a:extLst>
                </a:gridCol>
                <a:gridCol w="1456031">
                  <a:extLst>
                    <a:ext uri="{9D8B030D-6E8A-4147-A177-3AD203B41FA5}">
                      <a16:colId xmlns:a16="http://schemas.microsoft.com/office/drawing/2014/main" xmlns="" val="961168843"/>
                    </a:ext>
                  </a:extLst>
                </a:gridCol>
              </a:tblGrid>
              <a:tr h="370840">
                <a:tc>
                  <a:txBody>
                    <a:bodyPr/>
                    <a:lstStyle/>
                    <a:p>
                      <a:pPr algn="ctr"/>
                      <a:r>
                        <a:rPr lang="en-ZA" sz="1200" dirty="0" smtClean="0">
                          <a:latin typeface="Arial" panose="020B0604020202020204" pitchFamily="34" charset="0"/>
                          <a:cs typeface="Arial" panose="020B0604020202020204" pitchFamily="34" charset="0"/>
                        </a:rPr>
                        <a:t>Portfolio Component</a:t>
                      </a:r>
                      <a:endParaRPr lang="en-ZA" sz="1200" dirty="0">
                        <a:latin typeface="Arial" panose="020B0604020202020204" pitchFamily="34" charset="0"/>
                        <a:cs typeface="Arial" panose="020B0604020202020204" pitchFamily="34" charset="0"/>
                      </a:endParaRPr>
                    </a:p>
                  </a:txBody>
                  <a:tcPr/>
                </a:tc>
                <a:tc>
                  <a:txBody>
                    <a:bodyPr/>
                    <a:lstStyle/>
                    <a:p>
                      <a:pPr algn="ctr"/>
                      <a:r>
                        <a:rPr lang="en-ZA" sz="1200" dirty="0" smtClean="0">
                          <a:latin typeface="Arial" panose="020B0604020202020204" pitchFamily="34" charset="0"/>
                          <a:cs typeface="Arial" panose="020B0604020202020204" pitchFamily="34" charset="0"/>
                        </a:rPr>
                        <a:t>Contract Value</a:t>
                      </a:r>
                      <a:endParaRPr lang="en-ZA" sz="1200" dirty="0">
                        <a:latin typeface="Arial" panose="020B0604020202020204" pitchFamily="34" charset="0"/>
                        <a:cs typeface="Arial" panose="020B0604020202020204" pitchFamily="34" charset="0"/>
                      </a:endParaRPr>
                    </a:p>
                  </a:txBody>
                  <a:tcPr/>
                </a:tc>
                <a:tc>
                  <a:txBody>
                    <a:bodyPr/>
                    <a:lstStyle/>
                    <a:p>
                      <a:pPr algn="ctr"/>
                      <a:r>
                        <a:rPr lang="en-ZA" sz="1200" dirty="0" smtClean="0">
                          <a:latin typeface="Arial" panose="020B0604020202020204" pitchFamily="34" charset="0"/>
                          <a:cs typeface="Arial" panose="020B0604020202020204" pitchFamily="34" charset="0"/>
                        </a:rPr>
                        <a:t>Percentage</a:t>
                      </a:r>
                      <a:endParaRPr lang="en-ZA"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59071825"/>
                  </a:ext>
                </a:extLst>
              </a:tr>
              <a:tr h="370840">
                <a:tc>
                  <a:txBody>
                    <a:bodyPr/>
                    <a:lstStyle/>
                    <a:p>
                      <a:r>
                        <a:rPr lang="en-ZA" sz="1200" dirty="0" smtClean="0">
                          <a:latin typeface="Arial" panose="020B0604020202020204" pitchFamily="34" charset="0"/>
                          <a:cs typeface="Arial" panose="020B0604020202020204" pitchFamily="34" charset="0"/>
                        </a:rPr>
                        <a:t>Technology and Capital Acquisition Projects</a:t>
                      </a:r>
                      <a:endParaRPr lang="en-ZA" sz="1200" dirty="0">
                        <a:latin typeface="Arial" panose="020B0604020202020204" pitchFamily="34" charset="0"/>
                        <a:cs typeface="Arial" panose="020B0604020202020204" pitchFamily="34" charset="0"/>
                      </a:endParaRPr>
                    </a:p>
                  </a:txBody>
                  <a:tcPr/>
                </a:tc>
                <a:tc>
                  <a:txBody>
                    <a:bodyPr/>
                    <a:lstStyle/>
                    <a:p>
                      <a:r>
                        <a:rPr lang="en-ZA" sz="1200" dirty="0" err="1" smtClean="0">
                          <a:latin typeface="Arial" panose="020B0604020202020204" pitchFamily="34" charset="0"/>
                          <a:cs typeface="Arial" panose="020B0604020202020204" pitchFamily="34" charset="0"/>
                        </a:rPr>
                        <a:t>R8.464</a:t>
                      </a:r>
                      <a:r>
                        <a:rPr lang="en-ZA" sz="1200" dirty="0" smtClean="0">
                          <a:latin typeface="Arial" panose="020B0604020202020204" pitchFamily="34" charset="0"/>
                          <a:cs typeface="Arial" panose="020B0604020202020204" pitchFamily="34" charset="0"/>
                        </a:rPr>
                        <a:t> Billion</a:t>
                      </a:r>
                      <a:endParaRPr lang="en-ZA" sz="1200" dirty="0">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68.13%</a:t>
                      </a:r>
                      <a:endParaRPr lang="en-ZA"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217536979"/>
                  </a:ext>
                </a:extLst>
              </a:tr>
              <a:tr h="370840">
                <a:tc>
                  <a:txBody>
                    <a:bodyPr/>
                    <a:lstStyle/>
                    <a:p>
                      <a:r>
                        <a:rPr lang="en-ZA" sz="1200" dirty="0" smtClean="0">
                          <a:latin typeface="Arial" panose="020B0604020202020204" pitchFamily="34" charset="0"/>
                          <a:cs typeface="Arial" panose="020B0604020202020204" pitchFamily="34" charset="0"/>
                        </a:rPr>
                        <a:t>Procurement and Maintenance &amp; Support</a:t>
                      </a:r>
                      <a:endParaRPr lang="en-ZA" sz="1200" dirty="0">
                        <a:latin typeface="Arial" panose="020B0604020202020204" pitchFamily="34" charset="0"/>
                        <a:cs typeface="Arial" panose="020B0604020202020204" pitchFamily="34" charset="0"/>
                      </a:endParaRPr>
                    </a:p>
                  </a:txBody>
                  <a:tcPr/>
                </a:tc>
                <a:tc>
                  <a:txBody>
                    <a:bodyPr/>
                    <a:lstStyle/>
                    <a:p>
                      <a:r>
                        <a:rPr lang="en-ZA" sz="1200" dirty="0" err="1" smtClean="0">
                          <a:latin typeface="Arial" panose="020B0604020202020204" pitchFamily="34" charset="0"/>
                          <a:cs typeface="Arial" panose="020B0604020202020204" pitchFamily="34" charset="0"/>
                        </a:rPr>
                        <a:t>R3.960</a:t>
                      </a:r>
                      <a:r>
                        <a:rPr lang="en-ZA" sz="1200" dirty="0" smtClean="0">
                          <a:latin typeface="Arial" panose="020B0604020202020204" pitchFamily="34" charset="0"/>
                          <a:cs typeface="Arial" panose="020B0604020202020204" pitchFamily="34" charset="0"/>
                        </a:rPr>
                        <a:t> Billion</a:t>
                      </a:r>
                      <a:endParaRPr lang="en-ZA" sz="1200" dirty="0">
                        <a:latin typeface="Arial" panose="020B0604020202020204" pitchFamily="34" charset="0"/>
                        <a:cs typeface="Arial" panose="020B0604020202020204" pitchFamily="34" charset="0"/>
                      </a:endParaRPr>
                    </a:p>
                  </a:txBody>
                  <a:tcPr/>
                </a:tc>
                <a:tc>
                  <a:txBody>
                    <a:bodyPr/>
                    <a:lstStyle/>
                    <a:p>
                      <a:r>
                        <a:rPr lang="en-ZA" sz="1200" dirty="0" smtClean="0">
                          <a:latin typeface="Arial" panose="020B0604020202020204" pitchFamily="34" charset="0"/>
                          <a:cs typeface="Arial" panose="020B0604020202020204" pitchFamily="34" charset="0"/>
                        </a:rPr>
                        <a:t>31.87%</a:t>
                      </a:r>
                      <a:endParaRPr lang="en-ZA"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102960895"/>
                  </a:ext>
                </a:extLst>
              </a:tr>
            </a:tbl>
          </a:graphicData>
        </a:graphic>
      </p:graphicFrame>
      <p:pic>
        <p:nvPicPr>
          <p:cNvPr id="6" name="Picture 5"/>
          <p:cNvPicPr>
            <a:picLocks noChangeAspect="1"/>
          </p:cNvPicPr>
          <p:nvPr/>
        </p:nvPicPr>
        <p:blipFill>
          <a:blip r:embed="rId2" cstate="print"/>
          <a:stretch>
            <a:fillRect/>
          </a:stretch>
        </p:blipFill>
        <p:spPr>
          <a:xfrm>
            <a:off x="-77639" y="-1"/>
            <a:ext cx="6909759" cy="1010838"/>
          </a:xfrm>
          <a:prstGeom prst="rect">
            <a:avLst/>
          </a:prstGeom>
        </p:spPr>
      </p:pic>
      <p:sp>
        <p:nvSpPr>
          <p:cNvPr id="7" name="Rectangle 6"/>
          <p:cNvSpPr/>
          <p:nvPr/>
        </p:nvSpPr>
        <p:spPr>
          <a:xfrm>
            <a:off x="817684" y="175727"/>
            <a:ext cx="5119111" cy="538609"/>
          </a:xfrm>
          <a:prstGeom prst="rect">
            <a:avLst/>
          </a:prstGeom>
        </p:spPr>
        <p:txBody>
          <a:bodyPr wrap="square">
            <a:spAutoFit/>
          </a:bodyPr>
          <a:lstStyle/>
          <a:p>
            <a:r>
              <a:rPr lang="en-ZA" sz="2900" b="1" dirty="0" smtClean="0">
                <a:solidFill>
                  <a:schemeClr val="bg1"/>
                </a:solidFill>
                <a:latin typeface="Arial" panose="020B0604020202020204" pitchFamily="34" charset="0"/>
                <a:cs typeface="Arial" panose="020B0604020202020204" pitchFamily="34" charset="0"/>
              </a:rPr>
              <a:t>OPERATIONAL OVERVIEW</a:t>
            </a:r>
            <a:endParaRPr lang="en-ZA" sz="2900" b="1" dirty="0">
              <a:solidFill>
                <a:schemeClr val="bg1"/>
              </a:solidFill>
              <a:latin typeface="Arial" panose="020B0604020202020204" pitchFamily="34" charset="0"/>
              <a:cs typeface="Arial" panose="020B0604020202020204" pitchFamily="34" charset="0"/>
            </a:endParaRPr>
          </a:p>
        </p:txBody>
      </p:sp>
      <p:sp>
        <p:nvSpPr>
          <p:cNvPr id="2" name="TextBox 1"/>
          <p:cNvSpPr txBox="1"/>
          <p:nvPr/>
        </p:nvSpPr>
        <p:spPr>
          <a:xfrm>
            <a:off x="3985403" y="6439470"/>
            <a:ext cx="1313180" cy="276999"/>
          </a:xfrm>
          <a:prstGeom prst="rect">
            <a:avLst/>
          </a:prstGeom>
          <a:noFill/>
        </p:spPr>
        <p:txBody>
          <a:bodyPr wrap="none" rtlCol="0">
            <a:spAutoFit/>
          </a:bodyPr>
          <a:lstStyle/>
          <a:p>
            <a:r>
              <a:rPr lang="en-ZA" sz="1200" dirty="0" smtClean="0">
                <a:latin typeface="Arial" panose="020B0604020202020204" pitchFamily="34" charset="0"/>
                <a:cs typeface="Arial" panose="020B0604020202020204" pitchFamily="34" charset="0"/>
              </a:rPr>
              <a:t>CONFIDENTIAL</a:t>
            </a:r>
            <a:endParaRPr lang="en-ZA" sz="1200" dirty="0">
              <a:latin typeface="Arial" panose="020B0604020202020204" pitchFamily="34" charset="0"/>
              <a:cs typeface="Arial" panose="020B0604020202020204" pitchFamily="34" charset="0"/>
            </a:endParaRPr>
          </a:p>
        </p:txBody>
      </p:sp>
      <p:sp>
        <p:nvSpPr>
          <p:cNvPr id="8" name="TextBox 7"/>
          <p:cNvSpPr txBox="1"/>
          <p:nvPr/>
        </p:nvSpPr>
        <p:spPr>
          <a:xfrm flipH="1">
            <a:off x="8432895" y="6393303"/>
            <a:ext cx="507810" cy="276999"/>
          </a:xfrm>
          <a:prstGeom prst="rect">
            <a:avLst/>
          </a:prstGeom>
          <a:noFill/>
        </p:spPr>
        <p:txBody>
          <a:bodyPr wrap="square" rtlCol="0">
            <a:spAutoFit/>
          </a:bodyPr>
          <a:lstStyle/>
          <a:p>
            <a:r>
              <a:rPr lang="en-ZA" sz="1200" dirty="0" smtClean="0"/>
              <a:t>19</a:t>
            </a:r>
            <a:endParaRPr lang="en-ZA" sz="1200" dirty="0"/>
          </a:p>
        </p:txBody>
      </p:sp>
    </p:spTree>
    <p:extLst>
      <p:ext uri="{BB962C8B-B14F-4D97-AF65-F5344CB8AC3E}">
        <p14:creationId xmlns:p14="http://schemas.microsoft.com/office/powerpoint/2010/main" xmlns="" val="12032728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0"/>
            <a:ext cx="6142008" cy="92868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3" name="Title 1"/>
          <p:cNvSpPr>
            <a:spLocks noGrp="1"/>
          </p:cNvSpPr>
          <p:nvPr>
            <p:ph type="title"/>
          </p:nvPr>
        </p:nvSpPr>
        <p:spPr>
          <a:xfrm>
            <a:off x="-322053" y="64294"/>
            <a:ext cx="6373813" cy="946150"/>
          </a:xfrm>
        </p:spPr>
        <p:txBody>
          <a:bodyPr/>
          <a:lstStyle/>
          <a:p>
            <a:pPr eaLnBrk="1" hangingPunct="1"/>
            <a:r>
              <a:rPr lang="en-US" altLang="en-US" sz="2900" b="1" dirty="0" smtClean="0">
                <a:solidFill>
                  <a:schemeClr val="bg1"/>
                </a:solidFill>
                <a:latin typeface="Arial" charset="0"/>
                <a:cs typeface="Arial" charset="0"/>
              </a:rPr>
              <a:t>SCOPE</a:t>
            </a:r>
          </a:p>
        </p:txBody>
      </p:sp>
      <p:sp>
        <p:nvSpPr>
          <p:cNvPr id="2" name="Content Placeholder 1"/>
          <p:cNvSpPr>
            <a:spLocks noGrp="1"/>
          </p:cNvSpPr>
          <p:nvPr>
            <p:ph idx="1"/>
          </p:nvPr>
        </p:nvSpPr>
        <p:spPr>
          <a:xfrm>
            <a:off x="204788" y="1379538"/>
            <a:ext cx="8229600" cy="4525962"/>
          </a:xfrm>
        </p:spPr>
        <p:txBody>
          <a:bodyPr>
            <a:normAutofit lnSpcReduction="10000"/>
          </a:bodyPr>
          <a:lstStyle/>
          <a:p>
            <a:pPr marL="0" indent="0">
              <a:buNone/>
              <a:defRPr/>
            </a:pPr>
            <a:endParaRPr lang="en-ZA" sz="2000" dirty="0" smtClean="0">
              <a:latin typeface="Arial" panose="020B0604020202020204" pitchFamily="34" charset="0"/>
              <a:cs typeface="Arial" panose="020B0604020202020204" pitchFamily="34" charset="0"/>
            </a:endParaRPr>
          </a:p>
          <a:p>
            <a:pPr marL="457200" indent="-457200">
              <a:buFont typeface="Arial" charset="0"/>
              <a:buAutoNum type="arabicPeriod"/>
              <a:defRPr/>
            </a:pPr>
            <a:r>
              <a:rPr lang="en-US" sz="2000" dirty="0" smtClean="0">
                <a:latin typeface="Arial" panose="020B0604020202020204" pitchFamily="34" charset="0"/>
                <a:cs typeface="Arial" panose="020B0604020202020204" pitchFamily="34" charset="0"/>
              </a:rPr>
              <a:t>General Information</a:t>
            </a:r>
          </a:p>
          <a:p>
            <a:pPr marL="857250" lvl="1" indent="-457200">
              <a:buFont typeface="Wingdings" pitchFamily="2" charset="2"/>
              <a:buChar char="§"/>
              <a:defRPr/>
            </a:pPr>
            <a:r>
              <a:rPr lang="en-ZA" sz="1600" dirty="0">
                <a:latin typeface="Arial" panose="020B0604020202020204" pitchFamily="34" charset="0"/>
                <a:cs typeface="Arial" panose="020B0604020202020204" pitchFamily="34" charset="0"/>
              </a:rPr>
              <a:t>Introduction </a:t>
            </a:r>
          </a:p>
          <a:p>
            <a:pPr marL="857250" lvl="1" indent="-457200">
              <a:buFont typeface="Wingdings" pitchFamily="2" charset="2"/>
              <a:buChar char="§"/>
              <a:defRPr/>
            </a:pPr>
            <a:r>
              <a:rPr lang="en-US" sz="1600" dirty="0" smtClean="0">
                <a:latin typeface="Arial" panose="020B0604020202020204" pitchFamily="34" charset="0"/>
                <a:cs typeface="Arial" panose="020B0604020202020204" pitchFamily="34" charset="0"/>
              </a:rPr>
              <a:t>Strategic Overview</a:t>
            </a:r>
          </a:p>
          <a:p>
            <a:pPr marL="857250" lvl="1" indent="-457200">
              <a:buFont typeface="Wingdings" pitchFamily="2" charset="2"/>
              <a:buChar char="§"/>
              <a:defRPr/>
            </a:pPr>
            <a:r>
              <a:rPr lang="en-US" sz="1600" dirty="0" smtClean="0">
                <a:latin typeface="Arial" panose="020B0604020202020204" pitchFamily="34" charset="0"/>
                <a:cs typeface="Arial" panose="020B0604020202020204" pitchFamily="34" charset="0"/>
              </a:rPr>
              <a:t>Organisational Structure</a:t>
            </a:r>
          </a:p>
          <a:p>
            <a:pPr marL="457200" indent="-457200">
              <a:buFont typeface="Arial" charset="0"/>
              <a:buAutoNum type="arabicPeriod"/>
              <a:defRPr/>
            </a:pPr>
            <a:r>
              <a:rPr lang="en-US" sz="2000" dirty="0" smtClean="0">
                <a:latin typeface="Arial" panose="020B0604020202020204" pitchFamily="34" charset="0"/>
                <a:cs typeface="Arial" panose="020B0604020202020204" pitchFamily="34" charset="0"/>
              </a:rPr>
              <a:t>Corporate Performance Information</a:t>
            </a:r>
          </a:p>
          <a:p>
            <a:pPr marL="685800" lvl="1">
              <a:buFont typeface="Wingdings" pitchFamily="2" charset="2"/>
              <a:buChar char="§"/>
              <a:defRPr/>
            </a:pPr>
            <a:r>
              <a:rPr lang="en-US" sz="1600" dirty="0" smtClean="0">
                <a:latin typeface="Arial" panose="020B0604020202020204" pitchFamily="34" charset="0"/>
                <a:cs typeface="Arial" panose="020B0604020202020204" pitchFamily="34" charset="0"/>
              </a:rPr>
              <a:t>Performance against predetermined outputs</a:t>
            </a:r>
          </a:p>
          <a:p>
            <a:pPr marL="685800" lvl="1">
              <a:buFont typeface="Wingdings" pitchFamily="2" charset="2"/>
              <a:buChar char="§"/>
              <a:defRPr/>
            </a:pPr>
            <a:r>
              <a:rPr lang="en-US" sz="1600" dirty="0" smtClean="0">
                <a:latin typeface="Arial" panose="020B0604020202020204" pitchFamily="34" charset="0"/>
                <a:cs typeface="Arial" panose="020B0604020202020204" pitchFamily="34" charset="0"/>
              </a:rPr>
              <a:t>Operational Review</a:t>
            </a:r>
          </a:p>
          <a:p>
            <a:pPr marL="457200" indent="-457200">
              <a:buFont typeface="Arial" charset="0"/>
              <a:buAutoNum type="arabicPeriod"/>
              <a:defRPr/>
            </a:pPr>
            <a:r>
              <a:rPr lang="en-US" sz="2000" dirty="0" smtClean="0">
                <a:latin typeface="Arial" panose="020B0604020202020204" pitchFamily="34" charset="0"/>
                <a:cs typeface="Arial" panose="020B0604020202020204" pitchFamily="34" charset="0"/>
              </a:rPr>
              <a:t>Human Capital Management</a:t>
            </a:r>
          </a:p>
          <a:p>
            <a:pPr marL="457200" indent="-457200">
              <a:buFont typeface="Arial" charset="0"/>
              <a:buAutoNum type="arabicPeriod"/>
              <a:defRPr/>
            </a:pPr>
            <a:r>
              <a:rPr lang="en-US" sz="2000" dirty="0" smtClean="0">
                <a:latin typeface="Arial" panose="020B0604020202020204" pitchFamily="34" charset="0"/>
                <a:cs typeface="Arial" panose="020B0604020202020204" pitchFamily="34" charset="0"/>
              </a:rPr>
              <a:t>Annual Financial Report</a:t>
            </a:r>
          </a:p>
          <a:p>
            <a:pPr marL="457200" indent="-457200">
              <a:buFont typeface="Arial" charset="0"/>
              <a:buAutoNum type="arabicPeriod"/>
              <a:defRPr/>
            </a:pPr>
            <a:r>
              <a:rPr lang="en-ZA" sz="2000" dirty="0" smtClean="0">
                <a:latin typeface="Arial" panose="020B0604020202020204" pitchFamily="34" charset="0"/>
                <a:cs typeface="Arial" panose="020B0604020202020204" pitchFamily="34" charset="0"/>
              </a:rPr>
              <a:t>Challenges</a:t>
            </a:r>
          </a:p>
          <a:p>
            <a:pPr marL="457200" indent="-457200">
              <a:buFont typeface="Arial" charset="0"/>
              <a:buAutoNum type="arabicPeriod"/>
              <a:defRPr/>
            </a:pPr>
            <a:r>
              <a:rPr lang="en-ZA" sz="2000" dirty="0" smtClean="0">
                <a:latin typeface="Arial" panose="020B0604020202020204" pitchFamily="34" charset="0"/>
                <a:cs typeface="Arial" panose="020B0604020202020204" pitchFamily="34" charset="0"/>
              </a:rPr>
              <a:t>Responses</a:t>
            </a:r>
          </a:p>
          <a:p>
            <a:pPr marL="457200" indent="-457200">
              <a:buFont typeface="Arial" charset="0"/>
              <a:buAutoNum type="arabicPeriod"/>
              <a:defRPr/>
            </a:pPr>
            <a:r>
              <a:rPr lang="en-ZA" sz="2000" dirty="0" smtClean="0">
                <a:latin typeface="Arial" panose="020B0604020202020204" pitchFamily="34" charset="0"/>
                <a:cs typeface="Arial" panose="020B0604020202020204" pitchFamily="34" charset="0"/>
              </a:rPr>
              <a:t>Questions &amp; Answers</a:t>
            </a:r>
          </a:p>
          <a:p>
            <a:pPr marL="457200" indent="-457200">
              <a:buFont typeface="Arial" charset="0"/>
              <a:buAutoNum type="arabicPeriod"/>
              <a:defRPr/>
            </a:pPr>
            <a:r>
              <a:rPr lang="en-ZA" sz="2000" dirty="0" smtClean="0">
                <a:latin typeface="Arial" panose="020B0604020202020204" pitchFamily="34" charset="0"/>
                <a:cs typeface="Arial" panose="020B0604020202020204" pitchFamily="34" charset="0"/>
              </a:rPr>
              <a:t>AG’s Audit Report</a:t>
            </a:r>
            <a:endParaRPr lang="en-ZA" sz="20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pPr>
              <a:defRPr/>
            </a:pPr>
            <a:r>
              <a:rPr lang="en-US" dirty="0" smtClean="0">
                <a:latin typeface="Arial" panose="020B0604020202020204" pitchFamily="34" charset="0"/>
                <a:cs typeface="Arial" panose="020B0604020202020204" pitchFamily="34" charset="0"/>
              </a:rPr>
              <a:t>CONFIDENTIAL</a:t>
            </a:r>
            <a:endParaRPr lang="en-US"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a:defRPr/>
            </a:pPr>
            <a:fld id="{C47BD82F-30A6-4BD7-946D-91C69D9EBCFD}" type="slidenum">
              <a:rPr lang="en-US" altLang="en-US" smtClean="0"/>
              <a:pPr>
                <a:defRPr/>
              </a:pPr>
              <a:t>2</a:t>
            </a:fld>
            <a:endParaRPr lang="en-US" altLang="en-US" dirty="0"/>
          </a:p>
        </p:txBody>
      </p:sp>
    </p:spTree>
    <p:extLst>
      <p:ext uri="{BB962C8B-B14F-4D97-AF65-F5344CB8AC3E}">
        <p14:creationId xmlns:p14="http://schemas.microsoft.com/office/powerpoint/2010/main" xmlns="" val="27304359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ZA" b="1" dirty="0" smtClean="0">
                <a:solidFill>
                  <a:srgbClr val="934607"/>
                </a:solidFill>
                <a:latin typeface="Arial" panose="020B0604020202020204" pitchFamily="34" charset="0"/>
                <a:cs typeface="Arial" panose="020B0604020202020204" pitchFamily="34" charset="0"/>
              </a:rPr>
              <a:t>Financial Performance</a:t>
            </a:r>
          </a:p>
          <a:p>
            <a:pPr algn="just">
              <a:buFont typeface="Wingdings" panose="05000000000000000000" pitchFamily="2" charset="2"/>
              <a:buChar char="q"/>
            </a:pPr>
            <a:r>
              <a:rPr lang="en-GB" sz="1400" dirty="0" smtClean="0">
                <a:solidFill>
                  <a:schemeClr val="tx1"/>
                </a:solidFill>
                <a:latin typeface="Arial" panose="020B0604020202020204" pitchFamily="34" charset="0"/>
                <a:cs typeface="Arial" panose="020B0604020202020204" pitchFamily="34" charset="0"/>
              </a:rPr>
              <a:t>In </a:t>
            </a:r>
            <a:r>
              <a:rPr lang="en-GB" sz="1400" dirty="0">
                <a:solidFill>
                  <a:schemeClr val="tx1"/>
                </a:solidFill>
                <a:latin typeface="Arial" panose="020B0604020202020204" pitchFamily="34" charset="0"/>
                <a:cs typeface="Arial" panose="020B0604020202020204" pitchFamily="34" charset="0"/>
              </a:rPr>
              <a:t>terms of the Service Level Agreement between Armscor and the DOD, Armscor’s cash flow performance is measured against the joint Armscor/DOD cash flow planning that occurs during May/June of every year, adjusted with mutually-agreed deductions due to factors beyond Armscor’s control. </a:t>
            </a:r>
            <a:endParaRPr lang="en-GB" sz="1400" dirty="0" smtClean="0">
              <a:solidFill>
                <a:schemeClr val="tx1"/>
              </a:solidFill>
              <a:latin typeface="Arial" panose="020B0604020202020204" pitchFamily="34" charset="0"/>
              <a:cs typeface="Arial" panose="020B0604020202020204" pitchFamily="34" charset="0"/>
            </a:endParaRPr>
          </a:p>
          <a:p>
            <a:pPr algn="just">
              <a:buFont typeface="Wingdings" panose="05000000000000000000" pitchFamily="2" charset="2"/>
              <a:buChar char="q"/>
            </a:pPr>
            <a:r>
              <a:rPr lang="en-GB" sz="1400" dirty="0">
                <a:solidFill>
                  <a:schemeClr val="tx1"/>
                </a:solidFill>
                <a:latin typeface="Arial" panose="020B0604020202020204" pitchFamily="34" charset="0"/>
                <a:cs typeface="Arial" panose="020B0604020202020204" pitchFamily="34" charset="0"/>
              </a:rPr>
              <a:t>A total amount of </a:t>
            </a:r>
            <a:r>
              <a:rPr lang="en-GB" sz="1400" dirty="0" err="1">
                <a:solidFill>
                  <a:schemeClr val="tx1"/>
                </a:solidFill>
                <a:latin typeface="Arial" panose="020B0604020202020204" pitchFamily="34" charset="0"/>
                <a:cs typeface="Arial" panose="020B0604020202020204" pitchFamily="34" charset="0"/>
              </a:rPr>
              <a:t>R1</a:t>
            </a:r>
            <a:r>
              <a:rPr lang="en-GB" sz="1400" dirty="0">
                <a:solidFill>
                  <a:schemeClr val="tx1"/>
                </a:solidFill>
                <a:latin typeface="Arial" panose="020B0604020202020204" pitchFamily="34" charset="0"/>
                <a:cs typeface="Arial" panose="020B0604020202020204" pitchFamily="34" charset="0"/>
              </a:rPr>
              <a:t> 035.48 Million </a:t>
            </a:r>
            <a:r>
              <a:rPr lang="en-GB" sz="1400" dirty="0" smtClean="0">
                <a:solidFill>
                  <a:schemeClr val="tx1"/>
                </a:solidFill>
                <a:latin typeface="Arial" panose="020B0604020202020204" pitchFamily="34" charset="0"/>
                <a:cs typeface="Arial" panose="020B0604020202020204" pitchFamily="34" charset="0"/>
              </a:rPr>
              <a:t>planned </a:t>
            </a:r>
            <a:r>
              <a:rPr lang="en-GB" sz="1400" dirty="0">
                <a:solidFill>
                  <a:schemeClr val="tx1"/>
                </a:solidFill>
                <a:latin typeface="Arial" panose="020B0604020202020204" pitchFamily="34" charset="0"/>
                <a:cs typeface="Arial" panose="020B0604020202020204" pitchFamily="34" charset="0"/>
              </a:rPr>
              <a:t>during the first revision </a:t>
            </a:r>
            <a:r>
              <a:rPr lang="en-GB" sz="1400" dirty="0" smtClean="0">
                <a:solidFill>
                  <a:schemeClr val="tx1"/>
                </a:solidFill>
                <a:latin typeface="Arial" panose="020B0604020202020204" pitchFamily="34" charset="0"/>
                <a:cs typeface="Arial" panose="020B0604020202020204" pitchFamily="34" charset="0"/>
              </a:rPr>
              <a:t>as </a:t>
            </a:r>
            <a:r>
              <a:rPr lang="en-GB" sz="1400" dirty="0">
                <a:solidFill>
                  <a:schemeClr val="tx1"/>
                </a:solidFill>
                <a:latin typeface="Arial" panose="020B0604020202020204" pitchFamily="34" charset="0"/>
                <a:cs typeface="Arial" panose="020B0604020202020204" pitchFamily="34" charset="0"/>
              </a:rPr>
              <a:t>cash flow for the 2021/22 financial year is regarded as not being achievable due to factors beyond </a:t>
            </a:r>
            <a:r>
              <a:rPr lang="en-GB" sz="1400" dirty="0" smtClean="0">
                <a:solidFill>
                  <a:schemeClr val="tx1"/>
                </a:solidFill>
                <a:latin typeface="Arial" panose="020B0604020202020204" pitchFamily="34" charset="0"/>
                <a:cs typeface="Arial" panose="020B0604020202020204" pitchFamily="34" charset="0"/>
              </a:rPr>
              <a:t>Armscor’s </a:t>
            </a:r>
            <a:r>
              <a:rPr lang="en-GB" sz="1400" dirty="0">
                <a:solidFill>
                  <a:schemeClr val="tx1"/>
                </a:solidFill>
                <a:latin typeface="Arial" panose="020B0604020202020204" pitchFamily="34" charset="0"/>
                <a:cs typeface="Arial" panose="020B0604020202020204" pitchFamily="34" charset="0"/>
              </a:rPr>
              <a:t>control and is supported by agreements from the </a:t>
            </a:r>
            <a:r>
              <a:rPr lang="en-GB" sz="1400" dirty="0" smtClean="0">
                <a:solidFill>
                  <a:schemeClr val="tx1"/>
                </a:solidFill>
                <a:latin typeface="Arial" panose="020B0604020202020204" pitchFamily="34" charset="0"/>
                <a:cs typeface="Arial" panose="020B0604020202020204" pitchFamily="34" charset="0"/>
              </a:rPr>
              <a:t>DOD.</a:t>
            </a:r>
          </a:p>
          <a:p>
            <a:pPr algn="just">
              <a:buFont typeface="Wingdings" panose="05000000000000000000" pitchFamily="2" charset="2"/>
              <a:buChar char="q"/>
            </a:pPr>
            <a:r>
              <a:rPr lang="en-GB" sz="1400" dirty="0" smtClean="0">
                <a:solidFill>
                  <a:schemeClr val="tx1"/>
                </a:solidFill>
                <a:latin typeface="Arial" panose="020B0604020202020204" pitchFamily="34" charset="0"/>
                <a:cs typeface="Arial" panose="020B0604020202020204" pitchFamily="34" charset="0"/>
              </a:rPr>
              <a:t>Taking agreed deductions into consideration, Armscor </a:t>
            </a:r>
            <a:r>
              <a:rPr lang="en-GB" sz="1400" dirty="0">
                <a:solidFill>
                  <a:schemeClr val="tx1"/>
                </a:solidFill>
                <a:latin typeface="Arial" panose="020B0604020202020204" pitchFamily="34" charset="0"/>
                <a:cs typeface="Arial" panose="020B0604020202020204" pitchFamily="34" charset="0"/>
              </a:rPr>
              <a:t>managed to achieve and exceed its targets for the year of 95% cash flow against the planned cash flow for both capital and operating </a:t>
            </a:r>
            <a:r>
              <a:rPr lang="en-GB" sz="1400" dirty="0" smtClean="0">
                <a:solidFill>
                  <a:schemeClr val="tx1"/>
                </a:solidFill>
                <a:latin typeface="Arial" panose="020B0604020202020204" pitchFamily="34" charset="0"/>
                <a:cs typeface="Arial" panose="020B0604020202020204" pitchFamily="34" charset="0"/>
              </a:rPr>
              <a:t>funds.</a:t>
            </a:r>
          </a:p>
          <a:p>
            <a:endParaRPr lang="en-ZA" sz="1400" dirty="0"/>
          </a:p>
        </p:txBody>
      </p:sp>
      <p:graphicFrame>
        <p:nvGraphicFramePr>
          <p:cNvPr id="5" name="Chart 4"/>
          <p:cNvGraphicFramePr/>
          <p:nvPr>
            <p:extLst>
              <p:ext uri="{D42A27DB-BD31-4B8C-83A1-F6EECF244321}">
                <p14:modId xmlns:p14="http://schemas.microsoft.com/office/powerpoint/2010/main" xmlns="" val="2710232393"/>
              </p:ext>
            </p:extLst>
          </p:nvPr>
        </p:nvGraphicFramePr>
        <p:xfrm>
          <a:off x="1140417" y="3864634"/>
          <a:ext cx="5280025" cy="2307566"/>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5"/>
          <p:cNvPicPr>
            <a:picLocks noChangeAspect="1"/>
          </p:cNvPicPr>
          <p:nvPr/>
        </p:nvPicPr>
        <p:blipFill>
          <a:blip r:embed="rId3" cstate="print"/>
          <a:stretch>
            <a:fillRect/>
          </a:stretch>
        </p:blipFill>
        <p:spPr>
          <a:xfrm>
            <a:off x="-77639" y="-1"/>
            <a:ext cx="6909759" cy="1010838"/>
          </a:xfrm>
          <a:prstGeom prst="rect">
            <a:avLst/>
          </a:prstGeom>
        </p:spPr>
      </p:pic>
      <p:sp>
        <p:nvSpPr>
          <p:cNvPr id="7" name="Rectangle 6"/>
          <p:cNvSpPr/>
          <p:nvPr/>
        </p:nvSpPr>
        <p:spPr>
          <a:xfrm>
            <a:off x="1140417" y="243808"/>
            <a:ext cx="4788940" cy="523220"/>
          </a:xfrm>
          <a:prstGeom prst="rect">
            <a:avLst/>
          </a:prstGeom>
        </p:spPr>
        <p:txBody>
          <a:bodyPr wrap="none">
            <a:spAutoFit/>
          </a:bodyPr>
          <a:lstStyle/>
          <a:p>
            <a:r>
              <a:rPr lang="en-ZA" sz="2800" b="1" dirty="0" smtClean="0">
                <a:solidFill>
                  <a:schemeClr val="bg1"/>
                </a:solidFill>
                <a:latin typeface="Arial" panose="020B0604020202020204" pitchFamily="34" charset="0"/>
                <a:cs typeface="Arial" panose="020B0604020202020204" pitchFamily="34" charset="0"/>
              </a:rPr>
              <a:t>OPERATIONAL OVERVIEW</a:t>
            </a:r>
            <a:endParaRPr lang="en-ZA" sz="2800" b="1" dirty="0">
              <a:solidFill>
                <a:schemeClr val="bg1"/>
              </a:solidFill>
              <a:latin typeface="Arial" panose="020B0604020202020204" pitchFamily="34" charset="0"/>
              <a:cs typeface="Arial" panose="020B0604020202020204" pitchFamily="34" charset="0"/>
            </a:endParaRPr>
          </a:p>
        </p:txBody>
      </p:sp>
      <p:sp>
        <p:nvSpPr>
          <p:cNvPr id="2" name="TextBox 1"/>
          <p:cNvSpPr txBox="1"/>
          <p:nvPr/>
        </p:nvSpPr>
        <p:spPr>
          <a:xfrm>
            <a:off x="4209690" y="6581001"/>
            <a:ext cx="1313180" cy="276999"/>
          </a:xfrm>
          <a:prstGeom prst="rect">
            <a:avLst/>
          </a:prstGeom>
          <a:noFill/>
        </p:spPr>
        <p:txBody>
          <a:bodyPr wrap="none" rtlCol="0">
            <a:spAutoFit/>
          </a:bodyPr>
          <a:lstStyle/>
          <a:p>
            <a:r>
              <a:rPr lang="en-ZA" sz="1200" dirty="0" smtClean="0">
                <a:latin typeface="Arial" panose="020B0604020202020204" pitchFamily="34" charset="0"/>
                <a:cs typeface="Arial" panose="020B0604020202020204" pitchFamily="34" charset="0"/>
              </a:rPr>
              <a:t>CONFIDENTIAL</a:t>
            </a:r>
            <a:endParaRPr lang="en-ZA"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2E083F00-3C55-4327-9B0B-FF9887ACCF08}" type="slidenum">
              <a:rPr lang="en-US" altLang="en-US" smtClean="0"/>
              <a:pPr>
                <a:defRPr/>
              </a:pPr>
              <a:t>20</a:t>
            </a:fld>
            <a:endParaRPr lang="en-US" altLang="en-US" dirty="0"/>
          </a:p>
        </p:txBody>
      </p:sp>
      <p:sp>
        <p:nvSpPr>
          <p:cNvPr id="8" name="TextBox 7"/>
          <p:cNvSpPr txBox="1"/>
          <p:nvPr/>
        </p:nvSpPr>
        <p:spPr>
          <a:xfrm>
            <a:off x="8258175" y="6443026"/>
            <a:ext cx="571500" cy="276999"/>
          </a:xfrm>
          <a:prstGeom prst="rect">
            <a:avLst/>
          </a:prstGeom>
          <a:noFill/>
        </p:spPr>
        <p:txBody>
          <a:bodyPr wrap="square" rtlCol="0">
            <a:spAutoFit/>
          </a:bodyPr>
          <a:lstStyle/>
          <a:p>
            <a:r>
              <a:rPr lang="en-ZA" sz="1200" dirty="0" smtClean="0"/>
              <a:t>20</a:t>
            </a:r>
            <a:endParaRPr lang="en-ZA" sz="1200" dirty="0"/>
          </a:p>
        </p:txBody>
      </p:sp>
    </p:spTree>
    <p:extLst>
      <p:ext uri="{BB962C8B-B14F-4D97-AF65-F5344CB8AC3E}">
        <p14:creationId xmlns:p14="http://schemas.microsoft.com/office/powerpoint/2010/main" xmlns="" val="3113716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4288" y="1115552"/>
            <a:ext cx="6512942" cy="5224863"/>
          </a:xfrm>
        </p:spPr>
        <p:txBody>
          <a:bodyPr>
            <a:normAutofit lnSpcReduction="10000"/>
          </a:bodyPr>
          <a:lstStyle/>
          <a:p>
            <a:pPr>
              <a:buFont typeface="Wingdings" panose="05000000000000000000" pitchFamily="2" charset="2"/>
              <a:buChar char="q"/>
            </a:pPr>
            <a:r>
              <a:rPr lang="en-ZA" sz="1400" b="1" dirty="0" smtClean="0">
                <a:solidFill>
                  <a:srgbClr val="934607"/>
                </a:solidFill>
                <a:latin typeface="Arial" panose="020B0604020202020204" pitchFamily="34" charset="0"/>
                <a:cs typeface="Arial" panose="020B0604020202020204" pitchFamily="34" charset="0"/>
              </a:rPr>
              <a:t>Acquisition - Maritime Systems</a:t>
            </a:r>
          </a:p>
          <a:p>
            <a:pPr>
              <a:buFont typeface="Wingdings" panose="05000000000000000000" pitchFamily="2" charset="2"/>
              <a:buChar char="q"/>
            </a:pPr>
            <a:r>
              <a:rPr lang="en-ZA" sz="1400" u="sng" dirty="0" smtClean="0">
                <a:solidFill>
                  <a:srgbClr val="934607"/>
                </a:solidFill>
                <a:latin typeface="Arial" panose="020B0604020202020204" pitchFamily="34" charset="0"/>
                <a:cs typeface="Arial" panose="020B0604020202020204" pitchFamily="34" charset="0"/>
              </a:rPr>
              <a:t>Hydrographic Survey Capability</a:t>
            </a:r>
          </a:p>
          <a:p>
            <a:pPr lvl="1" algn="just">
              <a:buFont typeface="Wingdings" panose="05000000000000000000" pitchFamily="2" charset="2"/>
              <a:buChar char="§"/>
            </a:pPr>
            <a:r>
              <a:rPr lang="en-GB" sz="1400" dirty="0">
                <a:solidFill>
                  <a:schemeClr val="tx1"/>
                </a:solidFill>
                <a:latin typeface="Arial" panose="020B0604020202020204" pitchFamily="34" charset="0"/>
                <a:cs typeface="Arial" panose="020B0604020202020204" pitchFamily="34" charset="0"/>
              </a:rPr>
              <a:t>Entails the acquisition of the Hydrographic Survey Vessel, (HSV) </a:t>
            </a:r>
            <a:r>
              <a:rPr lang="en-GB" sz="1400" b="1" dirty="0">
                <a:solidFill>
                  <a:schemeClr val="tx1"/>
                </a:solidFill>
                <a:latin typeface="Arial" panose="020B0604020202020204" pitchFamily="34" charset="0"/>
                <a:cs typeface="Arial" panose="020B0604020202020204" pitchFamily="34" charset="0"/>
              </a:rPr>
              <a:t>including two fully integrated inshore survey motor </a:t>
            </a:r>
            <a:r>
              <a:rPr lang="en-GB" sz="1400" b="1" dirty="0" smtClean="0">
                <a:solidFill>
                  <a:schemeClr val="tx1"/>
                </a:solidFill>
                <a:latin typeface="Arial" panose="020B0604020202020204" pitchFamily="34" charset="0"/>
                <a:cs typeface="Arial" panose="020B0604020202020204" pitchFamily="34" charset="0"/>
              </a:rPr>
              <a:t>boats (SMB’s) </a:t>
            </a:r>
            <a:r>
              <a:rPr lang="en-GB" sz="1400" dirty="0">
                <a:solidFill>
                  <a:schemeClr val="tx1"/>
                </a:solidFill>
                <a:latin typeface="Arial" panose="020B0604020202020204" pitchFamily="34" charset="0"/>
                <a:cs typeface="Arial" panose="020B0604020202020204" pitchFamily="34" charset="0"/>
              </a:rPr>
              <a:t>and </a:t>
            </a:r>
            <a:r>
              <a:rPr lang="en-GB" sz="1400" b="1" dirty="0">
                <a:solidFill>
                  <a:schemeClr val="tx1"/>
                </a:solidFill>
                <a:latin typeface="Arial" panose="020B0604020202020204" pitchFamily="34" charset="0"/>
                <a:cs typeface="Arial" panose="020B0604020202020204" pitchFamily="34" charset="0"/>
              </a:rPr>
              <a:t>one sea boat to replace the SAS </a:t>
            </a:r>
            <a:r>
              <a:rPr lang="en-GB" sz="1400" b="1" dirty="0" err="1">
                <a:solidFill>
                  <a:schemeClr val="tx1"/>
                </a:solidFill>
                <a:latin typeface="Arial" panose="020B0604020202020204" pitchFamily="34" charset="0"/>
                <a:cs typeface="Arial" panose="020B0604020202020204" pitchFamily="34" charset="0"/>
              </a:rPr>
              <a:t>Protea</a:t>
            </a:r>
            <a:r>
              <a:rPr lang="en-GB" sz="1400" b="1" dirty="0">
                <a:solidFill>
                  <a:schemeClr val="tx1"/>
                </a:solidFill>
                <a:latin typeface="Arial" panose="020B0604020202020204" pitchFamily="34" charset="0"/>
                <a:cs typeface="Arial" panose="020B0604020202020204" pitchFamily="34" charset="0"/>
              </a:rPr>
              <a:t> as well as upgrading of current shore-based hydrographic </a:t>
            </a:r>
            <a:r>
              <a:rPr lang="en-GB" sz="1400" b="1" dirty="0" smtClean="0">
                <a:solidFill>
                  <a:schemeClr val="tx1"/>
                </a:solidFill>
                <a:latin typeface="Arial" panose="020B0604020202020204" pitchFamily="34" charset="0"/>
                <a:cs typeface="Arial" panose="020B0604020202020204" pitchFamily="34" charset="0"/>
              </a:rPr>
              <a:t>office (SANHO) infrastructure.</a:t>
            </a:r>
          </a:p>
          <a:p>
            <a:pPr lvl="1" algn="just">
              <a:buFont typeface="Wingdings" panose="05000000000000000000" pitchFamily="2" charset="2"/>
              <a:buChar char="§"/>
            </a:pPr>
            <a:r>
              <a:rPr lang="en-GB" sz="1400" dirty="0" smtClean="0">
                <a:solidFill>
                  <a:schemeClr val="tx1"/>
                </a:solidFill>
                <a:latin typeface="Arial" panose="020B0604020202020204" pitchFamily="34" charset="0"/>
                <a:cs typeface="Arial" panose="020B0604020202020204" pitchFamily="34" charset="0"/>
              </a:rPr>
              <a:t>Construction </a:t>
            </a:r>
            <a:r>
              <a:rPr lang="en-GB" sz="1400" dirty="0">
                <a:solidFill>
                  <a:schemeClr val="tx1"/>
                </a:solidFill>
                <a:latin typeface="Arial" panose="020B0604020202020204" pitchFamily="34" charset="0"/>
                <a:cs typeface="Arial" panose="020B0604020202020204" pitchFamily="34" charset="0"/>
              </a:rPr>
              <a:t>of the hull and </a:t>
            </a:r>
            <a:r>
              <a:rPr lang="en-GB" sz="1400" dirty="0" smtClean="0">
                <a:solidFill>
                  <a:schemeClr val="tx1"/>
                </a:solidFill>
                <a:latin typeface="Arial" panose="020B0604020202020204" pitchFamily="34" charset="0"/>
                <a:cs typeface="Arial" panose="020B0604020202020204" pitchFamily="34" charset="0"/>
              </a:rPr>
              <a:t>superstructure </a:t>
            </a:r>
            <a:r>
              <a:rPr lang="en-GB" sz="1400" dirty="0">
                <a:solidFill>
                  <a:schemeClr val="tx1"/>
                </a:solidFill>
                <a:latin typeface="Arial" panose="020B0604020202020204" pitchFamily="34" charset="0"/>
                <a:cs typeface="Arial" panose="020B0604020202020204" pitchFamily="34" charset="0"/>
              </a:rPr>
              <a:t>of the </a:t>
            </a:r>
            <a:r>
              <a:rPr lang="en-GB" sz="1400" b="1" dirty="0" smtClean="0">
                <a:solidFill>
                  <a:schemeClr val="tx1"/>
                </a:solidFill>
                <a:latin typeface="Arial" panose="020B0604020202020204" pitchFamily="34" charset="0"/>
                <a:cs typeface="Arial" panose="020B0604020202020204" pitchFamily="34" charset="0"/>
              </a:rPr>
              <a:t>HSV </a:t>
            </a:r>
            <a:r>
              <a:rPr lang="en-GB" sz="1400" b="1" dirty="0">
                <a:solidFill>
                  <a:schemeClr val="tx1"/>
                </a:solidFill>
                <a:latin typeface="Arial" panose="020B0604020202020204" pitchFamily="34" charset="0"/>
                <a:cs typeface="Arial" panose="020B0604020202020204" pitchFamily="34" charset="0"/>
              </a:rPr>
              <a:t>was completed </a:t>
            </a:r>
            <a:r>
              <a:rPr lang="en-GB" sz="1400" dirty="0">
                <a:solidFill>
                  <a:schemeClr val="tx1"/>
                </a:solidFill>
                <a:latin typeface="Arial" panose="020B0604020202020204" pitchFamily="34" charset="0"/>
                <a:cs typeface="Arial" panose="020B0604020202020204" pitchFamily="34" charset="0"/>
              </a:rPr>
              <a:t>and </a:t>
            </a:r>
            <a:r>
              <a:rPr lang="en-GB" sz="1400" b="1" dirty="0">
                <a:solidFill>
                  <a:schemeClr val="tx1"/>
                </a:solidFill>
                <a:latin typeface="Arial" panose="020B0604020202020204" pitchFamily="34" charset="0"/>
                <a:cs typeface="Arial" panose="020B0604020202020204" pitchFamily="34" charset="0"/>
              </a:rPr>
              <a:t>installation of equipment on board had commenced.  </a:t>
            </a:r>
            <a:endParaRPr lang="en-GB" sz="1400" b="1" dirty="0" smtClean="0">
              <a:solidFill>
                <a:schemeClr val="tx1"/>
              </a:solidFill>
              <a:latin typeface="Arial" panose="020B0604020202020204" pitchFamily="34" charset="0"/>
              <a:cs typeface="Arial" panose="020B0604020202020204" pitchFamily="34" charset="0"/>
            </a:endParaRPr>
          </a:p>
          <a:p>
            <a:pPr lvl="1" algn="just">
              <a:buFont typeface="Wingdings" panose="05000000000000000000" pitchFamily="2" charset="2"/>
              <a:buChar char="§"/>
            </a:pPr>
            <a:r>
              <a:rPr lang="en-GB" sz="1400" b="1" dirty="0" smtClean="0">
                <a:solidFill>
                  <a:schemeClr val="tx1"/>
                </a:solidFill>
                <a:latin typeface="Arial" panose="020B0604020202020204" pitchFamily="34" charset="0"/>
                <a:cs typeface="Arial" panose="020B0604020202020204" pitchFamily="34" charset="0"/>
              </a:rPr>
              <a:t>All </a:t>
            </a:r>
            <a:r>
              <a:rPr lang="en-GB" sz="1400" b="1" dirty="0">
                <a:solidFill>
                  <a:schemeClr val="tx1"/>
                </a:solidFill>
                <a:latin typeface="Arial" panose="020B0604020202020204" pitchFamily="34" charset="0"/>
                <a:cs typeface="Arial" panose="020B0604020202020204" pitchFamily="34" charset="0"/>
              </a:rPr>
              <a:t>SMBs have been </a:t>
            </a:r>
            <a:r>
              <a:rPr lang="en-GB" sz="1400" b="1" dirty="0" smtClean="0">
                <a:solidFill>
                  <a:schemeClr val="tx1"/>
                </a:solidFill>
                <a:latin typeface="Arial" panose="020B0604020202020204" pitchFamily="34" charset="0"/>
                <a:cs typeface="Arial" panose="020B0604020202020204" pitchFamily="34" charset="0"/>
              </a:rPr>
              <a:t>completed </a:t>
            </a:r>
            <a:r>
              <a:rPr lang="en-GB" sz="1400" dirty="0">
                <a:solidFill>
                  <a:schemeClr val="tx1"/>
                </a:solidFill>
                <a:latin typeface="Arial" panose="020B0604020202020204" pitchFamily="34" charset="0"/>
                <a:cs typeface="Arial" panose="020B0604020202020204" pitchFamily="34" charset="0"/>
              </a:rPr>
              <a:t>and the </a:t>
            </a:r>
            <a:r>
              <a:rPr lang="en-GB" sz="1400" b="1" dirty="0">
                <a:solidFill>
                  <a:schemeClr val="tx1"/>
                </a:solidFill>
                <a:latin typeface="Arial" panose="020B0604020202020204" pitchFamily="34" charset="0"/>
                <a:cs typeface="Arial" panose="020B0604020202020204" pitchFamily="34" charset="0"/>
              </a:rPr>
              <a:t>first SMB was handed over to the SA Navy on 31 March </a:t>
            </a:r>
            <a:r>
              <a:rPr lang="en-GB" sz="1400" b="1" dirty="0" smtClean="0">
                <a:solidFill>
                  <a:schemeClr val="tx1"/>
                </a:solidFill>
                <a:latin typeface="Arial" panose="020B0604020202020204" pitchFamily="34" charset="0"/>
                <a:cs typeface="Arial" panose="020B0604020202020204" pitchFamily="34" charset="0"/>
              </a:rPr>
              <a:t>2022.</a:t>
            </a:r>
          </a:p>
          <a:p>
            <a:pPr lvl="1" algn="just">
              <a:buFont typeface="Wingdings" panose="05000000000000000000" pitchFamily="2" charset="2"/>
              <a:buChar char="§"/>
            </a:pPr>
            <a:r>
              <a:rPr lang="en-GB" sz="1400" b="1" dirty="0" smtClean="0">
                <a:solidFill>
                  <a:schemeClr val="tx1"/>
                </a:solidFill>
                <a:latin typeface="Arial" panose="020B0604020202020204" pitchFamily="34" charset="0"/>
                <a:cs typeface="Arial" panose="020B0604020202020204" pitchFamily="34" charset="0"/>
              </a:rPr>
              <a:t>Upgrade </a:t>
            </a:r>
            <a:r>
              <a:rPr lang="en-GB" sz="1400" b="1" dirty="0">
                <a:solidFill>
                  <a:schemeClr val="tx1"/>
                </a:solidFill>
                <a:latin typeface="Arial" panose="020B0604020202020204" pitchFamily="34" charset="0"/>
                <a:cs typeface="Arial" panose="020B0604020202020204" pitchFamily="34" charset="0"/>
              </a:rPr>
              <a:t>of the SANHO </a:t>
            </a:r>
            <a:r>
              <a:rPr lang="en-GB" sz="1400" b="1" dirty="0" smtClean="0">
                <a:solidFill>
                  <a:schemeClr val="tx1"/>
                </a:solidFill>
                <a:latin typeface="Arial" panose="020B0604020202020204" pitchFamily="34" charset="0"/>
                <a:cs typeface="Arial" panose="020B0604020202020204" pitchFamily="34" charset="0"/>
              </a:rPr>
              <a:t>and Sea </a:t>
            </a:r>
            <a:r>
              <a:rPr lang="en-GB" sz="1400" b="1" dirty="0">
                <a:solidFill>
                  <a:schemeClr val="tx1"/>
                </a:solidFill>
                <a:latin typeface="Arial" panose="020B0604020202020204" pitchFamily="34" charset="0"/>
                <a:cs typeface="Arial" panose="020B0604020202020204" pitchFamily="34" charset="0"/>
              </a:rPr>
              <a:t>Acceptance Trials of the Sea boat was </a:t>
            </a:r>
            <a:r>
              <a:rPr lang="en-GB" sz="1400" b="1" dirty="0" smtClean="0">
                <a:solidFill>
                  <a:schemeClr val="tx1"/>
                </a:solidFill>
                <a:latin typeface="Arial" panose="020B0604020202020204" pitchFamily="34" charset="0"/>
                <a:cs typeface="Arial" panose="020B0604020202020204" pitchFamily="34" charset="0"/>
              </a:rPr>
              <a:t>completed.</a:t>
            </a:r>
          </a:p>
          <a:p>
            <a:pPr lvl="1"/>
            <a:endParaRPr lang="en-GB" sz="1400" dirty="0"/>
          </a:p>
          <a:p>
            <a:pPr>
              <a:buFont typeface="Wingdings" panose="05000000000000000000" pitchFamily="2" charset="2"/>
              <a:buChar char="q"/>
            </a:pPr>
            <a:r>
              <a:rPr lang="en-ZA" sz="1400" u="sng" dirty="0" smtClean="0">
                <a:solidFill>
                  <a:srgbClr val="934607"/>
                </a:solidFill>
                <a:latin typeface="Arial" panose="020B0604020202020204" pitchFamily="34" charset="0"/>
                <a:cs typeface="Arial" panose="020B0604020202020204" pitchFamily="34" charset="0"/>
              </a:rPr>
              <a:t>Multi-Mission </a:t>
            </a:r>
            <a:r>
              <a:rPr lang="en-ZA" sz="1400" u="sng" dirty="0">
                <a:solidFill>
                  <a:srgbClr val="934607"/>
                </a:solidFill>
                <a:latin typeface="Arial" panose="020B0604020202020204" pitchFamily="34" charset="0"/>
                <a:cs typeface="Arial" panose="020B0604020202020204" pitchFamily="34" charset="0"/>
              </a:rPr>
              <a:t>Patrol Capability </a:t>
            </a:r>
            <a:endParaRPr lang="en-ZA" sz="1400" u="sng" dirty="0" smtClean="0">
              <a:solidFill>
                <a:srgbClr val="934607"/>
              </a:solidFill>
              <a:latin typeface="Arial" panose="020B0604020202020204" pitchFamily="34" charset="0"/>
              <a:cs typeface="Arial" panose="020B0604020202020204" pitchFamily="34" charset="0"/>
            </a:endParaRPr>
          </a:p>
          <a:p>
            <a:pPr lvl="1" algn="just">
              <a:buFont typeface="Wingdings" panose="05000000000000000000" pitchFamily="2" charset="2"/>
              <a:buChar char="§"/>
            </a:pPr>
            <a:r>
              <a:rPr lang="en-GB" sz="1400" dirty="0" smtClean="0">
                <a:solidFill>
                  <a:schemeClr val="tx1"/>
                </a:solidFill>
                <a:latin typeface="Arial" panose="020B0604020202020204" pitchFamily="34" charset="0"/>
                <a:cs typeface="Arial" panose="020B0604020202020204" pitchFamily="34" charset="0"/>
              </a:rPr>
              <a:t>Project comprises </a:t>
            </a:r>
            <a:r>
              <a:rPr lang="en-GB" sz="1400" dirty="0">
                <a:solidFill>
                  <a:schemeClr val="tx1"/>
                </a:solidFill>
                <a:latin typeface="Arial" panose="020B0604020202020204" pitchFamily="34" charset="0"/>
                <a:cs typeface="Arial" panose="020B0604020202020204" pitchFamily="34" charset="0"/>
              </a:rPr>
              <a:t>the </a:t>
            </a:r>
            <a:r>
              <a:rPr lang="en-GB" sz="1400" b="1" dirty="0">
                <a:solidFill>
                  <a:schemeClr val="tx1"/>
                </a:solidFill>
                <a:latin typeface="Arial" panose="020B0604020202020204" pitchFamily="34" charset="0"/>
                <a:cs typeface="Arial" panose="020B0604020202020204" pitchFamily="34" charset="0"/>
              </a:rPr>
              <a:t>construction of three Multi-Mission Inshore Patrol </a:t>
            </a:r>
            <a:r>
              <a:rPr lang="en-GB" sz="1400" b="1" dirty="0" smtClean="0">
                <a:solidFill>
                  <a:schemeClr val="tx1"/>
                </a:solidFill>
                <a:latin typeface="Arial" panose="020B0604020202020204" pitchFamily="34" charset="0"/>
                <a:cs typeface="Arial" panose="020B0604020202020204" pitchFamily="34" charset="0"/>
              </a:rPr>
              <a:t>Vessels.  </a:t>
            </a:r>
          </a:p>
          <a:p>
            <a:pPr lvl="1" algn="just">
              <a:buFont typeface="Wingdings" panose="05000000000000000000" pitchFamily="2" charset="2"/>
              <a:buChar char="§"/>
            </a:pPr>
            <a:r>
              <a:rPr lang="en-GB" sz="1400" dirty="0">
                <a:solidFill>
                  <a:schemeClr val="tx1"/>
                </a:solidFill>
                <a:latin typeface="Arial" panose="020B0604020202020204" pitchFamily="34" charset="0"/>
                <a:cs typeface="Arial" panose="020B0604020202020204" pitchFamily="34" charset="0"/>
              </a:rPr>
              <a:t>The </a:t>
            </a:r>
            <a:r>
              <a:rPr lang="en-GB" sz="1400" b="1" dirty="0">
                <a:solidFill>
                  <a:schemeClr val="tx1"/>
                </a:solidFill>
                <a:latin typeface="Arial" panose="020B0604020202020204" pitchFamily="34" charset="0"/>
                <a:cs typeface="Arial" panose="020B0604020202020204" pitchFamily="34" charset="0"/>
              </a:rPr>
              <a:t>first vessel’s commissioning and acceptance trials were completed </a:t>
            </a:r>
            <a:r>
              <a:rPr lang="en-GB" sz="1400" dirty="0" smtClean="0">
                <a:solidFill>
                  <a:schemeClr val="tx1"/>
                </a:solidFill>
                <a:latin typeface="Arial" panose="020B0604020202020204" pitchFamily="34" charset="0"/>
                <a:cs typeface="Arial" panose="020B0604020202020204" pitchFamily="34" charset="0"/>
              </a:rPr>
              <a:t>and </a:t>
            </a:r>
            <a:r>
              <a:rPr lang="en-GB" sz="1400" dirty="0">
                <a:solidFill>
                  <a:schemeClr val="tx1"/>
                </a:solidFill>
                <a:latin typeface="Arial" panose="020B0604020202020204" pitchFamily="34" charset="0"/>
                <a:cs typeface="Arial" panose="020B0604020202020204" pitchFamily="34" charset="0"/>
              </a:rPr>
              <a:t>the </a:t>
            </a:r>
            <a:r>
              <a:rPr lang="en-GB" sz="1400" b="1" dirty="0">
                <a:solidFill>
                  <a:schemeClr val="tx1"/>
                </a:solidFill>
                <a:latin typeface="Arial" panose="020B0604020202020204" pitchFamily="34" charset="0"/>
                <a:cs typeface="Arial" panose="020B0604020202020204" pitchFamily="34" charset="0"/>
              </a:rPr>
              <a:t>vessel is </a:t>
            </a:r>
            <a:r>
              <a:rPr lang="en-GB" sz="1400" b="1" dirty="0" smtClean="0">
                <a:solidFill>
                  <a:schemeClr val="tx1"/>
                </a:solidFill>
                <a:latin typeface="Arial" panose="020B0604020202020204" pitchFamily="34" charset="0"/>
                <a:cs typeface="Arial" panose="020B0604020202020204" pitchFamily="34" charset="0"/>
              </a:rPr>
              <a:t>being </a:t>
            </a:r>
            <a:r>
              <a:rPr lang="en-GB" sz="1400" b="1" dirty="0">
                <a:solidFill>
                  <a:schemeClr val="tx1"/>
                </a:solidFill>
                <a:latin typeface="Arial" panose="020B0604020202020204" pitchFamily="34" charset="0"/>
                <a:cs typeface="Arial" panose="020B0604020202020204" pitchFamily="34" charset="0"/>
              </a:rPr>
              <a:t>prepared for </a:t>
            </a:r>
            <a:r>
              <a:rPr lang="en-GB" sz="1400" b="1" dirty="0" smtClean="0">
                <a:solidFill>
                  <a:schemeClr val="tx1"/>
                </a:solidFill>
                <a:latin typeface="Arial" panose="020B0604020202020204" pitchFamily="34" charset="0"/>
                <a:cs typeface="Arial" panose="020B0604020202020204" pitchFamily="34" charset="0"/>
              </a:rPr>
              <a:t>delivery.</a:t>
            </a:r>
          </a:p>
          <a:p>
            <a:pPr lvl="1" algn="just">
              <a:buFont typeface="Wingdings" panose="05000000000000000000" pitchFamily="2" charset="2"/>
              <a:buChar char="§"/>
            </a:pPr>
            <a:r>
              <a:rPr lang="en-GB" sz="1400" b="1" dirty="0" smtClean="0">
                <a:solidFill>
                  <a:schemeClr val="tx1"/>
                </a:solidFill>
                <a:latin typeface="Arial" panose="020B0604020202020204" pitchFamily="34" charset="0"/>
                <a:cs typeface="Arial" panose="020B0604020202020204" pitchFamily="34" charset="0"/>
              </a:rPr>
              <a:t>Second </a:t>
            </a:r>
            <a:r>
              <a:rPr lang="en-GB" sz="1400" b="1" dirty="0">
                <a:solidFill>
                  <a:schemeClr val="tx1"/>
                </a:solidFill>
                <a:latin typeface="Arial" panose="020B0604020202020204" pitchFamily="34" charset="0"/>
                <a:cs typeface="Arial" panose="020B0604020202020204" pitchFamily="34" charset="0"/>
              </a:rPr>
              <a:t>vessel </a:t>
            </a:r>
            <a:r>
              <a:rPr lang="en-GB" sz="1400" dirty="0">
                <a:solidFill>
                  <a:schemeClr val="tx1"/>
                </a:solidFill>
                <a:latin typeface="Arial" panose="020B0604020202020204" pitchFamily="34" charset="0"/>
                <a:cs typeface="Arial" panose="020B0604020202020204" pitchFamily="34" charset="0"/>
              </a:rPr>
              <a:t>was approximately </a:t>
            </a:r>
            <a:r>
              <a:rPr lang="en-GB" sz="1400" b="1" dirty="0">
                <a:solidFill>
                  <a:schemeClr val="tx1"/>
                </a:solidFill>
                <a:latin typeface="Arial" panose="020B0604020202020204" pitchFamily="34" charset="0"/>
                <a:cs typeface="Arial" panose="020B0604020202020204" pitchFamily="34" charset="0"/>
              </a:rPr>
              <a:t>70% complete </a:t>
            </a:r>
            <a:r>
              <a:rPr lang="en-GB" sz="1400" b="1" dirty="0" smtClean="0">
                <a:solidFill>
                  <a:schemeClr val="tx1"/>
                </a:solidFill>
                <a:latin typeface="Arial" panose="020B0604020202020204" pitchFamily="34" charset="0"/>
                <a:cs typeface="Arial" panose="020B0604020202020204" pitchFamily="34" charset="0"/>
              </a:rPr>
              <a:t>.</a:t>
            </a:r>
          </a:p>
          <a:p>
            <a:pPr lvl="1" algn="just">
              <a:buFont typeface="Wingdings" panose="05000000000000000000" pitchFamily="2" charset="2"/>
              <a:buChar char="§"/>
            </a:pPr>
            <a:r>
              <a:rPr lang="en-GB" sz="1400" dirty="0" smtClean="0">
                <a:solidFill>
                  <a:schemeClr val="tx1"/>
                </a:solidFill>
                <a:latin typeface="Arial" panose="020B0604020202020204" pitchFamily="34" charset="0"/>
                <a:cs typeface="Arial" panose="020B0604020202020204" pitchFamily="34" charset="0"/>
              </a:rPr>
              <a:t>The </a:t>
            </a:r>
            <a:r>
              <a:rPr lang="en-GB" sz="1400" dirty="0">
                <a:solidFill>
                  <a:schemeClr val="tx1"/>
                </a:solidFill>
                <a:latin typeface="Arial" panose="020B0604020202020204" pitchFamily="34" charset="0"/>
                <a:cs typeface="Arial" panose="020B0604020202020204" pitchFamily="34" charset="0"/>
              </a:rPr>
              <a:t>keel of the </a:t>
            </a:r>
            <a:r>
              <a:rPr lang="en-GB" sz="1400" b="1" dirty="0">
                <a:solidFill>
                  <a:schemeClr val="tx1"/>
                </a:solidFill>
                <a:latin typeface="Arial" panose="020B0604020202020204" pitchFamily="34" charset="0"/>
                <a:cs typeface="Arial" panose="020B0604020202020204" pitchFamily="34" charset="0"/>
              </a:rPr>
              <a:t>third vessel </a:t>
            </a:r>
            <a:r>
              <a:rPr lang="en-GB" sz="1400" dirty="0">
                <a:solidFill>
                  <a:schemeClr val="tx1"/>
                </a:solidFill>
                <a:latin typeface="Arial" panose="020B0604020202020204" pitchFamily="34" charset="0"/>
                <a:cs typeface="Arial" panose="020B0604020202020204" pitchFamily="34" charset="0"/>
              </a:rPr>
              <a:t>had been laid and the construction and fitment thereof </a:t>
            </a:r>
            <a:r>
              <a:rPr lang="en-GB" sz="1400" dirty="0" smtClean="0">
                <a:solidFill>
                  <a:schemeClr val="tx1"/>
                </a:solidFill>
                <a:latin typeface="Arial" panose="020B0604020202020204" pitchFamily="34" charset="0"/>
                <a:cs typeface="Arial" panose="020B0604020202020204" pitchFamily="34" charset="0"/>
              </a:rPr>
              <a:t>was </a:t>
            </a:r>
            <a:r>
              <a:rPr lang="en-GB" sz="1400" dirty="0">
                <a:solidFill>
                  <a:schemeClr val="tx1"/>
                </a:solidFill>
                <a:latin typeface="Arial" panose="020B0604020202020204" pitchFamily="34" charset="0"/>
                <a:cs typeface="Arial" panose="020B0604020202020204" pitchFamily="34" charset="0"/>
              </a:rPr>
              <a:t>approximately </a:t>
            </a:r>
            <a:r>
              <a:rPr lang="en-GB" sz="1400" b="1" dirty="0">
                <a:solidFill>
                  <a:schemeClr val="tx1"/>
                </a:solidFill>
                <a:latin typeface="Arial" panose="020B0604020202020204" pitchFamily="34" charset="0"/>
                <a:cs typeface="Arial" panose="020B0604020202020204" pitchFamily="34" charset="0"/>
              </a:rPr>
              <a:t>20% </a:t>
            </a:r>
            <a:r>
              <a:rPr lang="en-GB" sz="1400" b="1" dirty="0" smtClean="0">
                <a:solidFill>
                  <a:schemeClr val="tx1"/>
                </a:solidFill>
                <a:latin typeface="Arial" panose="020B0604020202020204" pitchFamily="34" charset="0"/>
                <a:cs typeface="Arial" panose="020B0604020202020204" pitchFamily="34" charset="0"/>
              </a:rPr>
              <a:t>complete</a:t>
            </a:r>
          </a:p>
          <a:p>
            <a:pPr lvl="1" algn="just">
              <a:buFont typeface="Wingdings" panose="05000000000000000000" pitchFamily="2" charset="2"/>
              <a:buChar char="§"/>
            </a:pPr>
            <a:r>
              <a:rPr lang="en-GB" sz="1400" b="1" dirty="0" smtClean="0">
                <a:solidFill>
                  <a:schemeClr val="tx1"/>
                </a:solidFill>
                <a:latin typeface="Arial" panose="020B0604020202020204" pitchFamily="34" charset="0"/>
                <a:cs typeface="Arial" panose="020B0604020202020204" pitchFamily="34" charset="0"/>
              </a:rPr>
              <a:t>Project is on schedule, </a:t>
            </a:r>
            <a:r>
              <a:rPr lang="en-GB" sz="1400" b="1" dirty="0">
                <a:solidFill>
                  <a:schemeClr val="tx1"/>
                </a:solidFill>
                <a:latin typeface="Arial" panose="020B0604020202020204" pitchFamily="34" charset="0"/>
                <a:cs typeface="Arial" panose="020B0604020202020204" pitchFamily="34" charset="0"/>
              </a:rPr>
              <a:t>with all major ship’s equipment already delivered to the </a:t>
            </a:r>
            <a:r>
              <a:rPr lang="en-GB" sz="1400" b="1" dirty="0" smtClean="0">
                <a:solidFill>
                  <a:schemeClr val="tx1"/>
                </a:solidFill>
                <a:latin typeface="Arial" panose="020B0604020202020204" pitchFamily="34" charset="0"/>
                <a:cs typeface="Arial" panose="020B0604020202020204" pitchFamily="34" charset="0"/>
              </a:rPr>
              <a:t>shipyard.</a:t>
            </a:r>
            <a:endParaRPr lang="en-GB" sz="1400" b="1" dirty="0">
              <a:solidFill>
                <a:schemeClr val="tx1"/>
              </a:solidFill>
              <a:latin typeface="Arial" panose="020B0604020202020204" pitchFamily="34" charset="0"/>
              <a:cs typeface="Arial" panose="020B0604020202020204" pitchFamily="34" charset="0"/>
            </a:endParaRPr>
          </a:p>
          <a:p>
            <a:pPr lvl="1"/>
            <a:endParaRPr lang="en-ZA" sz="1400" dirty="0"/>
          </a:p>
        </p:txBody>
      </p:sp>
      <p:pic>
        <p:nvPicPr>
          <p:cNvPr id="9" name="Picture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927011" y="1561381"/>
            <a:ext cx="2144981" cy="2380891"/>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927011" y="4205756"/>
            <a:ext cx="2144981" cy="1975889"/>
          </a:xfrm>
          <a:prstGeom prst="rect">
            <a:avLst/>
          </a:prstGeom>
        </p:spPr>
      </p:pic>
      <p:pic>
        <p:nvPicPr>
          <p:cNvPr id="7" name="Picture 6"/>
          <p:cNvPicPr>
            <a:picLocks noChangeAspect="1"/>
          </p:cNvPicPr>
          <p:nvPr/>
        </p:nvPicPr>
        <p:blipFill>
          <a:blip r:embed="rId4" cstate="print"/>
          <a:stretch>
            <a:fillRect/>
          </a:stretch>
        </p:blipFill>
        <p:spPr>
          <a:xfrm>
            <a:off x="-77639" y="-1"/>
            <a:ext cx="6909759" cy="1010838"/>
          </a:xfrm>
          <a:prstGeom prst="rect">
            <a:avLst/>
          </a:prstGeom>
        </p:spPr>
      </p:pic>
      <p:sp>
        <p:nvSpPr>
          <p:cNvPr id="5" name="Rectangle 4"/>
          <p:cNvSpPr/>
          <p:nvPr/>
        </p:nvSpPr>
        <p:spPr>
          <a:xfrm>
            <a:off x="896913" y="174797"/>
            <a:ext cx="4960653" cy="538609"/>
          </a:xfrm>
          <a:prstGeom prst="rect">
            <a:avLst/>
          </a:prstGeom>
        </p:spPr>
        <p:txBody>
          <a:bodyPr wrap="none">
            <a:spAutoFit/>
          </a:bodyPr>
          <a:lstStyle/>
          <a:p>
            <a:r>
              <a:rPr lang="en-ZA" sz="2900" b="1" dirty="0">
                <a:solidFill>
                  <a:schemeClr val="bg1"/>
                </a:solidFill>
                <a:latin typeface="Arial" panose="020B0604020202020204" pitchFamily="34" charset="0"/>
                <a:cs typeface="Arial" panose="020B0604020202020204" pitchFamily="34" charset="0"/>
              </a:rPr>
              <a:t>OPERATIONAL OVERVIEW</a:t>
            </a:r>
          </a:p>
        </p:txBody>
      </p:sp>
      <p:sp>
        <p:nvSpPr>
          <p:cNvPr id="2" name="TextBox 1"/>
          <p:cNvSpPr txBox="1"/>
          <p:nvPr/>
        </p:nvSpPr>
        <p:spPr>
          <a:xfrm>
            <a:off x="3821501" y="6581001"/>
            <a:ext cx="1313180" cy="276999"/>
          </a:xfrm>
          <a:prstGeom prst="rect">
            <a:avLst/>
          </a:prstGeom>
          <a:noFill/>
        </p:spPr>
        <p:txBody>
          <a:bodyPr wrap="none" rtlCol="0">
            <a:spAutoFit/>
          </a:bodyPr>
          <a:lstStyle/>
          <a:p>
            <a:r>
              <a:rPr lang="en-ZA" sz="1200" dirty="0" smtClean="0">
                <a:latin typeface="Arial" panose="020B0604020202020204" pitchFamily="34" charset="0"/>
                <a:cs typeface="Arial" panose="020B0604020202020204" pitchFamily="34" charset="0"/>
              </a:rPr>
              <a:t>CONFIDENTIAL</a:t>
            </a:r>
            <a:endParaRPr lang="en-ZA"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2E083F00-3C55-4327-9B0B-FF9887ACCF08}" type="slidenum">
              <a:rPr lang="en-US" altLang="en-US" smtClean="0"/>
              <a:pPr>
                <a:defRPr/>
              </a:pPr>
              <a:t>21</a:t>
            </a:fld>
            <a:endParaRPr lang="en-US" altLang="en-US" dirty="0"/>
          </a:p>
        </p:txBody>
      </p:sp>
      <p:sp>
        <p:nvSpPr>
          <p:cNvPr id="6" name="TextBox 5"/>
          <p:cNvSpPr txBox="1"/>
          <p:nvPr/>
        </p:nvSpPr>
        <p:spPr>
          <a:xfrm>
            <a:off x="8258175" y="6453880"/>
            <a:ext cx="428625" cy="276999"/>
          </a:xfrm>
          <a:prstGeom prst="rect">
            <a:avLst/>
          </a:prstGeom>
          <a:noFill/>
        </p:spPr>
        <p:txBody>
          <a:bodyPr wrap="square" rtlCol="0">
            <a:spAutoFit/>
          </a:bodyPr>
          <a:lstStyle/>
          <a:p>
            <a:r>
              <a:rPr lang="en-ZA" sz="1200" dirty="0" smtClean="0"/>
              <a:t>21</a:t>
            </a:r>
            <a:endParaRPr lang="en-ZA" sz="1200" dirty="0"/>
          </a:p>
        </p:txBody>
      </p:sp>
    </p:spTree>
    <p:extLst>
      <p:ext uri="{BB962C8B-B14F-4D97-AF65-F5344CB8AC3E}">
        <p14:creationId xmlns:p14="http://schemas.microsoft.com/office/powerpoint/2010/main" xmlns="" val="29391553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4288" y="1115552"/>
            <a:ext cx="6245524" cy="5224863"/>
          </a:xfrm>
        </p:spPr>
        <p:txBody>
          <a:bodyPr/>
          <a:lstStyle/>
          <a:p>
            <a:pPr marL="0" indent="0">
              <a:buNone/>
            </a:pPr>
            <a:r>
              <a:rPr lang="en-ZA" sz="1400" b="1" dirty="0" smtClean="0">
                <a:solidFill>
                  <a:srgbClr val="934607"/>
                </a:solidFill>
                <a:latin typeface="Arial" panose="020B0604020202020204" pitchFamily="34" charset="0"/>
                <a:cs typeface="Arial" panose="020B0604020202020204" pitchFamily="34" charset="0"/>
              </a:rPr>
              <a:t>Acquisition - Airborne Systems</a:t>
            </a:r>
          </a:p>
          <a:p>
            <a:pPr>
              <a:buFont typeface="Wingdings" panose="05000000000000000000" pitchFamily="2" charset="2"/>
              <a:buChar char="q"/>
            </a:pPr>
            <a:r>
              <a:rPr lang="en-ZA" sz="1400" u="sng" dirty="0" smtClean="0">
                <a:solidFill>
                  <a:srgbClr val="934607"/>
                </a:solidFill>
                <a:latin typeface="Arial" panose="020B0604020202020204" pitchFamily="34" charset="0"/>
                <a:cs typeface="Arial" panose="020B0604020202020204" pitchFamily="34" charset="0"/>
              </a:rPr>
              <a:t>New Generation Short Range Air-to-Air Missile</a:t>
            </a:r>
          </a:p>
          <a:p>
            <a:pPr lvl="1" algn="just">
              <a:buFont typeface="Wingdings" panose="05000000000000000000" pitchFamily="2" charset="2"/>
              <a:buChar char="§"/>
            </a:pPr>
            <a:r>
              <a:rPr lang="en-GB" sz="1400" dirty="0" smtClean="0">
                <a:solidFill>
                  <a:schemeClr val="tx1"/>
                </a:solidFill>
                <a:latin typeface="Arial" panose="020B0604020202020204" pitchFamily="34" charset="0"/>
                <a:cs typeface="Arial" panose="020B0604020202020204" pitchFamily="34" charset="0"/>
              </a:rPr>
              <a:t>The programme entails the </a:t>
            </a:r>
            <a:r>
              <a:rPr lang="en-GB" sz="1400" b="1" dirty="0" smtClean="0">
                <a:solidFill>
                  <a:schemeClr val="tx1"/>
                </a:solidFill>
                <a:latin typeface="Arial" panose="020B0604020202020204" pitchFamily="34" charset="0"/>
                <a:cs typeface="Arial" panose="020B0604020202020204" pitchFamily="34" charset="0"/>
              </a:rPr>
              <a:t>development and subsequent production </a:t>
            </a:r>
            <a:r>
              <a:rPr lang="en-GB" sz="1400" b="1" dirty="0">
                <a:solidFill>
                  <a:schemeClr val="tx1"/>
                </a:solidFill>
                <a:latin typeface="Arial" panose="020B0604020202020204" pitchFamily="34" charset="0"/>
                <a:cs typeface="Arial" panose="020B0604020202020204" pitchFamily="34" charset="0"/>
              </a:rPr>
              <a:t>of the A-Darter short-range air-to-air missile (SRAAM) system for the South African Air Force (SAAF</a:t>
            </a:r>
            <a:r>
              <a:rPr lang="en-GB" sz="1400" b="1" dirty="0" smtClean="0">
                <a:solidFill>
                  <a:schemeClr val="tx1"/>
                </a:solidFill>
                <a:latin typeface="Arial" panose="020B0604020202020204" pitchFamily="34" charset="0"/>
                <a:cs typeface="Arial" panose="020B0604020202020204" pitchFamily="34" charset="0"/>
              </a:rPr>
              <a:t>).</a:t>
            </a:r>
          </a:p>
          <a:p>
            <a:pPr lvl="1" algn="just">
              <a:buFont typeface="Wingdings" panose="05000000000000000000" pitchFamily="2" charset="2"/>
              <a:buChar char="§"/>
            </a:pPr>
            <a:r>
              <a:rPr lang="en-GB" sz="1400" dirty="0" smtClean="0">
                <a:solidFill>
                  <a:schemeClr val="tx1"/>
                </a:solidFill>
                <a:latin typeface="Arial" panose="020B0604020202020204" pitchFamily="34" charset="0"/>
                <a:cs typeface="Arial" panose="020B0604020202020204" pitchFamily="34" charset="0"/>
              </a:rPr>
              <a:t>Development phase was formally completed during August 2019 and missile was qualified.</a:t>
            </a:r>
          </a:p>
          <a:p>
            <a:pPr lvl="1" algn="just">
              <a:buFont typeface="Wingdings" panose="05000000000000000000" pitchFamily="2" charset="2"/>
              <a:buChar char="§"/>
            </a:pPr>
            <a:r>
              <a:rPr lang="en-GB" sz="1400" b="1" dirty="0">
                <a:solidFill>
                  <a:schemeClr val="tx1"/>
                </a:solidFill>
                <a:latin typeface="Arial" panose="020B0604020202020204" pitchFamily="34" charset="0"/>
                <a:cs typeface="Arial" panose="020B0604020202020204" pitchFamily="34" charset="0"/>
              </a:rPr>
              <a:t>Activities relating to the industrialisation of and preparation for the manufacturing of the missiles </a:t>
            </a:r>
            <a:r>
              <a:rPr lang="en-GB" sz="1400" dirty="0">
                <a:solidFill>
                  <a:schemeClr val="tx1"/>
                </a:solidFill>
                <a:latin typeface="Arial" panose="020B0604020202020204" pitchFamily="34" charset="0"/>
                <a:cs typeface="Arial" panose="020B0604020202020204" pitchFamily="34" charset="0"/>
              </a:rPr>
              <a:t>slowed </a:t>
            </a:r>
            <a:r>
              <a:rPr lang="en-GB" sz="1400" dirty="0" smtClean="0">
                <a:solidFill>
                  <a:schemeClr val="tx1"/>
                </a:solidFill>
                <a:latin typeface="Arial" panose="020B0604020202020204" pitchFamily="34" charset="0"/>
                <a:cs typeface="Arial" panose="020B0604020202020204" pitchFamily="34" charset="0"/>
              </a:rPr>
              <a:t>down, the previous </a:t>
            </a:r>
            <a:r>
              <a:rPr lang="en-GB" sz="1400" dirty="0">
                <a:solidFill>
                  <a:schemeClr val="tx1"/>
                </a:solidFill>
                <a:latin typeface="Arial" panose="020B0604020202020204" pitchFamily="34" charset="0"/>
                <a:cs typeface="Arial" panose="020B0604020202020204" pitchFamily="34" charset="0"/>
              </a:rPr>
              <a:t>financial year and came to a </a:t>
            </a:r>
            <a:r>
              <a:rPr lang="en-GB" sz="1400" b="1" dirty="0">
                <a:solidFill>
                  <a:schemeClr val="tx1"/>
                </a:solidFill>
                <a:latin typeface="Arial" panose="020B0604020202020204" pitchFamily="34" charset="0"/>
                <a:cs typeface="Arial" panose="020B0604020202020204" pitchFamily="34" charset="0"/>
              </a:rPr>
              <a:t>complete halt </a:t>
            </a:r>
            <a:r>
              <a:rPr lang="en-GB" sz="1400" dirty="0">
                <a:solidFill>
                  <a:schemeClr val="tx1"/>
                </a:solidFill>
                <a:latin typeface="Arial" panose="020B0604020202020204" pitchFamily="34" charset="0"/>
                <a:cs typeface="Arial" panose="020B0604020202020204" pitchFamily="34" charset="0"/>
              </a:rPr>
              <a:t>during the </a:t>
            </a:r>
            <a:r>
              <a:rPr lang="en-GB" sz="1400" dirty="0" smtClean="0">
                <a:solidFill>
                  <a:schemeClr val="tx1"/>
                </a:solidFill>
                <a:latin typeface="Arial" panose="020B0604020202020204" pitchFamily="34" charset="0"/>
                <a:cs typeface="Arial" panose="020B0604020202020204" pitchFamily="34" charset="0"/>
              </a:rPr>
              <a:t>financial year under review.</a:t>
            </a:r>
          </a:p>
          <a:p>
            <a:pPr lvl="1" algn="just">
              <a:buFont typeface="Wingdings" panose="05000000000000000000" pitchFamily="2" charset="2"/>
              <a:buChar char="§"/>
            </a:pPr>
            <a:r>
              <a:rPr lang="en-GB" sz="1400" b="1" dirty="0">
                <a:solidFill>
                  <a:schemeClr val="tx1"/>
                </a:solidFill>
                <a:latin typeface="Arial" panose="020B0604020202020204" pitchFamily="34" charset="0"/>
                <a:cs typeface="Arial" panose="020B0604020202020204" pitchFamily="34" charset="0"/>
              </a:rPr>
              <a:t>Due to a total loss of </a:t>
            </a:r>
            <a:r>
              <a:rPr lang="en-GB" sz="1400" dirty="0">
                <a:solidFill>
                  <a:schemeClr val="tx1"/>
                </a:solidFill>
                <a:latin typeface="Arial" panose="020B0604020202020204" pitchFamily="34" charset="0"/>
                <a:cs typeface="Arial" panose="020B0604020202020204" pitchFamily="34" charset="0"/>
              </a:rPr>
              <a:t>all critical development and production </a:t>
            </a:r>
            <a:r>
              <a:rPr lang="en-GB" sz="1400" b="1" dirty="0">
                <a:solidFill>
                  <a:schemeClr val="tx1"/>
                </a:solidFill>
                <a:latin typeface="Arial" panose="020B0604020202020204" pitchFamily="34" charset="0"/>
                <a:cs typeface="Arial" panose="020B0604020202020204" pitchFamily="34" charset="0"/>
              </a:rPr>
              <a:t>personnel at Denel Dynamics</a:t>
            </a:r>
            <a:r>
              <a:rPr lang="en-GB" sz="1400" dirty="0">
                <a:solidFill>
                  <a:schemeClr val="tx1"/>
                </a:solidFill>
                <a:latin typeface="Arial" panose="020B0604020202020204" pitchFamily="34" charset="0"/>
                <a:cs typeface="Arial" panose="020B0604020202020204" pitchFamily="34" charset="0"/>
              </a:rPr>
              <a:t>, </a:t>
            </a:r>
            <a:r>
              <a:rPr lang="en-GB" sz="1400" b="1" dirty="0">
                <a:solidFill>
                  <a:schemeClr val="tx1"/>
                </a:solidFill>
                <a:latin typeface="Arial" panose="020B0604020202020204" pitchFamily="34" charset="0"/>
                <a:cs typeface="Arial" panose="020B0604020202020204" pitchFamily="34" charset="0"/>
              </a:rPr>
              <a:t>no progress </a:t>
            </a:r>
            <a:r>
              <a:rPr lang="en-GB" sz="1400" b="1" dirty="0" smtClean="0">
                <a:solidFill>
                  <a:schemeClr val="tx1"/>
                </a:solidFill>
                <a:latin typeface="Arial" panose="020B0604020202020204" pitchFamily="34" charset="0"/>
                <a:cs typeface="Arial" panose="020B0604020202020204" pitchFamily="34" charset="0"/>
              </a:rPr>
              <a:t>was made </a:t>
            </a:r>
            <a:r>
              <a:rPr lang="en-GB" sz="1400" b="1" dirty="0">
                <a:solidFill>
                  <a:schemeClr val="tx1"/>
                </a:solidFill>
                <a:latin typeface="Arial" panose="020B0604020202020204" pitchFamily="34" charset="0"/>
                <a:cs typeface="Arial" panose="020B0604020202020204" pitchFamily="34" charset="0"/>
              </a:rPr>
              <a:t>with the production and delivery</a:t>
            </a:r>
            <a:r>
              <a:rPr lang="en-GB" sz="1400" dirty="0">
                <a:solidFill>
                  <a:schemeClr val="tx1"/>
                </a:solidFill>
                <a:latin typeface="Arial" panose="020B0604020202020204" pitchFamily="34" charset="0"/>
                <a:cs typeface="Arial" panose="020B0604020202020204" pitchFamily="34" charset="0"/>
              </a:rPr>
              <a:t> of the operational missiles. </a:t>
            </a:r>
            <a:endParaRPr lang="en-GB" sz="1400" dirty="0" smtClean="0">
              <a:solidFill>
                <a:schemeClr val="tx1"/>
              </a:solidFill>
              <a:latin typeface="Arial" panose="020B0604020202020204" pitchFamily="34" charset="0"/>
              <a:cs typeface="Arial" panose="020B0604020202020204" pitchFamily="34" charset="0"/>
            </a:endParaRPr>
          </a:p>
          <a:p>
            <a:pPr lvl="1" algn="just">
              <a:buFont typeface="Wingdings" panose="05000000000000000000" pitchFamily="2" charset="2"/>
              <a:buChar char="§"/>
            </a:pPr>
            <a:r>
              <a:rPr lang="en-GB" sz="1400" b="1" dirty="0">
                <a:solidFill>
                  <a:schemeClr val="tx1"/>
                </a:solidFill>
                <a:latin typeface="Arial" panose="020B0604020202020204" pitchFamily="34" charset="0"/>
                <a:cs typeface="Arial" panose="020B0604020202020204" pitchFamily="34" charset="0"/>
              </a:rPr>
              <a:t>Armscor </a:t>
            </a:r>
            <a:r>
              <a:rPr lang="en-GB" sz="1400" b="1" dirty="0" smtClean="0">
                <a:solidFill>
                  <a:schemeClr val="tx1"/>
                </a:solidFill>
                <a:latin typeface="Arial" panose="020B0604020202020204" pitchFamily="34" charset="0"/>
                <a:cs typeface="Arial" panose="020B0604020202020204" pitchFamily="34" charset="0"/>
              </a:rPr>
              <a:t>has initiated the evaluation of </a:t>
            </a:r>
            <a:r>
              <a:rPr lang="en-GB" sz="1400" b="1" dirty="0">
                <a:solidFill>
                  <a:schemeClr val="tx1"/>
                </a:solidFill>
                <a:latin typeface="Arial" panose="020B0604020202020204" pitchFamily="34" charset="0"/>
                <a:cs typeface="Arial" panose="020B0604020202020204" pitchFamily="34" charset="0"/>
              </a:rPr>
              <a:t>alternative methods of completing the required missiles</a:t>
            </a:r>
            <a:r>
              <a:rPr lang="en-GB" sz="1400" dirty="0">
                <a:solidFill>
                  <a:schemeClr val="tx1"/>
                </a:solidFill>
                <a:latin typeface="Arial" panose="020B0604020202020204" pitchFamily="34" charset="0"/>
                <a:cs typeface="Arial" panose="020B0604020202020204" pitchFamily="34" charset="0"/>
              </a:rPr>
              <a:t> for the SAAF to </a:t>
            </a:r>
            <a:r>
              <a:rPr lang="en-GB" sz="1400" b="1" dirty="0">
                <a:solidFill>
                  <a:schemeClr val="tx1"/>
                </a:solidFill>
                <a:latin typeface="Arial" panose="020B0604020202020204" pitchFamily="34" charset="0"/>
                <a:cs typeface="Arial" panose="020B0604020202020204" pitchFamily="34" charset="0"/>
              </a:rPr>
              <a:t>replace the current missiles on the Gripen fighter aircraft </a:t>
            </a:r>
            <a:r>
              <a:rPr lang="en-GB" sz="1400" dirty="0">
                <a:solidFill>
                  <a:schemeClr val="tx1"/>
                </a:solidFill>
                <a:latin typeface="Arial" panose="020B0604020202020204" pitchFamily="34" charset="0"/>
                <a:cs typeface="Arial" panose="020B0604020202020204" pitchFamily="34" charset="0"/>
              </a:rPr>
              <a:t>which are nearing the end of their operational life.</a:t>
            </a:r>
            <a:endParaRPr lang="en-ZA" sz="1400" dirty="0">
              <a:solidFill>
                <a:schemeClr val="tx1"/>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cstate="print"/>
          <a:stretch>
            <a:fillRect/>
          </a:stretch>
        </p:blipFill>
        <p:spPr>
          <a:xfrm>
            <a:off x="6719977" y="2191109"/>
            <a:ext cx="2355012" cy="2528568"/>
          </a:xfrm>
          <a:prstGeom prst="rect">
            <a:avLst/>
          </a:prstGeom>
        </p:spPr>
      </p:pic>
      <p:pic>
        <p:nvPicPr>
          <p:cNvPr id="7" name="Picture 6"/>
          <p:cNvPicPr>
            <a:picLocks noChangeAspect="1"/>
          </p:cNvPicPr>
          <p:nvPr/>
        </p:nvPicPr>
        <p:blipFill>
          <a:blip r:embed="rId3" cstate="print"/>
          <a:stretch>
            <a:fillRect/>
          </a:stretch>
        </p:blipFill>
        <p:spPr>
          <a:xfrm>
            <a:off x="-77639" y="-1"/>
            <a:ext cx="6909759" cy="1010838"/>
          </a:xfrm>
          <a:prstGeom prst="rect">
            <a:avLst/>
          </a:prstGeom>
        </p:spPr>
      </p:pic>
      <p:sp>
        <p:nvSpPr>
          <p:cNvPr id="5" name="Rectangle 4"/>
          <p:cNvSpPr/>
          <p:nvPr/>
        </p:nvSpPr>
        <p:spPr>
          <a:xfrm>
            <a:off x="866723" y="157544"/>
            <a:ext cx="4960653" cy="538609"/>
          </a:xfrm>
          <a:prstGeom prst="rect">
            <a:avLst/>
          </a:prstGeom>
        </p:spPr>
        <p:txBody>
          <a:bodyPr wrap="none">
            <a:spAutoFit/>
          </a:bodyPr>
          <a:lstStyle/>
          <a:p>
            <a:r>
              <a:rPr lang="en-ZA" sz="2900" b="1" dirty="0">
                <a:solidFill>
                  <a:schemeClr val="bg1"/>
                </a:solidFill>
                <a:latin typeface="Arial" panose="020B0604020202020204" pitchFamily="34" charset="0"/>
                <a:cs typeface="Arial" panose="020B0604020202020204" pitchFamily="34" charset="0"/>
              </a:rPr>
              <a:t>OPERATIONAL OVERVIEW</a:t>
            </a:r>
          </a:p>
        </p:txBody>
      </p:sp>
      <p:sp>
        <p:nvSpPr>
          <p:cNvPr id="4" name="TextBox 3"/>
          <p:cNvSpPr txBox="1"/>
          <p:nvPr/>
        </p:nvSpPr>
        <p:spPr>
          <a:xfrm>
            <a:off x="3847382" y="6581001"/>
            <a:ext cx="1313180" cy="276999"/>
          </a:xfrm>
          <a:prstGeom prst="rect">
            <a:avLst/>
          </a:prstGeom>
          <a:noFill/>
        </p:spPr>
        <p:txBody>
          <a:bodyPr wrap="none" rtlCol="0">
            <a:spAutoFit/>
          </a:bodyPr>
          <a:lstStyle/>
          <a:p>
            <a:r>
              <a:rPr lang="en-ZA" sz="1200" dirty="0" smtClean="0">
                <a:latin typeface="Arial" panose="020B0604020202020204" pitchFamily="34" charset="0"/>
                <a:cs typeface="Arial" panose="020B0604020202020204" pitchFamily="34" charset="0"/>
              </a:rPr>
              <a:t>CONFIDENTIAL</a:t>
            </a:r>
            <a:endParaRPr lang="en-ZA" sz="12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fld id="{2E083F00-3C55-4327-9B0B-FF9887ACCF08}" type="slidenum">
              <a:rPr lang="en-US" altLang="en-US" smtClean="0"/>
              <a:pPr>
                <a:defRPr/>
              </a:pPr>
              <a:t>22</a:t>
            </a:fld>
            <a:endParaRPr lang="en-US" altLang="en-US" dirty="0"/>
          </a:p>
        </p:txBody>
      </p:sp>
      <p:sp>
        <p:nvSpPr>
          <p:cNvPr id="8" name="TextBox 7"/>
          <p:cNvSpPr txBox="1"/>
          <p:nvPr/>
        </p:nvSpPr>
        <p:spPr>
          <a:xfrm>
            <a:off x="8258175" y="6445130"/>
            <a:ext cx="428625" cy="276999"/>
          </a:xfrm>
          <a:prstGeom prst="rect">
            <a:avLst/>
          </a:prstGeom>
          <a:noFill/>
        </p:spPr>
        <p:txBody>
          <a:bodyPr wrap="square" rtlCol="0">
            <a:spAutoFit/>
          </a:bodyPr>
          <a:lstStyle/>
          <a:p>
            <a:r>
              <a:rPr lang="en-ZA" sz="1200" dirty="0" smtClean="0"/>
              <a:t>22</a:t>
            </a:r>
            <a:endParaRPr lang="en-ZA" sz="1200" dirty="0"/>
          </a:p>
        </p:txBody>
      </p:sp>
    </p:spTree>
    <p:extLst>
      <p:ext uri="{BB962C8B-B14F-4D97-AF65-F5344CB8AC3E}">
        <p14:creationId xmlns:p14="http://schemas.microsoft.com/office/powerpoint/2010/main" xmlns="" val="40224559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4289" y="1115552"/>
            <a:ext cx="6328912" cy="5224863"/>
          </a:xfrm>
        </p:spPr>
        <p:txBody>
          <a:bodyPr>
            <a:normAutofit fontScale="92500" lnSpcReduction="20000"/>
          </a:bodyPr>
          <a:lstStyle/>
          <a:p>
            <a:pPr>
              <a:buFont typeface="Wingdings" panose="05000000000000000000" pitchFamily="2" charset="2"/>
              <a:buChar char="q"/>
            </a:pPr>
            <a:r>
              <a:rPr lang="en-ZA" sz="1400" b="1" dirty="0" smtClean="0">
                <a:solidFill>
                  <a:srgbClr val="934607"/>
                </a:solidFill>
                <a:latin typeface="Arial" panose="020B0604020202020204" pitchFamily="34" charset="0"/>
                <a:cs typeface="Arial" panose="020B0604020202020204" pitchFamily="34" charset="0"/>
              </a:rPr>
              <a:t>Acquisition – Landwards Systems</a:t>
            </a:r>
          </a:p>
          <a:p>
            <a:pPr>
              <a:buFont typeface="Wingdings" panose="05000000000000000000" pitchFamily="2" charset="2"/>
              <a:buChar char="q"/>
            </a:pPr>
            <a:r>
              <a:rPr lang="en-GB" sz="1400" u="sng" dirty="0" smtClean="0">
                <a:solidFill>
                  <a:srgbClr val="934607"/>
                </a:solidFill>
                <a:latin typeface="Arial" panose="020B0604020202020204" pitchFamily="34" charset="0"/>
                <a:cs typeface="Arial" panose="020B0604020202020204" pitchFamily="34" charset="0"/>
              </a:rPr>
              <a:t>New-Generation </a:t>
            </a:r>
            <a:r>
              <a:rPr lang="en-GB" sz="1400" u="sng" dirty="0">
                <a:solidFill>
                  <a:srgbClr val="934607"/>
                </a:solidFill>
                <a:latin typeface="Arial" panose="020B0604020202020204" pitchFamily="34" charset="0"/>
                <a:cs typeface="Arial" panose="020B0604020202020204" pitchFamily="34" charset="0"/>
              </a:rPr>
              <a:t>Infantry Combat </a:t>
            </a:r>
            <a:r>
              <a:rPr lang="en-GB" sz="1400" u="sng" dirty="0" smtClean="0">
                <a:solidFill>
                  <a:srgbClr val="934607"/>
                </a:solidFill>
                <a:latin typeface="Arial" panose="020B0604020202020204" pitchFamily="34" charset="0"/>
                <a:cs typeface="Arial" panose="020B0604020202020204" pitchFamily="34" charset="0"/>
              </a:rPr>
              <a:t>Vehicle</a:t>
            </a:r>
          </a:p>
          <a:p>
            <a:pPr lvl="1" algn="just">
              <a:buFont typeface="Wingdings" panose="05000000000000000000" pitchFamily="2" charset="2"/>
              <a:buChar char="§"/>
            </a:pPr>
            <a:r>
              <a:rPr lang="en-GB" sz="1400" dirty="0" smtClean="0">
                <a:solidFill>
                  <a:schemeClr val="tx1"/>
                </a:solidFill>
                <a:latin typeface="Arial" panose="020B0604020202020204" pitchFamily="34" charset="0"/>
                <a:cs typeface="Arial" panose="020B0604020202020204" pitchFamily="34" charset="0"/>
              </a:rPr>
              <a:t>The </a:t>
            </a:r>
            <a:r>
              <a:rPr lang="en-GB" sz="1400" dirty="0">
                <a:solidFill>
                  <a:schemeClr val="tx1"/>
                </a:solidFill>
                <a:latin typeface="Arial" panose="020B0604020202020204" pitchFamily="34" charset="0"/>
                <a:cs typeface="Arial" panose="020B0604020202020204" pitchFamily="34" charset="0"/>
              </a:rPr>
              <a:t>project provides for a complete </a:t>
            </a:r>
            <a:r>
              <a:rPr lang="en-GB" sz="1400" b="1" dirty="0">
                <a:solidFill>
                  <a:schemeClr val="tx1"/>
                </a:solidFill>
                <a:latin typeface="Arial" panose="020B0604020202020204" pitchFamily="34" charset="0"/>
                <a:cs typeface="Arial" panose="020B0604020202020204" pitchFamily="34" charset="0"/>
              </a:rPr>
              <a:t>New Generation Infantry Combat Vehicle Products System</a:t>
            </a:r>
            <a:r>
              <a:rPr lang="en-GB" sz="1400" dirty="0">
                <a:solidFill>
                  <a:schemeClr val="tx1"/>
                </a:solidFill>
                <a:latin typeface="Arial" panose="020B0604020202020204" pitchFamily="34" charset="0"/>
                <a:cs typeface="Arial" panose="020B0604020202020204" pitchFamily="34" charset="0"/>
              </a:rPr>
              <a:t> </a:t>
            </a:r>
            <a:r>
              <a:rPr lang="en-GB" sz="1400" dirty="0" smtClean="0">
                <a:solidFill>
                  <a:schemeClr val="tx1"/>
                </a:solidFill>
                <a:latin typeface="Arial" panose="020B0604020202020204" pitchFamily="34" charset="0"/>
                <a:cs typeface="Arial" panose="020B0604020202020204" pitchFamily="34" charset="0"/>
              </a:rPr>
              <a:t>to </a:t>
            </a:r>
            <a:r>
              <a:rPr lang="en-GB" sz="1400" b="1" dirty="0">
                <a:solidFill>
                  <a:schemeClr val="tx1"/>
                </a:solidFill>
                <a:latin typeface="Arial" panose="020B0604020202020204" pitchFamily="34" charset="0"/>
                <a:cs typeface="Arial" panose="020B0604020202020204" pitchFamily="34" charset="0"/>
              </a:rPr>
              <a:t>replace the </a:t>
            </a:r>
            <a:r>
              <a:rPr lang="en-GB" sz="1400" b="1" dirty="0" err="1">
                <a:solidFill>
                  <a:schemeClr val="tx1"/>
                </a:solidFill>
                <a:latin typeface="Arial" panose="020B0604020202020204" pitchFamily="34" charset="0"/>
                <a:cs typeface="Arial" panose="020B0604020202020204" pitchFamily="34" charset="0"/>
              </a:rPr>
              <a:t>Ratel</a:t>
            </a:r>
            <a:r>
              <a:rPr lang="en-GB" sz="1400" b="1" dirty="0">
                <a:solidFill>
                  <a:schemeClr val="tx1"/>
                </a:solidFill>
                <a:latin typeface="Arial" panose="020B0604020202020204" pitchFamily="34" charset="0"/>
                <a:cs typeface="Arial" panose="020B0604020202020204" pitchFamily="34" charset="0"/>
              </a:rPr>
              <a:t> Infantry Combat Vehicle </a:t>
            </a:r>
            <a:r>
              <a:rPr lang="en-GB" sz="1400" dirty="0">
                <a:solidFill>
                  <a:schemeClr val="tx1"/>
                </a:solidFill>
                <a:latin typeface="Arial" panose="020B0604020202020204" pitchFamily="34" charset="0"/>
                <a:cs typeface="Arial" panose="020B0604020202020204" pitchFamily="34" charset="0"/>
              </a:rPr>
              <a:t>that has been in service since </a:t>
            </a:r>
            <a:r>
              <a:rPr lang="en-GB" sz="1400" dirty="0" smtClean="0">
                <a:solidFill>
                  <a:schemeClr val="tx1"/>
                </a:solidFill>
                <a:latin typeface="Arial" panose="020B0604020202020204" pitchFamily="34" charset="0"/>
                <a:cs typeface="Arial" panose="020B0604020202020204" pitchFamily="34" charset="0"/>
              </a:rPr>
              <a:t>1976.</a:t>
            </a:r>
          </a:p>
          <a:p>
            <a:pPr lvl="1" algn="just">
              <a:buFont typeface="Wingdings" panose="05000000000000000000" pitchFamily="2" charset="2"/>
              <a:buChar char="§"/>
            </a:pPr>
            <a:r>
              <a:rPr lang="en-GB" sz="1400" dirty="0" smtClean="0">
                <a:solidFill>
                  <a:schemeClr val="tx1"/>
                </a:solidFill>
                <a:latin typeface="Arial" panose="020B0604020202020204" pitchFamily="34" charset="0"/>
                <a:cs typeface="Arial" panose="020B0604020202020204" pitchFamily="34" charset="0"/>
              </a:rPr>
              <a:t>The Project has </a:t>
            </a:r>
            <a:r>
              <a:rPr lang="en-GB" sz="1400" dirty="0">
                <a:solidFill>
                  <a:schemeClr val="tx1"/>
                </a:solidFill>
                <a:latin typeface="Arial" panose="020B0604020202020204" pitchFamily="34" charset="0"/>
                <a:cs typeface="Arial" panose="020B0604020202020204" pitchFamily="34" charset="0"/>
              </a:rPr>
              <a:t>not shown any significant progress during the </a:t>
            </a:r>
            <a:r>
              <a:rPr lang="en-GB" sz="1400" dirty="0" smtClean="0">
                <a:solidFill>
                  <a:schemeClr val="tx1"/>
                </a:solidFill>
                <a:latin typeface="Arial" panose="020B0604020202020204" pitchFamily="34" charset="0"/>
                <a:cs typeface="Arial" panose="020B0604020202020204" pitchFamily="34" charset="0"/>
              </a:rPr>
              <a:t>year under review.  </a:t>
            </a:r>
            <a:r>
              <a:rPr lang="en-GB" sz="1400" dirty="0">
                <a:solidFill>
                  <a:schemeClr val="tx1"/>
                </a:solidFill>
                <a:latin typeface="Arial" panose="020B0604020202020204" pitchFamily="34" charset="0"/>
                <a:cs typeface="Arial" panose="020B0604020202020204" pitchFamily="34" charset="0"/>
              </a:rPr>
              <a:t>The development phase of the program was contractually scheduled to be completed by May </a:t>
            </a:r>
            <a:r>
              <a:rPr lang="en-GB" sz="1400" dirty="0" smtClean="0">
                <a:solidFill>
                  <a:schemeClr val="tx1"/>
                </a:solidFill>
                <a:latin typeface="Arial" panose="020B0604020202020204" pitchFamily="34" charset="0"/>
                <a:cs typeface="Arial" panose="020B0604020202020204" pitchFamily="34" charset="0"/>
              </a:rPr>
              <a:t>2012, </a:t>
            </a:r>
            <a:r>
              <a:rPr lang="en-GB" sz="1400" dirty="0">
                <a:solidFill>
                  <a:schemeClr val="tx1"/>
                </a:solidFill>
                <a:latin typeface="Arial" panose="020B0604020202020204" pitchFamily="34" charset="0"/>
                <a:cs typeface="Arial" panose="020B0604020202020204" pitchFamily="34" charset="0"/>
              </a:rPr>
              <a:t>but has still not been </a:t>
            </a:r>
            <a:r>
              <a:rPr lang="en-GB" sz="1400" dirty="0" smtClean="0">
                <a:solidFill>
                  <a:schemeClr val="tx1"/>
                </a:solidFill>
                <a:latin typeface="Arial" panose="020B0604020202020204" pitchFamily="34" charset="0"/>
                <a:cs typeface="Arial" panose="020B0604020202020204" pitchFamily="34" charset="0"/>
              </a:rPr>
              <a:t>completed.</a:t>
            </a:r>
          </a:p>
          <a:p>
            <a:pPr lvl="1" algn="just">
              <a:buFont typeface="Wingdings" panose="05000000000000000000" pitchFamily="2" charset="2"/>
              <a:buChar char="§"/>
            </a:pPr>
            <a:r>
              <a:rPr lang="en-GB" sz="1400" dirty="0">
                <a:solidFill>
                  <a:schemeClr val="tx1"/>
                </a:solidFill>
                <a:latin typeface="Arial" panose="020B0604020202020204" pitchFamily="34" charset="0"/>
                <a:cs typeface="Arial" panose="020B0604020202020204" pitchFamily="34" charset="0"/>
              </a:rPr>
              <a:t>The </a:t>
            </a:r>
            <a:r>
              <a:rPr lang="en-GB" sz="1400" b="1" dirty="0">
                <a:solidFill>
                  <a:schemeClr val="tx1"/>
                </a:solidFill>
                <a:latin typeface="Arial" panose="020B0604020202020204" pitchFamily="34" charset="0"/>
                <a:cs typeface="Arial" panose="020B0604020202020204" pitchFamily="34" charset="0"/>
              </a:rPr>
              <a:t>delays are mainly attributed to both technical and financial challenges within Denel</a:t>
            </a:r>
            <a:r>
              <a:rPr lang="en-GB" sz="1400" dirty="0">
                <a:solidFill>
                  <a:schemeClr val="tx1"/>
                </a:solidFill>
                <a:latin typeface="Arial" panose="020B0604020202020204" pitchFamily="34" charset="0"/>
                <a:cs typeface="Arial" panose="020B0604020202020204" pitchFamily="34" charset="0"/>
              </a:rPr>
              <a:t> as well as to their suppliers and sub-contractors not supplying the required subsystems due to non-payment by Denel.  </a:t>
            </a:r>
            <a:endParaRPr lang="en-GB" sz="1400" dirty="0" smtClean="0">
              <a:solidFill>
                <a:schemeClr val="tx1"/>
              </a:solidFill>
              <a:latin typeface="Arial" panose="020B0604020202020204" pitchFamily="34" charset="0"/>
              <a:cs typeface="Arial" panose="020B0604020202020204" pitchFamily="34" charset="0"/>
            </a:endParaRPr>
          </a:p>
          <a:p>
            <a:pPr lvl="1" algn="just">
              <a:buFont typeface="Wingdings" panose="05000000000000000000" pitchFamily="2" charset="2"/>
              <a:buChar char="§"/>
            </a:pPr>
            <a:r>
              <a:rPr lang="en-GB" sz="1400" dirty="0" smtClean="0">
                <a:solidFill>
                  <a:schemeClr val="tx1"/>
                </a:solidFill>
                <a:latin typeface="Arial" panose="020B0604020202020204" pitchFamily="34" charset="0"/>
                <a:cs typeface="Arial" panose="020B0604020202020204" pitchFamily="34" charset="0"/>
              </a:rPr>
              <a:t>During </a:t>
            </a:r>
            <a:r>
              <a:rPr lang="en-GB" sz="1400" dirty="0">
                <a:solidFill>
                  <a:schemeClr val="tx1"/>
                </a:solidFill>
                <a:latin typeface="Arial" panose="020B0604020202020204" pitchFamily="34" charset="0"/>
                <a:cs typeface="Arial" panose="020B0604020202020204" pitchFamily="34" charset="0"/>
              </a:rPr>
              <a:t>the </a:t>
            </a:r>
            <a:r>
              <a:rPr lang="en-GB" sz="1400" dirty="0" smtClean="0">
                <a:solidFill>
                  <a:schemeClr val="tx1"/>
                </a:solidFill>
                <a:latin typeface="Arial" panose="020B0604020202020204" pitchFamily="34" charset="0"/>
                <a:cs typeface="Arial" panose="020B0604020202020204" pitchFamily="34" charset="0"/>
              </a:rPr>
              <a:t>year under review, </a:t>
            </a:r>
            <a:r>
              <a:rPr lang="en-GB" sz="1400" b="1" dirty="0">
                <a:solidFill>
                  <a:schemeClr val="tx1"/>
                </a:solidFill>
                <a:latin typeface="Arial" panose="020B0604020202020204" pitchFamily="34" charset="0"/>
                <a:cs typeface="Arial" panose="020B0604020202020204" pitchFamily="34" charset="0"/>
              </a:rPr>
              <a:t>Denel is suffering from a debilitating lack of capacity and capability,</a:t>
            </a:r>
            <a:r>
              <a:rPr lang="en-GB" sz="1400" dirty="0">
                <a:solidFill>
                  <a:schemeClr val="tx1"/>
                </a:solidFill>
                <a:latin typeface="Arial" panose="020B0604020202020204" pitchFamily="34" charset="0"/>
                <a:cs typeface="Arial" panose="020B0604020202020204" pitchFamily="34" charset="0"/>
              </a:rPr>
              <a:t> and this has exacerbated the delays on the </a:t>
            </a:r>
            <a:r>
              <a:rPr lang="en-GB" sz="1400" dirty="0" smtClean="0">
                <a:solidFill>
                  <a:schemeClr val="tx1"/>
                </a:solidFill>
                <a:latin typeface="Arial" panose="020B0604020202020204" pitchFamily="34" charset="0"/>
                <a:cs typeface="Arial" panose="020B0604020202020204" pitchFamily="34" charset="0"/>
              </a:rPr>
              <a:t>programme.</a:t>
            </a:r>
          </a:p>
          <a:p>
            <a:pPr lvl="1" algn="just">
              <a:buFont typeface="Wingdings" panose="05000000000000000000" pitchFamily="2" charset="2"/>
              <a:buChar char="§"/>
            </a:pPr>
            <a:r>
              <a:rPr lang="en-GB" sz="1400" b="1" dirty="0" smtClean="0">
                <a:solidFill>
                  <a:schemeClr val="tx1"/>
                </a:solidFill>
                <a:latin typeface="Arial" panose="020B0604020202020204" pitchFamily="34" charset="0"/>
                <a:cs typeface="Arial" panose="020B0604020202020204" pitchFamily="34" charset="0"/>
              </a:rPr>
              <a:t>Armscor is engaging with both Denel and the DOD with the aim of finding an acceptable solution to meet the User’s requirement </a:t>
            </a:r>
            <a:r>
              <a:rPr lang="en-GB" sz="1400" dirty="0" smtClean="0">
                <a:solidFill>
                  <a:schemeClr val="tx1"/>
                </a:solidFill>
                <a:latin typeface="Arial" panose="020B0604020202020204" pitchFamily="34" charset="0"/>
                <a:cs typeface="Arial" panose="020B0604020202020204" pitchFamily="34" charset="0"/>
              </a:rPr>
              <a:t>for this capability.</a:t>
            </a:r>
          </a:p>
          <a:p>
            <a:pPr marL="457200" lvl="1" indent="0" algn="just">
              <a:buNone/>
            </a:pPr>
            <a:endParaRPr lang="en-GB" sz="1400" dirty="0">
              <a:solidFill>
                <a:schemeClr val="tx1"/>
              </a:solidFill>
              <a:latin typeface="Arial" panose="020B0604020202020204" pitchFamily="34" charset="0"/>
              <a:cs typeface="Arial" panose="020B0604020202020204" pitchFamily="34" charset="0"/>
            </a:endParaRPr>
          </a:p>
          <a:p>
            <a:pPr>
              <a:buFont typeface="Wingdings" panose="05000000000000000000" pitchFamily="2" charset="2"/>
              <a:buChar char="q"/>
            </a:pPr>
            <a:r>
              <a:rPr lang="en-GB" sz="1400" u="sng" dirty="0" smtClean="0">
                <a:solidFill>
                  <a:srgbClr val="934607"/>
                </a:solidFill>
                <a:latin typeface="Arial" panose="020B0604020202020204" pitchFamily="34" charset="0"/>
                <a:cs typeface="Arial" panose="020B0604020202020204" pitchFamily="34" charset="0"/>
              </a:rPr>
              <a:t>Ground </a:t>
            </a:r>
            <a:r>
              <a:rPr lang="en-GB" sz="1400" u="sng" dirty="0">
                <a:solidFill>
                  <a:srgbClr val="934607"/>
                </a:solidFill>
                <a:latin typeface="Arial" panose="020B0604020202020204" pitchFamily="34" charset="0"/>
                <a:cs typeface="Arial" panose="020B0604020202020204" pitchFamily="34" charset="0"/>
              </a:rPr>
              <a:t>Based Air Defence System for the SA </a:t>
            </a:r>
            <a:r>
              <a:rPr lang="en-GB" sz="1400" u="sng" dirty="0" smtClean="0">
                <a:solidFill>
                  <a:srgbClr val="934607"/>
                </a:solidFill>
                <a:latin typeface="Arial" panose="020B0604020202020204" pitchFamily="34" charset="0"/>
                <a:cs typeface="Arial" panose="020B0604020202020204" pitchFamily="34" charset="0"/>
              </a:rPr>
              <a:t>Army</a:t>
            </a:r>
          </a:p>
          <a:p>
            <a:pPr lvl="1" algn="just">
              <a:buFont typeface="Wingdings" panose="05000000000000000000" pitchFamily="2" charset="2"/>
              <a:buChar char="§"/>
            </a:pPr>
            <a:r>
              <a:rPr lang="en-GB" sz="1400" b="1" dirty="0" smtClean="0">
                <a:solidFill>
                  <a:schemeClr val="tx1"/>
                </a:solidFill>
                <a:latin typeface="Arial" panose="020B0604020202020204" pitchFamily="34" charset="0"/>
                <a:cs typeface="Arial" panose="020B0604020202020204" pitchFamily="34" charset="0"/>
              </a:rPr>
              <a:t>Project comprises three phases</a:t>
            </a:r>
            <a:r>
              <a:rPr lang="en-GB" sz="1400" b="1" dirty="0">
                <a:solidFill>
                  <a:schemeClr val="tx1"/>
                </a:solidFill>
                <a:latin typeface="Arial" panose="020B0604020202020204" pitchFamily="34" charset="0"/>
                <a:cs typeface="Arial" panose="020B0604020202020204" pitchFamily="34" charset="0"/>
              </a:rPr>
              <a:t>,</a:t>
            </a:r>
            <a:r>
              <a:rPr lang="en-GB" sz="1400" dirty="0">
                <a:solidFill>
                  <a:schemeClr val="tx1"/>
                </a:solidFill>
                <a:latin typeface="Arial" panose="020B0604020202020204" pitchFamily="34" charset="0"/>
                <a:cs typeface="Arial" panose="020B0604020202020204" pitchFamily="34" charset="0"/>
              </a:rPr>
              <a:t> being Local Warning Segment (LWS), upgrade of the Gun Fire Control System (GFCS) of the 35mm Anti-Aircraft </a:t>
            </a:r>
            <a:r>
              <a:rPr lang="en-GB" sz="1400" dirty="0" smtClean="0">
                <a:solidFill>
                  <a:schemeClr val="tx1"/>
                </a:solidFill>
                <a:latin typeface="Arial" panose="020B0604020202020204" pitchFamily="34" charset="0"/>
                <a:cs typeface="Arial" panose="020B0604020202020204" pitchFamily="34" charset="0"/>
              </a:rPr>
              <a:t>guns, </a:t>
            </a:r>
            <a:r>
              <a:rPr lang="en-GB" sz="1400" dirty="0">
                <a:solidFill>
                  <a:schemeClr val="tx1"/>
                </a:solidFill>
                <a:latin typeface="Arial" panose="020B0604020202020204" pitchFamily="34" charset="0"/>
                <a:cs typeface="Arial" panose="020B0604020202020204" pitchFamily="34" charset="0"/>
              </a:rPr>
              <a:t>and Battle Management, Command &amp; </a:t>
            </a:r>
            <a:r>
              <a:rPr lang="en-GB" sz="1400" dirty="0" smtClean="0">
                <a:solidFill>
                  <a:schemeClr val="tx1"/>
                </a:solidFill>
                <a:latin typeface="Arial" panose="020B0604020202020204" pitchFamily="34" charset="0"/>
                <a:cs typeface="Arial" panose="020B0604020202020204" pitchFamily="34" charset="0"/>
              </a:rPr>
              <a:t>Control integration.</a:t>
            </a:r>
          </a:p>
          <a:p>
            <a:pPr lvl="1" algn="just">
              <a:buFont typeface="Wingdings" panose="05000000000000000000" pitchFamily="2" charset="2"/>
              <a:buChar char="§"/>
            </a:pPr>
            <a:r>
              <a:rPr lang="en-GB" sz="1400" b="1" dirty="0" smtClean="0">
                <a:solidFill>
                  <a:schemeClr val="tx1"/>
                </a:solidFill>
                <a:latin typeface="Arial" panose="020B0604020202020204" pitchFamily="34" charset="0"/>
                <a:cs typeface="Arial" panose="020B0604020202020204" pitchFamily="34" charset="0"/>
              </a:rPr>
              <a:t>Phases 1 and 2 have been successfully completed.</a:t>
            </a:r>
          </a:p>
          <a:p>
            <a:pPr lvl="1" algn="just">
              <a:buFont typeface="Wingdings" panose="05000000000000000000" pitchFamily="2" charset="2"/>
              <a:buChar char="§"/>
            </a:pPr>
            <a:r>
              <a:rPr lang="en-GB" sz="1400" b="1" dirty="0" smtClean="0">
                <a:solidFill>
                  <a:schemeClr val="tx1"/>
                </a:solidFill>
                <a:latin typeface="Arial" panose="020B0604020202020204" pitchFamily="34" charset="0"/>
                <a:cs typeface="Arial" panose="020B0604020202020204" pitchFamily="34" charset="0"/>
              </a:rPr>
              <a:t>Phase 3 -  </a:t>
            </a:r>
            <a:r>
              <a:rPr lang="en-GB" sz="1400" b="1" dirty="0">
                <a:solidFill>
                  <a:schemeClr val="tx1"/>
                </a:solidFill>
                <a:latin typeface="Arial" panose="020B0604020202020204" pitchFamily="34" charset="0"/>
                <a:cs typeface="Arial" panose="020B0604020202020204" pitchFamily="34" charset="0"/>
              </a:rPr>
              <a:t>development </a:t>
            </a:r>
            <a:r>
              <a:rPr lang="en-GB" sz="1400" b="1" dirty="0" smtClean="0">
                <a:solidFill>
                  <a:schemeClr val="tx1"/>
                </a:solidFill>
                <a:latin typeface="Arial" panose="020B0604020202020204" pitchFamily="34" charset="0"/>
                <a:cs typeface="Arial" panose="020B0604020202020204" pitchFamily="34" charset="0"/>
              </a:rPr>
              <a:t>of </a:t>
            </a:r>
            <a:r>
              <a:rPr lang="en-GB" sz="1400" b="1" dirty="0">
                <a:solidFill>
                  <a:schemeClr val="tx1"/>
                </a:solidFill>
                <a:latin typeface="Arial" panose="020B0604020202020204" pitchFamily="34" charset="0"/>
                <a:cs typeface="Arial" panose="020B0604020202020204" pitchFamily="34" charset="0"/>
              </a:rPr>
              <a:t>most of the system elements were </a:t>
            </a:r>
            <a:r>
              <a:rPr lang="en-GB" sz="1400" b="1" dirty="0" smtClean="0">
                <a:solidFill>
                  <a:schemeClr val="tx1"/>
                </a:solidFill>
                <a:latin typeface="Arial" panose="020B0604020202020204" pitchFamily="34" charset="0"/>
                <a:cs typeface="Arial" panose="020B0604020202020204" pitchFamily="34" charset="0"/>
              </a:rPr>
              <a:t>completed,  </a:t>
            </a:r>
            <a:r>
              <a:rPr lang="en-GB" sz="1400" b="1" dirty="0">
                <a:solidFill>
                  <a:schemeClr val="tx1"/>
                </a:solidFill>
                <a:latin typeface="Arial" panose="020B0604020202020204" pitchFamily="34" charset="0"/>
                <a:cs typeface="Arial" panose="020B0604020202020204" pitchFamily="34" charset="0"/>
              </a:rPr>
              <a:t>and </a:t>
            </a:r>
            <a:r>
              <a:rPr lang="en-GB" sz="1400" b="1" dirty="0" smtClean="0">
                <a:solidFill>
                  <a:schemeClr val="tx1"/>
                </a:solidFill>
                <a:latin typeface="Arial" panose="020B0604020202020204" pitchFamily="34" charset="0"/>
                <a:cs typeface="Arial" panose="020B0604020202020204" pitchFamily="34" charset="0"/>
              </a:rPr>
              <a:t>prototypes of all </a:t>
            </a:r>
            <a:r>
              <a:rPr lang="en-GB" sz="1400" b="1" dirty="0">
                <a:solidFill>
                  <a:schemeClr val="tx1"/>
                </a:solidFill>
                <a:latin typeface="Arial" panose="020B0604020202020204" pitchFamily="34" charset="0"/>
                <a:cs typeface="Arial" panose="020B0604020202020204" pitchFamily="34" charset="0"/>
              </a:rPr>
              <a:t>of </a:t>
            </a:r>
            <a:r>
              <a:rPr lang="en-GB" sz="1400" b="1" dirty="0" smtClean="0">
                <a:solidFill>
                  <a:schemeClr val="tx1"/>
                </a:solidFill>
                <a:latin typeface="Arial" panose="020B0604020202020204" pitchFamily="34" charset="0"/>
                <a:cs typeface="Arial" panose="020B0604020202020204" pitchFamily="34" charset="0"/>
              </a:rPr>
              <a:t>physical </a:t>
            </a:r>
            <a:r>
              <a:rPr lang="en-GB" sz="1400" b="1" dirty="0">
                <a:solidFill>
                  <a:schemeClr val="tx1"/>
                </a:solidFill>
                <a:latin typeface="Arial" panose="020B0604020202020204" pitchFamily="34" charset="0"/>
                <a:cs typeface="Arial" panose="020B0604020202020204" pitchFamily="34" charset="0"/>
              </a:rPr>
              <a:t>elements </a:t>
            </a:r>
            <a:r>
              <a:rPr lang="en-GB" sz="1400" b="1" dirty="0" smtClean="0">
                <a:solidFill>
                  <a:schemeClr val="tx1"/>
                </a:solidFill>
                <a:latin typeface="Arial" panose="020B0604020202020204" pitchFamily="34" charset="0"/>
                <a:cs typeface="Arial" panose="020B0604020202020204" pitchFamily="34" charset="0"/>
              </a:rPr>
              <a:t>were </a:t>
            </a:r>
            <a:r>
              <a:rPr lang="en-GB" sz="1400" b="1" dirty="0">
                <a:solidFill>
                  <a:schemeClr val="tx1"/>
                </a:solidFill>
                <a:latin typeface="Arial" panose="020B0604020202020204" pitchFamily="34" charset="0"/>
                <a:cs typeface="Arial" panose="020B0604020202020204" pitchFamily="34" charset="0"/>
              </a:rPr>
              <a:t>completed. </a:t>
            </a:r>
            <a:r>
              <a:rPr lang="en-GB" sz="1400" dirty="0">
                <a:solidFill>
                  <a:schemeClr val="tx1"/>
                </a:solidFill>
                <a:latin typeface="Arial" panose="020B0604020202020204" pitchFamily="34" charset="0"/>
                <a:cs typeface="Arial" panose="020B0604020202020204" pitchFamily="34" charset="0"/>
              </a:rPr>
              <a:t>The </a:t>
            </a:r>
            <a:r>
              <a:rPr lang="en-GB" sz="1400" dirty="0" smtClean="0">
                <a:solidFill>
                  <a:schemeClr val="tx1"/>
                </a:solidFill>
                <a:latin typeface="Arial" panose="020B0604020202020204" pitchFamily="34" charset="0"/>
                <a:cs typeface="Arial" panose="020B0604020202020204" pitchFamily="34" charset="0"/>
              </a:rPr>
              <a:t>systems </a:t>
            </a:r>
            <a:r>
              <a:rPr lang="en-GB" sz="1400" dirty="0">
                <a:solidFill>
                  <a:schemeClr val="tx1"/>
                </a:solidFill>
                <a:latin typeface="Arial" panose="020B0604020202020204" pitchFamily="34" charset="0"/>
                <a:cs typeface="Arial" panose="020B0604020202020204" pitchFamily="34" charset="0"/>
              </a:rPr>
              <a:t>integration process is planned to commence during the next financial year.  </a:t>
            </a:r>
            <a:endParaRPr lang="en-ZA" sz="1400" dirty="0">
              <a:solidFill>
                <a:schemeClr val="tx1"/>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659592" y="1656272"/>
            <a:ext cx="2458530" cy="2426575"/>
          </a:xfrm>
          <a:prstGeom prst="rect">
            <a:avLst/>
          </a:prstGeom>
        </p:spPr>
      </p:pic>
      <p:pic>
        <p:nvPicPr>
          <p:cNvPr id="7" name="Picture 6"/>
          <p:cNvPicPr>
            <a:picLocks noChangeAspect="1"/>
          </p:cNvPicPr>
          <p:nvPr/>
        </p:nvPicPr>
        <p:blipFill>
          <a:blip r:embed="rId3" cstate="print"/>
          <a:stretch>
            <a:fillRect/>
          </a:stretch>
        </p:blipFill>
        <p:spPr>
          <a:xfrm>
            <a:off x="-66135" y="0"/>
            <a:ext cx="6909759" cy="1010838"/>
          </a:xfrm>
          <a:prstGeom prst="rect">
            <a:avLst/>
          </a:prstGeom>
        </p:spPr>
      </p:pic>
      <p:sp>
        <p:nvSpPr>
          <p:cNvPr id="5" name="Rectangle 4"/>
          <p:cNvSpPr/>
          <p:nvPr/>
        </p:nvSpPr>
        <p:spPr>
          <a:xfrm>
            <a:off x="1005695" y="167102"/>
            <a:ext cx="4960653" cy="538609"/>
          </a:xfrm>
          <a:prstGeom prst="rect">
            <a:avLst/>
          </a:prstGeom>
        </p:spPr>
        <p:txBody>
          <a:bodyPr wrap="none">
            <a:spAutoFit/>
          </a:bodyPr>
          <a:lstStyle/>
          <a:p>
            <a:r>
              <a:rPr lang="en-ZA" sz="2900" b="1" dirty="0">
                <a:solidFill>
                  <a:schemeClr val="bg1"/>
                </a:solidFill>
                <a:latin typeface="Arial" panose="020B0604020202020204" pitchFamily="34" charset="0"/>
                <a:cs typeface="Arial" panose="020B0604020202020204" pitchFamily="34" charset="0"/>
              </a:rPr>
              <a:t>OPERATIONAL OVERVIEW</a:t>
            </a:r>
          </a:p>
        </p:txBody>
      </p:sp>
      <p:sp>
        <p:nvSpPr>
          <p:cNvPr id="2" name="TextBox 1"/>
          <p:cNvSpPr txBox="1"/>
          <p:nvPr/>
        </p:nvSpPr>
        <p:spPr>
          <a:xfrm>
            <a:off x="3571335" y="6581001"/>
            <a:ext cx="1313180" cy="276999"/>
          </a:xfrm>
          <a:prstGeom prst="rect">
            <a:avLst/>
          </a:prstGeom>
          <a:noFill/>
        </p:spPr>
        <p:txBody>
          <a:bodyPr wrap="none" rtlCol="0">
            <a:spAutoFit/>
          </a:bodyPr>
          <a:lstStyle/>
          <a:p>
            <a:r>
              <a:rPr lang="en-ZA" sz="1200" dirty="0" smtClean="0">
                <a:latin typeface="Arial" panose="020B0604020202020204" pitchFamily="34" charset="0"/>
                <a:cs typeface="Arial" panose="020B0604020202020204" pitchFamily="34" charset="0"/>
              </a:rPr>
              <a:t>CONFIDENTIAL</a:t>
            </a:r>
            <a:endParaRPr lang="en-ZA"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2E083F00-3C55-4327-9B0B-FF9887ACCF08}" type="slidenum">
              <a:rPr lang="en-US" altLang="en-US" smtClean="0"/>
              <a:pPr>
                <a:defRPr/>
              </a:pPr>
              <a:t>23</a:t>
            </a:fld>
            <a:endParaRPr lang="en-US" altLang="en-US" dirty="0"/>
          </a:p>
        </p:txBody>
      </p:sp>
      <p:sp>
        <p:nvSpPr>
          <p:cNvPr id="8" name="TextBox 7"/>
          <p:cNvSpPr txBox="1"/>
          <p:nvPr/>
        </p:nvSpPr>
        <p:spPr>
          <a:xfrm>
            <a:off x="8443912" y="6468844"/>
            <a:ext cx="485775" cy="276999"/>
          </a:xfrm>
          <a:prstGeom prst="rect">
            <a:avLst/>
          </a:prstGeom>
          <a:noFill/>
        </p:spPr>
        <p:txBody>
          <a:bodyPr wrap="square" rtlCol="0">
            <a:spAutoFit/>
          </a:bodyPr>
          <a:lstStyle/>
          <a:p>
            <a:r>
              <a:rPr lang="en-ZA" sz="1200" dirty="0" smtClean="0"/>
              <a:t>23</a:t>
            </a:r>
            <a:endParaRPr lang="en-ZA" sz="1200" dirty="0"/>
          </a:p>
        </p:txBody>
      </p:sp>
    </p:spTree>
    <p:extLst>
      <p:ext uri="{BB962C8B-B14F-4D97-AF65-F5344CB8AC3E}">
        <p14:creationId xmlns:p14="http://schemas.microsoft.com/office/powerpoint/2010/main" xmlns="" val="41489375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4287" y="1115552"/>
            <a:ext cx="6581955" cy="5224863"/>
          </a:xfrm>
        </p:spPr>
        <p:txBody>
          <a:bodyPr/>
          <a:lstStyle/>
          <a:p>
            <a:pPr marL="0" indent="0">
              <a:buNone/>
            </a:pPr>
            <a:r>
              <a:rPr lang="en-ZA" sz="1400" b="1" dirty="0" smtClean="0">
                <a:solidFill>
                  <a:srgbClr val="934607"/>
                </a:solidFill>
                <a:latin typeface="Arial" panose="020B0604020202020204" pitchFamily="34" charset="0"/>
                <a:cs typeface="Arial" panose="020B0604020202020204" pitchFamily="34" charset="0"/>
              </a:rPr>
              <a:t>Acquisition – Common Weapons Systems</a:t>
            </a:r>
          </a:p>
          <a:p>
            <a:pPr>
              <a:buFont typeface="Wingdings" panose="05000000000000000000" pitchFamily="2" charset="2"/>
              <a:buChar char="q"/>
            </a:pPr>
            <a:r>
              <a:rPr lang="en-GB" sz="1400" u="sng" dirty="0" smtClean="0">
                <a:solidFill>
                  <a:srgbClr val="934607"/>
                </a:solidFill>
                <a:latin typeface="Arial" panose="020B0604020202020204" pitchFamily="34" charset="0"/>
                <a:cs typeface="Arial" panose="020B0604020202020204" pitchFamily="34" charset="0"/>
              </a:rPr>
              <a:t>New </a:t>
            </a:r>
            <a:r>
              <a:rPr lang="en-GB" sz="1400" u="sng" dirty="0">
                <a:solidFill>
                  <a:srgbClr val="934607"/>
                </a:solidFill>
                <a:latin typeface="Arial" panose="020B0604020202020204" pitchFamily="34" charset="0"/>
                <a:cs typeface="Arial" panose="020B0604020202020204" pitchFamily="34" charset="0"/>
              </a:rPr>
              <a:t>Generation Tactical Communication </a:t>
            </a:r>
            <a:r>
              <a:rPr lang="en-GB" sz="1400" u="sng" dirty="0" smtClean="0">
                <a:solidFill>
                  <a:srgbClr val="934607"/>
                </a:solidFill>
                <a:latin typeface="Arial" panose="020B0604020202020204" pitchFamily="34" charset="0"/>
                <a:cs typeface="Arial" panose="020B0604020202020204" pitchFamily="34" charset="0"/>
              </a:rPr>
              <a:t>System</a:t>
            </a:r>
          </a:p>
          <a:p>
            <a:pPr lvl="1" algn="just">
              <a:buFont typeface="Wingdings" panose="05000000000000000000" pitchFamily="2" charset="2"/>
              <a:buChar char="§"/>
            </a:pPr>
            <a:r>
              <a:rPr lang="en-GB" sz="1400" dirty="0" smtClean="0">
                <a:solidFill>
                  <a:schemeClr val="tx1"/>
                </a:solidFill>
                <a:latin typeface="Arial" panose="020B0604020202020204" pitchFamily="34" charset="0"/>
                <a:cs typeface="Arial" panose="020B0604020202020204" pitchFamily="34" charset="0"/>
              </a:rPr>
              <a:t>The project comprises </a:t>
            </a:r>
            <a:r>
              <a:rPr lang="en-GB" sz="1400" dirty="0">
                <a:solidFill>
                  <a:schemeClr val="tx1"/>
                </a:solidFill>
                <a:latin typeface="Arial" panose="020B0604020202020204" pitchFamily="34" charset="0"/>
                <a:cs typeface="Arial" panose="020B0604020202020204" pitchFamily="34" charset="0"/>
              </a:rPr>
              <a:t>the acquisition of a </a:t>
            </a:r>
            <a:r>
              <a:rPr lang="en-GB" sz="1400" b="1" dirty="0">
                <a:solidFill>
                  <a:schemeClr val="tx1"/>
                </a:solidFill>
                <a:latin typeface="Arial" panose="020B0604020202020204" pitchFamily="34" charset="0"/>
                <a:cs typeface="Arial" panose="020B0604020202020204" pitchFamily="34" charset="0"/>
              </a:rPr>
              <a:t>complete new generation tactical communication system for the SANDF.  </a:t>
            </a:r>
            <a:r>
              <a:rPr lang="en-GB" sz="1400" dirty="0">
                <a:solidFill>
                  <a:schemeClr val="tx1"/>
                </a:solidFill>
                <a:latin typeface="Arial" panose="020B0604020202020204" pitchFamily="34" charset="0"/>
                <a:cs typeface="Arial" panose="020B0604020202020204" pitchFamily="34" charset="0"/>
              </a:rPr>
              <a:t>This system will make provision for all tactical communication requirements for all arms of service and will ensure interoperability between all users. </a:t>
            </a:r>
            <a:endParaRPr lang="en-GB" sz="1400" dirty="0" smtClean="0">
              <a:solidFill>
                <a:schemeClr val="tx1"/>
              </a:solidFill>
              <a:latin typeface="Arial" panose="020B0604020202020204" pitchFamily="34" charset="0"/>
              <a:cs typeface="Arial" panose="020B0604020202020204" pitchFamily="34" charset="0"/>
            </a:endParaRPr>
          </a:p>
          <a:p>
            <a:pPr lvl="1" algn="just">
              <a:buFont typeface="Wingdings" panose="05000000000000000000" pitchFamily="2" charset="2"/>
              <a:buChar char="§"/>
            </a:pPr>
            <a:r>
              <a:rPr lang="en-GB" sz="1400" b="1" dirty="0" smtClean="0">
                <a:solidFill>
                  <a:schemeClr val="tx1"/>
                </a:solidFill>
                <a:latin typeface="Arial" panose="020B0604020202020204" pitchFamily="34" charset="0"/>
                <a:cs typeface="Arial" panose="020B0604020202020204" pitchFamily="34" charset="0"/>
              </a:rPr>
              <a:t>Development and Industrialization </a:t>
            </a:r>
            <a:r>
              <a:rPr lang="en-GB" sz="1400" b="1" dirty="0">
                <a:solidFill>
                  <a:schemeClr val="tx1"/>
                </a:solidFill>
                <a:latin typeface="Arial" panose="020B0604020202020204" pitchFamily="34" charset="0"/>
                <a:cs typeface="Arial" panose="020B0604020202020204" pitchFamily="34" charset="0"/>
              </a:rPr>
              <a:t>of the four major sub-systems, </a:t>
            </a:r>
            <a:r>
              <a:rPr lang="en-GB" sz="1400" dirty="0">
                <a:solidFill>
                  <a:schemeClr val="tx1"/>
                </a:solidFill>
                <a:latin typeface="Arial" panose="020B0604020202020204" pitchFamily="34" charset="0"/>
                <a:cs typeface="Arial" panose="020B0604020202020204" pitchFamily="34" charset="0"/>
              </a:rPr>
              <a:t>HF (High Frequency) Radio system, the V/UHF (Very/Ultra High Frequency) radio system, IPCS (Intra Platform Communication System) and the SRCS (Short Range Communication System) </a:t>
            </a:r>
            <a:r>
              <a:rPr lang="en-GB" sz="1400" b="1" dirty="0">
                <a:solidFill>
                  <a:schemeClr val="tx1"/>
                </a:solidFill>
                <a:latin typeface="Arial" panose="020B0604020202020204" pitchFamily="34" charset="0"/>
                <a:cs typeface="Arial" panose="020B0604020202020204" pitchFamily="34" charset="0"/>
              </a:rPr>
              <a:t>have been </a:t>
            </a:r>
            <a:r>
              <a:rPr lang="en-GB" sz="1400" b="1" dirty="0" smtClean="0">
                <a:solidFill>
                  <a:schemeClr val="tx1"/>
                </a:solidFill>
                <a:latin typeface="Arial" panose="020B0604020202020204" pitchFamily="34" charset="0"/>
                <a:cs typeface="Arial" panose="020B0604020202020204" pitchFamily="34" charset="0"/>
              </a:rPr>
              <a:t>completed.</a:t>
            </a:r>
          </a:p>
          <a:p>
            <a:pPr lvl="1" algn="just">
              <a:buFont typeface="Wingdings" panose="05000000000000000000" pitchFamily="2" charset="2"/>
              <a:buChar char="§"/>
            </a:pPr>
            <a:r>
              <a:rPr lang="en-GB" sz="1400" b="1" dirty="0">
                <a:solidFill>
                  <a:schemeClr val="tx1"/>
                </a:solidFill>
                <a:latin typeface="Arial" panose="020B0604020202020204" pitchFamily="34" charset="0"/>
                <a:cs typeface="Arial" panose="020B0604020202020204" pitchFamily="34" charset="0"/>
              </a:rPr>
              <a:t>Design Test and Evaluation (DT&amp;E) commenced and all the field testing was completed during October 2021.  </a:t>
            </a:r>
            <a:endParaRPr lang="en-GB" sz="1400" b="1" dirty="0" smtClean="0">
              <a:solidFill>
                <a:schemeClr val="tx1"/>
              </a:solidFill>
              <a:latin typeface="Arial" panose="020B0604020202020204" pitchFamily="34" charset="0"/>
              <a:cs typeface="Arial" panose="020B0604020202020204" pitchFamily="34" charset="0"/>
            </a:endParaRPr>
          </a:p>
          <a:p>
            <a:pPr lvl="1" algn="just">
              <a:buFont typeface="Wingdings" panose="05000000000000000000" pitchFamily="2" charset="2"/>
              <a:buChar char="§"/>
            </a:pPr>
            <a:r>
              <a:rPr lang="en-GB" sz="1400" dirty="0" smtClean="0">
                <a:solidFill>
                  <a:schemeClr val="tx1"/>
                </a:solidFill>
                <a:latin typeface="Arial" panose="020B0604020202020204" pitchFamily="34" charset="0"/>
                <a:cs typeface="Arial" panose="020B0604020202020204" pitchFamily="34" charset="0"/>
              </a:rPr>
              <a:t>The </a:t>
            </a:r>
            <a:r>
              <a:rPr lang="en-GB" sz="1400" b="1" dirty="0">
                <a:solidFill>
                  <a:schemeClr val="tx1"/>
                </a:solidFill>
                <a:latin typeface="Arial" panose="020B0604020202020204" pitchFamily="34" charset="0"/>
                <a:cs typeface="Arial" panose="020B0604020202020204" pitchFamily="34" charset="0"/>
              </a:rPr>
              <a:t>Operational Test and Evaluation (OT&amp;E) of the complete system is </a:t>
            </a:r>
            <a:r>
              <a:rPr lang="en-GB" sz="1400" dirty="0">
                <a:solidFill>
                  <a:schemeClr val="tx1"/>
                </a:solidFill>
                <a:latin typeface="Arial" panose="020B0604020202020204" pitchFamily="34" charset="0"/>
                <a:cs typeface="Arial" panose="020B0604020202020204" pitchFamily="34" charset="0"/>
              </a:rPr>
              <a:t>expected to commence during June 2022 with completion </a:t>
            </a:r>
            <a:r>
              <a:rPr lang="en-GB" sz="1400" b="1" dirty="0">
                <a:solidFill>
                  <a:schemeClr val="tx1"/>
                </a:solidFill>
                <a:latin typeface="Arial" panose="020B0604020202020204" pitchFamily="34" charset="0"/>
                <a:cs typeface="Arial" panose="020B0604020202020204" pitchFamily="34" charset="0"/>
              </a:rPr>
              <a:t>scheduled for July 2022. </a:t>
            </a:r>
            <a:endParaRPr lang="en-ZA" sz="1400" b="1" dirty="0">
              <a:solidFill>
                <a:schemeClr val="tx1"/>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cstate="print"/>
          <a:stretch>
            <a:fillRect/>
          </a:stretch>
        </p:blipFill>
        <p:spPr>
          <a:xfrm>
            <a:off x="-77639" y="-1"/>
            <a:ext cx="6909759" cy="1010838"/>
          </a:xfrm>
          <a:prstGeom prst="rect">
            <a:avLst/>
          </a:prstGeom>
        </p:spPr>
      </p:pic>
      <p:sp>
        <p:nvSpPr>
          <p:cNvPr id="7" name="Rectangle 6"/>
          <p:cNvSpPr/>
          <p:nvPr/>
        </p:nvSpPr>
        <p:spPr>
          <a:xfrm>
            <a:off x="896913" y="156850"/>
            <a:ext cx="4960653" cy="538609"/>
          </a:xfrm>
          <a:prstGeom prst="rect">
            <a:avLst/>
          </a:prstGeom>
        </p:spPr>
        <p:txBody>
          <a:bodyPr wrap="none">
            <a:spAutoFit/>
          </a:bodyPr>
          <a:lstStyle/>
          <a:p>
            <a:r>
              <a:rPr lang="en-ZA" sz="2900" b="1" dirty="0">
                <a:solidFill>
                  <a:schemeClr val="bg1"/>
                </a:solidFill>
                <a:latin typeface="Arial" panose="020B0604020202020204" pitchFamily="34" charset="0"/>
                <a:cs typeface="Arial" panose="020B0604020202020204" pitchFamily="34" charset="0"/>
              </a:rPr>
              <a:t>OPERATIONAL OVERVIEW</a:t>
            </a:r>
          </a:p>
        </p:txBody>
      </p:sp>
      <p:sp>
        <p:nvSpPr>
          <p:cNvPr id="2" name="TextBox 1"/>
          <p:cNvSpPr txBox="1"/>
          <p:nvPr/>
        </p:nvSpPr>
        <p:spPr>
          <a:xfrm>
            <a:off x="3925019" y="6445130"/>
            <a:ext cx="1313180" cy="276999"/>
          </a:xfrm>
          <a:prstGeom prst="rect">
            <a:avLst/>
          </a:prstGeom>
          <a:noFill/>
        </p:spPr>
        <p:txBody>
          <a:bodyPr wrap="none" rtlCol="0">
            <a:spAutoFit/>
          </a:bodyPr>
          <a:lstStyle/>
          <a:p>
            <a:r>
              <a:rPr lang="en-ZA" sz="1200" dirty="0" smtClean="0">
                <a:latin typeface="Arial" panose="020B0604020202020204" pitchFamily="34" charset="0"/>
                <a:cs typeface="Arial" panose="020B0604020202020204" pitchFamily="34" charset="0"/>
              </a:rPr>
              <a:t>CONFIDENTIAL</a:t>
            </a:r>
            <a:endParaRPr lang="en-ZA" sz="1200" dirty="0">
              <a:latin typeface="Arial" panose="020B0604020202020204" pitchFamily="34" charset="0"/>
              <a:cs typeface="Arial" panose="020B0604020202020204" pitchFamily="34" charset="0"/>
            </a:endParaRPr>
          </a:p>
        </p:txBody>
      </p:sp>
      <p:sp>
        <p:nvSpPr>
          <p:cNvPr id="5" name="TextBox 4"/>
          <p:cNvSpPr txBox="1"/>
          <p:nvPr/>
        </p:nvSpPr>
        <p:spPr>
          <a:xfrm>
            <a:off x="7943850" y="6399411"/>
            <a:ext cx="528638" cy="276999"/>
          </a:xfrm>
          <a:prstGeom prst="rect">
            <a:avLst/>
          </a:prstGeom>
          <a:noFill/>
        </p:spPr>
        <p:txBody>
          <a:bodyPr wrap="square" rtlCol="0">
            <a:spAutoFit/>
          </a:bodyPr>
          <a:lstStyle/>
          <a:p>
            <a:r>
              <a:rPr lang="en-ZA" sz="1200" dirty="0" smtClean="0"/>
              <a:t>24</a:t>
            </a:r>
            <a:endParaRPr lang="en-ZA" sz="1200" dirty="0"/>
          </a:p>
        </p:txBody>
      </p:sp>
    </p:spTree>
    <p:extLst>
      <p:ext uri="{BB962C8B-B14F-4D97-AF65-F5344CB8AC3E}">
        <p14:creationId xmlns:p14="http://schemas.microsoft.com/office/powerpoint/2010/main" xmlns="" val="27072393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0"/>
            <a:ext cx="6133381" cy="80605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3" name="Title 1"/>
          <p:cNvSpPr>
            <a:spLocks noGrp="1"/>
          </p:cNvSpPr>
          <p:nvPr>
            <p:ph type="title"/>
          </p:nvPr>
        </p:nvSpPr>
        <p:spPr>
          <a:xfrm>
            <a:off x="213560" y="48220"/>
            <a:ext cx="5734657" cy="709613"/>
          </a:xfrm>
        </p:spPr>
        <p:txBody>
          <a:bodyPr>
            <a:normAutofit/>
          </a:bodyPr>
          <a:lstStyle/>
          <a:p>
            <a:pPr algn="ctr" eaLnBrk="1" hangingPunct="1"/>
            <a:r>
              <a:rPr lang="en-US" altLang="en-US" sz="2900" b="1" dirty="0">
                <a:solidFill>
                  <a:schemeClr val="bg1"/>
                </a:solidFill>
                <a:latin typeface="Arial" charset="0"/>
                <a:cs typeface="Arial" charset="0"/>
              </a:rPr>
              <a:t>OPERATIONAL REVIEW</a:t>
            </a:r>
          </a:p>
        </p:txBody>
      </p:sp>
      <p:sp>
        <p:nvSpPr>
          <p:cNvPr id="4" name="Rectangle 3"/>
          <p:cNvSpPr/>
          <p:nvPr/>
        </p:nvSpPr>
        <p:spPr>
          <a:xfrm>
            <a:off x="186138" y="1282901"/>
            <a:ext cx="5762079" cy="3668697"/>
          </a:xfrm>
          <a:prstGeom prst="rect">
            <a:avLst/>
          </a:prstGeom>
        </p:spPr>
        <p:txBody>
          <a:bodyPr wrap="square">
            <a:spAutoFit/>
          </a:bodyPr>
          <a:lstStyle/>
          <a:p>
            <a:pPr algn="just" defTabSz="685800">
              <a:defRPr/>
            </a:pPr>
            <a:r>
              <a:rPr lang="en-ZA" sz="1400" b="1" dirty="0">
                <a:solidFill>
                  <a:srgbClr val="934607"/>
                </a:solidFill>
                <a:latin typeface="Arial" panose="020B0604020202020204" pitchFamily="34" charset="0"/>
                <a:cs typeface="Arial" panose="020B0604020202020204" pitchFamily="34" charset="0"/>
              </a:rPr>
              <a:t>RESEARCH AND DEVELOPMENT (R&amp;D) BUSINESS UNIT: </a:t>
            </a:r>
            <a:r>
              <a:rPr lang="en-GB" sz="1400" dirty="0">
                <a:solidFill>
                  <a:srgbClr val="934607"/>
                </a:solidFill>
                <a:latin typeface="Arial" panose="020B0604020202020204" pitchFamily="34" charset="0"/>
                <a:cs typeface="Arial" panose="020B0604020202020204" pitchFamily="34" charset="0"/>
              </a:rPr>
              <a:t>ensures that strategic capabilities and facilities under its control continue to grow in accordance with the mandate and corporate goals of Armscor. This includes defence operational and scientiﬁc research, test and evaluation services and technology management, analysis and innovation management services</a:t>
            </a:r>
          </a:p>
          <a:p>
            <a:pPr algn="just" defTabSz="685800">
              <a:defRPr/>
            </a:pPr>
            <a:endParaRPr lang="en-ZA" sz="1400" dirty="0">
              <a:latin typeface="Arial" panose="020B0604020202020204" pitchFamily="34" charset="0"/>
              <a:cs typeface="Arial" panose="020B0604020202020204" pitchFamily="34" charset="0"/>
            </a:endParaRPr>
          </a:p>
          <a:p>
            <a:pPr algn="just" defTabSz="685800">
              <a:defRPr/>
            </a:pPr>
            <a:endParaRPr lang="en-ZA" sz="1400" dirty="0">
              <a:latin typeface="Arial" panose="020B0604020202020204" pitchFamily="34" charset="0"/>
              <a:cs typeface="Arial" panose="020B0604020202020204" pitchFamily="34" charset="0"/>
            </a:endParaRPr>
          </a:p>
          <a:p>
            <a:pPr marL="385763" indent="-214313" algn="just" defTabSz="685800">
              <a:lnSpc>
                <a:spcPct val="110000"/>
              </a:lnSpc>
              <a:buFont typeface="Wingdings" pitchFamily="2" charset="2"/>
              <a:buChar char="§"/>
              <a:defRPr/>
            </a:pPr>
            <a:r>
              <a:rPr lang="en-GB" sz="1400" b="1" dirty="0">
                <a:latin typeface="Arial" panose="020B0604020202020204" pitchFamily="34" charset="0"/>
                <a:cs typeface="Arial" panose="020B0604020202020204" pitchFamily="34" charset="0"/>
              </a:rPr>
              <a:t>R&amp;D total revenue for FY2021/22 </a:t>
            </a:r>
            <a:r>
              <a:rPr lang="en-GB" sz="1400" dirty="0">
                <a:latin typeface="Arial" panose="020B0604020202020204" pitchFamily="34" charset="0"/>
                <a:cs typeface="Arial" panose="020B0604020202020204" pitchFamily="34" charset="0"/>
              </a:rPr>
              <a:t>amounted to </a:t>
            </a:r>
            <a:r>
              <a:rPr lang="en-GB" sz="1400" b="1" dirty="0">
                <a:latin typeface="Arial" panose="020B0604020202020204" pitchFamily="34" charset="0"/>
                <a:cs typeface="Arial" panose="020B0604020202020204" pitchFamily="34" charset="0"/>
              </a:rPr>
              <a:t>R333.4m.</a:t>
            </a:r>
            <a:r>
              <a:rPr lang="en-GB" sz="1400" dirty="0">
                <a:latin typeface="Arial" panose="020B0604020202020204" pitchFamily="34" charset="0"/>
                <a:cs typeface="Arial" panose="020B0604020202020204" pitchFamily="34" charset="0"/>
              </a:rPr>
              <a:t>  The breakdown of the revenue is as follows:</a:t>
            </a:r>
          </a:p>
          <a:p>
            <a:pPr marL="385763" indent="-214313" algn="just" defTabSz="685800">
              <a:lnSpc>
                <a:spcPct val="110000"/>
              </a:lnSpc>
              <a:buFont typeface="Wingdings" pitchFamily="2" charset="2"/>
              <a:buChar char="§"/>
              <a:defRPr/>
            </a:pPr>
            <a:endParaRPr lang="en-GB" sz="1400" dirty="0">
              <a:latin typeface="Arial" panose="020B0604020202020204" pitchFamily="34" charset="0"/>
              <a:cs typeface="Arial" panose="020B0604020202020204" pitchFamily="34" charset="0"/>
            </a:endParaRPr>
          </a:p>
          <a:p>
            <a:pPr marL="728663" lvl="1" indent="-214313" algn="just" defTabSz="685800">
              <a:lnSpc>
                <a:spcPct val="110000"/>
              </a:lnSpc>
              <a:buFont typeface="Wingdings" pitchFamily="2" charset="2"/>
              <a:buChar char="ü"/>
              <a:defRPr/>
            </a:pPr>
            <a:r>
              <a:rPr lang="en-GB" sz="1400" dirty="0">
                <a:latin typeface="Arial" panose="020B0604020202020204" pitchFamily="34" charset="0"/>
                <a:cs typeface="Arial" panose="020B0604020202020204" pitchFamily="34" charset="0"/>
              </a:rPr>
              <a:t>DOD Contracted Work: 	</a:t>
            </a:r>
            <a:r>
              <a:rPr lang="en-GB" sz="1400" dirty="0" smtClean="0">
                <a:latin typeface="Arial" panose="020B0604020202020204" pitchFamily="34" charset="0"/>
                <a:cs typeface="Arial" panose="020B0604020202020204" pitchFamily="34" charset="0"/>
              </a:rPr>
              <a:t>        R129.4m </a:t>
            </a:r>
            <a:endParaRPr lang="en-GB" sz="1400" dirty="0">
              <a:latin typeface="Arial" panose="020B0604020202020204" pitchFamily="34" charset="0"/>
              <a:cs typeface="Arial" panose="020B0604020202020204" pitchFamily="34" charset="0"/>
            </a:endParaRPr>
          </a:p>
          <a:p>
            <a:pPr marL="728663" lvl="1" indent="-214313" algn="just" defTabSz="685800">
              <a:lnSpc>
                <a:spcPct val="110000"/>
              </a:lnSpc>
              <a:buFont typeface="Wingdings" pitchFamily="2" charset="2"/>
              <a:buChar char="ü"/>
              <a:defRPr/>
            </a:pPr>
            <a:r>
              <a:rPr lang="en-GB" sz="1400" dirty="0">
                <a:latin typeface="Arial" panose="020B0604020202020204" pitchFamily="34" charset="0"/>
                <a:cs typeface="Arial" panose="020B0604020202020204" pitchFamily="34" charset="0"/>
              </a:rPr>
              <a:t>Orders invoiced	 	</a:t>
            </a:r>
            <a:r>
              <a:rPr lang="en-GB" sz="1400" dirty="0" smtClean="0">
                <a:latin typeface="Arial" panose="020B0604020202020204" pitchFamily="34" charset="0"/>
                <a:cs typeface="Arial" panose="020B0604020202020204" pitchFamily="34" charset="0"/>
              </a:rPr>
              <a:t>        R126.6m (98</a:t>
            </a:r>
            <a:r>
              <a:rPr lang="en-GB" sz="1400" dirty="0">
                <a:latin typeface="Arial" panose="020B0604020202020204" pitchFamily="34" charset="0"/>
                <a:cs typeface="Arial" panose="020B0604020202020204" pitchFamily="34" charset="0"/>
              </a:rPr>
              <a:t>% performance)</a:t>
            </a:r>
          </a:p>
          <a:p>
            <a:pPr marL="728663" lvl="1" indent="-214313" algn="just" defTabSz="685800">
              <a:lnSpc>
                <a:spcPct val="110000"/>
              </a:lnSpc>
              <a:buFont typeface="Wingdings" pitchFamily="2" charset="2"/>
              <a:buChar char="ü"/>
              <a:defRPr/>
            </a:pPr>
            <a:r>
              <a:rPr lang="en-GB" sz="1400" dirty="0">
                <a:latin typeface="Arial" panose="020B0604020202020204" pitchFamily="34" charset="0"/>
                <a:cs typeface="Arial" panose="020B0604020202020204" pitchFamily="34" charset="0"/>
              </a:rPr>
              <a:t>Commercial contracted </a:t>
            </a:r>
            <a:r>
              <a:rPr lang="en-GB" sz="1400" dirty="0" smtClean="0">
                <a:latin typeface="Arial" panose="020B0604020202020204" pitchFamily="34" charset="0"/>
                <a:cs typeface="Arial" panose="020B0604020202020204" pitchFamily="34" charset="0"/>
              </a:rPr>
              <a:t>work:  R84.9m </a:t>
            </a:r>
            <a:r>
              <a:rPr lang="en-GB" sz="1400" dirty="0">
                <a:latin typeface="Arial" panose="020B0604020202020204" pitchFamily="34" charset="0"/>
                <a:cs typeface="Arial" panose="020B0604020202020204" pitchFamily="34" charset="0"/>
              </a:rPr>
              <a:t>(foreign &amp; local)</a:t>
            </a:r>
          </a:p>
          <a:p>
            <a:pPr marL="300038" lvl="1" algn="just" defTabSz="685800">
              <a:defRPr/>
            </a:pPr>
            <a:endParaRPr lang="en-ZA" sz="1600" dirty="0">
              <a:solidFill>
                <a:srgbClr val="934607"/>
              </a:solidFill>
              <a:latin typeface="Arial" panose="020B0604020202020204" pitchFamily="34" charset="0"/>
              <a:cs typeface="Arial" panose="020B0604020202020204" pitchFamily="34" charset="0"/>
            </a:endParaRPr>
          </a:p>
          <a:p>
            <a:pPr algn="just" defTabSz="685800">
              <a:defRPr/>
            </a:pPr>
            <a:endParaRPr lang="en-US" sz="1200" b="1" dirty="0">
              <a:solidFill>
                <a:srgbClr val="934607"/>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257173" y="1904461"/>
            <a:ext cx="2477904" cy="13938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257173" y="3539440"/>
            <a:ext cx="2468429" cy="164561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Footer Placeholder 4"/>
          <p:cNvSpPr>
            <a:spLocks noGrp="1"/>
          </p:cNvSpPr>
          <p:nvPr>
            <p:ph type="ftr" sz="quarter" idx="11"/>
          </p:nvPr>
        </p:nvSpPr>
        <p:spPr/>
        <p:txBody>
          <a:bodyPr/>
          <a:lstStyle/>
          <a:p>
            <a:r>
              <a:rPr lang="en-ZA" sz="1200" dirty="0" smtClean="0">
                <a:latin typeface="Arial" panose="020B0604020202020204" pitchFamily="34" charset="0"/>
                <a:cs typeface="Arial" panose="020B0604020202020204" pitchFamily="34" charset="0"/>
              </a:rPr>
              <a:t>CONFIDENTIAL</a:t>
            </a:r>
            <a:endParaRPr lang="en-ZA" sz="12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01071EC9-7AD0-4AA5-864A-8F73F5BD79CE}" type="slidenum">
              <a:rPr lang="en-ZA" sz="1200" smtClean="0"/>
              <a:pPr/>
              <a:t>25</a:t>
            </a:fld>
            <a:endParaRPr lang="en-ZA" sz="1200" dirty="0"/>
          </a:p>
        </p:txBody>
      </p:sp>
    </p:spTree>
    <p:extLst>
      <p:ext uri="{BB962C8B-B14F-4D97-AF65-F5344CB8AC3E}">
        <p14:creationId xmlns:p14="http://schemas.microsoft.com/office/powerpoint/2010/main" xmlns="" val="2161660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15724"/>
            <a:ext cx="6115051" cy="80605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3" name="Title 1"/>
          <p:cNvSpPr>
            <a:spLocks noGrp="1"/>
          </p:cNvSpPr>
          <p:nvPr>
            <p:ph type="title"/>
          </p:nvPr>
        </p:nvSpPr>
        <p:spPr>
          <a:xfrm>
            <a:off x="108528" y="63944"/>
            <a:ext cx="5719552" cy="709613"/>
          </a:xfrm>
        </p:spPr>
        <p:txBody>
          <a:bodyPr>
            <a:normAutofit/>
          </a:bodyPr>
          <a:lstStyle/>
          <a:p>
            <a:pPr algn="ctr" eaLnBrk="1" hangingPunct="1"/>
            <a:r>
              <a:rPr lang="en-US" altLang="en-US" sz="2900" b="1" dirty="0">
                <a:solidFill>
                  <a:schemeClr val="bg1"/>
                </a:solidFill>
                <a:latin typeface="Arial" charset="0"/>
                <a:cs typeface="Arial" charset="0"/>
              </a:rPr>
              <a:t>OPERATIONAL REVIEW</a:t>
            </a:r>
          </a:p>
        </p:txBody>
      </p:sp>
      <p:sp>
        <p:nvSpPr>
          <p:cNvPr id="4" name="Rectangle 3"/>
          <p:cNvSpPr/>
          <p:nvPr/>
        </p:nvSpPr>
        <p:spPr>
          <a:xfrm>
            <a:off x="1200150" y="1663305"/>
            <a:ext cx="4914901" cy="461665"/>
          </a:xfrm>
          <a:prstGeom prst="rect">
            <a:avLst/>
          </a:prstGeom>
        </p:spPr>
        <p:txBody>
          <a:bodyPr wrap="square">
            <a:spAutoFit/>
          </a:bodyPr>
          <a:lstStyle/>
          <a:p>
            <a:pPr marL="385763" indent="-214313" algn="just" defTabSz="685800">
              <a:buFont typeface="Wingdings" pitchFamily="2" charset="2"/>
              <a:buChar char="ü"/>
              <a:defRPr/>
            </a:pPr>
            <a:endParaRPr lang="en-US" sz="1200" dirty="0">
              <a:solidFill>
                <a:prstClr val="black"/>
              </a:solidFill>
              <a:latin typeface="Arial" panose="020B0604020202020204" pitchFamily="34" charset="0"/>
              <a:cs typeface="Arial" panose="020B0604020202020204" pitchFamily="34" charset="0"/>
            </a:endParaRPr>
          </a:p>
          <a:p>
            <a:pPr marL="385763" indent="-214313" algn="just" defTabSz="685800">
              <a:buFont typeface="Courier New" panose="02070309020205020404" pitchFamily="49" charset="0"/>
              <a:buChar char="o"/>
              <a:defRPr/>
            </a:pPr>
            <a:endParaRPr lang="en-ZA" sz="1200" b="1" dirty="0">
              <a:solidFill>
                <a:prstClr val="black"/>
              </a:solidFill>
              <a:latin typeface="Arial" panose="020B0604020202020204" pitchFamily="34" charset="0"/>
              <a:cs typeface="Arial" panose="020B0604020202020204" pitchFamily="34" charset="0"/>
            </a:endParaRPr>
          </a:p>
        </p:txBody>
      </p:sp>
      <p:sp>
        <p:nvSpPr>
          <p:cNvPr id="6" name="Rectangle 5"/>
          <p:cNvSpPr/>
          <p:nvPr/>
        </p:nvSpPr>
        <p:spPr>
          <a:xfrm>
            <a:off x="108528" y="1173119"/>
            <a:ext cx="6067985" cy="1077218"/>
          </a:xfrm>
          <a:prstGeom prst="rect">
            <a:avLst/>
          </a:prstGeom>
        </p:spPr>
        <p:txBody>
          <a:bodyPr wrap="square">
            <a:spAutoFit/>
          </a:bodyPr>
          <a:lstStyle/>
          <a:p>
            <a:pPr algn="just" defTabSz="685800">
              <a:defRPr/>
            </a:pPr>
            <a:r>
              <a:rPr lang="en-GB" sz="1600" b="1" dirty="0">
                <a:solidFill>
                  <a:srgbClr val="934607"/>
                </a:solidFill>
                <a:latin typeface="Arial" panose="020B0604020202020204" pitchFamily="34" charset="0"/>
                <a:cs typeface="Arial" panose="020B0604020202020204" pitchFamily="34" charset="0"/>
              </a:rPr>
              <a:t>ERGOTECH: </a:t>
            </a:r>
            <a:r>
              <a:rPr lang="en-GB" sz="1600" dirty="0">
                <a:solidFill>
                  <a:srgbClr val="934607"/>
                </a:solidFill>
                <a:latin typeface="Arial" panose="020B0604020202020204" pitchFamily="34" charset="0"/>
                <a:cs typeface="Arial" panose="020B0604020202020204" pitchFamily="34" charset="0"/>
              </a:rPr>
              <a:t>continues to lead in the South African ergonomics industry through providing a comprehensive array of ergonomics and occupational hygiene services to the SANDF and commercial clients.   </a:t>
            </a:r>
          </a:p>
        </p:txBody>
      </p:sp>
      <p:sp>
        <p:nvSpPr>
          <p:cNvPr id="8" name="Rectangle 7"/>
          <p:cNvSpPr/>
          <p:nvPr/>
        </p:nvSpPr>
        <p:spPr>
          <a:xfrm>
            <a:off x="213014" y="2406209"/>
            <a:ext cx="5963499" cy="5086008"/>
          </a:xfrm>
          <a:prstGeom prst="rect">
            <a:avLst/>
          </a:prstGeom>
        </p:spPr>
        <p:txBody>
          <a:bodyPr wrap="square">
            <a:spAutoFit/>
          </a:bodyPr>
          <a:lstStyle/>
          <a:p>
            <a:pPr marL="285750" indent="-285750" algn="just" defTabSz="685800">
              <a:buFont typeface="Wingdings" panose="05000000000000000000" pitchFamily="2" charset="2"/>
              <a:buChar char="§"/>
              <a:defRPr/>
            </a:pPr>
            <a:r>
              <a:rPr lang="en-GB" sz="1600" dirty="0">
                <a:latin typeface="Arial" panose="020B0604020202020204" pitchFamily="34" charset="0"/>
                <a:cs typeface="Arial" panose="020B0604020202020204" pitchFamily="34" charset="0"/>
              </a:rPr>
              <a:t>The work on Virtual Reality continued in </a:t>
            </a:r>
            <a:r>
              <a:rPr lang="en-GB" sz="1600" dirty="0" smtClean="0">
                <a:latin typeface="Arial" panose="020B0604020202020204" pitchFamily="34" charset="0"/>
                <a:cs typeface="Arial" panose="020B0604020202020204" pitchFamily="34" charset="0"/>
              </a:rPr>
              <a:t>the previous year, </a:t>
            </a:r>
            <a:r>
              <a:rPr lang="en-GB" sz="1600" dirty="0">
                <a:latin typeface="Arial" panose="020B0604020202020204" pitchFamily="34" charset="0"/>
                <a:cs typeface="Arial" panose="020B0604020202020204" pitchFamily="34" charset="0"/>
              </a:rPr>
              <a:t>where the usability study on the Virtual Reality equipment and software was conducted. </a:t>
            </a:r>
          </a:p>
          <a:p>
            <a:pPr marL="285750" indent="-285750" algn="just" defTabSz="685800">
              <a:buFont typeface="Wingdings" panose="05000000000000000000" pitchFamily="2" charset="2"/>
              <a:buChar char="§"/>
              <a:defRPr/>
            </a:pPr>
            <a:r>
              <a:rPr lang="en-GB" sz="1600" dirty="0">
                <a:latin typeface="Arial" panose="020B0604020202020204" pitchFamily="34" charset="0"/>
                <a:cs typeface="Arial" panose="020B0604020202020204" pitchFamily="34" charset="0"/>
              </a:rPr>
              <a:t>The </a:t>
            </a:r>
            <a:r>
              <a:rPr lang="en-GB" sz="1600" b="1" dirty="0">
                <a:latin typeface="Arial" panose="020B0604020202020204" pitchFamily="34" charset="0"/>
                <a:cs typeface="Arial" panose="020B0604020202020204" pitchFamily="34" charset="0"/>
              </a:rPr>
              <a:t>objective</a:t>
            </a:r>
            <a:r>
              <a:rPr lang="en-GB" sz="1600" dirty="0">
                <a:latin typeface="Arial" panose="020B0604020202020204" pitchFamily="34" charset="0"/>
                <a:cs typeface="Arial" panose="020B0604020202020204" pitchFamily="34" charset="0"/>
              </a:rPr>
              <a:t> was to </a:t>
            </a:r>
            <a:r>
              <a:rPr lang="en-GB" sz="1600" b="1" dirty="0">
                <a:latin typeface="Arial" panose="020B0604020202020204" pitchFamily="34" charset="0"/>
                <a:cs typeface="Arial" panose="020B0604020202020204" pitchFamily="34" charset="0"/>
              </a:rPr>
              <a:t>identify possible Virtual Reality uses/applications </a:t>
            </a:r>
            <a:r>
              <a:rPr lang="en-GB" sz="1600" dirty="0">
                <a:latin typeface="Arial" panose="020B0604020202020204" pitchFamily="34" charset="0"/>
                <a:cs typeface="Arial" panose="020B0604020202020204" pitchFamily="34" charset="0"/>
              </a:rPr>
              <a:t>that ERGOTECH can investigate to </a:t>
            </a:r>
            <a:r>
              <a:rPr lang="en-GB" sz="1600" b="1" dirty="0">
                <a:latin typeface="Arial" panose="020B0604020202020204" pitchFamily="34" charset="0"/>
                <a:cs typeface="Arial" panose="020B0604020202020204" pitchFamily="34" charset="0"/>
              </a:rPr>
              <a:t>fulfil the SANDF requirements. </a:t>
            </a:r>
          </a:p>
          <a:p>
            <a:pPr marL="285750" indent="-285750" algn="just" defTabSz="685800">
              <a:buFont typeface="Wingdings" panose="05000000000000000000" pitchFamily="2" charset="2"/>
              <a:buChar char="§"/>
              <a:defRPr/>
            </a:pPr>
            <a:r>
              <a:rPr lang="en-GB" sz="1600" b="1" dirty="0" smtClean="0">
                <a:latin typeface="Arial" panose="020B0604020202020204" pitchFamily="34" charset="0"/>
                <a:cs typeface="Arial" panose="020B0604020202020204" pitchFamily="34" charset="0"/>
              </a:rPr>
              <a:t>Applications</a:t>
            </a:r>
            <a:r>
              <a:rPr lang="en-GB" sz="1600" dirty="0" smtClean="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for virtual reality have </a:t>
            </a:r>
            <a:r>
              <a:rPr lang="en-GB" sz="1600" b="1" dirty="0">
                <a:latin typeface="Arial" panose="020B0604020202020204" pitchFamily="34" charset="0"/>
                <a:cs typeface="Arial" panose="020B0604020202020204" pitchFamily="34" charset="0"/>
              </a:rPr>
              <a:t>numerous beneficial prospects for various arms of service</a:t>
            </a:r>
            <a:r>
              <a:rPr lang="en-GB" sz="1600" dirty="0">
                <a:latin typeface="Arial" panose="020B0604020202020204" pitchFamily="34" charset="0"/>
                <a:cs typeface="Arial" panose="020B0604020202020204" pitchFamily="34" charset="0"/>
              </a:rPr>
              <a:t>, such as decreasing the costs of training and improving the efficiency and safety of operations. </a:t>
            </a:r>
          </a:p>
          <a:p>
            <a:pPr marL="285750" indent="-285750" algn="just" defTabSz="685800">
              <a:buFont typeface="Wingdings" panose="05000000000000000000" pitchFamily="2" charset="2"/>
              <a:buChar char="§"/>
              <a:defRPr/>
            </a:pPr>
            <a:r>
              <a:rPr lang="en-GB" sz="1600" dirty="0">
                <a:latin typeface="Arial" panose="020B0604020202020204" pitchFamily="34" charset="0"/>
                <a:cs typeface="Arial" panose="020B0604020202020204" pitchFamily="34" charset="0"/>
              </a:rPr>
              <a:t>This work will be </a:t>
            </a:r>
            <a:r>
              <a:rPr lang="en-GB" sz="1600" b="1" dirty="0">
                <a:latin typeface="Arial" panose="020B0604020202020204" pitchFamily="34" charset="0"/>
                <a:cs typeface="Arial" panose="020B0604020202020204" pitchFamily="34" charset="0"/>
              </a:rPr>
              <a:t>presented at the United Nations 6th International Partnership for Technology in Peacekeeping Symposium to be held in South Africa on 21 – 24 June 2022.</a:t>
            </a:r>
          </a:p>
          <a:p>
            <a:pPr marL="342900" indent="-171450" algn="just" defTabSz="685800">
              <a:buFont typeface="Wingdings" panose="05000000000000000000" pitchFamily="2" charset="2"/>
              <a:buChar char="§"/>
              <a:defRPr/>
            </a:pPr>
            <a:endParaRPr lang="en-GB" sz="1050" b="1" dirty="0">
              <a:latin typeface="Arial" panose="020B0604020202020204" pitchFamily="34" charset="0"/>
              <a:cs typeface="Arial" panose="020B0604020202020204" pitchFamily="34" charset="0"/>
            </a:endParaRPr>
          </a:p>
          <a:p>
            <a:pPr marL="171450" algn="just" defTabSz="685800">
              <a:defRPr/>
            </a:pPr>
            <a:endParaRPr lang="en-US" sz="1200" dirty="0">
              <a:latin typeface="Arial" panose="020B0604020202020204" pitchFamily="34" charset="0"/>
              <a:cs typeface="Arial" panose="020B0604020202020204" pitchFamily="34" charset="0"/>
            </a:endParaRPr>
          </a:p>
          <a:p>
            <a:pPr marL="385763" indent="-214313" algn="just" defTabSz="685800">
              <a:buFont typeface="Courier New" panose="02070309020205020404" pitchFamily="49" charset="0"/>
              <a:buChar char="o"/>
              <a:defRPr/>
            </a:pPr>
            <a:endParaRPr lang="en-ZA" sz="1200" b="1" dirty="0">
              <a:latin typeface="Arial" panose="020B0604020202020204" pitchFamily="34" charset="0"/>
              <a:cs typeface="Arial" panose="020B0604020202020204" pitchFamily="34" charset="0"/>
            </a:endParaRPr>
          </a:p>
          <a:p>
            <a:pPr marL="728663" lvl="1" indent="-214313" algn="just" defTabSz="685800">
              <a:spcAft>
                <a:spcPts val="900"/>
              </a:spcAft>
              <a:buFont typeface="Wingdings" pitchFamily="2" charset="2"/>
              <a:buChar char="ü"/>
              <a:defRPr/>
            </a:pPr>
            <a:endParaRPr lang="en-GB" sz="1050" b="1" dirty="0">
              <a:latin typeface="Arial" panose="020B0604020202020204" pitchFamily="34" charset="0"/>
              <a:cs typeface="Arial" panose="020B0604020202020204" pitchFamily="34" charset="0"/>
            </a:endParaRPr>
          </a:p>
          <a:p>
            <a:pPr marL="728663" lvl="1" indent="-214313" algn="just" defTabSz="685800">
              <a:spcAft>
                <a:spcPts val="900"/>
              </a:spcAft>
              <a:buFont typeface="Wingdings" pitchFamily="2" charset="2"/>
              <a:buChar char="ü"/>
              <a:defRPr/>
            </a:pPr>
            <a:endParaRPr lang="en-GB" sz="1050" b="1" dirty="0">
              <a:solidFill>
                <a:prstClr val="black"/>
              </a:solidFill>
              <a:latin typeface="Arial" panose="020B0604020202020204" pitchFamily="34" charset="0"/>
              <a:cs typeface="Arial" panose="020B0604020202020204" pitchFamily="34" charset="0"/>
            </a:endParaRPr>
          </a:p>
          <a:p>
            <a:pPr marL="728663" lvl="1" indent="-214313" algn="just" defTabSz="685800">
              <a:spcAft>
                <a:spcPts val="900"/>
              </a:spcAft>
              <a:buFont typeface="Wingdings" pitchFamily="2" charset="2"/>
              <a:buChar char="ü"/>
              <a:defRPr/>
            </a:pPr>
            <a:endParaRPr lang="en-GB" sz="1050" b="1" dirty="0">
              <a:solidFill>
                <a:prstClr val="black"/>
              </a:solidFill>
              <a:latin typeface="Arial" panose="020B0604020202020204" pitchFamily="34" charset="0"/>
              <a:cs typeface="Arial" panose="020B0604020202020204" pitchFamily="34" charset="0"/>
            </a:endParaRPr>
          </a:p>
          <a:p>
            <a:pPr marL="728663" lvl="1" indent="-214313" algn="just" defTabSz="685800">
              <a:spcAft>
                <a:spcPts val="900"/>
              </a:spcAft>
              <a:buFont typeface="Wingdings" pitchFamily="2" charset="2"/>
              <a:buChar char="ü"/>
              <a:defRPr/>
            </a:pPr>
            <a:endParaRPr lang="en-ZA" sz="1200" b="1" dirty="0">
              <a:solidFill>
                <a:prstClr val="black"/>
              </a:solidFill>
              <a:latin typeface="Arial" panose="020B0604020202020204" pitchFamily="34" charset="0"/>
              <a:cs typeface="Arial" panose="020B0604020202020204" pitchFamily="34" charset="0"/>
            </a:endParaRPr>
          </a:p>
        </p:txBody>
      </p:sp>
      <p:sp>
        <p:nvSpPr>
          <p:cNvPr id="24" name="Rectangle 23"/>
          <p:cNvSpPr/>
          <p:nvPr/>
        </p:nvSpPr>
        <p:spPr>
          <a:xfrm>
            <a:off x="6589660" y="4111580"/>
            <a:ext cx="184731" cy="207749"/>
          </a:xfrm>
          <a:prstGeom prst="rect">
            <a:avLst/>
          </a:prstGeom>
        </p:spPr>
        <p:txBody>
          <a:bodyPr wrap="none">
            <a:spAutoFit/>
          </a:bodyPr>
          <a:lstStyle/>
          <a:p>
            <a:pPr algn="ctr" defTabSz="685800"/>
            <a:endParaRPr lang="en-ZA" sz="750" b="1" dirty="0">
              <a:solidFill>
                <a:prstClr val="black"/>
              </a:solidFill>
              <a:latin typeface="Calibri" panose="020F0502020204030204"/>
            </a:endParaRPr>
          </a:p>
        </p:txBody>
      </p:sp>
      <p:pic>
        <p:nvPicPr>
          <p:cNvPr id="1026" name="Picture 8" descr="image00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60557" y="2406209"/>
            <a:ext cx="1539479" cy="170923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8" name="Picture 6" descr="image00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60558" y="4375654"/>
            <a:ext cx="1678781" cy="12144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1240B29-F687-4F45-9708-019B960494DF}">
              <a14:hiddenLine xmlns:a14="http://schemas.microsoft.com/office/drawing/2010/main" xmlns=""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en-ZA" sz="1200" dirty="0" smtClean="0">
                <a:latin typeface="Arial" panose="020B0604020202020204" pitchFamily="34" charset="0"/>
                <a:cs typeface="Arial" panose="020B0604020202020204" pitchFamily="34" charset="0"/>
              </a:rPr>
              <a:t>CONFIDENTIAL</a:t>
            </a:r>
            <a:endParaRPr lang="en-ZA" sz="12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01071EC9-7AD0-4AA5-864A-8F73F5BD79CE}" type="slidenum">
              <a:rPr lang="en-ZA" sz="1200" smtClean="0"/>
              <a:pPr/>
              <a:t>26</a:t>
            </a:fld>
            <a:endParaRPr lang="en-ZA" sz="1200" dirty="0"/>
          </a:p>
        </p:txBody>
      </p:sp>
    </p:spTree>
    <p:extLst>
      <p:ext uri="{BB962C8B-B14F-4D97-AF65-F5344CB8AC3E}">
        <p14:creationId xmlns:p14="http://schemas.microsoft.com/office/powerpoint/2010/main" xmlns="" val="2285939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830" y="24209"/>
            <a:ext cx="6041496" cy="80605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3" name="Title 1"/>
          <p:cNvSpPr>
            <a:spLocks noGrp="1"/>
          </p:cNvSpPr>
          <p:nvPr>
            <p:ph type="title"/>
          </p:nvPr>
        </p:nvSpPr>
        <p:spPr>
          <a:xfrm>
            <a:off x="207165" y="63302"/>
            <a:ext cx="5710556" cy="709613"/>
          </a:xfrm>
        </p:spPr>
        <p:txBody>
          <a:bodyPr>
            <a:normAutofit/>
          </a:bodyPr>
          <a:lstStyle/>
          <a:p>
            <a:pPr algn="ctr" eaLnBrk="1" hangingPunct="1"/>
            <a:r>
              <a:rPr lang="en-US" altLang="en-US" sz="2900" b="1" dirty="0">
                <a:solidFill>
                  <a:schemeClr val="bg1"/>
                </a:solidFill>
                <a:latin typeface="Arial" charset="0"/>
                <a:cs typeface="Arial" charset="0"/>
              </a:rPr>
              <a:t>OPERATIONAL REVIEW</a:t>
            </a:r>
          </a:p>
        </p:txBody>
      </p:sp>
      <p:sp>
        <p:nvSpPr>
          <p:cNvPr id="4" name="Rectangle 3"/>
          <p:cNvSpPr/>
          <p:nvPr/>
        </p:nvSpPr>
        <p:spPr>
          <a:xfrm>
            <a:off x="213590" y="1361048"/>
            <a:ext cx="5562024" cy="4905958"/>
          </a:xfrm>
          <a:prstGeom prst="rect">
            <a:avLst/>
          </a:prstGeom>
        </p:spPr>
        <p:txBody>
          <a:bodyPr wrap="square">
            <a:spAutoFit/>
          </a:bodyPr>
          <a:lstStyle/>
          <a:p>
            <a:pPr algn="just" defTabSz="685800">
              <a:defRPr/>
            </a:pPr>
            <a:r>
              <a:rPr lang="en-ZA" sz="1600" b="1" dirty="0">
                <a:solidFill>
                  <a:srgbClr val="934607"/>
                </a:solidFill>
                <a:latin typeface="Arial" panose="020B0604020202020204" pitchFamily="34" charset="0"/>
                <a:cs typeface="Arial" panose="020B0604020202020204" pitchFamily="34" charset="0"/>
              </a:rPr>
              <a:t>ALKANTPAN TEST RANGE: </a:t>
            </a:r>
            <a:r>
              <a:rPr lang="en-ZA" sz="1600" dirty="0">
                <a:solidFill>
                  <a:srgbClr val="934607"/>
                </a:solidFill>
                <a:latin typeface="Arial" panose="020B0604020202020204" pitchFamily="34" charset="0"/>
                <a:cs typeface="Arial" panose="020B0604020202020204" pitchFamily="34" charset="0"/>
              </a:rPr>
              <a:t>is an all purpose ballistic testing facility.</a:t>
            </a:r>
          </a:p>
          <a:p>
            <a:pPr algn="just" defTabSz="685800">
              <a:defRPr/>
            </a:pPr>
            <a:endParaRPr lang="en-ZA" sz="1600" dirty="0">
              <a:latin typeface="Arial" panose="020B0604020202020204" pitchFamily="34" charset="0"/>
              <a:cs typeface="Arial" panose="020B0604020202020204" pitchFamily="34" charset="0"/>
            </a:endParaRPr>
          </a:p>
          <a:p>
            <a:pPr marL="214313" indent="-214313" algn="just" defTabSz="685800">
              <a:lnSpc>
                <a:spcPct val="110000"/>
              </a:lnSpc>
              <a:buFont typeface="Arial" panose="020B0604020202020204" pitchFamily="34" charset="0"/>
              <a:buChar char="•"/>
              <a:defRPr/>
            </a:pPr>
            <a:r>
              <a:rPr lang="en-GB" sz="1600" dirty="0">
                <a:latin typeface="Arial" panose="020B0604020202020204" pitchFamily="34" charset="0"/>
                <a:cs typeface="Arial" panose="020B0604020202020204" pitchFamily="34" charset="0"/>
              </a:rPr>
              <a:t>The </a:t>
            </a:r>
            <a:r>
              <a:rPr lang="en-GB" sz="1600" b="1" dirty="0">
                <a:latin typeface="Arial" panose="020B0604020202020204" pitchFamily="34" charset="0"/>
                <a:cs typeface="Arial" panose="020B0604020202020204" pitchFamily="34" charset="0"/>
              </a:rPr>
              <a:t>procurement of a Flight Follower to increase the capability of the test range and attract more clients is at an advanced stage.</a:t>
            </a:r>
          </a:p>
          <a:p>
            <a:pPr marL="214313" indent="-214313" algn="just" defTabSz="685800">
              <a:lnSpc>
                <a:spcPct val="110000"/>
              </a:lnSpc>
              <a:buFont typeface="Arial" panose="020B0604020202020204" pitchFamily="34" charset="0"/>
              <a:buChar char="•"/>
              <a:defRPr/>
            </a:pPr>
            <a:r>
              <a:rPr lang="en-GB" sz="1600" dirty="0">
                <a:latin typeface="Arial" panose="020B0604020202020204" pitchFamily="34" charset="0"/>
                <a:cs typeface="Arial" panose="020B0604020202020204" pitchFamily="34" charset="0"/>
              </a:rPr>
              <a:t>The Flight Follower will allow Alkantpan to </a:t>
            </a:r>
            <a:r>
              <a:rPr lang="en-GB" sz="1600" b="1" dirty="0">
                <a:latin typeface="Arial" panose="020B0604020202020204" pitchFamily="34" charset="0"/>
                <a:cs typeface="Arial" panose="020B0604020202020204" pitchFamily="34" charset="0"/>
              </a:rPr>
              <a:t>track ammunition in flight for over 200m in Ultra-High speed.</a:t>
            </a:r>
          </a:p>
          <a:p>
            <a:pPr marL="214313" indent="-214313" algn="just" defTabSz="685800">
              <a:lnSpc>
                <a:spcPct val="110000"/>
              </a:lnSpc>
              <a:buFont typeface="Arial" panose="020B0604020202020204" pitchFamily="34" charset="0"/>
              <a:buChar char="•"/>
              <a:defRPr/>
            </a:pPr>
            <a:r>
              <a:rPr lang="en-GB" sz="1600" dirty="0">
                <a:latin typeface="Arial" panose="020B0604020202020204" pitchFamily="34" charset="0"/>
                <a:cs typeface="Arial" panose="020B0604020202020204" pitchFamily="34" charset="0"/>
              </a:rPr>
              <a:t>The video images are </a:t>
            </a:r>
            <a:r>
              <a:rPr lang="en-GB" sz="1600" b="1" dirty="0">
                <a:latin typeface="Arial" panose="020B0604020202020204" pitchFamily="34" charset="0"/>
                <a:cs typeface="Arial" panose="020B0604020202020204" pitchFamily="34" charset="0"/>
              </a:rPr>
              <a:t>used to establish or confirm projectile integrity, velocity and spin rate </a:t>
            </a:r>
            <a:r>
              <a:rPr lang="en-GB" sz="1600" dirty="0">
                <a:latin typeface="Arial" panose="020B0604020202020204" pitchFamily="34" charset="0"/>
                <a:cs typeface="Arial" panose="020B0604020202020204" pitchFamily="34" charset="0"/>
              </a:rPr>
              <a:t>during </a:t>
            </a:r>
            <a:r>
              <a:rPr lang="en-GB" sz="1600" dirty="0" smtClean="0">
                <a:latin typeface="Arial" panose="020B0604020202020204" pitchFamily="34" charset="0"/>
                <a:cs typeface="Arial" panose="020B0604020202020204" pitchFamily="34" charset="0"/>
              </a:rPr>
              <a:t>flight </a:t>
            </a:r>
            <a:r>
              <a:rPr lang="en-GB" sz="1600" b="1" dirty="0" smtClean="0">
                <a:latin typeface="Arial" panose="020B0604020202020204" pitchFamily="34" charset="0"/>
                <a:cs typeface="Arial" panose="020B0604020202020204" pitchFamily="34" charset="0"/>
              </a:rPr>
              <a:t>and </a:t>
            </a:r>
            <a:r>
              <a:rPr lang="en-GB" sz="1600" dirty="0" smtClean="0">
                <a:latin typeface="Arial" panose="020B0604020202020204" pitchFamily="34" charset="0"/>
                <a:cs typeface="Arial" panose="020B0604020202020204" pitchFamily="34" charset="0"/>
              </a:rPr>
              <a:t>critically </a:t>
            </a:r>
            <a:r>
              <a:rPr lang="en-GB" sz="1600" dirty="0">
                <a:latin typeface="Arial" panose="020B0604020202020204" pitchFamily="34" charset="0"/>
                <a:cs typeface="Arial" panose="020B0604020202020204" pitchFamily="34" charset="0"/>
              </a:rPr>
              <a:t>important in the </a:t>
            </a:r>
            <a:r>
              <a:rPr lang="en-GB" sz="1600" b="1" dirty="0">
                <a:latin typeface="Arial" panose="020B0604020202020204" pitchFamily="34" charset="0"/>
                <a:cs typeface="Arial" panose="020B0604020202020204" pitchFamily="34" charset="0"/>
              </a:rPr>
              <a:t>development phase of </a:t>
            </a:r>
            <a:r>
              <a:rPr lang="en-GB" sz="1600" b="1" dirty="0" smtClean="0">
                <a:latin typeface="Arial" panose="020B0604020202020204" pitchFamily="34" charset="0"/>
                <a:cs typeface="Arial" panose="020B0604020202020204" pitchFamily="34" charset="0"/>
              </a:rPr>
              <a:t>    </a:t>
            </a:r>
          </a:p>
          <a:p>
            <a:pPr algn="just" defTabSz="685800">
              <a:lnSpc>
                <a:spcPct val="110000"/>
              </a:lnSpc>
              <a:defRPr/>
            </a:pPr>
            <a:r>
              <a:rPr lang="en-GB" sz="1600" b="1" dirty="0" smtClean="0">
                <a:latin typeface="Arial" panose="020B0604020202020204" pitchFamily="34" charset="0"/>
                <a:cs typeface="Arial" panose="020B0604020202020204" pitchFamily="34" charset="0"/>
              </a:rPr>
              <a:t>    ammunition </a:t>
            </a:r>
            <a:r>
              <a:rPr lang="en-GB" sz="1600" b="1" dirty="0">
                <a:latin typeface="Arial" panose="020B0604020202020204" pitchFamily="34" charset="0"/>
                <a:cs typeface="Arial" panose="020B0604020202020204" pitchFamily="34" charset="0"/>
              </a:rPr>
              <a:t>aerodynamics,</a:t>
            </a:r>
            <a:r>
              <a:rPr lang="en-GB" sz="1600" dirty="0">
                <a:latin typeface="Arial" panose="020B0604020202020204" pitchFamily="34" charset="0"/>
                <a:cs typeface="Arial" panose="020B0604020202020204" pitchFamily="34" charset="0"/>
              </a:rPr>
              <a:t> as well as for </a:t>
            </a:r>
            <a:r>
              <a:rPr lang="en-GB" sz="1600" dirty="0" smtClean="0">
                <a:latin typeface="Arial" panose="020B0604020202020204" pitchFamily="34" charset="0"/>
                <a:cs typeface="Arial" panose="020B0604020202020204" pitchFamily="34" charset="0"/>
              </a:rPr>
              <a:t>the</a:t>
            </a:r>
          </a:p>
          <a:p>
            <a:pPr algn="just" defTabSz="685800">
              <a:lnSpc>
                <a:spcPct val="110000"/>
              </a:lnSpc>
              <a:defRPr/>
            </a:pPr>
            <a:r>
              <a:rPr lang="en-GB" sz="1600" dirty="0">
                <a:latin typeface="Arial" panose="020B0604020202020204" pitchFamily="34" charset="0"/>
                <a:cs typeface="Arial" panose="020B0604020202020204" pitchFamily="34" charset="0"/>
              </a:rPr>
              <a:t> </a:t>
            </a:r>
            <a:r>
              <a:rPr lang="en-GB" sz="1600" dirty="0" smtClean="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qualification </a:t>
            </a:r>
            <a:r>
              <a:rPr lang="en-GB" sz="1600" dirty="0" smtClean="0">
                <a:latin typeface="Arial" panose="020B0604020202020204" pitchFamily="34" charset="0"/>
                <a:cs typeface="Arial" panose="020B0604020202020204" pitchFamily="34" charset="0"/>
              </a:rPr>
              <a:t>process</a:t>
            </a:r>
            <a:r>
              <a:rPr lang="en-GB" sz="1600" dirty="0">
                <a:latin typeface="Arial" panose="020B0604020202020204" pitchFamily="34" charset="0"/>
                <a:cs typeface="Arial" panose="020B0604020202020204" pitchFamily="34" charset="0"/>
              </a:rPr>
              <a:t>.</a:t>
            </a:r>
          </a:p>
          <a:p>
            <a:pPr marL="214313" indent="-214313" algn="just" defTabSz="685800">
              <a:lnSpc>
                <a:spcPct val="110000"/>
              </a:lnSpc>
              <a:buFont typeface="Arial" panose="020B0604020202020204" pitchFamily="34" charset="0"/>
              <a:buChar char="•"/>
              <a:defRPr/>
            </a:pPr>
            <a:r>
              <a:rPr lang="en-GB" sz="1600" dirty="0">
                <a:latin typeface="Arial" panose="020B0604020202020204" pitchFamily="34" charset="0"/>
                <a:cs typeface="Arial" panose="020B0604020202020204" pitchFamily="34" charset="0"/>
              </a:rPr>
              <a:t>Likely clients include RDM, Singapore, </a:t>
            </a:r>
            <a:r>
              <a:rPr lang="en-GB" sz="1600" dirty="0" err="1">
                <a:latin typeface="Arial" panose="020B0604020202020204" pitchFamily="34" charset="0"/>
                <a:cs typeface="Arial" panose="020B0604020202020204" pitchFamily="34" charset="0"/>
              </a:rPr>
              <a:t>Rheinmetall</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Waffe</a:t>
            </a:r>
            <a:r>
              <a:rPr lang="en-GB" sz="1600" dirty="0">
                <a:latin typeface="Arial" panose="020B0604020202020204" pitchFamily="34" charset="0"/>
                <a:cs typeface="Arial" panose="020B0604020202020204" pitchFamily="34" charset="0"/>
              </a:rPr>
              <a:t> Munitions and Diehl Germany.</a:t>
            </a:r>
          </a:p>
          <a:p>
            <a:pPr algn="just" defTabSz="685800">
              <a:defRPr/>
            </a:pPr>
            <a:endParaRPr lang="en-ZA" sz="1200" dirty="0">
              <a:solidFill>
                <a:srgbClr val="934607"/>
              </a:solidFill>
              <a:latin typeface="Arial" panose="020B0604020202020204" pitchFamily="34" charset="0"/>
              <a:cs typeface="Arial" panose="020B0604020202020204" pitchFamily="34" charset="0"/>
            </a:endParaRPr>
          </a:p>
          <a:p>
            <a:pPr marL="214313" indent="-214313" algn="just" defTabSz="685800">
              <a:buFont typeface="Wingdings" panose="05000000000000000000" pitchFamily="2" charset="2"/>
              <a:buChar char="ü"/>
              <a:defRPr/>
            </a:pPr>
            <a:endParaRPr lang="en-ZA" sz="1200" dirty="0">
              <a:solidFill>
                <a:srgbClr val="934607"/>
              </a:solidFill>
              <a:latin typeface="Arial" panose="020B0604020202020204" pitchFamily="34" charset="0"/>
              <a:cs typeface="Arial" panose="020B0604020202020204" pitchFamily="34" charset="0"/>
            </a:endParaRPr>
          </a:p>
          <a:p>
            <a:pPr marL="214313" indent="-214313" algn="just" defTabSz="685800">
              <a:buFont typeface="Wingdings" panose="05000000000000000000" pitchFamily="2" charset="2"/>
              <a:buChar char="ü"/>
              <a:defRPr/>
            </a:pPr>
            <a:endParaRPr lang="en-ZA" sz="1200" dirty="0">
              <a:solidFill>
                <a:srgbClr val="934607"/>
              </a:solidFill>
              <a:latin typeface="Arial" panose="020B0604020202020204" pitchFamily="34" charset="0"/>
              <a:cs typeface="Arial" panose="020B0604020202020204" pitchFamily="34" charset="0"/>
            </a:endParaRPr>
          </a:p>
        </p:txBody>
      </p:sp>
      <p:sp>
        <p:nvSpPr>
          <p:cNvPr id="8" name="Rounded Rectangle 7"/>
          <p:cNvSpPr/>
          <p:nvPr/>
        </p:nvSpPr>
        <p:spPr>
          <a:xfrm>
            <a:off x="6522770" y="1924285"/>
            <a:ext cx="1927759" cy="2017541"/>
          </a:xfrm>
          <a:prstGeom prst="roundRect">
            <a:avLst>
              <a:gd name="adj" fmla="val 10000"/>
            </a:avLst>
          </a:prstGeom>
          <a:blipFill rotWithShape="1">
            <a:blip r:embed="rId3" cstate="print"/>
            <a:stretch>
              <a:fillRect/>
            </a:stretch>
          </a:blipFill>
          <a:ln cap="rnd">
            <a:round/>
          </a:ln>
        </p:spPr>
        <p:style>
          <a:lnRef idx="2">
            <a:schemeClr val="lt1">
              <a:hueOff val="0"/>
              <a:satOff val="0"/>
              <a:lumOff val="0"/>
              <a:alphaOff val="0"/>
            </a:schemeClr>
          </a:lnRef>
          <a:fillRef idx="1">
            <a:scrgbClr r="0" g="0" b="0"/>
          </a:fillRef>
          <a:effectRef idx="0">
            <a:schemeClr val="accent5">
              <a:tint val="50000"/>
              <a:hueOff val="-6393"/>
              <a:satOff val="304"/>
              <a:lumOff val="-1033"/>
              <a:alphaOff val="0"/>
            </a:schemeClr>
          </a:effectRef>
          <a:fontRef idx="minor">
            <a:schemeClr val="lt1">
              <a:hueOff val="0"/>
              <a:satOff val="0"/>
              <a:lumOff val="0"/>
              <a:alphaOff val="0"/>
            </a:schemeClr>
          </a:fontRef>
        </p:style>
      </p:sp>
      <p:pic>
        <p:nvPicPr>
          <p:cNvPr id="10" name="Picture 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085326" y="4184946"/>
            <a:ext cx="2802646" cy="15764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Footer Placeholder 1"/>
          <p:cNvSpPr>
            <a:spLocks noGrp="1"/>
          </p:cNvSpPr>
          <p:nvPr>
            <p:ph type="ftr" sz="quarter" idx="11"/>
          </p:nvPr>
        </p:nvSpPr>
        <p:spPr/>
        <p:txBody>
          <a:bodyPr/>
          <a:lstStyle/>
          <a:p>
            <a:r>
              <a:rPr lang="en-ZA" sz="1200" dirty="0" smtClean="0">
                <a:latin typeface="Arial" panose="020B0604020202020204" pitchFamily="34" charset="0"/>
                <a:cs typeface="Arial" panose="020B0604020202020204" pitchFamily="34" charset="0"/>
              </a:rPr>
              <a:t>CONFIDENTIAL</a:t>
            </a:r>
            <a:endParaRPr lang="en-ZA" sz="12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01071EC9-7AD0-4AA5-864A-8F73F5BD79CE}" type="slidenum">
              <a:rPr lang="en-ZA" sz="1200" smtClean="0"/>
              <a:pPr/>
              <a:t>27</a:t>
            </a:fld>
            <a:endParaRPr lang="en-ZA" sz="1200" dirty="0"/>
          </a:p>
        </p:txBody>
      </p:sp>
    </p:spTree>
    <p:extLst>
      <p:ext uri="{BB962C8B-B14F-4D97-AF65-F5344CB8AC3E}">
        <p14:creationId xmlns:p14="http://schemas.microsoft.com/office/powerpoint/2010/main" xmlns="" val="4982067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6150634" cy="80605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3" name="Title 1"/>
          <p:cNvSpPr>
            <a:spLocks noGrp="1"/>
          </p:cNvSpPr>
          <p:nvPr>
            <p:ph type="title"/>
          </p:nvPr>
        </p:nvSpPr>
        <p:spPr>
          <a:xfrm>
            <a:off x="127000" y="81060"/>
            <a:ext cx="5839692" cy="709613"/>
          </a:xfrm>
        </p:spPr>
        <p:txBody>
          <a:bodyPr>
            <a:normAutofit/>
          </a:bodyPr>
          <a:lstStyle/>
          <a:p>
            <a:pPr algn="ctr" eaLnBrk="1" hangingPunct="1"/>
            <a:r>
              <a:rPr lang="en-US" altLang="en-US" sz="2900" b="1" dirty="0">
                <a:solidFill>
                  <a:schemeClr val="bg1"/>
                </a:solidFill>
                <a:latin typeface="Arial" charset="0"/>
                <a:cs typeface="Arial" charset="0"/>
              </a:rPr>
              <a:t>OPERATIONAL REVIEW</a:t>
            </a:r>
          </a:p>
        </p:txBody>
      </p:sp>
      <p:sp>
        <p:nvSpPr>
          <p:cNvPr id="4" name="Rectangle 3"/>
          <p:cNvSpPr/>
          <p:nvPr/>
        </p:nvSpPr>
        <p:spPr>
          <a:xfrm>
            <a:off x="126999" y="1484904"/>
            <a:ext cx="5839692" cy="5116785"/>
          </a:xfrm>
          <a:prstGeom prst="rect">
            <a:avLst/>
          </a:prstGeom>
        </p:spPr>
        <p:txBody>
          <a:bodyPr wrap="square">
            <a:spAutoFit/>
          </a:bodyPr>
          <a:lstStyle/>
          <a:p>
            <a:pPr algn="just" defTabSz="685800">
              <a:defRPr/>
            </a:pPr>
            <a:r>
              <a:rPr lang="en-ZA" sz="1600" b="1" dirty="0">
                <a:solidFill>
                  <a:srgbClr val="934607"/>
                </a:solidFill>
                <a:latin typeface="Arial" panose="020B0604020202020204" pitchFamily="34" charset="0"/>
                <a:cs typeface="Arial" panose="020B0604020202020204" pitchFamily="34" charset="0"/>
              </a:rPr>
              <a:t>FLAMENGRO: </a:t>
            </a:r>
            <a:r>
              <a:rPr lang="en-ZA" sz="1600" dirty="0">
                <a:solidFill>
                  <a:srgbClr val="934607"/>
                </a:solidFill>
                <a:latin typeface="Arial" panose="020B0604020202020204" pitchFamily="34" charset="0"/>
                <a:cs typeface="Arial" panose="020B0604020202020204" pitchFamily="34" charset="0"/>
              </a:rPr>
              <a:t>offers an additive manufacturing, computational mechanics, test measurements and software development capabilities to the DOD as well as to the commercial clients in the defence industry.</a:t>
            </a:r>
          </a:p>
          <a:p>
            <a:pPr marL="171450" algn="just" defTabSz="685800">
              <a:defRPr/>
            </a:pPr>
            <a:endParaRPr lang="en-US" sz="1600" dirty="0">
              <a:latin typeface="Arial" panose="020B0604020202020204" pitchFamily="34" charset="0"/>
              <a:cs typeface="Arial" panose="020B0604020202020204" pitchFamily="34" charset="0"/>
            </a:endParaRPr>
          </a:p>
          <a:p>
            <a:pPr marL="214313" indent="-214313" defTabSz="685800">
              <a:buFont typeface="Arial" panose="020B0604020202020204" pitchFamily="34" charset="0"/>
              <a:buChar char="•"/>
            </a:pPr>
            <a:r>
              <a:rPr lang="en-GB" sz="1600" b="1" dirty="0">
                <a:latin typeface="Arial" panose="020B0604020202020204" pitchFamily="34" charset="0"/>
                <a:cs typeface="Arial" panose="020B0604020202020204" pitchFamily="34" charset="0"/>
              </a:rPr>
              <a:t>A design and commissioning of a spin-jig</a:t>
            </a:r>
            <a:r>
              <a:rPr lang="en-GB" sz="1600" dirty="0">
                <a:latin typeface="Arial" panose="020B0604020202020204" pitchFamily="34" charset="0"/>
                <a:cs typeface="Arial" panose="020B0604020202020204" pitchFamily="34" charset="0"/>
              </a:rPr>
              <a:t> (a test platform for ammunition spin rate) </a:t>
            </a:r>
            <a:r>
              <a:rPr lang="en-GB" sz="1600" b="1" dirty="0">
                <a:latin typeface="Arial" panose="020B0604020202020204" pitchFamily="34" charset="0"/>
                <a:cs typeface="Arial" panose="020B0604020202020204" pitchFamily="34" charset="0"/>
              </a:rPr>
              <a:t>for a pre-fragmented 30mm projectile </a:t>
            </a:r>
            <a:r>
              <a:rPr lang="en-GB" sz="1600" b="1" dirty="0" err="1">
                <a:latin typeface="Arial" panose="020B0604020202020204" pitchFamily="34" charset="0"/>
                <a:cs typeface="Arial" panose="020B0604020202020204" pitchFamily="34" charset="0"/>
              </a:rPr>
              <a:t>fuze</a:t>
            </a:r>
            <a:r>
              <a:rPr lang="en-GB" sz="1600" b="1" dirty="0">
                <a:latin typeface="Arial" panose="020B0604020202020204" pitchFamily="34" charset="0"/>
                <a:cs typeface="Arial" panose="020B0604020202020204" pitchFamily="34" charset="0"/>
              </a:rPr>
              <a:t> testing has been achieved.</a:t>
            </a:r>
          </a:p>
          <a:p>
            <a:pPr marL="214313" indent="-214313" defTabSz="685800">
              <a:buFont typeface="Arial" panose="020B0604020202020204" pitchFamily="34" charset="0"/>
              <a:buChar char="•"/>
            </a:pPr>
            <a:r>
              <a:rPr lang="en-GB" sz="1600" dirty="0">
                <a:latin typeface="Arial" panose="020B0604020202020204" pitchFamily="34" charset="0"/>
                <a:cs typeface="Arial" panose="020B0604020202020204" pitchFamily="34" charset="0"/>
              </a:rPr>
              <a:t>The </a:t>
            </a:r>
            <a:r>
              <a:rPr lang="en-GB" sz="1600" b="1" dirty="0">
                <a:latin typeface="Arial" panose="020B0604020202020204" pitchFamily="34" charset="0"/>
                <a:cs typeface="Arial" panose="020B0604020202020204" pitchFamily="34" charset="0"/>
              </a:rPr>
              <a:t>spin-jig is a continuation of the pre-fragmented 30 mm projectile project</a:t>
            </a:r>
            <a:r>
              <a:rPr lang="en-GB" sz="1600" dirty="0">
                <a:latin typeface="Arial" panose="020B0604020202020204" pitchFamily="34" charset="0"/>
                <a:cs typeface="Arial" panose="020B0604020202020204" pitchFamily="34" charset="0"/>
              </a:rPr>
              <a:t> in partnership with local manufacturers (Denel </a:t>
            </a:r>
            <a:r>
              <a:rPr lang="en-GB" sz="1600" dirty="0" err="1">
                <a:latin typeface="Arial" panose="020B0604020202020204" pitchFamily="34" charset="0"/>
                <a:cs typeface="Arial" panose="020B0604020202020204" pitchFamily="34" charset="0"/>
              </a:rPr>
              <a:t>Rheinmetall</a:t>
            </a:r>
            <a:r>
              <a:rPr lang="en-GB" sz="1600" dirty="0">
                <a:latin typeface="Arial" panose="020B0604020202020204" pitchFamily="34" charset="0"/>
                <a:cs typeface="Arial" panose="020B0604020202020204" pitchFamily="34" charset="0"/>
              </a:rPr>
              <a:t> – RDM, Denel PMP and </a:t>
            </a:r>
            <a:r>
              <a:rPr lang="en-GB" sz="1600" dirty="0" err="1">
                <a:latin typeface="Arial" panose="020B0604020202020204" pitchFamily="34" charset="0"/>
                <a:cs typeface="Arial" panose="020B0604020202020204" pitchFamily="34" charset="0"/>
              </a:rPr>
              <a:t>Reutech</a:t>
            </a:r>
            <a:r>
              <a:rPr lang="en-GB" sz="1600" dirty="0">
                <a:latin typeface="Arial" panose="020B0604020202020204" pitchFamily="34" charset="0"/>
                <a:cs typeface="Arial" panose="020B0604020202020204" pitchFamily="34" charset="0"/>
              </a:rPr>
              <a:t> Solutions).</a:t>
            </a:r>
          </a:p>
          <a:p>
            <a:pPr marL="214313" indent="-214313" defTabSz="685800">
              <a:buFont typeface="Arial" panose="020B0604020202020204" pitchFamily="34" charset="0"/>
              <a:buChar char="•"/>
            </a:pPr>
            <a:r>
              <a:rPr lang="en-GB" sz="1600" dirty="0" smtClean="0">
                <a:latin typeface="Arial" panose="020B0604020202020204" pitchFamily="34" charset="0"/>
                <a:cs typeface="Arial" panose="020B0604020202020204" pitchFamily="34" charset="0"/>
              </a:rPr>
              <a:t>To </a:t>
            </a:r>
            <a:r>
              <a:rPr lang="en-GB" sz="1600" b="1" dirty="0">
                <a:latin typeface="Arial" panose="020B0604020202020204" pitchFamily="34" charset="0"/>
                <a:cs typeface="Arial" panose="020B0604020202020204" pitchFamily="34" charset="0"/>
              </a:rPr>
              <a:t>improve this projectile, Flamengro developed two versions that have improve lethality and performance</a:t>
            </a:r>
            <a:r>
              <a:rPr lang="en-GB" sz="1600" dirty="0">
                <a:latin typeface="Arial" panose="020B0604020202020204" pitchFamily="34" charset="0"/>
                <a:cs typeface="Arial" panose="020B0604020202020204" pitchFamily="34" charset="0"/>
              </a:rPr>
              <a:t> (range and speed).</a:t>
            </a:r>
          </a:p>
          <a:p>
            <a:pPr marL="214313" indent="-214313" defTabSz="685800">
              <a:buFont typeface="Arial" panose="020B0604020202020204" pitchFamily="34" charset="0"/>
              <a:buChar char="•"/>
            </a:pPr>
            <a:r>
              <a:rPr lang="en-GB" sz="1600" dirty="0">
                <a:latin typeface="Arial" panose="020B0604020202020204" pitchFamily="34" charset="0"/>
                <a:cs typeface="Arial" panose="020B0604020202020204" pitchFamily="34" charset="0"/>
              </a:rPr>
              <a:t>This </a:t>
            </a:r>
            <a:r>
              <a:rPr lang="en-GB" sz="1600" b="1" dirty="0" smtClean="0">
                <a:latin typeface="Arial" panose="020B0604020202020204" pitchFamily="34" charset="0"/>
                <a:cs typeface="Arial" panose="020B0604020202020204" pitchFamily="34" charset="0"/>
              </a:rPr>
              <a:t>30 mm projectile </a:t>
            </a:r>
            <a:r>
              <a:rPr lang="en-GB" sz="1600" b="1" dirty="0">
                <a:latin typeface="Arial" panose="020B0604020202020204" pitchFamily="34" charset="0"/>
                <a:cs typeface="Arial" panose="020B0604020202020204" pitchFamily="34" charset="0"/>
              </a:rPr>
              <a:t>is </a:t>
            </a:r>
            <a:r>
              <a:rPr lang="en-GB" sz="1600" b="1" dirty="0" smtClean="0">
                <a:latin typeface="Arial" panose="020B0604020202020204" pitchFamily="34" charset="0"/>
                <a:cs typeface="Arial" panose="020B0604020202020204" pitchFamily="34" charset="0"/>
              </a:rPr>
              <a:t>used by many defence forces through out the world and should be </a:t>
            </a:r>
            <a:r>
              <a:rPr lang="en-GB" sz="1600" b="1" dirty="0">
                <a:latin typeface="Arial" panose="020B0604020202020204" pitchFamily="34" charset="0"/>
                <a:cs typeface="Arial" panose="020B0604020202020204" pitchFamily="34" charset="0"/>
              </a:rPr>
              <a:t>integrated in many weapon </a:t>
            </a:r>
            <a:r>
              <a:rPr lang="en-GB" sz="1600" b="1" dirty="0" smtClean="0">
                <a:latin typeface="Arial" panose="020B0604020202020204" pitchFamily="34" charset="0"/>
                <a:cs typeface="Arial" panose="020B0604020202020204" pitchFamily="34" charset="0"/>
              </a:rPr>
              <a:t>systems.</a:t>
            </a:r>
            <a:r>
              <a:rPr lang="en-GB" sz="1600" dirty="0" smtClean="0">
                <a:latin typeface="Arial" panose="020B0604020202020204" pitchFamily="34" charset="0"/>
                <a:cs typeface="Arial" panose="020B0604020202020204" pitchFamily="34" charset="0"/>
              </a:rPr>
              <a:t> This </a:t>
            </a:r>
            <a:r>
              <a:rPr lang="en-GB" sz="1600" dirty="0">
                <a:latin typeface="Arial" panose="020B0604020202020204" pitchFamily="34" charset="0"/>
                <a:cs typeface="Arial" panose="020B0604020202020204" pitchFamily="34" charset="0"/>
              </a:rPr>
              <a:t>development has now surpassed technology readiness level 4</a:t>
            </a:r>
            <a:r>
              <a:rPr lang="en-GB" sz="1600" dirty="0">
                <a:latin typeface="Calibri" panose="020F0502020204030204"/>
              </a:rPr>
              <a:t>.</a:t>
            </a:r>
          </a:p>
          <a:p>
            <a:pPr marL="514350" lvl="1" algn="just" defTabSz="685800">
              <a:defRPr/>
            </a:pPr>
            <a:endParaRPr lang="en-US" sz="1200" dirty="0">
              <a:solidFill>
                <a:srgbClr val="934607"/>
              </a:solidFill>
              <a:latin typeface="Arial" panose="020B0604020202020204" pitchFamily="34" charset="0"/>
              <a:cs typeface="Arial" panose="020B0604020202020204" pitchFamily="34" charset="0"/>
            </a:endParaRPr>
          </a:p>
          <a:p>
            <a:pPr marL="514350" lvl="1" algn="just" defTabSz="685800">
              <a:defRPr/>
            </a:pPr>
            <a:endParaRPr lang="en-ZA" sz="1050" dirty="0">
              <a:solidFill>
                <a:prstClr val="black"/>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49740" y="3955548"/>
            <a:ext cx="2114550" cy="15859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874444" y="1724025"/>
            <a:ext cx="1465142" cy="19535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Footer Placeholder 1"/>
          <p:cNvSpPr>
            <a:spLocks noGrp="1"/>
          </p:cNvSpPr>
          <p:nvPr>
            <p:ph type="ftr" sz="quarter" idx="11"/>
          </p:nvPr>
        </p:nvSpPr>
        <p:spPr/>
        <p:txBody>
          <a:bodyPr/>
          <a:lstStyle/>
          <a:p>
            <a:r>
              <a:rPr lang="en-ZA" sz="1200" dirty="0" smtClean="0">
                <a:latin typeface="Arial" panose="020B0604020202020204" pitchFamily="34" charset="0"/>
                <a:cs typeface="Arial" panose="020B0604020202020204" pitchFamily="34" charset="0"/>
              </a:rPr>
              <a:t>CONFIDENTIAL</a:t>
            </a:r>
            <a:endParaRPr lang="en-ZA" sz="12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01071EC9-7AD0-4AA5-864A-8F73F5BD79CE}" type="slidenum">
              <a:rPr lang="en-ZA" sz="1200" smtClean="0"/>
              <a:pPr/>
              <a:t>28</a:t>
            </a:fld>
            <a:endParaRPr lang="en-ZA" sz="1200" dirty="0"/>
          </a:p>
        </p:txBody>
      </p:sp>
    </p:spTree>
    <p:extLst>
      <p:ext uri="{BB962C8B-B14F-4D97-AF65-F5344CB8AC3E}">
        <p14:creationId xmlns:p14="http://schemas.microsoft.com/office/powerpoint/2010/main" xmlns="" val="23979496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30839"/>
            <a:ext cx="6015760" cy="80605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3" name="Title 1"/>
          <p:cNvSpPr>
            <a:spLocks noGrp="1"/>
          </p:cNvSpPr>
          <p:nvPr>
            <p:ph type="title"/>
          </p:nvPr>
        </p:nvSpPr>
        <p:spPr>
          <a:xfrm>
            <a:off x="99291" y="112741"/>
            <a:ext cx="5916469" cy="709613"/>
          </a:xfrm>
        </p:spPr>
        <p:txBody>
          <a:bodyPr>
            <a:normAutofit/>
          </a:bodyPr>
          <a:lstStyle/>
          <a:p>
            <a:pPr algn="ctr" eaLnBrk="1" hangingPunct="1"/>
            <a:r>
              <a:rPr lang="en-US" altLang="en-US" sz="2900" b="1" dirty="0">
                <a:solidFill>
                  <a:schemeClr val="bg1"/>
                </a:solidFill>
                <a:latin typeface="Arial" charset="0"/>
                <a:cs typeface="Arial" charset="0"/>
              </a:rPr>
              <a:t>OPERATIONAL REVIEW</a:t>
            </a:r>
          </a:p>
        </p:txBody>
      </p:sp>
      <p:sp>
        <p:nvSpPr>
          <p:cNvPr id="4" name="Rectangle 3"/>
          <p:cNvSpPr/>
          <p:nvPr/>
        </p:nvSpPr>
        <p:spPr>
          <a:xfrm>
            <a:off x="1200150" y="1663305"/>
            <a:ext cx="4914901" cy="461665"/>
          </a:xfrm>
          <a:prstGeom prst="rect">
            <a:avLst/>
          </a:prstGeom>
        </p:spPr>
        <p:txBody>
          <a:bodyPr wrap="square">
            <a:spAutoFit/>
          </a:bodyPr>
          <a:lstStyle/>
          <a:p>
            <a:pPr marL="385763" indent="-214313" algn="just" defTabSz="685800">
              <a:buFont typeface="Wingdings" pitchFamily="2" charset="2"/>
              <a:buChar char="ü"/>
              <a:defRPr/>
            </a:pPr>
            <a:endParaRPr lang="en-US" sz="1200" dirty="0">
              <a:solidFill>
                <a:prstClr val="black"/>
              </a:solidFill>
              <a:latin typeface="Arial" panose="020B0604020202020204" pitchFamily="34" charset="0"/>
              <a:cs typeface="Arial" panose="020B0604020202020204" pitchFamily="34" charset="0"/>
            </a:endParaRPr>
          </a:p>
          <a:p>
            <a:pPr marL="385763" indent="-214313" algn="just" defTabSz="685800">
              <a:buFont typeface="Courier New" panose="02070309020205020404" pitchFamily="49" charset="0"/>
              <a:buChar char="o"/>
              <a:defRPr/>
            </a:pPr>
            <a:endParaRPr lang="en-ZA" sz="1200" b="1" dirty="0">
              <a:solidFill>
                <a:prstClr val="black"/>
              </a:solidFill>
              <a:latin typeface="Arial" panose="020B0604020202020204" pitchFamily="34" charset="0"/>
              <a:cs typeface="Arial" panose="020B0604020202020204" pitchFamily="34" charset="0"/>
            </a:endParaRPr>
          </a:p>
        </p:txBody>
      </p:sp>
      <p:sp>
        <p:nvSpPr>
          <p:cNvPr id="6" name="Rectangle 5"/>
          <p:cNvSpPr/>
          <p:nvPr/>
        </p:nvSpPr>
        <p:spPr>
          <a:xfrm>
            <a:off x="99291" y="1235560"/>
            <a:ext cx="5691909" cy="1815882"/>
          </a:xfrm>
          <a:prstGeom prst="rect">
            <a:avLst/>
          </a:prstGeom>
        </p:spPr>
        <p:txBody>
          <a:bodyPr wrap="square">
            <a:spAutoFit/>
          </a:bodyPr>
          <a:lstStyle/>
          <a:p>
            <a:pPr algn="just" defTabSz="685800"/>
            <a:r>
              <a:rPr lang="en-GB" sz="1600" b="1" dirty="0">
                <a:solidFill>
                  <a:srgbClr val="934607"/>
                </a:solidFill>
                <a:latin typeface="Arial" panose="020B0604020202020204" pitchFamily="34" charset="0"/>
                <a:cs typeface="Arial" panose="020B0604020202020204" pitchFamily="34" charset="0"/>
              </a:rPr>
              <a:t>DDSI:  </a:t>
            </a:r>
            <a:r>
              <a:rPr lang="en-GB" sz="1600" dirty="0">
                <a:solidFill>
                  <a:srgbClr val="934607"/>
                </a:solidFill>
                <a:latin typeface="Arial" panose="020B0604020202020204" pitchFamily="34" charset="0"/>
                <a:cs typeface="Arial" panose="020B0604020202020204" pitchFamily="34" charset="0"/>
              </a:rPr>
              <a:t>renders defence capability analysis, environmental scanning, configuration and data management, Logistics and Systems Engineering support and Product System Management. </a:t>
            </a:r>
          </a:p>
          <a:p>
            <a:pPr algn="just" defTabSz="685800"/>
            <a:endParaRPr lang="en-GB" sz="1600" dirty="0">
              <a:solidFill>
                <a:srgbClr val="934607"/>
              </a:solidFill>
              <a:latin typeface="Arial" panose="020B0604020202020204" pitchFamily="34" charset="0"/>
              <a:cs typeface="Arial" panose="020B0604020202020204" pitchFamily="34" charset="0"/>
            </a:endParaRPr>
          </a:p>
          <a:p>
            <a:pPr algn="just" defTabSz="685800"/>
            <a:r>
              <a:rPr lang="en-GB" sz="1600" dirty="0">
                <a:solidFill>
                  <a:srgbClr val="934607"/>
                </a:solidFill>
                <a:latin typeface="Arial" panose="020B0604020202020204" pitchFamily="34" charset="0"/>
                <a:cs typeface="Arial" panose="020B0604020202020204" pitchFamily="34" charset="0"/>
              </a:rPr>
              <a:t>Specialist defence decision support services were offered to the Defence Secretariat on specialised topics that include</a:t>
            </a:r>
            <a:r>
              <a:rPr lang="en-GB" sz="1600" dirty="0" smtClean="0">
                <a:solidFill>
                  <a:srgbClr val="934607"/>
                </a:solidFill>
                <a:latin typeface="Arial" panose="020B0604020202020204" pitchFamily="34" charset="0"/>
                <a:cs typeface="Arial" panose="020B0604020202020204" pitchFamily="34" charset="0"/>
              </a:rPr>
              <a:t>:</a:t>
            </a:r>
            <a:endParaRPr lang="en-ZA" sz="1600" dirty="0">
              <a:solidFill>
                <a:srgbClr val="934607"/>
              </a:solidFill>
              <a:latin typeface="Arial" panose="020B0604020202020204" pitchFamily="34" charset="0"/>
              <a:cs typeface="Arial" panose="020B0604020202020204" pitchFamily="34" charset="0"/>
            </a:endParaRPr>
          </a:p>
        </p:txBody>
      </p:sp>
      <p:sp>
        <p:nvSpPr>
          <p:cNvPr id="8" name="Rectangle 7"/>
          <p:cNvSpPr/>
          <p:nvPr/>
        </p:nvSpPr>
        <p:spPr>
          <a:xfrm>
            <a:off x="0" y="2971740"/>
            <a:ext cx="5791200" cy="3939540"/>
          </a:xfrm>
          <a:prstGeom prst="rect">
            <a:avLst/>
          </a:prstGeom>
        </p:spPr>
        <p:txBody>
          <a:bodyPr wrap="square">
            <a:spAutoFit/>
          </a:bodyPr>
          <a:lstStyle/>
          <a:p>
            <a:pPr marL="336947" indent="-201216" algn="just" defTabSz="685800">
              <a:buFont typeface="Arial" panose="020B0604020202020204" pitchFamily="34" charset="0"/>
              <a:buChar char="•"/>
              <a:defRPr/>
            </a:pPr>
            <a:endParaRPr lang="en-ZA" sz="1600" dirty="0" smtClean="0">
              <a:latin typeface="Arial" panose="020B0604020202020204" pitchFamily="34" charset="0"/>
              <a:cs typeface="Arial" panose="020B0604020202020204" pitchFamily="34" charset="0"/>
            </a:endParaRPr>
          </a:p>
          <a:p>
            <a:pPr marL="336947" indent="-201216" algn="just" defTabSz="685800">
              <a:buFont typeface="Arial" panose="020B0604020202020204" pitchFamily="34" charset="0"/>
              <a:buChar char="•"/>
              <a:defRPr/>
            </a:pPr>
            <a:r>
              <a:rPr lang="en-ZA" sz="1600" b="1" dirty="0" smtClean="0">
                <a:latin typeface="Arial" panose="020B0604020202020204" pitchFamily="34" charset="0"/>
                <a:cs typeface="Arial" panose="020B0604020202020204" pitchFamily="34" charset="0"/>
              </a:rPr>
              <a:t>Global</a:t>
            </a:r>
            <a:r>
              <a:rPr lang="en-ZA" sz="1600" b="1" dirty="0">
                <a:latin typeface="Arial" panose="020B0604020202020204" pitchFamily="34" charset="0"/>
                <a:cs typeface="Arial" panose="020B0604020202020204" pitchFamily="34" charset="0"/>
              </a:rPr>
              <a:t>, continental and regional analysis with emphasis on main security stressors.</a:t>
            </a:r>
          </a:p>
          <a:p>
            <a:pPr marL="336947" indent="-201216" algn="just" defTabSz="685800">
              <a:buFont typeface="Arial" panose="020B0604020202020204" pitchFamily="34" charset="0"/>
              <a:buChar char="•"/>
              <a:defRPr/>
            </a:pPr>
            <a:r>
              <a:rPr lang="en-GB" sz="1600" dirty="0">
                <a:latin typeface="Arial" panose="020B0604020202020204" pitchFamily="34" charset="0"/>
                <a:cs typeface="Arial" panose="020B0604020202020204" pitchFamily="34" charset="0"/>
              </a:rPr>
              <a:t>The Defence Dilemma in terms of the </a:t>
            </a:r>
            <a:r>
              <a:rPr lang="en-GB" sz="1600" dirty="0" err="1">
                <a:latin typeface="Arial" panose="020B0604020202020204" pitchFamily="34" charset="0"/>
                <a:cs typeface="Arial" panose="020B0604020202020204" pitchFamily="34" charset="0"/>
              </a:rPr>
              <a:t>fiscus</a:t>
            </a:r>
            <a:r>
              <a:rPr lang="en-GB" sz="1600" dirty="0">
                <a:latin typeface="Arial" panose="020B0604020202020204" pitchFamily="34" charset="0"/>
                <a:cs typeface="Arial" panose="020B0604020202020204" pitchFamily="34" charset="0"/>
              </a:rPr>
              <a:t> perspective and the national defence capabilities including interventions for stability.</a:t>
            </a:r>
          </a:p>
          <a:p>
            <a:pPr marL="336947" indent="-201216" algn="just" defTabSz="685800">
              <a:buFont typeface="Arial" panose="020B0604020202020204" pitchFamily="34" charset="0"/>
              <a:buChar char="•"/>
              <a:defRPr/>
            </a:pPr>
            <a:r>
              <a:rPr lang="en-GB" sz="1600" dirty="0">
                <a:latin typeface="Arial" panose="020B0604020202020204" pitchFamily="34" charset="0"/>
                <a:cs typeface="Arial" panose="020B0604020202020204" pitchFamily="34" charset="0"/>
              </a:rPr>
              <a:t>The </a:t>
            </a:r>
            <a:r>
              <a:rPr lang="en-GB" sz="1600" b="1" dirty="0">
                <a:latin typeface="Arial" panose="020B0604020202020204" pitchFamily="34" charset="0"/>
                <a:cs typeface="Arial" panose="020B0604020202020204" pitchFamily="34" charset="0"/>
              </a:rPr>
              <a:t>analysis on the evolving dimensions of sovereignty and national security</a:t>
            </a:r>
            <a:r>
              <a:rPr lang="en-GB" sz="1600" dirty="0">
                <a:latin typeface="Arial" panose="020B0604020202020204" pitchFamily="34" charset="0"/>
                <a:cs typeface="Arial" panose="020B0604020202020204" pitchFamily="34" charset="0"/>
              </a:rPr>
              <a:t> and the development of a national security construct.</a:t>
            </a:r>
          </a:p>
          <a:p>
            <a:pPr marL="336947" indent="-201216" algn="just" defTabSz="685800">
              <a:buFont typeface="Arial" panose="020B0604020202020204" pitchFamily="34" charset="0"/>
              <a:buChar char="•"/>
              <a:defRPr/>
            </a:pPr>
            <a:r>
              <a:rPr lang="en-GB" sz="1600" dirty="0">
                <a:latin typeface="Arial" panose="020B0604020202020204" pitchFamily="34" charset="0"/>
                <a:cs typeface="Arial" panose="020B0604020202020204" pitchFamily="34" charset="0"/>
              </a:rPr>
              <a:t>The development of a national security campaign </a:t>
            </a:r>
            <a:r>
              <a:rPr lang="en-GB" sz="1600" dirty="0" smtClean="0">
                <a:latin typeface="Arial" panose="020B0604020202020204" pitchFamily="34" charset="0"/>
                <a:cs typeface="Arial" panose="020B0604020202020204" pitchFamily="34" charset="0"/>
              </a:rPr>
              <a:t>concept and the </a:t>
            </a:r>
            <a:r>
              <a:rPr lang="en-GB" sz="1600" dirty="0">
                <a:latin typeface="Arial" panose="020B0604020202020204" pitchFamily="34" charset="0"/>
                <a:cs typeface="Arial" panose="020B0604020202020204" pitchFamily="34" charset="0"/>
              </a:rPr>
              <a:t>development of national defence priorities and broad capabilities.</a:t>
            </a:r>
          </a:p>
          <a:p>
            <a:pPr marL="336947" indent="-201216" algn="just" defTabSz="685800">
              <a:buFont typeface="Arial" panose="020B0604020202020204" pitchFamily="34" charset="0"/>
              <a:buChar char="•"/>
              <a:defRPr/>
            </a:pPr>
            <a:r>
              <a:rPr lang="en-ZA" sz="1600" b="1" dirty="0">
                <a:latin typeface="Arial" panose="020B0604020202020204" pitchFamily="34" charset="0"/>
                <a:cs typeface="Arial" panose="020B0604020202020204" pitchFamily="34" charset="0"/>
              </a:rPr>
              <a:t>Analysis of the July 2021 KZN uprising</a:t>
            </a:r>
            <a:r>
              <a:rPr lang="en-ZA" sz="1600" dirty="0">
                <a:latin typeface="Arial" panose="020B0604020202020204" pitchFamily="34" charset="0"/>
                <a:cs typeface="Arial" panose="020B0604020202020204" pitchFamily="34" charset="0"/>
              </a:rPr>
              <a:t> and the </a:t>
            </a:r>
            <a:r>
              <a:rPr lang="en-ZA" sz="1600" b="1" dirty="0">
                <a:latin typeface="Arial" panose="020B0604020202020204" pitchFamily="34" charset="0"/>
                <a:cs typeface="Arial" panose="020B0604020202020204" pitchFamily="34" charset="0"/>
              </a:rPr>
              <a:t>implications for defence planning.</a:t>
            </a:r>
          </a:p>
          <a:p>
            <a:pPr marL="336947" indent="-201216" algn="just" defTabSz="685800">
              <a:defRPr/>
            </a:pPr>
            <a:endParaRPr lang="en-GB" sz="1400" dirty="0">
              <a:latin typeface="Arial" panose="020B0604020202020204" pitchFamily="34" charset="0"/>
              <a:cs typeface="Arial" panose="020B0604020202020204" pitchFamily="34" charset="0"/>
            </a:endParaRPr>
          </a:p>
          <a:p>
            <a:pPr defTabSz="685800"/>
            <a:endParaRPr lang="en-ZA" sz="1200" dirty="0">
              <a:solidFill>
                <a:srgbClr val="934607"/>
              </a:solidFill>
              <a:latin typeface="Arial" panose="020B0604020202020204" pitchFamily="34" charset="0"/>
              <a:cs typeface="Arial" panose="020B0604020202020204" pitchFamily="34" charset="0"/>
            </a:endParaRPr>
          </a:p>
        </p:txBody>
      </p:sp>
      <p:sp>
        <p:nvSpPr>
          <p:cNvPr id="24" name="Rectangle 23"/>
          <p:cNvSpPr/>
          <p:nvPr/>
        </p:nvSpPr>
        <p:spPr>
          <a:xfrm>
            <a:off x="6589660" y="4111580"/>
            <a:ext cx="184731" cy="207749"/>
          </a:xfrm>
          <a:prstGeom prst="rect">
            <a:avLst/>
          </a:prstGeom>
        </p:spPr>
        <p:txBody>
          <a:bodyPr wrap="none">
            <a:spAutoFit/>
          </a:bodyPr>
          <a:lstStyle/>
          <a:p>
            <a:pPr algn="ctr" defTabSz="685800"/>
            <a:endParaRPr lang="en-ZA" sz="750" b="1" dirty="0">
              <a:solidFill>
                <a:prstClr val="black"/>
              </a:solidFill>
              <a:latin typeface="Calibri" panose="020F0502020204030204"/>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03672" y="1928058"/>
            <a:ext cx="2375634" cy="15837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453139" y="3896708"/>
            <a:ext cx="2426167" cy="160694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Footer Placeholder 4"/>
          <p:cNvSpPr>
            <a:spLocks noGrp="1"/>
          </p:cNvSpPr>
          <p:nvPr>
            <p:ph type="ftr" sz="quarter" idx="11"/>
          </p:nvPr>
        </p:nvSpPr>
        <p:spPr>
          <a:xfrm>
            <a:off x="3028951" y="6492875"/>
            <a:ext cx="3086100" cy="365125"/>
          </a:xfrm>
        </p:spPr>
        <p:txBody>
          <a:bodyPr/>
          <a:lstStyle/>
          <a:p>
            <a:r>
              <a:rPr lang="en-ZA" sz="1200" dirty="0" smtClean="0">
                <a:latin typeface="Arial" panose="020B0604020202020204" pitchFamily="34" charset="0"/>
                <a:cs typeface="Arial" panose="020B0604020202020204" pitchFamily="34" charset="0"/>
              </a:rPr>
              <a:t>CONFIDENTIAL</a:t>
            </a:r>
            <a:endParaRPr lang="en-ZA" sz="1200" dirty="0">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fld id="{01071EC9-7AD0-4AA5-864A-8F73F5BD79CE}" type="slidenum">
              <a:rPr lang="en-ZA" sz="1200" smtClean="0"/>
              <a:pPr/>
              <a:t>29</a:t>
            </a:fld>
            <a:endParaRPr lang="en-ZA" sz="1200" dirty="0"/>
          </a:p>
        </p:txBody>
      </p:sp>
    </p:spTree>
    <p:extLst>
      <p:ext uri="{BB962C8B-B14F-4D97-AF65-F5344CB8AC3E}">
        <p14:creationId xmlns:p14="http://schemas.microsoft.com/office/powerpoint/2010/main" xmlns="" val="28902071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806575"/>
            <a:ext cx="8382000" cy="4525962"/>
          </a:xfrm>
        </p:spPr>
        <p:txBody>
          <a:bodyPr>
            <a:normAutofit/>
          </a:bodyPr>
          <a:lstStyle/>
          <a:p>
            <a:pPr algn="just">
              <a:buFont typeface="Wingdings" pitchFamily="2" charset="2"/>
              <a:buChar char="q"/>
              <a:defRPr/>
            </a:pPr>
            <a:r>
              <a:rPr lang="en-US" sz="2400" dirty="0" smtClean="0">
                <a:latin typeface="Arial" panose="020B0604020202020204" pitchFamily="34" charset="0"/>
                <a:cs typeface="Arial" panose="020B0604020202020204" pitchFamily="34" charset="0"/>
              </a:rPr>
              <a:t>The aim of this presentation is to highlight the performance of Armscor during the 2021/22 financial year as contained in the Armscor Annual Report.</a:t>
            </a:r>
          </a:p>
          <a:p>
            <a:pPr algn="just">
              <a:buFont typeface="Wingdings" pitchFamily="2" charset="2"/>
              <a:buChar char="q"/>
              <a:defRPr/>
            </a:pPr>
            <a:endParaRPr lang="en-US" sz="2400" dirty="0" smtClean="0">
              <a:latin typeface="Arial" panose="020B0604020202020204" pitchFamily="34" charset="0"/>
              <a:cs typeface="Arial" panose="020B0604020202020204" pitchFamily="34" charset="0"/>
            </a:endParaRPr>
          </a:p>
          <a:p>
            <a:pPr algn="just">
              <a:buFont typeface="Wingdings" pitchFamily="2" charset="2"/>
              <a:buChar char="q"/>
              <a:defRPr/>
            </a:pPr>
            <a:r>
              <a:rPr lang="en-US" sz="2400" dirty="0" smtClean="0">
                <a:latin typeface="Arial" panose="020B0604020202020204" pitchFamily="34" charset="0"/>
                <a:cs typeface="Arial" panose="020B0604020202020204" pitchFamily="34" charset="0"/>
              </a:rPr>
              <a:t>The presentation outlines achievements and challenges faced by the Corporation in carrying out its mandate.</a:t>
            </a:r>
          </a:p>
          <a:p>
            <a:pPr algn="just">
              <a:buFont typeface="Wingdings" pitchFamily="2" charset="2"/>
              <a:buChar char="q"/>
              <a:defRPr/>
            </a:pPr>
            <a:endParaRPr lang="en-US" sz="2400" dirty="0">
              <a:latin typeface="Arial" panose="020B0604020202020204" pitchFamily="34" charset="0"/>
              <a:cs typeface="Arial" panose="020B0604020202020204" pitchFamily="34" charset="0"/>
            </a:endParaRPr>
          </a:p>
          <a:p>
            <a:pPr algn="just">
              <a:buFont typeface="Wingdings" pitchFamily="2" charset="2"/>
              <a:buChar char="q"/>
              <a:defRPr/>
            </a:pPr>
            <a:r>
              <a:rPr lang="en-US" sz="2400" dirty="0" smtClean="0">
                <a:latin typeface="Arial" panose="020B0604020202020204" pitchFamily="34" charset="0"/>
                <a:cs typeface="Arial" panose="020B0604020202020204" pitchFamily="34" charset="0"/>
              </a:rPr>
              <a:t>The presentation also provides an update on current projects.</a:t>
            </a:r>
          </a:p>
          <a:p>
            <a:pPr marL="0" indent="0" algn="just">
              <a:buNone/>
              <a:defRPr/>
            </a:pPr>
            <a:endParaRPr lang="en-US" sz="2400" dirty="0" smtClean="0">
              <a:latin typeface="Arial" panose="020B0604020202020204" pitchFamily="34" charset="0"/>
              <a:cs typeface="Arial" panose="020B0604020202020204" pitchFamily="34" charset="0"/>
            </a:endParaRPr>
          </a:p>
        </p:txBody>
      </p:sp>
      <p:pic>
        <p:nvPicPr>
          <p:cNvPr id="6" name="Picture 2"/>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3896"/>
            <a:ext cx="6167887" cy="86775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le 1"/>
          <p:cNvSpPr txBox="1">
            <a:spLocks/>
          </p:cNvSpPr>
          <p:nvPr/>
        </p:nvSpPr>
        <p:spPr bwMode="auto">
          <a:xfrm>
            <a:off x="-102964" y="0"/>
            <a:ext cx="6373813" cy="94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eaLnBrk="1" hangingPunct="1"/>
            <a:r>
              <a:rPr lang="en-US" altLang="en-US" sz="2900" b="1" dirty="0" smtClean="0">
                <a:solidFill>
                  <a:schemeClr val="bg1"/>
                </a:solidFill>
                <a:latin typeface="Arial" charset="0"/>
                <a:cs typeface="Arial" charset="0"/>
              </a:rPr>
              <a:t>INTRODUCTION</a:t>
            </a:r>
          </a:p>
        </p:txBody>
      </p:sp>
      <p:sp>
        <p:nvSpPr>
          <p:cNvPr id="4" name="Footer Placeholder 3"/>
          <p:cNvSpPr>
            <a:spLocks noGrp="1"/>
          </p:cNvSpPr>
          <p:nvPr>
            <p:ph type="ftr" sz="quarter" idx="11"/>
          </p:nvPr>
        </p:nvSpPr>
        <p:spPr/>
        <p:txBody>
          <a:bodyPr/>
          <a:lstStyle/>
          <a:p>
            <a:pPr>
              <a:defRPr/>
            </a:pPr>
            <a:r>
              <a:rPr lang="en-US" dirty="0" smtClean="0">
                <a:latin typeface="Arial" panose="020B0604020202020204" pitchFamily="34" charset="0"/>
                <a:cs typeface="Arial" panose="020B0604020202020204" pitchFamily="34" charset="0"/>
              </a:rPr>
              <a:t>CONFIDENTIAL</a:t>
            </a:r>
            <a:endParaRPr lang="en-US"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a:defRPr/>
            </a:pPr>
            <a:fld id="{C47BD82F-30A6-4BD7-946D-91C69D9EBCFD}" type="slidenum">
              <a:rPr lang="en-US" altLang="en-US" smtClean="0"/>
              <a:pPr>
                <a:defRPr/>
              </a:pPr>
              <a:t>3</a:t>
            </a:fld>
            <a:endParaRPr lang="en-US" altLang="en-US" dirty="0"/>
          </a:p>
        </p:txBody>
      </p:sp>
    </p:spTree>
    <p:extLst>
      <p:ext uri="{BB962C8B-B14F-4D97-AF65-F5344CB8AC3E}">
        <p14:creationId xmlns:p14="http://schemas.microsoft.com/office/powerpoint/2010/main" xmlns="" val="223667992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6159260" cy="80605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3" name="Title 1"/>
          <p:cNvSpPr>
            <a:spLocks noGrp="1"/>
          </p:cNvSpPr>
          <p:nvPr>
            <p:ph type="title"/>
          </p:nvPr>
        </p:nvSpPr>
        <p:spPr>
          <a:xfrm>
            <a:off x="212118" y="48220"/>
            <a:ext cx="5662471" cy="709613"/>
          </a:xfrm>
        </p:spPr>
        <p:txBody>
          <a:bodyPr>
            <a:normAutofit/>
          </a:bodyPr>
          <a:lstStyle/>
          <a:p>
            <a:pPr algn="ctr" eaLnBrk="1" hangingPunct="1"/>
            <a:r>
              <a:rPr lang="en-US" altLang="en-US" sz="2900" b="1" dirty="0">
                <a:solidFill>
                  <a:schemeClr val="bg1"/>
                </a:solidFill>
                <a:latin typeface="Arial" charset="0"/>
                <a:cs typeface="Arial" charset="0"/>
              </a:rPr>
              <a:t>OPERATIONAL REVIEW</a:t>
            </a:r>
          </a:p>
        </p:txBody>
      </p:sp>
      <p:sp>
        <p:nvSpPr>
          <p:cNvPr id="4" name="Rectangle 3"/>
          <p:cNvSpPr/>
          <p:nvPr/>
        </p:nvSpPr>
        <p:spPr>
          <a:xfrm>
            <a:off x="211613" y="1310584"/>
            <a:ext cx="5534508" cy="5016758"/>
          </a:xfrm>
          <a:prstGeom prst="rect">
            <a:avLst/>
          </a:prstGeom>
        </p:spPr>
        <p:txBody>
          <a:bodyPr wrap="square">
            <a:spAutoFit/>
          </a:bodyPr>
          <a:lstStyle/>
          <a:p>
            <a:pPr algn="just" defTabSz="685800">
              <a:defRPr/>
            </a:pPr>
            <a:r>
              <a:rPr lang="en-ZA" sz="1300" b="1" dirty="0" smtClean="0">
                <a:solidFill>
                  <a:srgbClr val="934607"/>
                </a:solidFill>
                <a:latin typeface="Arial" panose="020B0604020202020204" pitchFamily="34" charset="0"/>
                <a:cs typeface="Arial" panose="020B0604020202020204" pitchFamily="34" charset="0"/>
              </a:rPr>
              <a:t>INSTITUTE </a:t>
            </a:r>
            <a:r>
              <a:rPr lang="en-ZA" sz="1300" b="1" dirty="0">
                <a:solidFill>
                  <a:srgbClr val="934607"/>
                </a:solidFill>
                <a:latin typeface="Arial" panose="020B0604020202020204" pitchFamily="34" charset="0"/>
                <a:cs typeface="Arial" panose="020B0604020202020204" pitchFamily="34" charset="0"/>
              </a:rPr>
              <a:t>OF MARITIME TECHNOLOGY (IMT) – </a:t>
            </a:r>
            <a:r>
              <a:rPr lang="en-ZA" sz="1300" dirty="0">
                <a:solidFill>
                  <a:srgbClr val="934607"/>
                </a:solidFill>
                <a:latin typeface="Arial" panose="020B0604020202020204" pitchFamily="34" charset="0"/>
                <a:cs typeface="Arial" panose="020B0604020202020204" pitchFamily="34" charset="0"/>
              </a:rPr>
              <a:t>provides services to the SANDF (primarily to the SA Navy), government departments, defence industry, the broader maritime community and other clients as part of its commercial initiatives. </a:t>
            </a:r>
            <a:endParaRPr lang="en-ZA" sz="1300" dirty="0">
              <a:solidFill>
                <a:srgbClr val="934607"/>
              </a:solidFill>
              <a:latin typeface="Calibri" panose="020F0502020204030204"/>
            </a:endParaRPr>
          </a:p>
          <a:p>
            <a:pPr marL="385763" indent="-214313" algn="just" defTabSz="685800">
              <a:buFont typeface="Courier New" panose="02070309020205020404" pitchFamily="49" charset="0"/>
              <a:buChar char="o"/>
              <a:defRPr/>
            </a:pPr>
            <a:endParaRPr lang="en-US" sz="1300" b="1" dirty="0">
              <a:solidFill>
                <a:prstClr val="black"/>
              </a:solidFill>
              <a:latin typeface="Arial" panose="020B0604020202020204" pitchFamily="34" charset="0"/>
              <a:cs typeface="Arial" panose="020B0604020202020204" pitchFamily="34" charset="0"/>
            </a:endParaRPr>
          </a:p>
          <a:p>
            <a:pPr marL="385763" indent="-214313" algn="just" defTabSz="685800">
              <a:buFont typeface="Wingdings" pitchFamily="2" charset="2"/>
              <a:buChar char="§"/>
              <a:defRPr/>
            </a:pPr>
            <a:r>
              <a:rPr lang="en-US" sz="1300" b="1" dirty="0">
                <a:solidFill>
                  <a:prstClr val="black"/>
                </a:solidFill>
                <a:latin typeface="Arial" panose="020B0604020202020204" pitchFamily="34" charset="0"/>
                <a:cs typeface="Arial" panose="020B0604020202020204" pitchFamily="34" charset="0"/>
              </a:rPr>
              <a:t>Maritime Domain Awareness (MDA) System</a:t>
            </a:r>
            <a:r>
              <a:rPr lang="en-US" sz="1300" dirty="0">
                <a:solidFill>
                  <a:prstClr val="black"/>
                </a:solidFill>
                <a:latin typeface="Arial" panose="020B0604020202020204" pitchFamily="34" charset="0"/>
                <a:cs typeface="Arial" panose="020B0604020202020204" pitchFamily="34" charset="0"/>
              </a:rPr>
              <a:t> </a:t>
            </a:r>
          </a:p>
          <a:p>
            <a:pPr marL="728663" lvl="1" indent="-214313" algn="just" defTabSz="685800">
              <a:buFont typeface="Wingdings" pitchFamily="2" charset="2"/>
              <a:buChar char="ü"/>
              <a:defRPr/>
            </a:pPr>
            <a:r>
              <a:rPr lang="en-ZA" sz="1300" dirty="0">
                <a:solidFill>
                  <a:prstClr val="black"/>
                </a:solidFill>
                <a:latin typeface="Arial" panose="020B0604020202020204" pitchFamily="34" charset="0"/>
                <a:cs typeface="Arial" panose="020B0604020202020204" pitchFamily="34" charset="0"/>
              </a:rPr>
              <a:t>MDA</a:t>
            </a:r>
            <a:r>
              <a:rPr lang="en-ZA" sz="1300" b="1" dirty="0">
                <a:solidFill>
                  <a:prstClr val="black"/>
                </a:solidFill>
                <a:latin typeface="Arial" panose="020B0604020202020204" pitchFamily="34" charset="0"/>
                <a:cs typeface="Arial" panose="020B0604020202020204" pitchFamily="34" charset="0"/>
              </a:rPr>
              <a:t> </a:t>
            </a:r>
            <a:r>
              <a:rPr lang="en-ZA" sz="1300" dirty="0">
                <a:solidFill>
                  <a:prstClr val="black"/>
                </a:solidFill>
                <a:latin typeface="Arial" panose="020B0604020202020204" pitchFamily="34" charset="0"/>
                <a:cs typeface="Arial" panose="020B0604020202020204" pitchFamily="34" charset="0"/>
              </a:rPr>
              <a:t>is a system</a:t>
            </a:r>
            <a:r>
              <a:rPr lang="en-ZA" sz="1300" b="1" dirty="0">
                <a:solidFill>
                  <a:prstClr val="black"/>
                </a:solidFill>
                <a:latin typeface="Arial" panose="020B0604020202020204" pitchFamily="34" charset="0"/>
                <a:cs typeface="Arial" panose="020B0604020202020204" pitchFamily="34" charset="0"/>
              </a:rPr>
              <a:t> </a:t>
            </a:r>
            <a:r>
              <a:rPr lang="en-ZA" sz="1300" dirty="0">
                <a:solidFill>
                  <a:prstClr val="black"/>
                </a:solidFill>
                <a:latin typeface="Arial" panose="020B0604020202020204" pitchFamily="34" charset="0"/>
                <a:cs typeface="Arial" panose="020B0604020202020204" pitchFamily="34" charset="0"/>
              </a:rPr>
              <a:t>that fuses data from multiple surveillance sensors e.g. radar, cameras, etc. to provide a consolidated surveillance picture of the SA coastline.</a:t>
            </a:r>
          </a:p>
          <a:p>
            <a:pPr marL="728663" lvl="1" indent="-214313" algn="just" defTabSz="685800">
              <a:buFont typeface="Wingdings" pitchFamily="2" charset="2"/>
              <a:buChar char="ü"/>
              <a:defRPr/>
            </a:pPr>
            <a:r>
              <a:rPr lang="en-ZA" sz="1300" dirty="0">
                <a:solidFill>
                  <a:prstClr val="black"/>
                </a:solidFill>
                <a:latin typeface="Arial" panose="020B0604020202020204" pitchFamily="34" charset="0"/>
                <a:cs typeface="Arial" panose="020B0604020202020204" pitchFamily="34" charset="0"/>
              </a:rPr>
              <a:t>The </a:t>
            </a:r>
            <a:r>
              <a:rPr lang="en-ZA" sz="1300" b="1" dirty="0">
                <a:solidFill>
                  <a:prstClr val="black"/>
                </a:solidFill>
                <a:latin typeface="Arial" panose="020B0604020202020204" pitchFamily="34" charset="0"/>
                <a:cs typeface="Arial" panose="020B0604020202020204" pitchFamily="34" charset="0"/>
              </a:rPr>
              <a:t>MDA system provides a maritime picture to the SA Navy for situational awareness in order to effectively monitor the ship traffic around the SA coastline. </a:t>
            </a:r>
          </a:p>
          <a:p>
            <a:pPr marL="728663" lvl="1" indent="-214313" algn="just" defTabSz="685800">
              <a:buFont typeface="Wingdings" pitchFamily="2" charset="2"/>
              <a:buChar char="ü"/>
              <a:defRPr/>
            </a:pPr>
            <a:r>
              <a:rPr lang="en-ZA" sz="1300" b="1" dirty="0" smtClean="0">
                <a:solidFill>
                  <a:prstClr val="black"/>
                </a:solidFill>
                <a:latin typeface="Arial" panose="020B0604020202020204" pitchFamily="34" charset="0"/>
                <a:cs typeface="Arial" panose="020B0604020202020204" pitchFamily="34" charset="0"/>
              </a:rPr>
              <a:t>IMT handed over the MDA Centre West to the SA Navy;</a:t>
            </a:r>
            <a:r>
              <a:rPr lang="en-ZA" sz="1300" dirty="0" smtClean="0">
                <a:solidFill>
                  <a:prstClr val="black"/>
                </a:solidFill>
                <a:latin typeface="Arial" panose="020B0604020202020204" pitchFamily="34" charset="0"/>
                <a:cs typeface="Arial" panose="020B0604020202020204" pitchFamily="34" charset="0"/>
              </a:rPr>
              <a:t> </a:t>
            </a:r>
            <a:r>
              <a:rPr lang="en-ZA" sz="1300" dirty="0">
                <a:solidFill>
                  <a:prstClr val="black"/>
                </a:solidFill>
                <a:latin typeface="Arial" panose="020B0604020202020204" pitchFamily="34" charset="0"/>
                <a:cs typeface="Arial" panose="020B0604020202020204" pitchFamily="34" charset="0"/>
              </a:rPr>
              <a:t>will be handing over the MDA Centre East in FY2022/23</a:t>
            </a:r>
            <a:r>
              <a:rPr lang="en-ZA" sz="1300" b="1" dirty="0" smtClean="0">
                <a:solidFill>
                  <a:prstClr val="black"/>
                </a:solidFill>
                <a:latin typeface="Arial" panose="020B0604020202020204" pitchFamily="34" charset="0"/>
                <a:cs typeface="Arial" panose="020B0604020202020204" pitchFamily="34" charset="0"/>
              </a:rPr>
              <a:t>.</a:t>
            </a:r>
            <a:endParaRPr lang="en-ZA" sz="1300" b="1" dirty="0">
              <a:solidFill>
                <a:prstClr val="black"/>
              </a:solidFill>
              <a:latin typeface="Arial" panose="020B0604020202020204" pitchFamily="34" charset="0"/>
              <a:cs typeface="Arial" panose="020B0604020202020204" pitchFamily="34" charset="0"/>
            </a:endParaRPr>
          </a:p>
          <a:p>
            <a:pPr marL="403622" lvl="1" indent="-214313" algn="just" defTabSz="685800">
              <a:buFont typeface="Wingdings" panose="05000000000000000000" pitchFamily="2" charset="2"/>
              <a:buChar char="§"/>
              <a:defRPr/>
            </a:pPr>
            <a:endParaRPr lang="en-US" sz="1300" b="1" dirty="0">
              <a:solidFill>
                <a:prstClr val="black"/>
              </a:solidFill>
              <a:latin typeface="Arial" panose="020B0604020202020204" pitchFamily="34" charset="0"/>
              <a:cs typeface="Arial" panose="020B0604020202020204" pitchFamily="34" charset="0"/>
            </a:endParaRPr>
          </a:p>
          <a:p>
            <a:pPr marL="403622" lvl="1" indent="-214313" algn="just" defTabSz="685800">
              <a:buFont typeface="Wingdings" panose="05000000000000000000" pitchFamily="2" charset="2"/>
              <a:buChar char="§"/>
              <a:defRPr/>
            </a:pPr>
            <a:r>
              <a:rPr lang="en-US" sz="1300" b="1" dirty="0">
                <a:solidFill>
                  <a:prstClr val="black"/>
                </a:solidFill>
                <a:latin typeface="Arial" panose="020B0604020202020204" pitchFamily="34" charset="0"/>
                <a:cs typeface="Arial" panose="020B0604020202020204" pitchFamily="34" charset="0"/>
              </a:rPr>
              <a:t>Ultrasonic Broken Rail Detector (UBRD) System </a:t>
            </a:r>
            <a:r>
              <a:rPr lang="en-US" sz="1300" dirty="0">
                <a:solidFill>
                  <a:prstClr val="black"/>
                </a:solidFill>
                <a:latin typeface="Arial" panose="020B0604020202020204" pitchFamily="34" charset="0"/>
                <a:cs typeface="Arial" panose="020B0604020202020204" pitchFamily="34" charset="0"/>
              </a:rPr>
              <a:t> </a:t>
            </a:r>
          </a:p>
          <a:p>
            <a:pPr marL="728663" lvl="1" indent="-214313" algn="just" defTabSz="685800">
              <a:buFont typeface="Wingdings" pitchFamily="2" charset="2"/>
              <a:buChar char="ü"/>
              <a:defRPr/>
            </a:pPr>
            <a:r>
              <a:rPr lang="en-ZA" sz="1300" dirty="0">
                <a:solidFill>
                  <a:prstClr val="black"/>
                </a:solidFill>
                <a:latin typeface="Arial" panose="020B0604020202020204" pitchFamily="34" charset="0"/>
                <a:cs typeface="Arial" panose="020B0604020202020204" pitchFamily="34" charset="0"/>
              </a:rPr>
              <a:t>UBRD system is a railway safety system that </a:t>
            </a:r>
            <a:r>
              <a:rPr lang="en-GB" sz="1300" b="1" dirty="0">
                <a:solidFill>
                  <a:prstClr val="black"/>
                </a:solidFill>
                <a:latin typeface="Arial" panose="020B0604020202020204" pitchFamily="34" charset="0"/>
                <a:cs typeface="Arial" panose="020B0604020202020204" pitchFamily="34" charset="0"/>
              </a:rPr>
              <a:t>detects broken rail and sends alarms</a:t>
            </a:r>
            <a:r>
              <a:rPr lang="en-GB" sz="1300" dirty="0">
                <a:solidFill>
                  <a:prstClr val="black"/>
                </a:solidFill>
                <a:latin typeface="Arial" panose="020B0604020202020204" pitchFamily="34" charset="0"/>
                <a:cs typeface="Arial" panose="020B0604020202020204" pitchFamily="34" charset="0"/>
              </a:rPr>
              <a:t> to the railway operator.</a:t>
            </a:r>
          </a:p>
          <a:p>
            <a:pPr marL="728663" lvl="1" indent="-214313" algn="just" defTabSz="685800">
              <a:buFont typeface="Wingdings" pitchFamily="2" charset="2"/>
              <a:buChar char="ü"/>
              <a:defRPr/>
            </a:pPr>
            <a:r>
              <a:rPr lang="en-GB" sz="1300" dirty="0">
                <a:solidFill>
                  <a:prstClr val="black"/>
                </a:solidFill>
                <a:latin typeface="Arial" panose="020B0604020202020204" pitchFamily="34" charset="0"/>
                <a:cs typeface="Arial" panose="020B0604020202020204" pitchFamily="34" charset="0"/>
              </a:rPr>
              <a:t>The system is critical to the safe and efficient operation of any modern railway</a:t>
            </a:r>
            <a:r>
              <a:rPr lang="en-ZA" sz="1300" dirty="0">
                <a:solidFill>
                  <a:prstClr val="black"/>
                </a:solidFill>
                <a:latin typeface="Arial" panose="020B0604020202020204" pitchFamily="34" charset="0"/>
                <a:cs typeface="Arial" panose="020B0604020202020204" pitchFamily="34" charset="0"/>
              </a:rPr>
              <a:t>.</a:t>
            </a:r>
          </a:p>
          <a:p>
            <a:pPr marL="728663" lvl="1" indent="-214313" algn="just" defTabSz="685800">
              <a:buFont typeface="Wingdings" pitchFamily="2" charset="2"/>
              <a:buChar char="ü"/>
              <a:defRPr/>
            </a:pPr>
            <a:r>
              <a:rPr lang="en-ZA" sz="1300" dirty="0">
                <a:solidFill>
                  <a:prstClr val="black"/>
                </a:solidFill>
                <a:latin typeface="Arial" panose="020B0604020202020204" pitchFamily="34" charset="0"/>
                <a:cs typeface="Arial" panose="020B0604020202020204" pitchFamily="34" charset="0"/>
              </a:rPr>
              <a:t>System is constantly developed and refined into the </a:t>
            </a:r>
            <a:r>
              <a:rPr lang="en-ZA" sz="1300" b="1" dirty="0">
                <a:solidFill>
                  <a:prstClr val="black"/>
                </a:solidFill>
                <a:latin typeface="Arial" panose="020B0604020202020204" pitchFamily="34" charset="0"/>
                <a:cs typeface="Arial" panose="020B0604020202020204" pitchFamily="34" charset="0"/>
              </a:rPr>
              <a:t>leading </a:t>
            </a:r>
            <a:r>
              <a:rPr lang="en-GB" sz="1300" b="1" dirty="0">
                <a:solidFill>
                  <a:prstClr val="black"/>
                </a:solidFill>
                <a:latin typeface="Arial" panose="020B0604020202020204" pitchFamily="34" charset="0"/>
                <a:cs typeface="Arial" panose="020B0604020202020204" pitchFamily="34" charset="0"/>
              </a:rPr>
              <a:t>broken rail detector technology in the world</a:t>
            </a:r>
            <a:r>
              <a:rPr lang="en-GB" sz="1300" dirty="0">
                <a:solidFill>
                  <a:prstClr val="black"/>
                </a:solidFill>
                <a:latin typeface="Arial" panose="020B0604020202020204" pitchFamily="34" charset="0"/>
                <a:cs typeface="Arial" panose="020B0604020202020204" pitchFamily="34" charset="0"/>
              </a:rPr>
              <a:t>; IMT successfully developed UBRD Version 5.</a:t>
            </a:r>
            <a:endParaRPr lang="en-ZA" sz="1300" dirty="0">
              <a:solidFill>
                <a:prstClr val="black"/>
              </a:solidFill>
              <a:latin typeface="Arial" panose="020B0604020202020204" pitchFamily="34" charset="0"/>
              <a:cs typeface="Arial" panose="020B0604020202020204" pitchFamily="34" charset="0"/>
            </a:endParaRPr>
          </a:p>
          <a:p>
            <a:pPr marL="514350" lvl="1" algn="just" defTabSz="685800">
              <a:defRPr/>
            </a:pPr>
            <a:endParaRPr lang="en-US" sz="1050" dirty="0">
              <a:solidFill>
                <a:prstClr val="black"/>
              </a:solidFill>
              <a:latin typeface="Arial" panose="020B0604020202020204" pitchFamily="34" charset="0"/>
              <a:cs typeface="Arial" panose="020B0604020202020204" pitchFamily="34" charset="0"/>
            </a:endParaRPr>
          </a:p>
          <a:p>
            <a:pPr marL="514350" lvl="1" algn="just" defTabSz="685800">
              <a:defRPr/>
            </a:pPr>
            <a:endParaRPr lang="en-ZA" sz="1050" dirty="0">
              <a:solidFill>
                <a:prstClr val="black"/>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cstate="print"/>
          <a:stretch>
            <a:fillRect/>
          </a:stretch>
        </p:blipFill>
        <p:spPr>
          <a:xfrm>
            <a:off x="6427713" y="1229678"/>
            <a:ext cx="1782198" cy="12909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bevelB/>
          </a:sp3d>
        </p:spPr>
      </p:pic>
      <p:pic>
        <p:nvPicPr>
          <p:cNvPr id="5" name="Picture 4"/>
          <p:cNvPicPr>
            <a:picLocks noChangeAspect="1"/>
          </p:cNvPicPr>
          <p:nvPr/>
        </p:nvPicPr>
        <p:blipFill>
          <a:blip r:embed="rId4" cstate="print"/>
          <a:stretch>
            <a:fillRect/>
          </a:stretch>
        </p:blipFill>
        <p:spPr>
          <a:xfrm>
            <a:off x="6081796" y="2722195"/>
            <a:ext cx="2809707" cy="1626073"/>
          </a:xfrm>
          <a:prstGeom prst="rect">
            <a:avLst/>
          </a:prstGeom>
        </p:spPr>
      </p:pic>
      <p:pic>
        <p:nvPicPr>
          <p:cNvPr id="6" name="Picture 5"/>
          <p:cNvPicPr>
            <a:picLocks noChangeAspect="1"/>
          </p:cNvPicPr>
          <p:nvPr/>
        </p:nvPicPr>
        <p:blipFill>
          <a:blip r:embed="rId5" cstate="print"/>
          <a:stretch>
            <a:fillRect/>
          </a:stretch>
        </p:blipFill>
        <p:spPr>
          <a:xfrm>
            <a:off x="6255730" y="4549854"/>
            <a:ext cx="2126165" cy="1604911"/>
          </a:xfrm>
          <a:prstGeom prst="rect">
            <a:avLst/>
          </a:prstGeom>
        </p:spPr>
      </p:pic>
      <p:sp>
        <p:nvSpPr>
          <p:cNvPr id="2" name="Footer Placeholder 1"/>
          <p:cNvSpPr>
            <a:spLocks noGrp="1"/>
          </p:cNvSpPr>
          <p:nvPr>
            <p:ph type="ftr" sz="quarter" idx="11"/>
          </p:nvPr>
        </p:nvSpPr>
        <p:spPr>
          <a:xfrm>
            <a:off x="3043353" y="6453674"/>
            <a:ext cx="3086100" cy="365125"/>
          </a:xfrm>
        </p:spPr>
        <p:txBody>
          <a:bodyPr/>
          <a:lstStyle/>
          <a:p>
            <a:r>
              <a:rPr lang="en-ZA" sz="1200" dirty="0" smtClean="0">
                <a:latin typeface="Arial" panose="020B0604020202020204" pitchFamily="34" charset="0"/>
                <a:cs typeface="Arial" panose="020B0604020202020204" pitchFamily="34" charset="0"/>
              </a:rPr>
              <a:t>CONFIDENTIAL</a:t>
            </a:r>
            <a:endParaRPr lang="en-ZA" sz="12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01071EC9-7AD0-4AA5-864A-8F73F5BD79CE}" type="slidenum">
              <a:rPr lang="en-ZA" sz="1200" smtClean="0"/>
              <a:pPr/>
              <a:t>30</a:t>
            </a:fld>
            <a:endParaRPr lang="en-ZA" sz="1200" dirty="0"/>
          </a:p>
        </p:txBody>
      </p:sp>
    </p:spTree>
    <p:extLst>
      <p:ext uri="{BB962C8B-B14F-4D97-AF65-F5344CB8AC3E}">
        <p14:creationId xmlns:p14="http://schemas.microsoft.com/office/powerpoint/2010/main" xmlns="" val="16482169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45685"/>
            <a:ext cx="6176513" cy="93772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3" name="Title 1"/>
          <p:cNvSpPr>
            <a:spLocks noGrp="1"/>
          </p:cNvSpPr>
          <p:nvPr>
            <p:ph type="title"/>
          </p:nvPr>
        </p:nvSpPr>
        <p:spPr>
          <a:xfrm>
            <a:off x="152400" y="104775"/>
            <a:ext cx="5963728" cy="792372"/>
          </a:xfrm>
        </p:spPr>
        <p:txBody>
          <a:bodyPr>
            <a:normAutofit/>
          </a:bodyPr>
          <a:lstStyle/>
          <a:p>
            <a:pPr eaLnBrk="1" hangingPunct="1"/>
            <a:r>
              <a:rPr lang="en-US" altLang="en-US" sz="2900" b="1" dirty="0" smtClean="0">
                <a:solidFill>
                  <a:schemeClr val="bg1"/>
                </a:solidFill>
                <a:latin typeface="Arial" charset="0"/>
                <a:cs typeface="Arial" charset="0"/>
              </a:rPr>
              <a:t>OPERATIONAL REVIEW</a:t>
            </a:r>
          </a:p>
        </p:txBody>
      </p:sp>
      <p:sp>
        <p:nvSpPr>
          <p:cNvPr id="4" name="Rectangle 3"/>
          <p:cNvSpPr/>
          <p:nvPr/>
        </p:nvSpPr>
        <p:spPr>
          <a:xfrm>
            <a:off x="0" y="1529120"/>
            <a:ext cx="9024729" cy="1969770"/>
          </a:xfrm>
          <a:prstGeom prst="rect">
            <a:avLst/>
          </a:prstGeom>
        </p:spPr>
        <p:txBody>
          <a:bodyPr wrap="square">
            <a:spAutoFit/>
          </a:bodyPr>
          <a:lstStyle/>
          <a:p>
            <a:r>
              <a:rPr lang="en-ZA" b="1" u="sng" dirty="0" smtClean="0">
                <a:solidFill>
                  <a:srgbClr val="984807"/>
                </a:solidFill>
                <a:latin typeface="Arial" panose="020B0604020202020204" pitchFamily="34" charset="0"/>
                <a:cs typeface="Arial" panose="020B0604020202020204" pitchFamily="34" charset="0"/>
              </a:rPr>
              <a:t>ARMSCOR DOCKYARD</a:t>
            </a:r>
            <a:endParaRPr lang="en-GB" b="1" u="sng" dirty="0" smtClean="0">
              <a:solidFill>
                <a:srgbClr val="984807"/>
              </a:solidFill>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a:p>
            <a:r>
              <a:rPr lang="en-GB" sz="1600" dirty="0" smtClean="0">
                <a:latin typeface="Arial" panose="020B0604020202020204" pitchFamily="34" charset="0"/>
                <a:cs typeface="Arial" panose="020B0604020202020204" pitchFamily="34" charset="0"/>
              </a:rPr>
              <a:t>The Dockyard is on a continuous drive to </a:t>
            </a:r>
            <a:r>
              <a:rPr lang="en-GB" sz="1600" b="1" dirty="0" smtClean="0">
                <a:latin typeface="Arial" panose="020B0604020202020204" pitchFamily="34" charset="0"/>
                <a:cs typeface="Arial" panose="020B0604020202020204" pitchFamily="34" charset="0"/>
              </a:rPr>
              <a:t>renew it’s capabilities and continuous improvement opportunities are being identified and implemented on an ongoing basis</a:t>
            </a:r>
            <a:r>
              <a:rPr lang="en-ZA" sz="1600" b="1" dirty="0">
                <a:latin typeface="Arial" panose="020B0604020202020204" pitchFamily="34" charset="0"/>
                <a:cs typeface="Arial" panose="020B0604020202020204" pitchFamily="34" charset="0"/>
              </a:rPr>
              <a:t> </a:t>
            </a:r>
            <a:r>
              <a:rPr lang="en-ZA" sz="1600" dirty="0" smtClean="0">
                <a:latin typeface="Arial" panose="020B0604020202020204" pitchFamily="34" charset="0"/>
                <a:cs typeface="Arial" panose="020B0604020202020204" pitchFamily="34" charset="0"/>
              </a:rPr>
              <a:t>in order to deliver the required support to the SA Navy. Considerable </a:t>
            </a:r>
            <a:r>
              <a:rPr lang="en-ZA" sz="1600" b="1" dirty="0" smtClean="0">
                <a:latin typeface="Arial" panose="020B0604020202020204" pitchFamily="34" charset="0"/>
                <a:cs typeface="Arial" panose="020B0604020202020204" pitchFamily="34" charset="0"/>
              </a:rPr>
              <a:t>progress was made </a:t>
            </a:r>
            <a:r>
              <a:rPr lang="en-ZA" sz="1600" dirty="0" smtClean="0">
                <a:latin typeface="Arial" panose="020B0604020202020204" pitchFamily="34" charset="0"/>
                <a:cs typeface="Arial" panose="020B0604020202020204" pitchFamily="34" charset="0"/>
              </a:rPr>
              <a:t>during the past few years and the results are visible in the Dockyard </a:t>
            </a:r>
            <a:r>
              <a:rPr lang="en-ZA" sz="1600" b="1" dirty="0" smtClean="0">
                <a:latin typeface="Arial" panose="020B0604020202020204" pitchFamily="34" charset="0"/>
                <a:cs typeface="Arial" panose="020B0604020202020204" pitchFamily="34" charset="0"/>
              </a:rPr>
              <a:t>in terms of renewal of people, equipment, processes, facilities and technologies, amongst others. </a:t>
            </a:r>
          </a:p>
          <a:p>
            <a:endParaRPr lang="en-ZA" sz="8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25048" y="3907587"/>
            <a:ext cx="2146852" cy="197765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5400000">
            <a:off x="6295810" y="3592110"/>
            <a:ext cx="1977657" cy="2741502"/>
          </a:xfrm>
          <a:prstGeom prst="rect">
            <a:avLst/>
          </a:prstGeom>
        </p:spPr>
      </p:pic>
      <p:sp>
        <p:nvSpPr>
          <p:cNvPr id="2" name="Footer Placeholder 1"/>
          <p:cNvSpPr>
            <a:spLocks noGrp="1"/>
          </p:cNvSpPr>
          <p:nvPr>
            <p:ph type="ftr" sz="quarter" idx="11"/>
          </p:nvPr>
        </p:nvSpPr>
        <p:spPr>
          <a:xfrm>
            <a:off x="3134264" y="6493028"/>
            <a:ext cx="2895600" cy="365125"/>
          </a:xfrm>
        </p:spPr>
        <p:txBody>
          <a:bodyPr/>
          <a:lstStyle/>
          <a:p>
            <a:pPr>
              <a:defRPr/>
            </a:pPr>
            <a:r>
              <a:rPr lang="en-US" dirty="0" smtClean="0">
                <a:latin typeface="Arial" panose="020B0604020202020204" pitchFamily="34" charset="0"/>
                <a:cs typeface="Arial" panose="020B0604020202020204" pitchFamily="34" charset="0"/>
              </a:rPr>
              <a:t>CONFIDENTIAL</a:t>
            </a:r>
            <a:endParaRPr lang="en-US"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a:defRPr/>
            </a:pPr>
            <a:fld id="{C47BD82F-30A6-4BD7-946D-91C69D9EBCFD}" type="slidenum">
              <a:rPr lang="en-US" altLang="en-US" sz="1400" smtClean="0"/>
              <a:pPr>
                <a:defRPr/>
              </a:pPr>
              <a:t>31</a:t>
            </a:fld>
            <a:endParaRPr lang="en-US" altLang="en-US" sz="1400" dirty="0"/>
          </a:p>
        </p:txBody>
      </p:sp>
    </p:spTree>
    <p:extLst>
      <p:ext uri="{BB962C8B-B14F-4D97-AF65-F5344CB8AC3E}">
        <p14:creationId xmlns:p14="http://schemas.microsoft.com/office/powerpoint/2010/main" xmlns="" val="12581232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33578"/>
            <a:ext cx="6116128" cy="80605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3" name="Title 1"/>
          <p:cNvSpPr>
            <a:spLocks noGrp="1"/>
          </p:cNvSpPr>
          <p:nvPr>
            <p:ph type="title"/>
          </p:nvPr>
        </p:nvSpPr>
        <p:spPr>
          <a:xfrm>
            <a:off x="75204" y="81798"/>
            <a:ext cx="5773505" cy="709613"/>
          </a:xfrm>
        </p:spPr>
        <p:txBody>
          <a:bodyPr/>
          <a:lstStyle/>
          <a:p>
            <a:pPr eaLnBrk="1" hangingPunct="1"/>
            <a:r>
              <a:rPr lang="en-US" altLang="en-US" sz="2900" b="1" dirty="0">
                <a:solidFill>
                  <a:schemeClr val="bg1"/>
                </a:solidFill>
                <a:latin typeface="Arial" charset="0"/>
                <a:cs typeface="Arial" charset="0"/>
              </a:rPr>
              <a:t>OPERATIONAL REVIEW</a:t>
            </a:r>
          </a:p>
        </p:txBody>
      </p:sp>
      <p:sp>
        <p:nvSpPr>
          <p:cNvPr id="4" name="Rectangle 3"/>
          <p:cNvSpPr/>
          <p:nvPr/>
        </p:nvSpPr>
        <p:spPr>
          <a:xfrm>
            <a:off x="75204" y="1018974"/>
            <a:ext cx="6477996" cy="6001643"/>
          </a:xfrm>
          <a:prstGeom prst="rect">
            <a:avLst/>
          </a:prstGeom>
        </p:spPr>
        <p:txBody>
          <a:bodyPr wrap="square">
            <a:spAutoFit/>
          </a:bodyPr>
          <a:lstStyle/>
          <a:p>
            <a:pPr marL="214313" indent="-214313">
              <a:buFont typeface="Wingdings" panose="05000000000000000000" pitchFamily="2" charset="2"/>
              <a:buChar char="q"/>
            </a:pPr>
            <a:r>
              <a:rPr lang="en-US" sz="1500" b="1" dirty="0">
                <a:solidFill>
                  <a:srgbClr val="934607"/>
                </a:solidFill>
                <a:latin typeface="Arial" panose="020B0604020202020204" pitchFamily="34" charset="0"/>
                <a:cs typeface="Arial" panose="020B0604020202020204" pitchFamily="34" charset="0"/>
              </a:rPr>
              <a:t>Corporate Social Investment</a:t>
            </a:r>
          </a:p>
          <a:p>
            <a:endParaRPr lang="en-US" sz="800" b="1" dirty="0">
              <a:solidFill>
                <a:srgbClr val="934607"/>
              </a:solidFill>
              <a:latin typeface="Arial" panose="020B0604020202020204" pitchFamily="34" charset="0"/>
              <a:cs typeface="Arial" panose="020B0604020202020204" pitchFamily="34" charset="0"/>
            </a:endParaRPr>
          </a:p>
          <a:p>
            <a:pPr algn="just">
              <a:defRPr/>
            </a:pPr>
            <a:r>
              <a:rPr lang="en-GB" sz="1500" dirty="0">
                <a:solidFill>
                  <a:srgbClr val="934607"/>
                </a:solidFill>
                <a:latin typeface="Arial" panose="020B0604020202020204" pitchFamily="34" charset="0"/>
                <a:cs typeface="Arial" panose="020B0604020202020204" pitchFamily="34" charset="0"/>
              </a:rPr>
              <a:t>Armscor as a socially responsible organisation supports communities in which it operates. The focus is on education to assist learners from previously disadvantaged communities to improve their performance and results in Science, Technology, Engineering and Mathematics (STEM) subjects.</a:t>
            </a:r>
          </a:p>
          <a:p>
            <a:pPr algn="just">
              <a:defRPr/>
            </a:pPr>
            <a:endParaRPr lang="en-GB" sz="800" dirty="0">
              <a:latin typeface="Arial" panose="020B0604020202020204" pitchFamily="34" charset="0"/>
              <a:cs typeface="Arial" panose="020B0604020202020204" pitchFamily="34" charset="0"/>
            </a:endParaRPr>
          </a:p>
          <a:p>
            <a:pPr algn="just">
              <a:defRPr/>
            </a:pPr>
            <a:r>
              <a:rPr lang="en-ZA" sz="1500" dirty="0">
                <a:latin typeface="Arial" panose="020B0604020202020204" pitchFamily="34" charset="0"/>
                <a:cs typeface="Arial" panose="020B0604020202020204" pitchFamily="34" charset="0"/>
              </a:rPr>
              <a:t>Initiatives highlighted in the </a:t>
            </a:r>
            <a:r>
              <a:rPr lang="en-ZA" sz="1500" b="1" dirty="0">
                <a:latin typeface="Arial" panose="020B0604020202020204" pitchFamily="34" charset="0"/>
                <a:cs typeface="Arial" panose="020B0604020202020204" pitchFamily="34" charset="0"/>
              </a:rPr>
              <a:t>Human Capital Programme </a:t>
            </a:r>
            <a:r>
              <a:rPr lang="en-ZA" sz="1500" dirty="0">
                <a:latin typeface="Arial" panose="020B0604020202020204" pitchFamily="34" charset="0"/>
                <a:cs typeface="Arial" panose="020B0604020202020204" pitchFamily="34" charset="0"/>
              </a:rPr>
              <a:t>include the following:</a:t>
            </a:r>
          </a:p>
          <a:p>
            <a:pPr algn="just">
              <a:defRPr/>
            </a:pPr>
            <a:endParaRPr lang="en-ZA" sz="800" dirty="0">
              <a:latin typeface="Arial" panose="020B0604020202020204" pitchFamily="34" charset="0"/>
              <a:cs typeface="Arial" panose="020B0604020202020204" pitchFamily="34" charset="0"/>
            </a:endParaRPr>
          </a:p>
          <a:p>
            <a:pPr marL="257175" indent="-257175" algn="just">
              <a:buFont typeface="Wingdings" pitchFamily="2" charset="2"/>
              <a:buChar char="§"/>
              <a:defRPr/>
            </a:pPr>
            <a:r>
              <a:rPr lang="en-ZA" sz="1500" b="1" dirty="0">
                <a:latin typeface="Arial" panose="020B0604020202020204" pitchFamily="34" charset="0"/>
                <a:cs typeface="Arial" panose="020B0604020202020204" pitchFamily="34" charset="0"/>
              </a:rPr>
              <a:t> Back to School Campaign (North West, Free State, Limpopo Gauteng, </a:t>
            </a:r>
            <a:r>
              <a:rPr lang="en-ZA" sz="1500" b="1" dirty="0" smtClean="0">
                <a:latin typeface="Arial" panose="020B0604020202020204" pitchFamily="34" charset="0"/>
                <a:cs typeface="Arial" panose="020B0604020202020204" pitchFamily="34" charset="0"/>
              </a:rPr>
              <a:t>Northern </a:t>
            </a:r>
            <a:r>
              <a:rPr lang="en-ZA" sz="1500" b="1" dirty="0">
                <a:latin typeface="Arial" panose="020B0604020202020204" pitchFamily="34" charset="0"/>
                <a:cs typeface="Arial" panose="020B0604020202020204" pitchFamily="34" charset="0"/>
              </a:rPr>
              <a:t>Cape)</a:t>
            </a:r>
          </a:p>
          <a:p>
            <a:pPr marL="514350" lvl="2" indent="-214313" algn="just">
              <a:buFont typeface="Wingdings" panose="05000000000000000000" pitchFamily="2" charset="2"/>
              <a:buChar char="ü"/>
              <a:defRPr/>
            </a:pPr>
            <a:r>
              <a:rPr lang="en-US" sz="1500" dirty="0">
                <a:latin typeface="Arial" panose="020B0604020202020204" pitchFamily="34" charset="0"/>
                <a:cs typeface="Arial" panose="020B0604020202020204" pitchFamily="34" charset="0"/>
              </a:rPr>
              <a:t>School shoes, uniforms and dignity packs were donated to learners in the </a:t>
            </a:r>
            <a:r>
              <a:rPr lang="en-US" sz="1500" dirty="0" err="1">
                <a:latin typeface="Arial" panose="020B0604020202020204" pitchFamily="34" charset="0"/>
                <a:cs typeface="Arial" panose="020B0604020202020204" pitchFamily="34" charset="0"/>
              </a:rPr>
              <a:t>Ganyesa</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Taung</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Mangaung</a:t>
            </a:r>
            <a:r>
              <a:rPr lang="en-US" sz="1500" dirty="0">
                <a:latin typeface="Arial" panose="020B0604020202020204" pitchFamily="34" charset="0"/>
                <a:cs typeface="Arial" panose="020B0604020202020204" pitchFamily="34" charset="0"/>
              </a:rPr>
              <a:t>, and Vhembe disadvantaged Communities.</a:t>
            </a:r>
          </a:p>
          <a:p>
            <a:pPr marL="514350" lvl="2" indent="-214313" algn="just">
              <a:buFont typeface="Wingdings" panose="05000000000000000000" pitchFamily="2" charset="2"/>
              <a:buChar char="ü"/>
              <a:defRPr/>
            </a:pPr>
            <a:r>
              <a:rPr lang="en-US" sz="1500" dirty="0">
                <a:latin typeface="Arial" panose="020B0604020202020204" pitchFamily="34" charset="0"/>
                <a:cs typeface="Arial" panose="020B0604020202020204" pitchFamily="34" charset="0"/>
              </a:rPr>
              <a:t>Donated school tables, chairs and reading materials for after school reading </a:t>
            </a:r>
            <a:r>
              <a:rPr lang="en-US" sz="1500" dirty="0" err="1">
                <a:latin typeface="Arial" panose="020B0604020202020204" pitchFamily="34" charset="0"/>
                <a:cs typeface="Arial" panose="020B0604020202020204" pitchFamily="34" charset="0"/>
              </a:rPr>
              <a:t>programme</a:t>
            </a:r>
            <a:r>
              <a:rPr lang="en-US" sz="1500" dirty="0">
                <a:latin typeface="Arial" panose="020B0604020202020204" pitchFamily="34" charset="0"/>
                <a:cs typeface="Arial" panose="020B0604020202020204" pitchFamily="34" charset="0"/>
              </a:rPr>
              <a:t> in </a:t>
            </a:r>
            <a:r>
              <a:rPr lang="en-US" sz="1500" dirty="0" err="1">
                <a:latin typeface="Arial" panose="020B0604020202020204" pitchFamily="34" charset="0"/>
                <a:cs typeface="Arial" panose="020B0604020202020204" pitchFamily="34" charset="0"/>
              </a:rPr>
              <a:t>Rosettenville</a:t>
            </a:r>
            <a:r>
              <a:rPr lang="en-US" sz="1500" dirty="0">
                <a:latin typeface="Arial" panose="020B0604020202020204" pitchFamily="34" charset="0"/>
                <a:cs typeface="Arial" panose="020B0604020202020204" pitchFamily="34" charset="0"/>
              </a:rPr>
              <a:t>.</a:t>
            </a:r>
          </a:p>
          <a:p>
            <a:pPr marL="514350" lvl="2" indent="-214313" algn="just">
              <a:buFont typeface="Wingdings" panose="05000000000000000000" pitchFamily="2" charset="2"/>
              <a:buChar char="ü"/>
              <a:defRPr/>
            </a:pPr>
            <a:r>
              <a:rPr lang="en-US" sz="1500" dirty="0">
                <a:latin typeface="Arial" panose="020B0604020202020204" pitchFamily="34" charset="0"/>
                <a:cs typeface="Arial" panose="020B0604020202020204" pitchFamily="34" charset="0"/>
              </a:rPr>
              <a:t>Support towards the renovation (doors and windows) and painting of class rooms in Priska.</a:t>
            </a:r>
            <a:endParaRPr lang="en-ZA" sz="1500" dirty="0">
              <a:latin typeface="Arial" panose="020B0604020202020204" pitchFamily="34" charset="0"/>
              <a:cs typeface="Arial" panose="020B0604020202020204" pitchFamily="34" charset="0"/>
            </a:endParaRPr>
          </a:p>
          <a:p>
            <a:pPr marL="171450" lvl="1" indent="-214313" algn="just">
              <a:buFont typeface="Wingdings" pitchFamily="2" charset="2"/>
              <a:buChar char="§"/>
              <a:defRPr/>
            </a:pPr>
            <a:r>
              <a:rPr lang="en-US" sz="1500" b="1" dirty="0">
                <a:latin typeface="Arial" panose="020B0604020202020204" pitchFamily="34" charset="0"/>
                <a:cs typeface="Arial" panose="020B0604020202020204" pitchFamily="34" charset="0"/>
              </a:rPr>
              <a:t>Workplace readiness </a:t>
            </a:r>
            <a:r>
              <a:rPr lang="en-ZA" sz="1500" b="1" dirty="0">
                <a:latin typeface="Arial" panose="020B0604020202020204" pitchFamily="34" charset="0"/>
                <a:cs typeface="Arial" panose="020B0604020202020204" pitchFamily="34" charset="0"/>
              </a:rPr>
              <a:t>(</a:t>
            </a:r>
            <a:r>
              <a:rPr lang="en-ZA" sz="1500" b="1" dirty="0" err="1">
                <a:latin typeface="Arial" panose="020B0604020202020204" pitchFamily="34" charset="0"/>
                <a:cs typeface="Arial" panose="020B0604020202020204" pitchFamily="34" charset="0"/>
              </a:rPr>
              <a:t>KwaZulu</a:t>
            </a:r>
            <a:r>
              <a:rPr lang="en-ZA" sz="1500" b="1" dirty="0">
                <a:latin typeface="Arial" panose="020B0604020202020204" pitchFamily="34" charset="0"/>
                <a:cs typeface="Arial" panose="020B0604020202020204" pitchFamily="34" charset="0"/>
              </a:rPr>
              <a:t> Natal)</a:t>
            </a:r>
            <a:endParaRPr lang="en-US" sz="1500" b="1" dirty="0">
              <a:latin typeface="Arial" panose="020B0604020202020204" pitchFamily="34" charset="0"/>
              <a:cs typeface="Arial" panose="020B0604020202020204" pitchFamily="34" charset="0"/>
            </a:endParaRPr>
          </a:p>
          <a:p>
            <a:pPr marL="514350" lvl="2" indent="-214313" algn="just">
              <a:buFont typeface="Wingdings" panose="05000000000000000000" pitchFamily="2" charset="2"/>
              <a:buChar char="ü"/>
              <a:defRPr/>
            </a:pPr>
            <a:r>
              <a:rPr lang="en-US" sz="1500" dirty="0">
                <a:latin typeface="Arial" panose="020B0604020202020204" pitchFamily="34" charset="0"/>
                <a:cs typeface="Arial" panose="020B0604020202020204" pitchFamily="34" charset="0"/>
              </a:rPr>
              <a:t>Supported a technical training initiative for learners with disabilities to prepare them for life after school.</a:t>
            </a:r>
            <a:endParaRPr lang="en-ZA" sz="1500" dirty="0">
              <a:latin typeface="Arial" panose="020B0604020202020204" pitchFamily="34" charset="0"/>
              <a:cs typeface="Arial" panose="020B0604020202020204" pitchFamily="34" charset="0"/>
            </a:endParaRPr>
          </a:p>
          <a:p>
            <a:pPr marL="257175" indent="-257175" algn="just">
              <a:buFont typeface="Wingdings" pitchFamily="2" charset="2"/>
              <a:buChar char="§"/>
              <a:defRPr/>
            </a:pPr>
            <a:r>
              <a:rPr lang="en-ZA" sz="1500" b="1" dirty="0">
                <a:latin typeface="Arial" panose="020B0604020202020204" pitchFamily="34" charset="0"/>
                <a:cs typeface="Arial" panose="020B0604020202020204" pitchFamily="34" charset="0"/>
              </a:rPr>
              <a:t>STEM programme (North West, Gauteng) </a:t>
            </a:r>
          </a:p>
          <a:p>
            <a:pPr marL="514350" lvl="2" indent="-214313" algn="just">
              <a:buFont typeface="Wingdings" panose="05000000000000000000" pitchFamily="2" charset="2"/>
              <a:buChar char="ü"/>
              <a:defRPr/>
            </a:pPr>
            <a:r>
              <a:rPr lang="en-GB" sz="1500" dirty="0">
                <a:latin typeface="Arial" panose="020B0604020202020204" pitchFamily="34" charset="0"/>
                <a:cs typeface="Arial" panose="020B0604020202020204" pitchFamily="34" charset="0"/>
              </a:rPr>
              <a:t>Supported the Maths and science intervention programmes for Grade 12 learners.</a:t>
            </a:r>
            <a:endParaRPr lang="en-ZA" sz="1500" dirty="0">
              <a:latin typeface="Arial" panose="020B0604020202020204" pitchFamily="34" charset="0"/>
              <a:cs typeface="Arial" panose="020B0604020202020204" pitchFamily="34" charset="0"/>
            </a:endParaRPr>
          </a:p>
          <a:p>
            <a:pPr marL="514350" lvl="2" indent="-214313" algn="just">
              <a:buFont typeface="Wingdings" panose="05000000000000000000" pitchFamily="2" charset="2"/>
              <a:buChar char="ü"/>
              <a:defRPr/>
            </a:pPr>
            <a:endParaRPr lang="en-ZA" sz="15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cstate="print"/>
          <a:stretch>
            <a:fillRect/>
          </a:stretch>
        </p:blipFill>
        <p:spPr>
          <a:xfrm>
            <a:off x="7132320" y="5040630"/>
            <a:ext cx="1874520" cy="810676"/>
          </a:xfrm>
          <a:prstGeom prst="rect">
            <a:avLst/>
          </a:prstGeom>
        </p:spPr>
      </p:pic>
      <p:pic>
        <p:nvPicPr>
          <p:cNvPr id="5" name="Picture 4"/>
          <p:cNvPicPr>
            <a:picLocks noChangeAspect="1"/>
          </p:cNvPicPr>
          <p:nvPr/>
        </p:nvPicPr>
        <p:blipFill>
          <a:blip r:embed="rId4" cstate="print"/>
          <a:stretch>
            <a:fillRect/>
          </a:stretch>
        </p:blipFill>
        <p:spPr>
          <a:xfrm>
            <a:off x="7109460" y="3450122"/>
            <a:ext cx="1897380" cy="937978"/>
          </a:xfrm>
          <a:prstGeom prst="rect">
            <a:avLst/>
          </a:prstGeom>
        </p:spPr>
      </p:pic>
      <p:sp>
        <p:nvSpPr>
          <p:cNvPr id="7" name="Footer Placeholder 6"/>
          <p:cNvSpPr>
            <a:spLocks noGrp="1"/>
          </p:cNvSpPr>
          <p:nvPr>
            <p:ph type="ftr" sz="quarter" idx="11"/>
          </p:nvPr>
        </p:nvSpPr>
        <p:spPr>
          <a:xfrm>
            <a:off x="3124200" y="6572010"/>
            <a:ext cx="2895600" cy="365125"/>
          </a:xfrm>
        </p:spPr>
        <p:txBody>
          <a:bodyPr/>
          <a:lstStyle/>
          <a:p>
            <a:pPr>
              <a:defRPr/>
            </a:pPr>
            <a:r>
              <a:rPr lang="en-US" dirty="0" smtClean="0">
                <a:latin typeface="Arial" panose="020B0604020202020204" pitchFamily="34" charset="0"/>
                <a:cs typeface="Arial" panose="020B0604020202020204" pitchFamily="34" charset="0"/>
              </a:rPr>
              <a:t>CONFIDENTIAL</a:t>
            </a:r>
            <a:endParaRPr lang="en-US"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a:defRPr/>
            </a:pPr>
            <a:fld id="{C47BD82F-30A6-4BD7-946D-91C69D9EBCFD}" type="slidenum">
              <a:rPr lang="en-US" altLang="en-US" smtClean="0"/>
              <a:pPr>
                <a:defRPr/>
              </a:pPr>
              <a:t>32</a:t>
            </a:fld>
            <a:endParaRPr lang="en-US" altLang="en-US" dirty="0"/>
          </a:p>
        </p:txBody>
      </p:sp>
    </p:spTree>
    <p:extLst>
      <p:ext uri="{BB962C8B-B14F-4D97-AF65-F5344CB8AC3E}">
        <p14:creationId xmlns:p14="http://schemas.microsoft.com/office/powerpoint/2010/main" xmlns="" val="32560151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0"/>
            <a:ext cx="6116129" cy="80605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3" name="Title 1"/>
          <p:cNvSpPr>
            <a:spLocks noGrp="1"/>
          </p:cNvSpPr>
          <p:nvPr>
            <p:ph type="title"/>
          </p:nvPr>
        </p:nvSpPr>
        <p:spPr>
          <a:xfrm>
            <a:off x="20534" y="48220"/>
            <a:ext cx="5986463" cy="709613"/>
          </a:xfrm>
        </p:spPr>
        <p:txBody>
          <a:bodyPr/>
          <a:lstStyle/>
          <a:p>
            <a:pPr eaLnBrk="1" hangingPunct="1"/>
            <a:r>
              <a:rPr lang="en-US" altLang="en-US" sz="2900" b="1" dirty="0">
                <a:solidFill>
                  <a:schemeClr val="bg1"/>
                </a:solidFill>
                <a:latin typeface="Arial" charset="0"/>
                <a:cs typeface="Arial" charset="0"/>
              </a:rPr>
              <a:t>OPERATIONAL REVIEW</a:t>
            </a:r>
          </a:p>
        </p:txBody>
      </p:sp>
      <p:sp>
        <p:nvSpPr>
          <p:cNvPr id="4" name="Rectangle 3"/>
          <p:cNvSpPr/>
          <p:nvPr/>
        </p:nvSpPr>
        <p:spPr>
          <a:xfrm>
            <a:off x="136236" y="1150719"/>
            <a:ext cx="6617970" cy="5570756"/>
          </a:xfrm>
          <a:prstGeom prst="rect">
            <a:avLst/>
          </a:prstGeom>
        </p:spPr>
        <p:txBody>
          <a:bodyPr wrap="square">
            <a:spAutoFit/>
          </a:bodyPr>
          <a:lstStyle/>
          <a:p>
            <a:endParaRPr lang="en-US" sz="600" b="1" dirty="0">
              <a:solidFill>
                <a:srgbClr val="934607"/>
              </a:solidFill>
              <a:latin typeface="Arial" panose="020B0604020202020204" pitchFamily="34" charset="0"/>
              <a:cs typeface="Arial" panose="020B0604020202020204" pitchFamily="34" charset="0"/>
            </a:endParaRPr>
          </a:p>
          <a:p>
            <a:pPr marL="214313" indent="-214313">
              <a:buFont typeface="Wingdings" panose="05000000000000000000" pitchFamily="2" charset="2"/>
              <a:buChar char="q"/>
            </a:pPr>
            <a:r>
              <a:rPr lang="en-US" sz="1400" b="1" dirty="0">
                <a:solidFill>
                  <a:srgbClr val="934607"/>
                </a:solidFill>
                <a:latin typeface="Arial" panose="020B0604020202020204" pitchFamily="34" charset="0"/>
                <a:cs typeface="Arial" panose="020B0604020202020204" pitchFamily="34" charset="0"/>
              </a:rPr>
              <a:t>Corporate Social Investment </a:t>
            </a:r>
            <a:r>
              <a:rPr lang="en-US" sz="1400" b="1" i="1" dirty="0">
                <a:solidFill>
                  <a:srgbClr val="934607"/>
                </a:solidFill>
                <a:latin typeface="Arial" panose="020B0604020202020204" pitchFamily="34" charset="0"/>
                <a:cs typeface="Arial" panose="020B0604020202020204" pitchFamily="34" charset="0"/>
              </a:rPr>
              <a:t>(cont.)</a:t>
            </a:r>
          </a:p>
          <a:p>
            <a:endParaRPr lang="en-US" sz="1400" b="1" dirty="0">
              <a:latin typeface="Arial" panose="020B0604020202020204" pitchFamily="34" charset="0"/>
              <a:cs typeface="Arial" panose="020B0604020202020204" pitchFamily="34" charset="0"/>
            </a:endParaRPr>
          </a:p>
          <a:p>
            <a:r>
              <a:rPr lang="en-US" sz="1400" b="1" dirty="0">
                <a:solidFill>
                  <a:srgbClr val="934607"/>
                </a:solidFill>
                <a:latin typeface="Arial" panose="020B0604020202020204" pitchFamily="34" charset="0"/>
                <a:cs typeface="Arial" panose="020B0604020202020204" pitchFamily="34" charset="0"/>
              </a:rPr>
              <a:t>Socio-Economic Upliftment Programme</a:t>
            </a:r>
          </a:p>
          <a:p>
            <a:pPr algn="just"/>
            <a:r>
              <a:rPr lang="en-US" sz="1400" dirty="0">
                <a:solidFill>
                  <a:srgbClr val="934607"/>
                </a:solidFill>
                <a:latin typeface="Arial" panose="020B0604020202020204" pitchFamily="34" charset="0"/>
                <a:cs typeface="Arial" panose="020B0604020202020204" pitchFamily="34" charset="0"/>
              </a:rPr>
              <a:t>These</a:t>
            </a:r>
            <a:r>
              <a:rPr lang="en-US" sz="1400" b="1" dirty="0">
                <a:solidFill>
                  <a:srgbClr val="934607"/>
                </a:solidFill>
                <a:latin typeface="Arial" panose="020B0604020202020204" pitchFamily="34" charset="0"/>
                <a:cs typeface="Arial" panose="020B0604020202020204" pitchFamily="34" charset="0"/>
              </a:rPr>
              <a:t> </a:t>
            </a:r>
            <a:r>
              <a:rPr lang="en-US" sz="1400" dirty="0">
                <a:solidFill>
                  <a:srgbClr val="934607"/>
                </a:solidFill>
                <a:latin typeface="Arial" panose="020B0604020202020204" pitchFamily="34" charset="0"/>
                <a:cs typeface="Arial" panose="020B0604020202020204" pitchFamily="34" charset="0"/>
              </a:rPr>
              <a:t>programmes</a:t>
            </a:r>
            <a:r>
              <a:rPr lang="en-US" sz="1400" b="1" dirty="0">
                <a:solidFill>
                  <a:srgbClr val="934607"/>
                </a:solidFill>
                <a:latin typeface="Arial" panose="020B0604020202020204" pitchFamily="34" charset="0"/>
                <a:cs typeface="Arial" panose="020B0604020202020204" pitchFamily="34" charset="0"/>
              </a:rPr>
              <a:t> </a:t>
            </a:r>
            <a:r>
              <a:rPr lang="en-US" sz="1400" dirty="0">
                <a:solidFill>
                  <a:srgbClr val="934607"/>
                </a:solidFill>
                <a:latin typeface="Arial" panose="020B0604020202020204" pitchFamily="34" charset="0"/>
                <a:cs typeface="Arial" panose="020B0604020202020204" pitchFamily="34" charset="0"/>
              </a:rPr>
              <a:t>are focused on improving the lives of communities and creating an inclusive economy. </a:t>
            </a:r>
            <a:r>
              <a:rPr lang="en-ZA" sz="1400" dirty="0">
                <a:solidFill>
                  <a:srgbClr val="934607"/>
                </a:solidFill>
                <a:latin typeface="Arial" panose="020B0604020202020204" pitchFamily="34" charset="0"/>
                <a:cs typeface="Arial" panose="020B0604020202020204" pitchFamily="34" charset="0"/>
              </a:rPr>
              <a:t>Initiatives highlighted under the Socio-Economic Upliftment programme include the following:</a:t>
            </a:r>
          </a:p>
          <a:p>
            <a:endParaRPr lang="en-ZA" sz="1400" dirty="0">
              <a:latin typeface="Arial" panose="020B0604020202020204" pitchFamily="34" charset="0"/>
              <a:cs typeface="Arial" panose="020B0604020202020204" pitchFamily="34" charset="0"/>
            </a:endParaRPr>
          </a:p>
          <a:p>
            <a:pPr marL="214313" indent="-214313">
              <a:buFont typeface="Wingdings" pitchFamily="2" charset="2"/>
              <a:buChar char="§"/>
              <a:defRPr/>
            </a:pPr>
            <a:r>
              <a:rPr lang="en-ZA" sz="1400" b="1" dirty="0">
                <a:latin typeface="Arial" panose="020B0604020202020204" pitchFamily="34" charset="0"/>
                <a:cs typeface="Arial" panose="020B0604020202020204" pitchFamily="34" charset="0"/>
              </a:rPr>
              <a:t>Assistance to old age homes (Free State, Northern Cape)</a:t>
            </a:r>
          </a:p>
          <a:p>
            <a:pPr marL="557213" lvl="1" indent="-214313" algn="just">
              <a:buFont typeface="Wingdings" panose="05000000000000000000" pitchFamily="2" charset="2"/>
              <a:buChar char="ü"/>
              <a:defRPr/>
            </a:pPr>
            <a:r>
              <a:rPr lang="en-GB" sz="1400" dirty="0">
                <a:latin typeface="Arial" panose="020B0604020202020204" pitchFamily="34" charset="0"/>
                <a:cs typeface="Arial" panose="020B0604020202020204" pitchFamily="34" charset="0"/>
              </a:rPr>
              <a:t>Donated food parcels and blankets to old age home in </a:t>
            </a:r>
            <a:r>
              <a:rPr lang="en-GB" sz="1400" dirty="0" err="1">
                <a:latin typeface="Arial" panose="020B0604020202020204" pitchFamily="34" charset="0"/>
                <a:cs typeface="Arial" panose="020B0604020202020204" pitchFamily="34" charset="0"/>
              </a:rPr>
              <a:t>Mangaung</a:t>
            </a:r>
            <a:r>
              <a:rPr lang="en-GB" sz="1400" dirty="0">
                <a:latin typeface="Arial" panose="020B0604020202020204" pitchFamily="34" charset="0"/>
                <a:cs typeface="Arial" panose="020B0604020202020204" pitchFamily="34" charset="0"/>
              </a:rPr>
              <a:t> and Thabo </a:t>
            </a:r>
            <a:r>
              <a:rPr lang="en-GB" sz="1400" dirty="0" err="1">
                <a:latin typeface="Arial" panose="020B0604020202020204" pitchFamily="34" charset="0"/>
                <a:cs typeface="Arial" panose="020B0604020202020204" pitchFamily="34" charset="0"/>
              </a:rPr>
              <a:t>Mofutsanyana</a:t>
            </a:r>
            <a:r>
              <a:rPr lang="en-GB" sz="1400" dirty="0">
                <a:latin typeface="Arial" panose="020B0604020202020204" pitchFamily="34" charset="0"/>
                <a:cs typeface="Arial" panose="020B0604020202020204" pitchFamily="34" charset="0"/>
              </a:rPr>
              <a:t> District.</a:t>
            </a:r>
          </a:p>
          <a:p>
            <a:pPr marL="557213" lvl="1" indent="-214313" algn="just">
              <a:buFont typeface="Wingdings" panose="05000000000000000000" pitchFamily="2" charset="2"/>
              <a:buChar char="ü"/>
              <a:defRPr/>
            </a:pPr>
            <a:r>
              <a:rPr lang="en-GB" sz="1400" dirty="0">
                <a:latin typeface="Arial" panose="020B0604020202020204" pitchFamily="34" charset="0"/>
                <a:cs typeface="Arial" panose="020B0604020202020204" pitchFamily="34" charset="0"/>
              </a:rPr>
              <a:t>Donated industrial washing machines, Dryer and gardening equipment in Priska.</a:t>
            </a:r>
            <a:endParaRPr lang="en-ZA" sz="1400" dirty="0">
              <a:latin typeface="Arial" panose="020B0604020202020204" pitchFamily="34" charset="0"/>
              <a:cs typeface="Arial" panose="020B0604020202020204" pitchFamily="34" charset="0"/>
            </a:endParaRPr>
          </a:p>
          <a:p>
            <a:pPr marL="257175" indent="-257175">
              <a:buFont typeface="Wingdings" pitchFamily="2" charset="2"/>
              <a:buChar char="§"/>
              <a:defRPr/>
            </a:pPr>
            <a:r>
              <a:rPr lang="en-ZA" sz="1400" b="1" dirty="0">
                <a:latin typeface="Arial" panose="020B0604020202020204" pitchFamily="34" charset="0"/>
                <a:cs typeface="Arial" panose="020B0604020202020204" pitchFamily="34" charset="0"/>
              </a:rPr>
              <a:t>Food parcels, water and blankets (Gauteng, Mpumalanga, Western Cape)</a:t>
            </a:r>
          </a:p>
          <a:p>
            <a:pPr marL="600075" lvl="1" indent="-257175" algn="just">
              <a:buFont typeface="Wingdings" panose="05000000000000000000" pitchFamily="2" charset="2"/>
              <a:buChar char="ü"/>
              <a:defRPr/>
            </a:pPr>
            <a:r>
              <a:rPr lang="en-ZA" sz="1400" dirty="0">
                <a:latin typeface="Arial" panose="020B0604020202020204" pitchFamily="34" charset="0"/>
                <a:cs typeface="Arial" panose="020B0604020202020204" pitchFamily="34" charset="0"/>
              </a:rPr>
              <a:t>Donated food parcels and gardening equipment to a centre housing children cancer patients in </a:t>
            </a:r>
            <a:r>
              <a:rPr lang="en-ZA" sz="1400" dirty="0" err="1">
                <a:latin typeface="Arial" panose="020B0604020202020204" pitchFamily="34" charset="0"/>
                <a:cs typeface="Arial" panose="020B0604020202020204" pitchFamily="34" charset="0"/>
              </a:rPr>
              <a:t>Diepkloof</a:t>
            </a:r>
            <a:r>
              <a:rPr lang="en-ZA" sz="1400" dirty="0">
                <a:latin typeface="Arial" panose="020B0604020202020204" pitchFamily="34" charset="0"/>
                <a:cs typeface="Arial" panose="020B0604020202020204" pitchFamily="34" charset="0"/>
              </a:rPr>
              <a:t>.</a:t>
            </a:r>
          </a:p>
          <a:p>
            <a:pPr marL="600075" lvl="1" indent="-257175" algn="just">
              <a:buFont typeface="Wingdings" panose="05000000000000000000" pitchFamily="2" charset="2"/>
              <a:buChar char="ü"/>
              <a:defRPr/>
            </a:pPr>
            <a:r>
              <a:rPr lang="en-ZA" sz="1400" dirty="0">
                <a:latin typeface="Arial" panose="020B0604020202020204" pitchFamily="34" charset="0"/>
                <a:cs typeface="Arial" panose="020B0604020202020204" pitchFamily="34" charset="0"/>
              </a:rPr>
              <a:t>Donated food parcels to disserving communities in Bushbuckridge and </a:t>
            </a:r>
            <a:r>
              <a:rPr lang="en-ZA" sz="1400" dirty="0" err="1">
                <a:latin typeface="Arial" panose="020B0604020202020204" pitchFamily="34" charset="0"/>
                <a:cs typeface="Arial" panose="020B0604020202020204" pitchFamily="34" charset="0"/>
              </a:rPr>
              <a:t>Khayelistsha</a:t>
            </a:r>
            <a:r>
              <a:rPr lang="en-ZA" sz="1400" dirty="0">
                <a:latin typeface="Arial" panose="020B0604020202020204" pitchFamily="34" charset="0"/>
                <a:cs typeface="Arial" panose="020B0604020202020204" pitchFamily="34" charset="0"/>
              </a:rPr>
              <a:t>.</a:t>
            </a:r>
            <a:endParaRPr lang="en-GB" sz="1400" dirty="0">
              <a:latin typeface="Arial" panose="020B0604020202020204" pitchFamily="34" charset="0"/>
              <a:cs typeface="Arial" panose="020B0604020202020204" pitchFamily="34" charset="0"/>
            </a:endParaRPr>
          </a:p>
          <a:p>
            <a:pPr marL="257175" indent="-257175">
              <a:buFont typeface="Wingdings" pitchFamily="2" charset="2"/>
              <a:buChar char="§"/>
              <a:defRPr/>
            </a:pPr>
            <a:r>
              <a:rPr lang="en-ZA" sz="1400" b="1" dirty="0">
                <a:latin typeface="Arial" panose="020B0604020202020204" pitchFamily="34" charset="0"/>
                <a:cs typeface="Arial" panose="020B0604020202020204" pitchFamily="34" charset="0"/>
              </a:rPr>
              <a:t>Community workshop</a:t>
            </a:r>
          </a:p>
          <a:p>
            <a:pPr marL="600075" lvl="1" indent="-257175">
              <a:buFont typeface="Wingdings" panose="05000000000000000000" pitchFamily="2" charset="2"/>
              <a:buChar char="ü"/>
              <a:defRPr/>
            </a:pPr>
            <a:r>
              <a:rPr lang="en-GB" sz="1400" b="1" dirty="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Workshop on Aids education, </a:t>
            </a:r>
            <a:r>
              <a:rPr lang="en-GB" sz="1400" dirty="0" smtClean="0">
                <a:latin typeface="Arial" panose="020B0604020202020204" pitchFamily="34" charset="0"/>
                <a:cs typeface="Arial" panose="020B0604020202020204" pitchFamily="34" charset="0"/>
              </a:rPr>
              <a:t>COVID-19 </a:t>
            </a:r>
            <a:r>
              <a:rPr lang="en-GB" sz="1400" dirty="0">
                <a:latin typeface="Arial" panose="020B0604020202020204" pitchFamily="34" charset="0"/>
                <a:cs typeface="Arial" panose="020B0604020202020204" pitchFamily="34" charset="0"/>
              </a:rPr>
              <a:t>education and vaccine drive and awareness against GBV in </a:t>
            </a:r>
            <a:r>
              <a:rPr lang="en-GB" sz="1400" dirty="0" err="1">
                <a:latin typeface="Arial" panose="020B0604020202020204" pitchFamily="34" charset="0"/>
                <a:cs typeface="Arial" panose="020B0604020202020204" pitchFamily="34" charset="0"/>
              </a:rPr>
              <a:t>Dennelton</a:t>
            </a:r>
            <a:r>
              <a:rPr lang="en-GB" sz="1400" dirty="0">
                <a:latin typeface="Arial" panose="020B0604020202020204" pitchFamily="34" charset="0"/>
                <a:cs typeface="Arial" panose="020B0604020202020204" pitchFamily="34" charset="0"/>
              </a:rPr>
              <a:t>.</a:t>
            </a:r>
            <a:endParaRPr lang="en-ZA" sz="1400" dirty="0">
              <a:latin typeface="Arial" panose="020B0604020202020204" pitchFamily="34" charset="0"/>
              <a:cs typeface="Arial" panose="020B0604020202020204" pitchFamily="34" charset="0"/>
            </a:endParaRPr>
          </a:p>
          <a:p>
            <a:pPr marL="257175" indent="-257175">
              <a:buFont typeface="Wingdings" pitchFamily="2" charset="2"/>
              <a:buChar char="§"/>
              <a:defRPr/>
            </a:pPr>
            <a:r>
              <a:rPr lang="en-ZA" sz="1400" b="1" dirty="0">
                <a:latin typeface="Arial" panose="020B0604020202020204" pitchFamily="34" charset="0"/>
                <a:cs typeface="Arial" panose="020B0604020202020204" pitchFamily="34" charset="0"/>
              </a:rPr>
              <a:t>Military Veterans farming project (Eastern Cape)</a:t>
            </a:r>
          </a:p>
          <a:p>
            <a:pPr marL="600075" lvl="1" indent="-257175" algn="just">
              <a:buFont typeface="Wingdings" panose="05000000000000000000" pitchFamily="2" charset="2"/>
              <a:buChar char="ü"/>
              <a:defRPr/>
            </a:pPr>
            <a:r>
              <a:rPr lang="en-ZA" sz="1400" dirty="0">
                <a:latin typeface="Arial" panose="020B0604020202020204" pitchFamily="34" charset="0"/>
                <a:cs typeface="Arial" panose="020B0604020202020204" pitchFamily="34" charset="0"/>
              </a:rPr>
              <a:t>Provided support to military veterans with their farming project.</a:t>
            </a:r>
          </a:p>
          <a:p>
            <a:pPr marL="257175" indent="-257175">
              <a:buFont typeface="Wingdings" pitchFamily="2" charset="2"/>
              <a:buChar char="§"/>
              <a:defRPr/>
            </a:pPr>
            <a:r>
              <a:rPr lang="en-ZA" sz="1400" b="1" dirty="0">
                <a:latin typeface="Arial" panose="020B0604020202020204" pitchFamily="34" charset="0"/>
                <a:cs typeface="Arial" panose="020B0604020202020204" pitchFamily="34" charset="0"/>
              </a:rPr>
              <a:t>Disaster Relief Initiatives (Gauteng and Eastern Cape)</a:t>
            </a:r>
          </a:p>
          <a:p>
            <a:pPr marL="600075" lvl="1" indent="-257175" algn="just">
              <a:buFont typeface="Wingdings" panose="05000000000000000000" pitchFamily="2" charset="2"/>
              <a:buChar char="ü"/>
              <a:defRPr/>
            </a:pPr>
            <a:r>
              <a:rPr lang="en-ZA" sz="1400" dirty="0">
                <a:latin typeface="Arial" panose="020B0604020202020204" pitchFamily="34" charset="0"/>
                <a:cs typeface="Arial" panose="020B0604020202020204" pitchFamily="34" charset="0"/>
              </a:rPr>
              <a:t>Donated food parcels, water and blankets to a number </a:t>
            </a:r>
            <a:r>
              <a:rPr lang="en-ZA" sz="1400" dirty="0" smtClean="0">
                <a:latin typeface="Arial" panose="020B0604020202020204" pitchFamily="34" charset="0"/>
                <a:cs typeface="Arial" panose="020B0604020202020204" pitchFamily="34" charset="0"/>
              </a:rPr>
              <a:t>of communities </a:t>
            </a:r>
            <a:r>
              <a:rPr lang="en-ZA" sz="1400" dirty="0">
                <a:latin typeface="Arial" panose="020B0604020202020204" pitchFamily="34" charset="0"/>
                <a:cs typeface="Arial" panose="020B0604020202020204" pitchFamily="34" charset="0"/>
              </a:rPr>
              <a:t>in KZN during the recent flood disaster.</a:t>
            </a:r>
          </a:p>
        </p:txBody>
      </p:sp>
      <p:pic>
        <p:nvPicPr>
          <p:cNvPr id="2" name="Picture 1"/>
          <p:cNvPicPr>
            <a:picLocks noChangeAspect="1"/>
          </p:cNvPicPr>
          <p:nvPr/>
        </p:nvPicPr>
        <p:blipFill>
          <a:blip r:embed="rId3" cstate="print"/>
          <a:stretch>
            <a:fillRect/>
          </a:stretch>
        </p:blipFill>
        <p:spPr>
          <a:xfrm>
            <a:off x="7281716" y="3329797"/>
            <a:ext cx="1726048" cy="1007356"/>
          </a:xfrm>
          <a:prstGeom prst="rect">
            <a:avLst/>
          </a:prstGeom>
        </p:spPr>
      </p:pic>
      <p:pic>
        <p:nvPicPr>
          <p:cNvPr id="5" name="Picture 4"/>
          <p:cNvPicPr>
            <a:picLocks noChangeAspect="1"/>
          </p:cNvPicPr>
          <p:nvPr/>
        </p:nvPicPr>
        <p:blipFill>
          <a:blip r:embed="rId4" cstate="print"/>
          <a:stretch>
            <a:fillRect/>
          </a:stretch>
        </p:blipFill>
        <p:spPr>
          <a:xfrm>
            <a:off x="7281716" y="5133920"/>
            <a:ext cx="1726048" cy="971550"/>
          </a:xfrm>
          <a:prstGeom prst="rect">
            <a:avLst/>
          </a:prstGeom>
        </p:spPr>
      </p:pic>
      <p:sp>
        <p:nvSpPr>
          <p:cNvPr id="7" name="Footer Placeholder 6"/>
          <p:cNvSpPr>
            <a:spLocks noGrp="1"/>
          </p:cNvSpPr>
          <p:nvPr>
            <p:ph type="ftr" sz="quarter" idx="11"/>
          </p:nvPr>
        </p:nvSpPr>
        <p:spPr>
          <a:xfrm>
            <a:off x="3111397" y="6538912"/>
            <a:ext cx="2895600" cy="365125"/>
          </a:xfrm>
        </p:spPr>
        <p:txBody>
          <a:bodyPr/>
          <a:lstStyle/>
          <a:p>
            <a:pPr>
              <a:defRPr/>
            </a:pPr>
            <a:r>
              <a:rPr lang="en-US" dirty="0" smtClean="0">
                <a:latin typeface="Arial" panose="020B0604020202020204" pitchFamily="34" charset="0"/>
                <a:cs typeface="Arial" panose="020B0604020202020204" pitchFamily="34" charset="0"/>
              </a:rPr>
              <a:t>CONFIDENTIAL</a:t>
            </a:r>
            <a:endParaRPr lang="en-US"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a:defRPr/>
            </a:pPr>
            <a:fld id="{C47BD82F-30A6-4BD7-946D-91C69D9EBCFD}" type="slidenum">
              <a:rPr lang="en-US" altLang="en-US" smtClean="0"/>
              <a:pPr>
                <a:defRPr/>
              </a:pPr>
              <a:t>33</a:t>
            </a:fld>
            <a:endParaRPr lang="en-US" altLang="en-US" dirty="0"/>
          </a:p>
        </p:txBody>
      </p:sp>
    </p:spTree>
    <p:extLst>
      <p:ext uri="{BB962C8B-B14F-4D97-AF65-F5344CB8AC3E}">
        <p14:creationId xmlns:p14="http://schemas.microsoft.com/office/powerpoint/2010/main" xmlns="" val="16100596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6150634" cy="94614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3" name="Title 1"/>
          <p:cNvSpPr>
            <a:spLocks noGrp="1"/>
          </p:cNvSpPr>
          <p:nvPr>
            <p:ph type="title"/>
          </p:nvPr>
        </p:nvSpPr>
        <p:spPr>
          <a:xfrm>
            <a:off x="80392" y="-2"/>
            <a:ext cx="5998234" cy="946150"/>
          </a:xfrm>
        </p:spPr>
        <p:txBody>
          <a:bodyPr>
            <a:noAutofit/>
          </a:bodyPr>
          <a:lstStyle/>
          <a:p>
            <a:pPr eaLnBrk="1" hangingPunct="1"/>
            <a:r>
              <a:rPr lang="en-US" altLang="en-US" sz="2800" b="1" dirty="0" smtClean="0">
                <a:solidFill>
                  <a:schemeClr val="bg1"/>
                </a:solidFill>
                <a:latin typeface="Arial" charset="0"/>
                <a:cs typeface="Arial" charset="0"/>
              </a:rPr>
              <a:t>HUMAN CAPITAL MANAGEMENT</a:t>
            </a:r>
          </a:p>
        </p:txBody>
      </p:sp>
      <p:sp>
        <p:nvSpPr>
          <p:cNvPr id="4" name="Rectangle 3"/>
          <p:cNvSpPr/>
          <p:nvPr/>
        </p:nvSpPr>
        <p:spPr>
          <a:xfrm>
            <a:off x="80392" y="1045800"/>
            <a:ext cx="8812088" cy="187743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934607"/>
                </a:solidFill>
                <a:effectLst/>
                <a:uLnTx/>
                <a:uFillTx/>
                <a:latin typeface="Arial" panose="020B0604020202020204" pitchFamily="34" charset="0"/>
                <a:ea typeface="+mn-ea"/>
                <a:cs typeface="Arial" panose="020B0604020202020204" pitchFamily="34" charset="0"/>
              </a:rPr>
              <a:t>STRATEGIC OBJECTIVE – </a:t>
            </a:r>
            <a:r>
              <a:rPr kumimoji="0" lang="en-US" sz="1800" b="1" i="0" u="none" strike="noStrike" kern="1200" cap="none" spc="0" normalizeH="0" baseline="0" noProof="0" dirty="0" smtClean="0">
                <a:ln>
                  <a:noFill/>
                </a:ln>
                <a:solidFill>
                  <a:srgbClr val="934607"/>
                </a:solidFill>
                <a:effectLst/>
                <a:uLnTx/>
                <a:uFillTx/>
                <a:latin typeface="Arial" panose="020B0604020202020204" pitchFamily="34" charset="0"/>
                <a:ea typeface="+mn-ea"/>
                <a:cs typeface="Arial" panose="020B0604020202020204" pitchFamily="34" charset="0"/>
              </a:rPr>
              <a:t>STAKEHOLDER MANAGEMENT</a:t>
            </a:r>
            <a:endParaRPr kumimoji="0" lang="en-US" sz="1800" b="1" i="0" u="none" strike="noStrike" kern="1200" cap="none" spc="0" normalizeH="0" baseline="0" noProof="0" dirty="0">
              <a:ln>
                <a:noFill/>
              </a:ln>
              <a:solidFill>
                <a:srgbClr val="93460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smtClean="0">
              <a:ln>
                <a:noFill/>
              </a:ln>
              <a:solidFill>
                <a:srgbClr val="934607"/>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400" b="1" i="0" u="none" strike="noStrike" kern="1200" cap="none" spc="0" normalizeH="0" baseline="0" noProof="0" dirty="0" smtClean="0">
                <a:ln>
                  <a:noFill/>
                </a:ln>
                <a:solidFill>
                  <a:srgbClr val="934607"/>
                </a:solidFill>
                <a:effectLst/>
                <a:uLnTx/>
                <a:uFillTx/>
                <a:latin typeface="Arial" panose="020B0604020202020204" pitchFamily="34" charset="0"/>
                <a:ea typeface="+mn-ea"/>
                <a:cs typeface="Arial" panose="020B0604020202020204" pitchFamily="34" charset="0"/>
              </a:rPr>
              <a:t>Employment Equity Targets</a:t>
            </a:r>
            <a:endParaRPr kumimoji="0" lang="en-US" sz="1400" b="1" i="0" u="none" strike="noStrike" kern="1200" cap="none" spc="0" normalizeH="0" baseline="0" noProof="0" dirty="0">
              <a:ln>
                <a:noFill/>
              </a:ln>
              <a:solidFill>
                <a:srgbClr val="934607"/>
              </a:solidFill>
              <a:effectLst/>
              <a:uLnTx/>
              <a:uFillTx/>
              <a:latin typeface="Arial" panose="020B0604020202020204" pitchFamily="34" charset="0"/>
              <a:ea typeface="+mn-ea"/>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ZA"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Measuring our workforce demographics is vital to achieve a diverse workforce at all levels.  Armscor </a:t>
            </a:r>
            <a:r>
              <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continues to drive transformation through </a:t>
            </a:r>
            <a:r>
              <a:rPr kumimoji="0" lang="en-ZA"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Employment Equity (EE) </a:t>
            </a:r>
            <a:r>
              <a:rPr kumimoji="0" lang="en-ZA"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Plan. </a:t>
            </a:r>
            <a:r>
              <a:rPr kumimoji="0" lang="en-ZA"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The target for increasing </a:t>
            </a:r>
            <a:r>
              <a:rPr kumimoji="0" lang="en-ZA"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black representation</a:t>
            </a:r>
            <a:r>
              <a:rPr kumimoji="0" lang="en-ZA"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for the financial year 2021/2022 was set at 83%. However, </a:t>
            </a:r>
            <a:r>
              <a:rPr kumimoji="0" lang="en-ZA" sz="14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Armscor</a:t>
            </a:r>
            <a:r>
              <a:rPr kumimoji="0" lang="en-ZA"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exceeded the target by </a:t>
            </a:r>
            <a:r>
              <a:rPr kumimoji="0" lang="en-ZA"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achieving  87.05%.</a:t>
            </a:r>
          </a:p>
          <a:p>
            <a:pPr marL="285750" marR="0" lvl="0" indent="-285750" algn="just"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latest data show that </a:t>
            </a:r>
            <a:r>
              <a:rPr kumimoji="0" lang="en-ZA"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female representation </a:t>
            </a:r>
            <a:r>
              <a:rPr kumimoji="0" lang="en-ZA"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increased to 40%</a:t>
            </a:r>
            <a:r>
              <a:rPr kumimoji="0" lang="en-ZA"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during the review period </a:t>
            </a:r>
            <a:r>
              <a:rPr kumimoji="0" lang="en-ZA"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2021/2022. </a:t>
            </a:r>
            <a:endPar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9" name="Chart 8"/>
          <p:cNvGraphicFramePr>
            <a:graphicFrameLocks/>
          </p:cNvGraphicFramePr>
          <p:nvPr>
            <p:extLst>
              <p:ext uri="{D42A27DB-BD31-4B8C-83A1-F6EECF244321}">
                <p14:modId xmlns:p14="http://schemas.microsoft.com/office/powerpoint/2010/main" xmlns="" val="1528174579"/>
              </p:ext>
            </p:extLst>
          </p:nvPr>
        </p:nvGraphicFramePr>
        <p:xfrm>
          <a:off x="4240040" y="3022889"/>
          <a:ext cx="4514850" cy="33803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p:cNvGraphicFramePr>
            <a:graphicFrameLocks/>
          </p:cNvGraphicFramePr>
          <p:nvPr>
            <p:extLst>
              <p:ext uri="{D42A27DB-BD31-4B8C-83A1-F6EECF244321}">
                <p14:modId xmlns:p14="http://schemas.microsoft.com/office/powerpoint/2010/main" xmlns="" val="2358630280"/>
              </p:ext>
            </p:extLst>
          </p:nvPr>
        </p:nvGraphicFramePr>
        <p:xfrm>
          <a:off x="231849" y="3022889"/>
          <a:ext cx="3827468" cy="3380345"/>
        </p:xfrm>
        <a:graphic>
          <a:graphicData uri="http://schemas.openxmlformats.org/drawingml/2006/chart">
            <c:chart xmlns:c="http://schemas.openxmlformats.org/drawingml/2006/chart" xmlns:r="http://schemas.openxmlformats.org/officeDocument/2006/relationships" r:id="rId5"/>
          </a:graphicData>
        </a:graphic>
      </p:graphicFrame>
      <p:sp>
        <p:nvSpPr>
          <p:cNvPr id="2" name="Footer Placeholder 1"/>
          <p:cNvSpPr>
            <a:spLocks noGrp="1"/>
          </p:cNvSpPr>
          <p:nvPr>
            <p:ph type="ftr" sz="quarter" idx="11"/>
          </p:nvPr>
        </p:nvSpPr>
        <p:spPr/>
        <p:txBody>
          <a:bodyPr/>
          <a:lstStyle/>
          <a:p>
            <a:r>
              <a:rPr lang="en-GB" dirty="0" smtClean="0">
                <a:latin typeface="Arial" panose="020B0604020202020204" pitchFamily="34" charset="0"/>
                <a:cs typeface="Arial" panose="020B0604020202020204" pitchFamily="34" charset="0"/>
              </a:rPr>
              <a:t>CONFIDENTIAL</a:t>
            </a:r>
            <a:endParaRPr lang="en-GB"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CA54F45E-2311-4660-8D89-84480CF660E7}" type="slidenum">
              <a:rPr lang="en-GB" smtClean="0"/>
              <a:pPr/>
              <a:t>34</a:t>
            </a:fld>
            <a:endParaRPr lang="en-GB" dirty="0"/>
          </a:p>
        </p:txBody>
      </p:sp>
    </p:spTree>
    <p:extLst>
      <p:ext uri="{BB962C8B-B14F-4D97-AF65-F5344CB8AC3E}">
        <p14:creationId xmlns:p14="http://schemas.microsoft.com/office/powerpoint/2010/main" xmlns="" val="6160181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6115050" cy="81438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itle 1"/>
          <p:cNvSpPr>
            <a:spLocks noGrp="1"/>
          </p:cNvSpPr>
          <p:nvPr>
            <p:ph type="title"/>
          </p:nvPr>
        </p:nvSpPr>
        <p:spPr>
          <a:xfrm>
            <a:off x="35496" y="115528"/>
            <a:ext cx="5960491" cy="765587"/>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pPr eaLnBrk="1" hangingPunct="1"/>
            <a:r>
              <a:rPr lang="en-ZA" altLang="en-US" sz="3200" b="1" dirty="0" smtClean="0">
                <a:solidFill>
                  <a:srgbClr val="FFFFFF"/>
                </a:solidFill>
                <a:latin typeface="Arial" charset="0"/>
                <a:cs typeface="Arial" charset="0"/>
              </a:rPr>
              <a:t/>
            </a:r>
            <a:br>
              <a:rPr lang="en-ZA" altLang="en-US" sz="3200" b="1" dirty="0" smtClean="0">
                <a:solidFill>
                  <a:srgbClr val="FFFFFF"/>
                </a:solidFill>
                <a:latin typeface="Arial" charset="0"/>
                <a:cs typeface="Arial" charset="0"/>
              </a:rPr>
            </a:br>
            <a:r>
              <a:rPr lang="en-ZA" altLang="en-US" sz="3200" b="1" dirty="0" smtClean="0">
                <a:solidFill>
                  <a:srgbClr val="FFFFFF"/>
                </a:solidFill>
                <a:latin typeface="Arial" charset="0"/>
                <a:cs typeface="Arial" charset="0"/>
              </a:rPr>
              <a:t>FINANCIAL PERFORMANCE</a:t>
            </a:r>
            <a:br>
              <a:rPr lang="en-ZA" altLang="en-US" sz="3200" b="1" dirty="0" smtClean="0">
                <a:solidFill>
                  <a:srgbClr val="FFFFFF"/>
                </a:solidFill>
                <a:latin typeface="Arial" charset="0"/>
                <a:cs typeface="Arial" charset="0"/>
              </a:rPr>
            </a:br>
            <a:endParaRPr lang="en-US" altLang="en-US" b="1" dirty="0" smtClean="0">
              <a:solidFill>
                <a:schemeClr val="bg1"/>
              </a:solidFill>
              <a:latin typeface="Arial" charset="0"/>
              <a:cs typeface="Arial" charset="0"/>
            </a:endParaRPr>
          </a:p>
        </p:txBody>
      </p:sp>
      <p:pic>
        <p:nvPicPr>
          <p:cNvPr id="9" name="Picture 5"/>
          <p:cNvPicPr>
            <a:picLocks noGrp="1" noChangeAspect="1" noChangeArrowheads="1"/>
          </p:cNvPicPr>
          <p:nvPr>
            <p:ph sz="half" idx="4294967295"/>
          </p:nvPr>
        </p:nvPicPr>
        <p:blipFill>
          <a:blip r:embed="rId4" cstate="print">
            <a:extLst>
              <a:ext uri="{28A0092B-C50C-407E-A947-70E740481C1C}">
                <a14:useLocalDpi xmlns:a14="http://schemas.microsoft.com/office/drawing/2010/main" xmlns="" val="0"/>
              </a:ext>
            </a:extLst>
          </a:blip>
          <a:srcRect/>
          <a:stretch>
            <a:fillRect/>
          </a:stretch>
        </p:blipFill>
        <p:spPr>
          <a:xfrm>
            <a:off x="327025" y="4221088"/>
            <a:ext cx="4300538" cy="2735337"/>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Content Placeholder 4"/>
          <p:cNvSpPr>
            <a:spLocks noGrp="1"/>
          </p:cNvSpPr>
          <p:nvPr>
            <p:ph sz="quarter" idx="4294967295"/>
          </p:nvPr>
        </p:nvSpPr>
        <p:spPr>
          <a:xfrm>
            <a:off x="5724128" y="947842"/>
            <a:ext cx="3298243" cy="5649510"/>
          </a:xfrm>
          <a:prstGeom prst="rect">
            <a:avLst/>
          </a:prstGeom>
        </p:spPr>
        <p:txBody>
          <a:bodyPr>
            <a:normAutofit fontScale="92500" lnSpcReduction="10000"/>
          </a:bodyPr>
          <a:lstStyle/>
          <a:p>
            <a:pPr marL="0" indent="0">
              <a:buFont typeface="Arial" panose="020B0604020202020204" pitchFamily="34" charset="0"/>
              <a:buNone/>
              <a:defRPr/>
            </a:pPr>
            <a:r>
              <a:rPr lang="en-US" sz="1200" b="1" dirty="0" smtClean="0">
                <a:solidFill>
                  <a:srgbClr val="934607"/>
                </a:solidFill>
                <a:latin typeface="Arial" panose="020B0604020202020204" pitchFamily="34" charset="0"/>
                <a:cs typeface="Arial" panose="020B0604020202020204" pitchFamily="34" charset="0"/>
              </a:rPr>
              <a:t>MAIN UNDERLYING PERFORMANCE FACTORS:</a:t>
            </a:r>
          </a:p>
          <a:p>
            <a:pPr marL="0" indent="0">
              <a:buFont typeface="Arial" panose="020B0604020202020204" pitchFamily="34" charset="0"/>
              <a:buNone/>
              <a:defRPr/>
            </a:pPr>
            <a:endParaRPr lang="en-US" sz="1200" b="1" u="sng" dirty="0" smtClean="0">
              <a:solidFill>
                <a:srgbClr val="934607"/>
              </a:solidFill>
              <a:latin typeface="Arial" panose="020B0604020202020204" pitchFamily="34" charset="0"/>
              <a:cs typeface="Arial" panose="020B0604020202020204" pitchFamily="34" charset="0"/>
            </a:endParaRPr>
          </a:p>
          <a:p>
            <a:pPr marL="0" indent="0">
              <a:buNone/>
              <a:defRPr/>
            </a:pPr>
            <a:r>
              <a:rPr lang="en-US" sz="1200" b="1" u="sng" dirty="0" smtClean="0">
                <a:solidFill>
                  <a:srgbClr val="934607"/>
                </a:solidFill>
                <a:latin typeface="Arial" panose="020B0604020202020204" pitchFamily="34" charset="0"/>
                <a:cs typeface="Arial" panose="020B0604020202020204" pitchFamily="34" charset="0"/>
              </a:rPr>
              <a:t>Net Surplus Detractors</a:t>
            </a:r>
          </a:p>
          <a:p>
            <a:pPr algn="just">
              <a:buFont typeface="Wingdings" panose="05000000000000000000" pitchFamily="2" charset="2"/>
              <a:buChar char="Ø"/>
              <a:defRPr/>
            </a:pPr>
            <a:r>
              <a:rPr lang="en-US" sz="1200" dirty="0" smtClean="0">
                <a:latin typeface="Arial" panose="020B0604020202020204" pitchFamily="34" charset="0"/>
                <a:cs typeface="Arial" panose="020B0604020202020204" pitchFamily="34" charset="0"/>
              </a:rPr>
              <a:t>Voluntary severance packages paid in the current year contributed to a 6% increase in personnel costs. Savings are expected to be realized over the next three years.</a:t>
            </a:r>
          </a:p>
          <a:p>
            <a:pPr algn="just">
              <a:buFont typeface="Wingdings" panose="05000000000000000000" pitchFamily="2" charset="2"/>
              <a:buChar char="Ø"/>
              <a:defRPr/>
            </a:pPr>
            <a:endParaRPr lang="en-US" sz="1200" dirty="0" smtClean="0">
              <a:latin typeface="Arial" panose="020B0604020202020204" pitchFamily="34" charset="0"/>
              <a:cs typeface="Arial" panose="020B0604020202020204" pitchFamily="34" charset="0"/>
            </a:endParaRPr>
          </a:p>
          <a:p>
            <a:pPr algn="just">
              <a:buFont typeface="Wingdings" panose="05000000000000000000" pitchFamily="2" charset="2"/>
              <a:buChar char="Ø"/>
              <a:defRPr/>
            </a:pPr>
            <a:r>
              <a:rPr lang="en-US" sz="1200" dirty="0" smtClean="0">
                <a:latin typeface="Arial" panose="020B0604020202020204" pitchFamily="34" charset="0"/>
                <a:cs typeface="Arial" panose="020B0604020202020204" pitchFamily="34" charset="0"/>
              </a:rPr>
              <a:t>Expenses remain well managed and increased by 16% due to return of economic activity post COVID-19 and cost of the severance packages.</a:t>
            </a:r>
          </a:p>
          <a:p>
            <a:pPr marL="0" indent="0" algn="just">
              <a:buNone/>
              <a:defRPr/>
            </a:pPr>
            <a:endParaRPr lang="en-US" sz="1200" dirty="0" smtClean="0">
              <a:latin typeface="Arial" panose="020B0604020202020204" pitchFamily="34" charset="0"/>
              <a:cs typeface="Arial" panose="020B0604020202020204" pitchFamily="34" charset="0"/>
            </a:endParaRPr>
          </a:p>
          <a:p>
            <a:pPr algn="just">
              <a:buFont typeface="Wingdings" panose="05000000000000000000" pitchFamily="2" charset="2"/>
              <a:buChar char="Ø"/>
              <a:defRPr/>
            </a:pPr>
            <a:r>
              <a:rPr lang="en-US" sz="1200" dirty="0" smtClean="0">
                <a:latin typeface="Arial" panose="020B0604020202020204" pitchFamily="34" charset="0"/>
                <a:cs typeface="Arial" panose="020B0604020202020204" pitchFamily="34" charset="0"/>
              </a:rPr>
              <a:t>Lower revenue, excluding the main allocation, decreased by 9% due to reduced funding for technology projects and the lingering effect of COVID-19 on operations. </a:t>
            </a:r>
          </a:p>
          <a:p>
            <a:pPr algn="just">
              <a:buFont typeface="Wingdings" panose="05000000000000000000" pitchFamily="2" charset="2"/>
              <a:buChar char="Ø"/>
              <a:defRPr/>
            </a:pPr>
            <a:endParaRPr lang="en-US" sz="1200" dirty="0" smtClean="0">
              <a:latin typeface="Arial" panose="020B0604020202020204" pitchFamily="34" charset="0"/>
              <a:cs typeface="Arial" panose="020B0604020202020204" pitchFamily="34" charset="0"/>
            </a:endParaRPr>
          </a:p>
          <a:p>
            <a:pPr algn="just">
              <a:buFont typeface="Wingdings" panose="05000000000000000000" pitchFamily="2" charset="2"/>
              <a:buChar char="Ø"/>
              <a:defRPr/>
            </a:pPr>
            <a:r>
              <a:rPr lang="en-US" sz="1200" dirty="0">
                <a:latin typeface="Arial" panose="020B0604020202020204" pitchFamily="34" charset="0"/>
                <a:cs typeface="Arial" panose="020B0604020202020204" pitchFamily="34" charset="0"/>
              </a:rPr>
              <a:t>The </a:t>
            </a:r>
            <a:r>
              <a:rPr lang="en-US" sz="1200" dirty="0" smtClean="0">
                <a:latin typeface="Arial" panose="020B0604020202020204" pitchFamily="34" charset="0"/>
                <a:cs typeface="Arial" panose="020B0604020202020204" pitchFamily="34" charset="0"/>
              </a:rPr>
              <a:t>fair value adjustment reflecting the lower value of </a:t>
            </a:r>
            <a:r>
              <a:rPr lang="en-US" sz="1200" dirty="0">
                <a:latin typeface="Arial" panose="020B0604020202020204" pitchFamily="34" charset="0"/>
                <a:cs typeface="Arial" panose="020B0604020202020204" pitchFamily="34" charset="0"/>
              </a:rPr>
              <a:t>fixed </a:t>
            </a:r>
            <a:r>
              <a:rPr lang="en-US" sz="1200" dirty="0" smtClean="0">
                <a:latin typeface="Arial" panose="020B0604020202020204" pitchFamily="34" charset="0"/>
                <a:cs typeface="Arial" panose="020B0604020202020204" pitchFamily="34" charset="0"/>
              </a:rPr>
              <a:t>properties, </a:t>
            </a:r>
            <a:r>
              <a:rPr lang="en-US" sz="1200" dirty="0">
                <a:latin typeface="Arial" panose="020B0604020202020204" pitchFamily="34" charset="0"/>
                <a:cs typeface="Arial" panose="020B0604020202020204" pitchFamily="34" charset="0"/>
              </a:rPr>
              <a:t>resulted in a R46m </a:t>
            </a:r>
            <a:r>
              <a:rPr lang="en-US" sz="1200" dirty="0" smtClean="0">
                <a:latin typeface="Arial" panose="020B0604020202020204" pitchFamily="34" charset="0"/>
                <a:cs typeface="Arial" panose="020B0604020202020204" pitchFamily="34" charset="0"/>
              </a:rPr>
              <a:t>cost to the Group  in </a:t>
            </a:r>
            <a:r>
              <a:rPr lang="en-US" sz="1200" dirty="0">
                <a:latin typeface="Arial" panose="020B0604020202020204" pitchFamily="34" charset="0"/>
                <a:cs typeface="Arial" panose="020B0604020202020204" pitchFamily="34" charset="0"/>
              </a:rPr>
              <a:t>the current year.</a:t>
            </a:r>
          </a:p>
          <a:p>
            <a:pPr algn="just">
              <a:buFont typeface="Wingdings" panose="05000000000000000000" pitchFamily="2" charset="2"/>
              <a:buChar char="Ø"/>
              <a:defRPr/>
            </a:pPr>
            <a:endParaRPr lang="en-US" sz="1200" dirty="0" smtClean="0">
              <a:latin typeface="Arial" panose="020B0604020202020204" pitchFamily="34" charset="0"/>
              <a:cs typeface="Arial" panose="020B0604020202020204" pitchFamily="34" charset="0"/>
            </a:endParaRPr>
          </a:p>
          <a:p>
            <a:pPr marL="0" indent="0" algn="just">
              <a:buNone/>
              <a:defRPr/>
            </a:pPr>
            <a:r>
              <a:rPr lang="en-US" sz="1200" b="1" u="sng" dirty="0" smtClean="0">
                <a:solidFill>
                  <a:srgbClr val="934607"/>
                </a:solidFill>
                <a:latin typeface="Arial" panose="020B0604020202020204" pitchFamily="34" charset="0"/>
                <a:cs typeface="Arial" panose="020B0604020202020204" pitchFamily="34" charset="0"/>
              </a:rPr>
              <a:t>Net Surplus Contributors</a:t>
            </a:r>
          </a:p>
          <a:p>
            <a:pPr algn="just">
              <a:buFont typeface="Wingdings" panose="05000000000000000000" pitchFamily="2" charset="2"/>
              <a:buChar char="Ø"/>
              <a:defRPr/>
            </a:pPr>
            <a:r>
              <a:rPr lang="en-US" sz="1200" dirty="0" smtClean="0">
                <a:latin typeface="Arial" panose="020B0604020202020204" pitchFamily="34" charset="0"/>
                <a:cs typeface="Arial" panose="020B0604020202020204" pitchFamily="34" charset="0"/>
              </a:rPr>
              <a:t>7% relative increase in the main allocation compared to prior year, which included cuts effected to fund unplanned government COVID-19 expenditure. </a:t>
            </a:r>
          </a:p>
          <a:p>
            <a:pPr marL="342900" lvl="1" indent="-342900" algn="just">
              <a:buFont typeface="Wingdings" panose="05000000000000000000" pitchFamily="2" charset="2"/>
              <a:buChar char="Ø"/>
              <a:defRPr/>
            </a:pPr>
            <a:endParaRPr lang="en-US" sz="1200" dirty="0">
              <a:latin typeface="Arial" panose="020B0604020202020204" pitchFamily="34" charset="0"/>
              <a:cs typeface="Arial" panose="020B0604020202020204" pitchFamily="34" charset="0"/>
            </a:endParaRPr>
          </a:p>
          <a:p>
            <a:pPr marL="228600" indent="-171450" algn="just">
              <a:buFont typeface="Wingdings" panose="05000000000000000000" pitchFamily="2" charset="2"/>
              <a:buChar char="Ø"/>
              <a:defRPr/>
            </a:pPr>
            <a:r>
              <a:rPr lang="en-US" altLang="en-US" sz="1200" b="1" dirty="0" smtClean="0">
                <a:latin typeface="Arial" panose="020B0604020202020204" pitchFamily="34" charset="0"/>
                <a:cs typeface="Arial" panose="020B0604020202020204" pitchFamily="34" charset="0"/>
              </a:rPr>
              <a:t>Allocation </a:t>
            </a:r>
            <a:r>
              <a:rPr lang="en-US" altLang="en-US" sz="1200" b="1" dirty="0">
                <a:latin typeface="Arial" panose="020B0604020202020204" pitchFamily="34" charset="0"/>
                <a:cs typeface="Arial" panose="020B0604020202020204" pitchFamily="34" charset="0"/>
              </a:rPr>
              <a:t>(government grant) covers </a:t>
            </a:r>
            <a:r>
              <a:rPr lang="en-US" altLang="en-US" sz="1200" b="1" dirty="0" smtClean="0">
                <a:latin typeface="Arial" panose="020B0604020202020204" pitchFamily="34" charset="0"/>
                <a:cs typeface="Arial" panose="020B0604020202020204" pitchFamily="34" charset="0"/>
              </a:rPr>
              <a:t>73,3% </a:t>
            </a:r>
            <a:r>
              <a:rPr lang="en-US" altLang="en-US" sz="1200" b="1" dirty="0">
                <a:latin typeface="Arial" panose="020B0604020202020204" pitchFamily="34" charset="0"/>
                <a:cs typeface="Arial" panose="020B0604020202020204" pitchFamily="34" charset="0"/>
              </a:rPr>
              <a:t>of expenditure.</a:t>
            </a:r>
          </a:p>
          <a:p>
            <a:pPr lvl="1" algn="just">
              <a:buFont typeface="Wingdings" panose="05000000000000000000" pitchFamily="2" charset="2"/>
              <a:buChar char="Ø"/>
              <a:defRPr/>
            </a:pPr>
            <a:endParaRPr lang="en-US" altLang="en-US" sz="1200" dirty="0">
              <a:solidFill>
                <a:schemeClr val="tx2">
                  <a:lumMod val="75000"/>
                </a:schemeClr>
              </a:solidFill>
              <a:cs typeface="Arial" panose="020B0604020202020204" pitchFamily="34" charset="0"/>
            </a:endParaRPr>
          </a:p>
          <a:p>
            <a:pPr marL="0" indent="0" algn="just">
              <a:buNone/>
              <a:defRPr/>
            </a:pPr>
            <a:endParaRPr lang="en-US" sz="1300" dirty="0" smtClean="0">
              <a:solidFill>
                <a:schemeClr val="tx2">
                  <a:lumMod val="75000"/>
                </a:schemeClr>
              </a:solidFill>
              <a:latin typeface="Arial" panose="020B0604020202020204" pitchFamily="34" charset="0"/>
              <a:cs typeface="Arial" panose="020B0604020202020204" pitchFamily="34" charset="0"/>
            </a:endParaRPr>
          </a:p>
        </p:txBody>
      </p:sp>
      <p:graphicFrame>
        <p:nvGraphicFramePr>
          <p:cNvPr id="2" name="Object 1"/>
          <p:cNvGraphicFramePr>
            <a:graphicFrameLocks noChangeAspect="1"/>
          </p:cNvGraphicFramePr>
          <p:nvPr>
            <p:extLst/>
          </p:nvPr>
        </p:nvGraphicFramePr>
        <p:xfrm>
          <a:off x="186531" y="964186"/>
          <a:ext cx="5033541" cy="2752725"/>
        </p:xfrm>
        <a:graphic>
          <a:graphicData uri="http://schemas.openxmlformats.org/presentationml/2006/ole">
            <p:oleObj spid="_x0000_s2548" name="Worksheet" r:id="rId5" imgW="4581342" imgH="2752659" progId="Excel.Sheet.12">
              <p:embed/>
            </p:oleObj>
          </a:graphicData>
        </a:graphic>
      </p:graphicFrame>
      <p:graphicFrame>
        <p:nvGraphicFramePr>
          <p:cNvPr id="4" name="Object 3"/>
          <p:cNvGraphicFramePr>
            <a:graphicFrameLocks noChangeAspect="1"/>
          </p:cNvGraphicFramePr>
          <p:nvPr>
            <p:extLst/>
          </p:nvPr>
        </p:nvGraphicFramePr>
        <p:xfrm>
          <a:off x="179784" y="3787070"/>
          <a:ext cx="4968280" cy="2752725"/>
        </p:xfrm>
        <a:graphic>
          <a:graphicData uri="http://schemas.openxmlformats.org/presentationml/2006/ole">
            <p:oleObj spid="_x0000_s2549" name="Worksheet" r:id="rId6" imgW="4581342" imgH="2752659" progId="Excel.Sheet.12">
              <p:embed/>
            </p:oleObj>
          </a:graphicData>
        </a:graphic>
      </p:graphicFrame>
      <p:sp>
        <p:nvSpPr>
          <p:cNvPr id="5" name="Footer Placeholder 4"/>
          <p:cNvSpPr>
            <a:spLocks noGrp="1"/>
          </p:cNvSpPr>
          <p:nvPr>
            <p:ph type="ftr" sz="quarter" idx="11"/>
          </p:nvPr>
        </p:nvSpPr>
        <p:spPr>
          <a:xfrm>
            <a:off x="3100387" y="6497860"/>
            <a:ext cx="2895600" cy="365125"/>
          </a:xfrm>
        </p:spPr>
        <p:txBody>
          <a:bodyPr/>
          <a:lstStyle/>
          <a:p>
            <a:pPr>
              <a:defRPr/>
            </a:pPr>
            <a:r>
              <a:rPr lang="en-US" dirty="0" smtClean="0">
                <a:latin typeface="Arial" panose="020B0604020202020204" pitchFamily="34" charset="0"/>
                <a:cs typeface="Arial" panose="020B0604020202020204" pitchFamily="34" charset="0"/>
              </a:rPr>
              <a:t>CONFIDENTIAL</a:t>
            </a:r>
            <a:endParaRPr lang="en-US"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a:defRPr/>
            </a:pPr>
            <a:fld id="{C47BD82F-30A6-4BD7-946D-91C69D9EBCFD}" type="slidenum">
              <a:rPr lang="en-US" altLang="en-US" smtClean="0"/>
              <a:pPr>
                <a:defRPr/>
              </a:pPr>
              <a:t>35</a:t>
            </a:fld>
            <a:endParaRPr lang="en-US" altLang="en-US" dirty="0"/>
          </a:p>
        </p:txBody>
      </p:sp>
    </p:spTree>
    <p:extLst>
      <p:ext uri="{BB962C8B-B14F-4D97-AF65-F5344CB8AC3E}">
        <p14:creationId xmlns:p14="http://schemas.microsoft.com/office/powerpoint/2010/main" xmlns="" val="7150577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1"/>
          <p:cNvSpPr>
            <a:spLocks noGrp="1"/>
          </p:cNvSpPr>
          <p:nvPr>
            <p:ph type="title"/>
          </p:nvPr>
        </p:nvSpPr>
        <p:spPr>
          <a:xfrm>
            <a:off x="-19050" y="104775"/>
            <a:ext cx="8229600" cy="946150"/>
          </a:xfrm>
        </p:spPr>
        <p:txBody>
          <a:bodyPr/>
          <a:lstStyle/>
          <a:p>
            <a:pPr algn="l" eaLnBrk="1" hangingPunct="1"/>
            <a:r>
              <a:rPr lang="en-US" altLang="en-US" sz="3200" b="1" dirty="0" smtClean="0">
                <a:solidFill>
                  <a:schemeClr val="bg1"/>
                </a:solidFill>
                <a:latin typeface="Arial" charset="0"/>
                <a:cs typeface="Arial" charset="0"/>
              </a:rPr>
              <a:t>SUSTAINABILITY REMEDIES</a:t>
            </a:r>
          </a:p>
        </p:txBody>
      </p:sp>
      <p:pic>
        <p:nvPicPr>
          <p:cNvPr id="6" name="Picture 2"/>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6115050" cy="89434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le 1"/>
          <p:cNvSpPr txBox="1">
            <a:spLocks/>
          </p:cNvSpPr>
          <p:nvPr/>
        </p:nvSpPr>
        <p:spPr bwMode="auto">
          <a:xfrm>
            <a:off x="62615" y="100188"/>
            <a:ext cx="5989820" cy="7139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eaLnBrk="1" hangingPunct="1"/>
            <a:r>
              <a:rPr lang="en-ZA" altLang="en-US" sz="3200" b="1" dirty="0" smtClean="0">
                <a:solidFill>
                  <a:srgbClr val="FFFFFF"/>
                </a:solidFill>
                <a:latin typeface="Arial" charset="0"/>
                <a:cs typeface="Arial" charset="0"/>
              </a:rPr>
              <a:t/>
            </a:r>
            <a:br>
              <a:rPr lang="en-ZA" altLang="en-US" sz="3200" b="1" dirty="0" smtClean="0">
                <a:solidFill>
                  <a:srgbClr val="FFFFFF"/>
                </a:solidFill>
                <a:latin typeface="Arial" charset="0"/>
                <a:cs typeface="Arial" charset="0"/>
              </a:rPr>
            </a:br>
            <a:r>
              <a:rPr lang="en-ZA" altLang="en-US" sz="2900" b="1" dirty="0" smtClean="0">
                <a:solidFill>
                  <a:srgbClr val="FFFFFF"/>
                </a:solidFill>
                <a:latin typeface="Arial" charset="0"/>
                <a:cs typeface="Arial" charset="0"/>
              </a:rPr>
              <a:t>FINANCIAL POSITION</a:t>
            </a:r>
            <a:br>
              <a:rPr lang="en-ZA" altLang="en-US" sz="2900" b="1" dirty="0" smtClean="0">
                <a:solidFill>
                  <a:srgbClr val="FFFFFF"/>
                </a:solidFill>
                <a:latin typeface="Arial" charset="0"/>
                <a:cs typeface="Arial" charset="0"/>
              </a:rPr>
            </a:br>
            <a:r>
              <a:rPr lang="en-ZA" altLang="en-US" sz="3200" b="1" dirty="0" smtClean="0">
                <a:solidFill>
                  <a:srgbClr val="FFFFFF"/>
                </a:solidFill>
                <a:latin typeface="Arial" charset="0"/>
                <a:cs typeface="Arial" charset="0"/>
              </a:rPr>
              <a:t>        </a:t>
            </a:r>
            <a:endParaRPr lang="en-US" altLang="en-US" b="1" dirty="0" smtClean="0">
              <a:solidFill>
                <a:schemeClr val="bg1"/>
              </a:solidFill>
              <a:latin typeface="Arial" charset="0"/>
              <a:cs typeface="Arial" charset="0"/>
            </a:endParaRPr>
          </a:p>
        </p:txBody>
      </p:sp>
      <p:pic>
        <p:nvPicPr>
          <p:cNvPr id="8" name="Picture 5"/>
          <p:cNvPicPr>
            <a:picLocks noGrp="1" noChangeAspect="1" noChangeArrowheads="1"/>
          </p:cNvPicPr>
          <p:nvPr>
            <p:ph sz="half" idx="4294967295"/>
          </p:nvPr>
        </p:nvPicPr>
        <p:blipFill>
          <a:blip r:embed="rId4" cstate="print">
            <a:extLst>
              <a:ext uri="{28A0092B-C50C-407E-A947-70E740481C1C}">
                <a14:useLocalDpi xmlns:a14="http://schemas.microsoft.com/office/drawing/2010/main" xmlns="" val="0"/>
              </a:ext>
            </a:extLst>
          </a:blip>
          <a:srcRect/>
          <a:stretch>
            <a:fillRect/>
          </a:stretch>
        </p:blipFill>
        <p:spPr>
          <a:xfrm>
            <a:off x="457200" y="1692275"/>
            <a:ext cx="4040188" cy="4543425"/>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Content Placeholder 4"/>
          <p:cNvSpPr>
            <a:spLocks noGrp="1"/>
          </p:cNvSpPr>
          <p:nvPr>
            <p:ph sz="quarter" idx="4294967295"/>
          </p:nvPr>
        </p:nvSpPr>
        <p:spPr>
          <a:xfrm>
            <a:off x="6156176" y="951475"/>
            <a:ext cx="2751821" cy="5645877"/>
          </a:xfrm>
          <a:prstGeom prst="rect">
            <a:avLst/>
          </a:prstGeom>
        </p:spPr>
        <p:txBody>
          <a:bodyPr>
            <a:normAutofit/>
          </a:bodyPr>
          <a:lstStyle/>
          <a:p>
            <a:pPr marL="0" indent="0" algn="just">
              <a:buFont typeface="Arial" panose="020B0604020202020204" pitchFamily="34" charset="0"/>
              <a:buNone/>
              <a:defRPr/>
            </a:pPr>
            <a:r>
              <a:rPr lang="en-ZA" sz="1400" b="1" u="sng" kern="0" dirty="0" smtClean="0">
                <a:solidFill>
                  <a:srgbClr val="934607"/>
                </a:solidFill>
                <a:latin typeface="Arial" panose="020B0604020202020204" pitchFamily="34" charset="0"/>
                <a:cs typeface="Arial" panose="020B0604020202020204" pitchFamily="34" charset="0"/>
              </a:rPr>
              <a:t>Financial Position</a:t>
            </a:r>
            <a:r>
              <a:rPr lang="en-ZA" sz="1400" b="1" kern="0" dirty="0" smtClean="0">
                <a:solidFill>
                  <a:srgbClr val="934607"/>
                </a:solidFill>
                <a:latin typeface="Arial" panose="020B0604020202020204" pitchFamily="34" charset="0"/>
                <a:cs typeface="Arial" panose="020B0604020202020204" pitchFamily="34" charset="0"/>
              </a:rPr>
              <a:t>:</a:t>
            </a:r>
          </a:p>
          <a:p>
            <a:pPr marL="0" indent="0" algn="just">
              <a:buNone/>
              <a:defRPr/>
            </a:pPr>
            <a:r>
              <a:rPr lang="en-US" sz="1300" dirty="0" smtClean="0">
                <a:solidFill>
                  <a:schemeClr val="tx2">
                    <a:lumMod val="75000"/>
                  </a:schemeClr>
                </a:solidFill>
                <a:latin typeface="Arial" panose="020B0604020202020204" pitchFamily="34" charset="0"/>
                <a:cs typeface="Arial" panose="020B0604020202020204" pitchFamily="34" charset="0"/>
              </a:rPr>
              <a:t> </a:t>
            </a:r>
            <a:endParaRPr lang="en-US" sz="1300" dirty="0">
              <a:solidFill>
                <a:schemeClr val="tx2">
                  <a:lumMod val="75000"/>
                </a:schemeClr>
              </a:solidFill>
              <a:latin typeface="Arial" panose="020B0604020202020204" pitchFamily="34" charset="0"/>
              <a:cs typeface="Arial" panose="020B0604020202020204" pitchFamily="34" charset="0"/>
            </a:endParaRPr>
          </a:p>
          <a:p>
            <a:pPr algn="just">
              <a:buFont typeface="Wingdings" panose="05000000000000000000" pitchFamily="2" charset="2"/>
              <a:buChar char="Ø"/>
              <a:defRPr/>
            </a:pPr>
            <a:r>
              <a:rPr lang="en-US" altLang="en-US" sz="1200" dirty="0">
                <a:latin typeface="Arial" panose="020B0604020202020204" pitchFamily="34" charset="0"/>
                <a:cs typeface="Arial" panose="020B0604020202020204" pitchFamily="34" charset="0"/>
              </a:rPr>
              <a:t>Total group value (shareholder value) </a:t>
            </a:r>
            <a:r>
              <a:rPr lang="en-US" altLang="en-US" sz="1200" dirty="0" smtClean="0">
                <a:latin typeface="Arial" panose="020B0604020202020204" pitchFamily="34" charset="0"/>
                <a:cs typeface="Arial" panose="020B0604020202020204" pitchFamily="34" charset="0"/>
              </a:rPr>
              <a:t>declined </a:t>
            </a:r>
            <a:r>
              <a:rPr lang="en-US" altLang="en-US" sz="1200" dirty="0">
                <a:latin typeface="Arial" panose="020B0604020202020204" pitchFamily="34" charset="0"/>
                <a:cs typeface="Arial" panose="020B0604020202020204" pitchFamily="34" charset="0"/>
              </a:rPr>
              <a:t>by </a:t>
            </a:r>
            <a:r>
              <a:rPr lang="en-US" altLang="en-US" sz="1200" dirty="0" smtClean="0">
                <a:latin typeface="Arial" panose="020B0604020202020204" pitchFamily="34" charset="0"/>
                <a:cs typeface="Arial" panose="020B0604020202020204" pitchFamily="34" charset="0"/>
              </a:rPr>
              <a:t>R392,8m (13%) as the value of fixed properties reduced following a market valuation indicating the current low demand in the property market following the impact of COVID-19.</a:t>
            </a:r>
          </a:p>
          <a:p>
            <a:pPr algn="just">
              <a:buFont typeface="Wingdings" panose="05000000000000000000" pitchFamily="2" charset="2"/>
              <a:buChar char="Ø"/>
              <a:defRPr/>
            </a:pPr>
            <a:endParaRPr lang="en-US" altLang="en-US" sz="1200" dirty="0">
              <a:latin typeface="Arial" panose="020B0604020202020204" pitchFamily="34" charset="0"/>
              <a:cs typeface="Arial" panose="020B0604020202020204" pitchFamily="34" charset="0"/>
            </a:endParaRPr>
          </a:p>
          <a:p>
            <a:pPr algn="just">
              <a:buFont typeface="Wingdings" panose="05000000000000000000" pitchFamily="2" charset="2"/>
              <a:buChar char="Ø"/>
              <a:defRPr/>
            </a:pPr>
            <a:r>
              <a:rPr lang="en-US" altLang="en-US" sz="1200" dirty="0" smtClean="0">
                <a:latin typeface="Arial" panose="020B0604020202020204" pitchFamily="34" charset="0"/>
                <a:cs typeface="Arial" panose="020B0604020202020204" pitchFamily="34" charset="0"/>
              </a:rPr>
              <a:t>Non-current liabilities increased by 12% due to higher long term employee benefits.</a:t>
            </a:r>
          </a:p>
          <a:p>
            <a:pPr algn="just">
              <a:buFont typeface="Wingdings" panose="05000000000000000000" pitchFamily="2" charset="2"/>
              <a:buChar char="Ø"/>
              <a:defRPr/>
            </a:pPr>
            <a:endParaRPr lang="en-US" altLang="en-US" sz="1200" dirty="0">
              <a:latin typeface="Arial" panose="020B0604020202020204" pitchFamily="34" charset="0"/>
              <a:cs typeface="Arial" panose="020B0604020202020204" pitchFamily="34" charset="0"/>
            </a:endParaRPr>
          </a:p>
          <a:p>
            <a:pPr algn="just">
              <a:buFont typeface="Wingdings" panose="05000000000000000000" pitchFamily="2" charset="2"/>
              <a:buChar char="Ø"/>
              <a:defRPr/>
            </a:pPr>
            <a:r>
              <a:rPr lang="en-US" altLang="en-US" sz="1200" dirty="0">
                <a:latin typeface="Arial" panose="020B0604020202020204" pitchFamily="34" charset="0"/>
                <a:cs typeface="Arial" panose="020B0604020202020204" pitchFamily="34" charset="0"/>
              </a:rPr>
              <a:t>The Group </a:t>
            </a:r>
            <a:r>
              <a:rPr lang="en-US" altLang="en-US" sz="1200" dirty="0" smtClean="0">
                <a:latin typeface="Arial" panose="020B0604020202020204" pitchFamily="34" charset="0"/>
                <a:cs typeface="Arial" panose="020B0604020202020204" pitchFamily="34" charset="0"/>
              </a:rPr>
              <a:t>maintained </a:t>
            </a:r>
            <a:r>
              <a:rPr lang="en-US" altLang="en-US" sz="1200" dirty="0">
                <a:latin typeface="Arial" panose="020B0604020202020204" pitchFamily="34" charset="0"/>
                <a:cs typeface="Arial" panose="020B0604020202020204" pitchFamily="34" charset="0"/>
              </a:rPr>
              <a:t>a healthy liquidity and solvency position. </a:t>
            </a:r>
          </a:p>
          <a:p>
            <a:pPr algn="just">
              <a:buFont typeface="Wingdings" panose="05000000000000000000" pitchFamily="2" charset="2"/>
              <a:buChar char="Ø"/>
              <a:defRPr/>
            </a:pPr>
            <a:endParaRPr lang="en-US" altLang="en-US" sz="1200" dirty="0">
              <a:solidFill>
                <a:schemeClr val="tx2">
                  <a:lumMod val="75000"/>
                </a:schemeClr>
              </a:solidFill>
              <a:latin typeface="Arial" panose="020B0604020202020204" pitchFamily="34" charset="0"/>
              <a:cs typeface="Arial" panose="020B0604020202020204" pitchFamily="34" charset="0"/>
            </a:endParaRPr>
          </a:p>
          <a:p>
            <a:pPr algn="just">
              <a:buFont typeface="Wingdings" panose="05000000000000000000" pitchFamily="2" charset="2"/>
              <a:buChar char="Ø"/>
              <a:defRPr/>
            </a:pPr>
            <a:endParaRPr lang="en-US" altLang="en-US" sz="1400" dirty="0">
              <a:solidFill>
                <a:schemeClr val="tx2">
                  <a:lumMod val="75000"/>
                </a:schemeClr>
              </a:solidFill>
              <a:cs typeface="Arial" panose="020B0604020202020204" pitchFamily="34" charset="0"/>
            </a:endParaRPr>
          </a:p>
          <a:p>
            <a:pPr algn="just">
              <a:buFont typeface="Wingdings" panose="05000000000000000000" pitchFamily="2" charset="2"/>
              <a:buChar char="ü"/>
              <a:defRPr/>
            </a:pPr>
            <a:endParaRPr lang="en-ZA" altLang="en-US" sz="1400" b="1" dirty="0" smtClean="0">
              <a:solidFill>
                <a:schemeClr val="tx2">
                  <a:lumMod val="75000"/>
                </a:schemeClr>
              </a:solidFill>
              <a:latin typeface="Arial" panose="020B0604020202020204" pitchFamily="34" charset="0"/>
              <a:cs typeface="Arial" panose="020B0604020202020204" pitchFamily="34" charset="0"/>
            </a:endParaRPr>
          </a:p>
        </p:txBody>
      </p:sp>
      <p:graphicFrame>
        <p:nvGraphicFramePr>
          <p:cNvPr id="2" name="Object 1"/>
          <p:cNvGraphicFramePr>
            <a:graphicFrameLocks noChangeAspect="1"/>
          </p:cNvGraphicFramePr>
          <p:nvPr>
            <p:extLst/>
          </p:nvPr>
        </p:nvGraphicFramePr>
        <p:xfrm>
          <a:off x="251520" y="1535694"/>
          <a:ext cx="5834220" cy="3909530"/>
        </p:xfrm>
        <a:graphic>
          <a:graphicData uri="http://schemas.openxmlformats.org/presentationml/2006/ole">
            <p:oleObj spid="_x0000_s3323" name="Worksheet" r:id="rId5" imgW="5762230" imgH="3772215" progId="Excel.Sheet.12">
              <p:embed/>
            </p:oleObj>
          </a:graphicData>
        </a:graphic>
      </p:graphicFrame>
      <p:sp>
        <p:nvSpPr>
          <p:cNvPr id="4" name="Footer Placeholder 3"/>
          <p:cNvSpPr>
            <a:spLocks noGrp="1"/>
          </p:cNvSpPr>
          <p:nvPr>
            <p:ph type="ftr" sz="quarter" idx="11"/>
          </p:nvPr>
        </p:nvSpPr>
        <p:spPr/>
        <p:txBody>
          <a:bodyPr/>
          <a:lstStyle/>
          <a:p>
            <a:pPr>
              <a:defRPr/>
            </a:pPr>
            <a:r>
              <a:rPr lang="en-US" dirty="0" smtClean="0">
                <a:latin typeface="Arial" panose="020B0604020202020204" pitchFamily="34" charset="0"/>
                <a:cs typeface="Arial" panose="020B0604020202020204" pitchFamily="34" charset="0"/>
              </a:rPr>
              <a:t>CONFIDENTIAL</a:t>
            </a:r>
            <a:endParaRPr lang="en-US"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a:defRPr/>
            </a:pPr>
            <a:fld id="{C47BD82F-30A6-4BD7-946D-91C69D9EBCFD}" type="slidenum">
              <a:rPr lang="en-US" altLang="en-US" smtClean="0"/>
              <a:pPr>
                <a:defRPr/>
              </a:pPr>
              <a:t>36</a:t>
            </a:fld>
            <a:endParaRPr lang="en-US" altLang="en-US" dirty="0"/>
          </a:p>
        </p:txBody>
      </p:sp>
    </p:spTree>
    <p:extLst>
      <p:ext uri="{BB962C8B-B14F-4D97-AF65-F5344CB8AC3E}">
        <p14:creationId xmlns:p14="http://schemas.microsoft.com/office/powerpoint/2010/main" xmlns="" val="3004920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9">
                                            <p:txEl>
                                              <p:pRg st="0" end="0"/>
                                            </p:txEl>
                                          </p:spTgt>
                                        </p:tgtEl>
                                      </p:cBhvr>
                                    </p:animEffect>
                                    <p:animScale>
                                      <p:cBhvr>
                                        <p:cTn id="7" dur="250" autoRev="1" fill="hold"/>
                                        <p:tgtEl>
                                          <p:spTgt spid="9">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9">
                                            <p:txEl>
                                              <p:pRg st="2" end="2"/>
                                            </p:txEl>
                                          </p:spTgt>
                                        </p:tgtEl>
                                      </p:cBhvr>
                                    </p:animEffect>
                                    <p:animScale>
                                      <p:cBhvr>
                                        <p:cTn id="12" dur="250" autoRev="1" fill="hold"/>
                                        <p:tgtEl>
                                          <p:spTgt spid="9">
                                            <p:txEl>
                                              <p:pRg st="2" end="2"/>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9">
                                            <p:txEl>
                                              <p:pRg st="1" end="1"/>
                                            </p:txEl>
                                          </p:spTgt>
                                        </p:tgtEl>
                                      </p:cBhvr>
                                    </p:animEffect>
                                    <p:animScale>
                                      <p:cBhvr>
                                        <p:cTn id="17" dur="250" autoRev="1" fill="hold"/>
                                        <p:tgtEl>
                                          <p:spTgt spid="9">
                                            <p:txEl>
                                              <p:pRg st="1" end="1"/>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6142008" cy="97478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3" name="Title 1"/>
          <p:cNvSpPr>
            <a:spLocks noGrp="1"/>
          </p:cNvSpPr>
          <p:nvPr>
            <p:ph type="title"/>
          </p:nvPr>
        </p:nvSpPr>
        <p:spPr>
          <a:xfrm>
            <a:off x="0" y="0"/>
            <a:ext cx="5764242" cy="946150"/>
          </a:xfrm>
        </p:spPr>
        <p:txBody>
          <a:bodyPr/>
          <a:lstStyle/>
          <a:p>
            <a:pPr eaLnBrk="1" hangingPunct="1"/>
            <a:r>
              <a:rPr lang="en-US" altLang="en-US" sz="2800" b="1" dirty="0" smtClean="0">
                <a:solidFill>
                  <a:schemeClr val="bg1"/>
                </a:solidFill>
                <a:latin typeface="Arial" charset="0"/>
                <a:cs typeface="Arial" charset="0"/>
              </a:rPr>
              <a:t>    </a:t>
            </a:r>
            <a:r>
              <a:rPr lang="en-US" altLang="en-US" sz="2900" b="1" dirty="0" smtClean="0">
                <a:solidFill>
                  <a:schemeClr val="bg1"/>
                </a:solidFill>
                <a:latin typeface="Arial" charset="0"/>
                <a:cs typeface="Arial" charset="0"/>
              </a:rPr>
              <a:t>CHALLENGES</a:t>
            </a:r>
          </a:p>
        </p:txBody>
      </p:sp>
      <p:sp>
        <p:nvSpPr>
          <p:cNvPr id="6" name="TextBox 5"/>
          <p:cNvSpPr txBox="1"/>
          <p:nvPr/>
        </p:nvSpPr>
        <p:spPr>
          <a:xfrm>
            <a:off x="0" y="974785"/>
            <a:ext cx="8763000" cy="4031873"/>
          </a:xfrm>
          <a:prstGeom prst="rect">
            <a:avLst/>
          </a:prstGeom>
          <a:noFill/>
        </p:spPr>
        <p:txBody>
          <a:bodyPr wrap="square" rtlCol="0">
            <a:spAutoFit/>
          </a:bodyPr>
          <a:lstStyle/>
          <a:p>
            <a:pPr marL="358775" indent="-358775">
              <a:lnSpc>
                <a:spcPct val="150000"/>
              </a:lnSpc>
              <a:buFont typeface="Wingdings" panose="05000000000000000000" pitchFamily="2" charset="2"/>
              <a:buChar char="q"/>
              <a:defRPr/>
            </a:pPr>
            <a:r>
              <a:rPr lang="en-ZA" sz="1600" b="1" dirty="0" smtClean="0">
                <a:latin typeface="Arial" panose="020B0604020202020204" pitchFamily="34" charset="0"/>
                <a:cs typeface="Arial" panose="020B0604020202020204" pitchFamily="34" charset="0"/>
              </a:rPr>
              <a:t>Funding </a:t>
            </a:r>
            <a:r>
              <a:rPr lang="en-ZA" sz="1600" b="1" dirty="0">
                <a:latin typeface="Arial" panose="020B0604020202020204" pitchFamily="34" charset="0"/>
                <a:cs typeface="Arial" panose="020B0604020202020204" pitchFamily="34" charset="0"/>
              </a:rPr>
              <a:t>challenges:</a:t>
            </a:r>
          </a:p>
          <a:p>
            <a:pPr marL="800100" lvl="1" indent="-342900">
              <a:lnSpc>
                <a:spcPct val="150000"/>
              </a:lnSpc>
              <a:buFont typeface="Arial" pitchFamily="34" charset="0"/>
              <a:buChar char="•"/>
              <a:defRPr/>
            </a:pPr>
            <a:r>
              <a:rPr lang="en-ZA" sz="1600" dirty="0">
                <a:latin typeface="Arial" panose="020B0604020202020204" pitchFamily="34" charset="0"/>
                <a:cs typeface="Arial" panose="020B0604020202020204" pitchFamily="34" charset="0"/>
              </a:rPr>
              <a:t>Insufficient funding for maintenance of Strategic Capabilities – </a:t>
            </a:r>
            <a:r>
              <a:rPr lang="en-ZA" sz="1600" dirty="0" err="1">
                <a:latin typeface="Arial" panose="020B0604020202020204" pitchFamily="34" charset="0"/>
                <a:cs typeface="Arial" panose="020B0604020202020204" pitchFamily="34" charset="0"/>
              </a:rPr>
              <a:t>Gerotek</a:t>
            </a:r>
            <a:r>
              <a:rPr lang="en-ZA" sz="1600" dirty="0">
                <a:latin typeface="Arial" panose="020B0604020202020204" pitchFamily="34" charset="0"/>
                <a:cs typeface="Arial" panose="020B0604020202020204" pitchFamily="34" charset="0"/>
              </a:rPr>
              <a:t>, </a:t>
            </a:r>
            <a:r>
              <a:rPr lang="en-ZA" sz="1600" dirty="0" err="1">
                <a:latin typeface="Arial" panose="020B0604020202020204" pitchFamily="34" charset="0"/>
                <a:cs typeface="Arial" panose="020B0604020202020204" pitchFamily="34" charset="0"/>
              </a:rPr>
              <a:t>Alkantpan</a:t>
            </a:r>
            <a:r>
              <a:rPr lang="en-ZA" sz="1600" dirty="0" smtClean="0">
                <a:latin typeface="Arial" panose="020B0604020202020204" pitchFamily="34" charset="0"/>
                <a:cs typeface="Arial" panose="020B0604020202020204" pitchFamily="34" charset="0"/>
              </a:rPr>
              <a:t>.  </a:t>
            </a:r>
          </a:p>
          <a:p>
            <a:pPr marL="358775" indent="-358775">
              <a:lnSpc>
                <a:spcPct val="150000"/>
              </a:lnSpc>
              <a:buFont typeface="Wingdings" panose="05000000000000000000" pitchFamily="2" charset="2"/>
              <a:buChar char="q"/>
              <a:defRPr/>
            </a:pPr>
            <a:r>
              <a:rPr lang="en-ZA" sz="1600" b="1" dirty="0" smtClean="0">
                <a:latin typeface="Arial" panose="020B0604020202020204" pitchFamily="34" charset="0"/>
                <a:cs typeface="Arial" panose="020B0604020202020204" pitchFamily="34" charset="0"/>
              </a:rPr>
              <a:t>Insufficient funding to service maintenance and procurement requirements of DOD </a:t>
            </a:r>
            <a:r>
              <a:rPr lang="en-ZA" sz="1600" dirty="0" smtClean="0">
                <a:latin typeface="Arial" panose="020B0604020202020204" pitchFamily="34" charset="0"/>
                <a:cs typeface="Arial" panose="020B0604020202020204" pitchFamily="34" charset="0"/>
              </a:rPr>
              <a:t>– resulting in inability to maintain DOD systems to the required availability levels. </a:t>
            </a:r>
          </a:p>
          <a:p>
            <a:pPr marL="358775" indent="-358775">
              <a:lnSpc>
                <a:spcPct val="150000"/>
              </a:lnSpc>
              <a:buFont typeface="Wingdings" panose="05000000000000000000" pitchFamily="2" charset="2"/>
              <a:buChar char="q"/>
              <a:defRPr/>
            </a:pPr>
            <a:r>
              <a:rPr lang="en-ZA" sz="1600" b="1" dirty="0" smtClean="0">
                <a:latin typeface="Arial" panose="020B0604020202020204" pitchFamily="34" charset="0"/>
                <a:cs typeface="Arial" panose="020B0604020202020204" pitchFamily="34" charset="0"/>
              </a:rPr>
              <a:t>Supply risk </a:t>
            </a:r>
            <a:r>
              <a:rPr lang="en-ZA" sz="1600" dirty="0" smtClean="0">
                <a:latin typeface="Arial" panose="020B0604020202020204" pitchFamily="34" charset="0"/>
                <a:cs typeface="Arial" panose="020B0604020202020204" pitchFamily="34" charset="0"/>
              </a:rPr>
              <a:t>– Decline of Denel is impacting on the continued production and maintenance of strategic Defence Systems. </a:t>
            </a:r>
          </a:p>
          <a:p>
            <a:pPr marL="342900" indent="-342900" algn="just">
              <a:lnSpc>
                <a:spcPct val="150000"/>
              </a:lnSpc>
              <a:buFont typeface="Wingdings" panose="05000000000000000000" pitchFamily="2" charset="2"/>
              <a:buChar char="q"/>
            </a:pPr>
            <a:r>
              <a:rPr lang="en-ZA" sz="1600" b="1" dirty="0">
                <a:latin typeface="Arial" pitchFamily="34" charset="0"/>
                <a:cs typeface="Arial" pitchFamily="34" charset="0"/>
              </a:rPr>
              <a:t>Industry Performance and </a:t>
            </a:r>
            <a:r>
              <a:rPr lang="en-ZA" sz="1600" b="1" dirty="0" smtClean="0">
                <a:latin typeface="Arial" pitchFamily="34" charset="0"/>
                <a:cs typeface="Arial" pitchFamily="34" charset="0"/>
              </a:rPr>
              <a:t>decline </a:t>
            </a:r>
            <a:r>
              <a:rPr lang="en-ZA" sz="1600" dirty="0" smtClean="0">
                <a:latin typeface="Arial" pitchFamily="34" charset="0"/>
                <a:cs typeface="Arial" pitchFamily="34" charset="0"/>
              </a:rPr>
              <a:t>– Decline of Denel has negative impact on sustainability of strategic second tier suppliers. Industry is scaling down and will be unable to ensure continued supply to critical systems and services to DOD.</a:t>
            </a:r>
            <a:endParaRPr lang="en-ZA" sz="1600" b="1" dirty="0">
              <a:latin typeface="Arial" pitchFamily="34" charset="0"/>
              <a:cs typeface="Arial" pitchFamily="34" charset="0"/>
            </a:endParaRPr>
          </a:p>
          <a:p>
            <a:pPr marL="342900" indent="-342900" algn="just">
              <a:lnSpc>
                <a:spcPct val="150000"/>
              </a:lnSpc>
              <a:buFont typeface="Wingdings" panose="05000000000000000000" pitchFamily="2" charset="2"/>
              <a:buChar char="q"/>
            </a:pPr>
            <a:r>
              <a:rPr lang="en-ZA" sz="1600" b="1" dirty="0">
                <a:latin typeface="Arial" pitchFamily="34" charset="0"/>
                <a:cs typeface="Arial" pitchFamily="34" charset="0"/>
              </a:rPr>
              <a:t>Legacy </a:t>
            </a:r>
            <a:r>
              <a:rPr lang="en-ZA" sz="1600" b="1" dirty="0" smtClean="0">
                <a:latin typeface="Arial" pitchFamily="34" charset="0"/>
                <a:cs typeface="Arial" pitchFamily="34" charset="0"/>
              </a:rPr>
              <a:t>Systems </a:t>
            </a:r>
            <a:r>
              <a:rPr lang="en-ZA" sz="1600" dirty="0" smtClean="0">
                <a:latin typeface="Arial" panose="020B0604020202020204" pitchFamily="34" charset="0"/>
                <a:cs typeface="Arial" panose="020B0604020202020204" pitchFamily="34" charset="0"/>
              </a:rPr>
              <a:t>- Disparate </a:t>
            </a:r>
            <a:r>
              <a:rPr lang="en-ZA" sz="1600" dirty="0">
                <a:latin typeface="Arial" panose="020B0604020202020204" pitchFamily="34" charset="0"/>
                <a:cs typeface="Arial" panose="020B0604020202020204" pitchFamily="34" charset="0"/>
              </a:rPr>
              <a:t>and outdated information systems. </a:t>
            </a:r>
            <a:endParaRPr lang="en-ZA" sz="1600" b="1" dirty="0">
              <a:latin typeface="Arial" pitchFamily="34" charset="0"/>
              <a:cs typeface="Arial" pitchFamily="34" charset="0"/>
            </a:endParaRPr>
          </a:p>
          <a:p>
            <a:pPr>
              <a:buFont typeface="Wingdings" panose="05000000000000000000" pitchFamily="2" charset="2"/>
              <a:buChar char="q"/>
              <a:defRPr/>
            </a:pPr>
            <a:endParaRPr lang="en-ZA" sz="1600" dirty="0" smtClean="0">
              <a:latin typeface="Arial" panose="020B0604020202020204" pitchFamily="34" charset="0"/>
              <a:cs typeface="Arial" panose="020B0604020202020204" pitchFamily="34" charset="0"/>
            </a:endParaRPr>
          </a:p>
        </p:txBody>
      </p:sp>
      <p:sp>
        <p:nvSpPr>
          <p:cNvPr id="8" name="Rounded Rectangle 7"/>
          <p:cNvSpPr/>
          <p:nvPr/>
        </p:nvSpPr>
        <p:spPr>
          <a:xfrm>
            <a:off x="1207582" y="4734292"/>
            <a:ext cx="2451553" cy="1652840"/>
          </a:xfrm>
          <a:prstGeom prst="roundRect">
            <a:avLst>
              <a:gd name="adj" fmla="val 10000"/>
            </a:avLst>
          </a:prstGeom>
          <a:blipFill rotWithShape="1">
            <a:blip r:embed="rId3" cstate="print"/>
            <a:stretch>
              <a:fillRect/>
            </a:stretch>
          </a:blipFill>
        </p:spPr>
        <p:style>
          <a:lnRef idx="2">
            <a:schemeClr val="lt1">
              <a:hueOff val="0"/>
              <a:satOff val="0"/>
              <a:lumOff val="0"/>
              <a:alphaOff val="0"/>
            </a:schemeClr>
          </a:lnRef>
          <a:fillRef idx="1">
            <a:scrgbClr r="0" g="0" b="0"/>
          </a:fillRef>
          <a:effectRef idx="0">
            <a:schemeClr val="accent5">
              <a:tint val="50000"/>
              <a:hueOff val="0"/>
              <a:satOff val="0"/>
              <a:lumOff val="0"/>
              <a:alphaOff val="0"/>
            </a:schemeClr>
          </a:effectRef>
          <a:fontRef idx="minor">
            <a:schemeClr val="lt1">
              <a:hueOff val="0"/>
              <a:satOff val="0"/>
              <a:lumOff val="0"/>
              <a:alphaOff val="0"/>
            </a:schemeClr>
          </a:fontRef>
        </p:style>
      </p:sp>
      <p:sp>
        <p:nvSpPr>
          <p:cNvPr id="9" name="Rounded Rectangle 8"/>
          <p:cNvSpPr/>
          <p:nvPr/>
        </p:nvSpPr>
        <p:spPr>
          <a:xfrm>
            <a:off x="5484865" y="4734292"/>
            <a:ext cx="2451553" cy="1628151"/>
          </a:xfrm>
          <a:prstGeom prst="roundRect">
            <a:avLst>
              <a:gd name="adj" fmla="val 10000"/>
            </a:avLst>
          </a:prstGeom>
          <a:blipFill rotWithShape="1">
            <a:blip r:embed="rId4" cstate="print"/>
            <a:stretch>
              <a:fillRect/>
            </a:stretch>
          </a:blipFill>
        </p:spPr>
        <p:style>
          <a:lnRef idx="2">
            <a:schemeClr val="lt1">
              <a:hueOff val="0"/>
              <a:satOff val="0"/>
              <a:lumOff val="0"/>
              <a:alphaOff val="0"/>
            </a:schemeClr>
          </a:lnRef>
          <a:fillRef idx="1">
            <a:scrgbClr r="0" g="0" b="0"/>
          </a:fillRef>
          <a:effectRef idx="0">
            <a:schemeClr val="accent5">
              <a:tint val="50000"/>
              <a:hueOff val="-6392"/>
              <a:satOff val="304"/>
              <a:lumOff val="-1033"/>
              <a:alphaOff val="0"/>
            </a:schemeClr>
          </a:effectRef>
          <a:fontRef idx="minor">
            <a:schemeClr val="lt1">
              <a:hueOff val="0"/>
              <a:satOff val="0"/>
              <a:lumOff val="0"/>
              <a:alphaOff val="0"/>
            </a:schemeClr>
          </a:fontRef>
        </p:style>
      </p:sp>
      <p:sp>
        <p:nvSpPr>
          <p:cNvPr id="2" name="Footer Placeholder 1"/>
          <p:cNvSpPr>
            <a:spLocks noGrp="1"/>
          </p:cNvSpPr>
          <p:nvPr>
            <p:ph type="ftr" sz="quarter" idx="11"/>
          </p:nvPr>
        </p:nvSpPr>
        <p:spPr/>
        <p:txBody>
          <a:bodyPr/>
          <a:lstStyle/>
          <a:p>
            <a:pPr>
              <a:defRPr/>
            </a:pPr>
            <a:r>
              <a:rPr lang="en-US" dirty="0" smtClean="0">
                <a:latin typeface="Arial" panose="020B0604020202020204" pitchFamily="34" charset="0"/>
                <a:cs typeface="Arial" panose="020B0604020202020204" pitchFamily="34" charset="0"/>
              </a:rPr>
              <a:t>CONFIDENTIAL</a:t>
            </a:r>
            <a:endParaRPr lang="en-US"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a:defRPr/>
            </a:pPr>
            <a:fld id="{C47BD82F-30A6-4BD7-946D-91C69D9EBCFD}" type="slidenum">
              <a:rPr lang="en-US" altLang="en-US" smtClean="0"/>
              <a:pPr>
                <a:defRPr/>
              </a:pPr>
              <a:t>37</a:t>
            </a:fld>
            <a:endParaRPr lang="en-US" altLang="en-US" dirty="0"/>
          </a:p>
        </p:txBody>
      </p:sp>
    </p:spTree>
    <p:extLst>
      <p:ext uri="{BB962C8B-B14F-4D97-AF65-F5344CB8AC3E}">
        <p14:creationId xmlns:p14="http://schemas.microsoft.com/office/powerpoint/2010/main" xmlns="" val="20817928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0"/>
            <a:ext cx="6133381" cy="98151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3" name="Title 1"/>
          <p:cNvSpPr>
            <a:spLocks noGrp="1"/>
          </p:cNvSpPr>
          <p:nvPr>
            <p:ph type="title"/>
          </p:nvPr>
        </p:nvSpPr>
        <p:spPr>
          <a:xfrm>
            <a:off x="-19050" y="35368"/>
            <a:ext cx="6152430" cy="946150"/>
          </a:xfrm>
        </p:spPr>
        <p:txBody>
          <a:bodyPr/>
          <a:lstStyle/>
          <a:p>
            <a:pPr eaLnBrk="1" hangingPunct="1"/>
            <a:r>
              <a:rPr lang="en-US" altLang="en-US" sz="2800" b="1" dirty="0" smtClean="0">
                <a:solidFill>
                  <a:schemeClr val="bg1"/>
                </a:solidFill>
                <a:latin typeface="Arial" charset="0"/>
                <a:cs typeface="Arial" charset="0"/>
              </a:rPr>
              <a:t>    </a:t>
            </a:r>
            <a:r>
              <a:rPr lang="en-US" altLang="en-US" sz="2900" b="1" dirty="0" smtClean="0">
                <a:solidFill>
                  <a:schemeClr val="bg1"/>
                </a:solidFill>
                <a:latin typeface="Arial" charset="0"/>
                <a:cs typeface="Arial" charset="0"/>
              </a:rPr>
              <a:t>RESPONSES</a:t>
            </a:r>
          </a:p>
        </p:txBody>
      </p:sp>
      <p:sp>
        <p:nvSpPr>
          <p:cNvPr id="6" name="TextBox 5"/>
          <p:cNvSpPr txBox="1"/>
          <p:nvPr/>
        </p:nvSpPr>
        <p:spPr>
          <a:xfrm>
            <a:off x="48089" y="1195436"/>
            <a:ext cx="8763000" cy="4401205"/>
          </a:xfrm>
          <a:prstGeom prst="rect">
            <a:avLst/>
          </a:prstGeom>
          <a:noFill/>
        </p:spPr>
        <p:txBody>
          <a:bodyPr wrap="square" rtlCol="0">
            <a:spAutoFit/>
          </a:bodyPr>
          <a:lstStyle/>
          <a:p>
            <a:pPr marL="358775" indent="-358775">
              <a:lnSpc>
                <a:spcPct val="150000"/>
              </a:lnSpc>
              <a:buFont typeface="Wingdings" panose="05000000000000000000" pitchFamily="2" charset="2"/>
              <a:buChar char="q"/>
              <a:defRPr/>
            </a:pPr>
            <a:r>
              <a:rPr lang="en-ZA" sz="1600" b="1" dirty="0" smtClean="0">
                <a:latin typeface="Arial" panose="020B0604020202020204" pitchFamily="34" charset="0"/>
                <a:cs typeface="Arial" panose="020B0604020202020204" pitchFamily="34" charset="0"/>
              </a:rPr>
              <a:t>Insufficient funding to service maintenance and procurement requirements of DOD </a:t>
            </a:r>
            <a:r>
              <a:rPr lang="en-ZA" sz="1600" dirty="0" smtClean="0">
                <a:latin typeface="Arial" panose="020B0604020202020204" pitchFamily="34" charset="0"/>
                <a:cs typeface="Arial" panose="020B0604020202020204" pitchFamily="34" charset="0"/>
              </a:rPr>
              <a:t>– Armscor is developing optimised maintenance strategies for DOD – to maximise availability of systems at lower cost.</a:t>
            </a:r>
          </a:p>
          <a:p>
            <a:pPr marL="358775" indent="-358775">
              <a:lnSpc>
                <a:spcPct val="150000"/>
              </a:lnSpc>
              <a:buFont typeface="Wingdings" panose="05000000000000000000" pitchFamily="2" charset="2"/>
              <a:buChar char="q"/>
              <a:defRPr/>
            </a:pPr>
            <a:r>
              <a:rPr lang="en-ZA" sz="1600" b="1" dirty="0" smtClean="0">
                <a:latin typeface="Arial" panose="020B0604020202020204" pitchFamily="34" charset="0"/>
                <a:cs typeface="Arial" panose="020B0604020202020204" pitchFamily="34" charset="0"/>
              </a:rPr>
              <a:t>Supply risk </a:t>
            </a:r>
            <a:r>
              <a:rPr lang="en-ZA" sz="1600" dirty="0" smtClean="0">
                <a:latin typeface="Arial" panose="020B0604020202020204" pitchFamily="34" charset="0"/>
                <a:cs typeface="Arial" panose="020B0604020202020204" pitchFamily="34" charset="0"/>
              </a:rPr>
              <a:t>– Alternative options are being explored to ensure continued supply of strategic capabilities – i.e. forming partnerships with other entities to supplement Denel capabilities and migrating strategic defence capabilities to Armscor.</a:t>
            </a:r>
          </a:p>
          <a:p>
            <a:pPr marL="342900" indent="-342900" algn="just">
              <a:lnSpc>
                <a:spcPct val="150000"/>
              </a:lnSpc>
              <a:buFont typeface="Wingdings" panose="05000000000000000000" pitchFamily="2" charset="2"/>
              <a:buChar char="q"/>
            </a:pPr>
            <a:r>
              <a:rPr lang="en-ZA" sz="1600" b="1" dirty="0" smtClean="0">
                <a:latin typeface="Arial" pitchFamily="34" charset="0"/>
                <a:cs typeface="Arial" pitchFamily="34" charset="0"/>
              </a:rPr>
              <a:t>Expand the model of paying suppliers directly </a:t>
            </a:r>
            <a:r>
              <a:rPr lang="en-ZA" sz="1600" dirty="0" smtClean="0">
                <a:latin typeface="Arial" pitchFamily="34" charset="0"/>
                <a:cs typeface="Arial" pitchFamily="34" charset="0"/>
              </a:rPr>
              <a:t>and </a:t>
            </a:r>
            <a:r>
              <a:rPr lang="en-ZA" sz="1600" b="1" dirty="0" smtClean="0">
                <a:latin typeface="Arial" pitchFamily="34" charset="0"/>
                <a:cs typeface="Arial" pitchFamily="34" charset="0"/>
              </a:rPr>
              <a:t>Denel ring fencing the project related funds</a:t>
            </a:r>
            <a:r>
              <a:rPr lang="en-ZA" sz="1600" dirty="0" smtClean="0">
                <a:latin typeface="Arial" pitchFamily="34" charset="0"/>
                <a:cs typeface="Arial" pitchFamily="34" charset="0"/>
              </a:rPr>
              <a:t>.</a:t>
            </a:r>
            <a:endParaRPr lang="en-ZA" sz="1600" b="1" dirty="0">
              <a:latin typeface="Arial" pitchFamily="34" charset="0"/>
              <a:cs typeface="Arial" pitchFamily="34" charset="0"/>
            </a:endParaRPr>
          </a:p>
          <a:p>
            <a:pPr marL="342900" indent="-342900" algn="just">
              <a:lnSpc>
                <a:spcPct val="150000"/>
              </a:lnSpc>
              <a:buFont typeface="Wingdings" panose="05000000000000000000" pitchFamily="2" charset="2"/>
              <a:buChar char="q"/>
            </a:pPr>
            <a:r>
              <a:rPr lang="en-ZA" sz="1600" b="1" dirty="0">
                <a:latin typeface="Arial" pitchFamily="34" charset="0"/>
                <a:cs typeface="Arial" pitchFamily="34" charset="0"/>
              </a:rPr>
              <a:t>Legacy </a:t>
            </a:r>
            <a:r>
              <a:rPr lang="en-ZA" sz="1600" b="1" dirty="0" smtClean="0">
                <a:latin typeface="Arial" pitchFamily="34" charset="0"/>
                <a:cs typeface="Arial" pitchFamily="34" charset="0"/>
              </a:rPr>
              <a:t>Systems - </a:t>
            </a:r>
            <a:r>
              <a:rPr lang="en-ZA" sz="1600" dirty="0">
                <a:latin typeface="Arial" panose="020B0604020202020204" pitchFamily="34" charset="0"/>
                <a:cs typeface="Arial" panose="020B0604020202020204" pitchFamily="34" charset="0"/>
              </a:rPr>
              <a:t>Implement an </a:t>
            </a:r>
            <a:r>
              <a:rPr lang="en-ZA" sz="1600" b="1" dirty="0">
                <a:latin typeface="Arial" panose="020B0604020202020204" pitchFamily="34" charset="0"/>
                <a:cs typeface="Arial" panose="020B0604020202020204" pitchFamily="34" charset="0"/>
              </a:rPr>
              <a:t>ERP</a:t>
            </a:r>
            <a:r>
              <a:rPr lang="en-ZA" sz="1600" dirty="0">
                <a:latin typeface="Arial" panose="020B0604020202020204" pitchFamily="34" charset="0"/>
                <a:cs typeface="Arial" panose="020B0604020202020204" pitchFamily="34" charset="0"/>
              </a:rPr>
              <a:t> for the </a:t>
            </a:r>
            <a:r>
              <a:rPr lang="en-ZA" sz="1600" dirty="0" smtClean="0">
                <a:latin typeface="Arial" panose="020B0604020202020204" pitchFamily="34" charset="0"/>
                <a:cs typeface="Arial" panose="020B0604020202020204" pitchFamily="34" charset="0"/>
              </a:rPr>
              <a:t>Corporation.</a:t>
            </a:r>
          </a:p>
          <a:p>
            <a:pPr lvl="4" algn="just">
              <a:lnSpc>
                <a:spcPct val="150000"/>
              </a:lnSpc>
            </a:pPr>
            <a:r>
              <a:rPr lang="en-ZA" sz="1600" dirty="0">
                <a:latin typeface="Arial" panose="020B0604020202020204" pitchFamily="34" charset="0"/>
                <a:cs typeface="Arial" panose="020B0604020202020204" pitchFamily="34" charset="0"/>
              </a:rPr>
              <a:t> </a:t>
            </a:r>
            <a:r>
              <a:rPr lang="en-ZA" sz="1600" dirty="0" smtClean="0">
                <a:latin typeface="Arial" panose="020B0604020202020204" pitchFamily="34" charset="0"/>
                <a:cs typeface="Arial" panose="020B0604020202020204" pitchFamily="34" charset="0"/>
              </a:rPr>
              <a:t>  - Process at an advanced stage.</a:t>
            </a:r>
            <a:endParaRPr lang="en-ZA" sz="1600" dirty="0">
              <a:latin typeface="Arial" panose="020B0604020202020204" pitchFamily="34" charset="0"/>
              <a:cs typeface="Arial" panose="020B0604020202020204" pitchFamily="34" charset="0"/>
            </a:endParaRPr>
          </a:p>
          <a:p>
            <a:pPr algn="just">
              <a:lnSpc>
                <a:spcPct val="150000"/>
              </a:lnSpc>
            </a:pPr>
            <a:endParaRPr lang="en-ZA" sz="1600" b="1" dirty="0">
              <a:latin typeface="Arial" pitchFamily="34" charset="0"/>
              <a:cs typeface="Arial" pitchFamily="34" charset="0"/>
            </a:endParaRPr>
          </a:p>
          <a:p>
            <a:pPr>
              <a:buFont typeface="Wingdings" panose="05000000000000000000" pitchFamily="2" charset="2"/>
              <a:buChar char="q"/>
              <a:defRPr/>
            </a:pPr>
            <a:endParaRPr lang="en-ZA" sz="1600" dirty="0" smtClean="0">
              <a:latin typeface="Arial" panose="020B0604020202020204" pitchFamily="34" charset="0"/>
              <a:cs typeface="Arial" panose="020B0604020202020204" pitchFamily="34" charset="0"/>
            </a:endParaRP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flipH="1">
            <a:off x="1743797" y="5195431"/>
            <a:ext cx="2381786" cy="116091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 name="Picture 10"/>
          <p:cNvPicPr>
            <a:picLocks noChangeAspect="1"/>
          </p:cNvPicPr>
          <p:nvPr/>
        </p:nvPicPr>
        <p:blipFill>
          <a:blip r:embed="rId4" cstate="print"/>
          <a:stretch>
            <a:fillRect/>
          </a:stretch>
        </p:blipFill>
        <p:spPr>
          <a:xfrm>
            <a:off x="5387578" y="5135422"/>
            <a:ext cx="2451998" cy="1220928"/>
          </a:xfrm>
          <a:prstGeom prst="rect">
            <a:avLst/>
          </a:prstGeom>
        </p:spPr>
      </p:pic>
      <p:sp>
        <p:nvSpPr>
          <p:cNvPr id="2" name="Footer Placeholder 1"/>
          <p:cNvSpPr>
            <a:spLocks noGrp="1"/>
          </p:cNvSpPr>
          <p:nvPr>
            <p:ph type="ftr" sz="quarter" idx="11"/>
          </p:nvPr>
        </p:nvSpPr>
        <p:spPr/>
        <p:txBody>
          <a:bodyPr/>
          <a:lstStyle/>
          <a:p>
            <a:pPr>
              <a:defRPr/>
            </a:pPr>
            <a:r>
              <a:rPr lang="en-US" dirty="0" smtClean="0">
                <a:latin typeface="Arial" panose="020B0604020202020204" pitchFamily="34" charset="0"/>
                <a:cs typeface="Arial" panose="020B0604020202020204" pitchFamily="34" charset="0"/>
              </a:rPr>
              <a:t>CONFIDENTIAL</a:t>
            </a:r>
            <a:endParaRPr lang="en-US"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a:defRPr/>
            </a:pPr>
            <a:fld id="{C47BD82F-30A6-4BD7-946D-91C69D9EBCFD}" type="slidenum">
              <a:rPr lang="en-US" altLang="en-US" smtClean="0"/>
              <a:pPr>
                <a:defRPr/>
              </a:pPr>
              <a:t>38</a:t>
            </a:fld>
            <a:endParaRPr lang="en-US" altLang="en-US" dirty="0"/>
          </a:p>
        </p:txBody>
      </p:sp>
    </p:spTree>
    <p:extLst>
      <p:ext uri="{BB962C8B-B14F-4D97-AF65-F5344CB8AC3E}">
        <p14:creationId xmlns:p14="http://schemas.microsoft.com/office/powerpoint/2010/main" xmlns="" val="29576196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93663" y="12700"/>
            <a:ext cx="5595937" cy="709613"/>
          </a:xfrm>
        </p:spPr>
        <p:txBody>
          <a:bodyPr/>
          <a:lstStyle/>
          <a:p>
            <a:pPr eaLnBrk="1" hangingPunct="1"/>
            <a:r>
              <a:rPr lang="en-US" altLang="en-US" sz="2000" b="1" dirty="0" smtClean="0">
                <a:solidFill>
                  <a:schemeClr val="bg1"/>
                </a:solidFill>
                <a:latin typeface="Arial" panose="020B0604020202020204" pitchFamily="34" charset="0"/>
                <a:cs typeface="Arial" panose="020B0604020202020204" pitchFamily="34" charset="0"/>
              </a:rPr>
              <a:t>AG’s AUDIT REPORT 2021/22  </a:t>
            </a:r>
          </a:p>
        </p:txBody>
      </p:sp>
      <p:sp>
        <p:nvSpPr>
          <p:cNvPr id="6" name="Rectangle 5"/>
          <p:cNvSpPr/>
          <p:nvPr/>
        </p:nvSpPr>
        <p:spPr>
          <a:xfrm>
            <a:off x="93663" y="865188"/>
            <a:ext cx="8924925" cy="5730800"/>
          </a:xfrm>
          <a:prstGeom prst="rect">
            <a:avLst/>
          </a:prstGeom>
        </p:spPr>
        <p:txBody>
          <a:bodyPr>
            <a:spAutoFit/>
          </a:bodyPr>
          <a:lstStyle>
            <a:lvl1pPr marL="285750" indent="-285750" defTabSz="685800">
              <a:defRPr>
                <a:solidFill>
                  <a:schemeClr val="tx1"/>
                </a:solidFill>
                <a:latin typeface="Calibri" panose="020F0502020204030204" pitchFamily="34" charset="0"/>
                <a:ea typeface="MS PGothic" panose="020B0600070205080204" pitchFamily="34" charset="-128"/>
              </a:defRPr>
            </a:lvl1pPr>
            <a:lvl2pPr marL="541338" indent="-276225" defTabSz="685800">
              <a:defRPr>
                <a:solidFill>
                  <a:schemeClr val="tx1"/>
                </a:solidFill>
                <a:latin typeface="Calibri" panose="020F0502020204030204" pitchFamily="34" charset="0"/>
                <a:ea typeface="MS PGothic" panose="020B0600070205080204" pitchFamily="34" charset="-128"/>
              </a:defRPr>
            </a:lvl2pPr>
            <a:lvl3pPr marL="1143000" indent="-228600" defTabSz="685800">
              <a:defRPr>
                <a:solidFill>
                  <a:schemeClr val="tx1"/>
                </a:solidFill>
                <a:latin typeface="Calibri" panose="020F0502020204030204" pitchFamily="34" charset="0"/>
                <a:ea typeface="MS PGothic" panose="020B0600070205080204" pitchFamily="34" charset="-128"/>
              </a:defRPr>
            </a:lvl3pPr>
            <a:lvl4pPr marL="1600200" indent="-228600" defTabSz="685800">
              <a:defRPr>
                <a:solidFill>
                  <a:schemeClr val="tx1"/>
                </a:solidFill>
                <a:latin typeface="Calibri" panose="020F0502020204030204" pitchFamily="34" charset="0"/>
                <a:ea typeface="MS PGothic" panose="020B0600070205080204" pitchFamily="34" charset="-128"/>
              </a:defRPr>
            </a:lvl4pPr>
            <a:lvl5pPr marL="2057400" indent="-228600" defTabSz="685800">
              <a:defRPr>
                <a:solidFill>
                  <a:schemeClr val="tx1"/>
                </a:solidFill>
                <a:latin typeface="Calibri" panose="020F0502020204030204" pitchFamily="34" charset="0"/>
                <a:ea typeface="MS PGothic" panose="020B0600070205080204" pitchFamily="34" charset="-128"/>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just" eaLnBrk="1" hangingPunct="1">
              <a:spcBef>
                <a:spcPct val="20000"/>
              </a:spcBef>
              <a:buSzPct val="90000"/>
              <a:buFont typeface="Wingdings" panose="05000000000000000000" pitchFamily="2" charset="2"/>
              <a:buChar char="ü"/>
            </a:pPr>
            <a:r>
              <a:rPr lang="en-US" altLang="en-US" sz="2400" b="1" dirty="0">
                <a:solidFill>
                  <a:srgbClr val="934607"/>
                </a:solidFill>
                <a:latin typeface="Arial" panose="020B0604020202020204" pitchFamily="34" charset="0"/>
                <a:cs typeface="Arial" panose="020B0604020202020204" pitchFamily="34" charset="0"/>
              </a:rPr>
              <a:t>Opinion - Received an unqualified audit report</a:t>
            </a:r>
          </a:p>
          <a:p>
            <a:pPr algn="just" eaLnBrk="1" hangingPunct="1">
              <a:spcBef>
                <a:spcPct val="20000"/>
              </a:spcBef>
              <a:buSzPct val="90000"/>
              <a:buFont typeface="Wingdings" panose="05000000000000000000" pitchFamily="2" charset="2"/>
              <a:buChar char="q"/>
            </a:pPr>
            <a:r>
              <a:rPr lang="en-US" altLang="en-US" b="1" u="sng" dirty="0" smtClean="0">
                <a:solidFill>
                  <a:srgbClr val="934607"/>
                </a:solidFill>
                <a:latin typeface="Arial" panose="020B0604020202020204" pitchFamily="34" charset="0"/>
                <a:cs typeface="Arial" panose="020B0604020202020204" pitchFamily="34" charset="0"/>
              </a:rPr>
              <a:t>Report on the annual performance report </a:t>
            </a:r>
          </a:p>
          <a:p>
            <a:pPr algn="just" eaLnBrk="1" hangingPunct="1">
              <a:spcBef>
                <a:spcPct val="20000"/>
              </a:spcBef>
              <a:buSzPct val="90000"/>
              <a:buFont typeface="Wingdings" panose="05000000000000000000" pitchFamily="2" charset="2"/>
              <a:buChar char="ü"/>
            </a:pPr>
            <a:r>
              <a:rPr lang="en-US" altLang="en-US" sz="1600" b="1" dirty="0" smtClean="0">
                <a:latin typeface="Arial" panose="020B0604020202020204" pitchFamily="34" charset="0"/>
                <a:cs typeface="Arial" panose="020B0604020202020204" pitchFamily="34" charset="0"/>
              </a:rPr>
              <a:t>Did not identify any material findings on the usefulness and reliability of the reported performance information</a:t>
            </a:r>
            <a:endParaRPr lang="en-US" altLang="en-US" sz="1600" dirty="0" smtClean="0">
              <a:latin typeface="Arial" panose="020B0604020202020204" pitchFamily="34" charset="0"/>
              <a:cs typeface="Arial" panose="020B0604020202020204" pitchFamily="34" charset="0"/>
            </a:endParaRPr>
          </a:p>
          <a:p>
            <a:pPr algn="just" eaLnBrk="1" hangingPunct="1">
              <a:spcBef>
                <a:spcPct val="20000"/>
              </a:spcBef>
              <a:buSzPct val="90000"/>
              <a:buFont typeface="Wingdings" panose="05000000000000000000" pitchFamily="2" charset="2"/>
              <a:buChar char="q"/>
            </a:pPr>
            <a:r>
              <a:rPr lang="en-US" altLang="en-US" b="1" u="sng" dirty="0" smtClean="0">
                <a:solidFill>
                  <a:srgbClr val="934607"/>
                </a:solidFill>
                <a:latin typeface="Arial" panose="020B0604020202020204" pitchFamily="34" charset="0"/>
                <a:cs typeface="Arial" panose="020B0604020202020204" pitchFamily="34" charset="0"/>
              </a:rPr>
              <a:t>Report </a:t>
            </a:r>
            <a:r>
              <a:rPr lang="en-US" altLang="en-US" b="1" u="sng" dirty="0">
                <a:solidFill>
                  <a:srgbClr val="934607"/>
                </a:solidFill>
                <a:latin typeface="Arial" panose="020B0604020202020204" pitchFamily="34" charset="0"/>
                <a:cs typeface="Arial" panose="020B0604020202020204" pitchFamily="34" charset="0"/>
              </a:rPr>
              <a:t>on the compliance with legislation</a:t>
            </a:r>
            <a:r>
              <a:rPr lang="en-US" altLang="en-US" sz="2000" b="1" u="sng" dirty="0">
                <a:solidFill>
                  <a:srgbClr val="934607"/>
                </a:solidFill>
                <a:latin typeface="Arial" panose="020B0604020202020204" pitchFamily="34" charset="0"/>
                <a:cs typeface="Arial" panose="020B0604020202020204" pitchFamily="34" charset="0"/>
              </a:rPr>
              <a:t>:</a:t>
            </a:r>
          </a:p>
          <a:p>
            <a:pPr algn="just" eaLnBrk="1" hangingPunct="1">
              <a:spcBef>
                <a:spcPct val="20000"/>
              </a:spcBef>
              <a:buSzPct val="90000"/>
              <a:buFont typeface="Wingdings" panose="05000000000000000000" pitchFamily="2" charset="2"/>
              <a:buChar char="Ø"/>
            </a:pPr>
            <a:r>
              <a:rPr lang="en-US" altLang="en-US" sz="2000" b="1" dirty="0">
                <a:latin typeface="Arial" panose="020B0604020202020204" pitchFamily="34" charset="0"/>
                <a:cs typeface="Arial" panose="020B0604020202020204" pitchFamily="34" charset="0"/>
              </a:rPr>
              <a:t> </a:t>
            </a:r>
            <a:r>
              <a:rPr lang="en-US" altLang="en-US" sz="1600" b="1" dirty="0" smtClean="0">
                <a:latin typeface="Arial" panose="020B0604020202020204" pitchFamily="34" charset="0"/>
                <a:cs typeface="Arial" panose="020B0604020202020204" pitchFamily="34" charset="0"/>
              </a:rPr>
              <a:t>Annual Financial statements </a:t>
            </a:r>
            <a:endParaRPr lang="en-US" altLang="en-US" sz="1600" b="1" dirty="0">
              <a:latin typeface="Arial" panose="020B0604020202020204" pitchFamily="34" charset="0"/>
              <a:cs typeface="Arial" panose="020B0604020202020204" pitchFamily="34" charset="0"/>
            </a:endParaRPr>
          </a:p>
          <a:p>
            <a:pPr marL="361950" algn="just" eaLnBrk="1" hangingPunct="1">
              <a:spcBef>
                <a:spcPct val="20000"/>
              </a:spcBef>
              <a:buSzPct val="90000"/>
            </a:pPr>
            <a:r>
              <a:rPr lang="en-US" altLang="en-US" b="1" dirty="0">
                <a:latin typeface="Arial" panose="020B0604020202020204" pitchFamily="34" charset="0"/>
                <a:cs typeface="Arial" panose="020B0604020202020204" pitchFamily="34" charset="0"/>
              </a:rPr>
              <a:t>	</a:t>
            </a:r>
            <a:r>
              <a:rPr lang="en-US" altLang="en-US" sz="1600" b="1" dirty="0" smtClean="0">
                <a:solidFill>
                  <a:srgbClr val="FF0000"/>
                </a:solidFill>
                <a:latin typeface="Arial" panose="020B0604020202020204" pitchFamily="34" charset="0"/>
                <a:cs typeface="Arial" panose="020B0604020202020204" pitchFamily="34" charset="0"/>
              </a:rPr>
              <a:t>Finding: Material </a:t>
            </a:r>
            <a:r>
              <a:rPr lang="en-US" altLang="en-US" sz="1600" b="1" dirty="0">
                <a:solidFill>
                  <a:srgbClr val="FF0000"/>
                </a:solidFill>
                <a:latin typeface="Arial" panose="020B0604020202020204" pitchFamily="34" charset="0"/>
                <a:cs typeface="Arial" panose="020B0604020202020204" pitchFamily="34" charset="0"/>
              </a:rPr>
              <a:t>misstatement of contractual commitments note (note 45) in </a:t>
            </a:r>
            <a:r>
              <a:rPr lang="en-US" altLang="en-US" sz="1600" b="1" dirty="0" smtClean="0">
                <a:solidFill>
                  <a:srgbClr val="FF0000"/>
                </a:solidFill>
                <a:latin typeface="Arial" panose="020B0604020202020204" pitchFamily="34" charset="0"/>
                <a:cs typeface="Arial" panose="020B0604020202020204" pitchFamily="34" charset="0"/>
              </a:rPr>
              <a:t>financial statements due to:</a:t>
            </a:r>
            <a:endParaRPr lang="en-US" altLang="en-US" sz="1600" b="1" dirty="0">
              <a:solidFill>
                <a:srgbClr val="FF0000"/>
              </a:solidFill>
              <a:latin typeface="Arial" panose="020B0604020202020204" pitchFamily="34" charset="0"/>
              <a:cs typeface="Arial" panose="020B0604020202020204" pitchFamily="34" charset="0"/>
            </a:endParaRPr>
          </a:p>
          <a:p>
            <a:pPr marL="628650" indent="-266700" algn="just" eaLnBrk="1" hangingPunct="1">
              <a:spcBef>
                <a:spcPct val="20000"/>
              </a:spcBef>
              <a:buSzPct val="90000"/>
              <a:buFont typeface="Wingdings" panose="05000000000000000000" pitchFamily="2" charset="2"/>
              <a:buChar char="§"/>
            </a:pPr>
            <a:r>
              <a:rPr lang="en-US" altLang="en-US" b="1" dirty="0">
                <a:latin typeface="Arial" panose="020B0604020202020204" pitchFamily="34" charset="0"/>
                <a:cs typeface="Arial" panose="020B0604020202020204" pitchFamily="34" charset="0"/>
              </a:rPr>
              <a:t> </a:t>
            </a:r>
            <a:r>
              <a:rPr lang="en-US" altLang="en-US" sz="1600" b="1" dirty="0">
                <a:solidFill>
                  <a:srgbClr val="FF0000"/>
                </a:solidFill>
                <a:latin typeface="Arial" panose="020B0604020202020204" pitchFamily="34" charset="0"/>
                <a:cs typeface="Arial" panose="020B0604020202020204" pitchFamily="34" charset="0"/>
              </a:rPr>
              <a:t>Inconsistent disclosure of contractual commitments</a:t>
            </a:r>
          </a:p>
          <a:p>
            <a:pPr marL="628650" indent="-266700" algn="just" eaLnBrk="1" hangingPunct="1">
              <a:spcBef>
                <a:spcPct val="20000"/>
              </a:spcBef>
              <a:buSzPct val="90000"/>
            </a:pPr>
            <a:r>
              <a:rPr lang="en-US" altLang="en-US" sz="1600" b="1" dirty="0">
                <a:solidFill>
                  <a:srgbClr val="FF0000"/>
                </a:solidFill>
                <a:latin typeface="Arial" panose="020B0604020202020204" pitchFamily="34" charset="0"/>
                <a:cs typeface="Arial" panose="020B0604020202020204" pitchFamily="34" charset="0"/>
              </a:rPr>
              <a:t>     </a:t>
            </a:r>
            <a:r>
              <a:rPr lang="en-US" altLang="en-US" sz="1600" dirty="0">
                <a:solidFill>
                  <a:srgbClr val="FF0000"/>
                </a:solidFill>
                <a:latin typeface="Arial" panose="020B0604020202020204" pitchFamily="34" charset="0"/>
                <a:cs typeface="Arial" panose="020B0604020202020204" pitchFamily="34" charset="0"/>
              </a:rPr>
              <a:t>(Contractual commitments </a:t>
            </a:r>
            <a:r>
              <a:rPr lang="en-US" altLang="en-US" sz="1600" dirty="0" smtClean="0">
                <a:solidFill>
                  <a:srgbClr val="FF0000"/>
                </a:solidFill>
                <a:latin typeface="Arial" panose="020B0604020202020204" pitchFamily="34" charset="0"/>
                <a:cs typeface="Arial" panose="020B0604020202020204" pitchFamily="34" charset="0"/>
              </a:rPr>
              <a:t>note disclosure included the capital </a:t>
            </a:r>
            <a:r>
              <a:rPr lang="en-US" altLang="en-US" sz="1600" dirty="0">
                <a:solidFill>
                  <a:srgbClr val="FF0000"/>
                </a:solidFill>
                <a:latin typeface="Arial" panose="020B0604020202020204" pitchFamily="34" charset="0"/>
                <a:cs typeface="Arial" panose="020B0604020202020204" pitchFamily="34" charset="0"/>
              </a:rPr>
              <a:t>commitments </a:t>
            </a:r>
            <a:r>
              <a:rPr lang="en-US" altLang="en-US" sz="1600" dirty="0" smtClean="0">
                <a:solidFill>
                  <a:srgbClr val="FF0000"/>
                </a:solidFill>
                <a:latin typeface="Arial" panose="020B0604020202020204" pitchFamily="34" charset="0"/>
                <a:cs typeface="Arial" panose="020B0604020202020204" pitchFamily="34" charset="0"/>
              </a:rPr>
              <a:t>in 2021/22 – </a:t>
            </a:r>
            <a:r>
              <a:rPr lang="en-US" altLang="en-US" sz="1600" dirty="0">
                <a:solidFill>
                  <a:srgbClr val="FF0000"/>
                </a:solidFill>
                <a:latin typeface="Arial" panose="020B0604020202020204" pitchFamily="34" charset="0"/>
                <a:cs typeface="Arial" panose="020B0604020202020204" pitchFamily="34" charset="0"/>
              </a:rPr>
              <a:t>reflected separately in 2020/21) </a:t>
            </a:r>
          </a:p>
          <a:p>
            <a:pPr marL="628650" indent="-266700" algn="just" eaLnBrk="1" hangingPunct="1">
              <a:spcBef>
                <a:spcPct val="20000"/>
              </a:spcBef>
              <a:buSzPct val="90000"/>
              <a:buFont typeface="Wingdings" panose="05000000000000000000" pitchFamily="2" charset="2"/>
              <a:buChar char="§"/>
            </a:pPr>
            <a:r>
              <a:rPr lang="en-US" altLang="en-US" sz="1600" b="1" dirty="0" smtClean="0">
                <a:solidFill>
                  <a:srgbClr val="FF0000"/>
                </a:solidFill>
                <a:latin typeface="Arial" panose="020B0604020202020204" pitchFamily="34" charset="0"/>
                <a:cs typeface="Arial" panose="020B0604020202020204" pitchFamily="34" charset="0"/>
              </a:rPr>
              <a:t>Incomplete </a:t>
            </a:r>
            <a:r>
              <a:rPr lang="en-US" altLang="en-US" sz="1600" b="1" dirty="0">
                <a:solidFill>
                  <a:srgbClr val="FF0000"/>
                </a:solidFill>
                <a:latin typeface="Arial" panose="020B0604020202020204" pitchFamily="34" charset="0"/>
                <a:cs typeface="Arial" panose="020B0604020202020204" pitchFamily="34" charset="0"/>
              </a:rPr>
              <a:t>recognition of capital and contractual commitments in the prior year </a:t>
            </a:r>
            <a:r>
              <a:rPr lang="en-US" altLang="en-US" sz="1600" b="1" dirty="0" smtClean="0">
                <a:solidFill>
                  <a:srgbClr val="FF0000"/>
                </a:solidFill>
                <a:latin typeface="Arial" panose="020B0604020202020204" pitchFamily="34" charset="0"/>
                <a:cs typeface="Arial" panose="020B0604020202020204" pitchFamily="34" charset="0"/>
              </a:rPr>
              <a:t>(</a:t>
            </a:r>
            <a:r>
              <a:rPr lang="en-US" altLang="en-US" sz="1600" b="1" dirty="0">
                <a:solidFill>
                  <a:srgbClr val="FF0000"/>
                </a:solidFill>
                <a:latin typeface="Arial" panose="020B0604020202020204" pitchFamily="34" charset="0"/>
                <a:cs typeface="Arial" panose="020B0604020202020204" pitchFamily="34" charset="0"/>
              </a:rPr>
              <a:t>2020/21)</a:t>
            </a:r>
          </a:p>
          <a:p>
            <a:pPr marL="628650" algn="just" eaLnBrk="1" hangingPunct="1">
              <a:spcBef>
                <a:spcPct val="20000"/>
              </a:spcBef>
              <a:buSzPct val="90000"/>
            </a:pPr>
            <a:r>
              <a:rPr lang="en-US" altLang="en-US" b="1" dirty="0">
                <a:latin typeface="Arial" panose="020B0604020202020204" pitchFamily="34" charset="0"/>
                <a:cs typeface="Arial" panose="020B0604020202020204" pitchFamily="34" charset="0"/>
              </a:rPr>
              <a:t>	</a:t>
            </a:r>
            <a:r>
              <a:rPr lang="en-US" altLang="en-US" sz="1600" dirty="0">
                <a:solidFill>
                  <a:srgbClr val="FF0000"/>
                </a:solidFill>
                <a:latin typeface="Arial" panose="020B0604020202020204" pitchFamily="34" charset="0"/>
                <a:cs typeface="Arial" panose="020B0604020202020204" pitchFamily="34" charset="0"/>
              </a:rPr>
              <a:t>(Prior year figure restated with amount not reflected in 2020/21 – R 46,5m)</a:t>
            </a:r>
          </a:p>
          <a:p>
            <a:pPr marL="447675" indent="-180975" algn="just" eaLnBrk="1" hangingPunct="1">
              <a:spcBef>
                <a:spcPct val="20000"/>
              </a:spcBef>
              <a:buSzPct val="90000"/>
              <a:buFont typeface="Wingdings" panose="05000000000000000000" pitchFamily="2" charset="2"/>
              <a:buChar char="ü"/>
            </a:pPr>
            <a:r>
              <a:rPr lang="en-US" altLang="en-US" sz="1600" dirty="0">
                <a:latin typeface="Arial" panose="020B0604020202020204" pitchFamily="34" charset="0"/>
                <a:cs typeface="Arial" panose="020B0604020202020204" pitchFamily="34" charset="0"/>
              </a:rPr>
              <a:t>Due to system imposed limitations due to legacy </a:t>
            </a:r>
            <a:r>
              <a:rPr lang="en-US" altLang="en-US" sz="1600" dirty="0" smtClean="0">
                <a:latin typeface="Arial" panose="020B0604020202020204" pitchFamily="34" charset="0"/>
                <a:cs typeface="Arial" panose="020B0604020202020204" pitchFamily="34" charset="0"/>
              </a:rPr>
              <a:t>systems (not </a:t>
            </a:r>
            <a:r>
              <a:rPr lang="en-US" altLang="en-US" sz="1600" dirty="0">
                <a:latin typeface="Arial" panose="020B0604020202020204" pitchFamily="34" charset="0"/>
                <a:cs typeface="Arial" panose="020B0604020202020204" pitchFamily="34" charset="0"/>
              </a:rPr>
              <a:t>single ERP system but </a:t>
            </a:r>
            <a:r>
              <a:rPr lang="en-US" altLang="en-US" sz="1600" dirty="0" smtClean="0">
                <a:latin typeface="Arial" panose="020B0604020202020204" pitchFamily="34" charset="0"/>
                <a:cs typeface="Arial" panose="020B0604020202020204" pitchFamily="34" charset="0"/>
              </a:rPr>
              <a:t>consolidation from </a:t>
            </a:r>
            <a:r>
              <a:rPr lang="en-US" altLang="en-US" sz="1600" dirty="0">
                <a:latin typeface="Arial" panose="020B0604020202020204" pitchFamily="34" charset="0"/>
                <a:cs typeface="Arial" panose="020B0604020202020204" pitchFamily="34" charset="0"/>
              </a:rPr>
              <a:t>different </a:t>
            </a:r>
            <a:r>
              <a:rPr lang="en-US" altLang="en-US" sz="1600" dirty="0" smtClean="0">
                <a:latin typeface="Arial" panose="020B0604020202020204" pitchFamily="34" charset="0"/>
                <a:cs typeface="Arial" panose="020B0604020202020204" pitchFamily="34" charset="0"/>
              </a:rPr>
              <a:t>financial systems         implementation of ERP system will assist</a:t>
            </a:r>
            <a:endParaRPr lang="en-US" altLang="en-US" sz="1600" dirty="0">
              <a:latin typeface="Arial" panose="020B0604020202020204" pitchFamily="34" charset="0"/>
              <a:cs typeface="Arial" panose="020B0604020202020204" pitchFamily="34" charset="0"/>
            </a:endParaRPr>
          </a:p>
          <a:p>
            <a:pPr marL="447675" lvl="1" indent="-180975" algn="just" eaLnBrk="1" hangingPunct="1">
              <a:spcBef>
                <a:spcPct val="20000"/>
              </a:spcBef>
              <a:buSzPct val="90000"/>
              <a:buFont typeface="Wingdings" panose="05000000000000000000" pitchFamily="2" charset="2"/>
              <a:buChar char="ü"/>
              <a:tabLst>
                <a:tab pos="5648325" algn="l"/>
              </a:tabLst>
            </a:pPr>
            <a:r>
              <a:rPr lang="en-US" altLang="en-US" sz="1600" dirty="0">
                <a:latin typeface="Arial" panose="020B0604020202020204" pitchFamily="34" charset="0"/>
                <a:cs typeface="Arial" panose="020B0604020202020204" pitchFamily="34" charset="0"/>
              </a:rPr>
              <a:t>Not detected during reviews by senior </a:t>
            </a:r>
            <a:r>
              <a:rPr lang="en-US" altLang="en-US" sz="1600" dirty="0" smtClean="0">
                <a:latin typeface="Arial" panose="020B0604020202020204" pitchFamily="34" charset="0"/>
                <a:cs typeface="Arial" panose="020B0604020202020204" pitchFamily="34" charset="0"/>
              </a:rPr>
              <a:t>management      implemented new report during 2021/22 to correct prior year understatement. However, the 2020/21 audited figure was not again reviewed in detail for completeness </a:t>
            </a:r>
            <a:endParaRPr lang="en-US" altLang="en-US" sz="1600" dirty="0">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1"/>
          </p:nvPr>
        </p:nvSpPr>
        <p:spPr/>
        <p:txBody>
          <a:bodyPr/>
          <a:lstStyle/>
          <a:p>
            <a:pPr>
              <a:defRPr/>
            </a:pPr>
            <a:r>
              <a:rPr lang="en-US" smtClean="0"/>
              <a:t>CONFIDENTIAL</a:t>
            </a:r>
            <a:endParaRPr lang="en-US" dirty="0"/>
          </a:p>
        </p:txBody>
      </p:sp>
      <p:sp>
        <p:nvSpPr>
          <p:cNvPr id="3" name="Right Arrow 2"/>
          <p:cNvSpPr/>
          <p:nvPr/>
        </p:nvSpPr>
        <p:spPr>
          <a:xfrm>
            <a:off x="4743450" y="5514975"/>
            <a:ext cx="361950" cy="20002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4" name="Right Arrow 3"/>
          <p:cNvSpPr/>
          <p:nvPr/>
        </p:nvSpPr>
        <p:spPr>
          <a:xfrm>
            <a:off x="5507831" y="5791200"/>
            <a:ext cx="363538" cy="20002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pic>
        <p:nvPicPr>
          <p:cNvPr id="8" name="Picture 2"/>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2699"/>
            <a:ext cx="6133381" cy="92757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8"/>
          <p:cNvSpPr/>
          <p:nvPr/>
        </p:nvSpPr>
        <p:spPr>
          <a:xfrm>
            <a:off x="908368" y="260648"/>
            <a:ext cx="4517390" cy="461665"/>
          </a:xfrm>
          <a:prstGeom prst="rect">
            <a:avLst/>
          </a:prstGeom>
        </p:spPr>
        <p:txBody>
          <a:bodyPr wrap="none">
            <a:spAutoFit/>
          </a:bodyPr>
          <a:lstStyle/>
          <a:p>
            <a:r>
              <a:rPr lang="en-US" altLang="en-US" sz="2400" b="1" dirty="0" smtClean="0">
                <a:solidFill>
                  <a:schemeClr val="bg1"/>
                </a:solidFill>
                <a:latin typeface="Arial" charset="0"/>
                <a:cs typeface="Arial" charset="0"/>
              </a:rPr>
              <a:t>AG’S AUDIT REPORT 2021/22</a:t>
            </a:r>
            <a:endParaRPr lang="en-ZA" sz="2400" dirty="0"/>
          </a:p>
        </p:txBody>
      </p:sp>
    </p:spTree>
    <p:extLst>
      <p:ext uri="{BB962C8B-B14F-4D97-AF65-F5344CB8AC3E}">
        <p14:creationId xmlns:p14="http://schemas.microsoft.com/office/powerpoint/2010/main" xmlns="" val="41132900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00050" y="1200150"/>
            <a:ext cx="8056563" cy="4848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2"/>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7022"/>
            <a:ext cx="6167887" cy="89363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le 1"/>
          <p:cNvSpPr>
            <a:spLocks noGrp="1"/>
          </p:cNvSpPr>
          <p:nvPr>
            <p:ph type="title"/>
          </p:nvPr>
        </p:nvSpPr>
        <p:spPr>
          <a:xfrm>
            <a:off x="-102964" y="-64206"/>
            <a:ext cx="6373813" cy="946150"/>
          </a:xfrm>
        </p:spPr>
        <p:txBody>
          <a:bodyPr/>
          <a:lstStyle/>
          <a:p>
            <a:pPr eaLnBrk="1" hangingPunct="1"/>
            <a:r>
              <a:rPr lang="en-US" altLang="en-US" sz="2900" b="1" dirty="0" smtClean="0">
                <a:solidFill>
                  <a:schemeClr val="bg1"/>
                </a:solidFill>
                <a:latin typeface="Arial" charset="0"/>
                <a:cs typeface="Arial" charset="0"/>
              </a:rPr>
              <a:t>STRATEGIC OVERVIEW</a:t>
            </a:r>
          </a:p>
        </p:txBody>
      </p:sp>
      <p:sp>
        <p:nvSpPr>
          <p:cNvPr id="2" name="Footer Placeholder 1"/>
          <p:cNvSpPr>
            <a:spLocks noGrp="1"/>
          </p:cNvSpPr>
          <p:nvPr>
            <p:ph type="ftr" sz="quarter" idx="11"/>
          </p:nvPr>
        </p:nvSpPr>
        <p:spPr/>
        <p:txBody>
          <a:bodyPr/>
          <a:lstStyle/>
          <a:p>
            <a:pPr>
              <a:defRPr/>
            </a:pPr>
            <a:r>
              <a:rPr lang="en-US" dirty="0" smtClean="0">
                <a:latin typeface="Arial" panose="020B0604020202020204" pitchFamily="34" charset="0"/>
                <a:cs typeface="Arial" panose="020B0604020202020204" pitchFamily="34" charset="0"/>
              </a:rPr>
              <a:t>CONFIDENTIAL</a:t>
            </a:r>
            <a:endParaRPr lang="en-US"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a:defRPr/>
            </a:pPr>
            <a:fld id="{C47BD82F-30A6-4BD7-946D-91C69D9EBCFD}" type="slidenum">
              <a:rPr lang="en-US" altLang="en-US" smtClean="0"/>
              <a:pPr>
                <a:defRPr/>
              </a:pPr>
              <a:t>4</a:t>
            </a:fld>
            <a:endParaRPr lang="en-US" altLang="en-US" dirty="0"/>
          </a:p>
        </p:txBody>
      </p:sp>
    </p:spTree>
    <p:extLst>
      <p:ext uri="{BB962C8B-B14F-4D97-AF65-F5344CB8AC3E}">
        <p14:creationId xmlns:p14="http://schemas.microsoft.com/office/powerpoint/2010/main" xmlns="" val="10633773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a:spLocks noGrp="1"/>
          </p:cNvSpPr>
          <p:nvPr>
            <p:ph type="title"/>
          </p:nvPr>
        </p:nvSpPr>
        <p:spPr>
          <a:xfrm>
            <a:off x="93663" y="12700"/>
            <a:ext cx="5595937" cy="709613"/>
          </a:xfrm>
        </p:spPr>
        <p:txBody>
          <a:bodyPr/>
          <a:lstStyle/>
          <a:p>
            <a:pPr eaLnBrk="1" hangingPunct="1"/>
            <a:r>
              <a:rPr lang="en-US" altLang="en-US" sz="2000" b="1" dirty="0" smtClean="0">
                <a:solidFill>
                  <a:schemeClr val="bg1"/>
                </a:solidFill>
                <a:latin typeface="Arial" panose="020B0604020202020204" pitchFamily="34" charset="0"/>
                <a:cs typeface="Arial" panose="020B0604020202020204" pitchFamily="34" charset="0"/>
              </a:rPr>
              <a:t>AG’s AUDIT REPORT 2021/22  </a:t>
            </a:r>
          </a:p>
        </p:txBody>
      </p:sp>
      <p:sp>
        <p:nvSpPr>
          <p:cNvPr id="6" name="Rectangle 5"/>
          <p:cNvSpPr/>
          <p:nvPr/>
        </p:nvSpPr>
        <p:spPr>
          <a:xfrm>
            <a:off x="93663" y="865188"/>
            <a:ext cx="8924925" cy="6881884"/>
          </a:xfrm>
          <a:prstGeom prst="rect">
            <a:avLst/>
          </a:prstGeom>
        </p:spPr>
        <p:txBody>
          <a:bodyPr>
            <a:spAutoFit/>
          </a:bodyPr>
          <a:lstStyle>
            <a:lvl1pPr marL="285750" indent="-285750" defTabSz="685800">
              <a:defRPr>
                <a:solidFill>
                  <a:schemeClr val="tx1"/>
                </a:solidFill>
                <a:latin typeface="Calibri" panose="020F0502020204030204" pitchFamily="34" charset="0"/>
                <a:ea typeface="MS PGothic" panose="020B0600070205080204" pitchFamily="34" charset="-128"/>
              </a:defRPr>
            </a:lvl1pPr>
            <a:lvl2pPr marL="742950" indent="-285750" defTabSz="685800">
              <a:defRPr>
                <a:solidFill>
                  <a:schemeClr val="tx1"/>
                </a:solidFill>
                <a:latin typeface="Calibri" panose="020F0502020204030204" pitchFamily="34" charset="0"/>
                <a:ea typeface="MS PGothic" panose="020B0600070205080204" pitchFamily="34" charset="-128"/>
              </a:defRPr>
            </a:lvl2pPr>
            <a:lvl3pPr marL="1143000" indent="-228600" defTabSz="685800">
              <a:defRPr>
                <a:solidFill>
                  <a:schemeClr val="tx1"/>
                </a:solidFill>
                <a:latin typeface="Calibri" panose="020F0502020204030204" pitchFamily="34" charset="0"/>
                <a:ea typeface="MS PGothic" panose="020B0600070205080204" pitchFamily="34" charset="-128"/>
              </a:defRPr>
            </a:lvl3pPr>
            <a:lvl4pPr marL="1600200" indent="-228600" defTabSz="685800">
              <a:defRPr>
                <a:solidFill>
                  <a:schemeClr val="tx1"/>
                </a:solidFill>
                <a:latin typeface="Calibri" panose="020F0502020204030204" pitchFamily="34" charset="0"/>
                <a:ea typeface="MS PGothic" panose="020B0600070205080204" pitchFamily="34" charset="-128"/>
              </a:defRPr>
            </a:lvl4pPr>
            <a:lvl5pPr marL="2057400" indent="-228600" defTabSz="685800">
              <a:defRPr>
                <a:solidFill>
                  <a:schemeClr val="tx1"/>
                </a:solidFill>
                <a:latin typeface="Calibri" panose="020F0502020204030204" pitchFamily="34" charset="0"/>
                <a:ea typeface="MS PGothic" panose="020B0600070205080204" pitchFamily="34" charset="-128"/>
              </a:defRPr>
            </a:lvl5pPr>
            <a:lvl6pPr marL="25146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6858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just" eaLnBrk="1" hangingPunct="1">
              <a:spcBef>
                <a:spcPct val="20000"/>
              </a:spcBef>
              <a:buSzPct val="90000"/>
              <a:buFont typeface="Wingdings" panose="05000000000000000000" pitchFamily="2" charset="2"/>
              <a:buChar char="ü"/>
            </a:pPr>
            <a:endParaRPr lang="en-US" altLang="en-US" dirty="0">
              <a:solidFill>
                <a:srgbClr val="002060"/>
              </a:solidFill>
              <a:cs typeface="Arial" panose="020B0604020202020204" pitchFamily="34" charset="0"/>
            </a:endParaRPr>
          </a:p>
          <a:p>
            <a:pPr algn="just" eaLnBrk="1" hangingPunct="1">
              <a:spcBef>
                <a:spcPct val="20000"/>
              </a:spcBef>
              <a:buSzPct val="90000"/>
              <a:buFont typeface="Wingdings" panose="05000000000000000000" pitchFamily="2" charset="2"/>
              <a:buChar char="q"/>
            </a:pPr>
            <a:r>
              <a:rPr lang="en-US" altLang="en-US" b="1" u="sng" dirty="0">
                <a:solidFill>
                  <a:srgbClr val="934607"/>
                </a:solidFill>
                <a:latin typeface="Arial" panose="020B0604020202020204" pitchFamily="34" charset="0"/>
                <a:cs typeface="Arial" panose="020B0604020202020204" pitchFamily="34" charset="0"/>
              </a:rPr>
              <a:t>Expenditure </a:t>
            </a:r>
            <a:r>
              <a:rPr lang="en-US" altLang="en-US" b="1" u="sng" dirty="0" smtClean="0">
                <a:solidFill>
                  <a:srgbClr val="934607"/>
                </a:solidFill>
                <a:latin typeface="Arial" panose="020B0604020202020204" pitchFamily="34" charset="0"/>
                <a:cs typeface="Arial" panose="020B0604020202020204" pitchFamily="34" charset="0"/>
              </a:rPr>
              <a:t>management</a:t>
            </a:r>
          </a:p>
          <a:p>
            <a:pPr algn="just" eaLnBrk="1" hangingPunct="1">
              <a:spcBef>
                <a:spcPct val="20000"/>
              </a:spcBef>
              <a:buSzPct val="90000"/>
              <a:buFont typeface="Wingdings" panose="05000000000000000000" pitchFamily="2" charset="2"/>
              <a:buChar char="Ø"/>
            </a:pPr>
            <a:endParaRPr lang="en-US" altLang="en-US" sz="1600" b="1" dirty="0" smtClean="0">
              <a:solidFill>
                <a:srgbClr val="FF0000"/>
              </a:solidFill>
              <a:latin typeface="Arial" panose="020B0604020202020204" pitchFamily="34" charset="0"/>
              <a:cs typeface="Arial" panose="020B0604020202020204" pitchFamily="34" charset="0"/>
            </a:endParaRPr>
          </a:p>
          <a:p>
            <a:pPr algn="just" eaLnBrk="1" hangingPunct="1">
              <a:spcBef>
                <a:spcPct val="20000"/>
              </a:spcBef>
              <a:buSzPct val="90000"/>
              <a:buFont typeface="Wingdings" panose="05000000000000000000" pitchFamily="2" charset="2"/>
              <a:buChar char="Ø"/>
            </a:pPr>
            <a:r>
              <a:rPr lang="en-US" altLang="en-US" sz="1600" b="1" dirty="0" smtClean="0">
                <a:solidFill>
                  <a:srgbClr val="FF0000"/>
                </a:solidFill>
                <a:latin typeface="Arial" panose="020B0604020202020204" pitchFamily="34" charset="0"/>
                <a:cs typeface="Arial" panose="020B0604020202020204" pitchFamily="34" charset="0"/>
              </a:rPr>
              <a:t>Finding : Effective </a:t>
            </a:r>
            <a:r>
              <a:rPr lang="en-US" altLang="en-US" sz="1600" b="1" dirty="0">
                <a:solidFill>
                  <a:srgbClr val="FF0000"/>
                </a:solidFill>
                <a:latin typeface="Arial" panose="020B0604020202020204" pitchFamily="34" charset="0"/>
                <a:cs typeface="Arial" panose="020B0604020202020204" pitchFamily="34" charset="0"/>
              </a:rPr>
              <a:t>an appropriate steps were not taken to prevent irregular expenditure </a:t>
            </a:r>
            <a:r>
              <a:rPr lang="en-US" altLang="en-US" sz="1600" b="1" dirty="0" smtClean="0">
                <a:solidFill>
                  <a:srgbClr val="FF0000"/>
                </a:solidFill>
                <a:latin typeface="Arial" panose="020B0604020202020204" pitchFamily="34" charset="0"/>
                <a:cs typeface="Arial" panose="020B0604020202020204" pitchFamily="34" charset="0"/>
              </a:rPr>
              <a:t>(R </a:t>
            </a:r>
            <a:r>
              <a:rPr lang="en-US" altLang="en-US" sz="1600" b="1" dirty="0">
                <a:solidFill>
                  <a:srgbClr val="FF0000"/>
                </a:solidFill>
                <a:latin typeface="Arial" panose="020B0604020202020204" pitchFamily="34" charset="0"/>
                <a:cs typeface="Arial" panose="020B0604020202020204" pitchFamily="34" charset="0"/>
              </a:rPr>
              <a:t>11.5 </a:t>
            </a:r>
            <a:r>
              <a:rPr lang="en-US" altLang="en-US" sz="1600" b="1" dirty="0" smtClean="0">
                <a:solidFill>
                  <a:srgbClr val="FF0000"/>
                </a:solidFill>
                <a:latin typeface="Arial" panose="020B0604020202020204" pitchFamily="34" charset="0"/>
                <a:cs typeface="Arial" panose="020B0604020202020204" pitchFamily="34" charset="0"/>
              </a:rPr>
              <a:t>million) due to: </a:t>
            </a:r>
            <a:endParaRPr lang="en-US" altLang="en-US" sz="1600" b="1" dirty="0">
              <a:solidFill>
                <a:srgbClr val="FF0000"/>
              </a:solidFill>
              <a:latin typeface="Arial" panose="020B0604020202020204" pitchFamily="34" charset="0"/>
              <a:cs typeface="Arial" panose="020B0604020202020204" pitchFamily="34" charset="0"/>
            </a:endParaRPr>
          </a:p>
          <a:p>
            <a:pPr marL="542925" indent="-276225" algn="just" eaLnBrk="1" hangingPunct="1">
              <a:spcBef>
                <a:spcPct val="20000"/>
              </a:spcBef>
              <a:buSzPct val="90000"/>
              <a:buFont typeface="Wingdings" panose="05000000000000000000" pitchFamily="2" charset="2"/>
              <a:buChar char="§"/>
            </a:pPr>
            <a:r>
              <a:rPr lang="en-US" altLang="en-US" sz="1600" b="1" dirty="0">
                <a:solidFill>
                  <a:srgbClr val="FF0000"/>
                </a:solidFill>
                <a:latin typeface="Arial" panose="020B0604020202020204" pitchFamily="34" charset="0"/>
                <a:cs typeface="Arial" panose="020B0604020202020204" pitchFamily="34" charset="0"/>
              </a:rPr>
              <a:t>Contract extended above the 15% limit allowed </a:t>
            </a:r>
          </a:p>
          <a:p>
            <a:pPr marL="542925" indent="-276225" algn="just" defTabSz="179388" eaLnBrk="1" hangingPunct="1">
              <a:spcBef>
                <a:spcPct val="20000"/>
              </a:spcBef>
              <a:buSzPct val="90000"/>
            </a:pPr>
            <a:r>
              <a:rPr lang="en-US" altLang="en-US" dirty="0">
                <a:latin typeface="Arial" panose="020B0604020202020204" pitchFamily="34" charset="0"/>
                <a:cs typeface="Arial" panose="020B0604020202020204" pitchFamily="34" charset="0"/>
              </a:rPr>
              <a:t>	</a:t>
            </a:r>
            <a:r>
              <a:rPr lang="en-US" altLang="en-US" sz="1600" dirty="0">
                <a:latin typeface="Arial" panose="020B0604020202020204" pitchFamily="34" charset="0"/>
                <a:cs typeface="Arial" panose="020B0604020202020204" pitchFamily="34" charset="0"/>
              </a:rPr>
              <a:t>(</a:t>
            </a:r>
            <a:r>
              <a:rPr lang="en-US" altLang="en-US" sz="1600" dirty="0" smtClean="0">
                <a:latin typeface="Arial" panose="020B0604020202020204" pitchFamily="34" charset="0"/>
                <a:cs typeface="Arial" panose="020B0604020202020204" pitchFamily="34" charset="0"/>
              </a:rPr>
              <a:t>Telkom WAN </a:t>
            </a:r>
            <a:r>
              <a:rPr lang="en-US" altLang="en-US" sz="1600" dirty="0">
                <a:latin typeface="Arial" panose="020B0604020202020204" pitchFamily="34" charset="0"/>
                <a:cs typeface="Arial" panose="020B0604020202020204" pitchFamily="34" charset="0"/>
              </a:rPr>
              <a:t>links tender renewal not completed before expiry of existing contract – </a:t>
            </a:r>
            <a:r>
              <a:rPr lang="en-US" altLang="en-US" sz="1600" dirty="0" smtClean="0">
                <a:latin typeface="Arial" panose="020B0604020202020204" pitchFamily="34" charset="0"/>
                <a:cs typeface="Arial" panose="020B0604020202020204" pitchFamily="34" charset="0"/>
              </a:rPr>
              <a:t>continued </a:t>
            </a:r>
            <a:r>
              <a:rPr lang="en-US" altLang="en-US" sz="1600" dirty="0">
                <a:latin typeface="Arial" panose="020B0604020202020204" pitchFamily="34" charset="0"/>
                <a:cs typeface="Arial" panose="020B0604020202020204" pitchFamily="34" charset="0"/>
              </a:rPr>
              <a:t>on month to month basis in excess of 15% </a:t>
            </a:r>
            <a:r>
              <a:rPr lang="en-US" altLang="en-US" sz="1600" dirty="0" smtClean="0">
                <a:latin typeface="Arial" panose="020B0604020202020204" pitchFamily="34" charset="0"/>
                <a:cs typeface="Arial" panose="020B0604020202020204" pitchFamily="34" charset="0"/>
              </a:rPr>
              <a:t>allowable limit</a:t>
            </a:r>
            <a:r>
              <a:rPr lang="en-US" altLang="en-US" sz="1600" dirty="0">
                <a:latin typeface="Arial" panose="020B0604020202020204" pitchFamily="34" charset="0"/>
                <a:cs typeface="Arial" panose="020B0604020202020204" pitchFamily="34" charset="0"/>
              </a:rPr>
              <a:t>)  </a:t>
            </a:r>
          </a:p>
          <a:p>
            <a:pPr marL="542925" indent="-276225" algn="just" eaLnBrk="1" hangingPunct="1">
              <a:spcBef>
                <a:spcPct val="20000"/>
              </a:spcBef>
              <a:buSzPct val="90000"/>
              <a:buFont typeface="Wingdings" panose="05000000000000000000" pitchFamily="2" charset="2"/>
              <a:buChar char="§"/>
            </a:pPr>
            <a:r>
              <a:rPr lang="en-US" altLang="en-US" sz="1600" b="1" dirty="0" smtClean="0">
                <a:solidFill>
                  <a:srgbClr val="FF0000"/>
                </a:solidFill>
                <a:latin typeface="Arial" panose="020B0604020202020204" pitchFamily="34" charset="0"/>
                <a:cs typeface="Arial" panose="020B0604020202020204" pitchFamily="34" charset="0"/>
              </a:rPr>
              <a:t>Single </a:t>
            </a:r>
            <a:r>
              <a:rPr lang="en-US" altLang="en-US" sz="1600" b="1" dirty="0">
                <a:solidFill>
                  <a:srgbClr val="FF0000"/>
                </a:solidFill>
                <a:latin typeface="Arial" panose="020B0604020202020204" pitchFamily="34" charset="0"/>
                <a:cs typeface="Arial" panose="020B0604020202020204" pitchFamily="34" charset="0"/>
              </a:rPr>
              <a:t>source procurement without obtaining prior approval from National Treasury</a:t>
            </a:r>
          </a:p>
          <a:p>
            <a:pPr marL="542925" indent="-276225" algn="just" eaLnBrk="1" hangingPunct="1">
              <a:spcBef>
                <a:spcPct val="20000"/>
              </a:spcBef>
              <a:buSzPct val="90000"/>
            </a:pPr>
            <a:r>
              <a:rPr lang="en-US" altLang="en-US" dirty="0">
                <a:latin typeface="Arial" panose="020B0604020202020204" pitchFamily="34" charset="0"/>
                <a:cs typeface="Arial" panose="020B0604020202020204" pitchFamily="34" charset="0"/>
              </a:rPr>
              <a:t>	</a:t>
            </a:r>
            <a:r>
              <a:rPr lang="en-US" altLang="en-US" sz="1600" dirty="0">
                <a:latin typeface="Arial" panose="020B0604020202020204" pitchFamily="34" charset="0"/>
                <a:cs typeface="Arial" panose="020B0604020202020204" pitchFamily="34" charset="0"/>
              </a:rPr>
              <a:t>(</a:t>
            </a:r>
            <a:r>
              <a:rPr lang="en-US" altLang="en-US" sz="1600" dirty="0" err="1">
                <a:latin typeface="Arial" panose="020B0604020202020204" pitchFamily="34" charset="0"/>
                <a:cs typeface="Arial" panose="020B0604020202020204" pitchFamily="34" charset="0"/>
              </a:rPr>
              <a:t>Payspace</a:t>
            </a:r>
            <a:r>
              <a:rPr lang="en-US" altLang="en-US" sz="1600" dirty="0">
                <a:latin typeface="Arial" panose="020B0604020202020204" pitchFamily="34" charset="0"/>
                <a:cs typeface="Arial" panose="020B0604020202020204" pitchFamily="34" charset="0"/>
              </a:rPr>
              <a:t> payroll system implemented due to previous payroll system phased out by </a:t>
            </a:r>
            <a:r>
              <a:rPr lang="en-US" altLang="en-US" sz="1600" dirty="0" smtClean="0">
                <a:latin typeface="Arial" panose="020B0604020202020204" pitchFamily="34" charset="0"/>
                <a:cs typeface="Arial" panose="020B0604020202020204" pitchFamily="34" charset="0"/>
              </a:rPr>
              <a:t>supplier - applied for deviation to National Treasury .However, single </a:t>
            </a:r>
            <a:r>
              <a:rPr lang="en-US" altLang="en-US" sz="1600" dirty="0">
                <a:latin typeface="Arial" panose="020B0604020202020204" pitchFamily="34" charset="0"/>
                <a:cs typeface="Arial" panose="020B0604020202020204" pitchFamily="34" charset="0"/>
              </a:rPr>
              <a:t>source approval only received after </a:t>
            </a:r>
            <a:r>
              <a:rPr lang="en-US" altLang="en-US" sz="1600" dirty="0" smtClean="0">
                <a:latin typeface="Arial" panose="020B0604020202020204" pitchFamily="34" charset="0"/>
                <a:cs typeface="Arial" panose="020B0604020202020204" pitchFamily="34" charset="0"/>
              </a:rPr>
              <a:t>implementation due to information requested. Irregular expenditure was condoned by National Treasury)</a:t>
            </a:r>
            <a:endParaRPr lang="en-US" altLang="en-US" sz="1600" dirty="0">
              <a:latin typeface="Arial" panose="020B0604020202020204" pitchFamily="34" charset="0"/>
              <a:cs typeface="Arial" panose="020B0604020202020204" pitchFamily="34" charset="0"/>
            </a:endParaRPr>
          </a:p>
          <a:p>
            <a:pPr marL="542925" indent="-276225" algn="just" eaLnBrk="1" hangingPunct="1">
              <a:spcBef>
                <a:spcPct val="20000"/>
              </a:spcBef>
              <a:buSzPct val="90000"/>
            </a:pPr>
            <a:r>
              <a:rPr lang="en-US" altLang="en-US" sz="1600" dirty="0">
                <a:latin typeface="Arial" panose="020B0604020202020204" pitchFamily="34" charset="0"/>
                <a:cs typeface="Arial" panose="020B0604020202020204" pitchFamily="34" charset="0"/>
              </a:rPr>
              <a:t>	</a:t>
            </a:r>
            <a:r>
              <a:rPr lang="en-US" altLang="en-US" sz="1600" dirty="0" smtClean="0">
                <a:latin typeface="Arial" panose="020B0604020202020204" pitchFamily="34" charset="0"/>
                <a:cs typeface="Arial" panose="020B0604020202020204" pitchFamily="34" charset="0"/>
              </a:rPr>
              <a:t>(</a:t>
            </a:r>
            <a:r>
              <a:rPr lang="en-US" altLang="en-US" sz="1600" dirty="0" err="1" smtClean="0">
                <a:latin typeface="Arial" panose="020B0604020202020204" pitchFamily="34" charset="0"/>
                <a:cs typeface="Arial" panose="020B0604020202020204" pitchFamily="34" charset="0"/>
              </a:rPr>
              <a:t>Trueconf</a:t>
            </a:r>
            <a:r>
              <a:rPr lang="en-US" altLang="en-US" sz="1600" dirty="0" smtClean="0">
                <a:latin typeface="Arial" panose="020B0604020202020204" pitchFamily="34" charset="0"/>
                <a:cs typeface="Arial" panose="020B0604020202020204" pitchFamily="34" charset="0"/>
              </a:rPr>
              <a:t> </a:t>
            </a:r>
            <a:r>
              <a:rPr lang="en-US" altLang="en-US" sz="1600" dirty="0">
                <a:latin typeface="Arial" panose="020B0604020202020204" pitchFamily="34" charset="0"/>
                <a:cs typeface="Arial" panose="020B0604020202020204" pitchFamily="34" charset="0"/>
              </a:rPr>
              <a:t>system used by Armscor for video conferencing - </a:t>
            </a:r>
            <a:r>
              <a:rPr lang="en-US" altLang="en-US" sz="1600" dirty="0" smtClean="0">
                <a:latin typeface="Arial" panose="020B0604020202020204" pitchFamily="34" charset="0"/>
                <a:cs typeface="Arial" panose="020B0604020202020204" pitchFamily="34" charset="0"/>
              </a:rPr>
              <a:t>licenses </a:t>
            </a:r>
            <a:r>
              <a:rPr lang="en-US" altLang="en-US" sz="1600" dirty="0">
                <a:latin typeface="Arial" panose="020B0604020202020204" pitchFamily="34" charset="0"/>
                <a:cs typeface="Arial" panose="020B0604020202020204" pitchFamily="34" charset="0"/>
              </a:rPr>
              <a:t>renewed without </a:t>
            </a:r>
            <a:r>
              <a:rPr lang="en-US" altLang="en-US" sz="1600" dirty="0" smtClean="0">
                <a:latin typeface="Arial" panose="020B0604020202020204" pitchFamily="34" charset="0"/>
                <a:cs typeface="Arial" panose="020B0604020202020204" pitchFamily="34" charset="0"/>
              </a:rPr>
              <a:t>obtaining </a:t>
            </a:r>
            <a:r>
              <a:rPr lang="en-US" altLang="en-US" sz="1600" dirty="0">
                <a:latin typeface="Arial" panose="020B0604020202020204" pitchFamily="34" charset="0"/>
                <a:cs typeface="Arial" panose="020B0604020202020204" pitchFamily="34" charset="0"/>
              </a:rPr>
              <a:t>single source approval)</a:t>
            </a:r>
          </a:p>
          <a:p>
            <a:pPr algn="just" eaLnBrk="1" hangingPunct="1">
              <a:spcBef>
                <a:spcPct val="20000"/>
              </a:spcBef>
              <a:buSzPct val="90000"/>
            </a:pPr>
            <a:r>
              <a:rPr lang="en-US" altLang="en-US" sz="1600" b="1" dirty="0">
                <a:solidFill>
                  <a:srgbClr val="002060"/>
                </a:solidFill>
                <a:cs typeface="Arial" panose="020B0604020202020204" pitchFamily="34" charset="0"/>
              </a:rPr>
              <a:t>	</a:t>
            </a:r>
            <a:r>
              <a:rPr lang="en-US" altLang="en-US" sz="1600" b="1" u="sng" dirty="0" smtClean="0">
                <a:latin typeface="Arial" panose="020B0604020202020204" pitchFamily="34" charset="0"/>
                <a:cs typeface="Arial" panose="020B0604020202020204" pitchFamily="34" charset="0"/>
              </a:rPr>
              <a:t>Corrective actions :</a:t>
            </a:r>
          </a:p>
          <a:p>
            <a:pPr marL="714375" indent="-447675" algn="just" defTabSz="357188" eaLnBrk="1" hangingPunct="1">
              <a:spcBef>
                <a:spcPct val="20000"/>
              </a:spcBef>
              <a:buSzPct val="90000"/>
              <a:buFont typeface="Wingdings" panose="05000000000000000000" pitchFamily="2" charset="2"/>
              <a:buChar char="ü"/>
            </a:pPr>
            <a:r>
              <a:rPr lang="en-US" altLang="en-US" sz="1600" b="1" dirty="0">
                <a:latin typeface="Arial" panose="020B0604020202020204" pitchFamily="34" charset="0"/>
                <a:cs typeface="Arial" panose="020B0604020202020204" pitchFamily="34" charset="0"/>
              </a:rPr>
              <a:t>	</a:t>
            </a:r>
            <a:r>
              <a:rPr lang="en-US" altLang="en-US" sz="1600" b="1" dirty="0" err="1" smtClean="0">
                <a:latin typeface="Arial" panose="020B0604020202020204" pitchFamily="34" charset="0"/>
                <a:cs typeface="Arial" panose="020B0604020202020204" pitchFamily="34" charset="0"/>
              </a:rPr>
              <a:t>Standardisation</a:t>
            </a:r>
            <a:r>
              <a:rPr lang="en-US" altLang="en-US" sz="1600" b="1" dirty="0" smtClean="0">
                <a:latin typeface="Arial" panose="020B0604020202020204" pitchFamily="34" charset="0"/>
                <a:cs typeface="Arial" panose="020B0604020202020204" pitchFamily="34" charset="0"/>
              </a:rPr>
              <a:t> and review of contract registers to ensure completeness</a:t>
            </a:r>
          </a:p>
          <a:p>
            <a:pPr marL="714375" indent="-447675" algn="just" defTabSz="357188" eaLnBrk="1" hangingPunct="1">
              <a:spcBef>
                <a:spcPct val="20000"/>
              </a:spcBef>
              <a:buSzPct val="90000"/>
              <a:buFont typeface="Wingdings" panose="05000000000000000000" pitchFamily="2" charset="2"/>
              <a:buChar char="ü"/>
            </a:pPr>
            <a:r>
              <a:rPr lang="en-US" altLang="en-US" sz="1600" b="1" dirty="0" smtClean="0">
                <a:latin typeface="Arial" panose="020B0604020202020204" pitchFamily="34" charset="0"/>
                <a:cs typeface="Arial" panose="020B0604020202020204" pitchFamily="34" charset="0"/>
              </a:rPr>
              <a:t>Pro-active initiation of renewal of contracts before expiry</a:t>
            </a:r>
          </a:p>
          <a:p>
            <a:pPr marL="714375" indent="-447675" algn="just" defTabSz="357188" eaLnBrk="1" hangingPunct="1">
              <a:spcBef>
                <a:spcPct val="20000"/>
              </a:spcBef>
              <a:buSzPct val="90000"/>
              <a:buFont typeface="Wingdings" panose="05000000000000000000" pitchFamily="2" charset="2"/>
              <a:buChar char="ü"/>
            </a:pPr>
            <a:r>
              <a:rPr lang="en-US" altLang="en-US" sz="1600" b="1" dirty="0" smtClean="0">
                <a:latin typeface="Arial" panose="020B0604020202020204" pitchFamily="34" charset="0"/>
                <a:cs typeface="Arial" panose="020B0604020202020204" pitchFamily="34" charset="0"/>
              </a:rPr>
              <a:t>Training of SCM personnel regarding requirements for single/sole source procurement </a:t>
            </a:r>
          </a:p>
          <a:p>
            <a:pPr indent="-19050" algn="just" eaLnBrk="1" hangingPunct="1">
              <a:spcBef>
                <a:spcPct val="20000"/>
              </a:spcBef>
              <a:buSzPct val="90000"/>
              <a:buFont typeface="Wingdings" panose="05000000000000000000" pitchFamily="2" charset="2"/>
              <a:buChar char="ü"/>
            </a:pPr>
            <a:endParaRPr lang="en-US" altLang="en-US" sz="1600" b="1" dirty="0" smtClean="0">
              <a:cs typeface="Arial" panose="020B0604020202020204" pitchFamily="34" charset="0"/>
            </a:endParaRPr>
          </a:p>
          <a:p>
            <a:pPr algn="just" eaLnBrk="1" hangingPunct="1">
              <a:spcBef>
                <a:spcPct val="20000"/>
              </a:spcBef>
              <a:buSzPct val="90000"/>
            </a:pPr>
            <a:endParaRPr lang="en-US" altLang="en-US" sz="1600" b="1" dirty="0">
              <a:solidFill>
                <a:srgbClr val="002060"/>
              </a:solidFill>
              <a:cs typeface="Arial" panose="020B0604020202020204" pitchFamily="34" charset="0"/>
            </a:endParaRPr>
          </a:p>
          <a:p>
            <a:pPr algn="just" eaLnBrk="1" hangingPunct="1">
              <a:spcBef>
                <a:spcPct val="20000"/>
              </a:spcBef>
              <a:buSzPct val="90000"/>
            </a:pPr>
            <a:endParaRPr lang="en-US" altLang="en-US" sz="1600" b="1" dirty="0" smtClean="0">
              <a:solidFill>
                <a:srgbClr val="002060"/>
              </a:solidFill>
              <a:cs typeface="Arial" panose="020B0604020202020204" pitchFamily="34" charset="0"/>
            </a:endParaRPr>
          </a:p>
          <a:p>
            <a:pPr algn="just" eaLnBrk="1" hangingPunct="1">
              <a:spcBef>
                <a:spcPct val="20000"/>
              </a:spcBef>
              <a:buSzPct val="90000"/>
            </a:pPr>
            <a:endParaRPr lang="en-US" altLang="en-US" sz="1600" b="1" dirty="0">
              <a:solidFill>
                <a:srgbClr val="002060"/>
              </a:solidFill>
              <a:cs typeface="Arial" panose="020B0604020202020204" pitchFamily="34" charset="0"/>
            </a:endParaRPr>
          </a:p>
        </p:txBody>
      </p:sp>
      <p:sp>
        <p:nvSpPr>
          <p:cNvPr id="2" name="Footer Placeholder 1"/>
          <p:cNvSpPr>
            <a:spLocks noGrp="1"/>
          </p:cNvSpPr>
          <p:nvPr>
            <p:ph type="ftr" sz="quarter" idx="11"/>
          </p:nvPr>
        </p:nvSpPr>
        <p:spPr/>
        <p:txBody>
          <a:bodyPr/>
          <a:lstStyle/>
          <a:p>
            <a:pPr>
              <a:defRPr/>
            </a:pPr>
            <a:r>
              <a:rPr lang="en-US" smtClean="0"/>
              <a:t>CONFIDENTIAL</a:t>
            </a:r>
            <a:endParaRPr lang="en-US" dirty="0"/>
          </a:p>
        </p:txBody>
      </p:sp>
      <p:pic>
        <p:nvPicPr>
          <p:cNvPr id="7" name="Picture 2"/>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2700"/>
            <a:ext cx="6133381" cy="98151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7"/>
          <p:cNvSpPr/>
          <p:nvPr/>
        </p:nvSpPr>
        <p:spPr>
          <a:xfrm>
            <a:off x="908368" y="260648"/>
            <a:ext cx="4517390" cy="461665"/>
          </a:xfrm>
          <a:prstGeom prst="rect">
            <a:avLst/>
          </a:prstGeom>
        </p:spPr>
        <p:txBody>
          <a:bodyPr wrap="none">
            <a:spAutoFit/>
          </a:bodyPr>
          <a:lstStyle/>
          <a:p>
            <a:r>
              <a:rPr lang="en-US" altLang="en-US" sz="2400" b="1" dirty="0" smtClean="0">
                <a:solidFill>
                  <a:schemeClr val="bg1"/>
                </a:solidFill>
                <a:latin typeface="Arial" charset="0"/>
                <a:cs typeface="Arial" charset="0"/>
              </a:rPr>
              <a:t>AG’S AUDIT REPORT 2021/22</a:t>
            </a:r>
            <a:endParaRPr lang="en-ZA" sz="2400" dirty="0"/>
          </a:p>
        </p:txBody>
      </p:sp>
    </p:spTree>
    <p:extLst>
      <p:ext uri="{BB962C8B-B14F-4D97-AF65-F5344CB8AC3E}">
        <p14:creationId xmlns:p14="http://schemas.microsoft.com/office/powerpoint/2010/main" xmlns="" val="30799363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1"/>
          <p:cNvSpPr>
            <a:spLocks noGrp="1"/>
          </p:cNvSpPr>
          <p:nvPr>
            <p:ph type="title"/>
          </p:nvPr>
        </p:nvSpPr>
        <p:spPr>
          <a:xfrm>
            <a:off x="228600" y="128588"/>
            <a:ext cx="8229600" cy="946150"/>
          </a:xfrm>
        </p:spPr>
        <p:txBody>
          <a:bodyPr/>
          <a:lstStyle/>
          <a:p>
            <a:pPr algn="l"/>
            <a:r>
              <a:rPr lang="en-ZA" sz="4000" b="1" dirty="0" smtClean="0">
                <a:solidFill>
                  <a:schemeClr val="bg1"/>
                </a:solidFill>
                <a:latin typeface="Arial" panose="020B0604020202020204" pitchFamily="34" charset="0"/>
                <a:cs typeface="Arial" panose="020B0604020202020204" pitchFamily="34" charset="0"/>
              </a:rPr>
              <a:t>CONTACT DETAILS</a:t>
            </a:r>
            <a:endParaRPr lang="en-US" altLang="en-US" sz="4000" b="1"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0" y="1710006"/>
            <a:ext cx="9144000" cy="4344285"/>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ZA" altLang="en-US" b="1" dirty="0">
              <a:solidFill>
                <a:schemeClr val="bg1"/>
              </a:solidFill>
              <a:latin typeface="Arial" charset="0"/>
            </a:endParaRPr>
          </a:p>
        </p:txBody>
      </p:sp>
      <p:sp>
        <p:nvSpPr>
          <p:cNvPr id="2" name="TextBox 1"/>
          <p:cNvSpPr txBox="1"/>
          <p:nvPr/>
        </p:nvSpPr>
        <p:spPr>
          <a:xfrm>
            <a:off x="2050182" y="2021043"/>
            <a:ext cx="5370896" cy="707886"/>
          </a:xfrm>
          <a:prstGeom prst="rect">
            <a:avLst/>
          </a:prstGeom>
          <a:noFill/>
        </p:spPr>
        <p:txBody>
          <a:bodyPr wrap="square" rtlCol="0">
            <a:spAutoFit/>
          </a:bodyPr>
          <a:lstStyle/>
          <a:p>
            <a:pPr algn="ctr"/>
            <a:r>
              <a:rPr lang="en-GB" sz="4000" b="1" dirty="0" smtClean="0">
                <a:solidFill>
                  <a:schemeClr val="bg1"/>
                </a:solidFill>
                <a:latin typeface="Arial" panose="020B0604020202020204" pitchFamily="34" charset="0"/>
                <a:cs typeface="Arial" panose="020B0604020202020204" pitchFamily="34" charset="0"/>
              </a:rPr>
              <a:t>THANK YOU</a:t>
            </a:r>
            <a:endParaRPr lang="en-GB" sz="4000" b="1" dirty="0">
              <a:solidFill>
                <a:schemeClr val="bg1"/>
              </a:solidFill>
              <a:latin typeface="Arial" panose="020B0604020202020204" pitchFamily="34" charset="0"/>
              <a:cs typeface="Arial" panose="020B0604020202020204" pitchFamily="34" charset="0"/>
            </a:endParaRPr>
          </a:p>
        </p:txBody>
      </p:sp>
      <p:pic>
        <p:nvPicPr>
          <p:cNvPr id="9" name="Picture 8" descr="C69812C0-1693-4DA5-A907-836DCE585932"/>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90109" y="3080908"/>
            <a:ext cx="6091042" cy="2142261"/>
          </a:xfrm>
          <a:prstGeom prst="rect">
            <a:avLst/>
          </a:prstGeom>
          <a:noFill/>
          <a:ln>
            <a:noFill/>
          </a:ln>
          <a:effectLst>
            <a:glow rad="63500">
              <a:schemeClr val="accent1">
                <a:satMod val="175000"/>
                <a:alpha val="40000"/>
              </a:schemeClr>
            </a:glow>
            <a:innerShdw blurRad="63500" dist="50800" dir="13500000">
              <a:prstClr val="black">
                <a:alpha val="50000"/>
              </a:prstClr>
            </a:innerShdw>
          </a:effectLst>
        </p:spPr>
      </p:pic>
      <p:sp>
        <p:nvSpPr>
          <p:cNvPr id="3" name="Footer Placeholder 2"/>
          <p:cNvSpPr>
            <a:spLocks noGrp="1"/>
          </p:cNvSpPr>
          <p:nvPr>
            <p:ph type="ftr" sz="quarter" idx="11"/>
          </p:nvPr>
        </p:nvSpPr>
        <p:spPr/>
        <p:txBody>
          <a:bodyPr/>
          <a:lstStyle/>
          <a:p>
            <a:pPr>
              <a:defRPr/>
            </a:pPr>
            <a:r>
              <a:rPr lang="en-US" smtClean="0"/>
              <a:t>CONFIDENTIAL</a:t>
            </a:r>
            <a:endParaRPr lang="en-US" dirty="0"/>
          </a:p>
        </p:txBody>
      </p:sp>
      <p:sp>
        <p:nvSpPr>
          <p:cNvPr id="4" name="Slide Number Placeholder 3"/>
          <p:cNvSpPr>
            <a:spLocks noGrp="1"/>
          </p:cNvSpPr>
          <p:nvPr>
            <p:ph type="sldNum" sz="quarter" idx="12"/>
          </p:nvPr>
        </p:nvSpPr>
        <p:spPr/>
        <p:txBody>
          <a:bodyPr/>
          <a:lstStyle/>
          <a:p>
            <a:pPr>
              <a:defRPr/>
            </a:pPr>
            <a:fld id="{C47BD82F-30A6-4BD7-946D-91C69D9EBCFD}" type="slidenum">
              <a:rPr lang="en-US" altLang="en-US" smtClean="0"/>
              <a:pPr>
                <a:defRPr/>
              </a:pPr>
              <a:t>41</a:t>
            </a:fld>
            <a:endParaRPr lang="en-US" altLang="en-US" dirty="0"/>
          </a:p>
        </p:txBody>
      </p:sp>
    </p:spTree>
    <p:extLst>
      <p:ext uri="{BB962C8B-B14F-4D97-AF65-F5344CB8AC3E}">
        <p14:creationId xmlns:p14="http://schemas.microsoft.com/office/powerpoint/2010/main" xmlns="" val="17530714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6167887" cy="98341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3" name="Title 1"/>
          <p:cNvSpPr>
            <a:spLocks noGrp="1"/>
          </p:cNvSpPr>
          <p:nvPr>
            <p:ph type="title"/>
          </p:nvPr>
        </p:nvSpPr>
        <p:spPr>
          <a:xfrm>
            <a:off x="152400" y="104775"/>
            <a:ext cx="6015487" cy="878636"/>
          </a:xfrm>
        </p:spPr>
        <p:txBody>
          <a:bodyPr/>
          <a:lstStyle/>
          <a:p>
            <a:pPr eaLnBrk="1" hangingPunct="1"/>
            <a:r>
              <a:rPr lang="en-US" altLang="en-US" sz="2900" b="1" dirty="0" smtClean="0">
                <a:solidFill>
                  <a:schemeClr val="bg1"/>
                </a:solidFill>
                <a:latin typeface="Arial" charset="0"/>
                <a:cs typeface="Arial" charset="0"/>
              </a:rPr>
              <a:t>ABOUT ARMSCOR</a:t>
            </a:r>
          </a:p>
        </p:txBody>
      </p:sp>
      <p:sp>
        <p:nvSpPr>
          <p:cNvPr id="2" name="Content Placeholder 1"/>
          <p:cNvSpPr>
            <a:spLocks noGrp="1"/>
          </p:cNvSpPr>
          <p:nvPr>
            <p:ph idx="1"/>
          </p:nvPr>
        </p:nvSpPr>
        <p:spPr>
          <a:xfrm>
            <a:off x="0" y="1074738"/>
            <a:ext cx="9011478" cy="5257800"/>
          </a:xfrm>
        </p:spPr>
        <p:txBody>
          <a:bodyPr>
            <a:noAutofit/>
          </a:bodyPr>
          <a:lstStyle/>
          <a:p>
            <a:pPr algn="just">
              <a:lnSpc>
                <a:spcPct val="150000"/>
              </a:lnSpc>
              <a:spcBef>
                <a:spcPts val="0"/>
              </a:spcBef>
              <a:buFont typeface="Wingdings" panose="05000000000000000000" pitchFamily="2" charset="2"/>
              <a:buChar char="q"/>
              <a:defRPr/>
            </a:pPr>
            <a:r>
              <a:rPr lang="en-ZA" sz="1300" dirty="0" smtClean="0">
                <a:latin typeface="Arial" panose="020B0604020202020204" pitchFamily="34" charset="0"/>
                <a:cs typeface="Arial" panose="020B0604020202020204" pitchFamily="34" charset="0"/>
              </a:rPr>
              <a:t>Armaments Corporation of South Africa SOC Limited (Armscor) was established in terms of Armaments Corporation of South Africa, Limited Act (Act No. 51 of 2003).</a:t>
            </a:r>
          </a:p>
          <a:p>
            <a:pPr algn="just">
              <a:lnSpc>
                <a:spcPct val="150000"/>
              </a:lnSpc>
              <a:spcBef>
                <a:spcPts val="0"/>
              </a:spcBef>
              <a:buFont typeface="Wingdings" panose="05000000000000000000" pitchFamily="2" charset="2"/>
              <a:buChar char="q"/>
              <a:defRPr/>
            </a:pPr>
            <a:r>
              <a:rPr lang="en-ZA" sz="1300" dirty="0" smtClean="0">
                <a:latin typeface="Arial" panose="020B0604020202020204" pitchFamily="34" charset="0"/>
                <a:cs typeface="Arial" panose="020B0604020202020204" pitchFamily="34" charset="0"/>
              </a:rPr>
              <a:t>State-owned entity as contemplated in the Companies Act, 2008.</a:t>
            </a:r>
          </a:p>
          <a:p>
            <a:pPr algn="just">
              <a:lnSpc>
                <a:spcPct val="150000"/>
              </a:lnSpc>
              <a:spcBef>
                <a:spcPts val="0"/>
              </a:spcBef>
              <a:buFont typeface="Wingdings" panose="05000000000000000000" pitchFamily="2" charset="2"/>
              <a:buChar char="q"/>
              <a:defRPr/>
            </a:pPr>
            <a:r>
              <a:rPr lang="en-ZA" sz="1300" dirty="0" smtClean="0">
                <a:latin typeface="Arial" panose="020B0604020202020204" pitchFamily="34" charset="0"/>
                <a:cs typeface="Arial" panose="020B0604020202020204" pitchFamily="34" charset="0"/>
              </a:rPr>
              <a:t>Listed as a Schedule 2, Public Entity in terms of the PFMA.</a:t>
            </a:r>
          </a:p>
          <a:p>
            <a:pPr algn="just">
              <a:lnSpc>
                <a:spcPct val="150000"/>
              </a:lnSpc>
              <a:spcBef>
                <a:spcPts val="0"/>
              </a:spcBef>
              <a:buFont typeface="Wingdings" panose="05000000000000000000" pitchFamily="2" charset="2"/>
              <a:buChar char="q"/>
              <a:defRPr/>
            </a:pPr>
            <a:r>
              <a:rPr lang="en-ZA" sz="1300" dirty="0" smtClean="0">
                <a:latin typeface="Arial" panose="020B0604020202020204" pitchFamily="34" charset="0"/>
                <a:cs typeface="Arial" panose="020B0604020202020204" pitchFamily="34" charset="0"/>
              </a:rPr>
              <a:t>Further regulated by the regulations issued in terms of the PFMA and the Companies Act.</a:t>
            </a:r>
          </a:p>
          <a:p>
            <a:pPr algn="just">
              <a:lnSpc>
                <a:spcPct val="150000"/>
              </a:lnSpc>
              <a:spcBef>
                <a:spcPts val="0"/>
              </a:spcBef>
              <a:buFont typeface="Wingdings" panose="05000000000000000000" pitchFamily="2" charset="2"/>
              <a:buChar char="q"/>
              <a:defRPr/>
            </a:pPr>
            <a:r>
              <a:rPr lang="en-ZA" sz="1300" dirty="0" smtClean="0">
                <a:latin typeface="Arial" panose="020B0604020202020204" pitchFamily="34" charset="0"/>
                <a:cs typeface="Arial" panose="020B0604020202020204" pitchFamily="34" charset="0"/>
              </a:rPr>
              <a:t>The Minister of Defence and Military Veterans is responsible for Armscor.</a:t>
            </a:r>
          </a:p>
          <a:p>
            <a:pPr algn="just">
              <a:lnSpc>
                <a:spcPct val="150000"/>
              </a:lnSpc>
              <a:spcBef>
                <a:spcPts val="0"/>
              </a:spcBef>
              <a:buFont typeface="Wingdings" panose="05000000000000000000" pitchFamily="2" charset="2"/>
              <a:buChar char="q"/>
              <a:defRPr/>
            </a:pPr>
            <a:r>
              <a:rPr lang="en-ZA" sz="1300" dirty="0" smtClean="0">
                <a:latin typeface="Arial" panose="020B0604020202020204" pitchFamily="34" charset="0"/>
                <a:cs typeface="Arial" panose="020B0604020202020204" pitchFamily="34" charset="0"/>
              </a:rPr>
              <a:t>The Board of Directors is the Accounting Authority of Armscor.</a:t>
            </a:r>
          </a:p>
          <a:p>
            <a:pPr marL="342900" lvl="1" indent="-342900" algn="just">
              <a:lnSpc>
                <a:spcPct val="150000"/>
              </a:lnSpc>
              <a:spcBef>
                <a:spcPts val="0"/>
              </a:spcBef>
              <a:buFont typeface="Wingdings" panose="05000000000000000000" pitchFamily="2" charset="2"/>
              <a:buChar char="q"/>
              <a:defRPr/>
            </a:pPr>
            <a:r>
              <a:rPr lang="en-ZA" sz="1300" b="1" dirty="0" smtClean="0">
                <a:latin typeface="Arial" panose="020B0604020202020204" pitchFamily="34" charset="0"/>
                <a:cs typeface="Arial" panose="020B0604020202020204" pitchFamily="34" charset="0"/>
              </a:rPr>
              <a:t>Armscor’s mandate </a:t>
            </a:r>
            <a:r>
              <a:rPr lang="en-ZA" sz="1300" dirty="0" smtClean="0">
                <a:latin typeface="Arial" panose="020B0604020202020204" pitchFamily="34" charset="0"/>
                <a:cs typeface="Arial" panose="020B0604020202020204" pitchFamily="34" charset="0"/>
              </a:rPr>
              <a:t>is to meet the following requirements of the Department of Defence (DOD</a:t>
            </a:r>
            <a:r>
              <a:rPr lang="en-ZA" sz="1300" dirty="0">
                <a:latin typeface="Arial" panose="020B0604020202020204" pitchFamily="34" charset="0"/>
                <a:cs typeface="Arial" panose="020B0604020202020204" pitchFamily="34" charset="0"/>
              </a:rPr>
              <a:t>) </a:t>
            </a:r>
            <a:r>
              <a:rPr lang="en-ZA" sz="1300" dirty="0" smtClean="0">
                <a:latin typeface="Arial" panose="020B0604020202020204" pitchFamily="34" charset="0"/>
                <a:cs typeface="Arial" panose="020B0604020202020204" pitchFamily="34" charset="0"/>
              </a:rPr>
              <a:t>effectively</a:t>
            </a:r>
            <a:r>
              <a:rPr lang="en-ZA" sz="1300" dirty="0">
                <a:latin typeface="Arial" panose="020B0604020202020204" pitchFamily="34" charset="0"/>
                <a:cs typeface="Arial" panose="020B0604020202020204" pitchFamily="34" charset="0"/>
              </a:rPr>
              <a:t>, efficiently and </a:t>
            </a:r>
            <a:r>
              <a:rPr lang="en-ZA" sz="1300" dirty="0" smtClean="0">
                <a:latin typeface="Arial" panose="020B0604020202020204" pitchFamily="34" charset="0"/>
                <a:cs typeface="Arial" panose="020B0604020202020204" pitchFamily="34" charset="0"/>
              </a:rPr>
              <a:t>economically:</a:t>
            </a:r>
          </a:p>
          <a:p>
            <a:pPr lvl="1" algn="just">
              <a:lnSpc>
                <a:spcPct val="150000"/>
              </a:lnSpc>
              <a:spcBef>
                <a:spcPts val="0"/>
              </a:spcBef>
              <a:buFont typeface="Wingdings" pitchFamily="2" charset="2"/>
              <a:buChar char="§"/>
              <a:defRPr/>
            </a:pPr>
            <a:r>
              <a:rPr lang="en-ZA" sz="1300" dirty="0" smtClean="0">
                <a:latin typeface="Arial" panose="020B0604020202020204" pitchFamily="34" charset="0"/>
                <a:cs typeface="Arial" panose="020B0604020202020204" pitchFamily="34" charset="0"/>
              </a:rPr>
              <a:t>Acquire </a:t>
            </a:r>
            <a:r>
              <a:rPr lang="en-ZA" sz="1300" b="1" dirty="0" smtClean="0">
                <a:latin typeface="Arial" panose="020B0604020202020204" pitchFamily="34" charset="0"/>
                <a:cs typeface="Arial" panose="020B0604020202020204" pitchFamily="34" charset="0"/>
              </a:rPr>
              <a:t>Defence </a:t>
            </a:r>
            <a:r>
              <a:rPr lang="en-ZA" sz="1300" b="1" dirty="0" err="1" smtClean="0">
                <a:latin typeface="Arial" panose="020B0604020202020204" pitchFamily="34" charset="0"/>
                <a:cs typeface="Arial" panose="020B0604020202020204" pitchFamily="34" charset="0"/>
              </a:rPr>
              <a:t>matériel</a:t>
            </a:r>
            <a:r>
              <a:rPr lang="en-ZA" sz="1300" b="1" dirty="0" smtClean="0">
                <a:latin typeface="Arial" panose="020B0604020202020204" pitchFamily="34" charset="0"/>
                <a:cs typeface="Arial" panose="020B0604020202020204" pitchFamily="34" charset="0"/>
              </a:rPr>
              <a:t> </a:t>
            </a:r>
            <a:r>
              <a:rPr lang="en-ZA" sz="1300" dirty="0" smtClean="0">
                <a:latin typeface="Arial" panose="020B0604020202020204" pitchFamily="34" charset="0"/>
                <a:cs typeface="Arial" panose="020B0604020202020204" pitchFamily="34" charset="0"/>
              </a:rPr>
              <a:t>on behalf of the DOD</a:t>
            </a:r>
          </a:p>
          <a:p>
            <a:pPr lvl="1" algn="just">
              <a:lnSpc>
                <a:spcPct val="150000"/>
              </a:lnSpc>
              <a:spcBef>
                <a:spcPts val="0"/>
              </a:spcBef>
              <a:buFont typeface="Wingdings" pitchFamily="2" charset="2"/>
              <a:buChar char="§"/>
              <a:defRPr/>
            </a:pPr>
            <a:r>
              <a:rPr lang="en-ZA" sz="1300" dirty="0" smtClean="0">
                <a:latin typeface="Arial" panose="020B0604020202020204" pitchFamily="34" charset="0"/>
                <a:cs typeface="Arial" panose="020B0604020202020204" pitchFamily="34" charset="0"/>
              </a:rPr>
              <a:t>Provide </a:t>
            </a:r>
            <a:r>
              <a:rPr lang="en-ZA" sz="1300" dirty="0">
                <a:latin typeface="Arial" panose="020B0604020202020204" pitchFamily="34" charset="0"/>
                <a:cs typeface="Arial" panose="020B0604020202020204" pitchFamily="34" charset="0"/>
              </a:rPr>
              <a:t>defence o</a:t>
            </a:r>
            <a:r>
              <a:rPr lang="en-ZA" sz="1300" b="1" dirty="0">
                <a:latin typeface="Arial" panose="020B0604020202020204" pitchFamily="34" charset="0"/>
                <a:cs typeface="Arial" panose="020B0604020202020204" pitchFamily="34" charset="0"/>
              </a:rPr>
              <a:t>perational research</a:t>
            </a:r>
          </a:p>
          <a:p>
            <a:pPr lvl="1" algn="just">
              <a:lnSpc>
                <a:spcPct val="150000"/>
              </a:lnSpc>
              <a:spcBef>
                <a:spcPts val="0"/>
              </a:spcBef>
              <a:buFont typeface="Wingdings" pitchFamily="2" charset="2"/>
              <a:buChar char="§"/>
              <a:defRPr/>
            </a:pPr>
            <a:r>
              <a:rPr lang="en-GB" sz="1300" dirty="0">
                <a:latin typeface="Arial" panose="020B0604020202020204" pitchFamily="34" charset="0"/>
                <a:cs typeface="Arial" panose="020B0604020202020204" pitchFamily="34" charset="0"/>
              </a:rPr>
              <a:t>Provide </a:t>
            </a:r>
            <a:r>
              <a:rPr lang="en-GB" sz="1300" b="1" dirty="0">
                <a:latin typeface="Arial" panose="020B0604020202020204" pitchFamily="34" charset="0"/>
                <a:cs typeface="Arial" panose="020B0604020202020204" pitchFamily="34" charset="0"/>
              </a:rPr>
              <a:t>marketing support</a:t>
            </a:r>
            <a:r>
              <a:rPr lang="en-GB" sz="1300" dirty="0">
                <a:latin typeface="Arial" panose="020B0604020202020204" pitchFamily="34" charset="0"/>
                <a:cs typeface="Arial" panose="020B0604020202020204" pitchFamily="34" charset="0"/>
              </a:rPr>
              <a:t> to defence related industries</a:t>
            </a:r>
            <a:endParaRPr lang="en-ZA" sz="1300" dirty="0">
              <a:latin typeface="Arial" panose="020B0604020202020204" pitchFamily="34" charset="0"/>
              <a:cs typeface="Arial" panose="020B0604020202020204" pitchFamily="34" charset="0"/>
            </a:endParaRPr>
          </a:p>
          <a:p>
            <a:pPr lvl="1" algn="just">
              <a:lnSpc>
                <a:spcPct val="150000"/>
              </a:lnSpc>
              <a:spcBef>
                <a:spcPts val="0"/>
              </a:spcBef>
              <a:buFont typeface="Wingdings" pitchFamily="2" charset="2"/>
              <a:buChar char="§"/>
              <a:defRPr/>
            </a:pPr>
            <a:r>
              <a:rPr lang="en-ZA" sz="1300" dirty="0">
                <a:latin typeface="Arial" panose="020B0604020202020204" pitchFamily="34" charset="0"/>
                <a:cs typeface="Arial" panose="020B0604020202020204" pitchFamily="34" charset="0"/>
              </a:rPr>
              <a:t>Manage the </a:t>
            </a:r>
            <a:r>
              <a:rPr lang="en-ZA" sz="1300" b="1" dirty="0">
                <a:latin typeface="Arial" panose="020B0604020202020204" pitchFamily="34" charset="0"/>
                <a:cs typeface="Arial" panose="020B0604020202020204" pitchFamily="34" charset="0"/>
              </a:rPr>
              <a:t>strategic facilities </a:t>
            </a:r>
            <a:r>
              <a:rPr lang="en-ZA" sz="1300" dirty="0">
                <a:latin typeface="Arial" panose="020B0604020202020204" pitchFamily="34" charset="0"/>
                <a:cs typeface="Arial" panose="020B0604020202020204" pitchFamily="34" charset="0"/>
              </a:rPr>
              <a:t>on behalf of the DOD</a:t>
            </a:r>
          </a:p>
          <a:p>
            <a:pPr lvl="1" algn="just">
              <a:lnSpc>
                <a:spcPct val="150000"/>
              </a:lnSpc>
              <a:spcBef>
                <a:spcPts val="0"/>
              </a:spcBef>
              <a:buFont typeface="Wingdings" pitchFamily="2" charset="2"/>
              <a:buChar char="§"/>
              <a:defRPr/>
            </a:pPr>
            <a:r>
              <a:rPr lang="en-ZA" sz="1300" dirty="0">
                <a:latin typeface="Arial" panose="020B0604020202020204" pitchFamily="34" charset="0"/>
                <a:cs typeface="Arial" panose="020B0604020202020204" pitchFamily="34" charset="0"/>
              </a:rPr>
              <a:t>Provide </a:t>
            </a:r>
            <a:r>
              <a:rPr lang="en-ZA" sz="1300" b="1" dirty="0">
                <a:latin typeface="Arial" panose="020B0604020202020204" pitchFamily="34" charset="0"/>
                <a:cs typeface="Arial" panose="020B0604020202020204" pitchFamily="34" charset="0"/>
              </a:rPr>
              <a:t>Defence technology, research and development, analysis and test and evaluation </a:t>
            </a:r>
            <a:r>
              <a:rPr lang="en-ZA" sz="1300" dirty="0">
                <a:latin typeface="Arial" panose="020B0604020202020204" pitchFamily="34" charset="0"/>
                <a:cs typeface="Arial" panose="020B0604020202020204" pitchFamily="34" charset="0"/>
              </a:rPr>
              <a:t>requirements of the DOD </a:t>
            </a:r>
          </a:p>
          <a:p>
            <a:pPr algn="just">
              <a:lnSpc>
                <a:spcPct val="150000"/>
              </a:lnSpc>
              <a:spcBef>
                <a:spcPts val="0"/>
              </a:spcBef>
              <a:buFont typeface="Wingdings" panose="05000000000000000000" pitchFamily="2" charset="2"/>
              <a:buChar char="q"/>
              <a:defRPr/>
            </a:pPr>
            <a:r>
              <a:rPr lang="en-ZA" sz="1300" dirty="0" smtClean="0">
                <a:latin typeface="Arial" panose="020B0604020202020204" pitchFamily="34" charset="0"/>
                <a:cs typeface="Arial" panose="020B0604020202020204" pitchFamily="34" charset="0"/>
              </a:rPr>
              <a:t>Adhere to accepted principles of corporate governance.</a:t>
            </a:r>
          </a:p>
          <a:p>
            <a:pPr algn="just">
              <a:lnSpc>
                <a:spcPct val="150000"/>
              </a:lnSpc>
              <a:spcBef>
                <a:spcPts val="0"/>
              </a:spcBef>
              <a:buFont typeface="Wingdings" panose="05000000000000000000" pitchFamily="2" charset="2"/>
              <a:buChar char="q"/>
              <a:defRPr/>
            </a:pPr>
            <a:r>
              <a:rPr lang="en-ZA" sz="1300" dirty="0" smtClean="0">
                <a:latin typeface="Arial" panose="020B0604020202020204" pitchFamily="34" charset="0"/>
                <a:cs typeface="Arial" panose="020B0604020202020204" pitchFamily="34" charset="0"/>
              </a:rPr>
              <a:t>Armscor may also provide such service to other Departments or Governments on a regulated basis.</a:t>
            </a:r>
          </a:p>
          <a:p>
            <a:pPr algn="just">
              <a:lnSpc>
                <a:spcPct val="150000"/>
              </a:lnSpc>
              <a:spcBef>
                <a:spcPts val="0"/>
              </a:spcBef>
              <a:buFont typeface="Wingdings" panose="05000000000000000000" pitchFamily="2" charset="2"/>
              <a:buChar char="q"/>
              <a:defRPr/>
            </a:pPr>
            <a:r>
              <a:rPr lang="en-ZA" sz="1300" dirty="0" smtClean="0">
                <a:latin typeface="Arial" panose="020B0604020202020204" pitchFamily="34" charset="0"/>
                <a:cs typeface="Arial" panose="020B0604020202020204" pitchFamily="34" charset="0"/>
              </a:rPr>
              <a:t>Armscor may enter into commercial activity, subject to approval of the Minister of Defence and Military Veterans. </a:t>
            </a:r>
          </a:p>
          <a:p>
            <a:pPr marL="0" indent="0" algn="just">
              <a:buFont typeface="Arial" charset="0"/>
              <a:buNone/>
              <a:defRPr/>
            </a:pPr>
            <a:endParaRPr lang="en-ZA" sz="14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a:xfrm>
            <a:off x="3160143" y="6484998"/>
            <a:ext cx="2895600" cy="365125"/>
          </a:xfrm>
        </p:spPr>
        <p:txBody>
          <a:bodyPr/>
          <a:lstStyle/>
          <a:p>
            <a:pPr>
              <a:defRPr/>
            </a:pPr>
            <a:r>
              <a:rPr lang="en-US" dirty="0" smtClean="0">
                <a:latin typeface="Arial" panose="020B0604020202020204" pitchFamily="34" charset="0"/>
                <a:cs typeface="Arial" panose="020B0604020202020204" pitchFamily="34" charset="0"/>
              </a:rPr>
              <a:t>CONFIDENTIAL</a:t>
            </a:r>
            <a:endParaRPr lang="en-US"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a:defRPr/>
            </a:pPr>
            <a:fld id="{C47BD82F-30A6-4BD7-946D-91C69D9EBCFD}" type="slidenum">
              <a:rPr lang="en-US" altLang="en-US" smtClean="0"/>
              <a:pPr>
                <a:defRPr/>
              </a:pPr>
              <a:t>5</a:t>
            </a:fld>
            <a:endParaRPr lang="en-US" altLang="en-US" dirty="0"/>
          </a:p>
        </p:txBody>
      </p:sp>
    </p:spTree>
    <p:extLst>
      <p:ext uri="{BB962C8B-B14F-4D97-AF65-F5344CB8AC3E}">
        <p14:creationId xmlns:p14="http://schemas.microsoft.com/office/powerpoint/2010/main" xmlns="" val="353897469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6142008" cy="89140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itle 1"/>
          <p:cNvSpPr txBox="1">
            <a:spLocks/>
          </p:cNvSpPr>
          <p:nvPr/>
        </p:nvSpPr>
        <p:spPr>
          <a:xfrm>
            <a:off x="-74900" y="161449"/>
            <a:ext cx="6291808" cy="729952"/>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eaLnBrk="1" hangingPunct="1"/>
            <a:r>
              <a:rPr lang="en-US" altLang="en-US" sz="2800" b="1" dirty="0" smtClean="0">
                <a:solidFill>
                  <a:schemeClr val="bg1"/>
                </a:solidFill>
                <a:latin typeface="Arial" charset="0"/>
                <a:cs typeface="Arial" charset="0"/>
              </a:rPr>
              <a:t>FUNDING OF ARMSCOR</a:t>
            </a:r>
          </a:p>
        </p:txBody>
      </p:sp>
      <p:sp>
        <p:nvSpPr>
          <p:cNvPr id="5" name="Rectangle 4"/>
          <p:cNvSpPr/>
          <p:nvPr/>
        </p:nvSpPr>
        <p:spPr>
          <a:xfrm>
            <a:off x="152400" y="1363663"/>
            <a:ext cx="8827698" cy="1092607"/>
          </a:xfrm>
          <a:prstGeom prst="rect">
            <a:avLst/>
          </a:prstGeom>
        </p:spPr>
        <p:txBody>
          <a:bodyPr wrap="square">
            <a:spAutoFit/>
          </a:bodyPr>
          <a:lstStyle/>
          <a:p>
            <a:pPr algn="just">
              <a:spcBef>
                <a:spcPct val="20000"/>
              </a:spcBef>
              <a:buSzPct val="90000"/>
              <a:defRPr/>
            </a:pPr>
            <a:r>
              <a:rPr lang="en-US" altLang="en-US" sz="1300" dirty="0">
                <a:latin typeface="Arial" panose="020B0604020202020204" pitchFamily="34" charset="0"/>
                <a:cs typeface="Arial" panose="020B0604020202020204" pitchFamily="34" charset="0"/>
              </a:rPr>
              <a:t>Financing of Armscor is mainly through income appropriated by Parliament and received via the Defence budget which consist of an allocation and payment for services rendered to the Department of </a:t>
            </a:r>
            <a:r>
              <a:rPr lang="en-US" altLang="en-US" sz="1300" dirty="0" err="1">
                <a:latin typeface="Arial" panose="020B0604020202020204" pitchFamily="34" charset="0"/>
                <a:cs typeface="Arial" panose="020B0604020202020204" pitchFamily="34" charset="0"/>
              </a:rPr>
              <a:t>Defence</a:t>
            </a:r>
            <a:r>
              <a:rPr lang="en-US" altLang="en-US" sz="1300" dirty="0">
                <a:latin typeface="Arial" panose="020B0604020202020204" pitchFamily="34" charset="0"/>
                <a:cs typeface="Arial" panose="020B0604020202020204" pitchFamily="34" charset="0"/>
              </a:rPr>
              <a:t> </a:t>
            </a:r>
            <a:r>
              <a:rPr lang="en-US" altLang="en-US" sz="1300" dirty="0" smtClean="0">
                <a:latin typeface="Arial" panose="020B0604020202020204" pitchFamily="34" charset="0"/>
                <a:cs typeface="Arial" panose="020B0604020202020204" pitchFamily="34" charset="0"/>
              </a:rPr>
              <a:t>(2020: 80%; 2021: 76%). </a:t>
            </a:r>
            <a:r>
              <a:rPr lang="en-US" altLang="en-US" sz="1300" dirty="0">
                <a:latin typeface="Arial" panose="020B0604020202020204" pitchFamily="34" charset="0"/>
                <a:cs typeface="Arial" panose="020B0604020202020204" pitchFamily="34" charset="0"/>
              </a:rPr>
              <a:t>The funding is not sufficient to sustain the capability required and is supplemented by income from commercial services rendered </a:t>
            </a:r>
            <a:r>
              <a:rPr lang="en-US" altLang="en-US" sz="1300" dirty="0" smtClean="0">
                <a:latin typeface="Arial" panose="020B0604020202020204" pitchFamily="34" charset="0"/>
                <a:cs typeface="Arial" panose="020B0604020202020204" pitchFamily="34" charset="0"/>
              </a:rPr>
              <a:t>(2020: 10%; 2021: 13%), </a:t>
            </a:r>
            <a:r>
              <a:rPr lang="en-US" altLang="en-US" sz="1300" dirty="0">
                <a:latin typeface="Arial" panose="020B0604020202020204" pitchFamily="34" charset="0"/>
                <a:cs typeface="Arial" panose="020B0604020202020204" pitchFamily="34" charset="0"/>
              </a:rPr>
              <a:t>investment income </a:t>
            </a:r>
            <a:r>
              <a:rPr lang="en-US" altLang="en-US" sz="1300" dirty="0" smtClean="0">
                <a:latin typeface="Arial" panose="020B0604020202020204" pitchFamily="34" charset="0"/>
                <a:cs typeface="Arial" panose="020B0604020202020204" pitchFamily="34" charset="0"/>
              </a:rPr>
              <a:t>(2020: 5%; 2021: 6%) </a:t>
            </a:r>
            <a:r>
              <a:rPr lang="en-US" altLang="en-US" sz="1300" dirty="0">
                <a:latin typeface="Arial" panose="020B0604020202020204" pitchFamily="34" charset="0"/>
                <a:cs typeface="Arial" panose="020B0604020202020204" pitchFamily="34" charset="0"/>
              </a:rPr>
              <a:t>and other income </a:t>
            </a:r>
            <a:r>
              <a:rPr lang="en-US" altLang="en-US" sz="1300" dirty="0" smtClean="0">
                <a:latin typeface="Arial" panose="020B0604020202020204" pitchFamily="34" charset="0"/>
                <a:cs typeface="Arial" panose="020B0604020202020204" pitchFamily="34" charset="0"/>
              </a:rPr>
              <a:t>(2020: 5%; 2021: 5%).</a:t>
            </a:r>
            <a:endParaRPr lang="en-US" altLang="en-US" sz="1300" dirty="0">
              <a:latin typeface="Arial" panose="020B0604020202020204" pitchFamily="34" charset="0"/>
              <a:cs typeface="Arial" panose="020B0604020202020204" pitchFamily="34" charset="0"/>
            </a:endParaRPr>
          </a:p>
        </p:txBody>
      </p:sp>
      <p:graphicFrame>
        <p:nvGraphicFramePr>
          <p:cNvPr id="6" name="Object 5"/>
          <p:cNvGraphicFramePr>
            <a:graphicFrameLocks noChangeAspect="1"/>
          </p:cNvGraphicFramePr>
          <p:nvPr>
            <p:extLst/>
          </p:nvPr>
        </p:nvGraphicFramePr>
        <p:xfrm>
          <a:off x="182334" y="2780928"/>
          <a:ext cx="4561984" cy="3103161"/>
        </p:xfrm>
        <a:graphic>
          <a:graphicData uri="http://schemas.openxmlformats.org/presentationml/2006/ole">
            <p:oleObj spid="_x0000_s1530" name="Worksheet" r:id="rId4" imgW="5152704" imgH="3505446" progId="Excel.Sheet.12">
              <p:embed/>
            </p:oleObj>
          </a:graphicData>
        </a:graphic>
      </p:graphicFrame>
      <p:graphicFrame>
        <p:nvGraphicFramePr>
          <p:cNvPr id="7" name="Object 6"/>
          <p:cNvGraphicFramePr>
            <a:graphicFrameLocks noChangeAspect="1"/>
          </p:cNvGraphicFramePr>
          <p:nvPr>
            <p:extLst/>
          </p:nvPr>
        </p:nvGraphicFramePr>
        <p:xfrm>
          <a:off x="4744318" y="2780927"/>
          <a:ext cx="4353104" cy="3103161"/>
        </p:xfrm>
        <a:graphic>
          <a:graphicData uri="http://schemas.openxmlformats.org/presentationml/2006/ole">
            <p:oleObj spid="_x0000_s1531" name="Worksheet" r:id="rId5" imgW="5372321" imgH="3579969" progId="Excel.Sheet.12">
              <p:embed/>
            </p:oleObj>
          </a:graphicData>
        </a:graphic>
      </p:graphicFrame>
      <p:sp>
        <p:nvSpPr>
          <p:cNvPr id="8" name="Footer Placeholder 7"/>
          <p:cNvSpPr>
            <a:spLocks noGrp="1"/>
          </p:cNvSpPr>
          <p:nvPr>
            <p:ph type="ftr" sz="quarter" idx="11"/>
          </p:nvPr>
        </p:nvSpPr>
        <p:spPr/>
        <p:txBody>
          <a:bodyPr/>
          <a:lstStyle/>
          <a:p>
            <a:pPr>
              <a:defRPr/>
            </a:pPr>
            <a:r>
              <a:rPr lang="en-US" dirty="0" smtClean="0">
                <a:latin typeface="Arial" panose="020B0604020202020204" pitchFamily="34" charset="0"/>
                <a:cs typeface="Arial" panose="020B0604020202020204" pitchFamily="34" charset="0"/>
              </a:rPr>
              <a:t>CONFIDENTIAL</a:t>
            </a:r>
            <a:endParaRPr lang="en-US"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fld id="{3F05D213-B134-4651-8E3A-008C6B60F2DF}" type="slidenum">
              <a:rPr lang="en-US" altLang="en-US" smtClean="0"/>
              <a:pPr>
                <a:defRPr/>
              </a:pPr>
              <a:t>6</a:t>
            </a:fld>
            <a:endParaRPr lang="en-US" altLang="en-US" dirty="0"/>
          </a:p>
        </p:txBody>
      </p:sp>
    </p:spTree>
    <p:extLst>
      <p:ext uri="{BB962C8B-B14F-4D97-AF65-F5344CB8AC3E}">
        <p14:creationId xmlns:p14="http://schemas.microsoft.com/office/powerpoint/2010/main" xmlns="" val="24829936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5752"/>
            <a:ext cx="6154016" cy="82928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itle 1"/>
          <p:cNvSpPr txBox="1">
            <a:spLocks/>
          </p:cNvSpPr>
          <p:nvPr/>
        </p:nvSpPr>
        <p:spPr>
          <a:xfrm>
            <a:off x="74241" y="74198"/>
            <a:ext cx="6428016" cy="45719"/>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l" eaLnBrk="1" hangingPunct="1"/>
            <a:endParaRPr lang="af-ZA" altLang="af-ZA" sz="800" b="1" dirty="0" smtClean="0">
              <a:solidFill>
                <a:schemeClr val="bg1"/>
              </a:solidFill>
              <a:latin typeface="Arial" charset="0"/>
              <a:cs typeface="Arial" charset="0"/>
            </a:endParaRPr>
          </a:p>
          <a:p>
            <a:pPr algn="l" eaLnBrk="1" hangingPunct="1"/>
            <a:r>
              <a:rPr lang="af-ZA" altLang="af-ZA" sz="2000" b="1" dirty="0" smtClean="0">
                <a:solidFill>
                  <a:schemeClr val="bg1"/>
                </a:solidFill>
                <a:latin typeface="Arial" charset="0"/>
                <a:cs typeface="Arial" charset="0"/>
              </a:rPr>
              <a:t>ABOUT </a:t>
            </a:r>
            <a:r>
              <a:rPr lang="af-ZA" altLang="af-ZA" sz="2000" b="1" dirty="0">
                <a:solidFill>
                  <a:schemeClr val="bg1"/>
                </a:solidFill>
                <a:latin typeface="Arial" charset="0"/>
                <a:cs typeface="Arial" charset="0"/>
              </a:rPr>
              <a:t>ARMSCOR: ARMSCOR AND FACILITIES</a:t>
            </a:r>
          </a:p>
        </p:txBody>
      </p:sp>
      <p:grpSp>
        <p:nvGrpSpPr>
          <p:cNvPr id="6" name="Group 5"/>
          <p:cNvGrpSpPr/>
          <p:nvPr/>
        </p:nvGrpSpPr>
        <p:grpSpPr>
          <a:xfrm>
            <a:off x="1200150" y="1547364"/>
            <a:ext cx="6717249" cy="4386263"/>
            <a:chOff x="187668" y="1144437"/>
            <a:chExt cx="8956332" cy="5848351"/>
          </a:xfrm>
        </p:grpSpPr>
        <p:pic>
          <p:nvPicPr>
            <p:cNvPr id="2" name="Picture 1"/>
            <p:cNvPicPr>
              <a:picLocks noChangeAspect="1"/>
            </p:cNvPicPr>
            <p:nvPr/>
          </p:nvPicPr>
          <p:blipFill>
            <a:blip r:embed="rId3" cstate="print"/>
            <a:stretch>
              <a:fillRect/>
            </a:stretch>
          </p:blipFill>
          <p:spPr>
            <a:xfrm>
              <a:off x="187668" y="1144437"/>
              <a:ext cx="8956332" cy="5848351"/>
            </a:xfrm>
            <a:prstGeom prst="rect">
              <a:avLst/>
            </a:prstGeom>
          </p:spPr>
        </p:pic>
        <p:sp>
          <p:nvSpPr>
            <p:cNvPr id="7" name="Line Callout 2 6"/>
            <p:cNvSpPr/>
            <p:nvPr/>
          </p:nvSpPr>
          <p:spPr>
            <a:xfrm>
              <a:off x="2971800" y="5715000"/>
              <a:ext cx="1559268" cy="488950"/>
            </a:xfrm>
            <a:prstGeom prst="borderCallout2">
              <a:avLst>
                <a:gd name="adj1" fmla="val 18750"/>
                <a:gd name="adj2" fmla="val -8333"/>
                <a:gd name="adj3" fmla="val 18750"/>
                <a:gd name="adj4" fmla="val -16667"/>
                <a:gd name="adj5" fmla="val 125334"/>
                <a:gd name="adj6" fmla="val -35743"/>
              </a:avLst>
            </a:prstGeom>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200" dirty="0"/>
                <a:t>IMT (58) &amp; Dockyard (400)</a:t>
              </a:r>
            </a:p>
          </p:txBody>
        </p:sp>
        <p:sp>
          <p:nvSpPr>
            <p:cNvPr id="8" name="Line Callout 2 7"/>
            <p:cNvSpPr/>
            <p:nvPr/>
          </p:nvSpPr>
          <p:spPr>
            <a:xfrm>
              <a:off x="4150068" y="4415287"/>
              <a:ext cx="1609859" cy="304800"/>
            </a:xfrm>
            <a:prstGeom prst="borderCallout2">
              <a:avLst>
                <a:gd name="adj1" fmla="val 18750"/>
                <a:gd name="adj2" fmla="val -8333"/>
                <a:gd name="adj3" fmla="val 18750"/>
                <a:gd name="adj4" fmla="val -16667"/>
                <a:gd name="adj5" fmla="val 10613"/>
                <a:gd name="adj6" fmla="val -24733"/>
              </a:avLst>
            </a:prstGeom>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350" dirty="0" err="1"/>
                <a:t>Alkantpan</a:t>
              </a:r>
              <a:r>
                <a:rPr lang="en-ZA" sz="1350" dirty="0"/>
                <a:t> (91)</a:t>
              </a:r>
            </a:p>
          </p:txBody>
        </p:sp>
        <p:sp>
          <p:nvSpPr>
            <p:cNvPr id="9" name="Line Callout 2 8"/>
            <p:cNvSpPr/>
            <p:nvPr/>
          </p:nvSpPr>
          <p:spPr>
            <a:xfrm>
              <a:off x="5999334" y="1911752"/>
              <a:ext cx="1330668" cy="376687"/>
            </a:xfrm>
            <a:prstGeom prst="borderCallout2">
              <a:avLst>
                <a:gd name="adj1" fmla="val 18750"/>
                <a:gd name="adj2" fmla="val -8333"/>
                <a:gd name="adj3" fmla="val 18750"/>
                <a:gd name="adj4" fmla="val -16667"/>
                <a:gd name="adj5" fmla="val 188445"/>
                <a:gd name="adj6" fmla="val -3093"/>
              </a:avLst>
            </a:prstGeom>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200" dirty="0" err="1"/>
                <a:t>Gerotek</a:t>
              </a:r>
              <a:r>
                <a:rPr lang="en-ZA" sz="1200" dirty="0"/>
                <a:t> (36)</a:t>
              </a:r>
            </a:p>
          </p:txBody>
        </p:sp>
        <p:sp>
          <p:nvSpPr>
            <p:cNvPr id="10" name="Line Callout 2 9"/>
            <p:cNvSpPr/>
            <p:nvPr/>
          </p:nvSpPr>
          <p:spPr>
            <a:xfrm>
              <a:off x="6843622" y="2357887"/>
              <a:ext cx="2300377" cy="412754"/>
            </a:xfrm>
            <a:prstGeom prst="borderCallout2">
              <a:avLst>
                <a:gd name="adj1" fmla="val 18750"/>
                <a:gd name="adj2" fmla="val -8333"/>
                <a:gd name="adj3" fmla="val 18750"/>
                <a:gd name="adj4" fmla="val -16667"/>
                <a:gd name="adj5" fmla="val 61557"/>
                <a:gd name="adj6" fmla="val -32614"/>
              </a:avLst>
            </a:prstGeom>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200" dirty="0"/>
                <a:t>Armscor Head Office (731)</a:t>
              </a:r>
            </a:p>
          </p:txBody>
        </p:sp>
        <p:sp>
          <p:nvSpPr>
            <p:cNvPr id="11" name="Line Callout 2 10"/>
            <p:cNvSpPr/>
            <p:nvPr/>
          </p:nvSpPr>
          <p:spPr>
            <a:xfrm>
              <a:off x="6705600" y="3035904"/>
              <a:ext cx="1600200" cy="990600"/>
            </a:xfrm>
            <a:prstGeom prst="borderCallout2">
              <a:avLst>
                <a:gd name="adj1" fmla="val 18750"/>
                <a:gd name="adj2" fmla="val -8333"/>
                <a:gd name="adj3" fmla="val 18750"/>
                <a:gd name="adj4" fmla="val -16667"/>
                <a:gd name="adj5" fmla="val -22478"/>
                <a:gd name="adj6" fmla="val -42354"/>
              </a:avLst>
            </a:prstGeom>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200" dirty="0" err="1"/>
                <a:t>Protechnik</a:t>
              </a:r>
              <a:r>
                <a:rPr lang="en-ZA" sz="1200" dirty="0"/>
                <a:t> (28)</a:t>
              </a:r>
            </a:p>
            <a:p>
              <a:pPr algn="ctr"/>
              <a:r>
                <a:rPr lang="en-ZA" sz="1200" dirty="0" err="1"/>
                <a:t>Ergotech</a:t>
              </a:r>
              <a:r>
                <a:rPr lang="en-ZA" sz="1200" dirty="0"/>
                <a:t> (14)</a:t>
              </a:r>
            </a:p>
            <a:p>
              <a:pPr algn="ctr"/>
              <a:r>
                <a:rPr lang="en-ZA" sz="1200" dirty="0"/>
                <a:t>Hazmat (17)</a:t>
              </a:r>
            </a:p>
          </p:txBody>
        </p:sp>
      </p:grpSp>
      <p:sp>
        <p:nvSpPr>
          <p:cNvPr id="12" name="TextBox 11"/>
          <p:cNvSpPr txBox="1"/>
          <p:nvPr/>
        </p:nvSpPr>
        <p:spPr>
          <a:xfrm>
            <a:off x="5867609" y="5305978"/>
            <a:ext cx="2049790" cy="646331"/>
          </a:xfrm>
          <a:prstGeom prst="rect">
            <a:avLst/>
          </a:prstGeom>
          <a:noFill/>
        </p:spPr>
        <p:txBody>
          <a:bodyPr wrap="square" rtlCol="0">
            <a:spAutoFit/>
          </a:bodyPr>
          <a:lstStyle/>
          <a:p>
            <a:r>
              <a:rPr lang="en-ZA" sz="900" dirty="0"/>
              <a:t>NOTE:  The figures in brackets is the number of permanent &amp; Fixed Term Contract employees at each office as on 31 March 2022.</a:t>
            </a:r>
            <a:endParaRPr lang="en-GB" sz="900" dirty="0"/>
          </a:p>
        </p:txBody>
      </p:sp>
      <p:sp>
        <p:nvSpPr>
          <p:cNvPr id="13" name="Footer Placeholder 12"/>
          <p:cNvSpPr>
            <a:spLocks noGrp="1"/>
          </p:cNvSpPr>
          <p:nvPr>
            <p:ph type="ftr" sz="quarter" idx="11"/>
          </p:nvPr>
        </p:nvSpPr>
        <p:spPr/>
        <p:txBody>
          <a:bodyPr/>
          <a:lstStyle/>
          <a:p>
            <a:pPr>
              <a:defRPr/>
            </a:pPr>
            <a:r>
              <a:rPr lang="en-US" dirty="0" smtClean="0">
                <a:latin typeface="Arial" panose="020B0604020202020204" pitchFamily="34" charset="0"/>
                <a:cs typeface="Arial" panose="020B0604020202020204" pitchFamily="34" charset="0"/>
              </a:rPr>
              <a:t>CONFIDENTIAL</a:t>
            </a:r>
            <a:endParaRPr lang="en-US"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a:defRPr/>
            </a:pPr>
            <a:fld id="{E3A887A7-7E68-4BF1-9952-B21748F15BAF}" type="slidenum">
              <a:rPr lang="en-US" altLang="en-US" smtClean="0"/>
              <a:pPr>
                <a:defRPr/>
              </a:pPr>
              <a:t>7</a:t>
            </a:fld>
            <a:endParaRPr lang="en-US" altLang="en-US" dirty="0"/>
          </a:p>
        </p:txBody>
      </p:sp>
    </p:spTree>
    <p:extLst>
      <p:ext uri="{BB962C8B-B14F-4D97-AF65-F5344CB8AC3E}">
        <p14:creationId xmlns:p14="http://schemas.microsoft.com/office/powerpoint/2010/main" xmlns="" val="14456055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20" name="Group 5"/>
          <p:cNvGrpSpPr>
            <a:grpSpLocks/>
          </p:cNvGrpSpPr>
          <p:nvPr/>
        </p:nvGrpSpPr>
        <p:grpSpPr bwMode="auto">
          <a:xfrm>
            <a:off x="-42863" y="877850"/>
            <a:ext cx="9144001" cy="5232400"/>
            <a:chOff x="246064" y="1576118"/>
            <a:chExt cx="8647112" cy="4740063"/>
          </a:xfrm>
        </p:grpSpPr>
        <p:pic>
          <p:nvPicPr>
            <p:cNvPr id="7" name="Picture 6"/>
            <p:cNvPicPr>
              <a:picLocks noChangeAspect="1"/>
            </p:cNvPicPr>
            <p:nvPr/>
          </p:nvPicPr>
          <p:blipFill>
            <a:blip r:embed="rId2" cstate="print">
              <a:duotone>
                <a:srgbClr val="8D8E8D">
                  <a:shade val="45000"/>
                  <a:satMod val="135000"/>
                </a:srgbClr>
                <a:prstClr val="white"/>
              </a:duotone>
              <a:extLst>
                <a:ext uri="{28A0092B-C50C-407E-A947-70E740481C1C}">
                  <a14:useLocalDpi xmlns:a14="http://schemas.microsoft.com/office/drawing/2010/main" xmlns="" val="0"/>
                </a:ext>
              </a:extLst>
            </a:blip>
            <a:stretch>
              <a:fillRect/>
            </a:stretch>
          </p:blipFill>
          <p:spPr>
            <a:xfrm>
              <a:off x="246064" y="1576118"/>
              <a:ext cx="8647112" cy="4740063"/>
            </a:xfrm>
            <a:prstGeom prst="rect">
              <a:avLst/>
            </a:prstGeom>
          </p:spPr>
        </p:pic>
        <p:pic>
          <p:nvPicPr>
            <p:cNvPr id="9230" name="Picture 23"/>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08416" y="1844760"/>
              <a:ext cx="1884355" cy="5328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9221" name="TextBox 1"/>
          <p:cNvSpPr txBox="1">
            <a:spLocks noChangeArrowheads="1"/>
          </p:cNvSpPr>
          <p:nvPr/>
        </p:nvSpPr>
        <p:spPr bwMode="auto">
          <a:xfrm>
            <a:off x="1882775" y="1801334"/>
            <a:ext cx="5718175"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GB" altLang="en-US" sz="1200" dirty="0">
                <a:solidFill>
                  <a:srgbClr val="003864"/>
                </a:solidFill>
                <a:latin typeface="Arial" pitchFamily="34" charset="0"/>
                <a:cs typeface="Arial" pitchFamily="34" charset="0"/>
              </a:rPr>
              <a:t>Armscor aims to deliver a sustainable organisation that generates additional revenue, strengthening its partnerships, containing costs and delivering ground breaking technologies</a:t>
            </a:r>
            <a:endParaRPr lang="en-ZA" altLang="en-US" sz="1200" dirty="0">
              <a:solidFill>
                <a:srgbClr val="003864"/>
              </a:solidFill>
              <a:latin typeface="Arial" pitchFamily="34" charset="0"/>
              <a:cs typeface="Arial" pitchFamily="34" charset="0"/>
            </a:endParaRPr>
          </a:p>
        </p:txBody>
      </p:sp>
      <p:sp>
        <p:nvSpPr>
          <p:cNvPr id="9222" name="TextBox 2"/>
          <p:cNvSpPr txBox="1">
            <a:spLocks noChangeArrowheads="1"/>
          </p:cNvSpPr>
          <p:nvPr/>
        </p:nvSpPr>
        <p:spPr bwMode="auto">
          <a:xfrm>
            <a:off x="1079500" y="5307013"/>
            <a:ext cx="6897688" cy="307975"/>
          </a:xfrm>
          <a:prstGeom prst="rect">
            <a:avLst/>
          </a:prstGeom>
          <a:solidFill>
            <a:srgbClr val="6633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a:spcBef>
                <a:spcPct val="0"/>
              </a:spcBef>
              <a:buFontTx/>
              <a:buNone/>
            </a:pPr>
            <a:r>
              <a:rPr lang="en-ZA" altLang="en-US" sz="1400" dirty="0">
                <a:solidFill>
                  <a:schemeClr val="bg1"/>
                </a:solidFill>
                <a:latin typeface="Arial" pitchFamily="34" charset="0"/>
                <a:cs typeface="Arial" pitchFamily="34" charset="0"/>
              </a:rPr>
              <a:t>Vision, Mission and Mandate</a:t>
            </a:r>
          </a:p>
        </p:txBody>
      </p:sp>
      <p:sp>
        <p:nvSpPr>
          <p:cNvPr id="9223" name="Rectangle 4"/>
          <p:cNvSpPr>
            <a:spLocks noChangeArrowheads="1"/>
          </p:cNvSpPr>
          <p:nvPr/>
        </p:nvSpPr>
        <p:spPr bwMode="auto">
          <a:xfrm>
            <a:off x="-42863" y="211138"/>
            <a:ext cx="6756401"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en-ZA" altLang="en-US" sz="3600" b="1" dirty="0">
                <a:solidFill>
                  <a:schemeClr val="bg1"/>
                </a:solidFill>
                <a:latin typeface="Arial" pitchFamily="34" charset="0"/>
                <a:cs typeface="Arial" pitchFamily="34" charset="0"/>
              </a:rPr>
              <a:t>Strategic Overview</a:t>
            </a:r>
            <a:endParaRPr lang="en-ZA" altLang="en-US" sz="2000" b="1" dirty="0">
              <a:solidFill>
                <a:schemeClr val="bg1"/>
              </a:solidFill>
              <a:latin typeface="Arial" pitchFamily="34" charset="0"/>
              <a:cs typeface="Arial" pitchFamily="34" charset="0"/>
            </a:endParaRPr>
          </a:p>
        </p:txBody>
      </p:sp>
      <p:sp>
        <p:nvSpPr>
          <p:cNvPr id="9224" name="TextBox 24"/>
          <p:cNvSpPr txBox="1">
            <a:spLocks noChangeArrowheads="1"/>
          </p:cNvSpPr>
          <p:nvPr/>
        </p:nvSpPr>
        <p:spPr bwMode="auto">
          <a:xfrm>
            <a:off x="1081088" y="5662613"/>
            <a:ext cx="6896100" cy="461962"/>
          </a:xfrm>
          <a:prstGeom prst="rect">
            <a:avLst/>
          </a:prstGeom>
          <a:solidFill>
            <a:srgbClr val="6633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GB" altLang="en-US" sz="1200" dirty="0">
                <a:solidFill>
                  <a:schemeClr val="bg1"/>
                </a:solidFill>
                <a:latin typeface="Arial" pitchFamily="34" charset="0"/>
                <a:cs typeface="Arial" pitchFamily="34" charset="0"/>
              </a:rPr>
              <a:t>NDP, Vision 2030                                                   6</a:t>
            </a:r>
            <a:r>
              <a:rPr lang="en-GB" altLang="en-US" sz="1200" baseline="30000" dirty="0">
                <a:solidFill>
                  <a:schemeClr val="bg1"/>
                </a:solidFill>
                <a:latin typeface="Arial" pitchFamily="34" charset="0"/>
                <a:cs typeface="Arial" pitchFamily="34" charset="0"/>
              </a:rPr>
              <a:t>th</a:t>
            </a:r>
            <a:r>
              <a:rPr lang="en-GB" altLang="en-US" sz="1200" dirty="0">
                <a:solidFill>
                  <a:schemeClr val="bg1"/>
                </a:solidFill>
                <a:latin typeface="Arial" pitchFamily="34" charset="0"/>
                <a:cs typeface="Arial" pitchFamily="34" charset="0"/>
              </a:rPr>
              <a:t> Administration Priorities 2019-2024                                                      </a:t>
            </a:r>
          </a:p>
          <a:p>
            <a:pPr>
              <a:spcBef>
                <a:spcPct val="0"/>
              </a:spcBef>
              <a:buFontTx/>
              <a:buNone/>
            </a:pPr>
            <a:r>
              <a:rPr lang="en-GB" altLang="en-US" sz="1200" dirty="0">
                <a:solidFill>
                  <a:schemeClr val="bg1"/>
                </a:solidFill>
                <a:latin typeface="Arial" pitchFamily="34" charset="0"/>
                <a:cs typeface="Arial" pitchFamily="34" charset="0"/>
              </a:rPr>
              <a:t>MTSF 2019-2024                                                   </a:t>
            </a:r>
            <a:r>
              <a:rPr lang="en-GB" altLang="en-US" sz="1200" dirty="0" smtClean="0">
                <a:solidFill>
                  <a:schemeClr val="bg1"/>
                </a:solidFill>
                <a:latin typeface="Arial" pitchFamily="34" charset="0"/>
                <a:cs typeface="Arial" pitchFamily="34" charset="0"/>
              </a:rPr>
              <a:t>MOD&amp;MV </a:t>
            </a:r>
            <a:r>
              <a:rPr lang="en-GB" altLang="en-US" sz="1200" dirty="0">
                <a:solidFill>
                  <a:schemeClr val="bg1"/>
                </a:solidFill>
                <a:latin typeface="Arial" pitchFamily="34" charset="0"/>
                <a:cs typeface="Arial" pitchFamily="34" charset="0"/>
              </a:rPr>
              <a:t>Priorities 2019-2024</a:t>
            </a:r>
          </a:p>
        </p:txBody>
      </p:sp>
      <p:sp>
        <p:nvSpPr>
          <p:cNvPr id="9225" name="Rectangle 41"/>
          <p:cNvSpPr>
            <a:spLocks noChangeArrowheads="1"/>
          </p:cNvSpPr>
          <p:nvPr/>
        </p:nvSpPr>
        <p:spPr bwMode="auto">
          <a:xfrm>
            <a:off x="4981575" y="3267075"/>
            <a:ext cx="974725" cy="2006600"/>
          </a:xfrm>
          <a:prstGeom prst="rect">
            <a:avLst/>
          </a:prstGeom>
          <a:solidFill>
            <a:srgbClr val="003366"/>
          </a:solidFill>
          <a:ln w="12700">
            <a:solidFill>
              <a:schemeClr val="tx1"/>
            </a:solidFill>
            <a:miter lim="800000"/>
            <a:headEnd/>
            <a:tailEnd/>
          </a:ln>
        </p:spPr>
        <p:txBody>
          <a:bodyPr lIns="72000" tIns="72000" rIns="72000" bIns="72000" anchor="ct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a:buFont typeface="Arial" pitchFamily="34" charset="0"/>
              <a:buNone/>
            </a:pPr>
            <a:r>
              <a:rPr lang="en-GB" altLang="en-US" sz="1000" b="1" dirty="0">
                <a:solidFill>
                  <a:schemeClr val="bg1"/>
                </a:solidFill>
                <a:latin typeface="Arial" pitchFamily="34" charset="0"/>
                <a:cs typeface="Arial" pitchFamily="34" charset="0"/>
              </a:rPr>
              <a:t>Efficient and Effective</a:t>
            </a:r>
          </a:p>
          <a:p>
            <a:pPr algn="ctr">
              <a:buFont typeface="Arial" pitchFamily="34" charset="0"/>
              <a:buNone/>
            </a:pPr>
            <a:r>
              <a:rPr lang="en-GB" altLang="en-US" sz="1000" b="1" dirty="0">
                <a:solidFill>
                  <a:schemeClr val="bg1"/>
                </a:solidFill>
                <a:latin typeface="Arial" pitchFamily="34" charset="0"/>
                <a:cs typeface="Arial" pitchFamily="34" charset="0"/>
              </a:rPr>
              <a:t>Delivery</a:t>
            </a:r>
          </a:p>
        </p:txBody>
      </p:sp>
      <p:sp>
        <p:nvSpPr>
          <p:cNvPr id="9226" name="Rectangle 41"/>
          <p:cNvSpPr>
            <a:spLocks noChangeArrowheads="1"/>
          </p:cNvSpPr>
          <p:nvPr/>
        </p:nvSpPr>
        <p:spPr bwMode="auto">
          <a:xfrm>
            <a:off x="6935788" y="3262313"/>
            <a:ext cx="865187" cy="2009775"/>
          </a:xfrm>
          <a:prstGeom prst="rect">
            <a:avLst/>
          </a:prstGeom>
          <a:solidFill>
            <a:srgbClr val="003366"/>
          </a:solidFill>
          <a:ln w="12700">
            <a:solidFill>
              <a:schemeClr val="tx1"/>
            </a:solidFill>
            <a:miter lim="800000"/>
            <a:headEnd/>
            <a:tailEnd/>
          </a:ln>
        </p:spPr>
        <p:txBody>
          <a:bodyPr lIns="72000" tIns="72000" rIns="72000" bIns="72000" anchor="ct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a:buFont typeface="Arial" pitchFamily="34" charset="0"/>
              <a:buNone/>
            </a:pPr>
            <a:r>
              <a:rPr lang="en-GB" altLang="en-US" sz="900" b="1" dirty="0">
                <a:solidFill>
                  <a:schemeClr val="bg1"/>
                </a:solidFill>
                <a:latin typeface="Arial" pitchFamily="34" charset="0"/>
                <a:cs typeface="Arial" pitchFamily="34" charset="0"/>
              </a:rPr>
              <a:t>Stakeholder </a:t>
            </a:r>
          </a:p>
          <a:p>
            <a:pPr algn="ctr">
              <a:buFont typeface="Arial" pitchFamily="34" charset="0"/>
              <a:buNone/>
            </a:pPr>
            <a:r>
              <a:rPr lang="en-GB" altLang="en-US" sz="900" b="1" dirty="0">
                <a:solidFill>
                  <a:schemeClr val="bg1"/>
                </a:solidFill>
                <a:latin typeface="Arial" pitchFamily="34" charset="0"/>
                <a:cs typeface="Arial" pitchFamily="34" charset="0"/>
              </a:rPr>
              <a:t>Management</a:t>
            </a:r>
          </a:p>
        </p:txBody>
      </p:sp>
      <p:sp>
        <p:nvSpPr>
          <p:cNvPr id="9227" name="Rectangle 41"/>
          <p:cNvSpPr>
            <a:spLocks noChangeArrowheads="1"/>
          </p:cNvSpPr>
          <p:nvPr/>
        </p:nvSpPr>
        <p:spPr bwMode="auto">
          <a:xfrm>
            <a:off x="3097213" y="3254375"/>
            <a:ext cx="996950" cy="1954213"/>
          </a:xfrm>
          <a:prstGeom prst="rect">
            <a:avLst/>
          </a:prstGeom>
          <a:solidFill>
            <a:srgbClr val="003366"/>
          </a:solidFill>
          <a:ln w="12700">
            <a:solidFill>
              <a:schemeClr val="tx1"/>
            </a:solidFill>
            <a:miter lim="800000"/>
            <a:headEnd/>
            <a:tailEnd/>
          </a:ln>
        </p:spPr>
        <p:txBody>
          <a:bodyPr lIns="72000" tIns="72000" rIns="72000" bIns="72000" anchor="ct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a:buFont typeface="Arial" pitchFamily="34" charset="0"/>
              <a:buNone/>
            </a:pPr>
            <a:r>
              <a:rPr lang="en-GB" altLang="en-US" sz="900" b="1" dirty="0">
                <a:solidFill>
                  <a:schemeClr val="bg1"/>
                </a:solidFill>
                <a:latin typeface="Arial" pitchFamily="34" charset="0"/>
                <a:cs typeface="Arial" pitchFamily="34" charset="0"/>
              </a:rPr>
              <a:t>Cost Management</a:t>
            </a:r>
          </a:p>
        </p:txBody>
      </p:sp>
      <p:sp>
        <p:nvSpPr>
          <p:cNvPr id="9228" name="Rectangle 41"/>
          <p:cNvSpPr>
            <a:spLocks noChangeArrowheads="1"/>
          </p:cNvSpPr>
          <p:nvPr/>
        </p:nvSpPr>
        <p:spPr bwMode="auto">
          <a:xfrm>
            <a:off x="1208088" y="3206750"/>
            <a:ext cx="866775" cy="2065338"/>
          </a:xfrm>
          <a:prstGeom prst="rect">
            <a:avLst/>
          </a:prstGeom>
          <a:solidFill>
            <a:srgbClr val="003366"/>
          </a:solidFill>
          <a:ln w="12700">
            <a:solidFill>
              <a:schemeClr val="tx1"/>
            </a:solidFill>
            <a:miter lim="800000"/>
            <a:headEnd/>
            <a:tailEnd/>
          </a:ln>
        </p:spPr>
        <p:txBody>
          <a:bodyPr lIns="72000" tIns="72000" rIns="72000" bIns="72000" anchor="ct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a:buFont typeface="Arial" pitchFamily="34" charset="0"/>
              <a:buNone/>
            </a:pPr>
            <a:r>
              <a:rPr lang="en-GB" altLang="en-US" sz="1000" b="1" dirty="0">
                <a:solidFill>
                  <a:schemeClr val="bg1"/>
                </a:solidFill>
                <a:latin typeface="Arial" pitchFamily="34" charset="0"/>
                <a:cs typeface="Arial" pitchFamily="34" charset="0"/>
              </a:rPr>
              <a:t>Revenue Generation</a:t>
            </a:r>
          </a:p>
        </p:txBody>
      </p:sp>
      <p:sp>
        <p:nvSpPr>
          <p:cNvPr id="2" name="Rectangle 1"/>
          <p:cNvSpPr/>
          <p:nvPr/>
        </p:nvSpPr>
        <p:spPr>
          <a:xfrm>
            <a:off x="150334" y="6086954"/>
            <a:ext cx="8928860" cy="646331"/>
          </a:xfrm>
          <a:prstGeom prst="rect">
            <a:avLst/>
          </a:prstGeom>
        </p:spPr>
        <p:txBody>
          <a:bodyPr wrap="square">
            <a:spAutoFit/>
          </a:bodyPr>
          <a:lstStyle/>
          <a:p>
            <a:pPr algn="just">
              <a:spcBef>
                <a:spcPts val="1200"/>
              </a:spcBef>
              <a:defRPr/>
            </a:pPr>
            <a:r>
              <a:rPr lang="en-ZA" dirty="0">
                <a:latin typeface="Arial" panose="020B0604020202020204" pitchFamily="34" charset="0"/>
                <a:cs typeface="Arial" panose="020B0604020202020204" pitchFamily="34" charset="0"/>
              </a:rPr>
              <a:t>In an attempt to improve operational efficiency and sustainability, Armscor introduced the Strategy - </a:t>
            </a:r>
            <a:r>
              <a:rPr lang="en-ZA" b="1" dirty="0">
                <a:latin typeface="Arial" panose="020B0604020202020204" pitchFamily="34" charset="0"/>
                <a:cs typeface="Arial" panose="020B0604020202020204" pitchFamily="34" charset="0"/>
              </a:rPr>
              <a:t>On Time, In Time – Towards a Sustainable Future.</a:t>
            </a:r>
          </a:p>
        </p:txBody>
      </p:sp>
      <p:pic>
        <p:nvPicPr>
          <p:cNvPr id="16" name="Picture 15"/>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6142008" cy="89140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2"/>
          <p:cNvSpPr/>
          <p:nvPr/>
        </p:nvSpPr>
        <p:spPr>
          <a:xfrm>
            <a:off x="866234" y="165383"/>
            <a:ext cx="4409540" cy="538609"/>
          </a:xfrm>
          <a:prstGeom prst="rect">
            <a:avLst/>
          </a:prstGeom>
        </p:spPr>
        <p:txBody>
          <a:bodyPr wrap="none">
            <a:spAutoFit/>
          </a:bodyPr>
          <a:lstStyle/>
          <a:p>
            <a:r>
              <a:rPr lang="en-US" altLang="en-US" sz="2900" b="1" dirty="0" smtClean="0">
                <a:solidFill>
                  <a:schemeClr val="bg1"/>
                </a:solidFill>
                <a:latin typeface="Arial" charset="0"/>
                <a:cs typeface="Arial" charset="0"/>
              </a:rPr>
              <a:t>STRATEGIC OVERVIEW</a:t>
            </a:r>
            <a:endParaRPr lang="en-US" altLang="en-US" sz="2900" b="1" dirty="0">
              <a:solidFill>
                <a:schemeClr val="bg1"/>
              </a:solidFill>
              <a:latin typeface="Arial" charset="0"/>
              <a:cs typeface="Arial" charset="0"/>
            </a:endParaRPr>
          </a:p>
        </p:txBody>
      </p:sp>
      <p:sp>
        <p:nvSpPr>
          <p:cNvPr id="4" name="Footer Placeholder 3"/>
          <p:cNvSpPr>
            <a:spLocks noGrp="1"/>
          </p:cNvSpPr>
          <p:nvPr>
            <p:ph type="ftr" sz="quarter" idx="11"/>
          </p:nvPr>
        </p:nvSpPr>
        <p:spPr>
          <a:xfrm>
            <a:off x="3097213" y="6606596"/>
            <a:ext cx="2895600" cy="365125"/>
          </a:xfrm>
        </p:spPr>
        <p:txBody>
          <a:bodyPr/>
          <a:lstStyle/>
          <a:p>
            <a:pPr>
              <a:defRPr/>
            </a:pPr>
            <a:r>
              <a:rPr lang="en-US" dirty="0" smtClean="0">
                <a:latin typeface="Arial" panose="020B0604020202020204" pitchFamily="34" charset="0"/>
                <a:cs typeface="Arial" panose="020B0604020202020204" pitchFamily="34" charset="0"/>
              </a:rPr>
              <a:t>CONFIDENTIAL</a:t>
            </a:r>
            <a:endParaRPr lang="en-US"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pPr>
              <a:defRPr/>
            </a:pPr>
            <a:fld id="{C47BD82F-30A6-4BD7-946D-91C69D9EBCFD}" type="slidenum">
              <a:rPr lang="en-US" altLang="en-US" smtClean="0"/>
              <a:pPr>
                <a:defRPr/>
              </a:pPr>
              <a:t>8</a:t>
            </a:fld>
            <a:endParaRPr lang="en-US" altLang="en-US" dirty="0"/>
          </a:p>
        </p:txBody>
      </p:sp>
    </p:spTree>
    <p:extLst>
      <p:ext uri="{BB962C8B-B14F-4D97-AF65-F5344CB8AC3E}">
        <p14:creationId xmlns:p14="http://schemas.microsoft.com/office/powerpoint/2010/main" xmlns="" val="549592383"/>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Content Placeholder 2"/>
          <p:cNvSpPr>
            <a:spLocks noGrp="1"/>
          </p:cNvSpPr>
          <p:nvPr>
            <p:ph idx="1"/>
          </p:nvPr>
        </p:nvSpPr>
        <p:spPr>
          <a:xfrm>
            <a:off x="0" y="1074738"/>
            <a:ext cx="9144000" cy="5307012"/>
          </a:xfrm>
        </p:spPr>
        <p:txBody>
          <a:bodyPr/>
          <a:lstStyle/>
          <a:p>
            <a:pPr marL="0" indent="0" eaLnBrk="1" hangingPunct="1">
              <a:buFont typeface="Arial" charset="0"/>
              <a:buNone/>
              <a:defRPr/>
            </a:pPr>
            <a:endParaRPr lang="en-US" altLang="en-US" sz="1800" dirty="0">
              <a:solidFill>
                <a:srgbClr val="003864"/>
              </a:solidFill>
            </a:endParaRPr>
          </a:p>
          <a:p>
            <a:pPr marL="0" indent="0" eaLnBrk="1" hangingPunct="1">
              <a:buFont typeface="Arial" charset="0"/>
              <a:buNone/>
              <a:defRPr/>
            </a:pPr>
            <a:endParaRPr lang="en-US" altLang="en-US" sz="1800" dirty="0" smtClean="0">
              <a:solidFill>
                <a:srgbClr val="003864"/>
              </a:solidFill>
            </a:endParaRPr>
          </a:p>
          <a:p>
            <a:pPr marL="457200" lvl="1" indent="0" eaLnBrk="1" hangingPunct="1">
              <a:buFont typeface="Arial" charset="0"/>
              <a:buNone/>
              <a:defRPr/>
            </a:pPr>
            <a:endParaRPr lang="en-US" altLang="en-US" sz="1400" dirty="0" smtClean="0">
              <a:solidFill>
                <a:srgbClr val="003864"/>
              </a:solidFill>
            </a:endParaRPr>
          </a:p>
          <a:p>
            <a:pPr marL="457200" lvl="1" indent="0" eaLnBrk="1" hangingPunct="1">
              <a:buFont typeface="Arial" charset="0"/>
              <a:buNone/>
              <a:defRPr/>
            </a:pPr>
            <a:endParaRPr lang="en-US" altLang="en-US" sz="1400" dirty="0">
              <a:solidFill>
                <a:srgbClr val="003864"/>
              </a:solidFill>
            </a:endParaRPr>
          </a:p>
          <a:p>
            <a:pPr marL="457200" lvl="1" indent="0" eaLnBrk="1" hangingPunct="1">
              <a:buNone/>
              <a:defRPr/>
            </a:pPr>
            <a:endParaRPr lang="en-US" altLang="en-US" sz="1400" dirty="0">
              <a:solidFill>
                <a:srgbClr val="003864"/>
              </a:solidFill>
            </a:endParaRPr>
          </a:p>
          <a:p>
            <a:pPr lvl="1" eaLnBrk="1" hangingPunct="1">
              <a:buFont typeface="Wingdings" panose="05000000000000000000" pitchFamily="2" charset="2"/>
              <a:buChar char="ü"/>
              <a:defRPr/>
            </a:pPr>
            <a:endParaRPr lang="en-US" altLang="en-US" sz="1400" dirty="0" smtClean="0">
              <a:solidFill>
                <a:srgbClr val="003864"/>
              </a:solidFill>
            </a:endParaRPr>
          </a:p>
          <a:p>
            <a:pPr marL="457200" lvl="1" indent="0" eaLnBrk="1" hangingPunct="1">
              <a:buFont typeface="Arial" charset="0"/>
              <a:buNone/>
              <a:defRPr/>
            </a:pPr>
            <a:endParaRPr lang="en-US" altLang="en-US" sz="1400" dirty="0" smtClean="0">
              <a:solidFill>
                <a:srgbClr val="003864"/>
              </a:solidFill>
            </a:endParaRPr>
          </a:p>
          <a:p>
            <a:pPr marL="457200" lvl="1" indent="0" eaLnBrk="1" hangingPunct="1">
              <a:buFont typeface="Arial" charset="0"/>
              <a:buNone/>
              <a:defRPr/>
            </a:pPr>
            <a:endParaRPr lang="en-US" altLang="en-US" sz="1400" dirty="0">
              <a:solidFill>
                <a:srgbClr val="003864"/>
              </a:solidFill>
            </a:endParaRPr>
          </a:p>
          <a:p>
            <a:pPr marL="457200" lvl="1" indent="0" eaLnBrk="1" hangingPunct="1">
              <a:buFont typeface="Arial" charset="0"/>
              <a:buNone/>
              <a:defRPr/>
            </a:pPr>
            <a:r>
              <a:rPr lang="en-US" altLang="en-US" sz="1400" dirty="0">
                <a:solidFill>
                  <a:srgbClr val="003864"/>
                </a:solidFill>
              </a:rPr>
              <a:t>	</a:t>
            </a:r>
            <a:r>
              <a:rPr lang="en-US" altLang="en-US" sz="1400" dirty="0" smtClean="0">
                <a:solidFill>
                  <a:srgbClr val="003864"/>
                </a:solidFill>
              </a:rPr>
              <a:t>																</a:t>
            </a:r>
          </a:p>
        </p:txBody>
      </p:sp>
      <p:sp>
        <p:nvSpPr>
          <p:cNvPr id="2" name="Rounded Rectangle 1"/>
          <p:cNvSpPr/>
          <p:nvPr/>
        </p:nvSpPr>
        <p:spPr>
          <a:xfrm>
            <a:off x="2946056" y="1114890"/>
            <a:ext cx="2905125" cy="349250"/>
          </a:xfrm>
          <a:prstGeom prst="roundRect">
            <a:avLst/>
          </a:prstGeom>
          <a:solidFill>
            <a:srgbClr val="00385A"/>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ZA" sz="1000" b="1" dirty="0">
                <a:latin typeface="Arial" panose="020B0604020202020204" pitchFamily="34" charset="0"/>
                <a:cs typeface="Arial" panose="020B0604020202020204" pitchFamily="34" charset="0"/>
              </a:rPr>
              <a:t>MINISTER OF DEFENCE AND MILITARY VETERANS</a:t>
            </a:r>
          </a:p>
        </p:txBody>
      </p:sp>
      <p:sp>
        <p:nvSpPr>
          <p:cNvPr id="4" name="Rounded Rectangle 3"/>
          <p:cNvSpPr/>
          <p:nvPr/>
        </p:nvSpPr>
        <p:spPr>
          <a:xfrm>
            <a:off x="2953200" y="1803865"/>
            <a:ext cx="2890838" cy="369888"/>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ZA" sz="1000" b="1" dirty="0">
                <a:latin typeface="Arial" panose="020B0604020202020204" pitchFamily="34" charset="0"/>
                <a:cs typeface="Arial" panose="020B0604020202020204" pitchFamily="34" charset="0"/>
              </a:rPr>
              <a:t>ARMSCOR BOARD OF DIRECTORS</a:t>
            </a:r>
          </a:p>
        </p:txBody>
      </p:sp>
      <p:sp>
        <p:nvSpPr>
          <p:cNvPr id="5" name="Rounded Rectangle 4"/>
          <p:cNvSpPr/>
          <p:nvPr/>
        </p:nvSpPr>
        <p:spPr>
          <a:xfrm>
            <a:off x="860668" y="2817813"/>
            <a:ext cx="1098552" cy="350837"/>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ZA" sz="900" b="1" dirty="0">
                <a:latin typeface="Arial" panose="020B0604020202020204" pitchFamily="34" charset="0"/>
                <a:cs typeface="Arial" panose="020B0604020202020204" pitchFamily="34" charset="0"/>
              </a:rPr>
              <a:t>AUDIT &amp; RISK COMMITTEE</a:t>
            </a:r>
          </a:p>
        </p:txBody>
      </p:sp>
      <p:sp>
        <p:nvSpPr>
          <p:cNvPr id="6" name="Rounded Rectangle 5"/>
          <p:cNvSpPr/>
          <p:nvPr/>
        </p:nvSpPr>
        <p:spPr>
          <a:xfrm>
            <a:off x="2093914" y="2808288"/>
            <a:ext cx="1944688" cy="350837"/>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ZA" sz="900" b="1" dirty="0">
                <a:latin typeface="Arial" panose="020B0604020202020204" pitchFamily="34" charset="0"/>
                <a:cs typeface="Arial" panose="020B0604020202020204" pitchFamily="34" charset="0"/>
              </a:rPr>
              <a:t>HUMAN RESOURCES, SOCIAL &amp; ETHICS COMMITTEE</a:t>
            </a:r>
          </a:p>
        </p:txBody>
      </p:sp>
      <p:sp>
        <p:nvSpPr>
          <p:cNvPr id="7" name="Rounded Rectangle 6"/>
          <p:cNvSpPr/>
          <p:nvPr/>
        </p:nvSpPr>
        <p:spPr>
          <a:xfrm>
            <a:off x="4455185" y="2836467"/>
            <a:ext cx="2260474" cy="350837"/>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ZA" sz="900" b="1" dirty="0" smtClean="0">
                <a:latin typeface="Arial" panose="020B0604020202020204" pitchFamily="34" charset="0"/>
                <a:cs typeface="Arial" panose="020B0604020202020204" pitchFamily="34" charset="0"/>
              </a:rPr>
              <a:t>TECHNOLOGY, INDUSTRY SUPPORT &amp; SUSTAINABILITY </a:t>
            </a:r>
            <a:r>
              <a:rPr lang="en-ZA" sz="900" b="1" dirty="0">
                <a:latin typeface="Arial" panose="020B0604020202020204" pitchFamily="34" charset="0"/>
                <a:cs typeface="Arial" panose="020B0604020202020204" pitchFamily="34" charset="0"/>
              </a:rPr>
              <a:t>COMMITTEE</a:t>
            </a:r>
          </a:p>
        </p:txBody>
      </p:sp>
      <p:sp>
        <p:nvSpPr>
          <p:cNvPr id="8" name="Rounded Rectangle 7"/>
          <p:cNvSpPr/>
          <p:nvPr/>
        </p:nvSpPr>
        <p:spPr>
          <a:xfrm>
            <a:off x="6771881" y="2852741"/>
            <a:ext cx="1034949" cy="350836"/>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ZA" sz="900" b="1" dirty="0">
                <a:latin typeface="Arial" panose="020B0604020202020204" pitchFamily="34" charset="0"/>
                <a:cs typeface="Arial" panose="020B0604020202020204" pitchFamily="34" charset="0"/>
              </a:rPr>
              <a:t>ACQUISITION COMMITTEE</a:t>
            </a:r>
          </a:p>
        </p:txBody>
      </p:sp>
      <p:sp>
        <p:nvSpPr>
          <p:cNvPr id="9" name="Rounded Rectangle 8"/>
          <p:cNvSpPr/>
          <p:nvPr/>
        </p:nvSpPr>
        <p:spPr>
          <a:xfrm>
            <a:off x="3749675" y="3311525"/>
            <a:ext cx="1504950" cy="4064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ZA" sz="1000" b="1" dirty="0">
                <a:latin typeface="Arial" panose="020B0604020202020204" pitchFamily="34" charset="0"/>
                <a:cs typeface="Arial" panose="020B0604020202020204" pitchFamily="34" charset="0"/>
              </a:rPr>
              <a:t>CEO</a:t>
            </a:r>
          </a:p>
        </p:txBody>
      </p:sp>
      <p:sp>
        <p:nvSpPr>
          <p:cNvPr id="11" name="Rounded Rectangle 10"/>
          <p:cNvSpPr/>
          <p:nvPr/>
        </p:nvSpPr>
        <p:spPr>
          <a:xfrm>
            <a:off x="92075" y="3321050"/>
            <a:ext cx="1255713" cy="396875"/>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ZA" sz="1000" b="1" dirty="0">
                <a:latin typeface="Arial" panose="020B0604020202020204" pitchFamily="34" charset="0"/>
                <a:cs typeface="Arial" panose="020B0604020202020204" pitchFamily="34" charset="0"/>
              </a:rPr>
              <a:t>COMPANY SECRETARY</a:t>
            </a:r>
          </a:p>
        </p:txBody>
      </p:sp>
      <p:sp>
        <p:nvSpPr>
          <p:cNvPr id="12" name="Rounded Rectangle 11"/>
          <p:cNvSpPr/>
          <p:nvPr/>
        </p:nvSpPr>
        <p:spPr>
          <a:xfrm>
            <a:off x="815975" y="3870325"/>
            <a:ext cx="1316038" cy="38735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ZA" sz="1000" b="1" dirty="0">
                <a:latin typeface="Arial" panose="020B0604020202020204" pitchFamily="34" charset="0"/>
                <a:cs typeface="Arial" panose="020B0604020202020204" pitchFamily="34" charset="0"/>
              </a:rPr>
              <a:t>INTERNAL AUDIT</a:t>
            </a:r>
          </a:p>
        </p:txBody>
      </p:sp>
      <p:sp>
        <p:nvSpPr>
          <p:cNvPr id="13" name="Rounded Rectangle 12"/>
          <p:cNvSpPr/>
          <p:nvPr/>
        </p:nvSpPr>
        <p:spPr>
          <a:xfrm>
            <a:off x="2132013" y="4332288"/>
            <a:ext cx="5014912" cy="849312"/>
          </a:xfrm>
          <a:prstGeom prst="roundRect">
            <a:avLst/>
          </a:prstGeom>
          <a:noFill/>
          <a:ln w="28575"/>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ZA"/>
          </a:p>
        </p:txBody>
      </p:sp>
      <p:sp>
        <p:nvSpPr>
          <p:cNvPr id="14" name="Rounded Rectangle 13"/>
          <p:cNvSpPr/>
          <p:nvPr/>
        </p:nvSpPr>
        <p:spPr>
          <a:xfrm>
            <a:off x="92075" y="5273675"/>
            <a:ext cx="8955088" cy="1108075"/>
          </a:xfrm>
          <a:prstGeom prst="roundRect">
            <a:avLst/>
          </a:prstGeom>
          <a:noFill/>
          <a:ln w="28575"/>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ZA"/>
          </a:p>
        </p:txBody>
      </p:sp>
      <p:sp>
        <p:nvSpPr>
          <p:cNvPr id="15" name="Rounded Rectangle 14"/>
          <p:cNvSpPr/>
          <p:nvPr/>
        </p:nvSpPr>
        <p:spPr>
          <a:xfrm>
            <a:off x="2297113" y="4575175"/>
            <a:ext cx="1298575" cy="360363"/>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ZA" sz="1000" b="1" dirty="0" smtClean="0">
                <a:latin typeface="Arial" panose="020B0604020202020204" pitchFamily="34" charset="0"/>
                <a:cs typeface="Arial" panose="020B0604020202020204" pitchFamily="34" charset="0"/>
              </a:rPr>
              <a:t>ACQUISITION</a:t>
            </a:r>
          </a:p>
          <a:p>
            <a:pPr algn="ctr">
              <a:defRPr/>
            </a:pPr>
            <a:r>
              <a:rPr lang="en-ZA" sz="1000" b="1" dirty="0" smtClean="0">
                <a:latin typeface="Arial" panose="020B0604020202020204" pitchFamily="34" charset="0"/>
                <a:cs typeface="Arial" panose="020B0604020202020204" pitchFamily="34" charset="0"/>
              </a:rPr>
              <a:t>&amp; SCM</a:t>
            </a:r>
            <a:endParaRPr lang="en-ZA" sz="1000" b="1" dirty="0">
              <a:latin typeface="Arial" panose="020B0604020202020204" pitchFamily="34" charset="0"/>
              <a:cs typeface="Arial" panose="020B0604020202020204" pitchFamily="34" charset="0"/>
            </a:endParaRPr>
          </a:p>
        </p:txBody>
      </p:sp>
      <p:sp>
        <p:nvSpPr>
          <p:cNvPr id="16" name="Rounded Rectangle 15"/>
          <p:cNvSpPr/>
          <p:nvPr/>
        </p:nvSpPr>
        <p:spPr>
          <a:xfrm>
            <a:off x="3824288" y="4576763"/>
            <a:ext cx="1384300" cy="360362"/>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ZA" sz="1000" b="1" dirty="0">
                <a:latin typeface="Arial" panose="020B0604020202020204" pitchFamily="34" charset="0"/>
                <a:cs typeface="Arial" panose="020B0604020202020204" pitchFamily="34" charset="0"/>
              </a:rPr>
              <a:t>RESEARCH &amp; DEVELOPMENT</a:t>
            </a:r>
          </a:p>
        </p:txBody>
      </p:sp>
      <p:sp>
        <p:nvSpPr>
          <p:cNvPr id="17" name="Rounded Rectangle 16"/>
          <p:cNvSpPr/>
          <p:nvPr/>
        </p:nvSpPr>
        <p:spPr>
          <a:xfrm>
            <a:off x="5608638" y="4576763"/>
            <a:ext cx="1330325" cy="360362"/>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ZA" sz="1000" b="1" dirty="0">
                <a:latin typeface="Arial" panose="020B0604020202020204" pitchFamily="34" charset="0"/>
                <a:cs typeface="Arial" panose="020B0604020202020204" pitchFamily="34" charset="0"/>
              </a:rPr>
              <a:t>ARMSCOR DOCKYARD</a:t>
            </a:r>
          </a:p>
        </p:txBody>
      </p:sp>
      <p:sp>
        <p:nvSpPr>
          <p:cNvPr id="18" name="Rounded Rectangle 17"/>
          <p:cNvSpPr/>
          <p:nvPr/>
        </p:nvSpPr>
        <p:spPr>
          <a:xfrm>
            <a:off x="179388" y="5654675"/>
            <a:ext cx="1420812" cy="481013"/>
          </a:xfrm>
          <a:prstGeom prst="roundRect">
            <a:avLst/>
          </a:prstGeom>
          <a:solidFill>
            <a:schemeClr val="accent6">
              <a:lumMod val="5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ZA" sz="1000" b="1" dirty="0">
                <a:latin typeface="Arial" panose="020B0604020202020204" pitchFamily="34" charset="0"/>
                <a:cs typeface="Arial" panose="020B0604020202020204" pitchFamily="34" charset="0"/>
              </a:rPr>
              <a:t>CORPORATE </a:t>
            </a:r>
            <a:r>
              <a:rPr lang="en-ZA" sz="1000" b="1" dirty="0" smtClean="0">
                <a:latin typeface="Arial" panose="020B0604020202020204" pitchFamily="34" charset="0"/>
                <a:cs typeface="Arial" panose="020B0604020202020204" pitchFamily="34" charset="0"/>
              </a:rPr>
              <a:t>SUPPORT</a:t>
            </a:r>
            <a:endParaRPr lang="en-ZA" sz="1000" b="1" dirty="0">
              <a:latin typeface="Arial" panose="020B0604020202020204" pitchFamily="34" charset="0"/>
              <a:cs typeface="Arial" panose="020B0604020202020204" pitchFamily="34" charset="0"/>
            </a:endParaRPr>
          </a:p>
        </p:txBody>
      </p:sp>
      <p:sp>
        <p:nvSpPr>
          <p:cNvPr id="19" name="Rounded Rectangle 18"/>
          <p:cNvSpPr/>
          <p:nvPr/>
        </p:nvSpPr>
        <p:spPr>
          <a:xfrm>
            <a:off x="3780243" y="5665788"/>
            <a:ext cx="1403350" cy="469900"/>
          </a:xfrm>
          <a:prstGeom prst="roundRect">
            <a:avLst/>
          </a:prstGeom>
          <a:solidFill>
            <a:schemeClr val="accent6">
              <a:lumMod val="5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ZA" sz="1000" b="1" dirty="0" smtClean="0">
                <a:latin typeface="Arial" panose="020B0604020202020204" pitchFamily="34" charset="0"/>
                <a:cs typeface="Arial" panose="020B0604020202020204" pitchFamily="34" charset="0"/>
              </a:rPr>
              <a:t>BUSINESS ASSURANCE</a:t>
            </a:r>
            <a:endParaRPr lang="en-ZA" sz="1000" b="1" dirty="0">
              <a:latin typeface="Arial" panose="020B0604020202020204" pitchFamily="34" charset="0"/>
              <a:cs typeface="Arial" panose="020B0604020202020204" pitchFamily="34" charset="0"/>
            </a:endParaRPr>
          </a:p>
        </p:txBody>
      </p:sp>
      <p:sp>
        <p:nvSpPr>
          <p:cNvPr id="20" name="Rounded Rectangle 19"/>
          <p:cNvSpPr/>
          <p:nvPr/>
        </p:nvSpPr>
        <p:spPr>
          <a:xfrm>
            <a:off x="7599362" y="5667375"/>
            <a:ext cx="1343025" cy="468313"/>
          </a:xfrm>
          <a:prstGeom prst="roundRect">
            <a:avLst/>
          </a:prstGeom>
          <a:solidFill>
            <a:schemeClr val="accent6">
              <a:lumMod val="5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ZA" sz="1000" b="1" dirty="0" smtClean="0">
                <a:latin typeface="Arial" panose="020B0604020202020204" pitchFamily="34" charset="0"/>
                <a:cs typeface="Arial" panose="020B0604020202020204" pitchFamily="34" charset="0"/>
              </a:rPr>
              <a:t>BUSINESS ENABLEMENT</a:t>
            </a:r>
            <a:endParaRPr lang="en-ZA" sz="1000" b="1" dirty="0">
              <a:latin typeface="Arial" panose="020B0604020202020204" pitchFamily="34" charset="0"/>
              <a:cs typeface="Arial" panose="020B0604020202020204" pitchFamily="34" charset="0"/>
            </a:endParaRPr>
          </a:p>
        </p:txBody>
      </p:sp>
      <p:cxnSp>
        <p:nvCxnSpPr>
          <p:cNvPr id="25" name="Straight Connector 24"/>
          <p:cNvCxnSpPr/>
          <p:nvPr/>
        </p:nvCxnSpPr>
        <p:spPr>
          <a:xfrm>
            <a:off x="4405762" y="1448030"/>
            <a:ext cx="4763" cy="334476"/>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4401000" y="2182483"/>
            <a:ext cx="11906" cy="432345"/>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H="1">
            <a:off x="4391819" y="2619988"/>
            <a:ext cx="0" cy="715962"/>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265" name="Straight Connector 11264"/>
          <p:cNvCxnSpPr/>
          <p:nvPr/>
        </p:nvCxnSpPr>
        <p:spPr>
          <a:xfrm>
            <a:off x="4405763" y="3728244"/>
            <a:ext cx="0" cy="900113"/>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269" name="Straight Connector 11268"/>
          <p:cNvCxnSpPr/>
          <p:nvPr/>
        </p:nvCxnSpPr>
        <p:spPr>
          <a:xfrm flipH="1">
            <a:off x="186188" y="1988809"/>
            <a:ext cx="2767012" cy="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271" name="Straight Connector 11270"/>
          <p:cNvCxnSpPr/>
          <p:nvPr/>
        </p:nvCxnSpPr>
        <p:spPr>
          <a:xfrm>
            <a:off x="179388" y="1988809"/>
            <a:ext cx="0" cy="1332241"/>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284" name="Straight Connector 11283"/>
          <p:cNvCxnSpPr>
            <a:endCxn id="12" idx="0"/>
          </p:cNvCxnSpPr>
          <p:nvPr/>
        </p:nvCxnSpPr>
        <p:spPr>
          <a:xfrm>
            <a:off x="1473200" y="3168650"/>
            <a:ext cx="0" cy="701675"/>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286" name="Straight Connector 11285"/>
          <p:cNvCxnSpPr>
            <a:stCxn id="15" idx="0"/>
          </p:cNvCxnSpPr>
          <p:nvPr/>
        </p:nvCxnSpPr>
        <p:spPr>
          <a:xfrm flipV="1">
            <a:off x="2946400" y="4424363"/>
            <a:ext cx="0" cy="150812"/>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289" name="Straight Connector 11288"/>
          <p:cNvCxnSpPr/>
          <p:nvPr/>
        </p:nvCxnSpPr>
        <p:spPr>
          <a:xfrm>
            <a:off x="2946400" y="4424363"/>
            <a:ext cx="3327400" cy="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294" name="Elbow Connector 11293"/>
          <p:cNvCxnSpPr>
            <a:stCxn id="9" idx="1"/>
            <a:endCxn id="12" idx="3"/>
          </p:cNvCxnSpPr>
          <p:nvPr/>
        </p:nvCxnSpPr>
        <p:spPr>
          <a:xfrm rot="10800000" flipV="1">
            <a:off x="2132013" y="3514725"/>
            <a:ext cx="1617662" cy="549275"/>
          </a:xfrm>
          <a:prstGeom prst="bentConnector3">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96" name="Straight Connector 4095"/>
          <p:cNvCxnSpPr/>
          <p:nvPr/>
        </p:nvCxnSpPr>
        <p:spPr>
          <a:xfrm>
            <a:off x="4433327" y="4064000"/>
            <a:ext cx="3837548" cy="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98" name="Straight Connector 4097"/>
          <p:cNvCxnSpPr/>
          <p:nvPr/>
        </p:nvCxnSpPr>
        <p:spPr>
          <a:xfrm>
            <a:off x="8270875" y="4064000"/>
            <a:ext cx="0" cy="1590675"/>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01" name="Straight Connector 4100"/>
          <p:cNvCxnSpPr/>
          <p:nvPr/>
        </p:nvCxnSpPr>
        <p:spPr>
          <a:xfrm flipH="1" flipV="1">
            <a:off x="969963" y="5403850"/>
            <a:ext cx="7300912" cy="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05" name="Straight Connector 4104"/>
          <p:cNvCxnSpPr/>
          <p:nvPr/>
        </p:nvCxnSpPr>
        <p:spPr>
          <a:xfrm>
            <a:off x="969963" y="5403850"/>
            <a:ext cx="0" cy="250825"/>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08" name="Straight Connector 4107"/>
          <p:cNvCxnSpPr>
            <a:endCxn id="19" idx="0"/>
          </p:cNvCxnSpPr>
          <p:nvPr/>
        </p:nvCxnSpPr>
        <p:spPr>
          <a:xfrm>
            <a:off x="4481918" y="5403850"/>
            <a:ext cx="0" cy="26193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10" name="Straight Connector 4109"/>
          <p:cNvCxnSpPr>
            <a:endCxn id="20" idx="0"/>
          </p:cNvCxnSpPr>
          <p:nvPr/>
        </p:nvCxnSpPr>
        <p:spPr>
          <a:xfrm>
            <a:off x="8270875" y="5403850"/>
            <a:ext cx="0" cy="263525"/>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14380" name="TextBox 4114"/>
          <p:cNvSpPr txBox="1">
            <a:spLocks noChangeArrowheads="1"/>
          </p:cNvSpPr>
          <p:nvPr/>
        </p:nvSpPr>
        <p:spPr bwMode="auto">
          <a:xfrm>
            <a:off x="2727325" y="4983163"/>
            <a:ext cx="3786188"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ea typeface="MS PGothic" pitchFamily="34" charset="-128"/>
              </a:defRPr>
            </a:lvl1pPr>
            <a:lvl2pPr>
              <a:defRPr sz="2800">
                <a:solidFill>
                  <a:schemeClr val="tx1"/>
                </a:solidFill>
                <a:latin typeface="Calibri" pitchFamily="34" charset="0"/>
                <a:ea typeface="MS PGothic" pitchFamily="34" charset="-128"/>
              </a:defRPr>
            </a:lvl2pPr>
            <a:lvl3pPr>
              <a:defRPr sz="2400">
                <a:solidFill>
                  <a:schemeClr val="tx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defRPr>
            </a:lvl4pPr>
            <a:lvl5pPr>
              <a:defRPr sz="2000">
                <a:solidFill>
                  <a:schemeClr val="tx1"/>
                </a:solidFill>
                <a:latin typeface="Calibri" pitchFamily="34" charset="0"/>
                <a:ea typeface="MS PGothic" pitchFamily="34" charset="-128"/>
              </a:defRPr>
            </a:lvl5pPr>
            <a:lvl6pPr eaLnBrk="0" fontAlgn="base" hangingPunct="0">
              <a:spcAft>
                <a:spcPct val="0"/>
              </a:spcAft>
              <a:buFont typeface="Arial" charset="0"/>
              <a:buChar char="»"/>
              <a:defRPr sz="2000">
                <a:solidFill>
                  <a:schemeClr val="tx1"/>
                </a:solidFill>
                <a:latin typeface="Calibri" pitchFamily="34" charset="0"/>
                <a:ea typeface="MS PGothic" pitchFamily="34" charset="-128"/>
              </a:defRPr>
            </a:lvl6pPr>
            <a:lvl7pPr eaLnBrk="0" fontAlgn="base" hangingPunct="0">
              <a:spcAft>
                <a:spcPct val="0"/>
              </a:spcAft>
              <a:buFont typeface="Arial" charset="0"/>
              <a:buChar char="»"/>
              <a:defRPr sz="2000">
                <a:solidFill>
                  <a:schemeClr val="tx1"/>
                </a:solidFill>
                <a:latin typeface="Calibri" pitchFamily="34" charset="0"/>
                <a:ea typeface="MS PGothic" pitchFamily="34" charset="-128"/>
              </a:defRPr>
            </a:lvl7pPr>
            <a:lvl8pPr eaLnBrk="0" fontAlgn="base" hangingPunct="0">
              <a:spcAft>
                <a:spcPct val="0"/>
              </a:spcAft>
              <a:buFont typeface="Arial" charset="0"/>
              <a:buChar char="»"/>
              <a:defRPr sz="2000">
                <a:solidFill>
                  <a:schemeClr val="tx1"/>
                </a:solidFill>
                <a:latin typeface="Calibri" pitchFamily="34" charset="0"/>
                <a:ea typeface="MS PGothic" pitchFamily="34" charset="-128"/>
              </a:defRPr>
            </a:lvl8pPr>
            <a:lvl9pPr eaLnBrk="0" fontAlgn="base" hangingPunct="0">
              <a:spcAft>
                <a:spcPct val="0"/>
              </a:spcAft>
              <a:buFont typeface="Arial" charset="0"/>
              <a:buChar char="»"/>
              <a:defRPr sz="2000">
                <a:solidFill>
                  <a:schemeClr val="tx1"/>
                </a:solidFill>
                <a:latin typeface="Calibri" pitchFamily="34" charset="0"/>
                <a:ea typeface="MS PGothic" pitchFamily="34" charset="-128"/>
              </a:defRPr>
            </a:lvl9pPr>
          </a:lstStyle>
          <a:p>
            <a:r>
              <a:rPr lang="en-ZA" altLang="en-US" sz="1000" b="1">
                <a:latin typeface="Arial" charset="0"/>
                <a:cs typeface="Arial" charset="0"/>
              </a:rPr>
              <a:t>EXECUTING FUNCTIONS OF THE EXECUTIVE COMMITTEE</a:t>
            </a:r>
          </a:p>
        </p:txBody>
      </p:sp>
      <p:cxnSp>
        <p:nvCxnSpPr>
          <p:cNvPr id="11299" name="Straight Connector 11298"/>
          <p:cNvCxnSpPr>
            <a:endCxn id="17" idx="0"/>
          </p:cNvCxnSpPr>
          <p:nvPr/>
        </p:nvCxnSpPr>
        <p:spPr>
          <a:xfrm>
            <a:off x="6273800" y="4424363"/>
            <a:ext cx="0" cy="152400"/>
          </a:xfrm>
          <a:prstGeom prst="line">
            <a:avLst/>
          </a:prstGeom>
          <a:ln w="28575"/>
        </p:spPr>
        <p:style>
          <a:lnRef idx="2">
            <a:schemeClr val="accent1"/>
          </a:lnRef>
          <a:fillRef idx="0">
            <a:schemeClr val="accent1"/>
          </a:fillRef>
          <a:effectRef idx="1">
            <a:schemeClr val="accent1"/>
          </a:effectRef>
          <a:fontRef idx="minor">
            <a:schemeClr val="tx1"/>
          </a:fontRef>
        </p:style>
      </p:cxnSp>
      <p:sp>
        <p:nvSpPr>
          <p:cNvPr id="14382" name="TextBox 11312"/>
          <p:cNvSpPr txBox="1">
            <a:spLocks noChangeArrowheads="1"/>
          </p:cNvSpPr>
          <p:nvPr/>
        </p:nvSpPr>
        <p:spPr bwMode="auto">
          <a:xfrm>
            <a:off x="2752725" y="6135688"/>
            <a:ext cx="3657600"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ea typeface="MS PGothic" pitchFamily="34" charset="-128"/>
              </a:defRPr>
            </a:lvl1pPr>
            <a:lvl2pPr>
              <a:defRPr sz="2800">
                <a:solidFill>
                  <a:schemeClr val="tx1"/>
                </a:solidFill>
                <a:latin typeface="Calibri" pitchFamily="34" charset="0"/>
                <a:ea typeface="MS PGothic" pitchFamily="34" charset="-128"/>
              </a:defRPr>
            </a:lvl2pPr>
            <a:lvl3pPr>
              <a:defRPr sz="2400">
                <a:solidFill>
                  <a:schemeClr val="tx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defRPr>
            </a:lvl4pPr>
            <a:lvl5pPr>
              <a:defRPr sz="2000">
                <a:solidFill>
                  <a:schemeClr val="tx1"/>
                </a:solidFill>
                <a:latin typeface="Calibri" pitchFamily="34" charset="0"/>
                <a:ea typeface="MS PGothic" pitchFamily="34" charset="-128"/>
              </a:defRPr>
            </a:lvl5pPr>
            <a:lvl6pPr eaLnBrk="0" fontAlgn="base" hangingPunct="0">
              <a:spcAft>
                <a:spcPct val="0"/>
              </a:spcAft>
              <a:buFont typeface="Arial" charset="0"/>
              <a:buChar char="»"/>
              <a:defRPr sz="2000">
                <a:solidFill>
                  <a:schemeClr val="tx1"/>
                </a:solidFill>
                <a:latin typeface="Calibri" pitchFamily="34" charset="0"/>
                <a:ea typeface="MS PGothic" pitchFamily="34" charset="-128"/>
              </a:defRPr>
            </a:lvl6pPr>
            <a:lvl7pPr eaLnBrk="0" fontAlgn="base" hangingPunct="0">
              <a:spcAft>
                <a:spcPct val="0"/>
              </a:spcAft>
              <a:buFont typeface="Arial" charset="0"/>
              <a:buChar char="»"/>
              <a:defRPr sz="2000">
                <a:solidFill>
                  <a:schemeClr val="tx1"/>
                </a:solidFill>
                <a:latin typeface="Calibri" pitchFamily="34" charset="0"/>
                <a:ea typeface="MS PGothic" pitchFamily="34" charset="-128"/>
              </a:defRPr>
            </a:lvl7pPr>
            <a:lvl8pPr eaLnBrk="0" fontAlgn="base" hangingPunct="0">
              <a:spcAft>
                <a:spcPct val="0"/>
              </a:spcAft>
              <a:buFont typeface="Arial" charset="0"/>
              <a:buChar char="»"/>
              <a:defRPr sz="2000">
                <a:solidFill>
                  <a:schemeClr val="tx1"/>
                </a:solidFill>
                <a:latin typeface="Calibri" pitchFamily="34" charset="0"/>
                <a:ea typeface="MS PGothic" pitchFamily="34" charset="-128"/>
              </a:defRPr>
            </a:lvl8pPr>
            <a:lvl9pPr eaLnBrk="0" fontAlgn="base" hangingPunct="0">
              <a:spcAft>
                <a:spcPct val="0"/>
              </a:spcAft>
              <a:buFont typeface="Arial" charset="0"/>
              <a:buChar char="»"/>
              <a:defRPr sz="2000">
                <a:solidFill>
                  <a:schemeClr val="tx1"/>
                </a:solidFill>
                <a:latin typeface="Calibri" pitchFamily="34" charset="0"/>
                <a:ea typeface="MS PGothic" pitchFamily="34" charset="-128"/>
              </a:defRPr>
            </a:lvl9pPr>
          </a:lstStyle>
          <a:p>
            <a:r>
              <a:rPr lang="en-ZA" altLang="en-US" sz="1000" b="1">
                <a:latin typeface="Arial" charset="0"/>
                <a:cs typeface="Arial" charset="0"/>
              </a:rPr>
              <a:t>SUPPORT FUNCTIONS OF THE EXECUTIVE COMMITTEE</a:t>
            </a:r>
          </a:p>
        </p:txBody>
      </p:sp>
      <p:sp>
        <p:nvSpPr>
          <p:cNvPr id="47" name="Rounded Rectangle 46"/>
          <p:cNvSpPr/>
          <p:nvPr/>
        </p:nvSpPr>
        <p:spPr>
          <a:xfrm>
            <a:off x="7556500" y="3311525"/>
            <a:ext cx="1255713" cy="6096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ZA" sz="1000" b="1" dirty="0">
                <a:latin typeface="Arial" panose="020B0604020202020204" pitchFamily="34" charset="0"/>
                <a:cs typeface="Arial" panose="020B0604020202020204" pitchFamily="34" charset="0"/>
              </a:rPr>
              <a:t>CORPORATE </a:t>
            </a:r>
            <a:r>
              <a:rPr lang="en-ZA" sz="1000" b="1" dirty="0" smtClean="0">
                <a:latin typeface="Arial" panose="020B0604020202020204" pitchFamily="34" charset="0"/>
                <a:cs typeface="Arial" panose="020B0604020202020204" pitchFamily="34" charset="0"/>
              </a:rPr>
              <a:t>FINANCE</a:t>
            </a:r>
            <a:endParaRPr lang="en-ZA" sz="1000" b="1" dirty="0">
              <a:latin typeface="Arial" panose="020B0604020202020204" pitchFamily="34" charset="0"/>
              <a:cs typeface="Arial" panose="020B0604020202020204" pitchFamily="34" charset="0"/>
            </a:endParaRPr>
          </a:p>
        </p:txBody>
      </p:sp>
      <p:cxnSp>
        <p:nvCxnSpPr>
          <p:cNvPr id="48" name="Straight Connector 47"/>
          <p:cNvCxnSpPr>
            <a:endCxn id="9" idx="3"/>
          </p:cNvCxnSpPr>
          <p:nvPr/>
        </p:nvCxnSpPr>
        <p:spPr>
          <a:xfrm flipH="1">
            <a:off x="5254625" y="3513138"/>
            <a:ext cx="2293938" cy="1587"/>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660400" y="214203"/>
            <a:ext cx="4572000" cy="646331"/>
          </a:xfrm>
          <a:prstGeom prst="rect">
            <a:avLst/>
          </a:prstGeom>
        </p:spPr>
        <p:txBody>
          <a:bodyPr>
            <a:spAutoFit/>
          </a:bodyPr>
          <a:lstStyle/>
          <a:p>
            <a:r>
              <a:rPr lang="en-ZA" dirty="0">
                <a:solidFill>
                  <a:schemeClr val="bg1"/>
                </a:solidFill>
              </a:rPr>
              <a:t>ARMSCOR’S ORGANISATIONAL AND</a:t>
            </a:r>
            <a:br>
              <a:rPr lang="en-ZA" dirty="0">
                <a:solidFill>
                  <a:schemeClr val="bg1"/>
                </a:solidFill>
              </a:rPr>
            </a:br>
            <a:r>
              <a:rPr lang="en-ZA" dirty="0">
                <a:solidFill>
                  <a:schemeClr val="bg1"/>
                </a:solidFill>
              </a:rPr>
              <a:t>REPORTING STRUCTURE </a:t>
            </a:r>
            <a:endParaRPr lang="en-GB" dirty="0">
              <a:solidFill>
                <a:schemeClr val="bg1"/>
              </a:solidFill>
            </a:endParaRPr>
          </a:p>
        </p:txBody>
      </p:sp>
      <p:cxnSp>
        <p:nvCxnSpPr>
          <p:cNvPr id="45" name="Straight Connector 44"/>
          <p:cNvCxnSpPr/>
          <p:nvPr/>
        </p:nvCxnSpPr>
        <p:spPr>
          <a:xfrm>
            <a:off x="6054725" y="2605087"/>
            <a:ext cx="0" cy="216622"/>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3347864" y="2591666"/>
            <a:ext cx="0" cy="216622"/>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1231395" y="2605087"/>
            <a:ext cx="0" cy="216622"/>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8303419" y="2605087"/>
            <a:ext cx="0" cy="247652"/>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flipH="1" flipV="1">
            <a:off x="1236013" y="2590186"/>
            <a:ext cx="3160713" cy="2027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flipH="1" flipV="1">
            <a:off x="4391817" y="2597155"/>
            <a:ext cx="3911602" cy="15862"/>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55" name="Rounded Rectangle 54"/>
          <p:cNvSpPr/>
          <p:nvPr/>
        </p:nvSpPr>
        <p:spPr>
          <a:xfrm>
            <a:off x="7863052" y="2861470"/>
            <a:ext cx="1280948" cy="350837"/>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ZA" sz="800" b="1" dirty="0" smtClean="0">
                <a:latin typeface="Arial" panose="020B0604020202020204" pitchFamily="34" charset="0"/>
                <a:cs typeface="Arial" panose="020B0604020202020204" pitchFamily="34" charset="0"/>
              </a:rPr>
              <a:t>MILITARY VETERANS COMMITTEE</a:t>
            </a:r>
            <a:endParaRPr lang="en-ZA" sz="800" b="1" dirty="0">
              <a:latin typeface="Arial" panose="020B0604020202020204" pitchFamily="34" charset="0"/>
              <a:cs typeface="Arial" panose="020B0604020202020204" pitchFamily="34" charset="0"/>
            </a:endParaRPr>
          </a:p>
        </p:txBody>
      </p:sp>
      <p:pic>
        <p:nvPicPr>
          <p:cNvPr id="56" name="Picture 2"/>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771" y="1424"/>
            <a:ext cx="6102974" cy="90628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 name="Rectangle 20"/>
          <p:cNvSpPr/>
          <p:nvPr/>
        </p:nvSpPr>
        <p:spPr>
          <a:xfrm>
            <a:off x="969963" y="214089"/>
            <a:ext cx="4292844" cy="461665"/>
          </a:xfrm>
          <a:prstGeom prst="rect">
            <a:avLst/>
          </a:prstGeom>
        </p:spPr>
        <p:txBody>
          <a:bodyPr wrap="square">
            <a:spAutoFit/>
          </a:bodyPr>
          <a:lstStyle/>
          <a:p>
            <a:pPr algn="ctr"/>
            <a:r>
              <a:rPr lang="en-US" altLang="en-US" sz="2400" b="1" dirty="0" smtClean="0">
                <a:solidFill>
                  <a:schemeClr val="bg1"/>
                </a:solidFill>
                <a:latin typeface="Arial" charset="0"/>
                <a:cs typeface="Arial" charset="0"/>
              </a:rPr>
              <a:t>FUNDING </a:t>
            </a:r>
            <a:r>
              <a:rPr lang="en-US" altLang="en-US" sz="2400" b="1" dirty="0">
                <a:solidFill>
                  <a:schemeClr val="bg1"/>
                </a:solidFill>
                <a:latin typeface="Arial" charset="0"/>
                <a:cs typeface="Arial" charset="0"/>
              </a:rPr>
              <a:t>OF ARMSCOR</a:t>
            </a:r>
          </a:p>
        </p:txBody>
      </p:sp>
      <p:sp>
        <p:nvSpPr>
          <p:cNvPr id="22" name="Footer Placeholder 21"/>
          <p:cNvSpPr>
            <a:spLocks noGrp="1"/>
          </p:cNvSpPr>
          <p:nvPr>
            <p:ph type="ftr" sz="quarter" idx="11"/>
          </p:nvPr>
        </p:nvSpPr>
        <p:spPr>
          <a:xfrm>
            <a:off x="3133725" y="6536486"/>
            <a:ext cx="2895600" cy="365125"/>
          </a:xfrm>
        </p:spPr>
        <p:txBody>
          <a:bodyPr/>
          <a:lstStyle/>
          <a:p>
            <a:pPr>
              <a:defRPr/>
            </a:pPr>
            <a:r>
              <a:rPr lang="en-US" dirty="0" smtClean="0">
                <a:latin typeface="Arial" panose="020B0604020202020204" pitchFamily="34" charset="0"/>
                <a:cs typeface="Arial" panose="020B0604020202020204" pitchFamily="34" charset="0"/>
              </a:rPr>
              <a:t>CONFIDENTIAL</a:t>
            </a:r>
            <a:endParaRPr lang="en-US" dirty="0">
              <a:latin typeface="Arial" panose="020B0604020202020204" pitchFamily="34" charset="0"/>
              <a:cs typeface="Arial" panose="020B0604020202020204" pitchFamily="34" charset="0"/>
            </a:endParaRPr>
          </a:p>
        </p:txBody>
      </p:sp>
      <p:cxnSp>
        <p:nvCxnSpPr>
          <p:cNvPr id="68" name="Straight Connector 67"/>
          <p:cNvCxnSpPr/>
          <p:nvPr/>
        </p:nvCxnSpPr>
        <p:spPr>
          <a:xfrm>
            <a:off x="7146925" y="2613017"/>
            <a:ext cx="0" cy="248453"/>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pPr>
              <a:defRPr/>
            </a:pPr>
            <a:fld id="{C47BD82F-30A6-4BD7-946D-91C69D9EBCFD}" type="slidenum">
              <a:rPr lang="en-US" altLang="en-US" smtClean="0"/>
              <a:pPr>
                <a:defRPr/>
              </a:pPr>
              <a:t>9</a:t>
            </a:fld>
            <a:endParaRPr lang="en-US" altLang="en-US" dirty="0"/>
          </a:p>
        </p:txBody>
      </p:sp>
    </p:spTree>
    <p:extLst>
      <p:ext uri="{BB962C8B-B14F-4D97-AF65-F5344CB8AC3E}">
        <p14:creationId xmlns:p14="http://schemas.microsoft.com/office/powerpoint/2010/main" xmlns="" val="3772778350"/>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8C679EDEDC5F3469946953B32CBDF24" ma:contentTypeVersion="0" ma:contentTypeDescription="Create a new document." ma:contentTypeScope="" ma:versionID="af2151c7f666151bc015e082b0fff1f4">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B3FD4F2-1441-47D1-9D7D-0B2E07379143}">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9E12D591-49D1-42C1-BC55-BC53353F28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1D6FA131-4FCD-4A48-B112-E14B6D05734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Armscor New Template Andries Version</Template>
  <TotalTime>28909</TotalTime>
  <Words>3965</Words>
  <Application>Microsoft Office PowerPoint</Application>
  <PresentationFormat>On-screen Show (4:3)</PresentationFormat>
  <Paragraphs>994</Paragraphs>
  <Slides>41</Slides>
  <Notes>12</Notes>
  <HiddenSlides>0</HiddenSlides>
  <MMClips>0</MMClips>
  <ScaleCrop>false</ScaleCrop>
  <HeadingPairs>
    <vt:vector size="6" baseType="variant">
      <vt:variant>
        <vt:lpstr>Theme</vt:lpstr>
      </vt:variant>
      <vt:variant>
        <vt:i4>8</vt:i4>
      </vt:variant>
      <vt:variant>
        <vt:lpstr>Embedded OLE Servers</vt:lpstr>
      </vt:variant>
      <vt:variant>
        <vt:i4>1</vt:i4>
      </vt:variant>
      <vt:variant>
        <vt:lpstr>Slide Titles</vt:lpstr>
      </vt:variant>
      <vt:variant>
        <vt:i4>41</vt:i4>
      </vt:variant>
    </vt:vector>
  </HeadingPairs>
  <TitlesOfParts>
    <vt:vector size="50" baseType="lpstr">
      <vt:lpstr>Custom Design</vt:lpstr>
      <vt:lpstr>1_Custom Design</vt:lpstr>
      <vt:lpstr>2_Office Theme</vt:lpstr>
      <vt:lpstr>3_Office Theme</vt:lpstr>
      <vt:lpstr>4_Office Theme</vt:lpstr>
      <vt:lpstr>5_Office Theme</vt:lpstr>
      <vt:lpstr>Office Theme</vt:lpstr>
      <vt:lpstr>1_Office Theme</vt:lpstr>
      <vt:lpstr>Worksheet</vt:lpstr>
      <vt:lpstr>Slide 1</vt:lpstr>
      <vt:lpstr>SCOPE</vt:lpstr>
      <vt:lpstr>Slide 3</vt:lpstr>
      <vt:lpstr>STRATEGIC OVERVIEW</vt:lpstr>
      <vt:lpstr>ABOUT ARMSCOR</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OPERATIONAL REVIEW</vt:lpstr>
      <vt:lpstr>OPERATIONAL REVIEW</vt:lpstr>
      <vt:lpstr>OPERATIONAL REVIEW</vt:lpstr>
      <vt:lpstr>OPERATIONAL REVIEW</vt:lpstr>
      <vt:lpstr>OPERATIONAL REVIEW</vt:lpstr>
      <vt:lpstr>OPERATIONAL REVIEW</vt:lpstr>
      <vt:lpstr>OPERATIONAL REVIEW</vt:lpstr>
      <vt:lpstr>OPERATIONAL REVIEW</vt:lpstr>
      <vt:lpstr>OPERATIONAL REVIEW</vt:lpstr>
      <vt:lpstr>HUMAN CAPITAL MANAGEMENT</vt:lpstr>
      <vt:lpstr> FINANCIAL PERFORMANCE </vt:lpstr>
      <vt:lpstr>SUSTAINABILITY REMEDIES</vt:lpstr>
      <vt:lpstr>    CHALLENGES</vt:lpstr>
      <vt:lpstr>    RESPONSES</vt:lpstr>
      <vt:lpstr>AG’s AUDIT REPORT 2021/22  </vt:lpstr>
      <vt:lpstr>AG’s AUDIT REPORT 2021/22  </vt:lpstr>
      <vt:lpstr>CONTACT DETAILS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Evolution of Conflict and its Impact on Peace Missions</dc:title>
  <dc:creator>Andries van Wyk</dc:creator>
  <cp:lastModifiedBy>USER</cp:lastModifiedBy>
  <cp:revision>1761</cp:revision>
  <cp:lastPrinted>2022-09-27T08:29:32Z</cp:lastPrinted>
  <dcterms:created xsi:type="dcterms:W3CDTF">2015-05-28T09:06:33Z</dcterms:created>
  <dcterms:modified xsi:type="dcterms:W3CDTF">2023-04-12T11:14:22Z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0x01010088C679EDEDC5F3469946953B32CBDF24</vt:lpwstr>
  </property>
</Properties>
</file>