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style7.xml" ContentType="application/vnd.ms-office.chart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sldIdLst>
    <p:sldId id="2152" r:id="rId3"/>
    <p:sldId id="2143" r:id="rId4"/>
    <p:sldId id="2151" r:id="rId5"/>
    <p:sldId id="2224" r:id="rId6"/>
    <p:sldId id="2259" r:id="rId7"/>
    <p:sldId id="2227" r:id="rId8"/>
    <p:sldId id="2156" r:id="rId9"/>
    <p:sldId id="2147" r:id="rId10"/>
    <p:sldId id="2260" r:id="rId11"/>
    <p:sldId id="2157" r:id="rId12"/>
    <p:sldId id="2258" r:id="rId13"/>
    <p:sldId id="2166" r:id="rId14"/>
    <p:sldId id="2159" r:id="rId15"/>
    <p:sldId id="2254" r:id="rId16"/>
    <p:sldId id="2165" r:id="rId17"/>
    <p:sldId id="2231" r:id="rId18"/>
    <p:sldId id="2158" r:id="rId19"/>
    <p:sldId id="2167" r:id="rId20"/>
    <p:sldId id="2235" r:id="rId21"/>
    <p:sldId id="2255" r:id="rId22"/>
    <p:sldId id="2261" r:id="rId23"/>
    <p:sldId id="2237" r:id="rId24"/>
    <p:sldId id="2256" r:id="rId25"/>
    <p:sldId id="2238" r:id="rId26"/>
    <p:sldId id="2262" r:id="rId27"/>
    <p:sldId id="2257" r:id="rId28"/>
    <p:sldId id="2239" r:id="rId29"/>
    <p:sldId id="2160" r:id="rId30"/>
    <p:sldId id="2249" r:id="rId31"/>
    <p:sldId id="2240" r:id="rId32"/>
    <p:sldId id="2250" r:id="rId33"/>
    <p:sldId id="2251" r:id="rId34"/>
    <p:sldId id="2252" r:id="rId35"/>
    <p:sldId id="2241" r:id="rId36"/>
    <p:sldId id="2206" r:id="rId37"/>
    <p:sldId id="2194" r:id="rId38"/>
    <p:sldId id="2263" r:id="rId39"/>
    <p:sldId id="2207" r:id="rId40"/>
    <p:sldId id="2242" r:id="rId41"/>
    <p:sldId id="2196" r:id="rId42"/>
    <p:sldId id="2208" r:id="rId43"/>
    <p:sldId id="2243" r:id="rId44"/>
    <p:sldId id="2161" r:id="rId45"/>
    <p:sldId id="2169" r:id="rId46"/>
    <p:sldId id="2170" r:id="rId47"/>
    <p:sldId id="2171" r:id="rId48"/>
    <p:sldId id="2253" r:id="rId49"/>
    <p:sldId id="2162" r:id="rId50"/>
    <p:sldId id="2209" r:id="rId51"/>
    <p:sldId id="2213" r:id="rId52"/>
    <p:sldId id="2264" r:id="rId53"/>
    <p:sldId id="2265" r:id="rId54"/>
    <p:sldId id="2210" r:id="rId55"/>
    <p:sldId id="2266" r:id="rId56"/>
    <p:sldId id="2267" r:id="rId57"/>
    <p:sldId id="2211" r:id="rId58"/>
    <p:sldId id="2217" r:id="rId59"/>
    <p:sldId id="2247" r:id="rId60"/>
    <p:sldId id="2212" r:id="rId61"/>
    <p:sldId id="2268" r:id="rId62"/>
    <p:sldId id="2168" r:id="rId63"/>
    <p:sldId id="2154" r:id="rId64"/>
    <p:sldId id="2153" r:id="rId65"/>
    <p:sldId id="2150"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006600"/>
    <a:srgbClr val="278558"/>
    <a:srgbClr val="0076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0"/>
  </p:normalViewPr>
  <p:slideViewPr>
    <p:cSldViewPr>
      <p:cViewPr varScale="1">
        <p:scale>
          <a:sx n="73" d="100"/>
          <a:sy n="73" d="100"/>
        </p:scale>
        <p:origin x="-1320"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1.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6.xlsx"/><Relationship Id="rId1" Type="http://schemas.openxmlformats.org/officeDocument/2006/relationships/themeOverride" Target="../theme/themeOverride2.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7.xlsx"/><Relationship Id="rId1" Type="http://schemas.openxmlformats.org/officeDocument/2006/relationships/themeOverride" Target="../theme/themeOverride3.xml"/><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lgn="ctr">
              <a:defRPr lang="en-US"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400" b="1" dirty="0">
                <a:latin typeface="Arial" panose="020B0604020202020204" pitchFamily="34" charset="0"/>
                <a:cs typeface="Arial" panose="020B0604020202020204" pitchFamily="34" charset="0"/>
              </a:rPr>
              <a:t>Overall</a:t>
            </a:r>
            <a:r>
              <a:rPr lang="en-GB" sz="2400" b="1" baseline="0" dirty="0">
                <a:latin typeface="Arial" panose="020B0604020202020204" pitchFamily="34" charset="0"/>
                <a:cs typeface="Arial" panose="020B0604020202020204" pitchFamily="34" charset="0"/>
              </a:rPr>
              <a:t> Performance over 5-year period </a:t>
            </a:r>
            <a:endParaRPr lang="en-ZA" sz="2400" b="1" dirty="0">
              <a:latin typeface="Arial" panose="020B0604020202020204" pitchFamily="34" charset="0"/>
              <a:cs typeface="Arial" panose="020B0604020202020204" pitchFamily="34" charset="0"/>
            </a:endParaRPr>
          </a:p>
        </c:rich>
      </c:tx>
      <c:layout>
        <c:manualLayout>
          <c:xMode val="edge"/>
          <c:yMode val="edge"/>
          <c:x val="0.13468677717387448"/>
          <c:y val="1.4159292035398226E-2"/>
        </c:manualLayout>
      </c:layout>
      <c:spPr>
        <a:noFill/>
        <a:ln>
          <a:noFill/>
        </a:ln>
        <a:effectLst/>
      </c:spPr>
    </c:title>
    <c:plotArea>
      <c:layout>
        <c:manualLayout>
          <c:layoutTarget val="inner"/>
          <c:xMode val="edge"/>
          <c:yMode val="edge"/>
          <c:x val="9.7662707415810318E-2"/>
          <c:y val="0.11075054820382629"/>
          <c:w val="0.86033164286667563"/>
          <c:h val="0.74015431791131414"/>
        </c:manualLayout>
      </c:layout>
      <c:barChart>
        <c:barDir val="bar"/>
        <c:grouping val="clustered"/>
        <c:ser>
          <c:idx val="0"/>
          <c:order val="0"/>
          <c:tx>
            <c:strRef>
              <c:f>Sheet1!$B$1</c:f>
              <c:strCache>
                <c:ptCount val="1"/>
                <c:pt idx="0">
                  <c:v>Achieved</c:v>
                </c:pt>
              </c:strCache>
            </c:strRef>
          </c:tx>
          <c:spPr>
            <a:solidFill>
              <a:srgbClr val="00B050"/>
            </a:solidFill>
            <a:ln>
              <a:solidFill>
                <a:srgbClr val="92D050"/>
              </a:solidFill>
            </a:ln>
            <a:effectLst/>
          </c:spPr>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2017/18</c:v>
                </c:pt>
                <c:pt idx="1">
                  <c:v>2018/19</c:v>
                </c:pt>
                <c:pt idx="2">
                  <c:v>2019/20</c:v>
                </c:pt>
                <c:pt idx="3">
                  <c:v>2020/21</c:v>
                </c:pt>
                <c:pt idx="4">
                  <c:v>2021/22</c:v>
                </c:pt>
              </c:strCache>
            </c:strRef>
          </c:cat>
          <c:val>
            <c:numRef>
              <c:f>Sheet1!$B$4:$B$8</c:f>
              <c:numCache>
                <c:formatCode>0.0%</c:formatCode>
                <c:ptCount val="5"/>
                <c:pt idx="0">
                  <c:v>0.62900000000000011</c:v>
                </c:pt>
                <c:pt idx="1">
                  <c:v>0.62000000000000011</c:v>
                </c:pt>
                <c:pt idx="2">
                  <c:v>0.67000000000000015</c:v>
                </c:pt>
                <c:pt idx="3">
                  <c:v>0.8600000000000001</c:v>
                </c:pt>
                <c:pt idx="4">
                  <c:v>0.60000000000000009</c:v>
                </c:pt>
              </c:numCache>
            </c:numRef>
          </c:val>
          <c:extLst xmlns:c16r2="http://schemas.microsoft.com/office/drawing/2015/06/chart">
            <c:ext xmlns:c16="http://schemas.microsoft.com/office/drawing/2014/chart" uri="{C3380CC4-5D6E-409C-BE32-E72D297353CC}">
              <c16:uniqueId val="{00000000-A918-4CF2-912F-6094EFF80CE6}"/>
            </c:ext>
          </c:extLst>
        </c:ser>
        <c:ser>
          <c:idx val="1"/>
          <c:order val="1"/>
          <c:tx>
            <c:strRef>
              <c:f>Sheet1!$C$1</c:f>
              <c:strCache>
                <c:ptCount val="1"/>
                <c:pt idx="0">
                  <c:v>Partially</c:v>
                </c:pt>
              </c:strCache>
            </c:strRef>
          </c:tx>
          <c:spPr>
            <a:solidFill>
              <a:srgbClr val="FFC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2017/18</c:v>
                </c:pt>
                <c:pt idx="1">
                  <c:v>2018/19</c:v>
                </c:pt>
                <c:pt idx="2">
                  <c:v>2019/20</c:v>
                </c:pt>
                <c:pt idx="3">
                  <c:v>2020/21</c:v>
                </c:pt>
                <c:pt idx="4">
                  <c:v>2021/22</c:v>
                </c:pt>
              </c:strCache>
            </c:strRef>
          </c:cat>
          <c:val>
            <c:numRef>
              <c:f>Sheet1!$C$4:$C$8</c:f>
              <c:numCache>
                <c:formatCode>General</c:formatCode>
                <c:ptCount val="5"/>
                <c:pt idx="0" formatCode="0.0%">
                  <c:v>0.16700000000000004</c:v>
                </c:pt>
              </c:numCache>
            </c:numRef>
          </c:val>
          <c:extLst xmlns:c16r2="http://schemas.microsoft.com/office/drawing/2015/06/chart">
            <c:ext xmlns:c16="http://schemas.microsoft.com/office/drawing/2014/chart" uri="{C3380CC4-5D6E-409C-BE32-E72D297353CC}">
              <c16:uniqueId val="{00000001-A918-4CF2-912F-6094EFF80CE6}"/>
            </c:ext>
          </c:extLst>
        </c:ser>
        <c:ser>
          <c:idx val="2"/>
          <c:order val="2"/>
          <c:tx>
            <c:strRef>
              <c:f>Sheet1!$D$1</c:f>
              <c:strCache>
                <c:ptCount val="1"/>
                <c:pt idx="0">
                  <c:v>Non-Achieved</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2017/18</c:v>
                </c:pt>
                <c:pt idx="1">
                  <c:v>2018/19</c:v>
                </c:pt>
                <c:pt idx="2">
                  <c:v>2019/20</c:v>
                </c:pt>
                <c:pt idx="3">
                  <c:v>2020/21</c:v>
                </c:pt>
                <c:pt idx="4">
                  <c:v>2021/22</c:v>
                </c:pt>
              </c:strCache>
            </c:strRef>
          </c:cat>
          <c:val>
            <c:numRef>
              <c:f>Sheet1!$D$4:$D$8</c:f>
              <c:numCache>
                <c:formatCode>0.0%</c:formatCode>
                <c:ptCount val="5"/>
                <c:pt idx="0">
                  <c:v>0.20400000000000001</c:v>
                </c:pt>
                <c:pt idx="1">
                  <c:v>0.38000000000000006</c:v>
                </c:pt>
                <c:pt idx="2">
                  <c:v>0.33000000000000007</c:v>
                </c:pt>
                <c:pt idx="3">
                  <c:v>0.14000000000000001</c:v>
                </c:pt>
                <c:pt idx="4">
                  <c:v>0.4</c:v>
                </c:pt>
              </c:numCache>
            </c:numRef>
          </c:val>
          <c:extLst xmlns:c16r2="http://schemas.microsoft.com/office/drawing/2015/06/chart">
            <c:ext xmlns:c16="http://schemas.microsoft.com/office/drawing/2014/chart" uri="{C3380CC4-5D6E-409C-BE32-E72D297353CC}">
              <c16:uniqueId val="{00000002-A918-4CF2-912F-6094EFF80CE6}"/>
            </c:ext>
          </c:extLst>
        </c:ser>
        <c:dLbls/>
        <c:gapWidth val="182"/>
        <c:overlap val="7"/>
        <c:axId val="111387392"/>
        <c:axId val="111388928"/>
      </c:barChart>
      <c:catAx>
        <c:axId val="11138739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388928"/>
        <c:crosses val="autoZero"/>
        <c:auto val="1"/>
        <c:lblAlgn val="ctr"/>
        <c:lblOffset val="100"/>
      </c:catAx>
      <c:valAx>
        <c:axId val="111388928"/>
        <c:scaling>
          <c:orientation val="minMax"/>
          <c:max val="1"/>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387392"/>
        <c:crosses val="autoZero"/>
        <c:crossBetween val="between"/>
      </c:valAx>
      <c:spPr>
        <a:noFill/>
        <a:ln>
          <a:noFill/>
        </a:ln>
        <a:effectLst>
          <a:outerShdw blurRad="50800" dist="50800" dir="5400000" sx="27000" sy="27000" algn="ctr" rotWithShape="0">
            <a:srgbClr val="000000">
              <a:alpha val="43137"/>
            </a:srgbClr>
          </a:outerShdw>
          <a:softEdge rad="431800"/>
        </a:effectLst>
      </c:spPr>
    </c:plotArea>
    <c:legend>
      <c:legendPos val="b"/>
      <c:spPr>
        <a:noFill/>
        <a:ln>
          <a:noFill/>
        </a:ln>
        <a:effectLst/>
      </c:spPr>
      <c:txPr>
        <a:bodyPr rot="0" spcFirstLastPara="1" vertOverflow="ellipsis" vert="horz" wrap="square" anchor="ctr" anchorCtr="1"/>
        <a:lstStyle/>
        <a:p>
          <a:pP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6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ZA"/>
              <a:t>R'000</a:t>
            </a:r>
          </a:p>
        </c:rich>
      </c:tx>
      <c:spPr>
        <a:solidFill>
          <a:schemeClr val="bg1"/>
        </a:solid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7156817630709373"/>
          <c:w val="0.84961048986523746"/>
          <c:h val="0.82843182369290647"/>
        </c:manualLayout>
      </c:layout>
      <c:pie3DChart>
        <c:varyColors val="1"/>
        <c:ser>
          <c:idx val="0"/>
          <c:order val="0"/>
          <c:dPt>
            <c:idx val="0"/>
            <c:spPr>
              <a:solidFill>
                <a:srgbClr val="FFC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C6B3-4DB1-85C8-BD4330DBE563}"/>
              </c:ext>
            </c:extLst>
          </c:dPt>
          <c:dPt>
            <c:idx val="1"/>
            <c:spPr>
              <a:solidFill>
                <a:schemeClr val="bg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C6B3-4DB1-85C8-BD4330DBE563}"/>
              </c:ext>
            </c:extLst>
          </c:dPt>
          <c:dPt>
            <c:idx val="2"/>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C6B3-4DB1-85C8-BD4330DBE563}"/>
              </c:ext>
            </c:extLst>
          </c:dPt>
          <c:dLbls>
            <c:dLbl>
              <c:idx val="0"/>
              <c:layout>
                <c:manualLayout>
                  <c:x val="-0.18861829771278593"/>
                  <c:y val="-7.2801383221279478E-2"/>
                </c:manualLayout>
              </c:layout>
              <c:tx>
                <c:rich>
                  <a:bodyPr rot="0" spcFirstLastPara="1" vertOverflow="ellipsis" vert="horz" wrap="square" anchor="ctr" anchorCtr="1"/>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r>
                      <a:rPr lang="en-US" dirty="0"/>
                      <a:t>2 277 803</a:t>
                    </a:r>
                    <a:r>
                      <a:rPr lang="en-US" baseline="0" dirty="0"/>
                      <a:t> </a:t>
                    </a:r>
                  </a:p>
                </c:rich>
              </c:tx>
              <c:numFmt formatCode="0\ 000\ 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6B3-4DB1-85C8-BD4330DBE563}"/>
                </c:ext>
              </c:extLst>
            </c:dLbl>
            <c:dLbl>
              <c:idx val="1"/>
              <c:layout>
                <c:manualLayout>
                  <c:x val="0.19613423322084739"/>
                  <c:y val="-7.8911997707969361E-2"/>
                </c:manualLayout>
              </c:layout>
              <c:tx>
                <c:rich>
                  <a:bodyPr/>
                  <a:lstStyle/>
                  <a:p>
                    <a:r>
                      <a:rPr lang="en-US" dirty="0"/>
                      <a:t>2 249</a:t>
                    </a:r>
                    <a:r>
                      <a:rPr lang="en-US" baseline="0" dirty="0"/>
                      <a:t> 195</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6B3-4DB1-85C8-BD4330DBE563}"/>
                </c:ext>
              </c:extLst>
            </c:dLbl>
            <c:dLbl>
              <c:idx val="2"/>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6B3-4DB1-85C8-BD4330DBE563}"/>
                </c:ext>
              </c:extLst>
            </c:dLbl>
            <c:dLbl>
              <c:idx val="3"/>
              <c:layout>
                <c:manualLayout>
                  <c:x val="3.6014866864733896E-4"/>
                  <c:y val="9.8382181393992435E-2"/>
                </c:manualLayout>
              </c:layout>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6B3-4DB1-85C8-BD4330DBE563}"/>
                </c:ext>
              </c:extLst>
            </c:dLbl>
            <c:numFmt formatCode="#\ ###\ ##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Sheet5!$C$27:$E$27</c:f>
              <c:strCache>
                <c:ptCount val="3"/>
                <c:pt idx="0">
                  <c:v>Final approriation</c:v>
                </c:pt>
                <c:pt idx="1">
                  <c:v>Actual expenditure</c:v>
                </c:pt>
                <c:pt idx="2">
                  <c:v>Variance     </c:v>
                </c:pt>
              </c:strCache>
            </c:strRef>
          </c:cat>
          <c:val>
            <c:numRef>
              <c:f>Sheet5!$C$28:$E$28</c:f>
              <c:numCache>
                <c:formatCode>#,##0_);[Red]\(#,##0\)</c:formatCode>
                <c:ptCount val="3"/>
                <c:pt idx="0">
                  <c:v>2637063</c:v>
                </c:pt>
                <c:pt idx="1">
                  <c:v>2613217.6396100004</c:v>
                </c:pt>
                <c:pt idx="2">
                  <c:v>23845.36038999958</c:v>
                </c:pt>
              </c:numCache>
            </c:numRef>
          </c:val>
          <c:extLst xmlns:c16r2="http://schemas.microsoft.com/office/drawing/2015/06/chart">
            <c:ext xmlns:c16="http://schemas.microsoft.com/office/drawing/2014/chart" uri="{C3380CC4-5D6E-409C-BE32-E72D297353CC}">
              <c16:uniqueId val="{00000007-C6B3-4DB1-85C8-BD4330DBE563}"/>
            </c:ext>
          </c:extLst>
        </c:ser>
        <c:dLbls>
          <c:showPercent val="1"/>
        </c:dLbls>
      </c:pie3DChart>
      <c:spPr>
        <a:solidFill>
          <a:srgbClr val="006530"/>
        </a:solidFill>
        <a:ln>
          <a:noFill/>
        </a:ln>
        <a:effectLst/>
      </c:spPr>
    </c:plotArea>
    <c:legend>
      <c:legendPos val="r"/>
      <c:layout>
        <c:manualLayout>
          <c:xMode val="edge"/>
          <c:yMode val="edge"/>
          <c:x val="0.7146785059328129"/>
          <c:y val="0.45451297754447373"/>
          <c:w val="0.24482200754317476"/>
          <c:h val="0.20896752983281144"/>
        </c:manualLayout>
      </c:layout>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006530"/>
    </a:solidFill>
    <a:ln w="9525" cap="flat" cmpd="sng" algn="ctr">
      <a:solidFill>
        <a:schemeClr val="dk1">
          <a:lumMod val="25000"/>
          <a:lumOff val="75000"/>
        </a:schemeClr>
      </a:solidFill>
      <a:round/>
    </a:ln>
    <a:effectLst/>
  </c:spPr>
  <c:txPr>
    <a:bodyPr/>
    <a:lstStyle/>
    <a:p>
      <a:pPr>
        <a:defRPr sz="1800">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a:t>R’000</a:t>
            </a:r>
          </a:p>
        </c:rich>
      </c:tx>
      <c:spPr>
        <a:noFill/>
        <a:ln>
          <a:noFill/>
        </a:ln>
        <a:effectLst/>
      </c:spPr>
    </c:title>
    <c:view3D>
      <c:depthPercent val="100"/>
      <c:rAngAx val="1"/>
    </c:view3D>
    <c:floor>
      <c:spPr>
        <a:solidFill>
          <a:schemeClr val="bg1"/>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 Final Appropriation </c:v>
                </c:pt>
              </c:strCache>
            </c:strRef>
          </c:tx>
          <c:spPr>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Sheet1!$A$2:$A$5</c:f>
              <c:strCache>
                <c:ptCount val="4"/>
                <c:pt idx="0">
                  <c:v>Administration</c:v>
                </c:pt>
                <c:pt idx="1">
                  <c:v>Sector Policy &amp; Research</c:v>
                </c:pt>
                <c:pt idx="2">
                  <c:v>Integrated Cooperatives Development</c:v>
                </c:pt>
                <c:pt idx="3">
                  <c:v>Enterprise Development and Entrepreneurship</c:v>
                </c:pt>
              </c:strCache>
            </c:strRef>
          </c:cat>
          <c:val>
            <c:numRef>
              <c:f>Sheet1!$B$2:$B$5</c:f>
              <c:numCache>
                <c:formatCode>_(* #\ ##0_);_(* \(#\ ##0\);_(* "-"_);_(@_)</c:formatCode>
                <c:ptCount val="4"/>
                <c:pt idx="0">
                  <c:v>101002</c:v>
                </c:pt>
                <c:pt idx="1">
                  <c:v>107139</c:v>
                </c:pt>
                <c:pt idx="2">
                  <c:v>1554382</c:v>
                </c:pt>
                <c:pt idx="3">
                  <c:v>874540</c:v>
                </c:pt>
              </c:numCache>
            </c:numRef>
          </c:val>
          <c:shape val="cone"/>
          <c:extLst xmlns:c16r2="http://schemas.microsoft.com/office/drawing/2015/06/chart">
            <c:ext xmlns:c16="http://schemas.microsoft.com/office/drawing/2014/chart" uri="{C3380CC4-5D6E-409C-BE32-E72D297353CC}">
              <c16:uniqueId val="{00000000-9417-4CB1-9BF6-3AA098052E46}"/>
            </c:ext>
          </c:extLst>
        </c:ser>
        <c:ser>
          <c:idx val="1"/>
          <c:order val="1"/>
          <c:tx>
            <c:strRef>
              <c:f>Sheet1!$C$1</c:f>
              <c:strCache>
                <c:ptCount val="1"/>
                <c:pt idx="0">
                  <c:v> Actual Expenditure </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Sheet1!$A$2:$A$5</c:f>
              <c:strCache>
                <c:ptCount val="4"/>
                <c:pt idx="0">
                  <c:v>Administration</c:v>
                </c:pt>
                <c:pt idx="1">
                  <c:v>Sector Policy &amp; Research</c:v>
                </c:pt>
                <c:pt idx="2">
                  <c:v>Integrated Cooperatives Development</c:v>
                </c:pt>
                <c:pt idx="3">
                  <c:v>Enterprise Development and Entrepreneurship</c:v>
                </c:pt>
              </c:strCache>
            </c:strRef>
          </c:cat>
          <c:val>
            <c:numRef>
              <c:f>Sheet1!$C$2:$C$5</c:f>
              <c:numCache>
                <c:formatCode>_(* #\ ##0_);_(* \(#\ ##0\);_(* "-"_);_(@_)</c:formatCode>
                <c:ptCount val="4"/>
                <c:pt idx="0">
                  <c:v>99194.145360000024</c:v>
                </c:pt>
                <c:pt idx="1">
                  <c:v>90430.899819999991</c:v>
                </c:pt>
                <c:pt idx="2">
                  <c:v>1551624.7959800002</c:v>
                </c:pt>
                <c:pt idx="3">
                  <c:v>871967.79845</c:v>
                </c:pt>
              </c:numCache>
            </c:numRef>
          </c:val>
          <c:shape val="cone"/>
          <c:extLst xmlns:c16r2="http://schemas.microsoft.com/office/drawing/2015/06/chart">
            <c:ext xmlns:c16="http://schemas.microsoft.com/office/drawing/2014/chart" uri="{C3380CC4-5D6E-409C-BE32-E72D297353CC}">
              <c16:uniqueId val="{00000001-9417-4CB1-9BF6-3AA098052E46}"/>
            </c:ext>
          </c:extLst>
        </c:ser>
        <c:ser>
          <c:idx val="2"/>
          <c:order val="2"/>
          <c:tx>
            <c:strRef>
              <c:f>Sheet1!$D$1</c:f>
              <c:strCache>
                <c:ptCount val="1"/>
                <c:pt idx="0">
                  <c:v>Variance</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Sheet1!$A$2:$A$5</c:f>
              <c:strCache>
                <c:ptCount val="4"/>
                <c:pt idx="0">
                  <c:v>Administration</c:v>
                </c:pt>
                <c:pt idx="1">
                  <c:v>Sector Policy &amp; Research</c:v>
                </c:pt>
                <c:pt idx="2">
                  <c:v>Integrated Cooperatives Development</c:v>
                </c:pt>
                <c:pt idx="3">
                  <c:v>Enterprise Development and Entrepreneurship</c:v>
                </c:pt>
              </c:strCache>
            </c:strRef>
          </c:cat>
          <c:val>
            <c:numRef>
              <c:f>Sheet1!$D$2:$D$5</c:f>
              <c:numCache>
                <c:formatCode>_(* #\ ##0_);_(* \(#\ ##0\);_(* "-"??_);_(@_)</c:formatCode>
                <c:ptCount val="4"/>
                <c:pt idx="0">
                  <c:v>1807.8546399999902</c:v>
                </c:pt>
                <c:pt idx="1">
                  <c:v>16708.100180000009</c:v>
                </c:pt>
                <c:pt idx="2">
                  <c:v>2757.2040199998296</c:v>
                </c:pt>
                <c:pt idx="3">
                  <c:v>2572.201549999998</c:v>
                </c:pt>
              </c:numCache>
            </c:numRef>
          </c:val>
          <c:shape val="cone"/>
          <c:extLst xmlns:c16r2="http://schemas.microsoft.com/office/drawing/2015/06/chart">
            <c:ext xmlns:c16="http://schemas.microsoft.com/office/drawing/2014/chart" uri="{C3380CC4-5D6E-409C-BE32-E72D297353CC}">
              <c16:uniqueId val="{00000002-9417-4CB1-9BF6-3AA098052E46}"/>
            </c:ext>
          </c:extLst>
        </c:ser>
        <c:dLbls/>
        <c:shape val="box"/>
        <c:axId val="114013696"/>
        <c:axId val="114015232"/>
        <c:axId val="0"/>
      </c:bar3DChart>
      <c:catAx>
        <c:axId val="11401369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015232"/>
        <c:crosses val="autoZero"/>
        <c:auto val="1"/>
        <c:lblAlgn val="ctr"/>
        <c:lblOffset val="100"/>
      </c:catAx>
      <c:valAx>
        <c:axId val="114015232"/>
        <c:scaling>
          <c:orientation val="minMax"/>
        </c:scaling>
        <c:axPos val="l"/>
        <c:majorGridlines>
          <c:spPr>
            <a:ln w="9525" cap="flat" cmpd="sng" algn="ctr">
              <a:solidFill>
                <a:schemeClr val="dk1">
                  <a:lumMod val="50000"/>
                  <a:lumOff val="50000"/>
                </a:schemeClr>
              </a:solidFill>
              <a:round/>
            </a:ln>
            <a:effectLst/>
          </c:spPr>
        </c:majorGridlines>
        <c:numFmt formatCode="_(* #\ ##0_);_(* \(#\ ##0\);_(* &quot;-&quot;_);_(@_)"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01369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layout>
        <c:manualLayout>
          <c:xMode val="edge"/>
          <c:yMode val="edge"/>
          <c:x val="0.16847659667541556"/>
          <c:y val="0.9272608675610533"/>
          <c:w val="0.66304680664916904"/>
          <c:h val="6.2941369453390905E-2"/>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006530"/>
    </a:solidFill>
    <a:ln>
      <a:noFill/>
    </a:ln>
    <a:effectLst/>
  </c:spPr>
  <c:txPr>
    <a:bodyPr/>
    <a:lstStyle/>
    <a:p>
      <a:pPr>
        <a:defRPr sz="1600">
          <a:solidFill>
            <a:schemeClr val="bg1"/>
          </a:solidFill>
          <a:latin typeface="Arial" panose="020B0604020202020204" pitchFamily="34" charset="0"/>
          <a:cs typeface="Arial" panose="020B060402020202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a:t>R’000</a:t>
            </a:r>
          </a:p>
        </c:rich>
      </c:tx>
      <c:spPr>
        <a:noFill/>
        <a:ln>
          <a:noFill/>
        </a:ln>
        <a:effectLst/>
      </c:spPr>
    </c:title>
    <c:view3D>
      <c:depthPercent val="100"/>
      <c:rAngAx val="1"/>
    </c:view3D>
    <c:floor>
      <c:spPr>
        <a:solidFill>
          <a:schemeClr val="bg1"/>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 Final Appropriation </c:v>
                </c:pt>
              </c:strCache>
            </c:strRef>
          </c:tx>
          <c:spPr>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COE</c:v>
                </c:pt>
                <c:pt idx="1">
                  <c:v>G&amp;S</c:v>
                </c:pt>
                <c:pt idx="2">
                  <c:v>T&amp;S</c:v>
                </c:pt>
                <c:pt idx="3">
                  <c:v>CAP</c:v>
                </c:pt>
                <c:pt idx="4">
                  <c:v>INTEREST</c:v>
                </c:pt>
                <c:pt idx="5">
                  <c:v>FA</c:v>
                </c:pt>
              </c:strCache>
            </c:strRef>
          </c:cat>
          <c:val>
            <c:numRef>
              <c:f>Sheet1!$B$2:$B$7</c:f>
              <c:numCache>
                <c:formatCode>#\ ##0_ ;[Red]\-#\ ##0\ </c:formatCode>
                <c:ptCount val="6"/>
                <c:pt idx="0">
                  <c:v>154762</c:v>
                </c:pt>
                <c:pt idx="1">
                  <c:v>75784</c:v>
                </c:pt>
                <c:pt idx="2">
                  <c:v>2402031</c:v>
                </c:pt>
                <c:pt idx="3">
                  <c:v>4476</c:v>
                </c:pt>
                <c:pt idx="4">
                  <c:v>4</c:v>
                </c:pt>
                <c:pt idx="5">
                  <c:v>6</c:v>
                </c:pt>
              </c:numCache>
            </c:numRef>
          </c:val>
          <c:shape val="cone"/>
          <c:extLst xmlns:c16r2="http://schemas.microsoft.com/office/drawing/2015/06/chart">
            <c:ext xmlns:c16="http://schemas.microsoft.com/office/drawing/2014/chart" uri="{C3380CC4-5D6E-409C-BE32-E72D297353CC}">
              <c16:uniqueId val="{00000000-80CD-4988-A713-DB24EA7049F1}"/>
            </c:ext>
          </c:extLst>
        </c:ser>
        <c:ser>
          <c:idx val="1"/>
          <c:order val="1"/>
          <c:tx>
            <c:strRef>
              <c:f>Sheet1!$C$1</c:f>
              <c:strCache>
                <c:ptCount val="1"/>
                <c:pt idx="0">
                  <c:v> Actual Expenditure </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COE</c:v>
                </c:pt>
                <c:pt idx="1">
                  <c:v>G&amp;S</c:v>
                </c:pt>
                <c:pt idx="2">
                  <c:v>T&amp;S</c:v>
                </c:pt>
                <c:pt idx="3">
                  <c:v>CAP</c:v>
                </c:pt>
                <c:pt idx="4">
                  <c:v>INTEREST</c:v>
                </c:pt>
                <c:pt idx="5">
                  <c:v>FA</c:v>
                </c:pt>
              </c:strCache>
            </c:strRef>
          </c:cat>
          <c:val>
            <c:numRef>
              <c:f>Sheet1!$C$2:$C$7</c:f>
              <c:numCache>
                <c:formatCode>#\ ##0_ ;[Red]\-#\ ##0\ </c:formatCode>
                <c:ptCount val="6"/>
                <c:pt idx="0">
                  <c:v>138424.73251</c:v>
                </c:pt>
                <c:pt idx="1">
                  <c:v>73948.747589999999</c:v>
                </c:pt>
                <c:pt idx="2">
                  <c:v>2397586.0097500002</c:v>
                </c:pt>
                <c:pt idx="3">
                  <c:v>3249.6457299999997</c:v>
                </c:pt>
                <c:pt idx="4">
                  <c:v>3.4350899999999998</c:v>
                </c:pt>
                <c:pt idx="5">
                  <c:v>5.0689399999999987</c:v>
                </c:pt>
              </c:numCache>
            </c:numRef>
          </c:val>
          <c:shape val="cone"/>
          <c:extLst xmlns:c16r2="http://schemas.microsoft.com/office/drawing/2015/06/chart">
            <c:ext xmlns:c16="http://schemas.microsoft.com/office/drawing/2014/chart" uri="{C3380CC4-5D6E-409C-BE32-E72D297353CC}">
              <c16:uniqueId val="{00000001-80CD-4988-A713-DB24EA7049F1}"/>
            </c:ext>
          </c:extLst>
        </c:ser>
        <c:ser>
          <c:idx val="2"/>
          <c:order val="2"/>
          <c:tx>
            <c:strRef>
              <c:f>Sheet1!$D$1</c:f>
              <c:strCache>
                <c:ptCount val="1"/>
                <c:pt idx="0">
                  <c:v>Variance</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COE</c:v>
                </c:pt>
                <c:pt idx="1">
                  <c:v>G&amp;S</c:v>
                </c:pt>
                <c:pt idx="2">
                  <c:v>T&amp;S</c:v>
                </c:pt>
                <c:pt idx="3">
                  <c:v>CAP</c:v>
                </c:pt>
                <c:pt idx="4">
                  <c:v>INTEREST</c:v>
                </c:pt>
                <c:pt idx="5">
                  <c:v>FA</c:v>
                </c:pt>
              </c:strCache>
            </c:strRef>
          </c:cat>
          <c:val>
            <c:numRef>
              <c:f>Sheet1!$D$2:$D$7</c:f>
              <c:numCache>
                <c:formatCode>_(* #\ ##0_);_(* \(#\ ##0\);_(* "-"??_);_(@_)</c:formatCode>
                <c:ptCount val="6"/>
                <c:pt idx="0">
                  <c:v>16337.267489999997</c:v>
                </c:pt>
                <c:pt idx="1">
                  <c:v>1835.2524099999862</c:v>
                </c:pt>
                <c:pt idx="2">
                  <c:v>4444.9902499997997</c:v>
                </c:pt>
                <c:pt idx="3">
                  <c:v>1226.35427</c:v>
                </c:pt>
                <c:pt idx="4">
                  <c:v>0.5649099999999998</c:v>
                </c:pt>
                <c:pt idx="5">
                  <c:v>0.93106000000000044</c:v>
                </c:pt>
              </c:numCache>
            </c:numRef>
          </c:val>
          <c:shape val="cone"/>
          <c:extLst xmlns:c16r2="http://schemas.microsoft.com/office/drawing/2015/06/chart">
            <c:ext xmlns:c16="http://schemas.microsoft.com/office/drawing/2014/chart" uri="{C3380CC4-5D6E-409C-BE32-E72D297353CC}">
              <c16:uniqueId val="{00000002-80CD-4988-A713-DB24EA7049F1}"/>
            </c:ext>
          </c:extLst>
        </c:ser>
        <c:dLbls/>
        <c:shape val="box"/>
        <c:axId val="114231552"/>
        <c:axId val="114241536"/>
        <c:axId val="0"/>
      </c:bar3DChart>
      <c:catAx>
        <c:axId val="11423155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241536"/>
        <c:crosses val="autoZero"/>
        <c:auto val="1"/>
        <c:lblAlgn val="ctr"/>
        <c:lblOffset val="100"/>
      </c:catAx>
      <c:valAx>
        <c:axId val="114241536"/>
        <c:scaling>
          <c:orientation val="minMax"/>
        </c:scaling>
        <c:axPos val="l"/>
        <c:majorGridlines>
          <c:spPr>
            <a:ln w="9525" cap="flat" cmpd="sng" algn="ctr">
              <a:solidFill>
                <a:schemeClr val="dk1">
                  <a:lumMod val="50000"/>
                  <a:lumOff val="50000"/>
                </a:schemeClr>
              </a:solidFill>
              <a:round/>
            </a:ln>
            <a:effectLst/>
          </c:spPr>
        </c:majorGridlines>
        <c:numFmt formatCode="#\ ##0_ ;[Red]\-#\ ##0\ "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23155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006530"/>
    </a:solidFill>
    <a:ln>
      <a:noFill/>
    </a:ln>
    <a:effectLst/>
  </c:spPr>
  <c:txPr>
    <a:bodyPr/>
    <a:lstStyle/>
    <a:p>
      <a:pPr>
        <a:defRPr sz="1600">
          <a:solidFill>
            <a:schemeClr val="bg1"/>
          </a:solidFill>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Vacancy Rate</a:t>
            </a:r>
          </a:p>
        </c:rich>
      </c:tx>
      <c:spPr>
        <a:noFill/>
        <a:ln>
          <a:noFill/>
        </a:ln>
        <a:effectLst/>
      </c:spPr>
    </c:title>
    <c:plotArea>
      <c:layout/>
      <c:barChart>
        <c:barDir val="col"/>
        <c:grouping val="clustered"/>
        <c:ser>
          <c:idx val="0"/>
          <c:order val="0"/>
          <c:tx>
            <c:strRef>
              <c:f>VACANCY!$C$25</c:f>
              <c:strCache>
                <c:ptCount val="1"/>
                <c:pt idx="0">
                  <c:v>Target</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a:effectLst/>
          </c:spPr>
          <c:dLbls>
            <c:dLbl>
              <c:idx val="0"/>
              <c:layout>
                <c:manualLayout>
                  <c:x val="-3.0400564540877272E-3"/>
                  <c:y val="4.750862169258631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A6-470F-BBD5-68B44F2E15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VACANCY!$B$26:$B$29</c:f>
              <c:strCache>
                <c:ptCount val="4"/>
                <c:pt idx="0">
                  <c:v>Q1</c:v>
                </c:pt>
                <c:pt idx="1">
                  <c:v>Q2</c:v>
                </c:pt>
                <c:pt idx="2">
                  <c:v>Q3</c:v>
                </c:pt>
                <c:pt idx="3">
                  <c:v>Q4</c:v>
                </c:pt>
              </c:strCache>
            </c:strRef>
          </c:cat>
          <c:val>
            <c:numRef>
              <c:f>VACANCY!$C$26:$C$29</c:f>
              <c:numCache>
                <c:formatCode>0%</c:formatCode>
                <c:ptCount val="4"/>
                <c:pt idx="0">
                  <c:v>0.1</c:v>
                </c:pt>
                <c:pt idx="1">
                  <c:v>0.1</c:v>
                </c:pt>
                <c:pt idx="2">
                  <c:v>0.1</c:v>
                </c:pt>
                <c:pt idx="3">
                  <c:v>0.1</c:v>
                </c:pt>
              </c:numCache>
            </c:numRef>
          </c:val>
          <c:extLst xmlns:c16r2="http://schemas.microsoft.com/office/drawing/2015/06/chart">
            <c:ext xmlns:c16="http://schemas.microsoft.com/office/drawing/2014/chart" uri="{C3380CC4-5D6E-409C-BE32-E72D297353CC}">
              <c16:uniqueId val="{00000001-CBA6-470F-BBD5-68B44F2E15AD}"/>
            </c:ext>
          </c:extLst>
        </c:ser>
        <c:dLbls/>
        <c:gapWidth val="219"/>
        <c:overlap val="-27"/>
        <c:axId val="102259328"/>
        <c:axId val="102273408"/>
      </c:barChart>
      <c:lineChart>
        <c:grouping val="standard"/>
        <c:ser>
          <c:idx val="1"/>
          <c:order val="1"/>
          <c:tx>
            <c:strRef>
              <c:f>VACANCY!$D$25</c:f>
              <c:strCache>
                <c:ptCount val="1"/>
                <c:pt idx="0">
                  <c:v>Actual</c:v>
                </c:pt>
              </c:strCache>
            </c:strRef>
          </c:tx>
          <c:spPr>
            <a:ln w="28575" cap="rnd">
              <a:solidFill>
                <a:srgbClr val="FF0000"/>
              </a:solidFill>
              <a:round/>
            </a:ln>
            <a:effectLst/>
          </c:spPr>
          <c:marker>
            <c:symbol val="none"/>
          </c:marker>
          <c:dLbls>
            <c:dLbl>
              <c:idx val="0"/>
              <c:layout>
                <c:manualLayout>
                  <c:x val="-6.6666666666666693E-2"/>
                  <c:y val="-0.1064814814814815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BA6-470F-BBD5-68B44F2E15AD}"/>
                </c:ext>
              </c:extLst>
            </c:dLbl>
            <c:dLbl>
              <c:idx val="1"/>
              <c:layout>
                <c:manualLayout>
                  <c:x val="-4.4444444444444502E-2"/>
                  <c:y val="-6.94444444444444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BA6-470F-BBD5-68B44F2E15AD}"/>
                </c:ext>
              </c:extLst>
            </c:dLbl>
            <c:dLbl>
              <c:idx val="2"/>
              <c:layout>
                <c:manualLayout>
                  <c:x val="-3.333333333333334E-2"/>
                  <c:y val="-5.555555555555559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BA6-470F-BBD5-68B44F2E15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VACANCY!$B$26:$B$29</c:f>
              <c:strCache>
                <c:ptCount val="4"/>
                <c:pt idx="0">
                  <c:v>Q1</c:v>
                </c:pt>
                <c:pt idx="1">
                  <c:v>Q2</c:v>
                </c:pt>
                <c:pt idx="2">
                  <c:v>Q3</c:v>
                </c:pt>
                <c:pt idx="3">
                  <c:v>Q4</c:v>
                </c:pt>
              </c:strCache>
            </c:strRef>
          </c:cat>
          <c:val>
            <c:numRef>
              <c:f>VACANCY!$D$26:$D$29</c:f>
              <c:numCache>
                <c:formatCode>0.0%</c:formatCode>
                <c:ptCount val="4"/>
                <c:pt idx="0">
                  <c:v>0.12019230769230768</c:v>
                </c:pt>
                <c:pt idx="1">
                  <c:v>0.19230769230769235</c:v>
                </c:pt>
                <c:pt idx="2">
                  <c:v>0.15789473684210531</c:v>
                </c:pt>
                <c:pt idx="3">
                  <c:v>0.16190476190476188</c:v>
                </c:pt>
              </c:numCache>
            </c:numRef>
          </c:val>
          <c:extLst xmlns:c16r2="http://schemas.microsoft.com/office/drawing/2015/06/chart">
            <c:ext xmlns:c16="http://schemas.microsoft.com/office/drawing/2014/chart" uri="{C3380CC4-5D6E-409C-BE32-E72D297353CC}">
              <c16:uniqueId val="{00000005-CBA6-470F-BBD5-68B44F2E15AD}"/>
            </c:ext>
          </c:extLst>
        </c:ser>
        <c:dLbls/>
        <c:marker val="1"/>
        <c:axId val="102259328"/>
        <c:axId val="102273408"/>
      </c:lineChart>
      <c:catAx>
        <c:axId val="1022593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273408"/>
        <c:crosses val="autoZero"/>
        <c:auto val="1"/>
        <c:lblAlgn val="ctr"/>
        <c:lblOffset val="100"/>
      </c:catAx>
      <c:valAx>
        <c:axId val="10227340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2593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Women in SMS</a:t>
            </a:r>
          </a:p>
        </c:rich>
      </c:tx>
      <c:spPr>
        <a:noFill/>
        <a:ln>
          <a:noFill/>
        </a:ln>
        <a:effectLst/>
      </c:spPr>
    </c:title>
    <c:plotArea>
      <c:layout/>
      <c:barChart>
        <c:barDir val="col"/>
        <c:grouping val="clustered"/>
        <c:ser>
          <c:idx val="0"/>
          <c:order val="0"/>
          <c:tx>
            <c:strRef>
              <c:f>GENDER!$D$35</c:f>
              <c:strCache>
                <c:ptCount val="1"/>
                <c:pt idx="0">
                  <c:v>Target</c:v>
                </c:pt>
              </c:strCache>
            </c:strRef>
          </c:tx>
          <c:spPr>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16200000" scaled="1"/>
              <a:tileRect/>
            </a:gradFill>
            <a:ln>
              <a:noFill/>
            </a:ln>
            <a:effectLst/>
          </c:spPr>
          <c:dLbls>
            <c:dLbl>
              <c:idx val="0"/>
              <c:layout>
                <c:manualLayout>
                  <c:x val="0"/>
                  <c:y val="2.77777777777777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CC-491A-8C7A-7D0F3193E443}"/>
                </c:ext>
              </c:extLst>
            </c:dLbl>
            <c:dLbl>
              <c:idx val="1"/>
              <c:layout>
                <c:manualLayout>
                  <c:x val="-5.0925337632080008E-17"/>
                  <c:y val="2.77777777777777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CC-491A-8C7A-7D0F3193E443}"/>
                </c:ext>
              </c:extLst>
            </c:dLbl>
            <c:dLbl>
              <c:idx val="2"/>
              <c:layout>
                <c:manualLayout>
                  <c:x val="0"/>
                  <c:y val="-4.2437781360066691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CC-491A-8C7A-7D0F3193E443}"/>
                </c:ext>
              </c:extLst>
            </c:dLbl>
            <c:dLbl>
              <c:idx val="3"/>
              <c:layout>
                <c:manualLayout>
                  <c:x val="0"/>
                  <c:y val="1.851851851851852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CC-491A-8C7A-7D0F3193E4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GENDER!$C$36:$C$39</c:f>
              <c:strCache>
                <c:ptCount val="4"/>
                <c:pt idx="0">
                  <c:v>Q1</c:v>
                </c:pt>
                <c:pt idx="1">
                  <c:v>Q2</c:v>
                </c:pt>
                <c:pt idx="2">
                  <c:v>Q3</c:v>
                </c:pt>
                <c:pt idx="3">
                  <c:v>Q4</c:v>
                </c:pt>
              </c:strCache>
            </c:strRef>
          </c:cat>
          <c:val>
            <c:numRef>
              <c:f>GENDER!$D$36:$D$39</c:f>
              <c:numCache>
                <c:formatCode>0%</c:formatCode>
                <c:ptCount val="4"/>
                <c:pt idx="0">
                  <c:v>0.5</c:v>
                </c:pt>
                <c:pt idx="1">
                  <c:v>0.5</c:v>
                </c:pt>
                <c:pt idx="2">
                  <c:v>0.5</c:v>
                </c:pt>
                <c:pt idx="3">
                  <c:v>0.5</c:v>
                </c:pt>
              </c:numCache>
            </c:numRef>
          </c:val>
          <c:extLst xmlns:c16r2="http://schemas.microsoft.com/office/drawing/2015/06/chart">
            <c:ext xmlns:c16="http://schemas.microsoft.com/office/drawing/2014/chart" uri="{C3380CC4-5D6E-409C-BE32-E72D297353CC}">
              <c16:uniqueId val="{00000004-ACCC-491A-8C7A-7D0F3193E443}"/>
            </c:ext>
          </c:extLst>
        </c:ser>
        <c:dLbls/>
        <c:gapWidth val="219"/>
        <c:overlap val="-27"/>
        <c:axId val="102560128"/>
        <c:axId val="102561664"/>
      </c:barChart>
      <c:lineChart>
        <c:grouping val="standard"/>
        <c:ser>
          <c:idx val="1"/>
          <c:order val="1"/>
          <c:tx>
            <c:strRef>
              <c:f>GENDER!$E$35</c:f>
              <c:strCache>
                <c:ptCount val="1"/>
                <c:pt idx="0">
                  <c:v>Actual</c:v>
                </c:pt>
              </c:strCache>
            </c:strRef>
          </c:tx>
          <c:spPr>
            <a:ln w="28575" cap="rnd">
              <a:solidFill>
                <a:schemeClr val="accent6">
                  <a:lumMod val="75000"/>
                </a:schemeClr>
              </a:solidFill>
              <a:round/>
            </a:ln>
            <a:effectLst/>
          </c:spPr>
          <c:marker>
            <c:symbol val="none"/>
          </c:marker>
          <c:dLbls>
            <c:dLbl>
              <c:idx val="0"/>
              <c:layout>
                <c:manualLayout>
                  <c:x val="-4.7222222222222263E-2"/>
                  <c:y val="-6.018518518518520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CCC-491A-8C7A-7D0F3193E443}"/>
                </c:ext>
              </c:extLst>
            </c:dLbl>
            <c:dLbl>
              <c:idx val="1"/>
              <c:layout>
                <c:manualLayout>
                  <c:x val="-2.7777777777777796E-3"/>
                  <c:y val="-1.851851851851854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CCC-491A-8C7A-7D0F3193E443}"/>
                </c:ext>
              </c:extLst>
            </c:dLbl>
            <c:dLbl>
              <c:idx val="2"/>
              <c:layout>
                <c:manualLayout>
                  <c:x val="1.666666666666667E-2"/>
                  <c:y val="-2.77777777777777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CCC-491A-8C7A-7D0F3193E443}"/>
                </c:ext>
              </c:extLst>
            </c:dLbl>
            <c:dLbl>
              <c:idx val="3"/>
              <c:layout>
                <c:manualLayout>
                  <c:x val="1.666666666666667E-2"/>
                  <c:y val="9.259259259259262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CCC-491A-8C7A-7D0F3193E4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GENDER!$C$36:$C$39</c:f>
              <c:strCache>
                <c:ptCount val="4"/>
                <c:pt idx="0">
                  <c:v>Q1</c:v>
                </c:pt>
                <c:pt idx="1">
                  <c:v>Q2</c:v>
                </c:pt>
                <c:pt idx="2">
                  <c:v>Q3</c:v>
                </c:pt>
                <c:pt idx="3">
                  <c:v>Q4</c:v>
                </c:pt>
              </c:strCache>
            </c:strRef>
          </c:cat>
          <c:val>
            <c:numRef>
              <c:f>GENDER!$E$36:$E$39</c:f>
              <c:numCache>
                <c:formatCode>0.0%</c:formatCode>
                <c:ptCount val="4"/>
                <c:pt idx="0">
                  <c:v>0.57142857142857162</c:v>
                </c:pt>
                <c:pt idx="1">
                  <c:v>0.5625</c:v>
                </c:pt>
                <c:pt idx="2">
                  <c:v>0.5</c:v>
                </c:pt>
                <c:pt idx="3">
                  <c:v>0.47058823529411775</c:v>
                </c:pt>
              </c:numCache>
            </c:numRef>
          </c:val>
          <c:extLst xmlns:c16r2="http://schemas.microsoft.com/office/drawing/2015/06/chart">
            <c:ext xmlns:c16="http://schemas.microsoft.com/office/drawing/2014/chart" uri="{C3380CC4-5D6E-409C-BE32-E72D297353CC}">
              <c16:uniqueId val="{00000009-ACCC-491A-8C7A-7D0F3193E443}"/>
            </c:ext>
          </c:extLst>
        </c:ser>
        <c:dLbls/>
        <c:marker val="1"/>
        <c:axId val="102560128"/>
        <c:axId val="102561664"/>
      </c:lineChart>
      <c:catAx>
        <c:axId val="1025601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61664"/>
        <c:crosses val="autoZero"/>
        <c:auto val="1"/>
        <c:lblAlgn val="ctr"/>
        <c:lblOffset val="100"/>
      </c:catAx>
      <c:valAx>
        <c:axId val="10256166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601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Persons with Disability</a:t>
            </a:r>
          </a:p>
        </c:rich>
      </c:tx>
      <c:spPr>
        <a:noFill/>
        <a:ln>
          <a:noFill/>
        </a:ln>
        <a:effectLst/>
      </c:spPr>
    </c:title>
    <c:plotArea>
      <c:layout/>
      <c:barChart>
        <c:barDir val="col"/>
        <c:grouping val="clustered"/>
        <c:ser>
          <c:idx val="0"/>
          <c:order val="0"/>
          <c:tx>
            <c:strRef>
              <c:f>PWD!$C$20</c:f>
              <c:strCache>
                <c:ptCount val="1"/>
                <c:pt idx="0">
                  <c:v>Target</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PWD!$B$21:$B$24</c:f>
              <c:strCache>
                <c:ptCount val="4"/>
                <c:pt idx="0">
                  <c:v>Q1</c:v>
                </c:pt>
                <c:pt idx="1">
                  <c:v>Q2</c:v>
                </c:pt>
                <c:pt idx="2">
                  <c:v>Q3</c:v>
                </c:pt>
                <c:pt idx="3">
                  <c:v>Q4</c:v>
                </c:pt>
              </c:strCache>
            </c:strRef>
          </c:cat>
          <c:val>
            <c:numRef>
              <c:f>PWD!$C$21:$C$24</c:f>
              <c:numCache>
                <c:formatCode>0.0%</c:formatCode>
                <c:ptCount val="4"/>
                <c:pt idx="0">
                  <c:v>2.8000000000000001E-2</c:v>
                </c:pt>
                <c:pt idx="1">
                  <c:v>2.8000000000000001E-2</c:v>
                </c:pt>
                <c:pt idx="2">
                  <c:v>2.8000000000000001E-2</c:v>
                </c:pt>
                <c:pt idx="3">
                  <c:v>3.2000000000000008E-2</c:v>
                </c:pt>
              </c:numCache>
            </c:numRef>
          </c:val>
          <c:extLst xmlns:c16r2="http://schemas.microsoft.com/office/drawing/2015/06/chart">
            <c:ext xmlns:c16="http://schemas.microsoft.com/office/drawing/2014/chart" uri="{C3380CC4-5D6E-409C-BE32-E72D297353CC}">
              <c16:uniqueId val="{00000000-71C8-4B36-B0FC-0AA309DCF2F2}"/>
            </c:ext>
          </c:extLst>
        </c:ser>
        <c:dLbls/>
        <c:gapWidth val="219"/>
        <c:overlap val="-27"/>
        <c:axId val="102935552"/>
        <c:axId val="102941440"/>
      </c:barChart>
      <c:lineChart>
        <c:grouping val="standard"/>
        <c:ser>
          <c:idx val="1"/>
          <c:order val="1"/>
          <c:tx>
            <c:strRef>
              <c:f>PWD!$D$20</c:f>
              <c:strCache>
                <c:ptCount val="1"/>
                <c:pt idx="0">
                  <c:v>Actual</c:v>
                </c:pt>
              </c:strCache>
            </c:strRef>
          </c:tx>
          <c:spPr>
            <a:ln w="28575" cap="rnd">
              <a:solidFill>
                <a:schemeClr val="accent6">
                  <a:lumMod val="75000"/>
                </a:schemeClr>
              </a:solidFill>
              <a:round/>
            </a:ln>
            <a:effectLst/>
          </c:spPr>
          <c:marker>
            <c:symbol val="none"/>
          </c:marker>
          <c:dLbls>
            <c:dLbl>
              <c:idx val="0"/>
              <c:layout>
                <c:manualLayout>
                  <c:x val="-6.6666666666666693E-2"/>
                  <c:y val="-5.555555555555559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1C8-4B36-B0FC-0AA309DCF2F2}"/>
                </c:ext>
              </c:extLst>
            </c:dLbl>
            <c:dLbl>
              <c:idx val="1"/>
              <c:layout>
                <c:manualLayout>
                  <c:x val="-4.444444444444446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1C8-4B36-B0FC-0AA309DCF2F2}"/>
                </c:ext>
              </c:extLst>
            </c:dLbl>
            <c:dLbl>
              <c:idx val="2"/>
              <c:layout>
                <c:manualLayout>
                  <c:x val="-4.7222222222222332E-2"/>
                  <c:y val="-6.944444444444447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1C8-4B36-B0FC-0AA309DCF2F2}"/>
                </c:ext>
              </c:extLst>
            </c:dLbl>
            <c:dLbl>
              <c:idx val="3"/>
              <c:layout>
                <c:manualLayout>
                  <c:x val="-4.444444444444455E-2"/>
                  <c:y val="-5.55555555555555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1C8-4B36-B0FC-0AA309DCF2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PWD!$B$21:$B$24</c:f>
              <c:strCache>
                <c:ptCount val="4"/>
                <c:pt idx="0">
                  <c:v>Q1</c:v>
                </c:pt>
                <c:pt idx="1">
                  <c:v>Q2</c:v>
                </c:pt>
                <c:pt idx="2">
                  <c:v>Q3</c:v>
                </c:pt>
                <c:pt idx="3">
                  <c:v>Q4</c:v>
                </c:pt>
              </c:strCache>
            </c:strRef>
          </c:cat>
          <c:val>
            <c:numRef>
              <c:f>PWD!$D$21:$D$24</c:f>
              <c:numCache>
                <c:formatCode>0.0%</c:formatCode>
                <c:ptCount val="4"/>
                <c:pt idx="0">
                  <c:v>3.333333333333334E-2</c:v>
                </c:pt>
                <c:pt idx="1">
                  <c:v>3.4285714285714294E-2</c:v>
                </c:pt>
                <c:pt idx="2">
                  <c:v>3.8674033149171276E-2</c:v>
                </c:pt>
                <c:pt idx="3">
                  <c:v>3.8461538461538464E-2</c:v>
                </c:pt>
              </c:numCache>
            </c:numRef>
          </c:val>
          <c:extLst xmlns:c16r2="http://schemas.microsoft.com/office/drawing/2015/06/chart">
            <c:ext xmlns:c16="http://schemas.microsoft.com/office/drawing/2014/chart" uri="{C3380CC4-5D6E-409C-BE32-E72D297353CC}">
              <c16:uniqueId val="{00000005-71C8-4B36-B0FC-0AA309DCF2F2}"/>
            </c:ext>
          </c:extLst>
        </c:ser>
        <c:dLbls/>
        <c:marker val="1"/>
        <c:axId val="102935552"/>
        <c:axId val="102941440"/>
      </c:lineChart>
      <c:catAx>
        <c:axId val="1029355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941440"/>
        <c:crosses val="autoZero"/>
        <c:auto val="1"/>
        <c:lblAlgn val="ctr"/>
        <c:lblOffset val="100"/>
      </c:catAx>
      <c:valAx>
        <c:axId val="102941440"/>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9355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EDE2C-088A-4760-BFF8-0B9310E4FBC7}" type="doc">
      <dgm:prSet loTypeId="urn:microsoft.com/office/officeart/2005/8/layout/hProcess9" loCatId="process" qsTypeId="urn:microsoft.com/office/officeart/2005/8/quickstyle/simple1" qsCatId="simple" csTypeId="urn:microsoft.com/office/officeart/2005/8/colors/accent3_4" csCatId="accent3" phldr="1"/>
      <dgm:spPr/>
    </dgm:pt>
    <dgm:pt modelId="{4018F597-6E99-4D52-A37C-981CA5DD6070}">
      <dgm:prSet phldrT="[Text]" custT="1"/>
      <dgm:spPr/>
      <dgm:t>
        <a:bodyPr/>
        <a:lstStyle/>
        <a:p>
          <a:r>
            <a:rPr lang="en-US" sz="1400" b="1" dirty="0">
              <a:latin typeface="Arial" panose="020B0604020202020204" pitchFamily="34" charset="0"/>
              <a:cs typeface="Arial" panose="020B0604020202020204" pitchFamily="34" charset="0"/>
            </a:rPr>
            <a:t>Mandate:</a:t>
          </a:r>
        </a:p>
        <a:p>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lead and coordinate an integrated approach to the promotion and development of entrepreneurship, small businesses and co-operatives, and ensure an enabling legislative and policy environment to support their growth and sustainability.</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dgm:t>
    </dgm:pt>
    <dgm:pt modelId="{66D618D5-782B-417F-A428-FDC665457C80}" type="parTrans" cxnId="{FC3931F0-1412-469E-AFB1-4959DA2834C1}">
      <dgm:prSet/>
      <dgm:spPr/>
      <dgm:t>
        <a:bodyPr/>
        <a:lstStyle/>
        <a:p>
          <a:endParaRPr lang="en-US"/>
        </a:p>
      </dgm:t>
    </dgm:pt>
    <dgm:pt modelId="{EBAFCE54-03DF-40C1-936C-7C95227DABF3}" type="sibTrans" cxnId="{FC3931F0-1412-469E-AFB1-4959DA2834C1}">
      <dgm:prSet/>
      <dgm:spPr/>
      <dgm:t>
        <a:bodyPr/>
        <a:lstStyle/>
        <a:p>
          <a:endParaRPr lang="en-US"/>
        </a:p>
      </dgm:t>
    </dgm:pt>
    <dgm:pt modelId="{06C667EB-A19A-4FA9-92B0-D382DD36C706}">
      <dgm:prSet phldrT="[Text]" custT="1"/>
      <dgm:spPr/>
      <dgm:t>
        <a:bodyPr/>
        <a:lstStyle/>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Mission:</a:t>
          </a:r>
        </a:p>
        <a:p>
          <a:endParaRPr lang="en-US" sz="1400" b="1" dirty="0">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The coordination, integration and </a:t>
          </a:r>
          <a:r>
            <a:rPr lang="en-US" sz="1400" dirty="0" err="1">
              <a:solidFill>
                <a:schemeClr val="tx1"/>
              </a:solidFill>
              <a:latin typeface="Arial" panose="020B0604020202020204" pitchFamily="34" charset="0"/>
              <a:cs typeface="Arial" panose="020B0604020202020204" pitchFamily="34" charset="0"/>
            </a:rPr>
            <a:t>mobilisation</a:t>
          </a:r>
          <a:r>
            <a:rPr lang="en-US" sz="1400" dirty="0">
              <a:solidFill>
                <a:schemeClr val="tx1"/>
              </a:solidFill>
              <a:latin typeface="Arial" panose="020B0604020202020204" pitchFamily="34" charset="0"/>
              <a:cs typeface="Arial" panose="020B0604020202020204" pitchFamily="34" charset="0"/>
            </a:rPr>
            <a:t> of efforts and resources towards the creation of an enabling environment for the growth and sustainability of SMMEs and Co-operatives.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dgm:t>
    </dgm:pt>
    <dgm:pt modelId="{7C964313-6AD6-4F7F-A6E2-1A70A8FDC7A0}" type="parTrans" cxnId="{073DEE30-E9C4-418B-9630-0BB58ADDB7CB}">
      <dgm:prSet/>
      <dgm:spPr/>
      <dgm:t>
        <a:bodyPr/>
        <a:lstStyle/>
        <a:p>
          <a:endParaRPr lang="en-US"/>
        </a:p>
      </dgm:t>
    </dgm:pt>
    <dgm:pt modelId="{5AF2EAA6-DB43-4087-ACC6-C514DEF8FEC2}" type="sibTrans" cxnId="{073DEE30-E9C4-418B-9630-0BB58ADDB7CB}">
      <dgm:prSet/>
      <dgm:spPr/>
      <dgm:t>
        <a:bodyPr/>
        <a:lstStyle/>
        <a:p>
          <a:endParaRPr lang="en-US"/>
        </a:p>
      </dgm:t>
    </dgm:pt>
    <dgm:pt modelId="{9BAA4D3F-DBA8-487A-87B6-163AE78CA7EE}">
      <dgm:prSet phldrT="[Text]" custT="1"/>
      <dgm:spPr/>
      <dgm:t>
        <a:bodyPr/>
        <a:lstStyle/>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Vision:</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A transformed and inclusive economy driven by sustainable, innovative SMMEs and Co-operatives.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dgm:t>
    </dgm:pt>
    <dgm:pt modelId="{DE55DB8A-E606-44BE-BE2B-0D57B1BA292E}" type="parTrans" cxnId="{18F34ADC-9BD3-488E-9A22-88A54C4AC014}">
      <dgm:prSet/>
      <dgm:spPr/>
      <dgm:t>
        <a:bodyPr/>
        <a:lstStyle/>
        <a:p>
          <a:endParaRPr lang="en-US"/>
        </a:p>
      </dgm:t>
    </dgm:pt>
    <dgm:pt modelId="{6949E663-80D1-48CE-857D-9D831B16F833}" type="sibTrans" cxnId="{18F34ADC-9BD3-488E-9A22-88A54C4AC014}">
      <dgm:prSet/>
      <dgm:spPr/>
      <dgm:t>
        <a:bodyPr/>
        <a:lstStyle/>
        <a:p>
          <a:endParaRPr lang="en-US"/>
        </a:p>
      </dgm:t>
    </dgm:pt>
    <dgm:pt modelId="{1C72ED54-ABBD-4F0A-B9F6-7B1EEFBCB96F}" type="pres">
      <dgm:prSet presAssocID="{D30EDE2C-088A-4760-BFF8-0B9310E4FBC7}" presName="CompostProcess" presStyleCnt="0">
        <dgm:presLayoutVars>
          <dgm:dir/>
          <dgm:resizeHandles val="exact"/>
        </dgm:presLayoutVars>
      </dgm:prSet>
      <dgm:spPr/>
    </dgm:pt>
    <dgm:pt modelId="{9FE902E1-267A-46E2-8EAF-26674F0F4FFC}" type="pres">
      <dgm:prSet presAssocID="{D30EDE2C-088A-4760-BFF8-0B9310E4FBC7}" presName="arrow" presStyleLbl="bgShp" presStyleIdx="0" presStyleCnt="1"/>
      <dgm:spPr>
        <a:solidFill>
          <a:srgbClr val="FFC000"/>
        </a:solidFill>
      </dgm:spPr>
    </dgm:pt>
    <dgm:pt modelId="{B214F377-7BE1-4AF6-B08A-3C09EFF4FABF}" type="pres">
      <dgm:prSet presAssocID="{D30EDE2C-088A-4760-BFF8-0B9310E4FBC7}" presName="linearProcess" presStyleCnt="0"/>
      <dgm:spPr/>
    </dgm:pt>
    <dgm:pt modelId="{891648DC-1995-46E6-8AF9-003DBAF5D0CC}" type="pres">
      <dgm:prSet presAssocID="{4018F597-6E99-4D52-A37C-981CA5DD6070}" presName="textNode" presStyleLbl="node1" presStyleIdx="0" presStyleCnt="3" custScaleX="103481" custScaleY="116797">
        <dgm:presLayoutVars>
          <dgm:bulletEnabled val="1"/>
        </dgm:presLayoutVars>
      </dgm:prSet>
      <dgm:spPr/>
      <dgm:t>
        <a:bodyPr/>
        <a:lstStyle/>
        <a:p>
          <a:endParaRPr lang="en-US"/>
        </a:p>
      </dgm:t>
    </dgm:pt>
    <dgm:pt modelId="{3591A3CA-B128-4E06-99FA-11D052F887CB}" type="pres">
      <dgm:prSet presAssocID="{EBAFCE54-03DF-40C1-936C-7C95227DABF3}" presName="sibTrans" presStyleCnt="0"/>
      <dgm:spPr/>
    </dgm:pt>
    <dgm:pt modelId="{29B56835-EA75-44B3-A045-0450C0D9D0E5}" type="pres">
      <dgm:prSet presAssocID="{06C667EB-A19A-4FA9-92B0-D382DD36C706}" presName="textNode" presStyleLbl="node1" presStyleIdx="1" presStyleCnt="3" custLinFactNeighborX="-2556" custLinFactNeighborY="-2313">
        <dgm:presLayoutVars>
          <dgm:bulletEnabled val="1"/>
        </dgm:presLayoutVars>
      </dgm:prSet>
      <dgm:spPr/>
      <dgm:t>
        <a:bodyPr/>
        <a:lstStyle/>
        <a:p>
          <a:endParaRPr lang="en-US"/>
        </a:p>
      </dgm:t>
    </dgm:pt>
    <dgm:pt modelId="{1E55ED24-CCA2-4A61-8A3E-5BF46D46EA39}" type="pres">
      <dgm:prSet presAssocID="{5AF2EAA6-DB43-4087-ACC6-C514DEF8FEC2}" presName="sibTrans" presStyleCnt="0"/>
      <dgm:spPr/>
    </dgm:pt>
    <dgm:pt modelId="{49EDA72C-4F06-4DFF-B5AE-B57D52523F73}" type="pres">
      <dgm:prSet presAssocID="{9BAA4D3F-DBA8-487A-87B6-163AE78CA7EE}" presName="textNode" presStyleLbl="node1" presStyleIdx="2" presStyleCnt="3">
        <dgm:presLayoutVars>
          <dgm:bulletEnabled val="1"/>
        </dgm:presLayoutVars>
      </dgm:prSet>
      <dgm:spPr/>
      <dgm:t>
        <a:bodyPr/>
        <a:lstStyle/>
        <a:p>
          <a:endParaRPr lang="en-US"/>
        </a:p>
      </dgm:t>
    </dgm:pt>
  </dgm:ptLst>
  <dgm:cxnLst>
    <dgm:cxn modelId="{83125C77-D0E0-42D8-BD78-17C1C6E19049}" type="presOf" srcId="{06C667EB-A19A-4FA9-92B0-D382DD36C706}" destId="{29B56835-EA75-44B3-A045-0450C0D9D0E5}" srcOrd="0" destOrd="0" presId="urn:microsoft.com/office/officeart/2005/8/layout/hProcess9"/>
    <dgm:cxn modelId="{4DB278BF-DB4E-4896-95B5-A541EAD4E341}" type="presOf" srcId="{9BAA4D3F-DBA8-487A-87B6-163AE78CA7EE}" destId="{49EDA72C-4F06-4DFF-B5AE-B57D52523F73}" srcOrd="0" destOrd="0" presId="urn:microsoft.com/office/officeart/2005/8/layout/hProcess9"/>
    <dgm:cxn modelId="{073DEE30-E9C4-418B-9630-0BB58ADDB7CB}" srcId="{D30EDE2C-088A-4760-BFF8-0B9310E4FBC7}" destId="{06C667EB-A19A-4FA9-92B0-D382DD36C706}" srcOrd="1" destOrd="0" parTransId="{7C964313-6AD6-4F7F-A6E2-1A70A8FDC7A0}" sibTransId="{5AF2EAA6-DB43-4087-ACC6-C514DEF8FEC2}"/>
    <dgm:cxn modelId="{18F34ADC-9BD3-488E-9A22-88A54C4AC014}" srcId="{D30EDE2C-088A-4760-BFF8-0B9310E4FBC7}" destId="{9BAA4D3F-DBA8-487A-87B6-163AE78CA7EE}" srcOrd="2" destOrd="0" parTransId="{DE55DB8A-E606-44BE-BE2B-0D57B1BA292E}" sibTransId="{6949E663-80D1-48CE-857D-9D831B16F833}"/>
    <dgm:cxn modelId="{C9FED077-7708-465F-9617-0970702948BB}" type="presOf" srcId="{D30EDE2C-088A-4760-BFF8-0B9310E4FBC7}" destId="{1C72ED54-ABBD-4F0A-B9F6-7B1EEFBCB96F}" srcOrd="0" destOrd="0" presId="urn:microsoft.com/office/officeart/2005/8/layout/hProcess9"/>
    <dgm:cxn modelId="{474F056F-6C7E-4E80-A203-D58ADDCDDAF7}" type="presOf" srcId="{4018F597-6E99-4D52-A37C-981CA5DD6070}" destId="{891648DC-1995-46E6-8AF9-003DBAF5D0CC}" srcOrd="0" destOrd="0" presId="urn:microsoft.com/office/officeart/2005/8/layout/hProcess9"/>
    <dgm:cxn modelId="{FC3931F0-1412-469E-AFB1-4959DA2834C1}" srcId="{D30EDE2C-088A-4760-BFF8-0B9310E4FBC7}" destId="{4018F597-6E99-4D52-A37C-981CA5DD6070}" srcOrd="0" destOrd="0" parTransId="{66D618D5-782B-417F-A428-FDC665457C80}" sibTransId="{EBAFCE54-03DF-40C1-936C-7C95227DABF3}"/>
    <dgm:cxn modelId="{21C4996D-13D9-4BA5-AFFF-C582664E6F8D}" type="presParOf" srcId="{1C72ED54-ABBD-4F0A-B9F6-7B1EEFBCB96F}" destId="{9FE902E1-267A-46E2-8EAF-26674F0F4FFC}" srcOrd="0" destOrd="0" presId="urn:microsoft.com/office/officeart/2005/8/layout/hProcess9"/>
    <dgm:cxn modelId="{097D7C46-EEFE-4ECF-A4CE-6E0B301D6725}" type="presParOf" srcId="{1C72ED54-ABBD-4F0A-B9F6-7B1EEFBCB96F}" destId="{B214F377-7BE1-4AF6-B08A-3C09EFF4FABF}" srcOrd="1" destOrd="0" presId="urn:microsoft.com/office/officeart/2005/8/layout/hProcess9"/>
    <dgm:cxn modelId="{80F28CE3-11DD-4CCE-8704-AFA770FEA12C}" type="presParOf" srcId="{B214F377-7BE1-4AF6-B08A-3C09EFF4FABF}" destId="{891648DC-1995-46E6-8AF9-003DBAF5D0CC}" srcOrd="0" destOrd="0" presId="urn:microsoft.com/office/officeart/2005/8/layout/hProcess9"/>
    <dgm:cxn modelId="{4FD59D4D-D36B-45A6-90BE-265C94D3232D}" type="presParOf" srcId="{B214F377-7BE1-4AF6-B08A-3C09EFF4FABF}" destId="{3591A3CA-B128-4E06-99FA-11D052F887CB}" srcOrd="1" destOrd="0" presId="urn:microsoft.com/office/officeart/2005/8/layout/hProcess9"/>
    <dgm:cxn modelId="{F675A425-5500-4790-AABC-9F67BC011E5D}" type="presParOf" srcId="{B214F377-7BE1-4AF6-B08A-3C09EFF4FABF}" destId="{29B56835-EA75-44B3-A045-0450C0D9D0E5}" srcOrd="2" destOrd="0" presId="urn:microsoft.com/office/officeart/2005/8/layout/hProcess9"/>
    <dgm:cxn modelId="{185CB61E-D45D-41DE-9AC0-FB096BF14E46}" type="presParOf" srcId="{B214F377-7BE1-4AF6-B08A-3C09EFF4FABF}" destId="{1E55ED24-CCA2-4A61-8A3E-5BF46D46EA39}" srcOrd="3" destOrd="0" presId="urn:microsoft.com/office/officeart/2005/8/layout/hProcess9"/>
    <dgm:cxn modelId="{7D24FFEB-919A-4F78-BC73-6D73ACFB854D}" type="presParOf" srcId="{B214F377-7BE1-4AF6-B08A-3C09EFF4FABF}" destId="{49EDA72C-4F06-4DFF-B5AE-B57D52523F7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18A44-3E92-4FFC-A89E-091D7F867D5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ZA"/>
        </a:p>
      </dgm:t>
    </dgm:pt>
    <dgm:pt modelId="{E843683E-C752-4A91-A297-B29531216093}">
      <dgm:prSet phldrT="[Text]" custT="1"/>
      <dgm:spPr/>
      <dgm:t>
        <a:bodyPr/>
        <a:lstStyle/>
        <a:p>
          <a:r>
            <a:rPr lang="en-ZA" sz="1000" dirty="0">
              <a:latin typeface="Arial" panose="020B0604020202020204" pitchFamily="34" charset="0"/>
              <a:cs typeface="Arial" panose="020B0604020202020204" pitchFamily="34" charset="0"/>
            </a:rPr>
            <a:t>Minister for Small Business Development</a:t>
          </a:r>
        </a:p>
      </dgm:t>
    </dgm:pt>
    <dgm:pt modelId="{1204EB10-CE2C-443C-AFC1-94F99906C469}" type="parTrans" cxnId="{E9402B6D-B07B-4F5E-90A8-1E292B08EF8E}">
      <dgm:prSet/>
      <dgm:spPr/>
      <dgm:t>
        <a:bodyPr/>
        <a:lstStyle/>
        <a:p>
          <a:endParaRPr lang="en-ZA"/>
        </a:p>
      </dgm:t>
    </dgm:pt>
    <dgm:pt modelId="{CB453D11-43BE-4FC2-8261-34DAC956FF1C}" type="sibTrans" cxnId="{E9402B6D-B07B-4F5E-90A8-1E292B08EF8E}">
      <dgm:prSet/>
      <dgm:spPr/>
      <dgm:t>
        <a:bodyPr/>
        <a:lstStyle/>
        <a:p>
          <a:r>
            <a:rPr lang="en-ZA" dirty="0"/>
            <a:t>Ms ST Ndabeni-Abrahams </a:t>
          </a:r>
        </a:p>
      </dgm:t>
    </dgm:pt>
    <dgm:pt modelId="{CB4C77ED-8D64-4843-996D-7F6128928993}" type="asst">
      <dgm:prSet phldrT="[Text]" custT="1"/>
      <dgm:spPr/>
      <dgm:t>
        <a:bodyPr/>
        <a:lstStyle/>
        <a:p>
          <a:r>
            <a:rPr lang="en-ZA" sz="1000" dirty="0">
              <a:latin typeface="Arial" panose="020B0604020202020204" pitchFamily="34" charset="0"/>
              <a:cs typeface="Arial" panose="020B0604020202020204" pitchFamily="34" charset="0"/>
            </a:rPr>
            <a:t>Deputy Minister for Small Business Development</a:t>
          </a:r>
        </a:p>
      </dgm:t>
    </dgm:pt>
    <dgm:pt modelId="{96A66D20-DB6F-447D-8445-226145F81376}" type="parTrans" cxnId="{4EA8AA43-FD69-40EE-AB06-123452F40DA4}">
      <dgm:prSet/>
      <dgm:spPr/>
      <dgm:t>
        <a:bodyPr/>
        <a:lstStyle/>
        <a:p>
          <a:endParaRPr lang="en-ZA"/>
        </a:p>
      </dgm:t>
    </dgm:pt>
    <dgm:pt modelId="{EBFBA3D5-6D17-4A30-A271-9EEF57C26E30}" type="sibTrans" cxnId="{4EA8AA43-FD69-40EE-AB06-123452F40DA4}">
      <dgm:prSet/>
      <dgm:spPr/>
      <dgm:t>
        <a:bodyPr/>
        <a:lstStyle/>
        <a:p>
          <a:r>
            <a:rPr lang="en-ZA" dirty="0"/>
            <a:t>Mr SM Dlamini</a:t>
          </a:r>
        </a:p>
      </dgm:t>
    </dgm:pt>
    <dgm:pt modelId="{44D54DA2-56F6-45BF-A189-FC05AEF33E47}">
      <dgm:prSet phldrT="[Text]" custT="1"/>
      <dgm:spPr/>
      <dgm:t>
        <a:bodyPr/>
        <a:lstStyle/>
        <a:p>
          <a:r>
            <a:rPr lang="en-ZA" sz="1100" dirty="0">
              <a:latin typeface="Arial" panose="020B0604020202020204" pitchFamily="34" charset="0"/>
              <a:cs typeface="Arial" panose="020B0604020202020204" pitchFamily="34" charset="0"/>
            </a:rPr>
            <a:t>Director-General for Small Business Development</a:t>
          </a:r>
        </a:p>
      </dgm:t>
    </dgm:pt>
    <dgm:pt modelId="{21243D34-4A23-4F9D-B782-B3DF75A39E5F}" type="parTrans" cxnId="{5A677992-0394-471A-8557-BDC98C911B1A}">
      <dgm:prSet/>
      <dgm:spPr/>
      <dgm:t>
        <a:bodyPr/>
        <a:lstStyle/>
        <a:p>
          <a:endParaRPr lang="en-ZA"/>
        </a:p>
      </dgm:t>
    </dgm:pt>
    <dgm:pt modelId="{A17CE340-37DE-409E-83C6-8C1CDFE50E6E}" type="sibTrans" cxnId="{5A677992-0394-471A-8557-BDC98C911B1A}">
      <dgm:prSet/>
      <dgm:spPr/>
      <dgm:t>
        <a:bodyPr/>
        <a:lstStyle/>
        <a:p>
          <a:r>
            <a:rPr lang="en-ZA" dirty="0"/>
            <a:t>Mr LC Mkhumane</a:t>
          </a:r>
        </a:p>
      </dgm:t>
    </dgm:pt>
    <dgm:pt modelId="{D12D6D5C-BF8F-46E1-A609-89D804EE22A9}">
      <dgm:prSet custT="1"/>
      <dgm:spPr/>
      <dgm:t>
        <a:bodyPr/>
        <a:lstStyle/>
        <a:p>
          <a:r>
            <a:rPr lang="en-ZA" sz="700" dirty="0">
              <a:latin typeface="Arial" panose="020B0604020202020204" pitchFamily="34" charset="0"/>
              <a:cs typeface="Arial" panose="020B0604020202020204" pitchFamily="34" charset="0"/>
            </a:rPr>
            <a:t>Chief Director: Strategic Management and Executive Support</a:t>
          </a:r>
        </a:p>
      </dgm:t>
    </dgm:pt>
    <dgm:pt modelId="{6307F3A5-5BD3-43B0-8D7B-276A3AEC6072}" type="parTrans" cxnId="{B961E835-D474-4378-A598-9F4824BDABD9}">
      <dgm:prSet/>
      <dgm:spPr/>
      <dgm:t>
        <a:bodyPr/>
        <a:lstStyle/>
        <a:p>
          <a:endParaRPr lang="en-ZA"/>
        </a:p>
      </dgm:t>
    </dgm:pt>
    <dgm:pt modelId="{DCED88B4-F9C8-456F-AC2C-AB1806C0444F}" type="sibTrans" cxnId="{B961E835-D474-4378-A598-9F4824BDABD9}">
      <dgm:prSet/>
      <dgm:spPr/>
      <dgm:t>
        <a:bodyPr/>
        <a:lstStyle/>
        <a:p>
          <a:r>
            <a:rPr lang="en-ZA" dirty="0"/>
            <a:t>Ms NH Mavundla</a:t>
          </a:r>
        </a:p>
      </dgm:t>
    </dgm:pt>
    <dgm:pt modelId="{00C1D89A-C0E8-425B-B37C-EB08FC69D46A}" type="asst">
      <dgm:prSet custT="1"/>
      <dgm:spPr/>
      <dgm:t>
        <a:bodyPr/>
        <a:lstStyle/>
        <a:p>
          <a:r>
            <a:rPr lang="en-ZA" sz="1050" dirty="0">
              <a:latin typeface="Arial" panose="020B0604020202020204" pitchFamily="34" charset="0"/>
              <a:cs typeface="Arial" panose="020B0604020202020204" pitchFamily="34" charset="0"/>
            </a:rPr>
            <a:t>Director: Internal Audit</a:t>
          </a:r>
        </a:p>
      </dgm:t>
    </dgm:pt>
    <dgm:pt modelId="{A842D3F6-9F54-4EB8-8701-95D8884724DF}" type="parTrans" cxnId="{1C854409-ED9A-49F7-8D68-179C12CDF41F}">
      <dgm:prSet/>
      <dgm:spPr/>
      <dgm:t>
        <a:bodyPr/>
        <a:lstStyle/>
        <a:p>
          <a:endParaRPr lang="en-ZA"/>
        </a:p>
      </dgm:t>
    </dgm:pt>
    <dgm:pt modelId="{B681A241-7203-413C-802E-FDFF3C3C3E72}" type="sibTrans" cxnId="{1C854409-ED9A-49F7-8D68-179C12CDF41F}">
      <dgm:prSet/>
      <dgm:spPr/>
      <dgm:t>
        <a:bodyPr/>
        <a:lstStyle/>
        <a:p>
          <a:r>
            <a:rPr lang="en-ZA" dirty="0"/>
            <a:t>Ms N Buthelezi</a:t>
          </a:r>
        </a:p>
      </dgm:t>
    </dgm:pt>
    <dgm:pt modelId="{E78BDF81-C5F3-458A-A351-3478EE6C777E}" type="asst">
      <dgm:prSet custT="1"/>
      <dgm:spPr/>
      <dgm:t>
        <a:bodyPr/>
        <a:lstStyle/>
        <a:p>
          <a:r>
            <a:rPr lang="en-ZA" sz="900" dirty="0">
              <a:latin typeface="Arial" panose="020B0604020202020204" pitchFamily="34" charset="0"/>
              <a:cs typeface="Arial" panose="020B0604020202020204" pitchFamily="34" charset="0"/>
            </a:rPr>
            <a:t>Sub-directorate: Risk and Ethics Management</a:t>
          </a:r>
        </a:p>
      </dgm:t>
    </dgm:pt>
    <dgm:pt modelId="{94B1133E-D981-41A5-BFA8-CC5B768B2C5A}" type="parTrans" cxnId="{5917B8C6-8D84-4FEF-A6D1-0D9FAA5DB96A}">
      <dgm:prSet/>
      <dgm:spPr/>
      <dgm:t>
        <a:bodyPr/>
        <a:lstStyle/>
        <a:p>
          <a:endParaRPr lang="en-ZA"/>
        </a:p>
      </dgm:t>
    </dgm:pt>
    <dgm:pt modelId="{6E3C0100-7F3C-43B3-AC1F-17533A0B2550}" type="sibTrans" cxnId="{5917B8C6-8D84-4FEF-A6D1-0D9FAA5DB96A}">
      <dgm:prSet/>
      <dgm:spPr/>
      <dgm:t>
        <a:bodyPr/>
        <a:lstStyle/>
        <a:p>
          <a:r>
            <a:rPr lang="en-ZA" dirty="0"/>
            <a:t>Ms Q Ramaboa</a:t>
          </a:r>
        </a:p>
      </dgm:t>
    </dgm:pt>
    <dgm:pt modelId="{76764215-976D-4984-8D9E-C5F4639E9D10}">
      <dgm:prSet/>
      <dgm:spPr/>
      <dgm:t>
        <a:bodyPr/>
        <a:lstStyle/>
        <a:p>
          <a:r>
            <a:rPr lang="en-ZA" dirty="0">
              <a:latin typeface="Arial" panose="020B0604020202020204" pitchFamily="34" charset="0"/>
              <a:cs typeface="Arial" panose="020B0604020202020204" pitchFamily="34" charset="0"/>
            </a:rPr>
            <a:t>Chief Financial Officer</a:t>
          </a:r>
        </a:p>
      </dgm:t>
    </dgm:pt>
    <dgm:pt modelId="{2824CDED-70E9-456A-94DC-0CFDF4A7314B}" type="parTrans" cxnId="{3DFC9C3B-1171-467E-9814-C2821240A668}">
      <dgm:prSet/>
      <dgm:spPr/>
      <dgm:t>
        <a:bodyPr/>
        <a:lstStyle/>
        <a:p>
          <a:endParaRPr lang="en-ZA"/>
        </a:p>
      </dgm:t>
    </dgm:pt>
    <dgm:pt modelId="{5371889B-F1D9-4B54-BCEA-5C504E4D3431}" type="sibTrans" cxnId="{3DFC9C3B-1171-467E-9814-C2821240A668}">
      <dgm:prSet/>
      <dgm:spPr/>
      <dgm:t>
        <a:bodyPr/>
        <a:lstStyle/>
        <a:p>
          <a:r>
            <a:rPr lang="en-ZA" dirty="0"/>
            <a:t>Ms S Oosterwyk</a:t>
          </a:r>
        </a:p>
      </dgm:t>
    </dgm:pt>
    <dgm:pt modelId="{18F3645C-33EB-4592-B5DD-78054FF11C11}">
      <dgm:prSet/>
      <dgm:spPr/>
      <dgm:t>
        <a:bodyPr/>
        <a:lstStyle/>
        <a:p>
          <a:r>
            <a:rPr lang="en-ZA" dirty="0">
              <a:latin typeface="Arial" panose="020B0604020202020204" pitchFamily="34" charset="0"/>
              <a:cs typeface="Arial" panose="020B0604020202020204" pitchFamily="34" charset="0"/>
            </a:rPr>
            <a:t>Acting Chief Director: Corporate Management</a:t>
          </a:r>
        </a:p>
      </dgm:t>
    </dgm:pt>
    <dgm:pt modelId="{03224273-17FF-489C-8D4F-E2D3BAF1FE44}" type="parTrans" cxnId="{35301B36-B466-4795-9081-D3EC3E6060F6}">
      <dgm:prSet/>
      <dgm:spPr/>
      <dgm:t>
        <a:bodyPr/>
        <a:lstStyle/>
        <a:p>
          <a:endParaRPr lang="en-ZA"/>
        </a:p>
      </dgm:t>
    </dgm:pt>
    <dgm:pt modelId="{0931FB38-8F23-44FD-BCD0-5FDF95324DB0}" type="sibTrans" cxnId="{35301B36-B466-4795-9081-D3EC3E6060F6}">
      <dgm:prSet/>
      <dgm:spPr/>
      <dgm:t>
        <a:bodyPr/>
        <a:lstStyle/>
        <a:p>
          <a:r>
            <a:rPr lang="en-ZA" dirty="0"/>
            <a:t>Mr N Williams</a:t>
          </a:r>
        </a:p>
      </dgm:t>
    </dgm:pt>
    <dgm:pt modelId="{AA0BE033-AB13-40E2-B940-E49BFDDBF4B5}">
      <dgm:prSet/>
      <dgm:spPr/>
      <dgm:t>
        <a:bodyPr/>
        <a:lstStyle/>
        <a:p>
          <a:r>
            <a:rPr lang="en-ZA" dirty="0">
              <a:latin typeface="Arial" panose="020B0604020202020204" pitchFamily="34" charset="0"/>
              <a:cs typeface="Arial" panose="020B0604020202020204" pitchFamily="34" charset="0"/>
            </a:rPr>
            <a:t>Acting DDG: Sector &amp; Market Development</a:t>
          </a:r>
        </a:p>
      </dgm:t>
    </dgm:pt>
    <dgm:pt modelId="{2E9990CB-9EBA-458D-9C8A-13AF702D2960}" type="parTrans" cxnId="{B1F3BAD3-980C-49A8-98E9-87024A9A07AE}">
      <dgm:prSet/>
      <dgm:spPr/>
      <dgm:t>
        <a:bodyPr/>
        <a:lstStyle/>
        <a:p>
          <a:endParaRPr lang="en-ZA"/>
        </a:p>
      </dgm:t>
    </dgm:pt>
    <dgm:pt modelId="{3724BCFB-C2FB-45C5-996A-D5515BE26423}" type="sibTrans" cxnId="{B1F3BAD3-980C-49A8-98E9-87024A9A07AE}">
      <dgm:prSet/>
      <dgm:spPr/>
      <dgm:t>
        <a:bodyPr/>
        <a:lstStyle/>
        <a:p>
          <a:r>
            <a:rPr lang="en-ZA" dirty="0"/>
            <a:t>Mr J Ndumo</a:t>
          </a:r>
        </a:p>
      </dgm:t>
    </dgm:pt>
    <dgm:pt modelId="{4B103A91-26B4-49F1-B7E1-08F455AA0BBC}">
      <dgm:prSet/>
      <dgm:spPr/>
      <dgm:t>
        <a:bodyPr/>
        <a:lstStyle/>
        <a:p>
          <a:r>
            <a:rPr lang="en-ZA" dirty="0">
              <a:latin typeface="Arial" panose="020B0604020202020204" pitchFamily="34" charset="0"/>
              <a:cs typeface="Arial" panose="020B0604020202020204" pitchFamily="34" charset="0"/>
            </a:rPr>
            <a:t>Acting DDG: Development Finance</a:t>
          </a:r>
        </a:p>
      </dgm:t>
    </dgm:pt>
    <dgm:pt modelId="{43464D77-56F6-442C-B20B-F2953A108761}" type="parTrans" cxnId="{B592EEF7-5378-4E16-ADA6-05C96BFCBCB0}">
      <dgm:prSet/>
      <dgm:spPr/>
      <dgm:t>
        <a:bodyPr/>
        <a:lstStyle/>
        <a:p>
          <a:endParaRPr lang="en-ZA"/>
        </a:p>
      </dgm:t>
    </dgm:pt>
    <dgm:pt modelId="{A920F232-796F-4F50-A8C6-BE549CB28B04}" type="sibTrans" cxnId="{B592EEF7-5378-4E16-ADA6-05C96BFCBCB0}">
      <dgm:prSet/>
      <dgm:spPr/>
      <dgm:t>
        <a:bodyPr/>
        <a:lstStyle/>
        <a:p>
          <a:r>
            <a:rPr lang="en-ZA" dirty="0"/>
            <a:t>Mr AM Mohoto</a:t>
          </a:r>
        </a:p>
      </dgm:t>
    </dgm:pt>
    <dgm:pt modelId="{12419CEE-A4DA-4444-9A6D-DF438458CDCF}">
      <dgm:prSet/>
      <dgm:spPr/>
      <dgm:t>
        <a:bodyPr/>
        <a:lstStyle/>
        <a:p>
          <a:r>
            <a:rPr lang="en-ZA" dirty="0">
              <a:latin typeface="Arial" panose="020B0604020202020204" pitchFamily="34" charset="0"/>
              <a:cs typeface="Arial" panose="020B0604020202020204" pitchFamily="34" charset="0"/>
            </a:rPr>
            <a:t>Acting DDG: Enterprise Development</a:t>
          </a:r>
        </a:p>
      </dgm:t>
    </dgm:pt>
    <dgm:pt modelId="{7E01DA8D-AFAF-443C-9CCA-312611D9BB7D}" type="parTrans" cxnId="{6A3F251A-80E5-4FFE-95AD-54A8C2222E5C}">
      <dgm:prSet/>
      <dgm:spPr/>
      <dgm:t>
        <a:bodyPr/>
        <a:lstStyle/>
        <a:p>
          <a:endParaRPr lang="en-ZA"/>
        </a:p>
      </dgm:t>
    </dgm:pt>
    <dgm:pt modelId="{8D1DEC85-AB0E-450B-8BF3-A74DE3E64CFD}" type="sibTrans" cxnId="{6A3F251A-80E5-4FFE-95AD-54A8C2222E5C}">
      <dgm:prSet/>
      <dgm:spPr/>
      <dgm:t>
        <a:bodyPr/>
        <a:lstStyle/>
        <a:p>
          <a:r>
            <a:rPr lang="en-ZA" dirty="0"/>
            <a:t>Mr AM Mohoto</a:t>
          </a:r>
        </a:p>
      </dgm:t>
    </dgm:pt>
    <dgm:pt modelId="{BC2AFC39-0CEA-427B-9D2A-C8CB39A5D356}" type="pres">
      <dgm:prSet presAssocID="{90318A44-3E92-4FFC-A89E-091D7F867D50}" presName="hierChild1" presStyleCnt="0">
        <dgm:presLayoutVars>
          <dgm:orgChart val="1"/>
          <dgm:chPref val="1"/>
          <dgm:dir/>
          <dgm:animOne val="branch"/>
          <dgm:animLvl val="lvl"/>
          <dgm:resizeHandles/>
        </dgm:presLayoutVars>
      </dgm:prSet>
      <dgm:spPr/>
      <dgm:t>
        <a:bodyPr/>
        <a:lstStyle/>
        <a:p>
          <a:endParaRPr lang="en-US"/>
        </a:p>
      </dgm:t>
    </dgm:pt>
    <dgm:pt modelId="{2CF24D95-26EA-440E-862A-83BBD7A85E36}" type="pres">
      <dgm:prSet presAssocID="{E843683E-C752-4A91-A297-B29531216093}" presName="hierRoot1" presStyleCnt="0">
        <dgm:presLayoutVars>
          <dgm:hierBranch val="init"/>
        </dgm:presLayoutVars>
      </dgm:prSet>
      <dgm:spPr/>
    </dgm:pt>
    <dgm:pt modelId="{5A3EB2A1-BE01-4C43-BAFE-31330BFE6002}" type="pres">
      <dgm:prSet presAssocID="{E843683E-C752-4A91-A297-B29531216093}" presName="rootComposite1" presStyleCnt="0"/>
      <dgm:spPr/>
    </dgm:pt>
    <dgm:pt modelId="{003EBD09-2BFA-432F-BD30-6B7E4D5524F8}" type="pres">
      <dgm:prSet presAssocID="{E843683E-C752-4A91-A297-B29531216093}" presName="rootText1" presStyleLbl="node0" presStyleIdx="0" presStyleCnt="1">
        <dgm:presLayoutVars>
          <dgm:chMax/>
          <dgm:chPref val="3"/>
        </dgm:presLayoutVars>
      </dgm:prSet>
      <dgm:spPr/>
      <dgm:t>
        <a:bodyPr/>
        <a:lstStyle/>
        <a:p>
          <a:endParaRPr lang="en-US"/>
        </a:p>
      </dgm:t>
    </dgm:pt>
    <dgm:pt modelId="{7C7CC7B3-C1B5-403A-BDD5-660F8A9F616D}" type="pres">
      <dgm:prSet presAssocID="{E843683E-C752-4A91-A297-B29531216093}" presName="titleText1" presStyleLbl="fgAcc0" presStyleIdx="0" presStyleCnt="1">
        <dgm:presLayoutVars>
          <dgm:chMax val="0"/>
          <dgm:chPref val="0"/>
        </dgm:presLayoutVars>
      </dgm:prSet>
      <dgm:spPr/>
      <dgm:t>
        <a:bodyPr/>
        <a:lstStyle/>
        <a:p>
          <a:endParaRPr lang="en-US"/>
        </a:p>
      </dgm:t>
    </dgm:pt>
    <dgm:pt modelId="{37938D89-FAD3-46E4-89C8-7EA7777995CA}" type="pres">
      <dgm:prSet presAssocID="{E843683E-C752-4A91-A297-B29531216093}" presName="rootConnector1" presStyleLbl="node1" presStyleIdx="0" presStyleCnt="7"/>
      <dgm:spPr/>
      <dgm:t>
        <a:bodyPr/>
        <a:lstStyle/>
        <a:p>
          <a:endParaRPr lang="en-US"/>
        </a:p>
      </dgm:t>
    </dgm:pt>
    <dgm:pt modelId="{52695313-340E-4E8E-912D-2A43B105695C}" type="pres">
      <dgm:prSet presAssocID="{E843683E-C752-4A91-A297-B29531216093}" presName="hierChild2" presStyleCnt="0"/>
      <dgm:spPr/>
    </dgm:pt>
    <dgm:pt modelId="{5BEE121F-F774-4547-8839-2ED285AFB270}" type="pres">
      <dgm:prSet presAssocID="{21243D34-4A23-4F9D-B782-B3DF75A39E5F}" presName="Name37" presStyleLbl="parChTrans1D2" presStyleIdx="0" presStyleCnt="2"/>
      <dgm:spPr/>
      <dgm:t>
        <a:bodyPr/>
        <a:lstStyle/>
        <a:p>
          <a:endParaRPr lang="en-US"/>
        </a:p>
      </dgm:t>
    </dgm:pt>
    <dgm:pt modelId="{4D8EDCAC-D078-47C4-89DA-4B7C70C05A01}" type="pres">
      <dgm:prSet presAssocID="{44D54DA2-56F6-45BF-A189-FC05AEF33E47}" presName="hierRoot2" presStyleCnt="0">
        <dgm:presLayoutVars>
          <dgm:hierBranch val="init"/>
        </dgm:presLayoutVars>
      </dgm:prSet>
      <dgm:spPr/>
    </dgm:pt>
    <dgm:pt modelId="{07CDE1E3-B280-42B5-BA54-E2668CCBC5D5}" type="pres">
      <dgm:prSet presAssocID="{44D54DA2-56F6-45BF-A189-FC05AEF33E47}" presName="rootComposite" presStyleCnt="0"/>
      <dgm:spPr/>
    </dgm:pt>
    <dgm:pt modelId="{CBC2A618-8FF9-424D-A084-4C69F36825C9}" type="pres">
      <dgm:prSet presAssocID="{44D54DA2-56F6-45BF-A189-FC05AEF33E47}" presName="rootText" presStyleLbl="node1" presStyleIdx="0" presStyleCnt="7" custScaleX="135400" custScaleY="156797">
        <dgm:presLayoutVars>
          <dgm:chMax/>
          <dgm:chPref val="3"/>
        </dgm:presLayoutVars>
      </dgm:prSet>
      <dgm:spPr/>
      <dgm:t>
        <a:bodyPr/>
        <a:lstStyle/>
        <a:p>
          <a:endParaRPr lang="en-US"/>
        </a:p>
      </dgm:t>
    </dgm:pt>
    <dgm:pt modelId="{F10CB870-A1FB-448C-9C34-CD8C8902DB9B}" type="pres">
      <dgm:prSet presAssocID="{44D54DA2-56F6-45BF-A189-FC05AEF33E47}" presName="titleText2" presStyleLbl="fgAcc1" presStyleIdx="0" presStyleCnt="7" custLinFactNeighborX="4178" custLinFactNeighborY="25868">
        <dgm:presLayoutVars>
          <dgm:chMax val="0"/>
          <dgm:chPref val="0"/>
        </dgm:presLayoutVars>
      </dgm:prSet>
      <dgm:spPr/>
      <dgm:t>
        <a:bodyPr/>
        <a:lstStyle/>
        <a:p>
          <a:endParaRPr lang="en-US"/>
        </a:p>
      </dgm:t>
    </dgm:pt>
    <dgm:pt modelId="{77FFA3C3-1E13-49A8-B9CE-8C371917A406}" type="pres">
      <dgm:prSet presAssocID="{44D54DA2-56F6-45BF-A189-FC05AEF33E47}" presName="rootConnector" presStyleLbl="node2" presStyleIdx="0" presStyleCnt="0"/>
      <dgm:spPr/>
      <dgm:t>
        <a:bodyPr/>
        <a:lstStyle/>
        <a:p>
          <a:endParaRPr lang="en-US"/>
        </a:p>
      </dgm:t>
    </dgm:pt>
    <dgm:pt modelId="{1B9F8075-E03D-484B-9993-A50EF9B9AEE2}" type="pres">
      <dgm:prSet presAssocID="{44D54DA2-56F6-45BF-A189-FC05AEF33E47}" presName="hierChild4" presStyleCnt="0"/>
      <dgm:spPr/>
    </dgm:pt>
    <dgm:pt modelId="{1B93E9FD-7438-4C95-AB0E-DBBAC380D9ED}" type="pres">
      <dgm:prSet presAssocID="{6307F3A5-5BD3-43B0-8D7B-276A3AEC6072}" presName="Name37" presStyleLbl="parChTrans1D3" presStyleIdx="0" presStyleCnt="8"/>
      <dgm:spPr/>
      <dgm:t>
        <a:bodyPr/>
        <a:lstStyle/>
        <a:p>
          <a:endParaRPr lang="en-US"/>
        </a:p>
      </dgm:t>
    </dgm:pt>
    <dgm:pt modelId="{49F29D7F-F945-4A2E-80E8-AFCBF8894CAC}" type="pres">
      <dgm:prSet presAssocID="{D12D6D5C-BF8F-46E1-A609-89D804EE22A9}" presName="hierRoot2" presStyleCnt="0">
        <dgm:presLayoutVars>
          <dgm:hierBranch val="init"/>
        </dgm:presLayoutVars>
      </dgm:prSet>
      <dgm:spPr/>
    </dgm:pt>
    <dgm:pt modelId="{96AFB5B1-14EA-4972-8AE1-2485452D3BD7}" type="pres">
      <dgm:prSet presAssocID="{D12D6D5C-BF8F-46E1-A609-89D804EE22A9}" presName="rootComposite" presStyleCnt="0"/>
      <dgm:spPr/>
    </dgm:pt>
    <dgm:pt modelId="{52B407D7-5434-4963-B2FD-412C85623A63}" type="pres">
      <dgm:prSet presAssocID="{D12D6D5C-BF8F-46E1-A609-89D804EE22A9}" presName="rootText" presStyleLbl="node1" presStyleIdx="1" presStyleCnt="7">
        <dgm:presLayoutVars>
          <dgm:chMax/>
          <dgm:chPref val="3"/>
        </dgm:presLayoutVars>
      </dgm:prSet>
      <dgm:spPr/>
      <dgm:t>
        <a:bodyPr/>
        <a:lstStyle/>
        <a:p>
          <a:endParaRPr lang="en-US"/>
        </a:p>
      </dgm:t>
    </dgm:pt>
    <dgm:pt modelId="{7D0AEB7F-D53D-4532-9690-D215FDD4DA1B}" type="pres">
      <dgm:prSet presAssocID="{D12D6D5C-BF8F-46E1-A609-89D804EE22A9}" presName="titleText2" presStyleLbl="fgAcc1" presStyleIdx="1" presStyleCnt="7">
        <dgm:presLayoutVars>
          <dgm:chMax val="0"/>
          <dgm:chPref val="0"/>
        </dgm:presLayoutVars>
      </dgm:prSet>
      <dgm:spPr/>
      <dgm:t>
        <a:bodyPr/>
        <a:lstStyle/>
        <a:p>
          <a:endParaRPr lang="en-US"/>
        </a:p>
      </dgm:t>
    </dgm:pt>
    <dgm:pt modelId="{C810E0AD-2DE4-491D-9818-84423FABF08D}" type="pres">
      <dgm:prSet presAssocID="{D12D6D5C-BF8F-46E1-A609-89D804EE22A9}" presName="rootConnector" presStyleLbl="node3" presStyleIdx="0" presStyleCnt="0"/>
      <dgm:spPr/>
      <dgm:t>
        <a:bodyPr/>
        <a:lstStyle/>
        <a:p>
          <a:endParaRPr lang="en-US"/>
        </a:p>
      </dgm:t>
    </dgm:pt>
    <dgm:pt modelId="{44D4E21A-FE14-4250-826D-7B94EB9F96DA}" type="pres">
      <dgm:prSet presAssocID="{D12D6D5C-BF8F-46E1-A609-89D804EE22A9}" presName="hierChild4" presStyleCnt="0"/>
      <dgm:spPr/>
    </dgm:pt>
    <dgm:pt modelId="{20A5C779-80C8-493C-95F8-7DC4C887530C}" type="pres">
      <dgm:prSet presAssocID="{D12D6D5C-BF8F-46E1-A609-89D804EE22A9}" presName="hierChild5" presStyleCnt="0"/>
      <dgm:spPr/>
    </dgm:pt>
    <dgm:pt modelId="{09ECA07B-F34F-4A65-882D-A7F0D4F94F31}" type="pres">
      <dgm:prSet presAssocID="{2824CDED-70E9-456A-94DC-0CFDF4A7314B}" presName="Name37" presStyleLbl="parChTrans1D3" presStyleIdx="1" presStyleCnt="8"/>
      <dgm:spPr/>
      <dgm:t>
        <a:bodyPr/>
        <a:lstStyle/>
        <a:p>
          <a:endParaRPr lang="en-US"/>
        </a:p>
      </dgm:t>
    </dgm:pt>
    <dgm:pt modelId="{23AE9B08-C808-4AEF-8A02-39B10BA5064F}" type="pres">
      <dgm:prSet presAssocID="{76764215-976D-4984-8D9E-C5F4639E9D10}" presName="hierRoot2" presStyleCnt="0">
        <dgm:presLayoutVars>
          <dgm:hierBranch val="init"/>
        </dgm:presLayoutVars>
      </dgm:prSet>
      <dgm:spPr/>
    </dgm:pt>
    <dgm:pt modelId="{FE62320C-7199-4BF7-B3FE-8D953F8F9359}" type="pres">
      <dgm:prSet presAssocID="{76764215-976D-4984-8D9E-C5F4639E9D10}" presName="rootComposite" presStyleCnt="0"/>
      <dgm:spPr/>
    </dgm:pt>
    <dgm:pt modelId="{65E500B8-7CC0-4B87-9221-D34699D05B0B}" type="pres">
      <dgm:prSet presAssocID="{76764215-976D-4984-8D9E-C5F4639E9D10}" presName="rootText" presStyleLbl="node1" presStyleIdx="2" presStyleCnt="7">
        <dgm:presLayoutVars>
          <dgm:chMax/>
          <dgm:chPref val="3"/>
        </dgm:presLayoutVars>
      </dgm:prSet>
      <dgm:spPr/>
      <dgm:t>
        <a:bodyPr/>
        <a:lstStyle/>
        <a:p>
          <a:endParaRPr lang="en-US"/>
        </a:p>
      </dgm:t>
    </dgm:pt>
    <dgm:pt modelId="{E38BDC89-1EDD-42A0-8B52-13E56874FBE0}" type="pres">
      <dgm:prSet presAssocID="{76764215-976D-4984-8D9E-C5F4639E9D10}" presName="titleText2" presStyleLbl="fgAcc1" presStyleIdx="2" presStyleCnt="7">
        <dgm:presLayoutVars>
          <dgm:chMax val="0"/>
          <dgm:chPref val="0"/>
        </dgm:presLayoutVars>
      </dgm:prSet>
      <dgm:spPr/>
      <dgm:t>
        <a:bodyPr/>
        <a:lstStyle/>
        <a:p>
          <a:endParaRPr lang="en-US"/>
        </a:p>
      </dgm:t>
    </dgm:pt>
    <dgm:pt modelId="{F63059DC-0E8A-4B9C-9BE7-32B5A3257458}" type="pres">
      <dgm:prSet presAssocID="{76764215-976D-4984-8D9E-C5F4639E9D10}" presName="rootConnector" presStyleLbl="node3" presStyleIdx="0" presStyleCnt="0"/>
      <dgm:spPr/>
      <dgm:t>
        <a:bodyPr/>
        <a:lstStyle/>
        <a:p>
          <a:endParaRPr lang="en-US"/>
        </a:p>
      </dgm:t>
    </dgm:pt>
    <dgm:pt modelId="{8E93C5F4-2C8B-45A7-A1A5-883E946F735E}" type="pres">
      <dgm:prSet presAssocID="{76764215-976D-4984-8D9E-C5F4639E9D10}" presName="hierChild4" presStyleCnt="0"/>
      <dgm:spPr/>
    </dgm:pt>
    <dgm:pt modelId="{4AE5D2CC-400D-4C16-A984-AE526564BB8B}" type="pres">
      <dgm:prSet presAssocID="{76764215-976D-4984-8D9E-C5F4639E9D10}" presName="hierChild5" presStyleCnt="0"/>
      <dgm:spPr/>
    </dgm:pt>
    <dgm:pt modelId="{54B62E2B-7640-4B3F-8092-E9E5A8DABBF4}" type="pres">
      <dgm:prSet presAssocID="{03224273-17FF-489C-8D4F-E2D3BAF1FE44}" presName="Name37" presStyleLbl="parChTrans1D3" presStyleIdx="2" presStyleCnt="8"/>
      <dgm:spPr/>
      <dgm:t>
        <a:bodyPr/>
        <a:lstStyle/>
        <a:p>
          <a:endParaRPr lang="en-US"/>
        </a:p>
      </dgm:t>
    </dgm:pt>
    <dgm:pt modelId="{F64EBE66-E313-47DD-8909-E020BE5B071E}" type="pres">
      <dgm:prSet presAssocID="{18F3645C-33EB-4592-B5DD-78054FF11C11}" presName="hierRoot2" presStyleCnt="0">
        <dgm:presLayoutVars>
          <dgm:hierBranch val="init"/>
        </dgm:presLayoutVars>
      </dgm:prSet>
      <dgm:spPr/>
    </dgm:pt>
    <dgm:pt modelId="{ECC518FC-58B0-4DFE-A40A-6D10AB1871E3}" type="pres">
      <dgm:prSet presAssocID="{18F3645C-33EB-4592-B5DD-78054FF11C11}" presName="rootComposite" presStyleCnt="0"/>
      <dgm:spPr/>
    </dgm:pt>
    <dgm:pt modelId="{35A4BCE6-051F-47D9-B717-A5DB74BF0AFB}" type="pres">
      <dgm:prSet presAssocID="{18F3645C-33EB-4592-B5DD-78054FF11C11}" presName="rootText" presStyleLbl="node1" presStyleIdx="3" presStyleCnt="7" custLinFactNeighborX="104" custLinFactNeighborY="4438">
        <dgm:presLayoutVars>
          <dgm:chMax/>
          <dgm:chPref val="3"/>
        </dgm:presLayoutVars>
      </dgm:prSet>
      <dgm:spPr/>
      <dgm:t>
        <a:bodyPr/>
        <a:lstStyle/>
        <a:p>
          <a:endParaRPr lang="en-US"/>
        </a:p>
      </dgm:t>
    </dgm:pt>
    <dgm:pt modelId="{DE051D66-2BDD-4476-A8D0-78BD221AC5AE}" type="pres">
      <dgm:prSet presAssocID="{18F3645C-33EB-4592-B5DD-78054FF11C11}" presName="titleText2" presStyleLbl="fgAcc1" presStyleIdx="3" presStyleCnt="7">
        <dgm:presLayoutVars>
          <dgm:chMax val="0"/>
          <dgm:chPref val="0"/>
        </dgm:presLayoutVars>
      </dgm:prSet>
      <dgm:spPr/>
      <dgm:t>
        <a:bodyPr/>
        <a:lstStyle/>
        <a:p>
          <a:endParaRPr lang="en-US"/>
        </a:p>
      </dgm:t>
    </dgm:pt>
    <dgm:pt modelId="{712E58AA-6764-4A69-B171-0E357B23B980}" type="pres">
      <dgm:prSet presAssocID="{18F3645C-33EB-4592-B5DD-78054FF11C11}" presName="rootConnector" presStyleLbl="node3" presStyleIdx="0" presStyleCnt="0"/>
      <dgm:spPr/>
      <dgm:t>
        <a:bodyPr/>
        <a:lstStyle/>
        <a:p>
          <a:endParaRPr lang="en-US"/>
        </a:p>
      </dgm:t>
    </dgm:pt>
    <dgm:pt modelId="{C28C365E-697A-4DF3-B245-78F44718CE7F}" type="pres">
      <dgm:prSet presAssocID="{18F3645C-33EB-4592-B5DD-78054FF11C11}" presName="hierChild4" presStyleCnt="0"/>
      <dgm:spPr/>
    </dgm:pt>
    <dgm:pt modelId="{2F7C03FE-7ADE-48AC-A61E-4C23FF3C9DF6}" type="pres">
      <dgm:prSet presAssocID="{18F3645C-33EB-4592-B5DD-78054FF11C11}" presName="hierChild5" presStyleCnt="0"/>
      <dgm:spPr/>
    </dgm:pt>
    <dgm:pt modelId="{C6325091-6403-4345-8224-6ABC28F367C9}" type="pres">
      <dgm:prSet presAssocID="{2E9990CB-9EBA-458D-9C8A-13AF702D2960}" presName="Name37" presStyleLbl="parChTrans1D3" presStyleIdx="3" presStyleCnt="8"/>
      <dgm:spPr/>
      <dgm:t>
        <a:bodyPr/>
        <a:lstStyle/>
        <a:p>
          <a:endParaRPr lang="en-US"/>
        </a:p>
      </dgm:t>
    </dgm:pt>
    <dgm:pt modelId="{7EE5F9E9-44DD-438A-895D-FD5CE2F8A600}" type="pres">
      <dgm:prSet presAssocID="{AA0BE033-AB13-40E2-B940-E49BFDDBF4B5}" presName="hierRoot2" presStyleCnt="0">
        <dgm:presLayoutVars>
          <dgm:hierBranch val="init"/>
        </dgm:presLayoutVars>
      </dgm:prSet>
      <dgm:spPr/>
    </dgm:pt>
    <dgm:pt modelId="{4445E046-A3B1-4C19-9B98-E6291013BBFF}" type="pres">
      <dgm:prSet presAssocID="{AA0BE033-AB13-40E2-B940-E49BFDDBF4B5}" presName="rootComposite" presStyleCnt="0"/>
      <dgm:spPr/>
    </dgm:pt>
    <dgm:pt modelId="{D1519602-8BE5-46E2-9C69-13E40CB6C545}" type="pres">
      <dgm:prSet presAssocID="{AA0BE033-AB13-40E2-B940-E49BFDDBF4B5}" presName="rootText" presStyleLbl="node1" presStyleIdx="4" presStyleCnt="7">
        <dgm:presLayoutVars>
          <dgm:chMax/>
          <dgm:chPref val="3"/>
        </dgm:presLayoutVars>
      </dgm:prSet>
      <dgm:spPr/>
      <dgm:t>
        <a:bodyPr/>
        <a:lstStyle/>
        <a:p>
          <a:endParaRPr lang="en-US"/>
        </a:p>
      </dgm:t>
    </dgm:pt>
    <dgm:pt modelId="{6D0CAF55-1475-4E48-B379-C2F34CFF4582}" type="pres">
      <dgm:prSet presAssocID="{AA0BE033-AB13-40E2-B940-E49BFDDBF4B5}" presName="titleText2" presStyleLbl="fgAcc1" presStyleIdx="4" presStyleCnt="7">
        <dgm:presLayoutVars>
          <dgm:chMax val="0"/>
          <dgm:chPref val="0"/>
        </dgm:presLayoutVars>
      </dgm:prSet>
      <dgm:spPr/>
      <dgm:t>
        <a:bodyPr/>
        <a:lstStyle/>
        <a:p>
          <a:endParaRPr lang="en-US"/>
        </a:p>
      </dgm:t>
    </dgm:pt>
    <dgm:pt modelId="{0D8D6747-D04E-440C-8E70-63F0D9141C5E}" type="pres">
      <dgm:prSet presAssocID="{AA0BE033-AB13-40E2-B940-E49BFDDBF4B5}" presName="rootConnector" presStyleLbl="node3" presStyleIdx="0" presStyleCnt="0"/>
      <dgm:spPr/>
      <dgm:t>
        <a:bodyPr/>
        <a:lstStyle/>
        <a:p>
          <a:endParaRPr lang="en-US"/>
        </a:p>
      </dgm:t>
    </dgm:pt>
    <dgm:pt modelId="{5843F665-6BB4-4591-BAD1-F513159390A4}" type="pres">
      <dgm:prSet presAssocID="{AA0BE033-AB13-40E2-B940-E49BFDDBF4B5}" presName="hierChild4" presStyleCnt="0"/>
      <dgm:spPr/>
    </dgm:pt>
    <dgm:pt modelId="{4B1FA7D8-FBF3-4322-9A6F-7405DDB48964}" type="pres">
      <dgm:prSet presAssocID="{AA0BE033-AB13-40E2-B940-E49BFDDBF4B5}" presName="hierChild5" presStyleCnt="0"/>
      <dgm:spPr/>
    </dgm:pt>
    <dgm:pt modelId="{17940182-E03B-4337-8824-1C355B2662CE}" type="pres">
      <dgm:prSet presAssocID="{43464D77-56F6-442C-B20B-F2953A108761}" presName="Name37" presStyleLbl="parChTrans1D3" presStyleIdx="4" presStyleCnt="8"/>
      <dgm:spPr/>
      <dgm:t>
        <a:bodyPr/>
        <a:lstStyle/>
        <a:p>
          <a:endParaRPr lang="en-US"/>
        </a:p>
      </dgm:t>
    </dgm:pt>
    <dgm:pt modelId="{C490DA99-6AE7-420B-931C-E9F2DBA50AC8}" type="pres">
      <dgm:prSet presAssocID="{4B103A91-26B4-49F1-B7E1-08F455AA0BBC}" presName="hierRoot2" presStyleCnt="0">
        <dgm:presLayoutVars>
          <dgm:hierBranch val="init"/>
        </dgm:presLayoutVars>
      </dgm:prSet>
      <dgm:spPr/>
    </dgm:pt>
    <dgm:pt modelId="{5150B08C-13FD-4D4D-8782-4D0B0171FBFC}" type="pres">
      <dgm:prSet presAssocID="{4B103A91-26B4-49F1-B7E1-08F455AA0BBC}" presName="rootComposite" presStyleCnt="0"/>
      <dgm:spPr/>
    </dgm:pt>
    <dgm:pt modelId="{7E676896-D4B9-486B-9751-8EECDA5CC0B8}" type="pres">
      <dgm:prSet presAssocID="{4B103A91-26B4-49F1-B7E1-08F455AA0BBC}" presName="rootText" presStyleLbl="node1" presStyleIdx="5" presStyleCnt="7">
        <dgm:presLayoutVars>
          <dgm:chMax/>
          <dgm:chPref val="3"/>
        </dgm:presLayoutVars>
      </dgm:prSet>
      <dgm:spPr/>
      <dgm:t>
        <a:bodyPr/>
        <a:lstStyle/>
        <a:p>
          <a:endParaRPr lang="en-US"/>
        </a:p>
      </dgm:t>
    </dgm:pt>
    <dgm:pt modelId="{8FA0707F-6EDA-45BC-824B-BBA6EE528F80}" type="pres">
      <dgm:prSet presAssocID="{4B103A91-26B4-49F1-B7E1-08F455AA0BBC}" presName="titleText2" presStyleLbl="fgAcc1" presStyleIdx="5" presStyleCnt="7">
        <dgm:presLayoutVars>
          <dgm:chMax val="0"/>
          <dgm:chPref val="0"/>
        </dgm:presLayoutVars>
      </dgm:prSet>
      <dgm:spPr/>
      <dgm:t>
        <a:bodyPr/>
        <a:lstStyle/>
        <a:p>
          <a:endParaRPr lang="en-US"/>
        </a:p>
      </dgm:t>
    </dgm:pt>
    <dgm:pt modelId="{33CA8A6C-2CE8-4158-8B81-A47B020136F8}" type="pres">
      <dgm:prSet presAssocID="{4B103A91-26B4-49F1-B7E1-08F455AA0BBC}" presName="rootConnector" presStyleLbl="node3" presStyleIdx="0" presStyleCnt="0"/>
      <dgm:spPr/>
      <dgm:t>
        <a:bodyPr/>
        <a:lstStyle/>
        <a:p>
          <a:endParaRPr lang="en-US"/>
        </a:p>
      </dgm:t>
    </dgm:pt>
    <dgm:pt modelId="{D990C3D6-10F0-4476-B813-F5138A1F29AD}" type="pres">
      <dgm:prSet presAssocID="{4B103A91-26B4-49F1-B7E1-08F455AA0BBC}" presName="hierChild4" presStyleCnt="0"/>
      <dgm:spPr/>
    </dgm:pt>
    <dgm:pt modelId="{F7D0361D-CA1C-410E-BE52-1DA04DDDF9C8}" type="pres">
      <dgm:prSet presAssocID="{4B103A91-26B4-49F1-B7E1-08F455AA0BBC}" presName="hierChild5" presStyleCnt="0"/>
      <dgm:spPr/>
    </dgm:pt>
    <dgm:pt modelId="{13EC350D-5083-450E-A67E-B2D2792D858A}" type="pres">
      <dgm:prSet presAssocID="{7E01DA8D-AFAF-443C-9CCA-312611D9BB7D}" presName="Name37" presStyleLbl="parChTrans1D3" presStyleIdx="5" presStyleCnt="8"/>
      <dgm:spPr/>
      <dgm:t>
        <a:bodyPr/>
        <a:lstStyle/>
        <a:p>
          <a:endParaRPr lang="en-US"/>
        </a:p>
      </dgm:t>
    </dgm:pt>
    <dgm:pt modelId="{0E3F5AB9-8DF1-434E-A66D-D1A14F8155EC}" type="pres">
      <dgm:prSet presAssocID="{12419CEE-A4DA-4444-9A6D-DF438458CDCF}" presName="hierRoot2" presStyleCnt="0">
        <dgm:presLayoutVars>
          <dgm:hierBranch val="init"/>
        </dgm:presLayoutVars>
      </dgm:prSet>
      <dgm:spPr/>
    </dgm:pt>
    <dgm:pt modelId="{F66D55B5-2402-4D35-9A09-33F19ED3E2F8}" type="pres">
      <dgm:prSet presAssocID="{12419CEE-A4DA-4444-9A6D-DF438458CDCF}" presName="rootComposite" presStyleCnt="0"/>
      <dgm:spPr/>
    </dgm:pt>
    <dgm:pt modelId="{5CFEC6D8-7A4B-4409-A0CD-41829FC62731}" type="pres">
      <dgm:prSet presAssocID="{12419CEE-A4DA-4444-9A6D-DF438458CDCF}" presName="rootText" presStyleLbl="node1" presStyleIdx="6" presStyleCnt="7">
        <dgm:presLayoutVars>
          <dgm:chMax/>
          <dgm:chPref val="3"/>
        </dgm:presLayoutVars>
      </dgm:prSet>
      <dgm:spPr/>
      <dgm:t>
        <a:bodyPr/>
        <a:lstStyle/>
        <a:p>
          <a:endParaRPr lang="en-US"/>
        </a:p>
      </dgm:t>
    </dgm:pt>
    <dgm:pt modelId="{0F9358D8-5738-415D-A2A5-7884D43401CB}" type="pres">
      <dgm:prSet presAssocID="{12419CEE-A4DA-4444-9A6D-DF438458CDCF}" presName="titleText2" presStyleLbl="fgAcc1" presStyleIdx="6" presStyleCnt="7">
        <dgm:presLayoutVars>
          <dgm:chMax val="0"/>
          <dgm:chPref val="0"/>
        </dgm:presLayoutVars>
      </dgm:prSet>
      <dgm:spPr/>
      <dgm:t>
        <a:bodyPr/>
        <a:lstStyle/>
        <a:p>
          <a:endParaRPr lang="en-US"/>
        </a:p>
      </dgm:t>
    </dgm:pt>
    <dgm:pt modelId="{BA9147B7-31C2-4502-B0B6-41A1E2E33644}" type="pres">
      <dgm:prSet presAssocID="{12419CEE-A4DA-4444-9A6D-DF438458CDCF}" presName="rootConnector" presStyleLbl="node3" presStyleIdx="0" presStyleCnt="0"/>
      <dgm:spPr/>
      <dgm:t>
        <a:bodyPr/>
        <a:lstStyle/>
        <a:p>
          <a:endParaRPr lang="en-US"/>
        </a:p>
      </dgm:t>
    </dgm:pt>
    <dgm:pt modelId="{D445D257-9845-4A20-9445-BF8A00290BAB}" type="pres">
      <dgm:prSet presAssocID="{12419CEE-A4DA-4444-9A6D-DF438458CDCF}" presName="hierChild4" presStyleCnt="0"/>
      <dgm:spPr/>
    </dgm:pt>
    <dgm:pt modelId="{B13E1F27-0628-4EAE-913E-C5C1411BCD6A}" type="pres">
      <dgm:prSet presAssocID="{12419CEE-A4DA-4444-9A6D-DF438458CDCF}" presName="hierChild5" presStyleCnt="0"/>
      <dgm:spPr/>
    </dgm:pt>
    <dgm:pt modelId="{A4E97BD8-F80E-4FB6-B1EC-2270B1DB2827}" type="pres">
      <dgm:prSet presAssocID="{44D54DA2-56F6-45BF-A189-FC05AEF33E47}" presName="hierChild5" presStyleCnt="0"/>
      <dgm:spPr/>
    </dgm:pt>
    <dgm:pt modelId="{0DC67EA8-FD04-41C6-BE01-E63994B1227D}" type="pres">
      <dgm:prSet presAssocID="{A842D3F6-9F54-4EB8-8701-95D8884724DF}" presName="Name96" presStyleLbl="parChTrans1D3" presStyleIdx="6" presStyleCnt="8"/>
      <dgm:spPr/>
      <dgm:t>
        <a:bodyPr/>
        <a:lstStyle/>
        <a:p>
          <a:endParaRPr lang="en-US"/>
        </a:p>
      </dgm:t>
    </dgm:pt>
    <dgm:pt modelId="{6CF2B8C0-BC57-4C64-831C-869D82161731}" type="pres">
      <dgm:prSet presAssocID="{00C1D89A-C0E8-425B-B37C-EB08FC69D46A}" presName="hierRoot3" presStyleCnt="0">
        <dgm:presLayoutVars>
          <dgm:hierBranch val="init"/>
        </dgm:presLayoutVars>
      </dgm:prSet>
      <dgm:spPr/>
    </dgm:pt>
    <dgm:pt modelId="{BDDDA579-E7F9-4695-92EB-2102D4F4B403}" type="pres">
      <dgm:prSet presAssocID="{00C1D89A-C0E8-425B-B37C-EB08FC69D46A}" presName="rootComposite3" presStyleCnt="0"/>
      <dgm:spPr/>
    </dgm:pt>
    <dgm:pt modelId="{C49D6073-6D28-49F4-BAF3-578B4FDF4CE6}" type="pres">
      <dgm:prSet presAssocID="{00C1D89A-C0E8-425B-B37C-EB08FC69D46A}" presName="rootText3" presStyleLbl="asst1" presStyleIdx="0" presStyleCnt="3">
        <dgm:presLayoutVars>
          <dgm:chPref val="3"/>
        </dgm:presLayoutVars>
      </dgm:prSet>
      <dgm:spPr/>
      <dgm:t>
        <a:bodyPr/>
        <a:lstStyle/>
        <a:p>
          <a:endParaRPr lang="en-US"/>
        </a:p>
      </dgm:t>
    </dgm:pt>
    <dgm:pt modelId="{7B6AF8C6-35B6-4073-AE03-2FBC0360C20D}" type="pres">
      <dgm:prSet presAssocID="{00C1D89A-C0E8-425B-B37C-EB08FC69D46A}" presName="titleText3" presStyleLbl="fgAcc2" presStyleIdx="0" presStyleCnt="3">
        <dgm:presLayoutVars>
          <dgm:chMax val="0"/>
          <dgm:chPref val="0"/>
        </dgm:presLayoutVars>
      </dgm:prSet>
      <dgm:spPr/>
      <dgm:t>
        <a:bodyPr/>
        <a:lstStyle/>
        <a:p>
          <a:endParaRPr lang="en-US"/>
        </a:p>
      </dgm:t>
    </dgm:pt>
    <dgm:pt modelId="{5C10C025-CBAC-4633-9242-CDEF75537CC9}" type="pres">
      <dgm:prSet presAssocID="{00C1D89A-C0E8-425B-B37C-EB08FC69D46A}" presName="rootConnector3" presStyleLbl="asst2" presStyleIdx="0" presStyleCnt="0"/>
      <dgm:spPr/>
      <dgm:t>
        <a:bodyPr/>
        <a:lstStyle/>
        <a:p>
          <a:endParaRPr lang="en-US"/>
        </a:p>
      </dgm:t>
    </dgm:pt>
    <dgm:pt modelId="{80CD8599-E49D-4309-9F62-674ECD929134}" type="pres">
      <dgm:prSet presAssocID="{00C1D89A-C0E8-425B-B37C-EB08FC69D46A}" presName="hierChild6" presStyleCnt="0"/>
      <dgm:spPr/>
    </dgm:pt>
    <dgm:pt modelId="{9AE2B518-77B1-4655-AF97-F31159C8FF7A}" type="pres">
      <dgm:prSet presAssocID="{00C1D89A-C0E8-425B-B37C-EB08FC69D46A}" presName="hierChild7" presStyleCnt="0"/>
      <dgm:spPr/>
    </dgm:pt>
    <dgm:pt modelId="{F7592E07-67E8-44EE-9AB2-8209C12D08AC}" type="pres">
      <dgm:prSet presAssocID="{94B1133E-D981-41A5-BFA8-CC5B768B2C5A}" presName="Name96" presStyleLbl="parChTrans1D3" presStyleIdx="7" presStyleCnt="8"/>
      <dgm:spPr/>
      <dgm:t>
        <a:bodyPr/>
        <a:lstStyle/>
        <a:p>
          <a:endParaRPr lang="en-US"/>
        </a:p>
      </dgm:t>
    </dgm:pt>
    <dgm:pt modelId="{80A96452-F086-46E9-9180-7401269C5A73}" type="pres">
      <dgm:prSet presAssocID="{E78BDF81-C5F3-458A-A351-3478EE6C777E}" presName="hierRoot3" presStyleCnt="0">
        <dgm:presLayoutVars>
          <dgm:hierBranch val="init"/>
        </dgm:presLayoutVars>
      </dgm:prSet>
      <dgm:spPr/>
    </dgm:pt>
    <dgm:pt modelId="{0B04CEC2-2D98-456D-8D1F-EE7B479DD0A3}" type="pres">
      <dgm:prSet presAssocID="{E78BDF81-C5F3-458A-A351-3478EE6C777E}" presName="rootComposite3" presStyleCnt="0"/>
      <dgm:spPr/>
    </dgm:pt>
    <dgm:pt modelId="{B1FBFFE9-5170-4884-A66A-D690970222A8}" type="pres">
      <dgm:prSet presAssocID="{E78BDF81-C5F3-458A-A351-3478EE6C777E}" presName="rootText3" presStyleLbl="asst1" presStyleIdx="1" presStyleCnt="3">
        <dgm:presLayoutVars>
          <dgm:chPref val="3"/>
        </dgm:presLayoutVars>
      </dgm:prSet>
      <dgm:spPr/>
      <dgm:t>
        <a:bodyPr/>
        <a:lstStyle/>
        <a:p>
          <a:endParaRPr lang="en-US"/>
        </a:p>
      </dgm:t>
    </dgm:pt>
    <dgm:pt modelId="{CC6560FB-5994-441A-8334-28BA36DC1486}" type="pres">
      <dgm:prSet presAssocID="{E78BDF81-C5F3-458A-A351-3478EE6C777E}" presName="titleText3" presStyleLbl="fgAcc2" presStyleIdx="1" presStyleCnt="3">
        <dgm:presLayoutVars>
          <dgm:chMax val="0"/>
          <dgm:chPref val="0"/>
        </dgm:presLayoutVars>
      </dgm:prSet>
      <dgm:spPr/>
      <dgm:t>
        <a:bodyPr/>
        <a:lstStyle/>
        <a:p>
          <a:endParaRPr lang="en-US"/>
        </a:p>
      </dgm:t>
    </dgm:pt>
    <dgm:pt modelId="{4AD3655C-8CEC-4A69-93D1-3DE32A231C59}" type="pres">
      <dgm:prSet presAssocID="{E78BDF81-C5F3-458A-A351-3478EE6C777E}" presName="rootConnector3" presStyleLbl="asst2" presStyleIdx="0" presStyleCnt="0"/>
      <dgm:spPr/>
      <dgm:t>
        <a:bodyPr/>
        <a:lstStyle/>
        <a:p>
          <a:endParaRPr lang="en-US"/>
        </a:p>
      </dgm:t>
    </dgm:pt>
    <dgm:pt modelId="{0AB138C5-71A8-44D7-ADD5-CB4874DB475B}" type="pres">
      <dgm:prSet presAssocID="{E78BDF81-C5F3-458A-A351-3478EE6C777E}" presName="hierChild6" presStyleCnt="0"/>
      <dgm:spPr/>
    </dgm:pt>
    <dgm:pt modelId="{1408A40A-3FE1-47AF-A1E7-716E10F9D273}" type="pres">
      <dgm:prSet presAssocID="{E78BDF81-C5F3-458A-A351-3478EE6C777E}" presName="hierChild7" presStyleCnt="0"/>
      <dgm:spPr/>
    </dgm:pt>
    <dgm:pt modelId="{9F34FACC-85D7-46A8-83B2-1197992CCAC3}" type="pres">
      <dgm:prSet presAssocID="{E843683E-C752-4A91-A297-B29531216093}" presName="hierChild3" presStyleCnt="0"/>
      <dgm:spPr/>
    </dgm:pt>
    <dgm:pt modelId="{D2923D74-A5FE-4952-80AF-EC70E86E4A65}" type="pres">
      <dgm:prSet presAssocID="{96A66D20-DB6F-447D-8445-226145F81376}" presName="Name96" presStyleLbl="parChTrans1D2" presStyleIdx="1" presStyleCnt="2"/>
      <dgm:spPr/>
      <dgm:t>
        <a:bodyPr/>
        <a:lstStyle/>
        <a:p>
          <a:endParaRPr lang="en-US"/>
        </a:p>
      </dgm:t>
    </dgm:pt>
    <dgm:pt modelId="{26FEC004-594D-40EF-87B2-1C375551E06D}" type="pres">
      <dgm:prSet presAssocID="{CB4C77ED-8D64-4843-996D-7F6128928993}" presName="hierRoot3" presStyleCnt="0">
        <dgm:presLayoutVars>
          <dgm:hierBranch val="init"/>
        </dgm:presLayoutVars>
      </dgm:prSet>
      <dgm:spPr/>
    </dgm:pt>
    <dgm:pt modelId="{8C914F49-1269-4CDF-9DB0-093F6BB187FA}" type="pres">
      <dgm:prSet presAssocID="{CB4C77ED-8D64-4843-996D-7F6128928993}" presName="rootComposite3" presStyleCnt="0"/>
      <dgm:spPr/>
    </dgm:pt>
    <dgm:pt modelId="{AE2C82A7-9DF6-40FC-8328-CD3D772BE6D9}" type="pres">
      <dgm:prSet presAssocID="{CB4C77ED-8D64-4843-996D-7F6128928993}" presName="rootText3" presStyleLbl="asst1" presStyleIdx="2" presStyleCnt="3">
        <dgm:presLayoutVars>
          <dgm:chPref val="3"/>
        </dgm:presLayoutVars>
      </dgm:prSet>
      <dgm:spPr/>
      <dgm:t>
        <a:bodyPr/>
        <a:lstStyle/>
        <a:p>
          <a:endParaRPr lang="en-US"/>
        </a:p>
      </dgm:t>
    </dgm:pt>
    <dgm:pt modelId="{9B917536-20A7-40DA-992B-294FDF828261}" type="pres">
      <dgm:prSet presAssocID="{CB4C77ED-8D64-4843-996D-7F6128928993}" presName="titleText3" presStyleLbl="fgAcc2" presStyleIdx="2" presStyleCnt="3">
        <dgm:presLayoutVars>
          <dgm:chMax val="0"/>
          <dgm:chPref val="0"/>
        </dgm:presLayoutVars>
      </dgm:prSet>
      <dgm:spPr/>
      <dgm:t>
        <a:bodyPr/>
        <a:lstStyle/>
        <a:p>
          <a:endParaRPr lang="en-US"/>
        </a:p>
      </dgm:t>
    </dgm:pt>
    <dgm:pt modelId="{9B5C04D9-6BF8-4318-B23E-4B23B8C80614}" type="pres">
      <dgm:prSet presAssocID="{CB4C77ED-8D64-4843-996D-7F6128928993}" presName="rootConnector3" presStyleLbl="asst1" presStyleIdx="2" presStyleCnt="3"/>
      <dgm:spPr/>
      <dgm:t>
        <a:bodyPr/>
        <a:lstStyle/>
        <a:p>
          <a:endParaRPr lang="en-US"/>
        </a:p>
      </dgm:t>
    </dgm:pt>
    <dgm:pt modelId="{7769D515-9B9B-4F48-BFD3-0187BFB81519}" type="pres">
      <dgm:prSet presAssocID="{CB4C77ED-8D64-4843-996D-7F6128928993}" presName="hierChild6" presStyleCnt="0"/>
      <dgm:spPr/>
    </dgm:pt>
    <dgm:pt modelId="{7199CCD2-B889-4D88-8186-1C0FDF298581}" type="pres">
      <dgm:prSet presAssocID="{CB4C77ED-8D64-4843-996D-7F6128928993}" presName="hierChild7" presStyleCnt="0"/>
      <dgm:spPr/>
    </dgm:pt>
  </dgm:ptLst>
  <dgm:cxnLst>
    <dgm:cxn modelId="{E9402B6D-B07B-4F5E-90A8-1E292B08EF8E}" srcId="{90318A44-3E92-4FFC-A89E-091D7F867D50}" destId="{E843683E-C752-4A91-A297-B29531216093}" srcOrd="0" destOrd="0" parTransId="{1204EB10-CE2C-443C-AFC1-94F99906C469}" sibTransId="{CB453D11-43BE-4FC2-8261-34DAC956FF1C}"/>
    <dgm:cxn modelId="{0B9E9FFA-A361-42B7-9290-B65D41B90158}" type="presOf" srcId="{A842D3F6-9F54-4EB8-8701-95D8884724DF}" destId="{0DC67EA8-FD04-41C6-BE01-E63994B1227D}" srcOrd="0" destOrd="0" presId="urn:microsoft.com/office/officeart/2008/layout/NameandTitleOrganizationalChart"/>
    <dgm:cxn modelId="{83470504-857C-4101-BA0E-F235355E4512}" type="presOf" srcId="{5371889B-F1D9-4B54-BCEA-5C504E4D3431}" destId="{E38BDC89-1EDD-42A0-8B52-13E56874FBE0}" srcOrd="0" destOrd="0" presId="urn:microsoft.com/office/officeart/2008/layout/NameandTitleOrganizationalChart"/>
    <dgm:cxn modelId="{35301B36-B466-4795-9081-D3EC3E6060F6}" srcId="{44D54DA2-56F6-45BF-A189-FC05AEF33E47}" destId="{18F3645C-33EB-4592-B5DD-78054FF11C11}" srcOrd="2" destOrd="0" parTransId="{03224273-17FF-489C-8D4F-E2D3BAF1FE44}" sibTransId="{0931FB38-8F23-44FD-BCD0-5FDF95324DB0}"/>
    <dgm:cxn modelId="{449E6473-391D-48FB-8124-4107BAC74F96}" type="presOf" srcId="{90318A44-3E92-4FFC-A89E-091D7F867D50}" destId="{BC2AFC39-0CEA-427B-9D2A-C8CB39A5D356}" srcOrd="0" destOrd="0" presId="urn:microsoft.com/office/officeart/2008/layout/NameandTitleOrganizationalChart"/>
    <dgm:cxn modelId="{62AF29C7-79A0-4739-9349-689A04FE8D5F}" type="presOf" srcId="{76764215-976D-4984-8D9E-C5F4639E9D10}" destId="{65E500B8-7CC0-4B87-9221-D34699D05B0B}" srcOrd="0" destOrd="0" presId="urn:microsoft.com/office/officeart/2008/layout/NameandTitleOrganizationalChart"/>
    <dgm:cxn modelId="{BB9C32FE-CF72-4938-95DC-005F8CF4392F}" type="presOf" srcId="{6E3C0100-7F3C-43B3-AC1F-17533A0B2550}" destId="{CC6560FB-5994-441A-8334-28BA36DC1486}" srcOrd="0" destOrd="0" presId="urn:microsoft.com/office/officeart/2008/layout/NameandTitleOrganizationalChart"/>
    <dgm:cxn modelId="{4E65FD1C-B3D0-469B-83A0-545B9B445D6E}" type="presOf" srcId="{DCED88B4-F9C8-456F-AC2C-AB1806C0444F}" destId="{7D0AEB7F-D53D-4532-9690-D215FDD4DA1B}" srcOrd="0" destOrd="0" presId="urn:microsoft.com/office/officeart/2008/layout/NameandTitleOrganizationalChart"/>
    <dgm:cxn modelId="{51882745-E56E-4D7A-8870-B3DF874F7F99}" type="presOf" srcId="{03224273-17FF-489C-8D4F-E2D3BAF1FE44}" destId="{54B62E2B-7640-4B3F-8092-E9E5A8DABBF4}" srcOrd="0" destOrd="0" presId="urn:microsoft.com/office/officeart/2008/layout/NameandTitleOrganizationalChart"/>
    <dgm:cxn modelId="{5917B8C6-8D84-4FEF-A6D1-0D9FAA5DB96A}" srcId="{44D54DA2-56F6-45BF-A189-FC05AEF33E47}" destId="{E78BDF81-C5F3-458A-A351-3478EE6C777E}" srcOrd="7" destOrd="0" parTransId="{94B1133E-D981-41A5-BFA8-CC5B768B2C5A}" sibTransId="{6E3C0100-7F3C-43B3-AC1F-17533A0B2550}"/>
    <dgm:cxn modelId="{46A20B77-3C00-4A6D-B2CF-9D02921562E9}" type="presOf" srcId="{D12D6D5C-BF8F-46E1-A609-89D804EE22A9}" destId="{C810E0AD-2DE4-491D-9818-84423FABF08D}" srcOrd="1" destOrd="0" presId="urn:microsoft.com/office/officeart/2008/layout/NameandTitleOrganizationalChart"/>
    <dgm:cxn modelId="{E2D41DD8-8E1E-4475-9ACD-36828502AD46}" type="presOf" srcId="{A17CE340-37DE-409E-83C6-8C1CDFE50E6E}" destId="{F10CB870-A1FB-448C-9C34-CD8C8902DB9B}" srcOrd="0" destOrd="0" presId="urn:microsoft.com/office/officeart/2008/layout/NameandTitleOrganizationalChart"/>
    <dgm:cxn modelId="{B1F3BAD3-980C-49A8-98E9-87024A9A07AE}" srcId="{44D54DA2-56F6-45BF-A189-FC05AEF33E47}" destId="{AA0BE033-AB13-40E2-B940-E49BFDDBF4B5}" srcOrd="3" destOrd="0" parTransId="{2E9990CB-9EBA-458D-9C8A-13AF702D2960}" sibTransId="{3724BCFB-C2FB-45C5-996A-D5515BE26423}"/>
    <dgm:cxn modelId="{08FCF8E1-2D6B-47B5-BC29-3A86480026F8}" type="presOf" srcId="{0931FB38-8F23-44FD-BCD0-5FDF95324DB0}" destId="{DE051D66-2BDD-4476-A8D0-78BD221AC5AE}" srcOrd="0" destOrd="0" presId="urn:microsoft.com/office/officeart/2008/layout/NameandTitleOrganizationalChart"/>
    <dgm:cxn modelId="{39F11C6C-E63A-485B-AD52-40C6DBEE0903}" type="presOf" srcId="{00C1D89A-C0E8-425B-B37C-EB08FC69D46A}" destId="{5C10C025-CBAC-4633-9242-CDEF75537CC9}" srcOrd="1" destOrd="0" presId="urn:microsoft.com/office/officeart/2008/layout/NameandTitleOrganizationalChart"/>
    <dgm:cxn modelId="{BAA97839-4492-4AF7-96DC-2C7253135604}" type="presOf" srcId="{21243D34-4A23-4F9D-B782-B3DF75A39E5F}" destId="{5BEE121F-F774-4547-8839-2ED285AFB270}" srcOrd="0" destOrd="0" presId="urn:microsoft.com/office/officeart/2008/layout/NameandTitleOrganizationalChart"/>
    <dgm:cxn modelId="{CFE8DD5D-F208-4386-BC91-A8F83C74ABCC}" type="presOf" srcId="{43464D77-56F6-442C-B20B-F2953A108761}" destId="{17940182-E03B-4337-8824-1C355B2662CE}" srcOrd="0" destOrd="0" presId="urn:microsoft.com/office/officeart/2008/layout/NameandTitleOrganizationalChart"/>
    <dgm:cxn modelId="{0E583C5A-804C-42DE-908B-C6552F027D59}" type="presOf" srcId="{44D54DA2-56F6-45BF-A189-FC05AEF33E47}" destId="{77FFA3C3-1E13-49A8-B9CE-8C371917A406}" srcOrd="1" destOrd="0" presId="urn:microsoft.com/office/officeart/2008/layout/NameandTitleOrganizationalChart"/>
    <dgm:cxn modelId="{3DFC9C3B-1171-467E-9814-C2821240A668}" srcId="{44D54DA2-56F6-45BF-A189-FC05AEF33E47}" destId="{76764215-976D-4984-8D9E-C5F4639E9D10}" srcOrd="1" destOrd="0" parTransId="{2824CDED-70E9-456A-94DC-0CFDF4A7314B}" sibTransId="{5371889B-F1D9-4B54-BCEA-5C504E4D3431}"/>
    <dgm:cxn modelId="{624128B3-C982-4919-A91A-C56A4494D09C}" type="presOf" srcId="{12419CEE-A4DA-4444-9A6D-DF438458CDCF}" destId="{BA9147B7-31C2-4502-B0B6-41A1E2E33644}" srcOrd="1" destOrd="0" presId="urn:microsoft.com/office/officeart/2008/layout/NameandTitleOrganizationalChart"/>
    <dgm:cxn modelId="{B648F3CC-EF5A-44FB-8C69-F1347B196A3B}" type="presOf" srcId="{6307F3A5-5BD3-43B0-8D7B-276A3AEC6072}" destId="{1B93E9FD-7438-4C95-AB0E-DBBAC380D9ED}" srcOrd="0" destOrd="0" presId="urn:microsoft.com/office/officeart/2008/layout/NameandTitleOrganizationalChart"/>
    <dgm:cxn modelId="{C6CA5241-51B3-4F7E-9AF3-5F5874C3ACF0}" type="presOf" srcId="{76764215-976D-4984-8D9E-C5F4639E9D10}" destId="{F63059DC-0E8A-4B9C-9BE7-32B5A3257458}" srcOrd="1" destOrd="0" presId="urn:microsoft.com/office/officeart/2008/layout/NameandTitleOrganizationalChart"/>
    <dgm:cxn modelId="{D1C7F791-E128-479C-AB7E-52D4F1498B34}" type="presOf" srcId="{4B103A91-26B4-49F1-B7E1-08F455AA0BBC}" destId="{7E676896-D4B9-486B-9751-8EECDA5CC0B8}" srcOrd="0" destOrd="0" presId="urn:microsoft.com/office/officeart/2008/layout/NameandTitleOrganizationalChart"/>
    <dgm:cxn modelId="{0F02C7E4-790E-4BD1-91B1-A9C9CEC36C5F}" type="presOf" srcId="{A920F232-796F-4F50-A8C6-BE549CB28B04}" destId="{8FA0707F-6EDA-45BC-824B-BBA6EE528F80}" srcOrd="0" destOrd="0" presId="urn:microsoft.com/office/officeart/2008/layout/NameandTitleOrganizationalChart"/>
    <dgm:cxn modelId="{D28826D6-2490-4F13-86FA-B4049FFE36EC}" type="presOf" srcId="{E843683E-C752-4A91-A297-B29531216093}" destId="{003EBD09-2BFA-432F-BD30-6B7E4D5524F8}" srcOrd="0" destOrd="0" presId="urn:microsoft.com/office/officeart/2008/layout/NameandTitleOrganizationalChart"/>
    <dgm:cxn modelId="{5A677992-0394-471A-8557-BDC98C911B1A}" srcId="{E843683E-C752-4A91-A297-B29531216093}" destId="{44D54DA2-56F6-45BF-A189-FC05AEF33E47}" srcOrd="1" destOrd="0" parTransId="{21243D34-4A23-4F9D-B782-B3DF75A39E5F}" sibTransId="{A17CE340-37DE-409E-83C6-8C1CDFE50E6E}"/>
    <dgm:cxn modelId="{D536600D-54B1-44B4-AC40-BAE3637599A6}" type="presOf" srcId="{CB4C77ED-8D64-4843-996D-7F6128928993}" destId="{9B5C04D9-6BF8-4318-B23E-4B23B8C80614}" srcOrd="1" destOrd="0" presId="urn:microsoft.com/office/officeart/2008/layout/NameandTitleOrganizationalChart"/>
    <dgm:cxn modelId="{F7BFAAEF-7541-4172-9E36-7294EDA72CCE}" type="presOf" srcId="{E78BDF81-C5F3-458A-A351-3478EE6C777E}" destId="{B1FBFFE9-5170-4884-A66A-D690970222A8}" srcOrd="0" destOrd="0" presId="urn:microsoft.com/office/officeart/2008/layout/NameandTitleOrganizationalChart"/>
    <dgm:cxn modelId="{3E746502-0FE4-41DD-B00E-7BCA43FFFFB4}" type="presOf" srcId="{7E01DA8D-AFAF-443C-9CCA-312611D9BB7D}" destId="{13EC350D-5083-450E-A67E-B2D2792D858A}" srcOrd="0" destOrd="0" presId="urn:microsoft.com/office/officeart/2008/layout/NameandTitleOrganizationalChart"/>
    <dgm:cxn modelId="{C335DA0F-F3D7-4674-877D-5F96C2A1339E}" type="presOf" srcId="{D12D6D5C-BF8F-46E1-A609-89D804EE22A9}" destId="{52B407D7-5434-4963-B2FD-412C85623A63}" srcOrd="0" destOrd="0" presId="urn:microsoft.com/office/officeart/2008/layout/NameandTitleOrganizationalChart"/>
    <dgm:cxn modelId="{1C854409-ED9A-49F7-8D68-179C12CDF41F}" srcId="{44D54DA2-56F6-45BF-A189-FC05AEF33E47}" destId="{00C1D89A-C0E8-425B-B37C-EB08FC69D46A}" srcOrd="6" destOrd="0" parTransId="{A842D3F6-9F54-4EB8-8701-95D8884724DF}" sibTransId="{B681A241-7203-413C-802E-FDFF3C3C3E72}"/>
    <dgm:cxn modelId="{9610ED13-4304-4A15-9C1F-96AB57A3BF21}" type="presOf" srcId="{96A66D20-DB6F-447D-8445-226145F81376}" destId="{D2923D74-A5FE-4952-80AF-EC70E86E4A65}" srcOrd="0" destOrd="0" presId="urn:microsoft.com/office/officeart/2008/layout/NameandTitleOrganizationalChart"/>
    <dgm:cxn modelId="{CDDAE5CD-04D4-49F0-A8B9-51A06D41D712}" type="presOf" srcId="{E843683E-C752-4A91-A297-B29531216093}" destId="{37938D89-FAD3-46E4-89C8-7EA7777995CA}" srcOrd="1" destOrd="0" presId="urn:microsoft.com/office/officeart/2008/layout/NameandTitleOrganizationalChart"/>
    <dgm:cxn modelId="{6FC835D3-827A-42CD-A1B4-BACE3EA65664}" type="presOf" srcId="{12419CEE-A4DA-4444-9A6D-DF438458CDCF}" destId="{5CFEC6D8-7A4B-4409-A0CD-41829FC62731}" srcOrd="0" destOrd="0" presId="urn:microsoft.com/office/officeart/2008/layout/NameandTitleOrganizationalChart"/>
    <dgm:cxn modelId="{0AF8724C-FB07-4816-9FFF-7BDA13480B4F}" type="presOf" srcId="{CB453D11-43BE-4FC2-8261-34DAC956FF1C}" destId="{7C7CC7B3-C1B5-403A-BDD5-660F8A9F616D}" srcOrd="0" destOrd="0" presId="urn:microsoft.com/office/officeart/2008/layout/NameandTitleOrganizationalChart"/>
    <dgm:cxn modelId="{4F7119AA-462A-4E4D-8586-8814F51649EF}" type="presOf" srcId="{8D1DEC85-AB0E-450B-8BF3-A74DE3E64CFD}" destId="{0F9358D8-5738-415D-A2A5-7884D43401CB}" srcOrd="0" destOrd="0" presId="urn:microsoft.com/office/officeart/2008/layout/NameandTitleOrganizationalChart"/>
    <dgm:cxn modelId="{4EA8AA43-FD69-40EE-AB06-123452F40DA4}" srcId="{E843683E-C752-4A91-A297-B29531216093}" destId="{CB4C77ED-8D64-4843-996D-7F6128928993}" srcOrd="0" destOrd="0" parTransId="{96A66D20-DB6F-447D-8445-226145F81376}" sibTransId="{EBFBA3D5-6D17-4A30-A271-9EEF57C26E30}"/>
    <dgm:cxn modelId="{6A3F251A-80E5-4FFE-95AD-54A8C2222E5C}" srcId="{44D54DA2-56F6-45BF-A189-FC05AEF33E47}" destId="{12419CEE-A4DA-4444-9A6D-DF438458CDCF}" srcOrd="5" destOrd="0" parTransId="{7E01DA8D-AFAF-443C-9CCA-312611D9BB7D}" sibTransId="{8D1DEC85-AB0E-450B-8BF3-A74DE3E64CFD}"/>
    <dgm:cxn modelId="{FB55BF67-1AF6-4719-824D-D94BB29DCDAE}" type="presOf" srcId="{2E9990CB-9EBA-458D-9C8A-13AF702D2960}" destId="{C6325091-6403-4345-8224-6ABC28F367C9}" srcOrd="0" destOrd="0" presId="urn:microsoft.com/office/officeart/2008/layout/NameandTitleOrganizationalChart"/>
    <dgm:cxn modelId="{F1BB03B7-70A3-4837-AD0C-8E988FE0698B}" type="presOf" srcId="{00C1D89A-C0E8-425B-B37C-EB08FC69D46A}" destId="{C49D6073-6D28-49F4-BAF3-578B4FDF4CE6}" srcOrd="0" destOrd="0" presId="urn:microsoft.com/office/officeart/2008/layout/NameandTitleOrganizationalChart"/>
    <dgm:cxn modelId="{34F7EBC4-ADD8-4594-86E5-09A7B76FACCE}" type="presOf" srcId="{2824CDED-70E9-456A-94DC-0CFDF4A7314B}" destId="{09ECA07B-F34F-4A65-882D-A7F0D4F94F31}" srcOrd="0" destOrd="0" presId="urn:microsoft.com/office/officeart/2008/layout/NameandTitleOrganizationalChart"/>
    <dgm:cxn modelId="{6A18F6AA-2018-438E-86F9-6DAE65D91C1C}" type="presOf" srcId="{3724BCFB-C2FB-45C5-996A-D5515BE26423}" destId="{6D0CAF55-1475-4E48-B379-C2F34CFF4582}" srcOrd="0" destOrd="0" presId="urn:microsoft.com/office/officeart/2008/layout/NameandTitleOrganizationalChart"/>
    <dgm:cxn modelId="{A33A48B4-B236-4D63-90A2-9720994C41EF}" type="presOf" srcId="{CB4C77ED-8D64-4843-996D-7F6128928993}" destId="{AE2C82A7-9DF6-40FC-8328-CD3D772BE6D9}" srcOrd="0" destOrd="0" presId="urn:microsoft.com/office/officeart/2008/layout/NameandTitleOrganizationalChart"/>
    <dgm:cxn modelId="{9A124849-7CF3-4B99-AF65-8FFC894EC729}" type="presOf" srcId="{AA0BE033-AB13-40E2-B940-E49BFDDBF4B5}" destId="{D1519602-8BE5-46E2-9C69-13E40CB6C545}" srcOrd="0" destOrd="0" presId="urn:microsoft.com/office/officeart/2008/layout/NameandTitleOrganizationalChart"/>
    <dgm:cxn modelId="{A18CD3A5-0D12-45CD-88C9-1F51EC56ED30}" type="presOf" srcId="{44D54DA2-56F6-45BF-A189-FC05AEF33E47}" destId="{CBC2A618-8FF9-424D-A084-4C69F36825C9}" srcOrd="0" destOrd="0" presId="urn:microsoft.com/office/officeart/2008/layout/NameandTitleOrganizationalChart"/>
    <dgm:cxn modelId="{3496B7EE-EB8F-4585-B989-4FE9709D612D}" type="presOf" srcId="{18F3645C-33EB-4592-B5DD-78054FF11C11}" destId="{712E58AA-6764-4A69-B171-0E357B23B980}" srcOrd="1" destOrd="0" presId="urn:microsoft.com/office/officeart/2008/layout/NameandTitleOrganizationalChart"/>
    <dgm:cxn modelId="{035C21A5-A58A-40E8-9DCD-74B8FEE5E373}" type="presOf" srcId="{94B1133E-D981-41A5-BFA8-CC5B768B2C5A}" destId="{F7592E07-67E8-44EE-9AB2-8209C12D08AC}" srcOrd="0" destOrd="0" presId="urn:microsoft.com/office/officeart/2008/layout/NameandTitleOrganizationalChart"/>
    <dgm:cxn modelId="{33D53BB2-8E73-4D0D-8C30-C6E02BAF736D}" type="presOf" srcId="{B681A241-7203-413C-802E-FDFF3C3C3E72}" destId="{7B6AF8C6-35B6-4073-AE03-2FBC0360C20D}" srcOrd="0" destOrd="0" presId="urn:microsoft.com/office/officeart/2008/layout/NameandTitleOrganizationalChart"/>
    <dgm:cxn modelId="{B592EEF7-5378-4E16-ADA6-05C96BFCBCB0}" srcId="{44D54DA2-56F6-45BF-A189-FC05AEF33E47}" destId="{4B103A91-26B4-49F1-B7E1-08F455AA0BBC}" srcOrd="4" destOrd="0" parTransId="{43464D77-56F6-442C-B20B-F2953A108761}" sibTransId="{A920F232-796F-4F50-A8C6-BE549CB28B04}"/>
    <dgm:cxn modelId="{97B3C61B-7451-421D-873C-6C88F1D0CDE4}" type="presOf" srcId="{4B103A91-26B4-49F1-B7E1-08F455AA0BBC}" destId="{33CA8A6C-2CE8-4158-8B81-A47B020136F8}" srcOrd="1" destOrd="0" presId="urn:microsoft.com/office/officeart/2008/layout/NameandTitleOrganizationalChart"/>
    <dgm:cxn modelId="{87F6F1E2-A79F-40D7-A2A0-C94614319BE9}" type="presOf" srcId="{EBFBA3D5-6D17-4A30-A271-9EEF57C26E30}" destId="{9B917536-20A7-40DA-992B-294FDF828261}" srcOrd="0" destOrd="0" presId="urn:microsoft.com/office/officeart/2008/layout/NameandTitleOrganizationalChart"/>
    <dgm:cxn modelId="{04113E61-2DB4-4775-A49E-5A91B517486B}" type="presOf" srcId="{18F3645C-33EB-4592-B5DD-78054FF11C11}" destId="{35A4BCE6-051F-47D9-B717-A5DB74BF0AFB}" srcOrd="0" destOrd="0" presId="urn:microsoft.com/office/officeart/2008/layout/NameandTitleOrganizationalChart"/>
    <dgm:cxn modelId="{72059C18-6B31-4BEA-89D3-2743175E19D7}" type="presOf" srcId="{E78BDF81-C5F3-458A-A351-3478EE6C777E}" destId="{4AD3655C-8CEC-4A69-93D1-3DE32A231C59}" srcOrd="1" destOrd="0" presId="urn:microsoft.com/office/officeart/2008/layout/NameandTitleOrganizationalChart"/>
    <dgm:cxn modelId="{81EC8050-B6BB-4582-B319-8E7464B61E17}" type="presOf" srcId="{AA0BE033-AB13-40E2-B940-E49BFDDBF4B5}" destId="{0D8D6747-D04E-440C-8E70-63F0D9141C5E}" srcOrd="1" destOrd="0" presId="urn:microsoft.com/office/officeart/2008/layout/NameandTitleOrganizationalChart"/>
    <dgm:cxn modelId="{B961E835-D474-4378-A598-9F4824BDABD9}" srcId="{44D54DA2-56F6-45BF-A189-FC05AEF33E47}" destId="{D12D6D5C-BF8F-46E1-A609-89D804EE22A9}" srcOrd="0" destOrd="0" parTransId="{6307F3A5-5BD3-43B0-8D7B-276A3AEC6072}" sibTransId="{DCED88B4-F9C8-456F-AC2C-AB1806C0444F}"/>
    <dgm:cxn modelId="{430E8928-F4B4-41D8-9FE2-8B2FE469EEB1}" type="presParOf" srcId="{BC2AFC39-0CEA-427B-9D2A-C8CB39A5D356}" destId="{2CF24D95-26EA-440E-862A-83BBD7A85E36}" srcOrd="0" destOrd="0" presId="urn:microsoft.com/office/officeart/2008/layout/NameandTitleOrganizationalChart"/>
    <dgm:cxn modelId="{5BE1FFBE-9D6D-43A9-9972-6D1C956E9DB9}" type="presParOf" srcId="{2CF24D95-26EA-440E-862A-83BBD7A85E36}" destId="{5A3EB2A1-BE01-4C43-BAFE-31330BFE6002}" srcOrd="0" destOrd="0" presId="urn:microsoft.com/office/officeart/2008/layout/NameandTitleOrganizationalChart"/>
    <dgm:cxn modelId="{98EB98C8-EB09-4C50-BF79-3FB08CA5D280}" type="presParOf" srcId="{5A3EB2A1-BE01-4C43-BAFE-31330BFE6002}" destId="{003EBD09-2BFA-432F-BD30-6B7E4D5524F8}" srcOrd="0" destOrd="0" presId="urn:microsoft.com/office/officeart/2008/layout/NameandTitleOrganizationalChart"/>
    <dgm:cxn modelId="{881D862F-0CC8-48DE-AFF5-44CC294F3D4A}" type="presParOf" srcId="{5A3EB2A1-BE01-4C43-BAFE-31330BFE6002}" destId="{7C7CC7B3-C1B5-403A-BDD5-660F8A9F616D}" srcOrd="1" destOrd="0" presId="urn:microsoft.com/office/officeart/2008/layout/NameandTitleOrganizationalChart"/>
    <dgm:cxn modelId="{306FA173-91ED-4034-8072-9C105F738F23}" type="presParOf" srcId="{5A3EB2A1-BE01-4C43-BAFE-31330BFE6002}" destId="{37938D89-FAD3-46E4-89C8-7EA7777995CA}" srcOrd="2" destOrd="0" presId="urn:microsoft.com/office/officeart/2008/layout/NameandTitleOrganizationalChart"/>
    <dgm:cxn modelId="{6BC9C7F4-3424-4D74-94DB-BFF2F04965E7}" type="presParOf" srcId="{2CF24D95-26EA-440E-862A-83BBD7A85E36}" destId="{52695313-340E-4E8E-912D-2A43B105695C}" srcOrd="1" destOrd="0" presId="urn:microsoft.com/office/officeart/2008/layout/NameandTitleOrganizationalChart"/>
    <dgm:cxn modelId="{3B12694C-BB64-4FA6-AC90-35CBE2E32853}" type="presParOf" srcId="{52695313-340E-4E8E-912D-2A43B105695C}" destId="{5BEE121F-F774-4547-8839-2ED285AFB270}" srcOrd="0" destOrd="0" presId="urn:microsoft.com/office/officeart/2008/layout/NameandTitleOrganizationalChart"/>
    <dgm:cxn modelId="{4474A874-D415-4EE0-81B0-BA3CD607A0F4}" type="presParOf" srcId="{52695313-340E-4E8E-912D-2A43B105695C}" destId="{4D8EDCAC-D078-47C4-89DA-4B7C70C05A01}" srcOrd="1" destOrd="0" presId="urn:microsoft.com/office/officeart/2008/layout/NameandTitleOrganizationalChart"/>
    <dgm:cxn modelId="{752CA535-B5C7-4D4E-8DE2-3DDB63432EA9}" type="presParOf" srcId="{4D8EDCAC-D078-47C4-89DA-4B7C70C05A01}" destId="{07CDE1E3-B280-42B5-BA54-E2668CCBC5D5}" srcOrd="0" destOrd="0" presId="urn:microsoft.com/office/officeart/2008/layout/NameandTitleOrganizationalChart"/>
    <dgm:cxn modelId="{7A09244A-0282-4014-874A-33B9E75249CD}" type="presParOf" srcId="{07CDE1E3-B280-42B5-BA54-E2668CCBC5D5}" destId="{CBC2A618-8FF9-424D-A084-4C69F36825C9}" srcOrd="0" destOrd="0" presId="urn:microsoft.com/office/officeart/2008/layout/NameandTitleOrganizationalChart"/>
    <dgm:cxn modelId="{F6B72498-3F56-45AD-AA48-71C0154E752E}" type="presParOf" srcId="{07CDE1E3-B280-42B5-BA54-E2668CCBC5D5}" destId="{F10CB870-A1FB-448C-9C34-CD8C8902DB9B}" srcOrd="1" destOrd="0" presId="urn:microsoft.com/office/officeart/2008/layout/NameandTitleOrganizationalChart"/>
    <dgm:cxn modelId="{DC652CD7-5018-448F-B895-90E3E167C715}" type="presParOf" srcId="{07CDE1E3-B280-42B5-BA54-E2668CCBC5D5}" destId="{77FFA3C3-1E13-49A8-B9CE-8C371917A406}" srcOrd="2" destOrd="0" presId="urn:microsoft.com/office/officeart/2008/layout/NameandTitleOrganizationalChart"/>
    <dgm:cxn modelId="{4B4363E6-4AF6-4CC5-AC2F-1CEFE25E9784}" type="presParOf" srcId="{4D8EDCAC-D078-47C4-89DA-4B7C70C05A01}" destId="{1B9F8075-E03D-484B-9993-A50EF9B9AEE2}" srcOrd="1" destOrd="0" presId="urn:microsoft.com/office/officeart/2008/layout/NameandTitleOrganizationalChart"/>
    <dgm:cxn modelId="{E3933848-C667-4ED5-9003-C8FE9F3EFF8E}" type="presParOf" srcId="{1B9F8075-E03D-484B-9993-A50EF9B9AEE2}" destId="{1B93E9FD-7438-4C95-AB0E-DBBAC380D9ED}" srcOrd="0" destOrd="0" presId="urn:microsoft.com/office/officeart/2008/layout/NameandTitleOrganizationalChart"/>
    <dgm:cxn modelId="{3D0C2835-2585-4A0B-81B7-94F2127F2656}" type="presParOf" srcId="{1B9F8075-E03D-484B-9993-A50EF9B9AEE2}" destId="{49F29D7F-F945-4A2E-80E8-AFCBF8894CAC}" srcOrd="1" destOrd="0" presId="urn:microsoft.com/office/officeart/2008/layout/NameandTitleOrganizationalChart"/>
    <dgm:cxn modelId="{FE691FF0-C3DB-498A-8146-E4151C94C021}" type="presParOf" srcId="{49F29D7F-F945-4A2E-80E8-AFCBF8894CAC}" destId="{96AFB5B1-14EA-4972-8AE1-2485452D3BD7}" srcOrd="0" destOrd="0" presId="urn:microsoft.com/office/officeart/2008/layout/NameandTitleOrganizationalChart"/>
    <dgm:cxn modelId="{80D49458-EE71-4B01-A3D6-82A3F85AE88C}" type="presParOf" srcId="{96AFB5B1-14EA-4972-8AE1-2485452D3BD7}" destId="{52B407D7-5434-4963-B2FD-412C85623A63}" srcOrd="0" destOrd="0" presId="urn:microsoft.com/office/officeart/2008/layout/NameandTitleOrganizationalChart"/>
    <dgm:cxn modelId="{502CB48D-AE2F-4EF4-A6F7-FD4BF73502C1}" type="presParOf" srcId="{96AFB5B1-14EA-4972-8AE1-2485452D3BD7}" destId="{7D0AEB7F-D53D-4532-9690-D215FDD4DA1B}" srcOrd="1" destOrd="0" presId="urn:microsoft.com/office/officeart/2008/layout/NameandTitleOrganizationalChart"/>
    <dgm:cxn modelId="{619BBC3D-5475-4780-9BBF-9145142114AE}" type="presParOf" srcId="{96AFB5B1-14EA-4972-8AE1-2485452D3BD7}" destId="{C810E0AD-2DE4-491D-9818-84423FABF08D}" srcOrd="2" destOrd="0" presId="urn:microsoft.com/office/officeart/2008/layout/NameandTitleOrganizationalChart"/>
    <dgm:cxn modelId="{AFACB989-F3E3-4265-8924-5A5886DCE42C}" type="presParOf" srcId="{49F29D7F-F945-4A2E-80E8-AFCBF8894CAC}" destId="{44D4E21A-FE14-4250-826D-7B94EB9F96DA}" srcOrd="1" destOrd="0" presId="urn:microsoft.com/office/officeart/2008/layout/NameandTitleOrganizationalChart"/>
    <dgm:cxn modelId="{B915C48F-9F15-4287-BEE1-92855B50C7A6}" type="presParOf" srcId="{49F29D7F-F945-4A2E-80E8-AFCBF8894CAC}" destId="{20A5C779-80C8-493C-95F8-7DC4C887530C}" srcOrd="2" destOrd="0" presId="urn:microsoft.com/office/officeart/2008/layout/NameandTitleOrganizationalChart"/>
    <dgm:cxn modelId="{822C5AB2-49DD-474F-9003-93826C177F05}" type="presParOf" srcId="{1B9F8075-E03D-484B-9993-A50EF9B9AEE2}" destId="{09ECA07B-F34F-4A65-882D-A7F0D4F94F31}" srcOrd="2" destOrd="0" presId="urn:microsoft.com/office/officeart/2008/layout/NameandTitleOrganizationalChart"/>
    <dgm:cxn modelId="{087389F1-D831-4BF6-BD91-A94CC485E108}" type="presParOf" srcId="{1B9F8075-E03D-484B-9993-A50EF9B9AEE2}" destId="{23AE9B08-C808-4AEF-8A02-39B10BA5064F}" srcOrd="3" destOrd="0" presId="urn:microsoft.com/office/officeart/2008/layout/NameandTitleOrganizationalChart"/>
    <dgm:cxn modelId="{FAD3AB35-E138-4BE8-BFAD-7F6D79257D92}" type="presParOf" srcId="{23AE9B08-C808-4AEF-8A02-39B10BA5064F}" destId="{FE62320C-7199-4BF7-B3FE-8D953F8F9359}" srcOrd="0" destOrd="0" presId="urn:microsoft.com/office/officeart/2008/layout/NameandTitleOrganizationalChart"/>
    <dgm:cxn modelId="{B38BE22F-0C0A-4458-A5C4-859646D8E8AA}" type="presParOf" srcId="{FE62320C-7199-4BF7-B3FE-8D953F8F9359}" destId="{65E500B8-7CC0-4B87-9221-D34699D05B0B}" srcOrd="0" destOrd="0" presId="urn:microsoft.com/office/officeart/2008/layout/NameandTitleOrganizationalChart"/>
    <dgm:cxn modelId="{5AA6FA78-BA02-405C-BAB3-48C645366E7A}" type="presParOf" srcId="{FE62320C-7199-4BF7-B3FE-8D953F8F9359}" destId="{E38BDC89-1EDD-42A0-8B52-13E56874FBE0}" srcOrd="1" destOrd="0" presId="urn:microsoft.com/office/officeart/2008/layout/NameandTitleOrganizationalChart"/>
    <dgm:cxn modelId="{6A6A44BB-D8BC-47B2-8D4F-C30CEE048364}" type="presParOf" srcId="{FE62320C-7199-4BF7-B3FE-8D953F8F9359}" destId="{F63059DC-0E8A-4B9C-9BE7-32B5A3257458}" srcOrd="2" destOrd="0" presId="urn:microsoft.com/office/officeart/2008/layout/NameandTitleOrganizationalChart"/>
    <dgm:cxn modelId="{95D68D96-9E1B-4FE5-AC01-3266F9A5DD6D}" type="presParOf" srcId="{23AE9B08-C808-4AEF-8A02-39B10BA5064F}" destId="{8E93C5F4-2C8B-45A7-A1A5-883E946F735E}" srcOrd="1" destOrd="0" presId="urn:microsoft.com/office/officeart/2008/layout/NameandTitleOrganizationalChart"/>
    <dgm:cxn modelId="{719D4016-A74A-4C5D-A62B-DCE2699F804B}" type="presParOf" srcId="{23AE9B08-C808-4AEF-8A02-39B10BA5064F}" destId="{4AE5D2CC-400D-4C16-A984-AE526564BB8B}" srcOrd="2" destOrd="0" presId="urn:microsoft.com/office/officeart/2008/layout/NameandTitleOrganizationalChart"/>
    <dgm:cxn modelId="{D8153EF2-10C2-4012-BCB0-33BE02929115}" type="presParOf" srcId="{1B9F8075-E03D-484B-9993-A50EF9B9AEE2}" destId="{54B62E2B-7640-4B3F-8092-E9E5A8DABBF4}" srcOrd="4" destOrd="0" presId="urn:microsoft.com/office/officeart/2008/layout/NameandTitleOrganizationalChart"/>
    <dgm:cxn modelId="{AE742CB3-AADA-495E-8B2A-5F0FD8DC69F8}" type="presParOf" srcId="{1B9F8075-E03D-484B-9993-A50EF9B9AEE2}" destId="{F64EBE66-E313-47DD-8909-E020BE5B071E}" srcOrd="5" destOrd="0" presId="urn:microsoft.com/office/officeart/2008/layout/NameandTitleOrganizationalChart"/>
    <dgm:cxn modelId="{B339A260-9887-469E-97FD-C170DF4C3428}" type="presParOf" srcId="{F64EBE66-E313-47DD-8909-E020BE5B071E}" destId="{ECC518FC-58B0-4DFE-A40A-6D10AB1871E3}" srcOrd="0" destOrd="0" presId="urn:microsoft.com/office/officeart/2008/layout/NameandTitleOrganizationalChart"/>
    <dgm:cxn modelId="{CE570098-C6D2-495A-B2A6-BC2E1289CBF0}" type="presParOf" srcId="{ECC518FC-58B0-4DFE-A40A-6D10AB1871E3}" destId="{35A4BCE6-051F-47D9-B717-A5DB74BF0AFB}" srcOrd="0" destOrd="0" presId="urn:microsoft.com/office/officeart/2008/layout/NameandTitleOrganizationalChart"/>
    <dgm:cxn modelId="{64E6C205-8BF1-423F-9F1B-6BAEF0139950}" type="presParOf" srcId="{ECC518FC-58B0-4DFE-A40A-6D10AB1871E3}" destId="{DE051D66-2BDD-4476-A8D0-78BD221AC5AE}" srcOrd="1" destOrd="0" presId="urn:microsoft.com/office/officeart/2008/layout/NameandTitleOrganizationalChart"/>
    <dgm:cxn modelId="{2CB7D53A-E26C-41A5-86C5-60B2828276F4}" type="presParOf" srcId="{ECC518FC-58B0-4DFE-A40A-6D10AB1871E3}" destId="{712E58AA-6764-4A69-B171-0E357B23B980}" srcOrd="2" destOrd="0" presId="urn:microsoft.com/office/officeart/2008/layout/NameandTitleOrganizationalChart"/>
    <dgm:cxn modelId="{9B0F47FC-8F99-4A27-9DF3-2A08F2FBDB51}" type="presParOf" srcId="{F64EBE66-E313-47DD-8909-E020BE5B071E}" destId="{C28C365E-697A-4DF3-B245-78F44718CE7F}" srcOrd="1" destOrd="0" presId="urn:microsoft.com/office/officeart/2008/layout/NameandTitleOrganizationalChart"/>
    <dgm:cxn modelId="{F66B9BD2-501C-47BA-A449-2E921299C941}" type="presParOf" srcId="{F64EBE66-E313-47DD-8909-E020BE5B071E}" destId="{2F7C03FE-7ADE-48AC-A61E-4C23FF3C9DF6}" srcOrd="2" destOrd="0" presId="urn:microsoft.com/office/officeart/2008/layout/NameandTitleOrganizationalChart"/>
    <dgm:cxn modelId="{92DEC242-0A25-49FD-9B63-226E7C517CE2}" type="presParOf" srcId="{1B9F8075-E03D-484B-9993-A50EF9B9AEE2}" destId="{C6325091-6403-4345-8224-6ABC28F367C9}" srcOrd="6" destOrd="0" presId="urn:microsoft.com/office/officeart/2008/layout/NameandTitleOrganizationalChart"/>
    <dgm:cxn modelId="{F0A83F96-F3E2-4639-8737-FCC94B4C4C6A}" type="presParOf" srcId="{1B9F8075-E03D-484B-9993-A50EF9B9AEE2}" destId="{7EE5F9E9-44DD-438A-895D-FD5CE2F8A600}" srcOrd="7" destOrd="0" presId="urn:microsoft.com/office/officeart/2008/layout/NameandTitleOrganizationalChart"/>
    <dgm:cxn modelId="{3434B26F-F500-41F6-B259-1334C5ABD95B}" type="presParOf" srcId="{7EE5F9E9-44DD-438A-895D-FD5CE2F8A600}" destId="{4445E046-A3B1-4C19-9B98-E6291013BBFF}" srcOrd="0" destOrd="0" presId="urn:microsoft.com/office/officeart/2008/layout/NameandTitleOrganizationalChart"/>
    <dgm:cxn modelId="{16988E2B-D95B-41D6-8D35-EF1F85335610}" type="presParOf" srcId="{4445E046-A3B1-4C19-9B98-E6291013BBFF}" destId="{D1519602-8BE5-46E2-9C69-13E40CB6C545}" srcOrd="0" destOrd="0" presId="urn:microsoft.com/office/officeart/2008/layout/NameandTitleOrganizationalChart"/>
    <dgm:cxn modelId="{87CB435A-FDA1-4A5A-B8A9-3F4FE3044482}" type="presParOf" srcId="{4445E046-A3B1-4C19-9B98-E6291013BBFF}" destId="{6D0CAF55-1475-4E48-B379-C2F34CFF4582}" srcOrd="1" destOrd="0" presId="urn:microsoft.com/office/officeart/2008/layout/NameandTitleOrganizationalChart"/>
    <dgm:cxn modelId="{6609011F-7CD6-4DBD-B193-06C2C9EA9317}" type="presParOf" srcId="{4445E046-A3B1-4C19-9B98-E6291013BBFF}" destId="{0D8D6747-D04E-440C-8E70-63F0D9141C5E}" srcOrd="2" destOrd="0" presId="urn:microsoft.com/office/officeart/2008/layout/NameandTitleOrganizationalChart"/>
    <dgm:cxn modelId="{7EA7366D-B182-4A2E-8A6D-0748883538A7}" type="presParOf" srcId="{7EE5F9E9-44DD-438A-895D-FD5CE2F8A600}" destId="{5843F665-6BB4-4591-BAD1-F513159390A4}" srcOrd="1" destOrd="0" presId="urn:microsoft.com/office/officeart/2008/layout/NameandTitleOrganizationalChart"/>
    <dgm:cxn modelId="{74B0EAC9-8AEC-47B8-91A0-A198E8D0463A}" type="presParOf" srcId="{7EE5F9E9-44DD-438A-895D-FD5CE2F8A600}" destId="{4B1FA7D8-FBF3-4322-9A6F-7405DDB48964}" srcOrd="2" destOrd="0" presId="urn:microsoft.com/office/officeart/2008/layout/NameandTitleOrganizationalChart"/>
    <dgm:cxn modelId="{D25DA2C5-B761-4480-8A46-9517F8A97131}" type="presParOf" srcId="{1B9F8075-E03D-484B-9993-A50EF9B9AEE2}" destId="{17940182-E03B-4337-8824-1C355B2662CE}" srcOrd="8" destOrd="0" presId="urn:microsoft.com/office/officeart/2008/layout/NameandTitleOrganizationalChart"/>
    <dgm:cxn modelId="{E4790131-CF70-4D7D-995C-1BBE18BA9692}" type="presParOf" srcId="{1B9F8075-E03D-484B-9993-A50EF9B9AEE2}" destId="{C490DA99-6AE7-420B-931C-E9F2DBA50AC8}" srcOrd="9" destOrd="0" presId="urn:microsoft.com/office/officeart/2008/layout/NameandTitleOrganizationalChart"/>
    <dgm:cxn modelId="{55B65993-48ED-4EB2-802D-F2042AE86C70}" type="presParOf" srcId="{C490DA99-6AE7-420B-931C-E9F2DBA50AC8}" destId="{5150B08C-13FD-4D4D-8782-4D0B0171FBFC}" srcOrd="0" destOrd="0" presId="urn:microsoft.com/office/officeart/2008/layout/NameandTitleOrganizationalChart"/>
    <dgm:cxn modelId="{2BB234EC-A1FF-4197-AD4F-406DCC928B8F}" type="presParOf" srcId="{5150B08C-13FD-4D4D-8782-4D0B0171FBFC}" destId="{7E676896-D4B9-486B-9751-8EECDA5CC0B8}" srcOrd="0" destOrd="0" presId="urn:microsoft.com/office/officeart/2008/layout/NameandTitleOrganizationalChart"/>
    <dgm:cxn modelId="{385C94A4-3795-4519-8758-EA1F8FD37AA5}" type="presParOf" srcId="{5150B08C-13FD-4D4D-8782-4D0B0171FBFC}" destId="{8FA0707F-6EDA-45BC-824B-BBA6EE528F80}" srcOrd="1" destOrd="0" presId="urn:microsoft.com/office/officeart/2008/layout/NameandTitleOrganizationalChart"/>
    <dgm:cxn modelId="{438DB38D-F863-4769-8ACC-CE260AC7133B}" type="presParOf" srcId="{5150B08C-13FD-4D4D-8782-4D0B0171FBFC}" destId="{33CA8A6C-2CE8-4158-8B81-A47B020136F8}" srcOrd="2" destOrd="0" presId="urn:microsoft.com/office/officeart/2008/layout/NameandTitleOrganizationalChart"/>
    <dgm:cxn modelId="{33F566B3-6A2B-4F41-B4DD-7C785E5A89A6}" type="presParOf" srcId="{C490DA99-6AE7-420B-931C-E9F2DBA50AC8}" destId="{D990C3D6-10F0-4476-B813-F5138A1F29AD}" srcOrd="1" destOrd="0" presId="urn:microsoft.com/office/officeart/2008/layout/NameandTitleOrganizationalChart"/>
    <dgm:cxn modelId="{C79AE001-047D-43D7-94A0-19B69B450877}" type="presParOf" srcId="{C490DA99-6AE7-420B-931C-E9F2DBA50AC8}" destId="{F7D0361D-CA1C-410E-BE52-1DA04DDDF9C8}" srcOrd="2" destOrd="0" presId="urn:microsoft.com/office/officeart/2008/layout/NameandTitleOrganizationalChart"/>
    <dgm:cxn modelId="{EC160206-784D-4110-9DFD-1CB069A85D30}" type="presParOf" srcId="{1B9F8075-E03D-484B-9993-A50EF9B9AEE2}" destId="{13EC350D-5083-450E-A67E-B2D2792D858A}" srcOrd="10" destOrd="0" presId="urn:microsoft.com/office/officeart/2008/layout/NameandTitleOrganizationalChart"/>
    <dgm:cxn modelId="{9EF36DA9-91DD-409F-9DA3-5D76F88AE598}" type="presParOf" srcId="{1B9F8075-E03D-484B-9993-A50EF9B9AEE2}" destId="{0E3F5AB9-8DF1-434E-A66D-D1A14F8155EC}" srcOrd="11" destOrd="0" presId="urn:microsoft.com/office/officeart/2008/layout/NameandTitleOrganizationalChart"/>
    <dgm:cxn modelId="{07CD5D9F-0E34-41AD-9C2E-46FE8DFB6818}" type="presParOf" srcId="{0E3F5AB9-8DF1-434E-A66D-D1A14F8155EC}" destId="{F66D55B5-2402-4D35-9A09-33F19ED3E2F8}" srcOrd="0" destOrd="0" presId="urn:microsoft.com/office/officeart/2008/layout/NameandTitleOrganizationalChart"/>
    <dgm:cxn modelId="{98DA3690-B1F5-4046-9916-4F4701757DD4}" type="presParOf" srcId="{F66D55B5-2402-4D35-9A09-33F19ED3E2F8}" destId="{5CFEC6D8-7A4B-4409-A0CD-41829FC62731}" srcOrd="0" destOrd="0" presId="urn:microsoft.com/office/officeart/2008/layout/NameandTitleOrganizationalChart"/>
    <dgm:cxn modelId="{CB66CE3E-398F-44A8-9A3B-144DD023FB8F}" type="presParOf" srcId="{F66D55B5-2402-4D35-9A09-33F19ED3E2F8}" destId="{0F9358D8-5738-415D-A2A5-7884D43401CB}" srcOrd="1" destOrd="0" presId="urn:microsoft.com/office/officeart/2008/layout/NameandTitleOrganizationalChart"/>
    <dgm:cxn modelId="{3F38CBDA-7203-4E95-A403-6DA19F2A8562}" type="presParOf" srcId="{F66D55B5-2402-4D35-9A09-33F19ED3E2F8}" destId="{BA9147B7-31C2-4502-B0B6-41A1E2E33644}" srcOrd="2" destOrd="0" presId="urn:microsoft.com/office/officeart/2008/layout/NameandTitleOrganizationalChart"/>
    <dgm:cxn modelId="{ECC6C382-C169-4F49-977E-884D2772FEDA}" type="presParOf" srcId="{0E3F5AB9-8DF1-434E-A66D-D1A14F8155EC}" destId="{D445D257-9845-4A20-9445-BF8A00290BAB}" srcOrd="1" destOrd="0" presId="urn:microsoft.com/office/officeart/2008/layout/NameandTitleOrganizationalChart"/>
    <dgm:cxn modelId="{336B78CC-F004-4EF9-A740-9050EE3978EE}" type="presParOf" srcId="{0E3F5AB9-8DF1-434E-A66D-D1A14F8155EC}" destId="{B13E1F27-0628-4EAE-913E-C5C1411BCD6A}" srcOrd="2" destOrd="0" presId="urn:microsoft.com/office/officeart/2008/layout/NameandTitleOrganizationalChart"/>
    <dgm:cxn modelId="{84B63A44-AF66-4DBC-94D2-9127C0DC8F0A}" type="presParOf" srcId="{4D8EDCAC-D078-47C4-89DA-4B7C70C05A01}" destId="{A4E97BD8-F80E-4FB6-B1EC-2270B1DB2827}" srcOrd="2" destOrd="0" presId="urn:microsoft.com/office/officeart/2008/layout/NameandTitleOrganizationalChart"/>
    <dgm:cxn modelId="{AED41DFE-1EB2-4A1C-85BF-0584FF026857}" type="presParOf" srcId="{A4E97BD8-F80E-4FB6-B1EC-2270B1DB2827}" destId="{0DC67EA8-FD04-41C6-BE01-E63994B1227D}" srcOrd="0" destOrd="0" presId="urn:microsoft.com/office/officeart/2008/layout/NameandTitleOrganizationalChart"/>
    <dgm:cxn modelId="{D625DF76-6ECD-4A3C-839D-44CB54223CB1}" type="presParOf" srcId="{A4E97BD8-F80E-4FB6-B1EC-2270B1DB2827}" destId="{6CF2B8C0-BC57-4C64-831C-869D82161731}" srcOrd="1" destOrd="0" presId="urn:microsoft.com/office/officeart/2008/layout/NameandTitleOrganizationalChart"/>
    <dgm:cxn modelId="{E074383F-B322-465E-87BB-5070CCDF86DA}" type="presParOf" srcId="{6CF2B8C0-BC57-4C64-831C-869D82161731}" destId="{BDDDA579-E7F9-4695-92EB-2102D4F4B403}" srcOrd="0" destOrd="0" presId="urn:microsoft.com/office/officeart/2008/layout/NameandTitleOrganizationalChart"/>
    <dgm:cxn modelId="{663C87E6-91E7-490C-AF46-20A643B6D85B}" type="presParOf" srcId="{BDDDA579-E7F9-4695-92EB-2102D4F4B403}" destId="{C49D6073-6D28-49F4-BAF3-578B4FDF4CE6}" srcOrd="0" destOrd="0" presId="urn:microsoft.com/office/officeart/2008/layout/NameandTitleOrganizationalChart"/>
    <dgm:cxn modelId="{DB1F742C-D0FA-4BBF-B344-CE46CBFF5B8D}" type="presParOf" srcId="{BDDDA579-E7F9-4695-92EB-2102D4F4B403}" destId="{7B6AF8C6-35B6-4073-AE03-2FBC0360C20D}" srcOrd="1" destOrd="0" presId="urn:microsoft.com/office/officeart/2008/layout/NameandTitleOrganizationalChart"/>
    <dgm:cxn modelId="{83C60E3C-CC44-406A-8EFD-5020CDF57D91}" type="presParOf" srcId="{BDDDA579-E7F9-4695-92EB-2102D4F4B403}" destId="{5C10C025-CBAC-4633-9242-CDEF75537CC9}" srcOrd="2" destOrd="0" presId="urn:microsoft.com/office/officeart/2008/layout/NameandTitleOrganizationalChart"/>
    <dgm:cxn modelId="{DA777CD5-62D0-47F8-8D4D-DDC33DA6FC23}" type="presParOf" srcId="{6CF2B8C0-BC57-4C64-831C-869D82161731}" destId="{80CD8599-E49D-4309-9F62-674ECD929134}" srcOrd="1" destOrd="0" presId="urn:microsoft.com/office/officeart/2008/layout/NameandTitleOrganizationalChart"/>
    <dgm:cxn modelId="{C4FB9065-391E-478E-9BDF-98A0CCC20161}" type="presParOf" srcId="{6CF2B8C0-BC57-4C64-831C-869D82161731}" destId="{9AE2B518-77B1-4655-AF97-F31159C8FF7A}" srcOrd="2" destOrd="0" presId="urn:microsoft.com/office/officeart/2008/layout/NameandTitleOrganizationalChart"/>
    <dgm:cxn modelId="{FDFF2492-84E5-44B1-A575-17797C2CC9BF}" type="presParOf" srcId="{A4E97BD8-F80E-4FB6-B1EC-2270B1DB2827}" destId="{F7592E07-67E8-44EE-9AB2-8209C12D08AC}" srcOrd="2" destOrd="0" presId="urn:microsoft.com/office/officeart/2008/layout/NameandTitleOrganizationalChart"/>
    <dgm:cxn modelId="{ECD2CECE-2FC0-4C2D-AB34-4AFE326D4F31}" type="presParOf" srcId="{A4E97BD8-F80E-4FB6-B1EC-2270B1DB2827}" destId="{80A96452-F086-46E9-9180-7401269C5A73}" srcOrd="3" destOrd="0" presId="urn:microsoft.com/office/officeart/2008/layout/NameandTitleOrganizationalChart"/>
    <dgm:cxn modelId="{1C4CBC86-89AC-4B30-85B0-ECEB9782CAF8}" type="presParOf" srcId="{80A96452-F086-46E9-9180-7401269C5A73}" destId="{0B04CEC2-2D98-456D-8D1F-EE7B479DD0A3}" srcOrd="0" destOrd="0" presId="urn:microsoft.com/office/officeart/2008/layout/NameandTitleOrganizationalChart"/>
    <dgm:cxn modelId="{463D7DB1-C786-407B-81DB-ABA0151FDF0F}" type="presParOf" srcId="{0B04CEC2-2D98-456D-8D1F-EE7B479DD0A3}" destId="{B1FBFFE9-5170-4884-A66A-D690970222A8}" srcOrd="0" destOrd="0" presId="urn:microsoft.com/office/officeart/2008/layout/NameandTitleOrganizationalChart"/>
    <dgm:cxn modelId="{19DCD93E-32CF-4E79-B67B-535D7BFFDBC9}" type="presParOf" srcId="{0B04CEC2-2D98-456D-8D1F-EE7B479DD0A3}" destId="{CC6560FB-5994-441A-8334-28BA36DC1486}" srcOrd="1" destOrd="0" presId="urn:microsoft.com/office/officeart/2008/layout/NameandTitleOrganizationalChart"/>
    <dgm:cxn modelId="{D646632D-9F88-455B-8407-F3465CF5E3AD}" type="presParOf" srcId="{0B04CEC2-2D98-456D-8D1F-EE7B479DD0A3}" destId="{4AD3655C-8CEC-4A69-93D1-3DE32A231C59}" srcOrd="2" destOrd="0" presId="urn:microsoft.com/office/officeart/2008/layout/NameandTitleOrganizationalChart"/>
    <dgm:cxn modelId="{1FD5A04C-36C5-4DDF-9927-163A0EA23EA3}" type="presParOf" srcId="{80A96452-F086-46E9-9180-7401269C5A73}" destId="{0AB138C5-71A8-44D7-ADD5-CB4874DB475B}" srcOrd="1" destOrd="0" presId="urn:microsoft.com/office/officeart/2008/layout/NameandTitleOrganizationalChart"/>
    <dgm:cxn modelId="{B9543021-EF3A-4463-AB7A-F7324112B010}" type="presParOf" srcId="{80A96452-F086-46E9-9180-7401269C5A73}" destId="{1408A40A-3FE1-47AF-A1E7-716E10F9D273}" srcOrd="2" destOrd="0" presId="urn:microsoft.com/office/officeart/2008/layout/NameandTitleOrganizationalChart"/>
    <dgm:cxn modelId="{1FFEBBA2-AE6F-4991-886D-C7BC64073D0A}" type="presParOf" srcId="{2CF24D95-26EA-440E-862A-83BBD7A85E36}" destId="{9F34FACC-85D7-46A8-83B2-1197992CCAC3}" srcOrd="2" destOrd="0" presId="urn:microsoft.com/office/officeart/2008/layout/NameandTitleOrganizationalChart"/>
    <dgm:cxn modelId="{BDEB92EE-0D31-4A72-AB24-F65968D90FE6}" type="presParOf" srcId="{9F34FACC-85D7-46A8-83B2-1197992CCAC3}" destId="{D2923D74-A5FE-4952-80AF-EC70E86E4A65}" srcOrd="0" destOrd="0" presId="urn:microsoft.com/office/officeart/2008/layout/NameandTitleOrganizationalChart"/>
    <dgm:cxn modelId="{047C34EA-F580-41D4-A852-E00BC93C6080}" type="presParOf" srcId="{9F34FACC-85D7-46A8-83B2-1197992CCAC3}" destId="{26FEC004-594D-40EF-87B2-1C375551E06D}" srcOrd="1" destOrd="0" presId="urn:microsoft.com/office/officeart/2008/layout/NameandTitleOrganizationalChart"/>
    <dgm:cxn modelId="{FF07BEFA-D723-4745-944B-9648A3E3507E}" type="presParOf" srcId="{26FEC004-594D-40EF-87B2-1C375551E06D}" destId="{8C914F49-1269-4CDF-9DB0-093F6BB187FA}" srcOrd="0" destOrd="0" presId="urn:microsoft.com/office/officeart/2008/layout/NameandTitleOrganizationalChart"/>
    <dgm:cxn modelId="{0E5AC2E4-4C4C-4E48-9BAF-B18F265C6699}" type="presParOf" srcId="{8C914F49-1269-4CDF-9DB0-093F6BB187FA}" destId="{AE2C82A7-9DF6-40FC-8328-CD3D772BE6D9}" srcOrd="0" destOrd="0" presId="urn:microsoft.com/office/officeart/2008/layout/NameandTitleOrganizationalChart"/>
    <dgm:cxn modelId="{18263595-13F0-472B-8AC5-1F5E93B39F67}" type="presParOf" srcId="{8C914F49-1269-4CDF-9DB0-093F6BB187FA}" destId="{9B917536-20A7-40DA-992B-294FDF828261}" srcOrd="1" destOrd="0" presId="urn:microsoft.com/office/officeart/2008/layout/NameandTitleOrganizationalChart"/>
    <dgm:cxn modelId="{6D390019-A088-4C53-A791-A88C379AEB84}" type="presParOf" srcId="{8C914F49-1269-4CDF-9DB0-093F6BB187FA}" destId="{9B5C04D9-6BF8-4318-B23E-4B23B8C80614}" srcOrd="2" destOrd="0" presId="urn:microsoft.com/office/officeart/2008/layout/NameandTitleOrganizationalChart"/>
    <dgm:cxn modelId="{F9C8F688-2DEA-40DB-9439-D6359E453AAC}" type="presParOf" srcId="{26FEC004-594D-40EF-87B2-1C375551E06D}" destId="{7769D515-9B9B-4F48-BFD3-0187BFB81519}" srcOrd="1" destOrd="0" presId="urn:microsoft.com/office/officeart/2008/layout/NameandTitleOrganizationalChart"/>
    <dgm:cxn modelId="{366B41A1-6B4C-4409-8B3E-E6CEEFEAB3FB}" type="presParOf" srcId="{26FEC004-594D-40EF-87B2-1C375551E06D}" destId="{7199CCD2-B889-4D88-8186-1C0FDF298581}" srcOrd="2" destOrd="0" presId="urn:microsoft.com/office/officeart/2008/layout/NameandTitleOrganizational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E902E1-267A-46E2-8EAF-26674F0F4FFC}">
      <dsp:nvSpPr>
        <dsp:cNvPr id="0" name=""/>
        <dsp:cNvSpPr/>
      </dsp:nvSpPr>
      <dsp:spPr>
        <a:xfrm>
          <a:off x="658873" y="0"/>
          <a:ext cx="7467229" cy="5135586"/>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891648DC-1995-46E6-8AF9-003DBAF5D0CC}">
      <dsp:nvSpPr>
        <dsp:cNvPr id="0" name=""/>
        <dsp:cNvSpPr/>
      </dsp:nvSpPr>
      <dsp:spPr>
        <a:xfrm>
          <a:off x="2078" y="1368150"/>
          <a:ext cx="2898574" cy="2399284"/>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Mandate:</a:t>
          </a:r>
        </a:p>
        <a:p>
          <a:pPr lvl="0" algn="ctr" defTabSz="622300">
            <a:lnSpc>
              <a:spcPct val="90000"/>
            </a:lnSpc>
            <a:spcBef>
              <a:spcPct val="0"/>
            </a:spcBef>
            <a:spcAft>
              <a:spcPct val="3500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lead and coordinate an integrated approach to the promotion and development of entrepreneurship, small businesses and co-operatives, and ensure an enabling legislative and policy environment to support their growth and sustainability.</a:t>
          </a:r>
          <a:endParaRPr lang="en-US" sz="1400" kern="1200" dirty="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2078" y="1368150"/>
        <a:ext cx="2898574" cy="2399284"/>
      </dsp:txXfrm>
    </dsp:sp>
    <dsp:sp modelId="{29B56835-EA75-44B3-A045-0450C0D9D0E5}">
      <dsp:nvSpPr>
        <dsp:cNvPr id="0" name=""/>
        <dsp:cNvSpPr/>
      </dsp:nvSpPr>
      <dsp:spPr>
        <a:xfrm>
          <a:off x="3037126" y="1493161"/>
          <a:ext cx="2801069" cy="2054234"/>
        </a:xfrm>
        <a:prstGeom prst="round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Mission:</a:t>
          </a:r>
        </a:p>
        <a:p>
          <a:pPr lvl="0" algn="ctr" defTabSz="622300">
            <a:lnSpc>
              <a:spcPct val="90000"/>
            </a:lnSpc>
            <a:spcBef>
              <a:spcPct val="0"/>
            </a:spcBef>
            <a:spcAft>
              <a:spcPct val="35000"/>
            </a:spcAft>
          </a:pPr>
          <a:endParaRPr lang="en-US" sz="1400" b="1" kern="1200" dirty="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The coordination, integration and </a:t>
          </a:r>
          <a:r>
            <a:rPr lang="en-US" sz="1400" kern="1200" dirty="0" err="1">
              <a:solidFill>
                <a:schemeClr val="tx1"/>
              </a:solidFill>
              <a:latin typeface="Arial" panose="020B0604020202020204" pitchFamily="34" charset="0"/>
              <a:cs typeface="Arial" panose="020B0604020202020204" pitchFamily="34" charset="0"/>
            </a:rPr>
            <a:t>mobilisation</a:t>
          </a:r>
          <a:r>
            <a:rPr lang="en-US" sz="1400" kern="1200" dirty="0">
              <a:solidFill>
                <a:schemeClr val="tx1"/>
              </a:solidFill>
              <a:latin typeface="Arial" panose="020B0604020202020204" pitchFamily="34" charset="0"/>
              <a:cs typeface="Arial" panose="020B0604020202020204" pitchFamily="34" charset="0"/>
            </a:rPr>
            <a:t> of efforts and resources towards the creation of an enabling environment for the growth and sustainability of SMMEs and Co-operatives.</a:t>
          </a:r>
        </a:p>
        <a:p>
          <a:pPr lvl="0" algn="ct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3037126" y="1493161"/>
        <a:ext cx="2801069" cy="2054234"/>
      </dsp:txXfrm>
    </dsp:sp>
    <dsp:sp modelId="{49EDA72C-4F06-4DFF-B5AE-B57D52523F73}">
      <dsp:nvSpPr>
        <dsp:cNvPr id="0" name=""/>
        <dsp:cNvSpPr/>
      </dsp:nvSpPr>
      <dsp:spPr>
        <a:xfrm>
          <a:off x="5981828" y="1540675"/>
          <a:ext cx="2801069" cy="2054234"/>
        </a:xfrm>
        <a:prstGeom prst="round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Vision:</a:t>
          </a:r>
        </a:p>
        <a:p>
          <a:pPr lvl="0" algn="ctr" defTabSz="711200">
            <a:lnSpc>
              <a:spcPct val="90000"/>
            </a:lnSpc>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A transformed and inclusive economy driven by sustainable, innovative SMMEs and Co-operatives.</a:t>
          </a:r>
        </a:p>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a:off x="5981828" y="1540675"/>
        <a:ext cx="2801069" cy="20542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2022/10/13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Cash flow projected R367.5 million</a:t>
            </a:r>
          </a:p>
        </p:txBody>
      </p:sp>
      <p:sp>
        <p:nvSpPr>
          <p:cNvPr id="4" name="Slide Number Placeholder 3"/>
          <p:cNvSpPr>
            <a:spLocks noGrp="1"/>
          </p:cNvSpPr>
          <p:nvPr>
            <p:ph type="sldNum" sz="quarter" idx="5"/>
          </p:nvPr>
        </p:nvSpPr>
        <p:spPr/>
        <p:txBody>
          <a:bodyPr/>
          <a:lstStyle/>
          <a:p>
            <a:fld id="{7EB3620E-113A-41EF-90B3-32956DD33426}" type="slidenum">
              <a:rPr lang="en-ZA" smtClean="0"/>
              <a:pPr/>
              <a:t>35</a:t>
            </a:fld>
            <a:endParaRPr lang="en-ZA" dirty="0"/>
          </a:p>
        </p:txBody>
      </p:sp>
    </p:spTree>
    <p:extLst>
      <p:ext uri="{BB962C8B-B14F-4D97-AF65-F5344CB8AC3E}">
        <p14:creationId xmlns:p14="http://schemas.microsoft.com/office/powerpoint/2010/main" xmlns="" val="196666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chemeClr val="tx1"/>
                </a:solidFill>
                <a:effectLst/>
                <a:latin typeface="Arial" panose="020B0604020202020204" pitchFamily="34" charset="0"/>
                <a:cs typeface="Arial" panose="020B0604020202020204" pitchFamily="34" charset="0"/>
              </a:rPr>
              <a:t>% Spent</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1: 187.9%</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2:  219.7%</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3:  108.4%</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4:  88.7%</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Total:  115.2%</a:t>
            </a:r>
            <a:r>
              <a:rPr lang="en-US" dirty="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36</a:t>
            </a:fld>
            <a:endParaRPr lang="en-ZA" dirty="0"/>
          </a:p>
        </p:txBody>
      </p:sp>
    </p:spTree>
    <p:extLst>
      <p:ext uri="{BB962C8B-B14F-4D97-AF65-F5344CB8AC3E}">
        <p14:creationId xmlns:p14="http://schemas.microsoft.com/office/powerpoint/2010/main" xmlns="" val="343318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 Spent</a:t>
            </a:r>
            <a:r>
              <a:rPr lang="en-US" dirty="0"/>
              <a:t> </a:t>
            </a:r>
          </a:p>
          <a:p>
            <a:r>
              <a:rPr lang="en-US" sz="1800" b="0" i="0" u="none" strike="noStrike" dirty="0">
                <a:solidFill>
                  <a:srgbClr val="000000"/>
                </a:solidFill>
                <a:effectLst/>
                <a:latin typeface="Calibri" panose="020F0502020204030204" pitchFamily="34" charset="0"/>
              </a:rPr>
              <a:t>COE:  79.6%</a:t>
            </a:r>
            <a:r>
              <a:rPr lang="en-US" dirty="0"/>
              <a:t> </a:t>
            </a:r>
          </a:p>
          <a:p>
            <a:r>
              <a:rPr lang="en-US" sz="1800" b="0" i="0" u="none" strike="noStrike" dirty="0">
                <a:solidFill>
                  <a:srgbClr val="000000"/>
                </a:solidFill>
                <a:effectLst/>
                <a:latin typeface="Calibri" panose="020F0502020204030204" pitchFamily="34" charset="0"/>
              </a:rPr>
              <a:t>G&amp;S:  114.9%</a:t>
            </a:r>
            <a:endParaRPr lang="en-US" dirty="0"/>
          </a:p>
          <a:p>
            <a:r>
              <a:rPr lang="en-US" sz="1800" b="0" i="0" u="none" strike="noStrike" dirty="0">
                <a:solidFill>
                  <a:srgbClr val="000000"/>
                </a:solidFill>
                <a:effectLst/>
                <a:latin typeface="Calibri" panose="020F0502020204030204" pitchFamily="34" charset="0"/>
              </a:rPr>
              <a:t>Interest:  0.0%</a:t>
            </a:r>
            <a:r>
              <a:rPr lang="en-US" dirty="0"/>
              <a:t> </a:t>
            </a:r>
          </a:p>
          <a:p>
            <a:r>
              <a:rPr lang="en-US" sz="1800" b="0" i="0" u="none" strike="noStrike" dirty="0">
                <a:solidFill>
                  <a:srgbClr val="000000"/>
                </a:solidFill>
                <a:effectLst/>
                <a:latin typeface="Calibri" panose="020F0502020204030204" pitchFamily="34" charset="0"/>
              </a:rPr>
              <a:t>Financial Assets:  0.0%</a:t>
            </a:r>
            <a:r>
              <a:rPr lang="en-US" dirty="0"/>
              <a:t> </a:t>
            </a:r>
          </a:p>
          <a:p>
            <a:r>
              <a:rPr lang="en-US" sz="1800" b="0" i="0" u="none" strike="noStrike" dirty="0">
                <a:solidFill>
                  <a:srgbClr val="000000"/>
                </a:solidFill>
                <a:effectLst/>
                <a:latin typeface="Calibri" panose="020F0502020204030204" pitchFamily="34" charset="0"/>
              </a:rPr>
              <a:t>Transfers:  120.8%</a:t>
            </a:r>
            <a:r>
              <a:rPr lang="en-US" dirty="0"/>
              <a:t> </a:t>
            </a:r>
          </a:p>
          <a:p>
            <a:r>
              <a:rPr lang="en-US" sz="1800" b="0" i="0" u="none" strike="noStrike" dirty="0">
                <a:solidFill>
                  <a:srgbClr val="000000"/>
                </a:solidFill>
                <a:effectLst/>
                <a:latin typeface="Calibri" panose="020F0502020204030204" pitchFamily="34" charset="0"/>
              </a:rPr>
              <a:t>Capital: 85.9%</a:t>
            </a:r>
            <a:r>
              <a:rPr lang="en-US" dirty="0"/>
              <a:t> </a:t>
            </a:r>
          </a:p>
          <a:p>
            <a:r>
              <a:rPr lang="en-US" sz="1800" b="0" i="0" u="none" strike="noStrike" dirty="0">
                <a:solidFill>
                  <a:srgbClr val="000000"/>
                </a:solidFill>
                <a:effectLst/>
                <a:latin typeface="Calibri" panose="020F0502020204030204" pitchFamily="34" charset="0"/>
              </a:rPr>
              <a:t>Total:   115.2%</a:t>
            </a:r>
            <a:r>
              <a:rPr lang="en-US" dirty="0"/>
              <a:t> </a:t>
            </a:r>
          </a:p>
        </p:txBody>
      </p:sp>
      <p:sp>
        <p:nvSpPr>
          <p:cNvPr id="4" name="Slide Number Placeholder 3"/>
          <p:cNvSpPr>
            <a:spLocks noGrp="1"/>
          </p:cNvSpPr>
          <p:nvPr>
            <p:ph type="sldNum" sz="quarter" idx="5"/>
          </p:nvPr>
        </p:nvSpPr>
        <p:spPr/>
        <p:txBody>
          <a:bodyPr/>
          <a:lstStyle/>
          <a:p>
            <a:fld id="{7EB3620E-113A-41EF-90B3-32956DD33426}" type="slidenum">
              <a:rPr lang="en-ZA" smtClean="0"/>
              <a:pPr/>
              <a:t>38</a:t>
            </a:fld>
            <a:endParaRPr lang="en-ZA" dirty="0"/>
          </a:p>
        </p:txBody>
      </p:sp>
    </p:spTree>
    <p:extLst>
      <p:ext uri="{BB962C8B-B14F-4D97-AF65-F5344CB8AC3E}">
        <p14:creationId xmlns:p14="http://schemas.microsoft.com/office/powerpoint/2010/main" xmlns="" val="118985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10/13/2022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10/13/2022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10/13/2022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10/13/2022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10/13/2022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10/13/2022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10/13/2022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10/13/2022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10/13/2022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10/13/2022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10/13/2022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10/13/2022</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xmlns="" id="{8F97B949-F475-47E8-B3CD-CE9EBDE004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xmlns="" id="{20FCDB4F-4046-4774-8FEA-433B0138C9FD}"/>
              </a:ext>
            </a:extLst>
          </p:cNvPr>
          <p:cNvGrpSpPr/>
          <p:nvPr/>
        </p:nvGrpSpPr>
        <p:grpSpPr>
          <a:xfrm>
            <a:off x="3048000" y="781961"/>
            <a:ext cx="5105400" cy="2130071"/>
            <a:chOff x="3048000" y="781961"/>
            <a:chExt cx="5105400" cy="2130071"/>
          </a:xfrm>
        </p:grpSpPr>
        <p:sp>
          <p:nvSpPr>
            <p:cNvPr id="10" name="TextBox 11">
              <a:extLst>
                <a:ext uri="{FF2B5EF4-FFF2-40B4-BE49-F238E27FC236}">
                  <a16:creationId xmlns:a16="http://schemas.microsoft.com/office/drawing/2014/main" xmlns="" id="{0A20D8A8-C606-4527-975B-102C40B7697A}"/>
                </a:ext>
              </a:extLst>
            </p:cNvPr>
            <p:cNvSpPr txBox="1"/>
            <p:nvPr/>
          </p:nvSpPr>
          <p:spPr>
            <a:xfrm>
              <a:off x="3048000" y="781961"/>
              <a:ext cx="4953000" cy="307777"/>
            </a:xfrm>
            <a:prstGeom prst="rect">
              <a:avLst/>
            </a:prstGeom>
          </p:spPr>
          <p:txBody>
            <a:bodyPr wrap="square" lIns="0" tIns="0" rIns="0" bIns="0" rtlCol="0" anchor="t">
              <a:spAutoFit/>
            </a:bodyPr>
            <a:lstStyle/>
            <a:p>
              <a:pPr marL="0" marR="0" lvl="0" indent="0" algn="ctr" defTabSz="457200" rtl="0" eaLnBrk="1" fontAlgn="auto" latinLnBrk="0" hangingPunct="1">
                <a:spcBef>
                  <a:spcPct val="0"/>
                </a:spcBef>
                <a:spcAft>
                  <a:spcPts val="0"/>
                </a:spcAft>
                <a:buClrTx/>
                <a:buSzTx/>
                <a:buFontTx/>
                <a:buNone/>
                <a:tabLst/>
                <a:defRPr/>
              </a:pPr>
              <a:r>
                <a:rPr lang="en-US" sz="2000" b="1" dirty="0">
                  <a:solidFill>
                    <a:srgbClr val="00764B"/>
                  </a:solidFill>
                  <a:latin typeface="Arial" panose="020B0604020202020204" pitchFamily="34" charset="0"/>
                  <a:cs typeface="Arial" panose="020B0604020202020204" pitchFamily="34" charset="0"/>
                </a:rPr>
                <a:t>DSBD 2021/22 ANNUAL REPORT</a:t>
              </a:r>
              <a:endParaRPr kumimoji="0" lang="en-US" sz="20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xmlns="" id="{73FA52EC-70DD-4EB3-9555-5E8B1061B79C}"/>
                </a:ext>
              </a:extLst>
            </p:cNvPr>
            <p:cNvSpPr txBox="1"/>
            <p:nvPr/>
          </p:nvSpPr>
          <p:spPr>
            <a:xfrm>
              <a:off x="3505200" y="1243626"/>
              <a:ext cx="4419600" cy="307777"/>
            </a:xfrm>
            <a:prstGeom prst="rect">
              <a:avLst/>
            </a:prstGeom>
          </p:spPr>
          <p:txBody>
            <a:bodyPr wrap="square" lIns="0" tIns="0" rIns="0" bIns="0" rtlCol="0" anchor="t">
              <a:spAutoFit/>
            </a:bodyPr>
            <a:lstStyle/>
            <a:p>
              <a:pPr marL="0" marR="0" lvl="0" indent="0" algn="ctr" defTabSz="457200" rtl="0" eaLnBrk="1" fontAlgn="auto" latinLnBrk="0" hangingPunct="1">
                <a:lnSpc>
                  <a:spcPts val="238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764B"/>
                </a:solidFill>
                <a:effectLst/>
                <a:uLnTx/>
                <a:uFillTx/>
                <a:latin typeface="Arialle"/>
                <a:ea typeface="+mn-ea"/>
                <a:cs typeface="+mn-cs"/>
              </a:endParaRPr>
            </a:p>
          </p:txBody>
        </p:sp>
        <p:sp>
          <p:nvSpPr>
            <p:cNvPr id="14" name="TextBox 13">
              <a:extLst>
                <a:ext uri="{FF2B5EF4-FFF2-40B4-BE49-F238E27FC236}">
                  <a16:creationId xmlns:a16="http://schemas.microsoft.com/office/drawing/2014/main" xmlns="" id="{71C4C79B-F36F-4C6B-BC1B-EA9B6196AECA}"/>
                </a:ext>
              </a:extLst>
            </p:cNvPr>
            <p:cNvSpPr txBox="1"/>
            <p:nvPr/>
          </p:nvSpPr>
          <p:spPr>
            <a:xfrm>
              <a:off x="4038600" y="1705291"/>
              <a:ext cx="4114800" cy="120674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Date: 12 October 2022</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764B"/>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lang="en-US" b="1" dirty="0">
                  <a:solidFill>
                    <a:srgbClr val="00764B"/>
                  </a:solidFill>
                  <a:latin typeface="Arialle"/>
                </a:rPr>
                <a:t> Presentation to Portfolio Committee on Small Business Development</a:t>
              </a:r>
              <a:endParaRPr kumimoji="0" lang="en-US" b="0" i="0" u="none" strike="noStrike" kern="1200" cap="none" spc="0" normalizeH="0" baseline="0" noProof="0" dirty="0">
                <a:ln>
                  <a:noFill/>
                </a:ln>
                <a:solidFill>
                  <a:srgbClr val="00764B"/>
                </a:solidFill>
                <a:effectLst/>
                <a:uLnTx/>
                <a:uFillTx/>
                <a:latin typeface="Arialle"/>
                <a:ea typeface="+mn-ea"/>
                <a:cs typeface="+mn-cs"/>
              </a:endParaRPr>
            </a:p>
          </p:txBody>
        </p:sp>
      </p:grpSp>
    </p:spTree>
    <p:extLst>
      <p:ext uri="{BB962C8B-B14F-4D97-AF65-F5344CB8AC3E}">
        <p14:creationId xmlns:p14="http://schemas.microsoft.com/office/powerpoint/2010/main" xmlns="" val="278157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7432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3. </a:t>
            </a:r>
            <a:r>
              <a:rPr lang="en-GB" sz="2400" b="1" dirty="0">
                <a:solidFill>
                  <a:schemeClr val="bg1"/>
                </a:solidFill>
                <a:latin typeface="Arial" panose="020B0604020202020204" pitchFamily="34" charset="0"/>
                <a:cs typeface="Arial" panose="020B0604020202020204" pitchFamily="34" charset="0"/>
              </a:rPr>
              <a:t>ORGANISATIONAL STRUCTURE</a:t>
            </a:r>
            <a:endParaRPr lang="en-US" sz="2400" b="1" dirty="0">
              <a:solidFill>
                <a:schemeClr val="bg1"/>
              </a:solidFill>
              <a:latin typeface="Arial" panose="020B0604020202020204" pitchFamily="34" charset="0"/>
            </a:endParaRPr>
          </a:p>
        </p:txBody>
      </p:sp>
      <p:grpSp>
        <p:nvGrpSpPr>
          <p:cNvPr id="3" name="Group 4">
            <a:extLst>
              <a:ext uri="{FF2B5EF4-FFF2-40B4-BE49-F238E27FC236}">
                <a16:creationId xmlns:a16="http://schemas.microsoft.com/office/drawing/2014/main" xmlns="" id="{93A9C976-9266-533B-41B4-A6ADE61E83B8}"/>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E4EB4239-11CD-C5AF-93A1-B962F03C214E}"/>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925CE609-7546-0120-0F50-4010AE239CCB}"/>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336CAF8A-42D5-5567-9C84-5021E47B816C}"/>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B0E6F30E-8B7A-BEAE-2026-1FFB4D051EE6}"/>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10</a:t>
              </a:r>
            </a:p>
          </p:txBody>
        </p:sp>
      </p:grpSp>
    </p:spTree>
    <p:extLst>
      <p:ext uri="{BB962C8B-B14F-4D97-AF65-F5344CB8AC3E}">
        <p14:creationId xmlns:p14="http://schemas.microsoft.com/office/powerpoint/2010/main" xmlns="" val="5125411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ORGANISATIONAL STRUCTURE</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E413EB32-EC1E-6CF3-F72E-25D9FF2ACCF0}"/>
              </a:ext>
            </a:extLst>
          </p:cNvPr>
          <p:cNvSpPr txBox="1"/>
          <p:nvPr/>
        </p:nvSpPr>
        <p:spPr>
          <a:xfrm>
            <a:off x="8610600" y="6404295"/>
            <a:ext cx="571104" cy="369332"/>
          </a:xfrm>
          <a:prstGeom prst="rect">
            <a:avLst/>
          </a:prstGeom>
          <a:noFill/>
        </p:spPr>
        <p:txBody>
          <a:bodyPr wrap="square" rtlCol="0">
            <a:spAutoFit/>
          </a:bodyPr>
          <a:lstStyle/>
          <a:p>
            <a:r>
              <a:rPr lang="en-ZA" dirty="0"/>
              <a:t>11</a:t>
            </a:r>
          </a:p>
        </p:txBody>
      </p:sp>
      <p:graphicFrame>
        <p:nvGraphicFramePr>
          <p:cNvPr id="6" name="Diagram 5">
            <a:extLst>
              <a:ext uri="{FF2B5EF4-FFF2-40B4-BE49-F238E27FC236}">
                <a16:creationId xmlns:a16="http://schemas.microsoft.com/office/drawing/2014/main" xmlns="" id="{A4CCF6D8-D34F-933E-1AFA-F6414B82D8BE}"/>
              </a:ext>
            </a:extLst>
          </p:cNvPr>
          <p:cNvGraphicFramePr/>
          <p:nvPr/>
        </p:nvGraphicFramePr>
        <p:xfrm>
          <a:off x="228600" y="949779"/>
          <a:ext cx="8763000" cy="530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383134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ORGANISATIONAL STRUCTURE</a:t>
            </a:r>
            <a:endParaRPr lang="en-ZA" sz="2400" b="1" dirty="0">
              <a:solidFill>
                <a:prstClr val="white"/>
              </a:solidFill>
              <a:latin typeface="Arial" panose="020B0604020202020204" pitchFamily="34" charset="0"/>
            </a:endParaRPr>
          </a:p>
        </p:txBody>
      </p:sp>
      <p:sp>
        <p:nvSpPr>
          <p:cNvPr id="5" name="TextBox 4">
            <a:extLst>
              <a:ext uri="{FF2B5EF4-FFF2-40B4-BE49-F238E27FC236}">
                <a16:creationId xmlns:a16="http://schemas.microsoft.com/office/drawing/2014/main" xmlns="" id="{73CA6D61-A4C7-F48F-892A-030CCF3E9A6D}"/>
              </a:ext>
            </a:extLst>
          </p:cNvPr>
          <p:cNvSpPr txBox="1"/>
          <p:nvPr/>
        </p:nvSpPr>
        <p:spPr>
          <a:xfrm>
            <a:off x="43407" y="873294"/>
            <a:ext cx="9057185" cy="3970318"/>
          </a:xfrm>
          <a:prstGeom prst="rect">
            <a:avLst/>
          </a:prstGeom>
          <a:noFill/>
        </p:spPr>
        <p:txBody>
          <a:bodyPr wrap="square">
            <a:spAutoFit/>
          </a:bodyPr>
          <a:lstStyle/>
          <a:p>
            <a:pPr marL="285744" indent="-285744" algn="just">
              <a:buFont typeface="Wingdings" panose="05000000000000000000" pitchFamily="2" charset="2"/>
              <a:buChar char="q"/>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Finalisation of the organisational structure was a priority, and impacted due to:</a:t>
            </a:r>
          </a:p>
          <a:p>
            <a:pPr marL="742950" lvl="1" indent="-285750" algn="just">
              <a:buFont typeface="Wingdings" panose="05000000000000000000" pitchFamily="2" charset="2"/>
              <a:buChar char="§"/>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Another change in Executive Leadership. </a:t>
            </a:r>
          </a:p>
          <a:p>
            <a:pPr marL="742950" lvl="1" indent="-285750" algn="just">
              <a:buFont typeface="Wingdings" panose="05000000000000000000" pitchFamily="2" charset="2"/>
              <a:buChar char="§"/>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Subsequent review of the initial proposal before submitting to MPSA for consultation. </a:t>
            </a:r>
          </a:p>
          <a:p>
            <a:pPr marL="742950" lvl="1" indent="-285750" algn="just">
              <a:buFont typeface="Wingdings" panose="05000000000000000000" pitchFamily="2" charset="2"/>
              <a:buChar char="§"/>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Moratorium of filling vacancies pending finalisation of the review.  </a:t>
            </a:r>
          </a:p>
          <a:p>
            <a:pPr marL="285744" indent="-285744" algn="just">
              <a:buFont typeface="Wingdings" panose="05000000000000000000" pitchFamily="2" charset="2"/>
              <a:buChar char="q"/>
              <a:defRPr/>
            </a:pPr>
            <a:endParaRPr lang="en-GB" dirty="0">
              <a:solidFill>
                <a:srgbClr val="FF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285744" indent="-285744" algn="just">
              <a:buFont typeface="Wingdings" panose="05000000000000000000" pitchFamily="2" charset="2"/>
              <a:buChar char="q"/>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The inability to finalise the structure significantly impacted operations and spending in respect of the Cost of Employment budget due to vacancies in critical positions: </a:t>
            </a:r>
          </a:p>
          <a:p>
            <a:pPr marL="742950" lvl="1" indent="-285750" algn="just">
              <a:buFont typeface="Wingdings" panose="05000000000000000000" pitchFamily="2" charset="2"/>
              <a:buChar char="§"/>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Three Deputy Directors-General posts and two Senior Management posts linked to some of these DDGs posts remained vacant. </a:t>
            </a:r>
          </a:p>
          <a:p>
            <a:pPr marL="285744" indent="-285744" algn="just">
              <a:buFont typeface="Wingdings" panose="05000000000000000000" pitchFamily="2" charset="2"/>
              <a:buChar char="q"/>
              <a:defRPr/>
            </a:pPr>
            <a:endParaRPr lang="en-GB" dirty="0">
              <a:solidFill>
                <a:srgbClr val="FF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285744" indent="-285744" algn="just">
              <a:buFont typeface="Wingdings" panose="05000000000000000000" pitchFamily="2" charset="2"/>
              <a:buChar char="q"/>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Finalisation of the structure and decreasing the vacancy rate remains a priority –  </a:t>
            </a:r>
          </a:p>
          <a:p>
            <a:pPr marL="742950" lvl="1" indent="-285750" algn="just">
              <a:buFont typeface="Wingdings" panose="05000000000000000000" pitchFamily="2" charset="2"/>
              <a:buChar char="§"/>
              <a:defRPr/>
            </a:pPr>
            <a:r>
              <a:rPr lang="en-GB" dirty="0">
                <a:uFill>
                  <a:solidFill>
                    <a:srgbClr val="000000"/>
                  </a:solidFill>
                </a:uFill>
                <a:latin typeface="Arial" panose="020B0604020202020204" pitchFamily="34" charset="0"/>
                <a:ea typeface="Calibri" panose="020F0502020204030204" pitchFamily="34" charset="0"/>
                <a:cs typeface="Arial" panose="020B0604020202020204" pitchFamily="34" charset="0"/>
              </a:rPr>
              <a:t>Absence of an aligned structure to the mandate of the Department created service delivery challenges and uncertainty amongst employees. </a:t>
            </a:r>
          </a:p>
        </p:txBody>
      </p:sp>
      <p:grpSp>
        <p:nvGrpSpPr>
          <p:cNvPr id="3" name="Group 4">
            <a:extLst>
              <a:ext uri="{FF2B5EF4-FFF2-40B4-BE49-F238E27FC236}">
                <a16:creationId xmlns:a16="http://schemas.microsoft.com/office/drawing/2014/main" xmlns="" id="{398EA057-C5B3-9CB6-564E-ABA26EC39E3D}"/>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42FBA280-8DE1-906B-604F-9B37163A8F3F}"/>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D8658E8A-74B8-7C85-2310-3C604668140C}"/>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6823841E-BFDE-D438-56FA-80851DE94181}"/>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AF9B3254-92B6-3C74-BCBA-A44FDE5DBD8B}"/>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12</a:t>
              </a:r>
            </a:p>
          </p:txBody>
        </p:sp>
      </p:grpSp>
    </p:spTree>
    <p:extLst>
      <p:ext uri="{BB962C8B-B14F-4D97-AF65-F5344CB8AC3E}">
        <p14:creationId xmlns:p14="http://schemas.microsoft.com/office/powerpoint/2010/main" xmlns="" val="7061362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4. 2021/22 </a:t>
            </a:r>
            <a:r>
              <a:rPr lang="en-GB" sz="2400" b="1" dirty="0">
                <a:solidFill>
                  <a:schemeClr val="bg1"/>
                </a:solidFill>
                <a:latin typeface="Arial" panose="020B0604020202020204" pitchFamily="34" charset="0"/>
                <a:cs typeface="Arial" panose="020B0604020202020204" pitchFamily="34" charset="0"/>
              </a:rPr>
              <a:t>OVERALL PERFORMANCE SUMMARY</a:t>
            </a:r>
            <a:endParaRPr lang="en-US" sz="2400" b="1" dirty="0">
              <a:solidFill>
                <a:schemeClr val="bg1"/>
              </a:solidFill>
              <a:latin typeface="Arial" panose="020B0604020202020204" pitchFamily="34" charset="0"/>
            </a:endParaRPr>
          </a:p>
        </p:txBody>
      </p:sp>
      <p:grpSp>
        <p:nvGrpSpPr>
          <p:cNvPr id="3" name="Group 4">
            <a:extLst>
              <a:ext uri="{FF2B5EF4-FFF2-40B4-BE49-F238E27FC236}">
                <a16:creationId xmlns:a16="http://schemas.microsoft.com/office/drawing/2014/main" xmlns="" id="{611012CB-C8B6-9C06-B33D-7F35F5FCCA90}"/>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95BB04F4-BFB4-38F7-5A65-95FB9101772C}"/>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56E395A7-343E-E544-1AC7-75233EB3CF32}"/>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135C8141-97ED-DA9A-A33B-112F5535CC95}"/>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44704FC8-4EF7-0A82-D5B9-35DA7FB1B9A0}"/>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13</a:t>
              </a:r>
            </a:p>
          </p:txBody>
        </p:sp>
      </p:grpSp>
    </p:spTree>
    <p:extLst>
      <p:ext uri="{BB962C8B-B14F-4D97-AF65-F5344CB8AC3E}">
        <p14:creationId xmlns:p14="http://schemas.microsoft.com/office/powerpoint/2010/main" xmlns="" val="11106861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4(A). </a:t>
            </a:r>
            <a:r>
              <a:rPr lang="en-GB" sz="2400" b="1" dirty="0">
                <a:solidFill>
                  <a:schemeClr val="bg1"/>
                </a:solidFill>
                <a:latin typeface="Arial" panose="020B0604020202020204" pitchFamily="34" charset="0"/>
                <a:cs typeface="Arial" panose="020B0604020202020204" pitchFamily="34" charset="0"/>
              </a:rPr>
              <a:t>OVERALL PERFORMANCE </a:t>
            </a:r>
            <a:endParaRPr lang="en-US" sz="2400" b="1" dirty="0">
              <a:solidFill>
                <a:schemeClr val="bg1"/>
              </a:solidFill>
              <a:latin typeface="Arial" panose="020B0604020202020204" pitchFamily="34" charset="0"/>
            </a:endParaRPr>
          </a:p>
        </p:txBody>
      </p:sp>
      <p:grpSp>
        <p:nvGrpSpPr>
          <p:cNvPr id="3" name="Group 4">
            <a:extLst>
              <a:ext uri="{FF2B5EF4-FFF2-40B4-BE49-F238E27FC236}">
                <a16:creationId xmlns:a16="http://schemas.microsoft.com/office/drawing/2014/main" xmlns="" id="{70F84399-C182-2EF3-5189-7D091AFC3CF4}"/>
              </a:ext>
            </a:extLst>
          </p:cNvPr>
          <p:cNvGrpSpPr>
            <a:grpSpLocks noChangeAspect="1"/>
          </p:cNvGrpSpPr>
          <p:nvPr/>
        </p:nvGrpSpPr>
        <p:grpSpPr bwMode="auto">
          <a:xfrm>
            <a:off x="0" y="6350000"/>
            <a:ext cx="9144000" cy="519113"/>
            <a:chOff x="0" y="4000"/>
            <a:chExt cx="5760" cy="327"/>
          </a:xfrm>
        </p:grpSpPr>
        <p:sp>
          <p:nvSpPr>
            <p:cNvPr id="4" name="AutoShape 3">
              <a:extLst>
                <a:ext uri="{FF2B5EF4-FFF2-40B4-BE49-F238E27FC236}">
                  <a16:creationId xmlns:a16="http://schemas.microsoft.com/office/drawing/2014/main" xmlns="" id="{5973EDA7-870C-3138-7822-955FAD4F73BE}"/>
                </a:ext>
              </a:extLst>
            </p:cNvPr>
            <p:cNvSpPr>
              <a:spLocks noChangeAspect="1" noChangeArrowheads="1" noTextEdit="1"/>
            </p:cNvSpPr>
            <p:nvPr/>
          </p:nvSpPr>
          <p:spPr bwMode="auto">
            <a:xfrm>
              <a:off x="0" y="4000"/>
              <a:ext cx="5760"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6C413212-6F18-7402-1B6D-C9B311D27FC7}"/>
                </a:ext>
              </a:extLst>
            </p:cNvPr>
            <p:cNvSpPr>
              <a:spLocks/>
            </p:cNvSpPr>
            <p:nvPr/>
          </p:nvSpPr>
          <p:spPr bwMode="auto">
            <a:xfrm>
              <a:off x="0" y="3998"/>
              <a:ext cx="5768" cy="334"/>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A4B5363E-FC4A-061C-17B2-40D40B5116C3}"/>
                </a:ext>
              </a:extLst>
            </p:cNvPr>
            <p:cNvSpPr>
              <a:spLocks/>
            </p:cNvSpPr>
            <p:nvPr/>
          </p:nvSpPr>
          <p:spPr bwMode="auto">
            <a:xfrm>
              <a:off x="0" y="4165"/>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40962710-811B-47D3-1E19-98B16F3574EF}"/>
                </a:ext>
              </a:extLst>
            </p:cNvPr>
            <p:cNvSpPr>
              <a:spLocks/>
            </p:cNvSpPr>
            <p:nvPr/>
          </p:nvSpPr>
          <p:spPr bwMode="auto">
            <a:xfrm>
              <a:off x="5224" y="4064"/>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14</a:t>
              </a:r>
            </a:p>
          </p:txBody>
        </p:sp>
      </p:grpSp>
    </p:spTree>
    <p:extLst>
      <p:ext uri="{BB962C8B-B14F-4D97-AF65-F5344CB8AC3E}">
        <p14:creationId xmlns:p14="http://schemas.microsoft.com/office/powerpoint/2010/main" xmlns="" val="15397640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702605"/>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102270"/>
            <a:ext cx="8612521"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 OVERALL PERFORMANCE </a:t>
            </a:r>
            <a:endParaRPr lang="en-ZA" sz="2400" b="1" dirty="0">
              <a:solidFill>
                <a:prstClr val="white"/>
              </a:solidFill>
              <a:latin typeface="Arial" panose="020B0604020202020204" pitchFamily="34" charset="0"/>
            </a:endParaRPr>
          </a:p>
        </p:txBody>
      </p:sp>
      <p:graphicFrame>
        <p:nvGraphicFramePr>
          <p:cNvPr id="5" name="Table 4">
            <a:extLst>
              <a:ext uri="{FF2B5EF4-FFF2-40B4-BE49-F238E27FC236}">
                <a16:creationId xmlns:a16="http://schemas.microsoft.com/office/drawing/2014/main" xmlns="" id="{6853B30D-C8FA-698E-97EB-57A900595C67}"/>
              </a:ext>
            </a:extLst>
          </p:cNvPr>
          <p:cNvGraphicFramePr>
            <a:graphicFrameLocks noGrp="1"/>
          </p:cNvGraphicFramePr>
          <p:nvPr>
            <p:extLst>
              <p:ext uri="{D42A27DB-BD31-4B8C-83A1-F6EECF244321}">
                <p14:modId xmlns:p14="http://schemas.microsoft.com/office/powerpoint/2010/main" xmlns="" val="1786992139"/>
              </p:ext>
            </p:extLst>
          </p:nvPr>
        </p:nvGraphicFramePr>
        <p:xfrm>
          <a:off x="49143" y="1415919"/>
          <a:ext cx="8987357" cy="4426074"/>
        </p:xfrm>
        <a:graphic>
          <a:graphicData uri="http://schemas.openxmlformats.org/drawingml/2006/table">
            <a:tbl>
              <a:tblPr firstRow="1" firstCol="1"/>
              <a:tblGrid>
                <a:gridCol w="2362617">
                  <a:extLst>
                    <a:ext uri="{9D8B030D-6E8A-4147-A177-3AD203B41FA5}">
                      <a16:colId xmlns:a16="http://schemas.microsoft.com/office/drawing/2014/main" xmlns="" val="20000"/>
                    </a:ext>
                  </a:extLst>
                </a:gridCol>
                <a:gridCol w="1582379">
                  <a:extLst>
                    <a:ext uri="{9D8B030D-6E8A-4147-A177-3AD203B41FA5}">
                      <a16:colId xmlns:a16="http://schemas.microsoft.com/office/drawing/2014/main" xmlns="" val="20001"/>
                    </a:ext>
                  </a:extLst>
                </a:gridCol>
                <a:gridCol w="1550436">
                  <a:extLst>
                    <a:ext uri="{9D8B030D-6E8A-4147-A177-3AD203B41FA5}">
                      <a16:colId xmlns:a16="http://schemas.microsoft.com/office/drawing/2014/main" xmlns="" val="20002"/>
                    </a:ext>
                  </a:extLst>
                </a:gridCol>
                <a:gridCol w="1730889">
                  <a:extLst>
                    <a:ext uri="{9D8B030D-6E8A-4147-A177-3AD203B41FA5}">
                      <a16:colId xmlns:a16="http://schemas.microsoft.com/office/drawing/2014/main" xmlns="" val="20003"/>
                    </a:ext>
                  </a:extLst>
                </a:gridCol>
                <a:gridCol w="1761036">
                  <a:extLst>
                    <a:ext uri="{9D8B030D-6E8A-4147-A177-3AD203B41FA5}">
                      <a16:colId xmlns:a16="http://schemas.microsoft.com/office/drawing/2014/main" xmlns="" val="20004"/>
                    </a:ext>
                  </a:extLst>
                </a:gridCol>
              </a:tblGrid>
              <a:tr h="45469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Branch</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No. of Output Indicators</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Annual Targets</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Achieved </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Not Achieved</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000"/>
                  </a:ext>
                </a:extLst>
              </a:tr>
              <a:tr h="80698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1. Administration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US" sz="1200" dirty="0">
                          <a:effectLst/>
                          <a:latin typeface="Arial Black" panose="020B0A04020102020204" pitchFamily="34" charset="0"/>
                          <a:ea typeface="Times New Roman" panose="02020603050405020304" pitchFamily="18" charset="0"/>
                        </a:rPr>
                        <a:t>8</a:t>
                      </a:r>
                      <a:endParaRPr lang="en-GB" sz="1200" dirty="0">
                        <a:effectLst/>
                        <a:latin typeface="Arial Black" panose="020B0A04020102020204" pitchFamily="34" charset="0"/>
                        <a:ea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US" sz="1200" dirty="0">
                          <a:effectLst/>
                          <a:latin typeface="Arial Black" panose="020B0A04020102020204" pitchFamily="34" charset="0"/>
                          <a:ea typeface="Times New Roman" panose="02020603050405020304" pitchFamily="18" charset="0"/>
                        </a:rPr>
                        <a:t>9</a:t>
                      </a:r>
                      <a:endParaRPr lang="en-GB" sz="1200" dirty="0">
                        <a:effectLst/>
                        <a:latin typeface="Arial Black" panose="020B0A04020102020204" pitchFamily="34" charset="0"/>
                        <a:ea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(66.7%)</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(33.3%)</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1"/>
                  </a:ext>
                </a:extLst>
              </a:tr>
              <a:tr h="80698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2. Sector Policy and research</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US" sz="1200" dirty="0">
                          <a:solidFill>
                            <a:schemeClr val="tx1"/>
                          </a:solidFill>
                          <a:effectLst/>
                          <a:latin typeface="Arial Black" panose="020B0A04020102020204" pitchFamily="34" charset="0"/>
                          <a:ea typeface="Times New Roman" panose="02020603050405020304" pitchFamily="18" charset="0"/>
                        </a:rPr>
                        <a:t>6</a:t>
                      </a:r>
                      <a:endParaRPr lang="en-GB" sz="1200" dirty="0">
                        <a:solidFill>
                          <a:schemeClr val="tx1"/>
                        </a:solidFill>
                        <a:effectLst/>
                        <a:latin typeface="Arial Black" panose="020B0A04020102020204" pitchFamily="34" charset="0"/>
                        <a:ea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US" sz="1200" dirty="0">
                          <a:effectLst/>
                          <a:latin typeface="Arial Black" panose="020B0A04020102020204" pitchFamily="34" charset="0"/>
                          <a:ea typeface="Times New Roman" panose="02020603050405020304" pitchFamily="18" charset="0"/>
                        </a:rPr>
                        <a:t>6</a:t>
                      </a:r>
                      <a:endParaRPr lang="en-GB" sz="1200" dirty="0">
                        <a:effectLst/>
                        <a:latin typeface="Arial Black" panose="020B0A04020102020204" pitchFamily="34" charset="0"/>
                        <a:ea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4</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(66.7%)</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(33.3%)</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2"/>
                  </a:ext>
                </a:extLst>
              </a:tr>
              <a:tr h="841397">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3. </a:t>
                      </a:r>
                      <a:r>
                        <a:rPr kumimoji="0" lang="en-ZA" sz="1200" b="1" i="0" u="none" strike="noStrike" kern="1200" cap="small" spc="0" normalizeH="0" baseline="0" noProof="0" dirty="0">
                          <a:ln>
                            <a:noFill/>
                          </a:ln>
                          <a:solidFill>
                            <a:srgbClr val="000000"/>
                          </a:solidFill>
                          <a:effectLst/>
                          <a:uLnTx/>
                          <a:uFillTx/>
                          <a:latin typeface="Arial Black" panose="020B0A04020102020204" pitchFamily="34" charset="0"/>
                          <a:ea typeface="Arial" panose="020B0604020202020204" pitchFamily="34" charset="0"/>
                          <a:cs typeface="Times New Roman" panose="02020603050405020304" pitchFamily="18" charset="0"/>
                          <a:sym typeface="Calibri"/>
                        </a:rPr>
                        <a:t>Intergrated </a:t>
                      </a:r>
                    </a:p>
                    <a:p>
                      <a:pPr algn="l">
                        <a:lnSpc>
                          <a:spcPct val="115000"/>
                        </a:lnSpc>
                        <a:spcAft>
                          <a:spcPts val="0"/>
                        </a:spcAft>
                      </a:pPr>
                      <a:r>
                        <a:rPr kumimoji="0" lang="en-ZA" sz="1200" b="1" i="0" u="none" strike="noStrike" kern="1200" cap="small" spc="0" normalizeH="0" baseline="0" noProof="0" dirty="0">
                          <a:ln>
                            <a:noFill/>
                          </a:ln>
                          <a:solidFill>
                            <a:srgbClr val="000000"/>
                          </a:solidFill>
                          <a:effectLst/>
                          <a:uLnTx/>
                          <a:uFillTx/>
                          <a:latin typeface="Arial Black" panose="020B0A04020102020204" pitchFamily="34" charset="0"/>
                          <a:ea typeface="Arial" panose="020B0604020202020204" pitchFamily="34" charset="0"/>
                          <a:cs typeface="Times New Roman" panose="02020603050405020304" pitchFamily="18" charset="0"/>
                          <a:sym typeface="Calibri"/>
                        </a:rPr>
                        <a:t>co-operatives  development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US" sz="1200" dirty="0">
                          <a:effectLst/>
                          <a:latin typeface="Arial Black" panose="020B0A04020102020204" pitchFamily="34" charset="0"/>
                          <a:ea typeface="Times New Roman" panose="02020603050405020304" pitchFamily="18" charset="0"/>
                        </a:rPr>
                        <a:t>6</a:t>
                      </a:r>
                      <a:endParaRPr lang="en-GB" sz="1200" dirty="0">
                        <a:effectLst/>
                        <a:latin typeface="Arial Black" panose="020B0A04020102020204" pitchFamily="34" charset="0"/>
                        <a:ea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US" sz="1200" dirty="0">
                          <a:effectLst/>
                          <a:latin typeface="Arial Black" panose="020B0A04020102020204" pitchFamily="34" charset="0"/>
                          <a:ea typeface="Times New Roman" panose="02020603050405020304" pitchFamily="18" charset="0"/>
                        </a:rPr>
                        <a:t>6</a:t>
                      </a:r>
                      <a:endParaRPr lang="en-GB" sz="1200" dirty="0">
                        <a:effectLst/>
                        <a:latin typeface="Arial Black" panose="020B0A04020102020204" pitchFamily="34" charset="0"/>
                        <a:ea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3</a:t>
                      </a:r>
                    </a:p>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(50%)</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3</a:t>
                      </a:r>
                    </a:p>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( 50%)</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3"/>
                  </a:ext>
                </a:extLst>
              </a:tr>
              <a:tr h="630315">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4. Enterprise Development and entrepreneurship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4</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4</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(50%)</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(50%)</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4"/>
                  </a:ext>
                </a:extLst>
              </a:tr>
              <a:tr h="88570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Total</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24</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25</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15</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(60%)</a:t>
                      </a: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10</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(40%)</a:t>
                      </a:r>
                    </a:p>
                    <a:p>
                      <a:pPr algn="ctr">
                        <a:lnSpc>
                          <a:spcPct val="150000"/>
                        </a:lnSpc>
                        <a:spcAft>
                          <a:spcPts val="0"/>
                        </a:spcAft>
                      </a:pPr>
                      <a:endParaRPr lang="en-GB" sz="1200" dirty="0">
                        <a:effectLst/>
                        <a:latin typeface="Arial Black" panose="020B0A04020102020204" pitchFamily="34" charset="0"/>
                        <a:ea typeface="Times New Roman" panose="02020603050405020304" pitchFamily="18" charset="0"/>
                      </a:endParaRPr>
                    </a:p>
                  </a:txBody>
                  <a:tcPr marL="9524" marR="9524"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5"/>
                  </a:ext>
                </a:extLst>
              </a:tr>
            </a:tbl>
          </a:graphicData>
        </a:graphic>
      </p:graphicFrame>
      <p:sp>
        <p:nvSpPr>
          <p:cNvPr id="7" name="TextBox 6">
            <a:extLst>
              <a:ext uri="{FF2B5EF4-FFF2-40B4-BE49-F238E27FC236}">
                <a16:creationId xmlns:a16="http://schemas.microsoft.com/office/drawing/2014/main" xmlns="" id="{149F773A-FD36-96F0-AA56-1C7A10F2CB12}"/>
              </a:ext>
            </a:extLst>
          </p:cNvPr>
          <p:cNvSpPr txBox="1"/>
          <p:nvPr/>
        </p:nvSpPr>
        <p:spPr>
          <a:xfrm>
            <a:off x="-18769" y="681726"/>
            <a:ext cx="9144000" cy="584775"/>
          </a:xfrm>
          <a:prstGeom prst="rect">
            <a:avLst/>
          </a:prstGeom>
          <a:noFill/>
        </p:spPr>
        <p:txBody>
          <a:bodyPr wrap="square" rtlCol="0">
            <a:spAutoFit/>
          </a:bodyPr>
          <a:lstStyle/>
          <a:p>
            <a:pPr algn="just">
              <a:defRPr sz="2000" b="1" cap="small">
                <a:latin typeface="Arial"/>
                <a:ea typeface="Arial"/>
                <a:cs typeface="Arial"/>
                <a:sym typeface="Arial"/>
              </a:defRPr>
            </a:pPr>
            <a:r>
              <a:rPr lang="en-US" sz="2000" b="1" kern="0" cap="small" dirty="0">
                <a:solidFill>
                  <a:srgbClr val="000000"/>
                </a:solidFill>
                <a:latin typeface="Arial"/>
                <a:ea typeface="Arial"/>
                <a:cs typeface="Arial"/>
                <a:sym typeface="Arial"/>
              </a:rPr>
              <a:t>Performance Statement: </a:t>
            </a:r>
          </a:p>
          <a:p>
            <a:pPr>
              <a:defRPr sz="1600" b="1" cap="small">
                <a:latin typeface="Arial"/>
                <a:ea typeface="Arial"/>
                <a:cs typeface="Arial"/>
                <a:sym typeface="Arial"/>
              </a:defRPr>
            </a:pPr>
            <a:r>
              <a:rPr lang="en-US" sz="1200" b="1" kern="0" cap="small" dirty="0">
                <a:solidFill>
                  <a:srgbClr val="000000"/>
                </a:solidFill>
                <a:latin typeface="Arial"/>
                <a:ea typeface="Arial"/>
                <a:cs typeface="Arial"/>
                <a:sym typeface="Arial"/>
              </a:rPr>
              <a:t>The Department has 24 output indicators and is reporting against 25 Annual Targets in the 2021/22 APP</a:t>
            </a:r>
          </a:p>
        </p:txBody>
      </p:sp>
      <p:grpSp>
        <p:nvGrpSpPr>
          <p:cNvPr id="3" name="Group 4">
            <a:extLst>
              <a:ext uri="{FF2B5EF4-FFF2-40B4-BE49-F238E27FC236}">
                <a16:creationId xmlns:a16="http://schemas.microsoft.com/office/drawing/2014/main" xmlns="" id="{3BB520B4-4402-0EE6-DF5C-992AD2BBC67B}"/>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F4DC0752-3865-F831-8C3E-16CFB635CE12}"/>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D7C86BF9-3333-2167-EEF9-E588CCC65C24}"/>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6">
              <a:extLst>
                <a:ext uri="{FF2B5EF4-FFF2-40B4-BE49-F238E27FC236}">
                  <a16:creationId xmlns:a16="http://schemas.microsoft.com/office/drawing/2014/main" xmlns="" id="{87CA6F8E-C7DC-2E92-B288-95FB86B487C3}"/>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F22C38C4-AD91-77E7-4304-D22075BA6D56}"/>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15</a:t>
              </a:r>
            </a:p>
          </p:txBody>
        </p:sp>
      </p:grpSp>
    </p:spTree>
    <p:extLst>
      <p:ext uri="{BB962C8B-B14F-4D97-AF65-F5344CB8AC3E}">
        <p14:creationId xmlns:p14="http://schemas.microsoft.com/office/powerpoint/2010/main" xmlns="" val="2675941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702605"/>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102270"/>
            <a:ext cx="8612521"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 OVERALL PERFORMANCE </a:t>
            </a:r>
            <a:endParaRPr lang="en-ZA" sz="2400" b="1" dirty="0">
              <a:solidFill>
                <a:schemeClr val="bg1"/>
              </a:solidFill>
              <a:latin typeface="Arial" panose="020B0604020202020204" pitchFamily="34" charset="0"/>
              <a:cs typeface="Arial" panose="020B0604020202020204" pitchFamily="34" charset="0"/>
            </a:endParaRPr>
          </a:p>
          <a:p>
            <a:pPr algn="r"/>
            <a:endParaRPr lang="en-ZA" sz="2400" b="1" dirty="0">
              <a:solidFill>
                <a:prstClr val="white"/>
              </a:solidFill>
              <a:latin typeface="Arial" panose="020B0604020202020204" pitchFamily="34" charset="0"/>
            </a:endParaRPr>
          </a:p>
        </p:txBody>
      </p:sp>
      <p:graphicFrame>
        <p:nvGraphicFramePr>
          <p:cNvPr id="5" name="Chart 4">
            <a:extLst>
              <a:ext uri="{FF2B5EF4-FFF2-40B4-BE49-F238E27FC236}">
                <a16:creationId xmlns:a16="http://schemas.microsoft.com/office/drawing/2014/main" xmlns="" id="{E9D81DDE-8DAA-ACA9-C3F7-73E1EDB7613D}"/>
              </a:ext>
            </a:extLst>
          </p:cNvPr>
          <p:cNvGraphicFramePr/>
          <p:nvPr>
            <p:extLst>
              <p:ext uri="{D42A27DB-BD31-4B8C-83A1-F6EECF244321}">
                <p14:modId xmlns:p14="http://schemas.microsoft.com/office/powerpoint/2010/main" xmlns="" val="1462167268"/>
              </p:ext>
            </p:extLst>
          </p:nvPr>
        </p:nvGraphicFramePr>
        <p:xfrm>
          <a:off x="131092" y="805991"/>
          <a:ext cx="8991600" cy="537417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4">
            <a:extLst>
              <a:ext uri="{FF2B5EF4-FFF2-40B4-BE49-F238E27FC236}">
                <a16:creationId xmlns:a16="http://schemas.microsoft.com/office/drawing/2014/main" xmlns="" id="{9E98DBAA-EF33-57B6-4860-6E52DFEC6811}"/>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F4F9ADE2-D588-AF09-B7F6-B6D634D5E33F}"/>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772944B4-EF66-8A6A-4741-F5CF49D45E6B}"/>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CEEC596B-5ADA-6FF5-87C4-C93505976061}"/>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DD22CE2D-2794-83FB-7CF8-E70F32B2AB59}"/>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16</a:t>
              </a:r>
            </a:p>
          </p:txBody>
        </p:sp>
      </p:grpSp>
    </p:spTree>
    <p:extLst>
      <p:ext uri="{BB962C8B-B14F-4D97-AF65-F5344CB8AC3E}">
        <p14:creationId xmlns:p14="http://schemas.microsoft.com/office/powerpoint/2010/main" xmlns="" val="27375114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684017"/>
            <a:ext cx="8233442"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4(B): PERFORMANCE HIGHLIGHTS</a:t>
            </a:r>
            <a:endParaRPr lang="en-ZA" sz="2400" b="1" dirty="0">
              <a:solidFill>
                <a:prstClr val="white"/>
              </a:solidFill>
              <a:latin typeface="Arial" panose="020B0604020202020204" pitchFamily="34" charset="0"/>
            </a:endParaRPr>
          </a:p>
        </p:txBody>
      </p:sp>
      <p:grpSp>
        <p:nvGrpSpPr>
          <p:cNvPr id="3" name="Group 4">
            <a:extLst>
              <a:ext uri="{FF2B5EF4-FFF2-40B4-BE49-F238E27FC236}">
                <a16:creationId xmlns:a16="http://schemas.microsoft.com/office/drawing/2014/main" xmlns="" id="{D6FCEB51-AB37-EFBB-5BE3-1295AEA72C19}"/>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CA8FE2CC-0048-422A-791A-B31530475C2F}"/>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DB47051B-662A-C52D-1E55-4A63F7A39385}"/>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D24738E2-F626-A57A-C5F3-2DD1D844BC1E}"/>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1196F8EB-6280-9DFE-75F3-D72995AF0EE5}"/>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17</a:t>
              </a:r>
            </a:p>
          </p:txBody>
        </p:sp>
      </p:grpSp>
    </p:spTree>
    <p:extLst>
      <p:ext uri="{BB962C8B-B14F-4D97-AF65-F5344CB8AC3E}">
        <p14:creationId xmlns:p14="http://schemas.microsoft.com/office/powerpoint/2010/main" xmlns="" val="4258263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PERFORMANCE HIGHLIGHTS </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1AD1AAEC-C000-8664-7DA6-A76AB8BC4B34}"/>
              </a:ext>
            </a:extLst>
          </p:cNvPr>
          <p:cNvSpPr txBox="1"/>
          <p:nvPr/>
        </p:nvSpPr>
        <p:spPr>
          <a:xfrm>
            <a:off x="33416" y="553740"/>
            <a:ext cx="9034383" cy="563231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PROGRAMME 1: ADMINISTRATION</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Unqualified audit outcome on non-financial performance information and Annual Financial Statements for 2020/21 financial year.</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0.9% variance on annual budget (Target: 5% variance on annual budget).</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3.8% representation of PWDs (Target: ≥3.2% representation of PWDs).</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82 DSBD and its Agencies’ public engagement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implemented in District Municipalities (Target: 24).</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Phase 3: SMME Database – Key Trade Exchange Platform integrated and enhanced reporting was implemented.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PROGRAMME 2: SECTOR AND MARKET DEVELOPMENT</a:t>
            </a:r>
          </a:p>
          <a:p>
            <a:endParaRPr lang="en-GB"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288 products produced and services rendered by SMMEs and Co-operatives linked to market (Target: 250).</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242 SMMEs and Co-operatives exposed to international market opportunities (Target: 200).</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Annual Report on the contribution to jobs by SMMEs and Co-operatives in economic sectors was approved by EXCO.</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SMMEs Development Index Survey report was approved by EXCO.</a:t>
            </a:r>
            <a:endParaRPr lang="en-GB" dirty="0">
              <a:latin typeface="Arial" panose="020B0604020202020204" pitchFamily="34" charset="0"/>
              <a:cs typeface="Arial" panose="020B0604020202020204" pitchFamily="34" charset="0"/>
            </a:endParaRPr>
          </a:p>
        </p:txBody>
      </p:sp>
      <p:grpSp>
        <p:nvGrpSpPr>
          <p:cNvPr id="4" name="Group 4">
            <a:extLst>
              <a:ext uri="{FF2B5EF4-FFF2-40B4-BE49-F238E27FC236}">
                <a16:creationId xmlns:a16="http://schemas.microsoft.com/office/drawing/2014/main" xmlns="" id="{ABE486DC-1214-63F7-3743-22ADF1D99E28}"/>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7878A2F9-ECF3-9746-5ED5-14A1884E3BE2}"/>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1EF5C254-3D9A-82AC-C215-B11A0CCD27C6}"/>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E26EB1C9-95AB-616C-FC93-EA8ECAB926C1}"/>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8324C01E-7101-8D66-7FB4-BF299870915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18</a:t>
              </a:r>
            </a:p>
          </p:txBody>
        </p:sp>
      </p:grpSp>
    </p:spTree>
    <p:extLst>
      <p:ext uri="{BB962C8B-B14F-4D97-AF65-F5344CB8AC3E}">
        <p14:creationId xmlns:p14="http://schemas.microsoft.com/office/powerpoint/2010/main" xmlns="" val="1336924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PERFORMANCE HIGHLIGHTS </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1AD1AAEC-C000-8664-7DA6-A76AB8BC4B34}"/>
              </a:ext>
            </a:extLst>
          </p:cNvPr>
          <p:cNvSpPr txBox="1"/>
          <p:nvPr/>
        </p:nvSpPr>
        <p:spPr>
          <a:xfrm>
            <a:off x="1" y="676728"/>
            <a:ext cx="9137086" cy="446276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PROGRAMME 3: DEVELOPMENT FINANCE</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700" dirty="0">
                <a:latin typeface="Arial" panose="020B0604020202020204" pitchFamily="34" charset="0"/>
                <a:cs typeface="Arial" panose="020B0604020202020204" pitchFamily="34" charset="0"/>
              </a:rPr>
              <a:t>953 Crafters supported through the Craft </a:t>
            </a:r>
            <a:r>
              <a:rPr lang="en-US" sz="1700" dirty="0" err="1">
                <a:latin typeface="Arial" panose="020B0604020202020204" pitchFamily="34" charset="0"/>
                <a:cs typeface="Arial" panose="020B0604020202020204" pitchFamily="34" charset="0"/>
              </a:rPr>
              <a:t>Customised</a:t>
            </a:r>
            <a:r>
              <a:rPr lang="en-US" sz="1700" dirty="0">
                <a:latin typeface="Arial" panose="020B0604020202020204" pitchFamily="34" charset="0"/>
                <a:cs typeface="Arial" panose="020B0604020202020204" pitchFamily="34" charset="0"/>
              </a:rPr>
              <a:t> Sector </a:t>
            </a:r>
            <a:r>
              <a:rPr lang="en-US" sz="1700" dirty="0" err="1">
                <a:latin typeface="Arial" panose="020B0604020202020204" pitchFamily="34" charset="0"/>
                <a:cs typeface="Arial" panose="020B0604020202020204" pitchFamily="34" charset="0"/>
              </a:rPr>
              <a:t>Programme</a:t>
            </a:r>
            <a:r>
              <a:rPr lang="en-US" sz="1700" dirty="0">
                <a:latin typeface="Arial" panose="020B0604020202020204" pitchFamily="34" charset="0"/>
                <a:cs typeface="Arial" panose="020B0604020202020204" pitchFamily="34" charset="0"/>
              </a:rPr>
              <a:t> (Target: 800).</a:t>
            </a:r>
          </a:p>
          <a:p>
            <a:pPr marL="285750" indent="-285750">
              <a:buFont typeface="Wingdings" panose="05000000000000000000" pitchFamily="2" charset="2"/>
              <a:buChar char="q"/>
            </a:pPr>
            <a:r>
              <a:rPr lang="en-US" sz="1700" dirty="0">
                <a:latin typeface="Arial" panose="020B0604020202020204" pitchFamily="34" charset="0"/>
                <a:cs typeface="Arial" panose="020B0604020202020204" pitchFamily="34" charset="0"/>
              </a:rPr>
              <a:t>13 369 start-up youth businesses supported financially and non-financially (Target: 5 000).</a:t>
            </a:r>
          </a:p>
          <a:p>
            <a:pPr marL="285750" indent="-285750">
              <a:buFont typeface="Wingdings" panose="05000000000000000000" pitchFamily="2" charset="2"/>
              <a:buChar char="q"/>
            </a:pPr>
            <a:r>
              <a:rPr lang="en-US" sz="1700" dirty="0">
                <a:latin typeface="Arial" panose="020B0604020202020204" pitchFamily="34" charset="0"/>
                <a:cs typeface="Arial" panose="020B0604020202020204" pitchFamily="34" charset="0"/>
              </a:rPr>
              <a:t>Consolidated report on the 70 384 competitive SMMEs and Co-operatives supported approved by EXCO (Target: 25 000).</a:t>
            </a:r>
          </a:p>
          <a:p>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PROGRAMME 4: ENTERPRISE DEVELOPMENT</a:t>
            </a:r>
          </a:p>
          <a:p>
            <a:endParaRPr lang="en-GB"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National Integrated Small Enterprise Development Masterplan submitted to Minister for Cabinet approval.</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Three districts assisted through the Red-Tape Reduction Action Plan</a:t>
            </a:r>
            <a:r>
              <a:rPr lang="en-US" dirty="0">
                <a:solidFill>
                  <a:prstClr val="black"/>
                </a:solidFill>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q"/>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Harry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Gwala</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Ubuhlebezwe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local municipality), </a:t>
            </a:r>
          </a:p>
          <a:p>
            <a:pPr marL="742950" lvl="1" indent="-285750">
              <a:buFont typeface="Wingdings" panose="05000000000000000000" pitchFamily="2" charset="2"/>
              <a:buChar char="q"/>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King Cetshwayo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uMhlathuze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local municipality) and </a:t>
            </a:r>
          </a:p>
          <a:p>
            <a:pPr marL="742950" lvl="1" indent="-285750">
              <a:buFont typeface="Wingdings" panose="05000000000000000000" pitchFamily="2" charset="2"/>
              <a:buChar char="q"/>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Ugu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(Ray Nkonyeni local municipality)</a:t>
            </a:r>
            <a:r>
              <a:rPr lang="en-US"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p:txBody>
      </p:sp>
      <p:grpSp>
        <p:nvGrpSpPr>
          <p:cNvPr id="4" name="Group 4">
            <a:extLst>
              <a:ext uri="{FF2B5EF4-FFF2-40B4-BE49-F238E27FC236}">
                <a16:creationId xmlns:a16="http://schemas.microsoft.com/office/drawing/2014/main" xmlns="" id="{7A665AFA-F965-1E01-D3F8-295240169769}"/>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82306A0A-43DD-BB7D-3B42-77FAD900E4A5}"/>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0C532B9E-7F8A-9D1A-E74A-8B96B0B02DDC}"/>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A684A528-3BAC-8A2F-3315-C8A95495EC8C}"/>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646345CF-9531-4D58-34C7-7217C700FB2B}"/>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19</a:t>
              </a:r>
            </a:p>
          </p:txBody>
        </p:sp>
      </p:grpSp>
    </p:spTree>
    <p:extLst>
      <p:ext uri="{BB962C8B-B14F-4D97-AF65-F5344CB8AC3E}">
        <p14:creationId xmlns:p14="http://schemas.microsoft.com/office/powerpoint/2010/main" xmlns="" val="1647622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xmlns="" id="{F5155FB6-8E67-5C4E-B8C6-DE0A660F8274}"/>
              </a:ext>
            </a:extLst>
          </p:cNvPr>
          <p:cNvSpPr/>
          <p:nvPr/>
        </p:nvSpPr>
        <p:spPr>
          <a:xfrm>
            <a:off x="1921" y="76200"/>
            <a:ext cx="9140400" cy="856200"/>
          </a:xfrm>
          <a:prstGeom prst="rect">
            <a:avLst/>
          </a:prstGeom>
          <a:solidFill>
            <a:schemeClr val="bg1"/>
          </a:solidFill>
        </p:spPr>
      </p:sp>
      <p:sp>
        <p:nvSpPr>
          <p:cNvPr id="41" name="TextBox 9">
            <a:extLst>
              <a:ext uri="{FF2B5EF4-FFF2-40B4-BE49-F238E27FC236}">
                <a16:creationId xmlns:a16="http://schemas.microsoft.com/office/drawing/2014/main" xmlns="" id="{62EB00DC-9AD2-4ACD-8F08-571B166906F4}"/>
              </a:ext>
            </a:extLst>
          </p:cNvPr>
          <p:cNvSpPr txBox="1"/>
          <p:nvPr/>
        </p:nvSpPr>
        <p:spPr>
          <a:xfrm>
            <a:off x="457200" y="22791"/>
            <a:ext cx="8229600"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2647200601"/>
              </p:ext>
            </p:extLst>
          </p:nvPr>
        </p:nvGraphicFramePr>
        <p:xfrm>
          <a:off x="304800" y="526339"/>
          <a:ext cx="8077200" cy="6092756"/>
        </p:xfrm>
        <a:graphic>
          <a:graphicData uri="http://schemas.openxmlformats.org/drawingml/2006/table">
            <a:tbl>
              <a:tblPr firstRow="1" bandRow="1">
                <a:tableStyleId>{5940675A-B579-460E-94D1-54222C63F5DA}</a:tableStyleId>
              </a:tblPr>
              <a:tblGrid>
                <a:gridCol w="543997">
                  <a:extLst>
                    <a:ext uri="{9D8B030D-6E8A-4147-A177-3AD203B41FA5}">
                      <a16:colId xmlns:a16="http://schemas.microsoft.com/office/drawing/2014/main" xmlns="" val="3459849430"/>
                    </a:ext>
                  </a:extLst>
                </a:gridCol>
                <a:gridCol w="7533203">
                  <a:extLst>
                    <a:ext uri="{9D8B030D-6E8A-4147-A177-3AD203B41FA5}">
                      <a16:colId xmlns:a16="http://schemas.microsoft.com/office/drawing/2014/main" xmlns="" val="2994027611"/>
                    </a:ext>
                  </a:extLst>
                </a:gridCol>
              </a:tblGrid>
              <a:tr h="534582">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400" b="1" i="0" u="none" strike="noStrike" kern="800" cap="all" spc="286" normalizeH="0" baseline="0" dirty="0">
                          <a:ln>
                            <a:noFill/>
                          </a:ln>
                          <a:solidFill>
                            <a:srgbClr val="006600"/>
                          </a:solidFill>
                          <a:effectLst/>
                          <a:uLnTx/>
                          <a:uFillTx/>
                          <a:latin typeface="Arial" panose="020B0604020202020204" pitchFamily="34" charset="0"/>
                          <a:ea typeface="+mn-ea"/>
                          <a:cs typeface="+mn-cs"/>
                        </a:rPr>
                        <a:t>Purpose and background </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872366415"/>
                  </a:ext>
                </a:extLst>
              </a:tr>
              <a:tr h="534582">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cs typeface="Arial" panose="020B0604020202020204" pitchFamily="34" charset="0"/>
                          <a:sym typeface="Calibri"/>
                        </a:rPr>
                        <a:t>Strategic overview</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8991128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cs typeface="Arial" panose="020B0604020202020204" pitchFamily="34" charset="0"/>
                          <a:sym typeface="Calibri"/>
                        </a:rPr>
                        <a:t>Organisational structure </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868554923"/>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cs typeface="Arial" panose="020B0604020202020204" pitchFamily="34" charset="0"/>
                          <a:sym typeface="Calibri"/>
                        </a:rPr>
                        <a:t>2021/22 Overall Performance Summary</a:t>
                      </a:r>
                    </a:p>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cs typeface="Arial" panose="020B0604020202020204" pitchFamily="34" charset="0"/>
                          <a:sym typeface="Calibri"/>
                        </a:rPr>
                        <a:t>A. Overall </a:t>
                      </a: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Performance </a:t>
                      </a:r>
                    </a:p>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B. Performance highlights</a:t>
                      </a:r>
                    </a:p>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C. Under-performance</a:t>
                      </a:r>
                    </a:p>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D. Strategies to overcome under-achievement</a:t>
                      </a:r>
                    </a:p>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E. REPORTING ON INSTITUTIONAL RESPONSE TO COVID-19 PANDEMIC</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181399219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5</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Governance </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847078875"/>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Human Resource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1572182122"/>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7</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2021/22 ANNUAL Financial performance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494889858"/>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8</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700"/>
                        </a:spcBef>
                        <a:spcAft>
                          <a:spcPts val="0"/>
                        </a:spcAft>
                        <a:buClrTx/>
                        <a:buSzPct val="100000"/>
                        <a:buFontTx/>
                        <a:buNone/>
                        <a:tabLst/>
                        <a:defRPr cap="small"/>
                      </a:pPr>
                      <a:r>
                        <a:rPr kumimoji="0" lang="en-GB" sz="1400" b="1" i="0" u="none" strike="noStrike" kern="0" cap="all"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sym typeface="Calibri"/>
                        </a:rPr>
                        <a:t>Annexure A. Performance Report per Programme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74497817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9</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400" b="1" i="0" u="none" strike="noStrike" kern="800" cap="all" spc="286" normalizeH="0" baseline="0" dirty="0">
                          <a:ln>
                            <a:noFill/>
                          </a:ln>
                          <a:solidFill>
                            <a:srgbClr val="006600"/>
                          </a:solidFill>
                          <a:effectLst/>
                          <a:uLnTx/>
                          <a:uFillTx/>
                          <a:latin typeface="Arial" panose="020B0604020202020204" pitchFamily="34" charset="0"/>
                          <a:ea typeface="+mn-ea"/>
                          <a:cs typeface="+mn-cs"/>
                        </a:rPr>
                        <a:t>RECOMMENDATION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278929172"/>
                  </a:ext>
                </a:extLst>
              </a:tr>
            </a:tbl>
          </a:graphicData>
        </a:graphic>
      </p:graphicFrame>
      <p:grpSp>
        <p:nvGrpSpPr>
          <p:cNvPr id="2" name="Group 4">
            <a:extLst>
              <a:ext uri="{FF2B5EF4-FFF2-40B4-BE49-F238E27FC236}">
                <a16:creationId xmlns:a16="http://schemas.microsoft.com/office/drawing/2014/main" xmlns="" id="{142E1572-4F78-D515-A58D-A45D0ACB13BA}"/>
              </a:ext>
            </a:extLst>
          </p:cNvPr>
          <p:cNvGrpSpPr>
            <a:grpSpLocks noChangeAspect="1"/>
          </p:cNvGrpSpPr>
          <p:nvPr/>
        </p:nvGrpSpPr>
        <p:grpSpPr bwMode="auto">
          <a:xfrm>
            <a:off x="0" y="6346825"/>
            <a:ext cx="9140825" cy="517525"/>
            <a:chOff x="0" y="3998"/>
            <a:chExt cx="5758" cy="326"/>
          </a:xfrm>
        </p:grpSpPr>
        <p:sp>
          <p:nvSpPr>
            <p:cNvPr id="4" name="AutoShape 3">
              <a:extLst>
                <a:ext uri="{FF2B5EF4-FFF2-40B4-BE49-F238E27FC236}">
                  <a16:creationId xmlns:a16="http://schemas.microsoft.com/office/drawing/2014/main" xmlns="" id="{3C011E2E-EF54-F751-3D82-C934C40430D1}"/>
                </a:ext>
              </a:extLst>
            </p:cNvPr>
            <p:cNvSpPr>
              <a:spLocks noChangeAspect="1" noChangeArrowheads="1" noTextEdit="1"/>
            </p:cNvSpPr>
            <p:nvPr/>
          </p:nvSpPr>
          <p:spPr bwMode="auto">
            <a:xfrm>
              <a:off x="0" y="3998"/>
              <a:ext cx="5758"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0323CBEA-6D3F-C6EA-94D8-E441726EDBD3}"/>
                </a:ext>
              </a:extLst>
            </p:cNvPr>
            <p:cNvSpPr>
              <a:spLocks/>
            </p:cNvSpPr>
            <p:nvPr/>
          </p:nvSpPr>
          <p:spPr bwMode="auto">
            <a:xfrm>
              <a:off x="0" y="3996"/>
              <a:ext cx="5766"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54A5C65F-6173-BA11-02E0-BBB78115D712}"/>
                </a:ext>
              </a:extLst>
            </p:cNvPr>
            <p:cNvSpPr>
              <a:spLocks/>
            </p:cNvSpPr>
            <p:nvPr/>
          </p:nvSpPr>
          <p:spPr bwMode="auto">
            <a:xfrm>
              <a:off x="0" y="4162"/>
              <a:ext cx="5701"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Freeform 7">
              <a:extLst>
                <a:ext uri="{FF2B5EF4-FFF2-40B4-BE49-F238E27FC236}">
                  <a16:creationId xmlns:a16="http://schemas.microsoft.com/office/drawing/2014/main" xmlns="" id="{55D21F3B-9AFE-D97A-5D72-8F67373836B9}"/>
                </a:ext>
              </a:extLst>
            </p:cNvPr>
            <p:cNvSpPr>
              <a:spLocks/>
            </p:cNvSpPr>
            <p:nvPr/>
          </p:nvSpPr>
          <p:spPr bwMode="auto">
            <a:xfrm>
              <a:off x="5222" y="4062"/>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a:t>
              </a:r>
            </a:p>
          </p:txBody>
        </p:sp>
      </p:grp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684017"/>
            <a:ext cx="8233442"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4(C): UNDER-PERFORMANCE</a:t>
            </a:r>
            <a:endParaRPr lang="en-ZA" sz="2400" b="1" dirty="0">
              <a:solidFill>
                <a:prstClr val="white"/>
              </a:solidFill>
              <a:latin typeface="Arial" panose="020B0604020202020204" pitchFamily="34" charset="0"/>
            </a:endParaRPr>
          </a:p>
        </p:txBody>
      </p:sp>
      <p:grpSp>
        <p:nvGrpSpPr>
          <p:cNvPr id="3" name="Group 4">
            <a:extLst>
              <a:ext uri="{FF2B5EF4-FFF2-40B4-BE49-F238E27FC236}">
                <a16:creationId xmlns:a16="http://schemas.microsoft.com/office/drawing/2014/main" xmlns="" id="{6A4BA833-BD27-0BEB-E791-E79B1B33B13B}"/>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DFC4C06C-1C9B-DA50-46D9-7B8DEA6519B5}"/>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04650C6E-4123-8C0A-6516-906D6109610E}"/>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E986DF1D-F92D-B8B5-F60E-9FE268F7A6C6}"/>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05D29B80-53EF-FBBE-CA7B-35F8E17178F2}"/>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20</a:t>
              </a:r>
            </a:p>
          </p:txBody>
        </p:sp>
      </p:grpSp>
    </p:spTree>
    <p:extLst>
      <p:ext uri="{BB962C8B-B14F-4D97-AF65-F5344CB8AC3E}">
        <p14:creationId xmlns:p14="http://schemas.microsoft.com/office/powerpoint/2010/main" xmlns="" val="18238025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cap="small" dirty="0">
                <a:solidFill>
                  <a:prstClr val="white"/>
                </a:solidFill>
                <a:latin typeface="Arial" panose="020B0604020202020204" pitchFamily="34" charset="0"/>
                <a:cs typeface="Arial" panose="020B0604020202020204" pitchFamily="34" charset="0"/>
              </a:rPr>
              <a:t>C</a:t>
            </a: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UNDER-PERFORMANCE </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1AD1AAEC-C000-8664-7DA6-A76AB8BC4B34}"/>
              </a:ext>
            </a:extLst>
          </p:cNvPr>
          <p:cNvSpPr txBox="1"/>
          <p:nvPr/>
        </p:nvSpPr>
        <p:spPr>
          <a:xfrm>
            <a:off x="56322" y="676729"/>
            <a:ext cx="8991600" cy="646330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PROGRAMME 1: ADMINISTRATION</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effectLst/>
                <a:latin typeface="Arial" panose="020B0604020202020204" pitchFamily="34" charset="0"/>
                <a:ea typeface="Calibri" panose="020F0502020204030204" pitchFamily="34" charset="0"/>
                <a:cs typeface="Arial" panose="020B0604020202020204" pitchFamily="34" charset="0"/>
              </a:rPr>
              <a:t>99.8% of valid creditors were paid within 25 days (Target: 100%)</a:t>
            </a:r>
          </a:p>
          <a:p>
            <a:pPr marL="285750" indent="-285750">
              <a:buFont typeface="Wingdings" panose="05000000000000000000" pitchFamily="2" charset="2"/>
              <a:buChar char="q"/>
            </a:pPr>
            <a:r>
              <a:rPr lang="en-GB" dirty="0">
                <a:effectLst/>
                <a:latin typeface="Arial" panose="020B0604020202020204" pitchFamily="34" charset="0"/>
                <a:ea typeface="Calibri" panose="020F0502020204030204" pitchFamily="34" charset="0"/>
                <a:cs typeface="Arial" panose="020B0604020202020204" pitchFamily="34" charset="0"/>
              </a:rPr>
              <a:t>16.2% vacancy rate in funded permanent posts (Target:&lt;10% vacancy rate in funded permanent posts)</a:t>
            </a:r>
            <a:r>
              <a:rPr lang="en-US"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q"/>
            </a:pPr>
            <a:r>
              <a:rPr lang="en-GB" dirty="0">
                <a:effectLst/>
                <a:latin typeface="Arial" panose="020B0604020202020204" pitchFamily="34" charset="0"/>
                <a:ea typeface="Calibri" panose="020F0502020204030204" pitchFamily="34" charset="0"/>
                <a:cs typeface="Arial" panose="020B0604020202020204" pitchFamily="34" charset="0"/>
              </a:rPr>
              <a:t>47.1% of female SMS representation (Target: ≥ 50% of female SMS representation).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PROGRAMME 2: SECTOR AND MARKET DEVELOPMENT</a:t>
            </a:r>
          </a:p>
          <a:p>
            <a:endParaRPr lang="en-GB"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effectLst/>
                <a:latin typeface="Arial" panose="020B0604020202020204" pitchFamily="34" charset="0"/>
                <a:ea typeface="Calibri" panose="020F0502020204030204" pitchFamily="34" charset="0"/>
                <a:cs typeface="Arial" panose="020B0604020202020204" pitchFamily="34" charset="0"/>
              </a:rPr>
              <a:t>1 207 women-owned enterprises monitored to participate on </a:t>
            </a:r>
            <a:r>
              <a:rPr lang="en-GB" dirty="0" err="1">
                <a:effectLst/>
                <a:latin typeface="Arial" panose="020B0604020202020204" pitchFamily="34" charset="0"/>
                <a:ea typeface="Calibri" panose="020F0502020204030204" pitchFamily="34" charset="0"/>
                <a:cs typeface="Arial" panose="020B0604020202020204" pitchFamily="34" charset="0"/>
              </a:rPr>
              <a:t>SheTradesZA</a:t>
            </a:r>
            <a:r>
              <a:rPr lang="en-GB" dirty="0">
                <a:effectLst/>
                <a:latin typeface="Arial" panose="020B0604020202020204" pitchFamily="34" charset="0"/>
                <a:ea typeface="Calibri" panose="020F0502020204030204" pitchFamily="34" charset="0"/>
                <a:cs typeface="Arial" panose="020B0604020202020204" pitchFamily="34" charset="0"/>
              </a:rPr>
              <a:t> platform (Target: 2 000).</a:t>
            </a:r>
          </a:p>
          <a:p>
            <a:pPr marL="285750" indent="-285750">
              <a:buFont typeface="Wingdings" panose="05000000000000000000" pitchFamily="2" charset="2"/>
              <a:buChar char="q"/>
            </a:pPr>
            <a:r>
              <a:rPr lang="en-GB" dirty="0">
                <a:effectLst/>
                <a:latin typeface="Arial" panose="020B0604020202020204" pitchFamily="34" charset="0"/>
                <a:ea typeface="Calibri" panose="020F0502020204030204" pitchFamily="34" charset="0"/>
                <a:cs typeface="Arial" panose="020B0604020202020204" pitchFamily="34" charset="0"/>
              </a:rPr>
              <a:t>Incubation Support Programme (ISP) evaluation not conducted and approved by EXCO.</a:t>
            </a:r>
          </a:p>
          <a:p>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PROGRAMME 3: DEVELOPMENT FINANCE</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SMMEs and Co-operatives Funding Policy not approved, implemented and reported on.</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Co-operatives supported to the value of R13.03 million (Target: R88.6 million).</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Township and Rural Enterprises supported to the value of R545 533 667.77 (Target: </a:t>
            </a:r>
            <a:r>
              <a:rPr lang="en-GB" dirty="0">
                <a:effectLst/>
                <a:latin typeface="Arial" panose="020B0604020202020204" pitchFamily="34" charset="0"/>
                <a:ea typeface="Calibri" panose="020F0502020204030204" pitchFamily="34" charset="0"/>
                <a:cs typeface="Arial" panose="020B0604020202020204" pitchFamily="34" charset="0"/>
              </a:rPr>
              <a:t>R694 million.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2887B7A9-FFD3-25BD-09D1-991DF228782F}"/>
              </a:ext>
            </a:extLst>
          </p:cNvPr>
          <p:cNvSpPr txBox="1"/>
          <p:nvPr/>
        </p:nvSpPr>
        <p:spPr>
          <a:xfrm>
            <a:off x="8534400" y="6400800"/>
            <a:ext cx="571104" cy="369332"/>
          </a:xfrm>
          <a:prstGeom prst="rect">
            <a:avLst/>
          </a:prstGeom>
          <a:noFill/>
        </p:spPr>
        <p:txBody>
          <a:bodyPr wrap="square" rtlCol="0">
            <a:spAutoFit/>
          </a:bodyPr>
          <a:lstStyle/>
          <a:p>
            <a:r>
              <a:rPr lang="en-ZA" dirty="0"/>
              <a:t>21</a:t>
            </a:r>
          </a:p>
        </p:txBody>
      </p:sp>
    </p:spTree>
    <p:extLst>
      <p:ext uri="{BB962C8B-B14F-4D97-AF65-F5344CB8AC3E}">
        <p14:creationId xmlns:p14="http://schemas.microsoft.com/office/powerpoint/2010/main" xmlns="" val="42585267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cap="small" dirty="0">
                <a:solidFill>
                  <a:prstClr val="white"/>
                </a:solidFill>
                <a:latin typeface="Arial" panose="020B0604020202020204" pitchFamily="34" charset="0"/>
                <a:cs typeface="Arial" panose="020B0604020202020204" pitchFamily="34" charset="0"/>
              </a:rPr>
              <a:t>C</a:t>
            </a: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UNDER-PERFORMANCE </a:t>
            </a:r>
            <a:endParaRPr lang="en-ZA" sz="2400" b="1" dirty="0">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xmlns="" id="{1AD1AAEC-C000-8664-7DA6-A76AB8BC4B34}"/>
              </a:ext>
            </a:extLst>
          </p:cNvPr>
          <p:cNvSpPr txBox="1"/>
          <p:nvPr/>
        </p:nvSpPr>
        <p:spPr>
          <a:xfrm>
            <a:off x="76200" y="676728"/>
            <a:ext cx="8991600" cy="203132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PROGRAMME 4: ENTERPRISE DEVELOPMENT</a:t>
            </a:r>
          </a:p>
          <a:p>
            <a:endParaRPr lang="en-GB"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800" dirty="0">
                <a:effectLst/>
                <a:latin typeface="Arial" panose="020B0604020202020204" pitchFamily="34" charset="0"/>
                <a:ea typeface="Calibri" panose="020F0502020204030204" pitchFamily="34" charset="0"/>
              </a:rPr>
              <a:t>The National Small Enterprise Amendment Bill was not taken through Parliamentary process.</a:t>
            </a:r>
          </a:p>
          <a:p>
            <a:pPr marL="285750" indent="-285750">
              <a:buFont typeface="Wingdings" panose="05000000000000000000" pitchFamily="2" charset="2"/>
              <a:buChar char="q"/>
            </a:pPr>
            <a:r>
              <a:rPr lang="en-GB" sz="1800" dirty="0">
                <a:effectLst/>
                <a:latin typeface="Arial" panose="020B0604020202020204" pitchFamily="34" charset="0"/>
                <a:ea typeface="Calibri" panose="020F0502020204030204" pitchFamily="34" charset="0"/>
              </a:rPr>
              <a:t>The Revised Schedule to the National Small Enterprise Act was not amended and submitted to Minister for approval to Gazette.</a:t>
            </a:r>
          </a:p>
          <a:p>
            <a:endParaRPr lang="en-GB" dirty="0"/>
          </a:p>
        </p:txBody>
      </p:sp>
      <p:grpSp>
        <p:nvGrpSpPr>
          <p:cNvPr id="4" name="Group 4">
            <a:extLst>
              <a:ext uri="{FF2B5EF4-FFF2-40B4-BE49-F238E27FC236}">
                <a16:creationId xmlns:a16="http://schemas.microsoft.com/office/drawing/2014/main" xmlns="" id="{177392AE-D1DF-671B-3884-74C6F06C99C6}"/>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51CCD662-F4AE-A856-C4C7-D2BD4CD98E1F}"/>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D951ACA7-6625-3C0C-BFCD-35D6D411C511}"/>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0FDECF9B-1538-D0D1-80F7-3F0D7D2DE9EB}"/>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F38BB8FE-E5D1-2471-ECE1-4E7C79146ACC}"/>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22</a:t>
              </a:r>
            </a:p>
          </p:txBody>
        </p:sp>
      </p:grpSp>
    </p:spTree>
    <p:extLst>
      <p:ext uri="{BB962C8B-B14F-4D97-AF65-F5344CB8AC3E}">
        <p14:creationId xmlns:p14="http://schemas.microsoft.com/office/powerpoint/2010/main" xmlns="" val="37834337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684017"/>
            <a:ext cx="8233442"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4(D): </a:t>
            </a: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Strategies to overcome under-achievement</a:t>
            </a:r>
            <a:endParaRPr lang="en-ZA" sz="2400" b="1" dirty="0">
              <a:solidFill>
                <a:prstClr val="white"/>
              </a:solidFill>
              <a:latin typeface="Arial" panose="020B0604020202020204" pitchFamily="34" charset="0"/>
            </a:endParaRPr>
          </a:p>
        </p:txBody>
      </p:sp>
      <p:grpSp>
        <p:nvGrpSpPr>
          <p:cNvPr id="3" name="Group 4">
            <a:extLst>
              <a:ext uri="{FF2B5EF4-FFF2-40B4-BE49-F238E27FC236}">
                <a16:creationId xmlns:a16="http://schemas.microsoft.com/office/drawing/2014/main" xmlns="" id="{F0E7B337-24BF-AFFE-5813-8BF99051DE69}"/>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DBACF215-47C4-4840-89B9-01A9695DF3DA}"/>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D948186D-4C5E-A50C-7E2F-6E1BBCADEDDC}"/>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7EE722F0-D38D-A867-7EB3-C62048488E3F}"/>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0A2491FE-35D7-11EC-0FC9-816EC3F00E6E}"/>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23</a:t>
              </a:r>
            </a:p>
          </p:txBody>
        </p:sp>
      </p:grpSp>
    </p:spTree>
    <p:extLst>
      <p:ext uri="{BB962C8B-B14F-4D97-AF65-F5344CB8AC3E}">
        <p14:creationId xmlns:p14="http://schemas.microsoft.com/office/powerpoint/2010/main" xmlns="" val="39142187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Strategies to overcome under-achievement </a:t>
            </a:r>
            <a:endParaRPr lang="en-ZA" sz="2400" b="1" dirty="0">
              <a:solidFill>
                <a:prstClr val="white"/>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xmlns="" id="{349CE901-8E72-C918-AF9B-BA8A5A11BBC2}"/>
              </a:ext>
            </a:extLst>
          </p:cNvPr>
          <p:cNvGraphicFramePr>
            <a:graphicFrameLocks noGrp="1"/>
          </p:cNvGraphicFramePr>
          <p:nvPr>
            <p:extLst>
              <p:ext uri="{D42A27DB-BD31-4B8C-83A1-F6EECF244321}">
                <p14:modId xmlns:p14="http://schemas.microsoft.com/office/powerpoint/2010/main" xmlns="" val="891797871"/>
              </p:ext>
            </p:extLst>
          </p:nvPr>
        </p:nvGraphicFramePr>
        <p:xfrm>
          <a:off x="76200" y="713308"/>
          <a:ext cx="8991600" cy="5789217"/>
        </p:xfrm>
        <a:graphic>
          <a:graphicData uri="http://schemas.openxmlformats.org/drawingml/2006/table">
            <a:tbl>
              <a:tblPr firstRow="1" firstCol="1" lastRow="1" lastCol="1" bandRow="1" bandCol="1"/>
              <a:tblGrid>
                <a:gridCol w="2098640">
                  <a:extLst>
                    <a:ext uri="{9D8B030D-6E8A-4147-A177-3AD203B41FA5}">
                      <a16:colId xmlns:a16="http://schemas.microsoft.com/office/drawing/2014/main" xmlns="" val="3097359675"/>
                    </a:ext>
                  </a:extLst>
                </a:gridCol>
                <a:gridCol w="2328824">
                  <a:extLst>
                    <a:ext uri="{9D8B030D-6E8A-4147-A177-3AD203B41FA5}">
                      <a16:colId xmlns:a16="http://schemas.microsoft.com/office/drawing/2014/main" xmlns="" val="4022510788"/>
                    </a:ext>
                  </a:extLst>
                </a:gridCol>
                <a:gridCol w="4564136">
                  <a:extLst>
                    <a:ext uri="{9D8B030D-6E8A-4147-A177-3AD203B41FA5}">
                      <a16:colId xmlns:a16="http://schemas.microsoft.com/office/drawing/2014/main" xmlns="" val="1544690701"/>
                    </a:ext>
                  </a:extLst>
                </a:gridCol>
              </a:tblGrid>
              <a:tr h="319067">
                <a:tc>
                  <a:txBody>
                    <a:bodyPr/>
                    <a:lstStyle/>
                    <a:p>
                      <a:pPr algn="ctr">
                        <a:lnSpc>
                          <a:spcPct val="115000"/>
                        </a:lnSpc>
                        <a:spcAft>
                          <a:spcPts val="1200"/>
                        </a:spcAft>
                      </a:pPr>
                      <a:r>
                        <a:rPr lang="en-GB" sz="1100" b="1">
                          <a:solidFill>
                            <a:srgbClr val="000000"/>
                          </a:solidFill>
                          <a:effectLst/>
                          <a:latin typeface="Arial" panose="020B0604020202020204" pitchFamily="34" charset="0"/>
                          <a:ea typeface="Calibri" panose="020F0502020204030204" pitchFamily="34" charset="0"/>
                          <a:cs typeface="Arial" panose="020B0604020202020204" pitchFamily="34" charset="0"/>
                        </a:rPr>
                        <a:t>Area of Underperformance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15000"/>
                        </a:lnSpc>
                        <a:spcAft>
                          <a:spcPts val="120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Extent of Underperformance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15000"/>
                        </a:lnSpc>
                        <a:spcAft>
                          <a:spcPts val="120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Strategies to overcome the areas of underperformance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523751905"/>
                  </a:ext>
                </a:extLst>
              </a:tr>
              <a:tr h="435035">
                <a:tc gridSpan="3">
                  <a:txBody>
                    <a:bodyPr/>
                    <a:lstStyle/>
                    <a:p>
                      <a:pPr>
                        <a:lnSpc>
                          <a:spcPct val="115000"/>
                        </a:lnSpc>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PROGRAMME 1: ADMINISTRATION</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marL="342900" lvl="0" indent="-342900">
                        <a:lnSpc>
                          <a:spcPct val="115000"/>
                        </a:lnSpc>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gn="just">
                        <a:lnSpc>
                          <a:spcPct val="115000"/>
                        </a:lnSpc>
                        <a:spcAft>
                          <a:spcPts val="8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9776828"/>
                  </a:ext>
                </a:extLst>
              </a:tr>
              <a:tr h="435035">
                <a:tc>
                  <a:txBody>
                    <a:bodyPr/>
                    <a:lstStyle/>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100% of valid creditors paid within 25 days.</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15000"/>
                        </a:lnSpc>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Under achievement of 0.2% of valid creditors paid within 25 days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Acquisition of a web-based invoice tracking register and a constant monitoring of the current Excel register.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7593350"/>
                  </a:ext>
                </a:extLst>
              </a:tr>
              <a:tr h="942415">
                <a:tc>
                  <a:txBody>
                    <a:bodyPr/>
                    <a:lstStyle/>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&lt;10% vacancy rate in funded posts.</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a:lnSpc>
                          <a:spcPct val="115000"/>
                        </a:lnSpc>
                        <a:spcAft>
                          <a:spcPts val="12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Under achievement of 6.2% vacancy rate in funded posts.</a:t>
                      </a:r>
                    </a:p>
                    <a:p>
                      <a:pPr>
                        <a:lnSpc>
                          <a:spcPct val="115000"/>
                        </a:lnSpc>
                        <a:spcAft>
                          <a:spcPts val="120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Submit another request to the Executive Authority for full lifting of the moratorium, which will allow filling of vacancies. </a:t>
                      </a:r>
                    </a:p>
                    <a:p>
                      <a:pPr marL="342900" lvl="0" indent="-34290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Prioritising submission of the structure for finalisation to enable filling of vacancies.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390917"/>
                  </a:ext>
                </a:extLst>
              </a:tr>
              <a:tr h="395543">
                <a:tc>
                  <a:txBody>
                    <a:bodyPr/>
                    <a:lstStyle/>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 50% of female SMS representation.</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2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Under achievement of 2.9% of female SMS representation.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Filling of 9 vacancies within SMS in line with Employment Equity priorities and Departmental recruitment project plan. </a:t>
                      </a:r>
                    </a:p>
                    <a:p>
                      <a:pPr marL="342900" lvl="0" indent="-342900">
                        <a:lnSpc>
                          <a:spcPct val="115000"/>
                        </a:lnSpc>
                        <a:spcAft>
                          <a:spcPts val="800"/>
                        </a:spcAft>
                        <a:buFont typeface="Wingdings" panose="05000000000000000000" pitchFamily="2" charset="2"/>
                        <a:buChar char="Ø"/>
                      </a:pP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7021947"/>
                  </a:ext>
                </a:extLst>
              </a:tr>
              <a:tr h="395543">
                <a:tc gridSpan="3">
                  <a:txBody>
                    <a:bodyPr/>
                    <a:lstStyle/>
                    <a:p>
                      <a:pPr>
                        <a:lnSpc>
                          <a:spcPct val="115000"/>
                        </a:lnSpc>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PROGRAMME 2: SECTOR AND MARKET DEVELOPMENT</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marL="342900" lvl="0" indent="-342900">
                        <a:lnSpc>
                          <a:spcPct val="115000"/>
                        </a:lnSpc>
                        <a:spcAft>
                          <a:spcPts val="1200"/>
                        </a:spcAft>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spcAft>
                          <a:spcPts val="800"/>
                        </a:spcAft>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399890"/>
                  </a:ext>
                </a:extLst>
              </a:tr>
              <a:tr h="395543">
                <a:tc>
                  <a:txBody>
                    <a:bodyPr/>
                    <a:lstStyle/>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2 000 women-owned</a:t>
                      </a:r>
                      <a:br>
                        <a:rPr lang="en-GB" sz="1100" b="1" dirty="0">
                          <a:effectLst/>
                          <a:latin typeface="Arial Narrow" panose="020B0606020202030204" pitchFamily="34" charset="0"/>
                          <a:ea typeface="Calibri" panose="020F0502020204030204" pitchFamily="34" charset="0"/>
                          <a:cs typeface="Arial" panose="020B0604020202020204" pitchFamily="34" charset="0"/>
                        </a:rPr>
                      </a:br>
                      <a:r>
                        <a:rPr lang="en-GB" sz="1100" b="1" dirty="0">
                          <a:effectLst/>
                          <a:latin typeface="Arial Narrow" panose="020B0606020202030204" pitchFamily="34" charset="0"/>
                          <a:ea typeface="Calibri" panose="020F0502020204030204" pitchFamily="34" charset="0"/>
                          <a:cs typeface="Arial" panose="020B0604020202020204" pitchFamily="34" charset="0"/>
                        </a:rPr>
                        <a:t>enterprises monitored to participate on </a:t>
                      </a:r>
                      <a:r>
                        <a:rPr lang="en-GB" sz="1100" b="1" dirty="0" err="1">
                          <a:effectLst/>
                          <a:latin typeface="Arial Narrow" panose="020B0606020202030204" pitchFamily="34" charset="0"/>
                          <a:ea typeface="Calibri" panose="020F0502020204030204" pitchFamily="34" charset="0"/>
                          <a:cs typeface="Arial" panose="020B0604020202020204" pitchFamily="34" charset="0"/>
                        </a:rPr>
                        <a:t>SheTradesZA</a:t>
                      </a:r>
                      <a:r>
                        <a:rPr lang="en-GB" sz="1100" b="1" dirty="0">
                          <a:effectLst/>
                          <a:latin typeface="Arial Narrow" panose="020B0606020202030204" pitchFamily="34" charset="0"/>
                          <a:ea typeface="Calibri" panose="020F0502020204030204" pitchFamily="34" charset="0"/>
                          <a:cs typeface="Arial" panose="020B0604020202020204" pitchFamily="34" charset="0"/>
                        </a:rPr>
                        <a:t> platform.</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 </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1 207 women-owned enterprises monitored to participate on </a:t>
                      </a:r>
                      <a:r>
                        <a:rPr lang="en-GB" sz="1100" dirty="0" err="1">
                          <a:effectLst/>
                          <a:latin typeface="Arial Narrow" panose="020B0606020202030204" pitchFamily="34" charset="0"/>
                          <a:ea typeface="Calibri" panose="020F0502020204030204" pitchFamily="34" charset="0"/>
                          <a:cs typeface="Arial" panose="020B0604020202020204" pitchFamily="34" charset="0"/>
                        </a:rPr>
                        <a:t>SheTradesZA</a:t>
                      </a:r>
                      <a:r>
                        <a:rPr lang="en-GB" sz="1100" dirty="0">
                          <a:effectLst/>
                          <a:latin typeface="Arial Narrow" panose="020B0606020202030204" pitchFamily="34" charset="0"/>
                          <a:ea typeface="Calibri" panose="020F0502020204030204" pitchFamily="34" charset="0"/>
                          <a:cs typeface="Arial" panose="020B0604020202020204" pitchFamily="34" charset="0"/>
                        </a:rPr>
                        <a:t> platform. The deviation from planned target was 793 women-owned businesses.</a:t>
                      </a:r>
                    </a:p>
                    <a:p>
                      <a:pPr marL="342900" lvl="0" indent="-342900">
                        <a:lnSpc>
                          <a:spcPct val="115000"/>
                        </a:lnSpc>
                        <a:buFont typeface="Wingdings" panose="05000000000000000000" pitchFamily="2" charset="2"/>
                        <a:buChar char="Ø"/>
                      </a:pP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Embark on massive marketing drive to target beneficiaries. Partner with Provincial and Municipality stakeholders to drive the participation of women-owned enterprises on the platform. The SA SMME database will be targeted to raise number of women-owned enterprises participating on the platform.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6873374"/>
                  </a:ext>
                </a:extLst>
              </a:tr>
              <a:tr h="395543">
                <a:tc>
                  <a:txBody>
                    <a:bodyPr/>
                    <a:lstStyle/>
                    <a:p>
                      <a:pPr>
                        <a:lnSpc>
                          <a:spcPct val="115000"/>
                        </a:lnSpc>
                        <a:spcAft>
                          <a:spcPts val="1000"/>
                        </a:spcAft>
                      </a:pPr>
                      <a:r>
                        <a:rPr lang="en-GB" sz="1100" b="1">
                          <a:effectLst/>
                          <a:latin typeface="Arial Narrow" panose="020B0606020202030204" pitchFamily="34" charset="0"/>
                          <a:ea typeface="Calibri" panose="020F0502020204030204" pitchFamily="34" charset="0"/>
                          <a:cs typeface="Arial" panose="020B0604020202020204" pitchFamily="34" charset="0"/>
                        </a:rPr>
                        <a:t>Incubation Support Programme (ISP) evaluation conducted and approved by EXCO.</a:t>
                      </a:r>
                      <a:endParaRPr lang="en-GB" sz="1100">
                        <a:effectLst/>
                        <a:latin typeface="Arial Narrow" panose="020B0606020202030204" pitchFamily="34" charset="0"/>
                        <a:ea typeface="Calibri" panose="020F0502020204030204" pitchFamily="34" charset="0"/>
                        <a:cs typeface="Arial" panose="020B0604020202020204" pitchFamily="34" charset="0"/>
                      </a:endParaRPr>
                    </a:p>
                    <a:p>
                      <a:pPr>
                        <a:lnSpc>
                          <a:spcPct val="115000"/>
                        </a:lnSpc>
                        <a:spcAft>
                          <a:spcPts val="800"/>
                        </a:spcAft>
                      </a:pPr>
                      <a:r>
                        <a:rPr lang="en-GB" sz="1100" b="1">
                          <a:effectLst/>
                          <a:latin typeface="Arial Narrow" panose="020B0606020202030204" pitchFamily="34" charset="0"/>
                          <a:ea typeface="Calibri" panose="020F0502020204030204" pitchFamily="34" charset="0"/>
                          <a:cs typeface="Arial" panose="020B0604020202020204" pitchFamily="34" charset="0"/>
                        </a:rPr>
                        <a:t> </a:t>
                      </a:r>
                      <a:endParaRPr lang="en-GB" sz="110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Incubation Support Programme (ISP) evaluation was not conducted and not approved by EXCO. Lack of capacity within the responsible business unit contributed to the target not being achieved. </a:t>
                      </a:r>
                    </a:p>
                    <a:p>
                      <a:pPr marL="342900" lvl="0" indent="-342900">
                        <a:lnSpc>
                          <a:spcPct val="115000"/>
                        </a:lnSpc>
                        <a:spcAft>
                          <a:spcPts val="1000"/>
                        </a:spcAft>
                        <a:buFont typeface="Wingdings" panose="05000000000000000000" pitchFamily="2" charset="2"/>
                        <a:buChar char="Ø"/>
                      </a:pP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The work will be outsourced to an external agency who will also transfer skills in the business unit.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3672482"/>
                  </a:ext>
                </a:extLst>
              </a:tr>
            </a:tbl>
          </a:graphicData>
        </a:graphic>
      </p:graphicFrame>
      <p:grpSp>
        <p:nvGrpSpPr>
          <p:cNvPr id="3" name="Group 4">
            <a:extLst>
              <a:ext uri="{FF2B5EF4-FFF2-40B4-BE49-F238E27FC236}">
                <a16:creationId xmlns:a16="http://schemas.microsoft.com/office/drawing/2014/main" xmlns="" id="{19AC1148-D796-3C79-3F1F-6B676A08FD05}"/>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DE6E34D5-3F55-8F13-A69D-604A49FEFC91}"/>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FB76741C-D16C-9DC7-A749-10A65F811599}"/>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54920A7D-E2B3-B40E-A232-DD9106EF3EB4}"/>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30BF7E95-DA4A-314E-5763-7972C03AC21C}"/>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24</a:t>
              </a:r>
            </a:p>
          </p:txBody>
        </p:sp>
      </p:grpSp>
    </p:spTree>
    <p:extLst>
      <p:ext uri="{BB962C8B-B14F-4D97-AF65-F5344CB8AC3E}">
        <p14:creationId xmlns:p14="http://schemas.microsoft.com/office/powerpoint/2010/main" xmlns="" val="41113030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92075"/>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Strategies to overcome under-achievement </a:t>
            </a:r>
            <a:endParaRPr lang="en-ZA" sz="2400" b="1" dirty="0">
              <a:solidFill>
                <a:prstClr val="white"/>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xmlns="" id="{349CE901-8E72-C918-AF9B-BA8A5A11BBC2}"/>
              </a:ext>
            </a:extLst>
          </p:cNvPr>
          <p:cNvGraphicFramePr>
            <a:graphicFrameLocks noGrp="1"/>
          </p:cNvGraphicFramePr>
          <p:nvPr/>
        </p:nvGraphicFramePr>
        <p:xfrm>
          <a:off x="76200" y="713308"/>
          <a:ext cx="8991600" cy="5828833"/>
        </p:xfrm>
        <a:graphic>
          <a:graphicData uri="http://schemas.openxmlformats.org/drawingml/2006/table">
            <a:tbl>
              <a:tblPr firstRow="1" firstCol="1" lastRow="1" lastCol="1" bandRow="1" bandCol="1"/>
              <a:tblGrid>
                <a:gridCol w="1981200">
                  <a:extLst>
                    <a:ext uri="{9D8B030D-6E8A-4147-A177-3AD203B41FA5}">
                      <a16:colId xmlns:a16="http://schemas.microsoft.com/office/drawing/2014/main" xmlns="" val="3097359675"/>
                    </a:ext>
                  </a:extLst>
                </a:gridCol>
                <a:gridCol w="117440">
                  <a:extLst>
                    <a:ext uri="{9D8B030D-6E8A-4147-A177-3AD203B41FA5}">
                      <a16:colId xmlns:a16="http://schemas.microsoft.com/office/drawing/2014/main" xmlns="" val="234566377"/>
                    </a:ext>
                  </a:extLst>
                </a:gridCol>
                <a:gridCol w="2092360">
                  <a:extLst>
                    <a:ext uri="{9D8B030D-6E8A-4147-A177-3AD203B41FA5}">
                      <a16:colId xmlns:a16="http://schemas.microsoft.com/office/drawing/2014/main" xmlns="" val="4022510788"/>
                    </a:ext>
                  </a:extLst>
                </a:gridCol>
                <a:gridCol w="236464">
                  <a:extLst>
                    <a:ext uri="{9D8B030D-6E8A-4147-A177-3AD203B41FA5}">
                      <a16:colId xmlns:a16="http://schemas.microsoft.com/office/drawing/2014/main" xmlns="" val="163952182"/>
                    </a:ext>
                  </a:extLst>
                </a:gridCol>
                <a:gridCol w="4564136">
                  <a:extLst>
                    <a:ext uri="{9D8B030D-6E8A-4147-A177-3AD203B41FA5}">
                      <a16:colId xmlns:a16="http://schemas.microsoft.com/office/drawing/2014/main" xmlns="" val="1544690701"/>
                    </a:ext>
                  </a:extLst>
                </a:gridCol>
              </a:tblGrid>
              <a:tr h="319067">
                <a:tc gridSpan="2">
                  <a:txBody>
                    <a:bodyPr/>
                    <a:lstStyle/>
                    <a:p>
                      <a:pPr algn="ctr">
                        <a:lnSpc>
                          <a:spcPct val="115000"/>
                        </a:lnSpc>
                        <a:spcAft>
                          <a:spcPts val="1200"/>
                        </a:spcAft>
                      </a:pPr>
                      <a:r>
                        <a:rPr lang="en-GB" sz="1100" b="1">
                          <a:solidFill>
                            <a:srgbClr val="000000"/>
                          </a:solidFill>
                          <a:effectLst/>
                          <a:latin typeface="Arial" panose="020B0604020202020204" pitchFamily="34" charset="0"/>
                          <a:ea typeface="Calibri" panose="020F0502020204030204" pitchFamily="34" charset="0"/>
                          <a:cs typeface="Arial" panose="020B0604020202020204" pitchFamily="34" charset="0"/>
                        </a:rPr>
                        <a:t>Area of Underperformance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pPr algn="ctr">
                        <a:lnSpc>
                          <a:spcPct val="115000"/>
                        </a:lnSpc>
                        <a:spcAft>
                          <a:spcPts val="12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algn="ctr">
                        <a:lnSpc>
                          <a:spcPct val="115000"/>
                        </a:lnSpc>
                        <a:spcAft>
                          <a:spcPts val="120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Extent of Underperformance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pPr algn="ctr">
                        <a:lnSpc>
                          <a:spcPct val="115000"/>
                        </a:lnSpc>
                        <a:spcAft>
                          <a:spcPts val="12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15000"/>
                        </a:lnSpc>
                        <a:spcAft>
                          <a:spcPts val="120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Strategies to overcome the areas of underperformance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523751905"/>
                  </a:ext>
                </a:extLst>
              </a:tr>
              <a:tr h="435035">
                <a:tc gridSpan="5">
                  <a:txBody>
                    <a:bodyPr/>
                    <a:lstStyle/>
                    <a:p>
                      <a:pPr>
                        <a:lnSpc>
                          <a:spcPct val="115000"/>
                        </a:lnSpc>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PROGRAMME 3: DEVELOPMENT FINANCE</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pPr marL="342900" lvl="0" indent="-342900">
                        <a:lnSpc>
                          <a:spcPct val="115000"/>
                        </a:lnSpc>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pPr marL="342900" lvl="0" indent="-342900" algn="just">
                        <a:lnSpc>
                          <a:spcPct val="115000"/>
                        </a:lnSpc>
                        <a:spcAft>
                          <a:spcPts val="8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9776828"/>
                  </a:ext>
                </a:extLst>
              </a:tr>
              <a:tr h="435035">
                <a:tc>
                  <a:txBody>
                    <a:bodyPr/>
                    <a:lstStyle/>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SMMEs and Co-operatives Funding Policy approved, implemented and reported 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Funding Policy was not approved, implemented and reported on.</a:t>
                      </a:r>
                    </a:p>
                    <a:p>
                      <a:pPr marL="171450" indent="-171450">
                        <a:lnSpc>
                          <a:spcPct val="115000"/>
                        </a:lnSpc>
                        <a:spcAft>
                          <a:spcPts val="800"/>
                        </a:spcAft>
                        <a:buFont typeface="Wingdings" panose="05000000000000000000" pitchFamily="2" charset="2"/>
                        <a:buChar char="Ø"/>
                      </a:pP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buFont typeface="Wingdings" panose="05000000000000000000" pitchFamily="2" charset="2"/>
                        <a:buChar char="Ø"/>
                      </a:pPr>
                      <a:r>
                        <a:rPr lang="en-GB" sz="1100" dirty="0">
                          <a:effectLst/>
                          <a:latin typeface="Arial" panose="020B0604020202020204" pitchFamily="34" charset="0"/>
                          <a:ea typeface="Calibri" panose="020F0502020204030204" pitchFamily="34" charset="0"/>
                          <a:cs typeface="Arial" panose="020B0604020202020204" pitchFamily="34" charset="0"/>
                        </a:rPr>
                        <a:t>SMMEs and Co-operatives Funding Policy was not approved, implemented and reported 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800"/>
                        </a:spcAft>
                        <a:buFont typeface="Wingdings" panose="05000000000000000000" pitchFamily="2" charset="2"/>
                        <a:buChar char="Ø"/>
                      </a:pPr>
                      <a:r>
                        <a:rPr lang="en-GB" sz="1100">
                          <a:effectLst/>
                          <a:latin typeface="Arial Narrow" panose="020B0606020202030204" pitchFamily="34" charset="0"/>
                          <a:ea typeface="Calibri" panose="020F0502020204030204" pitchFamily="34" charset="0"/>
                          <a:cs typeface="Arial" panose="020B0604020202020204" pitchFamily="34" charset="0"/>
                        </a:rPr>
                        <a:t>The Policy approval processes will be fast tracked, working with the Ministry, to ensure alignment on priorities and context as per the Policy objectives.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gn="just">
                        <a:lnSpc>
                          <a:spcPct val="115000"/>
                        </a:lnSpc>
                        <a:spcAft>
                          <a:spcPts val="800"/>
                        </a:spcAft>
                        <a:buFont typeface="Wingdings" panose="05000000000000000000" pitchFamily="2" charset="2"/>
                        <a:buChar char="Ø"/>
                      </a:pPr>
                      <a:r>
                        <a:rPr lang="en-GB" sz="1100">
                          <a:effectLst/>
                          <a:latin typeface="Arial" panose="020B0604020202020204" pitchFamily="34" charset="0"/>
                          <a:ea typeface="Calibri" panose="020F0502020204030204" pitchFamily="34" charset="0"/>
                          <a:cs typeface="Arial" panose="020B0604020202020204" pitchFamily="34" charset="0"/>
                        </a:rPr>
                        <a:t>The Policy approval processes will be fast tracked, working with the Ministry, to ensure alignment on priorities and context as per the Policy objectives.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7593350"/>
                  </a:ext>
                </a:extLst>
              </a:tr>
              <a:tr h="942415">
                <a:tc>
                  <a:txBody>
                    <a:bodyPr/>
                    <a:lstStyle/>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Co-operatives supported to the value of R88.6 million.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Co-operatives were not supported to the value of R75.57 million.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spcAft>
                          <a:spcPts val="1200"/>
                        </a:spcAft>
                        <a:buFont typeface="Wingdings" panose="05000000000000000000" pitchFamily="2" charset="2"/>
                        <a:buChar char="Ø"/>
                      </a:pPr>
                      <a:r>
                        <a:rPr lang="en-GB" sz="1100" dirty="0">
                          <a:effectLst/>
                          <a:latin typeface="Arial" panose="020B0604020202020204" pitchFamily="34" charset="0"/>
                          <a:ea typeface="Calibri" panose="020F0502020204030204" pitchFamily="34" charset="0"/>
                          <a:cs typeface="Arial" panose="020B0604020202020204" pitchFamily="34" charset="0"/>
                        </a:rPr>
                        <a:t>Co-operatives were not supported to the value of R75.57 million.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The blended finance system that is used to fund the Co-operatives makes it difficult for many Co-operatives to qualify and have access to the funds available to them. This is due to the fact that through blended finance, Co-operatives have to have a positive / healthy credit score, which is informed by factors that many rural and township Co-operatives do not possess. The SBD Portfolio is looking into how the blended finance system can be reviewed to accommodate the operational and financial situations of Co-operatives.</a:t>
                      </a:r>
                    </a:p>
                    <a:p>
                      <a:pPr marL="171450" indent="-171450">
                        <a:lnSpc>
                          <a:spcPct val="115000"/>
                        </a:lnSpc>
                        <a:spcAft>
                          <a:spcPts val="800"/>
                        </a:spcAft>
                        <a:buFont typeface="Wingdings" panose="05000000000000000000" pitchFamily="2" charset="2"/>
                        <a:buChar char="Ø"/>
                      </a:pP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spcAft>
                          <a:spcPts val="800"/>
                        </a:spcAft>
                        <a:buFont typeface="Wingdings" panose="05000000000000000000" pitchFamily="2" charset="2"/>
                        <a:buChar char="Ø"/>
                      </a:pPr>
                      <a:r>
                        <a:rPr lang="en-GB" sz="1100" dirty="0">
                          <a:effectLst/>
                          <a:latin typeface="Arial" panose="020B0604020202020204" pitchFamily="34" charset="0"/>
                          <a:ea typeface="Calibri" panose="020F0502020204030204" pitchFamily="34" charset="0"/>
                          <a:cs typeface="Arial" panose="020B0604020202020204" pitchFamily="34" charset="0"/>
                        </a:rPr>
                        <a:t>The blended finance system that is used to fund the Co-operatives makes it difficult for many Co-operatives to qualify and have access to the funds available to them. This is due to the fact that through blended finance, Co-operatives have to have a positive / healthy credit score, which is informed by factors that many rural and township Co-operatives do not possess. The SBD Portfolio is looking into how the blended finance system can be reviewed to accommodate the operational and financial situations of Co-operatives.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390917"/>
                  </a:ext>
                </a:extLst>
              </a:tr>
              <a:tr h="395543">
                <a:tc>
                  <a:txBody>
                    <a:bodyPr/>
                    <a:lstStyle/>
                    <a:p>
                      <a:pPr>
                        <a:lnSpc>
                          <a:spcPct val="115000"/>
                        </a:lnSpc>
                        <a:spcAft>
                          <a:spcPts val="800"/>
                        </a:spcAft>
                      </a:pPr>
                      <a:r>
                        <a:rPr lang="en-GB" sz="1100">
                          <a:effectLst/>
                          <a:latin typeface="Arial Narrow" panose="020B0606020202030204" pitchFamily="34" charset="0"/>
                          <a:ea typeface="Calibri" panose="020F0502020204030204" pitchFamily="34" charset="0"/>
                          <a:cs typeface="Arial" panose="020B0604020202020204" pitchFamily="34" charset="0"/>
                        </a:rPr>
                        <a:t>Township and Rural Enterprises supported to the value of R694 million.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800"/>
                        </a:spcAft>
                        <a:buFont typeface="Wingdings" panose="05000000000000000000" pitchFamily="2" charset="2"/>
                        <a:buChar char="Ø"/>
                      </a:pPr>
                      <a:r>
                        <a:rPr lang="en-GB"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Township and Rural Enterprises were not supported to the value of R545 533 667.77.</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spcAft>
                          <a:spcPts val="1200"/>
                        </a:spcAft>
                        <a:buFont typeface="Wingdings" panose="05000000000000000000" pitchFamily="2" charset="2"/>
                        <a:buChar char="Ø"/>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Township and Rural Enterprises were not supported to the value of R545 533 667.77.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The TREP Term Sheet has been revised to include the participation of other sectors that were not part of the programme to increase the uptake.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spcAft>
                          <a:spcPts val="800"/>
                        </a:spcAft>
                        <a:buFont typeface="Wingdings" panose="05000000000000000000" pitchFamily="2" charset="2"/>
                        <a:buChar char="Ø"/>
                      </a:pPr>
                      <a:r>
                        <a:rPr lang="en-GB" sz="1100" dirty="0">
                          <a:effectLst/>
                          <a:latin typeface="Arial" panose="020B0604020202020204" pitchFamily="34" charset="0"/>
                          <a:ea typeface="Calibri" panose="020F0502020204030204" pitchFamily="34" charset="0"/>
                          <a:cs typeface="Arial" panose="020B0604020202020204" pitchFamily="34" charset="0"/>
                        </a:rPr>
                        <a:t>The TREP Term Sheet has been revised to include the participation of other sectors that were not part of the programme to increase the uptake.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7021947"/>
                  </a:ext>
                </a:extLst>
              </a:tr>
              <a:tr h="395543">
                <a:tc gridSpan="5">
                  <a:txBody>
                    <a:bodyPr/>
                    <a:lstStyle/>
                    <a:p>
                      <a:pPr>
                        <a:lnSpc>
                          <a:spcPct val="115000"/>
                        </a:lnSpc>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PROGRAMME 4: ENTERPRISE DEVELOPMENT</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pPr marL="342900" lvl="0" indent="-342900">
                        <a:lnSpc>
                          <a:spcPct val="115000"/>
                        </a:lnSpc>
                        <a:spcAft>
                          <a:spcPts val="1200"/>
                        </a:spcAft>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pPr marL="342900" lvl="0" indent="-342900">
                        <a:lnSpc>
                          <a:spcPct val="115000"/>
                        </a:lnSpc>
                        <a:spcAft>
                          <a:spcPts val="800"/>
                        </a:spcAft>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399890"/>
                  </a:ext>
                </a:extLst>
              </a:tr>
              <a:tr h="395543">
                <a:tc gridSpan="2">
                  <a:txBody>
                    <a:bodyPr/>
                    <a:lstStyle/>
                    <a:p>
                      <a:pPr>
                        <a:lnSpc>
                          <a:spcPct val="115000"/>
                        </a:lnSpc>
                        <a:spcAft>
                          <a:spcPts val="8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National Small Enterprise Amendment Bill taken through Parliamentary process</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National Small Enterprise Amendment Bill was not taken through Parliamentary process.</a:t>
                      </a:r>
                    </a:p>
                    <a:p>
                      <a:pPr marL="342900" lvl="0" indent="-342900">
                        <a:lnSpc>
                          <a:spcPct val="115000"/>
                        </a:lnSpc>
                        <a:buFont typeface="Wingdings" panose="05000000000000000000" pitchFamily="2" charset="2"/>
                        <a:buChar char="Ø"/>
                      </a:pP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nSpc>
                          <a:spcPct val="115000"/>
                        </a:lnSpc>
                        <a:buFont typeface="Wingdings" panose="05000000000000000000" pitchFamily="2" charset="2"/>
                        <a:buChar char="Ø"/>
                      </a:pPr>
                      <a:r>
                        <a:rPr lang="en-GB" sz="1100">
                          <a:effectLst/>
                          <a:latin typeface="Arial Narrow" panose="020B0606020202030204" pitchFamily="34" charset="0"/>
                          <a:ea typeface="Calibri" panose="020F0502020204030204" pitchFamily="34" charset="0"/>
                          <a:cs typeface="Arial" panose="020B0604020202020204" pitchFamily="34" charset="0"/>
                        </a:rPr>
                        <a:t>A direct engagement with the organisations that provide constitutional and Socio-economic Impact Analysis certification will be pursued to quicken the process.</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mn-cs"/>
                        </a:rPr>
                        <a:t>A direct engagement with the organisations that provide constitutional and Socio-economic Impact Analysis certification will be pursued to quicken the process.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6873374"/>
                  </a:ext>
                </a:extLst>
              </a:tr>
              <a:tr h="395543">
                <a:tc gridSpan="2">
                  <a:txBody>
                    <a:bodyPr/>
                    <a:lstStyle/>
                    <a:p>
                      <a:pPr>
                        <a:lnSpc>
                          <a:spcPct val="115000"/>
                        </a:lnSpc>
                        <a:spcAft>
                          <a:spcPts val="100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Revised Schedule to the National Small Enterprise Act amended and submitted to Minister for approval to gazette.</a:t>
                      </a: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Revised Schedule to the National Small Enterprise Act was not amended and submitted to Minister for approval to gazette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nSpc>
                          <a:spcPct val="115000"/>
                        </a:lnSpc>
                        <a:spcAft>
                          <a:spcPts val="10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Arial" panose="020B0604020202020204" pitchFamily="34" charset="0"/>
                        </a:rPr>
                        <a:t>The Office of the Chief State Law Advisor will be engaged and consulted on a continuous basis to ensure compliance with the legislative prescripts on the issue of amending the schedule and related legislative provisions that have indicated challenges i.e. Section 20 (2) of the National Small Business Act, 1996.</a:t>
                      </a:r>
                    </a:p>
                    <a:p>
                      <a:pPr marL="0" lvl="0" indent="0">
                        <a:lnSpc>
                          <a:spcPct val="115000"/>
                        </a:lnSpc>
                        <a:spcAft>
                          <a:spcPts val="1000"/>
                        </a:spcAft>
                        <a:buFont typeface="Wingdings" panose="05000000000000000000" pitchFamily="2" charset="2"/>
                        <a:buNone/>
                      </a:pPr>
                      <a:endParaRPr lang="en-GB" sz="11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nSpc>
                          <a:spcPct val="115000"/>
                        </a:lnSpc>
                        <a:spcAft>
                          <a:spcPts val="800"/>
                        </a:spcAft>
                        <a:buFont typeface="Wingdings" panose="05000000000000000000" pitchFamily="2" charset="2"/>
                        <a:buChar char="Ø"/>
                      </a:pPr>
                      <a:r>
                        <a:rPr lang="en-GB" sz="1100" dirty="0">
                          <a:effectLst/>
                          <a:latin typeface="Arial Narrow" panose="020B0606020202030204" pitchFamily="34" charset="0"/>
                          <a:ea typeface="Calibri" panose="020F0502020204030204" pitchFamily="34" charset="0"/>
                          <a:cs typeface="+mn-cs"/>
                        </a:rPr>
                        <a:t>The Office of the Chief State Law Advisor will be engaged and consulted on a continuous basis to ensure compliance with the legislative prescripts on the issue of amending the schedule and related legislative provisions that have indicated challenges i.e. Section 20 (2) of the National Small Business Act, 1996.</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3672482"/>
                  </a:ext>
                </a:extLst>
              </a:tr>
            </a:tbl>
          </a:graphicData>
        </a:graphic>
      </p:graphicFrame>
      <p:sp>
        <p:nvSpPr>
          <p:cNvPr id="3" name="TextBox 2">
            <a:extLst>
              <a:ext uri="{FF2B5EF4-FFF2-40B4-BE49-F238E27FC236}">
                <a16:creationId xmlns:a16="http://schemas.microsoft.com/office/drawing/2014/main" xmlns="" id="{FE5B7D09-1ACC-BB87-C281-FACF1624CF46}"/>
              </a:ext>
            </a:extLst>
          </p:cNvPr>
          <p:cNvSpPr txBox="1"/>
          <p:nvPr/>
        </p:nvSpPr>
        <p:spPr>
          <a:xfrm>
            <a:off x="8610600" y="6400800"/>
            <a:ext cx="571104" cy="369332"/>
          </a:xfrm>
          <a:prstGeom prst="rect">
            <a:avLst/>
          </a:prstGeom>
          <a:noFill/>
        </p:spPr>
        <p:txBody>
          <a:bodyPr wrap="square" rtlCol="0">
            <a:spAutoFit/>
          </a:bodyPr>
          <a:lstStyle/>
          <a:p>
            <a:r>
              <a:rPr lang="en-ZA" dirty="0"/>
              <a:t>25</a:t>
            </a:r>
          </a:p>
        </p:txBody>
      </p:sp>
    </p:spTree>
    <p:extLst>
      <p:ext uri="{BB962C8B-B14F-4D97-AF65-F5344CB8AC3E}">
        <p14:creationId xmlns:p14="http://schemas.microsoft.com/office/powerpoint/2010/main" xmlns="" val="15086808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684017"/>
            <a:ext cx="8233442" cy="830997"/>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4(E): </a:t>
            </a: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REPORTING ON INSTITUTIONAL RESPONSE TO COVID-19 PANDEMIC </a:t>
            </a:r>
            <a:endParaRPr lang="en-ZA" sz="2400" b="1" dirty="0">
              <a:solidFill>
                <a:prstClr val="white"/>
              </a:solidFill>
              <a:latin typeface="Arial" panose="020B0604020202020204" pitchFamily="34" charset="0"/>
            </a:endParaRPr>
          </a:p>
        </p:txBody>
      </p:sp>
      <p:grpSp>
        <p:nvGrpSpPr>
          <p:cNvPr id="3" name="Group 4">
            <a:extLst>
              <a:ext uri="{FF2B5EF4-FFF2-40B4-BE49-F238E27FC236}">
                <a16:creationId xmlns:a16="http://schemas.microsoft.com/office/drawing/2014/main" xmlns="" id="{DE36FC7F-33E2-9B6E-BA23-3598DDE58FB1}"/>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FB2F32B3-91A9-0318-6D7F-572100A1EB00}"/>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BEAA0075-20C0-3E47-CDA2-67313D9F2D07}"/>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3F5B7F6E-A4AF-B106-3D33-56AB3DD9313E}"/>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6FE8B460-F1EE-11EC-D790-0BE40CBC5AA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26</a:t>
              </a:r>
            </a:p>
          </p:txBody>
        </p:sp>
      </p:grpSp>
    </p:spTree>
    <p:extLst>
      <p:ext uri="{BB962C8B-B14F-4D97-AF65-F5344CB8AC3E}">
        <p14:creationId xmlns:p14="http://schemas.microsoft.com/office/powerpoint/2010/main" xmlns="" val="24376594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76201" y="92075"/>
            <a:ext cx="89916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cap="small" dirty="0">
                <a:solidFill>
                  <a:prstClr val="white"/>
                </a:solidFill>
                <a:latin typeface="Arial" panose="020B0604020202020204" pitchFamily="34" charset="0"/>
                <a:cs typeface="Arial" panose="020B0604020202020204" pitchFamily="34" charset="0"/>
              </a:rPr>
              <a:t>E</a:t>
            </a:r>
            <a:r>
              <a:rPr kumimoji="0" lang="en-US"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REPORTING ON INSTITUTIONAL RESPONSE TO COVID-19 PANDEMIC </a:t>
            </a:r>
            <a:endParaRPr lang="en-ZA" b="1" dirty="0">
              <a:solidFill>
                <a:prstClr val="white"/>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xmlns="" id="{7D4B3BBC-02CD-6791-2DFE-7DB529DEC95E}"/>
              </a:ext>
            </a:extLst>
          </p:cNvPr>
          <p:cNvGraphicFramePr>
            <a:graphicFrameLocks noGrp="1"/>
          </p:cNvGraphicFramePr>
          <p:nvPr>
            <p:extLst>
              <p:ext uri="{D42A27DB-BD31-4B8C-83A1-F6EECF244321}">
                <p14:modId xmlns:p14="http://schemas.microsoft.com/office/powerpoint/2010/main" xmlns="" val="606410268"/>
              </p:ext>
            </p:extLst>
          </p:nvPr>
        </p:nvGraphicFramePr>
        <p:xfrm>
          <a:off x="43481" y="730086"/>
          <a:ext cx="9060880" cy="5121407"/>
        </p:xfrm>
        <a:graphic>
          <a:graphicData uri="http://schemas.openxmlformats.org/drawingml/2006/table">
            <a:tbl>
              <a:tblPr firstRow="1" firstCol="1" bandRow="1"/>
              <a:tblGrid>
                <a:gridCol w="1246951">
                  <a:extLst>
                    <a:ext uri="{9D8B030D-6E8A-4147-A177-3AD203B41FA5}">
                      <a16:colId xmlns:a16="http://schemas.microsoft.com/office/drawing/2014/main" xmlns="" val="1729476964"/>
                    </a:ext>
                  </a:extLst>
                </a:gridCol>
                <a:gridCol w="1071768">
                  <a:extLst>
                    <a:ext uri="{9D8B030D-6E8A-4147-A177-3AD203B41FA5}">
                      <a16:colId xmlns:a16="http://schemas.microsoft.com/office/drawing/2014/main" xmlns="" val="3643370457"/>
                    </a:ext>
                  </a:extLst>
                </a:gridCol>
                <a:gridCol w="1269553">
                  <a:extLst>
                    <a:ext uri="{9D8B030D-6E8A-4147-A177-3AD203B41FA5}">
                      <a16:colId xmlns:a16="http://schemas.microsoft.com/office/drawing/2014/main" xmlns="" val="620125855"/>
                    </a:ext>
                  </a:extLst>
                </a:gridCol>
                <a:gridCol w="864096">
                  <a:extLst>
                    <a:ext uri="{9D8B030D-6E8A-4147-A177-3AD203B41FA5}">
                      <a16:colId xmlns:a16="http://schemas.microsoft.com/office/drawing/2014/main" xmlns="" val="1616233359"/>
                    </a:ext>
                  </a:extLst>
                </a:gridCol>
                <a:gridCol w="864096">
                  <a:extLst>
                    <a:ext uri="{9D8B030D-6E8A-4147-A177-3AD203B41FA5}">
                      <a16:colId xmlns:a16="http://schemas.microsoft.com/office/drawing/2014/main" xmlns="" val="1813001962"/>
                    </a:ext>
                  </a:extLst>
                </a:gridCol>
                <a:gridCol w="894709">
                  <a:extLst>
                    <a:ext uri="{9D8B030D-6E8A-4147-A177-3AD203B41FA5}">
                      <a16:colId xmlns:a16="http://schemas.microsoft.com/office/drawing/2014/main" xmlns="" val="2346440175"/>
                    </a:ext>
                  </a:extLst>
                </a:gridCol>
                <a:gridCol w="1022972">
                  <a:extLst>
                    <a:ext uri="{9D8B030D-6E8A-4147-A177-3AD203B41FA5}">
                      <a16:colId xmlns:a16="http://schemas.microsoft.com/office/drawing/2014/main" xmlns="" val="743810212"/>
                    </a:ext>
                  </a:extLst>
                </a:gridCol>
                <a:gridCol w="875774">
                  <a:extLst>
                    <a:ext uri="{9D8B030D-6E8A-4147-A177-3AD203B41FA5}">
                      <a16:colId xmlns:a16="http://schemas.microsoft.com/office/drawing/2014/main" xmlns="" val="1206430374"/>
                    </a:ext>
                  </a:extLst>
                </a:gridCol>
                <a:gridCol w="950961">
                  <a:extLst>
                    <a:ext uri="{9D8B030D-6E8A-4147-A177-3AD203B41FA5}">
                      <a16:colId xmlns:a16="http://schemas.microsoft.com/office/drawing/2014/main" xmlns="" val="3608375012"/>
                    </a:ext>
                  </a:extLst>
                </a:gridCol>
              </a:tblGrid>
              <a:tr h="421249">
                <a:tc>
                  <a:txBody>
                    <a:bodyPr/>
                    <a:lstStyle/>
                    <a:p>
                      <a:pPr marL="0" marR="0" algn="l">
                        <a:lnSpc>
                          <a:spcPct val="107000"/>
                        </a:lnSpc>
                        <a:spcBef>
                          <a:spcPts val="0"/>
                        </a:spcBef>
                        <a:spcAft>
                          <a:spcPts val="0"/>
                        </a:spcAft>
                      </a:pPr>
                      <a:r>
                        <a:rPr lang="en-US" sz="1000" b="1" cap="small" baseline="0" dirty="0">
                          <a:effectLst/>
                          <a:latin typeface="Arial" panose="020B0604020202020204" pitchFamily="34" charset="0"/>
                          <a:ea typeface="Arial" panose="020B0604020202020204" pitchFamily="34" charset="0"/>
                          <a:cs typeface="Arial" panose="020B0604020202020204" pitchFamily="34" charset="0"/>
                        </a:rPr>
                        <a:t>Budget </a:t>
                      </a:r>
                      <a:r>
                        <a:rPr lang="en-US" sz="1000" b="1" cap="small" baseline="0" dirty="0" err="1">
                          <a:effectLst/>
                          <a:latin typeface="Arial" panose="020B0604020202020204" pitchFamily="34" charset="0"/>
                          <a:ea typeface="Arial" panose="020B0604020202020204" pitchFamily="34" charset="0"/>
                          <a:cs typeface="Arial" panose="020B0604020202020204" pitchFamily="34" charset="0"/>
                        </a:rPr>
                        <a:t>Programm</a:t>
                      </a:r>
                      <a:r>
                        <a:rPr lang="en-US" sz="1000" b="1" cap="small" baseline="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e</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Intervention</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Geographic location (Province/District/ Local Municipality) (where possible)</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No. of beneficiaries</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(where possible)</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 (where possible)</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Total budget allocation per intervention</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(R’000)</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Budget spent per intervention</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Contribution to the Outputs in the APP (where applicable)</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r>
                        <a:rPr lang="en-US" sz="1000" b="1" cap="small"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Immediate outcomes</a:t>
                      </a:r>
                      <a:endParaRPr lang="en-US" sz="10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526429742"/>
                  </a:ext>
                </a:extLst>
              </a:tr>
              <a:tr h="1579980">
                <a:tc>
                  <a:txBody>
                    <a:bodyPr/>
                    <a:lstStyle/>
                    <a:p>
                      <a:pPr marL="0" marR="0" algn="l">
                        <a:lnSpc>
                          <a:spcPct val="107000"/>
                        </a:lnSpc>
                        <a:spcBef>
                          <a:spcPts val="0"/>
                        </a:spcBef>
                        <a:spcAft>
                          <a:spcPts val="0"/>
                        </a:spcAft>
                      </a:pPr>
                      <a:r>
                        <a:rPr lang="en-GB" sz="900" b="1" cap="all" baseline="0" dirty="0">
                          <a:effectLst/>
                          <a:latin typeface="Arial" panose="020B0604020202020204" pitchFamily="34" charset="0"/>
                          <a:ea typeface="Calibri" panose="020F0502020204030204" pitchFamily="34" charset="0"/>
                          <a:cs typeface="Arial" panose="020B0604020202020204" pitchFamily="34" charset="0"/>
                        </a:rPr>
                        <a:t>Development Finance</a:t>
                      </a:r>
                      <a:endParaRPr lang="en-US" sz="900" b="1" cap="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GB" sz="1000" dirty="0">
                          <a:effectLst/>
                          <a:latin typeface="Arial" panose="020B0604020202020204" pitchFamily="34" charset="0"/>
                          <a:ea typeface="Calibri" panose="020F0502020204030204" pitchFamily="34" charset="0"/>
                          <a:cs typeface="Arial" panose="020B0604020202020204" pitchFamily="34" charset="0"/>
                        </a:rPr>
                        <a:t>Small Enterprise Manufacturing Support Programme.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National </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31</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Small enterprises in the manufacturing industry sub-sectors.</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R256 million.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000" spc="-25" dirty="0">
                          <a:effectLst/>
                          <a:latin typeface="Arial" panose="020B0604020202020204" pitchFamily="34" charset="0"/>
                          <a:ea typeface="Times New Roman" panose="02020603050405020304" pitchFamily="18" charset="0"/>
                          <a:cs typeface="Arial" panose="020B0604020202020204" pitchFamily="34" charset="0"/>
                        </a:rPr>
                        <a:t>R122.8 million.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Non-APP target.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Increased productive capacity, competitiveness, sustainability, and growth of small businesses, which has led to job creation.</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0480709"/>
                  </a:ext>
                </a:extLst>
              </a:tr>
              <a:tr h="237299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900" b="1" i="0" u="none" strike="noStrike" kern="1200" cap="all"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Development Finance</a:t>
                      </a:r>
                      <a:endParaRPr kumimoji="0" lang="en-US" sz="900" b="1" i="0" u="none" strike="noStrike" kern="1200" cap="all"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algn="l">
                        <a:lnSpc>
                          <a:spcPct val="107000"/>
                        </a:lnSpc>
                        <a:spcBef>
                          <a:spcPts val="0"/>
                        </a:spcBef>
                        <a:spcAft>
                          <a:spcPts val="0"/>
                        </a:spcAft>
                      </a:pPr>
                      <a:endParaRPr lang="en-US" sz="1000" b="1" cap="all" baseline="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Township and Rural Entrepreneurship Programme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GB" sz="1000" dirty="0">
                          <a:effectLst/>
                          <a:latin typeface="Arial" panose="020B0604020202020204" pitchFamily="34" charset="0"/>
                          <a:ea typeface="Calibri" panose="020F0502020204030204" pitchFamily="34" charset="0"/>
                          <a:cs typeface="Arial" panose="020B0604020202020204" pitchFamily="34" charset="0"/>
                        </a:rPr>
                        <a:t>All Provinces and all District Municipalities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GB" sz="1000" spc="-25" dirty="0">
                          <a:effectLst/>
                          <a:latin typeface="Arial" panose="020B0604020202020204" pitchFamily="34" charset="0"/>
                          <a:ea typeface="Calibri" panose="020F0502020204030204" pitchFamily="34" charset="0"/>
                          <a:cs typeface="Arial" panose="020B0604020202020204" pitchFamily="34" charset="0"/>
                        </a:rPr>
                        <a:t>7 038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Township and rural locations targeting mainly designated groups (women, youth and persons with disabilities). </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R694 million.</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R545 533 845.44.</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Township and rural-based enterprises assisted with financial and/or non-financial support.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Economic rescue, economic recovery and contribution to livelihood and job creation.</a:t>
                      </a:r>
                    </a:p>
                  </a:txBody>
                  <a:tcPr marL="18473" marR="1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5681315"/>
                  </a:ext>
                </a:extLst>
              </a:tr>
            </a:tbl>
          </a:graphicData>
        </a:graphic>
      </p:graphicFrame>
      <p:grpSp>
        <p:nvGrpSpPr>
          <p:cNvPr id="3" name="Group 4">
            <a:extLst>
              <a:ext uri="{FF2B5EF4-FFF2-40B4-BE49-F238E27FC236}">
                <a16:creationId xmlns:a16="http://schemas.microsoft.com/office/drawing/2014/main" xmlns="" id="{24F5C9F5-D129-ADA5-BF42-87DEC5895C2B}"/>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D79F5D7D-0520-DA23-8C74-88A292E00035}"/>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AB78EA5D-F907-8789-2F43-751D3D095647}"/>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03786705-C258-AFBA-6FAF-1125806862D9}"/>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E81BD893-3459-B4E3-47C5-4FD267685656}"/>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27</a:t>
              </a:r>
            </a:p>
          </p:txBody>
        </p:sp>
      </p:grpSp>
    </p:spTree>
    <p:extLst>
      <p:ext uri="{BB962C8B-B14F-4D97-AF65-F5344CB8AC3E}">
        <p14:creationId xmlns:p14="http://schemas.microsoft.com/office/powerpoint/2010/main" xmlns="" val="6014684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5. </a:t>
            </a:r>
            <a:r>
              <a:rPr kumimoji="0" lang="en-GB" sz="2400" b="1" i="0" u="none" strike="noStrike" kern="0" cap="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Calibri"/>
              </a:rPr>
              <a:t>Governance </a:t>
            </a:r>
          </a:p>
          <a:p>
            <a:pPr algn="ctr"/>
            <a:endParaRPr lang="en-US" sz="2400" b="1" dirty="0">
              <a:solidFill>
                <a:schemeClr val="bg1"/>
              </a:solidFill>
              <a:latin typeface="Arial" panose="020B0604020202020204" pitchFamily="34" charset="0"/>
            </a:endParaRPr>
          </a:p>
        </p:txBody>
      </p:sp>
      <p:grpSp>
        <p:nvGrpSpPr>
          <p:cNvPr id="3" name="Group 4">
            <a:extLst>
              <a:ext uri="{FF2B5EF4-FFF2-40B4-BE49-F238E27FC236}">
                <a16:creationId xmlns:a16="http://schemas.microsoft.com/office/drawing/2014/main" xmlns="" id="{2BDCC6B7-5D37-AA08-5907-2D5660CD61E4}"/>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5AB458D3-50E5-5D7A-82D1-ADD70DE6AA50}"/>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D77DAD68-68E8-B4EE-7D24-4669ABC9A0E9}"/>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B4D8DB13-4912-C13D-2EA8-03052022FA7D}"/>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9D6F853D-B9D8-ADDA-6F49-A76867048EDE}"/>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28</a:t>
              </a:r>
            </a:p>
          </p:txBody>
        </p:sp>
      </p:grpSp>
    </p:spTree>
    <p:extLst>
      <p:ext uri="{BB962C8B-B14F-4D97-AF65-F5344CB8AC3E}">
        <p14:creationId xmlns:p14="http://schemas.microsoft.com/office/powerpoint/2010/main" xmlns="" val="272803436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76201" y="92075"/>
            <a:ext cx="89916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b="1" dirty="0">
                <a:solidFill>
                  <a:prstClr val="white"/>
                </a:solidFill>
                <a:latin typeface="Arial" panose="020B0604020202020204" pitchFamily="34" charset="0"/>
              </a:rPr>
              <a:t>GOVERNANCE</a:t>
            </a:r>
          </a:p>
        </p:txBody>
      </p:sp>
      <p:sp>
        <p:nvSpPr>
          <p:cNvPr id="5" name="TextBox 4">
            <a:extLst>
              <a:ext uri="{FF2B5EF4-FFF2-40B4-BE49-F238E27FC236}">
                <a16:creationId xmlns:a16="http://schemas.microsoft.com/office/drawing/2014/main" xmlns="" id="{45FB5625-D035-826D-9E08-5DAADD4F92C3}"/>
              </a:ext>
            </a:extLst>
          </p:cNvPr>
          <p:cNvSpPr txBox="1"/>
          <p:nvPr/>
        </p:nvSpPr>
        <p:spPr>
          <a:xfrm>
            <a:off x="26814" y="584396"/>
            <a:ext cx="9074657" cy="5218865"/>
          </a:xfrm>
          <a:prstGeom prst="rect">
            <a:avLst/>
          </a:prstGeom>
          <a:noFill/>
        </p:spPr>
        <p:txBody>
          <a:bodyPr wrap="square">
            <a:spAutoFit/>
          </a:bodyPr>
          <a:lstStyle/>
          <a:p>
            <a:pPr algn="just">
              <a:spcBef>
                <a:spcPct val="20000"/>
              </a:spcBef>
              <a:spcAft>
                <a:spcPts val="1000"/>
              </a:spcAft>
              <a:defRPr/>
            </a:pPr>
            <a:r>
              <a:rPr lang="en-GB" sz="1600" b="1" dirty="0">
                <a:solidFill>
                  <a:prstClr val="black"/>
                </a:solidFill>
                <a:latin typeface="Arial" panose="020B0604020202020204" pitchFamily="34" charset="0"/>
                <a:ea typeface="Times" panose="02020603050405020304" pitchFamily="18" charset="0"/>
                <a:cs typeface="Arial" panose="020B0604020202020204" pitchFamily="34" charset="0"/>
              </a:rPr>
              <a:t>RISK MANAGEMENT</a:t>
            </a:r>
          </a:p>
          <a:p>
            <a:pPr marL="342891" indent="-342891" algn="just">
              <a:spcBef>
                <a:spcPct val="20000"/>
              </a:spcBef>
              <a:spcAft>
                <a:spcPts val="600"/>
              </a:spcAft>
              <a:buFont typeface="Wingdings" panose="05000000000000000000" pitchFamily="2" charset="2"/>
              <a:buChar char="q"/>
              <a:defRPr/>
            </a:pPr>
            <a:r>
              <a:rPr lang="en-GB" sz="1600" dirty="0">
                <a:solidFill>
                  <a:prstClr val="black"/>
                </a:solidFill>
                <a:latin typeface="Arial" panose="020B0604020202020204" pitchFamily="34" charset="0"/>
                <a:ea typeface="Times" panose="02020603050405020304" pitchFamily="18" charset="0"/>
                <a:cs typeface="Arial" panose="020B0604020202020204" pitchFamily="34" charset="0"/>
              </a:rPr>
              <a:t>The Department has a Risk and Ethics Management Unit that conducts regular risk assessments to identify new and emerging risks.</a:t>
            </a:r>
          </a:p>
          <a:p>
            <a:pPr marL="342891" indent="-342891" algn="just">
              <a:spcBef>
                <a:spcPct val="20000"/>
              </a:spcBef>
              <a:spcAft>
                <a:spcPts val="600"/>
              </a:spcAft>
              <a:buFont typeface="Wingdings" panose="05000000000000000000" pitchFamily="2" charset="2"/>
              <a:buChar char="q"/>
              <a:defRPr/>
            </a:pPr>
            <a:r>
              <a:rPr lang="en-US" sz="1600" dirty="0">
                <a:latin typeface="Arial" panose="020B0604020202020204" pitchFamily="34" charset="0"/>
                <a:ea typeface="Calibri" panose="020F0502020204030204" pitchFamily="34" charset="0"/>
                <a:cs typeface="Times New Roman" panose="02020603050405020304" pitchFamily="18" charset="0"/>
              </a:rPr>
              <a:t>The Department has an approved Risk Management Policy and Strategy.</a:t>
            </a:r>
          </a:p>
          <a:p>
            <a:pPr marL="342891" indent="-342891" algn="just">
              <a:spcBef>
                <a:spcPct val="20000"/>
              </a:spcBef>
              <a:spcAft>
                <a:spcPts val="600"/>
              </a:spcAft>
              <a:buFont typeface="Wingdings" panose="05000000000000000000" pitchFamily="2" charset="2"/>
              <a:buChar char="q"/>
              <a:defRPr/>
            </a:pPr>
            <a:r>
              <a:rPr lang="en-US" sz="1600" dirty="0">
                <a:latin typeface="Arial" panose="020B0604020202020204" pitchFamily="34" charset="0"/>
                <a:ea typeface="Calibri" panose="020F0502020204030204" pitchFamily="34" charset="0"/>
                <a:cs typeface="Times New Roman" panose="02020603050405020304" pitchFamily="18" charset="0"/>
              </a:rPr>
              <a:t>The </a:t>
            </a:r>
            <a:r>
              <a:rPr lang="en-GB" sz="1600" dirty="0">
                <a:effectLst/>
                <a:latin typeface="Arial" panose="020B0604020202020204" pitchFamily="34" charset="0"/>
                <a:ea typeface="Calibri" panose="020F0502020204030204" pitchFamily="34" charset="0"/>
              </a:rPr>
              <a:t>Risk and Ethics Management Charter; and Risk and Ethics Management Implementation Plan have been reviewed and approved.</a:t>
            </a:r>
            <a:r>
              <a:rPr lang="en-US" sz="1600" dirty="0">
                <a:latin typeface="Arial" panose="020B0604020202020204" pitchFamily="34" charset="0"/>
                <a:ea typeface="Calibri" panose="020F0502020204030204" pitchFamily="34" charset="0"/>
                <a:cs typeface="Times New Roman" panose="02020603050405020304" pitchFamily="18" charset="0"/>
              </a:rPr>
              <a:t> </a:t>
            </a:r>
          </a:p>
          <a:p>
            <a:pPr marL="342891" indent="-342891" algn="just">
              <a:spcBef>
                <a:spcPct val="20000"/>
              </a:spcBef>
              <a:spcAft>
                <a:spcPts val="600"/>
              </a:spcAft>
              <a:buFont typeface="Wingdings" panose="05000000000000000000" pitchFamily="2" charset="2"/>
              <a:buChar char="q"/>
              <a:defRPr/>
            </a:pPr>
            <a:r>
              <a:rPr lang="en-US" sz="1600" dirty="0">
                <a:latin typeface="Arial" panose="020B0604020202020204" pitchFamily="34" charset="0"/>
                <a:ea typeface="Calibri" panose="020F0502020204030204" pitchFamily="34" charset="0"/>
                <a:cs typeface="Times New Roman" panose="02020603050405020304" pitchFamily="18" charset="0"/>
              </a:rPr>
              <a:t>The Risk and Ethics Management Committee (REMC) provided instructive advice on risk &amp; ethics management-related matters.</a:t>
            </a:r>
          </a:p>
          <a:p>
            <a:pPr marL="342891" indent="-342891" algn="just">
              <a:spcBef>
                <a:spcPct val="20000"/>
              </a:spcBef>
              <a:spcAft>
                <a:spcPts val="600"/>
              </a:spcAft>
              <a:buFont typeface="Wingdings" panose="05000000000000000000" pitchFamily="2" charset="2"/>
              <a:buChar char="q"/>
              <a:defRPr/>
            </a:pPr>
            <a:r>
              <a:rPr lang="en-GB" sz="1600" dirty="0">
                <a:effectLst/>
                <a:latin typeface="Arial" panose="020B0604020202020204" pitchFamily="34" charset="0"/>
                <a:ea typeface="Arial Unicode MS" panose="020B0604020202020204" pitchFamily="34" charset="-128"/>
              </a:rPr>
              <a:t>The ARC assessed the effectiveness of risk management processes and programmes throughout the organisation</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algn="just">
              <a:spcBef>
                <a:spcPct val="20000"/>
              </a:spcBef>
              <a:spcAft>
                <a:spcPts val="600"/>
              </a:spcAft>
              <a:defRPr/>
            </a:pPr>
            <a:endParaRPr lang="en-ZA" sz="1600" b="1" dirty="0">
              <a:solidFill>
                <a:prstClr val="black"/>
              </a:solidFill>
              <a:latin typeface="Arial" panose="020B0604020202020204" pitchFamily="34" charset="0"/>
              <a:ea typeface="Times" panose="02020603050405020304" pitchFamily="18" charset="0"/>
              <a:cs typeface="Arial" panose="020B0604020202020204" pitchFamily="34" charset="0"/>
            </a:endParaRPr>
          </a:p>
          <a:p>
            <a:pPr algn="just">
              <a:spcBef>
                <a:spcPct val="20000"/>
              </a:spcBef>
              <a:spcAft>
                <a:spcPts val="600"/>
              </a:spcAft>
              <a:defRPr/>
            </a:pPr>
            <a:r>
              <a:rPr lang="en-ZA" sz="1600" b="1" dirty="0">
                <a:solidFill>
                  <a:prstClr val="black"/>
                </a:solidFill>
                <a:latin typeface="Arial" panose="020B0604020202020204" pitchFamily="34" charset="0"/>
                <a:ea typeface="Times" panose="02020603050405020304" pitchFamily="18" charset="0"/>
                <a:cs typeface="Arial" panose="020B0604020202020204" pitchFamily="34" charset="0"/>
              </a:rPr>
              <a:t>FRAUD AND CORRUPTION</a:t>
            </a:r>
          </a:p>
          <a:p>
            <a:pPr marL="342891" indent="-342891" algn="just">
              <a:spcBef>
                <a:spcPct val="20000"/>
              </a:spcBef>
              <a:spcAft>
                <a:spcPts val="600"/>
              </a:spcAft>
              <a:buFont typeface="Wingdings" panose="05000000000000000000" pitchFamily="2" charset="2"/>
              <a:buChar char="q"/>
              <a:defRPr/>
            </a:pPr>
            <a:r>
              <a:rPr lang="en-GB" sz="1600" dirty="0">
                <a:solidFill>
                  <a:prstClr val="black"/>
                </a:solidFill>
                <a:latin typeface="Arial" panose="020B0604020202020204" pitchFamily="34" charset="0"/>
                <a:ea typeface="Times" panose="02020603050405020304" pitchFamily="18" charset="0"/>
                <a:cs typeface="Arial" panose="020B0604020202020204" pitchFamily="34" charset="0"/>
              </a:rPr>
              <a:t>The Department </a:t>
            </a:r>
            <a:r>
              <a:rPr lang="en-GB" sz="1600" dirty="0">
                <a:effectLst/>
                <a:latin typeface="Arial" panose="020B0604020202020204" pitchFamily="34" charset="0"/>
                <a:ea typeface="Arial Unicode MS" panose="020B0604020202020204" pitchFamily="34" charset="-128"/>
              </a:rPr>
              <a:t>reviewed and approved the Fraud Prevention, Anti-Corruption and Whistle Blowing Implementation Plan</a:t>
            </a:r>
            <a:endParaRPr lang="en-GB" sz="1600" dirty="0">
              <a:solidFill>
                <a:prstClr val="black"/>
              </a:solidFill>
              <a:effectLst/>
              <a:latin typeface="Arial" panose="020B0604020202020204" pitchFamily="34" charset="0"/>
              <a:ea typeface="Arial Unicode MS" panose="020B0604020202020204" pitchFamily="34" charset="-128"/>
              <a:cs typeface="Arial" panose="020B0604020202020204" pitchFamily="34" charset="0"/>
            </a:endParaRPr>
          </a:p>
          <a:p>
            <a:pPr marL="342891" indent="-342891" algn="just">
              <a:spcBef>
                <a:spcPct val="20000"/>
              </a:spcBef>
              <a:spcAft>
                <a:spcPts val="600"/>
              </a:spcAft>
              <a:buFont typeface="Wingdings" panose="05000000000000000000" pitchFamily="2" charset="2"/>
              <a:buChar char="q"/>
              <a:defRPr/>
            </a:pPr>
            <a:r>
              <a:rPr lang="en-GB" sz="1600" dirty="0">
                <a:solidFill>
                  <a:prstClr val="black"/>
                </a:solidFill>
                <a:latin typeface="Arial" panose="020B0604020202020204" pitchFamily="34" charset="0"/>
                <a:ea typeface="Times" panose="02020603050405020304" pitchFamily="18" charset="0"/>
                <a:cs typeface="Arial" panose="020B0604020202020204" pitchFamily="34" charset="0"/>
              </a:rPr>
              <a:t>The </a:t>
            </a:r>
            <a:r>
              <a:rPr lang="en-US" sz="1600" dirty="0">
                <a:solidFill>
                  <a:srgbClr val="231F20"/>
                </a:solidFill>
                <a:latin typeface="Arial" panose="020B0604020202020204" pitchFamily="34" charset="0"/>
                <a:cs typeface="Arial" panose="020B0604020202020204" pitchFamily="34" charset="0"/>
              </a:rPr>
              <a:t>Department has established a facility to report fraudulent activities through the National Anti- Corruption Hotline (0800 701 701). </a:t>
            </a:r>
          </a:p>
        </p:txBody>
      </p:sp>
      <p:grpSp>
        <p:nvGrpSpPr>
          <p:cNvPr id="3" name="Group 4">
            <a:extLst>
              <a:ext uri="{FF2B5EF4-FFF2-40B4-BE49-F238E27FC236}">
                <a16:creationId xmlns:a16="http://schemas.microsoft.com/office/drawing/2014/main" xmlns="" id="{4B774039-E266-716B-2FFA-52491F6ADDA5}"/>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63F3105B-1B90-07AF-628D-F8D05B1E6C99}"/>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1173DCD0-DDC7-54F7-0C36-D02696C89D9F}"/>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84B450F2-9776-8523-257F-22D04D166CCE}"/>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D1C1CB1D-B65E-BCF1-982A-4252FBACD85C}"/>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29</a:t>
              </a:r>
            </a:p>
          </p:txBody>
        </p:sp>
      </p:grpSp>
    </p:spTree>
    <p:extLst>
      <p:ext uri="{BB962C8B-B14F-4D97-AF65-F5344CB8AC3E}">
        <p14:creationId xmlns:p14="http://schemas.microsoft.com/office/powerpoint/2010/main" xmlns="" val="25821532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830997"/>
          </a:xfrm>
          <a:prstGeom prst="rect">
            <a:avLst/>
          </a:prstGeom>
          <a:noFill/>
        </p:spPr>
        <p:txBody>
          <a:bodyPr wrap="square" rtlCol="0">
            <a:spAutoFit/>
          </a:bodyPr>
          <a:lstStyle/>
          <a:p>
            <a:pPr algn="ctr"/>
            <a:r>
              <a:rPr lang="en-US" sz="2400" b="1" cap="all" dirty="0">
                <a:solidFill>
                  <a:schemeClr val="bg1"/>
                </a:solidFill>
                <a:latin typeface="Arial" panose="020B0604020202020204" pitchFamily="34" charset="0"/>
              </a:rPr>
              <a:t>1. Purpose and background </a:t>
            </a:r>
          </a:p>
          <a:p>
            <a:pPr algn="ctr"/>
            <a:endParaRPr lang="en-ZA" sz="2400" b="1" cap="all" dirty="0">
              <a:solidFill>
                <a:schemeClr val="bg1"/>
              </a:solidFill>
              <a:latin typeface="Arial" panose="020B0604020202020204" pitchFamily="34" charset="0"/>
            </a:endParaRPr>
          </a:p>
        </p:txBody>
      </p:sp>
      <p:grpSp>
        <p:nvGrpSpPr>
          <p:cNvPr id="3" name="Group 4">
            <a:extLst>
              <a:ext uri="{FF2B5EF4-FFF2-40B4-BE49-F238E27FC236}">
                <a16:creationId xmlns:a16="http://schemas.microsoft.com/office/drawing/2014/main" xmlns="" id="{B78A3578-D630-1175-CCE0-3EE17B48E275}"/>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D9EA867C-E974-FEC7-5427-B9DFF52E7BEF}"/>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3D005E84-4099-E7FF-9FBB-2C9DB2C2AB8C}"/>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D473E367-4CE8-1AB6-0D32-4EC33A7C8E2A}"/>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981EE3B5-17C4-C3A0-5909-7130AD460757}"/>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a:t>
              </a:r>
            </a:p>
          </p:txBody>
        </p:sp>
      </p:grpSp>
    </p:spTree>
    <p:extLst>
      <p:ext uri="{BB962C8B-B14F-4D97-AF65-F5344CB8AC3E}">
        <p14:creationId xmlns:p14="http://schemas.microsoft.com/office/powerpoint/2010/main" xmlns="" val="32086231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76201" y="92075"/>
            <a:ext cx="89916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b="1" dirty="0">
                <a:solidFill>
                  <a:prstClr val="white"/>
                </a:solidFill>
                <a:latin typeface="Arial" panose="020B0604020202020204" pitchFamily="34" charset="0"/>
              </a:rPr>
              <a:t>GOVERNANCE</a:t>
            </a:r>
          </a:p>
        </p:txBody>
      </p:sp>
      <p:sp>
        <p:nvSpPr>
          <p:cNvPr id="7" name="TextBox 6">
            <a:extLst>
              <a:ext uri="{FF2B5EF4-FFF2-40B4-BE49-F238E27FC236}">
                <a16:creationId xmlns:a16="http://schemas.microsoft.com/office/drawing/2014/main" xmlns="" id="{0ED1E345-D34A-678A-D017-E1FB2F5CA34B}"/>
              </a:ext>
            </a:extLst>
          </p:cNvPr>
          <p:cNvSpPr txBox="1"/>
          <p:nvPr/>
        </p:nvSpPr>
        <p:spPr>
          <a:xfrm>
            <a:off x="-6913" y="584396"/>
            <a:ext cx="9144000" cy="5812873"/>
          </a:xfrm>
          <a:prstGeom prst="rect">
            <a:avLst/>
          </a:prstGeom>
          <a:noFill/>
        </p:spPr>
        <p:txBody>
          <a:bodyPr wrap="square">
            <a:spAutoFit/>
          </a:bodyPr>
          <a:lstStyle/>
          <a:p>
            <a:pPr algn="just">
              <a:spcBef>
                <a:spcPct val="20000"/>
              </a:spcBef>
              <a:spcAft>
                <a:spcPts val="1000"/>
              </a:spcAft>
              <a:defRPr/>
            </a:pPr>
            <a:r>
              <a:rPr lang="en-GB" sz="1600" b="1" dirty="0">
                <a:solidFill>
                  <a:prstClr val="black"/>
                </a:solidFill>
                <a:latin typeface="Arial" panose="020B0604020202020204" pitchFamily="34" charset="0"/>
                <a:ea typeface="Times" panose="02020603050405020304" pitchFamily="18" charset="0"/>
                <a:cs typeface="Arial" panose="020B0604020202020204" pitchFamily="34" charset="0"/>
              </a:rPr>
              <a:t>MINIMISING CONFLICT OF INTEREST</a:t>
            </a:r>
          </a:p>
          <a:p>
            <a:pPr marL="342891" indent="-342891" algn="just">
              <a:spcBef>
                <a:spcPct val="20000"/>
              </a:spcBef>
              <a:spcAft>
                <a:spcPts val="1000"/>
              </a:spcAft>
              <a:buFont typeface="Wingdings" panose="05000000000000000000" pitchFamily="2" charset="2"/>
              <a:buChar char="q"/>
              <a:defRPr/>
            </a:pPr>
            <a:r>
              <a:rPr lang="en-GB" sz="1500" dirty="0">
                <a:effectLst/>
                <a:latin typeface="Arial" panose="020B0604020202020204" pitchFamily="34" charset="0"/>
                <a:ea typeface="Arial Unicode MS" panose="020B0604020202020204" pitchFamily="34" charset="-128"/>
                <a:cs typeface="Arial" panose="020B0604020202020204" pitchFamily="34" charset="0"/>
              </a:rPr>
              <a:t>From an SCM perspective, conflict of Interest is managed through:</a:t>
            </a:r>
          </a:p>
          <a:p>
            <a:pPr marL="800091" lvl="1" indent="-342891" algn="just">
              <a:spcBef>
                <a:spcPct val="20000"/>
              </a:spcBef>
              <a:spcAft>
                <a:spcPts val="1000"/>
              </a:spcAft>
              <a:buFont typeface="Wingdings" panose="05000000000000000000" pitchFamily="2" charset="2"/>
              <a:buChar char="q"/>
              <a:defRPr/>
            </a:pPr>
            <a:r>
              <a:rPr lang="en-GB" sz="1500" dirty="0">
                <a:latin typeface="Arial" panose="020B0604020202020204" pitchFamily="34" charset="0"/>
                <a:ea typeface="Arial Unicode MS" panose="020B0604020202020204" pitchFamily="34" charset="-128"/>
                <a:cs typeface="Arial" panose="020B0604020202020204" pitchFamily="34" charset="0"/>
              </a:rPr>
              <a:t>C</a:t>
            </a:r>
            <a:r>
              <a:rPr lang="en-GB" sz="1500" dirty="0">
                <a:effectLst/>
                <a:latin typeface="Arial" panose="020B0604020202020204" pitchFamily="34" charset="0"/>
                <a:ea typeface="Arial Unicode MS" panose="020B0604020202020204" pitchFamily="34" charset="-128"/>
                <a:cs typeface="Arial" panose="020B0604020202020204" pitchFamily="34" charset="0"/>
              </a:rPr>
              <a:t>ross checking of Directors of companies on the Companies and Intellectual Property Commission (CIPC) and Department of Public Service and Administration (IDPSA)’s personnel verification portal; </a:t>
            </a:r>
          </a:p>
          <a:p>
            <a:pPr marL="1257291" lvl="2" indent="-342891" algn="just">
              <a:spcBef>
                <a:spcPct val="20000"/>
              </a:spcBef>
              <a:spcAft>
                <a:spcPts val="1000"/>
              </a:spcAft>
              <a:buFont typeface="Wingdings" panose="05000000000000000000" pitchFamily="2" charset="2"/>
              <a:buChar char="q"/>
              <a:defRPr/>
            </a:pPr>
            <a:r>
              <a:rPr lang="en-GB" sz="1500" dirty="0">
                <a:effectLst/>
                <a:latin typeface="Arial" panose="020B0604020202020204" pitchFamily="34" charset="0"/>
                <a:ea typeface="Arial Unicode MS" panose="020B0604020202020204" pitchFamily="34" charset="-128"/>
                <a:cs typeface="Arial" panose="020B0604020202020204" pitchFamily="34" charset="0"/>
              </a:rPr>
              <a:t>Where conflicts are identified, the relevant companies are disqualified from the process. </a:t>
            </a:r>
            <a:endParaRPr lang="en-GB" sz="1500" dirty="0">
              <a:effectLst/>
              <a:latin typeface="Arial" panose="020B0604020202020204" pitchFamily="34" charset="0"/>
              <a:ea typeface="Calibri" panose="020F0502020204030204" pitchFamily="34" charset="0"/>
              <a:cs typeface="Arial" panose="020B0604020202020204" pitchFamily="34" charset="0"/>
            </a:endParaRPr>
          </a:p>
          <a:p>
            <a:pPr algn="just">
              <a:spcBef>
                <a:spcPct val="20000"/>
              </a:spcBef>
              <a:spcAft>
                <a:spcPts val="1000"/>
              </a:spcAft>
              <a:defRPr/>
            </a:pPr>
            <a:r>
              <a:rPr lang="en-GB" sz="1600" b="1" dirty="0">
                <a:solidFill>
                  <a:prstClr val="black"/>
                </a:solidFill>
                <a:latin typeface="Arial" panose="020B0604020202020204" pitchFamily="34" charset="0"/>
                <a:ea typeface="Times" panose="02020603050405020304" pitchFamily="18" charset="0"/>
                <a:cs typeface="Arial" panose="020B0604020202020204" pitchFamily="34" charset="0"/>
              </a:rPr>
              <a:t>CODE OF CONDUCT</a:t>
            </a:r>
          </a:p>
          <a:p>
            <a:pPr marL="342891" indent="-342891" algn="just">
              <a:spcBef>
                <a:spcPct val="20000"/>
              </a:spcBef>
              <a:spcAft>
                <a:spcPts val="1000"/>
              </a:spcAft>
              <a:buFont typeface="Wingdings" panose="05000000000000000000" pitchFamily="2" charset="2"/>
              <a:buChar char="q"/>
              <a:defRPr/>
            </a:pPr>
            <a:r>
              <a:rPr lang="en-US" sz="1500" dirty="0">
                <a:solidFill>
                  <a:prstClr val="black"/>
                </a:solidFill>
                <a:latin typeface="Arial" panose="020B0604020202020204" pitchFamily="34" charset="0"/>
                <a:ea typeface="Times" panose="02020603050405020304" pitchFamily="18" charset="0"/>
                <a:cs typeface="Arial" panose="020B0604020202020204" pitchFamily="34" charset="0"/>
              </a:rPr>
              <a:t>The Code of Conduct for Public Servants acts as a guideline to employees about the ethical expectations in individual conduct and relationships with others.</a:t>
            </a:r>
          </a:p>
          <a:p>
            <a:pPr marL="342891" indent="-342891" algn="just">
              <a:spcBef>
                <a:spcPct val="20000"/>
              </a:spcBef>
              <a:spcAft>
                <a:spcPts val="1000"/>
              </a:spcAft>
              <a:buFont typeface="Wingdings" panose="05000000000000000000" pitchFamily="2" charset="2"/>
              <a:buChar char="q"/>
              <a:defRPr/>
            </a:pPr>
            <a:r>
              <a:rPr lang="en-US" sz="1500" dirty="0">
                <a:solidFill>
                  <a:prstClr val="black"/>
                </a:solidFill>
                <a:latin typeface="Arial" panose="020B0604020202020204" pitchFamily="34" charset="0"/>
                <a:ea typeface="Times" panose="02020603050405020304" pitchFamily="18" charset="0"/>
                <a:cs typeface="Arial" panose="020B0604020202020204" pitchFamily="34" charset="0"/>
              </a:rPr>
              <a:t>Adherence to the Code of Conduct was instilled through training – </a:t>
            </a:r>
            <a:r>
              <a:rPr lang="en-GB" sz="1500" dirty="0">
                <a:solidFill>
                  <a:prstClr val="black"/>
                </a:solidFill>
                <a:latin typeface="Arial" panose="020B0604020202020204" pitchFamily="34" charset="0"/>
                <a:ea typeface="Calibri" panose="020F0502020204030204" pitchFamily="34" charset="0"/>
                <a:cs typeface="Times New Roman" panose="02020603050405020304" pitchFamily="18" charset="0"/>
              </a:rPr>
              <a:t>new officials were required to acknowledge receipt of a copy of the Code of Conduct to ensure compliance.</a:t>
            </a:r>
          </a:p>
          <a:p>
            <a:pPr algn="just">
              <a:spcBef>
                <a:spcPct val="20000"/>
              </a:spcBef>
              <a:spcAft>
                <a:spcPts val="1000"/>
              </a:spcAft>
              <a:defRPr/>
            </a:pPr>
            <a:r>
              <a:rPr lang="en-US" sz="1600" b="1" dirty="0">
                <a:solidFill>
                  <a:prstClr val="black"/>
                </a:solidFill>
                <a:latin typeface="Arial" panose="020B0604020202020204" pitchFamily="34" charset="0"/>
                <a:ea typeface="Times" panose="02020603050405020304" pitchFamily="18" charset="0"/>
                <a:cs typeface="Arial" panose="020B0604020202020204" pitchFamily="34" charset="0"/>
              </a:rPr>
              <a:t>HEALTH AND SAFETY</a:t>
            </a:r>
          </a:p>
          <a:p>
            <a:pPr marL="285750" indent="-285750" algn="just">
              <a:spcBef>
                <a:spcPct val="20000"/>
              </a:spcBef>
              <a:spcAft>
                <a:spcPts val="1000"/>
              </a:spcAft>
              <a:buFont typeface="Wingdings" panose="05000000000000000000" pitchFamily="2" charset="2"/>
              <a:buChar char="q"/>
              <a:defRPr/>
            </a:pPr>
            <a:r>
              <a:rPr lang="en-GB" sz="1500" dirty="0">
                <a:latin typeface="Arial" panose="020B0604020202020204" pitchFamily="34" charset="0"/>
                <a:ea typeface="Calibri" panose="020F0502020204030204" pitchFamily="34" charset="0"/>
              </a:rPr>
              <a:t>H</a:t>
            </a:r>
            <a:r>
              <a:rPr lang="en-GB" sz="1500" dirty="0">
                <a:effectLst/>
                <a:latin typeface="Arial" panose="020B0604020202020204" pitchFamily="34" charset="0"/>
                <a:ea typeface="Calibri" panose="020F0502020204030204" pitchFamily="34" charset="0"/>
              </a:rPr>
              <a:t>ealth, safety and environmental issues are managed through the Health and Safety Committee. </a:t>
            </a:r>
          </a:p>
          <a:p>
            <a:pPr marL="285750" indent="-285750" algn="just">
              <a:spcBef>
                <a:spcPct val="20000"/>
              </a:spcBef>
              <a:spcAft>
                <a:spcPts val="1000"/>
              </a:spcAft>
              <a:buFont typeface="Wingdings" panose="05000000000000000000" pitchFamily="2" charset="2"/>
              <a:buChar char="q"/>
              <a:defRPr/>
            </a:pPr>
            <a:r>
              <a:rPr lang="en-GB" sz="1500" dirty="0">
                <a:effectLst/>
                <a:latin typeface="Arial" panose="020B0604020202020204" pitchFamily="34" charset="0"/>
                <a:ea typeface="Calibri" panose="020F0502020204030204" pitchFamily="34" charset="0"/>
              </a:rPr>
              <a:t>All members of the Committee were appointed in terms of the Occupational Health and Safety Act, 1993 and were suitably trained. </a:t>
            </a:r>
          </a:p>
          <a:p>
            <a:pPr marL="285750" indent="-285750" algn="just">
              <a:spcBef>
                <a:spcPct val="20000"/>
              </a:spcBef>
              <a:spcAft>
                <a:spcPts val="1000"/>
              </a:spcAft>
              <a:buFont typeface="Wingdings" panose="05000000000000000000" pitchFamily="2" charset="2"/>
              <a:buChar char="q"/>
              <a:defRPr/>
            </a:pPr>
            <a:r>
              <a:rPr lang="en-GB" sz="1500" dirty="0">
                <a:effectLst/>
                <a:latin typeface="Arial" panose="020B0604020202020204" pitchFamily="34" charset="0"/>
                <a:ea typeface="Calibri" panose="020F0502020204030204" pitchFamily="34" charset="0"/>
              </a:rPr>
              <a:t>The Committee continued to actively participate in implementing measures in the workplace to prevent the spread of COVID-19. </a:t>
            </a:r>
            <a:endParaRPr lang="en-GB" sz="1500" dirty="0">
              <a:solidFill>
                <a:prstClr val="black"/>
              </a:solidFill>
              <a:latin typeface="Arial" panose="020B0604020202020204" pitchFamily="34" charset="0"/>
              <a:ea typeface="Times" panose="02020603050405020304" pitchFamily="18" charset="0"/>
              <a:cs typeface="Times New Roman" panose="02020603050405020304" pitchFamily="18" charset="0"/>
            </a:endParaRPr>
          </a:p>
        </p:txBody>
      </p:sp>
      <p:grpSp>
        <p:nvGrpSpPr>
          <p:cNvPr id="3" name="Group 4">
            <a:extLst>
              <a:ext uri="{FF2B5EF4-FFF2-40B4-BE49-F238E27FC236}">
                <a16:creationId xmlns:a16="http://schemas.microsoft.com/office/drawing/2014/main" xmlns="" id="{C0B5DE3B-0C82-61B1-82C6-1E37DC841796}"/>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B3DC8BA0-9886-EA48-A016-64F43F40DDE8}"/>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1AC700B9-E8BA-6984-6270-F3A2CB061AA0}"/>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DF03FB27-DF60-B6D3-BEF9-EC1572AC23F8}"/>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5558D5DC-F008-F395-A1EC-D7D8349F9CDF}"/>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30</a:t>
              </a:r>
            </a:p>
          </p:txBody>
        </p:sp>
      </p:grpSp>
    </p:spTree>
    <p:extLst>
      <p:ext uri="{BB962C8B-B14F-4D97-AF65-F5344CB8AC3E}">
        <p14:creationId xmlns:p14="http://schemas.microsoft.com/office/powerpoint/2010/main" xmlns="" val="31707592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76201" y="92075"/>
            <a:ext cx="89916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b="1" dirty="0">
                <a:solidFill>
                  <a:prstClr val="white"/>
                </a:solidFill>
                <a:latin typeface="Arial" panose="020B0604020202020204" pitchFamily="34" charset="0"/>
              </a:rPr>
              <a:t>GOVERNANCE</a:t>
            </a:r>
          </a:p>
        </p:txBody>
      </p:sp>
      <p:sp>
        <p:nvSpPr>
          <p:cNvPr id="7" name="TextBox 6">
            <a:extLst>
              <a:ext uri="{FF2B5EF4-FFF2-40B4-BE49-F238E27FC236}">
                <a16:creationId xmlns:a16="http://schemas.microsoft.com/office/drawing/2014/main" xmlns="" id="{0ED1E345-D34A-678A-D017-E1FB2F5CA34B}"/>
              </a:ext>
            </a:extLst>
          </p:cNvPr>
          <p:cNvSpPr txBox="1"/>
          <p:nvPr/>
        </p:nvSpPr>
        <p:spPr>
          <a:xfrm>
            <a:off x="7088" y="584396"/>
            <a:ext cx="9144000" cy="5838008"/>
          </a:xfrm>
          <a:prstGeom prst="rect">
            <a:avLst/>
          </a:prstGeom>
          <a:noFill/>
        </p:spPr>
        <p:txBody>
          <a:bodyPr wrap="square">
            <a:spAutoFit/>
          </a:bodyPr>
          <a:lstStyle/>
          <a:p>
            <a:pPr lvl="0">
              <a:lnSpc>
                <a:spcPct val="150000"/>
              </a:lnSpc>
              <a:spcBef>
                <a:spcPts val="1200"/>
              </a:spcBef>
              <a:spcAft>
                <a:spcPts val="300"/>
              </a:spcAft>
            </a:pPr>
            <a:r>
              <a:rPr lang="en-GB" sz="1800" b="1" i="0" dirty="0">
                <a:effectLst/>
                <a:latin typeface="Arial" panose="020B0604020202020204" pitchFamily="34" charset="0"/>
                <a:ea typeface="Cambria" panose="02040503050406030204" pitchFamily="18" charset="0"/>
                <a:cs typeface="Arial" panose="020B0604020202020204" pitchFamily="34" charset="0"/>
              </a:rPr>
              <a:t>PORTFOLIO COMMITTEE </a:t>
            </a:r>
            <a:endParaRPr lang="en-GB" sz="1800" b="1" i="1" dirty="0">
              <a:effectLst/>
              <a:latin typeface="Arial" panose="020B0604020202020204" pitchFamily="34" charset="0"/>
              <a:ea typeface="Times New Roman" panose="02020603050405020304" pitchFamily="18" charset="0"/>
              <a:cs typeface="Arial" panose="020B0604020202020204" pitchFamily="34" charset="0"/>
            </a:endParaRPr>
          </a:p>
          <a:p>
            <a:pPr marL="285744" indent="-285744" algn="just">
              <a:spcBef>
                <a:spcPct val="20000"/>
              </a:spcBef>
              <a:spcAft>
                <a:spcPts val="1000"/>
              </a:spcAft>
              <a:buFont typeface="Wingdings" panose="05000000000000000000" pitchFamily="2" charset="2"/>
              <a:buChar char="q"/>
              <a:defRPr/>
            </a:pPr>
            <a:r>
              <a:rPr lang="en-GB" sz="1400" dirty="0">
                <a:latin typeface="Arial" panose="020B0604020202020204" pitchFamily="34" charset="0"/>
                <a:ea typeface="Calibri" panose="020F0502020204030204" pitchFamily="34" charset="0"/>
                <a:cs typeface="Arial" panose="020B0604020202020204" pitchFamily="34" charset="0"/>
              </a:rPr>
              <a:t>The Department, together with its entities, </a:t>
            </a:r>
            <a:r>
              <a:rPr lang="en-GB" sz="1400" b="1" dirty="0" err="1">
                <a:latin typeface="Arial" panose="020B0604020202020204" pitchFamily="34" charset="0"/>
                <a:ea typeface="Calibri" panose="020F0502020204030204" pitchFamily="34" charset="0"/>
                <a:cs typeface="Arial" panose="020B0604020202020204" pitchFamily="34" charset="0"/>
              </a:rPr>
              <a:t>sefa</a:t>
            </a:r>
            <a:r>
              <a:rPr lang="en-GB" sz="1400" b="1" dirty="0">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cs typeface="Arial" panose="020B0604020202020204" pitchFamily="34" charset="0"/>
              </a:rPr>
              <a:t>and Seda, met with the Portfolio Committee on Small Business Development and the Select Committee on Trade and Industry, Economic Development, Small Business Development, Tourism, Employment and Labour.</a:t>
            </a:r>
          </a:p>
          <a:p>
            <a:pPr marL="285744" indent="-285744" algn="just">
              <a:spcBef>
                <a:spcPct val="20000"/>
              </a:spcBef>
              <a:spcAft>
                <a:spcPts val="1000"/>
              </a:spcAft>
              <a:buFont typeface="Wingdings" panose="05000000000000000000" pitchFamily="2" charset="2"/>
              <a:buChar char="q"/>
              <a:defRPr/>
            </a:pPr>
            <a:r>
              <a:rPr lang="en-US" sz="1400" dirty="0">
                <a:latin typeface="Arial" panose="020B0604020202020204" pitchFamily="34" charset="0"/>
                <a:ea typeface="Calibri" panose="020F0502020204030204" pitchFamily="34" charset="0"/>
                <a:cs typeface="Arial" panose="020B0604020202020204" pitchFamily="34" charset="0"/>
              </a:rPr>
              <a:t>In its engagement with the Portfolio and the Select Committees, the SBD Portfolio presented progress on strategic as well as matters of public interest. </a:t>
            </a:r>
          </a:p>
          <a:p>
            <a:pPr marL="742950" lvl="1" indent="-285750" algn="just">
              <a:spcBef>
                <a:spcPct val="20000"/>
              </a:spcBef>
              <a:spcAft>
                <a:spcPts val="1000"/>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cs typeface="Arial" panose="020B0604020202020204" pitchFamily="34" charset="0"/>
              </a:rPr>
              <a:t>Quarterly Performance Reports, 2021/22 Annual Performance Plans; 2020/21 Annual Report; </a:t>
            </a:r>
          </a:p>
          <a:p>
            <a:pPr marL="742950" lvl="1" indent="-285750" algn="just">
              <a:spcBef>
                <a:spcPct val="20000"/>
              </a:spcBef>
              <a:spcAft>
                <a:spcPts val="1000"/>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cs typeface="Arial" panose="020B0604020202020204" pitchFamily="34" charset="0"/>
              </a:rPr>
              <a:t>Consideration of the Budget Vote; </a:t>
            </a:r>
          </a:p>
          <a:p>
            <a:pPr marL="742950" lvl="1" indent="-285750" algn="just">
              <a:spcBef>
                <a:spcPct val="20000"/>
              </a:spcBef>
              <a:spcAft>
                <a:spcPts val="1000"/>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cs typeface="Arial" panose="020B0604020202020204" pitchFamily="34" charset="0"/>
              </a:rPr>
              <a:t>The unrests in KZN and Gauteng which impacted grossly on small enterprises and informal traders and plans in place to assist affected SMMEs; </a:t>
            </a:r>
            <a:r>
              <a:rPr lang="en-GB" sz="1400" dirty="0">
                <a:effectLst/>
                <a:latin typeface="Arial" panose="020B0604020202020204" pitchFamily="34" charset="0"/>
                <a:ea typeface="Calibri" panose="020F0502020204030204" pitchFamily="34" charset="0"/>
                <a:cs typeface="Arial" panose="020B0604020202020204" pitchFamily="34" charset="0"/>
              </a:rPr>
              <a:t>interventions and support to distressed businesses affected by unrests in KwaZulu Natal and Gauteng</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ct val="20000"/>
              </a:spcBef>
              <a:spcAft>
                <a:spcPts val="1000"/>
              </a:spcAft>
              <a:buFont typeface="Wingdings" panose="05000000000000000000" pitchFamily="2" charset="2"/>
              <a:buChar char="§"/>
              <a:defRPr/>
            </a:pPr>
            <a:r>
              <a:rPr lang="en-GB" sz="1400" dirty="0">
                <a:latin typeface="Arial" panose="020B0604020202020204" pitchFamily="34" charset="0"/>
                <a:ea typeface="Calibri" panose="020F0502020204030204" pitchFamily="34" charset="0"/>
                <a:cs typeface="Arial" panose="020B0604020202020204" pitchFamily="34" charset="0"/>
              </a:rPr>
              <a:t>P</a:t>
            </a:r>
            <a:r>
              <a:rPr lang="en-GB" sz="1400" dirty="0">
                <a:effectLst/>
                <a:latin typeface="Arial" panose="020B0604020202020204" pitchFamily="34" charset="0"/>
                <a:ea typeface="Calibri" panose="020F0502020204030204" pitchFamily="34" charset="0"/>
                <a:cs typeface="Arial" panose="020B0604020202020204" pitchFamily="34" charset="0"/>
              </a:rPr>
              <a:t>rogress on the Implementation of Business Recovery Support Package and expenditure re. R2.3 billion allocated;</a:t>
            </a:r>
          </a:p>
          <a:p>
            <a:pPr marL="742950" lvl="1" indent="-285750" algn="just">
              <a:spcBef>
                <a:spcPct val="20000"/>
              </a:spcBef>
              <a:spcAft>
                <a:spcPts val="1000"/>
              </a:spcAft>
              <a:buFont typeface="Wingdings" panose="05000000000000000000" pitchFamily="2" charset="2"/>
              <a:buChar char="§"/>
              <a:defRPr/>
            </a:pPr>
            <a:r>
              <a:rPr lang="en-GB" sz="1400" dirty="0">
                <a:latin typeface="Arial" panose="020B0604020202020204" pitchFamily="34" charset="0"/>
                <a:ea typeface="Calibri" panose="020F0502020204030204" pitchFamily="34" charset="0"/>
                <a:cs typeface="Arial" panose="020B0604020202020204" pitchFamily="34" charset="0"/>
              </a:rPr>
              <a:t>P</a:t>
            </a:r>
            <a:r>
              <a:rPr lang="en-GB" sz="1400" dirty="0">
                <a:effectLst/>
                <a:latin typeface="Arial" panose="020B0604020202020204" pitchFamily="34" charset="0"/>
                <a:ea typeface="Calibri" panose="020F0502020204030204" pitchFamily="34" charset="0"/>
                <a:cs typeface="Arial" panose="020B0604020202020204" pitchFamily="34" charset="0"/>
              </a:rPr>
              <a:t>rogress as regards to merger of Seda, </a:t>
            </a:r>
            <a:r>
              <a:rPr lang="en-GB" sz="1400" b="1" dirty="0" err="1">
                <a:effectLst/>
                <a:latin typeface="Arial" panose="020B0604020202020204" pitchFamily="34" charset="0"/>
                <a:ea typeface="Calibri" panose="020F0502020204030204" pitchFamily="34" charset="0"/>
                <a:cs typeface="Arial" panose="020B0604020202020204" pitchFamily="34" charset="0"/>
              </a:rPr>
              <a:t>sefa</a:t>
            </a:r>
            <a:r>
              <a:rPr lang="en-GB" sz="1400" dirty="0">
                <a:effectLst/>
                <a:latin typeface="Arial" panose="020B0604020202020204" pitchFamily="34" charset="0"/>
                <a:ea typeface="Calibri" panose="020F0502020204030204" pitchFamily="34" charset="0"/>
                <a:cs typeface="Arial" panose="020B0604020202020204" pitchFamily="34" charset="0"/>
              </a:rPr>
              <a:t> and CBDA;</a:t>
            </a:r>
          </a:p>
          <a:p>
            <a:pPr marL="742950" lvl="1" indent="-285750" algn="just">
              <a:spcBef>
                <a:spcPct val="20000"/>
              </a:spcBef>
              <a:spcAft>
                <a:spcPts val="1000"/>
              </a:spcAft>
              <a:buFont typeface="Wingdings" panose="05000000000000000000" pitchFamily="2" charset="2"/>
              <a:buChar char="§"/>
              <a:defRPr/>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nalysis of the State-of-the-Nation (SONA) address on issues for Small, Medium &amp; Micro Enterprises (SMMEs) in the Department of Small Business Development. </a:t>
            </a:r>
            <a:endParaRPr lang="en-US" sz="1400" dirty="0">
              <a:latin typeface="Arial" panose="020B0604020202020204" pitchFamily="34" charset="0"/>
              <a:ea typeface="Calibri" panose="020F0502020204030204" pitchFamily="34" charset="0"/>
              <a:cs typeface="Arial" panose="020B0604020202020204" pitchFamily="34" charset="0"/>
            </a:endParaRPr>
          </a:p>
          <a:p>
            <a:pPr marL="285744" indent="-285744" algn="just">
              <a:spcBef>
                <a:spcPct val="20000"/>
              </a:spcBef>
              <a:spcAft>
                <a:spcPts val="1000"/>
              </a:spcAft>
              <a:buFont typeface="Wingdings" panose="05000000000000000000" pitchFamily="2" charset="2"/>
              <a:buChar char="q"/>
              <a:defRPr/>
            </a:pPr>
            <a:r>
              <a:rPr lang="en-US" sz="1400" dirty="0">
                <a:latin typeface="Arial" panose="020B0604020202020204" pitchFamily="34" charset="0"/>
                <a:ea typeface="Calibri" panose="020F0502020204030204" pitchFamily="34" charset="0"/>
                <a:cs typeface="Arial" panose="020B0604020202020204" pitchFamily="34" charset="0"/>
              </a:rPr>
              <a:t>The Department took note of the Committees’ findings, observations and recommendations and developed control mechanisms to monitor progress on implementation of recommendations or resolutions by the Committees. </a:t>
            </a:r>
          </a:p>
        </p:txBody>
      </p:sp>
      <p:grpSp>
        <p:nvGrpSpPr>
          <p:cNvPr id="3" name="Group 4">
            <a:extLst>
              <a:ext uri="{FF2B5EF4-FFF2-40B4-BE49-F238E27FC236}">
                <a16:creationId xmlns:a16="http://schemas.microsoft.com/office/drawing/2014/main" xmlns="" id="{AAC1B8F1-69F4-7550-8670-F1226DB7C910}"/>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FC90223A-7A4D-09FA-6C7F-1D21D2AC6F3F}"/>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A7D78371-2B48-AE99-6CAE-39BE7161F82E}"/>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80EE3465-6425-563D-D2AA-DF6BB4062A13}"/>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DB7BD848-A22E-10BA-96A5-2F8C7DD5FAFD}"/>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31</a:t>
              </a:r>
            </a:p>
          </p:txBody>
        </p:sp>
      </p:grpSp>
    </p:spTree>
    <p:extLst>
      <p:ext uri="{BB962C8B-B14F-4D97-AF65-F5344CB8AC3E}">
        <p14:creationId xmlns:p14="http://schemas.microsoft.com/office/powerpoint/2010/main" xmlns="" val="11082896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76201" y="92075"/>
            <a:ext cx="89916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b="1" dirty="0">
                <a:solidFill>
                  <a:prstClr val="white"/>
                </a:solidFill>
                <a:latin typeface="Arial" panose="020B0604020202020204" pitchFamily="34" charset="0"/>
              </a:rPr>
              <a:t>GOVERNANCE</a:t>
            </a:r>
          </a:p>
        </p:txBody>
      </p:sp>
      <p:sp>
        <p:nvSpPr>
          <p:cNvPr id="4" name="TextBox 3">
            <a:extLst>
              <a:ext uri="{FF2B5EF4-FFF2-40B4-BE49-F238E27FC236}">
                <a16:creationId xmlns:a16="http://schemas.microsoft.com/office/drawing/2014/main" xmlns="" id="{8D183F61-9C52-0EA0-A465-3E347010EBBE}"/>
              </a:ext>
            </a:extLst>
          </p:cNvPr>
          <p:cNvSpPr txBox="1"/>
          <p:nvPr/>
        </p:nvSpPr>
        <p:spPr>
          <a:xfrm>
            <a:off x="-23037" y="591484"/>
            <a:ext cx="9144000" cy="4795159"/>
          </a:xfrm>
          <a:prstGeom prst="rect">
            <a:avLst/>
          </a:prstGeom>
          <a:noFill/>
        </p:spPr>
        <p:txBody>
          <a:bodyPr wrap="square">
            <a:spAutoFit/>
          </a:bodyPr>
          <a:lstStyle/>
          <a:p>
            <a:pPr algn="just">
              <a:spcBef>
                <a:spcPct val="20000"/>
              </a:spcBef>
              <a:spcAft>
                <a:spcPts val="600"/>
              </a:spcAft>
              <a:defRPr/>
            </a:pPr>
            <a:r>
              <a:rPr lang="en-GB" sz="1600" b="1" dirty="0">
                <a:solidFill>
                  <a:prstClr val="black"/>
                </a:solidFill>
                <a:latin typeface="Arial" panose="020B0604020202020204" pitchFamily="34" charset="0"/>
                <a:ea typeface="Times" panose="02020603050405020304" pitchFamily="18" charset="0"/>
                <a:cs typeface="Arial" panose="020B0604020202020204" pitchFamily="34" charset="0"/>
              </a:rPr>
              <a:t>INTERNAL CONTROL UNIT</a:t>
            </a:r>
          </a:p>
          <a:p>
            <a:pPr marL="342891" indent="-342891" algn="just">
              <a:spcBef>
                <a:spcPct val="20000"/>
              </a:spcBef>
              <a:spcAft>
                <a:spcPts val="600"/>
              </a:spcAft>
              <a:buFont typeface="Wingdings" panose="05000000000000000000" pitchFamily="2" charset="2"/>
              <a:buChar char="q"/>
              <a:defRPr/>
            </a:pPr>
            <a:r>
              <a:rPr lang="en-US" sz="1600" dirty="0">
                <a:solidFill>
                  <a:prstClr val="black"/>
                </a:solidFill>
                <a:latin typeface="Arial" panose="020B0604020202020204" pitchFamily="34" charset="0"/>
                <a:ea typeface="Times" panose="02020603050405020304" pitchFamily="18" charset="0"/>
                <a:cs typeface="Arial" panose="020B0604020202020204" pitchFamily="34" charset="0"/>
              </a:rPr>
              <a:t>The Department does not have an Internal Control unit. </a:t>
            </a:r>
          </a:p>
          <a:p>
            <a:pPr algn="just">
              <a:spcBef>
                <a:spcPct val="20000"/>
              </a:spcBef>
              <a:spcAft>
                <a:spcPts val="600"/>
              </a:spcAft>
              <a:defRPr/>
            </a:pPr>
            <a:endParaRPr lang="en-US" sz="1600" b="1" dirty="0">
              <a:solidFill>
                <a:prstClr val="black"/>
              </a:solidFill>
              <a:latin typeface="Arial" panose="020B0604020202020204" pitchFamily="34" charset="0"/>
              <a:ea typeface="Times" panose="02020603050405020304" pitchFamily="18" charset="0"/>
              <a:cs typeface="Arial" panose="020B0604020202020204" pitchFamily="34" charset="0"/>
            </a:endParaRPr>
          </a:p>
          <a:p>
            <a:pPr algn="just">
              <a:spcBef>
                <a:spcPct val="20000"/>
              </a:spcBef>
              <a:spcAft>
                <a:spcPts val="600"/>
              </a:spcAft>
              <a:defRPr/>
            </a:pPr>
            <a:r>
              <a:rPr lang="en-US" sz="1600" b="1" dirty="0">
                <a:solidFill>
                  <a:prstClr val="black"/>
                </a:solidFill>
                <a:latin typeface="Arial" panose="020B0604020202020204" pitchFamily="34" charset="0"/>
                <a:ea typeface="Times" panose="02020603050405020304" pitchFamily="18" charset="0"/>
                <a:cs typeface="Arial" panose="020B0604020202020204" pitchFamily="34" charset="0"/>
              </a:rPr>
              <a:t>INTERNAL AUDIT AND AUDIT COMMITTEES</a:t>
            </a:r>
            <a:endParaRPr lang="en-GB" sz="1600" b="1" dirty="0">
              <a:solidFill>
                <a:prstClr val="black"/>
              </a:solidFill>
              <a:latin typeface="Arial" panose="020B0604020202020204" pitchFamily="34" charset="0"/>
              <a:ea typeface="Times" panose="02020603050405020304" pitchFamily="18" charset="0"/>
              <a:cs typeface="Arial" panose="020B0604020202020204" pitchFamily="34" charset="0"/>
            </a:endParaRPr>
          </a:p>
          <a:p>
            <a:pPr marL="342891" indent="-342891" algn="just">
              <a:spcBef>
                <a:spcPct val="20000"/>
              </a:spcBef>
              <a:spcAft>
                <a:spcPts val="600"/>
              </a:spcAft>
              <a:buFont typeface="Wingdings" panose="05000000000000000000" pitchFamily="2" charset="2"/>
              <a:buChar char="q"/>
              <a:defRPr/>
            </a:pPr>
            <a:r>
              <a:rPr lang="en-GB" sz="1600" dirty="0">
                <a:latin typeface="Arial" panose="020B0604020202020204" pitchFamily="34" charset="0"/>
                <a:ea typeface="Calibri" panose="020F0502020204030204" pitchFamily="34" charset="0"/>
                <a:cs typeface="Times New Roman" panose="02020603050405020304" pitchFamily="18" charset="0"/>
              </a:rPr>
              <a:t>The Internal Audit Unit is in place and reports administratively to the Director-General and functionally to the Audit and Risk Committee (ARC). </a:t>
            </a:r>
          </a:p>
          <a:p>
            <a:pPr marL="342891" indent="-342891" algn="just">
              <a:spcBef>
                <a:spcPct val="20000"/>
              </a:spcBef>
              <a:spcAft>
                <a:spcPts val="600"/>
              </a:spcAft>
              <a:buFont typeface="Wingdings" panose="05000000000000000000" pitchFamily="2" charset="2"/>
              <a:buChar char="q"/>
              <a:defRPr/>
            </a:pPr>
            <a:r>
              <a:rPr lang="en-GB" sz="1600" dirty="0">
                <a:latin typeface="Arial" panose="020B0604020202020204" pitchFamily="34" charset="0"/>
                <a:ea typeface="Calibri" panose="020F0502020204030204" pitchFamily="34" charset="0"/>
              </a:rPr>
              <a:t>A risk-based audit plan was approved by the ARC for implementation in the 2021/22 financial year. </a:t>
            </a:r>
          </a:p>
          <a:p>
            <a:pPr marL="342891" indent="-342891" algn="just">
              <a:spcBef>
                <a:spcPct val="20000"/>
              </a:spcBef>
              <a:spcAft>
                <a:spcPts val="600"/>
              </a:spcAft>
              <a:buFont typeface="Wingdings" panose="05000000000000000000" pitchFamily="2" charset="2"/>
              <a:buChar char="q"/>
              <a:defRPr/>
            </a:pPr>
            <a:r>
              <a:rPr lang="en-GB" sz="1600" dirty="0">
                <a:effectLst/>
                <a:latin typeface="Arial" panose="020B0604020202020204" pitchFamily="34" charset="0"/>
                <a:ea typeface="Cambria" panose="02040503050406030204" pitchFamily="18" charset="0"/>
                <a:cs typeface="Times New Roman" panose="02020603050405020304" pitchFamily="18" charset="0"/>
              </a:rPr>
              <a:t>The Unit provided assurance on key processes including Governance, Performance Information, Human Resources, Assets and Expenditure Management, Domestic Market Support, and POPIA Readiness Assessment. </a:t>
            </a:r>
            <a:endParaRPr lang="en-US" sz="1600" dirty="0">
              <a:solidFill>
                <a:prstClr val="black"/>
              </a:solidFill>
              <a:latin typeface="Arial" panose="020B0604020202020204" pitchFamily="34" charset="0"/>
              <a:ea typeface="Times" panose="02020603050405020304" pitchFamily="18" charset="0"/>
              <a:cs typeface="Arial" panose="020B0604020202020204" pitchFamily="34" charset="0"/>
            </a:endParaRPr>
          </a:p>
          <a:p>
            <a:pPr marL="342891" indent="-342891" algn="just">
              <a:spcBef>
                <a:spcPct val="20000"/>
              </a:spcBef>
              <a:spcAft>
                <a:spcPts val="600"/>
              </a:spcAft>
              <a:buFont typeface="Wingdings" panose="05000000000000000000" pitchFamily="2" charset="2"/>
              <a:buChar char="q"/>
              <a:defRPr/>
            </a:pPr>
            <a:r>
              <a:rPr lang="en-GB" sz="1600" dirty="0">
                <a:latin typeface="Arial" panose="020B0604020202020204" pitchFamily="34" charset="0"/>
                <a:ea typeface="Calibri" panose="020F0502020204030204" pitchFamily="34" charset="0"/>
              </a:rPr>
              <a:t>The audits covered assessment of progress made in the implementation of previous recommendations and action plans. </a:t>
            </a:r>
          </a:p>
          <a:p>
            <a:pPr marL="342891" indent="-342891" algn="just">
              <a:spcBef>
                <a:spcPct val="20000"/>
              </a:spcBef>
              <a:spcAft>
                <a:spcPts val="600"/>
              </a:spcAft>
              <a:buFont typeface="Wingdings" panose="05000000000000000000" pitchFamily="2" charset="2"/>
              <a:buChar char="q"/>
              <a:defRPr/>
            </a:pPr>
            <a:r>
              <a:rPr lang="en-GB" sz="1600" dirty="0">
                <a:effectLst/>
                <a:latin typeface="Arial" panose="020B0604020202020204" pitchFamily="34" charset="0"/>
                <a:ea typeface="Cambria" panose="02040503050406030204" pitchFamily="18" charset="0"/>
                <a:cs typeface="Times New Roman" panose="02020603050405020304" pitchFamily="18" charset="0"/>
              </a:rPr>
              <a:t>The ARC is in place, operates in terms of an approved ARC Charter and in accordance with the requirements of the PFMA and Treasury Regulations. </a:t>
            </a:r>
            <a:endParaRPr lang="en-GB" sz="1600" dirty="0">
              <a:latin typeface="Arial" panose="020B0604020202020204" pitchFamily="34" charset="0"/>
              <a:ea typeface="Calibri" panose="020F0502020204030204" pitchFamily="34" charset="0"/>
            </a:endParaRPr>
          </a:p>
        </p:txBody>
      </p:sp>
      <p:grpSp>
        <p:nvGrpSpPr>
          <p:cNvPr id="3" name="Group 4">
            <a:extLst>
              <a:ext uri="{FF2B5EF4-FFF2-40B4-BE49-F238E27FC236}">
                <a16:creationId xmlns:a16="http://schemas.microsoft.com/office/drawing/2014/main" xmlns="" id="{5A988F49-61F6-2943-D213-FA6DDEDBDB99}"/>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C58AFD19-024B-4838-4CFE-7A8B9370E6CB}"/>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E8AF3953-54C8-B305-0087-002FDF8A2E65}"/>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E30CD81E-A6DD-DE1B-0F2F-31FB663FE793}"/>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02C4CE74-1AB4-AEBA-FE34-778FBD0E459D}"/>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32</a:t>
              </a:r>
            </a:p>
          </p:txBody>
        </p:sp>
      </p:grpSp>
    </p:spTree>
    <p:extLst>
      <p:ext uri="{BB962C8B-B14F-4D97-AF65-F5344CB8AC3E}">
        <p14:creationId xmlns:p14="http://schemas.microsoft.com/office/powerpoint/2010/main" xmlns="" val="36651443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621233"/>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76201" y="92075"/>
            <a:ext cx="89916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b="1" dirty="0">
                <a:solidFill>
                  <a:prstClr val="white"/>
                </a:solidFill>
                <a:latin typeface="Arial" panose="020B0604020202020204" pitchFamily="34" charset="0"/>
              </a:rPr>
              <a:t>GOVERNANCE</a:t>
            </a:r>
          </a:p>
        </p:txBody>
      </p:sp>
      <p:sp>
        <p:nvSpPr>
          <p:cNvPr id="5" name="TextBox 4">
            <a:extLst>
              <a:ext uri="{FF2B5EF4-FFF2-40B4-BE49-F238E27FC236}">
                <a16:creationId xmlns:a16="http://schemas.microsoft.com/office/drawing/2014/main" xmlns="" id="{DCD0FB30-3E3F-AA3D-5065-0AF5AE109F97}"/>
              </a:ext>
            </a:extLst>
          </p:cNvPr>
          <p:cNvSpPr txBox="1"/>
          <p:nvPr/>
        </p:nvSpPr>
        <p:spPr>
          <a:xfrm>
            <a:off x="0" y="688499"/>
            <a:ext cx="9144000" cy="4597156"/>
          </a:xfrm>
          <a:prstGeom prst="rect">
            <a:avLst/>
          </a:prstGeom>
          <a:noFill/>
        </p:spPr>
        <p:txBody>
          <a:bodyPr wrap="square">
            <a:spAutoFit/>
          </a:bodyPr>
          <a:lstStyle/>
          <a:p>
            <a:pPr algn="just">
              <a:spcBef>
                <a:spcPct val="20000"/>
              </a:spcBef>
              <a:spcAft>
                <a:spcPts val="1000"/>
              </a:spcAft>
              <a:defRPr/>
            </a:pPr>
            <a:r>
              <a:rPr lang="en-ZA" sz="1600" b="1" dirty="0">
                <a:solidFill>
                  <a:prstClr val="black"/>
                </a:solidFill>
                <a:latin typeface="Arial" panose="020B0604020202020204" pitchFamily="34" charset="0"/>
                <a:ea typeface="Times" panose="02020603050405020304" pitchFamily="18" charset="0"/>
                <a:cs typeface="Arial" panose="020B0604020202020204" pitchFamily="34" charset="0"/>
              </a:rPr>
              <a:t>AUDIT AND RISK COMMITTEE REPORT</a:t>
            </a:r>
          </a:p>
          <a:p>
            <a:pPr marL="342891" indent="-342891" algn="just">
              <a:spcBef>
                <a:spcPct val="20000"/>
              </a:spcBef>
              <a:spcAft>
                <a:spcPts val="1000"/>
              </a:spcAft>
              <a:buFont typeface="Wingdings" panose="05000000000000000000" pitchFamily="2" charset="2"/>
              <a:buChar char="q"/>
              <a:defRPr/>
            </a:pPr>
            <a:r>
              <a:rPr lang="en-ZA" dirty="0">
                <a:latin typeface="Arial" panose="020B0604020202020204" pitchFamily="34" charset="0"/>
                <a:ea typeface="Calibri" panose="020F0502020204030204" pitchFamily="34" charset="0"/>
                <a:cs typeface="Times New Roman" panose="02020603050405020304" pitchFamily="18" charset="0"/>
              </a:rPr>
              <a:t>The ARC commenced operations in March 2021. </a:t>
            </a:r>
          </a:p>
          <a:p>
            <a:pPr marL="742950" lvl="1" indent="-285750" algn="just">
              <a:spcBef>
                <a:spcPct val="20000"/>
              </a:spcBef>
              <a:spcAft>
                <a:spcPts val="1000"/>
              </a:spcAft>
              <a:buFont typeface="Wingdings" panose="05000000000000000000" pitchFamily="2" charset="2"/>
              <a:buChar char="§"/>
              <a:defRPr/>
            </a:pPr>
            <a:r>
              <a:rPr lang="en-ZA" dirty="0">
                <a:latin typeface="Arial" panose="020B0604020202020204" pitchFamily="34" charset="0"/>
                <a:ea typeface="Calibri" panose="020F0502020204030204" pitchFamily="34" charset="0"/>
                <a:cs typeface="Times New Roman" panose="02020603050405020304" pitchFamily="18" charset="0"/>
              </a:rPr>
              <a:t>The ARC complied with its responsibilities arising from Section 38 (1) (a) (ii) of the Public Finance Management Act and Treasury Regulation 3.1.</a:t>
            </a:r>
          </a:p>
          <a:p>
            <a:pPr marL="742950" lvl="1" indent="-285750" algn="just">
              <a:spcBef>
                <a:spcPct val="20000"/>
              </a:spcBef>
              <a:spcAft>
                <a:spcPts val="1000"/>
              </a:spcAft>
              <a:buFont typeface="Wingdings" panose="05000000000000000000" pitchFamily="2" charset="2"/>
              <a:buChar char="§"/>
              <a:defRPr/>
            </a:pPr>
            <a:r>
              <a:rPr lang="en-ZA" dirty="0">
                <a:latin typeface="Arial" panose="020B0604020202020204" pitchFamily="34" charset="0"/>
                <a:ea typeface="Calibri" panose="020F0502020204030204" pitchFamily="34" charset="0"/>
                <a:cs typeface="Times New Roman" panose="02020603050405020304" pitchFamily="18" charset="0"/>
              </a:rPr>
              <a:t>The Audit Committee has adopted appropriate formal terms of reference as its Audit Committee Charter, regulated its affairs in compliance with this charter and has discharged responsibilities as contained therein.</a:t>
            </a:r>
            <a:endParaRPr lang="en-US" dirty="0">
              <a:solidFill>
                <a:prstClr val="black"/>
              </a:solidFill>
              <a:latin typeface="Arial" panose="020B0604020202020204" pitchFamily="34" charset="0"/>
              <a:ea typeface="Times" panose="02020603050405020304" pitchFamily="18" charset="0"/>
              <a:cs typeface="Arial" panose="020B0604020202020204" pitchFamily="34" charset="0"/>
            </a:endParaRPr>
          </a:p>
          <a:p>
            <a:pPr algn="just">
              <a:spcBef>
                <a:spcPct val="20000"/>
              </a:spcBef>
              <a:spcAft>
                <a:spcPts val="1000"/>
              </a:spcAft>
              <a:defRPr/>
            </a:pPr>
            <a:r>
              <a:rPr lang="en-GB" b="1" dirty="0">
                <a:solidFill>
                  <a:prstClr val="black"/>
                </a:solidFill>
                <a:latin typeface="Arial" panose="020B0604020202020204" pitchFamily="34" charset="0"/>
                <a:ea typeface="Times" panose="02020603050405020304" pitchFamily="18" charset="0"/>
                <a:cs typeface="Arial" panose="020B0604020202020204" pitchFamily="34" charset="0"/>
              </a:rPr>
              <a:t>B-BBEE COMPLIANCE PERFORMANCE INFORMATION </a:t>
            </a:r>
          </a:p>
          <a:p>
            <a:pPr marL="342891" indent="-342891" algn="just">
              <a:spcBef>
                <a:spcPct val="20000"/>
              </a:spcBef>
              <a:spcAft>
                <a:spcPts val="1000"/>
              </a:spcAft>
              <a:buFont typeface="Wingdings" panose="05000000000000000000" pitchFamily="2" charset="2"/>
              <a:buChar char="q"/>
              <a:defRPr/>
            </a:pPr>
            <a:r>
              <a:rPr lang="en-GB" dirty="0">
                <a:latin typeface="Arial" panose="020B0604020202020204" pitchFamily="34" charset="0"/>
                <a:ea typeface="Calibri" panose="020F0502020204030204" pitchFamily="34" charset="0"/>
                <a:cs typeface="Times New Roman" panose="02020603050405020304" pitchFamily="18" charset="0"/>
              </a:rPr>
              <a:t>The Department complied with section 13G(1) of the B-BBEE Act (53 of 2003) as amended by Act 46 of 2013, </a:t>
            </a:r>
          </a:p>
          <a:p>
            <a:pPr algn="just">
              <a:spcBef>
                <a:spcPct val="20000"/>
              </a:spcBef>
              <a:spcAft>
                <a:spcPts val="1000"/>
              </a:spcAft>
              <a:defRPr/>
            </a:pPr>
            <a:endParaRPr lang="en-ZA" sz="1600" dirty="0">
              <a:solidFill>
                <a:prstClr val="black"/>
              </a:solidFill>
              <a:latin typeface="Arial" panose="020B0604020202020204" pitchFamily="34" charset="0"/>
              <a:cs typeface="Arial" panose="020B0604020202020204" pitchFamily="34" charset="0"/>
            </a:endParaRPr>
          </a:p>
          <a:p>
            <a:pPr marL="342891" indent="-342891" algn="just">
              <a:spcBef>
                <a:spcPct val="20000"/>
              </a:spcBef>
              <a:spcAft>
                <a:spcPts val="1000"/>
              </a:spcAft>
              <a:buFont typeface="Wingdings" panose="05000000000000000000" pitchFamily="2" charset="2"/>
              <a:buChar char="q"/>
              <a:defRPr/>
            </a:pPr>
            <a:endParaRPr lang="en-GB" sz="1600" dirty="0">
              <a:solidFill>
                <a:prstClr val="black"/>
              </a:solidFill>
              <a:latin typeface="Arial" panose="020B0604020202020204" pitchFamily="34" charset="0"/>
              <a:ea typeface="Times" panose="02020603050405020304" pitchFamily="18" charset="0"/>
              <a:cs typeface="Arial" panose="020B0604020202020204" pitchFamily="34" charset="0"/>
            </a:endParaRPr>
          </a:p>
        </p:txBody>
      </p:sp>
      <p:grpSp>
        <p:nvGrpSpPr>
          <p:cNvPr id="3" name="Group 4">
            <a:extLst>
              <a:ext uri="{FF2B5EF4-FFF2-40B4-BE49-F238E27FC236}">
                <a16:creationId xmlns:a16="http://schemas.microsoft.com/office/drawing/2014/main" xmlns="" id="{493D3E14-5A82-8A98-B44B-2D7F4A17F970}"/>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B693751B-0CEC-A0CB-DE69-DAD6A485EE9B}"/>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BE10104C-9B55-BF83-3572-D247001FAB97}"/>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C2509CFE-7643-71F8-037E-D5C4D2BF5CE7}"/>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20C0F248-5D77-18E9-1B66-1FA1B6946BA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33</a:t>
              </a:r>
            </a:p>
          </p:txBody>
        </p:sp>
      </p:grpSp>
    </p:spTree>
    <p:extLst>
      <p:ext uri="{BB962C8B-B14F-4D97-AF65-F5344CB8AC3E}">
        <p14:creationId xmlns:p14="http://schemas.microsoft.com/office/powerpoint/2010/main" xmlns="" val="236233016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28600" y="2713834"/>
            <a:ext cx="8233442" cy="1569660"/>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6. </a:t>
            </a:r>
            <a:r>
              <a:rPr lang="en-GB" sz="2400" b="1" dirty="0">
                <a:solidFill>
                  <a:prstClr val="white"/>
                </a:solidFill>
                <a:latin typeface="Arial" panose="020B0604020202020204" pitchFamily="34" charset="0"/>
                <a:cs typeface="Arial" panose="020B0604020202020204" pitchFamily="34" charset="0"/>
              </a:rPr>
              <a:t>2021/22 ANNUAL FINANCIAL </a:t>
            </a:r>
          </a:p>
          <a:p>
            <a:pPr algn="ctr"/>
            <a:r>
              <a:rPr lang="en-GB" sz="2400" b="1" dirty="0">
                <a:solidFill>
                  <a:prstClr val="white"/>
                </a:solidFill>
                <a:latin typeface="Arial" panose="020B0604020202020204" pitchFamily="34" charset="0"/>
                <a:cs typeface="Arial" panose="020B0604020202020204" pitchFamily="34" charset="0"/>
              </a:rPr>
              <a:t>PERFORMANCE REPORT </a:t>
            </a:r>
          </a:p>
          <a:p>
            <a:pPr algn="ctr"/>
            <a:endParaRPr kumimoji="0" lang="en-GB" sz="2400" b="1" i="0" u="none" strike="noStrike" kern="0" cap="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Calibri"/>
            </a:endParaRPr>
          </a:p>
          <a:p>
            <a:pPr algn="ctr"/>
            <a:endParaRPr lang="en-US" sz="2400" b="1" dirty="0">
              <a:solidFill>
                <a:schemeClr val="bg1"/>
              </a:solidFill>
              <a:latin typeface="Arial" panose="020B0604020202020204" pitchFamily="34" charset="0"/>
            </a:endParaRPr>
          </a:p>
        </p:txBody>
      </p:sp>
      <p:grpSp>
        <p:nvGrpSpPr>
          <p:cNvPr id="3" name="Group 4">
            <a:extLst>
              <a:ext uri="{FF2B5EF4-FFF2-40B4-BE49-F238E27FC236}">
                <a16:creationId xmlns:a16="http://schemas.microsoft.com/office/drawing/2014/main" xmlns="" id="{F8092FBC-6C72-5FCB-E86B-51F0BB7AA1CB}"/>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940F317C-C2B3-4540-0567-8FCCC36286B5}"/>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DCA9AD11-24D1-5A82-B78B-0D537D16804B}"/>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B7942861-CACA-1B93-4024-CABEBC27CB2D}"/>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B0B07A07-475E-1534-1006-9A316DC27C0E}"/>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34</a:t>
              </a:r>
            </a:p>
          </p:txBody>
        </p:sp>
      </p:grpSp>
    </p:spTree>
    <p:extLst>
      <p:ext uri="{BB962C8B-B14F-4D97-AF65-F5344CB8AC3E}">
        <p14:creationId xmlns:p14="http://schemas.microsoft.com/office/powerpoint/2010/main" xmlns="" val="24197870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35</a:t>
            </a:fld>
            <a:endParaRPr lang="en-US" dirty="0"/>
          </a:p>
        </p:txBody>
      </p:sp>
      <p:graphicFrame>
        <p:nvGraphicFramePr>
          <p:cNvPr id="4" name="Chart 3">
            <a:extLst>
              <a:ext uri="{FF2B5EF4-FFF2-40B4-BE49-F238E27FC236}">
                <a16:creationId xmlns:a16="http://schemas.microsoft.com/office/drawing/2014/main" xmlns="" id="{52CF9C9D-3AA0-C50E-8FBC-3A5BE1B361BF}"/>
              </a:ext>
            </a:extLst>
          </p:cNvPr>
          <p:cNvGraphicFramePr>
            <a:graphicFrameLocks/>
          </p:cNvGraphicFramePr>
          <p:nvPr>
            <p:extLst>
              <p:ext uri="{D42A27DB-BD31-4B8C-83A1-F6EECF244321}">
                <p14:modId xmlns:p14="http://schemas.microsoft.com/office/powerpoint/2010/main" xmlns="" val="3435426472"/>
              </p:ext>
            </p:extLst>
          </p:nvPr>
        </p:nvGraphicFramePr>
        <p:xfrm>
          <a:off x="0" y="828869"/>
          <a:ext cx="9144000" cy="4998188"/>
        </p:xfrm>
        <a:graphic>
          <a:graphicData uri="http://schemas.openxmlformats.org/drawingml/2006/chart">
            <c:chart xmlns:c="http://schemas.openxmlformats.org/drawingml/2006/chart" xmlns:r="http://schemas.openxmlformats.org/officeDocument/2006/relationships" r:id="rId3"/>
          </a:graphicData>
        </a:graphic>
      </p:graphicFrame>
      <p:sp>
        <p:nvSpPr>
          <p:cNvPr id="18" name="AutoShape 3">
            <a:extLst>
              <a:ext uri="{FF2B5EF4-FFF2-40B4-BE49-F238E27FC236}">
                <a16:creationId xmlns:a16="http://schemas.microsoft.com/office/drawing/2014/main" xmlns="" id="{C4B5E3D1-832B-BA29-3B56-31FCBF4D8F69}"/>
              </a:ext>
            </a:extLst>
          </p:cNvPr>
          <p:cNvSpPr/>
          <p:nvPr/>
        </p:nvSpPr>
        <p:spPr>
          <a:xfrm>
            <a:off x="0" y="0"/>
            <a:ext cx="9144000" cy="764704"/>
          </a:xfrm>
          <a:prstGeom prst="rect">
            <a:avLst/>
          </a:prstGeom>
          <a:solidFill>
            <a:srgbClr val="146C38"/>
          </a:solidFill>
        </p:spPr>
      </p:sp>
      <p:sp>
        <p:nvSpPr>
          <p:cNvPr id="21" name="TextBox 20">
            <a:extLst>
              <a:ext uri="{FF2B5EF4-FFF2-40B4-BE49-F238E27FC236}">
                <a16:creationId xmlns:a16="http://schemas.microsoft.com/office/drawing/2014/main" xmlns="" id="{35E5E201-BF6C-E9E4-555C-7A94F97AB819}"/>
              </a:ext>
            </a:extLst>
          </p:cNvPr>
          <p:cNvSpPr txBox="1"/>
          <p:nvPr/>
        </p:nvSpPr>
        <p:spPr>
          <a:xfrm>
            <a:off x="838200" y="117278"/>
            <a:ext cx="8305800" cy="461665"/>
          </a:xfrm>
          <a:prstGeom prst="rect">
            <a:avLst/>
          </a:prstGeom>
          <a:noFill/>
        </p:spPr>
        <p:txBody>
          <a:bodyPr wrap="square">
            <a:spAutoFit/>
          </a:bodyPr>
          <a:lstStyle/>
          <a:p>
            <a:pPr algn="r"/>
            <a:r>
              <a:rPr lang="en-US" sz="2400" b="1" dirty="0">
                <a:solidFill>
                  <a:prstClr val="white"/>
                </a:solidFill>
                <a:latin typeface="Arial" panose="020B0604020202020204" pitchFamily="34" charset="0"/>
              </a:rPr>
              <a:t>2021/22  EXPENDITURE VS FINAL APPROPRIATION</a:t>
            </a:r>
            <a:endParaRPr lang="en-ZA" sz="2400" b="1" dirty="0">
              <a:solidFill>
                <a:prstClr val="white"/>
              </a:solidFill>
              <a:latin typeface="Arial" panose="020B0604020202020204" pitchFamily="34" charset="0"/>
            </a:endParaRPr>
          </a:p>
        </p:txBody>
      </p:sp>
      <p:grpSp>
        <p:nvGrpSpPr>
          <p:cNvPr id="3" name="Group 4">
            <a:extLst>
              <a:ext uri="{FF2B5EF4-FFF2-40B4-BE49-F238E27FC236}">
                <a16:creationId xmlns:a16="http://schemas.microsoft.com/office/drawing/2014/main" xmlns="" id="{49A2C7AF-F827-3067-206F-2574864E3A2F}"/>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86FA25C0-9E0F-202C-6B2F-D0CDC3FB6BED}"/>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F3CF2032-51FB-BDDC-472C-58999D6799F8}"/>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05AD064A-B6A1-C2EC-A5C1-747EBFA247A9}"/>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Freeform 7">
              <a:extLst>
                <a:ext uri="{FF2B5EF4-FFF2-40B4-BE49-F238E27FC236}">
                  <a16:creationId xmlns:a16="http://schemas.microsoft.com/office/drawing/2014/main" xmlns="" id="{23D883A9-0298-61DC-5554-9D3F24FDC99E}"/>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35</a:t>
              </a:r>
            </a:p>
          </p:txBody>
        </p:sp>
      </p:grpSp>
    </p:spTree>
    <p:extLst>
      <p:ext uri="{BB962C8B-B14F-4D97-AF65-F5344CB8AC3E}">
        <p14:creationId xmlns:p14="http://schemas.microsoft.com/office/powerpoint/2010/main" xmlns="" val="11013802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36</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3070" y="59624"/>
            <a:ext cx="9144000" cy="461665"/>
          </a:xfrm>
          <a:prstGeom prst="rect">
            <a:avLst/>
          </a:prstGeom>
          <a:noFill/>
        </p:spPr>
        <p:txBody>
          <a:bodyPr wrap="square" rtlCol="0">
            <a:spAutoFit/>
          </a:bodyPr>
          <a:lstStyle/>
          <a:p>
            <a:pPr algn="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2021/22 </a:t>
            </a:r>
            <a:r>
              <a:rPr lang="en-US" sz="2400" b="1" dirty="0">
                <a:solidFill>
                  <a:schemeClr val="bg1"/>
                </a:solidFill>
                <a:latin typeface="Arial" panose="020B0604020202020204" pitchFamily="34" charset="0"/>
              </a:rPr>
              <a:t>PERFOMANCE PER PROGRAMME</a:t>
            </a:r>
          </a:p>
        </p:txBody>
      </p:sp>
      <p:graphicFrame>
        <p:nvGraphicFramePr>
          <p:cNvPr id="6" name="Chart 5">
            <a:extLst>
              <a:ext uri="{FF2B5EF4-FFF2-40B4-BE49-F238E27FC236}">
                <a16:creationId xmlns:a16="http://schemas.microsoft.com/office/drawing/2014/main" xmlns="" id="{5739B3C6-FB9E-71EC-4727-C72F9132B8FC}"/>
              </a:ext>
            </a:extLst>
          </p:cNvPr>
          <p:cNvGraphicFramePr/>
          <p:nvPr>
            <p:extLst>
              <p:ext uri="{D42A27DB-BD31-4B8C-83A1-F6EECF244321}">
                <p14:modId xmlns:p14="http://schemas.microsoft.com/office/powerpoint/2010/main" xmlns="" val="610206305"/>
              </p:ext>
            </p:extLst>
          </p:nvPr>
        </p:nvGraphicFramePr>
        <p:xfrm>
          <a:off x="0" y="823892"/>
          <a:ext cx="9144000" cy="518485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a:extLst>
              <a:ext uri="{FF2B5EF4-FFF2-40B4-BE49-F238E27FC236}">
                <a16:creationId xmlns:a16="http://schemas.microsoft.com/office/drawing/2014/main" xmlns="" id="{2A5A742E-5DBB-E329-C312-169D02C2247A}"/>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24A89CED-0055-A395-72EB-40CEF7728E04}"/>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090DB933-3D87-BB27-6C6A-E34CEE896E15}"/>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6">
              <a:extLst>
                <a:ext uri="{FF2B5EF4-FFF2-40B4-BE49-F238E27FC236}">
                  <a16:creationId xmlns:a16="http://schemas.microsoft.com/office/drawing/2014/main" xmlns="" id="{34E7400B-35B3-EE1C-F034-A8BC04DD58AA}"/>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31F60527-0694-E85C-F23F-E4CECAABB34C}"/>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36</a:t>
              </a:r>
            </a:p>
          </p:txBody>
        </p:sp>
      </p:grpSp>
    </p:spTree>
    <p:extLst>
      <p:ext uri="{BB962C8B-B14F-4D97-AF65-F5344CB8AC3E}">
        <p14:creationId xmlns:p14="http://schemas.microsoft.com/office/powerpoint/2010/main" xmlns="" val="27152223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37</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778211" y="184593"/>
            <a:ext cx="8382000" cy="461665"/>
          </a:xfrm>
          <a:prstGeom prst="rect">
            <a:avLst/>
          </a:prstGeom>
          <a:noFill/>
        </p:spPr>
        <p:txBody>
          <a:bodyPr wrap="square" rtlCol="0">
            <a:spAutoFit/>
          </a:bodyPr>
          <a:lstStyle/>
          <a:p>
            <a:pPr algn="r"/>
            <a:r>
              <a:rPr lang="en-ZA" sz="2400" b="1" dirty="0">
                <a:solidFill>
                  <a:schemeClr val="bg1"/>
                </a:solidFill>
                <a:latin typeface="Arial" panose="020B0604020202020204" pitchFamily="34" charset="0"/>
              </a:rPr>
              <a:t>REASONS FOR VARIANCE: PER PROGRAMME</a:t>
            </a:r>
          </a:p>
        </p:txBody>
      </p:sp>
      <p:pic>
        <p:nvPicPr>
          <p:cNvPr id="9" name="Picture 8">
            <a:extLst>
              <a:ext uri="{FF2B5EF4-FFF2-40B4-BE49-F238E27FC236}">
                <a16:creationId xmlns:a16="http://schemas.microsoft.com/office/drawing/2014/main" xmlns="" id="{F43296E5-03F3-827B-ED31-A96CA96C597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4" name="TextBox 3">
            <a:extLst>
              <a:ext uri="{FF2B5EF4-FFF2-40B4-BE49-F238E27FC236}">
                <a16:creationId xmlns:a16="http://schemas.microsoft.com/office/drawing/2014/main" xmlns="" id="{E426E44F-D1A1-E07A-52E0-D8B95E30F978}"/>
              </a:ext>
            </a:extLst>
          </p:cNvPr>
          <p:cNvSpPr txBox="1"/>
          <p:nvPr/>
        </p:nvSpPr>
        <p:spPr>
          <a:xfrm>
            <a:off x="54575" y="765486"/>
            <a:ext cx="9105636" cy="5955989"/>
          </a:xfrm>
          <a:prstGeom prst="rect">
            <a:avLst/>
          </a:prstGeom>
          <a:noFill/>
        </p:spPr>
        <p:txBody>
          <a:bodyPr wrap="square">
            <a:spAutoFit/>
          </a:bodyPr>
          <a:lstStyle/>
          <a:p>
            <a:pPr algn="l">
              <a:lnSpc>
                <a:spcPct val="150000"/>
              </a:lnSpc>
            </a:pPr>
            <a:r>
              <a:rPr lang="en-GB" sz="1600" b="1" dirty="0">
                <a:latin typeface="Arial" panose="020B0604020202020204" pitchFamily="34" charset="0"/>
                <a:ea typeface="Times" panose="02020603050405020304" pitchFamily="18" charset="0"/>
                <a:cs typeface="Times New Roman" panose="02020603050405020304" pitchFamily="18" charset="0"/>
              </a:rPr>
              <a:t>Programme One:  Administration:  </a:t>
            </a:r>
            <a:r>
              <a:rPr lang="en-US" sz="1600" dirty="0">
                <a:latin typeface="Arial" panose="020B0604020202020204" pitchFamily="34" charset="0"/>
                <a:cs typeface="Times New Roman" panose="02020603050405020304" pitchFamily="18" charset="0"/>
              </a:rPr>
              <a:t>Goods and Services contributed R1.6 million to the under expenditure due to low expenditure than projected for Operating leases (R471 thousand), Training underspent by R332 thousand as most trainings were attended virtually and others cancelled due to COVID-19, Consultants and Professional Services also </a:t>
            </a:r>
            <a:r>
              <a:rPr lang="en-ZA" sz="1600" dirty="0">
                <a:latin typeface="Arial" panose="020B0604020202020204" pitchFamily="34" charset="0"/>
                <a:cs typeface="Times New Roman" panose="02020603050405020304" pitchFamily="18" charset="0"/>
              </a:rPr>
              <a:t>contributed by R242 thousand.</a:t>
            </a:r>
            <a:endParaRPr lang="en-GB" sz="1600" dirty="0">
              <a:latin typeface="Arial" panose="020B0604020202020204" pitchFamily="34" charset="0"/>
              <a:cs typeface="Times New Roman" panose="02020603050405020304" pitchFamily="18" charset="0"/>
            </a:endParaRPr>
          </a:p>
          <a:p>
            <a:pPr algn="just">
              <a:lnSpc>
                <a:spcPct val="150000"/>
              </a:lnSpc>
            </a:pPr>
            <a:r>
              <a:rPr lang="en-GB" sz="1600" b="1" dirty="0">
                <a:effectLst/>
                <a:latin typeface="Arial" panose="020B0604020202020204" pitchFamily="34" charset="0"/>
                <a:ea typeface="Times" panose="02020603050405020304" pitchFamily="18" charset="0"/>
                <a:cs typeface="Times New Roman" panose="02020603050405020304" pitchFamily="18" charset="0"/>
              </a:rPr>
              <a:t>Programme Two: Sector Market Development:</a:t>
            </a:r>
            <a:r>
              <a:rPr lang="en-GB" sz="1600" dirty="0">
                <a:effectLst/>
                <a:latin typeface="Arial" panose="020B0604020202020204" pitchFamily="34" charset="0"/>
                <a:ea typeface="Times" panose="02020603050405020304" pitchFamily="18" charset="0"/>
                <a:cs typeface="Times New Roman" panose="02020603050405020304" pitchFamily="18" charset="0"/>
              </a:rPr>
              <a:t> Compensation of employees underspent by R11.5 million due to vacancies, Transfers contributed R4 million to the underspending due to delays in the commencement of the Product Markets programme, whilst machinery and equipment underspent by R1 million due to supply chain challenges in the delivery of computer equipment.</a:t>
            </a:r>
          </a:p>
          <a:p>
            <a:pPr algn="just">
              <a:lnSpc>
                <a:spcPct val="150000"/>
              </a:lnSpc>
            </a:pPr>
            <a:r>
              <a:rPr lang="en-GB" sz="1600" b="1" dirty="0">
                <a:latin typeface="Arial" panose="020B0604020202020204" pitchFamily="34" charset="0"/>
                <a:cs typeface="Times New Roman" panose="02020603050405020304" pitchFamily="18" charset="0"/>
              </a:rPr>
              <a:t>Programme Three:  Development Finance:   </a:t>
            </a:r>
            <a:r>
              <a:rPr lang="en-GB" sz="1600" dirty="0">
                <a:latin typeface="Arial" panose="020B0604020202020204" pitchFamily="34" charset="0"/>
                <a:cs typeface="Times New Roman" panose="02020603050405020304" pitchFamily="18" charset="0"/>
              </a:rPr>
              <a:t>Actual expenditure a</a:t>
            </a:r>
            <a:r>
              <a:rPr lang="en-US" sz="1600" dirty="0">
                <a:latin typeface="Arial" panose="020B0604020202020204" pitchFamily="34" charset="0"/>
                <a:ea typeface="Times" panose="02020603050405020304" pitchFamily="18" charset="0"/>
                <a:cs typeface="Times New Roman" panose="02020603050405020304" pitchFamily="18" charset="0"/>
              </a:rPr>
              <a:t>mounted to R1.552 billion (99.8%) against the final appropriation of R1.554 billion, resulting in an under expenditure of R2.8 million (0.2%). Compensation of Employees contributed R2.2 million to the under expenditure due to vacancies.</a:t>
            </a:r>
          </a:p>
          <a:p>
            <a:pPr>
              <a:lnSpc>
                <a:spcPct val="150000"/>
              </a:lnSpc>
            </a:pPr>
            <a:r>
              <a:rPr lang="en-US" sz="1600" b="1" dirty="0">
                <a:latin typeface="Arial" panose="020B0604020202020204" pitchFamily="34" charset="0"/>
                <a:cs typeface="Times New Roman" panose="02020603050405020304" pitchFamily="18" charset="0"/>
              </a:rPr>
              <a:t>Programme Four:  Enterprise Development:  </a:t>
            </a:r>
            <a:r>
              <a:rPr lang="en-US" sz="1600" dirty="0">
                <a:latin typeface="Arial" panose="020B0604020202020204" pitchFamily="34" charset="0"/>
                <a:cs typeface="Times New Roman" panose="02020603050405020304" pitchFamily="18" charset="0"/>
              </a:rPr>
              <a:t>Actual expenditure amounted to R872 million (99.7%) against the final appropriation of R874.5 million, resulting in an under expenditure of R2.6 million (0.3%). Compensation of Employees contributed R2.5 million to the under expenditure due to vacancies.  </a:t>
            </a:r>
            <a:endParaRPr lang="en-ZA" sz="1600" dirty="0">
              <a:latin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2021A9B-A220-223D-AFBE-B8AA244EF8B6}"/>
              </a:ext>
            </a:extLst>
          </p:cNvPr>
          <p:cNvSpPr txBox="1"/>
          <p:nvPr/>
        </p:nvSpPr>
        <p:spPr>
          <a:xfrm>
            <a:off x="8534400" y="6356350"/>
            <a:ext cx="571104" cy="369332"/>
          </a:xfrm>
          <a:prstGeom prst="rect">
            <a:avLst/>
          </a:prstGeom>
          <a:noFill/>
        </p:spPr>
        <p:txBody>
          <a:bodyPr wrap="square" rtlCol="0">
            <a:spAutoFit/>
          </a:bodyPr>
          <a:lstStyle/>
          <a:p>
            <a:r>
              <a:rPr lang="en-ZA" dirty="0"/>
              <a:t>37</a:t>
            </a:r>
          </a:p>
        </p:txBody>
      </p:sp>
    </p:spTree>
    <p:extLst>
      <p:ext uri="{BB962C8B-B14F-4D97-AF65-F5344CB8AC3E}">
        <p14:creationId xmlns:p14="http://schemas.microsoft.com/office/powerpoint/2010/main" xmlns="" val="24406340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38</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96874"/>
            <a:ext cx="9144000"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2021/22 PERFOMANCE PER ECONOMIC CLASSIFICATION</a:t>
            </a:r>
          </a:p>
        </p:txBody>
      </p:sp>
      <p:graphicFrame>
        <p:nvGraphicFramePr>
          <p:cNvPr id="4" name="Chart 3">
            <a:extLst>
              <a:ext uri="{FF2B5EF4-FFF2-40B4-BE49-F238E27FC236}">
                <a16:creationId xmlns:a16="http://schemas.microsoft.com/office/drawing/2014/main" xmlns="" id="{6F91277E-9127-389F-AAC6-FB44BF2881DA}"/>
              </a:ext>
            </a:extLst>
          </p:cNvPr>
          <p:cNvGraphicFramePr/>
          <p:nvPr>
            <p:extLst>
              <p:ext uri="{D42A27DB-BD31-4B8C-83A1-F6EECF244321}">
                <p14:modId xmlns:p14="http://schemas.microsoft.com/office/powerpoint/2010/main" xmlns="" val="2886748162"/>
              </p:ext>
            </p:extLst>
          </p:nvPr>
        </p:nvGraphicFramePr>
        <p:xfrm>
          <a:off x="0" y="823892"/>
          <a:ext cx="9144000" cy="539593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a:extLst>
              <a:ext uri="{FF2B5EF4-FFF2-40B4-BE49-F238E27FC236}">
                <a16:creationId xmlns:a16="http://schemas.microsoft.com/office/drawing/2014/main" xmlns="" id="{8830F055-594C-AD32-C2A1-05939CA7E0E9}"/>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E6BD514E-009E-93D8-79BA-43F8E081F8BB}"/>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919F73F6-609C-28DA-DF39-659B34C8D1BF}"/>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0" name="Freeform 6">
              <a:extLst>
                <a:ext uri="{FF2B5EF4-FFF2-40B4-BE49-F238E27FC236}">
                  <a16:creationId xmlns:a16="http://schemas.microsoft.com/office/drawing/2014/main" xmlns="" id="{E197E276-F82A-5E17-B23B-5B56ACABD6A8}"/>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Freeform 7">
              <a:extLst>
                <a:ext uri="{FF2B5EF4-FFF2-40B4-BE49-F238E27FC236}">
                  <a16:creationId xmlns:a16="http://schemas.microsoft.com/office/drawing/2014/main" xmlns="" id="{C7BF71A6-0F13-6CAE-3908-783031B21484}"/>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38</a:t>
              </a:r>
            </a:p>
          </p:txBody>
        </p:sp>
      </p:grpSp>
    </p:spTree>
    <p:extLst>
      <p:ext uri="{BB962C8B-B14F-4D97-AF65-F5344CB8AC3E}">
        <p14:creationId xmlns:p14="http://schemas.microsoft.com/office/powerpoint/2010/main" xmlns="" val="187059943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39</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6840" y="1969"/>
            <a:ext cx="9185193" cy="830997"/>
          </a:xfrm>
          <a:prstGeom prst="rect">
            <a:avLst/>
          </a:prstGeom>
          <a:noFill/>
        </p:spPr>
        <p:txBody>
          <a:bodyPr wrap="square" rtlCol="0">
            <a:spAutoFit/>
          </a:bodyPr>
          <a:lstStyle/>
          <a:p>
            <a:pPr algn="r"/>
            <a:r>
              <a:rPr lang="en-ZA" sz="2400" b="1" dirty="0">
                <a:solidFill>
                  <a:schemeClr val="bg1"/>
                </a:solidFill>
                <a:latin typeface="Arial" panose="020B0604020202020204" pitchFamily="34" charset="0"/>
              </a:rPr>
              <a:t>REASONS FOR VARIANCE: PER ECONOMIC CLASSIFICATION</a:t>
            </a:r>
          </a:p>
        </p:txBody>
      </p:sp>
      <p:sp>
        <p:nvSpPr>
          <p:cNvPr id="5" name="TextBox 4">
            <a:extLst>
              <a:ext uri="{FF2B5EF4-FFF2-40B4-BE49-F238E27FC236}">
                <a16:creationId xmlns:a16="http://schemas.microsoft.com/office/drawing/2014/main" xmlns="" id="{123BE1B7-887D-7ABA-63CB-066251A4077D}"/>
              </a:ext>
            </a:extLst>
          </p:cNvPr>
          <p:cNvSpPr txBox="1"/>
          <p:nvPr/>
        </p:nvSpPr>
        <p:spPr>
          <a:xfrm>
            <a:off x="-24982" y="867336"/>
            <a:ext cx="9061478" cy="5262979"/>
          </a:xfrm>
          <a:prstGeom prst="rect">
            <a:avLst/>
          </a:prstGeom>
          <a:noFill/>
        </p:spPr>
        <p:txBody>
          <a:bodyPr wrap="square">
            <a:spAutoFit/>
          </a:bodyPr>
          <a:lstStyle/>
          <a:p>
            <a:pPr marL="285744" indent="-285744" algn="just">
              <a:buFont typeface="Wingdings" panose="05000000000000000000" pitchFamily="2" charset="2"/>
              <a:buChar char="Ø"/>
              <a:defRPr/>
            </a:pPr>
            <a:r>
              <a:rPr lang="en-US" sz="1600" b="1" kern="0" dirty="0">
                <a:solidFill>
                  <a:prstClr val="black"/>
                </a:solidFill>
                <a:latin typeface="Arial" panose="020B0604020202020204" pitchFamily="34" charset="0"/>
                <a:cs typeface="Arial" panose="020B0604020202020204" pitchFamily="34" charset="0"/>
                <a:sym typeface="Calibri"/>
              </a:rPr>
              <a:t>Compensation of Employees </a:t>
            </a:r>
            <a:r>
              <a:rPr lang="en-US" sz="1600" kern="0" dirty="0">
                <a:solidFill>
                  <a:prstClr val="black"/>
                </a:solidFill>
                <a:latin typeface="Arial" panose="020B0604020202020204" pitchFamily="34" charset="0"/>
                <a:cs typeface="Arial" panose="020B0604020202020204" pitchFamily="34" charset="0"/>
                <a:sym typeface="Calibri"/>
              </a:rPr>
              <a:t>– Expenditure amounted to R138.4 million (89.4%) against the final appropriation of R154.7 million resulting in an under expenditure of R16.3 million (10.6%) mainly due to the vacancy rate of 16.2%.</a:t>
            </a:r>
          </a:p>
          <a:p>
            <a:pPr algn="just">
              <a:defRPr/>
            </a:pPr>
            <a:endParaRPr lang="en-US" sz="1600" kern="0" dirty="0">
              <a:solidFill>
                <a:prstClr val="black"/>
              </a:solidFill>
              <a:latin typeface="Arial" panose="020B0604020202020204" pitchFamily="34" charset="0"/>
              <a:cs typeface="Arial" panose="020B0604020202020204" pitchFamily="34" charset="0"/>
              <a:sym typeface="Calibri"/>
            </a:endParaRPr>
          </a:p>
          <a:p>
            <a:pPr marL="285744" indent="-285744" algn="just">
              <a:buFont typeface="Wingdings" panose="05000000000000000000" pitchFamily="2" charset="2"/>
              <a:buChar char="Ø"/>
              <a:defRPr/>
            </a:pPr>
            <a:r>
              <a:rPr lang="en-US" sz="1600" b="1" kern="0" dirty="0">
                <a:solidFill>
                  <a:prstClr val="black"/>
                </a:solidFill>
                <a:latin typeface="Arial" panose="020B0604020202020204" pitchFamily="34" charset="0"/>
                <a:cs typeface="Arial" panose="020B0604020202020204" pitchFamily="34" charset="0"/>
                <a:sym typeface="Calibri"/>
              </a:rPr>
              <a:t>Goods and services </a:t>
            </a:r>
            <a:r>
              <a:rPr lang="en-US" sz="1600" kern="0" dirty="0">
                <a:solidFill>
                  <a:prstClr val="black"/>
                </a:solidFill>
                <a:latin typeface="Arial" panose="020B0604020202020204" pitchFamily="34" charset="0"/>
                <a:cs typeface="Arial" panose="020B0604020202020204" pitchFamily="34" charset="0"/>
                <a:sym typeface="Calibri"/>
              </a:rPr>
              <a:t>– Expenditure amounted to R73.9 million (97.6%) against the final appropriation of R75.8 million, which constitutes an under spending of R1.8 million (2.4%).  The items contributing to the underspending are mainly Operating leases (R471 thousand) due to lower expenditure than projected; Training and development (R332 thousand) as most training was either cancelled or attended virtually; Travel and subsistence and travel agency fees underperformed by R272 thousand; Consultancy service (R242 thousand) as some services were carried by donor funds; operating and fleet services fees (R248 thousand) jointly and whilst Consumable supplies and stationery jointly contributed R129 thousand. </a:t>
            </a:r>
          </a:p>
          <a:p>
            <a:pPr marL="285744" indent="-285744" algn="just">
              <a:buFont typeface="Wingdings" panose="05000000000000000000" pitchFamily="2" charset="2"/>
              <a:buChar char="Ø"/>
              <a:defRPr/>
            </a:pPr>
            <a:endParaRPr lang="en-US" sz="1600" kern="0" dirty="0">
              <a:solidFill>
                <a:prstClr val="black"/>
              </a:solidFill>
              <a:latin typeface="Arial" panose="020B0604020202020204" pitchFamily="34" charset="0"/>
              <a:cs typeface="Arial" panose="020B0604020202020204" pitchFamily="34" charset="0"/>
              <a:sym typeface="Calibri"/>
            </a:endParaRPr>
          </a:p>
          <a:p>
            <a:pPr marL="285744" indent="-285744" algn="just">
              <a:buFont typeface="Wingdings" panose="05000000000000000000" pitchFamily="2" charset="2"/>
              <a:buChar char="Ø"/>
              <a:defRPr/>
            </a:pPr>
            <a:r>
              <a:rPr lang="en-US" sz="1600" b="1" kern="0" dirty="0">
                <a:solidFill>
                  <a:prstClr val="black"/>
                </a:solidFill>
                <a:latin typeface="Arial" panose="020B0604020202020204" pitchFamily="34" charset="0"/>
                <a:cs typeface="Arial" panose="020B0604020202020204" pitchFamily="34" charset="0"/>
                <a:sym typeface="Calibri"/>
              </a:rPr>
              <a:t>Capital asset </a:t>
            </a:r>
            <a:r>
              <a:rPr lang="en-US" sz="1600" kern="0" dirty="0">
                <a:solidFill>
                  <a:prstClr val="black"/>
                </a:solidFill>
                <a:latin typeface="Arial" panose="020B0604020202020204" pitchFamily="34" charset="0"/>
                <a:cs typeface="Arial" panose="020B0604020202020204" pitchFamily="34" charset="0"/>
                <a:sym typeface="Calibri"/>
              </a:rPr>
              <a:t>– Expenditure amounted to R3.3 million (72.6%) against the final appropriation of R4.5 million which constitutes an under spending of R1.2 million (27.4%) mainly due delays in the delivery of the ordered computer equipment</a:t>
            </a:r>
          </a:p>
          <a:p>
            <a:pPr marL="285744" indent="-285744" algn="just">
              <a:buFont typeface="Wingdings" panose="05000000000000000000" pitchFamily="2" charset="2"/>
              <a:buChar char="Ø"/>
              <a:defRPr/>
            </a:pPr>
            <a:endParaRPr lang="en-US" sz="1600" kern="0" dirty="0">
              <a:solidFill>
                <a:prstClr val="black"/>
              </a:solidFill>
              <a:latin typeface="Arial" panose="020B0604020202020204" pitchFamily="34" charset="0"/>
              <a:cs typeface="Arial" panose="020B0604020202020204" pitchFamily="34" charset="0"/>
              <a:sym typeface="Calibri"/>
            </a:endParaRPr>
          </a:p>
          <a:p>
            <a:pPr marL="285744" indent="-285744" algn="just">
              <a:buFont typeface="Wingdings" panose="05000000000000000000" pitchFamily="2" charset="2"/>
              <a:buChar char="Ø"/>
              <a:defRPr/>
            </a:pPr>
            <a:r>
              <a:rPr lang="en-US" sz="1600" b="1" kern="0" dirty="0">
                <a:solidFill>
                  <a:prstClr val="black"/>
                </a:solidFill>
                <a:latin typeface="Arial" panose="020B0604020202020204" pitchFamily="34" charset="0"/>
                <a:cs typeface="Arial" panose="020B0604020202020204" pitchFamily="34" charset="0"/>
                <a:sym typeface="Calibri"/>
              </a:rPr>
              <a:t>Transfers and Subsidies </a:t>
            </a:r>
            <a:r>
              <a:rPr lang="en-US" sz="1600" kern="0" dirty="0">
                <a:solidFill>
                  <a:prstClr val="black"/>
                </a:solidFill>
                <a:latin typeface="Arial" panose="020B0604020202020204" pitchFamily="34" charset="0"/>
                <a:cs typeface="Arial" panose="020B0604020202020204" pitchFamily="34" charset="0"/>
                <a:sym typeface="Calibri"/>
              </a:rPr>
              <a:t>– Expenditure amounted to R2.398 billion (99.8%) the final appropriation of R2.402 billion, which constitutes an under spending of R4.4 million (0.2%).  The underspending is mainly from Product Markets at R4.4 million and the Craft Customised Sector Programme at R381 thousand.</a:t>
            </a:r>
          </a:p>
        </p:txBody>
      </p:sp>
      <p:grpSp>
        <p:nvGrpSpPr>
          <p:cNvPr id="3" name="Group 4">
            <a:extLst>
              <a:ext uri="{FF2B5EF4-FFF2-40B4-BE49-F238E27FC236}">
                <a16:creationId xmlns:a16="http://schemas.microsoft.com/office/drawing/2014/main" xmlns="" id="{098490BD-3286-58E3-0CA5-9864FD952D72}"/>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DC7781E1-FBD9-E11A-82D9-D5FC352FA8E3}"/>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B5E0D26C-D86D-6F97-70DF-09F545A6FB82}"/>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0" name="Freeform 6">
              <a:extLst>
                <a:ext uri="{FF2B5EF4-FFF2-40B4-BE49-F238E27FC236}">
                  <a16:creationId xmlns:a16="http://schemas.microsoft.com/office/drawing/2014/main" xmlns="" id="{48EC4E0A-A54A-04C1-A174-C636509725C0}"/>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Freeform 7">
              <a:extLst>
                <a:ext uri="{FF2B5EF4-FFF2-40B4-BE49-F238E27FC236}">
                  <a16:creationId xmlns:a16="http://schemas.microsoft.com/office/drawing/2014/main" xmlns="" id="{FF864C01-7C91-0E1B-66C7-FC008823E630}"/>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39</a:t>
              </a:r>
            </a:p>
          </p:txBody>
        </p:sp>
      </p:grpSp>
    </p:spTree>
    <p:extLst>
      <p:ext uri="{BB962C8B-B14F-4D97-AF65-F5344CB8AC3E}">
        <p14:creationId xmlns:p14="http://schemas.microsoft.com/office/powerpoint/2010/main" xmlns="" val="3737240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a:solidFill>
                  <a:prstClr val="white"/>
                </a:solidFill>
                <a:latin typeface="Arial" panose="020B0604020202020204" pitchFamily="34" charset="0"/>
              </a:rPr>
              <a:t>GOVERNANCE AND COMPLIANCE</a:t>
            </a:r>
            <a:endParaRPr lang="en-US" sz="2400" b="1" dirty="0">
              <a:solidFill>
                <a:prstClr val="white"/>
              </a:solidFill>
              <a:latin typeface="Arial" panose="020B0604020202020204" pitchFamily="34" charset="0"/>
            </a:endParaRPr>
          </a:p>
        </p:txBody>
      </p:sp>
      <p:sp>
        <p:nvSpPr>
          <p:cNvPr id="6" name="AutoShape 3">
            <a:extLst>
              <a:ext uri="{FF2B5EF4-FFF2-40B4-BE49-F238E27FC236}">
                <a16:creationId xmlns:a16="http://schemas.microsoft.com/office/drawing/2014/main" xmlns="" id="{6FD00BB2-A3BB-F450-7125-DAC775230784}"/>
              </a:ext>
            </a:extLst>
          </p:cNvPr>
          <p:cNvSpPr/>
          <p:nvPr/>
        </p:nvSpPr>
        <p:spPr>
          <a:xfrm>
            <a:off x="12895" y="8185"/>
            <a:ext cx="9140400" cy="856200"/>
          </a:xfrm>
          <a:prstGeom prst="rect">
            <a:avLst/>
          </a:prstGeom>
          <a:solidFill>
            <a:srgbClr val="00764B"/>
          </a:solidFill>
        </p:spPr>
      </p:sp>
      <p:sp>
        <p:nvSpPr>
          <p:cNvPr id="8" name="TextBox 7">
            <a:extLst>
              <a:ext uri="{FF2B5EF4-FFF2-40B4-BE49-F238E27FC236}">
                <a16:creationId xmlns:a16="http://schemas.microsoft.com/office/drawing/2014/main" xmlns="" id="{2D3340BA-9DC8-93FB-9811-D76FCEEB4017}"/>
              </a:ext>
            </a:extLst>
          </p:cNvPr>
          <p:cNvSpPr txBox="1"/>
          <p:nvPr/>
        </p:nvSpPr>
        <p:spPr>
          <a:xfrm>
            <a:off x="834358" y="242318"/>
            <a:ext cx="823344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PURPOSE </a:t>
            </a:r>
            <a:endParaRPr lang="en-ZA" sz="2400" b="1"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xmlns="" id="{F2E05890-0C30-1EBF-55ED-651F3617D51F}"/>
              </a:ext>
            </a:extLst>
          </p:cNvPr>
          <p:cNvSpPr txBox="1"/>
          <p:nvPr/>
        </p:nvSpPr>
        <p:spPr>
          <a:xfrm>
            <a:off x="101162" y="872709"/>
            <a:ext cx="8791318" cy="2308324"/>
          </a:xfrm>
          <a:prstGeom prst="rect">
            <a:avLst/>
          </a:prstGeom>
          <a:noFill/>
        </p:spPr>
        <p:txBody>
          <a:bodyPr wrap="square">
            <a:spAutoFit/>
          </a:bodyPr>
          <a:lstStyle/>
          <a:p>
            <a:pPr algn="just"/>
            <a:r>
              <a:rPr lang="en-GB" sz="2400" dirty="0">
                <a:solidFill>
                  <a:prstClr val="black"/>
                </a:solidFill>
                <a:latin typeface="Arial" panose="020B0604020202020204" pitchFamily="34" charset="0"/>
                <a:ea typeface="Calibri" panose="020F0502020204030204" pitchFamily="34" charset="0"/>
              </a:rPr>
              <a:t>The purpose of the presentation is to:</a:t>
            </a:r>
          </a:p>
          <a:p>
            <a:pPr algn="just"/>
            <a:endParaRPr lang="en-GB" sz="2400" dirty="0">
              <a:solidFill>
                <a:prstClr val="black"/>
              </a:solidFill>
              <a:latin typeface="Arial" panose="020B0604020202020204" pitchFamily="34" charset="0"/>
              <a:ea typeface="Calibri" panose="020F0502020204030204" pitchFamily="34" charset="0"/>
            </a:endParaRPr>
          </a:p>
          <a:p>
            <a:pPr marL="342891" indent="-342891" algn="just">
              <a:buFont typeface="Wingdings" panose="05000000000000000000" pitchFamily="2" charset="2"/>
              <a:buChar char="q"/>
            </a:pPr>
            <a:r>
              <a:rPr lang="en-GB" sz="2400" dirty="0">
                <a:solidFill>
                  <a:prstClr val="black"/>
                </a:solidFill>
                <a:latin typeface="Arial" panose="020B0604020202020204" pitchFamily="34" charset="0"/>
                <a:ea typeface="Calibri" panose="020F0502020204030204" pitchFamily="34" charset="0"/>
              </a:rPr>
              <a:t>Brief the Portfolio Committee on Small Business Development on the  2021/22 Annual Performance Report of the Department of Small Business Development (DSBD).</a:t>
            </a:r>
          </a:p>
          <a:p>
            <a:pPr marL="342891" indent="-342891" algn="just">
              <a:buFont typeface="Wingdings" panose="05000000000000000000" pitchFamily="2" charset="2"/>
              <a:buChar char="q"/>
            </a:pPr>
            <a:endParaRPr lang="en-GB" sz="2400" dirty="0">
              <a:solidFill>
                <a:prstClr val="black"/>
              </a:solidFill>
              <a:latin typeface="Arial" panose="020B0604020202020204" pitchFamily="34" charset="0"/>
              <a:ea typeface="Calibri" panose="020F0502020204030204" pitchFamily="34" charset="0"/>
            </a:endParaRPr>
          </a:p>
        </p:txBody>
      </p:sp>
      <p:grpSp>
        <p:nvGrpSpPr>
          <p:cNvPr id="4" name="Group 4">
            <a:extLst>
              <a:ext uri="{FF2B5EF4-FFF2-40B4-BE49-F238E27FC236}">
                <a16:creationId xmlns:a16="http://schemas.microsoft.com/office/drawing/2014/main" xmlns="" id="{C6BCCCA6-A09F-9117-6BFC-D0A16AEEEB3D}"/>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77AFD21A-2772-A7CD-5BB7-768E5447F367}"/>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xmlns="" id="{165B6061-8B52-8CE4-CFF0-53FD8E4552E4}"/>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6">
              <a:extLst>
                <a:ext uri="{FF2B5EF4-FFF2-40B4-BE49-F238E27FC236}">
                  <a16:creationId xmlns:a16="http://schemas.microsoft.com/office/drawing/2014/main" xmlns="" id="{AE09B941-7B1F-7969-4630-9ED31A878E2E}"/>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D1DBB8A2-E827-AD5F-FE5E-271921FAD4E8}"/>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a:t>
              </a:r>
            </a:p>
          </p:txBody>
        </p:sp>
      </p:grpSp>
    </p:spTree>
    <p:extLst>
      <p:ext uri="{BB962C8B-B14F-4D97-AF65-F5344CB8AC3E}">
        <p14:creationId xmlns:p14="http://schemas.microsoft.com/office/powerpoint/2010/main" xmlns="" val="8667622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40</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4" name="TextBox 3">
            <a:extLst>
              <a:ext uri="{FF2B5EF4-FFF2-40B4-BE49-F238E27FC236}">
                <a16:creationId xmlns:a16="http://schemas.microsoft.com/office/drawing/2014/main" xmlns="" id="{96CD6586-3A66-048A-64DB-E422BF9C581A}"/>
              </a:ext>
            </a:extLst>
          </p:cNvPr>
          <p:cNvSpPr txBox="1"/>
          <p:nvPr/>
        </p:nvSpPr>
        <p:spPr>
          <a:xfrm>
            <a:off x="31970" y="803849"/>
            <a:ext cx="9112031" cy="3293209"/>
          </a:xfrm>
          <a:prstGeom prst="rect">
            <a:avLst/>
          </a:prstGeom>
          <a:noFill/>
        </p:spPr>
        <p:txBody>
          <a:bodyPr wrap="square">
            <a:spAutoFit/>
          </a:bodyPr>
          <a:lstStyle/>
          <a:p>
            <a:pPr marL="447663" indent="-447663" algn="just">
              <a:buFont typeface="Wingdings" panose="05000000000000000000" pitchFamily="2" charset="2"/>
              <a:buChar char="Ø"/>
              <a:defRPr/>
            </a:pPr>
            <a:r>
              <a:rPr lang="en-US" sz="2000" b="1" kern="0" dirty="0">
                <a:latin typeface="Arial" panose="020B0604020202020204" pitchFamily="34" charset="0"/>
                <a:cs typeface="Arial" panose="020B0604020202020204" pitchFamily="34" charset="0"/>
                <a:sym typeface="Calibri"/>
              </a:rPr>
              <a:t>Unauthorized expenditure </a:t>
            </a:r>
            <a:r>
              <a:rPr lang="en-US" sz="2000" kern="0" dirty="0">
                <a:latin typeface="Arial" panose="020B0604020202020204" pitchFamily="34" charset="0"/>
                <a:cs typeface="Arial" panose="020B0604020202020204" pitchFamily="34" charset="0"/>
                <a:sym typeface="Calibri"/>
              </a:rPr>
              <a:t>– None</a:t>
            </a:r>
          </a:p>
          <a:p>
            <a:pPr marL="447663" indent="-447663" algn="just">
              <a:buFont typeface="Wingdings" panose="05000000000000000000" pitchFamily="2" charset="2"/>
              <a:buChar char="Ø"/>
              <a:defRPr/>
            </a:pPr>
            <a:endParaRPr lang="en-US" sz="2000" kern="0" dirty="0">
              <a:latin typeface="Arial" panose="020B0604020202020204" pitchFamily="34" charset="0"/>
              <a:cs typeface="Arial" panose="020B0604020202020204" pitchFamily="34" charset="0"/>
              <a:sym typeface="Calibri"/>
            </a:endParaRPr>
          </a:p>
          <a:p>
            <a:pPr marL="447663" indent="-447663" algn="just">
              <a:buFont typeface="Wingdings" panose="05000000000000000000" pitchFamily="2" charset="2"/>
              <a:buChar char="Ø"/>
              <a:defRPr/>
            </a:pPr>
            <a:r>
              <a:rPr lang="en-US" sz="2000" b="1" kern="0" dirty="0">
                <a:latin typeface="Arial" panose="020B0604020202020204" pitchFamily="34" charset="0"/>
                <a:cs typeface="Arial" panose="020B0604020202020204" pitchFamily="34" charset="0"/>
                <a:sym typeface="Calibri"/>
              </a:rPr>
              <a:t>Irregular expenditure </a:t>
            </a:r>
            <a:r>
              <a:rPr lang="en-US" sz="2000" kern="0" dirty="0">
                <a:latin typeface="Arial" panose="020B0604020202020204" pitchFamily="34" charset="0"/>
                <a:cs typeface="Arial" panose="020B0604020202020204" pitchFamily="34" charset="0"/>
                <a:sym typeface="Calibri"/>
              </a:rPr>
              <a:t>– No new irregular expenditure for the year under review, cases incurred during the prior years were resolved during 2021/22. There is 1 claim under assessment as no payment has been made yet. </a:t>
            </a:r>
          </a:p>
          <a:p>
            <a:pPr algn="just">
              <a:defRPr/>
            </a:pPr>
            <a:endParaRPr lang="en-US" sz="2000" kern="0" dirty="0">
              <a:latin typeface="Arial" panose="020B0604020202020204" pitchFamily="34" charset="0"/>
              <a:cs typeface="Arial" panose="020B0604020202020204" pitchFamily="34" charset="0"/>
              <a:sym typeface="Calibri"/>
            </a:endParaRPr>
          </a:p>
          <a:p>
            <a:pPr marL="447663" indent="-447663" algn="just">
              <a:buFont typeface="Wingdings" panose="05000000000000000000" pitchFamily="2" charset="2"/>
              <a:buChar char="Ø"/>
              <a:defRPr/>
            </a:pPr>
            <a:r>
              <a:rPr lang="en-US" sz="2000" b="1" kern="0" dirty="0">
                <a:latin typeface="Arial" panose="020B0604020202020204" pitchFamily="34" charset="0"/>
                <a:cs typeface="Arial" panose="020B0604020202020204" pitchFamily="34" charset="0"/>
                <a:sym typeface="Calibri"/>
              </a:rPr>
              <a:t>Fruitless and wasteful expenditure </a:t>
            </a:r>
            <a:r>
              <a:rPr lang="en-US" sz="2000" kern="0" dirty="0">
                <a:latin typeface="Arial" panose="020B0604020202020204" pitchFamily="34" charset="0"/>
                <a:cs typeface="Arial" panose="020B0604020202020204" pitchFamily="34" charset="0"/>
                <a:sym typeface="Calibri"/>
              </a:rPr>
              <a:t>– There were 2 cases worth R6 thousand.  Missing a plane by an official and interest charged on late pay-over of GEPF deductions. </a:t>
            </a:r>
          </a:p>
          <a:p>
            <a:pPr marL="285744" indent="-285744" algn="just">
              <a:buFont typeface="Wingdings" panose="05000000000000000000" pitchFamily="2" charset="2"/>
              <a:buChar char="Ø"/>
              <a:defRPr/>
            </a:pPr>
            <a:endParaRPr lang="en-US" sz="2800" kern="0" dirty="0">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xmlns="" id="{C1761EE1-15B4-25C8-A8A9-EDBB65C63AAF}"/>
              </a:ext>
            </a:extLst>
          </p:cNvPr>
          <p:cNvSpPr txBox="1"/>
          <p:nvPr/>
        </p:nvSpPr>
        <p:spPr>
          <a:xfrm>
            <a:off x="31970" y="0"/>
            <a:ext cx="9143999" cy="830997"/>
          </a:xfrm>
          <a:prstGeom prst="rect">
            <a:avLst/>
          </a:prstGeom>
          <a:noFill/>
        </p:spPr>
        <p:txBody>
          <a:bodyPr wrap="square" rtlCol="0">
            <a:spAutoFit/>
          </a:bodyPr>
          <a:lstStyle/>
          <a:p>
            <a:pPr algn="r"/>
            <a:r>
              <a:rPr lang="en-ZA" sz="2400" b="1" dirty="0">
                <a:solidFill>
                  <a:prstClr val="white"/>
                </a:solidFill>
                <a:latin typeface="Arial" panose="020B0604020202020204" pitchFamily="34" charset="0"/>
              </a:rPr>
              <a:t>UNAUTHORISED, IRREGULAR &amp; FRUITLESS &amp; WASTEFUL EXPENDITURE</a:t>
            </a:r>
          </a:p>
        </p:txBody>
      </p:sp>
      <p:grpSp>
        <p:nvGrpSpPr>
          <p:cNvPr id="3" name="Group 4">
            <a:extLst>
              <a:ext uri="{FF2B5EF4-FFF2-40B4-BE49-F238E27FC236}">
                <a16:creationId xmlns:a16="http://schemas.microsoft.com/office/drawing/2014/main" xmlns="" id="{50172D82-7BA5-CB5E-179E-8764D1D0062F}"/>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3EF709BA-67F4-F2F9-9C68-77B730D11BB4}"/>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40020335-A00A-50BC-B345-16A90705A597}"/>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6">
              <a:extLst>
                <a:ext uri="{FF2B5EF4-FFF2-40B4-BE49-F238E27FC236}">
                  <a16:creationId xmlns:a16="http://schemas.microsoft.com/office/drawing/2014/main" xmlns="" id="{874CBFFF-A012-2CD8-55B7-654787629513}"/>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7E9E8D78-8BE0-5273-FF79-BDDE3A6A690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40</a:t>
              </a:r>
            </a:p>
          </p:txBody>
        </p:sp>
      </p:grpSp>
    </p:spTree>
    <p:extLst>
      <p:ext uri="{BB962C8B-B14F-4D97-AF65-F5344CB8AC3E}">
        <p14:creationId xmlns:p14="http://schemas.microsoft.com/office/powerpoint/2010/main" xmlns="" val="347903284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41</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5224" y="-16053"/>
            <a:ext cx="9058775" cy="830997"/>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cs typeface="Arial" panose="020B0604020202020204" pitchFamily="34" charset="0"/>
              </a:rPr>
              <a:t>2020/21 AUDIT FINDINGS PROGRESS POST 2021/22 REGULATORY AUDIT</a:t>
            </a:r>
            <a:endParaRPr lang="en-ZA" sz="2400" b="1" dirty="0">
              <a:solidFill>
                <a:prstClr val="white"/>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81DDC731-59E8-774B-5D92-36913B54A978}"/>
              </a:ext>
            </a:extLst>
          </p:cNvPr>
          <p:cNvGraphicFramePr>
            <a:graphicFrameLocks noGrp="1"/>
          </p:cNvGraphicFramePr>
          <p:nvPr>
            <p:extLst>
              <p:ext uri="{D42A27DB-BD31-4B8C-83A1-F6EECF244321}">
                <p14:modId xmlns:p14="http://schemas.microsoft.com/office/powerpoint/2010/main" xmlns="" val="2434607225"/>
              </p:ext>
            </p:extLst>
          </p:nvPr>
        </p:nvGraphicFramePr>
        <p:xfrm>
          <a:off x="75286" y="850697"/>
          <a:ext cx="9103837" cy="5232935"/>
        </p:xfrm>
        <a:graphic>
          <a:graphicData uri="http://schemas.openxmlformats.org/drawingml/2006/table">
            <a:tbl>
              <a:tblPr firstRow="1" firstCol="1" lastRow="1"/>
              <a:tblGrid>
                <a:gridCol w="1869143">
                  <a:extLst>
                    <a:ext uri="{9D8B030D-6E8A-4147-A177-3AD203B41FA5}">
                      <a16:colId xmlns:a16="http://schemas.microsoft.com/office/drawing/2014/main" xmlns="" val="105396090"/>
                    </a:ext>
                  </a:extLst>
                </a:gridCol>
                <a:gridCol w="1302408">
                  <a:extLst>
                    <a:ext uri="{9D8B030D-6E8A-4147-A177-3AD203B41FA5}">
                      <a16:colId xmlns:a16="http://schemas.microsoft.com/office/drawing/2014/main" xmlns="" val="3062535444"/>
                    </a:ext>
                  </a:extLst>
                </a:gridCol>
                <a:gridCol w="998864">
                  <a:extLst>
                    <a:ext uri="{9D8B030D-6E8A-4147-A177-3AD203B41FA5}">
                      <a16:colId xmlns:a16="http://schemas.microsoft.com/office/drawing/2014/main" xmlns="" val="647891273"/>
                    </a:ext>
                  </a:extLst>
                </a:gridCol>
                <a:gridCol w="961563">
                  <a:extLst>
                    <a:ext uri="{9D8B030D-6E8A-4147-A177-3AD203B41FA5}">
                      <a16:colId xmlns:a16="http://schemas.microsoft.com/office/drawing/2014/main" xmlns="" val="259773049"/>
                    </a:ext>
                  </a:extLst>
                </a:gridCol>
                <a:gridCol w="3971859">
                  <a:extLst>
                    <a:ext uri="{9D8B030D-6E8A-4147-A177-3AD203B41FA5}">
                      <a16:colId xmlns:a16="http://schemas.microsoft.com/office/drawing/2014/main" xmlns="" val="798902057"/>
                    </a:ext>
                  </a:extLst>
                </a:gridCol>
              </a:tblGrid>
              <a:tr h="476750">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800" u="none" strike="noStrike" dirty="0">
                          <a:solidFill>
                            <a:schemeClr val="bg1"/>
                          </a:solidFill>
                          <a:effectLst/>
                          <a:latin typeface="Arial" panose="020B0604020202020204" pitchFamily="34" charset="0"/>
                          <a:cs typeface="Arial" panose="020B0604020202020204" pitchFamily="34" charset="0"/>
                        </a:rPr>
                        <a:t>Area</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800" u="none" strike="noStrike" dirty="0">
                          <a:solidFill>
                            <a:schemeClr val="tx1"/>
                          </a:solidFill>
                          <a:effectLst/>
                          <a:latin typeface="Arial" panose="020B0604020202020204" pitchFamily="34" charset="0"/>
                          <a:cs typeface="Arial" panose="020B0604020202020204" pitchFamily="34" charset="0"/>
                        </a:rPr>
                        <a:t>Total findings</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800" u="none" strike="noStrike" dirty="0">
                          <a:solidFill>
                            <a:schemeClr val="tx1"/>
                          </a:solidFill>
                          <a:effectLst/>
                          <a:latin typeface="Arial" panose="020B0604020202020204" pitchFamily="34" charset="0"/>
                          <a:cs typeface="Arial" panose="020B0604020202020204" pitchFamily="34" charset="0"/>
                        </a:rPr>
                        <a:t>Addressed</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800" b="1" i="0" u="none" strike="noStrike" dirty="0">
                          <a:solidFill>
                            <a:schemeClr val="tx1"/>
                          </a:solidFill>
                          <a:effectLst/>
                          <a:latin typeface="Arial" panose="020B0604020202020204" pitchFamily="34" charset="0"/>
                          <a:cs typeface="Arial" panose="020B0604020202020204" pitchFamily="34" charset="0"/>
                        </a:rPr>
                        <a:t>Not addressed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800" u="none" strike="noStrike" dirty="0">
                          <a:solidFill>
                            <a:schemeClr val="tx1"/>
                          </a:solidFill>
                          <a:effectLst/>
                          <a:latin typeface="Arial" panose="020B0604020202020204" pitchFamily="34" charset="0"/>
                          <a:cs typeface="Arial" panose="020B0604020202020204" pitchFamily="34" charset="0"/>
                        </a:rPr>
                        <a:t>Reasons for variance</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62439273"/>
                  </a:ext>
                </a:extLst>
              </a:tr>
              <a:tr h="680959">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800" u="none" strike="noStrike" dirty="0">
                          <a:solidFill>
                            <a:schemeClr val="tx1"/>
                          </a:solidFill>
                          <a:effectLst/>
                          <a:latin typeface="Arial" panose="020B0604020202020204" pitchFamily="34" charset="0"/>
                          <a:cs typeface="Arial" panose="020B0604020202020204" pitchFamily="34" charset="0"/>
                        </a:rPr>
                        <a:t>Incentives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4</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3</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l" fontAlgn="b"/>
                      <a:r>
                        <a:rPr lang="en-US" sz="1800" b="0" i="0" u="none" strike="noStrike" dirty="0">
                          <a:solidFill>
                            <a:schemeClr val="tx1"/>
                          </a:solidFill>
                          <a:effectLst/>
                          <a:latin typeface="Arial" panose="020B0604020202020204" pitchFamily="34" charset="0"/>
                          <a:cs typeface="Arial" panose="020B0604020202020204" pitchFamily="34" charset="0"/>
                        </a:rPr>
                        <a:t>CIS:  Post disbursement site visits not undertaken due to inadequate resources.</a:t>
                      </a:r>
                    </a:p>
                  </a:txBody>
                  <a:tcPr marL="4171" marR="4171" marT="417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745703270"/>
                  </a:ext>
                </a:extLst>
              </a:tr>
              <a:tr h="341125">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800" u="none" strike="noStrike" dirty="0">
                          <a:solidFill>
                            <a:schemeClr val="tx1"/>
                          </a:solidFill>
                          <a:effectLst/>
                          <a:latin typeface="Arial" panose="020B0604020202020204" pitchFamily="34" charset="0"/>
                          <a:cs typeface="Arial" panose="020B0604020202020204" pitchFamily="34" charset="0"/>
                        </a:rPr>
                        <a:t>Governance</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3</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2</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l" fontAlgn="b"/>
                      <a:r>
                        <a:rPr lang="en-US" sz="1800" b="0" i="0" u="none" strike="noStrike" dirty="0">
                          <a:solidFill>
                            <a:schemeClr val="tx1"/>
                          </a:solidFill>
                          <a:effectLst/>
                          <a:latin typeface="Arial" panose="020B0604020202020204" pitchFamily="34" charset="0"/>
                          <a:cs typeface="Arial" panose="020B0604020202020204" pitchFamily="34" charset="0"/>
                        </a:rPr>
                        <a:t>Internal Audit Quality assurance not undertaken delays in acquiring a service provider</a:t>
                      </a:r>
                    </a:p>
                    <a:p>
                      <a:pPr algn="l" fontAlgn="b"/>
                      <a:r>
                        <a:rPr lang="en-ZA" sz="1800" kern="1200" dirty="0">
                          <a:solidFill>
                            <a:schemeClr val="tx1"/>
                          </a:solidFill>
                          <a:effectLst/>
                          <a:latin typeface="Arial" panose="020B0604020202020204" pitchFamily="34" charset="0"/>
                          <a:ea typeface="Calibri"/>
                          <a:cs typeface="Arial" panose="020B0604020202020204" pitchFamily="34" charset="0"/>
                        </a:rPr>
                        <a:t>Internal audit did not evaluate the information system environment of the department due inadequate resources in the ICT unit. </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668257612"/>
                  </a:ext>
                </a:extLst>
              </a:tr>
              <a:tr h="429615">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800" u="none" strike="noStrike" dirty="0">
                          <a:solidFill>
                            <a:schemeClr val="tx1"/>
                          </a:solidFill>
                          <a:effectLst/>
                          <a:latin typeface="Arial" panose="020B0604020202020204" pitchFamily="34" charset="0"/>
                          <a:cs typeface="Arial" panose="020B0604020202020204" pitchFamily="34" charset="0"/>
                        </a:rPr>
                        <a:t>Provisions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u="none" strike="noStrike" dirty="0">
                          <a:solidFill>
                            <a:schemeClr val="tx1"/>
                          </a:solidFill>
                          <a:effectLst/>
                          <a:latin typeface="Arial" panose="020B0604020202020204" pitchFamily="34" charset="0"/>
                          <a:cs typeface="Arial" panose="020B0604020202020204" pitchFamily="34" charset="0"/>
                        </a:rPr>
                        <a:t>1</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800" b="1" i="0" u="none" strike="noStrike" dirty="0">
                          <a:solidFill>
                            <a:schemeClr val="tx1"/>
                          </a:solidFill>
                          <a:effectLst/>
                          <a:latin typeface="Arial" panose="020B0604020202020204" pitchFamily="34" charset="0"/>
                          <a:cs typeface="Arial" panose="020B0604020202020204" pitchFamily="34" charset="0"/>
                        </a:rPr>
                        <a:t>0</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l" fontAlgn="b"/>
                      <a:r>
                        <a:rPr lang="en-US" sz="1800" b="0" i="0" u="none" strike="noStrike" dirty="0">
                          <a:solidFill>
                            <a:schemeClr val="tx1"/>
                          </a:solidFill>
                          <a:effectLst/>
                          <a:latin typeface="Arial" panose="020B0604020202020204" pitchFamily="34" charset="0"/>
                          <a:cs typeface="Arial" panose="020B0604020202020204" pitchFamily="34" charset="0"/>
                        </a:rPr>
                        <a:t>Inclusion of a balance sheet item in the disclosure note for provision.  (Finance and Blended Finance)</a:t>
                      </a:r>
                    </a:p>
                    <a:p>
                      <a:pPr algn="l" fontAlgn="b"/>
                      <a:endParaRPr lang="en-US" sz="1800" b="0" i="0" u="none" strike="noStrike" dirty="0">
                        <a:solidFill>
                          <a:schemeClr val="tx1"/>
                        </a:solidFill>
                        <a:effectLst/>
                        <a:latin typeface="Arial" panose="020B0604020202020204" pitchFamily="34" charset="0"/>
                        <a:cs typeface="Arial" panose="020B0604020202020204" pitchFamily="34" charset="0"/>
                      </a:endParaRPr>
                    </a:p>
                    <a:p>
                      <a:pPr algn="l" fontAlgn="b"/>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320091675"/>
                  </a:ext>
                </a:extLst>
              </a:tr>
              <a:tr h="240531">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l" fontAlgn="ctr"/>
                      <a:r>
                        <a:rPr lang="en-ZA" sz="1800" u="none" strike="noStrike" dirty="0">
                          <a:solidFill>
                            <a:schemeClr val="bg1"/>
                          </a:solidFill>
                          <a:effectLst/>
                          <a:latin typeface="Arial" panose="020B0604020202020204" pitchFamily="34" charset="0"/>
                          <a:cs typeface="Arial" panose="020B0604020202020204" pitchFamily="34" charset="0"/>
                        </a:rPr>
                        <a:t>Total</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r>
                        <a:rPr lang="en-ZA" sz="1800" b="1" u="none" strike="noStrike" dirty="0">
                          <a:solidFill>
                            <a:schemeClr val="bg1"/>
                          </a:solidFill>
                          <a:effectLst/>
                          <a:latin typeface="Arial" panose="020B0604020202020204" pitchFamily="34" charset="0"/>
                          <a:cs typeface="Arial" panose="020B0604020202020204" pitchFamily="34" charset="0"/>
                        </a:rPr>
                        <a:t>8</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r>
                        <a:rPr lang="en-ZA" sz="1800" b="1" i="0" u="none" strike="noStrike" dirty="0">
                          <a:solidFill>
                            <a:schemeClr val="bg1"/>
                          </a:solidFill>
                          <a:effectLst/>
                          <a:latin typeface="Arial" panose="020B0604020202020204" pitchFamily="34" charset="0"/>
                          <a:cs typeface="Arial" panose="020B0604020202020204" pitchFamily="34" charset="0"/>
                        </a:rPr>
                        <a:t>5</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r>
                        <a:rPr lang="en-ZA" sz="1800" b="1" i="0" u="none" strike="noStrike" dirty="0">
                          <a:solidFill>
                            <a:schemeClr val="bg1"/>
                          </a:solidFill>
                          <a:effectLst/>
                          <a:latin typeface="Arial" panose="020B0604020202020204" pitchFamily="34" charset="0"/>
                          <a:cs typeface="Arial" panose="020B0604020202020204" pitchFamily="34" charset="0"/>
                        </a:rPr>
                        <a:t>3</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extLst>
                  <a:ext uri="{0D108BD9-81ED-4DB2-BD59-A6C34878D82A}">
                    <a16:rowId xmlns:a16="http://schemas.microsoft.com/office/drawing/2014/main" xmlns="" val="692519842"/>
                  </a:ext>
                </a:extLst>
              </a:tr>
            </a:tbl>
          </a:graphicData>
        </a:graphic>
      </p:graphicFrame>
      <p:grpSp>
        <p:nvGrpSpPr>
          <p:cNvPr id="3" name="Group 4">
            <a:extLst>
              <a:ext uri="{FF2B5EF4-FFF2-40B4-BE49-F238E27FC236}">
                <a16:creationId xmlns:a16="http://schemas.microsoft.com/office/drawing/2014/main" xmlns="" id="{3ABAD581-9749-148C-ACA8-5AB1CE64DBC0}"/>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7D126BEF-E79C-BA19-6E00-2F26B012B2FD}"/>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B0B77B63-0F19-281C-94A8-602109D9167A}"/>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0" name="Freeform 6">
              <a:extLst>
                <a:ext uri="{FF2B5EF4-FFF2-40B4-BE49-F238E27FC236}">
                  <a16:creationId xmlns:a16="http://schemas.microsoft.com/office/drawing/2014/main" xmlns="" id="{917FF010-386E-D435-964C-2F05FE57EAE2}"/>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Freeform 7">
              <a:extLst>
                <a:ext uri="{FF2B5EF4-FFF2-40B4-BE49-F238E27FC236}">
                  <a16:creationId xmlns:a16="http://schemas.microsoft.com/office/drawing/2014/main" xmlns="" id="{48081339-A4CC-FA99-9FC0-FA163EFD136C}"/>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41</a:t>
              </a:r>
            </a:p>
          </p:txBody>
        </p:sp>
      </p:grpSp>
    </p:spTree>
    <p:extLst>
      <p:ext uri="{BB962C8B-B14F-4D97-AF65-F5344CB8AC3E}">
        <p14:creationId xmlns:p14="http://schemas.microsoft.com/office/powerpoint/2010/main" xmlns="" val="321358903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42</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aphicFrame>
        <p:nvGraphicFramePr>
          <p:cNvPr id="5" name="Table 4">
            <a:extLst>
              <a:ext uri="{FF2B5EF4-FFF2-40B4-BE49-F238E27FC236}">
                <a16:creationId xmlns:a16="http://schemas.microsoft.com/office/drawing/2014/main" xmlns="" id="{F501F309-EAAD-EE01-62AA-49F83DDD25F9}"/>
              </a:ext>
            </a:extLst>
          </p:cNvPr>
          <p:cNvGraphicFramePr>
            <a:graphicFrameLocks noGrp="1"/>
          </p:cNvGraphicFramePr>
          <p:nvPr>
            <p:extLst>
              <p:ext uri="{D42A27DB-BD31-4B8C-83A1-F6EECF244321}">
                <p14:modId xmlns:p14="http://schemas.microsoft.com/office/powerpoint/2010/main" xmlns="" val="4058322780"/>
              </p:ext>
            </p:extLst>
          </p:nvPr>
        </p:nvGraphicFramePr>
        <p:xfrm>
          <a:off x="-2" y="866663"/>
          <a:ext cx="9144002" cy="5353162"/>
        </p:xfrm>
        <a:graphic>
          <a:graphicData uri="http://schemas.openxmlformats.org/drawingml/2006/table">
            <a:tbl>
              <a:tblPr firstRow="1" firstCol="1" lastRow="1"/>
              <a:tblGrid>
                <a:gridCol w="2157108">
                  <a:extLst>
                    <a:ext uri="{9D8B030D-6E8A-4147-A177-3AD203B41FA5}">
                      <a16:colId xmlns:a16="http://schemas.microsoft.com/office/drawing/2014/main" xmlns="" val="105396090"/>
                    </a:ext>
                  </a:extLst>
                </a:gridCol>
                <a:gridCol w="807449">
                  <a:extLst>
                    <a:ext uri="{9D8B030D-6E8A-4147-A177-3AD203B41FA5}">
                      <a16:colId xmlns:a16="http://schemas.microsoft.com/office/drawing/2014/main" xmlns="" val="3062535444"/>
                    </a:ext>
                  </a:extLst>
                </a:gridCol>
                <a:gridCol w="6179445">
                  <a:extLst>
                    <a:ext uri="{9D8B030D-6E8A-4147-A177-3AD203B41FA5}">
                      <a16:colId xmlns:a16="http://schemas.microsoft.com/office/drawing/2014/main" xmlns="" val="798902057"/>
                    </a:ext>
                  </a:extLst>
                </a:gridCol>
              </a:tblGrid>
              <a:tr h="706236">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u="none" strike="noStrike" dirty="0">
                          <a:solidFill>
                            <a:schemeClr val="bg1"/>
                          </a:solidFill>
                          <a:effectLst/>
                          <a:latin typeface="Arial" panose="020B0604020202020204" pitchFamily="34" charset="0"/>
                          <a:cs typeface="Arial" panose="020B0604020202020204" pitchFamily="34" charset="0"/>
                        </a:rPr>
                        <a:t>Area</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Total findings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u="none" strike="noStrike" dirty="0">
                          <a:solidFill>
                            <a:schemeClr val="tx1"/>
                          </a:solidFill>
                          <a:effectLst/>
                          <a:latin typeface="Arial" panose="020B0604020202020204" pitchFamily="34" charset="0"/>
                          <a:cs typeface="Arial" panose="020B0604020202020204" pitchFamily="34" charset="0"/>
                        </a:rPr>
                        <a:t>Matter</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62439273"/>
                  </a:ext>
                </a:extLst>
              </a:tr>
              <a:tr h="938490">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marL="0" algn="l" defTabSz="457200" rtl="0" eaLnBrk="1" fontAlgn="b" latinLnBrk="0" hangingPunct="1"/>
                      <a:r>
                        <a:rPr lang="en-ZA" sz="1400" b="0" i="0" u="none" strike="noStrike" kern="1200" dirty="0">
                          <a:solidFill>
                            <a:schemeClr val="tx1"/>
                          </a:solidFill>
                          <a:effectLst/>
                          <a:latin typeface="Arial" panose="020B0604020202020204" pitchFamily="34" charset="0"/>
                          <a:ea typeface="Calibri"/>
                          <a:cs typeface="Arial" panose="020B0604020202020204" pitchFamily="34" charset="0"/>
                        </a:rPr>
                        <a:t>Corporate Management</a:t>
                      </a:r>
                      <a:endParaRPr lang="en-ZA" sz="1400" b="0" i="0" u="none" strike="noStrike" kern="1200"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Duplicated amount and Names of key management personnel not disclosed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745703270"/>
                  </a:ext>
                </a:extLst>
              </a:tr>
              <a:tr h="1124462">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l" fontAlgn="ctr"/>
                      <a:r>
                        <a:rPr lang="en-ZA" sz="1400" b="0" i="0" u="none" strike="noStrike" dirty="0">
                          <a:solidFill>
                            <a:schemeClr val="tx1"/>
                          </a:solidFill>
                          <a:effectLst/>
                          <a:latin typeface="Arial" panose="020B0604020202020204" pitchFamily="34" charset="0"/>
                          <a:cs typeface="Arial" panose="020B0604020202020204" pitchFamily="34" charset="0"/>
                        </a:rPr>
                        <a:t>Development Finance &amp;</a:t>
                      </a:r>
                    </a:p>
                    <a:p>
                      <a:pPr algn="l" fontAlgn="ctr"/>
                      <a:r>
                        <a:rPr lang="en-ZA" sz="1400" b="0" i="0" u="none" strike="noStrike" dirty="0">
                          <a:solidFill>
                            <a:schemeClr val="tx1"/>
                          </a:solidFill>
                          <a:effectLst/>
                          <a:latin typeface="Arial" panose="020B0604020202020204" pitchFamily="34" charset="0"/>
                          <a:cs typeface="Arial" panose="020B0604020202020204" pitchFamily="34" charset="0"/>
                        </a:rPr>
                        <a:t>Financial Management</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Management did not properly review supporting documentation before capturing the information into the register to ensure that it includes accurate and valid information as result the claims were paid in May 2020 and these payments were not picked up by BBSDP during the reconciliation between the approved grants to beneficiaries and actual payment made.</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563784311"/>
                  </a:ext>
                </a:extLst>
              </a:tr>
              <a:tr h="724147">
                <a:tc>
                  <a:txBody>
                    <a:bodyPr/>
                    <a:lstStyle/>
                    <a:p>
                      <a:pPr algn="l" fontAlgn="ct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Strategy</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pPr algn="ctr" fontAlgn="b"/>
                      <a:r>
                        <a:rPr lang="en-ZA" sz="1400" b="1" i="0" u="none" strike="noStrike">
                          <a:solidFill>
                            <a:schemeClr val="tx1"/>
                          </a:solidFill>
                          <a:effectLst/>
                          <a:latin typeface="Arial" panose="020B0604020202020204" pitchFamily="34" charset="0"/>
                          <a:cs typeface="Arial" panose="020B0604020202020204" pitchFamily="34" charset="0"/>
                        </a:rPr>
                        <a:t>1</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Achievement as per APR not supported by schedules provided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534077115"/>
                  </a:ext>
                </a:extLst>
              </a:tr>
              <a:tr h="724147">
                <a:tc>
                  <a:txBody>
                    <a:bodyPr/>
                    <a:lstStyle/>
                    <a:p>
                      <a:pPr algn="l" fontAlgn="ct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Strategy</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Reasons for deviation not supported through supporting evidence</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714509035"/>
                  </a:ext>
                </a:extLst>
              </a:tr>
              <a:tr h="724147">
                <a:tc>
                  <a:txBody>
                    <a:bodyPr/>
                    <a:lstStyle/>
                    <a:p>
                      <a:pPr algn="l" fontAlgn="ct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Strategy</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1400" kern="1200" dirty="0">
                          <a:solidFill>
                            <a:schemeClr val="tx1"/>
                          </a:solidFill>
                          <a:effectLst/>
                          <a:latin typeface="Arial" panose="020B0604020202020204" pitchFamily="34" charset="0"/>
                          <a:ea typeface="+mn-ea"/>
                          <a:cs typeface="Arial" panose="020B0604020202020204" pitchFamily="34" charset="0"/>
                        </a:rPr>
                        <a:t>Number of crafters supported through the Craft Customized Sector Programme – Supporting schedules for the crafters supported are incomplete</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801872229"/>
                  </a:ext>
                </a:extLst>
              </a:tr>
              <a:tr h="411533">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l" fontAlgn="ctr"/>
                      <a:r>
                        <a:rPr lang="en-ZA" sz="1400" u="none" strike="noStrike" dirty="0">
                          <a:solidFill>
                            <a:schemeClr val="bg1"/>
                          </a:solidFill>
                          <a:effectLst/>
                          <a:latin typeface="Arial" panose="020B0604020202020204" pitchFamily="34" charset="0"/>
                          <a:cs typeface="Arial" panose="020B0604020202020204" pitchFamily="34" charset="0"/>
                        </a:rPr>
                        <a:t>Total</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5</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endParaRPr lang="en-ZA" sz="1400" b="0"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extLst>
                  <a:ext uri="{0D108BD9-81ED-4DB2-BD59-A6C34878D82A}">
                    <a16:rowId xmlns:a16="http://schemas.microsoft.com/office/drawing/2014/main" xmlns="" val="692519842"/>
                  </a:ext>
                </a:extLst>
              </a:tr>
            </a:tbl>
          </a:graphicData>
        </a:graphic>
      </p:graphicFrame>
      <p:sp>
        <p:nvSpPr>
          <p:cNvPr id="10" name="AutoShape 3">
            <a:extLst>
              <a:ext uri="{FF2B5EF4-FFF2-40B4-BE49-F238E27FC236}">
                <a16:creationId xmlns:a16="http://schemas.microsoft.com/office/drawing/2014/main" xmlns="" id="{0C328E9D-4AED-041A-7A37-E4FDB102FCAC}"/>
              </a:ext>
            </a:extLst>
          </p:cNvPr>
          <p:cNvSpPr/>
          <p:nvPr/>
        </p:nvSpPr>
        <p:spPr>
          <a:xfrm>
            <a:off x="19075" y="0"/>
            <a:ext cx="9144000" cy="614496"/>
          </a:xfrm>
          <a:prstGeom prst="rect">
            <a:avLst/>
          </a:prstGeom>
          <a:solidFill>
            <a:srgbClr val="146C38"/>
          </a:solidFill>
        </p:spPr>
        <p:txBody>
          <a:bodyPr/>
          <a:lstStyle/>
          <a:p>
            <a:r>
              <a:rPr lang="en-US" sz="2400" b="1" dirty="0">
                <a:solidFill>
                  <a:prstClr val="white"/>
                </a:solidFill>
                <a:latin typeface="Arial" panose="020B0604020202020204" pitchFamily="34" charset="0"/>
                <a:cs typeface="Arial" panose="020B0604020202020204" pitchFamily="34" charset="0"/>
              </a:rPr>
              <a:t>NEW AUDIT FINDINGS: 2021/22</a:t>
            </a:r>
            <a:endParaRPr lang="en-ZA" sz="2400" b="1" dirty="0">
              <a:solidFill>
                <a:prstClr val="white"/>
              </a:solidFill>
              <a:latin typeface="Arial" panose="020B0604020202020204" pitchFamily="34" charset="0"/>
              <a:cs typeface="Arial" panose="020B0604020202020204" pitchFamily="34" charset="0"/>
            </a:endParaRPr>
          </a:p>
        </p:txBody>
      </p:sp>
      <p:grpSp>
        <p:nvGrpSpPr>
          <p:cNvPr id="3" name="Group 4">
            <a:extLst>
              <a:ext uri="{FF2B5EF4-FFF2-40B4-BE49-F238E27FC236}">
                <a16:creationId xmlns:a16="http://schemas.microsoft.com/office/drawing/2014/main" xmlns="" id="{027B9935-5D04-3DBF-5E6E-CAB5F10779A4}"/>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1A01531A-B32B-5BEB-96EC-E5FFA6D31F4C}"/>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F3D66452-2368-ABDA-F832-1D6D7468362F}"/>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6">
              <a:extLst>
                <a:ext uri="{FF2B5EF4-FFF2-40B4-BE49-F238E27FC236}">
                  <a16:creationId xmlns:a16="http://schemas.microsoft.com/office/drawing/2014/main" xmlns="" id="{0BA3C8F9-0A70-F431-3780-E4F7BCCF28E3}"/>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Freeform 7">
              <a:extLst>
                <a:ext uri="{FF2B5EF4-FFF2-40B4-BE49-F238E27FC236}">
                  <a16:creationId xmlns:a16="http://schemas.microsoft.com/office/drawing/2014/main" xmlns="" id="{F606C4AB-BC66-AAD4-6FC6-96A70A6B2027}"/>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42</a:t>
              </a:r>
            </a:p>
          </p:txBody>
        </p:sp>
      </p:grpSp>
    </p:spTree>
    <p:extLst>
      <p:ext uri="{BB962C8B-B14F-4D97-AF65-F5344CB8AC3E}">
        <p14:creationId xmlns:p14="http://schemas.microsoft.com/office/powerpoint/2010/main" xmlns="" val="23945513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7. HUMAN RESOURCE REPORT</a:t>
            </a:r>
          </a:p>
        </p:txBody>
      </p:sp>
      <p:grpSp>
        <p:nvGrpSpPr>
          <p:cNvPr id="3" name="Group 4">
            <a:extLst>
              <a:ext uri="{FF2B5EF4-FFF2-40B4-BE49-F238E27FC236}">
                <a16:creationId xmlns:a16="http://schemas.microsoft.com/office/drawing/2014/main" xmlns="" id="{77667285-040C-024A-D3AE-6686FAC5E381}"/>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1CBB9B70-15DF-021E-3069-0AB571E577E7}"/>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936889C1-DA8F-5C7D-C2AC-0875666D16CA}"/>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C0464B1E-F4DC-E70E-8862-70A928016ACE}"/>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D35827B2-AD90-E076-B08E-7CE3CBE6D7B1}"/>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43</a:t>
              </a:r>
            </a:p>
          </p:txBody>
        </p:sp>
      </p:grpSp>
    </p:spTree>
    <p:extLst>
      <p:ext uri="{BB962C8B-B14F-4D97-AF65-F5344CB8AC3E}">
        <p14:creationId xmlns:p14="http://schemas.microsoft.com/office/powerpoint/2010/main" xmlns="" val="117856236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defRPr/>
            </a:pPr>
            <a:r>
              <a:rPr lang="en-ZA" sz="2400" b="1" cap="small" dirty="0">
                <a:solidFill>
                  <a:schemeClr val="bg1">
                    <a:lumMod val="95000"/>
                  </a:schemeClr>
                </a:solidFill>
                <a:latin typeface="Arial" panose="020B0604020202020204" pitchFamily="34" charset="0"/>
                <a:cs typeface="Arial" panose="020B0604020202020204" pitchFamily="34" charset="0"/>
              </a:rPr>
              <a:t>EMPLOYMENT &amp; VACANCIES PER BAND &amp; PROGRAMME</a:t>
            </a:r>
            <a:endParaRPr lang="en-ZA" sz="2400" b="1" dirty="0">
              <a:solidFill>
                <a:schemeClr val="bg1">
                  <a:lumMod val="95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FF6399CD-D0F6-5123-E544-A61A828595F6}"/>
              </a:ext>
            </a:extLst>
          </p:cNvPr>
          <p:cNvGraphicFramePr>
            <a:graphicFrameLocks noGrp="1"/>
          </p:cNvGraphicFramePr>
          <p:nvPr>
            <p:extLst>
              <p:ext uri="{D42A27DB-BD31-4B8C-83A1-F6EECF244321}">
                <p14:modId xmlns:p14="http://schemas.microsoft.com/office/powerpoint/2010/main" xmlns="" val="415929216"/>
              </p:ext>
            </p:extLst>
          </p:nvPr>
        </p:nvGraphicFramePr>
        <p:xfrm>
          <a:off x="58030" y="865632"/>
          <a:ext cx="9027940" cy="2707192"/>
        </p:xfrm>
        <a:graphic>
          <a:graphicData uri="http://schemas.openxmlformats.org/drawingml/2006/table">
            <a:tbl>
              <a:tblPr firstRow="1" firstCol="1" bandRow="1" bandCol="1"/>
              <a:tblGrid>
                <a:gridCol w="4239518">
                  <a:extLst>
                    <a:ext uri="{9D8B030D-6E8A-4147-A177-3AD203B41FA5}">
                      <a16:colId xmlns:a16="http://schemas.microsoft.com/office/drawing/2014/main" xmlns="" val="3467527856"/>
                    </a:ext>
                  </a:extLst>
                </a:gridCol>
                <a:gridCol w="1229606">
                  <a:extLst>
                    <a:ext uri="{9D8B030D-6E8A-4147-A177-3AD203B41FA5}">
                      <a16:colId xmlns:a16="http://schemas.microsoft.com/office/drawing/2014/main" xmlns="" val="349754251"/>
                    </a:ext>
                  </a:extLst>
                </a:gridCol>
                <a:gridCol w="960574">
                  <a:extLst>
                    <a:ext uri="{9D8B030D-6E8A-4147-A177-3AD203B41FA5}">
                      <a16:colId xmlns:a16="http://schemas.microsoft.com/office/drawing/2014/main" xmlns="" val="183778702"/>
                    </a:ext>
                  </a:extLst>
                </a:gridCol>
                <a:gridCol w="1094187">
                  <a:extLst>
                    <a:ext uri="{9D8B030D-6E8A-4147-A177-3AD203B41FA5}">
                      <a16:colId xmlns:a16="http://schemas.microsoft.com/office/drawing/2014/main" xmlns="" val="593981744"/>
                    </a:ext>
                  </a:extLst>
                </a:gridCol>
                <a:gridCol w="1504055">
                  <a:extLst>
                    <a:ext uri="{9D8B030D-6E8A-4147-A177-3AD203B41FA5}">
                      <a16:colId xmlns:a16="http://schemas.microsoft.com/office/drawing/2014/main" xmlns="" val="389023977"/>
                    </a:ext>
                  </a:extLst>
                </a:gridCol>
              </a:tblGrid>
              <a:tr h="979192">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Salary band</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posts on approved establishment</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posts filled</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Vacancy Rate</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employees additional to the establishment</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extLst>
                  <a:ext uri="{0D108BD9-81ED-4DB2-BD59-A6C34878D82A}">
                    <a16:rowId xmlns:a16="http://schemas.microsoft.com/office/drawing/2014/main" xmlns="" val="1819618662"/>
                  </a:ext>
                </a:extLst>
              </a:tr>
              <a:tr h="288000">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Lower skilled (1-2)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ial" panose="020B0604020202020204" pitchFamily="34" charset="0"/>
                          <a:ea typeface="Times New Roman" panose="02020603050405020304" pitchFamily="18" charset="0"/>
                          <a:cs typeface="Arial" panose="020B0604020202020204" pitchFamily="34" charset="0"/>
                        </a:rPr>
                        <a:t>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864893"/>
                  </a:ext>
                </a:extLst>
              </a:tr>
              <a:tr h="288000">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Skilled (3-5)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ial" panose="020B0604020202020204" pitchFamily="34" charset="0"/>
                          <a:ea typeface="Times New Roman" panose="02020603050405020304" pitchFamily="18" charset="0"/>
                          <a:cs typeface="Arial" panose="020B0604020202020204" pitchFamily="34" charset="0"/>
                        </a:rPr>
                        <a:t>5.3%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4819343"/>
                  </a:ext>
                </a:extLst>
              </a:tr>
              <a:tr h="288000">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Highly skilled production (6-8)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a:effectLst/>
                          <a:latin typeface="Arial" panose="020B0604020202020204" pitchFamily="34" charset="0"/>
                          <a:ea typeface="Times New Roman" panose="02020603050405020304" pitchFamily="18" charset="0"/>
                          <a:cs typeface="Arial" panose="020B0604020202020204" pitchFamily="34" charset="0"/>
                        </a:rPr>
                        <a:t>16.0%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3212411"/>
                  </a:ext>
                </a:extLst>
              </a:tr>
              <a:tr h="288000">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Highly skilled supervision (9-12)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a:effectLst/>
                          <a:latin typeface="Arial" panose="020B0604020202020204" pitchFamily="34" charset="0"/>
                          <a:ea typeface="Times New Roman" panose="02020603050405020304" pitchFamily="18" charset="0"/>
                          <a:cs typeface="Arial" panose="020B0604020202020204" pitchFamily="34" charset="0"/>
                        </a:rPr>
                        <a:t>16.0%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a:effectLst/>
                          <a:latin typeface="Arial" panose="020B0604020202020204" pitchFamily="34" charset="0"/>
                          <a:ea typeface="Times New Roman" panose="02020603050405020304" pitchFamily="18"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0739592"/>
                  </a:ext>
                </a:extLst>
              </a:tr>
              <a:tr h="288000">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Senior management (13-16)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a:effectLst/>
                          <a:latin typeface="Arial" panose="020B0604020202020204" pitchFamily="34" charset="0"/>
                          <a:ea typeface="Times New Roman" panose="02020603050405020304" pitchFamily="18" charset="0"/>
                          <a:cs typeface="Arial" panose="020B0604020202020204" pitchFamily="34" charset="0"/>
                        </a:rPr>
                        <a:t>22.0%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542639"/>
                  </a:ext>
                </a:extLst>
              </a:tr>
              <a:tr h="288000">
                <a:tc>
                  <a:txBody>
                    <a:bodyPr/>
                    <a:lstStyle/>
                    <a:p>
                      <a:pPr>
                        <a:lnSpc>
                          <a:spcPct val="115000"/>
                        </a:lnSpc>
                        <a:spcBef>
                          <a:spcPts val="300"/>
                        </a:spcBef>
                        <a:spcAft>
                          <a:spcPts val="300"/>
                        </a:spcAft>
                        <a:tabLst>
                          <a:tab pos="612140" algn="ctr"/>
                        </a:tabLst>
                      </a:pPr>
                      <a:r>
                        <a:rPr lang="en-ZA" sz="1200" b="1" dirty="0">
                          <a:effectLst/>
                          <a:latin typeface="Arial" panose="020B0604020202020204" pitchFamily="34" charset="0"/>
                          <a:ea typeface="Calibri" panose="020F0502020204030204" pitchFamily="34" charset="0"/>
                          <a:cs typeface="Arial" panose="020B0604020202020204" pitchFamily="34" charset="0"/>
                        </a:rPr>
                        <a:t>Total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b="1">
                          <a:effectLst/>
                          <a:latin typeface="Arial" panose="020B0604020202020204" pitchFamily="34" charset="0"/>
                          <a:ea typeface="Times New Roman" panose="02020603050405020304" pitchFamily="18" charset="0"/>
                          <a:cs typeface="Arial" panose="020B0604020202020204" pitchFamily="34" charset="0"/>
                        </a:rPr>
                        <a:t>210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b="1">
                          <a:effectLst/>
                          <a:latin typeface="Arial" panose="020B0604020202020204" pitchFamily="34" charset="0"/>
                          <a:ea typeface="Times New Roman" panose="02020603050405020304" pitchFamily="18" charset="0"/>
                          <a:cs typeface="Arial" panose="020B0604020202020204" pitchFamily="34" charset="0"/>
                        </a:rPr>
                        <a:t>176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b="1">
                          <a:effectLst/>
                          <a:latin typeface="Arial" panose="020B0604020202020204" pitchFamily="34" charset="0"/>
                          <a:ea typeface="Times New Roman" panose="02020603050405020304" pitchFamily="18" charset="0"/>
                          <a:cs typeface="Arial" panose="020B0604020202020204" pitchFamily="34" charset="0"/>
                        </a:rPr>
                        <a:t>16.2%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115000"/>
                        </a:lnSpc>
                        <a:spcBef>
                          <a:spcPts val="300"/>
                        </a:spcBef>
                        <a:spcAft>
                          <a:spcPts val="30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016213"/>
                  </a:ext>
                </a:extLst>
              </a:tr>
            </a:tbl>
          </a:graphicData>
        </a:graphic>
      </p:graphicFrame>
      <p:graphicFrame>
        <p:nvGraphicFramePr>
          <p:cNvPr id="6" name="Table 5">
            <a:extLst>
              <a:ext uri="{FF2B5EF4-FFF2-40B4-BE49-F238E27FC236}">
                <a16:creationId xmlns:a16="http://schemas.microsoft.com/office/drawing/2014/main" xmlns="" id="{8DB8E840-6D66-D600-38D7-0AC8CF72F6EF}"/>
              </a:ext>
            </a:extLst>
          </p:cNvPr>
          <p:cNvGraphicFramePr>
            <a:graphicFrameLocks noGrp="1"/>
          </p:cNvGraphicFramePr>
          <p:nvPr>
            <p:extLst>
              <p:ext uri="{D42A27DB-BD31-4B8C-83A1-F6EECF244321}">
                <p14:modId xmlns:p14="http://schemas.microsoft.com/office/powerpoint/2010/main" xmlns="" val="13564050"/>
              </p:ext>
            </p:extLst>
          </p:nvPr>
        </p:nvGraphicFramePr>
        <p:xfrm>
          <a:off x="33604" y="3714266"/>
          <a:ext cx="9039267" cy="2291281"/>
        </p:xfrm>
        <a:graphic>
          <a:graphicData uri="http://schemas.openxmlformats.org/drawingml/2006/table">
            <a:tbl>
              <a:tblPr firstRow="1" firstCol="1" bandRow="1" bandCol="1"/>
              <a:tblGrid>
                <a:gridCol w="4244837">
                  <a:extLst>
                    <a:ext uri="{9D8B030D-6E8A-4147-A177-3AD203B41FA5}">
                      <a16:colId xmlns:a16="http://schemas.microsoft.com/office/drawing/2014/main" xmlns="" val="3597677903"/>
                    </a:ext>
                  </a:extLst>
                </a:gridCol>
                <a:gridCol w="1231149">
                  <a:extLst>
                    <a:ext uri="{9D8B030D-6E8A-4147-A177-3AD203B41FA5}">
                      <a16:colId xmlns:a16="http://schemas.microsoft.com/office/drawing/2014/main" xmlns="" val="3414427212"/>
                    </a:ext>
                  </a:extLst>
                </a:gridCol>
                <a:gridCol w="961779">
                  <a:extLst>
                    <a:ext uri="{9D8B030D-6E8A-4147-A177-3AD203B41FA5}">
                      <a16:colId xmlns:a16="http://schemas.microsoft.com/office/drawing/2014/main" xmlns="" val="3318528484"/>
                    </a:ext>
                  </a:extLst>
                </a:gridCol>
                <a:gridCol w="1095560">
                  <a:extLst>
                    <a:ext uri="{9D8B030D-6E8A-4147-A177-3AD203B41FA5}">
                      <a16:colId xmlns:a16="http://schemas.microsoft.com/office/drawing/2014/main" xmlns="" val="1659704459"/>
                    </a:ext>
                  </a:extLst>
                </a:gridCol>
                <a:gridCol w="1505942">
                  <a:extLst>
                    <a:ext uri="{9D8B030D-6E8A-4147-A177-3AD203B41FA5}">
                      <a16:colId xmlns:a16="http://schemas.microsoft.com/office/drawing/2014/main" xmlns="" val="1095644314"/>
                    </a:ext>
                  </a:extLst>
                </a:gridCol>
              </a:tblGrid>
              <a:tr h="833546">
                <a:tc>
                  <a:txBody>
                    <a:bodyPr/>
                    <a:lstStyle/>
                    <a:p>
                      <a:pP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Programme</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posts on approved establishment</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posts filled</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Vacancy Rate</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employees additional to the establishment</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extLst>
                  <a:ext uri="{0D108BD9-81ED-4DB2-BD59-A6C34878D82A}">
                    <a16:rowId xmlns:a16="http://schemas.microsoft.com/office/drawing/2014/main" xmlns="" val="2349425763"/>
                  </a:ext>
                </a:extLst>
              </a:tr>
              <a:tr h="291547">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8599806"/>
                  </a:ext>
                </a:extLst>
              </a:tr>
              <a:tr h="291547">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Sector and Market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22.6%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9897863"/>
                  </a:ext>
                </a:extLst>
              </a:tr>
              <a:tr h="291547">
                <a:tc>
                  <a:txBody>
                    <a:bodyPr/>
                    <a:lstStyle/>
                    <a:p>
                      <a:pPr>
                        <a:lnSpc>
                          <a:spcPct val="115000"/>
                        </a:lnSpc>
                        <a:spcBef>
                          <a:spcPts val="300"/>
                        </a:spcBef>
                        <a:spcAft>
                          <a:spcPts val="300"/>
                        </a:spcAft>
                      </a:pPr>
                      <a:r>
                        <a:rPr lang="en-ZA" sz="1200" dirty="0">
                          <a:effectLst/>
                          <a:latin typeface="Arial" panose="020B0604020202020204" pitchFamily="34" charset="0"/>
                          <a:ea typeface="Calibri" panose="020F0502020204030204" pitchFamily="34" charset="0"/>
                          <a:cs typeface="Arial" panose="020B0604020202020204" pitchFamily="34" charset="0"/>
                        </a:rPr>
                        <a:t>Development Finance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0612677"/>
                  </a:ext>
                </a:extLst>
              </a:tr>
              <a:tr h="291547">
                <a:tc>
                  <a:txBody>
                    <a:bodyPr/>
                    <a:lstStyle/>
                    <a:p>
                      <a:pPr>
                        <a:lnSpc>
                          <a:spcPct val="115000"/>
                        </a:lnSpc>
                        <a:spcBef>
                          <a:spcPts val="300"/>
                        </a:spcBef>
                        <a:spcAft>
                          <a:spcPts val="300"/>
                        </a:spcAft>
                      </a:pPr>
                      <a:r>
                        <a:rPr lang="en-ZA" sz="120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Enterprise Development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0298735"/>
                  </a:ext>
                </a:extLst>
              </a:tr>
              <a:tr h="291547">
                <a:tc>
                  <a:txBody>
                    <a:bodyPr/>
                    <a:lstStyle/>
                    <a:p>
                      <a:pPr>
                        <a:lnSpc>
                          <a:spcPct val="115000"/>
                        </a:lnSpc>
                        <a:spcBef>
                          <a:spcPts val="300"/>
                        </a:spcBef>
                        <a:spcAft>
                          <a:spcPts val="300"/>
                        </a:spcAft>
                      </a:pPr>
                      <a:r>
                        <a:rPr lang="en-ZA" sz="1200" b="1" dirty="0">
                          <a:effectLst/>
                          <a:latin typeface="Arial" panose="020B0604020202020204" pitchFamily="34" charset="0"/>
                          <a:ea typeface="Calibri" panose="020F0502020204030204" pitchFamily="34" charset="0"/>
                          <a:cs typeface="Arial" panose="020B0604020202020204" pitchFamily="34" charset="0"/>
                        </a:rPr>
                        <a:t>Total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b="1">
                          <a:effectLst/>
                          <a:latin typeface="Arial" panose="020B0604020202020204" pitchFamily="34" charset="0"/>
                          <a:ea typeface="Calibri" panose="020F0502020204030204" pitchFamily="34" charset="0"/>
                          <a:cs typeface="Arial" panose="020B0604020202020204" pitchFamily="34" charset="0"/>
                        </a:rPr>
                        <a:t>210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b="1">
                          <a:effectLst/>
                          <a:latin typeface="Arial" panose="020B0604020202020204" pitchFamily="34" charset="0"/>
                          <a:ea typeface="Calibri" panose="020F0502020204030204" pitchFamily="34" charset="0"/>
                          <a:cs typeface="Arial" panose="020B0604020202020204" pitchFamily="34" charset="0"/>
                        </a:rPr>
                        <a:t>176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b="1">
                          <a:effectLst/>
                          <a:latin typeface="Arial" panose="020B0604020202020204" pitchFamily="34" charset="0"/>
                          <a:ea typeface="Calibri" panose="020F0502020204030204" pitchFamily="34" charset="0"/>
                          <a:cs typeface="Arial" panose="020B0604020202020204" pitchFamily="34" charset="0"/>
                        </a:rPr>
                        <a:t>16.2%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b="1" dirty="0">
                          <a:effectLst/>
                          <a:latin typeface="Arial" panose="020B0604020202020204" pitchFamily="34" charset="0"/>
                          <a:ea typeface="Calibri" panose="020F0502020204030204" pitchFamily="34" charset="0"/>
                          <a:cs typeface="Arial" panose="020B0604020202020204" pitchFamily="34" charset="0"/>
                        </a:rPr>
                        <a:t>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6902156"/>
                  </a:ext>
                </a:extLst>
              </a:tr>
            </a:tbl>
          </a:graphicData>
        </a:graphic>
      </p:graphicFrame>
      <p:grpSp>
        <p:nvGrpSpPr>
          <p:cNvPr id="3" name="Group 4">
            <a:extLst>
              <a:ext uri="{FF2B5EF4-FFF2-40B4-BE49-F238E27FC236}">
                <a16:creationId xmlns:a16="http://schemas.microsoft.com/office/drawing/2014/main" xmlns="" id="{D1545322-C982-2C15-0C62-45141A5A1AAA}"/>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4DE3E7AD-77DF-9BC1-292B-405343A464DB}"/>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xmlns="" id="{93F6F005-0DFD-DE8B-6169-225BCA2C7519}"/>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6">
              <a:extLst>
                <a:ext uri="{FF2B5EF4-FFF2-40B4-BE49-F238E27FC236}">
                  <a16:creationId xmlns:a16="http://schemas.microsoft.com/office/drawing/2014/main" xmlns="" id="{C3714A14-788B-B93F-B1D5-F5E96A74C2AA}"/>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79BED950-907E-8052-D278-495BE22C8C3A}"/>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44</a:t>
              </a:r>
            </a:p>
          </p:txBody>
        </p:sp>
      </p:grpSp>
    </p:spTree>
    <p:extLst>
      <p:ext uri="{BB962C8B-B14F-4D97-AF65-F5344CB8AC3E}">
        <p14:creationId xmlns:p14="http://schemas.microsoft.com/office/powerpoint/2010/main" xmlns="" val="2479042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defRPr/>
            </a:pPr>
            <a:r>
              <a:rPr lang="en-ZA" sz="2400" b="1">
                <a:solidFill>
                  <a:schemeClr val="bg1">
                    <a:lumMod val="95000"/>
                  </a:schemeClr>
                </a:solidFill>
                <a:latin typeface="Arial" panose="020B0604020202020204" pitchFamily="34" charset="0"/>
                <a:cs typeface="Arial" panose="020B0604020202020204" pitchFamily="34" charset="0"/>
              </a:rPr>
              <a:t>PERSONNEL EXPENDITURE PER PROGRAMME</a:t>
            </a:r>
            <a:endParaRPr lang="en-ZA" sz="2400" b="1" dirty="0">
              <a:solidFill>
                <a:schemeClr val="bg1">
                  <a:lumMod val="95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304B1B96-D0ED-2690-47C3-87B05AB2F1F0}"/>
              </a:ext>
            </a:extLst>
          </p:cNvPr>
          <p:cNvGraphicFramePr>
            <a:graphicFrameLocks noGrp="1"/>
          </p:cNvGraphicFramePr>
          <p:nvPr>
            <p:extLst>
              <p:ext uri="{D42A27DB-BD31-4B8C-83A1-F6EECF244321}">
                <p14:modId xmlns:p14="http://schemas.microsoft.com/office/powerpoint/2010/main" xmlns="" val="1289610894"/>
              </p:ext>
            </p:extLst>
          </p:nvPr>
        </p:nvGraphicFramePr>
        <p:xfrm>
          <a:off x="62423" y="877039"/>
          <a:ext cx="9005376" cy="4992627"/>
        </p:xfrm>
        <a:graphic>
          <a:graphicData uri="http://schemas.openxmlformats.org/drawingml/2006/table">
            <a:tbl>
              <a:tblPr firstRow="1" firstCol="1" bandRow="1" bandCol="1"/>
              <a:tblGrid>
                <a:gridCol w="1815846">
                  <a:extLst>
                    <a:ext uri="{9D8B030D-6E8A-4147-A177-3AD203B41FA5}">
                      <a16:colId xmlns:a16="http://schemas.microsoft.com/office/drawing/2014/main" xmlns="" val="4145546247"/>
                    </a:ext>
                  </a:extLst>
                </a:gridCol>
                <a:gridCol w="942149">
                  <a:extLst>
                    <a:ext uri="{9D8B030D-6E8A-4147-A177-3AD203B41FA5}">
                      <a16:colId xmlns:a16="http://schemas.microsoft.com/office/drawing/2014/main" xmlns="" val="979292367"/>
                    </a:ext>
                  </a:extLst>
                </a:gridCol>
                <a:gridCol w="1224976">
                  <a:extLst>
                    <a:ext uri="{9D8B030D-6E8A-4147-A177-3AD203B41FA5}">
                      <a16:colId xmlns:a16="http://schemas.microsoft.com/office/drawing/2014/main" xmlns="" val="2006274203"/>
                    </a:ext>
                  </a:extLst>
                </a:gridCol>
                <a:gridCol w="1224976">
                  <a:extLst>
                    <a:ext uri="{9D8B030D-6E8A-4147-A177-3AD203B41FA5}">
                      <a16:colId xmlns:a16="http://schemas.microsoft.com/office/drawing/2014/main" xmlns="" val="1058684244"/>
                    </a:ext>
                  </a:extLst>
                </a:gridCol>
                <a:gridCol w="1264610">
                  <a:extLst>
                    <a:ext uri="{9D8B030D-6E8A-4147-A177-3AD203B41FA5}">
                      <a16:colId xmlns:a16="http://schemas.microsoft.com/office/drawing/2014/main" xmlns="" val="176850271"/>
                    </a:ext>
                  </a:extLst>
                </a:gridCol>
                <a:gridCol w="1224976">
                  <a:extLst>
                    <a:ext uri="{9D8B030D-6E8A-4147-A177-3AD203B41FA5}">
                      <a16:colId xmlns:a16="http://schemas.microsoft.com/office/drawing/2014/main" xmlns="" val="2554118931"/>
                    </a:ext>
                  </a:extLst>
                </a:gridCol>
                <a:gridCol w="1307843">
                  <a:extLst>
                    <a:ext uri="{9D8B030D-6E8A-4147-A177-3AD203B41FA5}">
                      <a16:colId xmlns:a16="http://schemas.microsoft.com/office/drawing/2014/main" xmlns="" val="3151435118"/>
                    </a:ext>
                  </a:extLst>
                </a:gridCol>
              </a:tblGrid>
              <a:tr h="1657643">
                <a:tc>
                  <a:txBody>
                    <a:bodyPr/>
                    <a:lstStyle/>
                    <a:p>
                      <a:pP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Programme</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expenditure (R’000)</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Personnel expenditure (R’000)</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Training expenditure</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(R’000)</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Professional and special services expenditure (R’000)</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Personnel expenditure as a % of total expenditure</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tc>
                  <a:txBody>
                    <a:bodyPr/>
                    <a:lstStyle/>
                    <a:p>
                      <a:pPr algn="ctr">
                        <a:lnSpc>
                          <a:spcPct val="115000"/>
                        </a:lnSpc>
                        <a:spcBef>
                          <a:spcPts val="300"/>
                        </a:spcBef>
                        <a:spcAft>
                          <a:spcPts val="3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Average personnel cost per employee (R’000)</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30"/>
                    </a:solidFill>
                  </a:tcPr>
                </a:tc>
                <a:extLst>
                  <a:ext uri="{0D108BD9-81ED-4DB2-BD59-A6C34878D82A}">
                    <a16:rowId xmlns:a16="http://schemas.microsoft.com/office/drawing/2014/main" xmlns="" val="3692334745"/>
                  </a:ext>
                </a:extLst>
              </a:tr>
              <a:tr h="439725">
                <a:tc>
                  <a:txBody>
                    <a:bodyPr/>
                    <a:lstStyle/>
                    <a:p>
                      <a:pPr>
                        <a:lnSpc>
                          <a:spcPct val="115000"/>
                        </a:lnSpc>
                        <a:spcBef>
                          <a:spcPts val="300"/>
                        </a:spcBef>
                        <a:spcAft>
                          <a:spcPts val="300"/>
                        </a:spcAft>
                      </a:pPr>
                      <a:r>
                        <a:rPr lang="en-ZA" sz="1400">
                          <a:solidFill>
                            <a:srgbClr val="000000"/>
                          </a:solidFill>
                          <a:effectLst/>
                          <a:latin typeface="Arial" panose="020B0604020202020204" pitchFamily="34" charset="0"/>
                          <a:ea typeface="Calibri" panose="020F0502020204030204" pitchFamily="34" charset="0"/>
                          <a:cs typeface="Arial" panose="020B0604020202020204" pitchFamily="34" charset="0"/>
                        </a:rPr>
                        <a:t>Administration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99 194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64 771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882079"/>
                  </a:ext>
                </a:extLst>
              </a:tr>
              <a:tr h="894271">
                <a:tc>
                  <a:txBody>
                    <a:bodyPr/>
                    <a:lstStyle/>
                    <a:p>
                      <a:pPr>
                        <a:lnSpc>
                          <a:spcPct val="115000"/>
                        </a:lnSpc>
                        <a:spcBef>
                          <a:spcPts val="300"/>
                        </a:spcBef>
                        <a:spcAft>
                          <a:spcPts val="300"/>
                        </a:spcAft>
                      </a:pPr>
                      <a:r>
                        <a:rPr lang="en-ZA" sz="1400">
                          <a:solidFill>
                            <a:srgbClr val="000000"/>
                          </a:solidFill>
                          <a:effectLst/>
                          <a:latin typeface="Arial" panose="020B0604020202020204" pitchFamily="34" charset="0"/>
                          <a:ea typeface="Calibri" panose="020F0502020204030204" pitchFamily="34" charset="0"/>
                          <a:cs typeface="Arial" panose="020B0604020202020204" pitchFamily="34" charset="0"/>
                        </a:rPr>
                        <a:t>Sector and Market Development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90 431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24 140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9614270"/>
                  </a:ext>
                </a:extLst>
              </a:tr>
              <a:tr h="666996">
                <a:tc>
                  <a:txBody>
                    <a:bodyPr/>
                    <a:lstStyle/>
                    <a:p>
                      <a:pPr>
                        <a:lnSpc>
                          <a:spcPct val="115000"/>
                        </a:lnSpc>
                        <a:spcBef>
                          <a:spcPts val="300"/>
                        </a:spcBef>
                        <a:spcAft>
                          <a:spcPts val="300"/>
                        </a:spcAft>
                      </a:pPr>
                      <a:r>
                        <a:rPr lang="en-ZA" sz="1400">
                          <a:solidFill>
                            <a:srgbClr val="000000"/>
                          </a:solidFill>
                          <a:effectLst/>
                          <a:latin typeface="Arial" panose="020B0604020202020204" pitchFamily="34" charset="0"/>
                          <a:ea typeface="Calibri" panose="020F0502020204030204" pitchFamily="34" charset="0"/>
                          <a:cs typeface="Arial" panose="020B0604020202020204" pitchFamily="34" charset="0"/>
                        </a:rPr>
                        <a:t>Development Finance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1 551 625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21 616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5728795"/>
                  </a:ext>
                </a:extLst>
              </a:tr>
              <a:tr h="666996">
                <a:tc>
                  <a:txBody>
                    <a:bodyPr/>
                    <a:lstStyle/>
                    <a:p>
                      <a:pPr>
                        <a:lnSpc>
                          <a:spcPct val="115000"/>
                        </a:lnSpc>
                        <a:spcBef>
                          <a:spcPts val="300"/>
                        </a:spcBef>
                        <a:spcAft>
                          <a:spcPts val="300"/>
                        </a:spcAft>
                      </a:pPr>
                      <a:r>
                        <a:rPr lang="en-ZA" sz="140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Enterprise Development </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871 968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27 898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3360267"/>
                  </a:ext>
                </a:extLst>
              </a:tr>
              <a:tr h="666996">
                <a:tc>
                  <a:txBody>
                    <a:bodyPr/>
                    <a:lstStyle/>
                    <a:p>
                      <a:pPr>
                        <a:lnSpc>
                          <a:spcPct val="115000"/>
                        </a:lnSpc>
                        <a:spcBef>
                          <a:spcPts val="300"/>
                        </a:spcBef>
                        <a:spcAft>
                          <a:spcPts val="30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2 613 218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138 425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495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970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4744" marR="54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0598343"/>
                  </a:ext>
                </a:extLst>
              </a:tr>
            </a:tbl>
          </a:graphicData>
        </a:graphic>
      </p:graphicFrame>
      <p:sp>
        <p:nvSpPr>
          <p:cNvPr id="6" name="Rectangle 3">
            <a:extLst>
              <a:ext uri="{FF2B5EF4-FFF2-40B4-BE49-F238E27FC236}">
                <a16:creationId xmlns:a16="http://schemas.microsoft.com/office/drawing/2014/main" xmlns="" id="{95EAA04E-DB58-0DFA-4533-A1C1C6750476}"/>
              </a:ext>
            </a:extLst>
          </p:cNvPr>
          <p:cNvSpPr>
            <a:spLocks noChangeArrowheads="1"/>
          </p:cNvSpPr>
          <p:nvPr/>
        </p:nvSpPr>
        <p:spPr bwMode="auto">
          <a:xfrm>
            <a:off x="24809" y="6004687"/>
            <a:ext cx="870083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a:ln>
                  <a:noFill/>
                </a:ln>
                <a:solidFill>
                  <a:srgbClr val="954F72"/>
                </a:solidFill>
                <a:effectLst/>
                <a:latin typeface="Arial" panose="020B0604020202020204" pitchFamily="34" charset="0"/>
                <a:ea typeface="Times New Roman" panose="02020603050405020304" pitchFamily="18" charset="0"/>
                <a:cs typeface="Arial" panose="020B0604020202020204" pitchFamily="34" charset="0"/>
                <a:hlinkClick r:id=""/>
              </a:rPr>
              <a:t>[</a:t>
            </a:r>
            <a:r>
              <a:rPr kumimoji="0" lang="en-US" altLang="en-US" sz="1000" b="0" i="0" u="sng" strike="noStrike" cap="none" normalizeH="0" baseline="30000" dirty="0" bmk="">
                <a:ln>
                  <a:noFill/>
                </a:ln>
                <a:solidFill>
                  <a:srgbClr val="954F72"/>
                </a:solidFill>
                <a:effectLst/>
                <a:latin typeface="Arial" panose="020B0604020202020204" pitchFamily="34" charset="0"/>
                <a:ea typeface="Times New Roman" panose="02020603050405020304" pitchFamily="18" charset="0"/>
                <a:cs typeface="Arial" panose="020B0604020202020204" pitchFamily="34" charset="0"/>
                <a:hlinkClick r:id=""/>
              </a:rPr>
              <a:t>1]</a:t>
            </a:r>
            <a:r>
              <a:rPr kumimoji="0" lang="en-US" altLang="en-US" sz="10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Training and Development is centralized within </a:t>
            </a:r>
            <a:r>
              <a:rPr kumimoji="0" lang="en-US" altLang="en-US" sz="1000" b="0" i="0" u="none" strike="noStrike" cap="none" normalizeH="0" baseline="0" dirty="0" err="1"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a:t>
            </a:r>
            <a:r>
              <a:rPr kumimoji="0" lang="en-US" altLang="en-US" sz="10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 and the information reported includes expenditure in terms of bursaries to employees.</a:t>
            </a:r>
            <a:endParaRPr kumimoji="0" lang="en-ZA" altLang="en-US" sz="1000" b="0" i="0" u="none" strike="noStrike" cap="none" normalizeH="0" baseline="0" dirty="0" bmk="">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bmk="">
                <a:ln>
                  <a:noFill/>
                </a:ln>
                <a:solidFill>
                  <a:srgbClr val="954F72"/>
                </a:solidFill>
                <a:effectLst/>
                <a:latin typeface="Arial" panose="020B0604020202020204" pitchFamily="34" charset="0"/>
                <a:ea typeface="Times New Roman" panose="02020603050405020304" pitchFamily="18" charset="0"/>
                <a:cs typeface="Arial" panose="020B0604020202020204" pitchFamily="34" charset="0"/>
                <a:hlinkClick r:id=""/>
              </a:rPr>
              <a:t>[2]</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business and advisory services expenditure are reported under this category.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4">
            <a:extLst>
              <a:ext uri="{FF2B5EF4-FFF2-40B4-BE49-F238E27FC236}">
                <a16:creationId xmlns:a16="http://schemas.microsoft.com/office/drawing/2014/main" xmlns="" id="{3426965E-4A46-8A25-704C-4F3F1ABBC2CE}"/>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B1A39589-5C74-7419-B531-278BF6FEB089}"/>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xmlns="" id="{6627F6F4-771F-7D1A-6D3E-6C812E9114AE}"/>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6">
              <a:extLst>
                <a:ext uri="{FF2B5EF4-FFF2-40B4-BE49-F238E27FC236}">
                  <a16:creationId xmlns:a16="http://schemas.microsoft.com/office/drawing/2014/main" xmlns="" id="{31EB7F9B-B54F-1CC5-C3F9-6C76754DC542}"/>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14F27A82-76EC-EBDB-0555-FA6266D1F40B}"/>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45</a:t>
              </a:r>
            </a:p>
          </p:txBody>
        </p:sp>
      </p:grpSp>
    </p:spTree>
    <p:extLst>
      <p:ext uri="{BB962C8B-B14F-4D97-AF65-F5344CB8AC3E}">
        <p14:creationId xmlns:p14="http://schemas.microsoft.com/office/powerpoint/2010/main" xmlns="" val="89456037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830997"/>
          </a:xfrm>
          <a:prstGeom prst="rect">
            <a:avLst/>
          </a:prstGeom>
          <a:noFill/>
        </p:spPr>
        <p:txBody>
          <a:bodyPr wrap="square" rtlCol="0">
            <a:spAutoFit/>
          </a:bodyPr>
          <a:lstStyle/>
          <a:p>
            <a:pPr algn="r"/>
            <a:r>
              <a:rPr lang="en-US" sz="2400" b="1" cap="small" dirty="0">
                <a:solidFill>
                  <a:schemeClr val="bg1">
                    <a:lumMod val="95000"/>
                  </a:schemeClr>
                </a:solidFill>
                <a:latin typeface="Arial" panose="020B0604020202020204" pitchFamily="34" charset="0"/>
                <a:cs typeface="Arial" panose="020B0604020202020204" pitchFamily="34" charset="0"/>
              </a:rPr>
              <a:t>VACANCY RATE AND WOMEN IN SMS TARGETS</a:t>
            </a:r>
          </a:p>
          <a:p>
            <a:pPr algn="r"/>
            <a:endParaRPr lang="en-ZA" sz="2400" b="1" dirty="0">
              <a:solidFill>
                <a:prstClr val="white"/>
              </a:solidFill>
              <a:latin typeface="Arial" panose="020B0604020202020204" pitchFamily="34" charset="0"/>
            </a:endParaRPr>
          </a:p>
        </p:txBody>
      </p:sp>
      <p:sp>
        <p:nvSpPr>
          <p:cNvPr id="4" name="TextBox 3">
            <a:extLst>
              <a:ext uri="{FF2B5EF4-FFF2-40B4-BE49-F238E27FC236}">
                <a16:creationId xmlns:a16="http://schemas.microsoft.com/office/drawing/2014/main" xmlns="" id="{55D6674D-861A-87B7-6173-FC20A3F6E60A}"/>
              </a:ext>
            </a:extLst>
          </p:cNvPr>
          <p:cNvSpPr txBox="1"/>
          <p:nvPr/>
        </p:nvSpPr>
        <p:spPr>
          <a:xfrm>
            <a:off x="72348" y="862033"/>
            <a:ext cx="4754092" cy="2462213"/>
          </a:xfrm>
          <a:prstGeom prst="rect">
            <a:avLst/>
          </a:prstGeom>
          <a:noFill/>
        </p:spPr>
        <p:txBody>
          <a:bodyPr wrap="square" rtlCol="0">
            <a:spAutoFit/>
          </a:bodyPr>
          <a:lstStyle/>
          <a:p>
            <a:pPr marL="285744" indent="-285744" algn="just">
              <a:buFont typeface="Arial" pitchFamily="34" charset="0"/>
              <a:buChar char="•"/>
              <a:defRPr/>
            </a:pPr>
            <a:r>
              <a:rPr lang="en-ZA" sz="1400" dirty="0">
                <a:effectLst/>
                <a:latin typeface="Arial" panose="020B0604020202020204" pitchFamily="34" charset="0"/>
                <a:ea typeface="Calibri" panose="020F0502020204030204" pitchFamily="34" charset="0"/>
              </a:rPr>
              <a:t>The Department was optimistic at the start of the reporting period with a vacancy rate of 9.7% and indications that the structure would be finalised. However, another change in Executive Leadership and a moratorium in filling of vacancies resulted in further delays. This combined with the steady increase in turnover resulted in the Department closing the reporting period with a vacancy rate of 16.2%. Of concern is the vacancy rate of 22% within senior management positions as well as the turnover rate of 20% in respect of senior managers. </a:t>
            </a:r>
            <a:endParaRPr lang="en-ZA" sz="1400" dirty="0">
              <a:solidFill>
                <a:prstClr val="black"/>
              </a:solidFill>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xmlns="" id="{2A0E06F7-8B35-9150-6607-30176322F550}"/>
              </a:ext>
            </a:extLst>
          </p:cNvPr>
          <p:cNvGraphicFramePr>
            <a:graphicFrameLocks/>
          </p:cNvGraphicFramePr>
          <p:nvPr>
            <p:extLst>
              <p:ext uri="{D42A27DB-BD31-4B8C-83A1-F6EECF244321}">
                <p14:modId xmlns:p14="http://schemas.microsoft.com/office/powerpoint/2010/main" xmlns="" val="420809287"/>
              </p:ext>
            </p:extLst>
          </p:nvPr>
        </p:nvGraphicFramePr>
        <p:xfrm>
          <a:off x="4826440" y="1001283"/>
          <a:ext cx="4177554" cy="2673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C420D29B-CF3F-C570-DD81-6E226B7C2AC8}"/>
              </a:ext>
            </a:extLst>
          </p:cNvPr>
          <p:cNvGraphicFramePr>
            <a:graphicFrameLocks/>
          </p:cNvGraphicFramePr>
          <p:nvPr>
            <p:extLst>
              <p:ext uri="{D42A27DB-BD31-4B8C-83A1-F6EECF244321}">
                <p14:modId xmlns:p14="http://schemas.microsoft.com/office/powerpoint/2010/main" xmlns="" val="797141717"/>
              </p:ext>
            </p:extLst>
          </p:nvPr>
        </p:nvGraphicFramePr>
        <p:xfrm>
          <a:off x="134097" y="364164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xmlns="" id="{F66F3113-063A-C2C6-E857-F91B9306B36E}"/>
              </a:ext>
            </a:extLst>
          </p:cNvPr>
          <p:cNvSpPr txBox="1"/>
          <p:nvPr/>
        </p:nvSpPr>
        <p:spPr>
          <a:xfrm>
            <a:off x="4826441" y="3901963"/>
            <a:ext cx="4177553" cy="2246769"/>
          </a:xfrm>
          <a:prstGeom prst="rect">
            <a:avLst/>
          </a:prstGeom>
          <a:noFill/>
        </p:spPr>
        <p:txBody>
          <a:bodyPr wrap="square" rtlCol="0">
            <a:spAutoFit/>
          </a:bodyPr>
          <a:lstStyle/>
          <a:p>
            <a:pPr marL="285744" indent="-285744" algn="just">
              <a:buFont typeface="Arial" pitchFamily="34" charset="0"/>
              <a:buChar char="•"/>
              <a:defRPr/>
            </a:pPr>
            <a:r>
              <a:rPr lang="en-ZA" sz="1400" dirty="0">
                <a:solidFill>
                  <a:prstClr val="black"/>
                </a:solidFill>
                <a:latin typeface="Arial" pitchFamily="34" charset="0"/>
                <a:cs typeface="Arial" pitchFamily="34" charset="0"/>
              </a:rPr>
              <a:t>At the start of the reporting period the Department was exceeding the Cabinet Target of 50% women in senior management positions with 57.1% representation. </a:t>
            </a:r>
          </a:p>
          <a:p>
            <a:pPr marL="285744" indent="-285744" algn="just">
              <a:buFont typeface="Arial" pitchFamily="34" charset="0"/>
              <a:buChar char="•"/>
              <a:defRPr/>
            </a:pPr>
            <a:r>
              <a:rPr lang="en-ZA" sz="1400" dirty="0">
                <a:solidFill>
                  <a:prstClr val="black"/>
                </a:solidFill>
                <a:latin typeface="Arial" pitchFamily="34" charset="0"/>
                <a:cs typeface="Arial" pitchFamily="34" charset="0"/>
              </a:rPr>
              <a:t>However, termination of 5 females within SMS and 2 males and subsequent appointment of 5 males and 1 female within SMS resulted in a significant decline.</a:t>
            </a:r>
          </a:p>
          <a:p>
            <a:pPr marL="285744" indent="-285744" algn="just">
              <a:buFont typeface="Arial" pitchFamily="34" charset="0"/>
              <a:buChar char="•"/>
              <a:defRPr/>
            </a:pPr>
            <a:r>
              <a:rPr lang="en-ZA" sz="1400" dirty="0">
                <a:solidFill>
                  <a:prstClr val="black"/>
                </a:solidFill>
                <a:latin typeface="Arial" pitchFamily="34" charset="0"/>
                <a:cs typeface="Arial" pitchFamily="34" charset="0"/>
              </a:rPr>
              <a:t>The Department ended the reporting period with 47.1% representation.  </a:t>
            </a:r>
          </a:p>
        </p:txBody>
      </p:sp>
      <p:grpSp>
        <p:nvGrpSpPr>
          <p:cNvPr id="3" name="Group 4">
            <a:extLst>
              <a:ext uri="{FF2B5EF4-FFF2-40B4-BE49-F238E27FC236}">
                <a16:creationId xmlns:a16="http://schemas.microsoft.com/office/drawing/2014/main" xmlns="" id="{E311C14C-D553-6774-43C4-6A6F3162260F}"/>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EE461898-F8F7-515C-F2A1-0028C92B195E}"/>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xmlns="" id="{B350E0AC-006C-843D-04EF-F03A1EF01EB4}"/>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6">
              <a:extLst>
                <a:ext uri="{FF2B5EF4-FFF2-40B4-BE49-F238E27FC236}">
                  <a16:creationId xmlns:a16="http://schemas.microsoft.com/office/drawing/2014/main" xmlns="" id="{F97610D4-48E2-F739-3F62-087A0B7A2A92}"/>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8B5A0BB0-DDF4-8B08-678F-584C9DE48705}"/>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46</a:t>
              </a:r>
            </a:p>
          </p:txBody>
        </p:sp>
      </p:grpSp>
    </p:spTree>
    <p:extLst>
      <p:ext uri="{BB962C8B-B14F-4D97-AF65-F5344CB8AC3E}">
        <p14:creationId xmlns:p14="http://schemas.microsoft.com/office/powerpoint/2010/main" xmlns="" val="225173847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defRPr/>
            </a:pPr>
            <a:r>
              <a:rPr lang="en-US" sz="2400" b="1" cap="small">
                <a:solidFill>
                  <a:schemeClr val="bg1">
                    <a:lumMod val="95000"/>
                  </a:schemeClr>
                </a:solidFill>
                <a:latin typeface="Arial" panose="020B0604020202020204" pitchFamily="34" charset="0"/>
                <a:cs typeface="Arial" panose="020B0604020202020204" pitchFamily="34" charset="0"/>
              </a:rPr>
              <a:t>PERSONS WITH DISABILITIES TARGET</a:t>
            </a:r>
            <a:endParaRPr lang="en-US" sz="2400" b="1" cap="small" dirty="0">
              <a:solidFill>
                <a:schemeClr val="bg1">
                  <a:lumMod val="9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CB92C15-0348-5D0C-4D23-7D8C0E221043}"/>
              </a:ext>
            </a:extLst>
          </p:cNvPr>
          <p:cNvSpPr txBox="1"/>
          <p:nvPr/>
        </p:nvSpPr>
        <p:spPr>
          <a:xfrm>
            <a:off x="132620" y="1130718"/>
            <a:ext cx="8878763" cy="1323439"/>
          </a:xfrm>
          <a:prstGeom prst="rect">
            <a:avLst/>
          </a:prstGeom>
          <a:noFill/>
        </p:spPr>
        <p:txBody>
          <a:bodyPr wrap="square" rtlCol="0">
            <a:spAutoFit/>
          </a:bodyPr>
          <a:lstStyle/>
          <a:p>
            <a:pPr marL="285744" indent="-285744" algn="just">
              <a:buFont typeface="Arial" pitchFamily="34" charset="0"/>
              <a:buChar char="•"/>
              <a:defRPr/>
            </a:pPr>
            <a:r>
              <a:rPr lang="en-ZA" sz="2000" dirty="0">
                <a:solidFill>
                  <a:prstClr val="black"/>
                </a:solidFill>
                <a:latin typeface="Arial" pitchFamily="34" charset="0"/>
                <a:cs typeface="Arial" pitchFamily="34" charset="0"/>
              </a:rPr>
              <a:t>The Department did well in moving towards the Cabinet Target of 7% employment of persons with disabilities. </a:t>
            </a:r>
          </a:p>
          <a:p>
            <a:pPr marL="285744" indent="-285744" algn="just">
              <a:buFont typeface="Arial" pitchFamily="34" charset="0"/>
              <a:buChar char="•"/>
              <a:defRPr/>
            </a:pPr>
            <a:r>
              <a:rPr lang="en-ZA" sz="2000" dirty="0">
                <a:solidFill>
                  <a:prstClr val="black"/>
                </a:solidFill>
                <a:latin typeface="Arial" pitchFamily="34" charset="0"/>
                <a:cs typeface="Arial" pitchFamily="34" charset="0"/>
              </a:rPr>
              <a:t>A target of 3.2% was set for the 2021/22 financial year and the Department ended the reporting period with representation of 3.8%. </a:t>
            </a:r>
            <a:endParaRPr lang="en-GB" sz="2000" dirty="0">
              <a:solidFill>
                <a:prstClr val="black"/>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xmlns="" id="{A9C5D2FE-2161-9E54-8D6D-A5BB719F8E55}"/>
              </a:ext>
            </a:extLst>
          </p:cNvPr>
          <p:cNvGraphicFramePr>
            <a:graphicFrameLocks/>
          </p:cNvGraphicFramePr>
          <p:nvPr>
            <p:extLst>
              <p:ext uri="{D42A27DB-BD31-4B8C-83A1-F6EECF244321}">
                <p14:modId xmlns:p14="http://schemas.microsoft.com/office/powerpoint/2010/main" xmlns="" val="3051195098"/>
              </p:ext>
            </p:extLst>
          </p:nvPr>
        </p:nvGraphicFramePr>
        <p:xfrm>
          <a:off x="914400" y="2759589"/>
          <a:ext cx="7238999" cy="333641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4">
            <a:extLst>
              <a:ext uri="{FF2B5EF4-FFF2-40B4-BE49-F238E27FC236}">
                <a16:creationId xmlns:a16="http://schemas.microsoft.com/office/drawing/2014/main" xmlns="" id="{62D34D19-41D9-54C1-8C20-713243A87ECA}"/>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F156DDD9-A3F1-2137-16E9-E7E5E87CF77D}"/>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184D66A4-8E26-8FA5-A7F0-A218CB71432C}"/>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6">
              <a:extLst>
                <a:ext uri="{FF2B5EF4-FFF2-40B4-BE49-F238E27FC236}">
                  <a16:creationId xmlns:a16="http://schemas.microsoft.com/office/drawing/2014/main" xmlns="" id="{D40B03E3-DE1C-4E59-00E1-F0470051F8AC}"/>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454FA9A3-8518-52D7-D76D-CAB4547A5F17}"/>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47</a:t>
              </a:r>
            </a:p>
          </p:txBody>
        </p:sp>
      </p:grpSp>
    </p:spTree>
    <p:extLst>
      <p:ext uri="{BB962C8B-B14F-4D97-AF65-F5344CB8AC3E}">
        <p14:creationId xmlns:p14="http://schemas.microsoft.com/office/powerpoint/2010/main" xmlns="" val="55921642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8. OVERALL PERFORMANCE BY PROGRAMME</a:t>
            </a:r>
          </a:p>
        </p:txBody>
      </p:sp>
      <p:grpSp>
        <p:nvGrpSpPr>
          <p:cNvPr id="3" name="Group 4">
            <a:extLst>
              <a:ext uri="{FF2B5EF4-FFF2-40B4-BE49-F238E27FC236}">
                <a16:creationId xmlns:a16="http://schemas.microsoft.com/office/drawing/2014/main" xmlns="" id="{8576596F-9E1F-5541-F24D-AC73FD6E144A}"/>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5E6DEA82-DABF-C41F-6945-35DE352CC1A8}"/>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A44328C8-34C7-7401-C2DD-CB706119133B}"/>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4335FE96-B993-3C86-92B4-58691F204FAA}"/>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CAF10719-C3CA-0777-72DD-AC84B6965E1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48</a:t>
              </a:r>
            </a:p>
          </p:txBody>
        </p:sp>
      </p:grpSp>
    </p:spTree>
    <p:extLst>
      <p:ext uri="{BB962C8B-B14F-4D97-AF65-F5344CB8AC3E}">
        <p14:creationId xmlns:p14="http://schemas.microsoft.com/office/powerpoint/2010/main" xmlns="" val="357567678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1: ADMINISTRATION</a:t>
            </a:r>
          </a:p>
        </p:txBody>
      </p:sp>
      <p:grpSp>
        <p:nvGrpSpPr>
          <p:cNvPr id="3" name="Group 4">
            <a:extLst>
              <a:ext uri="{FF2B5EF4-FFF2-40B4-BE49-F238E27FC236}">
                <a16:creationId xmlns:a16="http://schemas.microsoft.com/office/drawing/2014/main" xmlns="" id="{10B31F5E-6188-19BB-6427-935A0C02FCA5}"/>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0ED710AE-F35C-2D15-5AB6-9D9D45F0E441}"/>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0ED21D02-C755-0E90-F93C-83A98CA6C560}"/>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B69FB2EC-97E2-C3B0-306E-981DCA45E757}"/>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66F4879D-D6A3-93DF-D0A0-2A7DDD2B367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49</a:t>
              </a:r>
            </a:p>
          </p:txBody>
        </p:sp>
      </p:grpSp>
    </p:spTree>
    <p:extLst>
      <p:ext uri="{BB962C8B-B14F-4D97-AF65-F5344CB8AC3E}">
        <p14:creationId xmlns:p14="http://schemas.microsoft.com/office/powerpoint/2010/main" xmlns="" val="7757608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a:solidFill>
                  <a:prstClr val="white"/>
                </a:solidFill>
                <a:latin typeface="Arial" panose="020B0604020202020204" pitchFamily="34" charset="0"/>
              </a:rPr>
              <a:t>GOVERNANCE AND COMPLIANCE</a:t>
            </a:r>
            <a:endParaRPr lang="en-US" sz="2400" b="1" dirty="0">
              <a:solidFill>
                <a:prstClr val="white"/>
              </a:solidFill>
              <a:latin typeface="Arial" panose="020B0604020202020204" pitchFamily="34" charset="0"/>
            </a:endParaRPr>
          </a:p>
        </p:txBody>
      </p:sp>
      <p:sp>
        <p:nvSpPr>
          <p:cNvPr id="6" name="AutoShape 3">
            <a:extLst>
              <a:ext uri="{FF2B5EF4-FFF2-40B4-BE49-F238E27FC236}">
                <a16:creationId xmlns:a16="http://schemas.microsoft.com/office/drawing/2014/main" xmlns="" id="{6FD00BB2-A3BB-F450-7125-DAC775230784}"/>
              </a:ext>
            </a:extLst>
          </p:cNvPr>
          <p:cNvSpPr/>
          <p:nvPr/>
        </p:nvSpPr>
        <p:spPr>
          <a:xfrm>
            <a:off x="12895" y="8185"/>
            <a:ext cx="9140400" cy="856200"/>
          </a:xfrm>
          <a:prstGeom prst="rect">
            <a:avLst/>
          </a:prstGeom>
          <a:solidFill>
            <a:srgbClr val="00764B"/>
          </a:solidFill>
        </p:spPr>
      </p:sp>
      <p:sp>
        <p:nvSpPr>
          <p:cNvPr id="8" name="TextBox 7">
            <a:extLst>
              <a:ext uri="{FF2B5EF4-FFF2-40B4-BE49-F238E27FC236}">
                <a16:creationId xmlns:a16="http://schemas.microsoft.com/office/drawing/2014/main" xmlns="" id="{2D3340BA-9DC8-93FB-9811-D76FCEEB4017}"/>
              </a:ext>
            </a:extLst>
          </p:cNvPr>
          <p:cNvSpPr txBox="1"/>
          <p:nvPr/>
        </p:nvSpPr>
        <p:spPr>
          <a:xfrm>
            <a:off x="834358" y="242318"/>
            <a:ext cx="823344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BACKGROUND</a:t>
            </a:r>
            <a:endParaRPr lang="en-ZA" sz="2400" b="1" dirty="0">
              <a:solidFill>
                <a:schemeClr val="bg1"/>
              </a:solidFill>
              <a:latin typeface="Arial" panose="020B0604020202020204" pitchFamily="34" charset="0"/>
            </a:endParaRPr>
          </a:p>
        </p:txBody>
      </p:sp>
      <p:sp>
        <p:nvSpPr>
          <p:cNvPr id="5" name="TextBox 4">
            <a:extLst>
              <a:ext uri="{FF2B5EF4-FFF2-40B4-BE49-F238E27FC236}">
                <a16:creationId xmlns:a16="http://schemas.microsoft.com/office/drawing/2014/main" xmlns="" id="{F3A0C3FE-1FC3-B765-C213-5935D444D5D1}"/>
              </a:ext>
            </a:extLst>
          </p:cNvPr>
          <p:cNvSpPr txBox="1"/>
          <p:nvPr/>
        </p:nvSpPr>
        <p:spPr>
          <a:xfrm>
            <a:off x="76200" y="908699"/>
            <a:ext cx="8839200" cy="5386090"/>
          </a:xfrm>
          <a:prstGeom prst="rect">
            <a:avLst/>
          </a:prstGeom>
          <a:noFill/>
        </p:spPr>
        <p:txBody>
          <a:bodyPr wrap="square">
            <a:spAutoFit/>
          </a:bodyPr>
          <a:lstStyle/>
          <a:p>
            <a:pPr marL="342900" indent="-342900" algn="just">
              <a:buFont typeface="Wingdings" panose="05000000000000000000" pitchFamily="2" charset="2"/>
              <a:buChar char="q"/>
            </a:pPr>
            <a:r>
              <a:rPr lang="en-US" sz="2000" dirty="0">
                <a:latin typeface="Arial" panose="020B0604020202020204" pitchFamily="34" charset="0"/>
                <a:ea typeface="Calibri" panose="020F0502020204030204" pitchFamily="34" charset="0"/>
                <a:cs typeface="Arial" panose="020B0604020202020204" pitchFamily="34" charset="0"/>
              </a:rPr>
              <a:t>Section 40(1)(d) of the Public Finance Management Act, 1999 (Act No. 1 of 1999 as amended) requires the accounting officer for a department to submit, within five (5) months of the end of a financial year, to the relevant treasury and to the executive authority responsible for that department or trading entity – </a:t>
            </a:r>
          </a:p>
          <a:p>
            <a:pPr marL="800100" lvl="1" indent="-342900" algn="jus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an annual report on the activities of that department, trading entity or constitutional institution during that financial year; </a:t>
            </a:r>
          </a:p>
          <a:p>
            <a:pPr marL="800100" lvl="1" indent="-342900" algn="jus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the financial statements for that financial year after those statements have been audited; and</a:t>
            </a:r>
          </a:p>
          <a:p>
            <a:pPr marL="800100" lvl="1" indent="-342900" algn="jus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the Auditor-General’s report on those statements. </a:t>
            </a: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Draft 2021/22 Annual Report and AFS were submitted to AGSA on 31 May 2022 – section 40(1)(c) of PFMA.</a:t>
            </a: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The AGSA auditing process was finalised on 31 July 2022.</a:t>
            </a: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r>
              <a:rPr kumimoji="0" lang="en-GB" sz="2000" b="0" i="0" u="none" strike="noStrike" kern="1200"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audited financial and non-financial performance information to be submitted to the Minister and NT by 31 August 2022.</a:t>
            </a:r>
            <a:endParaRPr lang="en-GB" sz="2000" dirty="0">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r>
              <a:rPr lang="en-GB" sz="2000" dirty="0">
                <a:latin typeface="Arial" panose="020B0604020202020204" pitchFamily="34" charset="0"/>
                <a:ea typeface="Calibri" panose="020F0502020204030204" pitchFamily="34" charset="0"/>
                <a:cs typeface="Arial" panose="020B0604020202020204" pitchFamily="34" charset="0"/>
              </a:rPr>
              <a:t>The approved 2021/22 Annual Report to be tabled in Parliament</a:t>
            </a:r>
            <a:r>
              <a:rPr lang="en-GB" sz="2200" dirty="0">
                <a:latin typeface="Arial" panose="020B0604020202020204" pitchFamily="34" charset="0"/>
                <a:ea typeface="Calibri" panose="020F0502020204030204" pitchFamily="34" charset="0"/>
                <a:cs typeface="Arial" panose="020B0604020202020204" pitchFamily="34" charset="0"/>
              </a:rPr>
              <a:t>.</a:t>
            </a:r>
            <a:endParaRPr lang="en-GB" sz="2200" cap="small" dirty="0">
              <a:latin typeface="Arial" panose="020B0604020202020204" pitchFamily="34" charset="0"/>
              <a:ea typeface="Calibri" panose="020F0502020204030204" pitchFamily="34" charset="0"/>
              <a:cs typeface="Arial" panose="020B0604020202020204" pitchFamily="34" charset="0"/>
            </a:endParaRPr>
          </a:p>
          <a:p>
            <a:pPr algn="just"/>
            <a:endParaRPr lang="en-GB" sz="2200" cap="small"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D34FBC1-4F25-D205-5944-A2F8AF6AF9EB}"/>
              </a:ext>
            </a:extLst>
          </p:cNvPr>
          <p:cNvSpPr txBox="1"/>
          <p:nvPr/>
        </p:nvSpPr>
        <p:spPr>
          <a:xfrm>
            <a:off x="8610600" y="6400800"/>
            <a:ext cx="377886" cy="369332"/>
          </a:xfrm>
          <a:prstGeom prst="rect">
            <a:avLst/>
          </a:prstGeom>
          <a:noFill/>
        </p:spPr>
        <p:txBody>
          <a:bodyPr wrap="square" rtlCol="0">
            <a:spAutoFit/>
          </a:bodyPr>
          <a:lstStyle/>
          <a:p>
            <a:r>
              <a:rPr lang="en-ZA" dirty="0"/>
              <a:t>5</a:t>
            </a:r>
          </a:p>
        </p:txBody>
      </p:sp>
    </p:spTree>
    <p:extLst>
      <p:ext uri="{BB962C8B-B14F-4D97-AF65-F5344CB8AC3E}">
        <p14:creationId xmlns:p14="http://schemas.microsoft.com/office/powerpoint/2010/main" xmlns="" val="16826791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2688" y="5751"/>
            <a:ext cx="9140400" cy="756249"/>
          </a:xfrm>
          <a:prstGeom prst="rect">
            <a:avLst/>
          </a:prstGeom>
          <a:solidFill>
            <a:srgbClr val="00764B"/>
          </a:solidFill>
        </p:spPr>
      </p:sp>
      <p:sp>
        <p:nvSpPr>
          <p:cNvPr id="6" name="TextBox 5">
            <a:extLst>
              <a:ext uri="{FF2B5EF4-FFF2-40B4-BE49-F238E27FC236}">
                <a16:creationId xmlns:a16="http://schemas.microsoft.com/office/drawing/2014/main" xmlns="" id="{A5E03843-036D-467F-B398-2EF8E4B466EA}"/>
              </a:ext>
            </a:extLst>
          </p:cNvPr>
          <p:cNvSpPr txBox="1"/>
          <p:nvPr/>
        </p:nvSpPr>
        <p:spPr>
          <a:xfrm>
            <a:off x="400860" y="215491"/>
            <a:ext cx="8752228"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cs typeface="Arial" panose="020B0604020202020204" pitchFamily="34" charset="0"/>
              </a:rPr>
              <a:t>Overall Performance by Programme 1 – Administration   </a:t>
            </a:r>
            <a:endParaRPr lang="en-ZA" sz="2400" b="1" cap="small" dirty="0">
              <a:solidFill>
                <a:schemeClr val="bg1"/>
              </a:solidFill>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xmlns="" id="{E0E08702-976E-3482-553F-D0F98AA3F5D3}"/>
              </a:ext>
            </a:extLst>
          </p:cNvPr>
          <p:cNvGraphicFramePr>
            <a:graphicFrameLocks/>
          </p:cNvGraphicFramePr>
          <p:nvPr>
            <p:extLst>
              <p:ext uri="{D42A27DB-BD31-4B8C-83A1-F6EECF244321}">
                <p14:modId xmlns:p14="http://schemas.microsoft.com/office/powerpoint/2010/main" xmlns="" val="3172993066"/>
              </p:ext>
            </p:extLst>
          </p:nvPr>
        </p:nvGraphicFramePr>
        <p:xfrm>
          <a:off x="4787" y="791653"/>
          <a:ext cx="9144002" cy="5580890"/>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906342">
                  <a:extLst>
                    <a:ext uri="{9D8B030D-6E8A-4147-A177-3AD203B41FA5}">
                      <a16:colId xmlns:a16="http://schemas.microsoft.com/office/drawing/2014/main" xmlns="" val="1126693388"/>
                    </a:ext>
                  </a:extLst>
                </a:gridCol>
                <a:gridCol w="1728194">
                  <a:extLst>
                    <a:ext uri="{9D8B030D-6E8A-4147-A177-3AD203B41FA5}">
                      <a16:colId xmlns:a16="http://schemas.microsoft.com/office/drawing/2014/main" xmlns="" val="4220086878"/>
                    </a:ext>
                  </a:extLst>
                </a:gridCol>
                <a:gridCol w="1800200">
                  <a:extLst>
                    <a:ext uri="{9D8B030D-6E8A-4147-A177-3AD203B41FA5}">
                      <a16:colId xmlns:a16="http://schemas.microsoft.com/office/drawing/2014/main" xmlns="" val="526294173"/>
                    </a:ext>
                  </a:extLst>
                </a:gridCol>
                <a:gridCol w="1434877">
                  <a:extLst>
                    <a:ext uri="{9D8B030D-6E8A-4147-A177-3AD203B41FA5}">
                      <a16:colId xmlns:a16="http://schemas.microsoft.com/office/drawing/2014/main" xmlns="" val="3846096113"/>
                    </a:ext>
                  </a:extLst>
                </a:gridCol>
                <a:gridCol w="1043608">
                  <a:extLst>
                    <a:ext uri="{9D8B030D-6E8A-4147-A177-3AD203B41FA5}">
                      <a16:colId xmlns:a16="http://schemas.microsoft.com/office/drawing/2014/main" xmlns="" val="1372828341"/>
                    </a:ext>
                  </a:extLst>
                </a:gridCol>
              </a:tblGrid>
              <a:tr h="357208">
                <a:tc gridSpan="6">
                  <a:txBody>
                    <a:bodyPr/>
                    <a:lstStyle/>
                    <a:p>
                      <a:pPr>
                        <a:spcAft>
                          <a:spcPts val="0"/>
                        </a:spcAft>
                      </a:pPr>
                      <a:r>
                        <a:rPr lang="en-GB" sz="1200" b="1" cap="small" dirty="0">
                          <a:effectLst/>
                          <a:latin typeface="Arial" panose="020B0604020202020204" pitchFamily="34" charset="0"/>
                          <a:ea typeface="Calibri" panose="020F0502020204030204" pitchFamily="34" charset="0"/>
                          <a:cs typeface="Arial" panose="020B0604020202020204" pitchFamily="34" charset="0"/>
                        </a:rPr>
                        <a:t>Programme One: </a:t>
                      </a:r>
                      <a:r>
                        <a:rPr lang="en-GB" sz="1200" b="1" cap="small" baseline="0" dirty="0">
                          <a:effectLst/>
                          <a:latin typeface="Arial" panose="020B0604020202020204" pitchFamily="34" charset="0"/>
                          <a:ea typeface="Calibri" panose="020F0502020204030204" pitchFamily="34" charset="0"/>
                          <a:cs typeface="Arial" panose="020B0604020202020204" pitchFamily="34" charset="0"/>
                        </a:rPr>
                        <a:t>Administration</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xmlns="" val="3021877045"/>
                  </a:ext>
                </a:extLst>
              </a:tr>
              <a:tr h="621232">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p>
                      <a:pPr algn="ctr">
                        <a:spcAft>
                          <a:spcPts val="0"/>
                        </a:spcAft>
                      </a:pP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231063">
                <a:tc gridSpan="6">
                  <a:txBody>
                    <a:bodyPr/>
                    <a:lstStyle/>
                    <a:p>
                      <a:pPr>
                        <a:spcBef>
                          <a:spcPts val="1200"/>
                        </a:spcBef>
                        <a:spcAft>
                          <a:spcPts val="1200"/>
                        </a:spcAft>
                      </a:pPr>
                      <a:r>
                        <a:rPr lang="en-ZA" sz="1000" b="1" dirty="0">
                          <a:effectLst/>
                          <a:latin typeface="Arial" panose="020B0604020202020204" pitchFamily="34" charset="0"/>
                          <a:ea typeface="Calibri" panose="020F0502020204030204" pitchFamily="34" charset="0"/>
                          <a:cs typeface="Arial" panose="020B0604020202020204" pitchFamily="34" charset="0"/>
                        </a:rPr>
                        <a:t>Outcome: </a:t>
                      </a:r>
                      <a:r>
                        <a:rPr lang="en-US" sz="1000" b="1" dirty="0">
                          <a:effectLst/>
                          <a:latin typeface="Arial" panose="020B0604020202020204" pitchFamily="34" charset="0"/>
                          <a:ea typeface="Calibri" panose="020F0502020204030204" pitchFamily="34" charset="0"/>
                          <a:cs typeface="Arial" panose="020B0604020202020204" pitchFamily="34" charset="0"/>
                        </a:rPr>
                        <a:t>Improved Governance and Compliance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spcBef>
                          <a:spcPts val="1200"/>
                        </a:spcBef>
                        <a:spcAft>
                          <a:spcPts val="120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3531314904"/>
                  </a:ext>
                </a:extLst>
              </a:tr>
              <a:tr h="696977">
                <a:tc rowSpan="2">
                  <a:txBody>
                    <a:bodyPr/>
                    <a:lstStyle/>
                    <a:p>
                      <a:pPr>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1.1. </a:t>
                      </a:r>
                    </a:p>
                    <a:p>
                      <a:pPr>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Unqualified audit outcome for the Department.</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4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Unqualified audit outcome for the Department for 2019/20 Financial Year obtained.</a:t>
                      </a: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Unqualified audit outcome</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on non-financial performance information for 2020/21 financial year.</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4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457200" rtl="0" eaLnBrk="1" latinLnBrk="0" hangingPunct="1">
                        <a:lnSpc>
                          <a:spcPct val="100000"/>
                        </a:lnSpc>
                        <a:spcAft>
                          <a:spcPts val="0"/>
                        </a:spcAft>
                      </a:pPr>
                      <a:r>
                        <a:rPr lang="en-GB" sz="900" kern="1200" dirty="0">
                          <a:solidFill>
                            <a:schemeClr val="tx1"/>
                          </a:solidFill>
                          <a:effectLst/>
                          <a:latin typeface="Arial" panose="020B0604020202020204" pitchFamily="34" charset="0"/>
                          <a:ea typeface="HelveticaNeue-Light"/>
                          <a:cs typeface="+mn-cs"/>
                        </a:rPr>
                        <a:t>Unqualified audit outcome</a:t>
                      </a:r>
                      <a:endParaRPr lang="en-GB" sz="900" kern="1200" dirty="0">
                        <a:solidFill>
                          <a:schemeClr val="tx1"/>
                        </a:solidFill>
                        <a:effectLst/>
                        <a:latin typeface="Arial" panose="020B0604020202020204" pitchFamily="34" charset="0"/>
                        <a:ea typeface="Calibri" panose="020F0502020204030204" pitchFamily="34" charset="0"/>
                        <a:cs typeface="+mn-cs"/>
                      </a:endParaRPr>
                    </a:p>
                    <a:p>
                      <a:pPr marL="0" algn="l" defTabSz="457200" rtl="0" eaLnBrk="1" latinLnBrk="0" hangingPunct="1">
                        <a:lnSpc>
                          <a:spcPct val="100000"/>
                        </a:lnSpc>
                        <a:spcAft>
                          <a:spcPts val="0"/>
                        </a:spcAft>
                      </a:pPr>
                      <a:r>
                        <a:rPr lang="en-GB" sz="900" kern="1200" dirty="0">
                          <a:solidFill>
                            <a:schemeClr val="tx1"/>
                          </a:solidFill>
                          <a:effectLst/>
                          <a:latin typeface="Arial" panose="020B0604020202020204" pitchFamily="34" charset="0"/>
                          <a:ea typeface="HelveticaNeue-Light"/>
                          <a:cs typeface="+mn-cs"/>
                        </a:rPr>
                        <a:t>on non-financial performance information for 2020/21 financial year.</a:t>
                      </a:r>
                      <a:endParaRPr lang="en-GB" sz="9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339933"/>
                    </a:solid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3010282"/>
                  </a:ext>
                </a:extLst>
              </a:tr>
              <a:tr h="334767">
                <a:tc vMerge="1">
                  <a:txBody>
                    <a:bodyPr/>
                    <a:lstStyle/>
                    <a:p>
                      <a:endParaRPr lang="en-GB"/>
                    </a:p>
                  </a:txBody>
                  <a:tcPr>
                    <a:lnT w="12700" cap="flat" cmpd="sng" algn="ctr">
                      <a:solidFill>
                        <a:srgbClr val="000000"/>
                      </a:solidFill>
                      <a:prstDash val="solid"/>
                      <a:round/>
                      <a:headEnd type="none" w="med" len="med"/>
                      <a:tailEnd type="none" w="med" len="med"/>
                    </a:lnT>
                  </a:tcPr>
                </a:tc>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Unqualified audit outcome on Annual Financial Statements for 2020/21 financial year.</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effectLst/>
                        <a:latin typeface="Calibri" panose="020F0502020204030204" pitchFamily="34" charset="0"/>
                        <a:ea typeface="HelveticaNeue-Light"/>
                        <a:cs typeface="Times New Roman" panose="02020603050405020304" pitchFamily="18" charset="0"/>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HelveticaNeue-Light"/>
                          <a:cs typeface="+mn-cs"/>
                        </a:rPr>
                        <a:t>Unqualified audit outcome on Annual Financial Statements for 2020/21 financial year.</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275793"/>
                  </a:ext>
                </a:extLst>
              </a:tr>
              <a:tr h="1114853">
                <a:tc>
                  <a:txBody>
                    <a:bodyPr/>
                    <a:lstStyle/>
                    <a:p>
                      <a:r>
                        <a:rPr lang="en-ZA" sz="900" b="1" dirty="0">
                          <a:latin typeface="Arial" panose="020B0604020202020204" pitchFamily="34" charset="0"/>
                          <a:cs typeface="Arial" panose="020B0604020202020204" pitchFamily="34" charset="0"/>
                        </a:rPr>
                        <a:t>1.2. </a:t>
                      </a:r>
                    </a:p>
                    <a:p>
                      <a:r>
                        <a:rPr lang="en-ZA" sz="900" b="1" dirty="0">
                          <a:latin typeface="Arial" panose="020B0604020202020204" pitchFamily="34" charset="0"/>
                          <a:cs typeface="Arial" panose="020B0604020202020204" pitchFamily="34" charset="0"/>
                        </a:rPr>
                        <a:t>Payment register.</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4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400"/>
                        </a:spcBef>
                        <a:spcAft>
                          <a:spcPts val="4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of valid creditors paid in under 30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400"/>
                        </a:spcBef>
                        <a:spcAft>
                          <a:spcPts val="4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400"/>
                        </a:spcBef>
                        <a:spcAft>
                          <a:spcPts val="4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100% of valid creditors paid in under 25 days.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900" b="1" i="0" u="none" strike="noStrike" kern="1200" baseline="0" dirty="0">
                          <a:solidFill>
                            <a:schemeClr val="tx1"/>
                          </a:solidFill>
                          <a:latin typeface="Arial" panose="020B0604020202020204" pitchFamily="34" charset="0"/>
                          <a:ea typeface="+mn-ea"/>
                          <a:cs typeface="Arial" panose="020B0604020202020204" pitchFamily="34" charset="0"/>
                        </a:rPr>
                        <a:t>Target Not Achieved:</a:t>
                      </a:r>
                    </a:p>
                    <a:p>
                      <a:endParaRPr lang="en-GB" sz="9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99.8% of valid creditors were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paid within 25 days.</a:t>
                      </a:r>
                      <a:r>
                        <a:rPr lang="en-GB" sz="900"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400"/>
                        </a:spcBef>
                        <a:spcAft>
                          <a:spcPts val="400"/>
                        </a:spcAft>
                      </a:pPr>
                      <a:r>
                        <a:rPr lang="en-GB" sz="900"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0.2% of valid creditors were not paid within 25</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days.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Reliance on an Excel spreadsheet,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which requires</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constant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monitoring and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absence of a</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web-based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invoice tracking</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system to enable proactive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monitoring and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escalation.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934157"/>
                  </a:ext>
                </a:extLst>
              </a:tr>
              <a:tr h="1114853">
                <a:tc>
                  <a:txBody>
                    <a:bodyPr/>
                    <a:lstStyle/>
                    <a:p>
                      <a:r>
                        <a:rPr lang="en-ZA" sz="900" b="1" dirty="0">
                          <a:latin typeface="Arial" panose="020B0604020202020204" pitchFamily="34" charset="0"/>
                          <a:cs typeface="Arial" panose="020B0604020202020204" pitchFamily="34" charset="0"/>
                        </a:rPr>
                        <a:t>1.3. </a:t>
                      </a:r>
                    </a:p>
                    <a:p>
                      <a:r>
                        <a:rPr lang="en-ZA" sz="900" b="1" dirty="0">
                          <a:latin typeface="Arial" panose="020B0604020202020204" pitchFamily="34" charset="0"/>
                          <a:cs typeface="Arial" panose="020B0604020202020204" pitchFamily="34" charset="0"/>
                        </a:rPr>
                        <a:t>Expenditure Report.</a:t>
                      </a:r>
                    </a:p>
                  </a:txBody>
                  <a:tcPr marL="12167" marR="1216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4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4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 Variance on annual budget.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4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4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&lt;5% variance on annual budget.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900" b="1" i="0" u="none" strike="noStrike" kern="1200" baseline="0" dirty="0">
                          <a:solidFill>
                            <a:schemeClr val="tx1"/>
                          </a:solidFill>
                          <a:latin typeface="Arial" panose="020B0604020202020204" pitchFamily="34" charset="0"/>
                          <a:ea typeface="+mn-ea"/>
                          <a:cs typeface="Arial" panose="020B0604020202020204" pitchFamily="34" charset="0"/>
                        </a:rPr>
                        <a:t>Target Achieved:</a:t>
                      </a:r>
                    </a:p>
                    <a:p>
                      <a:endParaRPr lang="en-GB" sz="9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0.9% variance on annual budget.</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400"/>
                        </a:spcAft>
                      </a:pPr>
                      <a:r>
                        <a:rPr lang="en-GB" sz="900"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000332"/>
                  </a:ext>
                </a:extLst>
              </a:tr>
            </a:tbl>
          </a:graphicData>
        </a:graphic>
      </p:graphicFrame>
      <p:grpSp>
        <p:nvGrpSpPr>
          <p:cNvPr id="3" name="Group 4">
            <a:extLst>
              <a:ext uri="{FF2B5EF4-FFF2-40B4-BE49-F238E27FC236}">
                <a16:creationId xmlns:a16="http://schemas.microsoft.com/office/drawing/2014/main" xmlns="" id="{DE65CD03-B734-4DC4-D42E-1EE3EFB29E02}"/>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0A144E06-DEBA-B2FF-5AD0-A6F7586CD3AB}"/>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E4B4C75B-16A2-48C1-E3BF-DD01E0C8522C}"/>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6">
              <a:extLst>
                <a:ext uri="{FF2B5EF4-FFF2-40B4-BE49-F238E27FC236}">
                  <a16:creationId xmlns:a16="http://schemas.microsoft.com/office/drawing/2014/main" xmlns="" id="{EDB84BC6-EC2E-BCC7-CCCA-1595878496B4}"/>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C6748521-F286-DCCF-C5F0-E1BFC139473E}"/>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50</a:t>
              </a:r>
            </a:p>
          </p:txBody>
        </p:sp>
      </p:grpSp>
    </p:spTree>
    <p:extLst>
      <p:ext uri="{BB962C8B-B14F-4D97-AF65-F5344CB8AC3E}">
        <p14:creationId xmlns:p14="http://schemas.microsoft.com/office/powerpoint/2010/main" xmlns="" val="423038460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2688" y="5751"/>
            <a:ext cx="9140400" cy="671405"/>
          </a:xfrm>
          <a:prstGeom prst="rect">
            <a:avLst/>
          </a:prstGeom>
          <a:solidFill>
            <a:srgbClr val="00764B"/>
          </a:solidFill>
        </p:spPr>
      </p:sp>
      <p:sp>
        <p:nvSpPr>
          <p:cNvPr id="6" name="TextBox 5">
            <a:extLst>
              <a:ext uri="{FF2B5EF4-FFF2-40B4-BE49-F238E27FC236}">
                <a16:creationId xmlns:a16="http://schemas.microsoft.com/office/drawing/2014/main" xmlns="" id="{A5E03843-036D-467F-B398-2EF8E4B466EA}"/>
              </a:ext>
            </a:extLst>
          </p:cNvPr>
          <p:cNvSpPr txBox="1"/>
          <p:nvPr/>
        </p:nvSpPr>
        <p:spPr>
          <a:xfrm>
            <a:off x="400860" y="215491"/>
            <a:ext cx="8752228"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cs typeface="Arial" panose="020B0604020202020204" pitchFamily="34" charset="0"/>
              </a:rPr>
              <a:t>Overall Performance by Programme 1 – Administration   </a:t>
            </a:r>
            <a:endParaRPr lang="en-ZA" sz="2400" b="1" cap="small" dirty="0">
              <a:solidFill>
                <a:schemeClr val="bg1"/>
              </a:solidFill>
              <a:latin typeface="Arial" panose="020B0604020202020204" pitchFamily="34" charset="0"/>
              <a:cs typeface="Arial" panose="020B0604020202020204" pitchFamily="34" charset="0"/>
            </a:endParaRPr>
          </a:p>
        </p:txBody>
      </p:sp>
      <p:graphicFrame>
        <p:nvGraphicFramePr>
          <p:cNvPr id="4" name="Content Placeholder 6">
            <a:extLst>
              <a:ext uri="{FF2B5EF4-FFF2-40B4-BE49-F238E27FC236}">
                <a16:creationId xmlns:a16="http://schemas.microsoft.com/office/drawing/2014/main" xmlns="" id="{BEC55AEF-C2AF-336B-086D-56EAD6B3C50E}"/>
              </a:ext>
            </a:extLst>
          </p:cNvPr>
          <p:cNvGraphicFramePr>
            <a:graphicFrameLocks/>
          </p:cNvGraphicFramePr>
          <p:nvPr/>
        </p:nvGraphicFramePr>
        <p:xfrm>
          <a:off x="21265" y="721876"/>
          <a:ext cx="9144002" cy="5909345"/>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670081">
                  <a:extLst>
                    <a:ext uri="{9D8B030D-6E8A-4147-A177-3AD203B41FA5}">
                      <a16:colId xmlns:a16="http://schemas.microsoft.com/office/drawing/2014/main" xmlns="" val="1126693388"/>
                    </a:ext>
                  </a:extLst>
                </a:gridCol>
                <a:gridCol w="1584176">
                  <a:extLst>
                    <a:ext uri="{9D8B030D-6E8A-4147-A177-3AD203B41FA5}">
                      <a16:colId xmlns:a16="http://schemas.microsoft.com/office/drawing/2014/main" xmlns="" val="1608294869"/>
                    </a:ext>
                  </a:extLst>
                </a:gridCol>
                <a:gridCol w="1800200">
                  <a:extLst>
                    <a:ext uri="{9D8B030D-6E8A-4147-A177-3AD203B41FA5}">
                      <a16:colId xmlns:a16="http://schemas.microsoft.com/office/drawing/2014/main" xmlns="" val="2363919661"/>
                    </a:ext>
                  </a:extLst>
                </a:gridCol>
                <a:gridCol w="1167408">
                  <a:extLst>
                    <a:ext uri="{9D8B030D-6E8A-4147-A177-3AD203B41FA5}">
                      <a16:colId xmlns:a16="http://schemas.microsoft.com/office/drawing/2014/main" xmlns="" val="3948225776"/>
                    </a:ext>
                  </a:extLst>
                </a:gridCol>
                <a:gridCol w="272752">
                  <a:extLst>
                    <a:ext uri="{9D8B030D-6E8A-4147-A177-3AD203B41FA5}">
                      <a16:colId xmlns:a16="http://schemas.microsoft.com/office/drawing/2014/main" xmlns="" val="2022716452"/>
                    </a:ext>
                  </a:extLst>
                </a:gridCol>
                <a:gridCol w="1418604">
                  <a:extLst>
                    <a:ext uri="{9D8B030D-6E8A-4147-A177-3AD203B41FA5}">
                      <a16:colId xmlns:a16="http://schemas.microsoft.com/office/drawing/2014/main" xmlns="" val="3983996367"/>
                    </a:ext>
                  </a:extLst>
                </a:gridCol>
              </a:tblGrid>
              <a:tr h="345107">
                <a:tc gridSpan="7">
                  <a:txBody>
                    <a:bodyPr/>
                    <a:lstStyle/>
                    <a:p>
                      <a:pPr>
                        <a:spcAft>
                          <a:spcPts val="0"/>
                        </a:spcAft>
                      </a:pPr>
                      <a:r>
                        <a:rPr lang="en-GB" sz="1200" b="1" cap="small" dirty="0">
                          <a:effectLst/>
                          <a:latin typeface="Arial" panose="020B0604020202020204" pitchFamily="34" charset="0"/>
                          <a:ea typeface="Calibri" panose="020F0502020204030204" pitchFamily="34" charset="0"/>
                          <a:cs typeface="Arial" panose="020B0604020202020204" pitchFamily="34" charset="0"/>
                        </a:rPr>
                        <a:t>Programme One: </a:t>
                      </a:r>
                      <a:r>
                        <a:rPr lang="en-GB" sz="1200" b="1" cap="small" baseline="0" dirty="0">
                          <a:effectLst/>
                          <a:latin typeface="Arial" panose="020B0604020202020204" pitchFamily="34" charset="0"/>
                          <a:ea typeface="Calibri" panose="020F0502020204030204" pitchFamily="34" charset="0"/>
                          <a:cs typeface="Arial" panose="020B0604020202020204" pitchFamily="34" charset="0"/>
                        </a:rPr>
                        <a:t>Administration</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021877045"/>
                  </a:ext>
                </a:extLst>
              </a:tr>
              <a:tr h="600187">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p>
                      <a:pPr algn="ctr">
                        <a:spcAft>
                          <a:spcPts val="0"/>
                        </a:spcAft>
                      </a:pP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gridSpan="2">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hMerge="1">
                  <a:txBody>
                    <a:bodyPr/>
                    <a:lstStyle/>
                    <a:p>
                      <a:pPr algn="ctr">
                        <a:spcAft>
                          <a:spcPts val="0"/>
                        </a:spcAft>
                      </a:pP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223235">
                <a:tc gridSpan="7">
                  <a:txBody>
                    <a:bodyPr/>
                    <a:lstStyle/>
                    <a:p>
                      <a:pPr>
                        <a:spcBef>
                          <a:spcPts val="1200"/>
                        </a:spcBef>
                        <a:spcAft>
                          <a:spcPts val="120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US" sz="900" b="1" dirty="0">
                          <a:effectLst/>
                          <a:latin typeface="Arial" panose="020B0604020202020204" pitchFamily="34" charset="0"/>
                          <a:ea typeface="Calibri" panose="020F0502020204030204" pitchFamily="34" charset="0"/>
                          <a:cs typeface="Arial" panose="020B0604020202020204" pitchFamily="34" charset="0"/>
                        </a:rPr>
                        <a:t>Improved Governance and Compliance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531314904"/>
                  </a:ext>
                </a:extLst>
              </a:tr>
              <a:tr h="2782783">
                <a:tc>
                  <a:txBody>
                    <a:bodyPr/>
                    <a:lstStyle/>
                    <a:p>
                      <a:pPr>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1.4. </a:t>
                      </a:r>
                    </a:p>
                    <a:p>
                      <a:pPr>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90% filled posts.</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achieved:</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GB" sz="900" b="1" dirty="0">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9.7% vacancy rate in funded posts.</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900" b="1" i="0" u="none" strike="noStrike" kern="1200" baseline="0" dirty="0">
                          <a:solidFill>
                            <a:schemeClr val="tx1"/>
                          </a:solidFill>
                          <a:latin typeface="Arial" panose="020B0604020202020204" pitchFamily="34" charset="0"/>
                          <a:ea typeface="+mn-ea"/>
                          <a:cs typeface="Arial" panose="020B0604020202020204" pitchFamily="34" charset="0"/>
                        </a:rPr>
                        <a:t>Target Not Achieved:</a:t>
                      </a:r>
                    </a:p>
                    <a:p>
                      <a:endParaRPr lang="en-GB" sz="9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16.2% vacancy rate in funded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permanent 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Under achievement of 6.2% vacancy rate in funded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At the end of the financial year under review, the Department had 34 vacancies.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moratorium that was introduced in August 2021</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had a significant contribution</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toward this high vacancy rate.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Following the request from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Department to the Minister to lift the moratorium so as to address the high vacancy rate 17 permanent posts were approved, between 25 October 2021 and 1 March 2022, for recruitment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processes to commence. In</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addition to the impediments</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caused by the moratorium, the Department experienced 19</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permanent staff terminations.</a:t>
                      </a:r>
                    </a:p>
                    <a:p>
                      <a:endParaRPr lang="en-GB" sz="9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At the end of the financial year under review,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Department had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34 vacancies.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moratorium that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was introduced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in August 2021</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had a significant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contribution</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toward this high</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vacancy rate.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Following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request from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Department to</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the Minister to lift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the moratorium</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so as to address the high vacancy rate 17</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permanent posts</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were approved,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between 25</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October 2021 and</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1 March 2022,</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for recruitment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processes to</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commence. In</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addition to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impediments</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caused by the</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moratorium,</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the Department</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experienced 19</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permanent staff</a:t>
                      </a:r>
                    </a:p>
                    <a:p>
                      <a:r>
                        <a:rPr lang="en-GB" sz="900" b="0" i="0" u="none" strike="noStrike" kern="1200" baseline="0" dirty="0">
                          <a:solidFill>
                            <a:schemeClr val="tx1"/>
                          </a:solidFill>
                          <a:latin typeface="Arial" panose="020B0604020202020204" pitchFamily="34" charset="0"/>
                          <a:ea typeface="+mn-ea"/>
                          <a:cs typeface="Arial" panose="020B0604020202020204" pitchFamily="34" charset="0"/>
                        </a:rPr>
                        <a:t>terminations.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19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1.5. ≥50% female in SMS employed.</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r>
                        <a:rPr lang="en-GB" sz="900" dirty="0">
                          <a:effectLst/>
                          <a:latin typeface="Arial" panose="020B0604020202020204" pitchFamily="34" charset="0"/>
                          <a:ea typeface="Calibri" panose="020F0502020204030204" pitchFamily="34" charset="0"/>
                        </a:rPr>
                        <a:t>57.1% of female SMS representation.</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rPr>
                        <a:t>≥ 50% of female SMS representation</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Target Not Achieved: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r>
                        <a:rPr lang="en-GB" sz="900" dirty="0">
                          <a:effectLst/>
                          <a:latin typeface="Arial" panose="020B0604020202020204" pitchFamily="34" charset="0"/>
                          <a:ea typeface="Calibri" panose="020F0502020204030204" pitchFamily="34" charset="0"/>
                        </a:rPr>
                        <a:t>47.1% of female SMS representation</a:t>
                      </a:r>
                      <a:endParaRPr lang="en-GB" sz="9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GB" sz="900" dirty="0">
                          <a:effectLst/>
                          <a:latin typeface="Arial" panose="020B0604020202020204" pitchFamily="34" charset="0"/>
                          <a:ea typeface="Calibri" panose="020F0502020204030204" pitchFamily="34" charset="0"/>
                        </a:rPr>
                        <a:t>Under achievement of 2.9% of female SMS representation.</a:t>
                      </a:r>
                      <a:endParaRPr lang="en-GB" sz="9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r>
                        <a:rPr lang="en-US" sz="900" b="0" i="0" u="none" strike="noStrike" kern="1200" baseline="0" dirty="0">
                          <a:solidFill>
                            <a:schemeClr val="tx1"/>
                          </a:solidFill>
                          <a:latin typeface="Arial" panose="020B0604020202020204" pitchFamily="34" charset="0"/>
                          <a:ea typeface="+mn-ea"/>
                          <a:cs typeface="+mn-cs"/>
                        </a:rPr>
                        <a:t>Termination of 5 females in SMS and 2 males (4 within the Department and 3 within Ministry). </a:t>
                      </a:r>
                    </a:p>
                    <a:p>
                      <a:endParaRPr lang="en-US" sz="900" b="0" i="0" u="none" strike="noStrike" kern="1200" baseline="0" dirty="0">
                        <a:solidFill>
                          <a:schemeClr val="tx1"/>
                        </a:solidFill>
                        <a:latin typeface="Arial" panose="020B0604020202020204" pitchFamily="34" charset="0"/>
                        <a:ea typeface="+mn-ea"/>
                        <a:cs typeface="+mn-cs"/>
                      </a:endParaRPr>
                    </a:p>
                    <a:p>
                      <a:r>
                        <a:rPr lang="en-US" sz="900" b="0" i="0" u="none" strike="noStrike" kern="1200" baseline="0" dirty="0">
                          <a:solidFill>
                            <a:schemeClr val="tx1"/>
                          </a:solidFill>
                          <a:latin typeface="Arial" panose="020B0604020202020204" pitchFamily="34" charset="0"/>
                          <a:ea typeface="+mn-ea"/>
                          <a:cs typeface="+mn-cs"/>
                        </a:rPr>
                        <a:t>Appointment of 5 males and 1 female in SMS (1 within the Department and 5 within Ministry).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xmlns="" val="538830370"/>
                  </a:ext>
                </a:extLst>
              </a:tr>
              <a:tr h="611190">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1.6. ≥3.2% representation of PWDs.</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dirty="0">
                          <a:effectLst/>
                          <a:latin typeface="Arial" panose="020B0604020202020204" pitchFamily="34" charset="0"/>
                          <a:ea typeface="Calibri" panose="020F0502020204030204" pitchFamily="34" charset="0"/>
                        </a:rPr>
                        <a:t>3.3% representation of PWDs.</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≥3.2% representation of PWDs.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representation of PWDs.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N/A</a:t>
                      </a:r>
                      <a:endParaRPr lang="en-GB" sz="9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r>
                        <a:rPr lang="en-US" sz="900" b="0" i="0" u="none" strike="noStrike" kern="1200" baseline="0" dirty="0">
                          <a:solidFill>
                            <a:schemeClr val="tx1"/>
                          </a:solidFill>
                          <a:latin typeface="Arial" panose="020B0604020202020204" pitchFamily="34" charset="0"/>
                          <a:ea typeface="+mn-ea"/>
                          <a:cs typeface="+mn-cs"/>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xmlns="" val="2209299851"/>
                  </a:ext>
                </a:extLst>
              </a:tr>
            </a:tbl>
          </a:graphicData>
        </a:graphic>
      </p:graphicFrame>
      <p:sp>
        <p:nvSpPr>
          <p:cNvPr id="5" name="TextBox 4">
            <a:extLst>
              <a:ext uri="{FF2B5EF4-FFF2-40B4-BE49-F238E27FC236}">
                <a16:creationId xmlns:a16="http://schemas.microsoft.com/office/drawing/2014/main" xmlns="" id="{345D07A5-C2C5-70EF-AA95-691D2BF71659}"/>
              </a:ext>
            </a:extLst>
          </p:cNvPr>
          <p:cNvSpPr txBox="1"/>
          <p:nvPr/>
        </p:nvSpPr>
        <p:spPr>
          <a:xfrm>
            <a:off x="8534400" y="6482316"/>
            <a:ext cx="571104" cy="369332"/>
          </a:xfrm>
          <a:prstGeom prst="rect">
            <a:avLst/>
          </a:prstGeom>
          <a:noFill/>
        </p:spPr>
        <p:txBody>
          <a:bodyPr wrap="square" rtlCol="0">
            <a:spAutoFit/>
          </a:bodyPr>
          <a:lstStyle/>
          <a:p>
            <a:r>
              <a:rPr lang="en-ZA" dirty="0"/>
              <a:t>51</a:t>
            </a:r>
          </a:p>
        </p:txBody>
      </p:sp>
    </p:spTree>
    <p:extLst>
      <p:ext uri="{BB962C8B-B14F-4D97-AF65-F5344CB8AC3E}">
        <p14:creationId xmlns:p14="http://schemas.microsoft.com/office/powerpoint/2010/main" xmlns="" val="29530847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2688" y="5751"/>
            <a:ext cx="9140400" cy="694823"/>
          </a:xfrm>
          <a:prstGeom prst="rect">
            <a:avLst/>
          </a:prstGeom>
          <a:solidFill>
            <a:srgbClr val="00764B"/>
          </a:solidFill>
        </p:spPr>
      </p:sp>
      <p:sp>
        <p:nvSpPr>
          <p:cNvPr id="6" name="TextBox 5">
            <a:extLst>
              <a:ext uri="{FF2B5EF4-FFF2-40B4-BE49-F238E27FC236}">
                <a16:creationId xmlns:a16="http://schemas.microsoft.com/office/drawing/2014/main" xmlns="" id="{A5E03843-036D-467F-B398-2EF8E4B466EA}"/>
              </a:ext>
            </a:extLst>
          </p:cNvPr>
          <p:cNvSpPr txBox="1"/>
          <p:nvPr/>
        </p:nvSpPr>
        <p:spPr>
          <a:xfrm>
            <a:off x="400860" y="215491"/>
            <a:ext cx="8752228"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cs typeface="Arial" panose="020B0604020202020204" pitchFamily="34" charset="0"/>
              </a:rPr>
              <a:t>Overall Performance by Programme 1 – Administration   </a:t>
            </a:r>
            <a:endParaRPr lang="en-ZA" sz="2400" b="1" cap="small"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6">
            <a:extLst>
              <a:ext uri="{FF2B5EF4-FFF2-40B4-BE49-F238E27FC236}">
                <a16:creationId xmlns:a16="http://schemas.microsoft.com/office/drawing/2014/main" xmlns="" id="{E4AA848C-9D1A-7F9F-9180-94D6671C8215}"/>
              </a:ext>
            </a:extLst>
          </p:cNvPr>
          <p:cNvGraphicFramePr>
            <a:graphicFrameLocks/>
          </p:cNvGraphicFramePr>
          <p:nvPr/>
        </p:nvGraphicFramePr>
        <p:xfrm>
          <a:off x="12688" y="753947"/>
          <a:ext cx="9144002" cy="5808160"/>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499731">
                  <a:extLst>
                    <a:ext uri="{9D8B030D-6E8A-4147-A177-3AD203B41FA5}">
                      <a16:colId xmlns:a16="http://schemas.microsoft.com/office/drawing/2014/main" xmlns="" val="1126693388"/>
                    </a:ext>
                  </a:extLst>
                </a:gridCol>
                <a:gridCol w="1524000">
                  <a:extLst>
                    <a:ext uri="{9D8B030D-6E8A-4147-A177-3AD203B41FA5}">
                      <a16:colId xmlns:a16="http://schemas.microsoft.com/office/drawing/2014/main" xmlns="" val="3281487113"/>
                    </a:ext>
                  </a:extLst>
                </a:gridCol>
                <a:gridCol w="1676400">
                  <a:extLst>
                    <a:ext uri="{9D8B030D-6E8A-4147-A177-3AD203B41FA5}">
                      <a16:colId xmlns:a16="http://schemas.microsoft.com/office/drawing/2014/main" xmlns="" val="4104938617"/>
                    </a:ext>
                  </a:extLst>
                </a:gridCol>
                <a:gridCol w="1600200">
                  <a:extLst>
                    <a:ext uri="{9D8B030D-6E8A-4147-A177-3AD203B41FA5}">
                      <a16:colId xmlns:a16="http://schemas.microsoft.com/office/drawing/2014/main" xmlns="" val="915738442"/>
                    </a:ext>
                  </a:extLst>
                </a:gridCol>
                <a:gridCol w="1612890">
                  <a:extLst>
                    <a:ext uri="{9D8B030D-6E8A-4147-A177-3AD203B41FA5}">
                      <a16:colId xmlns:a16="http://schemas.microsoft.com/office/drawing/2014/main" xmlns="" val="28935233"/>
                    </a:ext>
                  </a:extLst>
                </a:gridCol>
              </a:tblGrid>
              <a:tr h="357208">
                <a:tc gridSpan="6">
                  <a:txBody>
                    <a:bodyPr/>
                    <a:lstStyle/>
                    <a:p>
                      <a:pPr>
                        <a:spcAft>
                          <a:spcPts val="0"/>
                        </a:spcAft>
                      </a:pPr>
                      <a:r>
                        <a:rPr lang="en-GB" sz="1200" b="1" cap="small" dirty="0">
                          <a:effectLst/>
                          <a:latin typeface="Arial" panose="020B0604020202020204" pitchFamily="34" charset="0"/>
                          <a:ea typeface="Calibri" panose="020F0502020204030204" pitchFamily="34" charset="0"/>
                          <a:cs typeface="Arial" panose="020B0604020202020204" pitchFamily="34" charset="0"/>
                        </a:rPr>
                        <a:t>Programme One: </a:t>
                      </a:r>
                      <a:r>
                        <a:rPr lang="en-GB" sz="1200" b="1" cap="small" baseline="0" dirty="0">
                          <a:effectLst/>
                          <a:latin typeface="Arial" panose="020B0604020202020204" pitchFamily="34" charset="0"/>
                          <a:ea typeface="Calibri" panose="020F0502020204030204" pitchFamily="34" charset="0"/>
                          <a:cs typeface="Arial" panose="020B0604020202020204" pitchFamily="34" charset="0"/>
                        </a:rPr>
                        <a:t>Administration</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021877045"/>
                  </a:ext>
                </a:extLst>
              </a:tr>
              <a:tr h="621232">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p>
                      <a:pPr algn="ctr">
                        <a:spcAft>
                          <a:spcPts val="0"/>
                        </a:spcAft>
                      </a:pP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231063">
                <a:tc gridSpan="6">
                  <a:txBody>
                    <a:bodyPr/>
                    <a:lstStyle/>
                    <a:p>
                      <a:pPr>
                        <a:spcBef>
                          <a:spcPts val="1200"/>
                        </a:spcBef>
                        <a:spcAft>
                          <a:spcPts val="120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US" sz="900" b="1" dirty="0">
                          <a:effectLst/>
                          <a:latin typeface="Arial" panose="020B0604020202020204" pitchFamily="34" charset="0"/>
                          <a:ea typeface="Calibri" panose="020F0502020204030204" pitchFamily="34" charset="0"/>
                          <a:cs typeface="Arial" panose="020B0604020202020204" pitchFamily="34" charset="0"/>
                        </a:rPr>
                        <a:t>Improved Governance and Compliance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531314904"/>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1.7. DSBD and its Agencies’ public engagement </a:t>
                      </a:r>
                      <a:r>
                        <a:rPr lang="en-US" sz="900" b="1" dirty="0" err="1">
                          <a:effectLst/>
                          <a:latin typeface="Arial" panose="020B0604020202020204" pitchFamily="34" charset="0"/>
                          <a:ea typeface="Calibri" panose="020F0502020204030204" pitchFamily="34" charset="0"/>
                          <a:cs typeface="+mn-cs"/>
                        </a:rPr>
                        <a:t>programmes</a:t>
                      </a:r>
                      <a:r>
                        <a:rPr lang="en-US" sz="900" b="1" dirty="0">
                          <a:effectLst/>
                          <a:latin typeface="Arial" panose="020B0604020202020204" pitchFamily="34" charset="0"/>
                          <a:ea typeface="Calibri" panose="020F0502020204030204" pitchFamily="34" charset="0"/>
                          <a:cs typeface="+mn-cs"/>
                        </a:rPr>
                        <a:t> implemented in District Municipalities.</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N/A</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24 DSBD and its Agencies’ public engagement programmes implemented in District Municipalities.</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82 DSBD and its Agencies’ public engagement programmes implemented in District Municipalities.</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Over achievement of 58 DSBD and its Agencies’ public engagement programmes implemented in District Municipalities. </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b="0" i="0" u="none" strike="noStrike" kern="1200" baseline="0" dirty="0">
                          <a:solidFill>
                            <a:schemeClr val="tx1"/>
                          </a:solidFill>
                          <a:latin typeface="Arial" panose="020B0604020202020204" pitchFamily="34" charset="0"/>
                          <a:ea typeface="+mn-ea"/>
                          <a:cs typeface="+mn-cs"/>
                        </a:rPr>
                        <a:t>The Department gained new leadership (Minister and Deputy Minister) on 5 August 2021. </a:t>
                      </a:r>
                    </a:p>
                    <a:p>
                      <a:r>
                        <a:rPr lang="en-US" sz="900" b="0" i="0" u="none" strike="noStrike" kern="1200" baseline="0" dirty="0">
                          <a:solidFill>
                            <a:schemeClr val="tx1"/>
                          </a:solidFill>
                          <a:latin typeface="Arial" panose="020B0604020202020204" pitchFamily="34" charset="0"/>
                          <a:ea typeface="+mn-ea"/>
                          <a:cs typeface="+mn-cs"/>
                        </a:rPr>
                        <a:t>The new leadership </a:t>
                      </a:r>
                      <a:r>
                        <a:rPr lang="en-US" sz="900" b="0" i="0" u="none" strike="noStrike" kern="1200" baseline="0" dirty="0" err="1">
                          <a:solidFill>
                            <a:schemeClr val="tx1"/>
                          </a:solidFill>
                          <a:latin typeface="Arial" panose="020B0604020202020204" pitchFamily="34" charset="0"/>
                          <a:ea typeface="+mn-ea"/>
                          <a:cs typeface="+mn-cs"/>
                        </a:rPr>
                        <a:t>prioritised</a:t>
                      </a:r>
                      <a:r>
                        <a:rPr lang="en-US" sz="900" b="0" i="0" u="none" strike="noStrike" kern="1200" baseline="0" dirty="0">
                          <a:solidFill>
                            <a:schemeClr val="tx1"/>
                          </a:solidFill>
                          <a:latin typeface="Arial" panose="020B0604020202020204" pitchFamily="34" charset="0"/>
                          <a:ea typeface="+mn-ea"/>
                          <a:cs typeface="+mn-cs"/>
                        </a:rPr>
                        <a:t> engagements with the stakeholders that the Department is entrusted to serve (SMMEs, Co-operatives and Informal Traders). As such the Minister and Deputy Minister embarked on a countrywide Roadshows, promoting the Small Business Development Portfolio’s </a:t>
                      </a:r>
                      <a:r>
                        <a:rPr lang="en-US" sz="900" b="0" i="0" u="none" strike="noStrike" kern="1200" baseline="0" dirty="0" err="1">
                          <a:solidFill>
                            <a:schemeClr val="tx1"/>
                          </a:solidFill>
                          <a:latin typeface="Arial" panose="020B0604020202020204" pitchFamily="34" charset="0"/>
                          <a:ea typeface="+mn-ea"/>
                          <a:cs typeface="+mn-cs"/>
                        </a:rPr>
                        <a:t>programmes</a:t>
                      </a:r>
                      <a:r>
                        <a:rPr lang="en-US" sz="900" b="0" i="0" u="none" strike="noStrike" kern="1200" baseline="0" dirty="0">
                          <a:solidFill>
                            <a:schemeClr val="tx1"/>
                          </a:solidFill>
                          <a:latin typeface="Arial" panose="020B0604020202020204" pitchFamily="34" charset="0"/>
                          <a:ea typeface="+mn-ea"/>
                          <a:cs typeface="+mn-cs"/>
                        </a:rPr>
                        <a:t> through public engagements within District Municipalities, hence the variance of 58 DSBD and its Agencies’ public engagement </a:t>
                      </a:r>
                      <a:r>
                        <a:rPr lang="en-US" sz="900" b="0" i="0" u="none" strike="noStrike" kern="1200" baseline="0" dirty="0" err="1">
                          <a:solidFill>
                            <a:schemeClr val="tx1"/>
                          </a:solidFill>
                          <a:latin typeface="Arial" panose="020B0604020202020204" pitchFamily="34" charset="0"/>
                          <a:ea typeface="+mn-ea"/>
                          <a:cs typeface="+mn-cs"/>
                        </a:rPr>
                        <a:t>programmes</a:t>
                      </a:r>
                      <a:r>
                        <a:rPr lang="en-US" sz="900" b="0" i="0" u="none" strike="noStrike" kern="1200" baseline="0" dirty="0">
                          <a:solidFill>
                            <a:schemeClr val="tx1"/>
                          </a:solidFill>
                          <a:latin typeface="Arial" panose="020B0604020202020204" pitchFamily="34" charset="0"/>
                          <a:ea typeface="+mn-ea"/>
                          <a:cs typeface="+mn-cs"/>
                        </a:rPr>
                        <a:t> implemented in District Municipalities. </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6141">
                <a:tc gridSpan="6">
                  <a:txBody>
                    <a:bodyPr/>
                    <a:lstStyle/>
                    <a:p>
                      <a:pPr>
                        <a:spcAft>
                          <a:spcPts val="0"/>
                        </a:spcAft>
                      </a:pPr>
                      <a:r>
                        <a:rPr lang="en-GB" sz="900" b="1" dirty="0">
                          <a:effectLst/>
                          <a:latin typeface="Arial" panose="020B0604020202020204" pitchFamily="34" charset="0"/>
                          <a:ea typeface="Calibri" panose="020F0502020204030204" pitchFamily="34" charset="0"/>
                        </a:rPr>
                        <a:t>Outcome: Improved integrated and streamlined business processes and systems.</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hMerge="1">
                  <a:txBody>
                    <a:bodyPr/>
                    <a:lstStyle/>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10928084"/>
                  </a:ext>
                </a:extLst>
              </a:tr>
              <a:tr h="632621">
                <a:tc>
                  <a:txBody>
                    <a:bodyPr/>
                    <a:lstStyle/>
                    <a:p>
                      <a:pPr>
                        <a:spcAft>
                          <a:spcPts val="0"/>
                        </a:spcAft>
                      </a:pPr>
                      <a:r>
                        <a:rPr lang="en-ZA" sz="900" b="1" dirty="0">
                          <a:effectLst/>
                          <a:latin typeface="Arial" panose="020B0604020202020204" pitchFamily="34" charset="0"/>
                          <a:ea typeface="Calibri" panose="020F0502020204030204" pitchFamily="34" charset="0"/>
                          <a:cs typeface="+mn-cs"/>
                        </a:rPr>
                        <a:t>2.1 Phase 3: SMME Database implemented.</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Arial" panose="020B0604020202020204" pitchFamily="34" charset="0"/>
                          <a:ea typeface="Calibri" panose="020F0502020204030204" pitchFamily="34" charset="0"/>
                          <a:cs typeface="+mn-cs"/>
                        </a:rPr>
                        <a:t>Target achieved:</a:t>
                      </a:r>
                    </a:p>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US" sz="900" b="0" dirty="0">
                          <a:effectLst/>
                          <a:latin typeface="Arial" panose="020B0604020202020204" pitchFamily="34" charset="0"/>
                          <a:ea typeface="Calibri" panose="020F0502020204030204" pitchFamily="34" charset="0"/>
                          <a:cs typeface="+mn-cs"/>
                        </a:rPr>
                        <a:t>Phase 2: SMME Database – government Agencies integrated data implemented.</a:t>
                      </a:r>
                    </a:p>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Phase 3: SMME Database – Key Trade Exchange Platform integrated and enhanced reporting implemented.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900" b="1" kern="1200" dirty="0">
                          <a:solidFill>
                            <a:srgbClr val="000000"/>
                          </a:solidFill>
                          <a:effectLst/>
                          <a:latin typeface="Arial" panose="020B0604020202020204" pitchFamily="34" charset="0"/>
                          <a:ea typeface="HelveticaNeue-Light"/>
                          <a:cs typeface="Times New Roman" panose="02020603050405020304" pitchFamily="18" charset="0"/>
                        </a:rPr>
                        <a:t>Target achieved: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GB" sz="900" kern="1200" dirty="0">
                          <a:solidFill>
                            <a:srgbClr val="000000"/>
                          </a:solidFill>
                          <a:effectLst/>
                          <a:latin typeface="Arial" panose="020B0604020202020204" pitchFamily="34" charset="0"/>
                          <a:ea typeface="HelveticaNeue-Light"/>
                          <a:cs typeface="Times New Roman" panose="02020603050405020304" pitchFamily="18" charset="0"/>
                        </a:rPr>
                        <a:t>Phase 3: SMME Database – Key Trade Exchange Platform integrated and enhanced reporting implemented.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nSpc>
                          <a:spcPct val="115000"/>
                        </a:lnSpc>
                        <a:spcBef>
                          <a:spcPts val="0"/>
                        </a:spcBef>
                        <a:spcAft>
                          <a:spcPts val="0"/>
                        </a:spcAft>
                      </a:pPr>
                      <a:r>
                        <a:rPr lang="en-US" sz="900" b="0" dirty="0">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b="0" dirty="0">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37121801"/>
                  </a:ext>
                </a:extLst>
              </a:tr>
            </a:tbl>
          </a:graphicData>
        </a:graphic>
      </p:graphicFrame>
      <p:sp>
        <p:nvSpPr>
          <p:cNvPr id="3" name="TextBox 2">
            <a:extLst>
              <a:ext uri="{FF2B5EF4-FFF2-40B4-BE49-F238E27FC236}">
                <a16:creationId xmlns:a16="http://schemas.microsoft.com/office/drawing/2014/main" xmlns="" id="{8CD34CE9-2B03-449B-15AA-7A4AE87D8A5B}"/>
              </a:ext>
            </a:extLst>
          </p:cNvPr>
          <p:cNvSpPr txBox="1"/>
          <p:nvPr/>
        </p:nvSpPr>
        <p:spPr>
          <a:xfrm>
            <a:off x="8534400" y="6556695"/>
            <a:ext cx="571104" cy="369332"/>
          </a:xfrm>
          <a:prstGeom prst="rect">
            <a:avLst/>
          </a:prstGeom>
          <a:noFill/>
        </p:spPr>
        <p:txBody>
          <a:bodyPr wrap="square" rtlCol="0">
            <a:spAutoFit/>
          </a:bodyPr>
          <a:lstStyle/>
          <a:p>
            <a:r>
              <a:rPr lang="en-ZA" dirty="0"/>
              <a:t>52</a:t>
            </a:r>
          </a:p>
        </p:txBody>
      </p:sp>
    </p:spTree>
    <p:extLst>
      <p:ext uri="{BB962C8B-B14F-4D97-AF65-F5344CB8AC3E}">
        <p14:creationId xmlns:p14="http://schemas.microsoft.com/office/powerpoint/2010/main" xmlns="" val="54269936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28600" y="2658814"/>
            <a:ext cx="8233442"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2: SECTOR AND MARKET DEVELOPMENT</a:t>
            </a:r>
          </a:p>
        </p:txBody>
      </p:sp>
      <p:grpSp>
        <p:nvGrpSpPr>
          <p:cNvPr id="3" name="Group 4">
            <a:extLst>
              <a:ext uri="{FF2B5EF4-FFF2-40B4-BE49-F238E27FC236}">
                <a16:creationId xmlns:a16="http://schemas.microsoft.com/office/drawing/2014/main" xmlns="" id="{EAB2D65F-E272-92AE-7AEA-BA35186DCAE9}"/>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A28B99C9-7F59-60E3-43D8-E8E5AB46453B}"/>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21E288ED-72D7-018B-7060-C5A1DF9A0A34}"/>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CBA8FEBA-1AA9-4164-F226-115EE78773D8}"/>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C98240E9-02B3-8F38-3300-9EF18C8D2F38}"/>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53</a:t>
              </a:r>
            </a:p>
          </p:txBody>
        </p:sp>
      </p:grpSp>
    </p:spTree>
    <p:extLst>
      <p:ext uri="{BB962C8B-B14F-4D97-AF65-F5344CB8AC3E}">
        <p14:creationId xmlns:p14="http://schemas.microsoft.com/office/powerpoint/2010/main" xmlns="" val="171286023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3125" y="-27925"/>
            <a:ext cx="9140400" cy="769441"/>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27924"/>
            <a:ext cx="9142199" cy="769441"/>
          </a:xfrm>
          <a:prstGeom prst="rect">
            <a:avLst/>
          </a:prstGeom>
          <a:noFill/>
        </p:spPr>
        <p:txBody>
          <a:bodyPr wrap="square" rtlCol="0">
            <a:spAutoFit/>
          </a:bodyPr>
          <a:lstStyle/>
          <a:p>
            <a:pPr algn="r"/>
            <a:r>
              <a:rPr lang="en-US" sz="2200" cap="small" dirty="0">
                <a:solidFill>
                  <a:schemeClr val="bg1"/>
                </a:solidFill>
                <a:latin typeface="Arial" panose="020B0604020202020204" pitchFamily="34" charset="0"/>
                <a:cs typeface="Arial" panose="020B0604020202020204" pitchFamily="34" charset="0"/>
              </a:rPr>
              <a:t>Overall Performance by </a:t>
            </a:r>
            <a:r>
              <a:rPr lang="en-US" sz="2200" cap="small" dirty="0" err="1">
                <a:solidFill>
                  <a:schemeClr val="bg1"/>
                </a:solidFill>
                <a:latin typeface="Arial" panose="020B0604020202020204" pitchFamily="34" charset="0"/>
                <a:cs typeface="Arial" panose="020B0604020202020204" pitchFamily="34" charset="0"/>
              </a:rPr>
              <a:t>Programme</a:t>
            </a:r>
            <a:r>
              <a:rPr lang="en-US" sz="2200" cap="small" dirty="0">
                <a:solidFill>
                  <a:schemeClr val="bg1"/>
                </a:solidFill>
                <a:latin typeface="Arial" panose="020B0604020202020204" pitchFamily="34" charset="0"/>
                <a:cs typeface="Arial" panose="020B0604020202020204" pitchFamily="34" charset="0"/>
              </a:rPr>
              <a:t> 2 – </a:t>
            </a:r>
          </a:p>
          <a:p>
            <a:pPr algn="r"/>
            <a:r>
              <a:rPr lang="en-US" sz="2200" cap="small" dirty="0">
                <a:solidFill>
                  <a:schemeClr val="bg1"/>
                </a:solidFill>
                <a:latin typeface="Arial" panose="020B0604020202020204" pitchFamily="34" charset="0"/>
                <a:cs typeface="Arial" panose="020B0604020202020204" pitchFamily="34" charset="0"/>
              </a:rPr>
              <a:t>Sector and Market Development </a:t>
            </a:r>
          </a:p>
        </p:txBody>
      </p:sp>
      <p:graphicFrame>
        <p:nvGraphicFramePr>
          <p:cNvPr id="4" name="Content Placeholder 6">
            <a:extLst>
              <a:ext uri="{FF2B5EF4-FFF2-40B4-BE49-F238E27FC236}">
                <a16:creationId xmlns:a16="http://schemas.microsoft.com/office/drawing/2014/main" xmlns="" id="{CA657496-12D9-88E2-FCD4-7814A471F63A}"/>
              </a:ext>
            </a:extLst>
          </p:cNvPr>
          <p:cNvGraphicFramePr>
            <a:graphicFrameLocks/>
          </p:cNvGraphicFramePr>
          <p:nvPr>
            <p:extLst>
              <p:ext uri="{D42A27DB-BD31-4B8C-83A1-F6EECF244321}">
                <p14:modId xmlns:p14="http://schemas.microsoft.com/office/powerpoint/2010/main" xmlns="" val="1289061211"/>
              </p:ext>
            </p:extLst>
          </p:nvPr>
        </p:nvGraphicFramePr>
        <p:xfrm>
          <a:off x="-1923" y="765984"/>
          <a:ext cx="9144002" cy="5911043"/>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670081">
                  <a:extLst>
                    <a:ext uri="{9D8B030D-6E8A-4147-A177-3AD203B41FA5}">
                      <a16:colId xmlns:a16="http://schemas.microsoft.com/office/drawing/2014/main" xmlns="" val="1126693388"/>
                    </a:ext>
                  </a:extLst>
                </a:gridCol>
                <a:gridCol w="1584176">
                  <a:extLst>
                    <a:ext uri="{9D8B030D-6E8A-4147-A177-3AD203B41FA5}">
                      <a16:colId xmlns:a16="http://schemas.microsoft.com/office/drawing/2014/main" xmlns="" val="1608294869"/>
                    </a:ext>
                  </a:extLst>
                </a:gridCol>
                <a:gridCol w="1800200">
                  <a:extLst>
                    <a:ext uri="{9D8B030D-6E8A-4147-A177-3AD203B41FA5}">
                      <a16:colId xmlns:a16="http://schemas.microsoft.com/office/drawing/2014/main" xmlns="" val="2363919661"/>
                    </a:ext>
                  </a:extLst>
                </a:gridCol>
                <a:gridCol w="1440160">
                  <a:extLst>
                    <a:ext uri="{9D8B030D-6E8A-4147-A177-3AD203B41FA5}">
                      <a16:colId xmlns:a16="http://schemas.microsoft.com/office/drawing/2014/main" xmlns="" val="3948225776"/>
                    </a:ext>
                  </a:extLst>
                </a:gridCol>
                <a:gridCol w="1418604">
                  <a:extLst>
                    <a:ext uri="{9D8B030D-6E8A-4147-A177-3AD203B41FA5}">
                      <a16:colId xmlns:a16="http://schemas.microsoft.com/office/drawing/2014/main" xmlns="" val="3983996367"/>
                    </a:ext>
                  </a:extLst>
                </a:gridCol>
              </a:tblGrid>
              <a:tr h="357208">
                <a:tc gridSpan="6">
                  <a:txBody>
                    <a:bodyPr/>
                    <a:lstStyle/>
                    <a:p>
                      <a:pPr>
                        <a:spcAft>
                          <a:spcPts val="0"/>
                        </a:spcAft>
                      </a:pPr>
                      <a:r>
                        <a:rPr lang="en-GB" sz="1200" b="1" cap="small" dirty="0">
                          <a:effectLst/>
                          <a:latin typeface="Arial" panose="020B0604020202020204" pitchFamily="34" charset="0"/>
                          <a:ea typeface="Calibri" panose="020F0502020204030204" pitchFamily="34" charset="0"/>
                          <a:cs typeface="Arial" panose="020B0604020202020204" pitchFamily="34" charset="0"/>
                        </a:rPr>
                        <a:t>Programme Two: sector and market development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3021877045"/>
                  </a:ext>
                </a:extLst>
              </a:tr>
              <a:tr h="621232">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231063">
                <a:tc gridSpan="6">
                  <a:txBody>
                    <a:bodyPr/>
                    <a:lstStyle/>
                    <a:p>
                      <a:pPr>
                        <a:spcBef>
                          <a:spcPts val="1200"/>
                        </a:spcBef>
                        <a:spcAft>
                          <a:spcPts val="120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GB" sz="900" b="1" dirty="0">
                          <a:effectLst/>
                          <a:latin typeface="Arial" panose="020B0604020202020204" pitchFamily="34" charset="0"/>
                          <a:ea typeface="Calibri" panose="020F0502020204030204" pitchFamily="34" charset="0"/>
                        </a:rPr>
                        <a:t>Increased participation of SMMEs and Co-operatives in domestic and international markets</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3531314904"/>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1.1 Products</a:t>
                      </a:r>
                    </a:p>
                    <a:p>
                      <a:pPr>
                        <a:spcAft>
                          <a:spcPts val="0"/>
                        </a:spcAft>
                      </a:pPr>
                      <a:r>
                        <a:rPr lang="en-US" sz="900" b="1" dirty="0">
                          <a:effectLst/>
                          <a:latin typeface="Arial" panose="020B0604020202020204" pitchFamily="34" charset="0"/>
                          <a:ea typeface="Calibri" panose="020F0502020204030204" pitchFamily="34" charset="0"/>
                          <a:cs typeface="+mn-cs"/>
                        </a:rPr>
                        <a:t>produced and services rendered by SMMEs and Co-operatives</a:t>
                      </a:r>
                    </a:p>
                    <a:p>
                      <a:pPr>
                        <a:spcAft>
                          <a:spcPts val="0"/>
                        </a:spcAft>
                      </a:pPr>
                      <a:r>
                        <a:rPr lang="en-US" sz="900" b="1" dirty="0">
                          <a:effectLst/>
                          <a:latin typeface="Arial" panose="020B0604020202020204" pitchFamily="34" charset="0"/>
                          <a:ea typeface="Calibri" panose="020F0502020204030204" pitchFamily="34" charset="0"/>
                          <a:cs typeface="+mn-cs"/>
                        </a:rPr>
                        <a:t>linked to market.</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Arial" panose="020B0604020202020204" pitchFamily="34" charset="0"/>
                          <a:ea typeface="Calibri" panose="020F0502020204030204" pitchFamily="34" charset="0"/>
                          <a:cs typeface="+mn-cs"/>
                        </a:rPr>
                        <a:t>Achieved:</a:t>
                      </a:r>
                    </a:p>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US" sz="900" b="0" dirty="0">
                          <a:effectLst/>
                          <a:latin typeface="Arial" panose="020B0604020202020204" pitchFamily="34" charset="0"/>
                          <a:ea typeface="Calibri" panose="020F0502020204030204" pitchFamily="34" charset="0"/>
                          <a:cs typeface="+mn-cs"/>
                        </a:rPr>
                        <a:t>238 products produced by SMMEs and Co-operatives</a:t>
                      </a:r>
                    </a:p>
                    <a:p>
                      <a:pPr marL="0" marR="0">
                        <a:lnSpc>
                          <a:spcPct val="115000"/>
                        </a:lnSpc>
                        <a:spcBef>
                          <a:spcPts val="0"/>
                        </a:spcBef>
                        <a:spcAft>
                          <a:spcPts val="0"/>
                        </a:spcAft>
                      </a:pPr>
                      <a:r>
                        <a:rPr lang="en-US" sz="900" b="0" dirty="0">
                          <a:effectLst/>
                          <a:latin typeface="Arial" panose="020B0604020202020204" pitchFamily="34" charset="0"/>
                          <a:ea typeface="Calibri" panose="020F0502020204030204" pitchFamily="34" charset="0"/>
                          <a:cs typeface="+mn-cs"/>
                        </a:rPr>
                        <a:t>linked to market.</a:t>
                      </a:r>
                    </a:p>
                    <a:p>
                      <a:pPr marL="0" marR="0">
                        <a:lnSpc>
                          <a:spcPct val="115000"/>
                        </a:lnSpc>
                        <a:spcBef>
                          <a:spcPts val="0"/>
                        </a:spcBef>
                        <a:spcAft>
                          <a:spcPts val="0"/>
                        </a:spcAft>
                      </a:pP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250 products produced and services rendered by SMMEs and Co-operatives linked to market.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288 products produced and services rendered by SMMEs and Co-operatives linked to market.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Over achievement of 38 products produced and services rendered by SMMEs and Co-operatives linked to market.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More products were introduced to market in order to provide the market with a wide variety of products to choose from when approving qualifying suppliers.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10006"/>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1.2. Women-owned enterprises monitored to participate on SheTradeZA platform. </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Not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1 015 women-owned businesses supported to register on international platform.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2 000 women-owned</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enterprises monitored to participate on</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SheTradeZA platform.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Not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1 207 women-owned</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enterprises monitored to participate on SheTradeZA platform.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 achievement of 793 women-owned</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enterprises monitored to participate on</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SheTradeZA platform.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Stakeholder engagements were conducted on the online platform. However, the number of actual women-owned businesses registered following these stakeholder engagements was significantly lower than the set target.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4271165731"/>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1.3. SMMEs and Co-operatives exposed to international market opportunities.</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0" dirty="0">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200 SMMEs and</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Co-operatives exposed to</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international</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market opportunities.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242 SMMEs and Co-operatives exposed to international market opportunities.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 achievement of 42 SMMEs and Co-operatives exposed to</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international market opportunities.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Department partnered with Los Angeles-South Africa e-commerce strategies webinar where a significant number of SMMEs and Co-operatives were exposed to international market opportunities.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4120707536"/>
                  </a:ext>
                </a:extLst>
              </a:tr>
            </a:tbl>
          </a:graphicData>
        </a:graphic>
      </p:graphicFrame>
      <p:sp>
        <p:nvSpPr>
          <p:cNvPr id="3" name="TextBox 2">
            <a:extLst>
              <a:ext uri="{FF2B5EF4-FFF2-40B4-BE49-F238E27FC236}">
                <a16:creationId xmlns:a16="http://schemas.microsoft.com/office/drawing/2014/main" xmlns="" id="{E08BF1F1-F1F2-C430-C078-3D69B19FC693}"/>
              </a:ext>
            </a:extLst>
          </p:cNvPr>
          <p:cNvSpPr txBox="1"/>
          <p:nvPr/>
        </p:nvSpPr>
        <p:spPr>
          <a:xfrm>
            <a:off x="8534400" y="6553200"/>
            <a:ext cx="571104" cy="369332"/>
          </a:xfrm>
          <a:prstGeom prst="rect">
            <a:avLst/>
          </a:prstGeom>
          <a:noFill/>
        </p:spPr>
        <p:txBody>
          <a:bodyPr wrap="square" rtlCol="0">
            <a:spAutoFit/>
          </a:bodyPr>
          <a:lstStyle/>
          <a:p>
            <a:r>
              <a:rPr lang="en-ZA" dirty="0"/>
              <a:t>54</a:t>
            </a:r>
          </a:p>
        </p:txBody>
      </p:sp>
    </p:spTree>
    <p:extLst>
      <p:ext uri="{BB962C8B-B14F-4D97-AF65-F5344CB8AC3E}">
        <p14:creationId xmlns:p14="http://schemas.microsoft.com/office/powerpoint/2010/main" xmlns="" val="41734167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3125" y="-27925"/>
            <a:ext cx="9140400" cy="769441"/>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27924"/>
            <a:ext cx="9142199" cy="769441"/>
          </a:xfrm>
          <a:prstGeom prst="rect">
            <a:avLst/>
          </a:prstGeom>
          <a:noFill/>
        </p:spPr>
        <p:txBody>
          <a:bodyPr wrap="square" rtlCol="0">
            <a:spAutoFit/>
          </a:bodyPr>
          <a:lstStyle/>
          <a:p>
            <a:pPr algn="r"/>
            <a:r>
              <a:rPr lang="en-US" sz="2200" cap="small" dirty="0">
                <a:solidFill>
                  <a:schemeClr val="bg1"/>
                </a:solidFill>
                <a:latin typeface="Arial" panose="020B0604020202020204" pitchFamily="34" charset="0"/>
                <a:cs typeface="Arial" panose="020B0604020202020204" pitchFamily="34" charset="0"/>
              </a:rPr>
              <a:t>Overall Performance by </a:t>
            </a:r>
            <a:r>
              <a:rPr lang="en-US" sz="2200" cap="small" dirty="0" err="1">
                <a:solidFill>
                  <a:schemeClr val="bg1"/>
                </a:solidFill>
                <a:latin typeface="Arial" panose="020B0604020202020204" pitchFamily="34" charset="0"/>
                <a:cs typeface="Arial" panose="020B0604020202020204" pitchFamily="34" charset="0"/>
              </a:rPr>
              <a:t>Programme</a:t>
            </a:r>
            <a:r>
              <a:rPr lang="en-US" sz="2200" cap="small" dirty="0">
                <a:solidFill>
                  <a:schemeClr val="bg1"/>
                </a:solidFill>
                <a:latin typeface="Arial" panose="020B0604020202020204" pitchFamily="34" charset="0"/>
                <a:cs typeface="Arial" panose="020B0604020202020204" pitchFamily="34" charset="0"/>
              </a:rPr>
              <a:t> 2 – </a:t>
            </a:r>
          </a:p>
          <a:p>
            <a:pPr algn="r"/>
            <a:r>
              <a:rPr lang="en-US" sz="2200" cap="small" dirty="0">
                <a:solidFill>
                  <a:schemeClr val="bg1"/>
                </a:solidFill>
                <a:latin typeface="Arial" panose="020B0604020202020204" pitchFamily="34" charset="0"/>
                <a:cs typeface="Arial" panose="020B0604020202020204" pitchFamily="34" charset="0"/>
              </a:rPr>
              <a:t>Sector and Market Development </a:t>
            </a:r>
          </a:p>
        </p:txBody>
      </p:sp>
      <p:graphicFrame>
        <p:nvGraphicFramePr>
          <p:cNvPr id="4" name="Content Placeholder 6">
            <a:extLst>
              <a:ext uri="{FF2B5EF4-FFF2-40B4-BE49-F238E27FC236}">
                <a16:creationId xmlns:a16="http://schemas.microsoft.com/office/drawing/2014/main" xmlns="" id="{CA657496-12D9-88E2-FCD4-7814A471F63A}"/>
              </a:ext>
            </a:extLst>
          </p:cNvPr>
          <p:cNvGraphicFramePr>
            <a:graphicFrameLocks/>
          </p:cNvGraphicFramePr>
          <p:nvPr/>
        </p:nvGraphicFramePr>
        <p:xfrm>
          <a:off x="13125" y="838200"/>
          <a:ext cx="9144002" cy="5772359"/>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670081">
                  <a:extLst>
                    <a:ext uri="{9D8B030D-6E8A-4147-A177-3AD203B41FA5}">
                      <a16:colId xmlns:a16="http://schemas.microsoft.com/office/drawing/2014/main" xmlns="" val="1126693388"/>
                    </a:ext>
                  </a:extLst>
                </a:gridCol>
                <a:gridCol w="1584176">
                  <a:extLst>
                    <a:ext uri="{9D8B030D-6E8A-4147-A177-3AD203B41FA5}">
                      <a16:colId xmlns:a16="http://schemas.microsoft.com/office/drawing/2014/main" xmlns="" val="1608294869"/>
                    </a:ext>
                  </a:extLst>
                </a:gridCol>
                <a:gridCol w="1800200">
                  <a:extLst>
                    <a:ext uri="{9D8B030D-6E8A-4147-A177-3AD203B41FA5}">
                      <a16:colId xmlns:a16="http://schemas.microsoft.com/office/drawing/2014/main" xmlns="" val="2363919661"/>
                    </a:ext>
                  </a:extLst>
                </a:gridCol>
                <a:gridCol w="1440160">
                  <a:extLst>
                    <a:ext uri="{9D8B030D-6E8A-4147-A177-3AD203B41FA5}">
                      <a16:colId xmlns:a16="http://schemas.microsoft.com/office/drawing/2014/main" xmlns="" val="3948225776"/>
                    </a:ext>
                  </a:extLst>
                </a:gridCol>
                <a:gridCol w="1418604">
                  <a:extLst>
                    <a:ext uri="{9D8B030D-6E8A-4147-A177-3AD203B41FA5}">
                      <a16:colId xmlns:a16="http://schemas.microsoft.com/office/drawing/2014/main" xmlns="" val="3983996367"/>
                    </a:ext>
                  </a:extLst>
                </a:gridCol>
              </a:tblGrid>
              <a:tr h="357208">
                <a:tc gridSpan="6">
                  <a:txBody>
                    <a:bodyPr/>
                    <a:lstStyle/>
                    <a:p>
                      <a:pPr>
                        <a:spcAft>
                          <a:spcPts val="0"/>
                        </a:spcAft>
                      </a:pPr>
                      <a:r>
                        <a:rPr lang="en-GB" sz="1200" b="1" cap="small" dirty="0">
                          <a:effectLst/>
                          <a:latin typeface="Arial" panose="020B0604020202020204" pitchFamily="34" charset="0"/>
                          <a:ea typeface="Calibri" panose="020F0502020204030204" pitchFamily="34" charset="0"/>
                          <a:cs typeface="+mn-cs"/>
                        </a:rPr>
                        <a:t>Programme Two: sector and market development</a:t>
                      </a:r>
                      <a:endParaRPr lang="en-ZA" sz="1100" dirty="0">
                        <a:effectLst/>
                        <a:latin typeface="Arial" panose="020B0604020202020204" pitchFamily="34" charset="0"/>
                        <a:ea typeface="Calibri" panose="020F0502020204030204" pitchFamily="34" charset="0"/>
                        <a:cs typeface="+mn-cs"/>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3021877045"/>
                  </a:ext>
                </a:extLst>
              </a:tr>
              <a:tr h="621232">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231063">
                <a:tc gridSpan="6">
                  <a:txBody>
                    <a:bodyPr/>
                    <a:lstStyle/>
                    <a:p>
                      <a:pPr>
                        <a:spcBef>
                          <a:spcPts val="1200"/>
                        </a:spcBef>
                        <a:spcAft>
                          <a:spcPts val="120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GB" sz="900" b="1" dirty="0">
                          <a:effectLst/>
                          <a:latin typeface="Arial" panose="020B0604020202020204" pitchFamily="34" charset="0"/>
                          <a:ea typeface="Calibri" panose="020F0502020204030204" pitchFamily="34" charset="0"/>
                        </a:rPr>
                        <a:t>Increased Contribution of SMMEs and Co-operatives in Priority Sector.</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3531314904"/>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2.1. Increase in</a:t>
                      </a:r>
                    </a:p>
                    <a:p>
                      <a:pPr>
                        <a:spcAft>
                          <a:spcPts val="0"/>
                        </a:spcAft>
                      </a:pPr>
                      <a:r>
                        <a:rPr lang="en-US" sz="900" b="1" dirty="0">
                          <a:effectLst/>
                          <a:latin typeface="Arial" panose="020B0604020202020204" pitchFamily="34" charset="0"/>
                          <a:ea typeface="Calibri" panose="020F0502020204030204" pitchFamily="34" charset="0"/>
                          <a:cs typeface="+mn-cs"/>
                        </a:rPr>
                        <a:t>contribution to jobs by SMMEs and Co-operatives in economic sectors supported.</a:t>
                      </a:r>
                    </a:p>
                    <a:p>
                      <a:pPr>
                        <a:spcAft>
                          <a:spcPts val="0"/>
                        </a:spcAft>
                      </a:pPr>
                      <a:endParaRPr lang="en-US" sz="900" b="1" dirty="0">
                        <a:effectLst/>
                        <a:latin typeface="Arial" panose="020B0604020202020204" pitchFamily="34" charset="0"/>
                        <a:ea typeface="Calibri" panose="020F0502020204030204" pitchFamily="34" charset="0"/>
                        <a:cs typeface="+mn-cs"/>
                      </a:endParaRP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Achieved:</a:t>
                      </a:r>
                      <a:r>
                        <a:rPr lang="en-GB" sz="900" dirty="0">
                          <a:effectLst/>
                          <a:latin typeface="Arial" panose="020B0604020202020204" pitchFamily="34" charset="0"/>
                          <a:ea typeface="Calibri" panose="020F0502020204030204" pitchFamily="34" charset="0"/>
                          <a:cs typeface="Times New Roman" panose="02020603050405020304" pitchFamily="18" charset="0"/>
                        </a:rPr>
                        <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Annual Report on the contribution to jobs by SMMEs and Co-operatives in priority sectors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Annual Report on the contribution to jobs by SMMEs and Co-operatives</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in economic sectors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Annual Report on the contribution to jobs by SMMEs and Co-operatives in economic</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sectors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a:effectLst/>
                          <a:latin typeface="Arial" panose="020B0604020202020204" pitchFamily="34" charset="0"/>
                          <a:ea typeface="Calibri" panose="020F0502020204030204" pitchFamily="34" charset="0"/>
                          <a:cs typeface="Times New Roman" panose="02020603050405020304" pitchFamily="18" charset="0"/>
                        </a:rPr>
                        <a:t>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10006"/>
                  </a:ext>
                </a:extLst>
              </a:tr>
              <a:tr h="207817">
                <a:tc gridSpan="6">
                  <a:txBody>
                    <a:bodyPr/>
                    <a:lstStyle/>
                    <a:p>
                      <a:pPr>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US" sz="900" b="1" dirty="0">
                          <a:effectLst/>
                          <a:latin typeface="Arial" panose="020B0604020202020204" pitchFamily="34" charset="0"/>
                          <a:ea typeface="Calibri" panose="020F0502020204030204" pitchFamily="34" charset="0"/>
                          <a:cs typeface="+mn-cs"/>
                        </a:rPr>
                        <a:t>Scaled-Up and coordinated support for SMMEs, Co-operatives, Village and Township Economies.</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4271165731"/>
                  </a:ext>
                </a:extLst>
              </a:tr>
              <a:tr h="0">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3.1 Approved</a:t>
                      </a:r>
                    </a:p>
                    <a:p>
                      <a:pPr>
                        <a:spcAft>
                          <a:spcPts val="0"/>
                        </a:spcAft>
                      </a:pPr>
                      <a:r>
                        <a:rPr lang="en-US" sz="900" b="1" dirty="0">
                          <a:effectLst/>
                          <a:latin typeface="Arial" panose="020B0604020202020204" pitchFamily="34" charset="0"/>
                          <a:ea typeface="Calibri" panose="020F0502020204030204" pitchFamily="34" charset="0"/>
                          <a:cs typeface="+mn-cs"/>
                        </a:rPr>
                        <a:t>SMMEs Development</a:t>
                      </a:r>
                    </a:p>
                    <a:p>
                      <a:pPr>
                        <a:spcAft>
                          <a:spcPts val="0"/>
                        </a:spcAft>
                      </a:pPr>
                      <a:r>
                        <a:rPr lang="en-US" sz="900" b="1" dirty="0">
                          <a:effectLst/>
                          <a:latin typeface="Arial" panose="020B0604020202020204" pitchFamily="34" charset="0"/>
                          <a:ea typeface="Calibri" panose="020F0502020204030204" pitchFamily="34" charset="0"/>
                          <a:cs typeface="+mn-cs"/>
                        </a:rPr>
                        <a:t>Index Survey report.</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Two (2) progress reports on the SMMEs Index Pilot Survey produced.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SMMEs Development Index Survey report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SMMEs Development</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Index Survey report approved by EXCO</a:t>
                      </a: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4120707536"/>
                  </a:ext>
                </a:extLst>
              </a:tr>
              <a:tr h="651462">
                <a:tc>
                  <a:txBody>
                    <a:bodyPr/>
                    <a:lstStyle/>
                    <a:p>
                      <a:pPr>
                        <a:spcAft>
                          <a:spcPts val="0"/>
                        </a:spcAft>
                      </a:pPr>
                      <a:r>
                        <a:rPr lang="en-ZA" sz="900" b="1" dirty="0">
                          <a:effectLst/>
                          <a:latin typeface="Arial" panose="020B0604020202020204" pitchFamily="34" charset="0"/>
                          <a:ea typeface="Calibri" panose="020F0502020204030204" pitchFamily="34" charset="0"/>
                          <a:cs typeface="+mn-cs"/>
                        </a:rPr>
                        <a:t>3.2 Incubation Support Programme evaluation conducted. </a:t>
                      </a:r>
                    </a:p>
                    <a:p>
                      <a:pPr>
                        <a:spcAft>
                          <a:spcPts val="0"/>
                        </a:spcAft>
                      </a:pPr>
                      <a:endParaRPr lang="en-ZA" sz="900" b="1" dirty="0">
                        <a:effectLst/>
                        <a:latin typeface="Arial" panose="020B0604020202020204" pitchFamily="34" charset="0"/>
                        <a:ea typeface="Calibri" panose="020F0502020204030204" pitchFamily="34" charset="0"/>
                        <a:cs typeface="+mn-cs"/>
                      </a:endParaRP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Incubation Support</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Programme (ISP) evaluation</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conducted and approved by</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Not Achieved:</a:t>
                      </a:r>
                      <a:r>
                        <a:rPr lang="en-GB"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Incubation Support Programme (ISP) evaluation not conducted and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Incubation Support</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Programme (ISP) evaluation was not conducted.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en-GB" sz="900" dirty="0">
                          <a:effectLst/>
                          <a:latin typeface="Arial" panose="020B0604020202020204" pitchFamily="34" charset="0"/>
                          <a:ea typeface="Calibri" panose="020F0502020204030204" pitchFamily="34" charset="0"/>
                          <a:cs typeface="Times New Roman" panose="02020603050405020304" pitchFamily="18" charset="0"/>
                        </a:rPr>
                        <a:t>During inception phase, it was realised that the evaluation needed specialised and technical skills that the team that was entrusted with this work did not possess. Efforts to appoint Government Technical Advisory Centre (GTAC), which is a multidisciplinary team of experts, through a single source request submitted to National Treasury were not successful as the request was declined.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794288266"/>
                  </a:ext>
                </a:extLst>
              </a:tr>
            </a:tbl>
          </a:graphicData>
        </a:graphic>
      </p:graphicFrame>
      <p:sp>
        <p:nvSpPr>
          <p:cNvPr id="3" name="TextBox 2">
            <a:extLst>
              <a:ext uri="{FF2B5EF4-FFF2-40B4-BE49-F238E27FC236}">
                <a16:creationId xmlns:a16="http://schemas.microsoft.com/office/drawing/2014/main" xmlns="" id="{59490BBB-A94B-F9A9-2ED0-8014ABC0A44F}"/>
              </a:ext>
            </a:extLst>
          </p:cNvPr>
          <p:cNvSpPr txBox="1"/>
          <p:nvPr/>
        </p:nvSpPr>
        <p:spPr>
          <a:xfrm>
            <a:off x="8534400" y="6477000"/>
            <a:ext cx="571104" cy="369332"/>
          </a:xfrm>
          <a:prstGeom prst="rect">
            <a:avLst/>
          </a:prstGeom>
          <a:noFill/>
        </p:spPr>
        <p:txBody>
          <a:bodyPr wrap="square" rtlCol="0">
            <a:spAutoFit/>
          </a:bodyPr>
          <a:lstStyle/>
          <a:p>
            <a:r>
              <a:rPr lang="en-ZA" dirty="0"/>
              <a:t>55</a:t>
            </a:r>
          </a:p>
        </p:txBody>
      </p:sp>
    </p:spTree>
    <p:extLst>
      <p:ext uri="{BB962C8B-B14F-4D97-AF65-F5344CB8AC3E}">
        <p14:creationId xmlns:p14="http://schemas.microsoft.com/office/powerpoint/2010/main" xmlns="" val="133096746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3: DEVELOPMENT FINANCE</a:t>
            </a:r>
          </a:p>
        </p:txBody>
      </p:sp>
      <p:grpSp>
        <p:nvGrpSpPr>
          <p:cNvPr id="3" name="Group 4">
            <a:extLst>
              <a:ext uri="{FF2B5EF4-FFF2-40B4-BE49-F238E27FC236}">
                <a16:creationId xmlns:a16="http://schemas.microsoft.com/office/drawing/2014/main" xmlns="" id="{A18D8CDE-EC5B-DDB8-EFCB-B23C5D1F6060}"/>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AD891B23-7933-B71C-7569-3157B7D2DF63}"/>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93AE0F5B-A1FF-E4A5-6CA5-3EA469D84231}"/>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ED5348B2-F4D3-5F68-FB8A-78FBE22F5948}"/>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95DCE528-A22A-8A7C-2940-4722E1B18D1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56</a:t>
              </a:r>
            </a:p>
          </p:txBody>
        </p:sp>
      </p:grpSp>
    </p:spTree>
    <p:extLst>
      <p:ext uri="{BB962C8B-B14F-4D97-AF65-F5344CB8AC3E}">
        <p14:creationId xmlns:p14="http://schemas.microsoft.com/office/powerpoint/2010/main" xmlns="" val="413974274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600" y="25203"/>
            <a:ext cx="9136800" cy="830997"/>
          </a:xfrm>
          <a:prstGeom prst="rect">
            <a:avLst/>
          </a:prstGeom>
          <a:noFill/>
        </p:spPr>
        <p:txBody>
          <a:bodyPr wrap="square" rtlCol="0">
            <a:spAutoFit/>
          </a:bodyPr>
          <a:lstStyle/>
          <a:p>
            <a:pPr algn="r"/>
            <a:r>
              <a:rPr lang="en-US" sz="2400" cap="small" dirty="0">
                <a:solidFill>
                  <a:schemeClr val="bg1"/>
                </a:solidFill>
                <a:latin typeface="Arial" panose="020B0604020202020204" pitchFamily="34" charset="0"/>
                <a:cs typeface="Arial" panose="020B0604020202020204" pitchFamily="34" charset="0"/>
              </a:rPr>
              <a:t>Overall Performance by </a:t>
            </a:r>
            <a:r>
              <a:rPr lang="en-US" sz="2400" cap="small" dirty="0" err="1">
                <a:solidFill>
                  <a:schemeClr val="bg1"/>
                </a:solidFill>
                <a:latin typeface="Arial" panose="020B0604020202020204" pitchFamily="34" charset="0"/>
                <a:cs typeface="Arial" panose="020B0604020202020204" pitchFamily="34" charset="0"/>
              </a:rPr>
              <a:t>Programme</a:t>
            </a:r>
            <a:r>
              <a:rPr lang="en-US" sz="2400" cap="small" dirty="0">
                <a:solidFill>
                  <a:schemeClr val="bg1"/>
                </a:solidFill>
                <a:latin typeface="Arial" panose="020B0604020202020204" pitchFamily="34" charset="0"/>
                <a:cs typeface="Arial" panose="020B0604020202020204" pitchFamily="34" charset="0"/>
              </a:rPr>
              <a:t> 3 – </a:t>
            </a:r>
          </a:p>
          <a:p>
            <a:pPr algn="r"/>
            <a:r>
              <a:rPr lang="en-US" sz="2400" cap="small" dirty="0">
                <a:solidFill>
                  <a:schemeClr val="bg1"/>
                </a:solidFill>
                <a:latin typeface="Arial" panose="020B0604020202020204" pitchFamily="34" charset="0"/>
                <a:cs typeface="Arial" panose="020B0604020202020204" pitchFamily="34" charset="0"/>
              </a:rPr>
              <a:t>Development Finance </a:t>
            </a:r>
            <a:endParaRPr lang="en-US" sz="2400" b="1" dirty="0">
              <a:solidFill>
                <a:schemeClr val="bg1"/>
              </a:solidFill>
              <a:latin typeface="Arial" panose="020B0604020202020204" pitchFamily="34" charset="0"/>
            </a:endParaRPr>
          </a:p>
        </p:txBody>
      </p:sp>
      <p:graphicFrame>
        <p:nvGraphicFramePr>
          <p:cNvPr id="4" name="Content Placeholder 6">
            <a:extLst>
              <a:ext uri="{FF2B5EF4-FFF2-40B4-BE49-F238E27FC236}">
                <a16:creationId xmlns:a16="http://schemas.microsoft.com/office/drawing/2014/main" xmlns="" id="{4FED776D-0D55-D6D4-35CE-913461125466}"/>
              </a:ext>
            </a:extLst>
          </p:cNvPr>
          <p:cNvGraphicFramePr>
            <a:graphicFrameLocks/>
          </p:cNvGraphicFramePr>
          <p:nvPr>
            <p:extLst>
              <p:ext uri="{D42A27DB-BD31-4B8C-83A1-F6EECF244321}">
                <p14:modId xmlns:p14="http://schemas.microsoft.com/office/powerpoint/2010/main" xmlns="" val="549456237"/>
              </p:ext>
            </p:extLst>
          </p:nvPr>
        </p:nvGraphicFramePr>
        <p:xfrm>
          <a:off x="0" y="881926"/>
          <a:ext cx="9144002" cy="5235036"/>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670081">
                  <a:extLst>
                    <a:ext uri="{9D8B030D-6E8A-4147-A177-3AD203B41FA5}">
                      <a16:colId xmlns:a16="http://schemas.microsoft.com/office/drawing/2014/main" xmlns="" val="1126693388"/>
                    </a:ext>
                  </a:extLst>
                </a:gridCol>
                <a:gridCol w="1584176">
                  <a:extLst>
                    <a:ext uri="{9D8B030D-6E8A-4147-A177-3AD203B41FA5}">
                      <a16:colId xmlns:a16="http://schemas.microsoft.com/office/drawing/2014/main" xmlns="" val="1608294869"/>
                    </a:ext>
                  </a:extLst>
                </a:gridCol>
                <a:gridCol w="1800200">
                  <a:extLst>
                    <a:ext uri="{9D8B030D-6E8A-4147-A177-3AD203B41FA5}">
                      <a16:colId xmlns:a16="http://schemas.microsoft.com/office/drawing/2014/main" xmlns="" val="2363919661"/>
                    </a:ext>
                  </a:extLst>
                </a:gridCol>
                <a:gridCol w="1440160">
                  <a:extLst>
                    <a:ext uri="{9D8B030D-6E8A-4147-A177-3AD203B41FA5}">
                      <a16:colId xmlns:a16="http://schemas.microsoft.com/office/drawing/2014/main" xmlns="" val="3948225776"/>
                    </a:ext>
                  </a:extLst>
                </a:gridCol>
                <a:gridCol w="1418604">
                  <a:extLst>
                    <a:ext uri="{9D8B030D-6E8A-4147-A177-3AD203B41FA5}">
                      <a16:colId xmlns:a16="http://schemas.microsoft.com/office/drawing/2014/main" xmlns="" val="3983996367"/>
                    </a:ext>
                  </a:extLst>
                </a:gridCol>
              </a:tblGrid>
              <a:tr h="357208">
                <a:tc gridSpan="6">
                  <a:txBody>
                    <a:bodyPr/>
                    <a:lstStyle/>
                    <a:p>
                      <a:pPr>
                        <a:spcAft>
                          <a:spcPts val="0"/>
                        </a:spcAft>
                      </a:pPr>
                      <a:r>
                        <a:rPr lang="en-GB" sz="1200" b="1" cap="small" dirty="0">
                          <a:effectLst/>
                          <a:latin typeface="Arial" panose="020B0604020202020204" pitchFamily="34" charset="0"/>
                          <a:ea typeface="Calibri" panose="020F0502020204030204" pitchFamily="34" charset="0"/>
                          <a:cs typeface="Arial" panose="020B0604020202020204" pitchFamily="34" charset="0"/>
                        </a:rPr>
                        <a:t>Programme three: Development Finance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3021877045"/>
                  </a:ext>
                </a:extLst>
              </a:tr>
              <a:tr h="621232">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103600">
                <a:tc gridSpan="6">
                  <a:txBody>
                    <a:bodyPr/>
                    <a:lstStyle/>
                    <a:p>
                      <a:pPr>
                        <a:lnSpc>
                          <a:spcPct val="200000"/>
                        </a:lnSpc>
                        <a:spcBef>
                          <a:spcPts val="1200"/>
                        </a:spcBef>
                        <a:spcAft>
                          <a:spcPts val="120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US" sz="900" b="1" dirty="0">
                          <a:effectLst/>
                          <a:latin typeface="Arial" panose="020B0604020202020204" pitchFamily="34" charset="0"/>
                          <a:ea typeface="Calibri" panose="020F0502020204030204" pitchFamily="34" charset="0"/>
                          <a:cs typeface="+mn-cs"/>
                        </a:rPr>
                        <a:t>Expanded access to financial and non-financial support and implemented responsive </a:t>
                      </a:r>
                      <a:r>
                        <a:rPr lang="en-US" sz="900" b="1" dirty="0" err="1">
                          <a:effectLst/>
                          <a:latin typeface="Arial" panose="020B0604020202020204" pitchFamily="34" charset="0"/>
                          <a:ea typeface="Calibri" panose="020F0502020204030204" pitchFamily="34" charset="0"/>
                          <a:cs typeface="+mn-cs"/>
                        </a:rPr>
                        <a:t>programmes</a:t>
                      </a:r>
                      <a:r>
                        <a:rPr lang="en-US" sz="900" b="1" dirty="0">
                          <a:effectLst/>
                          <a:latin typeface="Arial" panose="020B0604020202020204" pitchFamily="34" charset="0"/>
                          <a:ea typeface="Calibri" panose="020F0502020204030204" pitchFamily="34" charset="0"/>
                          <a:cs typeface="+mn-cs"/>
                        </a:rPr>
                        <a:t> to new and existing SMMEs and Co-operatives.</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3531314904"/>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1.1 SMMEs and Co-operatives Funding Policy approved.</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Arial" panose="020B0604020202020204" pitchFamily="34" charset="0"/>
                        </a:rPr>
                        <a:t>Achieved:</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SMMEs and Co-operatives Funding Policy developed and approved by EXCO.</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SMMEs and Co-operatives Funding Policy approved, implemented and reported 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not achieved:</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SMMEs and Co-operatives Funding Policy not approved, implemented and reported 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SMMEs and Co-operatives Funding Policy not approved, implemented and reported 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en-GB" sz="900" kern="1200" dirty="0">
                          <a:effectLst/>
                          <a:latin typeface="Arial" panose="020B0604020202020204" pitchFamily="34" charset="0"/>
                          <a:ea typeface="+mn-ea"/>
                          <a:cs typeface="Arial" panose="020B0604020202020204" pitchFamily="34" charset="0"/>
                        </a:rPr>
                        <a:t>The Department had to undertake further consultations before the Policy can be presented to Cabinet for approval to Gazette for public comments.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10006"/>
                  </a:ext>
                </a:extLst>
              </a:tr>
              <a:tr h="632621">
                <a:tc>
                  <a:txBody>
                    <a:bodyPr/>
                    <a:lstStyle/>
                    <a:p>
                      <a:pPr>
                        <a:spcAft>
                          <a:spcPts val="0"/>
                        </a:spcAft>
                      </a:pPr>
                      <a:r>
                        <a:rPr lang="en-ZA" sz="900" b="1" dirty="0">
                          <a:effectLst/>
                          <a:latin typeface="Arial" panose="020B0604020202020204" pitchFamily="34" charset="0"/>
                          <a:ea typeface="Calibri" panose="020F0502020204030204" pitchFamily="34" charset="0"/>
                          <a:cs typeface="+mn-cs"/>
                        </a:rPr>
                        <a:t>1.2. Co-operatives</a:t>
                      </a:r>
                    </a:p>
                    <a:p>
                      <a:pPr>
                        <a:spcAft>
                          <a:spcPts val="0"/>
                        </a:spcAft>
                      </a:pPr>
                      <a:r>
                        <a:rPr lang="en-ZA" sz="900" b="1" dirty="0">
                          <a:effectLst/>
                          <a:latin typeface="Arial" panose="020B0604020202020204" pitchFamily="34" charset="0"/>
                          <a:ea typeface="Calibri" panose="020F0502020204030204" pitchFamily="34" charset="0"/>
                          <a:cs typeface="+mn-cs"/>
                        </a:rPr>
                        <a:t>supported</a:t>
                      </a:r>
                    </a:p>
                    <a:p>
                      <a:pPr>
                        <a:spcAft>
                          <a:spcPts val="0"/>
                        </a:spcAft>
                      </a:pPr>
                      <a:r>
                        <a:rPr lang="en-ZA" sz="900" b="1" dirty="0">
                          <a:effectLst/>
                          <a:latin typeface="Arial" panose="020B0604020202020204" pitchFamily="34" charset="0"/>
                          <a:ea typeface="Calibri" panose="020F0502020204030204" pitchFamily="34" charset="0"/>
                          <a:cs typeface="+mn-cs"/>
                        </a:rPr>
                        <a:t>financially.</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Not Achieved:</a:t>
                      </a: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Co-operatives supported through non-financial and/or financial to the value of R31.1 million.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a:effectLst/>
                          <a:latin typeface="Arial" panose="020B0604020202020204" pitchFamily="34" charset="0"/>
                          <a:ea typeface="Calibri" panose="020F0502020204030204" pitchFamily="34" charset="0"/>
                          <a:cs typeface="Times New Roman" panose="02020603050405020304" pitchFamily="18" charset="0"/>
                        </a:rPr>
                        <a:t>Co-operatives supported to the value of R88.6 million.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not achieved: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Co-operatives</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supported to the value of R13.03</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Co-operatives not supported to the value of R75.57 million.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6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The Co-operatives that applied for funding did not meet the qualifying credit criteria.</a:t>
                      </a:r>
                      <a:r>
                        <a:rPr lang="en-GB"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4271165731"/>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1.3. Township</a:t>
                      </a:r>
                    </a:p>
                    <a:p>
                      <a:pPr>
                        <a:spcAft>
                          <a:spcPts val="0"/>
                        </a:spcAft>
                      </a:pPr>
                      <a:r>
                        <a:rPr lang="en-US" sz="900" b="1" dirty="0">
                          <a:effectLst/>
                          <a:latin typeface="Arial" panose="020B0604020202020204" pitchFamily="34" charset="0"/>
                          <a:ea typeface="Calibri" panose="020F0502020204030204" pitchFamily="34" charset="0"/>
                          <a:cs typeface="+mn-cs"/>
                        </a:rPr>
                        <a:t>and Rural</a:t>
                      </a:r>
                    </a:p>
                    <a:p>
                      <a:pPr>
                        <a:spcAft>
                          <a:spcPts val="0"/>
                        </a:spcAft>
                      </a:pPr>
                      <a:r>
                        <a:rPr lang="en-US" sz="900" b="1" dirty="0">
                          <a:effectLst/>
                          <a:latin typeface="Arial" panose="020B0604020202020204" pitchFamily="34" charset="0"/>
                          <a:ea typeface="Calibri" panose="020F0502020204030204" pitchFamily="34" charset="0"/>
                          <a:cs typeface="+mn-cs"/>
                        </a:rPr>
                        <a:t>Enterprises</a:t>
                      </a:r>
                    </a:p>
                    <a:p>
                      <a:pPr>
                        <a:spcAft>
                          <a:spcPts val="0"/>
                        </a:spcAft>
                      </a:pPr>
                      <a:r>
                        <a:rPr lang="en-US" sz="900" b="1" dirty="0">
                          <a:effectLst/>
                          <a:latin typeface="Arial" panose="020B0604020202020204" pitchFamily="34" charset="0"/>
                          <a:ea typeface="Calibri" panose="020F0502020204030204" pitchFamily="34" charset="0"/>
                          <a:cs typeface="+mn-cs"/>
                        </a:rPr>
                        <a:t>supported financially</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Target Not Achieved: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13 987 Township and Rural Enterprises supported financially and/or non-financially.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Township and Rural Enterprises supported to the value of R694 million.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not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Township and Rural Enterprises</a:t>
                      </a:r>
                      <a:b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supported to the value of R545 533 667.77.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Township and Rural Enterprises not supported to the value of R148 466 332.23.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The criteria requirements to qualify hampered the process - the term sheets have been amended to improve the process.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4120707536"/>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1.4. SMMEs and Co-operatives in the Craft sector supported through Craft </a:t>
                      </a:r>
                      <a:r>
                        <a:rPr lang="en-US" sz="900" b="1" dirty="0" err="1">
                          <a:effectLst/>
                          <a:latin typeface="Arial" panose="020B0604020202020204" pitchFamily="34" charset="0"/>
                          <a:ea typeface="Calibri" panose="020F0502020204030204" pitchFamily="34" charset="0"/>
                          <a:cs typeface="+mn-cs"/>
                        </a:rPr>
                        <a:t>Customised</a:t>
                      </a:r>
                      <a:endParaRPr lang="en-US" sz="900" b="1" dirty="0">
                        <a:effectLst/>
                        <a:latin typeface="Arial" panose="020B0604020202020204" pitchFamily="34" charset="0"/>
                        <a:ea typeface="Calibri" panose="020F0502020204030204" pitchFamily="34" charset="0"/>
                        <a:cs typeface="+mn-cs"/>
                      </a:endParaRPr>
                    </a:p>
                    <a:p>
                      <a:pPr>
                        <a:spcAft>
                          <a:spcPts val="0"/>
                        </a:spcAft>
                      </a:pPr>
                      <a:r>
                        <a:rPr lang="en-US" sz="900" b="1" dirty="0">
                          <a:effectLst/>
                          <a:latin typeface="Arial" panose="020B0604020202020204" pitchFamily="34" charset="0"/>
                          <a:ea typeface="Calibri" panose="020F0502020204030204" pitchFamily="34" charset="0"/>
                          <a:cs typeface="+mn-cs"/>
                        </a:rPr>
                        <a:t>Sector </a:t>
                      </a:r>
                      <a:r>
                        <a:rPr lang="en-US" sz="900" b="1" dirty="0" err="1">
                          <a:effectLst/>
                          <a:latin typeface="Arial" panose="020B0604020202020204" pitchFamily="34" charset="0"/>
                          <a:ea typeface="Calibri" panose="020F0502020204030204" pitchFamily="34" charset="0"/>
                          <a:cs typeface="+mn-cs"/>
                        </a:rPr>
                        <a:t>Programme</a:t>
                      </a:r>
                      <a:r>
                        <a:rPr lang="en-US" sz="900" b="1" dirty="0">
                          <a:effectLst/>
                          <a:latin typeface="Arial" panose="020B0604020202020204" pitchFamily="34" charset="0"/>
                          <a:ea typeface="Calibri" panose="020F0502020204030204" pitchFamily="34" charset="0"/>
                          <a:cs typeface="+mn-cs"/>
                        </a:rPr>
                        <a:t>.</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726 Crafters supported through the Craft Customised Sector Programme.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800 Crafters supported through the Craft Customised Sector Programme.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953 Crafters supported through the Craft Customised Sector Programme.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Over achievement of 153 Crafters supported through the Craft Customised Sector Programme.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An additional 153  businesses were assisted through the programme to cover all valid applications received.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3782843787"/>
                  </a:ext>
                </a:extLst>
              </a:tr>
            </a:tbl>
          </a:graphicData>
        </a:graphic>
      </p:graphicFrame>
      <p:grpSp>
        <p:nvGrpSpPr>
          <p:cNvPr id="3" name="Group 4">
            <a:extLst>
              <a:ext uri="{FF2B5EF4-FFF2-40B4-BE49-F238E27FC236}">
                <a16:creationId xmlns:a16="http://schemas.microsoft.com/office/drawing/2014/main" xmlns="" id="{CE708180-C7B6-7E16-199A-AA172E9B637E}"/>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85E33874-1F03-9611-BAB6-BD01BB1B1D23}"/>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826B5DD5-C962-3B44-3B10-6680212984DA}"/>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6">
              <a:extLst>
                <a:ext uri="{FF2B5EF4-FFF2-40B4-BE49-F238E27FC236}">
                  <a16:creationId xmlns:a16="http://schemas.microsoft.com/office/drawing/2014/main" xmlns="" id="{14B7410B-9E3D-7D09-7D77-3D82997CD5C9}"/>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823904D5-A2B5-174F-54CC-042EA866F76B}"/>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57</a:t>
              </a:r>
            </a:p>
          </p:txBody>
        </p:sp>
      </p:grpSp>
    </p:spTree>
    <p:extLst>
      <p:ext uri="{BB962C8B-B14F-4D97-AF65-F5344CB8AC3E}">
        <p14:creationId xmlns:p14="http://schemas.microsoft.com/office/powerpoint/2010/main" xmlns="" val="211601697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600" y="25203"/>
            <a:ext cx="9136800" cy="830997"/>
          </a:xfrm>
          <a:prstGeom prst="rect">
            <a:avLst/>
          </a:prstGeom>
          <a:noFill/>
        </p:spPr>
        <p:txBody>
          <a:bodyPr wrap="square" rtlCol="0">
            <a:spAutoFit/>
          </a:bodyPr>
          <a:lstStyle/>
          <a:p>
            <a:pPr algn="r"/>
            <a:r>
              <a:rPr lang="en-US" sz="2400" cap="small" dirty="0">
                <a:solidFill>
                  <a:schemeClr val="bg1"/>
                </a:solidFill>
                <a:latin typeface="Arial" panose="020B0604020202020204" pitchFamily="34" charset="0"/>
                <a:cs typeface="Arial" panose="020B0604020202020204" pitchFamily="34" charset="0"/>
              </a:rPr>
              <a:t>Overall Performance by </a:t>
            </a:r>
            <a:r>
              <a:rPr lang="en-US" sz="2400" cap="small" dirty="0" err="1">
                <a:solidFill>
                  <a:schemeClr val="bg1"/>
                </a:solidFill>
                <a:latin typeface="Arial" panose="020B0604020202020204" pitchFamily="34" charset="0"/>
                <a:cs typeface="Arial" panose="020B0604020202020204" pitchFamily="34" charset="0"/>
              </a:rPr>
              <a:t>Programme</a:t>
            </a:r>
            <a:r>
              <a:rPr lang="en-US" sz="2400" cap="small" dirty="0">
                <a:solidFill>
                  <a:schemeClr val="bg1"/>
                </a:solidFill>
                <a:latin typeface="Arial" panose="020B0604020202020204" pitchFamily="34" charset="0"/>
                <a:cs typeface="Arial" panose="020B0604020202020204" pitchFamily="34" charset="0"/>
              </a:rPr>
              <a:t> 3 – </a:t>
            </a:r>
          </a:p>
          <a:p>
            <a:pPr algn="r"/>
            <a:r>
              <a:rPr lang="en-US" sz="2400" cap="small" dirty="0">
                <a:solidFill>
                  <a:schemeClr val="bg1"/>
                </a:solidFill>
                <a:latin typeface="Arial" panose="020B0604020202020204" pitchFamily="34" charset="0"/>
                <a:cs typeface="Arial" panose="020B0604020202020204" pitchFamily="34" charset="0"/>
              </a:rPr>
              <a:t>Development Finance </a:t>
            </a:r>
            <a:endParaRPr lang="en-US" sz="2400" b="1" dirty="0">
              <a:solidFill>
                <a:schemeClr val="bg1"/>
              </a:solidFill>
              <a:latin typeface="Arial" panose="020B0604020202020204" pitchFamily="34" charset="0"/>
            </a:endParaRPr>
          </a:p>
        </p:txBody>
      </p:sp>
      <p:graphicFrame>
        <p:nvGraphicFramePr>
          <p:cNvPr id="4" name="Content Placeholder 6">
            <a:extLst>
              <a:ext uri="{FF2B5EF4-FFF2-40B4-BE49-F238E27FC236}">
                <a16:creationId xmlns:a16="http://schemas.microsoft.com/office/drawing/2014/main" xmlns="" id="{4FED776D-0D55-D6D4-35CE-913461125466}"/>
              </a:ext>
            </a:extLst>
          </p:cNvPr>
          <p:cNvGraphicFramePr>
            <a:graphicFrameLocks/>
          </p:cNvGraphicFramePr>
          <p:nvPr>
            <p:extLst>
              <p:ext uri="{D42A27DB-BD31-4B8C-83A1-F6EECF244321}">
                <p14:modId xmlns:p14="http://schemas.microsoft.com/office/powerpoint/2010/main" xmlns="" val="1400824713"/>
              </p:ext>
            </p:extLst>
          </p:nvPr>
        </p:nvGraphicFramePr>
        <p:xfrm>
          <a:off x="0" y="890315"/>
          <a:ext cx="9144002" cy="4186778"/>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670081">
                  <a:extLst>
                    <a:ext uri="{9D8B030D-6E8A-4147-A177-3AD203B41FA5}">
                      <a16:colId xmlns:a16="http://schemas.microsoft.com/office/drawing/2014/main" xmlns="" val="1126693388"/>
                    </a:ext>
                  </a:extLst>
                </a:gridCol>
                <a:gridCol w="1584176">
                  <a:extLst>
                    <a:ext uri="{9D8B030D-6E8A-4147-A177-3AD203B41FA5}">
                      <a16:colId xmlns:a16="http://schemas.microsoft.com/office/drawing/2014/main" xmlns="" val="1608294869"/>
                    </a:ext>
                  </a:extLst>
                </a:gridCol>
                <a:gridCol w="1800200">
                  <a:extLst>
                    <a:ext uri="{9D8B030D-6E8A-4147-A177-3AD203B41FA5}">
                      <a16:colId xmlns:a16="http://schemas.microsoft.com/office/drawing/2014/main" xmlns="" val="2363919661"/>
                    </a:ext>
                  </a:extLst>
                </a:gridCol>
                <a:gridCol w="1440160">
                  <a:extLst>
                    <a:ext uri="{9D8B030D-6E8A-4147-A177-3AD203B41FA5}">
                      <a16:colId xmlns:a16="http://schemas.microsoft.com/office/drawing/2014/main" xmlns="" val="3948225776"/>
                    </a:ext>
                  </a:extLst>
                </a:gridCol>
                <a:gridCol w="1418604">
                  <a:extLst>
                    <a:ext uri="{9D8B030D-6E8A-4147-A177-3AD203B41FA5}">
                      <a16:colId xmlns:a16="http://schemas.microsoft.com/office/drawing/2014/main" xmlns="" val="3983996367"/>
                    </a:ext>
                  </a:extLst>
                </a:gridCol>
              </a:tblGrid>
              <a:tr h="357208">
                <a:tc gridSpan="6">
                  <a:txBody>
                    <a:bodyPr/>
                    <a:lstStyle/>
                    <a:p>
                      <a:pPr>
                        <a:spcAft>
                          <a:spcPts val="0"/>
                        </a:spcAft>
                      </a:pPr>
                      <a:r>
                        <a:rPr lang="en-GB" sz="1200" b="1" cap="small" dirty="0">
                          <a:effectLst/>
                          <a:latin typeface="Arial" panose="020B0604020202020204" pitchFamily="34" charset="0"/>
                          <a:ea typeface="Calibri" panose="020F0502020204030204" pitchFamily="34" charset="0"/>
                          <a:cs typeface="+mn-cs"/>
                        </a:rPr>
                        <a:t>Programme three: Development Finance </a:t>
                      </a:r>
                      <a:endParaRPr lang="en-ZA" sz="1100" dirty="0">
                        <a:effectLst/>
                        <a:latin typeface="Arial" panose="020B0604020202020204" pitchFamily="34" charset="0"/>
                        <a:ea typeface="Calibri" panose="020F0502020204030204" pitchFamily="34" charset="0"/>
                        <a:cs typeface="+mn-cs"/>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3021877045"/>
                  </a:ext>
                </a:extLst>
              </a:tr>
              <a:tr h="621232">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103600">
                <a:tc gridSpan="6">
                  <a:txBody>
                    <a:bodyPr/>
                    <a:lstStyle/>
                    <a:p>
                      <a:pPr>
                        <a:lnSpc>
                          <a:spcPct val="200000"/>
                        </a:lnSpc>
                        <a:spcBef>
                          <a:spcPts val="1200"/>
                        </a:spcBef>
                        <a:spcAft>
                          <a:spcPts val="120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US" sz="900" b="1" dirty="0">
                          <a:effectLst/>
                          <a:latin typeface="Arial" panose="020B0604020202020204" pitchFamily="34" charset="0"/>
                          <a:ea typeface="Calibri" panose="020F0502020204030204" pitchFamily="34" charset="0"/>
                          <a:cs typeface="+mn-cs"/>
                        </a:rPr>
                        <a:t>Expanded access to financial and non-financial support and implemented responsive </a:t>
                      </a:r>
                      <a:r>
                        <a:rPr lang="en-US" sz="900" b="1" dirty="0" err="1">
                          <a:effectLst/>
                          <a:latin typeface="Arial" panose="020B0604020202020204" pitchFamily="34" charset="0"/>
                          <a:ea typeface="Calibri" panose="020F0502020204030204" pitchFamily="34" charset="0"/>
                          <a:cs typeface="+mn-cs"/>
                        </a:rPr>
                        <a:t>programmes</a:t>
                      </a:r>
                      <a:r>
                        <a:rPr lang="en-US" sz="900" b="1" dirty="0">
                          <a:effectLst/>
                          <a:latin typeface="Arial" panose="020B0604020202020204" pitchFamily="34" charset="0"/>
                          <a:ea typeface="Calibri" panose="020F0502020204030204" pitchFamily="34" charset="0"/>
                          <a:cs typeface="+mn-cs"/>
                        </a:rPr>
                        <a:t> to new and existing SMMEs and Co-operatives.</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3531314904"/>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1.5. Start-up youth businesses supported financially and non-financially.</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5 000 start-up youth  businesses supported financially and non-financially.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13 369 start-up youth businesses supported financially and non-financially.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8 369 more start-up youth businesses supported financially and</a:t>
                      </a:r>
                      <a:br>
                        <a:rPr lang="en-GB" sz="900" dirty="0">
                          <a:effectLst/>
                          <a:latin typeface="Arial" panose="020B0604020202020204" pitchFamily="34" charset="0"/>
                          <a:ea typeface="Calibri" panose="020F0502020204030204" pitchFamily="34" charset="0"/>
                          <a:cs typeface="Times New Roman" panose="02020603050405020304" pitchFamily="18" charset="0"/>
                        </a:rPr>
                      </a:br>
                      <a:r>
                        <a:rPr lang="en-GB" sz="900" dirty="0">
                          <a:effectLst/>
                          <a:latin typeface="Arial" panose="020B0604020202020204" pitchFamily="34" charset="0"/>
                          <a:ea typeface="Calibri" panose="020F0502020204030204" pitchFamily="34" charset="0"/>
                          <a:cs typeface="Times New Roman" panose="02020603050405020304" pitchFamily="18" charset="0"/>
                        </a:rPr>
                        <a:t>non-financially.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The SBD Portfolio supported more youth start-ups as part of mainstreaming youth support across all portfolio interventions.</a:t>
                      </a:r>
                      <a:r>
                        <a:rPr lang="en-GB" sz="9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10006"/>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mn-cs"/>
                        </a:rPr>
                        <a:t>1.6. Consolidated</a:t>
                      </a:r>
                    </a:p>
                    <a:p>
                      <a:pPr>
                        <a:spcAft>
                          <a:spcPts val="0"/>
                        </a:spcAft>
                      </a:pPr>
                      <a:r>
                        <a:rPr lang="en-US" sz="900" b="1" dirty="0">
                          <a:effectLst/>
                          <a:latin typeface="Arial" panose="020B0604020202020204" pitchFamily="34" charset="0"/>
                          <a:ea typeface="Calibri" panose="020F0502020204030204" pitchFamily="34" charset="0"/>
                          <a:cs typeface="+mn-cs"/>
                        </a:rPr>
                        <a:t>report on supported</a:t>
                      </a:r>
                    </a:p>
                    <a:p>
                      <a:pPr>
                        <a:spcAft>
                          <a:spcPts val="0"/>
                        </a:spcAft>
                      </a:pPr>
                      <a:r>
                        <a:rPr lang="en-US" sz="900" b="1" dirty="0">
                          <a:effectLst/>
                          <a:latin typeface="Arial" panose="020B0604020202020204" pitchFamily="34" charset="0"/>
                          <a:ea typeface="Calibri" panose="020F0502020204030204" pitchFamily="34" charset="0"/>
                          <a:cs typeface="+mn-cs"/>
                        </a:rPr>
                        <a:t>Competitive SMMEs</a:t>
                      </a:r>
                    </a:p>
                    <a:p>
                      <a:pPr>
                        <a:spcAft>
                          <a:spcPts val="0"/>
                        </a:spcAft>
                      </a:pPr>
                      <a:r>
                        <a:rPr lang="en-US" sz="900" b="1" dirty="0">
                          <a:effectLst/>
                          <a:latin typeface="Arial" panose="020B0604020202020204" pitchFamily="34" charset="0"/>
                          <a:ea typeface="Calibri" panose="020F0502020204030204" pitchFamily="34" charset="0"/>
                          <a:cs typeface="+mn-cs"/>
                        </a:rPr>
                        <a:t>and Co-operatives produced.</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Consolidated report on the 2 000 competitive SMMEs and Co-operatives supported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Consolidated report on the 25 000 competitive SMMEs and Co-operatives supported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Consolidated report on the 70 384 competitive SMMEs and Co-operatives supported approved by EXCO.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Over achievement of 45 384.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The major contributor to the variance is the number of clients that were assisted through </a:t>
                      </a:r>
                      <a:r>
                        <a:rPr lang="en-GB" sz="900" b="1" dirty="0" err="1">
                          <a:effectLst/>
                          <a:latin typeface="Arial" panose="020B0604020202020204" pitchFamily="34" charset="0"/>
                          <a:ea typeface="Calibri" panose="020F0502020204030204" pitchFamily="34" charset="0"/>
                          <a:cs typeface="Times New Roman" panose="02020603050405020304" pitchFamily="18" charset="0"/>
                        </a:rPr>
                        <a:t>sefa</a:t>
                      </a: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r>
                        <a:rPr lang="en-GB" sz="900" dirty="0">
                          <a:effectLst/>
                          <a:latin typeface="Arial" panose="020B0604020202020204" pitchFamily="34" charset="0"/>
                          <a:ea typeface="Calibri" panose="020F0502020204030204" pitchFamily="34" charset="0"/>
                          <a:cs typeface="Times New Roman" panose="02020603050405020304" pitchFamily="18" charset="0"/>
                        </a:rPr>
                        <a:t>and Seda</a:t>
                      </a: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r>
                        <a:rPr lang="en-GB" sz="900" dirty="0">
                          <a:effectLst/>
                          <a:latin typeface="Arial" panose="020B0604020202020204" pitchFamily="34" charset="0"/>
                          <a:ea typeface="Calibri" panose="020F0502020204030204" pitchFamily="34" charset="0"/>
                          <a:cs typeface="Times New Roman" panose="02020603050405020304" pitchFamily="18" charset="0"/>
                        </a:rPr>
                        <a:t>support programmes due to increased demand to support SMMEs and Co-operatives that were adversely impacted by the July 2021 unrest in KwaZulu-Natal and Gauteng provinces.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xmlns="" val="4271165731"/>
                  </a:ext>
                </a:extLst>
              </a:tr>
            </a:tbl>
          </a:graphicData>
        </a:graphic>
      </p:graphicFrame>
      <p:grpSp>
        <p:nvGrpSpPr>
          <p:cNvPr id="3" name="Group 4">
            <a:extLst>
              <a:ext uri="{FF2B5EF4-FFF2-40B4-BE49-F238E27FC236}">
                <a16:creationId xmlns:a16="http://schemas.microsoft.com/office/drawing/2014/main" xmlns="" id="{B30015D4-2971-B9C2-6109-3731FD367B67}"/>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0ECF61E3-8BBA-FAD6-4125-2046F0080B98}"/>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xmlns="" id="{FD6B6EC9-C656-AE97-B9BA-B8AF4BE17157}"/>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6">
              <a:extLst>
                <a:ext uri="{FF2B5EF4-FFF2-40B4-BE49-F238E27FC236}">
                  <a16:creationId xmlns:a16="http://schemas.microsoft.com/office/drawing/2014/main" xmlns="" id="{96A9CB3F-A2AE-1971-1FD0-59A38911CB90}"/>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997744C4-3C6F-9843-4DF4-0C7C3BA94054}"/>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58</a:t>
              </a:r>
            </a:p>
          </p:txBody>
        </p:sp>
      </p:grpSp>
    </p:spTree>
    <p:extLst>
      <p:ext uri="{BB962C8B-B14F-4D97-AF65-F5344CB8AC3E}">
        <p14:creationId xmlns:p14="http://schemas.microsoft.com/office/powerpoint/2010/main" xmlns="" val="25894045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4: ENTERPRISE DEVELOPMENT</a:t>
            </a:r>
          </a:p>
        </p:txBody>
      </p:sp>
      <p:grpSp>
        <p:nvGrpSpPr>
          <p:cNvPr id="3" name="Group 4">
            <a:extLst>
              <a:ext uri="{FF2B5EF4-FFF2-40B4-BE49-F238E27FC236}">
                <a16:creationId xmlns:a16="http://schemas.microsoft.com/office/drawing/2014/main" xmlns="" id="{1B8A9F0F-5B97-592A-B298-46933C7342C6}"/>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AA9F389F-BB42-360E-EAB9-0C126E06284E}"/>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0C713E41-008D-F6ED-AD22-A5C948427228}"/>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84F65109-D5FD-0EA0-2295-6A037255D582}"/>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0A34E552-8DC0-933B-1A93-4B91A2755D2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59</a:t>
              </a:r>
            </a:p>
          </p:txBody>
        </p:sp>
      </p:grpSp>
    </p:spTree>
    <p:extLst>
      <p:ext uri="{BB962C8B-B14F-4D97-AF65-F5344CB8AC3E}">
        <p14:creationId xmlns:p14="http://schemas.microsoft.com/office/powerpoint/2010/main" xmlns="" val="38809513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a:solidFill>
                  <a:prstClr val="white"/>
                </a:solidFill>
                <a:latin typeface="Arial" panose="020B0604020202020204" pitchFamily="34" charset="0"/>
              </a:rPr>
              <a:t>GOVERNANCE AND COMPLIANCE</a:t>
            </a:r>
            <a:endParaRPr lang="en-US" sz="2400" b="1" dirty="0">
              <a:solidFill>
                <a:prstClr val="white"/>
              </a:solidFill>
              <a:latin typeface="Arial" panose="020B0604020202020204" pitchFamily="34" charset="0"/>
            </a:endParaRPr>
          </a:p>
        </p:txBody>
      </p:sp>
      <p:sp>
        <p:nvSpPr>
          <p:cNvPr id="6" name="AutoShape 3">
            <a:extLst>
              <a:ext uri="{FF2B5EF4-FFF2-40B4-BE49-F238E27FC236}">
                <a16:creationId xmlns:a16="http://schemas.microsoft.com/office/drawing/2014/main" xmlns="" id="{6FD00BB2-A3BB-F450-7125-DAC775230784}"/>
              </a:ext>
            </a:extLst>
          </p:cNvPr>
          <p:cNvSpPr/>
          <p:nvPr/>
        </p:nvSpPr>
        <p:spPr>
          <a:xfrm>
            <a:off x="12895" y="8185"/>
            <a:ext cx="9140400" cy="856200"/>
          </a:xfrm>
          <a:prstGeom prst="rect">
            <a:avLst/>
          </a:prstGeom>
          <a:solidFill>
            <a:srgbClr val="00764B"/>
          </a:solidFill>
        </p:spPr>
      </p:sp>
      <p:sp>
        <p:nvSpPr>
          <p:cNvPr id="8" name="TextBox 7">
            <a:extLst>
              <a:ext uri="{FF2B5EF4-FFF2-40B4-BE49-F238E27FC236}">
                <a16:creationId xmlns:a16="http://schemas.microsoft.com/office/drawing/2014/main" xmlns="" id="{2D3340BA-9DC8-93FB-9811-D76FCEEB4017}"/>
              </a:ext>
            </a:extLst>
          </p:cNvPr>
          <p:cNvSpPr txBox="1"/>
          <p:nvPr/>
        </p:nvSpPr>
        <p:spPr>
          <a:xfrm>
            <a:off x="834358" y="242318"/>
            <a:ext cx="823344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BACKGROUND</a:t>
            </a:r>
            <a:endParaRPr lang="en-ZA" sz="2400" b="1" dirty="0">
              <a:solidFill>
                <a:schemeClr val="bg1"/>
              </a:solidFill>
              <a:latin typeface="Arial" panose="020B0604020202020204" pitchFamily="34" charset="0"/>
            </a:endParaRPr>
          </a:p>
        </p:txBody>
      </p:sp>
      <p:sp>
        <p:nvSpPr>
          <p:cNvPr id="4" name="TextBox 3">
            <a:extLst>
              <a:ext uri="{FF2B5EF4-FFF2-40B4-BE49-F238E27FC236}">
                <a16:creationId xmlns:a16="http://schemas.microsoft.com/office/drawing/2014/main" xmlns="" id="{229AB0E6-2B30-C35E-4709-34DDFF02A6C1}"/>
              </a:ext>
            </a:extLst>
          </p:cNvPr>
          <p:cNvSpPr txBox="1"/>
          <p:nvPr/>
        </p:nvSpPr>
        <p:spPr>
          <a:xfrm>
            <a:off x="9295" y="901599"/>
            <a:ext cx="9144000" cy="4885825"/>
          </a:xfrm>
          <a:prstGeom prst="rect">
            <a:avLst/>
          </a:prstGeom>
          <a:noFill/>
        </p:spPr>
        <p:txBody>
          <a:bodyPr wrap="square">
            <a:spAutoFit/>
          </a:bodyPr>
          <a:lstStyle/>
          <a:p>
            <a:pPr algn="just">
              <a:lnSpc>
                <a:spcPct val="110000"/>
              </a:lnSpc>
              <a:spcBef>
                <a:spcPts val="700"/>
              </a:spcBef>
              <a:spcAft>
                <a:spcPts val="1051"/>
              </a:spcAft>
            </a:pPr>
            <a:r>
              <a:rPr lang="en-GB" b="1" dirty="0">
                <a:latin typeface="Arial" panose="020B0604020202020204" pitchFamily="34" charset="0"/>
                <a:ea typeface="Calibri" panose="020F0502020204030204" pitchFamily="34" charset="0"/>
                <a:cs typeface="Arial" panose="020B0604020202020204" pitchFamily="34" charset="0"/>
              </a:rPr>
              <a:t>LEGISLATIVE AND REGULATORY REQUIREMENTS</a:t>
            </a:r>
          </a:p>
          <a:p>
            <a:pPr marL="347463" indent="-347463" algn="just">
              <a:lnSpc>
                <a:spcPct val="110000"/>
              </a:lnSpc>
              <a:spcBef>
                <a:spcPts val="700"/>
              </a:spcBef>
              <a:spcAft>
                <a:spcPts val="1051"/>
              </a:spcAft>
              <a:buFont typeface="Wingdings" panose="05000000000000000000" pitchFamily="2" charset="2"/>
              <a:buChar char="q"/>
            </a:pPr>
            <a:r>
              <a:rPr lang="en-GB" dirty="0">
                <a:latin typeface="Arial" panose="020B0604020202020204" pitchFamily="34" charset="0"/>
                <a:ea typeface="Calibri" panose="020F0502020204030204" pitchFamily="34" charset="0"/>
                <a:cs typeface="Arial" panose="020B0604020202020204" pitchFamily="34" charset="0"/>
              </a:rPr>
              <a:t>Constitution of the Republic of South Africa, 1996 (Act No 108 of 1996): Chapter 5, Section 92 on Accountability and Responsibilities of the Ministers and Deputy Ministers.</a:t>
            </a:r>
            <a:endParaRPr lang="en-GB" dirty="0">
              <a:latin typeface="Arial" panose="020B0604020202020204" pitchFamily="34" charset="0"/>
            </a:endParaRPr>
          </a:p>
          <a:p>
            <a:pPr marL="347463" indent="-347463" algn="just">
              <a:lnSpc>
                <a:spcPct val="110000"/>
              </a:lnSpc>
              <a:spcBef>
                <a:spcPts val="700"/>
              </a:spcBef>
              <a:spcAft>
                <a:spcPts val="1051"/>
              </a:spcAft>
              <a:buFont typeface="Wingdings" panose="05000000000000000000" pitchFamily="2" charset="2"/>
              <a:buChar char="q"/>
            </a:pPr>
            <a:r>
              <a:rPr lang="en-GB" dirty="0">
                <a:latin typeface="Arial" panose="020B0604020202020204" pitchFamily="34" charset="0"/>
                <a:ea typeface="Calibri" panose="020F0502020204030204" pitchFamily="34" charset="0"/>
                <a:cs typeface="Arial" panose="020B0604020202020204" pitchFamily="34" charset="0"/>
              </a:rPr>
              <a:t>Constitution of the Republic of South Africa, 1996 (Act No 108 of 1996): Chapter 10, Section 195 on Basic values and principles governing public administration.</a:t>
            </a:r>
            <a:endParaRPr lang="en-GB" dirty="0">
              <a:latin typeface="Arial" panose="020B0604020202020204" pitchFamily="34" charset="0"/>
            </a:endParaRPr>
          </a:p>
          <a:p>
            <a:pPr marL="347463" indent="-347463" algn="just">
              <a:lnSpc>
                <a:spcPct val="110000"/>
              </a:lnSpc>
              <a:spcBef>
                <a:spcPts val="700"/>
              </a:spcBef>
              <a:spcAft>
                <a:spcPts val="1051"/>
              </a:spcAft>
              <a:buFont typeface="Wingdings" panose="05000000000000000000" pitchFamily="2" charset="2"/>
              <a:buChar char="q"/>
            </a:pPr>
            <a:r>
              <a:rPr lang="en-GB" dirty="0">
                <a:latin typeface="Arial" panose="020B0604020202020204" pitchFamily="34" charset="0"/>
                <a:ea typeface="Calibri" panose="020F0502020204030204" pitchFamily="34" charset="0"/>
                <a:cs typeface="Arial" panose="020B0604020202020204" pitchFamily="34" charset="0"/>
              </a:rPr>
              <a:t>Public Finance Management Act (1999) – Chapter 4 on National Budgets.</a:t>
            </a:r>
            <a:endParaRPr lang="en-GB" dirty="0">
              <a:latin typeface="Arial" panose="020B0604020202020204" pitchFamily="34" charset="0"/>
            </a:endParaRPr>
          </a:p>
          <a:p>
            <a:pPr marL="347463" indent="-347463" algn="just">
              <a:lnSpc>
                <a:spcPct val="110000"/>
              </a:lnSpc>
              <a:spcBef>
                <a:spcPts val="700"/>
              </a:spcBef>
              <a:spcAft>
                <a:spcPts val="1051"/>
              </a:spcAft>
              <a:buFont typeface="Wingdings" panose="05000000000000000000" pitchFamily="2" charset="2"/>
              <a:buChar char="q"/>
            </a:pPr>
            <a:r>
              <a:rPr lang="en-GB" dirty="0">
                <a:latin typeface="Arial" panose="020B0604020202020204" pitchFamily="34" charset="0"/>
                <a:ea typeface="Calibri" panose="020F0502020204030204" pitchFamily="34" charset="0"/>
                <a:cs typeface="Arial" panose="020B0604020202020204" pitchFamily="34" charset="0"/>
              </a:rPr>
              <a:t>Treasury Regulations – Chapter 5, 6 and 30 (read in conjunction with Sections 38 (1) (a) (i) and 76 (4) (e) of the PFMA) in relation to Strategic Planning and Budgeting.</a:t>
            </a:r>
            <a:endParaRPr lang="en-GB" dirty="0">
              <a:latin typeface="Arial" panose="020B0604020202020204" pitchFamily="34" charset="0"/>
            </a:endParaRPr>
          </a:p>
          <a:p>
            <a:pPr marL="347463" indent="-347463" algn="just">
              <a:lnSpc>
                <a:spcPct val="110000"/>
              </a:lnSpc>
              <a:spcBef>
                <a:spcPts val="700"/>
              </a:spcBef>
              <a:spcAft>
                <a:spcPts val="1051"/>
              </a:spcAft>
              <a:buFont typeface="Wingdings" panose="05000000000000000000" pitchFamily="2" charset="2"/>
              <a:buChar char="q"/>
            </a:pPr>
            <a:r>
              <a:rPr lang="en-GB" dirty="0">
                <a:latin typeface="Arial" panose="020B0604020202020204" pitchFamily="34" charset="0"/>
                <a:ea typeface="Calibri" panose="020F0502020204030204" pitchFamily="34" charset="0"/>
                <a:cs typeface="Arial" panose="020B0604020202020204" pitchFamily="34" charset="0"/>
              </a:rPr>
              <a:t>Chapter 1, Part 3B of the Public Service Regulations, 2001 in relation to strategic planning, organisational structure and promotion of efficient, economic and effective human resource planning</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xmlns="" id="{DCB737F0-AB2B-EFAA-C6DE-3EBF360F4468}"/>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54121617-F886-039F-1E21-E1B8B2E07F6F}"/>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xmlns="" id="{231B686A-D94A-D205-66FA-A6CBA6B93314}"/>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6">
              <a:extLst>
                <a:ext uri="{FF2B5EF4-FFF2-40B4-BE49-F238E27FC236}">
                  <a16:creationId xmlns:a16="http://schemas.microsoft.com/office/drawing/2014/main" xmlns="" id="{12093CEA-D158-1BF3-4680-103157C1FB62}"/>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283D5F1C-B56B-10E0-CB8F-AB719F681077}"/>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6</a:t>
              </a:r>
            </a:p>
          </p:txBody>
        </p:sp>
      </p:grpSp>
    </p:spTree>
    <p:extLst>
      <p:ext uri="{BB962C8B-B14F-4D97-AF65-F5344CB8AC3E}">
        <p14:creationId xmlns:p14="http://schemas.microsoft.com/office/powerpoint/2010/main" xmlns="" val="146719701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342" y="0"/>
            <a:ext cx="9144000" cy="1200329"/>
          </a:xfrm>
          <a:prstGeom prst="rect">
            <a:avLst/>
          </a:prstGeom>
          <a:noFill/>
        </p:spPr>
        <p:txBody>
          <a:bodyPr wrap="square" rtlCol="0">
            <a:spAutoFit/>
          </a:bodyPr>
          <a:lstStyle/>
          <a:p>
            <a:pPr algn="r"/>
            <a:r>
              <a:rPr lang="en-US" sz="2400" cap="small" dirty="0">
                <a:solidFill>
                  <a:schemeClr val="bg1"/>
                </a:solidFill>
                <a:latin typeface="Arial" panose="020B0604020202020204" pitchFamily="34" charset="0"/>
                <a:cs typeface="Arial" panose="020B0604020202020204" pitchFamily="34" charset="0"/>
              </a:rPr>
              <a:t>Overall Performance by </a:t>
            </a:r>
            <a:r>
              <a:rPr lang="en-US" sz="2400" cap="small" dirty="0" err="1">
                <a:solidFill>
                  <a:schemeClr val="bg1"/>
                </a:solidFill>
                <a:latin typeface="Arial" panose="020B0604020202020204" pitchFamily="34" charset="0"/>
                <a:cs typeface="Arial" panose="020B0604020202020204" pitchFamily="34" charset="0"/>
              </a:rPr>
              <a:t>Programme</a:t>
            </a:r>
            <a:r>
              <a:rPr lang="en-US" sz="2400" cap="small" dirty="0">
                <a:solidFill>
                  <a:schemeClr val="bg1"/>
                </a:solidFill>
                <a:latin typeface="Arial" panose="020B0604020202020204" pitchFamily="34" charset="0"/>
                <a:cs typeface="Arial" panose="020B0604020202020204" pitchFamily="34" charset="0"/>
              </a:rPr>
              <a:t> 4 – </a:t>
            </a:r>
          </a:p>
          <a:p>
            <a:pPr algn="r"/>
            <a:r>
              <a:rPr lang="en-US" sz="2400" cap="small" dirty="0">
                <a:solidFill>
                  <a:schemeClr val="bg1"/>
                </a:solidFill>
                <a:latin typeface="Arial" panose="020B0604020202020204" pitchFamily="34" charset="0"/>
                <a:cs typeface="Arial" panose="020B0604020202020204" pitchFamily="34" charset="0"/>
              </a:rPr>
              <a:t>Enterprise Development</a:t>
            </a:r>
            <a:endParaRPr lang="en-ZA" sz="2400" cap="small" dirty="0">
              <a:solidFill>
                <a:schemeClr val="bg1"/>
              </a:solidFill>
              <a:latin typeface="Arial" panose="020B0604020202020204" pitchFamily="34" charset="0"/>
              <a:cs typeface="Arial" panose="020B0604020202020204" pitchFamily="34" charset="0"/>
            </a:endParaRPr>
          </a:p>
          <a:p>
            <a:pPr algn="r"/>
            <a:endParaRPr lang="en-US" sz="2400" b="1" dirty="0">
              <a:solidFill>
                <a:schemeClr val="bg1"/>
              </a:solidFill>
              <a:latin typeface="Arial" panose="020B0604020202020204" pitchFamily="34" charset="0"/>
            </a:endParaRPr>
          </a:p>
        </p:txBody>
      </p:sp>
      <p:graphicFrame>
        <p:nvGraphicFramePr>
          <p:cNvPr id="9" name="Content Placeholder 6">
            <a:extLst>
              <a:ext uri="{FF2B5EF4-FFF2-40B4-BE49-F238E27FC236}">
                <a16:creationId xmlns:a16="http://schemas.microsoft.com/office/drawing/2014/main" xmlns="" id="{A9AAD9FB-A088-8ED2-AF8E-F4C03F417055}"/>
              </a:ext>
            </a:extLst>
          </p:cNvPr>
          <p:cNvGraphicFramePr>
            <a:graphicFrameLocks/>
          </p:cNvGraphicFramePr>
          <p:nvPr/>
        </p:nvGraphicFramePr>
        <p:xfrm>
          <a:off x="12583" y="893025"/>
          <a:ext cx="9144002" cy="5870956"/>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670081">
                  <a:extLst>
                    <a:ext uri="{9D8B030D-6E8A-4147-A177-3AD203B41FA5}">
                      <a16:colId xmlns:a16="http://schemas.microsoft.com/office/drawing/2014/main" xmlns="" val="1126693388"/>
                    </a:ext>
                  </a:extLst>
                </a:gridCol>
                <a:gridCol w="210755">
                  <a:extLst>
                    <a:ext uri="{9D8B030D-6E8A-4147-A177-3AD203B41FA5}">
                      <a16:colId xmlns:a16="http://schemas.microsoft.com/office/drawing/2014/main" xmlns="" val="1608294869"/>
                    </a:ext>
                  </a:extLst>
                </a:gridCol>
                <a:gridCol w="1373421">
                  <a:extLst>
                    <a:ext uri="{9D8B030D-6E8A-4147-A177-3AD203B41FA5}">
                      <a16:colId xmlns:a16="http://schemas.microsoft.com/office/drawing/2014/main" xmlns="" val="1977964581"/>
                    </a:ext>
                  </a:extLst>
                </a:gridCol>
                <a:gridCol w="1800200">
                  <a:extLst>
                    <a:ext uri="{9D8B030D-6E8A-4147-A177-3AD203B41FA5}">
                      <a16:colId xmlns:a16="http://schemas.microsoft.com/office/drawing/2014/main" xmlns="" val="2363919661"/>
                    </a:ext>
                  </a:extLst>
                </a:gridCol>
                <a:gridCol w="1322179">
                  <a:extLst>
                    <a:ext uri="{9D8B030D-6E8A-4147-A177-3AD203B41FA5}">
                      <a16:colId xmlns:a16="http://schemas.microsoft.com/office/drawing/2014/main" xmlns="" val="3948225776"/>
                    </a:ext>
                  </a:extLst>
                </a:gridCol>
                <a:gridCol w="1536585">
                  <a:extLst>
                    <a:ext uri="{9D8B030D-6E8A-4147-A177-3AD203B41FA5}">
                      <a16:colId xmlns:a16="http://schemas.microsoft.com/office/drawing/2014/main" xmlns="" val="2839149120"/>
                    </a:ext>
                  </a:extLst>
                </a:gridCol>
              </a:tblGrid>
              <a:tr h="357208">
                <a:tc gridSpan="7">
                  <a:txBody>
                    <a:bodyPr/>
                    <a:lstStyle/>
                    <a:p>
                      <a:pPr>
                        <a:spcAft>
                          <a:spcPts val="0"/>
                        </a:spcAft>
                      </a:pPr>
                      <a:r>
                        <a:rPr lang="en-GB" sz="1200" b="1" cap="small" dirty="0">
                          <a:effectLst/>
                          <a:latin typeface="Arial" panose="020B0604020202020204" pitchFamily="34" charset="0"/>
                          <a:ea typeface="Calibri" panose="020F0502020204030204" pitchFamily="34" charset="0"/>
                          <a:cs typeface="Arial" panose="020B0604020202020204" pitchFamily="34" charset="0"/>
                        </a:rPr>
                        <a:t>Programme Four: Enterprise development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xmlns="" val="3021877045"/>
                  </a:ext>
                </a:extLst>
              </a:tr>
              <a:tr h="621232">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Output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Audited</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Performance</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2020/21</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gridSpan="2">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Planned Annual Target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hMerge="1">
                  <a:txBody>
                    <a:bodyPr/>
                    <a:lstStyle/>
                    <a:p>
                      <a:pPr algn="ctr">
                        <a:spcAft>
                          <a:spcPts val="0"/>
                        </a:spcAft>
                      </a:pP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Actual Achievement</a:t>
                      </a:r>
                    </a:p>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2021/22</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US" sz="1000" b="1" cap="small" baseline="0"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2021/22</a:t>
                      </a:r>
                      <a:endParaRPr lang="en-ZA" sz="10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tc>
                  <a:txBody>
                    <a:bodyPr/>
                    <a:lstStyle/>
                    <a:p>
                      <a:pPr algn="ctr">
                        <a:spcAft>
                          <a:spcPts val="0"/>
                        </a:spcAft>
                      </a:pPr>
                      <a:r>
                        <a:rPr lang="en-ZA" sz="1000" b="1" cap="small" baseline="0" dirty="0">
                          <a:effectLst/>
                          <a:latin typeface="Arial" panose="020B0604020202020204" pitchFamily="34" charset="0"/>
                          <a:ea typeface="Calibri" panose="020F0502020204030204" pitchFamily="34" charset="0"/>
                          <a:cs typeface="Arial" panose="020B0604020202020204" pitchFamily="34" charset="0"/>
                        </a:rPr>
                        <a:t>Reasons for Variance</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8CF8B"/>
                    </a:solidFill>
                  </a:tcPr>
                </a:tc>
                <a:extLst>
                  <a:ext uri="{0D108BD9-81ED-4DB2-BD59-A6C34878D82A}">
                    <a16:rowId xmlns:a16="http://schemas.microsoft.com/office/drawing/2014/main" xmlns="" val="3379507115"/>
                  </a:ext>
                </a:extLst>
              </a:tr>
              <a:tr h="231063">
                <a:tc gridSpan="7">
                  <a:txBody>
                    <a:bodyPr/>
                    <a:lstStyle/>
                    <a:p>
                      <a:pPr>
                        <a:spcBef>
                          <a:spcPts val="1200"/>
                        </a:spcBef>
                        <a:spcAft>
                          <a:spcPts val="120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GB" sz="900" b="1" dirty="0">
                          <a:effectLst/>
                          <a:latin typeface="Arial" panose="020B0604020202020204" pitchFamily="34" charset="0"/>
                          <a:ea typeface="Calibri" panose="020F0502020204030204" pitchFamily="34" charset="0"/>
                          <a:cs typeface="Arial" panose="020B0604020202020204" pitchFamily="34" charset="0"/>
                        </a:rPr>
                        <a:t>Increased Contribution of SMMEs and Co-operatives in Priority Sector.</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xmlns="" val="3531314904"/>
                  </a:ext>
                </a:extLst>
              </a:tr>
              <a:tr h="632621">
                <a:tc>
                  <a:txBody>
                    <a:bodyPr/>
                    <a:lstStyle/>
                    <a:p>
                      <a:pPr>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1.1 National Integrated Small Enterprise Development Masterplan submitted to Cabinet.</a:t>
                      </a: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Arial" panose="020B0604020202020204" pitchFamily="34" charset="0"/>
                        </a:rPr>
                        <a:t>Achieved:</a:t>
                      </a:r>
                      <a:r>
                        <a:rPr lang="en-GB" sz="9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National Integrated Small Enterprise Development Masterplan approved by EXCO. </a:t>
                      </a:r>
                    </a:p>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National Integrated Small Enterprise Development Masterplan submitted to Minister for Cabinet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9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achieved:</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9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9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Integrated Small Enterprise Development</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9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Masterplan submitted to Minister for Cabinet approval.</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7817">
                <a:tc gridSpan="7">
                  <a:txBody>
                    <a:bodyPr/>
                    <a:lstStyle/>
                    <a:p>
                      <a:pPr>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Outcome: </a:t>
                      </a:r>
                      <a:r>
                        <a:rPr lang="en-GB" sz="900" b="1" dirty="0">
                          <a:effectLst/>
                          <a:latin typeface="Arial" panose="020B0604020202020204" pitchFamily="34" charset="0"/>
                          <a:ea typeface="Calibri" panose="020F0502020204030204" pitchFamily="34" charset="0"/>
                          <a:cs typeface="Arial" panose="020B0604020202020204" pitchFamily="34" charset="0"/>
                        </a:rPr>
                        <a:t>Reduced regulatory burdens for Small Enterprises.</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hMerge="1">
                  <a:txBody>
                    <a:bodyPr/>
                    <a:lstStyle/>
                    <a:p>
                      <a:pPr>
                        <a:lnSpc>
                          <a:spcPct val="11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xmlns="" val="4271165731"/>
                  </a:ext>
                </a:extLst>
              </a:tr>
              <a:tr h="29503">
                <a:tc>
                  <a:txBody>
                    <a:bodyPr/>
                    <a:lstStyle/>
                    <a:p>
                      <a:pPr>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2.1. National Small Enterprise Amendment Bill submitted to Parliament.</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Arial" panose="020B0604020202020204" pitchFamily="34" charset="0"/>
                        </a:rPr>
                        <a:t>Achieved: </a:t>
                      </a:r>
                      <a:r>
                        <a:rPr lang="en-GB" sz="9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Report on consolidated public comments received on the National Small Enterprise Amendment Bill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National Small Enterprise Amendment Bill taken through Parliamentary process.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National Small Enterprise Amendment Bill taken through 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not achieved:</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Small Enterprise Amendment Bill not taken through Parliamentary process.</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National Small Enterprise Amendment Bill not taken through 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The Department is still ensuring compliance to Legislative processes. On advice from the Office of the Chief State Law Advisor (OCSLA), the Department is currently reviewing the Act.</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120707536"/>
                  </a:ext>
                </a:extLst>
              </a:tr>
              <a:tr h="651462">
                <a:tc>
                  <a:txBody>
                    <a:bodyPr/>
                    <a:lstStyle/>
                    <a:p>
                      <a:pPr>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2.2. Schedule to the National Small Enterprise Act (NSEA) amended.</a:t>
                      </a:r>
                      <a:endParaRPr lang="en-ZA" sz="900" b="1"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800"/>
                        </a:spcAft>
                      </a:pPr>
                      <a:r>
                        <a:rPr lang="en-GB" sz="900">
                          <a:effectLst/>
                          <a:latin typeface="Arial" panose="020B0604020202020204" pitchFamily="34" charset="0"/>
                          <a:ea typeface="Calibri" panose="020F0502020204030204" pitchFamily="34" charset="0"/>
                          <a:cs typeface="Times New Roman" panose="02020603050405020304" pitchFamily="18" charset="0"/>
                        </a:rPr>
                        <a:t>Revised Schedule to the National Small Enterprise Act amended and submitted to Minister for approval 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900">
                          <a:effectLst/>
                          <a:latin typeface="Arial" panose="020B0604020202020204" pitchFamily="34" charset="0"/>
                          <a:ea typeface="Calibri" panose="020F0502020204030204" pitchFamily="34" charset="0"/>
                          <a:cs typeface="Times New Roman" panose="02020603050405020304" pitchFamily="18" charset="0"/>
                        </a:rPr>
                        <a:t>gazette.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Revised Schedule to the National Small Enterprise Act amended and submitted to Minister for approval to</a:t>
                      </a:r>
                    </a:p>
                    <a:p>
                      <a:pPr>
                        <a:lnSpc>
                          <a:spcPct val="115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not achieved:</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900" b="1"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Revised Schedule to the National Small Enterprise Act not amended and submitted to Minister for approval to Gazette.</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Revised Schedule to the National Small Enterprise Act not amended and submitted to Minister for approval to 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The OCSLA informed the Department about the anomalies that needs to be addressed before the schedule can be updated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794288266"/>
                  </a:ext>
                </a:extLst>
              </a:tr>
              <a:tr h="651462">
                <a:tc>
                  <a:txBody>
                    <a:bodyPr/>
                    <a:lstStyle/>
                    <a:p>
                      <a:pPr>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2.3. Red-Tape Reduction Action Plan developed and implemented.</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800"/>
                        </a:spcAft>
                      </a:pPr>
                      <a:r>
                        <a:rPr lang="en-GB" sz="900" b="1" dirty="0">
                          <a:effectLst/>
                          <a:latin typeface="Arial" panose="020B0604020202020204" pitchFamily="34" charset="0"/>
                          <a:ea typeface="Calibri" panose="020F0502020204030204" pitchFamily="34" charset="0"/>
                          <a:cs typeface="Arial" panose="020B0604020202020204" pitchFamily="34" charset="0"/>
                        </a:rPr>
                        <a:t>Achieved: </a:t>
                      </a:r>
                      <a:r>
                        <a:rPr lang="en-GB" sz="9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Three (3) Districts in a province assisted with EODB Pilot Administrative Simplification Programme for SMMEs and Co-operatives – Baseline.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Three (3) districts assisted through the Red-Tape Reduction Action Plan.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Three (3) districts assisted through the Red-Tape Reduction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achieved:</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Three (3) districts assisted through the Red-Tape Reduction Action Plan.</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94782122"/>
                  </a:ext>
                </a:extLst>
              </a:tr>
            </a:tbl>
          </a:graphicData>
        </a:graphic>
      </p:graphicFrame>
      <p:sp>
        <p:nvSpPr>
          <p:cNvPr id="3" name="TextBox 2">
            <a:extLst>
              <a:ext uri="{FF2B5EF4-FFF2-40B4-BE49-F238E27FC236}">
                <a16:creationId xmlns:a16="http://schemas.microsoft.com/office/drawing/2014/main" xmlns="" id="{4DA65E9F-9105-7D32-9715-53739851FF65}"/>
              </a:ext>
            </a:extLst>
          </p:cNvPr>
          <p:cNvSpPr txBox="1"/>
          <p:nvPr/>
        </p:nvSpPr>
        <p:spPr>
          <a:xfrm>
            <a:off x="8686800" y="6615076"/>
            <a:ext cx="571104" cy="369332"/>
          </a:xfrm>
          <a:prstGeom prst="rect">
            <a:avLst/>
          </a:prstGeom>
          <a:noFill/>
        </p:spPr>
        <p:txBody>
          <a:bodyPr wrap="square" rtlCol="0">
            <a:spAutoFit/>
          </a:bodyPr>
          <a:lstStyle/>
          <a:p>
            <a:r>
              <a:rPr lang="en-ZA" dirty="0"/>
              <a:t>60</a:t>
            </a:r>
          </a:p>
        </p:txBody>
      </p:sp>
    </p:spTree>
    <p:extLst>
      <p:ext uri="{BB962C8B-B14F-4D97-AF65-F5344CB8AC3E}">
        <p14:creationId xmlns:p14="http://schemas.microsoft.com/office/powerpoint/2010/main" xmlns="" val="99466523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9. RECOMMENDATION</a:t>
            </a:r>
          </a:p>
        </p:txBody>
      </p:sp>
      <p:grpSp>
        <p:nvGrpSpPr>
          <p:cNvPr id="3" name="Group 4">
            <a:extLst>
              <a:ext uri="{FF2B5EF4-FFF2-40B4-BE49-F238E27FC236}">
                <a16:creationId xmlns:a16="http://schemas.microsoft.com/office/drawing/2014/main" xmlns="" id="{4490B8D1-C6E7-24E4-A337-88E6E436B7E3}"/>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4C792CA9-DFAC-A69F-C574-2850227E5F4C}"/>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CD296E09-346A-A787-DD81-21566552964A}"/>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070B6A28-2412-BCC9-EBE9-66F611B73DAD}"/>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8D11B7C3-4234-9F06-61DE-50CDCC446814}"/>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61</a:t>
              </a:r>
            </a:p>
          </p:txBody>
        </p:sp>
      </p:grpSp>
    </p:spTree>
    <p:extLst>
      <p:ext uri="{BB962C8B-B14F-4D97-AF65-F5344CB8AC3E}">
        <p14:creationId xmlns:p14="http://schemas.microsoft.com/office/powerpoint/2010/main" xmlns="" val="39756713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34358" y="273467"/>
            <a:ext cx="8233442" cy="461665"/>
          </a:xfrm>
          <a:prstGeom prst="rect">
            <a:avLst/>
          </a:prstGeom>
          <a:noFill/>
        </p:spPr>
        <p:txBody>
          <a:bodyPr wrap="square" rtlCol="0">
            <a:spAutoFit/>
          </a:bodyPr>
          <a:lstStyle/>
          <a:p>
            <a:pPr algn="r"/>
            <a:r>
              <a:rPr lang="en-ZA" sz="2400" b="1" dirty="0">
                <a:solidFill>
                  <a:schemeClr val="bg1"/>
                </a:solidFill>
                <a:latin typeface="Arial" panose="020B0604020202020204" pitchFamily="34" charset="0"/>
              </a:rPr>
              <a:t>RECOMMENDATION</a:t>
            </a:r>
          </a:p>
        </p:txBody>
      </p:sp>
      <p:sp>
        <p:nvSpPr>
          <p:cNvPr id="6" name="TextBox 5">
            <a:extLst>
              <a:ext uri="{FF2B5EF4-FFF2-40B4-BE49-F238E27FC236}">
                <a16:creationId xmlns:a16="http://schemas.microsoft.com/office/drawing/2014/main" xmlns="" id="{B26302D2-C4A1-4C2D-B187-C9404AAEF8E1}"/>
              </a:ext>
            </a:extLst>
          </p:cNvPr>
          <p:cNvSpPr txBox="1"/>
          <p:nvPr/>
        </p:nvSpPr>
        <p:spPr>
          <a:xfrm>
            <a:off x="31304" y="1084800"/>
            <a:ext cx="9036496" cy="2805320"/>
          </a:xfrm>
          <a:prstGeom prst="rect">
            <a:avLst/>
          </a:prstGeom>
          <a:noFill/>
        </p:spPr>
        <p:txBody>
          <a:bodyPr wrap="square" rtlCol="0">
            <a:spAutoFit/>
          </a:bodyPr>
          <a:lstStyle/>
          <a:p>
            <a:pPr marL="285750" marR="76200" lvl="0" indent="-285750" algn="just" eaLnBrk="0" fontAlgn="base" hangingPunct="0">
              <a:lnSpc>
                <a:spcPct val="150000"/>
              </a:lnSpc>
              <a:buFont typeface="Wingdings" panose="05000000000000000000" pitchFamily="2" charset="2"/>
              <a:buChar char="Ø"/>
              <a:defRPr/>
            </a:pP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It is recommended that the Portfolio Committee on Small Business Development adopts the 2021/22 Annual Report </a:t>
            </a:r>
            <a:r>
              <a:rPr lang="en-US" sz="2000" kern="0" dirty="0">
                <a:solidFill>
                  <a:srgbClr val="000000"/>
                </a:solidFill>
                <a:latin typeface="Arial" panose="020B0604020202020204" pitchFamily="34" charset="0"/>
                <a:cs typeface="Arial" panose="020B0604020202020204" pitchFamily="34" charset="0"/>
                <a:sym typeface="Calibri"/>
              </a:rPr>
              <a:t>of the Department of Small Business Development.</a:t>
            </a:r>
            <a:endParaRPr kumimoji="0" lang="en-US" sz="200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Calibri" panose="020F0502020204030204" pitchFamily="34" charset="0"/>
            </a:endParaRPr>
          </a:p>
          <a:p>
            <a:pPr marR="0" lvl="0" algn="l" defTabSz="914400" rtl="0" eaLnBrk="1" fontAlgn="auto" latinLnBrk="0" hangingPunct="1">
              <a:lnSpc>
                <a:spcPct val="15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grpSp>
        <p:nvGrpSpPr>
          <p:cNvPr id="3" name="Group 4">
            <a:extLst>
              <a:ext uri="{FF2B5EF4-FFF2-40B4-BE49-F238E27FC236}">
                <a16:creationId xmlns:a16="http://schemas.microsoft.com/office/drawing/2014/main" xmlns="" id="{A7A752C3-AE79-64E0-4BC4-9B5910DA41B3}"/>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75568247-672C-D691-3EB1-9B3D0876C229}"/>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43F11C98-0CBE-B2D3-0573-F6F22D221CC3}"/>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6">
              <a:extLst>
                <a:ext uri="{FF2B5EF4-FFF2-40B4-BE49-F238E27FC236}">
                  <a16:creationId xmlns:a16="http://schemas.microsoft.com/office/drawing/2014/main" xmlns="" id="{FDAA7D5B-2FF2-CB75-5D6D-4728AD096C78}"/>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xmlns="" id="{9E816D66-5A0C-87DB-6099-6DBF5C1A89B3}"/>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62</a:t>
              </a:r>
            </a:p>
          </p:txBody>
        </p:sp>
      </p:grpSp>
    </p:spTree>
    <p:extLst>
      <p:ext uri="{BB962C8B-B14F-4D97-AF65-F5344CB8AC3E}">
        <p14:creationId xmlns:p14="http://schemas.microsoft.com/office/powerpoint/2010/main" xmlns="" val="227717890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xmlns="" id="{8DAC9C7B-DAAB-4E7B-943F-0E61D4F15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xmlns="" val="182352740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xmlns="" id="{A81C56E9-1C94-498C-9DC4-2028C10F62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39377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ZA" sz="2400" b="1" dirty="0">
                <a:solidFill>
                  <a:schemeClr val="bg1"/>
                </a:solidFill>
                <a:latin typeface="Arial" panose="020B0604020202020204" pitchFamily="34" charset="0"/>
              </a:rPr>
              <a:t>2. </a:t>
            </a:r>
            <a:r>
              <a:rPr lang="en-GB" sz="2400" b="1" dirty="0">
                <a:solidFill>
                  <a:schemeClr val="bg1"/>
                </a:solidFill>
                <a:latin typeface="Arial" panose="020B0604020202020204" pitchFamily="34" charset="0"/>
                <a:cs typeface="Arial" panose="020B0604020202020204" pitchFamily="34" charset="0"/>
              </a:rPr>
              <a:t>STRATEGIC OVERVIEW</a:t>
            </a:r>
            <a:endParaRPr lang="en-ZA" sz="2400" b="1" dirty="0">
              <a:solidFill>
                <a:schemeClr val="bg1"/>
              </a:solidFill>
              <a:latin typeface="Arial" panose="020B0604020202020204" pitchFamily="34" charset="0"/>
            </a:endParaRPr>
          </a:p>
        </p:txBody>
      </p:sp>
      <p:grpSp>
        <p:nvGrpSpPr>
          <p:cNvPr id="3" name="Group 4">
            <a:extLst>
              <a:ext uri="{FF2B5EF4-FFF2-40B4-BE49-F238E27FC236}">
                <a16:creationId xmlns:a16="http://schemas.microsoft.com/office/drawing/2014/main" xmlns="" id="{C9F7B498-F561-F8BE-7DF0-880F5A793FD3}"/>
              </a:ext>
            </a:extLst>
          </p:cNvPr>
          <p:cNvGrpSpPr>
            <a:grpSpLocks noChangeAspect="1"/>
          </p:cNvGrpSpPr>
          <p:nvPr/>
        </p:nvGrpSpPr>
        <p:grpSpPr bwMode="auto">
          <a:xfrm>
            <a:off x="1588" y="6340475"/>
            <a:ext cx="9144000" cy="517525"/>
            <a:chOff x="1" y="3994"/>
            <a:chExt cx="5760" cy="326"/>
          </a:xfrm>
        </p:grpSpPr>
        <p:sp>
          <p:nvSpPr>
            <p:cNvPr id="4" name="AutoShape 3">
              <a:extLst>
                <a:ext uri="{FF2B5EF4-FFF2-40B4-BE49-F238E27FC236}">
                  <a16:creationId xmlns:a16="http://schemas.microsoft.com/office/drawing/2014/main" xmlns="" id="{FA593D9E-5C0B-CD46-178F-A24F1B15BC30}"/>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xmlns="" id="{B0A3FDD2-4F5C-5B9A-9533-4D166BD3603D}"/>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6">
              <a:extLst>
                <a:ext uri="{FF2B5EF4-FFF2-40B4-BE49-F238E27FC236}">
                  <a16:creationId xmlns:a16="http://schemas.microsoft.com/office/drawing/2014/main" xmlns="" id="{23223EB8-67F2-EE05-457F-80135856C112}"/>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90015484-4309-BF61-8146-28DEB486EEA5}"/>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7</a:t>
              </a:r>
            </a:p>
          </p:txBody>
        </p:sp>
      </p:grpSp>
    </p:spTree>
    <p:extLst>
      <p:ext uri="{BB962C8B-B14F-4D97-AF65-F5344CB8AC3E}">
        <p14:creationId xmlns:p14="http://schemas.microsoft.com/office/powerpoint/2010/main" xmlns="" val="37029416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STRATEGIC OVERVIEW</a:t>
            </a:r>
            <a:endParaRPr lang="en-US" sz="2400" b="1" dirty="0">
              <a:solidFill>
                <a:prstClr val="white"/>
              </a:solidFill>
              <a:latin typeface="Arial" panose="020B0604020202020204" pitchFamily="34" charset="0"/>
            </a:endParaRPr>
          </a:p>
        </p:txBody>
      </p:sp>
      <p:graphicFrame>
        <p:nvGraphicFramePr>
          <p:cNvPr id="4" name="Diagram 3">
            <a:extLst>
              <a:ext uri="{FF2B5EF4-FFF2-40B4-BE49-F238E27FC236}">
                <a16:creationId xmlns:a16="http://schemas.microsoft.com/office/drawing/2014/main" xmlns="" id="{538A7A97-8765-B120-E16E-2AFDC1149C03}"/>
              </a:ext>
            </a:extLst>
          </p:cNvPr>
          <p:cNvGraphicFramePr/>
          <p:nvPr>
            <p:extLst>
              <p:ext uri="{D42A27DB-BD31-4B8C-83A1-F6EECF244321}">
                <p14:modId xmlns:p14="http://schemas.microsoft.com/office/powerpoint/2010/main" xmlns="" val="117056287"/>
              </p:ext>
            </p:extLst>
          </p:nvPr>
        </p:nvGraphicFramePr>
        <p:xfrm>
          <a:off x="73389" y="1150047"/>
          <a:ext cx="8784976" cy="5135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138A602B-DBBF-ECB7-57A9-0532583A1EA2}"/>
              </a:ext>
            </a:extLst>
          </p:cNvPr>
          <p:cNvSpPr txBox="1"/>
          <p:nvPr/>
        </p:nvSpPr>
        <p:spPr>
          <a:xfrm>
            <a:off x="76596" y="855952"/>
            <a:ext cx="3744416" cy="369332"/>
          </a:xfrm>
          <a:prstGeom prst="rect">
            <a:avLst/>
          </a:prstGeom>
          <a:solidFill>
            <a:schemeClr val="accent3">
              <a:lumMod val="40000"/>
              <a:lumOff val="60000"/>
            </a:schemeClr>
          </a:solidFill>
        </p:spPr>
        <p:txBody>
          <a:bodyPr wrap="square" rtlCol="0">
            <a:spAutoFit/>
          </a:bodyPr>
          <a:lstStyle/>
          <a:p>
            <a:r>
              <a:rPr lang="en-US" dirty="0">
                <a:latin typeface="Arial" panose="020B0604020202020204" pitchFamily="34" charset="0"/>
                <a:cs typeface="Arial" panose="020B0604020202020204" pitchFamily="34" charset="0"/>
              </a:rPr>
              <a:t>DSBD STRATEGIC DIRECTION</a:t>
            </a:r>
          </a:p>
        </p:txBody>
      </p:sp>
      <p:grpSp>
        <p:nvGrpSpPr>
          <p:cNvPr id="3" name="Group 4">
            <a:extLst>
              <a:ext uri="{FF2B5EF4-FFF2-40B4-BE49-F238E27FC236}">
                <a16:creationId xmlns:a16="http://schemas.microsoft.com/office/drawing/2014/main" xmlns="" id="{A642779A-D6EE-E9BF-AE7E-14DCF4A3BD1C}"/>
              </a:ext>
            </a:extLst>
          </p:cNvPr>
          <p:cNvGrpSpPr>
            <a:grpSpLocks noChangeAspect="1"/>
          </p:cNvGrpSpPr>
          <p:nvPr/>
        </p:nvGrpSpPr>
        <p:grpSpPr bwMode="auto">
          <a:xfrm>
            <a:off x="1588" y="6340475"/>
            <a:ext cx="9144000" cy="517525"/>
            <a:chOff x="1" y="3994"/>
            <a:chExt cx="5760" cy="326"/>
          </a:xfrm>
        </p:grpSpPr>
        <p:sp>
          <p:nvSpPr>
            <p:cNvPr id="5" name="AutoShape 3">
              <a:extLst>
                <a:ext uri="{FF2B5EF4-FFF2-40B4-BE49-F238E27FC236}">
                  <a16:creationId xmlns:a16="http://schemas.microsoft.com/office/drawing/2014/main" xmlns="" id="{76176015-064C-5DFA-0B10-4AD7E3EA15F6}"/>
                </a:ext>
              </a:extLst>
            </p:cNvPr>
            <p:cNvSpPr>
              <a:spLocks noChangeAspect="1" noChangeArrowheads="1" noTextEdit="1"/>
            </p:cNvSpPr>
            <p:nvPr/>
          </p:nvSpPr>
          <p:spPr bwMode="auto">
            <a:xfrm>
              <a:off x="1" y="3994"/>
              <a:ext cx="576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xmlns="" id="{53F53391-BEB6-1C8C-1A7C-F5FEFD327AAB}"/>
                </a:ext>
              </a:extLst>
            </p:cNvPr>
            <p:cNvSpPr>
              <a:spLocks/>
            </p:cNvSpPr>
            <p:nvPr/>
          </p:nvSpPr>
          <p:spPr bwMode="auto">
            <a:xfrm>
              <a:off x="1" y="3992"/>
              <a:ext cx="5768" cy="333"/>
            </a:xfrm>
            <a:custGeom>
              <a:avLst/>
              <a:gdLst>
                <a:gd name="T0" fmla="*/ 0 w 10582"/>
                <a:gd name="T1" fmla="*/ 599 h 599"/>
                <a:gd name="T2" fmla="*/ 0 w 10582"/>
                <a:gd name="T3" fmla="*/ 599 h 599"/>
                <a:gd name="T4" fmla="*/ 10582 w 10582"/>
                <a:gd name="T5" fmla="*/ 599 h 599"/>
                <a:gd name="T6" fmla="*/ 10582 w 10582"/>
                <a:gd name="T7" fmla="*/ 0 h 599"/>
                <a:gd name="T8" fmla="*/ 0 w 10582"/>
                <a:gd name="T9" fmla="*/ 0 h 599"/>
                <a:gd name="T10" fmla="*/ 0 w 10582"/>
                <a:gd name="T11" fmla="*/ 599 h 599"/>
              </a:gdLst>
              <a:ahLst/>
              <a:cxnLst>
                <a:cxn ang="0">
                  <a:pos x="T0" y="T1"/>
                </a:cxn>
                <a:cxn ang="0">
                  <a:pos x="T2" y="T3"/>
                </a:cxn>
                <a:cxn ang="0">
                  <a:pos x="T4" y="T5"/>
                </a:cxn>
                <a:cxn ang="0">
                  <a:pos x="T6" y="T7"/>
                </a:cxn>
                <a:cxn ang="0">
                  <a:pos x="T8" y="T9"/>
                </a:cxn>
                <a:cxn ang="0">
                  <a:pos x="T10" y="T11"/>
                </a:cxn>
              </a:cxnLst>
              <a:rect l="0" t="0" r="r" b="b"/>
              <a:pathLst>
                <a:path w="10582" h="599">
                  <a:moveTo>
                    <a:pt x="0" y="599"/>
                  </a:moveTo>
                  <a:lnTo>
                    <a:pt x="0" y="599"/>
                  </a:lnTo>
                  <a:lnTo>
                    <a:pt x="10582" y="599"/>
                  </a:lnTo>
                  <a:lnTo>
                    <a:pt x="10582" y="0"/>
                  </a:lnTo>
                  <a:lnTo>
                    <a:pt x="0" y="0"/>
                  </a:lnTo>
                  <a:lnTo>
                    <a:pt x="0" y="59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6">
              <a:extLst>
                <a:ext uri="{FF2B5EF4-FFF2-40B4-BE49-F238E27FC236}">
                  <a16:creationId xmlns:a16="http://schemas.microsoft.com/office/drawing/2014/main" xmlns="" id="{D3216759-1EB1-C912-8CE6-D47AB45C52A3}"/>
                </a:ext>
              </a:extLst>
            </p:cNvPr>
            <p:cNvSpPr>
              <a:spLocks/>
            </p:cNvSpPr>
            <p:nvPr/>
          </p:nvSpPr>
          <p:spPr bwMode="auto">
            <a:xfrm>
              <a:off x="1" y="4158"/>
              <a:ext cx="5703" cy="0"/>
            </a:xfrm>
            <a:custGeom>
              <a:avLst/>
              <a:gdLst>
                <a:gd name="T0" fmla="*/ 10462 w 10462"/>
                <a:gd name="T1" fmla="*/ 10462 w 10462"/>
                <a:gd name="T2" fmla="*/ 0 w 10462"/>
              </a:gdLst>
              <a:ahLst/>
              <a:cxnLst>
                <a:cxn ang="0">
                  <a:pos x="T0" y="0"/>
                </a:cxn>
                <a:cxn ang="0">
                  <a:pos x="T1" y="0"/>
                </a:cxn>
                <a:cxn ang="0">
                  <a:pos x="T2" y="0"/>
                </a:cxn>
              </a:cxnLst>
              <a:rect l="0" t="0" r="r" b="b"/>
              <a:pathLst>
                <a:path w="10462">
                  <a:moveTo>
                    <a:pt x="10462" y="0"/>
                  </a:moveTo>
                  <a:lnTo>
                    <a:pt x="10462" y="0"/>
                  </a:lnTo>
                  <a:lnTo>
                    <a:pt x="0" y="0"/>
                  </a:lnTo>
                </a:path>
              </a:pathLst>
            </a:custGeom>
            <a:noFill/>
            <a:ln w="17463" cap="flat">
              <a:solidFill>
                <a:srgbClr val="F7A20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Freeform 7">
              <a:extLst>
                <a:ext uri="{FF2B5EF4-FFF2-40B4-BE49-F238E27FC236}">
                  <a16:creationId xmlns:a16="http://schemas.microsoft.com/office/drawing/2014/main" xmlns="" id="{83D3FE37-FCC5-152D-0A09-1670C47163E4}"/>
                </a:ext>
              </a:extLst>
            </p:cNvPr>
            <p:cNvSpPr>
              <a:spLocks/>
            </p:cNvSpPr>
            <p:nvPr/>
          </p:nvSpPr>
          <p:spPr bwMode="auto">
            <a:xfrm>
              <a:off x="5225" y="4058"/>
              <a:ext cx="479" cy="201"/>
            </a:xfrm>
            <a:custGeom>
              <a:avLst/>
              <a:gdLst>
                <a:gd name="T0" fmla="*/ 360 w 879"/>
                <a:gd name="T1" fmla="*/ 0 h 360"/>
                <a:gd name="T2" fmla="*/ 360 w 879"/>
                <a:gd name="T3" fmla="*/ 0 h 360"/>
                <a:gd name="T4" fmla="*/ 0 w 879"/>
                <a:gd name="T5" fmla="*/ 360 h 360"/>
                <a:gd name="T6" fmla="*/ 879 w 879"/>
                <a:gd name="T7" fmla="*/ 360 h 360"/>
                <a:gd name="T8" fmla="*/ 879 w 879"/>
                <a:gd name="T9" fmla="*/ 180 h 360"/>
                <a:gd name="T10" fmla="*/ 879 w 879"/>
                <a:gd name="T11" fmla="*/ 0 h 360"/>
                <a:gd name="T12" fmla="*/ 360 w 879"/>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879" h="360">
                  <a:moveTo>
                    <a:pt x="360" y="0"/>
                  </a:moveTo>
                  <a:lnTo>
                    <a:pt x="360" y="0"/>
                  </a:lnTo>
                  <a:lnTo>
                    <a:pt x="0" y="360"/>
                  </a:lnTo>
                  <a:lnTo>
                    <a:pt x="879" y="360"/>
                  </a:lnTo>
                  <a:lnTo>
                    <a:pt x="879" y="180"/>
                  </a:lnTo>
                  <a:lnTo>
                    <a:pt x="879" y="0"/>
                  </a:lnTo>
                  <a:lnTo>
                    <a:pt x="360" y="0"/>
                  </a:lnTo>
                  <a:close/>
                </a:path>
              </a:pathLst>
            </a:custGeom>
            <a:solidFill>
              <a:srgbClr val="0C74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ZA" dirty="0"/>
                <a:t>       8</a:t>
              </a:r>
            </a:p>
          </p:txBody>
        </p:sp>
      </p:grpSp>
    </p:spTree>
    <p:extLst>
      <p:ext uri="{BB962C8B-B14F-4D97-AF65-F5344CB8AC3E}">
        <p14:creationId xmlns:p14="http://schemas.microsoft.com/office/powerpoint/2010/main" xmlns="" val="22542435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70F1D3-6E70-A044-9428-548B84197CD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STRATEGIC OVERVIEW</a:t>
            </a:r>
            <a:endParaRPr lang="en-US" sz="2400" b="1" dirty="0">
              <a:solidFill>
                <a:prstClr val="white"/>
              </a:solidFill>
              <a:latin typeface="Arial" panose="020B0604020202020204" pitchFamily="34" charset="0"/>
            </a:endParaRPr>
          </a:p>
        </p:txBody>
      </p:sp>
      <p:graphicFrame>
        <p:nvGraphicFramePr>
          <p:cNvPr id="5" name="Table 9">
            <a:extLst>
              <a:ext uri="{FF2B5EF4-FFF2-40B4-BE49-F238E27FC236}">
                <a16:creationId xmlns:a16="http://schemas.microsoft.com/office/drawing/2014/main" xmlns="" id="{9A3F05C6-C4B5-53F3-E8AE-D5239C38171D}"/>
              </a:ext>
            </a:extLst>
          </p:cNvPr>
          <p:cNvGraphicFramePr>
            <a:graphicFrameLocks noGrp="1"/>
          </p:cNvGraphicFramePr>
          <p:nvPr/>
        </p:nvGraphicFramePr>
        <p:xfrm>
          <a:off x="1921" y="935369"/>
          <a:ext cx="9144000" cy="5609768"/>
        </p:xfrm>
        <a:graphic>
          <a:graphicData uri="http://schemas.openxmlformats.org/drawingml/2006/table">
            <a:tbl>
              <a:tblPr firstRow="1" bandRow="1">
                <a:tableStyleId>{5C22544A-7EE6-4342-B048-85BDC9FD1C3A}</a:tableStyleId>
              </a:tblPr>
              <a:tblGrid>
                <a:gridCol w="1691680">
                  <a:extLst>
                    <a:ext uri="{9D8B030D-6E8A-4147-A177-3AD203B41FA5}">
                      <a16:colId xmlns:a16="http://schemas.microsoft.com/office/drawing/2014/main" xmlns="" val="3658952999"/>
                    </a:ext>
                  </a:extLst>
                </a:gridCol>
                <a:gridCol w="7452320">
                  <a:extLst>
                    <a:ext uri="{9D8B030D-6E8A-4147-A177-3AD203B41FA5}">
                      <a16:colId xmlns:a16="http://schemas.microsoft.com/office/drawing/2014/main" xmlns="" val="785285429"/>
                    </a:ext>
                  </a:extLst>
                </a:gridCol>
              </a:tblGrid>
              <a:tr h="458800">
                <a:tc>
                  <a:txBody>
                    <a:bodyPr/>
                    <a:lstStyle/>
                    <a:p>
                      <a:r>
                        <a:rPr lang="en-GB" sz="1100" dirty="0">
                          <a:latin typeface="Arial" panose="020B0604020202020204" pitchFamily="34" charset="0"/>
                          <a:cs typeface="Arial" panose="020B0604020202020204" pitchFamily="34" charset="0"/>
                        </a:rPr>
                        <a:t>LEGISLATION AND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30"/>
                    </a:solidFill>
                  </a:tcPr>
                </a:tc>
                <a:tc>
                  <a:txBody>
                    <a:bodyPr/>
                    <a:lstStyle/>
                    <a:p>
                      <a:r>
                        <a:rPr lang="en-GB" sz="1100" dirty="0">
                          <a:latin typeface="Arial" panose="020B0604020202020204" pitchFamily="34" charset="0"/>
                          <a:cs typeface="Arial" panose="020B0604020202020204" pitchFamily="34" charset="0"/>
                        </a:rPr>
                        <a:t>MANDATE AND PRIMARY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30"/>
                    </a:solidFill>
                  </a:tcPr>
                </a:tc>
                <a:extLst>
                  <a:ext uri="{0D108BD9-81ED-4DB2-BD59-A6C34878D82A}">
                    <a16:rowId xmlns:a16="http://schemas.microsoft.com/office/drawing/2014/main" xmlns="" val="346484830"/>
                  </a:ext>
                </a:extLst>
              </a:tr>
              <a:tr h="565732">
                <a:tc>
                  <a:txBody>
                    <a:bodyPr/>
                    <a:lstStyle/>
                    <a:p>
                      <a:pPr algn="l">
                        <a:lnSpc>
                          <a:spcPct val="100000"/>
                        </a:lnSpc>
                        <a:spcAft>
                          <a:spcPts val="0"/>
                        </a:spcAft>
                      </a:pPr>
                      <a:r>
                        <a:rPr lang="en-ZA" sz="900" b="1" dirty="0">
                          <a:effectLst/>
                          <a:latin typeface="Arial" panose="020B0604020202020204" pitchFamily="34" charset="0"/>
                          <a:ea typeface="Arial Unicode MS" panose="020B0604020202020204" pitchFamily="34" charset="-128"/>
                          <a:cs typeface="Arial" panose="020B0604020202020204" pitchFamily="34" charset="0"/>
                        </a:rPr>
                        <a:t>National Small Enterprise Act 1996, (No.102 of 1996), as amended.</a:t>
                      </a:r>
                      <a:endParaRPr lang="en-GB"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900" dirty="0">
                          <a:effectLst/>
                          <a:latin typeface="Arial" panose="020B0604020202020204" pitchFamily="34" charset="0"/>
                          <a:ea typeface="Arial Unicode MS" panose="020B0604020202020204" pitchFamily="34" charset="-128"/>
                          <a:cs typeface="Arial" panose="020B0604020202020204" pitchFamily="34" charset="0"/>
                        </a:rPr>
                        <a:t>To develop, support and promote small enterprises to ensure their growth and sustainability.</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900" dirty="0">
                          <a:effectLst/>
                          <a:latin typeface="Arial" panose="020B0604020202020204" pitchFamily="34" charset="0"/>
                          <a:ea typeface="Arial Unicode MS" panose="020B0604020202020204" pitchFamily="34" charset="-128"/>
                          <a:cs typeface="Arial" panose="020B0604020202020204" pitchFamily="34" charset="0"/>
                        </a:rPr>
                        <a:t>Seda provides non-financial business development and support services for small enterprises, in partnership with other role-players in the small business development environment.</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21110509"/>
                  </a:ext>
                </a:extLst>
              </a:tr>
              <a:tr h="524511">
                <a:tc>
                  <a:txBody>
                    <a:bodyPr/>
                    <a:lstStyle/>
                    <a:p>
                      <a:pPr algn="l">
                        <a:lnSpc>
                          <a:spcPct val="100000"/>
                        </a:lnSpc>
                        <a:spcAft>
                          <a:spcPts val="0"/>
                        </a:spcAft>
                      </a:pPr>
                      <a:r>
                        <a:rPr lang="en-ZA" sz="900" b="1" dirty="0">
                          <a:effectLst/>
                          <a:latin typeface="Arial" panose="020B0604020202020204" pitchFamily="34" charset="0"/>
                          <a:ea typeface="Arial Unicode MS" panose="020B0604020202020204" pitchFamily="34" charset="-128"/>
                          <a:cs typeface="Arial" panose="020B0604020202020204" pitchFamily="34" charset="0"/>
                        </a:rPr>
                        <a:t>Section 3 (d) of the Industrial Development Corporation Act, No.22 of 1940 (IDC Act).</a:t>
                      </a:r>
                      <a:endParaRPr lang="en-GB"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900" dirty="0">
                          <a:effectLst/>
                          <a:latin typeface="Arial" panose="020B0604020202020204" pitchFamily="34" charset="0"/>
                          <a:ea typeface="Arial Unicode MS" panose="020B0604020202020204" pitchFamily="34" charset="-128"/>
                          <a:cs typeface="Arial" panose="020B0604020202020204" pitchFamily="34" charset="0"/>
                        </a:rPr>
                        <a:t>To provide access to finance to Survivalist, Micro, Small and Medium businesses throughout South Africa. </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900" b="1" dirty="0">
                          <a:effectLst/>
                          <a:latin typeface="Arial" panose="020B0604020202020204" pitchFamily="34" charset="0"/>
                          <a:ea typeface="Arial Unicode MS" panose="020B0604020202020204" pitchFamily="34" charset="-128"/>
                          <a:cs typeface="Arial" panose="020B0604020202020204" pitchFamily="34" charset="0"/>
                        </a:rPr>
                        <a:t>sefa </a:t>
                      </a:r>
                      <a:r>
                        <a:rPr lang="en-ZA" sz="900" dirty="0">
                          <a:effectLst/>
                          <a:latin typeface="Arial" panose="020B0604020202020204" pitchFamily="34" charset="0"/>
                          <a:ea typeface="Arial Unicode MS" panose="020B0604020202020204" pitchFamily="34" charset="-128"/>
                          <a:cs typeface="Arial" panose="020B0604020202020204" pitchFamily="34" charset="0"/>
                        </a:rPr>
                        <a:t>supports the development of sustainable SMMEs through the provision of finance.</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9238673"/>
                  </a:ext>
                </a:extLst>
              </a:tr>
              <a:tr h="393383">
                <a:tc>
                  <a:txBody>
                    <a:bodyPr/>
                    <a:lstStyle/>
                    <a:p>
                      <a:pPr algn="l">
                        <a:lnSpc>
                          <a:spcPct val="100000"/>
                        </a:lnSpc>
                        <a:spcAft>
                          <a:spcPts val="0"/>
                        </a:spcAft>
                      </a:pPr>
                      <a:r>
                        <a:rPr lang="en-ZA" sz="900" b="1" dirty="0">
                          <a:effectLst/>
                          <a:latin typeface="Arial" panose="020B0604020202020204" pitchFamily="34" charset="0"/>
                          <a:ea typeface="Arial Unicode MS" panose="020B0604020202020204" pitchFamily="34" charset="-128"/>
                          <a:cs typeface="Arial" panose="020B0604020202020204" pitchFamily="34" charset="0"/>
                        </a:rPr>
                        <a:t>Co-operatives Development</a:t>
                      </a:r>
                      <a:r>
                        <a:rPr lang="en-GB" sz="900" b="1" dirty="0">
                          <a:effectLst/>
                          <a:latin typeface="Arial" panose="020B0604020202020204" pitchFamily="34" charset="0"/>
                          <a:ea typeface="Arial Unicode MS" panose="020B0604020202020204" pitchFamily="34" charset="-128"/>
                          <a:cs typeface="Arial" panose="020B0604020202020204" pitchFamily="34" charset="0"/>
                        </a:rPr>
                        <a:t> </a:t>
                      </a:r>
                      <a:r>
                        <a:rPr lang="en-ZA" sz="900" b="1" dirty="0">
                          <a:effectLst/>
                          <a:latin typeface="Arial" panose="020B0604020202020204" pitchFamily="34" charset="0"/>
                          <a:ea typeface="Arial Unicode MS" panose="020B0604020202020204" pitchFamily="34" charset="-128"/>
                          <a:cs typeface="Arial" panose="020B0604020202020204" pitchFamily="34" charset="0"/>
                        </a:rPr>
                        <a:t>Act, 2005 (No. 14 of 2005), as</a:t>
                      </a:r>
                      <a:r>
                        <a:rPr lang="en-GB" sz="900" b="1" dirty="0">
                          <a:effectLst/>
                          <a:latin typeface="Arial" panose="020B0604020202020204" pitchFamily="34" charset="0"/>
                          <a:ea typeface="Arial Unicode MS" panose="020B0604020202020204" pitchFamily="34" charset="-128"/>
                          <a:cs typeface="Arial" panose="020B0604020202020204" pitchFamily="34" charset="0"/>
                        </a:rPr>
                        <a:t> </a:t>
                      </a:r>
                      <a:r>
                        <a:rPr lang="en-ZA" sz="900" b="1" dirty="0">
                          <a:effectLst/>
                          <a:latin typeface="Arial" panose="020B0604020202020204" pitchFamily="34" charset="0"/>
                          <a:ea typeface="Arial Unicode MS" panose="020B0604020202020204" pitchFamily="34" charset="-128"/>
                          <a:cs typeface="Arial" panose="020B0604020202020204" pitchFamily="34" charset="0"/>
                        </a:rPr>
                        <a:t>amended</a:t>
                      </a:r>
                      <a:endParaRPr lang="en-GB"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900" dirty="0">
                          <a:effectLst/>
                          <a:latin typeface="Arial" panose="020B0604020202020204" pitchFamily="34" charset="0"/>
                          <a:ea typeface="Arial Unicode MS" panose="020B0604020202020204" pitchFamily="34" charset="-128"/>
                          <a:cs typeface="Arial" panose="020B0604020202020204" pitchFamily="34" charset="0"/>
                        </a:rPr>
                        <a:t>To provide for the formation and registration of Co-operatives;</a:t>
                      </a:r>
                      <a:r>
                        <a:rPr lang="en-GB" sz="900" dirty="0">
                          <a:effectLst/>
                          <a:latin typeface="Arial" panose="020B0604020202020204" pitchFamily="34" charset="0"/>
                          <a:ea typeface="Arial Unicode MS" panose="020B0604020202020204" pitchFamily="34" charset="-128"/>
                          <a:cs typeface="Arial" panose="020B0604020202020204" pitchFamily="34" charset="0"/>
                        </a:rPr>
                        <a:t> </a:t>
                      </a:r>
                      <a:r>
                        <a:rPr lang="en-ZA" sz="900" dirty="0">
                          <a:effectLst/>
                          <a:latin typeface="Arial" panose="020B0604020202020204" pitchFamily="34" charset="0"/>
                          <a:ea typeface="Arial Unicode MS" panose="020B0604020202020204" pitchFamily="34" charset="-128"/>
                          <a:cs typeface="Arial" panose="020B0604020202020204" pitchFamily="34" charset="0"/>
                        </a:rPr>
                        <a:t>the establishment of a Co-operatives Advisory Board; the winding up of Co-operatives; the repeal of Act 91 of 1981; and matters connected therewith.</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51466237"/>
                  </a:ext>
                </a:extLst>
              </a:tr>
              <a:tr h="2884812">
                <a:tc>
                  <a:txBody>
                    <a:bodyPr/>
                    <a:lstStyle/>
                    <a:p>
                      <a:pPr algn="l">
                        <a:lnSpc>
                          <a:spcPct val="100000"/>
                        </a:lnSpc>
                        <a:spcAft>
                          <a:spcPts val="0"/>
                        </a:spcAft>
                      </a:pPr>
                      <a:r>
                        <a:rPr lang="en-ZA" sz="900" b="1" dirty="0">
                          <a:effectLst/>
                          <a:latin typeface="Arial" panose="020B0604020202020204" pitchFamily="34" charset="0"/>
                          <a:ea typeface="Arial Unicode MS" panose="020B0604020202020204" pitchFamily="34" charset="-128"/>
                          <a:cs typeface="Arial" panose="020B0604020202020204" pitchFamily="34" charset="0"/>
                        </a:rPr>
                        <a:t>Co-operatives Policy (2004)</a:t>
                      </a:r>
                      <a:endParaRPr lang="en-GB"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create an enabling environment for Co-operative enterprises which reduce the disparities between urban and rural businesses and is conducive to entrepreneurship.</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Promote the development of economically sustainable Co-operatives that will significantly contribute to the country’s economic growth.</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increase the number and variety of economic enterprises operating in the formal economy.</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increase the competitiveness of the Co-operative sector so that it is better able to take advantage of opportunities emerging in national, African and international markets.</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encourage persons and groups who subscribe to the values of self-reliance and self-help, and who choose to work together in democratically controlled enterprises and to register Co-operatives in terms of this Act. </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enable such Co-operative enterprises to register and acquire a legal status separate from their members.</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promote greater participation by black persons, especially those in rural areas, women, and persons with disability and youth in the formation of and management of Co-operatives.</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establish a legislative framework that will preserve the Co-operative as a distinct legal entity.</a:t>
                      </a:r>
                    </a:p>
                    <a:p>
                      <a:pPr marL="171450" indent="-171450" algn="just">
                        <a:lnSpc>
                          <a:spcPct val="100000"/>
                        </a:lnSpc>
                        <a:spcAft>
                          <a:spcPts val="0"/>
                        </a:spcAft>
                        <a:buFont typeface="Wingdings" panose="05000000000000000000" pitchFamily="2" charset="2"/>
                        <a:buChar char="§"/>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
                      </a:pPr>
                      <a:r>
                        <a:rPr lang="en-GB" sz="900" dirty="0">
                          <a:effectLst/>
                          <a:latin typeface="Arial" panose="020B0604020202020204" pitchFamily="34" charset="0"/>
                          <a:ea typeface="Arial Unicode MS" panose="020B0604020202020204" pitchFamily="34" charset="-128"/>
                          <a:cs typeface="Arial" panose="020B0604020202020204" pitchFamily="34" charset="0"/>
                        </a:rPr>
                        <a:t>To facilitate the provision of support programmes that target Co-operatives, specifically those that create employment or benefit disadvantaged groups.</a:t>
                      </a:r>
                    </a:p>
                    <a:p>
                      <a:pPr marL="0" indent="0" algn="just">
                        <a:lnSpc>
                          <a:spcPct val="100000"/>
                        </a:lnSpc>
                        <a:spcAft>
                          <a:spcPts val="0"/>
                        </a:spcAft>
                        <a:buFont typeface="Wingdings" panose="05000000000000000000" pitchFamily="2" charset="2"/>
                        <a:buNone/>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6574744"/>
                  </a:ext>
                </a:extLst>
              </a:tr>
              <a:tr h="444411">
                <a:tc>
                  <a:txBody>
                    <a:bodyPr/>
                    <a:lstStyle/>
                    <a:p>
                      <a:pPr algn="l">
                        <a:lnSpc>
                          <a:spcPct val="100000"/>
                        </a:lnSpc>
                        <a:spcAft>
                          <a:spcPts val="0"/>
                        </a:spcAft>
                      </a:pPr>
                      <a:r>
                        <a:rPr lang="en-GB" sz="900" b="1" dirty="0">
                          <a:effectLst/>
                          <a:latin typeface="Arial" panose="020B0604020202020204" pitchFamily="34" charset="0"/>
                          <a:ea typeface="Arial Unicode MS" panose="020B0604020202020204" pitchFamily="34" charset="-128"/>
                          <a:cs typeface="Arial" panose="020B0604020202020204" pitchFamily="34" charset="0"/>
                        </a:rPr>
                        <a:t>Co-operative Amendment Act, No 6 of 2013.</a:t>
                      </a:r>
                      <a:endParaRPr lang="en-GB"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900" dirty="0">
                          <a:effectLst/>
                          <a:latin typeface="Arial" panose="020B0604020202020204" pitchFamily="34" charset="0"/>
                          <a:ea typeface="Arial Unicode MS" panose="020B0604020202020204" pitchFamily="34" charset="-128"/>
                          <a:cs typeface="Arial" panose="020B0604020202020204" pitchFamily="34" charset="0"/>
                        </a:rPr>
                        <a:t>To provide for the establishment, composition and functions of the Co-operatives Tribunal; to ensure compliance with the principles of intergovernmental relations; to provide for intergovernmental relations within the Co-operatives sector; and to provide for the substitution of the long title and the Preamble.</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354104"/>
                  </a:ext>
                </a:extLst>
              </a:tr>
            </a:tbl>
          </a:graphicData>
        </a:graphic>
      </p:graphicFrame>
      <p:sp>
        <p:nvSpPr>
          <p:cNvPr id="3" name="TextBox 2">
            <a:extLst>
              <a:ext uri="{FF2B5EF4-FFF2-40B4-BE49-F238E27FC236}">
                <a16:creationId xmlns:a16="http://schemas.microsoft.com/office/drawing/2014/main" xmlns="" id="{BD68AFBE-4A1C-C303-D8DE-5114F3CA1062}"/>
              </a:ext>
            </a:extLst>
          </p:cNvPr>
          <p:cNvSpPr txBox="1"/>
          <p:nvPr/>
        </p:nvSpPr>
        <p:spPr>
          <a:xfrm>
            <a:off x="8610600" y="6339762"/>
            <a:ext cx="457199" cy="377505"/>
          </a:xfrm>
          <a:prstGeom prst="rect">
            <a:avLst/>
          </a:prstGeom>
          <a:noFill/>
        </p:spPr>
        <p:txBody>
          <a:bodyPr wrap="square" rtlCol="0">
            <a:spAutoFit/>
          </a:bodyPr>
          <a:lstStyle/>
          <a:p>
            <a:r>
              <a:rPr lang="en-ZA" dirty="0"/>
              <a:t>9</a:t>
            </a:r>
          </a:p>
        </p:txBody>
      </p:sp>
    </p:spTree>
    <p:extLst>
      <p:ext uri="{BB962C8B-B14F-4D97-AF65-F5344CB8AC3E}">
        <p14:creationId xmlns:p14="http://schemas.microsoft.com/office/powerpoint/2010/main" xmlns="" val="42608392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15685</TotalTime>
  <Words>7018</Words>
  <Application>Microsoft Office PowerPoint</Application>
  <PresentationFormat>On-screen Show (4:3)</PresentationFormat>
  <Paragraphs>1032</Paragraphs>
  <Slides>64</Slides>
  <Notes>3</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DSBD</dc:creator>
  <cp:lastModifiedBy>USER</cp:lastModifiedBy>
  <cp:revision>295</cp:revision>
  <cp:lastPrinted>2021-04-07T21:18:07Z</cp:lastPrinted>
  <dcterms:created xsi:type="dcterms:W3CDTF">2021-04-07T19:18:07Z</dcterms:created>
  <dcterms:modified xsi:type="dcterms:W3CDTF">2022-10-13T17:23:35Z</dcterms:modified>
</cp:coreProperties>
</file>