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311" r:id="rId4"/>
    <p:sldId id="315" r:id="rId5"/>
    <p:sldId id="312" r:id="rId6"/>
    <p:sldId id="313" r:id="rId7"/>
    <p:sldId id="314" r:id="rId8"/>
    <p:sldId id="324" r:id="rId9"/>
    <p:sldId id="274" r:id="rId10"/>
    <p:sldId id="275" r:id="rId11"/>
    <p:sldId id="276" r:id="rId12"/>
    <p:sldId id="278" r:id="rId13"/>
    <p:sldId id="279" r:id="rId14"/>
    <p:sldId id="277" r:id="rId15"/>
    <p:sldId id="323" r:id="rId16"/>
    <p:sldId id="280" r:id="rId17"/>
    <p:sldId id="322" r:id="rId18"/>
    <p:sldId id="321" r:id="rId19"/>
    <p:sldId id="317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5" r:id="rId30"/>
    <p:sldId id="296" r:id="rId31"/>
    <p:sldId id="297" r:id="rId32"/>
    <p:sldId id="309" r:id="rId33"/>
    <p:sldId id="32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C32"/>
    <a:srgbClr val="38B935"/>
    <a:srgbClr val="182B4C"/>
    <a:srgbClr val="3ABF37"/>
    <a:srgbClr val="55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aDK\AppData\Local\Temp\XPgrpwise\6340135Agwhodomgwhopo021001683779139E861\Final%20appropriation%20summary%20FY%202021%202022%20after%20audi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aDK\AppData\Local\Temp\XPgrpwise\6340135Agwhodomgwhopo021001683779139E861\Final%20appropriation%20summary%20FY%202021%202022%20after%20audi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r\Documents\ASTRATEGY\A%20QUARTERLY%20Reports%20202122\Q1%20of%20202122\HRM%20Q1%20Infographics%202021-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inaR\Documents\GroupWise\Infographics%20PAT_201819_Q1_25%20July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gdar\Documents\ASTRATEGY\A%20QUARTERLY%20Reports%20202122\Q1%20of%20202122\HRM%20Q1%20Infographics%202021-2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r\Documents\ASTRATEGY\A%20QUARTERLY%20Reports%20202122\Q4%20of%20202122\HRM%20Q4%20Infographics%202021-22%20(April%202021%20to%20March%202022)%20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r\Documents\ASTRATEGY\A%20QUARTERLY%20Reports%20202122\Q3%20of%20202122\Draft%20HRM%20Q3%20Infographics%202021-22%20(April%202021%20to%20Dec%20202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r\Documents\ASTRATEGY\A%20QUARTERLY%20Reports%20202122\Q2%20of%20202122\HRM%20Q2%20Infographics%202021-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r\Documents\ASTRATEGY\A%20QUARTERLY%20Reports%20202122\Q4%20of%20202122\HRM%20Q4%20Infographics%202021-22%20(April%202021%20to%20March%202022)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07AB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61-4010-A799-DBCA90638E8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1-4010-A799-DBCA90638E8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61-4010-A799-DBCA90638E8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1-4010-A799-DBCA90638E8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61-4010-A799-DBCA90638E8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61-4010-A799-DBCA90638E8F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F0-458E-B1A8-4F3077614205}"/>
              </c:ext>
            </c:extLst>
          </c:dPt>
          <c:dPt>
            <c:idx val="7"/>
            <c:invertIfNegative val="0"/>
            <c:bubble3D val="0"/>
            <c:spPr>
              <a:solidFill>
                <a:srgbClr val="C68E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1-4010-A799-DBCA90638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Administration</c:v>
                </c:pt>
                <c:pt idx="1">
                  <c:v>Economic Stats</c:v>
                </c:pt>
                <c:pt idx="2">
                  <c:v>Pop &amp; Social Stats</c:v>
                </c:pt>
                <c:pt idx="3">
                  <c:v>Meth &amp; Statistical Infra</c:v>
                </c:pt>
                <c:pt idx="4">
                  <c:v>Statistical Support &amp; Informatics</c:v>
                </c:pt>
                <c:pt idx="5">
                  <c:v>Statitical Operations and PO</c:v>
                </c:pt>
                <c:pt idx="6">
                  <c:v>SANSS</c:v>
                </c:pt>
                <c:pt idx="7">
                  <c:v>Stats SA</c:v>
                </c:pt>
              </c:strCache>
            </c:strRef>
          </c:cat>
          <c:val>
            <c:numRef>
              <c:f>Sheet1!$B$3:$B$10</c:f>
              <c:numCache>
                <c:formatCode>0.0%</c:formatCode>
                <c:ptCount val="8"/>
                <c:pt idx="0">
                  <c:v>0.318</c:v>
                </c:pt>
                <c:pt idx="1">
                  <c:v>0.99099999999999999</c:v>
                </c:pt>
                <c:pt idx="2">
                  <c:v>0.92900000000000005</c:v>
                </c:pt>
                <c:pt idx="3">
                  <c:v>0.83299999999999996</c:v>
                </c:pt>
                <c:pt idx="4" formatCode="0%">
                  <c:v>0.5</c:v>
                </c:pt>
                <c:pt idx="5" formatCode="0.00%">
                  <c:v>0.58299999999999996</c:v>
                </c:pt>
                <c:pt idx="6" formatCode="0%">
                  <c:v>1</c:v>
                </c:pt>
                <c:pt idx="7">
                  <c:v>0.89500000000000002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1-4010-A799-DBCA90638E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5075120"/>
        <c:axId val="1215066800"/>
      </c:barChart>
      <c:catAx>
        <c:axId val="121507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066800"/>
        <c:crosses val="autoZero"/>
        <c:auto val="1"/>
        <c:lblAlgn val="ctr"/>
        <c:lblOffset val="100"/>
        <c:noMultiLvlLbl val="0"/>
      </c:catAx>
      <c:valAx>
        <c:axId val="12150668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1507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0-4816-8542-341F57206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Administration</c:v>
                </c:pt>
                <c:pt idx="1">
                  <c:v>Economic Stats</c:v>
                </c:pt>
                <c:pt idx="2">
                  <c:v>Pop &amp; Social Stats</c:v>
                </c:pt>
                <c:pt idx="3">
                  <c:v>Meth &amp; Stat Infra</c:v>
                </c:pt>
                <c:pt idx="4">
                  <c:v>SSI</c:v>
                </c:pt>
                <c:pt idx="5">
                  <c:v>SO &amp; PO</c:v>
                </c:pt>
                <c:pt idx="6">
                  <c:v>SANSS</c:v>
                </c:pt>
                <c:pt idx="7">
                  <c:v>Total</c:v>
                </c:pt>
              </c:strCache>
            </c:strRef>
          </c:cat>
          <c:val>
            <c:numRef>
              <c:f>Sheet1!$B$4:$B$11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0.86</c:v>
                </c:pt>
                <c:pt idx="3">
                  <c:v>0.92</c:v>
                </c:pt>
                <c:pt idx="4">
                  <c:v>1</c:v>
                </c:pt>
                <c:pt idx="5">
                  <c:v>0.93</c:v>
                </c:pt>
                <c:pt idx="6">
                  <c:v>0.7</c:v>
                </c:pt>
                <c:pt idx="7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0-4816-8542-341F572060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5749344"/>
        <c:axId val="715747680"/>
      </c:barChart>
      <c:catAx>
        <c:axId val="71574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747680"/>
        <c:crosses val="autoZero"/>
        <c:auto val="1"/>
        <c:lblAlgn val="ctr"/>
        <c:lblOffset val="100"/>
        <c:noMultiLvlLbl val="0"/>
      </c:catAx>
      <c:valAx>
        <c:axId val="715747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57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E-4751-8D3B-EF6B02B95888}"/>
              </c:ext>
            </c:extLst>
          </c:dPt>
          <c:dPt>
            <c:idx val="1"/>
            <c:bubble3D val="0"/>
            <c:explosion val="6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E-4751-8D3B-EF6B02B95888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DE-4751-8D3B-EF6B02B95888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DE-4751-8D3B-EF6B02B958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DE-4751-8D3B-EF6B02B9588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FDE-4751-8D3B-EF6B02B95888}"/>
                </c:ext>
              </c:extLst>
            </c:dLbl>
            <c:dLbl>
              <c:idx val="4"/>
              <c:layout>
                <c:manualLayout>
                  <c:x val="8.5723075599156665E-2"/>
                  <c:y val="3.15366936880673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DE-4751-8D3B-EF6B02B95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Sheet1!$A$40:$A$44</c:f>
              <c:strCache>
                <c:ptCount val="5"/>
                <c:pt idx="0">
                  <c:v>Compensation of employees</c:v>
                </c:pt>
                <c:pt idx="1">
                  <c:v>Goods and services</c:v>
                </c:pt>
                <c:pt idx="2">
                  <c:v>Transfers and subsidies</c:v>
                </c:pt>
                <c:pt idx="3">
                  <c:v>Payments for capital assets</c:v>
                </c:pt>
                <c:pt idx="4">
                  <c:v>Payment for financial assets</c:v>
                </c:pt>
              </c:strCache>
            </c:strRef>
          </c:cat>
          <c:val>
            <c:numRef>
              <c:f>Sheet1!$B$40:$B$44</c:f>
              <c:numCache>
                <c:formatCode>0%</c:formatCode>
                <c:ptCount val="5"/>
                <c:pt idx="0">
                  <c:v>0.36</c:v>
                </c:pt>
                <c:pt idx="1">
                  <c:v>0.52</c:v>
                </c:pt>
                <c:pt idx="2">
                  <c:v>0.01</c:v>
                </c:pt>
                <c:pt idx="3">
                  <c:v>0.11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DE-4751-8D3B-EF6B02B9588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D-43E0-9A86-69F576C1E7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Sheet1!$A$32:$A$37</c:f>
              <c:strCache>
                <c:ptCount val="6"/>
                <c:pt idx="0">
                  <c:v>Compensation of employees</c:v>
                </c:pt>
                <c:pt idx="1">
                  <c:v>Goods and services</c:v>
                </c:pt>
                <c:pt idx="2">
                  <c:v>Transfers and subsidies</c:v>
                </c:pt>
                <c:pt idx="3">
                  <c:v>Payments for capital assets</c:v>
                </c:pt>
                <c:pt idx="4">
                  <c:v>Payment for financial assets</c:v>
                </c:pt>
                <c:pt idx="5">
                  <c:v>Total expenditure</c:v>
                </c:pt>
              </c:strCache>
            </c:strRef>
          </c:cat>
          <c:val>
            <c:numRef>
              <c:f>Sheet1!$B$32:$B$37</c:f>
              <c:numCache>
                <c:formatCode>0%</c:formatCode>
                <c:ptCount val="6"/>
                <c:pt idx="0">
                  <c:v>0.94</c:v>
                </c:pt>
                <c:pt idx="1">
                  <c:v>0.95</c:v>
                </c:pt>
                <c:pt idx="2">
                  <c:v>0.24</c:v>
                </c:pt>
                <c:pt idx="3">
                  <c:v>0.96</c:v>
                </c:pt>
                <c:pt idx="4">
                  <c:v>1</c:v>
                </c:pt>
                <c:pt idx="5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D-43E0-9A86-69F576C1E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4786000"/>
        <c:axId val="2004788080"/>
      </c:barChart>
      <c:catAx>
        <c:axId val="200478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788080"/>
        <c:crosses val="autoZero"/>
        <c:auto val="1"/>
        <c:lblAlgn val="ctr"/>
        <c:lblOffset val="100"/>
        <c:noMultiLvlLbl val="0"/>
      </c:catAx>
      <c:valAx>
        <c:axId val="2004788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478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147403410248"/>
          <c:y val="8.879778939744333E-2"/>
          <c:w val="0.62692445105475292"/>
          <c:h val="0.72918333355393394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explosion val="15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9BF-43C2-96F9-FAB45663A05D}"/>
              </c:ext>
            </c:extLst>
          </c:dPt>
          <c:dPt>
            <c:idx val="1"/>
            <c:bubble3D val="0"/>
            <c:explosion val="9"/>
            <c:spPr>
              <a:solidFill>
                <a:srgbClr val="C68E36"/>
              </a:solidFill>
            </c:spPr>
            <c:extLst>
              <c:ext xmlns:c16="http://schemas.microsoft.com/office/drawing/2014/chart" uri="{C3380CC4-5D6E-409C-BE32-E72D297353CC}">
                <c16:uniqueId val="{00000003-99BF-43C2-96F9-FAB45663A05D}"/>
              </c:ext>
            </c:extLst>
          </c:dPt>
          <c:dPt>
            <c:idx val="2"/>
            <c:bubble3D val="0"/>
            <c:explosion val="23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99BF-43C2-96F9-FAB45663A05D}"/>
              </c:ext>
            </c:extLst>
          </c:dPt>
          <c:dPt>
            <c:idx val="3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9BF-43C2-96F9-FAB45663A05D}"/>
              </c:ext>
            </c:extLst>
          </c:dPt>
          <c:dLbls>
            <c:dLbl>
              <c:idx val="0"/>
              <c:layout>
                <c:manualLayout>
                  <c:x val="-4.0176995439226834E-3"/>
                  <c:y val="-0.2393854942844763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Futura Lt BT" panose="020B0402020204020303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87,6%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BF-43C2-96F9-FAB45663A05D}"/>
                </c:ext>
              </c:extLst>
            </c:dLbl>
            <c:dLbl>
              <c:idx val="1"/>
              <c:layout>
                <c:manualLayout>
                  <c:x val="-2.1736299856296364E-2"/>
                  <c:y val="5.53530989405939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dirty="0">
                        <a:latin typeface="Futura Lt BT" panose="020B0402020204020303"/>
                      </a:rPr>
                      <a:t>5,2%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BF-43C2-96F9-FAB45663A05D}"/>
                </c:ext>
              </c:extLst>
            </c:dLbl>
            <c:dLbl>
              <c:idx val="2"/>
              <c:layout>
                <c:manualLayout>
                  <c:x val="9.7736998525912964E-3"/>
                  <c:y val="1.172774276042745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dirty="0">
                        <a:latin typeface="Futura Lt BT" panose="020B0402020204020303"/>
                      </a:rPr>
                      <a:t>5,5%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BF-43C2-96F9-FAB45663A05D}"/>
                </c:ext>
              </c:extLst>
            </c:dLbl>
            <c:dLbl>
              <c:idx val="3"/>
              <c:layout>
                <c:manualLayout>
                  <c:x val="4.6410995486098131E-2"/>
                  <c:y val="6.6905391126754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Futura Lt BT" panose="020B04020202040203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BF-43C2-96F9-FAB45663A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Futura Lt BT" panose="020B04020202040203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'HRM Q1'!$A$9:$A$12</c:f>
              <c:strCache>
                <c:ptCount val="4"/>
                <c:pt idx="0">
                  <c:v>Black African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</c:strCache>
            </c:strRef>
          </c:cat>
          <c:val>
            <c:numRef>
              <c:f>'HRM Q1'!$E$9:$E$12</c:f>
              <c:numCache>
                <c:formatCode>0.0%</c:formatCode>
                <c:ptCount val="4"/>
                <c:pt idx="0">
                  <c:v>0.877</c:v>
                </c:pt>
                <c:pt idx="1">
                  <c:v>5.2999999999999999E-2</c:v>
                </c:pt>
                <c:pt idx="2">
                  <c:v>5.6000000000000001E-2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BF-43C2-96F9-FAB45663A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638843384207422E-2"/>
          <c:y val="0.9011902273735366"/>
          <c:w val="0.9"/>
          <c:h val="9.8809772626463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lt b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lt b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438935356393"/>
          <c:y val="0.15999022707458119"/>
          <c:w val="0.7265714899340997"/>
          <c:h val="0.73465823629722082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explosion val="8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FC5-406B-8EEB-B914112D411D}"/>
              </c:ext>
            </c:extLst>
          </c:dPt>
          <c:dPt>
            <c:idx val="1"/>
            <c:bubble3D val="0"/>
            <c:explosion val="1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C5-406B-8EEB-B914112D41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5-406B-8EEB-B914112D41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5-406B-8EEB-B914112D4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'HRM Q1'!$A$19:$A$20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'HRM Q1'!$H$19:$H$20</c:f>
              <c:numCache>
                <c:formatCode>0.0%</c:formatCode>
                <c:ptCount val="2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C5-406B-8EEB-B914112D4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35579907520967"/>
          <c:y val="5.8484237973518309E-2"/>
          <c:w val="0.69740244646297311"/>
          <c:h val="0.91111951277646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'HRM Q4'!$B$55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C7020C"/>
              </a:solidFill>
              <a:ln>
                <a:solidFill>
                  <a:srgbClr val="C68E3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7F-4CED-B7FD-040F48E1B9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10497519-460F-49BA-9293-B71695BE971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67F-4CED-B7FD-040F48E1B9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  <a:r>
                      <a:rPr lang="en-US" baseline="0" dirty="0"/>
                      <a:t> (</a:t>
                    </a:r>
                    <a:fld id="{CF663AA5-DA34-47C6-BD50-1CBF0B9D472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7F-4CED-B7FD-040F48E1B9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 (</a:t>
                    </a:r>
                    <a:fld id="{98F6BD90-ADD4-42C8-ABF1-0E5923119EE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67F-4CED-B7FD-040F48E1B9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ABE43862-76DE-47E1-890A-52057B3D24C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67F-4CED-B7FD-040F48E1B9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  <a:r>
                      <a:rPr lang="en-US" baseline="0" dirty="0"/>
                      <a:t> (</a:t>
                    </a:r>
                    <a:fld id="{351215D7-D05A-4AB4-98FB-2B1061D601D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67F-4CED-B7FD-040F48E1B9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</a:t>
                    </a:r>
                    <a:fld id="{AAEC79B9-D244-43B0-AE94-85DCEBC586E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7F-4CED-B7FD-040F48E1B92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13 (</a:t>
                    </a:r>
                    <a:fld id="{A163DFFA-E16D-49BA-90D5-145BBCCE5C4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67F-4CED-B7FD-040F48E1B92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77</a:t>
                    </a:r>
                    <a:r>
                      <a:rPr lang="en-US" baseline="0" dirty="0"/>
                      <a:t> (</a:t>
                    </a:r>
                    <a:fld id="{C11BD377-49B4-4E59-8858-2F30D296AB1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7F-4CED-B7FD-040F48E1B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utura Lt BT" panose="020B04020202040203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'HRM Q4'!$A$56:$A$63</c:f>
              <c:strCache>
                <c:ptCount val="8"/>
                <c:pt idx="0">
                  <c:v>SANSS</c:v>
                </c:pt>
                <c:pt idx="1">
                  <c:v>Statistical Ops &amp; Prov Coord</c:v>
                </c:pt>
                <c:pt idx="2">
                  <c:v>Stats Supp &amp; Informatics</c:v>
                </c:pt>
                <c:pt idx="3">
                  <c:v>Meth &amp; Stats Infrastructure</c:v>
                </c:pt>
                <c:pt idx="4">
                  <c:v>Pop &amp; Social Stats</c:v>
                </c:pt>
                <c:pt idx="5">
                  <c:v>Econ Stats</c:v>
                </c:pt>
                <c:pt idx="6">
                  <c:v>Admin</c:v>
                </c:pt>
                <c:pt idx="7">
                  <c:v>Stats SA</c:v>
                </c:pt>
              </c:strCache>
            </c:strRef>
          </c:cat>
          <c:val>
            <c:numRef>
              <c:f>'HRM Q4'!$B$56:$B$63</c:f>
              <c:numCache>
                <c:formatCode>0.0%</c:formatCode>
                <c:ptCount val="8"/>
                <c:pt idx="0">
                  <c:v>0.53800000000000003</c:v>
                </c:pt>
                <c:pt idx="1">
                  <c:v>0.32500000000000001</c:v>
                </c:pt>
                <c:pt idx="2">
                  <c:v>0.38500000000000001</c:v>
                </c:pt>
                <c:pt idx="3">
                  <c:v>0.35</c:v>
                </c:pt>
                <c:pt idx="4">
                  <c:v>0.64</c:v>
                </c:pt>
                <c:pt idx="5">
                  <c:v>0.40699999999999997</c:v>
                </c:pt>
                <c:pt idx="6">
                  <c:v>0.38200000000000001</c:v>
                </c:pt>
                <c:pt idx="7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7F-4CED-B7FD-040F48E1B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492184"/>
        <c:axId val="292488264"/>
      </c:barChart>
      <c:catAx>
        <c:axId val="292492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Futura Lt BT" panose="020B0402020204020303"/>
              </a:defRPr>
            </a:pPr>
            <a:endParaRPr lang="en-US"/>
          </a:p>
        </c:txPr>
        <c:crossAx val="292488264"/>
        <c:crosses val="autoZero"/>
        <c:auto val="1"/>
        <c:lblAlgn val="ctr"/>
        <c:lblOffset val="100"/>
        <c:noMultiLvlLbl val="0"/>
      </c:catAx>
      <c:valAx>
        <c:axId val="2924882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9249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0433767136763E-2"/>
          <c:y val="0"/>
          <c:w val="0.96819569776806425"/>
          <c:h val="0.9151754324680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959-4AC9-AEFE-2C2F478BD5C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59-4AC9-AEFE-2C2F478BD5C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5959-4AC9-AEFE-2C2F478BD5C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959-4AC9-AEFE-2C2F478BD5CE}"/>
              </c:ext>
            </c:extLst>
          </c:dPt>
          <c:dPt>
            <c:idx val="4"/>
            <c:invertIfNegative val="0"/>
            <c:bubble3D val="0"/>
            <c:spPr>
              <a:solidFill>
                <a:srgbClr val="C68E36"/>
              </a:solidFill>
              <a:ln>
                <a:solidFill>
                  <a:srgbClr val="C68E3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959-4AC9-AEFE-2C2F478BD5CE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230</a:t>
                    </a:r>
                  </a:p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 </a:t>
                    </a:r>
                    <a:fld id="{0E190476-C743-4CE5-B8FB-0BF0F932D8F1}" type="VALUE">
                      <a:rPr lang="en-US" sz="1400"/>
                      <a:pPr>
                        <a:defRPr sz="1400">
                          <a:latin typeface="Futura lt bt" panose="020B0402020204020303"/>
                        </a:defRPr>
                      </a:pPr>
                      <a:t>[VALUE]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59-4AC9-AEFE-2C2F478BD5CE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1 816</a:t>
                    </a:r>
                  </a:p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 </a:t>
                    </a:r>
                    <a:fld id="{A50E2BC3-1346-449B-9442-B3395570D811}" type="VALUE">
                      <a:rPr lang="en-US" sz="1400"/>
                      <a:pPr>
                        <a:defRPr sz="1400">
                          <a:latin typeface="Futura lt bt" panose="020B0402020204020303"/>
                        </a:defRPr>
                      </a:pPr>
                      <a:t>[VALUE]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59-4AC9-AEFE-2C2F478BD5CE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551</a:t>
                    </a:r>
                  </a:p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 </a:t>
                    </a:r>
                    <a:fld id="{BCFAEC22-5F86-41CB-A9F2-EE7B588BC193}" type="VALUE">
                      <a:rPr lang="en-US" sz="1400"/>
                      <a:pPr>
                        <a:defRPr sz="1400">
                          <a:latin typeface="Futura lt bt" panose="020B0402020204020303"/>
                        </a:defRPr>
                      </a:pPr>
                      <a:t>[VALUE]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59-4AC9-AEFE-2C2F478BD5CE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77</a:t>
                    </a:r>
                  </a:p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400"/>
                      <a:t> </a:t>
                    </a:r>
                    <a:fld id="{5D105CD4-BEF1-4F76-81B8-E1E28CFC7D37}" type="VALUE">
                      <a:rPr lang="en-US" sz="1400"/>
                      <a:pPr>
                        <a:defRPr sz="1400">
                          <a:latin typeface="Futura lt bt" panose="020B0402020204020303"/>
                        </a:defRPr>
                      </a:pPr>
                      <a:t>[VALUE]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59-4AC9-AEFE-2C2F478BD5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2 674</a:t>
                    </a:r>
                  </a:p>
                  <a:p>
                    <a:r>
                      <a:rPr lang="en-US" baseline="0"/>
                      <a:t> </a:t>
                    </a:r>
                    <a:fld id="{2EB25353-84B9-4BEC-B165-33D4DEB18782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59-4AC9-AEFE-2C2F478BD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Futura lt bt" panose="020B04020202040203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Q4'!$A$93:$A$97</c:f>
              <c:strCache>
                <c:ptCount val="5"/>
                <c:pt idx="0">
                  <c:v>20-35 years</c:v>
                </c:pt>
                <c:pt idx="1">
                  <c:v>36-49 years </c:v>
                </c:pt>
                <c:pt idx="2">
                  <c:v>50-59 years</c:v>
                </c:pt>
                <c:pt idx="3">
                  <c:v>60-65 years </c:v>
                </c:pt>
                <c:pt idx="4">
                  <c:v>Total</c:v>
                </c:pt>
              </c:strCache>
            </c:strRef>
          </c:cat>
          <c:val>
            <c:numRef>
              <c:f>'HRM Q4'!$C$93:$C$97</c:f>
              <c:numCache>
                <c:formatCode>0%</c:formatCode>
                <c:ptCount val="5"/>
                <c:pt idx="0">
                  <c:v>8.6013462976813768E-2</c:v>
                </c:pt>
                <c:pt idx="1">
                  <c:v>0.67913238593866865</c:v>
                </c:pt>
                <c:pt idx="2">
                  <c:v>0.20605833956619296</c:v>
                </c:pt>
                <c:pt idx="3">
                  <c:v>2.8795811518324606E-2</c:v>
                </c:pt>
                <c:pt idx="4">
                  <c:v>0.99999999999999989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9-4AC9-AEFE-2C2F478BD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91316352"/>
        <c:axId val="-1591313088"/>
      </c:barChart>
      <c:catAx>
        <c:axId val="-15913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Futura lt bt" panose="020B0402020204020303"/>
              </a:defRPr>
            </a:pPr>
            <a:endParaRPr lang="en-US"/>
          </a:p>
        </c:txPr>
        <c:crossAx val="-1591313088"/>
        <c:crosses val="autoZero"/>
        <c:auto val="1"/>
        <c:lblAlgn val="ctr"/>
        <c:lblOffset val="100"/>
        <c:noMultiLvlLbl val="0"/>
      </c:catAx>
      <c:valAx>
        <c:axId val="-1591313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5913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103776"/>
        <c:axId val="997800368"/>
      </c:barChart>
      <c:catAx>
        <c:axId val="8781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/>
                <a:ea typeface="+mn-ea"/>
                <a:cs typeface="+mn-cs"/>
              </a:defRPr>
            </a:pPr>
            <a:endParaRPr lang="en-US"/>
          </a:p>
        </c:txPr>
        <c:crossAx val="997800368"/>
        <c:crosses val="autoZero"/>
        <c:auto val="1"/>
        <c:lblAlgn val="ctr"/>
        <c:lblOffset val="100"/>
        <c:noMultiLvlLbl val="0"/>
      </c:catAx>
      <c:valAx>
        <c:axId val="997800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810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31495276419379"/>
          <c:y val="2.9847117381640798E-2"/>
          <c:w val="0.69069573719680866"/>
          <c:h val="0.940305765236718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'HRM Q2'!$D$63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C49500"/>
              </a:solidFill>
            </c:spPr>
            <c:extLst>
              <c:ext xmlns:c16="http://schemas.microsoft.com/office/drawing/2014/chart" uri="{C3380CC4-5D6E-409C-BE32-E72D297353CC}">
                <c16:uniqueId val="{00000001-648B-4050-8C63-4B31946CA0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(0) </a:t>
                    </a:r>
                    <a:fld id="{DFC8FEEA-0A80-4084-8B6E-65B658F3805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8B-4050-8C63-4B31946CA0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(9) </a:t>
                    </a:r>
                    <a:fld id="{1FF477FA-8431-4CAA-B1CA-17CEE0EAAAC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8B-4050-8C63-4B31946CA050}"/>
                </c:ext>
              </c:extLst>
            </c:dLbl>
            <c:dLbl>
              <c:idx val="2"/>
              <c:layout>
                <c:manualLayout>
                  <c:x val="-8.5470085470085479E-3"/>
                  <c:y val="6.0407752328215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(7)</a:t>
                    </a:r>
                    <a:r>
                      <a:rPr lang="en-US" baseline="0"/>
                      <a:t>  </a:t>
                    </a:r>
                    <a:fld id="{1C7B3E2B-6600-498F-971F-28672C66C97D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8B-4050-8C63-4B31946CA0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(2) </a:t>
                    </a:r>
                    <a:fld id="{0A9A539F-B594-4ECA-BFFB-70DA3773A12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8B-4050-8C63-4B31946CA0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(2)</a:t>
                    </a:r>
                    <a:r>
                      <a:rPr lang="en-US" baseline="0"/>
                      <a:t> </a:t>
                    </a:r>
                    <a:fld id="{3C5EF381-9C4A-457C-A391-66B9C4721D67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8B-4050-8C63-4B31946CA0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(5)</a:t>
                    </a:r>
                    <a:r>
                      <a:rPr lang="en-US" baseline="0"/>
                      <a:t> </a:t>
                    </a:r>
                    <a:fld id="{B509A1EC-22A2-4E59-8AD3-7B49B1E24045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8B-4050-8C63-4B31946CA0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(8) </a:t>
                    </a:r>
                    <a:fld id="{E75BFA26-E786-4D73-95A7-25347DE0436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8B-4050-8C63-4B31946CA0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(33) </a:t>
                    </a:r>
                    <a:fld id="{784A68D2-EE24-41F1-9E66-24103AB529D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8B-4050-8C63-4B31946CA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Futura lt bt" panose="020B04020202040203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'HRM Q2'!$A$64:$A$71</c:f>
              <c:strCache>
                <c:ptCount val="8"/>
                <c:pt idx="0">
                  <c:v>SANSS</c:v>
                </c:pt>
                <c:pt idx="1">
                  <c:v>Statistical Ops &amp; Prov Coord</c:v>
                </c:pt>
                <c:pt idx="2">
                  <c:v>Stats Supp &amp; Informatics</c:v>
                </c:pt>
                <c:pt idx="3">
                  <c:v>Meth &amp; Stats Infrastructure</c:v>
                </c:pt>
                <c:pt idx="4">
                  <c:v>Pop &amp; Social Stats</c:v>
                </c:pt>
                <c:pt idx="5">
                  <c:v>Econ Stats</c:v>
                </c:pt>
                <c:pt idx="6">
                  <c:v>Admin</c:v>
                </c:pt>
                <c:pt idx="7">
                  <c:v>Stats SA</c:v>
                </c:pt>
              </c:strCache>
            </c:strRef>
          </c:cat>
          <c:val>
            <c:numRef>
              <c:f>'HRM Q2'!$D$64:$D$71</c:f>
              <c:numCache>
                <c:formatCode>0.0%</c:formatCode>
                <c:ptCount val="8"/>
                <c:pt idx="0">
                  <c:v>0</c:v>
                </c:pt>
                <c:pt idx="1">
                  <c:v>7.0000000000000001E-3</c:v>
                </c:pt>
                <c:pt idx="2">
                  <c:v>3.7999999999999999E-2</c:v>
                </c:pt>
                <c:pt idx="3">
                  <c:v>1.0999999999999999E-2</c:v>
                </c:pt>
                <c:pt idx="4">
                  <c:v>1.2999999999999999E-2</c:v>
                </c:pt>
                <c:pt idx="5">
                  <c:v>0.01</c:v>
                </c:pt>
                <c:pt idx="6">
                  <c:v>2.1999999999999999E-2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8B-4050-8C63-4B31946CA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057784"/>
        <c:axId val="292058176"/>
      </c:barChart>
      <c:catAx>
        <c:axId val="292057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Futura lt bt" panose="020B0402020204020303"/>
              </a:defRPr>
            </a:pPr>
            <a:endParaRPr lang="en-US"/>
          </a:p>
        </c:txPr>
        <c:crossAx val="292058176"/>
        <c:crosses val="autoZero"/>
        <c:auto val="1"/>
        <c:lblAlgn val="ctr"/>
        <c:lblOffset val="100"/>
        <c:noMultiLvlLbl val="0"/>
      </c:catAx>
      <c:valAx>
        <c:axId val="2920581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9205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9822354364126E-2"/>
          <c:y val="3.0794565840294334E-2"/>
          <c:w val="0.94960877362832696"/>
          <c:h val="0.87490944533523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'HRM Q4'!$I$105</c:f>
              <c:strCache>
                <c:ptCount val="1"/>
                <c:pt idx="0">
                  <c:v>Q4: 2021/22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49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0-4449-A076-53A692C5ED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CD092E3-060F-44D1-A57D-54439B1D5BF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70-4449-A076-53A692C5EDCC}"/>
                </c:ext>
              </c:extLst>
            </c:dLbl>
            <c:dLbl>
              <c:idx val="7"/>
              <c:layout>
                <c:manualLayout>
                  <c:x val="-4.5724737082761778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lt bt" panose="020B0402020204020303"/>
                        <a:ea typeface="+mn-ea"/>
                        <a:cs typeface="+mn-cs"/>
                      </a:defRPr>
                    </a:pPr>
                    <a:fld id="{E4B01F65-ACE9-45C3-B43B-D27335BBA619}" type="VALUE">
                      <a:rPr lang="en-US" sz="1400"/>
                      <a:pPr>
                        <a:defRPr sz="1400">
                          <a:latin typeface="Futura lt bt" panose="020B0402020204020303"/>
                        </a:defRPr>
                      </a:pPr>
                      <a:t>[VALUE]</a:t>
                    </a:fld>
                    <a:endParaRPr lang="en-US" sz="1400" dirty="0"/>
                  </a:p>
                  <a:p>
                    <a:pPr>
                      <a:defRPr sz="1400">
                        <a:latin typeface="Futura lt bt" panose="020B0402020204020303"/>
                      </a:defRPr>
                    </a:pPr>
                    <a:r>
                      <a:rPr lang="en-US" sz="1000" dirty="0"/>
                      <a:t>(639/3 313 posts)</a:t>
                    </a:r>
                  </a:p>
                </c:rich>
              </c:tx>
              <c:spPr>
                <a:noFill/>
                <a:ln>
                  <a:solidFill>
                    <a:srgbClr val="C68E3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lt bt" panose="020B0402020204020303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70-4449-A076-53A692C5E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lt bt" panose="020B0402020204020303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Q4'!$A$106:$A$113</c:f>
              <c:strCache>
                <c:ptCount val="8"/>
                <c:pt idx="0">
                  <c:v>Admin</c:v>
                </c:pt>
                <c:pt idx="1">
                  <c:v>Econ Stats</c:v>
                </c:pt>
                <c:pt idx="2">
                  <c:v>Pops</c:v>
                </c:pt>
                <c:pt idx="3">
                  <c:v>M&amp;SI</c:v>
                </c:pt>
                <c:pt idx="4">
                  <c:v>SSI</c:v>
                </c:pt>
                <c:pt idx="5">
                  <c:v>SO&amp; PC</c:v>
                </c:pt>
                <c:pt idx="6">
                  <c:v>SANSS</c:v>
                </c:pt>
                <c:pt idx="7">
                  <c:v>Stats SA</c:v>
                </c:pt>
              </c:strCache>
            </c:strRef>
          </c:cat>
          <c:val>
            <c:numRef>
              <c:f>'HRM Q4'!$I$106:$I$113</c:f>
              <c:numCache>
                <c:formatCode>0%</c:formatCode>
                <c:ptCount val="8"/>
                <c:pt idx="0">
                  <c:v>0.28299999999999997</c:v>
                </c:pt>
                <c:pt idx="1">
                  <c:v>0.125</c:v>
                </c:pt>
                <c:pt idx="2">
                  <c:v>0.23899999999999999</c:v>
                </c:pt>
                <c:pt idx="3">
                  <c:v>0.20499999999999999</c:v>
                </c:pt>
                <c:pt idx="4">
                  <c:v>0.2</c:v>
                </c:pt>
                <c:pt idx="5">
                  <c:v>0.17100000000000001</c:v>
                </c:pt>
                <c:pt idx="6">
                  <c:v>0.39600000000000002</c:v>
                </c:pt>
                <c:pt idx="7" formatCode="0.0%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70-4449-A076-53A692C5E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63526128"/>
        <c:axId val="-1663527760"/>
      </c:barChart>
      <c:catAx>
        <c:axId val="-166352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/>
                <a:ea typeface="+mn-ea"/>
                <a:cs typeface="+mn-cs"/>
              </a:defRPr>
            </a:pPr>
            <a:endParaRPr lang="en-US"/>
          </a:p>
        </c:txPr>
        <c:crossAx val="-1663527760"/>
        <c:crosses val="autoZero"/>
        <c:auto val="1"/>
        <c:lblAlgn val="ctr"/>
        <c:lblOffset val="100"/>
        <c:noMultiLvlLbl val="0"/>
      </c:catAx>
      <c:valAx>
        <c:axId val="-1663527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66352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svg"/><Relationship Id="rId1" Type="http://schemas.openxmlformats.org/officeDocument/2006/relationships/image" Target="../media/image35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svg"/><Relationship Id="rId1" Type="http://schemas.openxmlformats.org/officeDocument/2006/relationships/image" Target="../media/image35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A1175-29B4-4CCE-B36E-D12D4955AB24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DF70667-53DD-415F-8CF1-6BCC6110555E}">
      <dgm:prSet/>
      <dgm:spPr/>
      <dgm:t>
        <a:bodyPr/>
        <a:lstStyle/>
        <a:p>
          <a:r>
            <a:rPr lang="en-US" dirty="0"/>
            <a:t>Fully digital count - 3 modes of collection on offer</a:t>
          </a:r>
        </a:p>
      </dgm:t>
    </dgm:pt>
    <dgm:pt modelId="{584C78F8-EE7E-4B32-9FFE-68C05CBE3461}" type="parTrans" cxnId="{1ABE2429-7E53-4F90-AC35-316AF993B621}">
      <dgm:prSet/>
      <dgm:spPr/>
      <dgm:t>
        <a:bodyPr/>
        <a:lstStyle/>
        <a:p>
          <a:endParaRPr lang="en-ZA"/>
        </a:p>
      </dgm:t>
    </dgm:pt>
    <dgm:pt modelId="{351D1428-82CD-4E87-BDB4-C7441828A58D}" type="sibTrans" cxnId="{1ABE2429-7E53-4F90-AC35-316AF993B621}">
      <dgm:prSet/>
      <dgm:spPr/>
      <dgm:t>
        <a:bodyPr/>
        <a:lstStyle/>
        <a:p>
          <a:endParaRPr lang="en-ZA"/>
        </a:p>
      </dgm:t>
    </dgm:pt>
    <dgm:pt modelId="{65856A0D-A657-4ABA-82BC-D86C4C90E5C4}">
      <dgm:prSet/>
      <dgm:spPr/>
      <dgm:t>
        <a:bodyPr/>
        <a:lstStyle/>
        <a:p>
          <a:r>
            <a:rPr lang="en-US" dirty="0"/>
            <a:t>Online/Web (CAWI)</a:t>
          </a:r>
        </a:p>
      </dgm:t>
    </dgm:pt>
    <dgm:pt modelId="{93B1564A-DB36-4D88-AE37-2F2B51BA329F}" type="parTrans" cxnId="{072B14E0-4B1F-4D31-AC30-B0A225F2283D}">
      <dgm:prSet/>
      <dgm:spPr/>
      <dgm:t>
        <a:bodyPr/>
        <a:lstStyle/>
        <a:p>
          <a:endParaRPr lang="en-ZA"/>
        </a:p>
      </dgm:t>
    </dgm:pt>
    <dgm:pt modelId="{7DD7AA30-83EC-4D20-B157-F512D9C056F4}" type="sibTrans" cxnId="{072B14E0-4B1F-4D31-AC30-B0A225F2283D}">
      <dgm:prSet/>
      <dgm:spPr/>
      <dgm:t>
        <a:bodyPr/>
        <a:lstStyle/>
        <a:p>
          <a:endParaRPr lang="en-ZA"/>
        </a:p>
      </dgm:t>
    </dgm:pt>
    <dgm:pt modelId="{76C2F3D0-8416-497E-8B06-4EE38E4951E9}">
      <dgm:prSet/>
      <dgm:spPr/>
      <dgm:t>
        <a:bodyPr/>
        <a:lstStyle/>
        <a:p>
          <a:r>
            <a:rPr lang="en-US" dirty="0"/>
            <a:t>Telephone (CATI)</a:t>
          </a:r>
        </a:p>
      </dgm:t>
    </dgm:pt>
    <dgm:pt modelId="{B7EB99C2-4A44-47B3-8795-35AA32DCE7EC}" type="parTrans" cxnId="{0D5CA61F-75B3-4AAF-9662-1B3A4F996A75}">
      <dgm:prSet/>
      <dgm:spPr/>
      <dgm:t>
        <a:bodyPr/>
        <a:lstStyle/>
        <a:p>
          <a:endParaRPr lang="en-ZA"/>
        </a:p>
      </dgm:t>
    </dgm:pt>
    <dgm:pt modelId="{D6F735B7-DEE1-4FE9-ABCF-ACBBA329D50E}" type="sibTrans" cxnId="{0D5CA61F-75B3-4AAF-9662-1B3A4F996A75}">
      <dgm:prSet/>
      <dgm:spPr/>
      <dgm:t>
        <a:bodyPr/>
        <a:lstStyle/>
        <a:p>
          <a:endParaRPr lang="en-ZA"/>
        </a:p>
      </dgm:t>
    </dgm:pt>
    <dgm:pt modelId="{1C7B1D16-A6EB-42AE-9363-CCADDAD6EBD9}">
      <dgm:prSet/>
      <dgm:spPr/>
      <dgm:t>
        <a:bodyPr/>
        <a:lstStyle/>
        <a:p>
          <a:r>
            <a:rPr lang="en-US" dirty="0"/>
            <a:t>In-Person (CAPI)</a:t>
          </a:r>
        </a:p>
      </dgm:t>
    </dgm:pt>
    <dgm:pt modelId="{C278A810-F465-40F3-9E35-99AD060E3F75}" type="parTrans" cxnId="{8DAB0FF0-B271-41E3-BAEC-C71AEAA47DBB}">
      <dgm:prSet/>
      <dgm:spPr/>
      <dgm:t>
        <a:bodyPr/>
        <a:lstStyle/>
        <a:p>
          <a:endParaRPr lang="en-ZA"/>
        </a:p>
      </dgm:t>
    </dgm:pt>
    <dgm:pt modelId="{2F9606D6-7E58-47EC-B91C-15A57C2F5E35}" type="sibTrans" cxnId="{8DAB0FF0-B271-41E3-BAEC-C71AEAA47DBB}">
      <dgm:prSet/>
      <dgm:spPr/>
      <dgm:t>
        <a:bodyPr/>
        <a:lstStyle/>
        <a:p>
          <a:endParaRPr lang="en-ZA"/>
        </a:p>
      </dgm:t>
    </dgm:pt>
    <dgm:pt modelId="{B647A8AB-AD54-4144-B979-A1F28DA7A44F}">
      <dgm:prSet/>
      <dgm:spPr/>
      <dgm:t>
        <a:bodyPr/>
        <a:lstStyle/>
        <a:p>
          <a:r>
            <a:rPr lang="en-US" dirty="0"/>
            <a:t>COVID-19 has been a major disruptor but also an enabler</a:t>
          </a:r>
        </a:p>
      </dgm:t>
    </dgm:pt>
    <dgm:pt modelId="{D90B3321-6BFD-44EC-8381-E157D2452533}" type="parTrans" cxnId="{558EA016-A5C7-4F0A-8B9E-2EFE6027185F}">
      <dgm:prSet/>
      <dgm:spPr/>
      <dgm:t>
        <a:bodyPr/>
        <a:lstStyle/>
        <a:p>
          <a:endParaRPr lang="en-ZA"/>
        </a:p>
      </dgm:t>
    </dgm:pt>
    <dgm:pt modelId="{5DE0271F-142C-4110-A38C-7E1CCCBEA11B}" type="sibTrans" cxnId="{558EA016-A5C7-4F0A-8B9E-2EFE6027185F}">
      <dgm:prSet/>
      <dgm:spPr/>
      <dgm:t>
        <a:bodyPr/>
        <a:lstStyle/>
        <a:p>
          <a:endParaRPr lang="en-ZA"/>
        </a:p>
      </dgm:t>
    </dgm:pt>
    <dgm:pt modelId="{26881D13-807E-4F64-BF27-CFF35E39B622}" type="pres">
      <dgm:prSet presAssocID="{C9DA1175-29B4-4CCE-B36E-D12D4955A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959FE-D209-4F48-A243-39822EBA9799}" type="pres">
      <dgm:prSet presAssocID="{B647A8AB-AD54-4144-B979-A1F28DA7A44F}" presName="boxAndChildren" presStyleCnt="0"/>
      <dgm:spPr/>
    </dgm:pt>
    <dgm:pt modelId="{47BFD6C3-4040-48B9-B7E8-F03D9FEF2642}" type="pres">
      <dgm:prSet presAssocID="{B647A8AB-AD54-4144-B979-A1F28DA7A44F}" presName="parentTextBox" presStyleLbl="node1" presStyleIdx="0" presStyleCnt="2"/>
      <dgm:spPr/>
      <dgm:t>
        <a:bodyPr/>
        <a:lstStyle/>
        <a:p>
          <a:endParaRPr lang="en-US"/>
        </a:p>
      </dgm:t>
    </dgm:pt>
    <dgm:pt modelId="{086DA676-F534-4EF5-915F-718E2A505CD3}" type="pres">
      <dgm:prSet presAssocID="{351D1428-82CD-4E87-BDB4-C7441828A58D}" presName="sp" presStyleCnt="0"/>
      <dgm:spPr/>
    </dgm:pt>
    <dgm:pt modelId="{6C98AA6A-C6A7-423D-BB81-6FEB2D51123E}" type="pres">
      <dgm:prSet presAssocID="{EDF70667-53DD-415F-8CF1-6BCC6110555E}" presName="arrowAndChildren" presStyleCnt="0"/>
      <dgm:spPr/>
    </dgm:pt>
    <dgm:pt modelId="{3CBE329E-B549-405F-A7B3-974F7908E5F0}" type="pres">
      <dgm:prSet presAssocID="{EDF70667-53DD-415F-8CF1-6BCC6110555E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777439F5-B2AD-4C73-8F6E-E2803EA71F86}" type="pres">
      <dgm:prSet presAssocID="{EDF70667-53DD-415F-8CF1-6BCC6110555E}" presName="arrow" presStyleLbl="node1" presStyleIdx="1" presStyleCnt="2"/>
      <dgm:spPr/>
      <dgm:t>
        <a:bodyPr/>
        <a:lstStyle/>
        <a:p>
          <a:endParaRPr lang="en-US"/>
        </a:p>
      </dgm:t>
    </dgm:pt>
    <dgm:pt modelId="{AC59B00B-DFB8-4697-80ED-D453EF85D97D}" type="pres">
      <dgm:prSet presAssocID="{EDF70667-53DD-415F-8CF1-6BCC6110555E}" presName="descendantArrow" presStyleCnt="0"/>
      <dgm:spPr/>
    </dgm:pt>
    <dgm:pt modelId="{186DCFAC-15BC-48CF-99A3-CCDB581D2F24}" type="pres">
      <dgm:prSet presAssocID="{65856A0D-A657-4ABA-82BC-D86C4C90E5C4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4F32F-F605-4933-A503-49A382DF942E}" type="pres">
      <dgm:prSet presAssocID="{76C2F3D0-8416-497E-8B06-4EE38E4951E9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A76EF-517D-44C5-812A-2E50037D9B9D}" type="pres">
      <dgm:prSet presAssocID="{1C7B1D16-A6EB-42AE-9363-CCADDAD6EBD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BE2429-7E53-4F90-AC35-316AF993B621}" srcId="{C9DA1175-29B4-4CCE-B36E-D12D4955AB24}" destId="{EDF70667-53DD-415F-8CF1-6BCC6110555E}" srcOrd="0" destOrd="0" parTransId="{584C78F8-EE7E-4B32-9FFE-68C05CBE3461}" sibTransId="{351D1428-82CD-4E87-BDB4-C7441828A58D}"/>
    <dgm:cxn modelId="{0D5CA61F-75B3-4AAF-9662-1B3A4F996A75}" srcId="{EDF70667-53DD-415F-8CF1-6BCC6110555E}" destId="{76C2F3D0-8416-497E-8B06-4EE38E4951E9}" srcOrd="1" destOrd="0" parTransId="{B7EB99C2-4A44-47B3-8795-35AA32DCE7EC}" sibTransId="{D6F735B7-DEE1-4FE9-ABCF-ACBBA329D50E}"/>
    <dgm:cxn modelId="{E5AC3539-3FEE-462E-9EB2-366D67765124}" type="presOf" srcId="{EDF70667-53DD-415F-8CF1-6BCC6110555E}" destId="{3CBE329E-B549-405F-A7B3-974F7908E5F0}" srcOrd="0" destOrd="0" presId="urn:microsoft.com/office/officeart/2005/8/layout/process4"/>
    <dgm:cxn modelId="{DE58C13D-2269-40E8-AF90-62F88CEB3A19}" type="presOf" srcId="{65856A0D-A657-4ABA-82BC-D86C4C90E5C4}" destId="{186DCFAC-15BC-48CF-99A3-CCDB581D2F24}" srcOrd="0" destOrd="0" presId="urn:microsoft.com/office/officeart/2005/8/layout/process4"/>
    <dgm:cxn modelId="{233064DC-AA83-48E4-966C-11DB57F92B44}" type="presOf" srcId="{EDF70667-53DD-415F-8CF1-6BCC6110555E}" destId="{777439F5-B2AD-4C73-8F6E-E2803EA71F86}" srcOrd="1" destOrd="0" presId="urn:microsoft.com/office/officeart/2005/8/layout/process4"/>
    <dgm:cxn modelId="{70F0D2A0-006F-4CCE-8A5A-94244A096C66}" type="presOf" srcId="{B647A8AB-AD54-4144-B979-A1F28DA7A44F}" destId="{47BFD6C3-4040-48B9-B7E8-F03D9FEF2642}" srcOrd="0" destOrd="0" presId="urn:microsoft.com/office/officeart/2005/8/layout/process4"/>
    <dgm:cxn modelId="{558EA016-A5C7-4F0A-8B9E-2EFE6027185F}" srcId="{C9DA1175-29B4-4CCE-B36E-D12D4955AB24}" destId="{B647A8AB-AD54-4144-B979-A1F28DA7A44F}" srcOrd="1" destOrd="0" parTransId="{D90B3321-6BFD-44EC-8381-E157D2452533}" sibTransId="{5DE0271F-142C-4110-A38C-7E1CCCBEA11B}"/>
    <dgm:cxn modelId="{62638953-4CCA-456D-9A79-97B4C476DF54}" type="presOf" srcId="{C9DA1175-29B4-4CCE-B36E-D12D4955AB24}" destId="{26881D13-807E-4F64-BF27-CFF35E39B622}" srcOrd="0" destOrd="0" presId="urn:microsoft.com/office/officeart/2005/8/layout/process4"/>
    <dgm:cxn modelId="{8DAB0FF0-B271-41E3-BAEC-C71AEAA47DBB}" srcId="{EDF70667-53DD-415F-8CF1-6BCC6110555E}" destId="{1C7B1D16-A6EB-42AE-9363-CCADDAD6EBD9}" srcOrd="2" destOrd="0" parTransId="{C278A810-F465-40F3-9E35-99AD060E3F75}" sibTransId="{2F9606D6-7E58-47EC-B91C-15A57C2F5E35}"/>
    <dgm:cxn modelId="{395B4AE5-CF33-46A6-BF9B-943DF36710EF}" type="presOf" srcId="{76C2F3D0-8416-497E-8B06-4EE38E4951E9}" destId="{1014F32F-F605-4933-A503-49A382DF942E}" srcOrd="0" destOrd="0" presId="urn:microsoft.com/office/officeart/2005/8/layout/process4"/>
    <dgm:cxn modelId="{8A802DF3-E104-4DDC-A27A-CF40A5816CC3}" type="presOf" srcId="{1C7B1D16-A6EB-42AE-9363-CCADDAD6EBD9}" destId="{AB2A76EF-517D-44C5-812A-2E50037D9B9D}" srcOrd="0" destOrd="0" presId="urn:microsoft.com/office/officeart/2005/8/layout/process4"/>
    <dgm:cxn modelId="{072B14E0-4B1F-4D31-AC30-B0A225F2283D}" srcId="{EDF70667-53DD-415F-8CF1-6BCC6110555E}" destId="{65856A0D-A657-4ABA-82BC-D86C4C90E5C4}" srcOrd="0" destOrd="0" parTransId="{93B1564A-DB36-4D88-AE37-2F2B51BA329F}" sibTransId="{7DD7AA30-83EC-4D20-B157-F512D9C056F4}"/>
    <dgm:cxn modelId="{F4F27772-B41B-427C-AE25-DAF7184603ED}" type="presParOf" srcId="{26881D13-807E-4F64-BF27-CFF35E39B622}" destId="{1CB959FE-D209-4F48-A243-39822EBA9799}" srcOrd="0" destOrd="0" presId="urn:microsoft.com/office/officeart/2005/8/layout/process4"/>
    <dgm:cxn modelId="{BDBBFA03-11D3-4E3C-991C-5B69EDEBA33C}" type="presParOf" srcId="{1CB959FE-D209-4F48-A243-39822EBA9799}" destId="{47BFD6C3-4040-48B9-B7E8-F03D9FEF2642}" srcOrd="0" destOrd="0" presId="urn:microsoft.com/office/officeart/2005/8/layout/process4"/>
    <dgm:cxn modelId="{A2278A85-AE70-44DD-969B-D107E8F6293F}" type="presParOf" srcId="{26881D13-807E-4F64-BF27-CFF35E39B622}" destId="{086DA676-F534-4EF5-915F-718E2A505CD3}" srcOrd="1" destOrd="0" presId="urn:microsoft.com/office/officeart/2005/8/layout/process4"/>
    <dgm:cxn modelId="{C1A1258C-AFB0-4357-B349-5F24945C78BD}" type="presParOf" srcId="{26881D13-807E-4F64-BF27-CFF35E39B622}" destId="{6C98AA6A-C6A7-423D-BB81-6FEB2D51123E}" srcOrd="2" destOrd="0" presId="urn:microsoft.com/office/officeart/2005/8/layout/process4"/>
    <dgm:cxn modelId="{62CA5849-5CF9-4077-8FDA-393F9FAC392C}" type="presParOf" srcId="{6C98AA6A-C6A7-423D-BB81-6FEB2D51123E}" destId="{3CBE329E-B549-405F-A7B3-974F7908E5F0}" srcOrd="0" destOrd="0" presId="urn:microsoft.com/office/officeart/2005/8/layout/process4"/>
    <dgm:cxn modelId="{7AA20730-2A01-4477-A152-74E08E9EB87B}" type="presParOf" srcId="{6C98AA6A-C6A7-423D-BB81-6FEB2D51123E}" destId="{777439F5-B2AD-4C73-8F6E-E2803EA71F86}" srcOrd="1" destOrd="0" presId="urn:microsoft.com/office/officeart/2005/8/layout/process4"/>
    <dgm:cxn modelId="{1F1116E3-9DC1-4399-A698-9B2AD3D4E2E6}" type="presParOf" srcId="{6C98AA6A-C6A7-423D-BB81-6FEB2D51123E}" destId="{AC59B00B-DFB8-4697-80ED-D453EF85D97D}" srcOrd="2" destOrd="0" presId="urn:microsoft.com/office/officeart/2005/8/layout/process4"/>
    <dgm:cxn modelId="{7998F42D-EB7D-49AB-8DD8-0A4E0059F1FD}" type="presParOf" srcId="{AC59B00B-DFB8-4697-80ED-D453EF85D97D}" destId="{186DCFAC-15BC-48CF-99A3-CCDB581D2F24}" srcOrd="0" destOrd="0" presId="urn:microsoft.com/office/officeart/2005/8/layout/process4"/>
    <dgm:cxn modelId="{91CEFD47-7445-4265-A9DE-D36053BFC14F}" type="presParOf" srcId="{AC59B00B-DFB8-4697-80ED-D453EF85D97D}" destId="{1014F32F-F605-4933-A503-49A382DF942E}" srcOrd="1" destOrd="0" presId="urn:microsoft.com/office/officeart/2005/8/layout/process4"/>
    <dgm:cxn modelId="{E0E02684-66EB-446B-A4DF-00DB4B37F71B}" type="presParOf" srcId="{AC59B00B-DFB8-4697-80ED-D453EF85D97D}" destId="{AB2A76EF-517D-44C5-812A-2E50037D9B9D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DF727-A3A5-4731-8C52-5AC7FC61A5B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D7D8D0-AFA5-4FCA-8289-E85FCEC3910F}">
      <dgm:prSet/>
      <dgm:spPr/>
      <dgm:t>
        <a:bodyPr/>
        <a:lstStyle/>
        <a:p>
          <a:pPr>
            <a:defRPr b="1"/>
          </a:pPr>
          <a:r>
            <a:rPr lang="en-US" dirty="0"/>
            <a:t>Q2 ‘23</a:t>
          </a:r>
        </a:p>
      </dgm:t>
    </dgm:pt>
    <dgm:pt modelId="{919ED45B-8041-43E5-AC11-D6D1C4A37D63}" type="parTrans" cxnId="{D8ABC869-0793-4AEC-848B-669475E82890}">
      <dgm:prSet/>
      <dgm:spPr/>
      <dgm:t>
        <a:bodyPr/>
        <a:lstStyle/>
        <a:p>
          <a:endParaRPr lang="en-ZA"/>
        </a:p>
      </dgm:t>
    </dgm:pt>
    <dgm:pt modelId="{2A87A2D6-2ADC-46C2-8045-E27C8C015F5F}" type="sibTrans" cxnId="{D8ABC869-0793-4AEC-848B-669475E82890}">
      <dgm:prSet/>
      <dgm:spPr/>
      <dgm:t>
        <a:bodyPr/>
        <a:lstStyle/>
        <a:p>
          <a:endParaRPr lang="en-ZA"/>
        </a:p>
      </dgm:t>
    </dgm:pt>
    <dgm:pt modelId="{1D1B73DB-868D-474C-95BB-E9BBD0B0D4F8}">
      <dgm:prSet/>
      <dgm:spPr/>
      <dgm:t>
        <a:bodyPr/>
        <a:lstStyle/>
        <a:p>
          <a:r>
            <a:rPr lang="en-US" dirty="0"/>
            <a:t>Launch</a:t>
          </a:r>
        </a:p>
      </dgm:t>
    </dgm:pt>
    <dgm:pt modelId="{F4D475E7-8746-4182-A8AC-B7F6F12C073F}" type="parTrans" cxnId="{DC9ADC88-184E-4DF5-888C-964B376E62C4}">
      <dgm:prSet/>
      <dgm:spPr/>
      <dgm:t>
        <a:bodyPr/>
        <a:lstStyle/>
        <a:p>
          <a:endParaRPr lang="en-ZA"/>
        </a:p>
      </dgm:t>
    </dgm:pt>
    <dgm:pt modelId="{2C92C58B-9EDB-4F86-9AEC-1771B2BD6690}" type="sibTrans" cxnId="{DC9ADC88-184E-4DF5-888C-964B376E62C4}">
      <dgm:prSet/>
      <dgm:spPr/>
      <dgm:t>
        <a:bodyPr/>
        <a:lstStyle/>
        <a:p>
          <a:endParaRPr lang="en-ZA"/>
        </a:p>
      </dgm:t>
    </dgm:pt>
    <dgm:pt modelId="{65D6BE79-5C11-4281-AA65-865CC2BB1180}">
      <dgm:prSet/>
      <dgm:spPr/>
      <dgm:t>
        <a:bodyPr/>
        <a:lstStyle/>
        <a:p>
          <a:pPr>
            <a:defRPr b="1"/>
          </a:pPr>
          <a:r>
            <a:rPr lang="en-US" dirty="0"/>
            <a:t>Jun-Jul ‘22</a:t>
          </a:r>
        </a:p>
      </dgm:t>
    </dgm:pt>
    <dgm:pt modelId="{C20F0DE6-9089-4492-8386-0804EC9CE59E}" type="parTrans" cxnId="{81ABFF06-9917-43E4-921F-04D7D439B380}">
      <dgm:prSet/>
      <dgm:spPr/>
      <dgm:t>
        <a:bodyPr/>
        <a:lstStyle/>
        <a:p>
          <a:endParaRPr lang="en-ZA"/>
        </a:p>
      </dgm:t>
    </dgm:pt>
    <dgm:pt modelId="{B85CC1C2-09D1-4C90-8D5A-FB1343FC09F6}" type="sibTrans" cxnId="{81ABFF06-9917-43E4-921F-04D7D439B380}">
      <dgm:prSet/>
      <dgm:spPr/>
      <dgm:t>
        <a:bodyPr/>
        <a:lstStyle/>
        <a:p>
          <a:endParaRPr lang="en-ZA"/>
        </a:p>
      </dgm:t>
    </dgm:pt>
    <dgm:pt modelId="{307C604A-37F6-4507-8F66-62F27EC05092}">
      <dgm:prSet/>
      <dgm:spPr/>
      <dgm:t>
        <a:bodyPr/>
        <a:lstStyle/>
        <a:p>
          <a:pPr>
            <a:defRPr b="1"/>
          </a:pPr>
          <a:r>
            <a:rPr lang="en-US" dirty="0"/>
            <a:t>Feb ‘22</a:t>
          </a:r>
        </a:p>
      </dgm:t>
    </dgm:pt>
    <dgm:pt modelId="{4591C5FA-40CA-4385-AF9E-4771208F5A0B}" type="parTrans" cxnId="{E33AC659-BB5B-4B77-B749-37E6A120FADD}">
      <dgm:prSet/>
      <dgm:spPr/>
      <dgm:t>
        <a:bodyPr/>
        <a:lstStyle/>
        <a:p>
          <a:endParaRPr lang="en-ZA"/>
        </a:p>
      </dgm:t>
    </dgm:pt>
    <dgm:pt modelId="{470EFDF6-F722-40C7-A402-2398DA6E7AFE}" type="sibTrans" cxnId="{E33AC659-BB5B-4B77-B749-37E6A120FADD}">
      <dgm:prSet/>
      <dgm:spPr/>
      <dgm:t>
        <a:bodyPr/>
        <a:lstStyle/>
        <a:p>
          <a:endParaRPr lang="en-ZA"/>
        </a:p>
      </dgm:t>
    </dgm:pt>
    <dgm:pt modelId="{985DE1AF-8C89-4D2E-89A8-AB52D0DEDD1E}">
      <dgm:prSet/>
      <dgm:spPr/>
      <dgm:t>
        <a:bodyPr/>
        <a:lstStyle/>
        <a:p>
          <a:r>
            <a:rPr lang="en-US" dirty="0"/>
            <a:t>Main Census</a:t>
          </a:r>
        </a:p>
      </dgm:t>
    </dgm:pt>
    <dgm:pt modelId="{BE755725-FFE6-4C8C-9F72-9541E12ACAFB}" type="parTrans" cxnId="{37491B40-D659-4976-A157-17E772209A4E}">
      <dgm:prSet/>
      <dgm:spPr/>
      <dgm:t>
        <a:bodyPr/>
        <a:lstStyle/>
        <a:p>
          <a:endParaRPr lang="en-ZA"/>
        </a:p>
      </dgm:t>
    </dgm:pt>
    <dgm:pt modelId="{37653C57-FAE3-4C58-86A2-CF80A4263353}" type="sibTrans" cxnId="{37491B40-D659-4976-A157-17E772209A4E}">
      <dgm:prSet/>
      <dgm:spPr/>
      <dgm:t>
        <a:bodyPr/>
        <a:lstStyle/>
        <a:p>
          <a:endParaRPr lang="en-ZA"/>
        </a:p>
      </dgm:t>
    </dgm:pt>
    <dgm:pt modelId="{88702800-3381-4DBE-998F-6B0264FB2590}">
      <dgm:prSet/>
      <dgm:spPr/>
      <dgm:t>
        <a:bodyPr/>
        <a:lstStyle/>
        <a:p>
          <a:pPr>
            <a:defRPr b="1"/>
          </a:pPr>
          <a:r>
            <a:rPr lang="en-US" dirty="0"/>
            <a:t>May ‘22</a:t>
          </a:r>
        </a:p>
      </dgm:t>
    </dgm:pt>
    <dgm:pt modelId="{0FC44879-E9C8-4030-821D-40F374FEE68D}" type="parTrans" cxnId="{4DF221A0-741C-4C55-AECC-A9900F0821A7}">
      <dgm:prSet/>
      <dgm:spPr/>
      <dgm:t>
        <a:bodyPr/>
        <a:lstStyle/>
        <a:p>
          <a:endParaRPr lang="en-ZA"/>
        </a:p>
      </dgm:t>
    </dgm:pt>
    <dgm:pt modelId="{A42A154D-8B5E-480F-81D1-727732D71E02}" type="sibTrans" cxnId="{4DF221A0-741C-4C55-AECC-A9900F0821A7}">
      <dgm:prSet/>
      <dgm:spPr/>
      <dgm:t>
        <a:bodyPr/>
        <a:lstStyle/>
        <a:p>
          <a:endParaRPr lang="en-ZA"/>
        </a:p>
      </dgm:t>
    </dgm:pt>
    <dgm:pt modelId="{2612CBEC-7F69-4541-B5EB-ACAAD718E7F8}">
      <dgm:prSet/>
      <dgm:spPr/>
      <dgm:t>
        <a:bodyPr/>
        <a:lstStyle/>
        <a:p>
          <a:r>
            <a:rPr lang="en-US" dirty="0"/>
            <a:t>End of collection (WC)</a:t>
          </a:r>
        </a:p>
      </dgm:t>
    </dgm:pt>
    <dgm:pt modelId="{8FB38144-70CB-413A-B458-110181B5A0F5}" type="parTrans" cxnId="{F27C3B27-3D4B-4DF1-AFD9-5978828A8DDE}">
      <dgm:prSet/>
      <dgm:spPr/>
      <dgm:t>
        <a:bodyPr/>
        <a:lstStyle/>
        <a:p>
          <a:endParaRPr lang="en-ZA"/>
        </a:p>
      </dgm:t>
    </dgm:pt>
    <dgm:pt modelId="{BDFCE36A-B44E-4E19-B0A0-31399D59E7A3}" type="sibTrans" cxnId="{F27C3B27-3D4B-4DF1-AFD9-5978828A8DDE}">
      <dgm:prSet/>
      <dgm:spPr/>
      <dgm:t>
        <a:bodyPr/>
        <a:lstStyle/>
        <a:p>
          <a:endParaRPr lang="en-ZA"/>
        </a:p>
      </dgm:t>
    </dgm:pt>
    <dgm:pt modelId="{AE287AC7-39D2-41B1-BD83-E33CED2358F0}">
      <dgm:prSet/>
      <dgm:spPr/>
      <dgm:t>
        <a:bodyPr/>
        <a:lstStyle/>
        <a:p>
          <a:r>
            <a:rPr lang="en-US" dirty="0"/>
            <a:t>Post Enumeration Survey (PES) Data Collection (the QA measure of census)</a:t>
          </a:r>
        </a:p>
      </dgm:t>
    </dgm:pt>
    <dgm:pt modelId="{FDA2CFA8-F629-4020-B97A-5CA946A06288}" type="parTrans" cxnId="{E81FFC5F-6465-4C5F-8CCA-0BF50DCE4234}">
      <dgm:prSet/>
      <dgm:spPr/>
      <dgm:t>
        <a:bodyPr/>
        <a:lstStyle/>
        <a:p>
          <a:endParaRPr lang="en-ZA"/>
        </a:p>
      </dgm:t>
    </dgm:pt>
    <dgm:pt modelId="{F3C4EDA2-3D44-42F5-AC85-160856B53762}" type="sibTrans" cxnId="{E81FFC5F-6465-4C5F-8CCA-0BF50DCE4234}">
      <dgm:prSet/>
      <dgm:spPr/>
      <dgm:t>
        <a:bodyPr/>
        <a:lstStyle/>
        <a:p>
          <a:endParaRPr lang="en-ZA"/>
        </a:p>
      </dgm:t>
    </dgm:pt>
    <dgm:pt modelId="{6768AE50-34E1-416A-BA0E-AD63761588B2}">
      <dgm:prSet/>
      <dgm:spPr/>
      <dgm:t>
        <a:bodyPr/>
        <a:lstStyle/>
        <a:p>
          <a:pPr>
            <a:defRPr b="1"/>
          </a:pPr>
          <a:r>
            <a:rPr lang="en-US" dirty="0"/>
            <a:t>Dec ‘22-Feb ‘23 </a:t>
          </a:r>
        </a:p>
      </dgm:t>
    </dgm:pt>
    <dgm:pt modelId="{4C809D7B-4DBE-4BFD-A85C-2C09DF2078DB}" type="parTrans" cxnId="{054879B2-9909-4D5B-8532-1D99253914E1}">
      <dgm:prSet/>
      <dgm:spPr/>
      <dgm:t>
        <a:bodyPr/>
        <a:lstStyle/>
        <a:p>
          <a:endParaRPr lang="en-ZA"/>
        </a:p>
      </dgm:t>
    </dgm:pt>
    <dgm:pt modelId="{E951BF91-C4BD-49CB-AB1D-BD02D86B448E}" type="sibTrans" cxnId="{054879B2-9909-4D5B-8532-1D99253914E1}">
      <dgm:prSet/>
      <dgm:spPr/>
      <dgm:t>
        <a:bodyPr/>
        <a:lstStyle/>
        <a:p>
          <a:endParaRPr lang="en-ZA"/>
        </a:p>
      </dgm:t>
    </dgm:pt>
    <dgm:pt modelId="{9CE70D43-80BD-4B9A-9561-49755A657A32}">
      <dgm:prSet/>
      <dgm:spPr/>
      <dgm:t>
        <a:bodyPr/>
        <a:lstStyle/>
        <a:p>
          <a:pPr>
            <a:defRPr b="1"/>
          </a:pPr>
          <a:r>
            <a:rPr lang="en-US" dirty="0"/>
            <a:t>August ‘22</a:t>
          </a:r>
        </a:p>
      </dgm:t>
    </dgm:pt>
    <dgm:pt modelId="{AB5AD02D-E669-437A-8443-E5D0718AF4A6}" type="parTrans" cxnId="{91F2EC47-6DA7-4C29-9C4C-242F3FF6DA9E}">
      <dgm:prSet/>
      <dgm:spPr/>
      <dgm:t>
        <a:bodyPr/>
        <a:lstStyle/>
        <a:p>
          <a:endParaRPr lang="en-ZA"/>
        </a:p>
      </dgm:t>
    </dgm:pt>
    <dgm:pt modelId="{7A5A01C6-7565-4CF0-A76F-998EE5B0E38F}" type="sibTrans" cxnId="{91F2EC47-6DA7-4C29-9C4C-242F3FF6DA9E}">
      <dgm:prSet/>
      <dgm:spPr/>
      <dgm:t>
        <a:bodyPr/>
        <a:lstStyle/>
        <a:p>
          <a:endParaRPr lang="en-ZA"/>
        </a:p>
      </dgm:t>
    </dgm:pt>
    <dgm:pt modelId="{B85DE069-6918-4E4A-B0D3-4654EB52DD6A}">
      <dgm:prSet/>
      <dgm:spPr/>
      <dgm:t>
        <a:bodyPr/>
        <a:lstStyle/>
        <a:p>
          <a:r>
            <a:rPr lang="en-US" dirty="0"/>
            <a:t>PES </a:t>
          </a:r>
          <a:r>
            <a:rPr lang="en-US" dirty="0" err="1"/>
            <a:t>Mopup</a:t>
          </a:r>
          <a:endParaRPr lang="en-US" dirty="0"/>
        </a:p>
      </dgm:t>
    </dgm:pt>
    <dgm:pt modelId="{AB893C84-E74A-452F-AF26-1D2C30A315A3}" type="parTrans" cxnId="{A56DA385-2B0F-40C2-BB82-D1ABE7FDF046}">
      <dgm:prSet/>
      <dgm:spPr/>
      <dgm:t>
        <a:bodyPr/>
        <a:lstStyle/>
        <a:p>
          <a:endParaRPr lang="en-ZA"/>
        </a:p>
      </dgm:t>
    </dgm:pt>
    <dgm:pt modelId="{A51C3401-6D14-4B67-BE52-AA6E8281E4A1}" type="sibTrans" cxnId="{A56DA385-2B0F-40C2-BB82-D1ABE7FDF046}">
      <dgm:prSet/>
      <dgm:spPr/>
      <dgm:t>
        <a:bodyPr/>
        <a:lstStyle/>
        <a:p>
          <a:endParaRPr lang="en-ZA"/>
        </a:p>
      </dgm:t>
    </dgm:pt>
    <dgm:pt modelId="{C7BD553A-6676-4427-98FE-DC6A6109DFFF}">
      <dgm:prSet/>
      <dgm:spPr/>
      <dgm:t>
        <a:bodyPr/>
        <a:lstStyle/>
        <a:p>
          <a:pPr>
            <a:defRPr b="1"/>
          </a:pPr>
          <a:r>
            <a:rPr lang="en-US" dirty="0"/>
            <a:t>Sep-Nov ’22</a:t>
          </a:r>
        </a:p>
      </dgm:t>
    </dgm:pt>
    <dgm:pt modelId="{A15FC9BC-B8C6-46A9-86A0-818EB8476401}" type="parTrans" cxnId="{FD91819A-38AD-4E46-98D8-B7945EC0B177}">
      <dgm:prSet/>
      <dgm:spPr/>
      <dgm:t>
        <a:bodyPr/>
        <a:lstStyle/>
        <a:p>
          <a:endParaRPr lang="en-ZA"/>
        </a:p>
      </dgm:t>
    </dgm:pt>
    <dgm:pt modelId="{FDCD7902-298A-4465-8F7D-A58AE6E8B6B2}" type="sibTrans" cxnId="{FD91819A-38AD-4E46-98D8-B7945EC0B177}">
      <dgm:prSet/>
      <dgm:spPr/>
      <dgm:t>
        <a:bodyPr/>
        <a:lstStyle/>
        <a:p>
          <a:endParaRPr lang="en-ZA"/>
        </a:p>
      </dgm:t>
    </dgm:pt>
    <dgm:pt modelId="{2571374C-149A-4EF7-A5D4-E1F64EDDA000}">
      <dgm:prSet/>
      <dgm:spPr/>
      <dgm:t>
        <a:bodyPr/>
        <a:lstStyle/>
        <a:p>
          <a:pPr>
            <a:defRPr b="1"/>
          </a:pPr>
          <a:r>
            <a:rPr lang="en-US" dirty="0"/>
            <a:t>March ‘23– April ‘23</a:t>
          </a:r>
        </a:p>
      </dgm:t>
    </dgm:pt>
    <dgm:pt modelId="{6728A05D-3676-4075-8694-14D90DA8F8DE}" type="parTrans" cxnId="{D1233163-AEAB-436B-B814-4FE96750FC42}">
      <dgm:prSet/>
      <dgm:spPr/>
      <dgm:t>
        <a:bodyPr/>
        <a:lstStyle/>
        <a:p>
          <a:endParaRPr lang="en-ZA"/>
        </a:p>
      </dgm:t>
    </dgm:pt>
    <dgm:pt modelId="{57CAA3F5-F5A0-482F-A88A-F43F95AE2B9A}" type="sibTrans" cxnId="{D1233163-AEAB-436B-B814-4FE96750FC42}">
      <dgm:prSet/>
      <dgm:spPr/>
      <dgm:t>
        <a:bodyPr/>
        <a:lstStyle/>
        <a:p>
          <a:endParaRPr lang="en-ZA"/>
        </a:p>
      </dgm:t>
    </dgm:pt>
    <dgm:pt modelId="{344D5729-85B0-4E74-9354-4A0794DF4795}">
      <dgm:prSet/>
      <dgm:spPr/>
      <dgm:t>
        <a:bodyPr/>
        <a:lstStyle/>
        <a:p>
          <a:r>
            <a:rPr lang="en-US" dirty="0"/>
            <a:t>PES Analysis and Adjustment Estimates</a:t>
          </a:r>
        </a:p>
      </dgm:t>
    </dgm:pt>
    <dgm:pt modelId="{CDB3D468-F2E9-4D77-B2C9-E1F66BA59B89}" type="parTrans" cxnId="{1BA43792-66A9-4398-82D3-5B6368F8D9C7}">
      <dgm:prSet/>
      <dgm:spPr/>
      <dgm:t>
        <a:bodyPr/>
        <a:lstStyle/>
        <a:p>
          <a:endParaRPr lang="en-ZA"/>
        </a:p>
      </dgm:t>
    </dgm:pt>
    <dgm:pt modelId="{A7B80DCF-7D51-491F-BEA7-81E781AF2272}" type="sibTrans" cxnId="{1BA43792-66A9-4398-82D3-5B6368F8D9C7}">
      <dgm:prSet/>
      <dgm:spPr/>
      <dgm:t>
        <a:bodyPr/>
        <a:lstStyle/>
        <a:p>
          <a:endParaRPr lang="en-ZA"/>
        </a:p>
      </dgm:t>
    </dgm:pt>
    <dgm:pt modelId="{BA2A8FC6-C13C-49E1-B5B9-A4FD906D4C7B}">
      <dgm:prSet/>
      <dgm:spPr/>
      <dgm:t>
        <a:bodyPr/>
        <a:lstStyle/>
        <a:p>
          <a:r>
            <a:rPr lang="en-US" dirty="0"/>
            <a:t>Data Confrontation</a:t>
          </a:r>
        </a:p>
      </dgm:t>
    </dgm:pt>
    <dgm:pt modelId="{36E02BE0-9079-4268-857A-ED160CE480A5}" type="parTrans" cxnId="{FAB6F34A-8100-40A4-A2D9-77A8B6CD48B0}">
      <dgm:prSet/>
      <dgm:spPr/>
      <dgm:t>
        <a:bodyPr/>
        <a:lstStyle/>
        <a:p>
          <a:endParaRPr lang="en-ZA"/>
        </a:p>
      </dgm:t>
    </dgm:pt>
    <dgm:pt modelId="{82095A55-FCD5-46A5-9CC8-0D085A8E888E}" type="sibTrans" cxnId="{FAB6F34A-8100-40A4-A2D9-77A8B6CD48B0}">
      <dgm:prSet/>
      <dgm:spPr/>
      <dgm:t>
        <a:bodyPr/>
        <a:lstStyle/>
        <a:p>
          <a:endParaRPr lang="en-ZA"/>
        </a:p>
      </dgm:t>
    </dgm:pt>
    <dgm:pt modelId="{FE8830BC-4C88-4AF5-98DE-B25F04DB5E27}">
      <dgm:prSet/>
      <dgm:spPr/>
      <dgm:t>
        <a:bodyPr/>
        <a:lstStyle/>
        <a:p>
          <a:r>
            <a:rPr lang="en-US" dirty="0"/>
            <a:t>Matching and Reconciliation Visits</a:t>
          </a:r>
        </a:p>
      </dgm:t>
    </dgm:pt>
    <dgm:pt modelId="{E4A11A47-CB9D-4F67-9863-EAD444689B06}" type="parTrans" cxnId="{BF1FEAF7-D059-4252-A106-881327295880}">
      <dgm:prSet/>
      <dgm:spPr/>
      <dgm:t>
        <a:bodyPr/>
        <a:lstStyle/>
        <a:p>
          <a:endParaRPr lang="en-ZA"/>
        </a:p>
      </dgm:t>
    </dgm:pt>
    <dgm:pt modelId="{F391195A-FDBC-4574-9682-FCFD88FE5168}" type="sibTrans" cxnId="{BF1FEAF7-D059-4252-A106-881327295880}">
      <dgm:prSet/>
      <dgm:spPr/>
      <dgm:t>
        <a:bodyPr/>
        <a:lstStyle/>
        <a:p>
          <a:endParaRPr lang="en-ZA"/>
        </a:p>
      </dgm:t>
    </dgm:pt>
    <dgm:pt modelId="{316094AF-21BD-4C6B-B89C-738D1036ECBA}">
      <dgm:prSet/>
      <dgm:spPr/>
      <dgm:t>
        <a:bodyPr/>
        <a:lstStyle/>
        <a:p>
          <a:r>
            <a:rPr lang="en-US" dirty="0"/>
            <a:t>Dissemination</a:t>
          </a:r>
        </a:p>
      </dgm:t>
    </dgm:pt>
    <dgm:pt modelId="{042C96D8-571E-4ACC-BAA1-8B32FE08FA5A}" type="parTrans" cxnId="{A711025F-7AEE-4198-9265-716954608B09}">
      <dgm:prSet/>
      <dgm:spPr/>
      <dgm:t>
        <a:bodyPr/>
        <a:lstStyle/>
        <a:p>
          <a:endParaRPr lang="en-ZA"/>
        </a:p>
      </dgm:t>
    </dgm:pt>
    <dgm:pt modelId="{796CF785-4354-4772-9B80-0C3AF6B1AE2F}" type="sibTrans" cxnId="{A711025F-7AEE-4198-9265-716954608B09}">
      <dgm:prSet/>
      <dgm:spPr/>
      <dgm:t>
        <a:bodyPr/>
        <a:lstStyle/>
        <a:p>
          <a:endParaRPr lang="en-ZA"/>
        </a:p>
      </dgm:t>
    </dgm:pt>
    <dgm:pt modelId="{1763FD80-B123-49D6-BC4D-FE2A8766AE5C}">
      <dgm:prSet/>
      <dgm:spPr/>
      <dgm:t>
        <a:bodyPr/>
        <a:lstStyle/>
        <a:p>
          <a:r>
            <a:rPr lang="en-US" dirty="0"/>
            <a:t>Reporting Writing</a:t>
          </a:r>
        </a:p>
      </dgm:t>
    </dgm:pt>
    <dgm:pt modelId="{2DC61B15-104F-44CB-A054-57544C93A772}" type="parTrans" cxnId="{38A01FE0-37E2-4FDC-8F04-D712D64A0822}">
      <dgm:prSet/>
      <dgm:spPr/>
      <dgm:t>
        <a:bodyPr/>
        <a:lstStyle/>
        <a:p>
          <a:endParaRPr lang="en-ZA"/>
        </a:p>
      </dgm:t>
    </dgm:pt>
    <dgm:pt modelId="{7D5A3E8C-C619-4BF6-ACD8-91CDBE5B99C8}" type="sibTrans" cxnId="{38A01FE0-37E2-4FDC-8F04-D712D64A0822}">
      <dgm:prSet/>
      <dgm:spPr/>
      <dgm:t>
        <a:bodyPr/>
        <a:lstStyle/>
        <a:p>
          <a:endParaRPr lang="en-ZA"/>
        </a:p>
      </dgm:t>
    </dgm:pt>
    <dgm:pt modelId="{EEDBB6E5-BD8B-4884-8D30-BF5198F9DA52}">
      <dgm:prSet/>
      <dgm:spPr/>
      <dgm:t>
        <a:bodyPr/>
        <a:lstStyle/>
        <a:p>
          <a:r>
            <a:rPr lang="en-US" dirty="0"/>
            <a:t>Product Development</a:t>
          </a:r>
        </a:p>
      </dgm:t>
    </dgm:pt>
    <dgm:pt modelId="{B87DE772-D4B8-4B57-A19F-B1A3383B2F22}" type="parTrans" cxnId="{6F04A1B6-E52B-4587-8D98-8C2B14D29416}">
      <dgm:prSet/>
      <dgm:spPr/>
      <dgm:t>
        <a:bodyPr/>
        <a:lstStyle/>
        <a:p>
          <a:endParaRPr lang="en-ZA"/>
        </a:p>
      </dgm:t>
    </dgm:pt>
    <dgm:pt modelId="{5F1304DD-EDD6-4C4E-9731-B2806ED3D9E4}" type="sibTrans" cxnId="{6F04A1B6-E52B-4587-8D98-8C2B14D29416}">
      <dgm:prSet/>
      <dgm:spPr/>
      <dgm:t>
        <a:bodyPr/>
        <a:lstStyle/>
        <a:p>
          <a:endParaRPr lang="en-ZA"/>
        </a:p>
      </dgm:t>
    </dgm:pt>
    <dgm:pt modelId="{2206DE94-1B8A-4550-9F0B-FC2357D08102}">
      <dgm:prSet/>
      <dgm:spPr/>
      <dgm:t>
        <a:bodyPr/>
        <a:lstStyle/>
        <a:p>
          <a:r>
            <a:rPr lang="en-US" dirty="0"/>
            <a:t>Data Packaging</a:t>
          </a:r>
        </a:p>
      </dgm:t>
    </dgm:pt>
    <dgm:pt modelId="{1DA7EB40-F7F1-4296-95C5-00FD75CDC3B8}" type="parTrans" cxnId="{D455AF4A-3F53-444C-AD14-2BD0468912C8}">
      <dgm:prSet/>
      <dgm:spPr/>
      <dgm:t>
        <a:bodyPr/>
        <a:lstStyle/>
        <a:p>
          <a:endParaRPr lang="en-ZA"/>
        </a:p>
      </dgm:t>
    </dgm:pt>
    <dgm:pt modelId="{B9321AD0-3FA2-4191-A24D-79CC8DBB01FF}" type="sibTrans" cxnId="{D455AF4A-3F53-444C-AD14-2BD0468912C8}">
      <dgm:prSet/>
      <dgm:spPr/>
      <dgm:t>
        <a:bodyPr/>
        <a:lstStyle/>
        <a:p>
          <a:endParaRPr lang="en-ZA"/>
        </a:p>
      </dgm:t>
    </dgm:pt>
    <dgm:pt modelId="{46BCDCB1-5E96-4EEB-9F52-3A92C499AF67}" type="pres">
      <dgm:prSet presAssocID="{059DF727-A3A5-4731-8C52-5AC7FC61A5BE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EA7416-8D7F-4316-B9ED-F8174C9C9CD0}" type="pres">
      <dgm:prSet presAssocID="{059DF727-A3A5-4731-8C52-5AC7FC61A5BE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24654C6F-B391-4CE2-9322-2E4D9B500027}" type="pres">
      <dgm:prSet presAssocID="{059DF727-A3A5-4731-8C52-5AC7FC61A5BE}" presName="nodes" presStyleCnt="0">
        <dgm:presLayoutVars>
          <dgm:chMax/>
          <dgm:chPref/>
          <dgm:animLvl val="lvl"/>
        </dgm:presLayoutVars>
      </dgm:prSet>
      <dgm:spPr/>
    </dgm:pt>
    <dgm:pt modelId="{302A3725-A367-4056-9152-C36200AFFC4E}" type="pres">
      <dgm:prSet presAssocID="{307C604A-37F6-4507-8F66-62F27EC05092}" presName="composite" presStyleCnt="0"/>
      <dgm:spPr/>
    </dgm:pt>
    <dgm:pt modelId="{26813950-3BD8-495B-93D6-AB2D74E34746}" type="pres">
      <dgm:prSet presAssocID="{307C604A-37F6-4507-8F66-62F27EC05092}" presName="ConnectorPoint" presStyleLbl="lnNode1" presStyleIdx="0" presStyleCnt="8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6EC8DB9-56E4-449E-8CCB-221EB4CF9972}" type="pres">
      <dgm:prSet presAssocID="{307C604A-37F6-4507-8F66-62F27EC05092}" presName="DropPinPlaceHolder" presStyleCnt="0"/>
      <dgm:spPr/>
    </dgm:pt>
    <dgm:pt modelId="{4B71DFD9-1649-4D03-A54F-7CAAE501CC0B}" type="pres">
      <dgm:prSet presAssocID="{307C604A-37F6-4507-8F66-62F27EC05092}" presName="DropPin" presStyleLbl="alignNode1" presStyleIdx="0" presStyleCnt="8"/>
      <dgm:spPr/>
    </dgm:pt>
    <dgm:pt modelId="{914B2C29-2872-428C-B84C-3EA38A30933C}" type="pres">
      <dgm:prSet presAssocID="{307C604A-37F6-4507-8F66-62F27EC05092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CD12B18-AE33-4191-9C67-033BF0C86778}" type="pres">
      <dgm:prSet presAssocID="{307C604A-37F6-4507-8F66-62F27EC05092}" presName="L2TextContainer" presStyleLbl="revTx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60036-9B25-48BA-BFDA-7D9165540A4F}" type="pres">
      <dgm:prSet presAssocID="{307C604A-37F6-4507-8F66-62F27EC05092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6FB7D-359E-47A6-B9AA-4D41E1CFCACB}" type="pres">
      <dgm:prSet presAssocID="{307C604A-37F6-4507-8F66-62F27EC05092}" presName="ConnectLine" presStyleLbl="sibTrans1D1" presStyleIdx="0" presStyleCnt="8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BDAC3FB-E233-4C0F-A288-B052FC8D9953}" type="pres">
      <dgm:prSet presAssocID="{307C604A-37F6-4507-8F66-62F27EC05092}" presName="EmptyPlaceHolder" presStyleCnt="0"/>
      <dgm:spPr/>
    </dgm:pt>
    <dgm:pt modelId="{42E421F7-204E-48A1-9244-8A190DFB555E}" type="pres">
      <dgm:prSet presAssocID="{470EFDF6-F722-40C7-A402-2398DA6E7AFE}" presName="spaceBetweenRectangles" presStyleCnt="0"/>
      <dgm:spPr/>
    </dgm:pt>
    <dgm:pt modelId="{BED004D6-3D9A-4565-ACFD-BFE0DE182167}" type="pres">
      <dgm:prSet presAssocID="{88702800-3381-4DBE-998F-6B0264FB2590}" presName="composite" presStyleCnt="0"/>
      <dgm:spPr/>
    </dgm:pt>
    <dgm:pt modelId="{D9F3671B-BACB-4BA4-BA6A-C4F4628B4567}" type="pres">
      <dgm:prSet presAssocID="{88702800-3381-4DBE-998F-6B0264FB2590}" presName="ConnectorPoint" presStyleLbl="lnNode1" presStyleIdx="1" presStyleCnt="8"/>
      <dgm:spPr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45B2B54-4F59-478D-979A-4CF271801FF8}" type="pres">
      <dgm:prSet presAssocID="{88702800-3381-4DBE-998F-6B0264FB2590}" presName="DropPinPlaceHolder" presStyleCnt="0"/>
      <dgm:spPr/>
    </dgm:pt>
    <dgm:pt modelId="{14FBC023-3FD6-40CC-980A-27899F4EBC49}" type="pres">
      <dgm:prSet presAssocID="{88702800-3381-4DBE-998F-6B0264FB2590}" presName="DropPin" presStyleLbl="alignNode1" presStyleIdx="1" presStyleCnt="8"/>
      <dgm:spPr/>
    </dgm:pt>
    <dgm:pt modelId="{3871FDD0-5CDD-4F4F-8609-50433D6A6D85}" type="pres">
      <dgm:prSet presAssocID="{88702800-3381-4DBE-998F-6B0264FB2590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5C0DD6B-2E9D-49F9-B226-869ACB1369A0}" type="pres">
      <dgm:prSet presAssocID="{88702800-3381-4DBE-998F-6B0264FB2590}" presName="L2TextContainer" presStyleLbl="revTx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04D2A-76EA-484C-B37F-C1275113A9F9}" type="pres">
      <dgm:prSet presAssocID="{88702800-3381-4DBE-998F-6B0264FB2590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1BF59-91F7-4FE4-A31B-01EAA2E6A6E7}" type="pres">
      <dgm:prSet presAssocID="{88702800-3381-4DBE-998F-6B0264FB2590}" presName="ConnectLine" presStyleLbl="sibTrans1D1" presStyleIdx="1" presStyleCnt="8"/>
      <dgm:spPr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gm:spPr>
    </dgm:pt>
    <dgm:pt modelId="{103A4854-23B5-4CC6-9519-117E5C13ABEB}" type="pres">
      <dgm:prSet presAssocID="{88702800-3381-4DBE-998F-6B0264FB2590}" presName="EmptyPlaceHolder" presStyleCnt="0"/>
      <dgm:spPr/>
    </dgm:pt>
    <dgm:pt modelId="{320F37C3-5585-4D1B-9B51-6EB4FE766872}" type="pres">
      <dgm:prSet presAssocID="{A42A154D-8B5E-480F-81D1-727732D71E02}" presName="spaceBetweenRectangles" presStyleCnt="0"/>
      <dgm:spPr/>
    </dgm:pt>
    <dgm:pt modelId="{AB2BCF9F-68B0-4059-82D1-7FBC3B56B451}" type="pres">
      <dgm:prSet presAssocID="{65D6BE79-5C11-4281-AA65-865CC2BB1180}" presName="composite" presStyleCnt="0"/>
      <dgm:spPr/>
    </dgm:pt>
    <dgm:pt modelId="{A82B2F4B-A3C0-43D4-9128-ED900C86CD70}" type="pres">
      <dgm:prSet presAssocID="{65D6BE79-5C11-4281-AA65-865CC2BB1180}" presName="ConnectorPoint" presStyleLbl="lnNode1" presStyleIdx="2" presStyleCnt="8"/>
      <dgm:spPr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1F68BB1-99A7-49B9-9B2A-DD55C3C18EF5}" type="pres">
      <dgm:prSet presAssocID="{65D6BE79-5C11-4281-AA65-865CC2BB1180}" presName="DropPinPlaceHolder" presStyleCnt="0"/>
      <dgm:spPr/>
    </dgm:pt>
    <dgm:pt modelId="{781303B6-6B73-40CC-8987-239EA2DCC7A0}" type="pres">
      <dgm:prSet presAssocID="{65D6BE79-5C11-4281-AA65-865CC2BB1180}" presName="DropPin" presStyleLbl="alignNode1" presStyleIdx="2" presStyleCnt="8"/>
      <dgm:spPr/>
    </dgm:pt>
    <dgm:pt modelId="{4C9700AB-C6C3-48FA-92C0-36BAC48A9D42}" type="pres">
      <dgm:prSet presAssocID="{65D6BE79-5C11-4281-AA65-865CC2BB1180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508F468-E572-4A86-8090-A7C7CAC13C98}" type="pres">
      <dgm:prSet presAssocID="{65D6BE79-5C11-4281-AA65-865CC2BB1180}" presName="L2TextContainer" presStyleLbl="revTx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ECBBE-021C-4E75-A204-034153D5E2C9}" type="pres">
      <dgm:prSet presAssocID="{65D6BE79-5C11-4281-AA65-865CC2BB1180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36FD4-ADC8-43CB-912B-28BA286A69DF}" type="pres">
      <dgm:prSet presAssocID="{65D6BE79-5C11-4281-AA65-865CC2BB1180}" presName="ConnectLine" presStyleLbl="sibTrans1D1" presStyleIdx="2" presStyleCnt="8"/>
      <dgm:spPr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gm:spPr>
    </dgm:pt>
    <dgm:pt modelId="{8F384767-A6FE-44AD-A894-AC1BDA83E0A7}" type="pres">
      <dgm:prSet presAssocID="{65D6BE79-5C11-4281-AA65-865CC2BB1180}" presName="EmptyPlaceHolder" presStyleCnt="0"/>
      <dgm:spPr/>
    </dgm:pt>
    <dgm:pt modelId="{91A3C01F-B243-49A1-829F-343D12632FE2}" type="pres">
      <dgm:prSet presAssocID="{B85CC1C2-09D1-4C90-8D5A-FB1343FC09F6}" presName="spaceBetweenRectangles" presStyleCnt="0"/>
      <dgm:spPr/>
    </dgm:pt>
    <dgm:pt modelId="{E3CE9E8F-DAA2-47BD-B766-E18676B5A1BA}" type="pres">
      <dgm:prSet presAssocID="{9CE70D43-80BD-4B9A-9561-49755A657A32}" presName="composite" presStyleCnt="0"/>
      <dgm:spPr/>
    </dgm:pt>
    <dgm:pt modelId="{955693E1-9FF8-47F9-A8D7-5EB27E7D02F1}" type="pres">
      <dgm:prSet presAssocID="{9CE70D43-80BD-4B9A-9561-49755A657A32}" presName="ConnectorPoint" presStyleLbl="lnNode1" presStyleIdx="3" presStyleCnt="8"/>
      <dgm:spPr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B4DE10A-61B6-4674-BD24-1B2B25581DD5}" type="pres">
      <dgm:prSet presAssocID="{9CE70D43-80BD-4B9A-9561-49755A657A32}" presName="DropPinPlaceHolder" presStyleCnt="0"/>
      <dgm:spPr/>
    </dgm:pt>
    <dgm:pt modelId="{9DCD91A8-8C52-40E4-B81A-21E9A565729B}" type="pres">
      <dgm:prSet presAssocID="{9CE70D43-80BD-4B9A-9561-49755A657A32}" presName="DropPin" presStyleLbl="alignNode1" presStyleIdx="3" presStyleCnt="8"/>
      <dgm:spPr/>
    </dgm:pt>
    <dgm:pt modelId="{98FA1502-4BC1-4533-83FC-1550266CB34E}" type="pres">
      <dgm:prSet presAssocID="{9CE70D43-80BD-4B9A-9561-49755A657A32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3F11F1F-D46C-403A-8CDB-CE42E0A30220}" type="pres">
      <dgm:prSet presAssocID="{9CE70D43-80BD-4B9A-9561-49755A657A32}" presName="L2TextContainer" presStyleLbl="revTx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EFBB-E6C6-4D42-BB20-692DBAEBEF34}" type="pres">
      <dgm:prSet presAssocID="{9CE70D43-80BD-4B9A-9561-49755A657A32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3221F-DCBF-4D3F-B504-083AE7F3DDA0}" type="pres">
      <dgm:prSet presAssocID="{9CE70D43-80BD-4B9A-9561-49755A657A32}" presName="ConnectLine" presStyleLbl="sibTrans1D1" presStyleIdx="3" presStyleCnt="8"/>
      <dgm:spPr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gm:spPr>
    </dgm:pt>
    <dgm:pt modelId="{68E1A329-2778-4CC5-9B4F-7B822550D8B8}" type="pres">
      <dgm:prSet presAssocID="{9CE70D43-80BD-4B9A-9561-49755A657A32}" presName="EmptyPlaceHolder" presStyleCnt="0"/>
      <dgm:spPr/>
    </dgm:pt>
    <dgm:pt modelId="{B5261260-0CC1-4152-8A7D-F95DA5DD4D29}" type="pres">
      <dgm:prSet presAssocID="{7A5A01C6-7565-4CF0-A76F-998EE5B0E38F}" presName="spaceBetweenRectangles" presStyleCnt="0"/>
      <dgm:spPr/>
    </dgm:pt>
    <dgm:pt modelId="{698936C6-F53A-4F8A-84A2-64D48196FF20}" type="pres">
      <dgm:prSet presAssocID="{C7BD553A-6676-4427-98FE-DC6A6109DFFF}" presName="composite" presStyleCnt="0"/>
      <dgm:spPr/>
    </dgm:pt>
    <dgm:pt modelId="{14CF0223-58DB-4AB3-9FA5-FE24821E8037}" type="pres">
      <dgm:prSet presAssocID="{C7BD553A-6676-4427-98FE-DC6A6109DFFF}" presName="ConnectorPoint" presStyleLbl="lnNode1" presStyleIdx="4" presStyleCnt="8"/>
      <dgm:spPr>
        <a:solidFill>
          <a:schemeClr val="accent5">
            <a:hueOff val="-3862025"/>
            <a:satOff val="-9954"/>
            <a:lumOff val="-67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E336030-22FC-4055-82BB-F47A4CD3FD71}" type="pres">
      <dgm:prSet presAssocID="{C7BD553A-6676-4427-98FE-DC6A6109DFFF}" presName="DropPinPlaceHolder" presStyleCnt="0"/>
      <dgm:spPr/>
    </dgm:pt>
    <dgm:pt modelId="{BA8247A0-AC91-4316-BE82-3F7C6818B799}" type="pres">
      <dgm:prSet presAssocID="{C7BD553A-6676-4427-98FE-DC6A6109DFFF}" presName="DropPin" presStyleLbl="alignNode1" presStyleIdx="4" presStyleCnt="8"/>
      <dgm:spPr/>
    </dgm:pt>
    <dgm:pt modelId="{EFADFECB-1D93-4A4C-8797-71A50042EA99}" type="pres">
      <dgm:prSet presAssocID="{C7BD553A-6676-4427-98FE-DC6A6109DFFF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7E5337D-AF92-4B73-A86C-475FEB5DC081}" type="pres">
      <dgm:prSet presAssocID="{C7BD553A-6676-4427-98FE-DC6A6109DFFF}" presName="L2TextContainer" presStyleLbl="revTx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066B6-8D69-4037-A779-8432113F1066}" type="pres">
      <dgm:prSet presAssocID="{C7BD553A-6676-4427-98FE-DC6A6109DFFF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116B-FFB4-46E2-BDB1-72EF71EB73BE}" type="pres">
      <dgm:prSet presAssocID="{C7BD553A-6676-4427-98FE-DC6A6109DFFF}" presName="ConnectLine" presStyleLbl="sibTrans1D1" presStyleIdx="4" presStyleCnt="8"/>
      <dgm:spPr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gm:spPr>
    </dgm:pt>
    <dgm:pt modelId="{F73DA6B0-D208-4255-9CCF-C6B9455A7E28}" type="pres">
      <dgm:prSet presAssocID="{C7BD553A-6676-4427-98FE-DC6A6109DFFF}" presName="EmptyPlaceHolder" presStyleCnt="0"/>
      <dgm:spPr/>
    </dgm:pt>
    <dgm:pt modelId="{C81EABDA-063F-4481-916F-2B109F294366}" type="pres">
      <dgm:prSet presAssocID="{FDCD7902-298A-4465-8F7D-A58AE6E8B6B2}" presName="spaceBetweenRectangles" presStyleCnt="0"/>
      <dgm:spPr/>
    </dgm:pt>
    <dgm:pt modelId="{88F8EAC3-224B-4E7E-8967-A780E32D4CBE}" type="pres">
      <dgm:prSet presAssocID="{6768AE50-34E1-416A-BA0E-AD63761588B2}" presName="composite" presStyleCnt="0"/>
      <dgm:spPr/>
    </dgm:pt>
    <dgm:pt modelId="{882D887B-2A84-4F6F-B14E-F451B286EB45}" type="pres">
      <dgm:prSet presAssocID="{6768AE50-34E1-416A-BA0E-AD63761588B2}" presName="ConnectorPoint" presStyleLbl="lnNode1" presStyleIdx="5" presStyleCnt="8"/>
      <dgm:spPr>
        <a:solidFill>
          <a:schemeClr val="accent5">
            <a:hueOff val="-5913725"/>
            <a:satOff val="-15242"/>
            <a:lumOff val="-10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BBA929E-F6E3-47BD-8252-5A091459438E}" type="pres">
      <dgm:prSet presAssocID="{6768AE50-34E1-416A-BA0E-AD63761588B2}" presName="DropPinPlaceHolder" presStyleCnt="0"/>
      <dgm:spPr/>
    </dgm:pt>
    <dgm:pt modelId="{602A52E1-80E8-43B1-9E84-D78E18F1119B}" type="pres">
      <dgm:prSet presAssocID="{6768AE50-34E1-416A-BA0E-AD63761588B2}" presName="DropPin" presStyleLbl="alignNode1" presStyleIdx="5" presStyleCnt="8"/>
      <dgm:spPr/>
    </dgm:pt>
    <dgm:pt modelId="{2AD9B36F-2BD9-46FF-8637-D6684FE9A616}" type="pres">
      <dgm:prSet presAssocID="{6768AE50-34E1-416A-BA0E-AD63761588B2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A80F753-BE17-415C-B3DB-390044E699CE}" type="pres">
      <dgm:prSet presAssocID="{6768AE50-34E1-416A-BA0E-AD63761588B2}" presName="L2TextContainer" presStyleLbl="revTx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34E88-0865-42DF-914D-DA7E2B129E53}" type="pres">
      <dgm:prSet presAssocID="{6768AE50-34E1-416A-BA0E-AD63761588B2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5CD49-B787-487B-82A9-C634FA8F334B}" type="pres">
      <dgm:prSet presAssocID="{6768AE50-34E1-416A-BA0E-AD63761588B2}" presName="ConnectLine" presStyleLbl="sibTrans1D1" presStyleIdx="5" presStyleCnt="8"/>
      <dgm:spPr>
        <a:noFill/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dash"/>
          <a:miter lim="800000"/>
        </a:ln>
        <a:effectLst/>
      </dgm:spPr>
    </dgm:pt>
    <dgm:pt modelId="{DF848CE2-F3F1-4F26-A0E1-D04CEF9DCAF4}" type="pres">
      <dgm:prSet presAssocID="{6768AE50-34E1-416A-BA0E-AD63761588B2}" presName="EmptyPlaceHolder" presStyleCnt="0"/>
      <dgm:spPr/>
    </dgm:pt>
    <dgm:pt modelId="{8EEC8797-271E-430A-925A-E1E1F4692BF7}" type="pres">
      <dgm:prSet presAssocID="{E951BF91-C4BD-49CB-AB1D-BD02D86B448E}" presName="spaceBetweenRectangles" presStyleCnt="0"/>
      <dgm:spPr/>
    </dgm:pt>
    <dgm:pt modelId="{CE41EA3C-5EE5-4F7B-84C7-C77D9AEB21C3}" type="pres">
      <dgm:prSet presAssocID="{2571374C-149A-4EF7-A5D4-E1F64EDDA000}" presName="composite" presStyleCnt="0"/>
      <dgm:spPr/>
    </dgm:pt>
    <dgm:pt modelId="{037005B3-C2B2-4B49-B4E5-6C437FBD7078}" type="pres">
      <dgm:prSet presAssocID="{2571374C-149A-4EF7-A5D4-E1F64EDDA000}" presName="ConnectorPoint" presStyleLbl="lnNode1" presStyleIdx="6" presStyleCnt="8"/>
      <dgm:spPr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4166DCD-40D3-4AE1-9FA0-6C9FBFB09F08}" type="pres">
      <dgm:prSet presAssocID="{2571374C-149A-4EF7-A5D4-E1F64EDDA000}" presName="DropPinPlaceHolder" presStyleCnt="0"/>
      <dgm:spPr/>
    </dgm:pt>
    <dgm:pt modelId="{F6DCE400-8320-4200-BE4F-A63022F4B58C}" type="pres">
      <dgm:prSet presAssocID="{2571374C-149A-4EF7-A5D4-E1F64EDDA000}" presName="DropPin" presStyleLbl="alignNode1" presStyleIdx="6" presStyleCnt="8"/>
      <dgm:spPr/>
    </dgm:pt>
    <dgm:pt modelId="{876B35BC-53B0-43B1-9F46-C346ADF5FEF4}" type="pres">
      <dgm:prSet presAssocID="{2571374C-149A-4EF7-A5D4-E1F64EDDA000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CB6C98A-CA1A-4082-A41A-4F037BBEB69F}" type="pres">
      <dgm:prSet presAssocID="{2571374C-149A-4EF7-A5D4-E1F64EDDA000}" presName="L2TextContainer" presStyleLbl="revTx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59BD6-F75B-41DD-B5F8-C0A312E39224}" type="pres">
      <dgm:prSet presAssocID="{2571374C-149A-4EF7-A5D4-E1F64EDDA000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E3B13-42A5-4506-B352-B1E1D327FFFF}" type="pres">
      <dgm:prSet presAssocID="{2571374C-149A-4EF7-A5D4-E1F64EDDA000}" presName="ConnectLine" presStyleLbl="sibTrans1D1" presStyleIdx="6" presStyleCnt="8"/>
      <dgm:spPr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gm:spPr>
    </dgm:pt>
    <dgm:pt modelId="{0D63C323-FE2B-48D7-87C4-2B64F2B4402E}" type="pres">
      <dgm:prSet presAssocID="{2571374C-149A-4EF7-A5D4-E1F64EDDA000}" presName="EmptyPlaceHolder" presStyleCnt="0"/>
      <dgm:spPr/>
    </dgm:pt>
    <dgm:pt modelId="{84466065-B6AE-442B-AD76-F25FE76A4DF0}" type="pres">
      <dgm:prSet presAssocID="{57CAA3F5-F5A0-482F-A88A-F43F95AE2B9A}" presName="spaceBetweenRectangles" presStyleCnt="0"/>
      <dgm:spPr/>
    </dgm:pt>
    <dgm:pt modelId="{E13C75D4-F790-4D99-BFAD-0C9A485E7C1D}" type="pres">
      <dgm:prSet presAssocID="{7DD7D8D0-AFA5-4FCA-8289-E85FCEC3910F}" presName="composite" presStyleCnt="0"/>
      <dgm:spPr/>
    </dgm:pt>
    <dgm:pt modelId="{CD3E04C8-9F56-4DD8-8506-8E2D5B1BA272}" type="pres">
      <dgm:prSet presAssocID="{7DD7D8D0-AFA5-4FCA-8289-E85FCEC3910F}" presName="ConnectorPoint" presStyleLbl="lnNode1" presStyleIdx="7" presStyleCnt="8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ADA8015-D111-40C1-B6D1-ECEF8684026F}" type="pres">
      <dgm:prSet presAssocID="{7DD7D8D0-AFA5-4FCA-8289-E85FCEC3910F}" presName="DropPinPlaceHolder" presStyleCnt="0"/>
      <dgm:spPr/>
    </dgm:pt>
    <dgm:pt modelId="{0A0C1066-5502-4684-ABF9-28000666EEB6}" type="pres">
      <dgm:prSet presAssocID="{7DD7D8D0-AFA5-4FCA-8289-E85FCEC3910F}" presName="DropPin" presStyleLbl="alignNode1" presStyleIdx="7" presStyleCnt="8"/>
      <dgm:spPr/>
    </dgm:pt>
    <dgm:pt modelId="{1D605F7C-3D01-448A-A1C2-5D62E9A1DE3C}" type="pres">
      <dgm:prSet presAssocID="{7DD7D8D0-AFA5-4FCA-8289-E85FCEC3910F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584D16D-DE76-48A7-AF9F-DBC6F132A47C}" type="pres">
      <dgm:prSet presAssocID="{7DD7D8D0-AFA5-4FCA-8289-E85FCEC3910F}" presName="L2TextContainer" presStyleLbl="revTx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54363-3F5E-44F9-A5E9-C9BC9C110C07}" type="pres">
      <dgm:prSet presAssocID="{7DD7D8D0-AFA5-4FCA-8289-E85FCEC3910F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BC940-0AEF-42F0-94C2-D215FC81C190}" type="pres">
      <dgm:prSet presAssocID="{7DD7D8D0-AFA5-4FCA-8289-E85FCEC3910F}" presName="ConnectLine" presStyleLbl="sibTrans1D1" presStyleIdx="7" presStyleCnt="8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FC3215AE-9A74-4A09-B886-840CDC429D62}" type="pres">
      <dgm:prSet presAssocID="{7DD7D8D0-AFA5-4FCA-8289-E85FCEC3910F}" presName="EmptyPlaceHolder" presStyleCnt="0"/>
      <dgm:spPr/>
    </dgm:pt>
  </dgm:ptLst>
  <dgm:cxnLst>
    <dgm:cxn modelId="{6D2CB4FD-18DC-431F-971B-38A5DE6AA5B7}" type="presOf" srcId="{B85DE069-6918-4E4A-B0D3-4654EB52DD6A}" destId="{53F11F1F-D46C-403A-8CDB-CE42E0A30220}" srcOrd="0" destOrd="0" presId="urn:microsoft.com/office/officeart/2017/3/layout/DropPinTimeline"/>
    <dgm:cxn modelId="{81ABFF06-9917-43E4-921F-04D7D439B380}" srcId="{059DF727-A3A5-4731-8C52-5AC7FC61A5BE}" destId="{65D6BE79-5C11-4281-AA65-865CC2BB1180}" srcOrd="2" destOrd="0" parTransId="{C20F0DE6-9089-4492-8386-0804EC9CE59E}" sibTransId="{B85CC1C2-09D1-4C90-8D5A-FB1343FC09F6}"/>
    <dgm:cxn modelId="{38A01FE0-37E2-4FDC-8F04-D712D64A0822}" srcId="{2571374C-149A-4EF7-A5D4-E1F64EDDA000}" destId="{1763FD80-B123-49D6-BC4D-FE2A8766AE5C}" srcOrd="1" destOrd="0" parTransId="{2DC61B15-104F-44CB-A054-57544C93A772}" sibTransId="{7D5A3E8C-C619-4BF6-ACD8-91CDBE5B99C8}"/>
    <dgm:cxn modelId="{CD804CD7-21CE-454C-AEF4-C741463A45F1}" type="presOf" srcId="{C7BD553A-6676-4427-98FE-DC6A6109DFFF}" destId="{3C9066B6-8D69-4037-A779-8432113F1066}" srcOrd="0" destOrd="0" presId="urn:microsoft.com/office/officeart/2017/3/layout/DropPinTimeline"/>
    <dgm:cxn modelId="{781B5573-E654-40EE-A006-A91022ECC634}" type="presOf" srcId="{6768AE50-34E1-416A-BA0E-AD63761588B2}" destId="{2B734E88-0865-42DF-914D-DA7E2B129E53}" srcOrd="0" destOrd="0" presId="urn:microsoft.com/office/officeart/2017/3/layout/DropPinTimeline"/>
    <dgm:cxn modelId="{B79D958D-EBE0-4D26-A40E-C249A3B2C1BA}" type="presOf" srcId="{AE287AC7-39D2-41B1-BD83-E33CED2358F0}" destId="{5508F468-E572-4A86-8090-A7C7CAC13C98}" srcOrd="0" destOrd="0" presId="urn:microsoft.com/office/officeart/2017/3/layout/DropPinTimeline"/>
    <dgm:cxn modelId="{C8A88CD5-C6BD-472F-AA90-4DCEB08ED6A0}" type="presOf" srcId="{344D5729-85B0-4E74-9354-4A0794DF4795}" destId="{DA80F753-BE17-415C-B3DB-390044E699CE}" srcOrd="0" destOrd="0" presId="urn:microsoft.com/office/officeart/2017/3/layout/DropPinTimeline"/>
    <dgm:cxn modelId="{A56DA385-2B0F-40C2-BB82-D1ABE7FDF046}" srcId="{9CE70D43-80BD-4B9A-9561-49755A657A32}" destId="{B85DE069-6918-4E4A-B0D3-4654EB52DD6A}" srcOrd="0" destOrd="0" parTransId="{AB893C84-E74A-452F-AF26-1D2C30A315A3}" sibTransId="{A51C3401-6D14-4B67-BE52-AA6E8281E4A1}"/>
    <dgm:cxn modelId="{D455AF4A-3F53-444C-AD14-2BD0468912C8}" srcId="{2571374C-149A-4EF7-A5D4-E1F64EDDA000}" destId="{2206DE94-1B8A-4550-9F0B-FC2357D08102}" srcOrd="3" destOrd="0" parTransId="{1DA7EB40-F7F1-4296-95C5-00FD75CDC3B8}" sibTransId="{B9321AD0-3FA2-4191-A24D-79CC8DBB01FF}"/>
    <dgm:cxn modelId="{054879B2-9909-4D5B-8532-1D99253914E1}" srcId="{059DF727-A3A5-4731-8C52-5AC7FC61A5BE}" destId="{6768AE50-34E1-416A-BA0E-AD63761588B2}" srcOrd="5" destOrd="0" parTransId="{4C809D7B-4DBE-4BFD-A85C-2C09DF2078DB}" sibTransId="{E951BF91-C4BD-49CB-AB1D-BD02D86B448E}"/>
    <dgm:cxn modelId="{671FC5F1-F0C2-4B22-9ED7-5698306D00C8}" type="presOf" srcId="{2206DE94-1B8A-4550-9F0B-FC2357D08102}" destId="{7CB6C98A-CA1A-4082-A41A-4F037BBEB69F}" srcOrd="0" destOrd="3" presId="urn:microsoft.com/office/officeart/2017/3/layout/DropPinTimeline"/>
    <dgm:cxn modelId="{8E1C2015-12C4-48C0-872B-0087B4C2F16C}" type="presOf" srcId="{985DE1AF-8C89-4D2E-89A8-AB52D0DEDD1E}" destId="{ECD12B18-AE33-4191-9C67-033BF0C86778}" srcOrd="0" destOrd="0" presId="urn:microsoft.com/office/officeart/2017/3/layout/DropPinTimeline"/>
    <dgm:cxn modelId="{2C2F3301-9AE8-497C-898B-B70B0B098B46}" type="presOf" srcId="{88702800-3381-4DBE-998F-6B0264FB2590}" destId="{12204D2A-76EA-484C-B37F-C1275113A9F9}" srcOrd="0" destOrd="0" presId="urn:microsoft.com/office/officeart/2017/3/layout/DropPinTimeline"/>
    <dgm:cxn modelId="{4DF221A0-741C-4C55-AECC-A9900F0821A7}" srcId="{059DF727-A3A5-4731-8C52-5AC7FC61A5BE}" destId="{88702800-3381-4DBE-998F-6B0264FB2590}" srcOrd="1" destOrd="0" parTransId="{0FC44879-E9C8-4030-821D-40F374FEE68D}" sibTransId="{A42A154D-8B5E-480F-81D1-727732D71E02}"/>
    <dgm:cxn modelId="{61662B1D-BC6E-42AA-8B4E-A57E815100B4}" type="presOf" srcId="{1D1B73DB-868D-474C-95BB-E9BBD0B0D4F8}" destId="{C584D16D-DE76-48A7-AF9F-DBC6F132A47C}" srcOrd="0" destOrd="0" presId="urn:microsoft.com/office/officeart/2017/3/layout/DropPinTimeline"/>
    <dgm:cxn modelId="{C21917BD-FFFD-492A-BAC3-F8B61901EF50}" type="presOf" srcId="{FE8830BC-4C88-4AF5-98DE-B25F04DB5E27}" destId="{B7E5337D-AF92-4B73-A86C-475FEB5DC081}" srcOrd="0" destOrd="0" presId="urn:microsoft.com/office/officeart/2017/3/layout/DropPinTimeline"/>
    <dgm:cxn modelId="{BF1FEAF7-D059-4252-A106-881327295880}" srcId="{C7BD553A-6676-4427-98FE-DC6A6109DFFF}" destId="{FE8830BC-4C88-4AF5-98DE-B25F04DB5E27}" srcOrd="0" destOrd="0" parTransId="{E4A11A47-CB9D-4F67-9863-EAD444689B06}" sibTransId="{F391195A-FDBC-4574-9682-FCFD88FE5168}"/>
    <dgm:cxn modelId="{15BAAE74-32DD-4B98-94D0-91364C781DD8}" type="presOf" srcId="{2612CBEC-7F69-4541-B5EB-ACAAD718E7F8}" destId="{75C0DD6B-2E9D-49F9-B226-869ACB1369A0}" srcOrd="0" destOrd="0" presId="urn:microsoft.com/office/officeart/2017/3/layout/DropPinTimeline"/>
    <dgm:cxn modelId="{D8ABC869-0793-4AEC-848B-669475E82890}" srcId="{059DF727-A3A5-4731-8C52-5AC7FC61A5BE}" destId="{7DD7D8D0-AFA5-4FCA-8289-E85FCEC3910F}" srcOrd="7" destOrd="0" parTransId="{919ED45B-8041-43E5-AC11-D6D1C4A37D63}" sibTransId="{2A87A2D6-2ADC-46C2-8045-E27C8C015F5F}"/>
    <dgm:cxn modelId="{91F2EC47-6DA7-4C29-9C4C-242F3FF6DA9E}" srcId="{059DF727-A3A5-4731-8C52-5AC7FC61A5BE}" destId="{9CE70D43-80BD-4B9A-9561-49755A657A32}" srcOrd="3" destOrd="0" parTransId="{AB5AD02D-E669-437A-8443-E5D0718AF4A6}" sibTransId="{7A5A01C6-7565-4CF0-A76F-998EE5B0E38F}"/>
    <dgm:cxn modelId="{F55E2317-341F-4AEF-9A20-0A3184BAD7C7}" type="presOf" srcId="{2571374C-149A-4EF7-A5D4-E1F64EDDA000}" destId="{25959BD6-F75B-41DD-B5F8-C0A312E39224}" srcOrd="0" destOrd="0" presId="urn:microsoft.com/office/officeart/2017/3/layout/DropPinTimeline"/>
    <dgm:cxn modelId="{F27C3B27-3D4B-4DF1-AFD9-5978828A8DDE}" srcId="{88702800-3381-4DBE-998F-6B0264FB2590}" destId="{2612CBEC-7F69-4541-B5EB-ACAAD718E7F8}" srcOrd="0" destOrd="0" parTransId="{8FB38144-70CB-413A-B458-110181B5A0F5}" sibTransId="{BDFCE36A-B44E-4E19-B0A0-31399D59E7A3}"/>
    <dgm:cxn modelId="{A711025F-7AEE-4198-9265-716954608B09}" srcId="{7DD7D8D0-AFA5-4FCA-8289-E85FCEC3910F}" destId="{316094AF-21BD-4C6B-B89C-738D1036ECBA}" srcOrd="1" destOrd="0" parTransId="{042C96D8-571E-4ACC-BAA1-8B32FE08FA5A}" sibTransId="{796CF785-4354-4772-9B80-0C3AF6B1AE2F}"/>
    <dgm:cxn modelId="{FD91819A-38AD-4E46-98D8-B7945EC0B177}" srcId="{059DF727-A3A5-4731-8C52-5AC7FC61A5BE}" destId="{C7BD553A-6676-4427-98FE-DC6A6109DFFF}" srcOrd="4" destOrd="0" parTransId="{A15FC9BC-B8C6-46A9-86A0-818EB8476401}" sibTransId="{FDCD7902-298A-4465-8F7D-A58AE6E8B6B2}"/>
    <dgm:cxn modelId="{6F243B64-A115-4A3B-874C-03DDECA2106E}" type="presOf" srcId="{7DD7D8D0-AFA5-4FCA-8289-E85FCEC3910F}" destId="{E8D54363-3F5E-44F9-A5E9-C9BC9C110C07}" srcOrd="0" destOrd="0" presId="urn:microsoft.com/office/officeart/2017/3/layout/DropPinTimeline"/>
    <dgm:cxn modelId="{FAB6F34A-8100-40A4-A2D9-77A8B6CD48B0}" srcId="{2571374C-149A-4EF7-A5D4-E1F64EDDA000}" destId="{BA2A8FC6-C13C-49E1-B5B9-A4FD906D4C7B}" srcOrd="0" destOrd="0" parTransId="{36E02BE0-9079-4268-857A-ED160CE480A5}" sibTransId="{82095A55-FCD5-46A5-9CC8-0D085A8E888E}"/>
    <dgm:cxn modelId="{6F04A1B6-E52B-4587-8D98-8C2B14D29416}" srcId="{2571374C-149A-4EF7-A5D4-E1F64EDDA000}" destId="{EEDBB6E5-BD8B-4884-8D30-BF5198F9DA52}" srcOrd="2" destOrd="0" parTransId="{B87DE772-D4B8-4B57-A19F-B1A3383B2F22}" sibTransId="{5F1304DD-EDD6-4C4E-9731-B2806ED3D9E4}"/>
    <dgm:cxn modelId="{37491B40-D659-4976-A157-17E772209A4E}" srcId="{307C604A-37F6-4507-8F66-62F27EC05092}" destId="{985DE1AF-8C89-4D2E-89A8-AB52D0DEDD1E}" srcOrd="0" destOrd="0" parTransId="{BE755725-FFE6-4C8C-9F72-9541E12ACAFB}" sibTransId="{37653C57-FAE3-4C58-86A2-CF80A4263353}"/>
    <dgm:cxn modelId="{020F9D53-8E92-4E27-90FA-152365131C78}" type="presOf" srcId="{316094AF-21BD-4C6B-B89C-738D1036ECBA}" destId="{C584D16D-DE76-48A7-AF9F-DBC6F132A47C}" srcOrd="0" destOrd="1" presId="urn:microsoft.com/office/officeart/2017/3/layout/DropPinTimeline"/>
    <dgm:cxn modelId="{E84A66AE-B1FB-4026-9499-2D61794D8C80}" type="presOf" srcId="{1763FD80-B123-49D6-BC4D-FE2A8766AE5C}" destId="{7CB6C98A-CA1A-4082-A41A-4F037BBEB69F}" srcOrd="0" destOrd="1" presId="urn:microsoft.com/office/officeart/2017/3/layout/DropPinTimeline"/>
    <dgm:cxn modelId="{E33AC659-BB5B-4B77-B749-37E6A120FADD}" srcId="{059DF727-A3A5-4731-8C52-5AC7FC61A5BE}" destId="{307C604A-37F6-4507-8F66-62F27EC05092}" srcOrd="0" destOrd="0" parTransId="{4591C5FA-40CA-4385-AF9E-4771208F5A0B}" sibTransId="{470EFDF6-F722-40C7-A402-2398DA6E7AFE}"/>
    <dgm:cxn modelId="{BD1115A3-58BC-4103-A76A-F4E881E0CDFF}" type="presOf" srcId="{9CE70D43-80BD-4B9A-9561-49755A657A32}" destId="{6936EFBB-E6C6-4D42-BB20-692DBAEBEF34}" srcOrd="0" destOrd="0" presId="urn:microsoft.com/office/officeart/2017/3/layout/DropPinTimeline"/>
    <dgm:cxn modelId="{99B9BE3E-E68D-4D20-85C4-13A7D6B4D237}" type="presOf" srcId="{BA2A8FC6-C13C-49E1-B5B9-A4FD906D4C7B}" destId="{7CB6C98A-CA1A-4082-A41A-4F037BBEB69F}" srcOrd="0" destOrd="0" presId="urn:microsoft.com/office/officeart/2017/3/layout/DropPinTimeline"/>
    <dgm:cxn modelId="{E1CDD76A-C3CC-400A-9AC3-AA67DC4B2CDD}" type="presOf" srcId="{65D6BE79-5C11-4281-AA65-865CC2BB1180}" destId="{D98ECBBE-021C-4E75-A204-034153D5E2C9}" srcOrd="0" destOrd="0" presId="urn:microsoft.com/office/officeart/2017/3/layout/DropPinTimeline"/>
    <dgm:cxn modelId="{D1233163-AEAB-436B-B814-4FE96750FC42}" srcId="{059DF727-A3A5-4731-8C52-5AC7FC61A5BE}" destId="{2571374C-149A-4EF7-A5D4-E1F64EDDA000}" srcOrd="6" destOrd="0" parTransId="{6728A05D-3676-4075-8694-14D90DA8F8DE}" sibTransId="{57CAA3F5-F5A0-482F-A88A-F43F95AE2B9A}"/>
    <dgm:cxn modelId="{DC9ADC88-184E-4DF5-888C-964B376E62C4}" srcId="{7DD7D8D0-AFA5-4FCA-8289-E85FCEC3910F}" destId="{1D1B73DB-868D-474C-95BB-E9BBD0B0D4F8}" srcOrd="0" destOrd="0" parTransId="{F4D475E7-8746-4182-A8AC-B7F6F12C073F}" sibTransId="{2C92C58B-9EDB-4F86-9AEC-1771B2BD6690}"/>
    <dgm:cxn modelId="{DEA04A58-10CB-4A4E-AF58-68544B500EB3}" type="presOf" srcId="{307C604A-37F6-4507-8F66-62F27EC05092}" destId="{D9A60036-9B25-48BA-BFDA-7D9165540A4F}" srcOrd="0" destOrd="0" presId="urn:microsoft.com/office/officeart/2017/3/layout/DropPinTimeline"/>
    <dgm:cxn modelId="{E81FFC5F-6465-4C5F-8CCA-0BF50DCE4234}" srcId="{65D6BE79-5C11-4281-AA65-865CC2BB1180}" destId="{AE287AC7-39D2-41B1-BD83-E33CED2358F0}" srcOrd="0" destOrd="0" parTransId="{FDA2CFA8-F629-4020-B97A-5CA946A06288}" sibTransId="{F3C4EDA2-3D44-42F5-AC85-160856B53762}"/>
    <dgm:cxn modelId="{1BA43792-66A9-4398-82D3-5B6368F8D9C7}" srcId="{6768AE50-34E1-416A-BA0E-AD63761588B2}" destId="{344D5729-85B0-4E74-9354-4A0794DF4795}" srcOrd="0" destOrd="0" parTransId="{CDB3D468-F2E9-4D77-B2C9-E1F66BA59B89}" sibTransId="{A7B80DCF-7D51-491F-BEA7-81E781AF2272}"/>
    <dgm:cxn modelId="{A1509FD9-BCD3-4124-9018-43C73D192704}" type="presOf" srcId="{059DF727-A3A5-4731-8C52-5AC7FC61A5BE}" destId="{46BCDCB1-5E96-4EEB-9F52-3A92C499AF67}" srcOrd="0" destOrd="0" presId="urn:microsoft.com/office/officeart/2017/3/layout/DropPinTimeline"/>
    <dgm:cxn modelId="{EA49EA82-AF03-41C7-955E-837053AE33C7}" type="presOf" srcId="{EEDBB6E5-BD8B-4884-8D30-BF5198F9DA52}" destId="{7CB6C98A-CA1A-4082-A41A-4F037BBEB69F}" srcOrd="0" destOrd="2" presId="urn:microsoft.com/office/officeart/2017/3/layout/DropPinTimeline"/>
    <dgm:cxn modelId="{4D5810A3-5330-4C86-8B95-D01375E084C7}" type="presParOf" srcId="{46BCDCB1-5E96-4EEB-9F52-3A92C499AF67}" destId="{56EA7416-8D7F-4316-B9ED-F8174C9C9CD0}" srcOrd="0" destOrd="0" presId="urn:microsoft.com/office/officeart/2017/3/layout/DropPinTimeline"/>
    <dgm:cxn modelId="{25814065-0E0F-4EA3-9E90-5D66F06C2ADD}" type="presParOf" srcId="{46BCDCB1-5E96-4EEB-9F52-3A92C499AF67}" destId="{24654C6F-B391-4CE2-9322-2E4D9B500027}" srcOrd="1" destOrd="0" presId="urn:microsoft.com/office/officeart/2017/3/layout/DropPinTimeline"/>
    <dgm:cxn modelId="{982BF228-5A39-446F-A470-609934BF6D56}" type="presParOf" srcId="{24654C6F-B391-4CE2-9322-2E4D9B500027}" destId="{302A3725-A367-4056-9152-C36200AFFC4E}" srcOrd="0" destOrd="0" presId="urn:microsoft.com/office/officeart/2017/3/layout/DropPinTimeline"/>
    <dgm:cxn modelId="{01AAA2AA-F7BF-4B18-B960-8A1E6411D558}" type="presParOf" srcId="{302A3725-A367-4056-9152-C36200AFFC4E}" destId="{26813950-3BD8-495B-93D6-AB2D74E34746}" srcOrd="0" destOrd="0" presId="urn:microsoft.com/office/officeart/2017/3/layout/DropPinTimeline"/>
    <dgm:cxn modelId="{BCF5DDA7-B25B-4A8F-BA69-0B547DF7B746}" type="presParOf" srcId="{302A3725-A367-4056-9152-C36200AFFC4E}" destId="{96EC8DB9-56E4-449E-8CCB-221EB4CF9972}" srcOrd="1" destOrd="0" presId="urn:microsoft.com/office/officeart/2017/3/layout/DropPinTimeline"/>
    <dgm:cxn modelId="{DA9BFED4-F2E3-4B11-9867-9246C7B3EE75}" type="presParOf" srcId="{96EC8DB9-56E4-449E-8CCB-221EB4CF9972}" destId="{4B71DFD9-1649-4D03-A54F-7CAAE501CC0B}" srcOrd="0" destOrd="0" presId="urn:microsoft.com/office/officeart/2017/3/layout/DropPinTimeline"/>
    <dgm:cxn modelId="{C485B00F-6566-492F-8D22-9CD7C8EB1EAD}" type="presParOf" srcId="{96EC8DB9-56E4-449E-8CCB-221EB4CF9972}" destId="{914B2C29-2872-428C-B84C-3EA38A30933C}" srcOrd="1" destOrd="0" presId="urn:microsoft.com/office/officeart/2017/3/layout/DropPinTimeline"/>
    <dgm:cxn modelId="{E36A56A6-37D6-4B95-B3EC-A6E6A8CBB89F}" type="presParOf" srcId="{302A3725-A367-4056-9152-C36200AFFC4E}" destId="{ECD12B18-AE33-4191-9C67-033BF0C86778}" srcOrd="2" destOrd="0" presId="urn:microsoft.com/office/officeart/2017/3/layout/DropPinTimeline"/>
    <dgm:cxn modelId="{FA27011C-40FD-4E68-966F-68E27BB9760A}" type="presParOf" srcId="{302A3725-A367-4056-9152-C36200AFFC4E}" destId="{D9A60036-9B25-48BA-BFDA-7D9165540A4F}" srcOrd="3" destOrd="0" presId="urn:microsoft.com/office/officeart/2017/3/layout/DropPinTimeline"/>
    <dgm:cxn modelId="{31A15CD9-9164-4F7E-8A05-B89826E1C051}" type="presParOf" srcId="{302A3725-A367-4056-9152-C36200AFFC4E}" destId="{3076FB7D-359E-47A6-B9AA-4D41E1CFCACB}" srcOrd="4" destOrd="0" presId="urn:microsoft.com/office/officeart/2017/3/layout/DropPinTimeline"/>
    <dgm:cxn modelId="{170D72DD-51FC-4AF8-AACB-BA3387728AA3}" type="presParOf" srcId="{302A3725-A367-4056-9152-C36200AFFC4E}" destId="{EBDAC3FB-E233-4C0F-A288-B052FC8D9953}" srcOrd="5" destOrd="0" presId="urn:microsoft.com/office/officeart/2017/3/layout/DropPinTimeline"/>
    <dgm:cxn modelId="{E77CC8BE-9A17-49F6-8C43-CCE72E0A1942}" type="presParOf" srcId="{24654C6F-B391-4CE2-9322-2E4D9B500027}" destId="{42E421F7-204E-48A1-9244-8A190DFB555E}" srcOrd="1" destOrd="0" presId="urn:microsoft.com/office/officeart/2017/3/layout/DropPinTimeline"/>
    <dgm:cxn modelId="{ACE5EA88-D750-4004-95AD-9A3BA45BE5BB}" type="presParOf" srcId="{24654C6F-B391-4CE2-9322-2E4D9B500027}" destId="{BED004D6-3D9A-4565-ACFD-BFE0DE182167}" srcOrd="2" destOrd="0" presId="urn:microsoft.com/office/officeart/2017/3/layout/DropPinTimeline"/>
    <dgm:cxn modelId="{2B01BD69-C745-4548-A889-14E2C69BDEAC}" type="presParOf" srcId="{BED004D6-3D9A-4565-ACFD-BFE0DE182167}" destId="{D9F3671B-BACB-4BA4-BA6A-C4F4628B4567}" srcOrd="0" destOrd="0" presId="urn:microsoft.com/office/officeart/2017/3/layout/DropPinTimeline"/>
    <dgm:cxn modelId="{C5245AD1-20A0-4D63-A5CF-CDC6FE0DDE23}" type="presParOf" srcId="{BED004D6-3D9A-4565-ACFD-BFE0DE182167}" destId="{945B2B54-4F59-478D-979A-4CF271801FF8}" srcOrd="1" destOrd="0" presId="urn:microsoft.com/office/officeart/2017/3/layout/DropPinTimeline"/>
    <dgm:cxn modelId="{E453AA37-73D4-4100-9A3B-72F23955BF37}" type="presParOf" srcId="{945B2B54-4F59-478D-979A-4CF271801FF8}" destId="{14FBC023-3FD6-40CC-980A-27899F4EBC49}" srcOrd="0" destOrd="0" presId="urn:microsoft.com/office/officeart/2017/3/layout/DropPinTimeline"/>
    <dgm:cxn modelId="{BFD24D97-38C0-4DA6-B9E2-5A3AD3560A00}" type="presParOf" srcId="{945B2B54-4F59-478D-979A-4CF271801FF8}" destId="{3871FDD0-5CDD-4F4F-8609-50433D6A6D85}" srcOrd="1" destOrd="0" presId="urn:microsoft.com/office/officeart/2017/3/layout/DropPinTimeline"/>
    <dgm:cxn modelId="{0E77E004-1D04-4118-B1BF-5FD1C4B8BE7D}" type="presParOf" srcId="{BED004D6-3D9A-4565-ACFD-BFE0DE182167}" destId="{75C0DD6B-2E9D-49F9-B226-869ACB1369A0}" srcOrd="2" destOrd="0" presId="urn:microsoft.com/office/officeart/2017/3/layout/DropPinTimeline"/>
    <dgm:cxn modelId="{60F903FE-0A28-46AF-BA7D-90C2528AE532}" type="presParOf" srcId="{BED004D6-3D9A-4565-ACFD-BFE0DE182167}" destId="{12204D2A-76EA-484C-B37F-C1275113A9F9}" srcOrd="3" destOrd="0" presId="urn:microsoft.com/office/officeart/2017/3/layout/DropPinTimeline"/>
    <dgm:cxn modelId="{EB9E013C-FBFD-4E5D-B618-7D7D44B2E38D}" type="presParOf" srcId="{BED004D6-3D9A-4565-ACFD-BFE0DE182167}" destId="{C631BF59-91F7-4FE4-A31B-01EAA2E6A6E7}" srcOrd="4" destOrd="0" presId="urn:microsoft.com/office/officeart/2017/3/layout/DropPinTimeline"/>
    <dgm:cxn modelId="{E3C5F95B-5513-430A-B54C-E58B8C3946BF}" type="presParOf" srcId="{BED004D6-3D9A-4565-ACFD-BFE0DE182167}" destId="{103A4854-23B5-4CC6-9519-117E5C13ABEB}" srcOrd="5" destOrd="0" presId="urn:microsoft.com/office/officeart/2017/3/layout/DropPinTimeline"/>
    <dgm:cxn modelId="{3763E210-EFCF-444E-A58C-6494DB18AE40}" type="presParOf" srcId="{24654C6F-B391-4CE2-9322-2E4D9B500027}" destId="{320F37C3-5585-4D1B-9B51-6EB4FE766872}" srcOrd="3" destOrd="0" presId="urn:microsoft.com/office/officeart/2017/3/layout/DropPinTimeline"/>
    <dgm:cxn modelId="{13249738-2B17-4F7E-AFA0-5DD1CC684A84}" type="presParOf" srcId="{24654C6F-B391-4CE2-9322-2E4D9B500027}" destId="{AB2BCF9F-68B0-4059-82D1-7FBC3B56B451}" srcOrd="4" destOrd="0" presId="urn:microsoft.com/office/officeart/2017/3/layout/DropPinTimeline"/>
    <dgm:cxn modelId="{204ED8FC-AEDA-4D01-B733-3B9E6A768CB6}" type="presParOf" srcId="{AB2BCF9F-68B0-4059-82D1-7FBC3B56B451}" destId="{A82B2F4B-A3C0-43D4-9128-ED900C86CD70}" srcOrd="0" destOrd="0" presId="urn:microsoft.com/office/officeart/2017/3/layout/DropPinTimeline"/>
    <dgm:cxn modelId="{806635C2-571D-486A-A320-62B11BA2DC68}" type="presParOf" srcId="{AB2BCF9F-68B0-4059-82D1-7FBC3B56B451}" destId="{11F68BB1-99A7-49B9-9B2A-DD55C3C18EF5}" srcOrd="1" destOrd="0" presId="urn:microsoft.com/office/officeart/2017/3/layout/DropPinTimeline"/>
    <dgm:cxn modelId="{6746D35A-F031-4393-8DC9-31BB97656C93}" type="presParOf" srcId="{11F68BB1-99A7-49B9-9B2A-DD55C3C18EF5}" destId="{781303B6-6B73-40CC-8987-239EA2DCC7A0}" srcOrd="0" destOrd="0" presId="urn:microsoft.com/office/officeart/2017/3/layout/DropPinTimeline"/>
    <dgm:cxn modelId="{B12D3302-3EAC-4E23-B12A-0AF21B19C9F5}" type="presParOf" srcId="{11F68BB1-99A7-49B9-9B2A-DD55C3C18EF5}" destId="{4C9700AB-C6C3-48FA-92C0-36BAC48A9D42}" srcOrd="1" destOrd="0" presId="urn:microsoft.com/office/officeart/2017/3/layout/DropPinTimeline"/>
    <dgm:cxn modelId="{B59C796E-AB5A-48CB-9B41-7E74CBA70C5D}" type="presParOf" srcId="{AB2BCF9F-68B0-4059-82D1-7FBC3B56B451}" destId="{5508F468-E572-4A86-8090-A7C7CAC13C98}" srcOrd="2" destOrd="0" presId="urn:microsoft.com/office/officeart/2017/3/layout/DropPinTimeline"/>
    <dgm:cxn modelId="{1FD21AEF-E56C-42FA-A239-70E22A33D778}" type="presParOf" srcId="{AB2BCF9F-68B0-4059-82D1-7FBC3B56B451}" destId="{D98ECBBE-021C-4E75-A204-034153D5E2C9}" srcOrd="3" destOrd="0" presId="urn:microsoft.com/office/officeart/2017/3/layout/DropPinTimeline"/>
    <dgm:cxn modelId="{474D2178-3CB9-4F07-9DB5-299C4D0C0A84}" type="presParOf" srcId="{AB2BCF9F-68B0-4059-82D1-7FBC3B56B451}" destId="{E8236FD4-ADC8-43CB-912B-28BA286A69DF}" srcOrd="4" destOrd="0" presId="urn:microsoft.com/office/officeart/2017/3/layout/DropPinTimeline"/>
    <dgm:cxn modelId="{B9CCB58F-DA8C-4EEB-8092-A0D320780BB9}" type="presParOf" srcId="{AB2BCF9F-68B0-4059-82D1-7FBC3B56B451}" destId="{8F384767-A6FE-44AD-A894-AC1BDA83E0A7}" srcOrd="5" destOrd="0" presId="urn:microsoft.com/office/officeart/2017/3/layout/DropPinTimeline"/>
    <dgm:cxn modelId="{19593043-0D42-4C53-9C2B-9798797F872A}" type="presParOf" srcId="{24654C6F-B391-4CE2-9322-2E4D9B500027}" destId="{91A3C01F-B243-49A1-829F-343D12632FE2}" srcOrd="5" destOrd="0" presId="urn:microsoft.com/office/officeart/2017/3/layout/DropPinTimeline"/>
    <dgm:cxn modelId="{9B7E10FA-66BF-42EA-9969-B0ECC6BD39EC}" type="presParOf" srcId="{24654C6F-B391-4CE2-9322-2E4D9B500027}" destId="{E3CE9E8F-DAA2-47BD-B766-E18676B5A1BA}" srcOrd="6" destOrd="0" presId="urn:microsoft.com/office/officeart/2017/3/layout/DropPinTimeline"/>
    <dgm:cxn modelId="{49D2F538-6D01-48DF-A034-C26138E3FA38}" type="presParOf" srcId="{E3CE9E8F-DAA2-47BD-B766-E18676B5A1BA}" destId="{955693E1-9FF8-47F9-A8D7-5EB27E7D02F1}" srcOrd="0" destOrd="0" presId="urn:microsoft.com/office/officeart/2017/3/layout/DropPinTimeline"/>
    <dgm:cxn modelId="{54757CA9-A452-4BD9-9902-CA048268ABBB}" type="presParOf" srcId="{E3CE9E8F-DAA2-47BD-B766-E18676B5A1BA}" destId="{1B4DE10A-61B6-4674-BD24-1B2B25581DD5}" srcOrd="1" destOrd="0" presId="urn:microsoft.com/office/officeart/2017/3/layout/DropPinTimeline"/>
    <dgm:cxn modelId="{578CCE49-814B-47F0-80A7-9ECE34011DA1}" type="presParOf" srcId="{1B4DE10A-61B6-4674-BD24-1B2B25581DD5}" destId="{9DCD91A8-8C52-40E4-B81A-21E9A565729B}" srcOrd="0" destOrd="0" presId="urn:microsoft.com/office/officeart/2017/3/layout/DropPinTimeline"/>
    <dgm:cxn modelId="{6AB6E074-220E-4344-8AFE-0039A391E2D3}" type="presParOf" srcId="{1B4DE10A-61B6-4674-BD24-1B2B25581DD5}" destId="{98FA1502-4BC1-4533-83FC-1550266CB34E}" srcOrd="1" destOrd="0" presId="urn:microsoft.com/office/officeart/2017/3/layout/DropPinTimeline"/>
    <dgm:cxn modelId="{BE7AA8A0-7A72-4C86-8841-48975AA1F2C0}" type="presParOf" srcId="{E3CE9E8F-DAA2-47BD-B766-E18676B5A1BA}" destId="{53F11F1F-D46C-403A-8CDB-CE42E0A30220}" srcOrd="2" destOrd="0" presId="urn:microsoft.com/office/officeart/2017/3/layout/DropPinTimeline"/>
    <dgm:cxn modelId="{5E4808BD-41C4-4B54-AD72-099E331DB869}" type="presParOf" srcId="{E3CE9E8F-DAA2-47BD-B766-E18676B5A1BA}" destId="{6936EFBB-E6C6-4D42-BB20-692DBAEBEF34}" srcOrd="3" destOrd="0" presId="urn:microsoft.com/office/officeart/2017/3/layout/DropPinTimeline"/>
    <dgm:cxn modelId="{6E964F9B-6FE1-4BA4-9A89-9C0085F4FDE1}" type="presParOf" srcId="{E3CE9E8F-DAA2-47BD-B766-E18676B5A1BA}" destId="{A8C3221F-DCBF-4D3F-B504-083AE7F3DDA0}" srcOrd="4" destOrd="0" presId="urn:microsoft.com/office/officeart/2017/3/layout/DropPinTimeline"/>
    <dgm:cxn modelId="{18698BC8-0E1C-442C-8836-ACC94E2253CC}" type="presParOf" srcId="{E3CE9E8F-DAA2-47BD-B766-E18676B5A1BA}" destId="{68E1A329-2778-4CC5-9B4F-7B822550D8B8}" srcOrd="5" destOrd="0" presId="urn:microsoft.com/office/officeart/2017/3/layout/DropPinTimeline"/>
    <dgm:cxn modelId="{F7EEFA06-B330-4028-8BBF-1FAA6A615B72}" type="presParOf" srcId="{24654C6F-B391-4CE2-9322-2E4D9B500027}" destId="{B5261260-0CC1-4152-8A7D-F95DA5DD4D29}" srcOrd="7" destOrd="0" presId="urn:microsoft.com/office/officeart/2017/3/layout/DropPinTimeline"/>
    <dgm:cxn modelId="{05E2AF76-3FCD-4841-97A0-3D86745492E8}" type="presParOf" srcId="{24654C6F-B391-4CE2-9322-2E4D9B500027}" destId="{698936C6-F53A-4F8A-84A2-64D48196FF20}" srcOrd="8" destOrd="0" presId="urn:microsoft.com/office/officeart/2017/3/layout/DropPinTimeline"/>
    <dgm:cxn modelId="{87565BC6-5345-4B64-96D8-27BE25DC1561}" type="presParOf" srcId="{698936C6-F53A-4F8A-84A2-64D48196FF20}" destId="{14CF0223-58DB-4AB3-9FA5-FE24821E8037}" srcOrd="0" destOrd="0" presId="urn:microsoft.com/office/officeart/2017/3/layout/DropPinTimeline"/>
    <dgm:cxn modelId="{345DCC38-FAFC-4C4D-8262-8BEEA0987203}" type="presParOf" srcId="{698936C6-F53A-4F8A-84A2-64D48196FF20}" destId="{7E336030-22FC-4055-82BB-F47A4CD3FD71}" srcOrd="1" destOrd="0" presId="urn:microsoft.com/office/officeart/2017/3/layout/DropPinTimeline"/>
    <dgm:cxn modelId="{6FE8E573-4BD7-48AD-B785-A790EABEAC78}" type="presParOf" srcId="{7E336030-22FC-4055-82BB-F47A4CD3FD71}" destId="{BA8247A0-AC91-4316-BE82-3F7C6818B799}" srcOrd="0" destOrd="0" presId="urn:microsoft.com/office/officeart/2017/3/layout/DropPinTimeline"/>
    <dgm:cxn modelId="{377AF427-9D74-4102-B4B7-D5F2ABE39DAF}" type="presParOf" srcId="{7E336030-22FC-4055-82BB-F47A4CD3FD71}" destId="{EFADFECB-1D93-4A4C-8797-71A50042EA99}" srcOrd="1" destOrd="0" presId="urn:microsoft.com/office/officeart/2017/3/layout/DropPinTimeline"/>
    <dgm:cxn modelId="{6C8B293A-19C3-46D9-B8D2-E639082B3025}" type="presParOf" srcId="{698936C6-F53A-4F8A-84A2-64D48196FF20}" destId="{B7E5337D-AF92-4B73-A86C-475FEB5DC081}" srcOrd="2" destOrd="0" presId="urn:microsoft.com/office/officeart/2017/3/layout/DropPinTimeline"/>
    <dgm:cxn modelId="{48324493-7F3B-4C15-A185-DC2542A8BC46}" type="presParOf" srcId="{698936C6-F53A-4F8A-84A2-64D48196FF20}" destId="{3C9066B6-8D69-4037-A779-8432113F1066}" srcOrd="3" destOrd="0" presId="urn:microsoft.com/office/officeart/2017/3/layout/DropPinTimeline"/>
    <dgm:cxn modelId="{97932252-6B1E-41CE-99C1-8E66D8C6C769}" type="presParOf" srcId="{698936C6-F53A-4F8A-84A2-64D48196FF20}" destId="{D410116B-FFB4-46E2-BDB1-72EF71EB73BE}" srcOrd="4" destOrd="0" presId="urn:microsoft.com/office/officeart/2017/3/layout/DropPinTimeline"/>
    <dgm:cxn modelId="{A0D4CD12-01BB-43E8-AF7D-D00DC3030611}" type="presParOf" srcId="{698936C6-F53A-4F8A-84A2-64D48196FF20}" destId="{F73DA6B0-D208-4255-9CCF-C6B9455A7E28}" srcOrd="5" destOrd="0" presId="urn:microsoft.com/office/officeart/2017/3/layout/DropPinTimeline"/>
    <dgm:cxn modelId="{9A68AE02-58E6-4EAA-8CE4-AD9B8BED7719}" type="presParOf" srcId="{24654C6F-B391-4CE2-9322-2E4D9B500027}" destId="{C81EABDA-063F-4481-916F-2B109F294366}" srcOrd="9" destOrd="0" presId="urn:microsoft.com/office/officeart/2017/3/layout/DropPinTimeline"/>
    <dgm:cxn modelId="{A6A44CB8-8B76-4119-AF6B-4270909BF739}" type="presParOf" srcId="{24654C6F-B391-4CE2-9322-2E4D9B500027}" destId="{88F8EAC3-224B-4E7E-8967-A780E32D4CBE}" srcOrd="10" destOrd="0" presId="urn:microsoft.com/office/officeart/2017/3/layout/DropPinTimeline"/>
    <dgm:cxn modelId="{A4CDEEB2-90D4-46E8-9E8C-1C07B557EBFB}" type="presParOf" srcId="{88F8EAC3-224B-4E7E-8967-A780E32D4CBE}" destId="{882D887B-2A84-4F6F-B14E-F451B286EB45}" srcOrd="0" destOrd="0" presId="urn:microsoft.com/office/officeart/2017/3/layout/DropPinTimeline"/>
    <dgm:cxn modelId="{9CC7BC1E-DB27-4F16-A9C9-B06744AD9DBB}" type="presParOf" srcId="{88F8EAC3-224B-4E7E-8967-A780E32D4CBE}" destId="{2BBA929E-F6E3-47BD-8252-5A091459438E}" srcOrd="1" destOrd="0" presId="urn:microsoft.com/office/officeart/2017/3/layout/DropPinTimeline"/>
    <dgm:cxn modelId="{9E054FDC-10BA-4A47-AE0B-03EFA8232A07}" type="presParOf" srcId="{2BBA929E-F6E3-47BD-8252-5A091459438E}" destId="{602A52E1-80E8-43B1-9E84-D78E18F1119B}" srcOrd="0" destOrd="0" presId="urn:microsoft.com/office/officeart/2017/3/layout/DropPinTimeline"/>
    <dgm:cxn modelId="{C9C0DB46-C0FB-42A8-AF61-9D0E0AC3F4E5}" type="presParOf" srcId="{2BBA929E-F6E3-47BD-8252-5A091459438E}" destId="{2AD9B36F-2BD9-46FF-8637-D6684FE9A616}" srcOrd="1" destOrd="0" presId="urn:microsoft.com/office/officeart/2017/3/layout/DropPinTimeline"/>
    <dgm:cxn modelId="{B32E710F-55E8-466D-9416-3967E66F42A9}" type="presParOf" srcId="{88F8EAC3-224B-4E7E-8967-A780E32D4CBE}" destId="{DA80F753-BE17-415C-B3DB-390044E699CE}" srcOrd="2" destOrd="0" presId="urn:microsoft.com/office/officeart/2017/3/layout/DropPinTimeline"/>
    <dgm:cxn modelId="{E2EA0483-0489-4808-AA6F-EC5E7EBD583B}" type="presParOf" srcId="{88F8EAC3-224B-4E7E-8967-A780E32D4CBE}" destId="{2B734E88-0865-42DF-914D-DA7E2B129E53}" srcOrd="3" destOrd="0" presId="urn:microsoft.com/office/officeart/2017/3/layout/DropPinTimeline"/>
    <dgm:cxn modelId="{D5936F9F-96D1-4C0E-861C-5FF156FF6644}" type="presParOf" srcId="{88F8EAC3-224B-4E7E-8967-A780E32D4CBE}" destId="{C635CD49-B787-487B-82A9-C634FA8F334B}" srcOrd="4" destOrd="0" presId="urn:microsoft.com/office/officeart/2017/3/layout/DropPinTimeline"/>
    <dgm:cxn modelId="{8EEDD9F1-D30D-4C20-829D-DC110B91D139}" type="presParOf" srcId="{88F8EAC3-224B-4E7E-8967-A780E32D4CBE}" destId="{DF848CE2-F3F1-4F26-A0E1-D04CEF9DCAF4}" srcOrd="5" destOrd="0" presId="urn:microsoft.com/office/officeart/2017/3/layout/DropPinTimeline"/>
    <dgm:cxn modelId="{8FEF3435-2ED9-45CE-A037-A5A1E6B7E1F0}" type="presParOf" srcId="{24654C6F-B391-4CE2-9322-2E4D9B500027}" destId="{8EEC8797-271E-430A-925A-E1E1F4692BF7}" srcOrd="11" destOrd="0" presId="urn:microsoft.com/office/officeart/2017/3/layout/DropPinTimeline"/>
    <dgm:cxn modelId="{62CA9D1A-D5C8-4E73-BC5C-E68CB547DD31}" type="presParOf" srcId="{24654C6F-B391-4CE2-9322-2E4D9B500027}" destId="{CE41EA3C-5EE5-4F7B-84C7-C77D9AEB21C3}" srcOrd="12" destOrd="0" presId="urn:microsoft.com/office/officeart/2017/3/layout/DropPinTimeline"/>
    <dgm:cxn modelId="{A4A588FD-3A50-4F34-92E3-284D4E64E264}" type="presParOf" srcId="{CE41EA3C-5EE5-4F7B-84C7-C77D9AEB21C3}" destId="{037005B3-C2B2-4B49-B4E5-6C437FBD7078}" srcOrd="0" destOrd="0" presId="urn:microsoft.com/office/officeart/2017/3/layout/DropPinTimeline"/>
    <dgm:cxn modelId="{F3E6F2EE-E0C8-49B5-9000-752E8365DAC0}" type="presParOf" srcId="{CE41EA3C-5EE5-4F7B-84C7-C77D9AEB21C3}" destId="{04166DCD-40D3-4AE1-9FA0-6C9FBFB09F08}" srcOrd="1" destOrd="0" presId="urn:microsoft.com/office/officeart/2017/3/layout/DropPinTimeline"/>
    <dgm:cxn modelId="{C7E7AE19-BB4C-4F2A-8E56-96802B1CEB1C}" type="presParOf" srcId="{04166DCD-40D3-4AE1-9FA0-6C9FBFB09F08}" destId="{F6DCE400-8320-4200-BE4F-A63022F4B58C}" srcOrd="0" destOrd="0" presId="urn:microsoft.com/office/officeart/2017/3/layout/DropPinTimeline"/>
    <dgm:cxn modelId="{512BDB3A-C1B7-4FBB-9A77-4E9BB6DA13C4}" type="presParOf" srcId="{04166DCD-40D3-4AE1-9FA0-6C9FBFB09F08}" destId="{876B35BC-53B0-43B1-9F46-C346ADF5FEF4}" srcOrd="1" destOrd="0" presId="urn:microsoft.com/office/officeart/2017/3/layout/DropPinTimeline"/>
    <dgm:cxn modelId="{BF8DC270-7497-4772-B426-EDC98F209F8E}" type="presParOf" srcId="{CE41EA3C-5EE5-4F7B-84C7-C77D9AEB21C3}" destId="{7CB6C98A-CA1A-4082-A41A-4F037BBEB69F}" srcOrd="2" destOrd="0" presId="urn:microsoft.com/office/officeart/2017/3/layout/DropPinTimeline"/>
    <dgm:cxn modelId="{FDB6913A-26DA-42F8-A74A-524942D5DA29}" type="presParOf" srcId="{CE41EA3C-5EE5-4F7B-84C7-C77D9AEB21C3}" destId="{25959BD6-F75B-41DD-B5F8-C0A312E39224}" srcOrd="3" destOrd="0" presId="urn:microsoft.com/office/officeart/2017/3/layout/DropPinTimeline"/>
    <dgm:cxn modelId="{B3BE914E-AEBA-4CCE-81DB-2F0506C865EA}" type="presParOf" srcId="{CE41EA3C-5EE5-4F7B-84C7-C77D9AEB21C3}" destId="{E66E3B13-42A5-4506-B352-B1E1D327FFFF}" srcOrd="4" destOrd="0" presId="urn:microsoft.com/office/officeart/2017/3/layout/DropPinTimeline"/>
    <dgm:cxn modelId="{C96738A0-35E7-440E-96B0-1E218132A274}" type="presParOf" srcId="{CE41EA3C-5EE5-4F7B-84C7-C77D9AEB21C3}" destId="{0D63C323-FE2B-48D7-87C4-2B64F2B4402E}" srcOrd="5" destOrd="0" presId="urn:microsoft.com/office/officeart/2017/3/layout/DropPinTimeline"/>
    <dgm:cxn modelId="{47982B1B-91DF-4783-B1E8-13A81508E914}" type="presParOf" srcId="{24654C6F-B391-4CE2-9322-2E4D9B500027}" destId="{84466065-B6AE-442B-AD76-F25FE76A4DF0}" srcOrd="13" destOrd="0" presId="urn:microsoft.com/office/officeart/2017/3/layout/DropPinTimeline"/>
    <dgm:cxn modelId="{79B70197-FD47-4D92-9F8B-A4E1259906CD}" type="presParOf" srcId="{24654C6F-B391-4CE2-9322-2E4D9B500027}" destId="{E13C75D4-F790-4D99-BFAD-0C9A485E7C1D}" srcOrd="14" destOrd="0" presId="urn:microsoft.com/office/officeart/2017/3/layout/DropPinTimeline"/>
    <dgm:cxn modelId="{FC1C9A6D-C723-476F-A96E-397AAD5711F6}" type="presParOf" srcId="{E13C75D4-F790-4D99-BFAD-0C9A485E7C1D}" destId="{CD3E04C8-9F56-4DD8-8506-8E2D5B1BA272}" srcOrd="0" destOrd="0" presId="urn:microsoft.com/office/officeart/2017/3/layout/DropPinTimeline"/>
    <dgm:cxn modelId="{B2AB141E-5D72-4B39-B593-3696DAC9F50D}" type="presParOf" srcId="{E13C75D4-F790-4D99-BFAD-0C9A485E7C1D}" destId="{4ADA8015-D111-40C1-B6D1-ECEF8684026F}" srcOrd="1" destOrd="0" presId="urn:microsoft.com/office/officeart/2017/3/layout/DropPinTimeline"/>
    <dgm:cxn modelId="{B40FA3BE-03A0-49E0-B4FE-12F3E8414AA6}" type="presParOf" srcId="{4ADA8015-D111-40C1-B6D1-ECEF8684026F}" destId="{0A0C1066-5502-4684-ABF9-28000666EEB6}" srcOrd="0" destOrd="0" presId="urn:microsoft.com/office/officeart/2017/3/layout/DropPinTimeline"/>
    <dgm:cxn modelId="{AF6AFDAA-D3A3-447B-8280-1B854336B5F9}" type="presParOf" srcId="{4ADA8015-D111-40C1-B6D1-ECEF8684026F}" destId="{1D605F7C-3D01-448A-A1C2-5D62E9A1DE3C}" srcOrd="1" destOrd="0" presId="urn:microsoft.com/office/officeart/2017/3/layout/DropPinTimeline"/>
    <dgm:cxn modelId="{C9E40EE3-EA16-4993-9F81-BA4652E7A65F}" type="presParOf" srcId="{E13C75D4-F790-4D99-BFAD-0C9A485E7C1D}" destId="{C584D16D-DE76-48A7-AF9F-DBC6F132A47C}" srcOrd="2" destOrd="0" presId="urn:microsoft.com/office/officeart/2017/3/layout/DropPinTimeline"/>
    <dgm:cxn modelId="{3B49AF05-F15A-4907-8452-816BC9D90E34}" type="presParOf" srcId="{E13C75D4-F790-4D99-BFAD-0C9A485E7C1D}" destId="{E8D54363-3F5E-44F9-A5E9-C9BC9C110C07}" srcOrd="3" destOrd="0" presId="urn:microsoft.com/office/officeart/2017/3/layout/DropPinTimeline"/>
    <dgm:cxn modelId="{DE345462-E9BB-49B4-AD02-CAD70178736D}" type="presParOf" srcId="{E13C75D4-F790-4D99-BFAD-0C9A485E7C1D}" destId="{5F8BC940-0AEF-42F0-94C2-D215FC81C190}" srcOrd="4" destOrd="0" presId="urn:microsoft.com/office/officeart/2017/3/layout/DropPinTimeline"/>
    <dgm:cxn modelId="{F06523CD-8807-4219-AF5F-D52E8783DACD}" type="presParOf" srcId="{E13C75D4-F790-4D99-BFAD-0C9A485E7C1D}" destId="{FC3215AE-9A74-4A09-B886-840CDC429D62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3F32E-228F-4DC1-8085-67538AD3FA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25EB1-F883-408C-8B39-D69DBB4B54E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What</a:t>
          </a:r>
        </a:p>
      </dgm:t>
    </dgm:pt>
    <dgm:pt modelId="{8E5D51AB-17FE-4618-A2A5-3DE7CC245E3C}" type="parTrans" cxnId="{0A59326A-150E-4519-BDAB-D58070DD3E1D}">
      <dgm:prSet/>
      <dgm:spPr/>
      <dgm:t>
        <a:bodyPr/>
        <a:lstStyle/>
        <a:p>
          <a:endParaRPr lang="en-US"/>
        </a:p>
      </dgm:t>
    </dgm:pt>
    <dgm:pt modelId="{79733CB4-390B-4D7A-B016-27476F91B83E}" type="sibTrans" cxnId="{0A59326A-150E-4519-BDAB-D58070DD3E1D}">
      <dgm:prSet/>
      <dgm:spPr/>
      <dgm:t>
        <a:bodyPr/>
        <a:lstStyle/>
        <a:p>
          <a:endParaRPr lang="en-US"/>
        </a:p>
      </dgm:t>
    </dgm:pt>
    <dgm:pt modelId="{ADED918F-6796-4A00-B7FE-C1E3A143BD95}">
      <dgm:prSet phldrT="[Text]"/>
      <dgm:spPr>
        <a:solidFill>
          <a:srgbClr val="EA8F4A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 Post-enumeration Survey (PES) is an independent survey used </a:t>
          </a:r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to measure the accuracy and reach of the Census</a:t>
          </a:r>
          <a:endParaRPr lang="en-US" dirty="0"/>
        </a:p>
      </dgm:t>
    </dgm:pt>
    <dgm:pt modelId="{EAB1162C-025F-49E6-A8B3-6DADAAEF17E5}" type="parTrans" cxnId="{0D94B1C6-C484-4D2E-BADB-EC435031DF81}">
      <dgm:prSet/>
      <dgm:spPr/>
      <dgm:t>
        <a:bodyPr/>
        <a:lstStyle/>
        <a:p>
          <a:endParaRPr lang="en-US"/>
        </a:p>
      </dgm:t>
    </dgm:pt>
    <dgm:pt modelId="{F06C63E3-43A8-422F-B15F-5ACBCE9AB1B3}" type="sibTrans" cxnId="{0D94B1C6-C484-4D2E-BADB-EC435031DF81}">
      <dgm:prSet/>
      <dgm:spPr/>
      <dgm:t>
        <a:bodyPr/>
        <a:lstStyle/>
        <a:p>
          <a:endParaRPr lang="en-US"/>
        </a:p>
      </dgm:t>
    </dgm:pt>
    <dgm:pt modelId="{DAD15DB7-5EB6-4850-A87F-264F2C09AAEB}">
      <dgm:prSet phldrT="[Text]"/>
      <dgm:spPr>
        <a:solidFill>
          <a:srgbClr val="EA8F4A"/>
        </a:solidFill>
      </dgm:spPr>
      <dgm:t>
        <a:bodyPr/>
        <a:lstStyle/>
        <a:p>
          <a:r>
            <a:rPr lang="en-US" dirty="0"/>
            <a:t>Why</a:t>
          </a:r>
        </a:p>
      </dgm:t>
    </dgm:pt>
    <dgm:pt modelId="{BFA8BC30-4F9D-467F-B8AE-C906FA5825FD}" type="parTrans" cxnId="{D6FBF767-9A56-400B-B14C-5A22077E16B5}">
      <dgm:prSet/>
      <dgm:spPr/>
      <dgm:t>
        <a:bodyPr/>
        <a:lstStyle/>
        <a:p>
          <a:endParaRPr lang="en-US"/>
        </a:p>
      </dgm:t>
    </dgm:pt>
    <dgm:pt modelId="{816E404C-70AE-477B-8C8A-B304C27F1541}" type="sibTrans" cxnId="{D6FBF767-9A56-400B-B14C-5A22077E16B5}">
      <dgm:prSet/>
      <dgm:spPr/>
      <dgm:t>
        <a:bodyPr/>
        <a:lstStyle/>
        <a:p>
          <a:endParaRPr lang="en-US"/>
        </a:p>
      </dgm:t>
    </dgm:pt>
    <dgm:pt modelId="{0923CAEF-BE57-4B14-95E8-70C67A9AD9C0}">
      <dgm:prSet phldrT="[Text]"/>
      <dgm:spPr>
        <a:solidFill>
          <a:srgbClr val="C55A11"/>
        </a:solidFill>
      </dgm:spPr>
      <dgm:t>
        <a:bodyPr/>
        <a:lstStyle/>
        <a:p>
          <a:r>
            <a:rPr lang="en-US" altLang="ko-KR" dirty="0">
              <a:latin typeface="Arial" panose="020B0604020202020204" pitchFamily="34" charset="0"/>
              <a:cs typeface="Arial" panose="020B0604020202020204" pitchFamily="34" charset="0"/>
            </a:rPr>
            <a:t>It is used to provide a statistical basis for adjustment of Census data (UNSD, 2017)*</a:t>
          </a:r>
          <a:endParaRPr lang="en-US" dirty="0"/>
        </a:p>
      </dgm:t>
    </dgm:pt>
    <dgm:pt modelId="{B68CBB38-6DF3-42F9-B0FB-695330B3A0F3}" type="parTrans" cxnId="{C88E9A06-A49B-4C7D-9030-76AE7B6EC176}">
      <dgm:prSet/>
      <dgm:spPr/>
      <dgm:t>
        <a:bodyPr/>
        <a:lstStyle/>
        <a:p>
          <a:endParaRPr lang="en-US"/>
        </a:p>
      </dgm:t>
    </dgm:pt>
    <dgm:pt modelId="{76EB3791-5AC8-46E9-BFE5-D9E1245A8457}" type="sibTrans" cxnId="{C88E9A06-A49B-4C7D-9030-76AE7B6EC176}">
      <dgm:prSet/>
      <dgm:spPr/>
      <dgm:t>
        <a:bodyPr/>
        <a:lstStyle/>
        <a:p>
          <a:endParaRPr lang="en-US"/>
        </a:p>
      </dgm:t>
    </dgm:pt>
    <dgm:pt modelId="{9671B0AA-A547-4341-A13F-8A80FB48F360}">
      <dgm:prSet phldrT="[Text]"/>
      <dgm:spPr>
        <a:solidFill>
          <a:srgbClr val="C55A11"/>
        </a:solidFill>
      </dgm:spPr>
      <dgm:t>
        <a:bodyPr/>
        <a:lstStyle/>
        <a:p>
          <a:r>
            <a:rPr lang="en-US" dirty="0"/>
            <a:t>When</a:t>
          </a:r>
        </a:p>
      </dgm:t>
    </dgm:pt>
    <dgm:pt modelId="{730D4E15-E562-416F-90D7-171FC9B3F6E5}" type="parTrans" cxnId="{67908E42-450F-4689-8EBD-6C64BB4F2483}">
      <dgm:prSet/>
      <dgm:spPr/>
      <dgm:t>
        <a:bodyPr/>
        <a:lstStyle/>
        <a:p>
          <a:endParaRPr lang="en-US"/>
        </a:p>
      </dgm:t>
    </dgm:pt>
    <dgm:pt modelId="{C2D989E1-6D6E-4E34-99D9-E5BE89584627}" type="sibTrans" cxnId="{67908E42-450F-4689-8EBD-6C64BB4F2483}">
      <dgm:prSet/>
      <dgm:spPr/>
      <dgm:t>
        <a:bodyPr/>
        <a:lstStyle/>
        <a:p>
          <a:endParaRPr lang="en-US"/>
        </a:p>
      </dgm:t>
    </dgm:pt>
    <dgm:pt modelId="{9F2D0B91-69AD-4FA7-969B-2634F7495D05}">
      <dgm:prSet phldrT="[Text]"/>
      <dgm:spPr>
        <a:solidFill>
          <a:srgbClr val="EA8F4A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PES data collection is undertaken shortly after completion of Census enumeration as per the UN guidelines </a:t>
          </a:r>
          <a:endParaRPr lang="en-US" dirty="0"/>
        </a:p>
      </dgm:t>
    </dgm:pt>
    <dgm:pt modelId="{2BF33427-798B-4124-B7E8-8C8822FE2C11}" type="parTrans" cxnId="{BB7AAA3E-32EC-42D4-8B22-6452871CEC3A}">
      <dgm:prSet/>
      <dgm:spPr/>
      <dgm:t>
        <a:bodyPr/>
        <a:lstStyle/>
        <a:p>
          <a:endParaRPr lang="en-US"/>
        </a:p>
      </dgm:t>
    </dgm:pt>
    <dgm:pt modelId="{9C60DC67-4ED4-48B0-9DF1-3F54CE9711EC}" type="sibTrans" cxnId="{BB7AAA3E-32EC-42D4-8B22-6452871CEC3A}">
      <dgm:prSet/>
      <dgm:spPr/>
      <dgm:t>
        <a:bodyPr/>
        <a:lstStyle/>
        <a:p>
          <a:endParaRPr lang="en-US"/>
        </a:p>
      </dgm:t>
    </dgm:pt>
    <dgm:pt modelId="{53D588DD-DA1A-4CC5-928D-0AA23774E5D1}">
      <dgm:prSet phldrT="[Text]"/>
      <dgm:spPr>
        <a:solidFill>
          <a:srgbClr val="EA8F4A"/>
        </a:solidFill>
      </dgm:spPr>
      <dgm:t>
        <a:bodyPr/>
        <a:lstStyle/>
        <a:p>
          <a:r>
            <a:rPr lang="en-US" dirty="0"/>
            <a:t>How</a:t>
          </a:r>
        </a:p>
      </dgm:t>
    </dgm:pt>
    <dgm:pt modelId="{0A82DA68-3D9A-4A1A-9AEF-3DC0ADB3FDED}" type="parTrans" cxnId="{2B8A2406-60C4-46DE-963A-7ACD1ACDFE12}">
      <dgm:prSet/>
      <dgm:spPr/>
      <dgm:t>
        <a:bodyPr/>
        <a:lstStyle/>
        <a:p>
          <a:endParaRPr lang="en-US"/>
        </a:p>
      </dgm:t>
    </dgm:pt>
    <dgm:pt modelId="{F55F8554-5B0C-44FB-BE67-8C60845C7E16}" type="sibTrans" cxnId="{2B8A2406-60C4-46DE-963A-7ACD1ACDFE12}">
      <dgm:prSet/>
      <dgm:spPr/>
      <dgm:t>
        <a:bodyPr/>
        <a:lstStyle/>
        <a:p>
          <a:endParaRPr lang="en-US"/>
        </a:p>
      </dgm:t>
    </dgm:pt>
    <dgm:pt modelId="{93570351-1ECF-4F67-B712-C803D6C99AEE}">
      <dgm:prSet/>
      <dgm:spPr>
        <a:solidFill>
          <a:srgbClr val="C55A11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It identifies how many households and persons were erroneously included, missed or double counted in the Census</a:t>
          </a:r>
          <a:endParaRPr lang="en-US"/>
        </a:p>
      </dgm:t>
    </dgm:pt>
    <dgm:pt modelId="{65A60B8F-D34D-4AC8-A804-7D218683A921}" type="parTrans" cxnId="{A4F104CB-ED22-4B17-B0C3-C5CB4568F24D}">
      <dgm:prSet/>
      <dgm:spPr/>
      <dgm:t>
        <a:bodyPr/>
        <a:lstStyle/>
        <a:p>
          <a:endParaRPr lang="en-US"/>
        </a:p>
      </dgm:t>
    </dgm:pt>
    <dgm:pt modelId="{101D40C7-8FEF-419E-97F7-52A24C94E623}" type="sibTrans" cxnId="{A4F104CB-ED22-4B17-B0C3-C5CB4568F24D}">
      <dgm:prSet/>
      <dgm:spPr/>
      <dgm:t>
        <a:bodyPr/>
        <a:lstStyle/>
        <a:p>
          <a:endParaRPr lang="en-US"/>
        </a:p>
      </dgm:t>
    </dgm:pt>
    <dgm:pt modelId="{529B6F26-0085-4D55-A4C1-8DCC989E8869}" type="pres">
      <dgm:prSet presAssocID="{CA03F32E-228F-4DC1-8085-67538AD3F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0E8DD-EB7F-4C40-8D09-A2AFC8A50E3A}" type="pres">
      <dgm:prSet presAssocID="{5D925EB1-F883-408C-8B39-D69DBB4B54E9}" presName="composite" presStyleCnt="0"/>
      <dgm:spPr/>
    </dgm:pt>
    <dgm:pt modelId="{D63B4AFF-E8A5-442D-A0E6-0DD2D2CCC6DF}" type="pres">
      <dgm:prSet presAssocID="{5D925EB1-F883-408C-8B39-D69DBB4B54E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E6609-55A8-4C7E-84D7-57C5A2ED38D3}" type="pres">
      <dgm:prSet presAssocID="{5D925EB1-F883-408C-8B39-D69DBB4B54E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0E36-3F45-40D2-9CC0-D6A137111753}" type="pres">
      <dgm:prSet presAssocID="{79733CB4-390B-4D7A-B016-27476F91B83E}" presName="space" presStyleCnt="0"/>
      <dgm:spPr/>
    </dgm:pt>
    <dgm:pt modelId="{3706F794-F530-41E3-8076-A14476AE6819}" type="pres">
      <dgm:prSet presAssocID="{DAD15DB7-5EB6-4850-A87F-264F2C09AAEB}" presName="composite" presStyleCnt="0"/>
      <dgm:spPr/>
    </dgm:pt>
    <dgm:pt modelId="{2A98C93A-74FD-49B6-9C8E-BD60321A826C}" type="pres">
      <dgm:prSet presAssocID="{DAD15DB7-5EB6-4850-A87F-264F2C09AAE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5826-5A2B-477D-9934-2F12083FF0F0}" type="pres">
      <dgm:prSet presAssocID="{DAD15DB7-5EB6-4850-A87F-264F2C09AAE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0B87C-D586-4D0E-A022-043A6613AABC}" type="pres">
      <dgm:prSet presAssocID="{816E404C-70AE-477B-8C8A-B304C27F1541}" presName="space" presStyleCnt="0"/>
      <dgm:spPr/>
    </dgm:pt>
    <dgm:pt modelId="{00A1C64A-F2AE-405D-94E6-4B67DDBD0A20}" type="pres">
      <dgm:prSet presAssocID="{9671B0AA-A547-4341-A13F-8A80FB48F360}" presName="composite" presStyleCnt="0"/>
      <dgm:spPr/>
    </dgm:pt>
    <dgm:pt modelId="{51361F3D-830B-4367-A336-03D0D2E724AC}" type="pres">
      <dgm:prSet presAssocID="{9671B0AA-A547-4341-A13F-8A80FB48F36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9BE52-896B-40DC-BD70-135A361782D2}" type="pres">
      <dgm:prSet presAssocID="{9671B0AA-A547-4341-A13F-8A80FB48F36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4668F-4FEA-4E8C-9D0E-C2C3043C23A8}" type="pres">
      <dgm:prSet presAssocID="{C2D989E1-6D6E-4E34-99D9-E5BE89584627}" presName="space" presStyleCnt="0"/>
      <dgm:spPr/>
    </dgm:pt>
    <dgm:pt modelId="{EDF37C54-F888-4CD5-B16A-5FC0B89B1582}" type="pres">
      <dgm:prSet presAssocID="{53D588DD-DA1A-4CC5-928D-0AA23774E5D1}" presName="composite" presStyleCnt="0"/>
      <dgm:spPr/>
    </dgm:pt>
    <dgm:pt modelId="{3D04286A-FDB1-462A-B5C1-30A63E3D0E28}" type="pres">
      <dgm:prSet presAssocID="{53D588DD-DA1A-4CC5-928D-0AA23774E5D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E3F34-E282-4EBA-BA0B-7447E3A95B40}" type="pres">
      <dgm:prSet presAssocID="{53D588DD-DA1A-4CC5-928D-0AA23774E5D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B1BA4-75BB-4F23-9AE0-F15A2C37ADAE}" type="presOf" srcId="{DAD15DB7-5EB6-4850-A87F-264F2C09AAEB}" destId="{2A98C93A-74FD-49B6-9C8E-BD60321A826C}" srcOrd="0" destOrd="0" presId="urn:microsoft.com/office/officeart/2005/8/layout/hList1"/>
    <dgm:cxn modelId="{C88E9A06-A49B-4C7D-9030-76AE7B6EC176}" srcId="{DAD15DB7-5EB6-4850-A87F-264F2C09AAEB}" destId="{0923CAEF-BE57-4B14-95E8-70C67A9AD9C0}" srcOrd="0" destOrd="0" parTransId="{B68CBB38-6DF3-42F9-B0FB-695330B3A0F3}" sibTransId="{76EB3791-5AC8-46E9-BFE5-D9E1245A8457}"/>
    <dgm:cxn modelId="{0D94B1C6-C484-4D2E-BADB-EC435031DF81}" srcId="{5D925EB1-F883-408C-8B39-D69DBB4B54E9}" destId="{ADED918F-6796-4A00-B7FE-C1E3A143BD95}" srcOrd="0" destOrd="0" parTransId="{EAB1162C-025F-49E6-A8B3-6DADAAEF17E5}" sibTransId="{F06C63E3-43A8-422F-B15F-5ACBCE9AB1B3}"/>
    <dgm:cxn modelId="{D6FBF767-9A56-400B-B14C-5A22077E16B5}" srcId="{CA03F32E-228F-4DC1-8085-67538AD3FAD6}" destId="{DAD15DB7-5EB6-4850-A87F-264F2C09AAEB}" srcOrd="1" destOrd="0" parTransId="{BFA8BC30-4F9D-467F-B8AE-C906FA5825FD}" sibTransId="{816E404C-70AE-477B-8C8A-B304C27F1541}"/>
    <dgm:cxn modelId="{3B9CD68C-6FE0-4CD2-893F-4559AF80D2D4}" type="presOf" srcId="{ADED918F-6796-4A00-B7FE-C1E3A143BD95}" destId="{313E6609-55A8-4C7E-84D7-57C5A2ED38D3}" srcOrd="0" destOrd="0" presId="urn:microsoft.com/office/officeart/2005/8/layout/hList1"/>
    <dgm:cxn modelId="{368C5F13-9356-444F-8D84-1C3EAE4C8C3B}" type="presOf" srcId="{9671B0AA-A547-4341-A13F-8A80FB48F360}" destId="{51361F3D-830B-4367-A336-03D0D2E724AC}" srcOrd="0" destOrd="0" presId="urn:microsoft.com/office/officeart/2005/8/layout/hList1"/>
    <dgm:cxn modelId="{2B8A2406-60C4-46DE-963A-7ACD1ACDFE12}" srcId="{CA03F32E-228F-4DC1-8085-67538AD3FAD6}" destId="{53D588DD-DA1A-4CC5-928D-0AA23774E5D1}" srcOrd="3" destOrd="0" parTransId="{0A82DA68-3D9A-4A1A-9AEF-3DC0ADB3FDED}" sibTransId="{F55F8554-5B0C-44FB-BE67-8C60845C7E16}"/>
    <dgm:cxn modelId="{F579340E-E151-4878-9D96-953E7C61FFE7}" type="presOf" srcId="{93570351-1ECF-4F67-B712-C803D6C99AEE}" destId="{209E3F34-E282-4EBA-BA0B-7447E3A95B40}" srcOrd="0" destOrd="0" presId="urn:microsoft.com/office/officeart/2005/8/layout/hList1"/>
    <dgm:cxn modelId="{67908E42-450F-4689-8EBD-6C64BB4F2483}" srcId="{CA03F32E-228F-4DC1-8085-67538AD3FAD6}" destId="{9671B0AA-A547-4341-A13F-8A80FB48F360}" srcOrd="2" destOrd="0" parTransId="{730D4E15-E562-416F-90D7-171FC9B3F6E5}" sibTransId="{C2D989E1-6D6E-4E34-99D9-E5BE89584627}"/>
    <dgm:cxn modelId="{15CA22EA-90CC-4A97-A089-C90C7E4538EB}" type="presOf" srcId="{53D588DD-DA1A-4CC5-928D-0AA23774E5D1}" destId="{3D04286A-FDB1-462A-B5C1-30A63E3D0E28}" srcOrd="0" destOrd="0" presId="urn:microsoft.com/office/officeart/2005/8/layout/hList1"/>
    <dgm:cxn modelId="{99E65922-DBDF-4238-9764-078A367ED8B7}" type="presOf" srcId="{9F2D0B91-69AD-4FA7-969B-2634F7495D05}" destId="{E499BE52-896B-40DC-BD70-135A361782D2}" srcOrd="0" destOrd="0" presId="urn:microsoft.com/office/officeart/2005/8/layout/hList1"/>
    <dgm:cxn modelId="{E051B553-6E2E-4606-B572-22804F56E6BB}" type="presOf" srcId="{0923CAEF-BE57-4B14-95E8-70C67A9AD9C0}" destId="{571D5826-5A2B-477D-9934-2F12083FF0F0}" srcOrd="0" destOrd="0" presId="urn:microsoft.com/office/officeart/2005/8/layout/hList1"/>
    <dgm:cxn modelId="{BB7AAA3E-32EC-42D4-8B22-6452871CEC3A}" srcId="{9671B0AA-A547-4341-A13F-8A80FB48F360}" destId="{9F2D0B91-69AD-4FA7-969B-2634F7495D05}" srcOrd="0" destOrd="0" parTransId="{2BF33427-798B-4124-B7E8-8C8822FE2C11}" sibTransId="{9C60DC67-4ED4-48B0-9DF1-3F54CE9711EC}"/>
    <dgm:cxn modelId="{A4F104CB-ED22-4B17-B0C3-C5CB4568F24D}" srcId="{53D588DD-DA1A-4CC5-928D-0AA23774E5D1}" destId="{93570351-1ECF-4F67-B712-C803D6C99AEE}" srcOrd="0" destOrd="0" parTransId="{65A60B8F-D34D-4AC8-A804-7D218683A921}" sibTransId="{101D40C7-8FEF-419E-97F7-52A24C94E623}"/>
    <dgm:cxn modelId="{D3D52F82-7B33-4697-B5DC-22E536F78BAF}" type="presOf" srcId="{5D925EB1-F883-408C-8B39-D69DBB4B54E9}" destId="{D63B4AFF-E8A5-442D-A0E6-0DD2D2CCC6DF}" srcOrd="0" destOrd="0" presId="urn:microsoft.com/office/officeart/2005/8/layout/hList1"/>
    <dgm:cxn modelId="{19606509-DF0C-46EC-B65C-2A146895E62E}" type="presOf" srcId="{CA03F32E-228F-4DC1-8085-67538AD3FAD6}" destId="{529B6F26-0085-4D55-A4C1-8DCC989E8869}" srcOrd="0" destOrd="0" presId="urn:microsoft.com/office/officeart/2005/8/layout/hList1"/>
    <dgm:cxn modelId="{0A59326A-150E-4519-BDAB-D58070DD3E1D}" srcId="{CA03F32E-228F-4DC1-8085-67538AD3FAD6}" destId="{5D925EB1-F883-408C-8B39-D69DBB4B54E9}" srcOrd="0" destOrd="0" parTransId="{8E5D51AB-17FE-4618-A2A5-3DE7CC245E3C}" sibTransId="{79733CB4-390B-4D7A-B016-27476F91B83E}"/>
    <dgm:cxn modelId="{DAE98892-5BC7-4D81-8460-28A879FA8972}" type="presParOf" srcId="{529B6F26-0085-4D55-A4C1-8DCC989E8869}" destId="{CE50E8DD-EB7F-4C40-8D09-A2AFC8A50E3A}" srcOrd="0" destOrd="0" presId="urn:microsoft.com/office/officeart/2005/8/layout/hList1"/>
    <dgm:cxn modelId="{D3B87432-450E-44AF-8126-F1248FBF20F5}" type="presParOf" srcId="{CE50E8DD-EB7F-4C40-8D09-A2AFC8A50E3A}" destId="{D63B4AFF-E8A5-442D-A0E6-0DD2D2CCC6DF}" srcOrd="0" destOrd="0" presId="urn:microsoft.com/office/officeart/2005/8/layout/hList1"/>
    <dgm:cxn modelId="{DB0A2002-D74C-4B3D-9582-C089D59E720A}" type="presParOf" srcId="{CE50E8DD-EB7F-4C40-8D09-A2AFC8A50E3A}" destId="{313E6609-55A8-4C7E-84D7-57C5A2ED38D3}" srcOrd="1" destOrd="0" presId="urn:microsoft.com/office/officeart/2005/8/layout/hList1"/>
    <dgm:cxn modelId="{D372F4E7-29E1-41D7-A5FA-C46EE627D217}" type="presParOf" srcId="{529B6F26-0085-4D55-A4C1-8DCC989E8869}" destId="{28140E36-3F45-40D2-9CC0-D6A137111753}" srcOrd="1" destOrd="0" presId="urn:microsoft.com/office/officeart/2005/8/layout/hList1"/>
    <dgm:cxn modelId="{5609D981-9F6D-49B7-9012-3DB93C611E2D}" type="presParOf" srcId="{529B6F26-0085-4D55-A4C1-8DCC989E8869}" destId="{3706F794-F530-41E3-8076-A14476AE6819}" srcOrd="2" destOrd="0" presId="urn:microsoft.com/office/officeart/2005/8/layout/hList1"/>
    <dgm:cxn modelId="{ED5BE537-DC05-4E45-8DA6-D7E37F048A58}" type="presParOf" srcId="{3706F794-F530-41E3-8076-A14476AE6819}" destId="{2A98C93A-74FD-49B6-9C8E-BD60321A826C}" srcOrd="0" destOrd="0" presId="urn:microsoft.com/office/officeart/2005/8/layout/hList1"/>
    <dgm:cxn modelId="{9FF580C1-1E50-4B03-A206-9EADA547A7CD}" type="presParOf" srcId="{3706F794-F530-41E3-8076-A14476AE6819}" destId="{571D5826-5A2B-477D-9934-2F12083FF0F0}" srcOrd="1" destOrd="0" presId="urn:microsoft.com/office/officeart/2005/8/layout/hList1"/>
    <dgm:cxn modelId="{E6C1C6A4-0BF8-436C-9BAC-557FD528765F}" type="presParOf" srcId="{529B6F26-0085-4D55-A4C1-8DCC989E8869}" destId="{A680B87C-D586-4D0E-A022-043A6613AABC}" srcOrd="3" destOrd="0" presId="urn:microsoft.com/office/officeart/2005/8/layout/hList1"/>
    <dgm:cxn modelId="{5CB937A8-0593-40B0-A1F5-0D21B163CCCA}" type="presParOf" srcId="{529B6F26-0085-4D55-A4C1-8DCC989E8869}" destId="{00A1C64A-F2AE-405D-94E6-4B67DDBD0A20}" srcOrd="4" destOrd="0" presId="urn:microsoft.com/office/officeart/2005/8/layout/hList1"/>
    <dgm:cxn modelId="{46397777-FFB1-4250-BA93-3FFCA2C07C6F}" type="presParOf" srcId="{00A1C64A-F2AE-405D-94E6-4B67DDBD0A20}" destId="{51361F3D-830B-4367-A336-03D0D2E724AC}" srcOrd="0" destOrd="0" presId="urn:microsoft.com/office/officeart/2005/8/layout/hList1"/>
    <dgm:cxn modelId="{EFC0B229-401E-4C50-B3FD-2AE513565B0E}" type="presParOf" srcId="{00A1C64A-F2AE-405D-94E6-4B67DDBD0A20}" destId="{E499BE52-896B-40DC-BD70-135A361782D2}" srcOrd="1" destOrd="0" presId="urn:microsoft.com/office/officeart/2005/8/layout/hList1"/>
    <dgm:cxn modelId="{53B9F3B4-BF8D-47D7-8738-CA4509A02CEE}" type="presParOf" srcId="{529B6F26-0085-4D55-A4C1-8DCC989E8869}" destId="{B464668F-4FEA-4E8C-9D0E-C2C3043C23A8}" srcOrd="5" destOrd="0" presId="urn:microsoft.com/office/officeart/2005/8/layout/hList1"/>
    <dgm:cxn modelId="{A5B0893E-FA7B-46AE-9A14-DBC1B0CC8B40}" type="presParOf" srcId="{529B6F26-0085-4D55-A4C1-8DCC989E8869}" destId="{EDF37C54-F888-4CD5-B16A-5FC0B89B1582}" srcOrd="6" destOrd="0" presId="urn:microsoft.com/office/officeart/2005/8/layout/hList1"/>
    <dgm:cxn modelId="{1554B596-446B-40C5-B84C-EE6703E298BE}" type="presParOf" srcId="{EDF37C54-F888-4CD5-B16A-5FC0B89B1582}" destId="{3D04286A-FDB1-462A-B5C1-30A63E3D0E28}" srcOrd="0" destOrd="0" presId="urn:microsoft.com/office/officeart/2005/8/layout/hList1"/>
    <dgm:cxn modelId="{3FE30643-1C4A-4E4E-AACF-6EC1BE6D61EB}" type="presParOf" srcId="{EDF37C54-F888-4CD5-B16A-5FC0B89B1582}" destId="{209E3F34-E282-4EBA-BA0B-7447E3A95B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6D431-0C42-4240-9609-A544C550BFA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D22710-D957-4EAB-A2D0-2E00DB26C9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Data Collection &amp; Analysis</a:t>
          </a:r>
        </a:p>
      </dgm:t>
    </dgm:pt>
    <dgm:pt modelId="{493AD184-12BE-41FA-9784-BADCA4E23FC6}" type="parTrans" cxnId="{8210A134-FF31-4769-9158-5990966679D7}">
      <dgm:prSet/>
      <dgm:spPr/>
      <dgm:t>
        <a:bodyPr/>
        <a:lstStyle/>
        <a:p>
          <a:endParaRPr lang="en-ZA"/>
        </a:p>
      </dgm:t>
    </dgm:pt>
    <dgm:pt modelId="{B66DAE7B-4D7B-4E2D-A3CF-D98DA939A67C}" type="sibTrans" cxnId="{8210A134-FF31-4769-9158-5990966679D7}">
      <dgm:prSet/>
      <dgm:spPr/>
      <dgm:t>
        <a:bodyPr/>
        <a:lstStyle/>
        <a:p>
          <a:endParaRPr lang="en-ZA"/>
        </a:p>
      </dgm:t>
    </dgm:pt>
    <dgm:pt modelId="{959CDCE0-83ED-4FE3-ACAD-92B2889B1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Data collection ended </a:t>
          </a:r>
          <a:r>
            <a:rPr lang="en-US" sz="2000" dirty="0" smtClean="0"/>
            <a:t>on </a:t>
          </a:r>
          <a:r>
            <a:rPr lang="en-US" sz="2000" dirty="0"/>
            <a:t>31 May 2022</a:t>
          </a:r>
        </a:p>
        <a:p>
          <a:pPr>
            <a:lnSpc>
              <a:spcPct val="100000"/>
            </a:lnSpc>
          </a:pPr>
          <a:endParaRPr lang="en-US" sz="800" dirty="0"/>
        </a:p>
        <a:p>
          <a:pPr>
            <a:lnSpc>
              <a:spcPct val="100000"/>
            </a:lnSpc>
          </a:pPr>
          <a:r>
            <a:rPr lang="en-US" sz="2000" dirty="0"/>
            <a:t>Stats SA is in the process of:</a:t>
          </a:r>
        </a:p>
      </dgm:t>
    </dgm:pt>
    <dgm:pt modelId="{E4438912-EA63-4F9C-A666-8C3B0B8C24D2}" type="parTrans" cxnId="{92E7A25B-0C00-4A2C-909D-15E888DFA10E}">
      <dgm:prSet/>
      <dgm:spPr/>
      <dgm:t>
        <a:bodyPr/>
        <a:lstStyle/>
        <a:p>
          <a:endParaRPr lang="en-ZA"/>
        </a:p>
      </dgm:t>
    </dgm:pt>
    <dgm:pt modelId="{093F5901-A49F-451D-884D-DBB65FA94E98}" type="sibTrans" cxnId="{92E7A25B-0C00-4A2C-909D-15E888DFA10E}">
      <dgm:prSet/>
      <dgm:spPr/>
      <dgm:t>
        <a:bodyPr/>
        <a:lstStyle/>
        <a:p>
          <a:endParaRPr lang="en-ZA"/>
        </a:p>
      </dgm:t>
    </dgm:pt>
    <dgm:pt modelId="{0E605386-E46A-47EE-8EA6-2245691A3361}">
      <dgm:prSet custT="1"/>
      <dgm:spPr/>
      <dgm:t>
        <a:bodyPr/>
        <a:lstStyle/>
        <a:p>
          <a:r>
            <a:rPr lang="en-US" sz="1900" dirty="0">
              <a:solidFill>
                <a:srgbClr val="38B935"/>
              </a:solidFill>
            </a:rPr>
            <a:t>Structural Editing</a:t>
          </a:r>
        </a:p>
      </dgm:t>
    </dgm:pt>
    <dgm:pt modelId="{9BB4847E-F353-4D0B-AD80-C5B4C257B518}" type="parTrans" cxnId="{014D4940-FCE2-4459-85FA-F4ED27B71824}">
      <dgm:prSet/>
      <dgm:spPr/>
      <dgm:t>
        <a:bodyPr/>
        <a:lstStyle/>
        <a:p>
          <a:endParaRPr lang="en-ZA"/>
        </a:p>
      </dgm:t>
    </dgm:pt>
    <dgm:pt modelId="{7C0502B4-F134-4FBA-859C-4B130AFD2A52}" type="sibTrans" cxnId="{014D4940-FCE2-4459-85FA-F4ED27B71824}">
      <dgm:prSet/>
      <dgm:spPr/>
      <dgm:t>
        <a:bodyPr/>
        <a:lstStyle/>
        <a:p>
          <a:endParaRPr lang="en-ZA"/>
        </a:p>
      </dgm:t>
    </dgm:pt>
    <dgm:pt modelId="{0916DCCA-DECF-4755-B182-E0A9DD87B14E}">
      <dgm:prSet custT="1"/>
      <dgm:spPr/>
      <dgm:t>
        <a:bodyPr/>
        <a:lstStyle/>
        <a:p>
          <a:r>
            <a:rPr lang="en-US" sz="1900" dirty="0">
              <a:solidFill>
                <a:srgbClr val="38B935"/>
              </a:solidFill>
            </a:rPr>
            <a:t>Data Confrontation</a:t>
          </a:r>
        </a:p>
      </dgm:t>
    </dgm:pt>
    <dgm:pt modelId="{93697264-FCA6-4CE1-B3D0-A7E3FBFAE2CF}" type="parTrans" cxnId="{E5ECD9D2-48D2-4650-9088-A62605C00CF3}">
      <dgm:prSet/>
      <dgm:spPr/>
      <dgm:t>
        <a:bodyPr/>
        <a:lstStyle/>
        <a:p>
          <a:endParaRPr lang="en-ZA"/>
        </a:p>
      </dgm:t>
    </dgm:pt>
    <dgm:pt modelId="{9C17F79C-281E-41A0-8711-F81BA18DE2E8}" type="sibTrans" cxnId="{E5ECD9D2-48D2-4650-9088-A62605C00CF3}">
      <dgm:prSet/>
      <dgm:spPr/>
      <dgm:t>
        <a:bodyPr/>
        <a:lstStyle/>
        <a:p>
          <a:endParaRPr lang="en-ZA"/>
        </a:p>
      </dgm:t>
    </dgm:pt>
    <dgm:pt modelId="{389D5C68-2CFF-4547-86DE-BBFA057C4B5D}">
      <dgm:prSet custT="1"/>
      <dgm:spPr/>
      <dgm:t>
        <a:bodyPr/>
        <a:lstStyle/>
        <a:p>
          <a:r>
            <a:rPr lang="en-US" sz="1900" dirty="0">
              <a:solidFill>
                <a:srgbClr val="38B935"/>
              </a:solidFill>
            </a:rPr>
            <a:t>Data Coding and Editing</a:t>
          </a:r>
        </a:p>
      </dgm:t>
    </dgm:pt>
    <dgm:pt modelId="{DDD813E2-E7BC-4126-93B5-2B36199F51E2}" type="parTrans" cxnId="{AE46382E-EF90-4F20-99AA-E312AC8B17E9}">
      <dgm:prSet/>
      <dgm:spPr/>
      <dgm:t>
        <a:bodyPr/>
        <a:lstStyle/>
        <a:p>
          <a:endParaRPr lang="en-ZA"/>
        </a:p>
      </dgm:t>
    </dgm:pt>
    <dgm:pt modelId="{0AB262D5-4020-4860-8919-734DF9EBCCAA}" type="sibTrans" cxnId="{AE46382E-EF90-4F20-99AA-E312AC8B17E9}">
      <dgm:prSet/>
      <dgm:spPr/>
      <dgm:t>
        <a:bodyPr/>
        <a:lstStyle/>
        <a:p>
          <a:endParaRPr lang="en-ZA"/>
        </a:p>
      </dgm:t>
    </dgm:pt>
    <dgm:pt modelId="{8F039EA2-F83A-4DE9-92DD-62ED0CE312C3}">
      <dgm:prSet custT="1"/>
      <dgm:spPr/>
      <dgm:t>
        <a:bodyPr/>
        <a:lstStyle/>
        <a:p>
          <a:r>
            <a:rPr lang="en-US" sz="1900" dirty="0">
              <a:solidFill>
                <a:schemeClr val="accent2"/>
              </a:solidFill>
            </a:rPr>
            <a:t>Weighting and Estimation</a:t>
          </a:r>
        </a:p>
      </dgm:t>
    </dgm:pt>
    <dgm:pt modelId="{0AEBB4DD-5563-4FE8-B53A-EA781B83FD3E}" type="parTrans" cxnId="{67B9F10B-95E5-49C7-ADF1-FA07F9B13BAE}">
      <dgm:prSet/>
      <dgm:spPr/>
      <dgm:t>
        <a:bodyPr/>
        <a:lstStyle/>
        <a:p>
          <a:endParaRPr lang="en-ZA"/>
        </a:p>
      </dgm:t>
    </dgm:pt>
    <dgm:pt modelId="{891963A8-06C4-427F-BB42-AE62D010A921}" type="sibTrans" cxnId="{67B9F10B-95E5-49C7-ADF1-FA07F9B13BAE}">
      <dgm:prSet/>
      <dgm:spPr/>
      <dgm:t>
        <a:bodyPr/>
        <a:lstStyle/>
        <a:p>
          <a:endParaRPr lang="en-ZA"/>
        </a:p>
      </dgm:t>
    </dgm:pt>
    <dgm:pt modelId="{B762EC9C-75F7-4F26-AE32-EAC406D8583E}">
      <dgm:prSet custT="1"/>
      <dgm:spPr/>
      <dgm:t>
        <a:bodyPr/>
        <a:lstStyle/>
        <a:p>
          <a:r>
            <a:rPr lang="en-US" sz="1900" dirty="0">
              <a:solidFill>
                <a:schemeClr val="accent2"/>
              </a:solidFill>
            </a:rPr>
            <a:t>Analysis</a:t>
          </a:r>
        </a:p>
      </dgm:t>
    </dgm:pt>
    <dgm:pt modelId="{608EA715-DFC7-4610-803D-DF7EA02999E9}" type="parTrans" cxnId="{A42366F7-5B80-46B7-B08C-2AD2DDFD8879}">
      <dgm:prSet/>
      <dgm:spPr/>
      <dgm:t>
        <a:bodyPr/>
        <a:lstStyle/>
        <a:p>
          <a:endParaRPr lang="en-ZA"/>
        </a:p>
      </dgm:t>
    </dgm:pt>
    <dgm:pt modelId="{7CD4511A-CFA8-466B-B86D-A657DA28526C}" type="sibTrans" cxnId="{A42366F7-5B80-46B7-B08C-2AD2DDFD8879}">
      <dgm:prSet/>
      <dgm:spPr/>
      <dgm:t>
        <a:bodyPr/>
        <a:lstStyle/>
        <a:p>
          <a:endParaRPr lang="en-ZA"/>
        </a:p>
      </dgm:t>
    </dgm:pt>
    <dgm:pt modelId="{29A19C4A-438A-4A3C-B21A-B1CDAFA66041}">
      <dgm:prSet custT="1"/>
      <dgm:spPr/>
      <dgm:t>
        <a:bodyPr/>
        <a:lstStyle/>
        <a:p>
          <a:r>
            <a:rPr lang="en-US" sz="1900" dirty="0">
              <a:solidFill>
                <a:schemeClr val="accent2"/>
              </a:solidFill>
            </a:rPr>
            <a:t>Report Writing</a:t>
          </a:r>
        </a:p>
      </dgm:t>
    </dgm:pt>
    <dgm:pt modelId="{49617883-0773-4172-BFBC-4692ACC8371A}" type="parTrans" cxnId="{0CC3FD1B-E809-4559-8010-EBE32CF81327}">
      <dgm:prSet/>
      <dgm:spPr/>
      <dgm:t>
        <a:bodyPr/>
        <a:lstStyle/>
        <a:p>
          <a:endParaRPr lang="en-ZA"/>
        </a:p>
      </dgm:t>
    </dgm:pt>
    <dgm:pt modelId="{C0B77B1A-4D95-496A-BF89-FFD672BBF886}" type="sibTrans" cxnId="{0CC3FD1B-E809-4559-8010-EBE32CF81327}">
      <dgm:prSet/>
      <dgm:spPr/>
      <dgm:t>
        <a:bodyPr/>
        <a:lstStyle/>
        <a:p>
          <a:endParaRPr lang="en-ZA"/>
        </a:p>
      </dgm:t>
    </dgm:pt>
    <dgm:pt modelId="{1CEFB58C-E96E-489A-A5FD-0EC8604529D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Data Release</a:t>
          </a:r>
        </a:p>
      </dgm:t>
    </dgm:pt>
    <dgm:pt modelId="{A05C5B18-E1DA-4070-BC94-1E0906BB9EA1}" type="parTrans" cxnId="{24E44ADF-0A7F-4AE6-86A9-8D27027D806E}">
      <dgm:prSet/>
      <dgm:spPr/>
      <dgm:t>
        <a:bodyPr/>
        <a:lstStyle/>
        <a:p>
          <a:endParaRPr lang="en-ZA"/>
        </a:p>
      </dgm:t>
    </dgm:pt>
    <dgm:pt modelId="{17380FD8-E42E-4791-9C91-697B963DF4F1}" type="sibTrans" cxnId="{24E44ADF-0A7F-4AE6-86A9-8D27027D806E}">
      <dgm:prSet/>
      <dgm:spPr/>
      <dgm:t>
        <a:bodyPr/>
        <a:lstStyle/>
        <a:p>
          <a:endParaRPr lang="en-ZA"/>
        </a:p>
      </dgm:t>
    </dgm:pt>
    <dgm:pt modelId="{5CB918FD-D163-49AD-A8E9-D1F2EDA2B8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Based on the envisaged Post Enumeration Survey (PES) and downstream processes, final census data is scheduled to be released in 12 months time after</a:t>
          </a:r>
        </a:p>
      </dgm:t>
    </dgm:pt>
    <dgm:pt modelId="{6DD96DCB-78EF-4443-8133-06F0960A8D64}" type="parTrans" cxnId="{DFEF75D7-0F30-4C02-9BEA-F73437CD3C37}">
      <dgm:prSet/>
      <dgm:spPr/>
      <dgm:t>
        <a:bodyPr/>
        <a:lstStyle/>
        <a:p>
          <a:endParaRPr lang="en-ZA"/>
        </a:p>
      </dgm:t>
    </dgm:pt>
    <dgm:pt modelId="{2D41E8C6-C4DF-465C-8A58-7A9DDB098BFD}" type="sibTrans" cxnId="{DFEF75D7-0F30-4C02-9BEA-F73437CD3C37}">
      <dgm:prSet/>
      <dgm:spPr/>
      <dgm:t>
        <a:bodyPr/>
        <a:lstStyle/>
        <a:p>
          <a:endParaRPr lang="en-ZA"/>
        </a:p>
      </dgm:t>
    </dgm:pt>
    <dgm:pt modelId="{A4E8D319-5921-44E4-947C-596C43F8E173}" type="pres">
      <dgm:prSet presAssocID="{8C66D431-0C42-4240-9609-A544C550BFA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047A4-9AD5-4708-B849-BF311068712F}" type="pres">
      <dgm:prSet presAssocID="{0DD22710-D957-4EAB-A2D0-2E00DB26C9D9}" presName="compNode" presStyleCnt="0"/>
      <dgm:spPr/>
    </dgm:pt>
    <dgm:pt modelId="{A9444A7C-3BF4-4832-AB6B-AA5D5D4303E8}" type="pres">
      <dgm:prSet presAssocID="{0DD22710-D957-4EAB-A2D0-2E00DB26C9D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F8C0789-EC3B-4C4C-8568-B54C174EDADA}" type="pres">
      <dgm:prSet presAssocID="{0DD22710-D957-4EAB-A2D0-2E00DB26C9D9}" presName="iconSpace" presStyleCnt="0"/>
      <dgm:spPr/>
    </dgm:pt>
    <dgm:pt modelId="{80CFEE11-508B-4309-9913-3E453E395992}" type="pres">
      <dgm:prSet presAssocID="{0DD22710-D957-4EAB-A2D0-2E00DB26C9D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8FF732-4355-4164-B6FB-B64FBE21AFB4}" type="pres">
      <dgm:prSet presAssocID="{0DD22710-D957-4EAB-A2D0-2E00DB26C9D9}" presName="txSpace" presStyleCnt="0"/>
      <dgm:spPr/>
    </dgm:pt>
    <dgm:pt modelId="{7DFFF0E7-0363-4099-82B7-51F29B2EAF55}" type="pres">
      <dgm:prSet presAssocID="{0DD22710-D957-4EAB-A2D0-2E00DB26C9D9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48391E23-637A-4A9D-AFB5-995D795DD5AB}" type="pres">
      <dgm:prSet presAssocID="{B66DAE7B-4D7B-4E2D-A3CF-D98DA939A67C}" presName="sibTrans" presStyleCnt="0"/>
      <dgm:spPr/>
    </dgm:pt>
    <dgm:pt modelId="{EDAE1BBB-9586-4F5E-83E9-1FA1FCA6ECCC}" type="pres">
      <dgm:prSet presAssocID="{1CEFB58C-E96E-489A-A5FD-0EC8604529D5}" presName="compNode" presStyleCnt="0"/>
      <dgm:spPr/>
    </dgm:pt>
    <dgm:pt modelId="{3B60509E-39F5-4DEB-AFB3-C4CF60503F70}" type="pres">
      <dgm:prSet presAssocID="{1CEFB58C-E96E-489A-A5FD-0EC8604529D5}" presName="iconRect" presStyleLbl="node1" presStyleIdx="1" presStyleCnt="2" custLinFactNeighborX="-2916" custLinFactNeighborY="-8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443DC3D-D2D2-46D6-9E55-EB3BA4C2F044}" type="pres">
      <dgm:prSet presAssocID="{1CEFB58C-E96E-489A-A5FD-0EC8604529D5}" presName="iconSpace" presStyleCnt="0"/>
      <dgm:spPr/>
    </dgm:pt>
    <dgm:pt modelId="{D43CAF13-3539-4D4A-8E41-F2A125A257D3}" type="pres">
      <dgm:prSet presAssocID="{1CEFB58C-E96E-489A-A5FD-0EC8604529D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B32AEA-5FB0-449E-8F1A-9ADB48B4A75C}" type="pres">
      <dgm:prSet presAssocID="{1CEFB58C-E96E-489A-A5FD-0EC8604529D5}" presName="txSpace" presStyleCnt="0"/>
      <dgm:spPr/>
    </dgm:pt>
    <dgm:pt modelId="{F6969C20-DD08-48A5-96B3-A29CD67CCA3E}" type="pres">
      <dgm:prSet presAssocID="{1CEFB58C-E96E-489A-A5FD-0EC8604529D5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8210A134-FF31-4769-9158-5990966679D7}" srcId="{8C66D431-0C42-4240-9609-A544C550BFAE}" destId="{0DD22710-D957-4EAB-A2D0-2E00DB26C9D9}" srcOrd="0" destOrd="0" parTransId="{493AD184-12BE-41FA-9784-BADCA4E23FC6}" sibTransId="{B66DAE7B-4D7B-4E2D-A3CF-D98DA939A67C}"/>
    <dgm:cxn modelId="{014D4940-FCE2-4459-85FA-F4ED27B71824}" srcId="{959CDCE0-83ED-4FE3-ACAD-92B2889B1B18}" destId="{0E605386-E46A-47EE-8EA6-2245691A3361}" srcOrd="0" destOrd="0" parTransId="{9BB4847E-F353-4D0B-AD80-C5B4C257B518}" sibTransId="{7C0502B4-F134-4FBA-859C-4B130AFD2A52}"/>
    <dgm:cxn modelId="{67B9F10B-95E5-49C7-ADF1-FA07F9B13BAE}" srcId="{959CDCE0-83ED-4FE3-ACAD-92B2889B1B18}" destId="{8F039EA2-F83A-4DE9-92DD-62ED0CE312C3}" srcOrd="3" destOrd="0" parTransId="{0AEBB4DD-5563-4FE8-B53A-EA781B83FD3E}" sibTransId="{891963A8-06C4-427F-BB42-AE62D010A921}"/>
    <dgm:cxn modelId="{905A01F0-D3A3-4B90-8149-0D4F2CB8DC5B}" type="presOf" srcId="{29A19C4A-438A-4A3C-B21A-B1CDAFA66041}" destId="{7DFFF0E7-0363-4099-82B7-51F29B2EAF55}" srcOrd="0" destOrd="6" presId="urn:microsoft.com/office/officeart/2018/5/layout/CenteredIconLabelDescriptionList"/>
    <dgm:cxn modelId="{E5ECD9D2-48D2-4650-9088-A62605C00CF3}" srcId="{959CDCE0-83ED-4FE3-ACAD-92B2889B1B18}" destId="{0916DCCA-DECF-4755-B182-E0A9DD87B14E}" srcOrd="1" destOrd="0" parTransId="{93697264-FCA6-4CE1-B3D0-A7E3FBFAE2CF}" sibTransId="{9C17F79C-281E-41A0-8711-F81BA18DE2E8}"/>
    <dgm:cxn modelId="{E0210784-0A96-4E3B-A6DF-3F35CA852F45}" type="presOf" srcId="{959CDCE0-83ED-4FE3-ACAD-92B2889B1B18}" destId="{7DFFF0E7-0363-4099-82B7-51F29B2EAF55}" srcOrd="0" destOrd="0" presId="urn:microsoft.com/office/officeart/2018/5/layout/CenteredIconLabelDescriptionList"/>
    <dgm:cxn modelId="{24E44ADF-0A7F-4AE6-86A9-8D27027D806E}" srcId="{8C66D431-0C42-4240-9609-A544C550BFAE}" destId="{1CEFB58C-E96E-489A-A5FD-0EC8604529D5}" srcOrd="1" destOrd="0" parTransId="{A05C5B18-E1DA-4070-BC94-1E0906BB9EA1}" sibTransId="{17380FD8-E42E-4791-9C91-697B963DF4F1}"/>
    <dgm:cxn modelId="{3E6DB8E1-62E0-4C87-90C7-5C89F276E362}" type="presOf" srcId="{B762EC9C-75F7-4F26-AE32-EAC406D8583E}" destId="{7DFFF0E7-0363-4099-82B7-51F29B2EAF55}" srcOrd="0" destOrd="5" presId="urn:microsoft.com/office/officeart/2018/5/layout/CenteredIconLabelDescriptionList"/>
    <dgm:cxn modelId="{DFEF75D7-0F30-4C02-9BEA-F73437CD3C37}" srcId="{1CEFB58C-E96E-489A-A5FD-0EC8604529D5}" destId="{5CB918FD-D163-49AD-A8E9-D1F2EDA2B8A5}" srcOrd="0" destOrd="0" parTransId="{6DD96DCB-78EF-4443-8133-06F0960A8D64}" sibTransId="{2D41E8C6-C4DF-465C-8A58-7A9DDB098BFD}"/>
    <dgm:cxn modelId="{59A52464-B86D-42EE-8976-AAAD3C25D70B}" type="presOf" srcId="{5CB918FD-D163-49AD-A8E9-D1F2EDA2B8A5}" destId="{F6969C20-DD08-48A5-96B3-A29CD67CCA3E}" srcOrd="0" destOrd="0" presId="urn:microsoft.com/office/officeart/2018/5/layout/CenteredIconLabelDescriptionList"/>
    <dgm:cxn modelId="{FE38F9DB-6812-4E0F-ABFF-BE8B00B68C66}" type="presOf" srcId="{8F039EA2-F83A-4DE9-92DD-62ED0CE312C3}" destId="{7DFFF0E7-0363-4099-82B7-51F29B2EAF55}" srcOrd="0" destOrd="4" presId="urn:microsoft.com/office/officeart/2018/5/layout/CenteredIconLabelDescriptionList"/>
    <dgm:cxn modelId="{F37FCB3E-5BEA-4446-BC6E-1283C28DD85F}" type="presOf" srcId="{8C66D431-0C42-4240-9609-A544C550BFAE}" destId="{A4E8D319-5921-44E4-947C-596C43F8E173}" srcOrd="0" destOrd="0" presId="urn:microsoft.com/office/officeart/2018/5/layout/CenteredIconLabelDescriptionList"/>
    <dgm:cxn modelId="{03D0ECCE-D2D0-4D8D-8787-C76FA8467031}" type="presOf" srcId="{389D5C68-2CFF-4547-86DE-BBFA057C4B5D}" destId="{7DFFF0E7-0363-4099-82B7-51F29B2EAF55}" srcOrd="0" destOrd="3" presId="urn:microsoft.com/office/officeart/2018/5/layout/CenteredIconLabelDescriptionList"/>
    <dgm:cxn modelId="{AE46382E-EF90-4F20-99AA-E312AC8B17E9}" srcId="{959CDCE0-83ED-4FE3-ACAD-92B2889B1B18}" destId="{389D5C68-2CFF-4547-86DE-BBFA057C4B5D}" srcOrd="2" destOrd="0" parTransId="{DDD813E2-E7BC-4126-93B5-2B36199F51E2}" sibTransId="{0AB262D5-4020-4860-8919-734DF9EBCCAA}"/>
    <dgm:cxn modelId="{46BCAEE2-4B8B-47E9-8A45-14A2504DBAD9}" type="presOf" srcId="{1CEFB58C-E96E-489A-A5FD-0EC8604529D5}" destId="{D43CAF13-3539-4D4A-8E41-F2A125A257D3}" srcOrd="0" destOrd="0" presId="urn:microsoft.com/office/officeart/2018/5/layout/CenteredIconLabelDescriptionList"/>
    <dgm:cxn modelId="{C92AE41F-8153-4F28-A42C-B3ACE6711F0D}" type="presOf" srcId="{0DD22710-D957-4EAB-A2D0-2E00DB26C9D9}" destId="{80CFEE11-508B-4309-9913-3E453E395992}" srcOrd="0" destOrd="0" presId="urn:microsoft.com/office/officeart/2018/5/layout/CenteredIconLabelDescriptionList"/>
    <dgm:cxn modelId="{BFF18150-CDA8-4342-BE86-6042D1428FA9}" type="presOf" srcId="{0E605386-E46A-47EE-8EA6-2245691A3361}" destId="{7DFFF0E7-0363-4099-82B7-51F29B2EAF55}" srcOrd="0" destOrd="1" presId="urn:microsoft.com/office/officeart/2018/5/layout/CenteredIconLabelDescriptionList"/>
    <dgm:cxn modelId="{A42366F7-5B80-46B7-B08C-2AD2DDFD8879}" srcId="{959CDCE0-83ED-4FE3-ACAD-92B2889B1B18}" destId="{B762EC9C-75F7-4F26-AE32-EAC406D8583E}" srcOrd="4" destOrd="0" parTransId="{608EA715-DFC7-4610-803D-DF7EA02999E9}" sibTransId="{7CD4511A-CFA8-466B-B86D-A657DA28526C}"/>
    <dgm:cxn modelId="{0CC3FD1B-E809-4559-8010-EBE32CF81327}" srcId="{959CDCE0-83ED-4FE3-ACAD-92B2889B1B18}" destId="{29A19C4A-438A-4A3C-B21A-B1CDAFA66041}" srcOrd="5" destOrd="0" parTransId="{49617883-0773-4172-BFBC-4692ACC8371A}" sibTransId="{C0B77B1A-4D95-496A-BF89-FFD672BBF886}"/>
    <dgm:cxn modelId="{15FD50FE-796A-43AE-BB23-FBCDED75D79E}" type="presOf" srcId="{0916DCCA-DECF-4755-B182-E0A9DD87B14E}" destId="{7DFFF0E7-0363-4099-82B7-51F29B2EAF55}" srcOrd="0" destOrd="2" presId="urn:microsoft.com/office/officeart/2018/5/layout/CenteredIconLabelDescriptionList"/>
    <dgm:cxn modelId="{92E7A25B-0C00-4A2C-909D-15E888DFA10E}" srcId="{0DD22710-D957-4EAB-A2D0-2E00DB26C9D9}" destId="{959CDCE0-83ED-4FE3-ACAD-92B2889B1B18}" srcOrd="0" destOrd="0" parTransId="{E4438912-EA63-4F9C-A666-8C3B0B8C24D2}" sibTransId="{093F5901-A49F-451D-884D-DBB65FA94E98}"/>
    <dgm:cxn modelId="{C9928A03-2CA5-4DC8-B02D-C9EDA4EFD05C}" type="presParOf" srcId="{A4E8D319-5921-44E4-947C-596C43F8E173}" destId="{0C4047A4-9AD5-4708-B849-BF311068712F}" srcOrd="0" destOrd="0" presId="urn:microsoft.com/office/officeart/2018/5/layout/CenteredIconLabelDescriptionList"/>
    <dgm:cxn modelId="{F404D285-4DEB-42A2-AC5D-DA6AE9F314E6}" type="presParOf" srcId="{0C4047A4-9AD5-4708-B849-BF311068712F}" destId="{A9444A7C-3BF4-4832-AB6B-AA5D5D4303E8}" srcOrd="0" destOrd="0" presId="urn:microsoft.com/office/officeart/2018/5/layout/CenteredIconLabelDescriptionList"/>
    <dgm:cxn modelId="{F0DB786A-7342-4EB5-9974-F5E40D60B9CB}" type="presParOf" srcId="{0C4047A4-9AD5-4708-B849-BF311068712F}" destId="{DF8C0789-EC3B-4C4C-8568-B54C174EDADA}" srcOrd="1" destOrd="0" presId="urn:microsoft.com/office/officeart/2018/5/layout/CenteredIconLabelDescriptionList"/>
    <dgm:cxn modelId="{63E465D5-C854-4B39-B1FD-77E525023114}" type="presParOf" srcId="{0C4047A4-9AD5-4708-B849-BF311068712F}" destId="{80CFEE11-508B-4309-9913-3E453E395992}" srcOrd="2" destOrd="0" presId="urn:microsoft.com/office/officeart/2018/5/layout/CenteredIconLabelDescriptionList"/>
    <dgm:cxn modelId="{338F5D40-E51C-4C14-8968-AC545B7E2B70}" type="presParOf" srcId="{0C4047A4-9AD5-4708-B849-BF311068712F}" destId="{728FF732-4355-4164-B6FB-B64FBE21AFB4}" srcOrd="3" destOrd="0" presId="urn:microsoft.com/office/officeart/2018/5/layout/CenteredIconLabelDescriptionList"/>
    <dgm:cxn modelId="{8FD3B1C5-AF17-45F3-BD1B-D7821055C53B}" type="presParOf" srcId="{0C4047A4-9AD5-4708-B849-BF311068712F}" destId="{7DFFF0E7-0363-4099-82B7-51F29B2EAF55}" srcOrd="4" destOrd="0" presId="urn:microsoft.com/office/officeart/2018/5/layout/CenteredIconLabelDescriptionList"/>
    <dgm:cxn modelId="{FB4A43AA-E21C-493D-A204-129573352F16}" type="presParOf" srcId="{A4E8D319-5921-44E4-947C-596C43F8E173}" destId="{48391E23-637A-4A9D-AFB5-995D795DD5AB}" srcOrd="1" destOrd="0" presId="urn:microsoft.com/office/officeart/2018/5/layout/CenteredIconLabelDescriptionList"/>
    <dgm:cxn modelId="{14DF6A26-8913-4EAD-8B7E-495B91AB947A}" type="presParOf" srcId="{A4E8D319-5921-44E4-947C-596C43F8E173}" destId="{EDAE1BBB-9586-4F5E-83E9-1FA1FCA6ECCC}" srcOrd="2" destOrd="0" presId="urn:microsoft.com/office/officeart/2018/5/layout/CenteredIconLabelDescriptionList"/>
    <dgm:cxn modelId="{32A807F1-EA0C-4A75-83CC-06A2655CAA44}" type="presParOf" srcId="{EDAE1BBB-9586-4F5E-83E9-1FA1FCA6ECCC}" destId="{3B60509E-39F5-4DEB-AFB3-C4CF60503F70}" srcOrd="0" destOrd="0" presId="urn:microsoft.com/office/officeart/2018/5/layout/CenteredIconLabelDescriptionList"/>
    <dgm:cxn modelId="{8EF7E1AB-B625-4E53-BF51-D170434F5103}" type="presParOf" srcId="{EDAE1BBB-9586-4F5E-83E9-1FA1FCA6ECCC}" destId="{5443DC3D-D2D2-46D6-9E55-EB3BA4C2F044}" srcOrd="1" destOrd="0" presId="urn:microsoft.com/office/officeart/2018/5/layout/CenteredIconLabelDescriptionList"/>
    <dgm:cxn modelId="{D8BFE2AB-1F9C-43BE-AE0B-AA843B0127E4}" type="presParOf" srcId="{EDAE1BBB-9586-4F5E-83E9-1FA1FCA6ECCC}" destId="{D43CAF13-3539-4D4A-8E41-F2A125A257D3}" srcOrd="2" destOrd="0" presId="urn:microsoft.com/office/officeart/2018/5/layout/CenteredIconLabelDescriptionList"/>
    <dgm:cxn modelId="{6D049156-8910-4861-AF0E-2C0CC1EB08F7}" type="presParOf" srcId="{EDAE1BBB-9586-4F5E-83E9-1FA1FCA6ECCC}" destId="{95B32AEA-5FB0-449E-8F1A-9ADB48B4A75C}" srcOrd="3" destOrd="0" presId="urn:microsoft.com/office/officeart/2018/5/layout/CenteredIconLabelDescriptionList"/>
    <dgm:cxn modelId="{95670D55-64E3-4A04-950C-9796DA3F390B}" type="presParOf" srcId="{EDAE1BBB-9586-4F5E-83E9-1FA1FCA6ECCC}" destId="{F6969C20-DD08-48A5-96B3-A29CD67CCA3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FD6C3-4040-48B9-B7E8-F03D9FEF2642}">
      <dsp:nvSpPr>
        <dsp:cNvPr id="0" name=""/>
        <dsp:cNvSpPr/>
      </dsp:nvSpPr>
      <dsp:spPr>
        <a:xfrm>
          <a:off x="0" y="2319856"/>
          <a:ext cx="3630008" cy="1522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COVID-19 has been a major disruptor but also an enabler</a:t>
          </a:r>
        </a:p>
      </dsp:txBody>
      <dsp:txXfrm>
        <a:off x="0" y="2319856"/>
        <a:ext cx="3630008" cy="1522076"/>
      </dsp:txXfrm>
    </dsp:sp>
    <dsp:sp modelId="{777439F5-B2AD-4C73-8F6E-E2803EA71F86}">
      <dsp:nvSpPr>
        <dsp:cNvPr id="0" name=""/>
        <dsp:cNvSpPr/>
      </dsp:nvSpPr>
      <dsp:spPr>
        <a:xfrm rot="10800000">
          <a:off x="0" y="1733"/>
          <a:ext cx="3630008" cy="2340953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Fully digital count - 3 modes of collection on offer</a:t>
          </a:r>
        </a:p>
      </dsp:txBody>
      <dsp:txXfrm rot="-10800000">
        <a:off x="0" y="1733"/>
        <a:ext cx="3630008" cy="821674"/>
      </dsp:txXfrm>
    </dsp:sp>
    <dsp:sp modelId="{186DCFAC-15BC-48CF-99A3-CCDB581D2F24}">
      <dsp:nvSpPr>
        <dsp:cNvPr id="0" name=""/>
        <dsp:cNvSpPr/>
      </dsp:nvSpPr>
      <dsp:spPr>
        <a:xfrm>
          <a:off x="1772" y="823408"/>
          <a:ext cx="1208821" cy="69994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Online/Web (CAWI)</a:t>
          </a:r>
        </a:p>
      </dsp:txBody>
      <dsp:txXfrm>
        <a:off x="1772" y="823408"/>
        <a:ext cx="1208821" cy="699945"/>
      </dsp:txXfrm>
    </dsp:sp>
    <dsp:sp modelId="{1014F32F-F605-4933-A503-49A382DF942E}">
      <dsp:nvSpPr>
        <dsp:cNvPr id="0" name=""/>
        <dsp:cNvSpPr/>
      </dsp:nvSpPr>
      <dsp:spPr>
        <a:xfrm>
          <a:off x="1210593" y="823408"/>
          <a:ext cx="1208821" cy="699945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Telephone (CATI)</a:t>
          </a:r>
        </a:p>
      </dsp:txBody>
      <dsp:txXfrm>
        <a:off x="1210593" y="823408"/>
        <a:ext cx="1208821" cy="699945"/>
      </dsp:txXfrm>
    </dsp:sp>
    <dsp:sp modelId="{AB2A76EF-517D-44C5-812A-2E50037D9B9D}">
      <dsp:nvSpPr>
        <dsp:cNvPr id="0" name=""/>
        <dsp:cNvSpPr/>
      </dsp:nvSpPr>
      <dsp:spPr>
        <a:xfrm>
          <a:off x="2419414" y="823408"/>
          <a:ext cx="1208821" cy="69994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In-Person (CAPI)</a:t>
          </a:r>
        </a:p>
      </dsp:txBody>
      <dsp:txXfrm>
        <a:off x="2419414" y="823408"/>
        <a:ext cx="1208821" cy="699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7416-8D7F-4316-B9ED-F8174C9C9CD0}">
      <dsp:nvSpPr>
        <dsp:cNvPr id="0" name=""/>
        <dsp:cNvSpPr/>
      </dsp:nvSpPr>
      <dsp:spPr>
        <a:xfrm>
          <a:off x="0" y="2541269"/>
          <a:ext cx="880872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DFD9-1649-4D03-A54F-7CAAE501CC0B}">
      <dsp:nvSpPr>
        <dsp:cNvPr id="0" name=""/>
        <dsp:cNvSpPr/>
      </dsp:nvSpPr>
      <dsp:spPr>
        <a:xfrm rot="8100000">
          <a:off x="75208" y="602527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B2C29-2872-428C-B84C-3EA38A30933C}">
      <dsp:nvSpPr>
        <dsp:cNvPr id="0" name=""/>
        <dsp:cNvSpPr/>
      </dsp:nvSpPr>
      <dsp:spPr>
        <a:xfrm>
          <a:off x="112983" y="640302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12B18-AE33-4191-9C67-033BF0C86778}">
      <dsp:nvSpPr>
        <dsp:cNvPr id="0" name=""/>
        <dsp:cNvSpPr/>
      </dsp:nvSpPr>
      <dsp:spPr>
        <a:xfrm>
          <a:off x="485669" y="1036837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Main Census</a:t>
          </a:r>
        </a:p>
      </dsp:txBody>
      <dsp:txXfrm>
        <a:off x="485669" y="1036837"/>
        <a:ext cx="1482729" cy="1504431"/>
      </dsp:txXfrm>
    </dsp:sp>
    <dsp:sp modelId="{D9A60036-9B25-48BA-BFDA-7D9165540A4F}">
      <dsp:nvSpPr>
        <dsp:cNvPr id="0" name=""/>
        <dsp:cNvSpPr/>
      </dsp:nvSpPr>
      <dsp:spPr>
        <a:xfrm>
          <a:off x="485669" y="508253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Feb ‘22</a:t>
          </a:r>
        </a:p>
      </dsp:txBody>
      <dsp:txXfrm>
        <a:off x="485669" y="508253"/>
        <a:ext cx="1482729" cy="528584"/>
      </dsp:txXfrm>
    </dsp:sp>
    <dsp:sp modelId="{3076FB7D-359E-47A6-B9AA-4D41E1CFCACB}">
      <dsp:nvSpPr>
        <dsp:cNvPr id="0" name=""/>
        <dsp:cNvSpPr/>
      </dsp:nvSpPr>
      <dsp:spPr>
        <a:xfrm>
          <a:off x="245226" y="1036837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3950-3BD8-495B-93D6-AB2D74E34746}">
      <dsp:nvSpPr>
        <dsp:cNvPr id="0" name=""/>
        <dsp:cNvSpPr/>
      </dsp:nvSpPr>
      <dsp:spPr>
        <a:xfrm>
          <a:off x="225796" y="2493696"/>
          <a:ext cx="86559" cy="951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BC023-3FD6-40CC-980A-27899F4EBC49}">
      <dsp:nvSpPr>
        <dsp:cNvPr id="0" name=""/>
        <dsp:cNvSpPr/>
      </dsp:nvSpPr>
      <dsp:spPr>
        <a:xfrm rot="18900000">
          <a:off x="1051713" y="4139974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1FDD0-5CDD-4F4F-8609-50433D6A6D85}">
      <dsp:nvSpPr>
        <dsp:cNvPr id="0" name=""/>
        <dsp:cNvSpPr/>
      </dsp:nvSpPr>
      <dsp:spPr>
        <a:xfrm>
          <a:off x="1089488" y="4177749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0DD6B-2E9D-49F9-B226-869ACB1369A0}">
      <dsp:nvSpPr>
        <dsp:cNvPr id="0" name=""/>
        <dsp:cNvSpPr/>
      </dsp:nvSpPr>
      <dsp:spPr>
        <a:xfrm>
          <a:off x="1462174" y="2541269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End of collection (WC)</a:t>
          </a:r>
        </a:p>
      </dsp:txBody>
      <dsp:txXfrm>
        <a:off x="1462174" y="2541269"/>
        <a:ext cx="1482729" cy="1504431"/>
      </dsp:txXfrm>
    </dsp:sp>
    <dsp:sp modelId="{12204D2A-76EA-484C-B37F-C1275113A9F9}">
      <dsp:nvSpPr>
        <dsp:cNvPr id="0" name=""/>
        <dsp:cNvSpPr/>
      </dsp:nvSpPr>
      <dsp:spPr>
        <a:xfrm>
          <a:off x="1462174" y="4045701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May ‘22</a:t>
          </a:r>
        </a:p>
      </dsp:txBody>
      <dsp:txXfrm>
        <a:off x="1462174" y="4045701"/>
        <a:ext cx="1482729" cy="528584"/>
      </dsp:txXfrm>
    </dsp:sp>
    <dsp:sp modelId="{C631BF59-91F7-4FE4-A31B-01EAA2E6A6E7}">
      <dsp:nvSpPr>
        <dsp:cNvPr id="0" name=""/>
        <dsp:cNvSpPr/>
      </dsp:nvSpPr>
      <dsp:spPr>
        <a:xfrm>
          <a:off x="1221732" y="2541269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3671B-BACB-4BA4-BA6A-C4F4628B4567}">
      <dsp:nvSpPr>
        <dsp:cNvPr id="0" name=""/>
        <dsp:cNvSpPr/>
      </dsp:nvSpPr>
      <dsp:spPr>
        <a:xfrm>
          <a:off x="1202301" y="2493696"/>
          <a:ext cx="86559" cy="95145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303B6-6B73-40CC-8987-239EA2DCC7A0}">
      <dsp:nvSpPr>
        <dsp:cNvPr id="0" name=""/>
        <dsp:cNvSpPr/>
      </dsp:nvSpPr>
      <dsp:spPr>
        <a:xfrm rot="8100000">
          <a:off x="2028218" y="602527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00AB-C6C3-48FA-92C0-36BAC48A9D42}">
      <dsp:nvSpPr>
        <dsp:cNvPr id="0" name=""/>
        <dsp:cNvSpPr/>
      </dsp:nvSpPr>
      <dsp:spPr>
        <a:xfrm>
          <a:off x="2065993" y="640302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8F468-E572-4A86-8090-A7C7CAC13C98}">
      <dsp:nvSpPr>
        <dsp:cNvPr id="0" name=""/>
        <dsp:cNvSpPr/>
      </dsp:nvSpPr>
      <dsp:spPr>
        <a:xfrm>
          <a:off x="2438679" y="1036837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Post Enumeration Survey (PES) Data Collection (the QA measure of census)</a:t>
          </a:r>
        </a:p>
      </dsp:txBody>
      <dsp:txXfrm>
        <a:off x="2438679" y="1036837"/>
        <a:ext cx="1482729" cy="1504431"/>
      </dsp:txXfrm>
    </dsp:sp>
    <dsp:sp modelId="{D98ECBBE-021C-4E75-A204-034153D5E2C9}">
      <dsp:nvSpPr>
        <dsp:cNvPr id="0" name=""/>
        <dsp:cNvSpPr/>
      </dsp:nvSpPr>
      <dsp:spPr>
        <a:xfrm>
          <a:off x="2438679" y="508253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Jun-Jul ‘22</a:t>
          </a:r>
        </a:p>
      </dsp:txBody>
      <dsp:txXfrm>
        <a:off x="2438679" y="508253"/>
        <a:ext cx="1482729" cy="528584"/>
      </dsp:txXfrm>
    </dsp:sp>
    <dsp:sp modelId="{E8236FD4-ADC8-43CB-912B-28BA286A69DF}">
      <dsp:nvSpPr>
        <dsp:cNvPr id="0" name=""/>
        <dsp:cNvSpPr/>
      </dsp:nvSpPr>
      <dsp:spPr>
        <a:xfrm>
          <a:off x="2198237" y="1036837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B2F4B-A3C0-43D4-9128-ED900C86CD70}">
      <dsp:nvSpPr>
        <dsp:cNvPr id="0" name=""/>
        <dsp:cNvSpPr/>
      </dsp:nvSpPr>
      <dsp:spPr>
        <a:xfrm>
          <a:off x="2178806" y="2493696"/>
          <a:ext cx="86559" cy="95145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D91A8-8C52-40E4-B81A-21E9A565729B}">
      <dsp:nvSpPr>
        <dsp:cNvPr id="0" name=""/>
        <dsp:cNvSpPr/>
      </dsp:nvSpPr>
      <dsp:spPr>
        <a:xfrm rot="18900000">
          <a:off x="3004723" y="4139974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A1502-4BC1-4533-83FC-1550266CB34E}">
      <dsp:nvSpPr>
        <dsp:cNvPr id="0" name=""/>
        <dsp:cNvSpPr/>
      </dsp:nvSpPr>
      <dsp:spPr>
        <a:xfrm>
          <a:off x="3042498" y="4177749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11F1F-D46C-403A-8CDB-CE42E0A30220}">
      <dsp:nvSpPr>
        <dsp:cNvPr id="0" name=""/>
        <dsp:cNvSpPr/>
      </dsp:nvSpPr>
      <dsp:spPr>
        <a:xfrm>
          <a:off x="3415185" y="2541269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PES </a:t>
          </a:r>
          <a:r>
            <a:rPr lang="en-US" sz="1400" kern="1200" dirty="0" err="1"/>
            <a:t>Mopup</a:t>
          </a:r>
          <a:endParaRPr lang="en-US" sz="1400" kern="1200" dirty="0"/>
        </a:p>
      </dsp:txBody>
      <dsp:txXfrm>
        <a:off x="3415185" y="2541269"/>
        <a:ext cx="1482729" cy="1504431"/>
      </dsp:txXfrm>
    </dsp:sp>
    <dsp:sp modelId="{6936EFBB-E6C6-4D42-BB20-692DBAEBEF34}">
      <dsp:nvSpPr>
        <dsp:cNvPr id="0" name=""/>
        <dsp:cNvSpPr/>
      </dsp:nvSpPr>
      <dsp:spPr>
        <a:xfrm>
          <a:off x="3415185" y="4045701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August ‘22</a:t>
          </a:r>
        </a:p>
      </dsp:txBody>
      <dsp:txXfrm>
        <a:off x="3415185" y="4045701"/>
        <a:ext cx="1482729" cy="528584"/>
      </dsp:txXfrm>
    </dsp:sp>
    <dsp:sp modelId="{A8C3221F-DCBF-4D3F-B504-083AE7F3DDA0}">
      <dsp:nvSpPr>
        <dsp:cNvPr id="0" name=""/>
        <dsp:cNvSpPr/>
      </dsp:nvSpPr>
      <dsp:spPr>
        <a:xfrm>
          <a:off x="3174742" y="2541269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693E1-9FF8-47F9-A8D7-5EB27E7D02F1}">
      <dsp:nvSpPr>
        <dsp:cNvPr id="0" name=""/>
        <dsp:cNvSpPr/>
      </dsp:nvSpPr>
      <dsp:spPr>
        <a:xfrm>
          <a:off x="3155312" y="2493696"/>
          <a:ext cx="86559" cy="95145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47A0-AC91-4316-BE82-3F7C6818B799}">
      <dsp:nvSpPr>
        <dsp:cNvPr id="0" name=""/>
        <dsp:cNvSpPr/>
      </dsp:nvSpPr>
      <dsp:spPr>
        <a:xfrm rot="8100000">
          <a:off x="3981229" y="602527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DFECB-1D93-4A4C-8797-71A50042EA99}">
      <dsp:nvSpPr>
        <dsp:cNvPr id="0" name=""/>
        <dsp:cNvSpPr/>
      </dsp:nvSpPr>
      <dsp:spPr>
        <a:xfrm>
          <a:off x="4019004" y="640302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5337D-AF92-4B73-A86C-475FEB5DC081}">
      <dsp:nvSpPr>
        <dsp:cNvPr id="0" name=""/>
        <dsp:cNvSpPr/>
      </dsp:nvSpPr>
      <dsp:spPr>
        <a:xfrm>
          <a:off x="4391690" y="1036837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Matching and Reconciliation Visits</a:t>
          </a:r>
        </a:p>
      </dsp:txBody>
      <dsp:txXfrm>
        <a:off x="4391690" y="1036837"/>
        <a:ext cx="1482729" cy="1504431"/>
      </dsp:txXfrm>
    </dsp:sp>
    <dsp:sp modelId="{3C9066B6-8D69-4037-A779-8432113F1066}">
      <dsp:nvSpPr>
        <dsp:cNvPr id="0" name=""/>
        <dsp:cNvSpPr/>
      </dsp:nvSpPr>
      <dsp:spPr>
        <a:xfrm>
          <a:off x="4391690" y="508253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Sep-Nov ’22</a:t>
          </a:r>
        </a:p>
      </dsp:txBody>
      <dsp:txXfrm>
        <a:off x="4391690" y="508253"/>
        <a:ext cx="1482729" cy="528584"/>
      </dsp:txXfrm>
    </dsp:sp>
    <dsp:sp modelId="{D410116B-FFB4-46E2-BDB1-72EF71EB73BE}">
      <dsp:nvSpPr>
        <dsp:cNvPr id="0" name=""/>
        <dsp:cNvSpPr/>
      </dsp:nvSpPr>
      <dsp:spPr>
        <a:xfrm>
          <a:off x="4151247" y="1036837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F0223-58DB-4AB3-9FA5-FE24821E8037}">
      <dsp:nvSpPr>
        <dsp:cNvPr id="0" name=""/>
        <dsp:cNvSpPr/>
      </dsp:nvSpPr>
      <dsp:spPr>
        <a:xfrm>
          <a:off x="4131817" y="2493696"/>
          <a:ext cx="86559" cy="95145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A52E1-80E8-43B1-9E84-D78E18F1119B}">
      <dsp:nvSpPr>
        <dsp:cNvPr id="0" name=""/>
        <dsp:cNvSpPr/>
      </dsp:nvSpPr>
      <dsp:spPr>
        <a:xfrm rot="18900000">
          <a:off x="4957734" y="4139974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9B36F-2BD9-46FF-8637-D6684FE9A616}">
      <dsp:nvSpPr>
        <dsp:cNvPr id="0" name=""/>
        <dsp:cNvSpPr/>
      </dsp:nvSpPr>
      <dsp:spPr>
        <a:xfrm>
          <a:off x="4995509" y="4177749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0F753-BE17-415C-B3DB-390044E699CE}">
      <dsp:nvSpPr>
        <dsp:cNvPr id="0" name=""/>
        <dsp:cNvSpPr/>
      </dsp:nvSpPr>
      <dsp:spPr>
        <a:xfrm>
          <a:off x="5368195" y="2541269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PES Analysis and Adjustment Estimates</a:t>
          </a:r>
        </a:p>
      </dsp:txBody>
      <dsp:txXfrm>
        <a:off x="5368195" y="2541269"/>
        <a:ext cx="1482729" cy="1504431"/>
      </dsp:txXfrm>
    </dsp:sp>
    <dsp:sp modelId="{2B734E88-0865-42DF-914D-DA7E2B129E53}">
      <dsp:nvSpPr>
        <dsp:cNvPr id="0" name=""/>
        <dsp:cNvSpPr/>
      </dsp:nvSpPr>
      <dsp:spPr>
        <a:xfrm>
          <a:off x="5368195" y="4045701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Dec ‘22-Feb ‘23 </a:t>
          </a:r>
        </a:p>
      </dsp:txBody>
      <dsp:txXfrm>
        <a:off x="5368195" y="4045701"/>
        <a:ext cx="1482729" cy="528584"/>
      </dsp:txXfrm>
    </dsp:sp>
    <dsp:sp modelId="{C635CD49-B787-487B-82A9-C634FA8F334B}">
      <dsp:nvSpPr>
        <dsp:cNvPr id="0" name=""/>
        <dsp:cNvSpPr/>
      </dsp:nvSpPr>
      <dsp:spPr>
        <a:xfrm>
          <a:off x="5127752" y="2541269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D887B-2A84-4F6F-B14E-F451B286EB45}">
      <dsp:nvSpPr>
        <dsp:cNvPr id="0" name=""/>
        <dsp:cNvSpPr/>
      </dsp:nvSpPr>
      <dsp:spPr>
        <a:xfrm>
          <a:off x="5108322" y="2493696"/>
          <a:ext cx="86559" cy="95145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CE400-8320-4200-BE4F-A63022F4B58C}">
      <dsp:nvSpPr>
        <dsp:cNvPr id="0" name=""/>
        <dsp:cNvSpPr/>
      </dsp:nvSpPr>
      <dsp:spPr>
        <a:xfrm rot="8100000">
          <a:off x="5934239" y="602527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35BC-53B0-43B1-9F46-C346ADF5FEF4}">
      <dsp:nvSpPr>
        <dsp:cNvPr id="0" name=""/>
        <dsp:cNvSpPr/>
      </dsp:nvSpPr>
      <dsp:spPr>
        <a:xfrm>
          <a:off x="5972014" y="640302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6C98A-CA1A-4082-A41A-4F037BBEB69F}">
      <dsp:nvSpPr>
        <dsp:cNvPr id="0" name=""/>
        <dsp:cNvSpPr/>
      </dsp:nvSpPr>
      <dsp:spPr>
        <a:xfrm>
          <a:off x="6344700" y="1036837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Data Confrontation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Reporting Writing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Product Development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Data Packaging</a:t>
          </a:r>
        </a:p>
      </dsp:txBody>
      <dsp:txXfrm>
        <a:off x="6344700" y="1036837"/>
        <a:ext cx="1482729" cy="1504431"/>
      </dsp:txXfrm>
    </dsp:sp>
    <dsp:sp modelId="{25959BD6-F75B-41DD-B5F8-C0A312E39224}">
      <dsp:nvSpPr>
        <dsp:cNvPr id="0" name=""/>
        <dsp:cNvSpPr/>
      </dsp:nvSpPr>
      <dsp:spPr>
        <a:xfrm>
          <a:off x="6344700" y="508253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March ‘23– April ‘23</a:t>
          </a:r>
        </a:p>
      </dsp:txBody>
      <dsp:txXfrm>
        <a:off x="6344700" y="508253"/>
        <a:ext cx="1482729" cy="528584"/>
      </dsp:txXfrm>
    </dsp:sp>
    <dsp:sp modelId="{E66E3B13-42A5-4506-B352-B1E1D327FFFF}">
      <dsp:nvSpPr>
        <dsp:cNvPr id="0" name=""/>
        <dsp:cNvSpPr/>
      </dsp:nvSpPr>
      <dsp:spPr>
        <a:xfrm>
          <a:off x="6104258" y="1036837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005B3-C2B2-4B49-B4E5-6C437FBD7078}">
      <dsp:nvSpPr>
        <dsp:cNvPr id="0" name=""/>
        <dsp:cNvSpPr/>
      </dsp:nvSpPr>
      <dsp:spPr>
        <a:xfrm>
          <a:off x="6084827" y="2493696"/>
          <a:ext cx="86559" cy="9514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C1066-5502-4684-ABF9-28000666EEB6}">
      <dsp:nvSpPr>
        <dsp:cNvPr id="0" name=""/>
        <dsp:cNvSpPr/>
      </dsp:nvSpPr>
      <dsp:spPr>
        <a:xfrm rot="18900000">
          <a:off x="6910744" y="4139974"/>
          <a:ext cx="340037" cy="340037"/>
        </a:xfrm>
        <a:prstGeom prst="teardrop">
          <a:avLst>
            <a:gd name="adj" fmla="val 11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05F7C-3D01-448A-A1C2-5D62E9A1DE3C}">
      <dsp:nvSpPr>
        <dsp:cNvPr id="0" name=""/>
        <dsp:cNvSpPr/>
      </dsp:nvSpPr>
      <dsp:spPr>
        <a:xfrm>
          <a:off x="6948519" y="4177749"/>
          <a:ext cx="264486" cy="2644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D16D-DE76-48A7-AF9F-DBC6F132A47C}">
      <dsp:nvSpPr>
        <dsp:cNvPr id="0" name=""/>
        <dsp:cNvSpPr/>
      </dsp:nvSpPr>
      <dsp:spPr>
        <a:xfrm>
          <a:off x="7321206" y="2541269"/>
          <a:ext cx="1482729" cy="15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Launch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Dissemination</a:t>
          </a:r>
        </a:p>
      </dsp:txBody>
      <dsp:txXfrm>
        <a:off x="7321206" y="2541269"/>
        <a:ext cx="1482729" cy="1504431"/>
      </dsp:txXfrm>
    </dsp:sp>
    <dsp:sp modelId="{E8D54363-3F5E-44F9-A5E9-C9BC9C110C07}">
      <dsp:nvSpPr>
        <dsp:cNvPr id="0" name=""/>
        <dsp:cNvSpPr/>
      </dsp:nvSpPr>
      <dsp:spPr>
        <a:xfrm>
          <a:off x="7321206" y="4045701"/>
          <a:ext cx="1482729" cy="52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Q2 ‘23</a:t>
          </a:r>
        </a:p>
      </dsp:txBody>
      <dsp:txXfrm>
        <a:off x="7321206" y="4045701"/>
        <a:ext cx="1482729" cy="528584"/>
      </dsp:txXfrm>
    </dsp:sp>
    <dsp:sp modelId="{5F8BC940-0AEF-42F0-94C2-D215FC81C190}">
      <dsp:nvSpPr>
        <dsp:cNvPr id="0" name=""/>
        <dsp:cNvSpPr/>
      </dsp:nvSpPr>
      <dsp:spPr>
        <a:xfrm>
          <a:off x="7080763" y="2541269"/>
          <a:ext cx="0" cy="1504431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E04C8-9F56-4DD8-8506-8E2D5B1BA272}">
      <dsp:nvSpPr>
        <dsp:cNvPr id="0" name=""/>
        <dsp:cNvSpPr/>
      </dsp:nvSpPr>
      <dsp:spPr>
        <a:xfrm>
          <a:off x="7061333" y="2493696"/>
          <a:ext cx="86559" cy="9514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B4AFF-E8A5-442D-A0E6-0DD2D2CCC6DF}">
      <dsp:nvSpPr>
        <dsp:cNvPr id="0" name=""/>
        <dsp:cNvSpPr/>
      </dsp:nvSpPr>
      <dsp:spPr>
        <a:xfrm>
          <a:off x="2587" y="504587"/>
          <a:ext cx="1556030" cy="4608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What</a:t>
          </a:r>
        </a:p>
      </dsp:txBody>
      <dsp:txXfrm>
        <a:off x="2587" y="504587"/>
        <a:ext cx="1556030" cy="460800"/>
      </dsp:txXfrm>
    </dsp:sp>
    <dsp:sp modelId="{313E6609-55A8-4C7E-84D7-57C5A2ED38D3}">
      <dsp:nvSpPr>
        <dsp:cNvPr id="0" name=""/>
        <dsp:cNvSpPr/>
      </dsp:nvSpPr>
      <dsp:spPr>
        <a:xfrm>
          <a:off x="2587" y="965387"/>
          <a:ext cx="1556030" cy="2594025"/>
        </a:xfrm>
        <a:prstGeom prst="rect">
          <a:avLst/>
        </a:prstGeom>
        <a:solidFill>
          <a:srgbClr val="EA8F4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The Post-enumeration Survey (PES) is an independent survey used </a:t>
          </a: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to measure the accuracy and reach of the Census</a:t>
          </a:r>
          <a:endParaRPr lang="en-US" sz="1600" kern="1200" dirty="0"/>
        </a:p>
      </dsp:txBody>
      <dsp:txXfrm>
        <a:off x="2587" y="965387"/>
        <a:ext cx="1556030" cy="2594025"/>
      </dsp:txXfrm>
    </dsp:sp>
    <dsp:sp modelId="{2A98C93A-74FD-49B6-9C8E-BD60321A826C}">
      <dsp:nvSpPr>
        <dsp:cNvPr id="0" name=""/>
        <dsp:cNvSpPr/>
      </dsp:nvSpPr>
      <dsp:spPr>
        <a:xfrm>
          <a:off x="1776462" y="504587"/>
          <a:ext cx="1556030" cy="460800"/>
        </a:xfrm>
        <a:prstGeom prst="rect">
          <a:avLst/>
        </a:prstGeom>
        <a:solidFill>
          <a:srgbClr val="EA8F4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Why</a:t>
          </a:r>
        </a:p>
      </dsp:txBody>
      <dsp:txXfrm>
        <a:off x="1776462" y="504587"/>
        <a:ext cx="1556030" cy="460800"/>
      </dsp:txXfrm>
    </dsp:sp>
    <dsp:sp modelId="{571D5826-5A2B-477D-9934-2F12083FF0F0}">
      <dsp:nvSpPr>
        <dsp:cNvPr id="0" name=""/>
        <dsp:cNvSpPr/>
      </dsp:nvSpPr>
      <dsp:spPr>
        <a:xfrm>
          <a:off x="1776462" y="965387"/>
          <a:ext cx="1556030" cy="2594025"/>
        </a:xfrm>
        <a:prstGeom prst="rect">
          <a:avLst/>
        </a:prstGeom>
        <a:solidFill>
          <a:srgbClr val="C55A1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>
              <a:latin typeface="Arial" panose="020B0604020202020204" pitchFamily="34" charset="0"/>
              <a:cs typeface="Arial" panose="020B0604020202020204" pitchFamily="34" charset="0"/>
            </a:rPr>
            <a:t>It is used to provide a statistical basis for adjustment of Census data (UNSD, 2017)*</a:t>
          </a:r>
          <a:endParaRPr lang="en-US" sz="1600" kern="1200" dirty="0"/>
        </a:p>
      </dsp:txBody>
      <dsp:txXfrm>
        <a:off x="1776462" y="965387"/>
        <a:ext cx="1556030" cy="2594025"/>
      </dsp:txXfrm>
    </dsp:sp>
    <dsp:sp modelId="{51361F3D-830B-4367-A336-03D0D2E724AC}">
      <dsp:nvSpPr>
        <dsp:cNvPr id="0" name=""/>
        <dsp:cNvSpPr/>
      </dsp:nvSpPr>
      <dsp:spPr>
        <a:xfrm>
          <a:off x="3550337" y="504587"/>
          <a:ext cx="1556030" cy="460800"/>
        </a:xfrm>
        <a:prstGeom prst="rect">
          <a:avLst/>
        </a:prstGeom>
        <a:solidFill>
          <a:srgbClr val="C55A1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When</a:t>
          </a:r>
        </a:p>
      </dsp:txBody>
      <dsp:txXfrm>
        <a:off x="3550337" y="504587"/>
        <a:ext cx="1556030" cy="460800"/>
      </dsp:txXfrm>
    </dsp:sp>
    <dsp:sp modelId="{E499BE52-896B-40DC-BD70-135A361782D2}">
      <dsp:nvSpPr>
        <dsp:cNvPr id="0" name=""/>
        <dsp:cNvSpPr/>
      </dsp:nvSpPr>
      <dsp:spPr>
        <a:xfrm>
          <a:off x="3550337" y="965387"/>
          <a:ext cx="1556030" cy="2594025"/>
        </a:xfrm>
        <a:prstGeom prst="rect">
          <a:avLst/>
        </a:prstGeom>
        <a:solidFill>
          <a:srgbClr val="EA8F4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PES data collection is undertaken shortly after completion of Census enumeration as per the UN guidelines </a:t>
          </a:r>
          <a:endParaRPr lang="en-US" sz="1600" kern="1200" dirty="0"/>
        </a:p>
      </dsp:txBody>
      <dsp:txXfrm>
        <a:off x="3550337" y="965387"/>
        <a:ext cx="1556030" cy="2594025"/>
      </dsp:txXfrm>
    </dsp:sp>
    <dsp:sp modelId="{3D04286A-FDB1-462A-B5C1-30A63E3D0E28}">
      <dsp:nvSpPr>
        <dsp:cNvPr id="0" name=""/>
        <dsp:cNvSpPr/>
      </dsp:nvSpPr>
      <dsp:spPr>
        <a:xfrm>
          <a:off x="5324211" y="504587"/>
          <a:ext cx="1556030" cy="460800"/>
        </a:xfrm>
        <a:prstGeom prst="rect">
          <a:avLst/>
        </a:prstGeom>
        <a:solidFill>
          <a:srgbClr val="EA8F4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How</a:t>
          </a:r>
        </a:p>
      </dsp:txBody>
      <dsp:txXfrm>
        <a:off x="5324211" y="504587"/>
        <a:ext cx="1556030" cy="460800"/>
      </dsp:txXfrm>
    </dsp:sp>
    <dsp:sp modelId="{209E3F34-E282-4EBA-BA0B-7447E3A95B40}">
      <dsp:nvSpPr>
        <dsp:cNvPr id="0" name=""/>
        <dsp:cNvSpPr/>
      </dsp:nvSpPr>
      <dsp:spPr>
        <a:xfrm>
          <a:off x="5324211" y="965387"/>
          <a:ext cx="1556030" cy="2594025"/>
        </a:xfrm>
        <a:prstGeom prst="rect">
          <a:avLst/>
        </a:prstGeom>
        <a:solidFill>
          <a:srgbClr val="C55A1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It identifies how many households and persons were erroneously included, missed or double counted in the Census</a:t>
          </a:r>
          <a:endParaRPr lang="en-US" sz="1600" kern="1200"/>
        </a:p>
      </dsp:txBody>
      <dsp:txXfrm>
        <a:off x="5324211" y="965387"/>
        <a:ext cx="1556030" cy="2594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44A7C-3BF4-4832-AB6B-AA5D5D4303E8}">
      <dsp:nvSpPr>
        <dsp:cNvPr id="0" name=""/>
        <dsp:cNvSpPr/>
      </dsp:nvSpPr>
      <dsp:spPr>
        <a:xfrm>
          <a:off x="1868591" y="0"/>
          <a:ext cx="1510523" cy="1420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FEE11-508B-4309-9913-3E453E395992}">
      <dsp:nvSpPr>
        <dsp:cNvPr id="0" name=""/>
        <dsp:cNvSpPr/>
      </dsp:nvSpPr>
      <dsp:spPr>
        <a:xfrm>
          <a:off x="465962" y="1623226"/>
          <a:ext cx="4315781" cy="60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100" kern="1200" dirty="0"/>
            <a:t>Data Collection &amp; Analysis</a:t>
          </a:r>
        </a:p>
      </dsp:txBody>
      <dsp:txXfrm>
        <a:off x="465962" y="1623226"/>
        <a:ext cx="4315781" cy="608836"/>
      </dsp:txXfrm>
    </dsp:sp>
    <dsp:sp modelId="{7DFFF0E7-0363-4099-82B7-51F29B2EAF55}">
      <dsp:nvSpPr>
        <dsp:cNvPr id="0" name=""/>
        <dsp:cNvSpPr/>
      </dsp:nvSpPr>
      <dsp:spPr>
        <a:xfrm>
          <a:off x="465962" y="2326299"/>
          <a:ext cx="4315781" cy="268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collection ended </a:t>
          </a:r>
          <a:r>
            <a:rPr lang="en-US" sz="2000" kern="1200" dirty="0" smtClean="0"/>
            <a:t>on </a:t>
          </a:r>
          <a:r>
            <a:rPr lang="en-US" sz="2000" kern="1200" dirty="0"/>
            <a:t>31 May 2022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Stats SA is in the process of: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rgbClr val="38B935"/>
              </a:solidFill>
            </a:rPr>
            <a:t>Structural Editing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rgbClr val="38B935"/>
              </a:solidFill>
            </a:rPr>
            <a:t>Data Confrontation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rgbClr val="38B935"/>
              </a:solidFill>
            </a:rPr>
            <a:t>Data Coding and Editing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accent2"/>
              </a:solidFill>
            </a:rPr>
            <a:t>Weighting and Estimation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accent2"/>
              </a:solidFill>
            </a:rPr>
            <a:t>Analysis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accent2"/>
              </a:solidFill>
            </a:rPr>
            <a:t>Report Writing</a:t>
          </a:r>
        </a:p>
      </dsp:txBody>
      <dsp:txXfrm>
        <a:off x="465962" y="2326299"/>
        <a:ext cx="4315781" cy="2683682"/>
      </dsp:txXfrm>
    </dsp:sp>
    <dsp:sp modelId="{3B60509E-39F5-4DEB-AFB3-C4CF60503F70}">
      <dsp:nvSpPr>
        <dsp:cNvPr id="0" name=""/>
        <dsp:cNvSpPr/>
      </dsp:nvSpPr>
      <dsp:spPr>
        <a:xfrm>
          <a:off x="6895587" y="0"/>
          <a:ext cx="1510523" cy="1420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AF13-3539-4D4A-8E41-F2A125A257D3}">
      <dsp:nvSpPr>
        <dsp:cNvPr id="0" name=""/>
        <dsp:cNvSpPr/>
      </dsp:nvSpPr>
      <dsp:spPr>
        <a:xfrm>
          <a:off x="5537005" y="1623226"/>
          <a:ext cx="4315781" cy="60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100" kern="1200"/>
            <a:t>Data Release</a:t>
          </a:r>
        </a:p>
      </dsp:txBody>
      <dsp:txXfrm>
        <a:off x="5537005" y="1623226"/>
        <a:ext cx="4315781" cy="608836"/>
      </dsp:txXfrm>
    </dsp:sp>
    <dsp:sp modelId="{F6969C20-DD08-48A5-96B3-A29CD67CCA3E}">
      <dsp:nvSpPr>
        <dsp:cNvPr id="0" name=""/>
        <dsp:cNvSpPr/>
      </dsp:nvSpPr>
      <dsp:spPr>
        <a:xfrm>
          <a:off x="5537005" y="2326299"/>
          <a:ext cx="4315781" cy="268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Based on the envisaged Post Enumeration Survey (PES) and downstream processes, final census data is scheduled to be released in 12 months time after</a:t>
          </a:r>
        </a:p>
      </dsp:txBody>
      <dsp:txXfrm>
        <a:off x="5537005" y="2326299"/>
        <a:ext cx="4315781" cy="2683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0.46939</cdr:y>
    </cdr:from>
    <cdr:to>
      <cdr:x>0.61552</cdr:x>
      <cdr:y>0.72854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0.22222</cdr:x>
      <cdr:y>0.28571</cdr:y>
    </cdr:from>
    <cdr:to>
      <cdr:x>0.50441</cdr:x>
      <cdr:y>0.54487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77CCD-F8AA-49F8-9A31-A90A00F8396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CD581-E527-4E17-902F-F734C07433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15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388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706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reform: Final stages before presenting to Cabinet:</a:t>
            </a:r>
            <a:r>
              <a:rPr lang="en-US" sz="2000" baseline="0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/>
              <a:t>Minister to provide feedback to the upcoming Ministerial Cluster on Governance, State Capacity and Institutional Development</a:t>
            </a:r>
            <a:r>
              <a:rPr lang="en-GB" sz="1800" dirty="0"/>
              <a:t> meeting </a:t>
            </a:r>
            <a:r>
              <a:rPr lang="en-ZA" sz="1800" dirty="0"/>
              <a:t>in preparation for tabling the Bill at Cabinet before processing by Parliament</a:t>
            </a:r>
          </a:p>
          <a:p>
            <a:pPr>
              <a:buFont typeface="Wingdings" panose="05000000000000000000" pitchFamily="2" charset="2"/>
              <a:buNone/>
            </a:pPr>
            <a:endParaRPr lang="en-ZA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partnerships in the making: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MOU with MISA for co-funding NFCM nearing completion; Technical teams meeting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000000"/>
                </a:solidFill>
              </a:rPr>
              <a:t>Engagements on accessing the National Population Register (NPR)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ZA" sz="1800" dirty="0">
                <a:solidFill>
                  <a:srgbClr val="307ABD"/>
                </a:solidFill>
                <a:cs typeface="Arial" panose="020B0604020202020204" pitchFamily="34" charset="0"/>
              </a:rPr>
              <a:t>Signed MOU with Department of Home Affairs and the </a:t>
            </a:r>
            <a:r>
              <a:rPr lang="en-GB" sz="1800" dirty="0">
                <a:solidFill>
                  <a:srgbClr val="307ABD"/>
                </a:solidFill>
                <a:cs typeface="Arial" panose="020B0604020202020204" pitchFamily="34" charset="0"/>
              </a:rPr>
              <a:t>Companies and Intellectual Property Commission (</a:t>
            </a:r>
            <a:r>
              <a:rPr lang="en-ZA" sz="1800" dirty="0">
                <a:solidFill>
                  <a:srgbClr val="307ABD"/>
                </a:solidFill>
                <a:cs typeface="Arial" panose="020B0604020202020204" pitchFamily="34" charset="0"/>
              </a:rPr>
              <a:t>CIPC)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MOU signed between Stats SA and Community Schemes </a:t>
            </a:r>
            <a:r>
              <a:rPr lang="en-GB" sz="1800" dirty="0" err="1">
                <a:solidFill>
                  <a:srgbClr val="000000"/>
                </a:solidFill>
              </a:rPr>
              <a:t>Ombud</a:t>
            </a:r>
            <a:r>
              <a:rPr lang="en-GB" sz="1800" dirty="0">
                <a:solidFill>
                  <a:srgbClr val="000000"/>
                </a:solidFill>
              </a:rPr>
              <a:t> Service (CSOS)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1950" dirty="0">
                <a:solidFill>
                  <a:srgbClr val="000000"/>
                </a:solidFill>
              </a:rPr>
              <a:t>MOU with DWS signed for SEEA-Water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000000"/>
                </a:solidFill>
              </a:rPr>
              <a:t>Engaging UNSD, EU, SANBI and </a:t>
            </a:r>
            <a:r>
              <a:rPr lang="en-GB" sz="1950" dirty="0" err="1">
                <a:solidFill>
                  <a:srgbClr val="000000"/>
                </a:solidFill>
              </a:rPr>
              <a:t>Dept</a:t>
            </a:r>
            <a:r>
              <a:rPr lang="en-GB" sz="1950" dirty="0">
                <a:solidFill>
                  <a:srgbClr val="000000"/>
                </a:solidFill>
              </a:rPr>
              <a:t> FFE on collaborating on 3-5 year project, around ZAR50-75m, link to G20 data-gap initiatives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ZA" sz="1800" dirty="0">
              <a:solidFill>
                <a:srgbClr val="307ABD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sz="1800" dirty="0"/>
          </a:p>
          <a:p>
            <a:pPr lvl="1">
              <a:buFont typeface="Wingdings" panose="05000000000000000000" pitchFamily="2" charset="2"/>
              <a:buNone/>
            </a:pPr>
            <a:endParaRPr lang="en-US" sz="1800" dirty="0">
              <a:solidFill>
                <a:srgbClr val="307A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694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US" sz="1800" dirty="0">
              <a:solidFill>
                <a:srgbClr val="307A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484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37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523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272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3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1"/>
          </a:xfrm>
          <a:custGeom>
            <a:avLst/>
            <a:gdLst>
              <a:gd name="connsiteX0" fmla="*/ 0 w 9144000"/>
              <a:gd name="connsiteY0" fmla="*/ 0 h 6858001"/>
              <a:gd name="connsiteX1" fmla="*/ 9144000 w 9144000"/>
              <a:gd name="connsiteY1" fmla="*/ 0 h 6858001"/>
              <a:gd name="connsiteX2" fmla="*/ 9144000 w 9144000"/>
              <a:gd name="connsiteY2" fmla="*/ 6858001 h 6858001"/>
              <a:gd name="connsiteX3" fmla="*/ 0 w 9144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1">
                <a:moveTo>
                  <a:pt x="0" y="0"/>
                </a:moveTo>
                <a:lnTo>
                  <a:pt x="9144000" y="0"/>
                </a:lnTo>
                <a:lnTo>
                  <a:pt x="9144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17D2-8E46-400C-8469-90260C5D3B86}" type="datetime1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WWW.COMPANY.COM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F1F-CE2D-4211-A641-4EB07C509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406" y="1124744"/>
            <a:ext cx="107531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2657"/>
            <a:ext cx="10752499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37536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61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75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232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82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094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433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506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88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C179-D840-4D7F-8279-C84DA573F2C3}" type="datetimeFigureOut">
              <a:rPr lang="en-ZA" smtClean="0"/>
              <a:t>2022/10/09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7C88-6759-4CB9-9F49-BEEEB5D5E5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10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" y="5307610"/>
            <a:ext cx="12189600" cy="137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" y="-1793052"/>
            <a:ext cx="12293600" cy="8651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0300" y="3657600"/>
            <a:ext cx="584200" cy="482600"/>
          </a:xfrm>
          <a:prstGeom prst="rect">
            <a:avLst/>
          </a:prstGeom>
          <a:solidFill>
            <a:srgbClr val="101C32"/>
          </a:solidFill>
          <a:ln>
            <a:solidFill>
              <a:srgbClr val="10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18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3546417" y="138945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2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profile</a:t>
            </a:r>
          </a:p>
        </p:txBody>
      </p:sp>
      <p:grpSp>
        <p:nvGrpSpPr>
          <p:cNvPr id="139" name="组合 28"/>
          <p:cNvGrpSpPr/>
          <p:nvPr/>
        </p:nvGrpSpPr>
        <p:grpSpPr>
          <a:xfrm>
            <a:off x="2023551" y="1964310"/>
            <a:ext cx="3132536" cy="42863"/>
            <a:chOff x="4860131" y="2378869"/>
            <a:chExt cx="4176715" cy="57150"/>
          </a:xfrm>
          <a:solidFill>
            <a:schemeClr val="tx2">
              <a:lumMod val="75000"/>
            </a:schemeClr>
          </a:solidFill>
        </p:grpSpPr>
        <p:sp>
          <p:nvSpPr>
            <p:cNvPr id="140" name="椭圆 41"/>
            <p:cNvSpPr/>
            <p:nvPr/>
          </p:nvSpPr>
          <p:spPr>
            <a:xfrm>
              <a:off x="486013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1" name="椭圆 42"/>
            <p:cNvSpPr/>
            <p:nvPr/>
          </p:nvSpPr>
          <p:spPr>
            <a:xfrm>
              <a:off x="500062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2" name="椭圆 43"/>
            <p:cNvSpPr/>
            <p:nvPr/>
          </p:nvSpPr>
          <p:spPr>
            <a:xfrm>
              <a:off x="514111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3" name="椭圆 44"/>
            <p:cNvSpPr/>
            <p:nvPr/>
          </p:nvSpPr>
          <p:spPr>
            <a:xfrm>
              <a:off x="5283994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4" name="椭圆 45"/>
            <p:cNvSpPr/>
            <p:nvPr/>
          </p:nvSpPr>
          <p:spPr>
            <a:xfrm>
              <a:off x="542686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5" name="椭圆 46"/>
            <p:cNvSpPr/>
            <p:nvPr/>
          </p:nvSpPr>
          <p:spPr>
            <a:xfrm>
              <a:off x="5569744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6" name="椭圆 47"/>
            <p:cNvSpPr/>
            <p:nvPr/>
          </p:nvSpPr>
          <p:spPr>
            <a:xfrm>
              <a:off x="571261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7" name="椭圆 48"/>
            <p:cNvSpPr/>
            <p:nvPr/>
          </p:nvSpPr>
          <p:spPr>
            <a:xfrm>
              <a:off x="585311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8" name="椭圆 49"/>
            <p:cNvSpPr/>
            <p:nvPr/>
          </p:nvSpPr>
          <p:spPr>
            <a:xfrm>
              <a:off x="599360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9" name="椭圆 29"/>
            <p:cNvSpPr/>
            <p:nvPr/>
          </p:nvSpPr>
          <p:spPr>
            <a:xfrm>
              <a:off x="6136482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0" name="椭圆 51"/>
            <p:cNvSpPr/>
            <p:nvPr/>
          </p:nvSpPr>
          <p:spPr>
            <a:xfrm>
              <a:off x="627935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1" name="椭圆 52"/>
            <p:cNvSpPr/>
            <p:nvPr/>
          </p:nvSpPr>
          <p:spPr>
            <a:xfrm>
              <a:off x="6422232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2" name="椭圆 53"/>
            <p:cNvSpPr/>
            <p:nvPr/>
          </p:nvSpPr>
          <p:spPr>
            <a:xfrm>
              <a:off x="656510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3" name="椭圆 54"/>
            <p:cNvSpPr/>
            <p:nvPr/>
          </p:nvSpPr>
          <p:spPr>
            <a:xfrm>
              <a:off x="670560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4" name="椭圆 55"/>
            <p:cNvSpPr/>
            <p:nvPr/>
          </p:nvSpPr>
          <p:spPr>
            <a:xfrm>
              <a:off x="684609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5" name="椭圆 56"/>
            <p:cNvSpPr/>
            <p:nvPr/>
          </p:nvSpPr>
          <p:spPr>
            <a:xfrm>
              <a:off x="6988970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6" name="椭圆 57"/>
            <p:cNvSpPr/>
            <p:nvPr/>
          </p:nvSpPr>
          <p:spPr>
            <a:xfrm>
              <a:off x="713184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7" name="椭圆 58"/>
            <p:cNvSpPr/>
            <p:nvPr/>
          </p:nvSpPr>
          <p:spPr>
            <a:xfrm>
              <a:off x="7274720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8" name="椭圆 59"/>
            <p:cNvSpPr/>
            <p:nvPr/>
          </p:nvSpPr>
          <p:spPr>
            <a:xfrm>
              <a:off x="741759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9" name="椭圆 60"/>
            <p:cNvSpPr/>
            <p:nvPr/>
          </p:nvSpPr>
          <p:spPr>
            <a:xfrm>
              <a:off x="755808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0" name="椭圆 61"/>
            <p:cNvSpPr/>
            <p:nvPr/>
          </p:nvSpPr>
          <p:spPr>
            <a:xfrm>
              <a:off x="769858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1" name="椭圆 62"/>
            <p:cNvSpPr/>
            <p:nvPr/>
          </p:nvSpPr>
          <p:spPr>
            <a:xfrm>
              <a:off x="7841458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2" name="椭圆 63"/>
            <p:cNvSpPr/>
            <p:nvPr/>
          </p:nvSpPr>
          <p:spPr>
            <a:xfrm>
              <a:off x="798433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3" name="椭圆 64"/>
            <p:cNvSpPr/>
            <p:nvPr/>
          </p:nvSpPr>
          <p:spPr>
            <a:xfrm>
              <a:off x="8127208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4" name="椭圆 65"/>
            <p:cNvSpPr/>
            <p:nvPr/>
          </p:nvSpPr>
          <p:spPr>
            <a:xfrm>
              <a:off x="827008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5" name="椭圆 66"/>
            <p:cNvSpPr/>
            <p:nvPr/>
          </p:nvSpPr>
          <p:spPr>
            <a:xfrm>
              <a:off x="841057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6" name="椭圆 67"/>
            <p:cNvSpPr/>
            <p:nvPr/>
          </p:nvSpPr>
          <p:spPr>
            <a:xfrm>
              <a:off x="855107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7" name="椭圆 68"/>
            <p:cNvSpPr/>
            <p:nvPr/>
          </p:nvSpPr>
          <p:spPr>
            <a:xfrm>
              <a:off x="8693946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8" name="椭圆 69"/>
            <p:cNvSpPr/>
            <p:nvPr/>
          </p:nvSpPr>
          <p:spPr>
            <a:xfrm>
              <a:off x="883682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9" name="椭圆 70"/>
            <p:cNvSpPr/>
            <p:nvPr/>
          </p:nvSpPr>
          <p:spPr>
            <a:xfrm>
              <a:off x="8979696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35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</p:grpSp>
      <p:graphicFrame>
        <p:nvGraphicFramePr>
          <p:cNvPr id="75" name="Chart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489322"/>
              </p:ext>
            </p:extLst>
          </p:nvPr>
        </p:nvGraphicFramePr>
        <p:xfrm>
          <a:off x="6871076" y="1131310"/>
          <a:ext cx="4032448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3361823" y="4694925"/>
            <a:ext cx="419630" cy="594240"/>
            <a:chOff x="9031288" y="2247900"/>
            <a:chExt cx="677862" cy="914400"/>
          </a:xfrm>
          <a:solidFill>
            <a:schemeClr val="accent4">
              <a:lumMod val="75000"/>
            </a:schemeClr>
          </a:solidFill>
        </p:grpSpPr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9144000" y="2247900"/>
              <a:ext cx="452437" cy="457200"/>
            </a:xfrm>
            <a:custGeom>
              <a:avLst/>
              <a:gdLst>
                <a:gd name="T0" fmla="*/ 409 w 819"/>
                <a:gd name="T1" fmla="*/ 819 h 819"/>
                <a:gd name="T2" fmla="*/ 819 w 819"/>
                <a:gd name="T3" fmla="*/ 410 h 819"/>
                <a:gd name="T4" fmla="*/ 409 w 819"/>
                <a:gd name="T5" fmla="*/ 0 h 819"/>
                <a:gd name="T6" fmla="*/ 0 w 819"/>
                <a:gd name="T7" fmla="*/ 410 h 819"/>
                <a:gd name="T8" fmla="*/ 409 w 819"/>
                <a:gd name="T9" fmla="*/ 819 h 819"/>
                <a:gd name="T10" fmla="*/ 307 w 819"/>
                <a:gd name="T11" fmla="*/ 205 h 819"/>
                <a:gd name="T12" fmla="*/ 717 w 819"/>
                <a:gd name="T13" fmla="*/ 410 h 819"/>
                <a:gd name="T14" fmla="*/ 409 w 819"/>
                <a:gd name="T15" fmla="*/ 717 h 819"/>
                <a:gd name="T16" fmla="*/ 102 w 819"/>
                <a:gd name="T17" fmla="*/ 410 h 819"/>
                <a:gd name="T18" fmla="*/ 307 w 819"/>
                <a:gd name="T19" fmla="*/ 205 h 819"/>
                <a:gd name="T20" fmla="*/ 307 w 819"/>
                <a:gd name="T21" fmla="*/ 205 h 819"/>
                <a:gd name="T22" fmla="*/ 307 w 819"/>
                <a:gd name="T23" fmla="*/ 205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9" h="819">
                  <a:moveTo>
                    <a:pt x="409" y="819"/>
                  </a:moveTo>
                  <a:cubicBezTo>
                    <a:pt x="636" y="819"/>
                    <a:pt x="819" y="636"/>
                    <a:pt x="819" y="410"/>
                  </a:cubicBezTo>
                  <a:cubicBezTo>
                    <a:pt x="819" y="183"/>
                    <a:pt x="636" y="0"/>
                    <a:pt x="409" y="0"/>
                  </a:cubicBezTo>
                  <a:cubicBezTo>
                    <a:pt x="183" y="0"/>
                    <a:pt x="0" y="183"/>
                    <a:pt x="0" y="410"/>
                  </a:cubicBezTo>
                  <a:cubicBezTo>
                    <a:pt x="0" y="636"/>
                    <a:pt x="183" y="819"/>
                    <a:pt x="409" y="819"/>
                  </a:cubicBezTo>
                  <a:close/>
                  <a:moveTo>
                    <a:pt x="307" y="205"/>
                  </a:moveTo>
                  <a:cubicBezTo>
                    <a:pt x="366" y="264"/>
                    <a:pt x="409" y="410"/>
                    <a:pt x="717" y="410"/>
                  </a:cubicBezTo>
                  <a:cubicBezTo>
                    <a:pt x="717" y="579"/>
                    <a:pt x="579" y="717"/>
                    <a:pt x="409" y="717"/>
                  </a:cubicBezTo>
                  <a:cubicBezTo>
                    <a:pt x="240" y="717"/>
                    <a:pt x="102" y="579"/>
                    <a:pt x="102" y="410"/>
                  </a:cubicBezTo>
                  <a:cubicBezTo>
                    <a:pt x="102" y="410"/>
                    <a:pt x="221" y="337"/>
                    <a:pt x="307" y="205"/>
                  </a:cubicBezTo>
                  <a:close/>
                  <a:moveTo>
                    <a:pt x="307" y="205"/>
                  </a:moveTo>
                  <a:cubicBezTo>
                    <a:pt x="307" y="205"/>
                    <a:pt x="307" y="205"/>
                    <a:pt x="307" y="205"/>
                  </a:cubicBezTo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67"/>
            <p:cNvSpPr>
              <a:spLocks noEditPoints="1"/>
            </p:cNvSpPr>
            <p:nvPr/>
          </p:nvSpPr>
          <p:spPr bwMode="auto">
            <a:xfrm>
              <a:off x="9313863" y="2762250"/>
              <a:ext cx="112712" cy="285750"/>
            </a:xfrm>
            <a:custGeom>
              <a:avLst/>
              <a:gdLst>
                <a:gd name="T0" fmla="*/ 35 w 71"/>
                <a:gd name="T1" fmla="*/ 0 h 180"/>
                <a:gd name="T2" fmla="*/ 0 w 71"/>
                <a:gd name="T3" fmla="*/ 36 h 180"/>
                <a:gd name="T4" fmla="*/ 35 w 71"/>
                <a:gd name="T5" fmla="*/ 180 h 180"/>
                <a:gd name="T6" fmla="*/ 71 w 71"/>
                <a:gd name="T7" fmla="*/ 36 h 180"/>
                <a:gd name="T8" fmla="*/ 35 w 71"/>
                <a:gd name="T9" fmla="*/ 0 h 180"/>
                <a:gd name="T10" fmla="*/ 35 w 71"/>
                <a:gd name="T11" fmla="*/ 0 h 180"/>
                <a:gd name="T12" fmla="*/ 35 w 71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0">
                  <a:moveTo>
                    <a:pt x="35" y="0"/>
                  </a:moveTo>
                  <a:lnTo>
                    <a:pt x="0" y="36"/>
                  </a:lnTo>
                  <a:lnTo>
                    <a:pt x="35" y="180"/>
                  </a:lnTo>
                  <a:lnTo>
                    <a:pt x="71" y="36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9313863" y="2762250"/>
              <a:ext cx="112712" cy="285750"/>
            </a:xfrm>
            <a:custGeom>
              <a:avLst/>
              <a:gdLst>
                <a:gd name="T0" fmla="*/ 35 w 71"/>
                <a:gd name="T1" fmla="*/ 0 h 180"/>
                <a:gd name="T2" fmla="*/ 0 w 71"/>
                <a:gd name="T3" fmla="*/ 36 h 180"/>
                <a:gd name="T4" fmla="*/ 35 w 71"/>
                <a:gd name="T5" fmla="*/ 180 h 180"/>
                <a:gd name="T6" fmla="*/ 71 w 71"/>
                <a:gd name="T7" fmla="*/ 36 h 180"/>
                <a:gd name="T8" fmla="*/ 35 w 71"/>
                <a:gd name="T9" fmla="*/ 0 h 180"/>
                <a:gd name="T10" fmla="*/ 35 w 71"/>
                <a:gd name="T11" fmla="*/ 0 h 180"/>
                <a:gd name="T12" fmla="*/ 35 w 71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0">
                  <a:moveTo>
                    <a:pt x="35" y="0"/>
                  </a:moveTo>
                  <a:lnTo>
                    <a:pt x="0" y="36"/>
                  </a:lnTo>
                  <a:lnTo>
                    <a:pt x="35" y="180"/>
                  </a:lnTo>
                  <a:lnTo>
                    <a:pt x="71" y="36"/>
                  </a:lnTo>
                  <a:lnTo>
                    <a:pt x="35" y="0"/>
                  </a:lnTo>
                  <a:moveTo>
                    <a:pt x="35" y="0"/>
                  </a:moveTo>
                  <a:lnTo>
                    <a:pt x="35" y="0"/>
                  </a:lnTo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9"/>
            <p:cNvSpPr>
              <a:spLocks noEditPoints="1"/>
            </p:cNvSpPr>
            <p:nvPr/>
          </p:nvSpPr>
          <p:spPr bwMode="auto">
            <a:xfrm>
              <a:off x="9399588" y="2762250"/>
              <a:ext cx="309562" cy="400050"/>
            </a:xfrm>
            <a:custGeom>
              <a:avLst/>
              <a:gdLst>
                <a:gd name="T0" fmla="*/ 355 w 560"/>
                <a:gd name="T1" fmla="*/ 0 h 716"/>
                <a:gd name="T2" fmla="*/ 90 w 560"/>
                <a:gd name="T3" fmla="*/ 0 h 716"/>
                <a:gd name="T4" fmla="*/ 161 w 560"/>
                <a:gd name="T5" fmla="*/ 71 h 716"/>
                <a:gd name="T6" fmla="*/ 0 w 560"/>
                <a:gd name="T7" fmla="*/ 716 h 716"/>
                <a:gd name="T8" fmla="*/ 457 w 560"/>
                <a:gd name="T9" fmla="*/ 716 h 716"/>
                <a:gd name="T10" fmla="*/ 560 w 560"/>
                <a:gd name="T11" fmla="*/ 614 h 716"/>
                <a:gd name="T12" fmla="*/ 560 w 560"/>
                <a:gd name="T13" fmla="*/ 204 h 716"/>
                <a:gd name="T14" fmla="*/ 355 w 560"/>
                <a:gd name="T15" fmla="*/ 0 h 716"/>
                <a:gd name="T16" fmla="*/ 355 w 560"/>
                <a:gd name="T17" fmla="*/ 0 h 716"/>
                <a:gd name="T18" fmla="*/ 355 w 560"/>
                <a:gd name="T1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716">
                  <a:moveTo>
                    <a:pt x="35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457" y="716"/>
                    <a:pt x="457" y="716"/>
                    <a:pt x="457" y="716"/>
                  </a:cubicBezTo>
                  <a:cubicBezTo>
                    <a:pt x="514" y="716"/>
                    <a:pt x="560" y="671"/>
                    <a:pt x="560" y="614"/>
                  </a:cubicBezTo>
                  <a:cubicBezTo>
                    <a:pt x="560" y="204"/>
                    <a:pt x="560" y="204"/>
                    <a:pt x="560" y="204"/>
                  </a:cubicBezTo>
                  <a:cubicBezTo>
                    <a:pt x="560" y="91"/>
                    <a:pt x="468" y="0"/>
                    <a:pt x="355" y="0"/>
                  </a:cubicBezTo>
                  <a:close/>
                  <a:moveTo>
                    <a:pt x="355" y="0"/>
                  </a:moveTo>
                  <a:cubicBezTo>
                    <a:pt x="355" y="0"/>
                    <a:pt x="355" y="0"/>
                    <a:pt x="355" y="0"/>
                  </a:cubicBezTo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9031288" y="2762250"/>
              <a:ext cx="309562" cy="400050"/>
            </a:xfrm>
            <a:custGeom>
              <a:avLst/>
              <a:gdLst>
                <a:gd name="T0" fmla="*/ 470 w 560"/>
                <a:gd name="T1" fmla="*/ 0 h 716"/>
                <a:gd name="T2" fmla="*/ 205 w 560"/>
                <a:gd name="T3" fmla="*/ 0 h 716"/>
                <a:gd name="T4" fmla="*/ 0 w 560"/>
                <a:gd name="T5" fmla="*/ 204 h 716"/>
                <a:gd name="T6" fmla="*/ 0 w 560"/>
                <a:gd name="T7" fmla="*/ 614 h 716"/>
                <a:gd name="T8" fmla="*/ 102 w 560"/>
                <a:gd name="T9" fmla="*/ 716 h 716"/>
                <a:gd name="T10" fmla="*/ 560 w 560"/>
                <a:gd name="T11" fmla="*/ 716 h 716"/>
                <a:gd name="T12" fmla="*/ 399 w 560"/>
                <a:gd name="T13" fmla="*/ 71 h 716"/>
                <a:gd name="T14" fmla="*/ 470 w 560"/>
                <a:gd name="T15" fmla="*/ 0 h 716"/>
                <a:gd name="T16" fmla="*/ 470 w 560"/>
                <a:gd name="T17" fmla="*/ 0 h 716"/>
                <a:gd name="T18" fmla="*/ 470 w 560"/>
                <a:gd name="T1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716">
                  <a:moveTo>
                    <a:pt x="47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92" y="0"/>
                    <a:pt x="0" y="91"/>
                    <a:pt x="0" y="204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0" y="671"/>
                    <a:pt x="46" y="716"/>
                    <a:pt x="102" y="716"/>
                  </a:cubicBezTo>
                  <a:cubicBezTo>
                    <a:pt x="560" y="716"/>
                    <a:pt x="560" y="716"/>
                    <a:pt x="560" y="716"/>
                  </a:cubicBezTo>
                  <a:cubicBezTo>
                    <a:pt x="399" y="71"/>
                    <a:pt x="399" y="71"/>
                    <a:pt x="399" y="71"/>
                  </a:cubicBezTo>
                  <a:lnTo>
                    <a:pt x="470" y="0"/>
                  </a:lnTo>
                  <a:close/>
                  <a:moveTo>
                    <a:pt x="470" y="0"/>
                  </a:moveTo>
                  <a:cubicBezTo>
                    <a:pt x="470" y="0"/>
                    <a:pt x="470" y="0"/>
                    <a:pt x="470" y="0"/>
                  </a:cubicBezTo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855219" y="4713101"/>
            <a:ext cx="440365" cy="590664"/>
            <a:chOff x="8434388" y="1550988"/>
            <a:chExt cx="655637" cy="908050"/>
          </a:xfrm>
          <a:solidFill>
            <a:schemeClr val="tx2"/>
          </a:solidFill>
        </p:grpSpPr>
        <p:sp>
          <p:nvSpPr>
            <p:cNvPr id="83" name="Freeform 61"/>
            <p:cNvSpPr>
              <a:spLocks noEditPoints="1"/>
            </p:cNvSpPr>
            <p:nvPr/>
          </p:nvSpPr>
          <p:spPr bwMode="auto">
            <a:xfrm>
              <a:off x="8570913" y="1550988"/>
              <a:ext cx="382587" cy="385763"/>
            </a:xfrm>
            <a:custGeom>
              <a:avLst/>
              <a:gdLst>
                <a:gd name="T0" fmla="*/ 110 w 110"/>
                <a:gd name="T1" fmla="*/ 55 h 110"/>
                <a:gd name="T2" fmla="*/ 55 w 110"/>
                <a:gd name="T3" fmla="*/ 110 h 110"/>
                <a:gd name="T4" fmla="*/ 0 w 110"/>
                <a:gd name="T5" fmla="*/ 55 h 110"/>
                <a:gd name="T6" fmla="*/ 55 w 110"/>
                <a:gd name="T7" fmla="*/ 0 h 110"/>
                <a:gd name="T8" fmla="*/ 110 w 110"/>
                <a:gd name="T9" fmla="*/ 55 h 110"/>
                <a:gd name="T10" fmla="*/ 110 w 110"/>
                <a:gd name="T11" fmla="*/ 55 h 110"/>
                <a:gd name="T12" fmla="*/ 110 w 110"/>
                <a:gd name="T1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10">
                  <a:moveTo>
                    <a:pt x="110" y="55"/>
                  </a:moveTo>
                  <a:cubicBezTo>
                    <a:pt x="110" y="85"/>
                    <a:pt x="85" y="110"/>
                    <a:pt x="55" y="110"/>
                  </a:cubicBezTo>
                  <a:cubicBezTo>
                    <a:pt x="24" y="110"/>
                    <a:pt x="0" y="8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lose/>
                  <a:moveTo>
                    <a:pt x="110" y="55"/>
                  </a:moveTo>
                  <a:cubicBezTo>
                    <a:pt x="110" y="55"/>
                    <a:pt x="110" y="55"/>
                    <a:pt x="110" y="55"/>
                  </a:cubicBezTo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8434388" y="1951038"/>
              <a:ext cx="655637" cy="508000"/>
            </a:xfrm>
            <a:custGeom>
              <a:avLst/>
              <a:gdLst>
                <a:gd name="T0" fmla="*/ 117 w 188"/>
                <a:gd name="T1" fmla="*/ 0 h 145"/>
                <a:gd name="T2" fmla="*/ 71 w 188"/>
                <a:gd name="T3" fmla="*/ 0 h 145"/>
                <a:gd name="T4" fmla="*/ 0 w 188"/>
                <a:gd name="T5" fmla="*/ 70 h 145"/>
                <a:gd name="T6" fmla="*/ 0 w 188"/>
                <a:gd name="T7" fmla="*/ 128 h 145"/>
                <a:gd name="T8" fmla="*/ 0 w 188"/>
                <a:gd name="T9" fmla="*/ 128 h 145"/>
                <a:gd name="T10" fmla="*/ 4 w 188"/>
                <a:gd name="T11" fmla="*/ 130 h 145"/>
                <a:gd name="T12" fmla="*/ 100 w 188"/>
                <a:gd name="T13" fmla="*/ 145 h 145"/>
                <a:gd name="T14" fmla="*/ 184 w 188"/>
                <a:gd name="T15" fmla="*/ 129 h 145"/>
                <a:gd name="T16" fmla="*/ 187 w 188"/>
                <a:gd name="T17" fmla="*/ 128 h 145"/>
                <a:gd name="T18" fmla="*/ 188 w 188"/>
                <a:gd name="T19" fmla="*/ 128 h 145"/>
                <a:gd name="T20" fmla="*/ 188 w 188"/>
                <a:gd name="T21" fmla="*/ 70 h 145"/>
                <a:gd name="T22" fmla="*/ 117 w 188"/>
                <a:gd name="T23" fmla="*/ 0 h 145"/>
                <a:gd name="T24" fmla="*/ 105 w 188"/>
                <a:gd name="T25" fmla="*/ 111 h 145"/>
                <a:gd name="T26" fmla="*/ 95 w 188"/>
                <a:gd name="T27" fmla="*/ 126 h 145"/>
                <a:gd name="T28" fmla="*/ 94 w 188"/>
                <a:gd name="T29" fmla="*/ 126 h 145"/>
                <a:gd name="T30" fmla="*/ 94 w 188"/>
                <a:gd name="T31" fmla="*/ 126 h 145"/>
                <a:gd name="T32" fmla="*/ 94 w 188"/>
                <a:gd name="T33" fmla="*/ 126 h 145"/>
                <a:gd name="T34" fmla="*/ 84 w 188"/>
                <a:gd name="T35" fmla="*/ 111 h 145"/>
                <a:gd name="T36" fmla="*/ 84 w 188"/>
                <a:gd name="T37" fmla="*/ 110 h 145"/>
                <a:gd name="T38" fmla="*/ 89 w 188"/>
                <a:gd name="T39" fmla="*/ 39 h 145"/>
                <a:gd name="T40" fmla="*/ 89 w 188"/>
                <a:gd name="T41" fmla="*/ 38 h 145"/>
                <a:gd name="T42" fmla="*/ 99 w 188"/>
                <a:gd name="T43" fmla="*/ 38 h 145"/>
                <a:gd name="T44" fmla="*/ 100 w 188"/>
                <a:gd name="T45" fmla="*/ 39 h 145"/>
                <a:gd name="T46" fmla="*/ 105 w 188"/>
                <a:gd name="T47" fmla="*/ 110 h 145"/>
                <a:gd name="T48" fmla="*/ 105 w 188"/>
                <a:gd name="T49" fmla="*/ 111 h 145"/>
                <a:gd name="T50" fmla="*/ 100 w 188"/>
                <a:gd name="T51" fmla="*/ 36 h 145"/>
                <a:gd name="T52" fmla="*/ 89 w 188"/>
                <a:gd name="T53" fmla="*/ 36 h 145"/>
                <a:gd name="T54" fmla="*/ 79 w 188"/>
                <a:gd name="T55" fmla="*/ 15 h 145"/>
                <a:gd name="T56" fmla="*/ 82 w 188"/>
                <a:gd name="T57" fmla="*/ 11 h 145"/>
                <a:gd name="T58" fmla="*/ 106 w 188"/>
                <a:gd name="T59" fmla="*/ 11 h 145"/>
                <a:gd name="T60" fmla="*/ 110 w 188"/>
                <a:gd name="T61" fmla="*/ 15 h 145"/>
                <a:gd name="T62" fmla="*/ 100 w 188"/>
                <a:gd name="T63" fmla="*/ 36 h 145"/>
                <a:gd name="T64" fmla="*/ 100 w 188"/>
                <a:gd name="T65" fmla="*/ 36 h 145"/>
                <a:gd name="T66" fmla="*/ 100 w 188"/>
                <a:gd name="T67" fmla="*/ 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145">
                  <a:moveTo>
                    <a:pt x="117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1" y="141"/>
                    <a:pt x="73" y="145"/>
                    <a:pt x="100" y="145"/>
                  </a:cubicBezTo>
                  <a:cubicBezTo>
                    <a:pt x="152" y="145"/>
                    <a:pt x="182" y="130"/>
                    <a:pt x="184" y="129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8" y="32"/>
                    <a:pt x="156" y="0"/>
                    <a:pt x="117" y="0"/>
                  </a:cubicBezTo>
                  <a:close/>
                  <a:moveTo>
                    <a:pt x="105" y="111"/>
                  </a:moveTo>
                  <a:cubicBezTo>
                    <a:pt x="95" y="126"/>
                    <a:pt x="95" y="126"/>
                    <a:pt x="95" y="126"/>
                  </a:cubicBezTo>
                  <a:cubicBezTo>
                    <a:pt x="95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0" y="38"/>
                    <a:pt x="100" y="38"/>
                    <a:pt x="100" y="39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11"/>
                    <a:pt x="105" y="111"/>
                    <a:pt x="105" y="111"/>
                  </a:cubicBezTo>
                  <a:close/>
                  <a:moveTo>
                    <a:pt x="100" y="36"/>
                  </a:moveTo>
                  <a:cubicBezTo>
                    <a:pt x="89" y="36"/>
                    <a:pt x="89" y="36"/>
                    <a:pt x="89" y="3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3"/>
                    <a:pt x="80" y="11"/>
                    <a:pt x="82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8" y="11"/>
                    <a:pt x="110" y="13"/>
                    <a:pt x="110" y="15"/>
                  </a:cubicBezTo>
                  <a:lnTo>
                    <a:pt x="100" y="36"/>
                  </a:lnTo>
                  <a:close/>
                  <a:moveTo>
                    <a:pt x="100" y="36"/>
                  </a:moveTo>
                  <a:cubicBezTo>
                    <a:pt x="100" y="36"/>
                    <a:pt x="100" y="36"/>
                    <a:pt x="100" y="36"/>
                  </a:cubicBezTo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72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5" name="矩形 71"/>
          <p:cNvSpPr/>
          <p:nvPr/>
        </p:nvSpPr>
        <p:spPr>
          <a:xfrm>
            <a:off x="3485630" y="742289"/>
            <a:ext cx="624719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2">
              <a:lnSpc>
                <a:spcPct val="130000"/>
              </a:lnSpc>
              <a:defRPr/>
            </a:pP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30204" pitchFamily="34" charset="0"/>
                <a:ea typeface="微软雅黑" panose="020B0503020204020204" charset="-122"/>
              </a:rPr>
              <a:t>Filled posts by gender as at 31 March 2022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Helvetica" panose="020B060402020203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89FA092E-CB94-403C-896C-CC1E3179BB3C}"/>
              </a:ext>
            </a:extLst>
          </p:cNvPr>
          <p:cNvGraphicFramePr>
            <a:graphicFrameLocks noGrp="1"/>
          </p:cNvGraphicFramePr>
          <p:nvPr/>
        </p:nvGraphicFramePr>
        <p:xfrm>
          <a:off x="1043708" y="2447974"/>
          <a:ext cx="5098472" cy="182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725">
                  <a:extLst>
                    <a:ext uri="{9D8B030D-6E8A-4147-A177-3AD203B41FA5}">
                      <a16:colId xmlns:a16="http://schemas.microsoft.com/office/drawing/2014/main" val="3835211060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645517217"/>
                    </a:ext>
                  </a:extLst>
                </a:gridCol>
                <a:gridCol w="764019">
                  <a:extLst>
                    <a:ext uri="{9D8B030D-6E8A-4147-A177-3AD203B41FA5}">
                      <a16:colId xmlns:a16="http://schemas.microsoft.com/office/drawing/2014/main" val="1890158176"/>
                    </a:ext>
                  </a:extLst>
                </a:gridCol>
                <a:gridCol w="837543">
                  <a:extLst>
                    <a:ext uri="{9D8B030D-6E8A-4147-A177-3AD203B41FA5}">
                      <a16:colId xmlns:a16="http://schemas.microsoft.com/office/drawing/2014/main" val="1990309034"/>
                    </a:ext>
                  </a:extLst>
                </a:gridCol>
                <a:gridCol w="844071">
                  <a:extLst>
                    <a:ext uri="{9D8B030D-6E8A-4147-A177-3AD203B41FA5}">
                      <a16:colId xmlns:a16="http://schemas.microsoft.com/office/drawing/2014/main" val="4021008518"/>
                    </a:ext>
                  </a:extLst>
                </a:gridCol>
                <a:gridCol w="844071">
                  <a:extLst>
                    <a:ext uri="{9D8B030D-6E8A-4147-A177-3AD203B41FA5}">
                      <a16:colId xmlns:a16="http://schemas.microsoft.com/office/drawing/2014/main" val="2364043982"/>
                    </a:ext>
                  </a:extLst>
                </a:gridCol>
              </a:tblGrid>
              <a:tr h="893323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1895AD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1243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staff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1243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SMS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0" kern="1200" dirty="0">
                          <a:solidFill>
                            <a:srgbClr val="12437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1243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Stats 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1243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17366"/>
                  </a:ext>
                </a:extLst>
              </a:tr>
              <a:tr h="492657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30512"/>
                  </a:ext>
                </a:extLst>
              </a:tr>
              <a:tr h="44053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41,8%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920583"/>
                  </a:ext>
                </a:extLst>
              </a:tr>
            </a:tbl>
          </a:graphicData>
        </a:graphic>
      </p:graphicFrame>
      <p:sp>
        <p:nvSpPr>
          <p:cNvPr id="87" name="Rectangle 86"/>
          <p:cNvSpPr/>
          <p:nvPr/>
        </p:nvSpPr>
        <p:spPr>
          <a:xfrm>
            <a:off x="2542159" y="5379782"/>
            <a:ext cx="247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2">
              <a:defRPr/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posts:  2 674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D8FCE2A-B455-41D5-8FE5-FD03B0C82B2B}"/>
              </a:ext>
            </a:extLst>
          </p:cNvPr>
          <p:cNvSpPr/>
          <p:nvPr/>
        </p:nvSpPr>
        <p:spPr>
          <a:xfrm>
            <a:off x="8225550" y="5379782"/>
            <a:ext cx="2669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en-ZA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ZA" sz="11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Population figures sourced from Midyear Population Estimates 2020 – Stats SA</a:t>
            </a:r>
            <a:endParaRPr lang="en-ZA" sz="1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9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064" y="1628803"/>
            <a:ext cx="2760345" cy="1944215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9" name="矩形 50"/>
          <p:cNvSpPr/>
          <p:nvPr/>
        </p:nvSpPr>
        <p:spPr>
          <a:xfrm>
            <a:off x="2703190" y="149869"/>
            <a:ext cx="69126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performance</a:t>
            </a:r>
          </a:p>
          <a:p>
            <a:pPr algn="ctr">
              <a:defRPr/>
            </a:pPr>
            <a:r>
              <a:rPr lang="en-US" altLang="zh-CN" sz="2000" b="1" kern="100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(Woman at SMS level per programme as at March 2022)</a:t>
            </a:r>
            <a:endParaRPr lang="zh-CN" altLang="en-US" sz="2000" b="1" kern="100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矩形 55"/>
          <p:cNvSpPr/>
          <p:nvPr/>
        </p:nvSpPr>
        <p:spPr>
          <a:xfrm>
            <a:off x="1925752" y="1412775"/>
            <a:ext cx="9179128" cy="5140426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73" name="矩形 58"/>
          <p:cNvSpPr/>
          <p:nvPr/>
        </p:nvSpPr>
        <p:spPr>
          <a:xfrm flipV="1">
            <a:off x="2762093" y="4410550"/>
            <a:ext cx="598646" cy="2142650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pic>
        <p:nvPicPr>
          <p:cNvPr id="114" name="Picture 113" descr="https://content.gallup.com/origin/gallupinc/GallupSpaces/Production/Cms/WORKPLACEV9CMS/m2ko97fmmeghc4wzttsc3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r="28352" b="23982"/>
          <a:stretch/>
        </p:blipFill>
        <p:spPr bwMode="auto">
          <a:xfrm>
            <a:off x="1586370" y="2091476"/>
            <a:ext cx="2370872" cy="2336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123372" y="2235201"/>
          <a:ext cx="6616546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21135" y="1592384"/>
            <a:ext cx="4526065" cy="369332"/>
          </a:xfrm>
          <a:prstGeom prst="rect">
            <a:avLst/>
          </a:prstGeom>
          <a:noFill/>
          <a:ln w="57150">
            <a:solidFill>
              <a:srgbClr val="C7020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target for Women at SMS: 50%</a:t>
            </a:r>
            <a:endParaRPr lang="en-ZA" dirty="0"/>
          </a:p>
        </p:txBody>
      </p:sp>
      <p:sp>
        <p:nvSpPr>
          <p:cNvPr id="10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10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413" y="1674984"/>
            <a:ext cx="2760345" cy="1944215"/>
          </a:xfrm>
          <a:prstGeom prst="rect">
            <a:avLst/>
          </a:prstGeom>
          <a:solidFill>
            <a:srgbClr val="C68E3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9" name="矩形 50"/>
          <p:cNvSpPr/>
          <p:nvPr/>
        </p:nvSpPr>
        <p:spPr>
          <a:xfrm>
            <a:off x="3259935" y="163873"/>
            <a:ext cx="609577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performance</a:t>
            </a:r>
          </a:p>
          <a:p>
            <a:pPr algn="ctr">
              <a:defRPr/>
            </a:pPr>
            <a:r>
              <a:rPr lang="en-US" altLang="zh-CN" sz="2000" b="1" kern="100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(Organisational Age Profile as at March 2022)</a:t>
            </a:r>
            <a:endParaRPr lang="zh-CN" altLang="en-US" sz="2000" b="1" kern="100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矩形 55"/>
          <p:cNvSpPr/>
          <p:nvPr/>
        </p:nvSpPr>
        <p:spPr>
          <a:xfrm>
            <a:off x="1740102" y="1458956"/>
            <a:ext cx="9229928" cy="5069306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73" name="矩形 58"/>
          <p:cNvSpPr/>
          <p:nvPr/>
        </p:nvSpPr>
        <p:spPr>
          <a:xfrm flipV="1">
            <a:off x="2576442" y="4456733"/>
            <a:ext cx="598646" cy="2071529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41686" b="47625"/>
          <a:stretch/>
        </p:blipFill>
        <p:spPr bwMode="auto">
          <a:xfrm>
            <a:off x="1225469" y="2238538"/>
            <a:ext cx="2701946" cy="221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Chart 10"/>
          <p:cNvGraphicFramePr/>
          <p:nvPr/>
        </p:nvGraphicFramePr>
        <p:xfrm>
          <a:off x="4087390" y="1982179"/>
          <a:ext cx="6612903" cy="403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95455" y="1797511"/>
            <a:ext cx="3528392" cy="369332"/>
          </a:xfrm>
          <a:prstGeom prst="rect">
            <a:avLst/>
          </a:prstGeom>
          <a:noFill/>
          <a:ln w="57150">
            <a:solidFill>
              <a:srgbClr val="C68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target for Youth: 30%</a:t>
            </a:r>
            <a:endParaRPr lang="en-ZA" dirty="0"/>
          </a:p>
        </p:txBody>
      </p:sp>
      <p:sp>
        <p:nvSpPr>
          <p:cNvPr id="9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11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10" y="1628803"/>
            <a:ext cx="2760345" cy="1944215"/>
          </a:xfrm>
          <a:prstGeom prst="rect">
            <a:avLst/>
          </a:prstGeom>
          <a:solidFill>
            <a:srgbClr val="C68E3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9" name="矩形 50"/>
          <p:cNvSpPr/>
          <p:nvPr/>
        </p:nvSpPr>
        <p:spPr>
          <a:xfrm>
            <a:off x="3491697" y="163873"/>
            <a:ext cx="60163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performance</a:t>
            </a:r>
          </a:p>
          <a:p>
            <a:pPr algn="ctr">
              <a:defRPr/>
            </a:pPr>
            <a:r>
              <a:rPr lang="en-US" altLang="zh-CN" sz="2000" b="1" kern="100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Staff disability per programme as at March 2022</a:t>
            </a:r>
            <a:endParaRPr lang="zh-CN" altLang="en-US" sz="2000" b="1" kern="100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矩形 55"/>
          <p:cNvSpPr/>
          <p:nvPr/>
        </p:nvSpPr>
        <p:spPr>
          <a:xfrm>
            <a:off x="1435297" y="1412775"/>
            <a:ext cx="9962377" cy="4969553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73" name="矩形 58"/>
          <p:cNvSpPr/>
          <p:nvPr/>
        </p:nvSpPr>
        <p:spPr>
          <a:xfrm flipV="1">
            <a:off x="2271640" y="3500582"/>
            <a:ext cx="598646" cy="28817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706363" y="2132856"/>
          <a:ext cx="5505800" cy="326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https://unicphscat.blob.core.windows.net/images-prd/s0002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8" y="1934311"/>
            <a:ext cx="2060807" cy="20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68938363"/>
              </p:ext>
            </p:extLst>
          </p:nvPr>
        </p:nvGraphicFramePr>
        <p:xfrm>
          <a:off x="3616074" y="2450156"/>
          <a:ext cx="7439853" cy="366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91760" y="1749645"/>
            <a:ext cx="3528392" cy="369332"/>
          </a:xfrm>
          <a:prstGeom prst="rect">
            <a:avLst/>
          </a:prstGeom>
          <a:noFill/>
          <a:ln w="57150">
            <a:solidFill>
              <a:srgbClr val="C68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target: 2%</a:t>
            </a:r>
            <a:endParaRPr lang="en-ZA" dirty="0"/>
          </a:p>
        </p:txBody>
      </p:sp>
      <p:sp>
        <p:nvSpPr>
          <p:cNvPr id="10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12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423" y="1628803"/>
            <a:ext cx="2760345" cy="1944215"/>
          </a:xfrm>
          <a:prstGeom prst="rect">
            <a:avLst/>
          </a:prstGeom>
          <a:solidFill>
            <a:srgbClr val="C68E3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9" name="矩形 50"/>
          <p:cNvSpPr/>
          <p:nvPr/>
        </p:nvSpPr>
        <p:spPr>
          <a:xfrm>
            <a:off x="3491697" y="163873"/>
            <a:ext cx="60163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performance</a:t>
            </a:r>
          </a:p>
          <a:p>
            <a:pPr algn="ctr">
              <a:defRPr/>
            </a:pPr>
            <a:r>
              <a:rPr lang="en-US" altLang="zh-CN" sz="2000" b="1" kern="100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Vacancy rate per programme as at March 2022</a:t>
            </a:r>
            <a:endParaRPr lang="zh-CN" altLang="en-US" sz="2000" b="1" kern="100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矩形 55"/>
          <p:cNvSpPr/>
          <p:nvPr/>
        </p:nvSpPr>
        <p:spPr>
          <a:xfrm>
            <a:off x="1885112" y="1412775"/>
            <a:ext cx="9108008" cy="4713729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73" name="矩形 58"/>
          <p:cNvSpPr/>
          <p:nvPr/>
        </p:nvSpPr>
        <p:spPr>
          <a:xfrm flipV="1">
            <a:off x="2721453" y="3573018"/>
            <a:ext cx="598646" cy="25534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pic>
        <p:nvPicPr>
          <p:cNvPr id="10" name="Picture 9" descr="The One Thing Every Return to the Office Plan Nee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t="38173" r="34468" b="4828"/>
          <a:stretch/>
        </p:blipFill>
        <p:spPr bwMode="auto">
          <a:xfrm>
            <a:off x="1467545" y="2083744"/>
            <a:ext cx="2124904" cy="2110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4199278" y="1628802"/>
          <a:ext cx="6417923" cy="426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13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563"/>
            <a:ext cx="12192000" cy="953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0"/>
            <a:ext cx="4686300" cy="6860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724728" y="1942515"/>
            <a:ext cx="5542972" cy="2897243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chemeClr val="tx2">
              <a:lumMod val="50000"/>
              <a:alpha val="89804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067071" y="2491041"/>
            <a:ext cx="3458942" cy="1800200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2796542" y="2236974"/>
            <a:ext cx="511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Financial performance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23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2962714" y="163873"/>
            <a:ext cx="70743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Financial performance</a:t>
            </a:r>
          </a:p>
          <a:p>
            <a:pPr algn="ctr">
              <a:defRPr/>
            </a:pPr>
            <a:r>
              <a:rPr lang="en-US" altLang="zh-CN" sz="2000" b="1" kern="100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Actual spending % as at 31 March 2022 – after </a:t>
            </a:r>
            <a:r>
              <a:rPr lang="en-US" altLang="zh-CN" sz="2000" b="1" kern="100" dirty="0" err="1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virements</a:t>
            </a:r>
            <a:endParaRPr lang="zh-CN" altLang="en-US" sz="2000" b="1" kern="100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733" y="2698566"/>
            <a:ext cx="258756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Invoices paid within 30 days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712" y="3407873"/>
            <a:ext cx="1441734" cy="1503803"/>
          </a:xfrm>
          <a:custGeom>
            <a:avLst/>
            <a:gdLst>
              <a:gd name="connsiteX0" fmla="*/ 858715 w 1717430"/>
              <a:gd name="connsiteY0" fmla="*/ 0 h 1717428"/>
              <a:gd name="connsiteX1" fmla="*/ 1717430 w 1717430"/>
              <a:gd name="connsiteY1" fmla="*/ 858714 h 1717428"/>
              <a:gd name="connsiteX2" fmla="*/ 858715 w 1717430"/>
              <a:gd name="connsiteY2" fmla="*/ 1717428 h 1717428"/>
              <a:gd name="connsiteX3" fmla="*/ 0 w 1717430"/>
              <a:gd name="connsiteY3" fmla="*/ 858714 h 1717428"/>
              <a:gd name="connsiteX4" fmla="*/ 858715 w 1717430"/>
              <a:gd name="connsiteY4" fmla="*/ 0 h 17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430" h="1717428">
                <a:moveTo>
                  <a:pt x="858715" y="0"/>
                </a:moveTo>
                <a:cubicBezTo>
                  <a:pt x="1332970" y="0"/>
                  <a:pt x="1717430" y="384459"/>
                  <a:pt x="1717430" y="858714"/>
                </a:cubicBezTo>
                <a:cubicBezTo>
                  <a:pt x="1717430" y="1332969"/>
                  <a:pt x="1332970" y="1717428"/>
                  <a:pt x="858715" y="1717428"/>
                </a:cubicBezTo>
                <a:cubicBezTo>
                  <a:pt x="384460" y="1717428"/>
                  <a:pt x="0" y="1332969"/>
                  <a:pt x="0" y="858714"/>
                </a:cubicBezTo>
                <a:cubicBezTo>
                  <a:pt x="0" y="384459"/>
                  <a:pt x="384460" y="0"/>
                  <a:pt x="858715" y="0"/>
                </a:cubicBezTo>
                <a:close/>
              </a:path>
            </a:pathLst>
          </a:custGeom>
        </p:spPr>
      </p:pic>
      <p:sp>
        <p:nvSpPr>
          <p:cNvPr id="38" name="矩形 55"/>
          <p:cNvSpPr/>
          <p:nvPr/>
        </p:nvSpPr>
        <p:spPr>
          <a:xfrm>
            <a:off x="668212" y="2299855"/>
            <a:ext cx="2880320" cy="3094182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459046"/>
              </p:ext>
            </p:extLst>
          </p:nvPr>
        </p:nvGraphicFramePr>
        <p:xfrm>
          <a:off x="5118723" y="1754910"/>
          <a:ext cx="6713060" cy="437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矩形 27"/>
          <p:cNvSpPr/>
          <p:nvPr/>
        </p:nvSpPr>
        <p:spPr>
          <a:xfrm>
            <a:off x="1066171" y="3657109"/>
            <a:ext cx="18885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99,3%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15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4221873" y="163873"/>
            <a:ext cx="455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Financial </a:t>
            </a:r>
            <a:r>
              <a:rPr lang="en-US" altLang="zh-CN" sz="3200" b="1" dirty="0" smtClean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performance</a:t>
            </a:r>
            <a:endParaRPr lang="en-US" altLang="zh-CN" sz="3200" b="1" dirty="0">
              <a:solidFill>
                <a:srgbClr val="47586F"/>
              </a:solidFill>
              <a:latin typeface="Helvetica" panose="020B0604020202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矩形 55"/>
          <p:cNvSpPr/>
          <p:nvPr/>
        </p:nvSpPr>
        <p:spPr>
          <a:xfrm>
            <a:off x="668211" y="1863272"/>
            <a:ext cx="4485679" cy="4263233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96533"/>
              </p:ext>
            </p:extLst>
          </p:nvPr>
        </p:nvGraphicFramePr>
        <p:xfrm>
          <a:off x="586950" y="2050473"/>
          <a:ext cx="4648200" cy="41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13163" y="1450796"/>
            <a:ext cx="250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allocation</a:t>
            </a:r>
            <a:endParaRPr lang="en-ZA" dirty="0"/>
          </a:p>
        </p:txBody>
      </p:sp>
      <p:sp>
        <p:nvSpPr>
          <p:cNvPr id="8" name="矩形 55"/>
          <p:cNvSpPr/>
          <p:nvPr/>
        </p:nvSpPr>
        <p:spPr>
          <a:xfrm>
            <a:off x="5715884" y="1863272"/>
            <a:ext cx="5940407" cy="4263233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0545" y="1450796"/>
            <a:ext cx="426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spending per economic classification</a:t>
            </a:r>
            <a:endParaRPr lang="en-ZA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31266"/>
              </p:ext>
            </p:extLst>
          </p:nvPr>
        </p:nvGraphicFramePr>
        <p:xfrm>
          <a:off x="5980546" y="2050473"/>
          <a:ext cx="530629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16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4652909" y="303573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47586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Audit Outcome</a:t>
            </a: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999" y="2452614"/>
            <a:ext cx="1441734" cy="1503803"/>
          </a:xfrm>
          <a:custGeom>
            <a:avLst/>
            <a:gdLst>
              <a:gd name="connsiteX0" fmla="*/ 858715 w 1717430"/>
              <a:gd name="connsiteY0" fmla="*/ 0 h 1717428"/>
              <a:gd name="connsiteX1" fmla="*/ 1717430 w 1717430"/>
              <a:gd name="connsiteY1" fmla="*/ 858714 h 1717428"/>
              <a:gd name="connsiteX2" fmla="*/ 858715 w 1717430"/>
              <a:gd name="connsiteY2" fmla="*/ 1717428 h 1717428"/>
              <a:gd name="connsiteX3" fmla="*/ 0 w 1717430"/>
              <a:gd name="connsiteY3" fmla="*/ 858714 h 1717428"/>
              <a:gd name="connsiteX4" fmla="*/ 858715 w 1717430"/>
              <a:gd name="connsiteY4" fmla="*/ 0 h 17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430" h="1717428">
                <a:moveTo>
                  <a:pt x="858715" y="0"/>
                </a:moveTo>
                <a:cubicBezTo>
                  <a:pt x="1332970" y="0"/>
                  <a:pt x="1717430" y="384459"/>
                  <a:pt x="1717430" y="858714"/>
                </a:cubicBezTo>
                <a:cubicBezTo>
                  <a:pt x="1717430" y="1332969"/>
                  <a:pt x="1332970" y="1717428"/>
                  <a:pt x="858715" y="1717428"/>
                </a:cubicBezTo>
                <a:cubicBezTo>
                  <a:pt x="384460" y="1717428"/>
                  <a:pt x="0" y="1332969"/>
                  <a:pt x="0" y="858714"/>
                </a:cubicBezTo>
                <a:cubicBezTo>
                  <a:pt x="0" y="384459"/>
                  <a:pt x="384460" y="0"/>
                  <a:pt x="858715" y="0"/>
                </a:cubicBezTo>
                <a:close/>
              </a:path>
            </a:pathLst>
          </a:custGeom>
        </p:spPr>
      </p:pic>
      <p:sp>
        <p:nvSpPr>
          <p:cNvPr id="2" name="Striped Right Arrow 1"/>
          <p:cNvSpPr/>
          <p:nvPr/>
        </p:nvSpPr>
        <p:spPr>
          <a:xfrm>
            <a:off x="2476500" y="1716562"/>
            <a:ext cx="1854200" cy="10414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矩形 50"/>
          <p:cNvSpPr/>
          <p:nvPr/>
        </p:nvSpPr>
        <p:spPr>
          <a:xfrm>
            <a:off x="4508500" y="1821765"/>
            <a:ext cx="680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47586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Stats SA received an unqualified audit opinion with two matters of emphasis:</a:t>
            </a:r>
          </a:p>
        </p:txBody>
      </p:sp>
      <p:sp>
        <p:nvSpPr>
          <p:cNvPr id="26" name="Striped Right Arrow 25"/>
          <p:cNvSpPr/>
          <p:nvPr/>
        </p:nvSpPr>
        <p:spPr>
          <a:xfrm>
            <a:off x="2648770" y="3084914"/>
            <a:ext cx="1054100" cy="728334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Striped Right Arrow 27"/>
          <p:cNvSpPr/>
          <p:nvPr/>
        </p:nvSpPr>
        <p:spPr>
          <a:xfrm>
            <a:off x="2615379" y="4088697"/>
            <a:ext cx="1054100" cy="728334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Striped Right Arrow 28"/>
          <p:cNvSpPr/>
          <p:nvPr/>
        </p:nvSpPr>
        <p:spPr>
          <a:xfrm>
            <a:off x="2609029" y="5129614"/>
            <a:ext cx="1054100" cy="72833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矩形 55"/>
          <p:cNvSpPr/>
          <p:nvPr/>
        </p:nvSpPr>
        <p:spPr>
          <a:xfrm>
            <a:off x="606577" y="1361931"/>
            <a:ext cx="2428723" cy="4797569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8500" y="3204516"/>
            <a:ext cx="5749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R283m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underspending-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Roll over requested </a:t>
            </a:r>
            <a:endParaRPr lang="en-Z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8500" y="407851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R236m irregular expenditure for non-compliance with supply  chain management prescripts</a:t>
            </a:r>
            <a:endParaRPr lang="en-Z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8500" y="51987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Clean audit opinion on performance information</a:t>
            </a:r>
            <a:endParaRPr lang="en-ZA" sz="2000" dirty="0">
              <a:solidFill>
                <a:schemeClr val="accent6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17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563"/>
            <a:ext cx="12192000" cy="953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0"/>
            <a:ext cx="4686300" cy="6860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64428" y="1942515"/>
            <a:ext cx="5644572" cy="2897243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chemeClr val="tx2">
              <a:lumMod val="50000"/>
              <a:alpha val="89804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067071" y="2491041"/>
            <a:ext cx="3458942" cy="1800200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2796542" y="2236974"/>
            <a:ext cx="5712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Key achievements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38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0400" cy="6860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496301" y="2167704"/>
            <a:ext cx="4294908" cy="2897243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chemeClr val="tx2">
              <a:lumMod val="50000"/>
              <a:alpha val="89804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-88629" y="2716230"/>
            <a:ext cx="3458942" cy="1800200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5"/>
          <p:cNvSpPr/>
          <p:nvPr/>
        </p:nvSpPr>
        <p:spPr>
          <a:xfrm>
            <a:off x="7388500" y="1183566"/>
            <a:ext cx="302307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STRATEGIC OVERVIEW</a:t>
            </a:r>
          </a:p>
        </p:txBody>
      </p:sp>
      <p:sp>
        <p:nvSpPr>
          <p:cNvPr id="9" name="圆角矩形 6"/>
          <p:cNvSpPr/>
          <p:nvPr/>
        </p:nvSpPr>
        <p:spPr bwMode="auto">
          <a:xfrm>
            <a:off x="6552793" y="1095718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1108944" y="2884537"/>
            <a:ext cx="511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cap="all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7200" cap="all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7388500" y="2036014"/>
            <a:ext cx="4541180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ORGANISATIONAL PERFORMANCE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9"/>
          <p:cNvSpPr/>
          <p:nvPr/>
        </p:nvSpPr>
        <p:spPr bwMode="auto">
          <a:xfrm>
            <a:off x="6552793" y="1948167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3" name="矩形 10"/>
          <p:cNvSpPr/>
          <p:nvPr/>
        </p:nvSpPr>
        <p:spPr>
          <a:xfrm>
            <a:off x="7388501" y="2934817"/>
            <a:ext cx="4713663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HUMAN RESOURCE PERFORMANCE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1"/>
          <p:cNvSpPr/>
          <p:nvPr/>
        </p:nvSpPr>
        <p:spPr bwMode="auto">
          <a:xfrm>
            <a:off x="6552793" y="2846970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5" name="矩形 10"/>
          <p:cNvSpPr/>
          <p:nvPr/>
        </p:nvSpPr>
        <p:spPr>
          <a:xfrm>
            <a:off x="7388500" y="4756868"/>
            <a:ext cx="2757230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KEY ACHIEVEMENTS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圆角矩形 11"/>
          <p:cNvSpPr/>
          <p:nvPr/>
        </p:nvSpPr>
        <p:spPr bwMode="auto">
          <a:xfrm>
            <a:off x="6573981" y="3759731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7" name="矩形 10"/>
          <p:cNvSpPr/>
          <p:nvPr/>
        </p:nvSpPr>
        <p:spPr>
          <a:xfrm>
            <a:off x="7388500" y="3823347"/>
            <a:ext cx="3606436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FINANCIAL PERFORMANCE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圆角矩形 11"/>
          <p:cNvSpPr/>
          <p:nvPr/>
        </p:nvSpPr>
        <p:spPr bwMode="auto">
          <a:xfrm>
            <a:off x="6595171" y="4693252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19" name="矩形 10"/>
          <p:cNvSpPr/>
          <p:nvPr/>
        </p:nvSpPr>
        <p:spPr>
          <a:xfrm>
            <a:off x="7388500" y="5642099"/>
            <a:ext cx="2277355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CENSUS UPDATE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圆角矩形 11"/>
          <p:cNvSpPr/>
          <p:nvPr/>
        </p:nvSpPr>
        <p:spPr bwMode="auto">
          <a:xfrm>
            <a:off x="6595171" y="5578483"/>
            <a:ext cx="714280" cy="588896"/>
          </a:xfrm>
          <a:prstGeom prst="roundRect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07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1503" y="2897372"/>
            <a:ext cx="3657600" cy="3934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Shape4"/>
          <p:cNvSpPr txBox="1">
            <a:spLocks/>
          </p:cNvSpPr>
          <p:nvPr/>
        </p:nvSpPr>
        <p:spPr>
          <a:xfrm>
            <a:off x="15390606" y="2989596"/>
            <a:ext cx="609479" cy="60947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ea typeface="Arial Unicode MS" panose="020B0604020202020204" pitchFamily="34" charset="-128"/>
              </a:rPr>
              <a:t>ICON</a:t>
            </a:r>
            <a:endParaRPr kumimoji="1" lang="ja-JP" altLang="en-US" dirty="0">
              <a:ea typeface="Arial Unicode MS" panose="020B0604020202020204" pitchFamily="34" charset="-128"/>
            </a:endParaRPr>
          </a:p>
        </p:txBody>
      </p:sp>
      <p:sp>
        <p:nvSpPr>
          <p:cNvPr id="27" name="Shape2"/>
          <p:cNvSpPr txBox="1">
            <a:spLocks/>
          </p:cNvSpPr>
          <p:nvPr/>
        </p:nvSpPr>
        <p:spPr>
          <a:xfrm>
            <a:off x="15390605" y="6116767"/>
            <a:ext cx="609479" cy="60947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ea typeface="Arial Unicode MS" panose="020B0604020202020204" pitchFamily="34" charset="-128"/>
              </a:rPr>
              <a:t>ICON</a:t>
            </a:r>
            <a:endParaRPr kumimoji="1" lang="ja-JP" altLang="en-US" dirty="0">
              <a:ea typeface="Arial Unicode MS" panose="020B0604020202020204" pitchFamily="34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79361" y="124537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skills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479362" y="2842453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vital events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79362" y="4419242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access to </a:t>
            </a: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service delivery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88163" y="3576819"/>
            <a:ext cx="359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Poverty, inequality &amp; population dynamics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88163" y="2055586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and job creation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56041" y="5353471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Crime &amp; Public safety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90" y="655440"/>
            <a:ext cx="4271159" cy="620256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3727" y="1"/>
            <a:ext cx="4232241" cy="686610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75921" y="5207448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91672" y="4345361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88361" y="2658504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91672" y="1030984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388527" y="3502938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00474" y="1843206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822" y="1015023"/>
            <a:ext cx="749208" cy="7487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304" y="2710836"/>
            <a:ext cx="645333" cy="6449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374" y="4451032"/>
            <a:ext cx="369736" cy="3694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13" y="4651896"/>
            <a:ext cx="501540" cy="5012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31" y="5227160"/>
            <a:ext cx="749208" cy="7487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67" y="1958589"/>
            <a:ext cx="592809" cy="5924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85" y="4399586"/>
            <a:ext cx="503248" cy="50291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44" y="3548303"/>
            <a:ext cx="507075" cy="50673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34" y="3618938"/>
            <a:ext cx="596461" cy="5960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1632" y="243808"/>
            <a:ext cx="12193632" cy="582544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What have we done: Measuring society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3082" y="4175189"/>
            <a:ext cx="3103104" cy="1885112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48 statistical releases/reports scheduled for 2021/22</a:t>
            </a:r>
          </a:p>
        </p:txBody>
      </p:sp>
    </p:spTree>
    <p:extLst>
      <p:ext uri="{BB962C8B-B14F-4D97-AF65-F5344CB8AC3E}">
        <p14:creationId xmlns:p14="http://schemas.microsoft.com/office/powerpoint/2010/main" val="37677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311503" y="2897372"/>
            <a:ext cx="3657600" cy="3934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645892"/>
            <a:ext cx="4215961" cy="6200743"/>
          </a:xfrm>
          <a:prstGeom prst="rect">
            <a:avLst/>
          </a:prstGeom>
        </p:spPr>
      </p:pic>
      <p:sp>
        <p:nvSpPr>
          <p:cNvPr id="14" name="Shape4"/>
          <p:cNvSpPr txBox="1">
            <a:spLocks/>
          </p:cNvSpPr>
          <p:nvPr/>
        </p:nvSpPr>
        <p:spPr>
          <a:xfrm>
            <a:off x="15390606" y="2989596"/>
            <a:ext cx="609479" cy="60947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ea typeface="Arial Unicode MS" panose="020B0604020202020204" pitchFamily="34" charset="-128"/>
              </a:rPr>
              <a:t>ICON</a:t>
            </a:r>
            <a:endParaRPr kumimoji="1" lang="ja-JP" altLang="en-US" dirty="0">
              <a:ea typeface="Arial Unicode MS" panose="020B0604020202020204" pitchFamily="34" charset="-128"/>
            </a:endParaRPr>
          </a:p>
        </p:txBody>
      </p:sp>
      <p:sp>
        <p:nvSpPr>
          <p:cNvPr id="27" name="Shape2"/>
          <p:cNvSpPr txBox="1">
            <a:spLocks/>
          </p:cNvSpPr>
          <p:nvPr/>
        </p:nvSpPr>
        <p:spPr>
          <a:xfrm>
            <a:off x="15390605" y="6116767"/>
            <a:ext cx="609479" cy="60947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ea typeface="Arial Unicode MS" panose="020B0604020202020204" pitchFamily="34" charset="-128"/>
              </a:rPr>
              <a:t>ICON</a:t>
            </a:r>
            <a:endParaRPr kumimoji="1" lang="ja-JP" altLang="en-US" dirty="0">
              <a:ea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6" y="-20018"/>
            <a:ext cx="4244265" cy="6883078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45689" y="1049095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performance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61440" y="198499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stability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543799" y="3924992"/>
            <a:ext cx="3450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Primary, secondary &amp; tertiary </a:t>
            </a: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573881" y="4974559"/>
            <a:ext cx="31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&amp; Agriculture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543800" y="2867894"/>
            <a:ext cx="359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performance of government &amp; private sector</a:t>
            </a:r>
          </a:p>
        </p:txBody>
      </p:sp>
      <p:sp>
        <p:nvSpPr>
          <p:cNvPr id="36" name="Oval 35"/>
          <p:cNvSpPr/>
          <p:nvPr/>
        </p:nvSpPr>
        <p:spPr>
          <a:xfrm>
            <a:off x="5476121" y="4762179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79431" y="3769698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76121" y="1801046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63680" y="836714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76287" y="2794013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5648223" y="4935993"/>
            <a:ext cx="499860" cy="449386"/>
          </a:xfrm>
          <a:custGeom>
            <a:avLst/>
            <a:gdLst/>
            <a:ahLst/>
            <a:cxnLst>
              <a:cxn ang="0">
                <a:pos x="252" y="154"/>
              </a:cxn>
              <a:cxn ang="0">
                <a:pos x="250" y="176"/>
              </a:cxn>
              <a:cxn ang="0">
                <a:pos x="234" y="192"/>
              </a:cxn>
              <a:cxn ang="0">
                <a:pos x="223" y="196"/>
              </a:cxn>
              <a:cxn ang="0">
                <a:pos x="201" y="186"/>
              </a:cxn>
              <a:cxn ang="0">
                <a:pos x="193" y="170"/>
              </a:cxn>
              <a:cxn ang="0">
                <a:pos x="199" y="145"/>
              </a:cxn>
              <a:cxn ang="0">
                <a:pos x="112" y="139"/>
              </a:cxn>
              <a:cxn ang="0">
                <a:pos x="102" y="170"/>
              </a:cxn>
              <a:cxn ang="0">
                <a:pos x="79" y="190"/>
              </a:cxn>
              <a:cxn ang="0">
                <a:pos x="55" y="196"/>
              </a:cxn>
              <a:cxn ang="0">
                <a:pos x="23" y="186"/>
              </a:cxn>
              <a:cxn ang="0">
                <a:pos x="4" y="160"/>
              </a:cxn>
              <a:cxn ang="0">
                <a:pos x="0" y="139"/>
              </a:cxn>
              <a:cxn ang="0">
                <a:pos x="9" y="103"/>
              </a:cxn>
              <a:cxn ang="0">
                <a:pos x="23" y="16"/>
              </a:cxn>
              <a:cxn ang="0">
                <a:pos x="8" y="14"/>
              </a:cxn>
              <a:cxn ang="0">
                <a:pos x="8" y="2"/>
              </a:cxn>
              <a:cxn ang="0">
                <a:pos x="126" y="0"/>
              </a:cxn>
              <a:cxn ang="0">
                <a:pos x="132" y="10"/>
              </a:cxn>
              <a:cxn ang="0">
                <a:pos x="126" y="16"/>
              </a:cxn>
              <a:cxn ang="0">
                <a:pos x="61" y="62"/>
              </a:cxn>
              <a:cxn ang="0">
                <a:pos x="106" y="113"/>
              </a:cxn>
              <a:cxn ang="0">
                <a:pos x="136" y="71"/>
              </a:cxn>
              <a:cxn ang="0">
                <a:pos x="183" y="18"/>
              </a:cxn>
              <a:cxn ang="0">
                <a:pos x="189" y="20"/>
              </a:cxn>
              <a:cxn ang="0">
                <a:pos x="254" y="101"/>
              </a:cxn>
              <a:cxn ang="0">
                <a:pos x="90" y="139"/>
              </a:cxn>
              <a:cxn ang="0">
                <a:pos x="86" y="125"/>
              </a:cxn>
              <a:cxn ang="0">
                <a:pos x="75" y="111"/>
              </a:cxn>
              <a:cxn ang="0">
                <a:pos x="55" y="105"/>
              </a:cxn>
              <a:cxn ang="0">
                <a:pos x="43" y="107"/>
              </a:cxn>
              <a:cxn ang="0">
                <a:pos x="27" y="119"/>
              </a:cxn>
              <a:cxn ang="0">
                <a:pos x="21" y="139"/>
              </a:cxn>
              <a:cxn ang="0">
                <a:pos x="23" y="152"/>
              </a:cxn>
              <a:cxn ang="0">
                <a:pos x="43" y="170"/>
              </a:cxn>
              <a:cxn ang="0">
                <a:pos x="55" y="172"/>
              </a:cxn>
              <a:cxn ang="0">
                <a:pos x="75" y="166"/>
              </a:cxn>
              <a:cxn ang="0">
                <a:pos x="86" y="152"/>
              </a:cxn>
              <a:cxn ang="0">
                <a:pos x="100" y="71"/>
              </a:cxn>
              <a:cxn ang="0">
                <a:pos x="96" y="71"/>
              </a:cxn>
              <a:cxn ang="0">
                <a:pos x="96" y="68"/>
              </a:cxn>
              <a:cxn ang="0">
                <a:pos x="132" y="42"/>
              </a:cxn>
              <a:cxn ang="0">
                <a:pos x="134" y="46"/>
              </a:cxn>
              <a:cxn ang="0">
                <a:pos x="236" y="164"/>
              </a:cxn>
              <a:cxn ang="0">
                <a:pos x="229" y="152"/>
              </a:cxn>
              <a:cxn ang="0">
                <a:pos x="213" y="154"/>
              </a:cxn>
              <a:cxn ang="0">
                <a:pos x="209" y="164"/>
              </a:cxn>
              <a:cxn ang="0">
                <a:pos x="217" y="178"/>
              </a:cxn>
              <a:cxn ang="0">
                <a:pos x="233" y="174"/>
              </a:cxn>
              <a:cxn ang="0">
                <a:pos x="236" y="164"/>
              </a:cxn>
            </a:cxnLst>
            <a:rect l="0" t="0" r="r" b="b"/>
            <a:pathLst>
              <a:path w="276" h="196">
                <a:moveTo>
                  <a:pt x="272" y="145"/>
                </a:moveTo>
                <a:lnTo>
                  <a:pt x="246" y="145"/>
                </a:lnTo>
                <a:lnTo>
                  <a:pt x="246" y="145"/>
                </a:lnTo>
                <a:lnTo>
                  <a:pt x="252" y="154"/>
                </a:lnTo>
                <a:lnTo>
                  <a:pt x="254" y="164"/>
                </a:lnTo>
                <a:lnTo>
                  <a:pt x="254" y="164"/>
                </a:lnTo>
                <a:lnTo>
                  <a:pt x="252" y="170"/>
                </a:lnTo>
                <a:lnTo>
                  <a:pt x="250" y="176"/>
                </a:lnTo>
                <a:lnTo>
                  <a:pt x="250" y="176"/>
                </a:lnTo>
                <a:lnTo>
                  <a:pt x="244" y="186"/>
                </a:lnTo>
                <a:lnTo>
                  <a:pt x="244" y="186"/>
                </a:lnTo>
                <a:lnTo>
                  <a:pt x="234" y="192"/>
                </a:lnTo>
                <a:lnTo>
                  <a:pt x="234" y="192"/>
                </a:lnTo>
                <a:lnTo>
                  <a:pt x="229" y="194"/>
                </a:lnTo>
                <a:lnTo>
                  <a:pt x="223" y="196"/>
                </a:lnTo>
                <a:lnTo>
                  <a:pt x="223" y="196"/>
                </a:lnTo>
                <a:lnTo>
                  <a:pt x="217" y="194"/>
                </a:lnTo>
                <a:lnTo>
                  <a:pt x="211" y="192"/>
                </a:lnTo>
                <a:lnTo>
                  <a:pt x="211" y="192"/>
                </a:lnTo>
                <a:lnTo>
                  <a:pt x="201" y="186"/>
                </a:lnTo>
                <a:lnTo>
                  <a:pt x="201" y="186"/>
                </a:lnTo>
                <a:lnTo>
                  <a:pt x="195" y="176"/>
                </a:lnTo>
                <a:lnTo>
                  <a:pt x="195" y="176"/>
                </a:lnTo>
                <a:lnTo>
                  <a:pt x="193" y="170"/>
                </a:lnTo>
                <a:lnTo>
                  <a:pt x="193" y="164"/>
                </a:lnTo>
                <a:lnTo>
                  <a:pt x="193" y="164"/>
                </a:lnTo>
                <a:lnTo>
                  <a:pt x="195" y="154"/>
                </a:lnTo>
                <a:lnTo>
                  <a:pt x="199" y="145"/>
                </a:lnTo>
                <a:lnTo>
                  <a:pt x="169" y="145"/>
                </a:lnTo>
                <a:lnTo>
                  <a:pt x="161" y="139"/>
                </a:lnTo>
                <a:lnTo>
                  <a:pt x="112" y="139"/>
                </a:lnTo>
                <a:lnTo>
                  <a:pt x="112" y="139"/>
                </a:lnTo>
                <a:lnTo>
                  <a:pt x="112" y="150"/>
                </a:lnTo>
                <a:lnTo>
                  <a:pt x="108" y="160"/>
                </a:lnTo>
                <a:lnTo>
                  <a:pt x="108" y="160"/>
                </a:lnTo>
                <a:lnTo>
                  <a:pt x="102" y="170"/>
                </a:lnTo>
                <a:lnTo>
                  <a:pt x="96" y="178"/>
                </a:lnTo>
                <a:lnTo>
                  <a:pt x="96" y="178"/>
                </a:lnTo>
                <a:lnTo>
                  <a:pt x="86" y="186"/>
                </a:lnTo>
                <a:lnTo>
                  <a:pt x="79" y="190"/>
                </a:lnTo>
                <a:lnTo>
                  <a:pt x="79" y="190"/>
                </a:lnTo>
                <a:lnTo>
                  <a:pt x="67" y="194"/>
                </a:lnTo>
                <a:lnTo>
                  <a:pt x="55" y="196"/>
                </a:lnTo>
                <a:lnTo>
                  <a:pt x="55" y="196"/>
                </a:lnTo>
                <a:lnTo>
                  <a:pt x="45" y="194"/>
                </a:lnTo>
                <a:lnTo>
                  <a:pt x="33" y="190"/>
                </a:lnTo>
                <a:lnTo>
                  <a:pt x="33" y="190"/>
                </a:lnTo>
                <a:lnTo>
                  <a:pt x="23" y="186"/>
                </a:lnTo>
                <a:lnTo>
                  <a:pt x="15" y="178"/>
                </a:lnTo>
                <a:lnTo>
                  <a:pt x="15" y="178"/>
                </a:lnTo>
                <a:lnTo>
                  <a:pt x="9" y="170"/>
                </a:lnTo>
                <a:lnTo>
                  <a:pt x="4" y="160"/>
                </a:lnTo>
                <a:lnTo>
                  <a:pt x="4" y="160"/>
                </a:lnTo>
                <a:lnTo>
                  <a:pt x="0" y="150"/>
                </a:lnTo>
                <a:lnTo>
                  <a:pt x="0" y="139"/>
                </a:lnTo>
                <a:lnTo>
                  <a:pt x="0" y="139"/>
                </a:lnTo>
                <a:lnTo>
                  <a:pt x="0" y="125"/>
                </a:lnTo>
                <a:lnTo>
                  <a:pt x="4" y="113"/>
                </a:lnTo>
                <a:lnTo>
                  <a:pt x="4" y="113"/>
                </a:lnTo>
                <a:lnTo>
                  <a:pt x="9" y="103"/>
                </a:lnTo>
                <a:lnTo>
                  <a:pt x="19" y="95"/>
                </a:lnTo>
                <a:lnTo>
                  <a:pt x="8" y="83"/>
                </a:lnTo>
                <a:lnTo>
                  <a:pt x="33" y="73"/>
                </a:lnTo>
                <a:lnTo>
                  <a:pt x="23" y="16"/>
                </a:lnTo>
                <a:lnTo>
                  <a:pt x="11" y="16"/>
                </a:lnTo>
                <a:lnTo>
                  <a:pt x="11" y="16"/>
                </a:lnTo>
                <a:lnTo>
                  <a:pt x="8" y="14"/>
                </a:lnTo>
                <a:lnTo>
                  <a:pt x="8" y="14"/>
                </a:lnTo>
                <a:lnTo>
                  <a:pt x="6" y="10"/>
                </a:lnTo>
                <a:lnTo>
                  <a:pt x="6" y="6"/>
                </a:lnTo>
                <a:lnTo>
                  <a:pt x="6" y="6"/>
                </a:lnTo>
                <a:lnTo>
                  <a:pt x="8" y="2"/>
                </a:lnTo>
                <a:lnTo>
                  <a:pt x="8" y="2"/>
                </a:lnTo>
                <a:lnTo>
                  <a:pt x="11" y="0"/>
                </a:ln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0" y="2"/>
                </a:lnTo>
                <a:lnTo>
                  <a:pt x="132" y="6"/>
                </a:lnTo>
                <a:lnTo>
                  <a:pt x="132" y="10"/>
                </a:lnTo>
                <a:lnTo>
                  <a:pt x="132" y="10"/>
                </a:lnTo>
                <a:lnTo>
                  <a:pt x="130" y="14"/>
                </a:lnTo>
                <a:lnTo>
                  <a:pt x="130" y="14"/>
                </a:lnTo>
                <a:lnTo>
                  <a:pt x="126" y="16"/>
                </a:lnTo>
                <a:lnTo>
                  <a:pt x="39" y="16"/>
                </a:lnTo>
                <a:lnTo>
                  <a:pt x="49" y="56"/>
                </a:lnTo>
                <a:lnTo>
                  <a:pt x="57" y="56"/>
                </a:lnTo>
                <a:lnTo>
                  <a:pt x="61" y="62"/>
                </a:lnTo>
                <a:lnTo>
                  <a:pt x="61" y="77"/>
                </a:lnTo>
                <a:lnTo>
                  <a:pt x="90" y="77"/>
                </a:lnTo>
                <a:lnTo>
                  <a:pt x="106" y="91"/>
                </a:lnTo>
                <a:lnTo>
                  <a:pt x="106" y="113"/>
                </a:lnTo>
                <a:lnTo>
                  <a:pt x="120" y="113"/>
                </a:lnTo>
                <a:lnTo>
                  <a:pt x="112" y="68"/>
                </a:lnTo>
                <a:lnTo>
                  <a:pt x="130" y="68"/>
                </a:lnTo>
                <a:lnTo>
                  <a:pt x="136" y="71"/>
                </a:lnTo>
                <a:lnTo>
                  <a:pt x="183" y="73"/>
                </a:lnTo>
                <a:lnTo>
                  <a:pt x="183" y="20"/>
                </a:lnTo>
                <a:lnTo>
                  <a:pt x="183" y="20"/>
                </a:lnTo>
                <a:lnTo>
                  <a:pt x="183" y="18"/>
                </a:lnTo>
                <a:lnTo>
                  <a:pt x="187" y="16"/>
                </a:lnTo>
                <a:lnTo>
                  <a:pt x="187" y="16"/>
                </a:lnTo>
                <a:lnTo>
                  <a:pt x="189" y="18"/>
                </a:lnTo>
                <a:lnTo>
                  <a:pt x="189" y="20"/>
                </a:lnTo>
                <a:lnTo>
                  <a:pt x="189" y="73"/>
                </a:lnTo>
                <a:lnTo>
                  <a:pt x="246" y="75"/>
                </a:lnTo>
                <a:lnTo>
                  <a:pt x="254" y="85"/>
                </a:lnTo>
                <a:lnTo>
                  <a:pt x="254" y="101"/>
                </a:lnTo>
                <a:lnTo>
                  <a:pt x="250" y="129"/>
                </a:lnTo>
                <a:lnTo>
                  <a:pt x="276" y="129"/>
                </a:lnTo>
                <a:lnTo>
                  <a:pt x="272" y="145"/>
                </a:lnTo>
                <a:close/>
                <a:moveTo>
                  <a:pt x="90" y="139"/>
                </a:moveTo>
                <a:lnTo>
                  <a:pt x="90" y="139"/>
                </a:lnTo>
                <a:lnTo>
                  <a:pt x="88" y="131"/>
                </a:lnTo>
                <a:lnTo>
                  <a:pt x="86" y="125"/>
                </a:lnTo>
                <a:lnTo>
                  <a:pt x="86" y="125"/>
                </a:lnTo>
                <a:lnTo>
                  <a:pt x="84" y="119"/>
                </a:lnTo>
                <a:lnTo>
                  <a:pt x="81" y="115"/>
                </a:lnTo>
                <a:lnTo>
                  <a:pt x="81" y="115"/>
                </a:lnTo>
                <a:lnTo>
                  <a:pt x="75" y="111"/>
                </a:lnTo>
                <a:lnTo>
                  <a:pt x="69" y="107"/>
                </a:lnTo>
                <a:lnTo>
                  <a:pt x="69" y="107"/>
                </a:lnTo>
                <a:lnTo>
                  <a:pt x="63" y="105"/>
                </a:lnTo>
                <a:lnTo>
                  <a:pt x="55" y="105"/>
                </a:lnTo>
                <a:lnTo>
                  <a:pt x="55" y="105"/>
                </a:lnTo>
                <a:lnTo>
                  <a:pt x="49" y="105"/>
                </a:lnTo>
                <a:lnTo>
                  <a:pt x="43" y="107"/>
                </a:lnTo>
                <a:lnTo>
                  <a:pt x="43" y="107"/>
                </a:lnTo>
                <a:lnTo>
                  <a:pt x="37" y="111"/>
                </a:lnTo>
                <a:lnTo>
                  <a:pt x="31" y="115"/>
                </a:lnTo>
                <a:lnTo>
                  <a:pt x="31" y="115"/>
                </a:lnTo>
                <a:lnTo>
                  <a:pt x="27" y="119"/>
                </a:lnTo>
                <a:lnTo>
                  <a:pt x="23" y="125"/>
                </a:lnTo>
                <a:lnTo>
                  <a:pt x="23" y="125"/>
                </a:lnTo>
                <a:lnTo>
                  <a:pt x="21" y="131"/>
                </a:lnTo>
                <a:lnTo>
                  <a:pt x="21" y="139"/>
                </a:lnTo>
                <a:lnTo>
                  <a:pt x="21" y="139"/>
                </a:lnTo>
                <a:lnTo>
                  <a:pt x="21" y="145"/>
                </a:lnTo>
                <a:lnTo>
                  <a:pt x="23" y="152"/>
                </a:lnTo>
                <a:lnTo>
                  <a:pt x="23" y="152"/>
                </a:lnTo>
                <a:lnTo>
                  <a:pt x="31" y="162"/>
                </a:lnTo>
                <a:lnTo>
                  <a:pt x="31" y="162"/>
                </a:lnTo>
                <a:lnTo>
                  <a:pt x="37" y="166"/>
                </a:lnTo>
                <a:lnTo>
                  <a:pt x="43" y="170"/>
                </a:lnTo>
                <a:lnTo>
                  <a:pt x="43" y="170"/>
                </a:lnTo>
                <a:lnTo>
                  <a:pt x="49" y="172"/>
                </a:lnTo>
                <a:lnTo>
                  <a:pt x="55" y="172"/>
                </a:lnTo>
                <a:lnTo>
                  <a:pt x="55" y="172"/>
                </a:lnTo>
                <a:lnTo>
                  <a:pt x="63" y="172"/>
                </a:lnTo>
                <a:lnTo>
                  <a:pt x="69" y="170"/>
                </a:lnTo>
                <a:lnTo>
                  <a:pt x="69" y="170"/>
                </a:lnTo>
                <a:lnTo>
                  <a:pt x="75" y="166"/>
                </a:lnTo>
                <a:lnTo>
                  <a:pt x="81" y="162"/>
                </a:lnTo>
                <a:lnTo>
                  <a:pt x="81" y="162"/>
                </a:lnTo>
                <a:lnTo>
                  <a:pt x="86" y="152"/>
                </a:lnTo>
                <a:lnTo>
                  <a:pt x="86" y="152"/>
                </a:lnTo>
                <a:lnTo>
                  <a:pt x="88" y="145"/>
                </a:lnTo>
                <a:lnTo>
                  <a:pt x="90" y="139"/>
                </a:lnTo>
                <a:lnTo>
                  <a:pt x="90" y="139"/>
                </a:lnTo>
                <a:close/>
                <a:moveTo>
                  <a:pt x="100" y="71"/>
                </a:moveTo>
                <a:lnTo>
                  <a:pt x="100" y="71"/>
                </a:lnTo>
                <a:lnTo>
                  <a:pt x="98" y="71"/>
                </a:lnTo>
                <a:lnTo>
                  <a:pt x="98" y="71"/>
                </a:lnTo>
                <a:lnTo>
                  <a:pt x="96" y="71"/>
                </a:lnTo>
                <a:lnTo>
                  <a:pt x="96" y="71"/>
                </a:lnTo>
                <a:lnTo>
                  <a:pt x="94" y="70"/>
                </a:lnTo>
                <a:lnTo>
                  <a:pt x="94" y="70"/>
                </a:lnTo>
                <a:lnTo>
                  <a:pt x="96" y="68"/>
                </a:lnTo>
                <a:lnTo>
                  <a:pt x="130" y="44"/>
                </a:lnTo>
                <a:lnTo>
                  <a:pt x="130" y="44"/>
                </a:lnTo>
                <a:lnTo>
                  <a:pt x="132" y="42"/>
                </a:lnTo>
                <a:lnTo>
                  <a:pt x="132" y="42"/>
                </a:lnTo>
                <a:lnTo>
                  <a:pt x="134" y="44"/>
                </a:lnTo>
                <a:lnTo>
                  <a:pt x="134" y="44"/>
                </a:lnTo>
                <a:lnTo>
                  <a:pt x="134" y="46"/>
                </a:lnTo>
                <a:lnTo>
                  <a:pt x="134" y="46"/>
                </a:lnTo>
                <a:lnTo>
                  <a:pt x="134" y="48"/>
                </a:lnTo>
                <a:lnTo>
                  <a:pt x="100" y="71"/>
                </a:lnTo>
                <a:close/>
                <a:moveTo>
                  <a:pt x="236" y="164"/>
                </a:moveTo>
                <a:lnTo>
                  <a:pt x="236" y="164"/>
                </a:lnTo>
                <a:lnTo>
                  <a:pt x="236" y="160"/>
                </a:lnTo>
                <a:lnTo>
                  <a:pt x="233" y="154"/>
                </a:lnTo>
                <a:lnTo>
                  <a:pt x="233" y="154"/>
                </a:lnTo>
                <a:lnTo>
                  <a:pt x="229" y="152"/>
                </a:lnTo>
                <a:lnTo>
                  <a:pt x="223" y="150"/>
                </a:lnTo>
                <a:lnTo>
                  <a:pt x="223" y="150"/>
                </a:lnTo>
                <a:lnTo>
                  <a:pt x="217" y="152"/>
                </a:lnTo>
                <a:lnTo>
                  <a:pt x="213" y="154"/>
                </a:lnTo>
                <a:lnTo>
                  <a:pt x="213" y="154"/>
                </a:lnTo>
                <a:lnTo>
                  <a:pt x="211" y="160"/>
                </a:lnTo>
                <a:lnTo>
                  <a:pt x="209" y="164"/>
                </a:lnTo>
                <a:lnTo>
                  <a:pt x="209" y="164"/>
                </a:lnTo>
                <a:lnTo>
                  <a:pt x="211" y="170"/>
                </a:lnTo>
                <a:lnTo>
                  <a:pt x="213" y="174"/>
                </a:lnTo>
                <a:lnTo>
                  <a:pt x="213" y="174"/>
                </a:lnTo>
                <a:lnTo>
                  <a:pt x="217" y="178"/>
                </a:lnTo>
                <a:lnTo>
                  <a:pt x="223" y="178"/>
                </a:lnTo>
                <a:lnTo>
                  <a:pt x="223" y="178"/>
                </a:lnTo>
                <a:lnTo>
                  <a:pt x="229" y="178"/>
                </a:lnTo>
                <a:lnTo>
                  <a:pt x="233" y="174"/>
                </a:lnTo>
                <a:lnTo>
                  <a:pt x="233" y="174"/>
                </a:lnTo>
                <a:lnTo>
                  <a:pt x="236" y="170"/>
                </a:lnTo>
                <a:lnTo>
                  <a:pt x="236" y="164"/>
                </a:lnTo>
                <a:lnTo>
                  <a:pt x="236" y="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81"/>
          <p:cNvGrpSpPr/>
          <p:nvPr/>
        </p:nvGrpSpPr>
        <p:grpSpPr>
          <a:xfrm>
            <a:off x="5634396" y="4123143"/>
            <a:ext cx="333340" cy="292617"/>
            <a:chOff x="1811805" y="5561760"/>
            <a:chExt cx="198438" cy="173038"/>
          </a:xfrm>
          <a:solidFill>
            <a:schemeClr val="tx1"/>
          </a:solidFill>
        </p:grpSpPr>
        <p:sp>
          <p:nvSpPr>
            <p:cNvPr id="30" name="Freeform 281"/>
            <p:cNvSpPr>
              <a:spLocks/>
            </p:cNvSpPr>
            <p:nvPr/>
          </p:nvSpPr>
          <p:spPr bwMode="auto">
            <a:xfrm>
              <a:off x="1811805" y="5622085"/>
              <a:ext cx="150813" cy="66675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21" y="83"/>
                </a:cxn>
                <a:cxn ang="0">
                  <a:pos x="164" y="83"/>
                </a:cxn>
              </a:cxnLst>
              <a:rect l="0" t="0" r="r" b="b"/>
              <a:pathLst>
                <a:path w="189" h="83">
                  <a:moveTo>
                    <a:pt x="164" y="83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16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31" name="Freeform 282"/>
            <p:cNvSpPr>
              <a:spLocks/>
            </p:cNvSpPr>
            <p:nvPr/>
          </p:nvSpPr>
          <p:spPr bwMode="auto">
            <a:xfrm>
              <a:off x="1824505" y="5691935"/>
              <a:ext cx="185738" cy="42863"/>
            </a:xfrm>
            <a:custGeom>
              <a:avLst/>
              <a:gdLst/>
              <a:ahLst/>
              <a:cxnLst>
                <a:cxn ang="0">
                  <a:pos x="234" y="55"/>
                </a:cxn>
                <a:cxn ang="0">
                  <a:pos x="234" y="46"/>
                </a:cxn>
                <a:cxn ang="0">
                  <a:pos x="134" y="46"/>
                </a:cxn>
                <a:cxn ang="0">
                  <a:pos x="134" y="46"/>
                </a:cxn>
                <a:cxn ang="0">
                  <a:pos x="140" y="42"/>
                </a:cxn>
                <a:cxn ang="0">
                  <a:pos x="144" y="38"/>
                </a:cxn>
                <a:cxn ang="0">
                  <a:pos x="144" y="38"/>
                </a:cxn>
                <a:cxn ang="0">
                  <a:pos x="148" y="30"/>
                </a:cxn>
                <a:cxn ang="0">
                  <a:pos x="148" y="22"/>
                </a:cxn>
                <a:cxn ang="0">
                  <a:pos x="148" y="22"/>
                </a:cxn>
                <a:cxn ang="0">
                  <a:pos x="148" y="14"/>
                </a:cxn>
                <a:cxn ang="0">
                  <a:pos x="142" y="6"/>
                </a:cxn>
                <a:cxn ang="0">
                  <a:pos x="142" y="6"/>
                </a:cxn>
                <a:cxn ang="0">
                  <a:pos x="134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08" y="6"/>
                </a:cxn>
                <a:cxn ang="0">
                  <a:pos x="108" y="6"/>
                </a:cxn>
                <a:cxn ang="0">
                  <a:pos x="104" y="14"/>
                </a:cxn>
                <a:cxn ang="0">
                  <a:pos x="104" y="14"/>
                </a:cxn>
                <a:cxn ang="0">
                  <a:pos x="102" y="22"/>
                </a:cxn>
                <a:cxn ang="0">
                  <a:pos x="102" y="22"/>
                </a:cxn>
                <a:cxn ang="0">
                  <a:pos x="104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2" y="44"/>
                </a:cxn>
                <a:cxn ang="0">
                  <a:pos x="118" y="48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9" y="44"/>
                </a:cxn>
                <a:cxn ang="0">
                  <a:pos x="55" y="38"/>
                </a:cxn>
                <a:cxn ang="0">
                  <a:pos x="55" y="38"/>
                </a:cxn>
                <a:cxn ang="0">
                  <a:pos x="57" y="30"/>
                </a:cxn>
                <a:cxn ang="0">
                  <a:pos x="59" y="22"/>
                </a:cxn>
                <a:cxn ang="0">
                  <a:pos x="59" y="22"/>
                </a:cxn>
                <a:cxn ang="0">
                  <a:pos x="57" y="1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5" y="2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7" y="2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5" y="14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13" y="30"/>
                </a:cxn>
                <a:cxn ang="0">
                  <a:pos x="17" y="38"/>
                </a:cxn>
                <a:cxn ang="0">
                  <a:pos x="17" y="38"/>
                </a:cxn>
                <a:cxn ang="0">
                  <a:pos x="23" y="44"/>
                </a:cxn>
                <a:cxn ang="0">
                  <a:pos x="29" y="48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234" y="55"/>
                </a:cxn>
              </a:cxnLst>
              <a:rect l="0" t="0" r="r" b="b"/>
              <a:pathLst>
                <a:path w="234" h="55">
                  <a:moveTo>
                    <a:pt x="234" y="55"/>
                  </a:moveTo>
                  <a:lnTo>
                    <a:pt x="234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40" y="4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8" y="30"/>
                  </a:lnTo>
                  <a:lnTo>
                    <a:pt x="148" y="22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34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4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2" y="44"/>
                  </a:lnTo>
                  <a:lnTo>
                    <a:pt x="118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9" y="44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7" y="30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14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5" y="14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23" y="44"/>
                  </a:lnTo>
                  <a:lnTo>
                    <a:pt x="29" y="48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234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32" name="Freeform 283"/>
            <p:cNvSpPr>
              <a:spLocks/>
            </p:cNvSpPr>
            <p:nvPr/>
          </p:nvSpPr>
          <p:spPr bwMode="auto">
            <a:xfrm>
              <a:off x="1824505" y="5579222"/>
              <a:ext cx="128588" cy="33338"/>
            </a:xfrm>
            <a:custGeom>
              <a:avLst/>
              <a:gdLst/>
              <a:ahLst/>
              <a:cxnLst>
                <a:cxn ang="0">
                  <a:pos x="161" y="39"/>
                </a:cxn>
                <a:cxn ang="0">
                  <a:pos x="161" y="39"/>
                </a:cxn>
                <a:cxn ang="0">
                  <a:pos x="159" y="32"/>
                </a:cxn>
                <a:cxn ang="0">
                  <a:pos x="155" y="26"/>
                </a:cxn>
                <a:cxn ang="0">
                  <a:pos x="150" y="22"/>
                </a:cxn>
                <a:cxn ang="0">
                  <a:pos x="140" y="18"/>
                </a:cxn>
                <a:cxn ang="0">
                  <a:pos x="124" y="20"/>
                </a:cxn>
                <a:cxn ang="0">
                  <a:pos x="124" y="20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4" y="10"/>
                </a:cxn>
                <a:cxn ang="0">
                  <a:pos x="122" y="8"/>
                </a:cxn>
                <a:cxn ang="0">
                  <a:pos x="118" y="6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2" y="6"/>
                </a:cxn>
                <a:cxn ang="0">
                  <a:pos x="102" y="6"/>
                </a:cxn>
                <a:cxn ang="0">
                  <a:pos x="9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80" y="2"/>
                </a:cxn>
                <a:cxn ang="0">
                  <a:pos x="77" y="6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9" y="14"/>
                </a:cxn>
                <a:cxn ang="0">
                  <a:pos x="45" y="20"/>
                </a:cxn>
                <a:cxn ang="0">
                  <a:pos x="45" y="28"/>
                </a:cxn>
                <a:cxn ang="0">
                  <a:pos x="45" y="28"/>
                </a:cxn>
                <a:cxn ang="0">
                  <a:pos x="33" y="26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3" y="26"/>
                </a:cxn>
                <a:cxn ang="0">
                  <a:pos x="5" y="30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161" y="41"/>
                </a:cxn>
                <a:cxn ang="0">
                  <a:pos x="161" y="41"/>
                </a:cxn>
                <a:cxn ang="0">
                  <a:pos x="161" y="39"/>
                </a:cxn>
                <a:cxn ang="0">
                  <a:pos x="161" y="39"/>
                </a:cxn>
              </a:cxnLst>
              <a:rect l="0" t="0" r="r" b="b"/>
              <a:pathLst>
                <a:path w="161" h="41">
                  <a:moveTo>
                    <a:pt x="161" y="39"/>
                  </a:moveTo>
                  <a:lnTo>
                    <a:pt x="161" y="39"/>
                  </a:lnTo>
                  <a:lnTo>
                    <a:pt x="159" y="32"/>
                  </a:lnTo>
                  <a:lnTo>
                    <a:pt x="155" y="26"/>
                  </a:lnTo>
                  <a:lnTo>
                    <a:pt x="150" y="22"/>
                  </a:lnTo>
                  <a:lnTo>
                    <a:pt x="140" y="18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0"/>
                  </a:lnTo>
                  <a:lnTo>
                    <a:pt x="122" y="8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77" y="6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55" y="10"/>
                  </a:lnTo>
                  <a:lnTo>
                    <a:pt x="49" y="14"/>
                  </a:lnTo>
                  <a:lnTo>
                    <a:pt x="45" y="20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33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39"/>
                  </a:lnTo>
                  <a:lnTo>
                    <a:pt x="161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33" name="Freeform 284"/>
            <p:cNvSpPr>
              <a:spLocks/>
            </p:cNvSpPr>
            <p:nvPr/>
          </p:nvSpPr>
          <p:spPr bwMode="auto">
            <a:xfrm>
              <a:off x="1962617" y="5561760"/>
              <a:ext cx="42863" cy="160338"/>
            </a:xfrm>
            <a:custGeom>
              <a:avLst/>
              <a:gdLst/>
              <a:ahLst/>
              <a:cxnLst>
                <a:cxn ang="0">
                  <a:pos x="55" y="61"/>
                </a:cxn>
                <a:cxn ang="0">
                  <a:pos x="40" y="44"/>
                </a:cxn>
                <a:cxn ang="0">
                  <a:pos x="40" y="44"/>
                </a:cxn>
                <a:cxn ang="0">
                  <a:pos x="46" y="3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2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20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2" y="30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4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4" y="54"/>
                </a:cxn>
                <a:cxn ang="0">
                  <a:pos x="10" y="56"/>
                </a:cxn>
                <a:cxn ang="0">
                  <a:pos x="6" y="60"/>
                </a:cxn>
                <a:cxn ang="0">
                  <a:pos x="4" y="65"/>
                </a:cxn>
                <a:cxn ang="0">
                  <a:pos x="4" y="65"/>
                </a:cxn>
                <a:cxn ang="0">
                  <a:pos x="2" y="93"/>
                </a:cxn>
                <a:cxn ang="0">
                  <a:pos x="2" y="93"/>
                </a:cxn>
                <a:cxn ang="0">
                  <a:pos x="2" y="150"/>
                </a:cxn>
                <a:cxn ang="0">
                  <a:pos x="2" y="150"/>
                </a:cxn>
                <a:cxn ang="0">
                  <a:pos x="2" y="176"/>
                </a:cxn>
                <a:cxn ang="0">
                  <a:pos x="2" y="176"/>
                </a:cxn>
                <a:cxn ang="0">
                  <a:pos x="2" y="204"/>
                </a:cxn>
                <a:cxn ang="0">
                  <a:pos x="18" y="204"/>
                </a:cxn>
                <a:cxn ang="0">
                  <a:pos x="18" y="138"/>
                </a:cxn>
                <a:cxn ang="0">
                  <a:pos x="28" y="138"/>
                </a:cxn>
                <a:cxn ang="0">
                  <a:pos x="28" y="204"/>
                </a:cxn>
                <a:cxn ang="0">
                  <a:pos x="44" y="204"/>
                </a:cxn>
                <a:cxn ang="0">
                  <a:pos x="44" y="137"/>
                </a:cxn>
                <a:cxn ang="0">
                  <a:pos x="52" y="131"/>
                </a:cxn>
                <a:cxn ang="0">
                  <a:pos x="55" y="61"/>
                </a:cxn>
              </a:cxnLst>
              <a:rect l="0" t="0" r="r" b="b"/>
              <a:pathLst>
                <a:path w="55" h="204">
                  <a:moveTo>
                    <a:pt x="55" y="61"/>
                  </a:moveTo>
                  <a:lnTo>
                    <a:pt x="40" y="44"/>
                  </a:lnTo>
                  <a:lnTo>
                    <a:pt x="40" y="44"/>
                  </a:lnTo>
                  <a:lnTo>
                    <a:pt x="46" y="3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4" y="54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2" y="204"/>
                  </a:lnTo>
                  <a:lnTo>
                    <a:pt x="18" y="204"/>
                  </a:lnTo>
                  <a:lnTo>
                    <a:pt x="18" y="138"/>
                  </a:lnTo>
                  <a:lnTo>
                    <a:pt x="28" y="138"/>
                  </a:lnTo>
                  <a:lnTo>
                    <a:pt x="28" y="204"/>
                  </a:lnTo>
                  <a:lnTo>
                    <a:pt x="44" y="204"/>
                  </a:lnTo>
                  <a:lnTo>
                    <a:pt x="44" y="137"/>
                  </a:lnTo>
                  <a:lnTo>
                    <a:pt x="52" y="131"/>
                  </a:lnTo>
                  <a:lnTo>
                    <a:pt x="55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dirty="0">
                <a:latin typeface="Calibri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0" y="3803463"/>
            <a:ext cx="532254" cy="5118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30" y="1795305"/>
            <a:ext cx="749208" cy="7487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16" y="843680"/>
            <a:ext cx="749208" cy="7487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1" y="2852222"/>
            <a:ext cx="591965" cy="59157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127304"/>
            <a:ext cx="12192000" cy="582544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What have we done: Measuring the economy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5974" y="4284973"/>
            <a:ext cx="3080366" cy="1867256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228 statistical reports/releases scheduled for 2021/22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734C79-B6C9-48CC-BB53-B4DB721BC2C3}"/>
              </a:ext>
            </a:extLst>
          </p:cNvPr>
          <p:cNvSpPr/>
          <p:nvPr/>
        </p:nvSpPr>
        <p:spPr>
          <a:xfrm>
            <a:off x="5499102" y="5747495"/>
            <a:ext cx="824618" cy="794097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B19528-B6FD-4908-9F96-1377D054532A}"/>
              </a:ext>
            </a:extLst>
          </p:cNvPr>
          <p:cNvSpPr/>
          <p:nvPr/>
        </p:nvSpPr>
        <p:spPr>
          <a:xfrm>
            <a:off x="6614040" y="5963069"/>
            <a:ext cx="268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and Transport</a:t>
            </a:r>
          </a:p>
        </p:txBody>
      </p:sp>
      <p:pic>
        <p:nvPicPr>
          <p:cNvPr id="49" name="Graphic 48" descr="Bus">
            <a:extLst>
              <a:ext uri="{FF2B5EF4-FFF2-40B4-BE49-F238E27FC236}">
                <a16:creationId xmlns:a16="http://schemas.microsoft.com/office/drawing/2014/main" id="{85947AAE-B423-4966-B3C7-EBF1658743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71226" y="5823697"/>
            <a:ext cx="682718" cy="6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82403" y="865702"/>
            <a:ext cx="2760345" cy="1944215"/>
          </a:xfrm>
          <a:prstGeom prst="rect">
            <a:avLst/>
          </a:prstGeom>
          <a:solidFill>
            <a:srgbClr val="C68E3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矩形 50"/>
          <p:cNvSpPr/>
          <p:nvPr/>
        </p:nvSpPr>
        <p:spPr>
          <a:xfrm>
            <a:off x="3495132" y="192453"/>
            <a:ext cx="5349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Outcome 1: Insightful data</a:t>
            </a:r>
          </a:p>
        </p:txBody>
      </p:sp>
      <p:sp>
        <p:nvSpPr>
          <p:cNvPr id="8" name="矩形 55"/>
          <p:cNvSpPr/>
          <p:nvPr/>
        </p:nvSpPr>
        <p:spPr>
          <a:xfrm>
            <a:off x="674256" y="1196752"/>
            <a:ext cx="10778836" cy="5305648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pic>
        <p:nvPicPr>
          <p:cNvPr id="9" name="图片 1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728364" y="1324333"/>
            <a:ext cx="2578295" cy="17067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710" y="1423446"/>
            <a:ext cx="3960439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273 statistical releases/reports of 276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583" y="2232650"/>
            <a:ext cx="908473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Released rebased and benchmarked estimates of GDP</a:t>
            </a:r>
            <a:endParaRPr lang="en-GB" sz="1700" dirty="0">
              <a:solidFill>
                <a:schemeClr val="tx2"/>
              </a:solidFill>
            </a:endParaRP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Published reweighted CPI</a:t>
            </a:r>
            <a:endParaRPr lang="en-GB" sz="1700" dirty="0">
              <a:solidFill>
                <a:schemeClr val="tx2"/>
              </a:solidFill>
            </a:endParaRP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Published Financial Census of Municipalities time-series from 2006 for first time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Compiled Natural Capital Accounting Country Strategy in collaboration with key partners in the data ecosystem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Released first ever accounts for Protected Areas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Published additional report on Measuring Food security in SA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Published additional report on Measuring Women’s Health in SA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i="1" dirty="0">
                <a:solidFill>
                  <a:schemeClr val="tx2"/>
                </a:solidFill>
              </a:rPr>
              <a:t>Census data collection commenced on 2 February 2022 – data collection extended</a:t>
            </a:r>
          </a:p>
          <a:p>
            <a:endParaRPr lang="en-GB" sz="800" i="1" dirty="0">
              <a:solidFill>
                <a:schemeClr val="tx2"/>
              </a:solidFill>
            </a:endParaRP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rgbClr val="C68E36"/>
                </a:solidFill>
              </a:rPr>
              <a:t>Causes of Death report (2019) not published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C68E36"/>
                </a:solidFill>
              </a:rPr>
              <a:t>Domestic Tourism report was not published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68E36"/>
                </a:solidFill>
              </a:rPr>
              <a:t>Annual report on </a:t>
            </a:r>
            <a:r>
              <a:rPr lang="en-US" sz="1700" dirty="0" err="1">
                <a:solidFill>
                  <a:srgbClr val="C68E36"/>
                </a:solidFill>
              </a:rPr>
              <a:t>Labour</a:t>
            </a:r>
            <a:r>
              <a:rPr lang="en-US" sz="1700" dirty="0">
                <a:solidFill>
                  <a:srgbClr val="C68E36"/>
                </a:solidFill>
              </a:rPr>
              <a:t> Market Statistics not published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rgbClr val="C68E36"/>
                </a:solidFill>
              </a:rPr>
              <a:t>Recall of the </a:t>
            </a:r>
            <a:r>
              <a:rPr lang="en-ZA" sz="1700" dirty="0" err="1">
                <a:solidFill>
                  <a:srgbClr val="C68E36"/>
                </a:solidFill>
              </a:rPr>
              <a:t>MaCoD</a:t>
            </a:r>
            <a:r>
              <a:rPr lang="en-ZA" sz="1700" dirty="0">
                <a:solidFill>
                  <a:srgbClr val="C68E36"/>
                </a:solidFill>
              </a:rPr>
              <a:t> release due to an error in the data file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C68E36"/>
                </a:solidFill>
              </a:rPr>
              <a:t>Insolvency data not published due to challenges at Department of Justice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C68E36"/>
                </a:solidFill>
              </a:rPr>
              <a:t>PES moved to commence in June 2022</a:t>
            </a:r>
            <a:endParaRPr lang="en-ZA" sz="1700" i="1" dirty="0">
              <a:solidFill>
                <a:srgbClr val="C68E36"/>
              </a:solidFill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21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2593410" y="161242"/>
            <a:ext cx="6884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Outcome 2: Agile Operating Model</a:t>
            </a:r>
          </a:p>
        </p:txBody>
      </p:sp>
      <p:grpSp>
        <p:nvGrpSpPr>
          <p:cNvPr id="18" name="组合 16"/>
          <p:cNvGrpSpPr/>
          <p:nvPr/>
        </p:nvGrpSpPr>
        <p:grpSpPr bwMode="auto">
          <a:xfrm>
            <a:off x="935666" y="2672414"/>
            <a:ext cx="4210509" cy="2473744"/>
            <a:chOff x="8540751" y="4843463"/>
            <a:chExt cx="8012112" cy="4562475"/>
          </a:xfrm>
          <a:effectLst/>
        </p:grpSpPr>
        <p:sp>
          <p:nvSpPr>
            <p:cNvPr id="19" name="任意多边形: 形状 4"/>
            <p:cNvSpPr/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  <p:sp>
          <p:nvSpPr>
            <p:cNvPr id="20" name="任意多边形: 形状 5"/>
            <p:cNvSpPr/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  <p:sp>
          <p:nvSpPr>
            <p:cNvPr id="21" name="任意多边形: 形状 6"/>
            <p:cNvSpPr/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  <p:sp>
          <p:nvSpPr>
            <p:cNvPr id="22" name="任意多边形: 形状 7"/>
            <p:cNvSpPr/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  <p:sp>
          <p:nvSpPr>
            <p:cNvPr id="23" name="任意多边形: 形状 8"/>
            <p:cNvSpPr/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  <p:sp>
          <p:nvSpPr>
            <p:cNvPr id="24" name="任意多边形: 形状 9"/>
            <p:cNvSpPr/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Helvetica" panose="020B0604020202030204" pitchFamily="34" charset="0"/>
              </a:endParaRPr>
            </a:p>
          </p:txBody>
        </p:sp>
      </p:grpSp>
      <p:pic>
        <p:nvPicPr>
          <p:cNvPr id="25" name="图片 3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516133" y="2876951"/>
            <a:ext cx="3023408" cy="1934700"/>
          </a:xfrm>
          <a:prstGeom prst="rect">
            <a:avLst/>
          </a:prstGeom>
        </p:spPr>
      </p:pic>
      <p:sp>
        <p:nvSpPr>
          <p:cNvPr id="38" name="矩形 55"/>
          <p:cNvSpPr/>
          <p:nvPr/>
        </p:nvSpPr>
        <p:spPr>
          <a:xfrm>
            <a:off x="822037" y="1268761"/>
            <a:ext cx="10767452" cy="5078876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05066" y="1420928"/>
            <a:ext cx="6081771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Adopted multi-mode approach in Census 2022</a:t>
            </a:r>
            <a:br>
              <a:rPr lang="en-ZA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- Valuable lessons learnt to apply to household surveys</a:t>
            </a:r>
          </a:p>
          <a:p>
            <a:pPr marL="0" indent="0">
              <a:buNone/>
            </a:pPr>
            <a:endParaRPr lang="en-ZA" sz="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stablished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an end-to-end geospatial platform &amp; layer of output areas –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will enhance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dissemination of census products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 Innovate the statistics value chain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dopted UN Generic Statistical Business Process Model (V5.1)</a:t>
            </a:r>
            <a:endParaRPr lang="en-ZA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Process Mapping for CPI  (As-Is) and (To-Be) – digital data collection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Process Mapping for Mixed-mode data collection</a:t>
            </a:r>
            <a:r>
              <a:rPr lang="en-Z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(As-Is) and (To-Be) for household surveys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Adopted International Standard on Central Product Classification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Modernise business processes: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Pilot CPI digital data collection from outlets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Pilot Continuous population survey</a:t>
            </a:r>
            <a:endParaRPr lang="en-ZA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22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1754629" y="161241"/>
            <a:ext cx="8561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0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Outcome 3: Interconnected Statistical System</a:t>
            </a:r>
          </a:p>
        </p:txBody>
      </p:sp>
      <p:sp>
        <p:nvSpPr>
          <p:cNvPr id="38" name="矩形 55"/>
          <p:cNvSpPr/>
          <p:nvPr/>
        </p:nvSpPr>
        <p:spPr>
          <a:xfrm>
            <a:off x="1063256" y="1340770"/>
            <a:ext cx="10249786" cy="5060031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2343" y="5517323"/>
            <a:ext cx="8787449" cy="68505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114293" lvl="1">
              <a:lnSpc>
                <a:spcPct val="107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Information Regulator: “Stats SA is in full compliance with the conditions for the lawful processing of personal information in terms of section 37 of the POPIA (no.4 of 2013).”</a:t>
            </a:r>
            <a:endParaRPr lang="en-Z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hape 1397"/>
          <p:cNvSpPr/>
          <p:nvPr/>
        </p:nvSpPr>
        <p:spPr>
          <a:xfrm>
            <a:off x="3718155" y="1837300"/>
            <a:ext cx="3380573" cy="4572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sp>
        <p:nvSpPr>
          <p:cNvPr id="20" name="Shape 1400"/>
          <p:cNvSpPr txBox="1"/>
          <p:nvPr/>
        </p:nvSpPr>
        <p:spPr>
          <a:xfrm>
            <a:off x="3876535" y="1961872"/>
            <a:ext cx="2763749" cy="2982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25000"/>
            </a:pP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Legislative reform: final stages</a:t>
            </a:r>
            <a:endParaRPr lang="zh-CN" altLang="en-US" sz="1400" dirty="0">
              <a:solidFill>
                <a:schemeClr val="lt1"/>
              </a:solidFill>
              <a:latin typeface="Helvetica" panose="020B060402020203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Shape 1401"/>
          <p:cNvSpPr/>
          <p:nvPr/>
        </p:nvSpPr>
        <p:spPr>
          <a:xfrm>
            <a:off x="3726397" y="3171557"/>
            <a:ext cx="5083671" cy="4652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sp>
        <p:nvSpPr>
          <p:cNvPr id="22" name="Shape 1404"/>
          <p:cNvSpPr txBox="1"/>
          <p:nvPr/>
        </p:nvSpPr>
        <p:spPr>
          <a:xfrm>
            <a:off x="3884776" y="3262361"/>
            <a:ext cx="4680231" cy="307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25000"/>
            </a:pP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Developed SASQAF self-assessment online platform</a:t>
            </a:r>
            <a:endParaRPr lang="zh-CN" altLang="en-US" sz="1400" dirty="0">
              <a:solidFill>
                <a:schemeClr val="lt1"/>
              </a:solidFill>
              <a:latin typeface="Helvetica" panose="020B060402020203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Shape 1405"/>
          <p:cNvSpPr/>
          <p:nvPr/>
        </p:nvSpPr>
        <p:spPr>
          <a:xfrm>
            <a:off x="3719951" y="4562379"/>
            <a:ext cx="6336490" cy="5079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sp>
        <p:nvSpPr>
          <p:cNvPr id="24" name="Shape 1408"/>
          <p:cNvSpPr txBox="1"/>
          <p:nvPr/>
        </p:nvSpPr>
        <p:spPr>
          <a:xfrm>
            <a:off x="3833486" y="4669463"/>
            <a:ext cx="6222954" cy="2687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25000"/>
            </a:pP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Signed </a:t>
            </a:r>
            <a:r>
              <a:rPr lang="en-US" altLang="zh-CN" sz="1400" dirty="0" err="1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MoUs</a:t>
            </a: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: CIPC; MISA, </a:t>
            </a:r>
            <a:r>
              <a:rPr lang="en-US" altLang="zh-CN" sz="1400" dirty="0" err="1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Harambee</a:t>
            </a: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 Youth Employment Accelerator</a:t>
            </a:r>
            <a:endParaRPr lang="en-US" sz="1400" dirty="0">
              <a:solidFill>
                <a:schemeClr val="lt1"/>
              </a:solidFill>
              <a:latin typeface="Helvetica" panose="020B060402020203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Shape 1425"/>
          <p:cNvSpPr/>
          <p:nvPr/>
        </p:nvSpPr>
        <p:spPr>
          <a:xfrm>
            <a:off x="1942343" y="1586148"/>
            <a:ext cx="1735827" cy="357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072" y="0"/>
                </a:moveTo>
                <a:cubicBezTo>
                  <a:pt x="80400" y="0"/>
                  <a:pt x="79855" y="277"/>
                  <a:pt x="79855" y="616"/>
                </a:cubicBezTo>
                <a:lnTo>
                  <a:pt x="79855" y="794"/>
                </a:lnTo>
                <a:lnTo>
                  <a:pt x="17300" y="794"/>
                </a:lnTo>
                <a:cubicBezTo>
                  <a:pt x="8583" y="794"/>
                  <a:pt x="1522" y="4394"/>
                  <a:pt x="1522" y="8838"/>
                </a:cubicBezTo>
                <a:lnTo>
                  <a:pt x="1522" y="10722"/>
                </a:lnTo>
                <a:lnTo>
                  <a:pt x="1211" y="10722"/>
                </a:lnTo>
                <a:cubicBezTo>
                  <a:pt x="544" y="10722"/>
                  <a:pt x="0" y="11000"/>
                  <a:pt x="0" y="11338"/>
                </a:cubicBezTo>
                <a:lnTo>
                  <a:pt x="0" y="16183"/>
                </a:lnTo>
                <a:cubicBezTo>
                  <a:pt x="0" y="16522"/>
                  <a:pt x="544" y="16800"/>
                  <a:pt x="1211" y="16800"/>
                </a:cubicBezTo>
                <a:lnTo>
                  <a:pt x="1522" y="16800"/>
                </a:lnTo>
                <a:lnTo>
                  <a:pt x="1522" y="22950"/>
                </a:lnTo>
                <a:lnTo>
                  <a:pt x="1211" y="22950"/>
                </a:lnTo>
                <a:cubicBezTo>
                  <a:pt x="544" y="22950"/>
                  <a:pt x="0" y="23227"/>
                  <a:pt x="0" y="23566"/>
                </a:cubicBezTo>
                <a:lnTo>
                  <a:pt x="0" y="27127"/>
                </a:lnTo>
                <a:cubicBezTo>
                  <a:pt x="0" y="27472"/>
                  <a:pt x="544" y="27755"/>
                  <a:pt x="1211" y="27755"/>
                </a:cubicBezTo>
                <a:lnTo>
                  <a:pt x="1522" y="27755"/>
                </a:lnTo>
                <a:lnTo>
                  <a:pt x="1522" y="33516"/>
                </a:lnTo>
                <a:lnTo>
                  <a:pt x="1211" y="33516"/>
                </a:lnTo>
                <a:cubicBezTo>
                  <a:pt x="544" y="33516"/>
                  <a:pt x="0" y="33788"/>
                  <a:pt x="0" y="34133"/>
                </a:cubicBezTo>
                <a:lnTo>
                  <a:pt x="0" y="37694"/>
                </a:lnTo>
                <a:cubicBezTo>
                  <a:pt x="0" y="38033"/>
                  <a:pt x="544" y="38316"/>
                  <a:pt x="1211" y="38316"/>
                </a:cubicBezTo>
                <a:lnTo>
                  <a:pt x="1522" y="38316"/>
                </a:lnTo>
                <a:lnTo>
                  <a:pt x="1522" y="111950"/>
                </a:lnTo>
                <a:cubicBezTo>
                  <a:pt x="1522" y="116394"/>
                  <a:pt x="8583" y="120000"/>
                  <a:pt x="17300" y="120000"/>
                </a:cubicBezTo>
                <a:lnTo>
                  <a:pt x="104222" y="120000"/>
                </a:lnTo>
                <a:cubicBezTo>
                  <a:pt x="112938" y="120000"/>
                  <a:pt x="120000" y="116394"/>
                  <a:pt x="120000" y="111950"/>
                </a:cubicBezTo>
                <a:lnTo>
                  <a:pt x="120000" y="8838"/>
                </a:lnTo>
                <a:cubicBezTo>
                  <a:pt x="120000" y="4394"/>
                  <a:pt x="112938" y="794"/>
                  <a:pt x="104222" y="794"/>
                </a:cubicBezTo>
                <a:lnTo>
                  <a:pt x="99550" y="794"/>
                </a:lnTo>
                <a:lnTo>
                  <a:pt x="99550" y="616"/>
                </a:lnTo>
                <a:cubicBezTo>
                  <a:pt x="99550" y="277"/>
                  <a:pt x="99005" y="0"/>
                  <a:pt x="98333" y="0"/>
                </a:cubicBezTo>
                <a:lnTo>
                  <a:pt x="81072" y="0"/>
                </a:lnTo>
                <a:close/>
                <a:moveTo>
                  <a:pt x="52894" y="9055"/>
                </a:moveTo>
                <a:lnTo>
                  <a:pt x="68638" y="9055"/>
                </a:lnTo>
                <a:cubicBezTo>
                  <a:pt x="70100" y="9055"/>
                  <a:pt x="71277" y="9655"/>
                  <a:pt x="71277" y="10400"/>
                </a:cubicBezTo>
                <a:cubicBezTo>
                  <a:pt x="71277" y="11150"/>
                  <a:pt x="70100" y="11755"/>
                  <a:pt x="68638" y="11755"/>
                </a:cubicBezTo>
                <a:lnTo>
                  <a:pt x="52894" y="11755"/>
                </a:lnTo>
                <a:cubicBezTo>
                  <a:pt x="51433" y="11755"/>
                  <a:pt x="50244" y="11150"/>
                  <a:pt x="50244" y="10400"/>
                </a:cubicBezTo>
                <a:cubicBezTo>
                  <a:pt x="50244" y="9655"/>
                  <a:pt x="51433" y="9055"/>
                  <a:pt x="52894" y="9055"/>
                </a:cubicBezTo>
                <a:close/>
                <a:moveTo>
                  <a:pt x="40550" y="9272"/>
                </a:moveTo>
                <a:cubicBezTo>
                  <a:pt x="41183" y="9272"/>
                  <a:pt x="41811" y="9394"/>
                  <a:pt x="42294" y="9644"/>
                </a:cubicBezTo>
                <a:cubicBezTo>
                  <a:pt x="43261" y="10133"/>
                  <a:pt x="43261" y="10933"/>
                  <a:pt x="42294" y="11427"/>
                </a:cubicBezTo>
                <a:cubicBezTo>
                  <a:pt x="41327" y="11916"/>
                  <a:pt x="39766" y="11916"/>
                  <a:pt x="38800" y="11427"/>
                </a:cubicBezTo>
                <a:cubicBezTo>
                  <a:pt x="37833" y="10933"/>
                  <a:pt x="37833" y="10133"/>
                  <a:pt x="38800" y="9644"/>
                </a:cubicBezTo>
                <a:cubicBezTo>
                  <a:pt x="39283" y="9394"/>
                  <a:pt x="39911" y="9272"/>
                  <a:pt x="40550" y="9272"/>
                </a:cubicBezTo>
                <a:close/>
                <a:moveTo>
                  <a:pt x="9088" y="19516"/>
                </a:moveTo>
                <a:lnTo>
                  <a:pt x="112433" y="19516"/>
                </a:lnTo>
                <a:lnTo>
                  <a:pt x="112433" y="98238"/>
                </a:lnTo>
                <a:lnTo>
                  <a:pt x="9088" y="98238"/>
                </a:lnTo>
                <a:lnTo>
                  <a:pt x="9088" y="19516"/>
                </a:lnTo>
                <a:close/>
                <a:moveTo>
                  <a:pt x="60761" y="103300"/>
                </a:moveTo>
                <a:cubicBezTo>
                  <a:pt x="63661" y="103300"/>
                  <a:pt x="66566" y="103861"/>
                  <a:pt x="68777" y="104988"/>
                </a:cubicBezTo>
                <a:cubicBezTo>
                  <a:pt x="73211" y="107244"/>
                  <a:pt x="73211" y="110905"/>
                  <a:pt x="68777" y="113166"/>
                </a:cubicBezTo>
                <a:cubicBezTo>
                  <a:pt x="64350" y="115422"/>
                  <a:pt x="57172" y="115422"/>
                  <a:pt x="52744" y="113166"/>
                </a:cubicBezTo>
                <a:cubicBezTo>
                  <a:pt x="48316" y="110905"/>
                  <a:pt x="48316" y="107244"/>
                  <a:pt x="52744" y="104988"/>
                </a:cubicBezTo>
                <a:cubicBezTo>
                  <a:pt x="54955" y="103861"/>
                  <a:pt x="57861" y="103300"/>
                  <a:pt x="60761" y="103300"/>
                </a:cubicBezTo>
                <a:close/>
              </a:path>
            </a:pathLst>
          </a:custGeom>
          <a:noFill/>
          <a:ln w="12700" cap="flat" cmpd="sng">
            <a:solidFill>
              <a:srgbClr val="69565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1" y="2289933"/>
            <a:ext cx="972810" cy="972163"/>
          </a:xfrm>
          <a:prstGeom prst="rect">
            <a:avLst/>
          </a:prstGeom>
        </p:spPr>
      </p:pic>
      <p:sp>
        <p:nvSpPr>
          <p:cNvPr id="27" name="iS1ide-Freeform: Shape 15"/>
          <p:cNvSpPr/>
          <p:nvPr/>
        </p:nvSpPr>
        <p:spPr bwMode="auto">
          <a:xfrm>
            <a:off x="2457668" y="3757363"/>
            <a:ext cx="703247" cy="585402"/>
          </a:xfrm>
          <a:custGeom>
            <a:avLst/>
            <a:gdLst>
              <a:gd name="T0" fmla="*/ 1028 w 1149"/>
              <a:gd name="T1" fmla="*/ 541 h 955"/>
              <a:gd name="T2" fmla="*/ 1044 w 1149"/>
              <a:gd name="T3" fmla="*/ 661 h 955"/>
              <a:gd name="T4" fmla="*/ 1005 w 1149"/>
              <a:gd name="T5" fmla="*/ 753 h 955"/>
              <a:gd name="T6" fmla="*/ 915 w 1149"/>
              <a:gd name="T7" fmla="*/ 813 h 955"/>
              <a:gd name="T8" fmla="*/ 862 w 1149"/>
              <a:gd name="T9" fmla="*/ 882 h 955"/>
              <a:gd name="T10" fmla="*/ 786 w 1149"/>
              <a:gd name="T11" fmla="*/ 926 h 955"/>
              <a:gd name="T12" fmla="*/ 670 w 1149"/>
              <a:gd name="T13" fmla="*/ 944 h 955"/>
              <a:gd name="T14" fmla="*/ 702 w 1149"/>
              <a:gd name="T15" fmla="*/ 895 h 955"/>
              <a:gd name="T16" fmla="*/ 752 w 1149"/>
              <a:gd name="T17" fmla="*/ 876 h 955"/>
              <a:gd name="T18" fmla="*/ 670 w 1149"/>
              <a:gd name="T19" fmla="*/ 761 h 955"/>
              <a:gd name="T20" fmla="*/ 793 w 1149"/>
              <a:gd name="T21" fmla="*/ 816 h 955"/>
              <a:gd name="T22" fmla="*/ 854 w 1149"/>
              <a:gd name="T23" fmla="*/ 819 h 955"/>
              <a:gd name="T24" fmla="*/ 754 w 1149"/>
              <a:gd name="T25" fmla="*/ 707 h 955"/>
              <a:gd name="T26" fmla="*/ 767 w 1149"/>
              <a:gd name="T27" fmla="*/ 662 h 955"/>
              <a:gd name="T28" fmla="*/ 909 w 1149"/>
              <a:gd name="T29" fmla="*/ 755 h 955"/>
              <a:gd name="T30" fmla="*/ 948 w 1149"/>
              <a:gd name="T31" fmla="*/ 714 h 955"/>
              <a:gd name="T32" fmla="*/ 813 w 1149"/>
              <a:gd name="T33" fmla="*/ 581 h 955"/>
              <a:gd name="T34" fmla="*/ 858 w 1149"/>
              <a:gd name="T35" fmla="*/ 566 h 955"/>
              <a:gd name="T36" fmla="*/ 998 w 1149"/>
              <a:gd name="T37" fmla="*/ 628 h 955"/>
              <a:gd name="T38" fmla="*/ 683 w 1149"/>
              <a:gd name="T39" fmla="*/ 301 h 955"/>
              <a:gd name="T40" fmla="*/ 730 w 1149"/>
              <a:gd name="T41" fmla="*/ 285 h 955"/>
              <a:gd name="T42" fmla="*/ 97 w 1149"/>
              <a:gd name="T43" fmla="*/ 439 h 955"/>
              <a:gd name="T44" fmla="*/ 0 w 1149"/>
              <a:gd name="T45" fmla="*/ 254 h 955"/>
              <a:gd name="T46" fmla="*/ 174 w 1149"/>
              <a:gd name="T47" fmla="*/ 32 h 955"/>
              <a:gd name="T48" fmla="*/ 260 w 1149"/>
              <a:gd name="T49" fmla="*/ 2 h 955"/>
              <a:gd name="T50" fmla="*/ 362 w 1149"/>
              <a:gd name="T51" fmla="*/ 59 h 955"/>
              <a:gd name="T52" fmla="*/ 525 w 1149"/>
              <a:gd name="T53" fmla="*/ 40 h 955"/>
              <a:gd name="T54" fmla="*/ 338 w 1149"/>
              <a:gd name="T55" fmla="*/ 112 h 955"/>
              <a:gd name="T56" fmla="*/ 233 w 1149"/>
              <a:gd name="T57" fmla="*/ 59 h 955"/>
              <a:gd name="T58" fmla="*/ 60 w 1149"/>
              <a:gd name="T59" fmla="*/ 267 h 955"/>
              <a:gd name="T60" fmla="*/ 143 w 1149"/>
              <a:gd name="T61" fmla="*/ 367 h 955"/>
              <a:gd name="T62" fmla="*/ 149 w 1149"/>
              <a:gd name="T63" fmla="*/ 500 h 955"/>
              <a:gd name="T64" fmla="*/ 538 w 1149"/>
              <a:gd name="T65" fmla="*/ 788 h 955"/>
              <a:gd name="T66" fmla="*/ 512 w 1149"/>
              <a:gd name="T67" fmla="*/ 773 h 955"/>
              <a:gd name="T68" fmla="*/ 456 w 1149"/>
              <a:gd name="T69" fmla="*/ 707 h 955"/>
              <a:gd name="T70" fmla="*/ 394 w 1149"/>
              <a:gd name="T71" fmla="*/ 710 h 955"/>
              <a:gd name="T72" fmla="*/ 370 w 1149"/>
              <a:gd name="T73" fmla="*/ 642 h 955"/>
              <a:gd name="T74" fmla="*/ 295 w 1149"/>
              <a:gd name="T75" fmla="*/ 627 h 955"/>
              <a:gd name="T76" fmla="*/ 283 w 1149"/>
              <a:gd name="T77" fmla="*/ 546 h 955"/>
              <a:gd name="T78" fmla="*/ 195 w 1149"/>
              <a:gd name="T79" fmla="*/ 527 h 955"/>
              <a:gd name="T80" fmla="*/ 135 w 1149"/>
              <a:gd name="T81" fmla="*/ 607 h 955"/>
              <a:gd name="T82" fmla="*/ 174 w 1149"/>
              <a:gd name="T83" fmla="*/ 681 h 955"/>
              <a:gd name="T84" fmla="*/ 230 w 1149"/>
              <a:gd name="T85" fmla="*/ 692 h 955"/>
              <a:gd name="T86" fmla="*/ 239 w 1149"/>
              <a:gd name="T87" fmla="*/ 794 h 955"/>
              <a:gd name="T88" fmla="*/ 341 w 1149"/>
              <a:gd name="T89" fmla="*/ 789 h 955"/>
              <a:gd name="T90" fmla="*/ 358 w 1149"/>
              <a:gd name="T91" fmla="*/ 843 h 955"/>
              <a:gd name="T92" fmla="*/ 458 w 1149"/>
              <a:gd name="T93" fmla="*/ 862 h 955"/>
              <a:gd name="T94" fmla="*/ 478 w 1149"/>
              <a:gd name="T95" fmla="*/ 883 h 955"/>
              <a:gd name="T96" fmla="*/ 540 w 1149"/>
              <a:gd name="T97" fmla="*/ 937 h 955"/>
              <a:gd name="T98" fmla="*/ 618 w 1149"/>
              <a:gd name="T99" fmla="*/ 894 h 955"/>
              <a:gd name="T100" fmla="*/ 602 w 1149"/>
              <a:gd name="T101" fmla="*/ 804 h 955"/>
              <a:gd name="T102" fmla="*/ 1035 w 1149"/>
              <a:gd name="T103" fmla="*/ 442 h 955"/>
              <a:gd name="T104" fmla="*/ 1090 w 1149"/>
              <a:gd name="T105" fmla="*/ 313 h 955"/>
              <a:gd name="T106" fmla="*/ 1130 w 1149"/>
              <a:gd name="T107" fmla="*/ 172 h 955"/>
              <a:gd name="T108" fmla="*/ 864 w 1149"/>
              <a:gd name="T109" fmla="*/ 42 h 955"/>
              <a:gd name="T110" fmla="*/ 685 w 1149"/>
              <a:gd name="T111" fmla="*/ 43 h 955"/>
              <a:gd name="T112" fmla="*/ 333 w 1149"/>
              <a:gd name="T113" fmla="*/ 247 h 955"/>
              <a:gd name="T114" fmla="*/ 358 w 1149"/>
              <a:gd name="T115" fmla="*/ 338 h 955"/>
              <a:gd name="T116" fmla="*/ 609 w 1149"/>
              <a:gd name="T117" fmla="*/ 222 h 955"/>
              <a:gd name="T118" fmla="*/ 713 w 1149"/>
              <a:gd name="T119" fmla="*/ 240 h 955"/>
              <a:gd name="T120" fmla="*/ 797 w 1149"/>
              <a:gd name="T121" fmla="*/ 256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9" h="955">
                <a:moveTo>
                  <a:pt x="748" y="284"/>
                </a:moveTo>
                <a:lnTo>
                  <a:pt x="748" y="284"/>
                </a:lnTo>
                <a:lnTo>
                  <a:pt x="852" y="378"/>
                </a:lnTo>
                <a:lnTo>
                  <a:pt x="903" y="424"/>
                </a:lnTo>
                <a:lnTo>
                  <a:pt x="954" y="473"/>
                </a:lnTo>
                <a:lnTo>
                  <a:pt x="954" y="473"/>
                </a:lnTo>
                <a:lnTo>
                  <a:pt x="961" y="478"/>
                </a:lnTo>
                <a:lnTo>
                  <a:pt x="968" y="484"/>
                </a:lnTo>
                <a:lnTo>
                  <a:pt x="1006" y="518"/>
                </a:lnTo>
                <a:lnTo>
                  <a:pt x="1028" y="541"/>
                </a:lnTo>
                <a:lnTo>
                  <a:pt x="1028" y="541"/>
                </a:lnTo>
                <a:lnTo>
                  <a:pt x="1037" y="552"/>
                </a:lnTo>
                <a:lnTo>
                  <a:pt x="1044" y="562"/>
                </a:lnTo>
                <a:lnTo>
                  <a:pt x="1050" y="573"/>
                </a:lnTo>
                <a:lnTo>
                  <a:pt x="1054" y="585"/>
                </a:lnTo>
                <a:lnTo>
                  <a:pt x="1057" y="596"/>
                </a:lnTo>
                <a:lnTo>
                  <a:pt x="1057" y="607"/>
                </a:lnTo>
                <a:lnTo>
                  <a:pt x="1057" y="618"/>
                </a:lnTo>
                <a:lnTo>
                  <a:pt x="1056" y="630"/>
                </a:lnTo>
                <a:lnTo>
                  <a:pt x="1054" y="641"/>
                </a:lnTo>
                <a:lnTo>
                  <a:pt x="1049" y="651"/>
                </a:lnTo>
                <a:lnTo>
                  <a:pt x="1044" y="661"/>
                </a:lnTo>
                <a:lnTo>
                  <a:pt x="1038" y="671"/>
                </a:lnTo>
                <a:lnTo>
                  <a:pt x="1030" y="679"/>
                </a:lnTo>
                <a:lnTo>
                  <a:pt x="1022" y="686"/>
                </a:lnTo>
                <a:lnTo>
                  <a:pt x="1013" y="692"/>
                </a:lnTo>
                <a:lnTo>
                  <a:pt x="1003" y="697"/>
                </a:lnTo>
                <a:lnTo>
                  <a:pt x="1003" y="697"/>
                </a:lnTo>
                <a:lnTo>
                  <a:pt x="1006" y="709"/>
                </a:lnTo>
                <a:lnTo>
                  <a:pt x="1009" y="720"/>
                </a:lnTo>
                <a:lnTo>
                  <a:pt x="1009" y="731"/>
                </a:lnTo>
                <a:lnTo>
                  <a:pt x="1008" y="742"/>
                </a:lnTo>
                <a:lnTo>
                  <a:pt x="1005" y="753"/>
                </a:lnTo>
                <a:lnTo>
                  <a:pt x="1002" y="762"/>
                </a:lnTo>
                <a:lnTo>
                  <a:pt x="997" y="772"/>
                </a:lnTo>
                <a:lnTo>
                  <a:pt x="991" y="780"/>
                </a:lnTo>
                <a:lnTo>
                  <a:pt x="984" y="787"/>
                </a:lnTo>
                <a:lnTo>
                  <a:pt x="977" y="794"/>
                </a:lnTo>
                <a:lnTo>
                  <a:pt x="967" y="800"/>
                </a:lnTo>
                <a:lnTo>
                  <a:pt x="958" y="806"/>
                </a:lnTo>
                <a:lnTo>
                  <a:pt x="948" y="810"/>
                </a:lnTo>
                <a:lnTo>
                  <a:pt x="937" y="812"/>
                </a:lnTo>
                <a:lnTo>
                  <a:pt x="927" y="813"/>
                </a:lnTo>
                <a:lnTo>
                  <a:pt x="915" y="813"/>
                </a:lnTo>
                <a:lnTo>
                  <a:pt x="915" y="813"/>
                </a:lnTo>
                <a:lnTo>
                  <a:pt x="914" y="823"/>
                </a:lnTo>
                <a:lnTo>
                  <a:pt x="911" y="832"/>
                </a:lnTo>
                <a:lnTo>
                  <a:pt x="908" y="841"/>
                </a:lnTo>
                <a:lnTo>
                  <a:pt x="903" y="849"/>
                </a:lnTo>
                <a:lnTo>
                  <a:pt x="898" y="856"/>
                </a:lnTo>
                <a:lnTo>
                  <a:pt x="892" y="862"/>
                </a:lnTo>
                <a:lnTo>
                  <a:pt x="885" y="869"/>
                </a:lnTo>
                <a:lnTo>
                  <a:pt x="878" y="874"/>
                </a:lnTo>
                <a:lnTo>
                  <a:pt x="871" y="879"/>
                </a:lnTo>
                <a:lnTo>
                  <a:pt x="862" y="882"/>
                </a:lnTo>
                <a:lnTo>
                  <a:pt x="854" y="886"/>
                </a:lnTo>
                <a:lnTo>
                  <a:pt x="846" y="888"/>
                </a:lnTo>
                <a:lnTo>
                  <a:pt x="836" y="889"/>
                </a:lnTo>
                <a:lnTo>
                  <a:pt x="827" y="889"/>
                </a:lnTo>
                <a:lnTo>
                  <a:pt x="817" y="888"/>
                </a:lnTo>
                <a:lnTo>
                  <a:pt x="808" y="887"/>
                </a:lnTo>
                <a:lnTo>
                  <a:pt x="808" y="887"/>
                </a:lnTo>
                <a:lnTo>
                  <a:pt x="804" y="898"/>
                </a:lnTo>
                <a:lnTo>
                  <a:pt x="799" y="908"/>
                </a:lnTo>
                <a:lnTo>
                  <a:pt x="793" y="918"/>
                </a:lnTo>
                <a:lnTo>
                  <a:pt x="786" y="926"/>
                </a:lnTo>
                <a:lnTo>
                  <a:pt x="778" y="934"/>
                </a:lnTo>
                <a:lnTo>
                  <a:pt x="770" y="940"/>
                </a:lnTo>
                <a:lnTo>
                  <a:pt x="760" y="945"/>
                </a:lnTo>
                <a:lnTo>
                  <a:pt x="750" y="950"/>
                </a:lnTo>
                <a:lnTo>
                  <a:pt x="739" y="952"/>
                </a:lnTo>
                <a:lnTo>
                  <a:pt x="728" y="955"/>
                </a:lnTo>
                <a:lnTo>
                  <a:pt x="716" y="955"/>
                </a:lnTo>
                <a:lnTo>
                  <a:pt x="704" y="953"/>
                </a:lnTo>
                <a:lnTo>
                  <a:pt x="692" y="952"/>
                </a:lnTo>
                <a:lnTo>
                  <a:pt x="681" y="949"/>
                </a:lnTo>
                <a:lnTo>
                  <a:pt x="670" y="944"/>
                </a:lnTo>
                <a:lnTo>
                  <a:pt x="658" y="938"/>
                </a:lnTo>
                <a:lnTo>
                  <a:pt x="650" y="932"/>
                </a:lnTo>
                <a:lnTo>
                  <a:pt x="650" y="932"/>
                </a:lnTo>
                <a:lnTo>
                  <a:pt x="658" y="920"/>
                </a:lnTo>
                <a:lnTo>
                  <a:pt x="664" y="907"/>
                </a:lnTo>
                <a:lnTo>
                  <a:pt x="669" y="894"/>
                </a:lnTo>
                <a:lnTo>
                  <a:pt x="672" y="880"/>
                </a:lnTo>
                <a:lnTo>
                  <a:pt x="672" y="880"/>
                </a:lnTo>
                <a:lnTo>
                  <a:pt x="684" y="887"/>
                </a:lnTo>
                <a:lnTo>
                  <a:pt x="696" y="893"/>
                </a:lnTo>
                <a:lnTo>
                  <a:pt x="702" y="895"/>
                </a:lnTo>
                <a:lnTo>
                  <a:pt x="708" y="896"/>
                </a:lnTo>
                <a:lnTo>
                  <a:pt x="714" y="898"/>
                </a:lnTo>
                <a:lnTo>
                  <a:pt x="721" y="898"/>
                </a:lnTo>
                <a:lnTo>
                  <a:pt x="721" y="898"/>
                </a:lnTo>
                <a:lnTo>
                  <a:pt x="732" y="895"/>
                </a:lnTo>
                <a:lnTo>
                  <a:pt x="740" y="892"/>
                </a:lnTo>
                <a:lnTo>
                  <a:pt x="744" y="888"/>
                </a:lnTo>
                <a:lnTo>
                  <a:pt x="747" y="885"/>
                </a:lnTo>
                <a:lnTo>
                  <a:pt x="750" y="881"/>
                </a:lnTo>
                <a:lnTo>
                  <a:pt x="752" y="876"/>
                </a:lnTo>
                <a:lnTo>
                  <a:pt x="752" y="876"/>
                </a:lnTo>
                <a:lnTo>
                  <a:pt x="753" y="867"/>
                </a:lnTo>
                <a:lnTo>
                  <a:pt x="751" y="855"/>
                </a:lnTo>
                <a:lnTo>
                  <a:pt x="677" y="795"/>
                </a:lnTo>
                <a:lnTo>
                  <a:pt x="677" y="795"/>
                </a:lnTo>
                <a:lnTo>
                  <a:pt x="673" y="792"/>
                </a:lnTo>
                <a:lnTo>
                  <a:pt x="670" y="787"/>
                </a:lnTo>
                <a:lnTo>
                  <a:pt x="667" y="782"/>
                </a:lnTo>
                <a:lnTo>
                  <a:pt x="666" y="776"/>
                </a:lnTo>
                <a:lnTo>
                  <a:pt x="666" y="772"/>
                </a:lnTo>
                <a:lnTo>
                  <a:pt x="667" y="766"/>
                </a:lnTo>
                <a:lnTo>
                  <a:pt x="670" y="761"/>
                </a:lnTo>
                <a:lnTo>
                  <a:pt x="672" y="756"/>
                </a:lnTo>
                <a:lnTo>
                  <a:pt x="672" y="756"/>
                </a:lnTo>
                <a:lnTo>
                  <a:pt x="677" y="751"/>
                </a:lnTo>
                <a:lnTo>
                  <a:pt x="682" y="749"/>
                </a:lnTo>
                <a:lnTo>
                  <a:pt x="686" y="747"/>
                </a:lnTo>
                <a:lnTo>
                  <a:pt x="691" y="745"/>
                </a:lnTo>
                <a:lnTo>
                  <a:pt x="697" y="745"/>
                </a:lnTo>
                <a:lnTo>
                  <a:pt x="702" y="747"/>
                </a:lnTo>
                <a:lnTo>
                  <a:pt x="708" y="748"/>
                </a:lnTo>
                <a:lnTo>
                  <a:pt x="713" y="751"/>
                </a:lnTo>
                <a:lnTo>
                  <a:pt x="793" y="816"/>
                </a:lnTo>
                <a:lnTo>
                  <a:pt x="793" y="816"/>
                </a:lnTo>
                <a:lnTo>
                  <a:pt x="801" y="821"/>
                </a:lnTo>
                <a:lnTo>
                  <a:pt x="808" y="826"/>
                </a:lnTo>
                <a:lnTo>
                  <a:pt x="816" y="830"/>
                </a:lnTo>
                <a:lnTo>
                  <a:pt x="823" y="831"/>
                </a:lnTo>
                <a:lnTo>
                  <a:pt x="829" y="832"/>
                </a:lnTo>
                <a:lnTo>
                  <a:pt x="836" y="831"/>
                </a:lnTo>
                <a:lnTo>
                  <a:pt x="843" y="829"/>
                </a:lnTo>
                <a:lnTo>
                  <a:pt x="849" y="825"/>
                </a:lnTo>
                <a:lnTo>
                  <a:pt x="849" y="825"/>
                </a:lnTo>
                <a:lnTo>
                  <a:pt x="854" y="819"/>
                </a:lnTo>
                <a:lnTo>
                  <a:pt x="858" y="813"/>
                </a:lnTo>
                <a:lnTo>
                  <a:pt x="858" y="813"/>
                </a:lnTo>
                <a:lnTo>
                  <a:pt x="859" y="806"/>
                </a:lnTo>
                <a:lnTo>
                  <a:pt x="860" y="799"/>
                </a:lnTo>
                <a:lnTo>
                  <a:pt x="860" y="795"/>
                </a:lnTo>
                <a:lnTo>
                  <a:pt x="859" y="792"/>
                </a:lnTo>
                <a:lnTo>
                  <a:pt x="857" y="789"/>
                </a:lnTo>
                <a:lnTo>
                  <a:pt x="854" y="786"/>
                </a:lnTo>
                <a:lnTo>
                  <a:pt x="758" y="711"/>
                </a:lnTo>
                <a:lnTo>
                  <a:pt x="758" y="711"/>
                </a:lnTo>
                <a:lnTo>
                  <a:pt x="754" y="707"/>
                </a:lnTo>
                <a:lnTo>
                  <a:pt x="751" y="703"/>
                </a:lnTo>
                <a:lnTo>
                  <a:pt x="748" y="698"/>
                </a:lnTo>
                <a:lnTo>
                  <a:pt x="747" y="692"/>
                </a:lnTo>
                <a:lnTo>
                  <a:pt x="747" y="687"/>
                </a:lnTo>
                <a:lnTo>
                  <a:pt x="748" y="681"/>
                </a:lnTo>
                <a:lnTo>
                  <a:pt x="751" y="676"/>
                </a:lnTo>
                <a:lnTo>
                  <a:pt x="753" y="672"/>
                </a:lnTo>
                <a:lnTo>
                  <a:pt x="753" y="672"/>
                </a:lnTo>
                <a:lnTo>
                  <a:pt x="758" y="667"/>
                </a:lnTo>
                <a:lnTo>
                  <a:pt x="763" y="665"/>
                </a:lnTo>
                <a:lnTo>
                  <a:pt x="767" y="662"/>
                </a:lnTo>
                <a:lnTo>
                  <a:pt x="772" y="661"/>
                </a:lnTo>
                <a:lnTo>
                  <a:pt x="778" y="661"/>
                </a:lnTo>
                <a:lnTo>
                  <a:pt x="783" y="661"/>
                </a:lnTo>
                <a:lnTo>
                  <a:pt x="789" y="663"/>
                </a:lnTo>
                <a:lnTo>
                  <a:pt x="793" y="667"/>
                </a:lnTo>
                <a:lnTo>
                  <a:pt x="893" y="745"/>
                </a:lnTo>
                <a:lnTo>
                  <a:pt x="893" y="745"/>
                </a:lnTo>
                <a:lnTo>
                  <a:pt x="896" y="747"/>
                </a:lnTo>
                <a:lnTo>
                  <a:pt x="896" y="747"/>
                </a:lnTo>
                <a:lnTo>
                  <a:pt x="902" y="751"/>
                </a:lnTo>
                <a:lnTo>
                  <a:pt x="909" y="755"/>
                </a:lnTo>
                <a:lnTo>
                  <a:pt x="916" y="756"/>
                </a:lnTo>
                <a:lnTo>
                  <a:pt x="922" y="757"/>
                </a:lnTo>
                <a:lnTo>
                  <a:pt x="929" y="756"/>
                </a:lnTo>
                <a:lnTo>
                  <a:pt x="935" y="754"/>
                </a:lnTo>
                <a:lnTo>
                  <a:pt x="940" y="750"/>
                </a:lnTo>
                <a:lnTo>
                  <a:pt x="944" y="747"/>
                </a:lnTo>
                <a:lnTo>
                  <a:pt x="948" y="741"/>
                </a:lnTo>
                <a:lnTo>
                  <a:pt x="950" y="735"/>
                </a:lnTo>
                <a:lnTo>
                  <a:pt x="952" y="729"/>
                </a:lnTo>
                <a:lnTo>
                  <a:pt x="950" y="722"/>
                </a:lnTo>
                <a:lnTo>
                  <a:pt x="948" y="714"/>
                </a:lnTo>
                <a:lnTo>
                  <a:pt x="944" y="706"/>
                </a:lnTo>
                <a:lnTo>
                  <a:pt x="937" y="699"/>
                </a:lnTo>
                <a:lnTo>
                  <a:pt x="929" y="691"/>
                </a:lnTo>
                <a:lnTo>
                  <a:pt x="823" y="611"/>
                </a:lnTo>
                <a:lnTo>
                  <a:pt x="823" y="611"/>
                </a:lnTo>
                <a:lnTo>
                  <a:pt x="818" y="607"/>
                </a:lnTo>
                <a:lnTo>
                  <a:pt x="816" y="603"/>
                </a:lnTo>
                <a:lnTo>
                  <a:pt x="814" y="598"/>
                </a:lnTo>
                <a:lnTo>
                  <a:pt x="813" y="592"/>
                </a:lnTo>
                <a:lnTo>
                  <a:pt x="813" y="587"/>
                </a:lnTo>
                <a:lnTo>
                  <a:pt x="813" y="581"/>
                </a:lnTo>
                <a:lnTo>
                  <a:pt x="815" y="577"/>
                </a:lnTo>
                <a:lnTo>
                  <a:pt x="817" y="572"/>
                </a:lnTo>
                <a:lnTo>
                  <a:pt x="817" y="572"/>
                </a:lnTo>
                <a:lnTo>
                  <a:pt x="822" y="567"/>
                </a:lnTo>
                <a:lnTo>
                  <a:pt x="826" y="564"/>
                </a:lnTo>
                <a:lnTo>
                  <a:pt x="832" y="561"/>
                </a:lnTo>
                <a:lnTo>
                  <a:pt x="836" y="560"/>
                </a:lnTo>
                <a:lnTo>
                  <a:pt x="842" y="560"/>
                </a:lnTo>
                <a:lnTo>
                  <a:pt x="847" y="561"/>
                </a:lnTo>
                <a:lnTo>
                  <a:pt x="853" y="562"/>
                </a:lnTo>
                <a:lnTo>
                  <a:pt x="858" y="566"/>
                </a:lnTo>
                <a:lnTo>
                  <a:pt x="962" y="644"/>
                </a:lnTo>
                <a:lnTo>
                  <a:pt x="962" y="644"/>
                </a:lnTo>
                <a:lnTo>
                  <a:pt x="967" y="647"/>
                </a:lnTo>
                <a:lnTo>
                  <a:pt x="971" y="647"/>
                </a:lnTo>
                <a:lnTo>
                  <a:pt x="975" y="647"/>
                </a:lnTo>
                <a:lnTo>
                  <a:pt x="979" y="646"/>
                </a:lnTo>
                <a:lnTo>
                  <a:pt x="984" y="643"/>
                </a:lnTo>
                <a:lnTo>
                  <a:pt x="987" y="641"/>
                </a:lnTo>
                <a:lnTo>
                  <a:pt x="994" y="634"/>
                </a:lnTo>
                <a:lnTo>
                  <a:pt x="994" y="634"/>
                </a:lnTo>
                <a:lnTo>
                  <a:pt x="998" y="628"/>
                </a:lnTo>
                <a:lnTo>
                  <a:pt x="1000" y="621"/>
                </a:lnTo>
                <a:lnTo>
                  <a:pt x="1002" y="615"/>
                </a:lnTo>
                <a:lnTo>
                  <a:pt x="1002" y="607"/>
                </a:lnTo>
                <a:lnTo>
                  <a:pt x="999" y="600"/>
                </a:lnTo>
                <a:lnTo>
                  <a:pt x="997" y="593"/>
                </a:lnTo>
                <a:lnTo>
                  <a:pt x="993" y="587"/>
                </a:lnTo>
                <a:lnTo>
                  <a:pt x="987" y="581"/>
                </a:lnTo>
                <a:lnTo>
                  <a:pt x="966" y="559"/>
                </a:lnTo>
                <a:lnTo>
                  <a:pt x="685" y="303"/>
                </a:lnTo>
                <a:lnTo>
                  <a:pt x="685" y="303"/>
                </a:lnTo>
                <a:lnTo>
                  <a:pt x="683" y="301"/>
                </a:lnTo>
                <a:lnTo>
                  <a:pt x="683" y="298"/>
                </a:lnTo>
                <a:lnTo>
                  <a:pt x="682" y="296"/>
                </a:lnTo>
                <a:lnTo>
                  <a:pt x="683" y="292"/>
                </a:lnTo>
                <a:lnTo>
                  <a:pt x="684" y="290"/>
                </a:lnTo>
                <a:lnTo>
                  <a:pt x="686" y="289"/>
                </a:lnTo>
                <a:lnTo>
                  <a:pt x="689" y="288"/>
                </a:lnTo>
                <a:lnTo>
                  <a:pt x="692" y="288"/>
                </a:lnTo>
                <a:lnTo>
                  <a:pt x="692" y="288"/>
                </a:lnTo>
                <a:lnTo>
                  <a:pt x="706" y="288"/>
                </a:lnTo>
                <a:lnTo>
                  <a:pt x="719" y="286"/>
                </a:lnTo>
                <a:lnTo>
                  <a:pt x="730" y="285"/>
                </a:lnTo>
                <a:lnTo>
                  <a:pt x="744" y="284"/>
                </a:lnTo>
                <a:lnTo>
                  <a:pt x="744" y="284"/>
                </a:lnTo>
                <a:lnTo>
                  <a:pt x="748" y="284"/>
                </a:lnTo>
                <a:lnTo>
                  <a:pt x="748" y="284"/>
                </a:lnTo>
                <a:close/>
                <a:moveTo>
                  <a:pt x="129" y="522"/>
                </a:moveTo>
                <a:lnTo>
                  <a:pt x="129" y="522"/>
                </a:lnTo>
                <a:lnTo>
                  <a:pt x="119" y="506"/>
                </a:lnTo>
                <a:lnTo>
                  <a:pt x="112" y="491"/>
                </a:lnTo>
                <a:lnTo>
                  <a:pt x="106" y="474"/>
                </a:lnTo>
                <a:lnTo>
                  <a:pt x="102" y="457"/>
                </a:lnTo>
                <a:lnTo>
                  <a:pt x="97" y="439"/>
                </a:lnTo>
                <a:lnTo>
                  <a:pt x="94" y="421"/>
                </a:lnTo>
                <a:lnTo>
                  <a:pt x="90" y="383"/>
                </a:lnTo>
                <a:lnTo>
                  <a:pt x="54" y="350"/>
                </a:lnTo>
                <a:lnTo>
                  <a:pt x="54" y="350"/>
                </a:lnTo>
                <a:lnTo>
                  <a:pt x="34" y="328"/>
                </a:lnTo>
                <a:lnTo>
                  <a:pt x="24" y="317"/>
                </a:lnTo>
                <a:lnTo>
                  <a:pt x="17" y="307"/>
                </a:lnTo>
                <a:lnTo>
                  <a:pt x="10" y="296"/>
                </a:lnTo>
                <a:lnTo>
                  <a:pt x="5" y="283"/>
                </a:lnTo>
                <a:lnTo>
                  <a:pt x="2" y="270"/>
                </a:lnTo>
                <a:lnTo>
                  <a:pt x="0" y="254"/>
                </a:lnTo>
                <a:lnTo>
                  <a:pt x="0" y="254"/>
                </a:lnTo>
                <a:lnTo>
                  <a:pt x="2" y="246"/>
                </a:lnTo>
                <a:lnTo>
                  <a:pt x="3" y="238"/>
                </a:lnTo>
                <a:lnTo>
                  <a:pt x="4" y="229"/>
                </a:lnTo>
                <a:lnTo>
                  <a:pt x="8" y="222"/>
                </a:lnTo>
                <a:lnTo>
                  <a:pt x="11" y="214"/>
                </a:lnTo>
                <a:lnTo>
                  <a:pt x="15" y="207"/>
                </a:lnTo>
                <a:lnTo>
                  <a:pt x="19" y="200"/>
                </a:lnTo>
                <a:lnTo>
                  <a:pt x="25" y="193"/>
                </a:lnTo>
                <a:lnTo>
                  <a:pt x="174" y="32"/>
                </a:lnTo>
                <a:lnTo>
                  <a:pt x="174" y="32"/>
                </a:lnTo>
                <a:lnTo>
                  <a:pt x="180" y="25"/>
                </a:lnTo>
                <a:lnTo>
                  <a:pt x="187" y="20"/>
                </a:lnTo>
                <a:lnTo>
                  <a:pt x="194" y="15"/>
                </a:lnTo>
                <a:lnTo>
                  <a:pt x="203" y="11"/>
                </a:lnTo>
                <a:lnTo>
                  <a:pt x="210" y="7"/>
                </a:lnTo>
                <a:lnTo>
                  <a:pt x="218" y="5"/>
                </a:lnTo>
                <a:lnTo>
                  <a:pt x="226" y="2"/>
                </a:lnTo>
                <a:lnTo>
                  <a:pt x="235" y="1"/>
                </a:lnTo>
                <a:lnTo>
                  <a:pt x="243" y="1"/>
                </a:lnTo>
                <a:lnTo>
                  <a:pt x="251" y="1"/>
                </a:lnTo>
                <a:lnTo>
                  <a:pt x="260" y="2"/>
                </a:lnTo>
                <a:lnTo>
                  <a:pt x="268" y="5"/>
                </a:lnTo>
                <a:lnTo>
                  <a:pt x="276" y="7"/>
                </a:lnTo>
                <a:lnTo>
                  <a:pt x="285" y="11"/>
                </a:lnTo>
                <a:lnTo>
                  <a:pt x="292" y="15"/>
                </a:lnTo>
                <a:lnTo>
                  <a:pt x="299" y="20"/>
                </a:lnTo>
                <a:lnTo>
                  <a:pt x="299" y="20"/>
                </a:lnTo>
                <a:lnTo>
                  <a:pt x="314" y="32"/>
                </a:lnTo>
                <a:lnTo>
                  <a:pt x="329" y="42"/>
                </a:lnTo>
                <a:lnTo>
                  <a:pt x="343" y="51"/>
                </a:lnTo>
                <a:lnTo>
                  <a:pt x="362" y="59"/>
                </a:lnTo>
                <a:lnTo>
                  <a:pt x="362" y="59"/>
                </a:lnTo>
                <a:lnTo>
                  <a:pt x="375" y="64"/>
                </a:lnTo>
                <a:lnTo>
                  <a:pt x="382" y="65"/>
                </a:lnTo>
                <a:lnTo>
                  <a:pt x="382" y="65"/>
                </a:lnTo>
                <a:lnTo>
                  <a:pt x="399" y="62"/>
                </a:lnTo>
                <a:lnTo>
                  <a:pt x="415" y="58"/>
                </a:lnTo>
                <a:lnTo>
                  <a:pt x="451" y="50"/>
                </a:lnTo>
                <a:lnTo>
                  <a:pt x="469" y="46"/>
                </a:lnTo>
                <a:lnTo>
                  <a:pt x="488" y="43"/>
                </a:lnTo>
                <a:lnTo>
                  <a:pt x="506" y="40"/>
                </a:lnTo>
                <a:lnTo>
                  <a:pt x="525" y="40"/>
                </a:lnTo>
                <a:lnTo>
                  <a:pt x="525" y="40"/>
                </a:lnTo>
                <a:lnTo>
                  <a:pt x="501" y="57"/>
                </a:lnTo>
                <a:lnTo>
                  <a:pt x="469" y="82"/>
                </a:lnTo>
                <a:lnTo>
                  <a:pt x="426" y="114"/>
                </a:lnTo>
                <a:lnTo>
                  <a:pt x="426" y="114"/>
                </a:lnTo>
                <a:lnTo>
                  <a:pt x="407" y="119"/>
                </a:lnTo>
                <a:lnTo>
                  <a:pt x="389" y="121"/>
                </a:lnTo>
                <a:lnTo>
                  <a:pt x="389" y="121"/>
                </a:lnTo>
                <a:lnTo>
                  <a:pt x="379" y="121"/>
                </a:lnTo>
                <a:lnTo>
                  <a:pt x="365" y="120"/>
                </a:lnTo>
                <a:lnTo>
                  <a:pt x="352" y="116"/>
                </a:lnTo>
                <a:lnTo>
                  <a:pt x="338" y="112"/>
                </a:lnTo>
                <a:lnTo>
                  <a:pt x="325" y="106"/>
                </a:lnTo>
                <a:lnTo>
                  <a:pt x="313" y="100"/>
                </a:lnTo>
                <a:lnTo>
                  <a:pt x="302" y="93"/>
                </a:lnTo>
                <a:lnTo>
                  <a:pt x="293" y="88"/>
                </a:lnTo>
                <a:lnTo>
                  <a:pt x="264" y="65"/>
                </a:lnTo>
                <a:lnTo>
                  <a:pt x="264" y="65"/>
                </a:lnTo>
                <a:lnTo>
                  <a:pt x="258" y="62"/>
                </a:lnTo>
                <a:lnTo>
                  <a:pt x="253" y="59"/>
                </a:lnTo>
                <a:lnTo>
                  <a:pt x="247" y="58"/>
                </a:lnTo>
                <a:lnTo>
                  <a:pt x="239" y="58"/>
                </a:lnTo>
                <a:lnTo>
                  <a:pt x="233" y="59"/>
                </a:lnTo>
                <a:lnTo>
                  <a:pt x="228" y="62"/>
                </a:lnTo>
                <a:lnTo>
                  <a:pt x="222" y="65"/>
                </a:lnTo>
                <a:lnTo>
                  <a:pt x="216" y="70"/>
                </a:lnTo>
                <a:lnTo>
                  <a:pt x="67" y="231"/>
                </a:lnTo>
                <a:lnTo>
                  <a:pt x="67" y="231"/>
                </a:lnTo>
                <a:lnTo>
                  <a:pt x="63" y="237"/>
                </a:lnTo>
                <a:lnTo>
                  <a:pt x="60" y="243"/>
                </a:lnTo>
                <a:lnTo>
                  <a:pt x="59" y="248"/>
                </a:lnTo>
                <a:lnTo>
                  <a:pt x="58" y="256"/>
                </a:lnTo>
                <a:lnTo>
                  <a:pt x="59" y="262"/>
                </a:lnTo>
                <a:lnTo>
                  <a:pt x="60" y="267"/>
                </a:lnTo>
                <a:lnTo>
                  <a:pt x="63" y="273"/>
                </a:lnTo>
                <a:lnTo>
                  <a:pt x="67" y="279"/>
                </a:lnTo>
                <a:lnTo>
                  <a:pt x="67" y="279"/>
                </a:lnTo>
                <a:lnTo>
                  <a:pt x="85" y="300"/>
                </a:lnTo>
                <a:lnTo>
                  <a:pt x="105" y="320"/>
                </a:lnTo>
                <a:lnTo>
                  <a:pt x="105" y="320"/>
                </a:lnTo>
                <a:lnTo>
                  <a:pt x="117" y="332"/>
                </a:lnTo>
                <a:lnTo>
                  <a:pt x="130" y="346"/>
                </a:lnTo>
                <a:lnTo>
                  <a:pt x="136" y="353"/>
                </a:lnTo>
                <a:lnTo>
                  <a:pt x="140" y="360"/>
                </a:lnTo>
                <a:lnTo>
                  <a:pt x="143" y="367"/>
                </a:lnTo>
                <a:lnTo>
                  <a:pt x="146" y="374"/>
                </a:lnTo>
                <a:lnTo>
                  <a:pt x="146" y="374"/>
                </a:lnTo>
                <a:lnTo>
                  <a:pt x="149" y="403"/>
                </a:lnTo>
                <a:lnTo>
                  <a:pt x="154" y="433"/>
                </a:lnTo>
                <a:lnTo>
                  <a:pt x="157" y="448"/>
                </a:lnTo>
                <a:lnTo>
                  <a:pt x="161" y="461"/>
                </a:lnTo>
                <a:lnTo>
                  <a:pt x="167" y="474"/>
                </a:lnTo>
                <a:lnTo>
                  <a:pt x="173" y="485"/>
                </a:lnTo>
                <a:lnTo>
                  <a:pt x="173" y="485"/>
                </a:lnTo>
                <a:lnTo>
                  <a:pt x="160" y="492"/>
                </a:lnTo>
                <a:lnTo>
                  <a:pt x="149" y="500"/>
                </a:lnTo>
                <a:lnTo>
                  <a:pt x="140" y="510"/>
                </a:lnTo>
                <a:lnTo>
                  <a:pt x="129" y="522"/>
                </a:lnTo>
                <a:lnTo>
                  <a:pt x="129" y="522"/>
                </a:lnTo>
                <a:close/>
                <a:moveTo>
                  <a:pt x="602" y="804"/>
                </a:moveTo>
                <a:lnTo>
                  <a:pt x="602" y="804"/>
                </a:lnTo>
                <a:lnTo>
                  <a:pt x="593" y="797"/>
                </a:lnTo>
                <a:lnTo>
                  <a:pt x="582" y="792"/>
                </a:lnTo>
                <a:lnTo>
                  <a:pt x="571" y="788"/>
                </a:lnTo>
                <a:lnTo>
                  <a:pt x="560" y="786"/>
                </a:lnTo>
                <a:lnTo>
                  <a:pt x="549" y="786"/>
                </a:lnTo>
                <a:lnTo>
                  <a:pt x="538" y="788"/>
                </a:lnTo>
                <a:lnTo>
                  <a:pt x="527" y="791"/>
                </a:lnTo>
                <a:lnTo>
                  <a:pt x="518" y="797"/>
                </a:lnTo>
                <a:lnTo>
                  <a:pt x="518" y="797"/>
                </a:lnTo>
                <a:lnTo>
                  <a:pt x="514" y="797"/>
                </a:lnTo>
                <a:lnTo>
                  <a:pt x="512" y="795"/>
                </a:lnTo>
                <a:lnTo>
                  <a:pt x="512" y="795"/>
                </a:lnTo>
                <a:lnTo>
                  <a:pt x="511" y="794"/>
                </a:lnTo>
                <a:lnTo>
                  <a:pt x="511" y="791"/>
                </a:lnTo>
                <a:lnTo>
                  <a:pt x="511" y="791"/>
                </a:lnTo>
                <a:lnTo>
                  <a:pt x="512" y="782"/>
                </a:lnTo>
                <a:lnTo>
                  <a:pt x="512" y="773"/>
                </a:lnTo>
                <a:lnTo>
                  <a:pt x="509" y="763"/>
                </a:lnTo>
                <a:lnTo>
                  <a:pt x="507" y="754"/>
                </a:lnTo>
                <a:lnTo>
                  <a:pt x="503" y="745"/>
                </a:lnTo>
                <a:lnTo>
                  <a:pt x="499" y="737"/>
                </a:lnTo>
                <a:lnTo>
                  <a:pt x="493" y="729"/>
                </a:lnTo>
                <a:lnTo>
                  <a:pt x="487" y="723"/>
                </a:lnTo>
                <a:lnTo>
                  <a:pt x="487" y="723"/>
                </a:lnTo>
                <a:lnTo>
                  <a:pt x="487" y="723"/>
                </a:lnTo>
                <a:lnTo>
                  <a:pt x="477" y="716"/>
                </a:lnTo>
                <a:lnTo>
                  <a:pt x="467" y="710"/>
                </a:lnTo>
                <a:lnTo>
                  <a:pt x="456" y="707"/>
                </a:lnTo>
                <a:lnTo>
                  <a:pt x="444" y="705"/>
                </a:lnTo>
                <a:lnTo>
                  <a:pt x="433" y="705"/>
                </a:lnTo>
                <a:lnTo>
                  <a:pt x="423" y="706"/>
                </a:lnTo>
                <a:lnTo>
                  <a:pt x="412" y="710"/>
                </a:lnTo>
                <a:lnTo>
                  <a:pt x="401" y="716"/>
                </a:lnTo>
                <a:lnTo>
                  <a:pt x="401" y="716"/>
                </a:lnTo>
                <a:lnTo>
                  <a:pt x="399" y="716"/>
                </a:lnTo>
                <a:lnTo>
                  <a:pt x="396" y="714"/>
                </a:lnTo>
                <a:lnTo>
                  <a:pt x="396" y="714"/>
                </a:lnTo>
                <a:lnTo>
                  <a:pt x="394" y="713"/>
                </a:lnTo>
                <a:lnTo>
                  <a:pt x="394" y="710"/>
                </a:lnTo>
                <a:lnTo>
                  <a:pt x="394" y="710"/>
                </a:lnTo>
                <a:lnTo>
                  <a:pt x="395" y="700"/>
                </a:lnTo>
                <a:lnTo>
                  <a:pt x="395" y="692"/>
                </a:lnTo>
                <a:lnTo>
                  <a:pt x="394" y="682"/>
                </a:lnTo>
                <a:lnTo>
                  <a:pt x="392" y="673"/>
                </a:lnTo>
                <a:lnTo>
                  <a:pt x="388" y="665"/>
                </a:lnTo>
                <a:lnTo>
                  <a:pt x="383" y="656"/>
                </a:lnTo>
                <a:lnTo>
                  <a:pt x="377" y="648"/>
                </a:lnTo>
                <a:lnTo>
                  <a:pt x="370" y="642"/>
                </a:lnTo>
                <a:lnTo>
                  <a:pt x="370" y="642"/>
                </a:lnTo>
                <a:lnTo>
                  <a:pt x="370" y="642"/>
                </a:lnTo>
                <a:lnTo>
                  <a:pt x="363" y="636"/>
                </a:lnTo>
                <a:lnTo>
                  <a:pt x="355" y="631"/>
                </a:lnTo>
                <a:lnTo>
                  <a:pt x="345" y="628"/>
                </a:lnTo>
                <a:lnTo>
                  <a:pt x="337" y="625"/>
                </a:lnTo>
                <a:lnTo>
                  <a:pt x="327" y="624"/>
                </a:lnTo>
                <a:lnTo>
                  <a:pt x="318" y="624"/>
                </a:lnTo>
                <a:lnTo>
                  <a:pt x="308" y="625"/>
                </a:lnTo>
                <a:lnTo>
                  <a:pt x="300" y="628"/>
                </a:lnTo>
                <a:lnTo>
                  <a:pt x="300" y="628"/>
                </a:lnTo>
                <a:lnTo>
                  <a:pt x="298" y="628"/>
                </a:lnTo>
                <a:lnTo>
                  <a:pt x="295" y="627"/>
                </a:lnTo>
                <a:lnTo>
                  <a:pt x="295" y="627"/>
                </a:lnTo>
                <a:lnTo>
                  <a:pt x="294" y="624"/>
                </a:lnTo>
                <a:lnTo>
                  <a:pt x="294" y="622"/>
                </a:lnTo>
                <a:lnTo>
                  <a:pt x="294" y="622"/>
                </a:lnTo>
                <a:lnTo>
                  <a:pt x="298" y="610"/>
                </a:lnTo>
                <a:lnTo>
                  <a:pt x="300" y="599"/>
                </a:lnTo>
                <a:lnTo>
                  <a:pt x="300" y="587"/>
                </a:lnTo>
                <a:lnTo>
                  <a:pt x="299" y="577"/>
                </a:lnTo>
                <a:lnTo>
                  <a:pt x="295" y="566"/>
                </a:lnTo>
                <a:lnTo>
                  <a:pt x="291" y="555"/>
                </a:lnTo>
                <a:lnTo>
                  <a:pt x="283" y="546"/>
                </a:lnTo>
                <a:lnTo>
                  <a:pt x="275" y="537"/>
                </a:lnTo>
                <a:lnTo>
                  <a:pt x="275" y="537"/>
                </a:lnTo>
                <a:lnTo>
                  <a:pt x="275" y="537"/>
                </a:lnTo>
                <a:lnTo>
                  <a:pt x="269" y="533"/>
                </a:lnTo>
                <a:lnTo>
                  <a:pt x="263" y="529"/>
                </a:lnTo>
                <a:lnTo>
                  <a:pt x="256" y="525"/>
                </a:lnTo>
                <a:lnTo>
                  <a:pt x="250" y="523"/>
                </a:lnTo>
                <a:lnTo>
                  <a:pt x="236" y="520"/>
                </a:lnTo>
                <a:lnTo>
                  <a:pt x="222" y="520"/>
                </a:lnTo>
                <a:lnTo>
                  <a:pt x="209" y="522"/>
                </a:lnTo>
                <a:lnTo>
                  <a:pt x="195" y="527"/>
                </a:lnTo>
                <a:lnTo>
                  <a:pt x="190" y="530"/>
                </a:lnTo>
                <a:lnTo>
                  <a:pt x="184" y="535"/>
                </a:lnTo>
                <a:lnTo>
                  <a:pt x="178" y="540"/>
                </a:lnTo>
                <a:lnTo>
                  <a:pt x="173" y="544"/>
                </a:lnTo>
                <a:lnTo>
                  <a:pt x="151" y="568"/>
                </a:lnTo>
                <a:lnTo>
                  <a:pt x="151" y="568"/>
                </a:lnTo>
                <a:lnTo>
                  <a:pt x="147" y="574"/>
                </a:lnTo>
                <a:lnTo>
                  <a:pt x="143" y="581"/>
                </a:lnTo>
                <a:lnTo>
                  <a:pt x="140" y="587"/>
                </a:lnTo>
                <a:lnTo>
                  <a:pt x="137" y="594"/>
                </a:lnTo>
                <a:lnTo>
                  <a:pt x="135" y="607"/>
                </a:lnTo>
                <a:lnTo>
                  <a:pt x="134" y="622"/>
                </a:lnTo>
                <a:lnTo>
                  <a:pt x="136" y="635"/>
                </a:lnTo>
                <a:lnTo>
                  <a:pt x="142" y="648"/>
                </a:lnTo>
                <a:lnTo>
                  <a:pt x="146" y="655"/>
                </a:lnTo>
                <a:lnTo>
                  <a:pt x="149" y="661"/>
                </a:lnTo>
                <a:lnTo>
                  <a:pt x="154" y="666"/>
                </a:lnTo>
                <a:lnTo>
                  <a:pt x="159" y="672"/>
                </a:lnTo>
                <a:lnTo>
                  <a:pt x="159" y="672"/>
                </a:lnTo>
                <a:lnTo>
                  <a:pt x="159" y="672"/>
                </a:lnTo>
                <a:lnTo>
                  <a:pt x="166" y="676"/>
                </a:lnTo>
                <a:lnTo>
                  <a:pt x="174" y="681"/>
                </a:lnTo>
                <a:lnTo>
                  <a:pt x="182" y="685"/>
                </a:lnTo>
                <a:lnTo>
                  <a:pt x="191" y="687"/>
                </a:lnTo>
                <a:lnTo>
                  <a:pt x="199" y="688"/>
                </a:lnTo>
                <a:lnTo>
                  <a:pt x="207" y="688"/>
                </a:lnTo>
                <a:lnTo>
                  <a:pt x="216" y="688"/>
                </a:lnTo>
                <a:lnTo>
                  <a:pt x="224" y="687"/>
                </a:lnTo>
                <a:lnTo>
                  <a:pt x="224" y="687"/>
                </a:lnTo>
                <a:lnTo>
                  <a:pt x="228" y="687"/>
                </a:lnTo>
                <a:lnTo>
                  <a:pt x="230" y="688"/>
                </a:lnTo>
                <a:lnTo>
                  <a:pt x="230" y="688"/>
                </a:lnTo>
                <a:lnTo>
                  <a:pt x="230" y="692"/>
                </a:lnTo>
                <a:lnTo>
                  <a:pt x="229" y="694"/>
                </a:lnTo>
                <a:lnTo>
                  <a:pt x="229" y="694"/>
                </a:lnTo>
                <a:lnTo>
                  <a:pt x="222" y="706"/>
                </a:lnTo>
                <a:lnTo>
                  <a:pt x="217" y="719"/>
                </a:lnTo>
                <a:lnTo>
                  <a:pt x="214" y="732"/>
                </a:lnTo>
                <a:lnTo>
                  <a:pt x="214" y="745"/>
                </a:lnTo>
                <a:lnTo>
                  <a:pt x="217" y="758"/>
                </a:lnTo>
                <a:lnTo>
                  <a:pt x="222" y="772"/>
                </a:lnTo>
                <a:lnTo>
                  <a:pt x="229" y="783"/>
                </a:lnTo>
                <a:lnTo>
                  <a:pt x="239" y="794"/>
                </a:lnTo>
                <a:lnTo>
                  <a:pt x="239" y="794"/>
                </a:lnTo>
                <a:lnTo>
                  <a:pt x="239" y="794"/>
                </a:lnTo>
                <a:lnTo>
                  <a:pt x="250" y="801"/>
                </a:lnTo>
                <a:lnTo>
                  <a:pt x="263" y="807"/>
                </a:lnTo>
                <a:lnTo>
                  <a:pt x="276" y="811"/>
                </a:lnTo>
                <a:lnTo>
                  <a:pt x="289" y="811"/>
                </a:lnTo>
                <a:lnTo>
                  <a:pt x="302" y="810"/>
                </a:lnTo>
                <a:lnTo>
                  <a:pt x="316" y="805"/>
                </a:lnTo>
                <a:lnTo>
                  <a:pt x="327" y="799"/>
                </a:lnTo>
                <a:lnTo>
                  <a:pt x="338" y="791"/>
                </a:lnTo>
                <a:lnTo>
                  <a:pt x="338" y="791"/>
                </a:lnTo>
                <a:lnTo>
                  <a:pt x="341" y="789"/>
                </a:lnTo>
                <a:lnTo>
                  <a:pt x="343" y="789"/>
                </a:lnTo>
                <a:lnTo>
                  <a:pt x="343" y="789"/>
                </a:lnTo>
                <a:lnTo>
                  <a:pt x="345" y="792"/>
                </a:lnTo>
                <a:lnTo>
                  <a:pt x="345" y="794"/>
                </a:lnTo>
                <a:lnTo>
                  <a:pt x="345" y="794"/>
                </a:lnTo>
                <a:lnTo>
                  <a:pt x="345" y="802"/>
                </a:lnTo>
                <a:lnTo>
                  <a:pt x="346" y="811"/>
                </a:lnTo>
                <a:lnTo>
                  <a:pt x="348" y="820"/>
                </a:lnTo>
                <a:lnTo>
                  <a:pt x="350" y="827"/>
                </a:lnTo>
                <a:lnTo>
                  <a:pt x="354" y="836"/>
                </a:lnTo>
                <a:lnTo>
                  <a:pt x="358" y="843"/>
                </a:lnTo>
                <a:lnTo>
                  <a:pt x="364" y="850"/>
                </a:lnTo>
                <a:lnTo>
                  <a:pt x="370" y="857"/>
                </a:lnTo>
                <a:lnTo>
                  <a:pt x="370" y="857"/>
                </a:lnTo>
                <a:lnTo>
                  <a:pt x="370" y="857"/>
                </a:lnTo>
                <a:lnTo>
                  <a:pt x="382" y="864"/>
                </a:lnTo>
                <a:lnTo>
                  <a:pt x="394" y="870"/>
                </a:lnTo>
                <a:lnTo>
                  <a:pt x="407" y="874"/>
                </a:lnTo>
                <a:lnTo>
                  <a:pt x="420" y="874"/>
                </a:lnTo>
                <a:lnTo>
                  <a:pt x="433" y="873"/>
                </a:lnTo>
                <a:lnTo>
                  <a:pt x="446" y="868"/>
                </a:lnTo>
                <a:lnTo>
                  <a:pt x="458" y="862"/>
                </a:lnTo>
                <a:lnTo>
                  <a:pt x="469" y="854"/>
                </a:lnTo>
                <a:lnTo>
                  <a:pt x="469" y="854"/>
                </a:lnTo>
                <a:lnTo>
                  <a:pt x="471" y="852"/>
                </a:lnTo>
                <a:lnTo>
                  <a:pt x="474" y="852"/>
                </a:lnTo>
                <a:lnTo>
                  <a:pt x="474" y="852"/>
                </a:lnTo>
                <a:lnTo>
                  <a:pt x="476" y="855"/>
                </a:lnTo>
                <a:lnTo>
                  <a:pt x="477" y="857"/>
                </a:lnTo>
                <a:lnTo>
                  <a:pt x="477" y="857"/>
                </a:lnTo>
                <a:lnTo>
                  <a:pt x="476" y="865"/>
                </a:lnTo>
                <a:lnTo>
                  <a:pt x="477" y="874"/>
                </a:lnTo>
                <a:lnTo>
                  <a:pt x="478" y="883"/>
                </a:lnTo>
                <a:lnTo>
                  <a:pt x="482" y="890"/>
                </a:lnTo>
                <a:lnTo>
                  <a:pt x="486" y="899"/>
                </a:lnTo>
                <a:lnTo>
                  <a:pt x="489" y="906"/>
                </a:lnTo>
                <a:lnTo>
                  <a:pt x="495" y="913"/>
                </a:lnTo>
                <a:lnTo>
                  <a:pt x="502" y="920"/>
                </a:lnTo>
                <a:lnTo>
                  <a:pt x="502" y="920"/>
                </a:lnTo>
                <a:lnTo>
                  <a:pt x="507" y="924"/>
                </a:lnTo>
                <a:lnTo>
                  <a:pt x="514" y="928"/>
                </a:lnTo>
                <a:lnTo>
                  <a:pt x="520" y="931"/>
                </a:lnTo>
                <a:lnTo>
                  <a:pt x="527" y="933"/>
                </a:lnTo>
                <a:lnTo>
                  <a:pt x="540" y="937"/>
                </a:lnTo>
                <a:lnTo>
                  <a:pt x="555" y="937"/>
                </a:lnTo>
                <a:lnTo>
                  <a:pt x="569" y="934"/>
                </a:lnTo>
                <a:lnTo>
                  <a:pt x="582" y="930"/>
                </a:lnTo>
                <a:lnTo>
                  <a:pt x="588" y="926"/>
                </a:lnTo>
                <a:lnTo>
                  <a:pt x="594" y="923"/>
                </a:lnTo>
                <a:lnTo>
                  <a:pt x="599" y="918"/>
                </a:lnTo>
                <a:lnTo>
                  <a:pt x="604" y="912"/>
                </a:lnTo>
                <a:lnTo>
                  <a:pt x="609" y="906"/>
                </a:lnTo>
                <a:lnTo>
                  <a:pt x="609" y="906"/>
                </a:lnTo>
                <a:lnTo>
                  <a:pt x="614" y="900"/>
                </a:lnTo>
                <a:lnTo>
                  <a:pt x="618" y="894"/>
                </a:lnTo>
                <a:lnTo>
                  <a:pt x="621" y="887"/>
                </a:lnTo>
                <a:lnTo>
                  <a:pt x="623" y="881"/>
                </a:lnTo>
                <a:lnTo>
                  <a:pt x="627" y="867"/>
                </a:lnTo>
                <a:lnTo>
                  <a:pt x="627" y="854"/>
                </a:lnTo>
                <a:lnTo>
                  <a:pt x="625" y="839"/>
                </a:lnTo>
                <a:lnTo>
                  <a:pt x="620" y="826"/>
                </a:lnTo>
                <a:lnTo>
                  <a:pt x="616" y="820"/>
                </a:lnTo>
                <a:lnTo>
                  <a:pt x="612" y="814"/>
                </a:lnTo>
                <a:lnTo>
                  <a:pt x="607" y="808"/>
                </a:lnTo>
                <a:lnTo>
                  <a:pt x="602" y="804"/>
                </a:lnTo>
                <a:lnTo>
                  <a:pt x="602" y="804"/>
                </a:lnTo>
                <a:close/>
                <a:moveTo>
                  <a:pt x="797" y="256"/>
                </a:moveTo>
                <a:lnTo>
                  <a:pt x="797" y="256"/>
                </a:lnTo>
                <a:lnTo>
                  <a:pt x="987" y="439"/>
                </a:lnTo>
                <a:lnTo>
                  <a:pt x="987" y="439"/>
                </a:lnTo>
                <a:lnTo>
                  <a:pt x="994" y="443"/>
                </a:lnTo>
                <a:lnTo>
                  <a:pt x="1002" y="447"/>
                </a:lnTo>
                <a:lnTo>
                  <a:pt x="1010" y="449"/>
                </a:lnTo>
                <a:lnTo>
                  <a:pt x="1019" y="448"/>
                </a:lnTo>
                <a:lnTo>
                  <a:pt x="1019" y="448"/>
                </a:lnTo>
                <a:lnTo>
                  <a:pt x="1028" y="446"/>
                </a:lnTo>
                <a:lnTo>
                  <a:pt x="1035" y="442"/>
                </a:lnTo>
                <a:lnTo>
                  <a:pt x="1042" y="436"/>
                </a:lnTo>
                <a:lnTo>
                  <a:pt x="1047" y="429"/>
                </a:lnTo>
                <a:lnTo>
                  <a:pt x="1047" y="429"/>
                </a:lnTo>
                <a:lnTo>
                  <a:pt x="1057" y="409"/>
                </a:lnTo>
                <a:lnTo>
                  <a:pt x="1066" y="388"/>
                </a:lnTo>
                <a:lnTo>
                  <a:pt x="1072" y="365"/>
                </a:lnTo>
                <a:lnTo>
                  <a:pt x="1078" y="341"/>
                </a:lnTo>
                <a:lnTo>
                  <a:pt x="1078" y="341"/>
                </a:lnTo>
                <a:lnTo>
                  <a:pt x="1080" y="330"/>
                </a:lnTo>
                <a:lnTo>
                  <a:pt x="1084" y="321"/>
                </a:lnTo>
                <a:lnTo>
                  <a:pt x="1090" y="313"/>
                </a:lnTo>
                <a:lnTo>
                  <a:pt x="1095" y="304"/>
                </a:lnTo>
                <a:lnTo>
                  <a:pt x="1129" y="269"/>
                </a:lnTo>
                <a:lnTo>
                  <a:pt x="1129" y="269"/>
                </a:lnTo>
                <a:lnTo>
                  <a:pt x="1138" y="258"/>
                </a:lnTo>
                <a:lnTo>
                  <a:pt x="1144" y="246"/>
                </a:lnTo>
                <a:lnTo>
                  <a:pt x="1148" y="233"/>
                </a:lnTo>
                <a:lnTo>
                  <a:pt x="1149" y="220"/>
                </a:lnTo>
                <a:lnTo>
                  <a:pt x="1148" y="208"/>
                </a:lnTo>
                <a:lnTo>
                  <a:pt x="1144" y="195"/>
                </a:lnTo>
                <a:lnTo>
                  <a:pt x="1138" y="183"/>
                </a:lnTo>
                <a:lnTo>
                  <a:pt x="1130" y="172"/>
                </a:lnTo>
                <a:lnTo>
                  <a:pt x="993" y="23"/>
                </a:lnTo>
                <a:lnTo>
                  <a:pt x="993" y="23"/>
                </a:lnTo>
                <a:lnTo>
                  <a:pt x="983" y="13"/>
                </a:lnTo>
                <a:lnTo>
                  <a:pt x="972" y="7"/>
                </a:lnTo>
                <a:lnTo>
                  <a:pt x="959" y="2"/>
                </a:lnTo>
                <a:lnTo>
                  <a:pt x="946" y="0"/>
                </a:lnTo>
                <a:lnTo>
                  <a:pt x="933" y="0"/>
                </a:lnTo>
                <a:lnTo>
                  <a:pt x="920" y="2"/>
                </a:lnTo>
                <a:lnTo>
                  <a:pt x="908" y="7"/>
                </a:lnTo>
                <a:lnTo>
                  <a:pt x="896" y="15"/>
                </a:lnTo>
                <a:lnTo>
                  <a:pt x="864" y="42"/>
                </a:lnTo>
                <a:lnTo>
                  <a:pt x="864" y="42"/>
                </a:lnTo>
                <a:lnTo>
                  <a:pt x="852" y="49"/>
                </a:lnTo>
                <a:lnTo>
                  <a:pt x="845" y="52"/>
                </a:lnTo>
                <a:lnTo>
                  <a:pt x="839" y="55"/>
                </a:lnTo>
                <a:lnTo>
                  <a:pt x="832" y="56"/>
                </a:lnTo>
                <a:lnTo>
                  <a:pt x="824" y="57"/>
                </a:lnTo>
                <a:lnTo>
                  <a:pt x="810" y="57"/>
                </a:lnTo>
                <a:lnTo>
                  <a:pt x="810" y="57"/>
                </a:lnTo>
                <a:lnTo>
                  <a:pt x="708" y="44"/>
                </a:lnTo>
                <a:lnTo>
                  <a:pt x="708" y="44"/>
                </a:lnTo>
                <a:lnTo>
                  <a:pt x="685" y="43"/>
                </a:lnTo>
                <a:lnTo>
                  <a:pt x="662" y="43"/>
                </a:lnTo>
                <a:lnTo>
                  <a:pt x="639" y="45"/>
                </a:lnTo>
                <a:lnTo>
                  <a:pt x="618" y="50"/>
                </a:lnTo>
                <a:lnTo>
                  <a:pt x="596" y="57"/>
                </a:lnTo>
                <a:lnTo>
                  <a:pt x="575" y="67"/>
                </a:lnTo>
                <a:lnTo>
                  <a:pt x="555" y="77"/>
                </a:lnTo>
                <a:lnTo>
                  <a:pt x="535" y="92"/>
                </a:lnTo>
                <a:lnTo>
                  <a:pt x="535" y="92"/>
                </a:lnTo>
                <a:lnTo>
                  <a:pt x="434" y="169"/>
                </a:lnTo>
                <a:lnTo>
                  <a:pt x="333" y="247"/>
                </a:lnTo>
                <a:lnTo>
                  <a:pt x="333" y="247"/>
                </a:lnTo>
                <a:lnTo>
                  <a:pt x="323" y="257"/>
                </a:lnTo>
                <a:lnTo>
                  <a:pt x="316" y="267"/>
                </a:lnTo>
                <a:lnTo>
                  <a:pt x="311" y="278"/>
                </a:lnTo>
                <a:lnTo>
                  <a:pt x="310" y="288"/>
                </a:lnTo>
                <a:lnTo>
                  <a:pt x="311" y="298"/>
                </a:lnTo>
                <a:lnTo>
                  <a:pt x="314" y="308"/>
                </a:lnTo>
                <a:lnTo>
                  <a:pt x="320" y="316"/>
                </a:lnTo>
                <a:lnTo>
                  <a:pt x="327" y="323"/>
                </a:lnTo>
                <a:lnTo>
                  <a:pt x="336" y="329"/>
                </a:lnTo>
                <a:lnTo>
                  <a:pt x="346" y="335"/>
                </a:lnTo>
                <a:lnTo>
                  <a:pt x="358" y="338"/>
                </a:lnTo>
                <a:lnTo>
                  <a:pt x="371" y="340"/>
                </a:lnTo>
                <a:lnTo>
                  <a:pt x="386" y="339"/>
                </a:lnTo>
                <a:lnTo>
                  <a:pt x="400" y="336"/>
                </a:lnTo>
                <a:lnTo>
                  <a:pt x="414" y="332"/>
                </a:lnTo>
                <a:lnTo>
                  <a:pt x="430" y="323"/>
                </a:lnTo>
                <a:lnTo>
                  <a:pt x="576" y="233"/>
                </a:lnTo>
                <a:lnTo>
                  <a:pt x="576" y="233"/>
                </a:lnTo>
                <a:lnTo>
                  <a:pt x="584" y="228"/>
                </a:lnTo>
                <a:lnTo>
                  <a:pt x="593" y="225"/>
                </a:lnTo>
                <a:lnTo>
                  <a:pt x="601" y="223"/>
                </a:lnTo>
                <a:lnTo>
                  <a:pt x="609" y="222"/>
                </a:lnTo>
                <a:lnTo>
                  <a:pt x="618" y="222"/>
                </a:lnTo>
                <a:lnTo>
                  <a:pt x="626" y="222"/>
                </a:lnTo>
                <a:lnTo>
                  <a:pt x="634" y="225"/>
                </a:lnTo>
                <a:lnTo>
                  <a:pt x="643" y="228"/>
                </a:lnTo>
                <a:lnTo>
                  <a:pt x="643" y="228"/>
                </a:lnTo>
                <a:lnTo>
                  <a:pt x="653" y="232"/>
                </a:lnTo>
                <a:lnTo>
                  <a:pt x="665" y="235"/>
                </a:lnTo>
                <a:lnTo>
                  <a:pt x="677" y="238"/>
                </a:lnTo>
                <a:lnTo>
                  <a:pt x="689" y="239"/>
                </a:lnTo>
                <a:lnTo>
                  <a:pt x="701" y="240"/>
                </a:lnTo>
                <a:lnTo>
                  <a:pt x="713" y="240"/>
                </a:lnTo>
                <a:lnTo>
                  <a:pt x="725" y="239"/>
                </a:lnTo>
                <a:lnTo>
                  <a:pt x="735" y="238"/>
                </a:lnTo>
                <a:lnTo>
                  <a:pt x="735" y="238"/>
                </a:lnTo>
                <a:lnTo>
                  <a:pt x="744" y="237"/>
                </a:lnTo>
                <a:lnTo>
                  <a:pt x="752" y="237"/>
                </a:lnTo>
                <a:lnTo>
                  <a:pt x="760" y="237"/>
                </a:lnTo>
                <a:lnTo>
                  <a:pt x="769" y="239"/>
                </a:lnTo>
                <a:lnTo>
                  <a:pt x="776" y="241"/>
                </a:lnTo>
                <a:lnTo>
                  <a:pt x="783" y="246"/>
                </a:lnTo>
                <a:lnTo>
                  <a:pt x="790" y="251"/>
                </a:lnTo>
                <a:lnTo>
                  <a:pt x="797" y="256"/>
                </a:lnTo>
                <a:lnTo>
                  <a:pt x="797" y="2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401"/>
          <p:cNvSpPr/>
          <p:nvPr/>
        </p:nvSpPr>
        <p:spPr>
          <a:xfrm>
            <a:off x="3707419" y="2465974"/>
            <a:ext cx="4188782" cy="52390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sp>
        <p:nvSpPr>
          <p:cNvPr id="30" name="Shape 1404"/>
          <p:cNvSpPr txBox="1"/>
          <p:nvPr/>
        </p:nvSpPr>
        <p:spPr>
          <a:xfrm>
            <a:off x="3865799" y="2590491"/>
            <a:ext cx="3868504" cy="3361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25000"/>
            </a:pP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International engagements &amp; participation</a:t>
            </a:r>
            <a:endParaRPr lang="zh-CN" altLang="en-US" sz="1400" dirty="0">
              <a:solidFill>
                <a:schemeClr val="lt1"/>
              </a:solidFill>
              <a:latin typeface="Helvetica" panose="020B060402020203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Shape 1401"/>
          <p:cNvSpPr/>
          <p:nvPr/>
        </p:nvSpPr>
        <p:spPr>
          <a:xfrm>
            <a:off x="3726397" y="3838835"/>
            <a:ext cx="5681973" cy="465296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Helvetica" panose="020B0604020202030204" pitchFamily="34" charset="0"/>
              <a:cs typeface="+mn-ea"/>
              <a:sym typeface="+mn-lt"/>
            </a:endParaRPr>
          </a:p>
        </p:txBody>
      </p:sp>
      <p:sp>
        <p:nvSpPr>
          <p:cNvPr id="34" name="Shape 1404"/>
          <p:cNvSpPr txBox="1"/>
          <p:nvPr/>
        </p:nvSpPr>
        <p:spPr>
          <a:xfrm>
            <a:off x="3884775" y="3948111"/>
            <a:ext cx="5571820" cy="29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25000"/>
            </a:pPr>
            <a:r>
              <a:rPr lang="en-US" altLang="zh-CN" sz="1400" dirty="0">
                <a:solidFill>
                  <a:schemeClr val="lt1"/>
                </a:solidFill>
                <a:latin typeface="Helvetica" panose="020B0604020202030204" pitchFamily="34" charset="0"/>
                <a:ea typeface="微软雅黑" panose="020B0503020204020204" charset="-122"/>
                <a:cs typeface="+mn-ea"/>
                <a:sym typeface="+mn-lt"/>
              </a:rPr>
              <a:t>Clearance reports: Research &amp; Development survey; Crime Statistics</a:t>
            </a:r>
            <a:endParaRPr lang="zh-CN" altLang="en-US" sz="1400" dirty="0">
              <a:solidFill>
                <a:schemeClr val="lt1"/>
              </a:solidFill>
              <a:latin typeface="Helvetica" panose="020B060402020203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23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 bldLvl="0" animBg="1"/>
      <p:bldP spid="25" grpId="0" bldLvl="0" animBg="1"/>
      <p:bldP spid="28" grpId="0" bldLvl="0" animBg="1"/>
      <p:bldP spid="30" grpId="0"/>
      <p:bldP spid="31" grpId="0" bldLvl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2694187" y="161241"/>
            <a:ext cx="66828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0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Outcome 4: Transformed Capability</a:t>
            </a:r>
          </a:p>
        </p:txBody>
      </p:sp>
      <p:sp>
        <p:nvSpPr>
          <p:cNvPr id="38" name="矩形 55"/>
          <p:cNvSpPr/>
          <p:nvPr/>
        </p:nvSpPr>
        <p:spPr>
          <a:xfrm>
            <a:off x="595424" y="1223599"/>
            <a:ext cx="10823944" cy="5306509"/>
          </a:xfrm>
          <a:prstGeom prst="rect">
            <a:avLst/>
          </a:prstGeom>
          <a:noFill/>
          <a:ln w="19050">
            <a:solidFill>
              <a:srgbClr val="0D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Helvetica" panose="020B0604020202030204" pitchFamily="34" charset="0"/>
            </a:endParaRPr>
          </a:p>
        </p:txBody>
      </p:sp>
      <p:pic>
        <p:nvPicPr>
          <p:cNvPr id="28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151" y="2186148"/>
            <a:ext cx="3603794" cy="3254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9611" y="1528390"/>
            <a:ext cx="5346130" cy="160043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Technology: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Enterprise Architecture (Business- and Data Architecture platforms developed)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E-Leave system;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Electronic signature system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Enhanced COVID-19 screening data reports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and PES systems development</a:t>
            </a:r>
            <a:endParaRPr lang="en-ZA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9611" y="3479389"/>
            <a:ext cx="5346130" cy="1107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and People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Placement of SMS and staff below SMS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finalised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Commenced with filling of SMS &amp; critical posts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drive for Census 2022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9611" y="4903225"/>
            <a:ext cx="5346130" cy="13542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alignment and planning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Comprehensive reprioritisation process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Compiled and submitted a Service Delivery Improvement Plan (3 years)</a:t>
            </a:r>
          </a:p>
          <a:p>
            <a:pPr marL="285732" indent="-28573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allocation received in the ENE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24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" y="-1014046"/>
            <a:ext cx="12184279" cy="9111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E3CCA-8BF5-447C-86AA-767C03281784}"/>
              </a:ext>
            </a:extLst>
          </p:cNvPr>
          <p:cNvSpPr txBox="1"/>
          <p:nvPr/>
        </p:nvSpPr>
        <p:spPr>
          <a:xfrm>
            <a:off x="642721" y="4799147"/>
            <a:ext cx="8941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Update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endParaRPr lang="en-Z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31E1E-BFE8-4FCD-A9E0-28B4F73CA937}"/>
              </a:ext>
            </a:extLst>
          </p:cNvPr>
          <p:cNvSpPr txBox="1"/>
          <p:nvPr/>
        </p:nvSpPr>
        <p:spPr>
          <a:xfrm>
            <a:off x="6409343" y="365127"/>
            <a:ext cx="3630008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4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SA’s first digital census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09C384-9A1A-4191-98EC-FD935997D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38210"/>
          <a:stretch/>
        </p:blipFill>
        <p:spPr bwMode="auto">
          <a:xfrm>
            <a:off x="0" y="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2C1648-38B3-4FFA-9519-20D4C1D083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9343" y="2333297"/>
          <a:ext cx="3630008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26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F5708-3881-4C10-BE73-8274E8DF4382}"/>
              </a:ext>
            </a:extLst>
          </p:cNvPr>
          <p:cNvSpPr txBox="1"/>
          <p:nvPr/>
        </p:nvSpPr>
        <p:spPr>
          <a:xfrm>
            <a:off x="1524002" y="57152"/>
            <a:ext cx="663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Key Timetable + Milestones</a:t>
            </a:r>
            <a:endParaRPr lang="en-Z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09"/>
            <a:ext cx="12192000" cy="1047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" y="5998662"/>
            <a:ext cx="2938130" cy="833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920509"/>
            <a:ext cx="12192000" cy="3907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8C78CBB5-C83D-4BDE-B28B-8D34E9EB8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320990"/>
              </p:ext>
            </p:extLst>
          </p:nvPr>
        </p:nvGraphicFramePr>
        <p:xfrm>
          <a:off x="1691640" y="857508"/>
          <a:ext cx="8808720" cy="508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27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336801" y="1220218"/>
            <a:ext cx="7782549" cy="3181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kern="0" spc="-4" dirty="0">
                <a:solidFill>
                  <a:srgbClr val="F58220"/>
                </a:solidFill>
                <a:latin typeface="Segoe UI"/>
                <a:cs typeface="Segoe UI"/>
              </a:rPr>
              <a:t>Post Enumeration Survey</a:t>
            </a: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6799779" y="5369223"/>
            <a:ext cx="2228535" cy="205383"/>
          </a:xfrm>
          <a:prstGeom prst="rect">
            <a:avLst/>
          </a:prstGeom>
        </p:spPr>
        <p:txBody>
          <a:bodyPr vert="horz" lIns="51566" tIns="25784" rIns="51566" bIns="25784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75" dirty="0"/>
              <a:t>5</a:t>
            </a:r>
            <a:endParaRPr lang="en-ZA" sz="675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699570" y="1538363"/>
          <a:ext cx="68828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709"/>
            <a:ext cx="12192000" cy="1047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6" y="5998662"/>
            <a:ext cx="2938130" cy="8332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920509"/>
            <a:ext cx="12192000" cy="3907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5DCCE-0718-49FA-9D95-39441F2A0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12" y="2370124"/>
            <a:ext cx="3528392" cy="2643068"/>
          </a:xfrm>
          <a:prstGeom prst="rect">
            <a:avLst/>
          </a:prstGeom>
        </p:spPr>
      </p:pic>
      <p:sp>
        <p:nvSpPr>
          <p:cNvPr id="14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28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563"/>
            <a:ext cx="12192000" cy="953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0"/>
            <a:ext cx="4686300" cy="6860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64428" y="1942515"/>
            <a:ext cx="5403271" cy="2897243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chemeClr val="tx2">
              <a:lumMod val="50000"/>
              <a:alpha val="89804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067071" y="2491041"/>
            <a:ext cx="3458942" cy="1800200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2796542" y="2236974"/>
            <a:ext cx="511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Strategic overview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47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B60650-E3A2-4C9A-A448-4AFFA1E107C4}"/>
              </a:ext>
            </a:extLst>
          </p:cNvPr>
          <p:cNvSpPr/>
          <p:nvPr/>
        </p:nvSpPr>
        <p:spPr>
          <a:xfrm>
            <a:off x="1524002" y="119252"/>
            <a:ext cx="6543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4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Next steps</a:t>
            </a:r>
          </a:p>
        </p:txBody>
      </p:sp>
      <p:graphicFrame>
        <p:nvGraphicFramePr>
          <p:cNvPr id="4" name="Text Placeholder 1">
            <a:extLst>
              <a:ext uri="{FF2B5EF4-FFF2-40B4-BE49-F238E27FC236}">
                <a16:creationId xmlns:a16="http://schemas.microsoft.com/office/drawing/2014/main" id="{F13C4D36-2DD3-47DC-8D5D-CEB7F44FB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0463"/>
              </p:ext>
            </p:extLst>
          </p:nvPr>
        </p:nvGraphicFramePr>
        <p:xfrm>
          <a:off x="1123950" y="717718"/>
          <a:ext cx="10318750" cy="50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7549"/>
            <a:ext cx="12192000" cy="1047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6" y="6008822"/>
            <a:ext cx="2938130" cy="8332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930670"/>
            <a:ext cx="12192000" cy="3907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29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B60650-E3A2-4C9A-A448-4AFFA1E107C4}"/>
              </a:ext>
            </a:extLst>
          </p:cNvPr>
          <p:cNvSpPr/>
          <p:nvPr/>
        </p:nvSpPr>
        <p:spPr>
          <a:xfrm>
            <a:off x="1524002" y="119252"/>
            <a:ext cx="6543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4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Role of South African Statistics Council</a:t>
            </a:r>
          </a:p>
        </p:txBody>
      </p:sp>
      <p:grpSp>
        <p:nvGrpSpPr>
          <p:cNvPr id="5" name="Server Stack"/>
          <p:cNvGrpSpPr/>
          <p:nvPr/>
        </p:nvGrpSpPr>
        <p:grpSpPr>
          <a:xfrm>
            <a:off x="9269789" y="1441742"/>
            <a:ext cx="730517" cy="805606"/>
            <a:chOff x="1497887" y="4946372"/>
            <a:chExt cx="564264" cy="668053"/>
          </a:xfrm>
        </p:grpSpPr>
        <p:sp>
          <p:nvSpPr>
            <p:cNvPr id="6" name="Freeform 210"/>
            <p:cNvSpPr>
              <a:spLocks/>
            </p:cNvSpPr>
            <p:nvPr/>
          </p:nvSpPr>
          <p:spPr bwMode="auto">
            <a:xfrm>
              <a:off x="1497887" y="4946372"/>
              <a:ext cx="564264" cy="347914"/>
            </a:xfrm>
            <a:custGeom>
              <a:avLst/>
              <a:gdLst>
                <a:gd name="T0" fmla="*/ 192 w 386"/>
                <a:gd name="T1" fmla="*/ 238 h 238"/>
                <a:gd name="T2" fmla="*/ 192 w 386"/>
                <a:gd name="T3" fmla="*/ 238 h 238"/>
                <a:gd name="T4" fmla="*/ 179 w 386"/>
                <a:gd name="T5" fmla="*/ 236 h 238"/>
                <a:gd name="T6" fmla="*/ 165 w 386"/>
                <a:gd name="T7" fmla="*/ 230 h 238"/>
                <a:gd name="T8" fmla="*/ 18 w 386"/>
                <a:gd name="T9" fmla="*/ 148 h 238"/>
                <a:gd name="T10" fmla="*/ 18 w 386"/>
                <a:gd name="T11" fmla="*/ 148 h 238"/>
                <a:gd name="T12" fmla="*/ 11 w 386"/>
                <a:gd name="T13" fmla="*/ 144 h 238"/>
                <a:gd name="T14" fmla="*/ 5 w 386"/>
                <a:gd name="T15" fmla="*/ 135 h 238"/>
                <a:gd name="T16" fmla="*/ 2 w 386"/>
                <a:gd name="T17" fmla="*/ 127 h 238"/>
                <a:gd name="T18" fmla="*/ 0 w 386"/>
                <a:gd name="T19" fmla="*/ 119 h 238"/>
                <a:gd name="T20" fmla="*/ 0 w 386"/>
                <a:gd name="T21" fmla="*/ 119 h 238"/>
                <a:gd name="T22" fmla="*/ 2 w 386"/>
                <a:gd name="T23" fmla="*/ 109 h 238"/>
                <a:gd name="T24" fmla="*/ 5 w 386"/>
                <a:gd name="T25" fmla="*/ 101 h 238"/>
                <a:gd name="T26" fmla="*/ 11 w 386"/>
                <a:gd name="T27" fmla="*/ 95 h 238"/>
                <a:gd name="T28" fmla="*/ 18 w 386"/>
                <a:gd name="T29" fmla="*/ 88 h 238"/>
                <a:gd name="T30" fmla="*/ 165 w 386"/>
                <a:gd name="T31" fmla="*/ 7 h 238"/>
                <a:gd name="T32" fmla="*/ 165 w 386"/>
                <a:gd name="T33" fmla="*/ 7 h 238"/>
                <a:gd name="T34" fmla="*/ 179 w 386"/>
                <a:gd name="T35" fmla="*/ 2 h 238"/>
                <a:gd name="T36" fmla="*/ 192 w 386"/>
                <a:gd name="T37" fmla="*/ 0 h 238"/>
                <a:gd name="T38" fmla="*/ 192 w 386"/>
                <a:gd name="T39" fmla="*/ 0 h 238"/>
                <a:gd name="T40" fmla="*/ 207 w 386"/>
                <a:gd name="T41" fmla="*/ 2 h 238"/>
                <a:gd name="T42" fmla="*/ 220 w 386"/>
                <a:gd name="T43" fmla="*/ 7 h 238"/>
                <a:gd name="T44" fmla="*/ 368 w 386"/>
                <a:gd name="T45" fmla="*/ 88 h 238"/>
                <a:gd name="T46" fmla="*/ 368 w 386"/>
                <a:gd name="T47" fmla="*/ 88 h 238"/>
                <a:gd name="T48" fmla="*/ 375 w 386"/>
                <a:gd name="T49" fmla="*/ 95 h 238"/>
                <a:gd name="T50" fmla="*/ 381 w 386"/>
                <a:gd name="T51" fmla="*/ 101 h 238"/>
                <a:gd name="T52" fmla="*/ 385 w 386"/>
                <a:gd name="T53" fmla="*/ 109 h 238"/>
                <a:gd name="T54" fmla="*/ 386 w 386"/>
                <a:gd name="T55" fmla="*/ 119 h 238"/>
                <a:gd name="T56" fmla="*/ 386 w 386"/>
                <a:gd name="T57" fmla="*/ 119 h 238"/>
                <a:gd name="T58" fmla="*/ 385 w 386"/>
                <a:gd name="T59" fmla="*/ 127 h 238"/>
                <a:gd name="T60" fmla="*/ 381 w 386"/>
                <a:gd name="T61" fmla="*/ 135 h 238"/>
                <a:gd name="T62" fmla="*/ 375 w 386"/>
                <a:gd name="T63" fmla="*/ 144 h 238"/>
                <a:gd name="T64" fmla="*/ 368 w 386"/>
                <a:gd name="T65" fmla="*/ 148 h 238"/>
                <a:gd name="T66" fmla="*/ 220 w 386"/>
                <a:gd name="T67" fmla="*/ 230 h 238"/>
                <a:gd name="T68" fmla="*/ 220 w 386"/>
                <a:gd name="T69" fmla="*/ 230 h 238"/>
                <a:gd name="T70" fmla="*/ 207 w 386"/>
                <a:gd name="T71" fmla="*/ 236 h 238"/>
                <a:gd name="T72" fmla="*/ 192 w 386"/>
                <a:gd name="T73" fmla="*/ 238 h 238"/>
                <a:gd name="T74" fmla="*/ 192 w 386"/>
                <a:gd name="T7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238">
                  <a:moveTo>
                    <a:pt x="192" y="238"/>
                  </a:moveTo>
                  <a:lnTo>
                    <a:pt x="192" y="238"/>
                  </a:lnTo>
                  <a:lnTo>
                    <a:pt x="179" y="236"/>
                  </a:lnTo>
                  <a:lnTo>
                    <a:pt x="165" y="23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1" y="144"/>
                  </a:lnTo>
                  <a:lnTo>
                    <a:pt x="5" y="135"/>
                  </a:lnTo>
                  <a:lnTo>
                    <a:pt x="2" y="12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5" y="101"/>
                  </a:lnTo>
                  <a:lnTo>
                    <a:pt x="11" y="95"/>
                  </a:lnTo>
                  <a:lnTo>
                    <a:pt x="18" y="88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79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7" y="2"/>
                  </a:lnTo>
                  <a:lnTo>
                    <a:pt x="220" y="7"/>
                  </a:lnTo>
                  <a:lnTo>
                    <a:pt x="368" y="88"/>
                  </a:lnTo>
                  <a:lnTo>
                    <a:pt x="368" y="88"/>
                  </a:lnTo>
                  <a:lnTo>
                    <a:pt x="375" y="95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86" y="119"/>
                  </a:lnTo>
                  <a:lnTo>
                    <a:pt x="386" y="119"/>
                  </a:lnTo>
                  <a:lnTo>
                    <a:pt x="385" y="127"/>
                  </a:lnTo>
                  <a:lnTo>
                    <a:pt x="381" y="135"/>
                  </a:lnTo>
                  <a:lnTo>
                    <a:pt x="375" y="144"/>
                  </a:lnTo>
                  <a:lnTo>
                    <a:pt x="368" y="148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07" y="236"/>
                  </a:lnTo>
                  <a:lnTo>
                    <a:pt x="192" y="238"/>
                  </a:lnTo>
                  <a:lnTo>
                    <a:pt x="192" y="2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11"/>
            <p:cNvSpPr>
              <a:spLocks/>
            </p:cNvSpPr>
            <p:nvPr/>
          </p:nvSpPr>
          <p:spPr bwMode="auto">
            <a:xfrm>
              <a:off x="1497887" y="5222656"/>
              <a:ext cx="564264" cy="230968"/>
            </a:xfrm>
            <a:custGeom>
              <a:avLst/>
              <a:gdLst>
                <a:gd name="T0" fmla="*/ 368 w 386"/>
                <a:gd name="T1" fmla="*/ 8 h 158"/>
                <a:gd name="T2" fmla="*/ 352 w 386"/>
                <a:gd name="T3" fmla="*/ 0 h 158"/>
                <a:gd name="T4" fmla="*/ 227 w 386"/>
                <a:gd name="T5" fmla="*/ 69 h 158"/>
                <a:gd name="T6" fmla="*/ 227 w 386"/>
                <a:gd name="T7" fmla="*/ 69 h 158"/>
                <a:gd name="T8" fmla="*/ 218 w 386"/>
                <a:gd name="T9" fmla="*/ 74 h 158"/>
                <a:gd name="T10" fmla="*/ 210 w 386"/>
                <a:gd name="T11" fmla="*/ 75 h 158"/>
                <a:gd name="T12" fmla="*/ 202 w 386"/>
                <a:gd name="T13" fmla="*/ 77 h 158"/>
                <a:gd name="T14" fmla="*/ 192 w 386"/>
                <a:gd name="T15" fmla="*/ 78 h 158"/>
                <a:gd name="T16" fmla="*/ 192 w 386"/>
                <a:gd name="T17" fmla="*/ 78 h 158"/>
                <a:gd name="T18" fmla="*/ 184 w 386"/>
                <a:gd name="T19" fmla="*/ 77 h 158"/>
                <a:gd name="T20" fmla="*/ 176 w 386"/>
                <a:gd name="T21" fmla="*/ 75 h 158"/>
                <a:gd name="T22" fmla="*/ 168 w 386"/>
                <a:gd name="T23" fmla="*/ 74 h 158"/>
                <a:gd name="T24" fmla="*/ 160 w 386"/>
                <a:gd name="T25" fmla="*/ 69 h 158"/>
                <a:gd name="T26" fmla="*/ 34 w 386"/>
                <a:gd name="T27" fmla="*/ 0 h 158"/>
                <a:gd name="T28" fmla="*/ 18 w 386"/>
                <a:gd name="T29" fmla="*/ 8 h 158"/>
                <a:gd name="T30" fmla="*/ 18 w 386"/>
                <a:gd name="T31" fmla="*/ 8 h 158"/>
                <a:gd name="T32" fmla="*/ 11 w 386"/>
                <a:gd name="T33" fmla="*/ 15 h 158"/>
                <a:gd name="T34" fmla="*/ 5 w 386"/>
                <a:gd name="T35" fmla="*/ 21 h 158"/>
                <a:gd name="T36" fmla="*/ 2 w 386"/>
                <a:gd name="T37" fmla="*/ 30 h 158"/>
                <a:gd name="T38" fmla="*/ 0 w 386"/>
                <a:gd name="T39" fmla="*/ 39 h 158"/>
                <a:gd name="T40" fmla="*/ 0 w 386"/>
                <a:gd name="T41" fmla="*/ 39 h 158"/>
                <a:gd name="T42" fmla="*/ 2 w 386"/>
                <a:gd name="T43" fmla="*/ 47 h 158"/>
                <a:gd name="T44" fmla="*/ 5 w 386"/>
                <a:gd name="T45" fmla="*/ 57 h 158"/>
                <a:gd name="T46" fmla="*/ 11 w 386"/>
                <a:gd name="T47" fmla="*/ 64 h 158"/>
                <a:gd name="T48" fmla="*/ 18 w 386"/>
                <a:gd name="T49" fmla="*/ 69 h 158"/>
                <a:gd name="T50" fmla="*/ 165 w 386"/>
                <a:gd name="T51" fmla="*/ 150 h 158"/>
                <a:gd name="T52" fmla="*/ 165 w 386"/>
                <a:gd name="T53" fmla="*/ 150 h 158"/>
                <a:gd name="T54" fmla="*/ 179 w 386"/>
                <a:gd name="T55" fmla="*/ 157 h 158"/>
                <a:gd name="T56" fmla="*/ 192 w 386"/>
                <a:gd name="T57" fmla="*/ 158 h 158"/>
                <a:gd name="T58" fmla="*/ 192 w 386"/>
                <a:gd name="T59" fmla="*/ 158 h 158"/>
                <a:gd name="T60" fmla="*/ 207 w 386"/>
                <a:gd name="T61" fmla="*/ 157 h 158"/>
                <a:gd name="T62" fmla="*/ 220 w 386"/>
                <a:gd name="T63" fmla="*/ 150 h 158"/>
                <a:gd name="T64" fmla="*/ 368 w 386"/>
                <a:gd name="T65" fmla="*/ 69 h 158"/>
                <a:gd name="T66" fmla="*/ 368 w 386"/>
                <a:gd name="T67" fmla="*/ 69 h 158"/>
                <a:gd name="T68" fmla="*/ 375 w 386"/>
                <a:gd name="T69" fmla="*/ 64 h 158"/>
                <a:gd name="T70" fmla="*/ 381 w 386"/>
                <a:gd name="T71" fmla="*/ 57 h 158"/>
                <a:gd name="T72" fmla="*/ 385 w 386"/>
                <a:gd name="T73" fmla="*/ 47 h 158"/>
                <a:gd name="T74" fmla="*/ 386 w 386"/>
                <a:gd name="T75" fmla="*/ 39 h 158"/>
                <a:gd name="T76" fmla="*/ 386 w 386"/>
                <a:gd name="T77" fmla="*/ 39 h 158"/>
                <a:gd name="T78" fmla="*/ 385 w 386"/>
                <a:gd name="T79" fmla="*/ 30 h 158"/>
                <a:gd name="T80" fmla="*/ 381 w 386"/>
                <a:gd name="T81" fmla="*/ 21 h 158"/>
                <a:gd name="T82" fmla="*/ 375 w 386"/>
                <a:gd name="T83" fmla="*/ 15 h 158"/>
                <a:gd name="T84" fmla="*/ 368 w 386"/>
                <a:gd name="T85" fmla="*/ 8 h 158"/>
                <a:gd name="T86" fmla="*/ 368 w 386"/>
                <a:gd name="T87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58">
                  <a:moveTo>
                    <a:pt x="368" y="8"/>
                  </a:moveTo>
                  <a:lnTo>
                    <a:pt x="352" y="0"/>
                  </a:lnTo>
                  <a:lnTo>
                    <a:pt x="227" y="69"/>
                  </a:lnTo>
                  <a:lnTo>
                    <a:pt x="227" y="69"/>
                  </a:lnTo>
                  <a:lnTo>
                    <a:pt x="218" y="74"/>
                  </a:lnTo>
                  <a:lnTo>
                    <a:pt x="210" y="75"/>
                  </a:lnTo>
                  <a:lnTo>
                    <a:pt x="202" y="77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4" y="77"/>
                  </a:lnTo>
                  <a:lnTo>
                    <a:pt x="176" y="75"/>
                  </a:lnTo>
                  <a:lnTo>
                    <a:pt x="168" y="74"/>
                  </a:lnTo>
                  <a:lnTo>
                    <a:pt x="160" y="69"/>
                  </a:lnTo>
                  <a:lnTo>
                    <a:pt x="34" y="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7"/>
                  </a:lnTo>
                  <a:lnTo>
                    <a:pt x="5" y="57"/>
                  </a:lnTo>
                  <a:lnTo>
                    <a:pt x="11" y="64"/>
                  </a:lnTo>
                  <a:lnTo>
                    <a:pt x="18" y="6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79" y="157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207" y="157"/>
                  </a:lnTo>
                  <a:lnTo>
                    <a:pt x="220" y="150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75" y="64"/>
                  </a:lnTo>
                  <a:lnTo>
                    <a:pt x="381" y="57"/>
                  </a:lnTo>
                  <a:lnTo>
                    <a:pt x="385" y="47"/>
                  </a:lnTo>
                  <a:lnTo>
                    <a:pt x="386" y="39"/>
                  </a:lnTo>
                  <a:lnTo>
                    <a:pt x="386" y="39"/>
                  </a:lnTo>
                  <a:lnTo>
                    <a:pt x="385" y="30"/>
                  </a:lnTo>
                  <a:lnTo>
                    <a:pt x="381" y="21"/>
                  </a:lnTo>
                  <a:lnTo>
                    <a:pt x="375" y="15"/>
                  </a:lnTo>
                  <a:lnTo>
                    <a:pt x="368" y="8"/>
                  </a:lnTo>
                  <a:lnTo>
                    <a:pt x="368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2"/>
            <p:cNvSpPr>
              <a:spLocks/>
            </p:cNvSpPr>
            <p:nvPr/>
          </p:nvSpPr>
          <p:spPr bwMode="auto">
            <a:xfrm>
              <a:off x="1497887" y="5381995"/>
              <a:ext cx="564264" cy="232430"/>
            </a:xfrm>
            <a:custGeom>
              <a:avLst/>
              <a:gdLst>
                <a:gd name="T0" fmla="*/ 368 w 386"/>
                <a:gd name="T1" fmla="*/ 10 h 159"/>
                <a:gd name="T2" fmla="*/ 352 w 386"/>
                <a:gd name="T3" fmla="*/ 0 h 159"/>
                <a:gd name="T4" fmla="*/ 227 w 386"/>
                <a:gd name="T5" fmla="*/ 71 h 159"/>
                <a:gd name="T6" fmla="*/ 227 w 386"/>
                <a:gd name="T7" fmla="*/ 71 h 159"/>
                <a:gd name="T8" fmla="*/ 218 w 386"/>
                <a:gd name="T9" fmla="*/ 74 h 159"/>
                <a:gd name="T10" fmla="*/ 210 w 386"/>
                <a:gd name="T11" fmla="*/ 75 h 159"/>
                <a:gd name="T12" fmla="*/ 202 w 386"/>
                <a:gd name="T13" fmla="*/ 77 h 159"/>
                <a:gd name="T14" fmla="*/ 192 w 386"/>
                <a:gd name="T15" fmla="*/ 79 h 159"/>
                <a:gd name="T16" fmla="*/ 192 w 386"/>
                <a:gd name="T17" fmla="*/ 79 h 159"/>
                <a:gd name="T18" fmla="*/ 184 w 386"/>
                <a:gd name="T19" fmla="*/ 77 h 159"/>
                <a:gd name="T20" fmla="*/ 176 w 386"/>
                <a:gd name="T21" fmla="*/ 75 h 159"/>
                <a:gd name="T22" fmla="*/ 168 w 386"/>
                <a:gd name="T23" fmla="*/ 74 h 159"/>
                <a:gd name="T24" fmla="*/ 160 w 386"/>
                <a:gd name="T25" fmla="*/ 71 h 159"/>
                <a:gd name="T26" fmla="*/ 34 w 386"/>
                <a:gd name="T27" fmla="*/ 0 h 159"/>
                <a:gd name="T28" fmla="*/ 18 w 386"/>
                <a:gd name="T29" fmla="*/ 10 h 159"/>
                <a:gd name="T30" fmla="*/ 18 w 386"/>
                <a:gd name="T31" fmla="*/ 10 h 159"/>
                <a:gd name="T32" fmla="*/ 11 w 386"/>
                <a:gd name="T33" fmla="*/ 15 h 159"/>
                <a:gd name="T34" fmla="*/ 5 w 386"/>
                <a:gd name="T35" fmla="*/ 22 h 159"/>
                <a:gd name="T36" fmla="*/ 2 w 386"/>
                <a:gd name="T37" fmla="*/ 30 h 159"/>
                <a:gd name="T38" fmla="*/ 0 w 386"/>
                <a:gd name="T39" fmla="*/ 40 h 159"/>
                <a:gd name="T40" fmla="*/ 0 w 386"/>
                <a:gd name="T41" fmla="*/ 40 h 159"/>
                <a:gd name="T42" fmla="*/ 2 w 386"/>
                <a:gd name="T43" fmla="*/ 49 h 159"/>
                <a:gd name="T44" fmla="*/ 5 w 386"/>
                <a:gd name="T45" fmla="*/ 58 h 159"/>
                <a:gd name="T46" fmla="*/ 11 w 386"/>
                <a:gd name="T47" fmla="*/ 64 h 159"/>
                <a:gd name="T48" fmla="*/ 18 w 386"/>
                <a:gd name="T49" fmla="*/ 69 h 159"/>
                <a:gd name="T50" fmla="*/ 165 w 386"/>
                <a:gd name="T51" fmla="*/ 150 h 159"/>
                <a:gd name="T52" fmla="*/ 165 w 386"/>
                <a:gd name="T53" fmla="*/ 150 h 159"/>
                <a:gd name="T54" fmla="*/ 179 w 386"/>
                <a:gd name="T55" fmla="*/ 157 h 159"/>
                <a:gd name="T56" fmla="*/ 192 w 386"/>
                <a:gd name="T57" fmla="*/ 159 h 159"/>
                <a:gd name="T58" fmla="*/ 192 w 386"/>
                <a:gd name="T59" fmla="*/ 159 h 159"/>
                <a:gd name="T60" fmla="*/ 207 w 386"/>
                <a:gd name="T61" fmla="*/ 157 h 159"/>
                <a:gd name="T62" fmla="*/ 220 w 386"/>
                <a:gd name="T63" fmla="*/ 150 h 159"/>
                <a:gd name="T64" fmla="*/ 368 w 386"/>
                <a:gd name="T65" fmla="*/ 69 h 159"/>
                <a:gd name="T66" fmla="*/ 368 w 386"/>
                <a:gd name="T67" fmla="*/ 69 h 159"/>
                <a:gd name="T68" fmla="*/ 375 w 386"/>
                <a:gd name="T69" fmla="*/ 64 h 159"/>
                <a:gd name="T70" fmla="*/ 381 w 386"/>
                <a:gd name="T71" fmla="*/ 58 h 159"/>
                <a:gd name="T72" fmla="*/ 385 w 386"/>
                <a:gd name="T73" fmla="*/ 49 h 159"/>
                <a:gd name="T74" fmla="*/ 386 w 386"/>
                <a:gd name="T75" fmla="*/ 40 h 159"/>
                <a:gd name="T76" fmla="*/ 386 w 386"/>
                <a:gd name="T77" fmla="*/ 40 h 159"/>
                <a:gd name="T78" fmla="*/ 385 w 386"/>
                <a:gd name="T79" fmla="*/ 30 h 159"/>
                <a:gd name="T80" fmla="*/ 381 w 386"/>
                <a:gd name="T81" fmla="*/ 22 h 159"/>
                <a:gd name="T82" fmla="*/ 375 w 386"/>
                <a:gd name="T83" fmla="*/ 15 h 159"/>
                <a:gd name="T84" fmla="*/ 368 w 386"/>
                <a:gd name="T85" fmla="*/ 10 h 159"/>
                <a:gd name="T86" fmla="*/ 368 w 386"/>
                <a:gd name="T87" fmla="*/ 1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59">
                  <a:moveTo>
                    <a:pt x="368" y="10"/>
                  </a:moveTo>
                  <a:lnTo>
                    <a:pt x="352" y="0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18" y="74"/>
                  </a:lnTo>
                  <a:lnTo>
                    <a:pt x="210" y="75"/>
                  </a:lnTo>
                  <a:lnTo>
                    <a:pt x="202" y="77"/>
                  </a:lnTo>
                  <a:lnTo>
                    <a:pt x="192" y="79"/>
                  </a:lnTo>
                  <a:lnTo>
                    <a:pt x="192" y="79"/>
                  </a:lnTo>
                  <a:lnTo>
                    <a:pt x="184" y="77"/>
                  </a:lnTo>
                  <a:lnTo>
                    <a:pt x="176" y="75"/>
                  </a:lnTo>
                  <a:lnTo>
                    <a:pt x="168" y="74"/>
                  </a:lnTo>
                  <a:lnTo>
                    <a:pt x="160" y="71"/>
                  </a:lnTo>
                  <a:lnTo>
                    <a:pt x="34" y="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1" y="15"/>
                  </a:lnTo>
                  <a:lnTo>
                    <a:pt x="5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5" y="58"/>
                  </a:lnTo>
                  <a:lnTo>
                    <a:pt x="11" y="64"/>
                  </a:lnTo>
                  <a:lnTo>
                    <a:pt x="18" y="6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79" y="157"/>
                  </a:lnTo>
                  <a:lnTo>
                    <a:pt x="192" y="159"/>
                  </a:lnTo>
                  <a:lnTo>
                    <a:pt x="192" y="159"/>
                  </a:lnTo>
                  <a:lnTo>
                    <a:pt x="207" y="157"/>
                  </a:lnTo>
                  <a:lnTo>
                    <a:pt x="220" y="150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75" y="64"/>
                  </a:lnTo>
                  <a:lnTo>
                    <a:pt x="381" y="58"/>
                  </a:lnTo>
                  <a:lnTo>
                    <a:pt x="385" y="49"/>
                  </a:lnTo>
                  <a:lnTo>
                    <a:pt x="386" y="40"/>
                  </a:lnTo>
                  <a:lnTo>
                    <a:pt x="386" y="40"/>
                  </a:lnTo>
                  <a:lnTo>
                    <a:pt x="385" y="30"/>
                  </a:lnTo>
                  <a:lnTo>
                    <a:pt x="381" y="22"/>
                  </a:lnTo>
                  <a:lnTo>
                    <a:pt x="375" y="15"/>
                  </a:lnTo>
                  <a:lnTo>
                    <a:pt x="368" y="10"/>
                  </a:lnTo>
                  <a:lnTo>
                    <a:pt x="368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" name="Map"/>
          <p:cNvSpPr>
            <a:spLocks noEditPoints="1"/>
          </p:cNvSpPr>
          <p:nvPr/>
        </p:nvSpPr>
        <p:spPr bwMode="auto">
          <a:xfrm>
            <a:off x="2543695" y="1461157"/>
            <a:ext cx="864887" cy="787977"/>
          </a:xfrm>
          <a:custGeom>
            <a:avLst/>
            <a:gdLst>
              <a:gd name="T0" fmla="*/ 312 w 457"/>
              <a:gd name="T1" fmla="*/ 0 h 447"/>
              <a:gd name="T2" fmla="*/ 305 w 457"/>
              <a:gd name="T3" fmla="*/ 0 h 447"/>
              <a:gd name="T4" fmla="*/ 299 w 457"/>
              <a:gd name="T5" fmla="*/ 0 h 447"/>
              <a:gd name="T6" fmla="*/ 159 w 457"/>
              <a:gd name="T7" fmla="*/ 41 h 447"/>
              <a:gd name="T8" fmla="*/ 154 w 457"/>
              <a:gd name="T9" fmla="*/ 41 h 447"/>
              <a:gd name="T10" fmla="*/ 28 w 457"/>
              <a:gd name="T11" fmla="*/ 6 h 447"/>
              <a:gd name="T12" fmla="*/ 23 w 457"/>
              <a:gd name="T13" fmla="*/ 5 h 447"/>
              <a:gd name="T14" fmla="*/ 15 w 457"/>
              <a:gd name="T15" fmla="*/ 6 h 447"/>
              <a:gd name="T16" fmla="*/ 2 w 457"/>
              <a:gd name="T17" fmla="*/ 18 h 447"/>
              <a:gd name="T18" fmla="*/ 0 w 457"/>
              <a:gd name="T19" fmla="*/ 388 h 447"/>
              <a:gd name="T20" fmla="*/ 2 w 457"/>
              <a:gd name="T21" fmla="*/ 396 h 447"/>
              <a:gd name="T22" fmla="*/ 10 w 457"/>
              <a:gd name="T23" fmla="*/ 406 h 447"/>
              <a:gd name="T24" fmla="*/ 147 w 457"/>
              <a:gd name="T25" fmla="*/ 447 h 447"/>
              <a:gd name="T26" fmla="*/ 154 w 457"/>
              <a:gd name="T27" fmla="*/ 447 h 447"/>
              <a:gd name="T28" fmla="*/ 159 w 457"/>
              <a:gd name="T29" fmla="*/ 447 h 447"/>
              <a:gd name="T30" fmla="*/ 299 w 457"/>
              <a:gd name="T31" fmla="*/ 406 h 447"/>
              <a:gd name="T32" fmla="*/ 305 w 457"/>
              <a:gd name="T33" fmla="*/ 406 h 447"/>
              <a:gd name="T34" fmla="*/ 429 w 457"/>
              <a:gd name="T35" fmla="*/ 440 h 447"/>
              <a:gd name="T36" fmla="*/ 436 w 457"/>
              <a:gd name="T37" fmla="*/ 442 h 447"/>
              <a:gd name="T38" fmla="*/ 444 w 457"/>
              <a:gd name="T39" fmla="*/ 440 h 447"/>
              <a:gd name="T40" fmla="*/ 455 w 457"/>
              <a:gd name="T41" fmla="*/ 429 h 447"/>
              <a:gd name="T42" fmla="*/ 457 w 457"/>
              <a:gd name="T43" fmla="*/ 59 h 447"/>
              <a:gd name="T44" fmla="*/ 457 w 457"/>
              <a:gd name="T45" fmla="*/ 50 h 447"/>
              <a:gd name="T46" fmla="*/ 449 w 457"/>
              <a:gd name="T47" fmla="*/ 41 h 447"/>
              <a:gd name="T48" fmla="*/ 442 w 457"/>
              <a:gd name="T49" fmla="*/ 37 h 447"/>
              <a:gd name="T50" fmla="*/ 132 w 457"/>
              <a:gd name="T51" fmla="*/ 90 h 447"/>
              <a:gd name="T52" fmla="*/ 137 w 457"/>
              <a:gd name="T53" fmla="*/ 91 h 447"/>
              <a:gd name="T54" fmla="*/ 53 w 457"/>
              <a:gd name="T55" fmla="*/ 365 h 447"/>
              <a:gd name="T56" fmla="*/ 170 w 457"/>
              <a:gd name="T57" fmla="*/ 390 h 447"/>
              <a:gd name="T58" fmla="*/ 170 w 457"/>
              <a:gd name="T59" fmla="*/ 91 h 447"/>
              <a:gd name="T60" fmla="*/ 289 w 457"/>
              <a:gd name="T61" fmla="*/ 57 h 447"/>
              <a:gd name="T62" fmla="*/ 289 w 457"/>
              <a:gd name="T63" fmla="*/ 355 h 447"/>
              <a:gd name="T64" fmla="*/ 170 w 457"/>
              <a:gd name="T65" fmla="*/ 390 h 447"/>
              <a:gd name="T66" fmla="*/ 325 w 457"/>
              <a:gd name="T67" fmla="*/ 357 h 447"/>
              <a:gd name="T68" fmla="*/ 321 w 457"/>
              <a:gd name="T69" fmla="*/ 355 h 447"/>
              <a:gd name="T70" fmla="*/ 405 w 457"/>
              <a:gd name="T71" fmla="*/ 8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7" h="447">
                <a:moveTo>
                  <a:pt x="442" y="37"/>
                </a:moveTo>
                <a:lnTo>
                  <a:pt x="312" y="0"/>
                </a:lnTo>
                <a:lnTo>
                  <a:pt x="312" y="0"/>
                </a:lnTo>
                <a:lnTo>
                  <a:pt x="305" y="0"/>
                </a:lnTo>
                <a:lnTo>
                  <a:pt x="305" y="0"/>
                </a:lnTo>
                <a:lnTo>
                  <a:pt x="299" y="0"/>
                </a:lnTo>
                <a:lnTo>
                  <a:pt x="159" y="41"/>
                </a:lnTo>
                <a:lnTo>
                  <a:pt x="159" y="41"/>
                </a:lnTo>
                <a:lnTo>
                  <a:pt x="154" y="41"/>
                </a:lnTo>
                <a:lnTo>
                  <a:pt x="154" y="41"/>
                </a:lnTo>
                <a:lnTo>
                  <a:pt x="147" y="41"/>
                </a:lnTo>
                <a:lnTo>
                  <a:pt x="28" y="6"/>
                </a:lnTo>
                <a:lnTo>
                  <a:pt x="28" y="6"/>
                </a:lnTo>
                <a:lnTo>
                  <a:pt x="23" y="5"/>
                </a:lnTo>
                <a:lnTo>
                  <a:pt x="23" y="5"/>
                </a:lnTo>
                <a:lnTo>
                  <a:pt x="15" y="6"/>
                </a:lnTo>
                <a:lnTo>
                  <a:pt x="7" y="11"/>
                </a:lnTo>
                <a:lnTo>
                  <a:pt x="2" y="18"/>
                </a:lnTo>
                <a:lnTo>
                  <a:pt x="0" y="28"/>
                </a:lnTo>
                <a:lnTo>
                  <a:pt x="0" y="388"/>
                </a:lnTo>
                <a:lnTo>
                  <a:pt x="0" y="388"/>
                </a:lnTo>
                <a:lnTo>
                  <a:pt x="2" y="396"/>
                </a:lnTo>
                <a:lnTo>
                  <a:pt x="5" y="401"/>
                </a:lnTo>
                <a:lnTo>
                  <a:pt x="10" y="406"/>
                </a:lnTo>
                <a:lnTo>
                  <a:pt x="17" y="409"/>
                </a:lnTo>
                <a:lnTo>
                  <a:pt x="147" y="447"/>
                </a:lnTo>
                <a:lnTo>
                  <a:pt x="147" y="447"/>
                </a:lnTo>
                <a:lnTo>
                  <a:pt x="154" y="447"/>
                </a:lnTo>
                <a:lnTo>
                  <a:pt x="154" y="447"/>
                </a:lnTo>
                <a:lnTo>
                  <a:pt x="159" y="447"/>
                </a:lnTo>
                <a:lnTo>
                  <a:pt x="299" y="406"/>
                </a:lnTo>
                <a:lnTo>
                  <a:pt x="299" y="406"/>
                </a:lnTo>
                <a:lnTo>
                  <a:pt x="305" y="406"/>
                </a:lnTo>
                <a:lnTo>
                  <a:pt x="305" y="406"/>
                </a:lnTo>
                <a:lnTo>
                  <a:pt x="312" y="406"/>
                </a:lnTo>
                <a:lnTo>
                  <a:pt x="429" y="440"/>
                </a:lnTo>
                <a:lnTo>
                  <a:pt x="429" y="440"/>
                </a:lnTo>
                <a:lnTo>
                  <a:pt x="436" y="442"/>
                </a:lnTo>
                <a:lnTo>
                  <a:pt x="436" y="442"/>
                </a:lnTo>
                <a:lnTo>
                  <a:pt x="444" y="440"/>
                </a:lnTo>
                <a:lnTo>
                  <a:pt x="450" y="435"/>
                </a:lnTo>
                <a:lnTo>
                  <a:pt x="455" y="429"/>
                </a:lnTo>
                <a:lnTo>
                  <a:pt x="457" y="419"/>
                </a:lnTo>
                <a:lnTo>
                  <a:pt x="457" y="59"/>
                </a:lnTo>
                <a:lnTo>
                  <a:pt x="457" y="59"/>
                </a:lnTo>
                <a:lnTo>
                  <a:pt x="457" y="50"/>
                </a:lnTo>
                <a:lnTo>
                  <a:pt x="453" y="46"/>
                </a:lnTo>
                <a:lnTo>
                  <a:pt x="449" y="41"/>
                </a:lnTo>
                <a:lnTo>
                  <a:pt x="442" y="37"/>
                </a:lnTo>
                <a:lnTo>
                  <a:pt x="442" y="37"/>
                </a:lnTo>
                <a:close/>
                <a:moveTo>
                  <a:pt x="53" y="67"/>
                </a:moveTo>
                <a:lnTo>
                  <a:pt x="132" y="90"/>
                </a:lnTo>
                <a:lnTo>
                  <a:pt x="132" y="90"/>
                </a:lnTo>
                <a:lnTo>
                  <a:pt x="137" y="91"/>
                </a:lnTo>
                <a:lnTo>
                  <a:pt x="137" y="390"/>
                </a:lnTo>
                <a:lnTo>
                  <a:pt x="53" y="365"/>
                </a:lnTo>
                <a:lnTo>
                  <a:pt x="53" y="67"/>
                </a:lnTo>
                <a:close/>
                <a:moveTo>
                  <a:pt x="170" y="390"/>
                </a:moveTo>
                <a:lnTo>
                  <a:pt x="170" y="91"/>
                </a:lnTo>
                <a:lnTo>
                  <a:pt x="170" y="91"/>
                </a:lnTo>
                <a:lnTo>
                  <a:pt x="173" y="90"/>
                </a:lnTo>
                <a:lnTo>
                  <a:pt x="289" y="57"/>
                </a:lnTo>
                <a:lnTo>
                  <a:pt x="289" y="355"/>
                </a:lnTo>
                <a:lnTo>
                  <a:pt x="289" y="355"/>
                </a:lnTo>
                <a:lnTo>
                  <a:pt x="286" y="357"/>
                </a:lnTo>
                <a:lnTo>
                  <a:pt x="170" y="390"/>
                </a:lnTo>
                <a:close/>
                <a:moveTo>
                  <a:pt x="405" y="380"/>
                </a:moveTo>
                <a:lnTo>
                  <a:pt x="325" y="357"/>
                </a:lnTo>
                <a:lnTo>
                  <a:pt x="325" y="357"/>
                </a:lnTo>
                <a:lnTo>
                  <a:pt x="321" y="355"/>
                </a:lnTo>
                <a:lnTo>
                  <a:pt x="321" y="57"/>
                </a:lnTo>
                <a:lnTo>
                  <a:pt x="405" y="81"/>
                </a:lnTo>
                <a:lnTo>
                  <a:pt x="405" y="380"/>
                </a:lnTo>
                <a:close/>
              </a:path>
            </a:pathLst>
          </a:custGeom>
          <a:solidFill>
            <a:srgbClr val="57B95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0" name="Stock"/>
          <p:cNvGrpSpPr/>
          <p:nvPr/>
        </p:nvGrpSpPr>
        <p:grpSpPr>
          <a:xfrm>
            <a:off x="5687427" y="1495500"/>
            <a:ext cx="862993" cy="724518"/>
            <a:chOff x="5133441" y="305084"/>
            <a:chExt cx="666591" cy="600810"/>
          </a:xfrm>
          <a:solidFill>
            <a:srgbClr val="ED7D31"/>
          </a:solidFill>
        </p:grpSpPr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5133441" y="305084"/>
              <a:ext cx="666591" cy="510176"/>
            </a:xfrm>
            <a:custGeom>
              <a:avLst/>
              <a:gdLst>
                <a:gd name="T0" fmla="*/ 150 w 456"/>
                <a:gd name="T1" fmla="*/ 256 h 349"/>
                <a:gd name="T2" fmla="*/ 158 w 456"/>
                <a:gd name="T3" fmla="*/ 261 h 349"/>
                <a:gd name="T4" fmla="*/ 181 w 456"/>
                <a:gd name="T5" fmla="*/ 310 h 349"/>
                <a:gd name="T6" fmla="*/ 183 w 456"/>
                <a:gd name="T7" fmla="*/ 311 h 349"/>
                <a:gd name="T8" fmla="*/ 191 w 456"/>
                <a:gd name="T9" fmla="*/ 316 h 349"/>
                <a:gd name="T10" fmla="*/ 196 w 456"/>
                <a:gd name="T11" fmla="*/ 315 h 349"/>
                <a:gd name="T12" fmla="*/ 394 w 456"/>
                <a:gd name="T13" fmla="*/ 117 h 349"/>
                <a:gd name="T14" fmla="*/ 398 w 456"/>
                <a:gd name="T15" fmla="*/ 114 h 349"/>
                <a:gd name="T16" fmla="*/ 403 w 456"/>
                <a:gd name="T17" fmla="*/ 114 h 349"/>
                <a:gd name="T18" fmla="*/ 411 w 456"/>
                <a:gd name="T19" fmla="*/ 117 h 349"/>
                <a:gd name="T20" fmla="*/ 437 w 456"/>
                <a:gd name="T21" fmla="*/ 145 h 349"/>
                <a:gd name="T22" fmla="*/ 445 w 456"/>
                <a:gd name="T23" fmla="*/ 148 h 349"/>
                <a:gd name="T24" fmla="*/ 450 w 456"/>
                <a:gd name="T25" fmla="*/ 147 h 349"/>
                <a:gd name="T26" fmla="*/ 455 w 456"/>
                <a:gd name="T27" fmla="*/ 142 h 349"/>
                <a:gd name="T28" fmla="*/ 456 w 456"/>
                <a:gd name="T29" fmla="*/ 11 h 349"/>
                <a:gd name="T30" fmla="*/ 455 w 456"/>
                <a:gd name="T31" fmla="*/ 6 h 349"/>
                <a:gd name="T32" fmla="*/ 450 w 456"/>
                <a:gd name="T33" fmla="*/ 0 h 349"/>
                <a:gd name="T34" fmla="*/ 319 w 456"/>
                <a:gd name="T35" fmla="*/ 0 h 349"/>
                <a:gd name="T36" fmla="*/ 319 w 456"/>
                <a:gd name="T37" fmla="*/ 0 h 349"/>
                <a:gd name="T38" fmla="*/ 316 w 456"/>
                <a:gd name="T39" fmla="*/ 0 h 349"/>
                <a:gd name="T40" fmla="*/ 310 w 456"/>
                <a:gd name="T41" fmla="*/ 6 h 349"/>
                <a:gd name="T42" fmla="*/ 310 w 456"/>
                <a:gd name="T43" fmla="*/ 16 h 349"/>
                <a:gd name="T44" fmla="*/ 342 w 456"/>
                <a:gd name="T45" fmla="*/ 49 h 349"/>
                <a:gd name="T46" fmla="*/ 344 w 456"/>
                <a:gd name="T47" fmla="*/ 52 h 349"/>
                <a:gd name="T48" fmla="*/ 344 w 456"/>
                <a:gd name="T49" fmla="*/ 60 h 349"/>
                <a:gd name="T50" fmla="*/ 222 w 456"/>
                <a:gd name="T51" fmla="*/ 184 h 349"/>
                <a:gd name="T52" fmla="*/ 218 w 456"/>
                <a:gd name="T53" fmla="*/ 186 h 349"/>
                <a:gd name="T54" fmla="*/ 213 w 456"/>
                <a:gd name="T55" fmla="*/ 187 h 349"/>
                <a:gd name="T56" fmla="*/ 205 w 456"/>
                <a:gd name="T57" fmla="*/ 182 h 349"/>
                <a:gd name="T58" fmla="*/ 183 w 456"/>
                <a:gd name="T59" fmla="*/ 134 h 349"/>
                <a:gd name="T60" fmla="*/ 181 w 456"/>
                <a:gd name="T61" fmla="*/ 132 h 349"/>
                <a:gd name="T62" fmla="*/ 173 w 456"/>
                <a:gd name="T63" fmla="*/ 127 h 349"/>
                <a:gd name="T64" fmla="*/ 169 w 456"/>
                <a:gd name="T65" fmla="*/ 129 h 349"/>
                <a:gd name="T66" fmla="*/ 3 w 456"/>
                <a:gd name="T67" fmla="*/ 292 h 349"/>
                <a:gd name="T68" fmla="*/ 0 w 456"/>
                <a:gd name="T69" fmla="*/ 297 h 349"/>
                <a:gd name="T70" fmla="*/ 0 w 456"/>
                <a:gd name="T71" fmla="*/ 305 h 349"/>
                <a:gd name="T72" fmla="*/ 41 w 456"/>
                <a:gd name="T73" fmla="*/ 346 h 349"/>
                <a:gd name="T74" fmla="*/ 44 w 456"/>
                <a:gd name="T75" fmla="*/ 347 h 349"/>
                <a:gd name="T76" fmla="*/ 47 w 456"/>
                <a:gd name="T77" fmla="*/ 349 h 349"/>
                <a:gd name="T78" fmla="*/ 55 w 456"/>
                <a:gd name="T79" fmla="*/ 346 h 349"/>
                <a:gd name="T80" fmla="*/ 142 w 456"/>
                <a:gd name="T81" fmla="*/ 259 h 349"/>
                <a:gd name="T82" fmla="*/ 150 w 456"/>
                <a:gd name="T83" fmla="*/ 25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49">
                  <a:moveTo>
                    <a:pt x="150" y="256"/>
                  </a:moveTo>
                  <a:lnTo>
                    <a:pt x="150" y="256"/>
                  </a:lnTo>
                  <a:lnTo>
                    <a:pt x="155" y="257"/>
                  </a:lnTo>
                  <a:lnTo>
                    <a:pt x="158" y="261"/>
                  </a:lnTo>
                  <a:lnTo>
                    <a:pt x="160" y="262"/>
                  </a:lnTo>
                  <a:lnTo>
                    <a:pt x="181" y="310"/>
                  </a:lnTo>
                  <a:lnTo>
                    <a:pt x="181" y="310"/>
                  </a:lnTo>
                  <a:lnTo>
                    <a:pt x="183" y="311"/>
                  </a:lnTo>
                  <a:lnTo>
                    <a:pt x="184" y="315"/>
                  </a:lnTo>
                  <a:lnTo>
                    <a:pt x="191" y="316"/>
                  </a:lnTo>
                  <a:lnTo>
                    <a:pt x="191" y="316"/>
                  </a:lnTo>
                  <a:lnTo>
                    <a:pt x="196" y="315"/>
                  </a:lnTo>
                  <a:lnTo>
                    <a:pt x="199" y="313"/>
                  </a:lnTo>
                  <a:lnTo>
                    <a:pt x="394" y="117"/>
                  </a:lnTo>
                  <a:lnTo>
                    <a:pt x="394" y="117"/>
                  </a:lnTo>
                  <a:lnTo>
                    <a:pt x="398" y="114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6" y="114"/>
                  </a:lnTo>
                  <a:lnTo>
                    <a:pt x="411" y="117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40" y="147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50" y="147"/>
                  </a:lnTo>
                  <a:lnTo>
                    <a:pt x="453" y="145"/>
                  </a:lnTo>
                  <a:lnTo>
                    <a:pt x="455" y="142"/>
                  </a:lnTo>
                  <a:lnTo>
                    <a:pt x="456" y="137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5" y="6"/>
                  </a:lnTo>
                  <a:lnTo>
                    <a:pt x="453" y="3"/>
                  </a:lnTo>
                  <a:lnTo>
                    <a:pt x="450" y="0"/>
                  </a:lnTo>
                  <a:lnTo>
                    <a:pt x="44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6" y="0"/>
                  </a:lnTo>
                  <a:lnTo>
                    <a:pt x="313" y="1"/>
                  </a:lnTo>
                  <a:lnTo>
                    <a:pt x="310" y="6"/>
                  </a:lnTo>
                  <a:lnTo>
                    <a:pt x="308" y="13"/>
                  </a:lnTo>
                  <a:lnTo>
                    <a:pt x="310" y="16"/>
                  </a:lnTo>
                  <a:lnTo>
                    <a:pt x="311" y="18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44" y="52"/>
                  </a:lnTo>
                  <a:lnTo>
                    <a:pt x="345" y="57"/>
                  </a:lnTo>
                  <a:lnTo>
                    <a:pt x="344" y="60"/>
                  </a:lnTo>
                  <a:lnTo>
                    <a:pt x="342" y="65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18" y="186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09" y="186"/>
                  </a:lnTo>
                  <a:lnTo>
                    <a:pt x="205" y="182"/>
                  </a:lnTo>
                  <a:lnTo>
                    <a:pt x="204" y="181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81" y="132"/>
                  </a:lnTo>
                  <a:lnTo>
                    <a:pt x="179" y="129"/>
                  </a:lnTo>
                  <a:lnTo>
                    <a:pt x="173" y="127"/>
                  </a:lnTo>
                  <a:lnTo>
                    <a:pt x="173" y="127"/>
                  </a:lnTo>
                  <a:lnTo>
                    <a:pt x="169" y="129"/>
                  </a:lnTo>
                  <a:lnTo>
                    <a:pt x="165" y="130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0" y="29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41" y="346"/>
                  </a:lnTo>
                  <a:lnTo>
                    <a:pt x="41" y="346"/>
                  </a:lnTo>
                  <a:lnTo>
                    <a:pt x="44" y="347"/>
                  </a:lnTo>
                  <a:lnTo>
                    <a:pt x="47" y="349"/>
                  </a:lnTo>
                  <a:lnTo>
                    <a:pt x="47" y="349"/>
                  </a:lnTo>
                  <a:lnTo>
                    <a:pt x="52" y="347"/>
                  </a:lnTo>
                  <a:lnTo>
                    <a:pt x="55" y="346"/>
                  </a:lnTo>
                  <a:lnTo>
                    <a:pt x="142" y="259"/>
                  </a:lnTo>
                  <a:lnTo>
                    <a:pt x="142" y="259"/>
                  </a:lnTo>
                  <a:lnTo>
                    <a:pt x="145" y="257"/>
                  </a:lnTo>
                  <a:lnTo>
                    <a:pt x="150" y="256"/>
                  </a:lnTo>
                  <a:lnTo>
                    <a:pt x="150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359"/>
            <p:cNvSpPr>
              <a:spLocks/>
            </p:cNvSpPr>
            <p:nvPr/>
          </p:nvSpPr>
          <p:spPr bwMode="auto">
            <a:xfrm>
              <a:off x="5342482" y="680772"/>
              <a:ext cx="2924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360"/>
            <p:cNvSpPr>
              <a:spLocks/>
            </p:cNvSpPr>
            <p:nvPr/>
          </p:nvSpPr>
          <p:spPr bwMode="auto">
            <a:xfrm>
              <a:off x="5348329" y="679311"/>
              <a:ext cx="0" cy="1462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361"/>
            <p:cNvSpPr>
              <a:spLocks/>
            </p:cNvSpPr>
            <p:nvPr/>
          </p:nvSpPr>
          <p:spPr bwMode="auto">
            <a:xfrm>
              <a:off x="5349791" y="679311"/>
              <a:ext cx="2924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362"/>
            <p:cNvSpPr>
              <a:spLocks/>
            </p:cNvSpPr>
            <p:nvPr/>
          </p:nvSpPr>
          <p:spPr bwMode="auto">
            <a:xfrm>
              <a:off x="5361485" y="680772"/>
              <a:ext cx="0" cy="2924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363"/>
            <p:cNvSpPr>
              <a:spLocks/>
            </p:cNvSpPr>
            <p:nvPr/>
          </p:nvSpPr>
          <p:spPr bwMode="auto">
            <a:xfrm>
              <a:off x="5352714" y="679311"/>
              <a:ext cx="2924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364"/>
            <p:cNvSpPr>
              <a:spLocks/>
            </p:cNvSpPr>
            <p:nvPr/>
          </p:nvSpPr>
          <p:spPr bwMode="auto">
            <a:xfrm>
              <a:off x="5357100" y="680772"/>
              <a:ext cx="2924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365"/>
            <p:cNvSpPr>
              <a:spLocks/>
            </p:cNvSpPr>
            <p:nvPr/>
          </p:nvSpPr>
          <p:spPr bwMode="auto">
            <a:xfrm>
              <a:off x="5285470" y="750940"/>
              <a:ext cx="108175" cy="154953"/>
            </a:xfrm>
            <a:custGeom>
              <a:avLst/>
              <a:gdLst>
                <a:gd name="T0" fmla="*/ 46 w 74"/>
                <a:gd name="T1" fmla="*/ 18 h 106"/>
                <a:gd name="T2" fmla="*/ 39 w 74"/>
                <a:gd name="T3" fmla="*/ 0 h 106"/>
                <a:gd name="T4" fmla="*/ 0 w 74"/>
                <a:gd name="T5" fmla="*/ 37 h 106"/>
                <a:gd name="T6" fmla="*/ 0 w 74"/>
                <a:gd name="T7" fmla="*/ 88 h 106"/>
                <a:gd name="T8" fmla="*/ 0 w 74"/>
                <a:gd name="T9" fmla="*/ 88 h 106"/>
                <a:gd name="T10" fmla="*/ 2 w 74"/>
                <a:gd name="T11" fmla="*/ 94 h 106"/>
                <a:gd name="T12" fmla="*/ 5 w 74"/>
                <a:gd name="T13" fmla="*/ 101 h 106"/>
                <a:gd name="T14" fmla="*/ 12 w 74"/>
                <a:gd name="T15" fmla="*/ 104 h 106"/>
                <a:gd name="T16" fmla="*/ 18 w 74"/>
                <a:gd name="T17" fmla="*/ 106 h 106"/>
                <a:gd name="T18" fmla="*/ 56 w 74"/>
                <a:gd name="T19" fmla="*/ 106 h 106"/>
                <a:gd name="T20" fmla="*/ 56 w 74"/>
                <a:gd name="T21" fmla="*/ 106 h 106"/>
                <a:gd name="T22" fmla="*/ 62 w 74"/>
                <a:gd name="T23" fmla="*/ 104 h 106"/>
                <a:gd name="T24" fmla="*/ 69 w 74"/>
                <a:gd name="T25" fmla="*/ 101 h 106"/>
                <a:gd name="T26" fmla="*/ 74 w 74"/>
                <a:gd name="T27" fmla="*/ 94 h 106"/>
                <a:gd name="T28" fmla="*/ 74 w 74"/>
                <a:gd name="T29" fmla="*/ 88 h 106"/>
                <a:gd name="T30" fmla="*/ 74 w 74"/>
                <a:gd name="T31" fmla="*/ 42 h 106"/>
                <a:gd name="T32" fmla="*/ 74 w 74"/>
                <a:gd name="T33" fmla="*/ 42 h 106"/>
                <a:gd name="T34" fmla="*/ 65 w 74"/>
                <a:gd name="T35" fmla="*/ 37 h 106"/>
                <a:gd name="T36" fmla="*/ 57 w 74"/>
                <a:gd name="T37" fmla="*/ 32 h 106"/>
                <a:gd name="T38" fmla="*/ 51 w 74"/>
                <a:gd name="T39" fmla="*/ 26 h 106"/>
                <a:gd name="T40" fmla="*/ 46 w 74"/>
                <a:gd name="T41" fmla="*/ 18 h 106"/>
                <a:gd name="T42" fmla="*/ 46 w 74"/>
                <a:gd name="T4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06">
                  <a:moveTo>
                    <a:pt x="46" y="18"/>
                  </a:moveTo>
                  <a:lnTo>
                    <a:pt x="39" y="0"/>
                  </a:lnTo>
                  <a:lnTo>
                    <a:pt x="0" y="3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04"/>
                  </a:lnTo>
                  <a:lnTo>
                    <a:pt x="18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4" y="94"/>
                  </a:lnTo>
                  <a:lnTo>
                    <a:pt x="74" y="8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65" y="37"/>
                  </a:lnTo>
                  <a:lnTo>
                    <a:pt x="57" y="32"/>
                  </a:lnTo>
                  <a:lnTo>
                    <a:pt x="51" y="26"/>
                  </a:lnTo>
                  <a:lnTo>
                    <a:pt x="46" y="18"/>
                  </a:lnTo>
                  <a:lnTo>
                    <a:pt x="4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366"/>
            <p:cNvSpPr>
              <a:spLocks/>
            </p:cNvSpPr>
            <p:nvPr/>
          </p:nvSpPr>
          <p:spPr bwMode="auto">
            <a:xfrm>
              <a:off x="5364409" y="686620"/>
              <a:ext cx="29236" cy="64320"/>
            </a:xfrm>
            <a:custGeom>
              <a:avLst/>
              <a:gdLst>
                <a:gd name="T0" fmla="*/ 20 w 20"/>
                <a:gd name="T1" fmla="*/ 44 h 44"/>
                <a:gd name="T2" fmla="*/ 20 w 20"/>
                <a:gd name="T3" fmla="*/ 44 h 44"/>
                <a:gd name="T4" fmla="*/ 2 w 20"/>
                <a:gd name="T5" fmla="*/ 1 h 44"/>
                <a:gd name="T6" fmla="*/ 2 w 20"/>
                <a:gd name="T7" fmla="*/ 1 h 44"/>
                <a:gd name="T8" fmla="*/ 0 w 20"/>
                <a:gd name="T9" fmla="*/ 0 h 44"/>
                <a:gd name="T10" fmla="*/ 0 w 20"/>
                <a:gd name="T11" fmla="*/ 0 h 44"/>
                <a:gd name="T12" fmla="*/ 2 w 20"/>
                <a:gd name="T13" fmla="*/ 1 h 44"/>
                <a:gd name="T14" fmla="*/ 20 w 2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4">
                  <a:moveTo>
                    <a:pt x="20" y="44"/>
                  </a:moveTo>
                  <a:lnTo>
                    <a:pt x="20" y="44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367"/>
            <p:cNvSpPr>
              <a:spLocks/>
            </p:cNvSpPr>
            <p:nvPr/>
          </p:nvSpPr>
          <p:spPr bwMode="auto">
            <a:xfrm>
              <a:off x="5447733" y="629609"/>
              <a:ext cx="109637" cy="106713"/>
            </a:xfrm>
            <a:custGeom>
              <a:avLst/>
              <a:gdLst>
                <a:gd name="T0" fmla="*/ 75 w 75"/>
                <a:gd name="T1" fmla="*/ 0 h 73"/>
                <a:gd name="T2" fmla="*/ 0 w 75"/>
                <a:gd name="T3" fmla="*/ 73 h 73"/>
                <a:gd name="T4" fmla="*/ 0 w 75"/>
                <a:gd name="T5" fmla="*/ 73 h 73"/>
                <a:gd name="T6" fmla="*/ 75 w 75"/>
                <a:gd name="T7" fmla="*/ 0 h 73"/>
                <a:gd name="T8" fmla="*/ 75 w 75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">
                  <a:moveTo>
                    <a:pt x="75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368"/>
            <p:cNvSpPr>
              <a:spLocks/>
            </p:cNvSpPr>
            <p:nvPr/>
          </p:nvSpPr>
          <p:spPr bwMode="auto">
            <a:xfrm>
              <a:off x="5447733" y="695391"/>
              <a:ext cx="109637" cy="210503"/>
            </a:xfrm>
            <a:custGeom>
              <a:avLst/>
              <a:gdLst>
                <a:gd name="T0" fmla="*/ 7 w 75"/>
                <a:gd name="T1" fmla="*/ 69 h 144"/>
                <a:gd name="T2" fmla="*/ 7 w 75"/>
                <a:gd name="T3" fmla="*/ 69 h 144"/>
                <a:gd name="T4" fmla="*/ 0 w 75"/>
                <a:gd name="T5" fmla="*/ 74 h 144"/>
                <a:gd name="T6" fmla="*/ 0 w 75"/>
                <a:gd name="T7" fmla="*/ 126 h 144"/>
                <a:gd name="T8" fmla="*/ 0 w 75"/>
                <a:gd name="T9" fmla="*/ 126 h 144"/>
                <a:gd name="T10" fmla="*/ 2 w 75"/>
                <a:gd name="T11" fmla="*/ 132 h 144"/>
                <a:gd name="T12" fmla="*/ 7 w 75"/>
                <a:gd name="T13" fmla="*/ 139 h 144"/>
                <a:gd name="T14" fmla="*/ 12 w 75"/>
                <a:gd name="T15" fmla="*/ 142 h 144"/>
                <a:gd name="T16" fmla="*/ 20 w 75"/>
                <a:gd name="T17" fmla="*/ 144 h 144"/>
                <a:gd name="T18" fmla="*/ 56 w 75"/>
                <a:gd name="T19" fmla="*/ 144 h 144"/>
                <a:gd name="T20" fmla="*/ 56 w 75"/>
                <a:gd name="T21" fmla="*/ 144 h 144"/>
                <a:gd name="T22" fmla="*/ 64 w 75"/>
                <a:gd name="T23" fmla="*/ 142 h 144"/>
                <a:gd name="T24" fmla="*/ 70 w 75"/>
                <a:gd name="T25" fmla="*/ 139 h 144"/>
                <a:gd name="T26" fmla="*/ 73 w 75"/>
                <a:gd name="T27" fmla="*/ 132 h 144"/>
                <a:gd name="T28" fmla="*/ 75 w 75"/>
                <a:gd name="T29" fmla="*/ 126 h 144"/>
                <a:gd name="T30" fmla="*/ 75 w 75"/>
                <a:gd name="T31" fmla="*/ 0 h 144"/>
                <a:gd name="T32" fmla="*/ 7 w 75"/>
                <a:gd name="T33" fmla="*/ 6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4">
                  <a:moveTo>
                    <a:pt x="7" y="69"/>
                  </a:moveTo>
                  <a:lnTo>
                    <a:pt x="7" y="69"/>
                  </a:lnTo>
                  <a:lnTo>
                    <a:pt x="0" y="7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32"/>
                  </a:lnTo>
                  <a:lnTo>
                    <a:pt x="7" y="139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4" y="142"/>
                  </a:lnTo>
                  <a:lnTo>
                    <a:pt x="70" y="139"/>
                  </a:lnTo>
                  <a:lnTo>
                    <a:pt x="73" y="132"/>
                  </a:lnTo>
                  <a:lnTo>
                    <a:pt x="75" y="126"/>
                  </a:lnTo>
                  <a:lnTo>
                    <a:pt x="75" y="0"/>
                  </a:lnTo>
                  <a:lnTo>
                    <a:pt x="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369"/>
            <p:cNvSpPr>
              <a:spLocks/>
            </p:cNvSpPr>
            <p:nvPr/>
          </p:nvSpPr>
          <p:spPr bwMode="auto">
            <a:xfrm>
              <a:off x="5715246" y="4746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70"/>
            <p:cNvSpPr>
              <a:spLocks/>
            </p:cNvSpPr>
            <p:nvPr/>
          </p:nvSpPr>
          <p:spPr bwMode="auto">
            <a:xfrm>
              <a:off x="5612919" y="533128"/>
              <a:ext cx="106713" cy="372765"/>
            </a:xfrm>
            <a:custGeom>
              <a:avLst/>
              <a:gdLst>
                <a:gd name="T0" fmla="*/ 0 w 73"/>
                <a:gd name="T1" fmla="*/ 74 h 255"/>
                <a:gd name="T2" fmla="*/ 0 w 73"/>
                <a:gd name="T3" fmla="*/ 237 h 255"/>
                <a:gd name="T4" fmla="*/ 0 w 73"/>
                <a:gd name="T5" fmla="*/ 237 h 255"/>
                <a:gd name="T6" fmla="*/ 1 w 73"/>
                <a:gd name="T7" fmla="*/ 243 h 255"/>
                <a:gd name="T8" fmla="*/ 4 w 73"/>
                <a:gd name="T9" fmla="*/ 250 h 255"/>
                <a:gd name="T10" fmla="*/ 11 w 73"/>
                <a:gd name="T11" fmla="*/ 253 h 255"/>
                <a:gd name="T12" fmla="*/ 17 w 73"/>
                <a:gd name="T13" fmla="*/ 255 h 255"/>
                <a:gd name="T14" fmla="*/ 55 w 73"/>
                <a:gd name="T15" fmla="*/ 255 h 255"/>
                <a:gd name="T16" fmla="*/ 55 w 73"/>
                <a:gd name="T17" fmla="*/ 255 h 255"/>
                <a:gd name="T18" fmla="*/ 61 w 73"/>
                <a:gd name="T19" fmla="*/ 253 h 255"/>
                <a:gd name="T20" fmla="*/ 68 w 73"/>
                <a:gd name="T21" fmla="*/ 250 h 255"/>
                <a:gd name="T22" fmla="*/ 71 w 73"/>
                <a:gd name="T23" fmla="*/ 243 h 255"/>
                <a:gd name="T24" fmla="*/ 73 w 73"/>
                <a:gd name="T25" fmla="*/ 237 h 255"/>
                <a:gd name="T26" fmla="*/ 73 w 73"/>
                <a:gd name="T27" fmla="*/ 0 h 255"/>
                <a:gd name="T28" fmla="*/ 0 w 73"/>
                <a:gd name="T29" fmla="*/ 7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55">
                  <a:moveTo>
                    <a:pt x="0" y="74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" y="243"/>
                  </a:lnTo>
                  <a:lnTo>
                    <a:pt x="4" y="250"/>
                  </a:lnTo>
                  <a:lnTo>
                    <a:pt x="11" y="253"/>
                  </a:lnTo>
                  <a:lnTo>
                    <a:pt x="17" y="255"/>
                  </a:lnTo>
                  <a:lnTo>
                    <a:pt x="55" y="255"/>
                  </a:lnTo>
                  <a:lnTo>
                    <a:pt x="55" y="255"/>
                  </a:lnTo>
                  <a:lnTo>
                    <a:pt x="61" y="253"/>
                  </a:lnTo>
                  <a:lnTo>
                    <a:pt x="68" y="250"/>
                  </a:lnTo>
                  <a:lnTo>
                    <a:pt x="71" y="243"/>
                  </a:lnTo>
                  <a:lnTo>
                    <a:pt x="73" y="237"/>
                  </a:lnTo>
                  <a:lnTo>
                    <a:pt x="73" y="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812135" y="2507085"/>
            <a:ext cx="3620367" cy="4804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308100" y="2628794"/>
            <a:ext cx="2887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Planning, design </a:t>
            </a:r>
            <a:br>
              <a:rPr lang="en-US" sz="2000" b="1" dirty="0"/>
            </a:br>
            <a:r>
              <a:rPr lang="en-US" sz="2000" b="1" dirty="0"/>
              <a:t>&amp; collection</a:t>
            </a:r>
            <a:endParaRPr lang="en-ZA" sz="2000" b="1" dirty="0"/>
          </a:p>
          <a:p>
            <a:endParaRPr lang="en-US" sz="2000" dirty="0"/>
          </a:p>
          <a:p>
            <a:r>
              <a:rPr lang="en-US" sz="2000" dirty="0"/>
              <a:t>Played advisory role on-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Census plans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Statistical methods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Content matters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3251" y="2628794"/>
            <a:ext cx="29621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Statistical analysis</a:t>
            </a:r>
            <a:endParaRPr lang="en-ZA" sz="2000" b="1" dirty="0"/>
          </a:p>
          <a:p>
            <a:endParaRPr lang="en-US" sz="2000" dirty="0"/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Appointed independent experts to conduct statistical analysis on various data aspects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Consider results of the PES</a:t>
            </a:r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Provide advice to SG on key matters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1815" y="2628794"/>
            <a:ext cx="2595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Dissemination</a:t>
            </a:r>
            <a:endParaRPr lang="en-ZA" sz="2000" b="1" dirty="0"/>
          </a:p>
          <a:p>
            <a:endParaRPr lang="en-US" sz="2000" dirty="0"/>
          </a:p>
          <a:p>
            <a:pPr marL="285732" indent="-285732">
              <a:buFont typeface="Arial" panose="020B0604020202020204" pitchFamily="34" charset="0"/>
              <a:buChar char="•"/>
            </a:pPr>
            <a:r>
              <a:rPr lang="en-US" sz="2000" dirty="0"/>
              <a:t>Issue quality statement on the results of the census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6" y="6008822"/>
            <a:ext cx="2938130" cy="83320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0" y="5930670"/>
            <a:ext cx="12192000" cy="3907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881"/>
            <a:ext cx="12237849" cy="893306"/>
          </a:xfrm>
          <a:prstGeom prst="rect">
            <a:avLst/>
          </a:prstGeom>
          <a:solidFill>
            <a:srgbClr val="3AB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role of Statistics Council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09" y="42993"/>
            <a:ext cx="4313591" cy="837712"/>
          </a:xfrm>
          <a:prstGeom prst="rect">
            <a:avLst/>
          </a:prstGeom>
        </p:spPr>
      </p:pic>
      <p:sp>
        <p:nvSpPr>
          <p:cNvPr id="31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30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5640" y="250562"/>
            <a:ext cx="595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5-year Strategic Plan Priorities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(2020/21 – 2024/25)</a:t>
            </a:r>
            <a:endParaRPr lang="zh-CN" altLang="en-US" sz="24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Oval 2"/>
          <p:cNvSpPr/>
          <p:nvPr/>
        </p:nvSpPr>
        <p:spPr>
          <a:xfrm>
            <a:off x="1297083" y="1747287"/>
            <a:ext cx="2182225" cy="2159545"/>
          </a:xfrm>
          <a:prstGeom prst="ellipse">
            <a:avLst/>
          </a:prstGeom>
          <a:noFill/>
          <a:ln w="57150">
            <a:solidFill>
              <a:srgbClr val="4452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Oval 3"/>
          <p:cNvSpPr/>
          <p:nvPr/>
        </p:nvSpPr>
        <p:spPr>
          <a:xfrm>
            <a:off x="2877437" y="3269377"/>
            <a:ext cx="869768" cy="869766"/>
          </a:xfrm>
          <a:prstGeom prst="ellipse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02207" y="1747287"/>
            <a:ext cx="2182225" cy="2159545"/>
          </a:xfrm>
          <a:prstGeom prst="ellipse">
            <a:avLst/>
          </a:prstGeom>
          <a:noFill/>
          <a:ln w="57150">
            <a:solidFill>
              <a:srgbClr val="4452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2561" y="3269377"/>
            <a:ext cx="869768" cy="869766"/>
          </a:xfrm>
          <a:prstGeom prst="ellipse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8"/>
          <p:cNvSpPr/>
          <p:nvPr/>
        </p:nvSpPr>
        <p:spPr>
          <a:xfrm>
            <a:off x="8588534" y="1722672"/>
            <a:ext cx="2182225" cy="2159545"/>
          </a:xfrm>
          <a:prstGeom prst="ellipse">
            <a:avLst/>
          </a:prstGeom>
          <a:noFill/>
          <a:ln w="57150">
            <a:solidFill>
              <a:srgbClr val="4452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9"/>
          <p:cNvSpPr/>
          <p:nvPr/>
        </p:nvSpPr>
        <p:spPr>
          <a:xfrm>
            <a:off x="10168888" y="3244762"/>
            <a:ext cx="869768" cy="869766"/>
          </a:xfrm>
          <a:prstGeom prst="ellipse">
            <a:avLst/>
          </a:prstGeom>
          <a:solidFill>
            <a:srgbClr val="44526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: Shape 17"/>
          <p:cNvSpPr/>
          <p:nvPr/>
        </p:nvSpPr>
        <p:spPr bwMode="auto">
          <a:xfrm>
            <a:off x="6686140" y="3472956"/>
            <a:ext cx="462610" cy="462610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Freeform: Shape 18"/>
          <p:cNvSpPr/>
          <p:nvPr/>
        </p:nvSpPr>
        <p:spPr bwMode="auto">
          <a:xfrm>
            <a:off x="10372467" y="3448341"/>
            <a:ext cx="462610" cy="462610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: Shape 19"/>
          <p:cNvSpPr/>
          <p:nvPr/>
        </p:nvSpPr>
        <p:spPr bwMode="auto">
          <a:xfrm>
            <a:off x="3081016" y="3472956"/>
            <a:ext cx="462610" cy="462610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5969" y="4374007"/>
            <a:ext cx="236445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DRIVING LEGISLATIVE REFORM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" name="图片占位符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6324"/>
          <a:stretch>
            <a:fillRect/>
          </a:stretch>
        </p:blipFill>
        <p:spPr>
          <a:xfrm>
            <a:off x="1522136" y="1970283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pic>
        <p:nvPicPr>
          <p:cNvPr id="20" name="图片占位符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6278"/>
          <a:stretch>
            <a:fillRect/>
          </a:stretch>
        </p:blipFill>
        <p:spPr>
          <a:xfrm>
            <a:off x="5127412" y="1970283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pic>
        <p:nvPicPr>
          <p:cNvPr id="21" name="图片占位符 1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8813890" y="1945668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grpSp>
        <p:nvGrpSpPr>
          <p:cNvPr id="23" name="组合 24"/>
          <p:cNvGrpSpPr/>
          <p:nvPr/>
        </p:nvGrpSpPr>
        <p:grpSpPr>
          <a:xfrm>
            <a:off x="4618183" y="4373999"/>
            <a:ext cx="3011054" cy="1200329"/>
            <a:chOff x="1234627" y="3325188"/>
            <a:chExt cx="2855081" cy="1138153"/>
          </a:xfrm>
        </p:grpSpPr>
        <p:sp>
          <p:nvSpPr>
            <p:cNvPr id="24" name="矩形 23"/>
            <p:cNvSpPr/>
            <p:nvPr/>
          </p:nvSpPr>
          <p:spPr>
            <a:xfrm>
              <a:off x="1356805" y="3677812"/>
              <a:ext cx="2363452" cy="3502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34627" y="3325188"/>
              <a:ext cx="2855081" cy="11381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SUSTAIN AND PROTECT THE QUALITY OF NATIONAL INDICATORS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7"/>
          <p:cNvGrpSpPr/>
          <p:nvPr/>
        </p:nvGrpSpPr>
        <p:grpSpPr>
          <a:xfrm>
            <a:off x="8433362" y="4349384"/>
            <a:ext cx="2492567" cy="1200329"/>
            <a:chOff x="1356805" y="3325188"/>
            <a:chExt cx="2363452" cy="1138153"/>
          </a:xfrm>
        </p:grpSpPr>
        <p:sp>
          <p:nvSpPr>
            <p:cNvPr id="27" name="矩形 26"/>
            <p:cNvSpPr/>
            <p:nvPr/>
          </p:nvSpPr>
          <p:spPr>
            <a:xfrm>
              <a:off x="1356805" y="3677812"/>
              <a:ext cx="2363452" cy="3502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417544" y="3325188"/>
              <a:ext cx="2241974" cy="11381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DRIVE BUSINESS TRANSFORMATION AND CHANGE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6" y="5998662"/>
            <a:ext cx="2938130" cy="83320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5920509"/>
            <a:ext cx="12192000" cy="3907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31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" y="5307610"/>
            <a:ext cx="12189600" cy="137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" y="-1793052"/>
            <a:ext cx="12293600" cy="8651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0" y="3543299"/>
            <a:ext cx="12293600" cy="1587233"/>
          </a:xfrm>
          <a:prstGeom prst="rect">
            <a:avLst/>
          </a:prstGeom>
          <a:solidFill>
            <a:srgbClr val="1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NDZI HELA KWALA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824"/>
            <a:ext cx="12679331" cy="7735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8892" y="5904402"/>
            <a:ext cx="2492973" cy="365125"/>
          </a:xfrm>
        </p:spPr>
        <p:txBody>
          <a:bodyPr/>
          <a:lstStyle/>
          <a:p>
            <a:fld id="{04A31F1F-CE2D-4211-A641-4EB07C5099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-877824"/>
            <a:ext cx="12679331" cy="7735825"/>
          </a:xfrm>
          <a:prstGeom prst="rect">
            <a:avLst/>
          </a:prstGeom>
          <a:solidFill>
            <a:srgbClr val="182B4C">
              <a:alpha val="8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1419" y="1415946"/>
            <a:ext cx="10150763" cy="5432684"/>
            <a:chOff x="435486" y="1867896"/>
            <a:chExt cx="8377216" cy="5432683"/>
          </a:xfrm>
        </p:grpSpPr>
        <p:grpSp>
          <p:nvGrpSpPr>
            <p:cNvPr id="25" name="Group 24"/>
            <p:cNvGrpSpPr/>
            <p:nvPr/>
          </p:nvGrpSpPr>
          <p:grpSpPr>
            <a:xfrm>
              <a:off x="435486" y="1867896"/>
              <a:ext cx="2471358" cy="4298414"/>
              <a:chOff x="650638" y="1867896"/>
              <a:chExt cx="2471358" cy="429841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53036" y="1867896"/>
                <a:ext cx="2331592" cy="2274578"/>
                <a:chOff x="1498173" y="2293093"/>
                <a:chExt cx="1459882" cy="1424184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498173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DEB15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" name="Freeform 52"/>
                <p:cNvSpPr/>
                <p:nvPr/>
              </p:nvSpPr>
              <p:spPr>
                <a:xfrm rot="597183">
                  <a:off x="1655924" y="2475707"/>
                  <a:ext cx="495642" cy="375324"/>
                </a:xfrm>
                <a:custGeom>
                  <a:avLst/>
                  <a:gdLst>
                    <a:gd name="connsiteX0" fmla="*/ 124935 w 636709"/>
                    <a:gd name="connsiteY0" fmla="*/ 195780 h 412486"/>
                    <a:gd name="connsiteX1" fmla="*/ 196283 w 636709"/>
                    <a:gd name="connsiteY1" fmla="*/ 226407 h 412486"/>
                    <a:gd name="connsiteX2" fmla="*/ 188593 w 636709"/>
                    <a:gd name="connsiteY2" fmla="*/ 237573 h 412486"/>
                    <a:gd name="connsiteX3" fmla="*/ 85147 w 636709"/>
                    <a:gd name="connsiteY3" fmla="*/ 259092 h 412486"/>
                    <a:gd name="connsiteX4" fmla="*/ 69803 w 636709"/>
                    <a:gd name="connsiteY4" fmla="*/ 256213 h 412486"/>
                    <a:gd name="connsiteX5" fmla="*/ 124935 w 636709"/>
                    <a:gd name="connsiteY5" fmla="*/ 195780 h 412486"/>
                    <a:gd name="connsiteX6" fmla="*/ 482264 w 636709"/>
                    <a:gd name="connsiteY6" fmla="*/ 132673 h 412486"/>
                    <a:gd name="connsiteX7" fmla="*/ 553452 w 636709"/>
                    <a:gd name="connsiteY7" fmla="*/ 163669 h 412486"/>
                    <a:gd name="connsiteX8" fmla="*/ 545705 w 636709"/>
                    <a:gd name="connsiteY8" fmla="*/ 174795 h 412486"/>
                    <a:gd name="connsiteX9" fmla="*/ 442150 w 636709"/>
                    <a:gd name="connsiteY9" fmla="*/ 195778 h 412486"/>
                    <a:gd name="connsiteX10" fmla="*/ 426821 w 636709"/>
                    <a:gd name="connsiteY10" fmla="*/ 192818 h 412486"/>
                    <a:gd name="connsiteX11" fmla="*/ 482264 w 636709"/>
                    <a:gd name="connsiteY11" fmla="*/ 132673 h 412486"/>
                    <a:gd name="connsiteX12" fmla="*/ 496800 w 636709"/>
                    <a:gd name="connsiteY12" fmla="*/ 104542 h 412486"/>
                    <a:gd name="connsiteX13" fmla="*/ 392535 w 636709"/>
                    <a:gd name="connsiteY13" fmla="*/ 208807 h 412486"/>
                    <a:gd name="connsiteX14" fmla="*/ 496800 w 636709"/>
                    <a:gd name="connsiteY14" fmla="*/ 313070 h 412486"/>
                    <a:gd name="connsiteX15" fmla="*/ 601065 w 636709"/>
                    <a:gd name="connsiteY15" fmla="*/ 208807 h 412486"/>
                    <a:gd name="connsiteX16" fmla="*/ 496800 w 636709"/>
                    <a:gd name="connsiteY16" fmla="*/ 104542 h 412486"/>
                    <a:gd name="connsiteX17" fmla="*/ 140276 w 636709"/>
                    <a:gd name="connsiteY17" fmla="*/ 166523 h 412486"/>
                    <a:gd name="connsiteX18" fmla="*/ 36012 w 636709"/>
                    <a:gd name="connsiteY18" fmla="*/ 270787 h 412486"/>
                    <a:gd name="connsiteX19" fmla="*/ 140276 w 636709"/>
                    <a:gd name="connsiteY19" fmla="*/ 375052 h 412486"/>
                    <a:gd name="connsiteX20" fmla="*/ 244541 w 636709"/>
                    <a:gd name="connsiteY20" fmla="*/ 270787 h 412486"/>
                    <a:gd name="connsiteX21" fmla="*/ 140276 w 636709"/>
                    <a:gd name="connsiteY21" fmla="*/ 166523 h 412486"/>
                    <a:gd name="connsiteX22" fmla="*/ 301675 w 636709"/>
                    <a:gd name="connsiteY22" fmla="*/ 107011 h 412486"/>
                    <a:gd name="connsiteX23" fmla="*/ 271396 w 636709"/>
                    <a:gd name="connsiteY23" fmla="*/ 137290 h 412486"/>
                    <a:gd name="connsiteX24" fmla="*/ 301674 w 636709"/>
                    <a:gd name="connsiteY24" fmla="*/ 167569 h 412486"/>
                    <a:gd name="connsiteX25" fmla="*/ 331953 w 636709"/>
                    <a:gd name="connsiteY25" fmla="*/ 137290 h 412486"/>
                    <a:gd name="connsiteX26" fmla="*/ 301675 w 636709"/>
                    <a:gd name="connsiteY26" fmla="*/ 107011 h 412486"/>
                    <a:gd name="connsiteX27" fmla="*/ 374314 w 636709"/>
                    <a:gd name="connsiteY27" fmla="*/ 4 h 412486"/>
                    <a:gd name="connsiteX28" fmla="*/ 428152 w 636709"/>
                    <a:gd name="connsiteY28" fmla="*/ 25637 h 412486"/>
                    <a:gd name="connsiteX29" fmla="*/ 550288 w 636709"/>
                    <a:gd name="connsiteY29" fmla="*/ 76838 h 412486"/>
                    <a:gd name="connsiteX30" fmla="*/ 636709 w 636709"/>
                    <a:gd name="connsiteY30" fmla="*/ 207217 h 412486"/>
                    <a:gd name="connsiteX31" fmla="*/ 495211 w 636709"/>
                    <a:gd name="connsiteY31" fmla="*/ 348716 h 412486"/>
                    <a:gd name="connsiteX32" fmla="*/ 354442 w 636709"/>
                    <a:gd name="connsiteY32" fmla="*/ 221684 h 412486"/>
                    <a:gd name="connsiteX33" fmla="*/ 350097 w 636709"/>
                    <a:gd name="connsiteY33" fmla="*/ 195543 h 412486"/>
                    <a:gd name="connsiteX34" fmla="*/ 344222 w 636709"/>
                    <a:gd name="connsiteY34" fmla="*/ 200391 h 412486"/>
                    <a:gd name="connsiteX35" fmla="*/ 301674 w 636709"/>
                    <a:gd name="connsiteY35" fmla="*/ 213387 h 412486"/>
                    <a:gd name="connsiteX36" fmla="*/ 286338 w 636709"/>
                    <a:gd name="connsiteY36" fmla="*/ 211840 h 412486"/>
                    <a:gd name="connsiteX37" fmla="*/ 272937 w 636709"/>
                    <a:gd name="connsiteY37" fmla="*/ 207681 h 412486"/>
                    <a:gd name="connsiteX38" fmla="*/ 273507 w 636709"/>
                    <a:gd name="connsiteY38" fmla="*/ 210734 h 412486"/>
                    <a:gd name="connsiteX39" fmla="*/ 83332 w 636709"/>
                    <a:gd name="connsiteY39" fmla="*/ 401071 h 412486"/>
                    <a:gd name="connsiteX40" fmla="*/ 1396 w 636709"/>
                    <a:gd name="connsiteY40" fmla="*/ 291236 h 412486"/>
                    <a:gd name="connsiteX41" fmla="*/ 43292 w 636709"/>
                    <a:gd name="connsiteY41" fmla="*/ 166376 h 412486"/>
                    <a:gd name="connsiteX42" fmla="*/ 142300 w 636709"/>
                    <a:gd name="connsiteY42" fmla="*/ 75258 h 412486"/>
                    <a:gd name="connsiteX43" fmla="*/ 203284 w 636709"/>
                    <a:gd name="connsiteY43" fmla="*/ 31188 h 412486"/>
                    <a:gd name="connsiteX44" fmla="*/ 211844 w 636709"/>
                    <a:gd name="connsiteY44" fmla="*/ 32122 h 412486"/>
                    <a:gd name="connsiteX45" fmla="*/ 249289 w 636709"/>
                    <a:gd name="connsiteY45" fmla="*/ 80829 h 412486"/>
                    <a:gd name="connsiteX46" fmla="*/ 249528 w 636709"/>
                    <a:gd name="connsiteY46" fmla="*/ 82110 h 412486"/>
                    <a:gd name="connsiteX47" fmla="*/ 259128 w 636709"/>
                    <a:gd name="connsiteY47" fmla="*/ 74190 h 412486"/>
                    <a:gd name="connsiteX48" fmla="*/ 301674 w 636709"/>
                    <a:gd name="connsiteY48" fmla="*/ 61194 h 412486"/>
                    <a:gd name="connsiteX49" fmla="*/ 317011 w 636709"/>
                    <a:gd name="connsiteY49" fmla="*/ 62739 h 412486"/>
                    <a:gd name="connsiteX50" fmla="*/ 328620 w 636709"/>
                    <a:gd name="connsiteY50" fmla="*/ 66344 h 412486"/>
                    <a:gd name="connsiteX51" fmla="*/ 328314 w 636709"/>
                    <a:gd name="connsiteY51" fmla="*/ 64500 h 412486"/>
                    <a:gd name="connsiteX52" fmla="*/ 348583 w 636709"/>
                    <a:gd name="connsiteY52" fmla="*/ 6503 h 412486"/>
                    <a:gd name="connsiteX53" fmla="*/ 374314 w 636709"/>
                    <a:gd name="connsiteY53" fmla="*/ 4 h 41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36709" h="412486">
                      <a:moveTo>
                        <a:pt x="124935" y="195780"/>
                      </a:moveTo>
                      <a:cubicBezTo>
                        <a:pt x="152885" y="190220"/>
                        <a:pt x="183539" y="199838"/>
                        <a:pt x="196283" y="226407"/>
                      </a:cubicBezTo>
                      <a:cubicBezTo>
                        <a:pt x="198250" y="230087"/>
                        <a:pt x="195783" y="237205"/>
                        <a:pt x="188593" y="237573"/>
                      </a:cubicBezTo>
                      <a:cubicBezTo>
                        <a:pt x="151933" y="229981"/>
                        <a:pt x="116579" y="237667"/>
                        <a:pt x="85147" y="259092"/>
                      </a:cubicBezTo>
                      <a:cubicBezTo>
                        <a:pt x="79490" y="261371"/>
                        <a:pt x="74265" y="262682"/>
                        <a:pt x="69803" y="256213"/>
                      </a:cubicBezTo>
                      <a:cubicBezTo>
                        <a:pt x="71736" y="222076"/>
                        <a:pt x="96983" y="201339"/>
                        <a:pt x="124935" y="195780"/>
                      </a:cubicBezTo>
                      <a:close/>
                      <a:moveTo>
                        <a:pt x="482264" y="132673"/>
                      </a:moveTo>
                      <a:cubicBezTo>
                        <a:pt x="510244" y="127258"/>
                        <a:pt x="540846" y="137034"/>
                        <a:pt x="553452" y="163669"/>
                      </a:cubicBezTo>
                      <a:cubicBezTo>
                        <a:pt x="555401" y="167360"/>
                        <a:pt x="552897" y="174464"/>
                        <a:pt x="545705" y="174795"/>
                      </a:cubicBezTo>
                      <a:cubicBezTo>
                        <a:pt x="509086" y="167013"/>
                        <a:pt x="473076" y="173947"/>
                        <a:pt x="442150" y="195778"/>
                      </a:cubicBezTo>
                      <a:cubicBezTo>
                        <a:pt x="435015" y="199981"/>
                        <a:pt x="427542" y="198506"/>
                        <a:pt x="426821" y="192818"/>
                      </a:cubicBezTo>
                      <a:cubicBezTo>
                        <a:pt x="428930" y="158692"/>
                        <a:pt x="454285" y="138087"/>
                        <a:pt x="482264" y="132673"/>
                      </a:cubicBezTo>
                      <a:close/>
                      <a:moveTo>
                        <a:pt x="496800" y="104542"/>
                      </a:moveTo>
                      <a:cubicBezTo>
                        <a:pt x="439216" y="104543"/>
                        <a:pt x="392535" y="151223"/>
                        <a:pt x="392535" y="208807"/>
                      </a:cubicBezTo>
                      <a:cubicBezTo>
                        <a:pt x="392536" y="266390"/>
                        <a:pt x="439217" y="313070"/>
                        <a:pt x="496800" y="313070"/>
                      </a:cubicBezTo>
                      <a:cubicBezTo>
                        <a:pt x="554383" y="313070"/>
                        <a:pt x="601064" y="266390"/>
                        <a:pt x="601065" y="208807"/>
                      </a:cubicBezTo>
                      <a:cubicBezTo>
                        <a:pt x="601064" y="151223"/>
                        <a:pt x="554383" y="104543"/>
                        <a:pt x="496800" y="104542"/>
                      </a:cubicBezTo>
                      <a:close/>
                      <a:moveTo>
                        <a:pt x="140276" y="166523"/>
                      </a:moveTo>
                      <a:cubicBezTo>
                        <a:pt x="82694" y="166523"/>
                        <a:pt x="36012" y="213204"/>
                        <a:pt x="36012" y="270787"/>
                      </a:cubicBezTo>
                      <a:cubicBezTo>
                        <a:pt x="36012" y="328371"/>
                        <a:pt x="82694" y="375051"/>
                        <a:pt x="140276" y="375052"/>
                      </a:cubicBezTo>
                      <a:cubicBezTo>
                        <a:pt x="197859" y="375051"/>
                        <a:pt x="244541" y="328371"/>
                        <a:pt x="244541" y="270787"/>
                      </a:cubicBezTo>
                      <a:cubicBezTo>
                        <a:pt x="244541" y="213204"/>
                        <a:pt x="197859" y="166523"/>
                        <a:pt x="140276" y="166523"/>
                      </a:cubicBezTo>
                      <a:close/>
                      <a:moveTo>
                        <a:pt x="301675" y="107011"/>
                      </a:moveTo>
                      <a:cubicBezTo>
                        <a:pt x="284951" y="107011"/>
                        <a:pt x="271395" y="120568"/>
                        <a:pt x="271396" y="137290"/>
                      </a:cubicBezTo>
                      <a:cubicBezTo>
                        <a:pt x="271395" y="154013"/>
                        <a:pt x="284951" y="167569"/>
                        <a:pt x="301674" y="167569"/>
                      </a:cubicBezTo>
                      <a:cubicBezTo>
                        <a:pt x="318397" y="167569"/>
                        <a:pt x="331953" y="154013"/>
                        <a:pt x="331953" y="137290"/>
                      </a:cubicBezTo>
                      <a:cubicBezTo>
                        <a:pt x="331953" y="120568"/>
                        <a:pt x="318397" y="107011"/>
                        <a:pt x="301675" y="107011"/>
                      </a:cubicBezTo>
                      <a:close/>
                      <a:moveTo>
                        <a:pt x="374314" y="4"/>
                      </a:moveTo>
                      <a:cubicBezTo>
                        <a:pt x="390328" y="210"/>
                        <a:pt x="408855" y="7516"/>
                        <a:pt x="428152" y="25637"/>
                      </a:cubicBezTo>
                      <a:cubicBezTo>
                        <a:pt x="468075" y="12308"/>
                        <a:pt x="516235" y="50107"/>
                        <a:pt x="550288" y="76838"/>
                      </a:cubicBezTo>
                      <a:cubicBezTo>
                        <a:pt x="601074" y="98319"/>
                        <a:pt x="636710" y="148606"/>
                        <a:pt x="636709" y="207217"/>
                      </a:cubicBezTo>
                      <a:cubicBezTo>
                        <a:pt x="636710" y="285364"/>
                        <a:pt x="574770" y="345184"/>
                        <a:pt x="495211" y="348716"/>
                      </a:cubicBezTo>
                      <a:cubicBezTo>
                        <a:pt x="422018" y="351965"/>
                        <a:pt x="366633" y="292330"/>
                        <a:pt x="354442" y="221684"/>
                      </a:cubicBezTo>
                      <a:lnTo>
                        <a:pt x="350097" y="195543"/>
                      </a:lnTo>
                      <a:lnTo>
                        <a:pt x="344222" y="200391"/>
                      </a:lnTo>
                      <a:cubicBezTo>
                        <a:pt x="332075" y="208596"/>
                        <a:pt x="317434" y="213387"/>
                        <a:pt x="301674" y="213387"/>
                      </a:cubicBezTo>
                      <a:cubicBezTo>
                        <a:pt x="296421" y="213387"/>
                        <a:pt x="291292" y="212855"/>
                        <a:pt x="286338" y="211840"/>
                      </a:cubicBezTo>
                      <a:lnTo>
                        <a:pt x="272937" y="207681"/>
                      </a:lnTo>
                      <a:lnTo>
                        <a:pt x="273507" y="210734"/>
                      </a:lnTo>
                      <a:cubicBezTo>
                        <a:pt x="310649" y="350229"/>
                        <a:pt x="197343" y="446637"/>
                        <a:pt x="83332" y="401071"/>
                      </a:cubicBezTo>
                      <a:cubicBezTo>
                        <a:pt x="25265" y="370989"/>
                        <a:pt x="11189" y="335061"/>
                        <a:pt x="1396" y="291236"/>
                      </a:cubicBezTo>
                      <a:cubicBezTo>
                        <a:pt x="-6985" y="225161"/>
                        <a:pt x="24340" y="194073"/>
                        <a:pt x="43292" y="166376"/>
                      </a:cubicBezTo>
                      <a:cubicBezTo>
                        <a:pt x="63755" y="137416"/>
                        <a:pt x="93632" y="80486"/>
                        <a:pt x="142300" y="75258"/>
                      </a:cubicBezTo>
                      <a:cubicBezTo>
                        <a:pt x="159988" y="42692"/>
                        <a:pt x="182899" y="30727"/>
                        <a:pt x="203284" y="31188"/>
                      </a:cubicBezTo>
                      <a:cubicBezTo>
                        <a:pt x="206197" y="31254"/>
                        <a:pt x="209057" y="31572"/>
                        <a:pt x="211844" y="32122"/>
                      </a:cubicBezTo>
                      <a:cubicBezTo>
                        <a:pt x="237306" y="39622"/>
                        <a:pt x="247441" y="56768"/>
                        <a:pt x="249289" y="80829"/>
                      </a:cubicBezTo>
                      <a:lnTo>
                        <a:pt x="249528" y="82110"/>
                      </a:lnTo>
                      <a:lnTo>
                        <a:pt x="259128" y="74190"/>
                      </a:lnTo>
                      <a:cubicBezTo>
                        <a:pt x="271273" y="65985"/>
                        <a:pt x="285914" y="61194"/>
                        <a:pt x="301674" y="61194"/>
                      </a:cubicBezTo>
                      <a:cubicBezTo>
                        <a:pt x="306928" y="61194"/>
                        <a:pt x="312056" y="61726"/>
                        <a:pt x="317011" y="62739"/>
                      </a:cubicBezTo>
                      <a:lnTo>
                        <a:pt x="328620" y="66344"/>
                      </a:lnTo>
                      <a:lnTo>
                        <a:pt x="328314" y="64500"/>
                      </a:lnTo>
                      <a:cubicBezTo>
                        <a:pt x="322518" y="41074"/>
                        <a:pt x="326762" y="21614"/>
                        <a:pt x="348583" y="6503"/>
                      </a:cubicBezTo>
                      <a:cubicBezTo>
                        <a:pt x="356004" y="2315"/>
                        <a:pt x="364708" y="-118"/>
                        <a:pt x="374314" y="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50638" y="4502962"/>
                <a:ext cx="2471358" cy="1663348"/>
                <a:chOff x="5191568" y="1627184"/>
                <a:chExt cx="1897606" cy="1277183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435395" y="1627184"/>
                  <a:ext cx="1459881" cy="354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Vision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191568" y="2266295"/>
                  <a:ext cx="1897606" cy="6380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Improving lives through data ecosystems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3180327" y="1867896"/>
              <a:ext cx="2607175" cy="5057924"/>
              <a:chOff x="3200497" y="1867896"/>
              <a:chExt cx="2607175" cy="505792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406204" y="1867896"/>
                <a:ext cx="2331592" cy="2274578"/>
                <a:chOff x="3842059" y="2293093"/>
                <a:chExt cx="1459882" cy="142418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842059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D97A3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3" name="Freeform 42"/>
                <p:cNvSpPr/>
                <p:nvPr/>
              </p:nvSpPr>
              <p:spPr>
                <a:xfrm>
                  <a:off x="3980815" y="2430569"/>
                  <a:ext cx="506152" cy="508710"/>
                </a:xfrm>
                <a:custGeom>
                  <a:avLst/>
                  <a:gdLst>
                    <a:gd name="connsiteX0" fmla="*/ 2245798 w 2379746"/>
                    <a:gd name="connsiteY0" fmla="*/ 0 h 2391778"/>
                    <a:gd name="connsiteX1" fmla="*/ 2379371 w 2379746"/>
                    <a:gd name="connsiteY1" fmla="*/ 108051 h 2391778"/>
                    <a:gd name="connsiteX2" fmla="*/ 1745561 w 2379746"/>
                    <a:gd name="connsiteY2" fmla="*/ 1340679 h 2391778"/>
                    <a:gd name="connsiteX3" fmla="*/ 1616380 w 2379746"/>
                    <a:gd name="connsiteY3" fmla="*/ 1452961 h 2391778"/>
                    <a:gd name="connsiteX4" fmla="*/ 1581836 w 2379746"/>
                    <a:gd name="connsiteY4" fmla="*/ 2029915 h 2391778"/>
                    <a:gd name="connsiteX5" fmla="*/ 988185 w 2379746"/>
                    <a:gd name="connsiteY5" fmla="*/ 2384260 h 2391778"/>
                    <a:gd name="connsiteX6" fmla="*/ 941314 w 2379746"/>
                    <a:gd name="connsiteY6" fmla="*/ 2383281 h 2391778"/>
                    <a:gd name="connsiteX7" fmla="*/ 849529 w 2379746"/>
                    <a:gd name="connsiteY7" fmla="*/ 2287585 h 2391778"/>
                    <a:gd name="connsiteX8" fmla="*/ 850508 w 2379746"/>
                    <a:gd name="connsiteY8" fmla="*/ 2240713 h 2391778"/>
                    <a:gd name="connsiteX9" fmla="*/ 965418 w 2379746"/>
                    <a:gd name="connsiteY9" fmla="*/ 1827634 h 2391778"/>
                    <a:gd name="connsiteX10" fmla="*/ 907032 w 2379746"/>
                    <a:gd name="connsiteY10" fmla="*/ 1768873 h 2391778"/>
                    <a:gd name="connsiteX11" fmla="*/ 548456 w 2379746"/>
                    <a:gd name="connsiteY11" fmla="*/ 1407513 h 2391778"/>
                    <a:gd name="connsiteX12" fmla="*/ 548187 w 2379746"/>
                    <a:gd name="connsiteY12" fmla="*/ 1406656 h 2391778"/>
                    <a:gd name="connsiteX13" fmla="*/ 145926 w 2379746"/>
                    <a:gd name="connsiteY13" fmla="*/ 1519877 h 2391778"/>
                    <a:gd name="connsiteX14" fmla="*/ 99054 w 2379746"/>
                    <a:gd name="connsiteY14" fmla="*/ 1518899 h 2391778"/>
                    <a:gd name="connsiteX15" fmla="*/ 7270 w 2379746"/>
                    <a:gd name="connsiteY15" fmla="*/ 1423202 h 2391778"/>
                    <a:gd name="connsiteX16" fmla="*/ 8248 w 2379746"/>
                    <a:gd name="connsiteY16" fmla="*/ 1376331 h 2391778"/>
                    <a:gd name="connsiteX17" fmla="*/ 358556 w 2379746"/>
                    <a:gd name="connsiteY17" fmla="*/ 805181 h 2391778"/>
                    <a:gd name="connsiteX18" fmla="*/ 925987 w 2379746"/>
                    <a:gd name="connsiteY18" fmla="*/ 768948 h 2391778"/>
                    <a:gd name="connsiteX19" fmla="*/ 965556 w 2379746"/>
                    <a:gd name="connsiteY19" fmla="*/ 720021 h 2391778"/>
                    <a:gd name="connsiteX20" fmla="*/ 2245798 w 2379746"/>
                    <a:gd name="connsiteY20" fmla="*/ 0 h 2391778"/>
                    <a:gd name="connsiteX21" fmla="*/ 1913244 w 2379746"/>
                    <a:gd name="connsiteY21" fmla="*/ 306886 h 2391778"/>
                    <a:gd name="connsiteX22" fmla="*/ 1757856 w 2379746"/>
                    <a:gd name="connsiteY22" fmla="*/ 462275 h 2391778"/>
                    <a:gd name="connsiteX23" fmla="*/ 1913244 w 2379746"/>
                    <a:gd name="connsiteY23" fmla="*/ 617663 h 2391778"/>
                    <a:gd name="connsiteX24" fmla="*/ 2068633 w 2379746"/>
                    <a:gd name="connsiteY24" fmla="*/ 462274 h 2391778"/>
                    <a:gd name="connsiteX25" fmla="*/ 1913244 w 2379746"/>
                    <a:gd name="connsiteY25" fmla="*/ 306886 h 23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79746" h="2391778">
                      <a:moveTo>
                        <a:pt x="2245798" y="0"/>
                      </a:moveTo>
                      <a:cubicBezTo>
                        <a:pt x="2365647" y="2305"/>
                        <a:pt x="2381200" y="-15537"/>
                        <a:pt x="2379371" y="108051"/>
                      </a:cubicBezTo>
                      <a:cubicBezTo>
                        <a:pt x="2392391" y="699624"/>
                        <a:pt x="2064231" y="1057392"/>
                        <a:pt x="1745561" y="1340679"/>
                      </a:cubicBezTo>
                      <a:lnTo>
                        <a:pt x="1616380" y="1452961"/>
                      </a:lnTo>
                      <a:lnTo>
                        <a:pt x="1581836" y="2029915"/>
                      </a:lnTo>
                      <a:lnTo>
                        <a:pt x="988185" y="2384260"/>
                      </a:lnTo>
                      <a:cubicBezTo>
                        <a:pt x="972645" y="2392279"/>
                        <a:pt x="953987" y="2396495"/>
                        <a:pt x="941314" y="2383281"/>
                      </a:cubicBezTo>
                      <a:lnTo>
                        <a:pt x="849529" y="2287585"/>
                      </a:lnTo>
                      <a:cubicBezTo>
                        <a:pt x="836856" y="2274372"/>
                        <a:pt x="843111" y="2263857"/>
                        <a:pt x="850508" y="2240713"/>
                      </a:cubicBezTo>
                      <a:lnTo>
                        <a:pt x="965418" y="1827634"/>
                      </a:lnTo>
                      <a:lnTo>
                        <a:pt x="907032" y="1768873"/>
                      </a:lnTo>
                      <a:cubicBezTo>
                        <a:pt x="773039" y="1635052"/>
                        <a:pt x="657682" y="1526161"/>
                        <a:pt x="548456" y="1407513"/>
                      </a:cubicBezTo>
                      <a:lnTo>
                        <a:pt x="548187" y="1406656"/>
                      </a:lnTo>
                      <a:lnTo>
                        <a:pt x="145926" y="1519877"/>
                      </a:lnTo>
                      <a:cubicBezTo>
                        <a:pt x="130386" y="1527897"/>
                        <a:pt x="111727" y="1532112"/>
                        <a:pt x="99054" y="1518899"/>
                      </a:cubicBezTo>
                      <a:lnTo>
                        <a:pt x="7270" y="1423202"/>
                      </a:lnTo>
                      <a:cubicBezTo>
                        <a:pt x="-5403" y="1409989"/>
                        <a:pt x="851" y="1399474"/>
                        <a:pt x="8248" y="1376331"/>
                      </a:cubicBezTo>
                      <a:lnTo>
                        <a:pt x="358556" y="805181"/>
                      </a:lnTo>
                      <a:lnTo>
                        <a:pt x="925987" y="768948"/>
                      </a:lnTo>
                      <a:lnTo>
                        <a:pt x="965556" y="720021"/>
                      </a:lnTo>
                      <a:cubicBezTo>
                        <a:pt x="1193000" y="437306"/>
                        <a:pt x="1541624" y="1989"/>
                        <a:pt x="2245798" y="0"/>
                      </a:cubicBezTo>
                      <a:close/>
                      <a:moveTo>
                        <a:pt x="1913244" y="306886"/>
                      </a:moveTo>
                      <a:cubicBezTo>
                        <a:pt x="1827426" y="306886"/>
                        <a:pt x="1757856" y="376456"/>
                        <a:pt x="1757856" y="462275"/>
                      </a:cubicBezTo>
                      <a:cubicBezTo>
                        <a:pt x="1757856" y="548093"/>
                        <a:pt x="1827426" y="617663"/>
                        <a:pt x="1913244" y="617663"/>
                      </a:cubicBezTo>
                      <a:cubicBezTo>
                        <a:pt x="1999063" y="617663"/>
                        <a:pt x="2068633" y="548093"/>
                        <a:pt x="2068633" y="462274"/>
                      </a:cubicBezTo>
                      <a:cubicBezTo>
                        <a:pt x="2068633" y="376456"/>
                        <a:pt x="1999063" y="306886"/>
                        <a:pt x="1913244" y="30688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3200497" y="4502964"/>
                <a:ext cx="2607175" cy="2422856"/>
                <a:chOff x="5112245" y="1627184"/>
                <a:chExt cx="2001892" cy="1860363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5435395" y="1627184"/>
                  <a:ext cx="1459881" cy="354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Mission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112245" y="2282301"/>
                  <a:ext cx="2001892" cy="1205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To </a:t>
                  </a:r>
                  <a:r>
                    <a:rPr lang="en-US" sz="1600" b="1" i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transform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the production, coordination and use of statistics through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optimisation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innovation and partnerships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234182" y="1867896"/>
              <a:ext cx="2578520" cy="5432683"/>
              <a:chOff x="6449334" y="1867896"/>
              <a:chExt cx="2578520" cy="543268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543228" y="4334531"/>
                <a:ext cx="2484626" cy="2966048"/>
                <a:chOff x="5342290" y="1497855"/>
                <a:chExt cx="1907794" cy="227744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444218" y="1497855"/>
                  <a:ext cx="1459881" cy="63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Strategic outcomes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342290" y="2286469"/>
                  <a:ext cx="1907794" cy="1488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171439" indent="-171439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Insightful data</a:t>
                  </a:r>
                </a:p>
                <a:p>
                  <a:pPr marL="171439" indent="-171439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Agile operating model</a:t>
                  </a:r>
                </a:p>
                <a:p>
                  <a:pPr marL="171439" indent="-171439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Interconnected statistical systems</a:t>
                  </a:r>
                </a:p>
                <a:p>
                  <a:pPr marL="171439" indent="-171439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Transformed capabilities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449334" y="1867896"/>
                <a:ext cx="2331592" cy="2274578"/>
                <a:chOff x="6185945" y="2293093"/>
                <a:chExt cx="1459882" cy="1424184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185945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97D8D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Freeform 30"/>
                <p:cNvSpPr/>
                <p:nvPr/>
              </p:nvSpPr>
              <p:spPr>
                <a:xfrm>
                  <a:off x="6382301" y="2447303"/>
                  <a:ext cx="390952" cy="484314"/>
                </a:xfrm>
                <a:custGeom>
                  <a:avLst/>
                  <a:gdLst>
                    <a:gd name="connsiteX0" fmla="*/ 512484 w 1024968"/>
                    <a:gd name="connsiteY0" fmla="*/ 203891 h 1024968"/>
                    <a:gd name="connsiteX1" fmla="*/ 632602 w 1024968"/>
                    <a:gd name="connsiteY1" fmla="*/ 228142 h 1024968"/>
                    <a:gd name="connsiteX2" fmla="*/ 677445 w 1024968"/>
                    <a:gd name="connsiteY2" fmla="*/ 252482 h 1024968"/>
                    <a:gd name="connsiteX3" fmla="*/ 608846 w 1024968"/>
                    <a:gd name="connsiteY3" fmla="*/ 321358 h 1024968"/>
                    <a:gd name="connsiteX4" fmla="*/ 596138 w 1024968"/>
                    <a:gd name="connsiteY4" fmla="*/ 314460 h 1024968"/>
                    <a:gd name="connsiteX5" fmla="*/ 512484 w 1024968"/>
                    <a:gd name="connsiteY5" fmla="*/ 297571 h 1024968"/>
                    <a:gd name="connsiteX6" fmla="*/ 297571 w 1024968"/>
                    <a:gd name="connsiteY6" fmla="*/ 512484 h 1024968"/>
                    <a:gd name="connsiteX7" fmla="*/ 512484 w 1024968"/>
                    <a:gd name="connsiteY7" fmla="*/ 727396 h 1024968"/>
                    <a:gd name="connsiteX8" fmla="*/ 727396 w 1024968"/>
                    <a:gd name="connsiteY8" fmla="*/ 512484 h 1024968"/>
                    <a:gd name="connsiteX9" fmla="*/ 710508 w 1024968"/>
                    <a:gd name="connsiteY9" fmla="*/ 428830 h 1024968"/>
                    <a:gd name="connsiteX10" fmla="*/ 704452 w 1024968"/>
                    <a:gd name="connsiteY10" fmla="*/ 417672 h 1024968"/>
                    <a:gd name="connsiteX11" fmla="*/ 773132 w 1024968"/>
                    <a:gd name="connsiteY11" fmla="*/ 348714 h 1024968"/>
                    <a:gd name="connsiteX12" fmla="*/ 796825 w 1024968"/>
                    <a:gd name="connsiteY12" fmla="*/ 392366 h 1024968"/>
                    <a:gd name="connsiteX13" fmla="*/ 821076 w 1024968"/>
                    <a:gd name="connsiteY13" fmla="*/ 512484 h 1024968"/>
                    <a:gd name="connsiteX14" fmla="*/ 512484 w 1024968"/>
                    <a:gd name="connsiteY14" fmla="*/ 821076 h 1024968"/>
                    <a:gd name="connsiteX15" fmla="*/ 203891 w 1024968"/>
                    <a:gd name="connsiteY15" fmla="*/ 512484 h 1024968"/>
                    <a:gd name="connsiteX16" fmla="*/ 512484 w 1024968"/>
                    <a:gd name="connsiteY16" fmla="*/ 203891 h 1024968"/>
                    <a:gd name="connsiteX17" fmla="*/ 914757 w 1024968"/>
                    <a:gd name="connsiteY17" fmla="*/ 14986 h 1024968"/>
                    <a:gd name="connsiteX18" fmla="*/ 914757 w 1024968"/>
                    <a:gd name="connsiteY18" fmla="*/ 112111 h 1024968"/>
                    <a:gd name="connsiteX19" fmla="*/ 1020147 w 1024968"/>
                    <a:gd name="connsiteY19" fmla="*/ 106765 h 1024968"/>
                    <a:gd name="connsiteX20" fmla="*/ 823832 w 1024968"/>
                    <a:gd name="connsiteY20" fmla="*/ 300159 h 1024968"/>
                    <a:gd name="connsiteX21" fmla="*/ 772008 w 1024968"/>
                    <a:gd name="connsiteY21" fmla="*/ 299079 h 1024968"/>
                    <a:gd name="connsiteX22" fmla="*/ 609854 w 1024968"/>
                    <a:gd name="connsiteY22" fmla="*/ 461885 h 1024968"/>
                    <a:gd name="connsiteX23" fmla="*/ 614823 w 1024968"/>
                    <a:gd name="connsiteY23" fmla="*/ 469252 h 1024968"/>
                    <a:gd name="connsiteX24" fmla="*/ 623550 w 1024968"/>
                    <a:gd name="connsiteY24" fmla="*/ 512484 h 1024968"/>
                    <a:gd name="connsiteX25" fmla="*/ 512484 w 1024968"/>
                    <a:gd name="connsiteY25" fmla="*/ 623550 h 1024968"/>
                    <a:gd name="connsiteX26" fmla="*/ 401417 w 1024968"/>
                    <a:gd name="connsiteY26" fmla="*/ 512484 h 1024968"/>
                    <a:gd name="connsiteX27" fmla="*/ 512484 w 1024968"/>
                    <a:gd name="connsiteY27" fmla="*/ 401417 h 1024968"/>
                    <a:gd name="connsiteX28" fmla="*/ 555716 w 1024968"/>
                    <a:gd name="connsiteY28" fmla="*/ 410146 h 1024968"/>
                    <a:gd name="connsiteX29" fmla="*/ 564843 w 1024968"/>
                    <a:gd name="connsiteY29" fmla="*/ 416299 h 1024968"/>
                    <a:gd name="connsiteX30" fmla="*/ 723716 w 1024968"/>
                    <a:gd name="connsiteY30" fmla="*/ 256788 h 1024968"/>
                    <a:gd name="connsiteX31" fmla="*/ 722576 w 1024968"/>
                    <a:gd name="connsiteY31" fmla="*/ 205956 h 1024968"/>
                    <a:gd name="connsiteX32" fmla="*/ 512484 w 1024968"/>
                    <a:gd name="connsiteY32" fmla="*/ 0 h 1024968"/>
                    <a:gd name="connsiteX33" fmla="*/ 711966 w 1024968"/>
                    <a:gd name="connsiteY33" fmla="*/ 40273 h 1024968"/>
                    <a:gd name="connsiteX34" fmla="*/ 788000 w 1024968"/>
                    <a:gd name="connsiteY34" fmla="*/ 81544 h 1024968"/>
                    <a:gd name="connsiteX35" fmla="*/ 731127 w 1024968"/>
                    <a:gd name="connsiteY35" fmla="*/ 138058 h 1024968"/>
                    <a:gd name="connsiteX36" fmla="*/ 681937 w 1024968"/>
                    <a:gd name="connsiteY36" fmla="*/ 111359 h 1024968"/>
                    <a:gd name="connsiteX37" fmla="*/ 512484 w 1024968"/>
                    <a:gd name="connsiteY37" fmla="*/ 77148 h 1024968"/>
                    <a:gd name="connsiteX38" fmla="*/ 77148 w 1024968"/>
                    <a:gd name="connsiteY38" fmla="*/ 512484 h 1024968"/>
                    <a:gd name="connsiteX39" fmla="*/ 512484 w 1024968"/>
                    <a:gd name="connsiteY39" fmla="*/ 947820 h 1024968"/>
                    <a:gd name="connsiteX40" fmla="*/ 947820 w 1024968"/>
                    <a:gd name="connsiteY40" fmla="*/ 512484 h 1024968"/>
                    <a:gd name="connsiteX41" fmla="*/ 913609 w 1024968"/>
                    <a:gd name="connsiteY41" fmla="*/ 343032 h 1024968"/>
                    <a:gd name="connsiteX42" fmla="*/ 887395 w 1024968"/>
                    <a:gd name="connsiteY42" fmla="*/ 294736 h 1024968"/>
                    <a:gd name="connsiteX43" fmla="*/ 944335 w 1024968"/>
                    <a:gd name="connsiteY43" fmla="*/ 238645 h 1024968"/>
                    <a:gd name="connsiteX44" fmla="*/ 984695 w 1024968"/>
                    <a:gd name="connsiteY44" fmla="*/ 313002 h 1024968"/>
                    <a:gd name="connsiteX45" fmla="*/ 1024968 w 1024968"/>
                    <a:gd name="connsiteY45" fmla="*/ 512484 h 1024968"/>
                    <a:gd name="connsiteX46" fmla="*/ 512484 w 1024968"/>
                    <a:gd name="connsiteY46" fmla="*/ 1024968 h 1024968"/>
                    <a:gd name="connsiteX47" fmla="*/ 0 w 1024968"/>
                    <a:gd name="connsiteY47" fmla="*/ 512484 h 1024968"/>
                    <a:gd name="connsiteX48" fmla="*/ 512484 w 1024968"/>
                    <a:gd name="connsiteY48" fmla="*/ 0 h 1024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4968" h="1024968">
                      <a:moveTo>
                        <a:pt x="512484" y="203891"/>
                      </a:moveTo>
                      <a:cubicBezTo>
                        <a:pt x="555091" y="203891"/>
                        <a:pt x="595682" y="212527"/>
                        <a:pt x="632602" y="228142"/>
                      </a:cubicBezTo>
                      <a:lnTo>
                        <a:pt x="677445" y="252482"/>
                      </a:lnTo>
                      <a:lnTo>
                        <a:pt x="608846" y="321358"/>
                      </a:lnTo>
                      <a:lnTo>
                        <a:pt x="596138" y="314460"/>
                      </a:lnTo>
                      <a:cubicBezTo>
                        <a:pt x="570426" y="303585"/>
                        <a:pt x="542158" y="297571"/>
                        <a:pt x="512484" y="297571"/>
                      </a:cubicBezTo>
                      <a:cubicBezTo>
                        <a:pt x="393791" y="297571"/>
                        <a:pt x="297571" y="393791"/>
                        <a:pt x="297571" y="512484"/>
                      </a:cubicBezTo>
                      <a:cubicBezTo>
                        <a:pt x="297571" y="631176"/>
                        <a:pt x="393791" y="727396"/>
                        <a:pt x="512484" y="727396"/>
                      </a:cubicBezTo>
                      <a:cubicBezTo>
                        <a:pt x="631176" y="727396"/>
                        <a:pt x="727396" y="631176"/>
                        <a:pt x="727396" y="512484"/>
                      </a:cubicBezTo>
                      <a:cubicBezTo>
                        <a:pt x="727396" y="482811"/>
                        <a:pt x="721382" y="454542"/>
                        <a:pt x="710508" y="428830"/>
                      </a:cubicBezTo>
                      <a:lnTo>
                        <a:pt x="704452" y="417672"/>
                      </a:lnTo>
                      <a:lnTo>
                        <a:pt x="773132" y="348714"/>
                      </a:lnTo>
                      <a:lnTo>
                        <a:pt x="796825" y="392366"/>
                      </a:lnTo>
                      <a:cubicBezTo>
                        <a:pt x="812442" y="429285"/>
                        <a:pt x="821076" y="469876"/>
                        <a:pt x="821076" y="512484"/>
                      </a:cubicBezTo>
                      <a:cubicBezTo>
                        <a:pt x="821076" y="682914"/>
                        <a:pt x="682914" y="821076"/>
                        <a:pt x="512484" y="821076"/>
                      </a:cubicBezTo>
                      <a:cubicBezTo>
                        <a:pt x="342053" y="821076"/>
                        <a:pt x="203891" y="682914"/>
                        <a:pt x="203891" y="512484"/>
                      </a:cubicBezTo>
                      <a:cubicBezTo>
                        <a:pt x="203891" y="342053"/>
                        <a:pt x="342053" y="203891"/>
                        <a:pt x="512484" y="203891"/>
                      </a:cubicBezTo>
                      <a:close/>
                      <a:moveTo>
                        <a:pt x="914757" y="14986"/>
                      </a:moveTo>
                      <a:cubicBezTo>
                        <a:pt x="915446" y="49428"/>
                        <a:pt x="914068" y="77670"/>
                        <a:pt x="914757" y="112111"/>
                      </a:cubicBezTo>
                      <a:lnTo>
                        <a:pt x="1020147" y="106765"/>
                      </a:lnTo>
                      <a:lnTo>
                        <a:pt x="823832" y="300159"/>
                      </a:lnTo>
                      <a:lnTo>
                        <a:pt x="772008" y="299079"/>
                      </a:lnTo>
                      <a:lnTo>
                        <a:pt x="609854" y="461885"/>
                      </a:lnTo>
                      <a:lnTo>
                        <a:pt x="614823" y="469252"/>
                      </a:lnTo>
                      <a:cubicBezTo>
                        <a:pt x="620443" y="482540"/>
                        <a:pt x="623550" y="497149"/>
                        <a:pt x="623550" y="512484"/>
                      </a:cubicBezTo>
                      <a:cubicBezTo>
                        <a:pt x="623550" y="573824"/>
                        <a:pt x="573824" y="623550"/>
                        <a:pt x="512484" y="623550"/>
                      </a:cubicBezTo>
                      <a:cubicBezTo>
                        <a:pt x="451144" y="623550"/>
                        <a:pt x="401417" y="573824"/>
                        <a:pt x="401417" y="512484"/>
                      </a:cubicBezTo>
                      <a:cubicBezTo>
                        <a:pt x="401417" y="451144"/>
                        <a:pt x="451144" y="401417"/>
                        <a:pt x="512484" y="401417"/>
                      </a:cubicBezTo>
                      <a:cubicBezTo>
                        <a:pt x="527819" y="401417"/>
                        <a:pt x="542427" y="404525"/>
                        <a:pt x="555716" y="410146"/>
                      </a:cubicBezTo>
                      <a:lnTo>
                        <a:pt x="564843" y="416299"/>
                      </a:lnTo>
                      <a:lnTo>
                        <a:pt x="723716" y="256788"/>
                      </a:lnTo>
                      <a:lnTo>
                        <a:pt x="722576" y="205956"/>
                      </a:lnTo>
                      <a:close/>
                      <a:moveTo>
                        <a:pt x="512484" y="0"/>
                      </a:moveTo>
                      <a:cubicBezTo>
                        <a:pt x="583244" y="0"/>
                        <a:pt x="650654" y="14340"/>
                        <a:pt x="711966" y="40273"/>
                      </a:cubicBezTo>
                      <a:lnTo>
                        <a:pt x="788000" y="81544"/>
                      </a:lnTo>
                      <a:lnTo>
                        <a:pt x="731127" y="138058"/>
                      </a:lnTo>
                      <a:lnTo>
                        <a:pt x="681937" y="111359"/>
                      </a:lnTo>
                      <a:cubicBezTo>
                        <a:pt x="629854" y="89330"/>
                        <a:pt x="572592" y="77148"/>
                        <a:pt x="512484" y="77148"/>
                      </a:cubicBezTo>
                      <a:cubicBezTo>
                        <a:pt x="272054" y="77148"/>
                        <a:pt x="77148" y="272054"/>
                        <a:pt x="77148" y="512484"/>
                      </a:cubicBezTo>
                      <a:cubicBezTo>
                        <a:pt x="77148" y="752914"/>
                        <a:pt x="272054" y="947820"/>
                        <a:pt x="512484" y="947820"/>
                      </a:cubicBezTo>
                      <a:cubicBezTo>
                        <a:pt x="752914" y="947820"/>
                        <a:pt x="947820" y="752914"/>
                        <a:pt x="947820" y="512484"/>
                      </a:cubicBezTo>
                      <a:cubicBezTo>
                        <a:pt x="947820" y="452377"/>
                        <a:pt x="935639" y="395115"/>
                        <a:pt x="913609" y="343032"/>
                      </a:cubicBezTo>
                      <a:lnTo>
                        <a:pt x="887395" y="294736"/>
                      </a:lnTo>
                      <a:lnTo>
                        <a:pt x="944335" y="238645"/>
                      </a:lnTo>
                      <a:lnTo>
                        <a:pt x="984695" y="313002"/>
                      </a:lnTo>
                      <a:cubicBezTo>
                        <a:pt x="1010628" y="374315"/>
                        <a:pt x="1024968" y="441725"/>
                        <a:pt x="1024968" y="512484"/>
                      </a:cubicBezTo>
                      <a:cubicBezTo>
                        <a:pt x="1024968" y="795521"/>
                        <a:pt x="795522" y="1024968"/>
                        <a:pt x="512484" y="1024968"/>
                      </a:cubicBezTo>
                      <a:cubicBezTo>
                        <a:pt x="229446" y="1024968"/>
                        <a:pt x="0" y="795521"/>
                        <a:pt x="0" y="512484"/>
                      </a:cubicBezTo>
                      <a:cubicBezTo>
                        <a:pt x="0" y="229447"/>
                        <a:pt x="229446" y="0"/>
                        <a:pt x="51248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6D8DC4DB-403D-4188-A206-3CDC16AE021C}"/>
              </a:ext>
            </a:extLst>
          </p:cNvPr>
          <p:cNvSpPr txBox="1">
            <a:spLocks/>
          </p:cNvSpPr>
          <p:nvPr/>
        </p:nvSpPr>
        <p:spPr>
          <a:xfrm>
            <a:off x="4397371" y="119515"/>
            <a:ext cx="6582945" cy="7276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direction</a:t>
            </a:r>
            <a:endParaRPr lang="en-Z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5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0" y="0"/>
            <a:ext cx="12192000" cy="10652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grpSp>
        <p:nvGrpSpPr>
          <p:cNvPr id="44" name="Group 43"/>
          <p:cNvGrpSpPr/>
          <p:nvPr/>
        </p:nvGrpSpPr>
        <p:grpSpPr>
          <a:xfrm>
            <a:off x="1970330" y="1909226"/>
            <a:ext cx="8232333" cy="3474987"/>
            <a:chOff x="457200" y="1919229"/>
            <a:chExt cx="8232333" cy="3474987"/>
          </a:xfrm>
        </p:grpSpPr>
        <p:grpSp>
          <p:nvGrpSpPr>
            <p:cNvPr id="45" name="Group 44"/>
            <p:cNvGrpSpPr/>
            <p:nvPr/>
          </p:nvGrpSpPr>
          <p:grpSpPr>
            <a:xfrm>
              <a:off x="3624443" y="2719286"/>
              <a:ext cx="1882906" cy="1836773"/>
              <a:chOff x="836425" y="2622377"/>
              <a:chExt cx="2216728" cy="2261281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836425" y="2622377"/>
                <a:ext cx="2216728" cy="226128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2">
                    <a:lumMod val="6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71652" y="2862333"/>
                <a:ext cx="1746271" cy="1781369"/>
              </a:xfrm>
              <a:prstGeom prst="ellipse">
                <a:avLst/>
              </a:prstGeom>
              <a:solidFill>
                <a:srgbClr val="C68E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315368" y="3110253"/>
                <a:ext cx="1258842" cy="12855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356036" y="3393055"/>
                <a:ext cx="1177504" cy="71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Strategic Priorities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57200" y="1919229"/>
              <a:ext cx="3182068" cy="3456384"/>
              <a:chOff x="857250" y="1321907"/>
              <a:chExt cx="4057262" cy="4795635"/>
            </a:xfrm>
          </p:grpSpPr>
          <p:grpSp>
            <p:nvGrpSpPr>
              <p:cNvPr id="98" name="Group 97"/>
              <p:cNvGrpSpPr/>
              <p:nvPr/>
            </p:nvGrpSpPr>
            <p:grpSpPr>
              <a:xfrm flipH="1">
                <a:off x="4095750" y="1655301"/>
                <a:ext cx="818762" cy="4145316"/>
                <a:chOff x="2134409" y="1587764"/>
                <a:chExt cx="1439122" cy="4764939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2134409" y="3960768"/>
                  <a:ext cx="837628" cy="9466"/>
                </a:xfrm>
                <a:prstGeom prst="line">
                  <a:avLst/>
                </a:prstGeom>
                <a:ln>
                  <a:solidFill>
                    <a:schemeClr val="bg2">
                      <a:lumMod val="65000"/>
                    </a:schemeClr>
                  </a:solidFill>
                  <a:prstDash val="dash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/>
                <p:cNvGrpSpPr/>
                <p:nvPr/>
              </p:nvGrpSpPr>
              <p:grpSpPr>
                <a:xfrm>
                  <a:off x="2842011" y="1587764"/>
                  <a:ext cx="731520" cy="4764939"/>
                  <a:chOff x="2842011" y="1587764"/>
                  <a:chExt cx="731520" cy="4764939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2843813" y="1589941"/>
                    <a:ext cx="0" cy="4758684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6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2842011" y="1587764"/>
                    <a:ext cx="731520" cy="4764939"/>
                    <a:chOff x="2842011" y="1587764"/>
                    <a:chExt cx="731520" cy="4764939"/>
                  </a:xfrm>
                </p:grpSpPr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>
                      <a:off x="2842011" y="6352703"/>
                      <a:ext cx="73152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65000"/>
                        </a:schemeClr>
                      </a:solidFill>
                      <a:prstDash val="dash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2842011" y="1587764"/>
                      <a:ext cx="73152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65000"/>
                        </a:schemeClr>
                      </a:solidFill>
                      <a:prstDash val="dash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9" name="Group 98"/>
              <p:cNvGrpSpPr/>
              <p:nvPr/>
            </p:nvGrpSpPr>
            <p:grpSpPr>
              <a:xfrm>
                <a:off x="857250" y="1321907"/>
                <a:ext cx="3225801" cy="4795635"/>
                <a:chOff x="857250" y="1321907"/>
                <a:chExt cx="3225801" cy="4795635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857250" y="1321907"/>
                  <a:ext cx="3213456" cy="1498636"/>
                  <a:chOff x="857250" y="1321907"/>
                  <a:chExt cx="3213456" cy="149863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 flipH="1">
                    <a:off x="857250" y="1321907"/>
                    <a:ext cx="3213456" cy="1498636"/>
                  </a:xfrm>
                  <a:prstGeom prst="rect">
                    <a:avLst/>
                  </a:prstGeom>
                  <a:solidFill>
                    <a:schemeClr val="tx2"/>
                  </a:solidFill>
                  <a:ln w="6350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1102211" y="1432108"/>
                    <a:ext cx="2840230" cy="811360"/>
                    <a:chOff x="1102211" y="1432108"/>
                    <a:chExt cx="2840230" cy="811360"/>
                  </a:xfrm>
                </p:grpSpPr>
                <p:sp>
                  <p:nvSpPr>
                    <p:cNvPr id="124" name="TextBox 123"/>
                    <p:cNvSpPr txBox="1"/>
                    <p:nvPr/>
                  </p:nvSpPr>
                  <p:spPr>
                    <a:xfrm flipH="1">
                      <a:off x="1306953" y="1432108"/>
                      <a:ext cx="2635488" cy="8113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legislative reform</a:t>
                      </a:r>
                    </a:p>
                  </p:txBody>
                </p:sp>
                <p:grpSp>
                  <p:nvGrpSpPr>
                    <p:cNvPr id="125" name="Group 124"/>
                    <p:cNvGrpSpPr/>
                    <p:nvPr/>
                  </p:nvGrpSpPr>
                  <p:grpSpPr>
                    <a:xfrm flipH="1">
                      <a:off x="1102211" y="1437196"/>
                      <a:ext cx="531923" cy="479204"/>
                      <a:chOff x="1661375" y="1561781"/>
                      <a:chExt cx="5201175" cy="4685753"/>
                    </a:xfrm>
                    <a:solidFill>
                      <a:schemeClr val="bg2"/>
                    </a:solidFill>
                  </p:grpSpPr>
                  <p:grpSp>
                    <p:nvGrpSpPr>
                      <p:cNvPr id="126" name="Group 125"/>
                      <p:cNvGrpSpPr/>
                      <p:nvPr/>
                    </p:nvGrpSpPr>
                    <p:grpSpPr>
                      <a:xfrm>
                        <a:off x="1661375" y="1561781"/>
                        <a:ext cx="5201175" cy="4685753"/>
                        <a:chOff x="2003170" y="1564511"/>
                        <a:chExt cx="4413490" cy="3976120"/>
                      </a:xfrm>
                      <a:grpFill/>
                    </p:grpSpPr>
                    <p:sp>
                      <p:nvSpPr>
                        <p:cNvPr id="128" name="Freeform 127"/>
                        <p:cNvSpPr/>
                        <p:nvPr/>
                      </p:nvSpPr>
                      <p:spPr>
                        <a:xfrm>
                          <a:off x="2997966" y="1564511"/>
                          <a:ext cx="1145274" cy="1005620"/>
                        </a:xfrm>
                        <a:custGeom>
                          <a:avLst/>
                          <a:gdLst>
                            <a:gd name="connsiteX0" fmla="*/ 1145274 w 1145274"/>
                            <a:gd name="connsiteY0" fmla="*/ 0 h 1005620"/>
                            <a:gd name="connsiteX1" fmla="*/ 1145274 w 1145274"/>
                            <a:gd name="connsiteY1" fmla="*/ 787712 h 1005620"/>
                            <a:gd name="connsiteX2" fmla="*/ 1066517 w 1145274"/>
                            <a:gd name="connsiteY2" fmla="*/ 791689 h 1005620"/>
                            <a:gd name="connsiteX3" fmla="*/ 533949 w 1145274"/>
                            <a:gd name="connsiteY3" fmla="*/ 956021 h 1005620"/>
                            <a:gd name="connsiteX4" fmla="*/ 452307 w 1145274"/>
                            <a:gd name="connsiteY4" fmla="*/ 1005620 h 1005620"/>
                            <a:gd name="connsiteX5" fmla="*/ 0 w 1145274"/>
                            <a:gd name="connsiteY5" fmla="*/ 359659 h 1005620"/>
                            <a:gd name="connsiteX6" fmla="*/ 158478 w 1145274"/>
                            <a:gd name="connsiteY6" fmla="*/ 263382 h 1005620"/>
                            <a:gd name="connsiteX7" fmla="*/ 985978 w 1145274"/>
                            <a:gd name="connsiteY7" fmla="*/ 8044 h 1005620"/>
                            <a:gd name="connsiteX8" fmla="*/ 1145274 w 1145274"/>
                            <a:gd name="connsiteY8" fmla="*/ 0 h 10056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45274" h="1005620">
                              <a:moveTo>
                                <a:pt x="1145274" y="0"/>
                              </a:moveTo>
                              <a:lnTo>
                                <a:pt x="1145274" y="787712"/>
                              </a:lnTo>
                              <a:lnTo>
                                <a:pt x="1066517" y="791689"/>
                              </a:lnTo>
                              <a:cubicBezTo>
                                <a:pt x="875249" y="811113"/>
                                <a:pt x="695184" y="868433"/>
                                <a:pt x="533949" y="956021"/>
                              </a:cubicBezTo>
                              <a:lnTo>
                                <a:pt x="452307" y="1005620"/>
                              </a:lnTo>
                              <a:lnTo>
                                <a:pt x="0" y="359659"/>
                              </a:lnTo>
                              <a:lnTo>
                                <a:pt x="158478" y="263382"/>
                              </a:lnTo>
                              <a:cubicBezTo>
                                <a:pt x="409005" y="127288"/>
                                <a:pt x="688788" y="38225"/>
                                <a:pt x="985978" y="8044"/>
                              </a:cubicBezTo>
                              <a:lnTo>
                                <a:pt x="1145274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9" name="Freeform 128"/>
                        <p:cNvSpPr/>
                        <p:nvPr/>
                      </p:nvSpPr>
                      <p:spPr>
                        <a:xfrm>
                          <a:off x="4276591" y="1564512"/>
                          <a:ext cx="1446713" cy="1156061"/>
                        </a:xfrm>
                        <a:custGeom>
                          <a:avLst/>
                          <a:gdLst>
                            <a:gd name="connsiteX0" fmla="*/ 0 w 1446713"/>
                            <a:gd name="connsiteY0" fmla="*/ 0 h 1156061"/>
                            <a:gd name="connsiteX1" fmla="*/ 159296 w 1446713"/>
                            <a:gd name="connsiteY1" fmla="*/ 8044 h 1156061"/>
                            <a:gd name="connsiteX2" fmla="*/ 1339161 w 1446713"/>
                            <a:gd name="connsiteY2" fmla="*/ 501315 h 1156061"/>
                            <a:gd name="connsiteX3" fmla="*/ 1446713 w 1446713"/>
                            <a:gd name="connsiteY3" fmla="*/ 599065 h 1156061"/>
                            <a:gd name="connsiteX4" fmla="*/ 889717 w 1446713"/>
                            <a:gd name="connsiteY4" fmla="*/ 1156061 h 1156061"/>
                            <a:gd name="connsiteX5" fmla="*/ 838104 w 1446713"/>
                            <a:gd name="connsiteY5" fmla="*/ 1109152 h 1156061"/>
                            <a:gd name="connsiteX6" fmla="*/ 78757 w 1446713"/>
                            <a:gd name="connsiteY6" fmla="*/ 791689 h 1156061"/>
                            <a:gd name="connsiteX7" fmla="*/ 0 w 1446713"/>
                            <a:gd name="connsiteY7" fmla="*/ 787712 h 1156061"/>
                            <a:gd name="connsiteX8" fmla="*/ 0 w 1446713"/>
                            <a:gd name="connsiteY8" fmla="*/ 0 h 11560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46713" h="1156061">
                              <a:moveTo>
                                <a:pt x="0" y="0"/>
                              </a:moveTo>
                              <a:lnTo>
                                <a:pt x="159296" y="8044"/>
                              </a:lnTo>
                              <a:cubicBezTo>
                                <a:pt x="605081" y="53316"/>
                                <a:pt x="1011701" y="231071"/>
                                <a:pt x="1339161" y="501315"/>
                              </a:cubicBezTo>
                              <a:lnTo>
                                <a:pt x="1446713" y="599065"/>
                              </a:lnTo>
                              <a:lnTo>
                                <a:pt x="889717" y="1156061"/>
                              </a:lnTo>
                              <a:lnTo>
                                <a:pt x="838104" y="1109152"/>
                              </a:lnTo>
                              <a:cubicBezTo>
                                <a:pt x="627354" y="935226"/>
                                <a:pt x="365659" y="820825"/>
                                <a:pt x="78757" y="791689"/>
                              </a:cubicBezTo>
                              <a:lnTo>
                                <a:pt x="0" y="78771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0" name="Freeform 129"/>
                        <p:cNvSpPr/>
                        <p:nvPr/>
                      </p:nvSpPr>
                      <p:spPr>
                        <a:xfrm>
                          <a:off x="2003170" y="2001883"/>
                          <a:ext cx="1337960" cy="1702699"/>
                        </a:xfrm>
                        <a:custGeom>
                          <a:avLst/>
                          <a:gdLst>
                            <a:gd name="connsiteX0" fmla="*/ 886420 w 1337960"/>
                            <a:gd name="connsiteY0" fmla="*/ 0 h 1702699"/>
                            <a:gd name="connsiteX1" fmla="*/ 1337960 w 1337960"/>
                            <a:gd name="connsiteY1" fmla="*/ 644866 h 1702699"/>
                            <a:gd name="connsiteX2" fmla="*/ 1301966 w 1337960"/>
                            <a:gd name="connsiteY2" fmla="*/ 671781 h 1702699"/>
                            <a:gd name="connsiteX3" fmla="*/ 791689 w 1337960"/>
                            <a:gd name="connsiteY3" fmla="*/ 1623942 h 1702699"/>
                            <a:gd name="connsiteX4" fmla="*/ 787712 w 1337960"/>
                            <a:gd name="connsiteY4" fmla="*/ 1702699 h 1702699"/>
                            <a:gd name="connsiteX5" fmla="*/ 0 w 1337960"/>
                            <a:gd name="connsiteY5" fmla="*/ 1702699 h 1702699"/>
                            <a:gd name="connsiteX6" fmla="*/ 8044 w 1337960"/>
                            <a:gd name="connsiteY6" fmla="*/ 1543403 h 1702699"/>
                            <a:gd name="connsiteX7" fmla="*/ 800909 w 1337960"/>
                            <a:gd name="connsiteY7" fmla="*/ 63944 h 1702699"/>
                            <a:gd name="connsiteX8" fmla="*/ 886420 w 1337960"/>
                            <a:gd name="connsiteY8" fmla="*/ 0 h 17026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337960" h="1702699">
                              <a:moveTo>
                                <a:pt x="886420" y="0"/>
                              </a:moveTo>
                              <a:lnTo>
                                <a:pt x="1337960" y="644866"/>
                              </a:lnTo>
                              <a:lnTo>
                                <a:pt x="1301966" y="671781"/>
                              </a:lnTo>
                              <a:cubicBezTo>
                                <a:pt x="1020967" y="903682"/>
                                <a:pt x="830537" y="1241407"/>
                                <a:pt x="791689" y="1623942"/>
                              </a:cubicBezTo>
                              <a:lnTo>
                                <a:pt x="787712" y="1702699"/>
                              </a:lnTo>
                              <a:lnTo>
                                <a:pt x="0" y="1702699"/>
                              </a:lnTo>
                              <a:lnTo>
                                <a:pt x="8044" y="1543403"/>
                              </a:lnTo>
                              <a:cubicBezTo>
                                <a:pt x="68406" y="949023"/>
                                <a:pt x="364294" y="424271"/>
                                <a:pt x="800909" y="63944"/>
                              </a:cubicBezTo>
                              <a:lnTo>
                                <a:pt x="88642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1" name="Freeform 130"/>
                        <p:cNvSpPr/>
                        <p:nvPr/>
                      </p:nvSpPr>
                      <p:spPr>
                        <a:xfrm>
                          <a:off x="5260600" y="2257869"/>
                          <a:ext cx="1156060" cy="1446712"/>
                        </a:xfrm>
                        <a:custGeom>
                          <a:avLst/>
                          <a:gdLst>
                            <a:gd name="connsiteX0" fmla="*/ 556996 w 1156060"/>
                            <a:gd name="connsiteY0" fmla="*/ 0 h 1446712"/>
                            <a:gd name="connsiteX1" fmla="*/ 654745 w 1156060"/>
                            <a:gd name="connsiteY1" fmla="*/ 107551 h 1446712"/>
                            <a:gd name="connsiteX2" fmla="*/ 1148016 w 1156060"/>
                            <a:gd name="connsiteY2" fmla="*/ 1287416 h 1446712"/>
                            <a:gd name="connsiteX3" fmla="*/ 1156060 w 1156060"/>
                            <a:gd name="connsiteY3" fmla="*/ 1446712 h 1446712"/>
                            <a:gd name="connsiteX4" fmla="*/ 368348 w 1156060"/>
                            <a:gd name="connsiteY4" fmla="*/ 1446712 h 1446712"/>
                            <a:gd name="connsiteX5" fmla="*/ 364371 w 1156060"/>
                            <a:gd name="connsiteY5" fmla="*/ 1367955 h 1446712"/>
                            <a:gd name="connsiteX6" fmla="*/ 326934 w 1156060"/>
                            <a:gd name="connsiteY6" fmla="*/ 1157907 h 1446712"/>
                            <a:gd name="connsiteX7" fmla="*/ 277981 w 1156060"/>
                            <a:gd name="connsiteY7" fmla="*/ 1013102 h 1446712"/>
                            <a:gd name="connsiteX8" fmla="*/ 409214 w 1156060"/>
                            <a:gd name="connsiteY8" fmla="*/ 940206 h 1446712"/>
                            <a:gd name="connsiteX9" fmla="*/ 314173 w 1156060"/>
                            <a:gd name="connsiteY9" fmla="*/ 761963 h 1446712"/>
                            <a:gd name="connsiteX10" fmla="*/ 189782 w 1156060"/>
                            <a:gd name="connsiteY10" fmla="*/ 822687 h 1446712"/>
                            <a:gd name="connsiteX11" fmla="*/ 165790 w 1156060"/>
                            <a:gd name="connsiteY11" fmla="*/ 775821 h 1446712"/>
                            <a:gd name="connsiteX12" fmla="*/ 46908 w 1156060"/>
                            <a:gd name="connsiteY12" fmla="*/ 608608 h 1446712"/>
                            <a:gd name="connsiteX13" fmla="*/ 0 w 1156060"/>
                            <a:gd name="connsiteY13" fmla="*/ 556996 h 1446712"/>
                            <a:gd name="connsiteX0" fmla="*/ 556996 w 1156060"/>
                            <a:gd name="connsiteY0" fmla="*/ 0 h 1446712"/>
                            <a:gd name="connsiteX1" fmla="*/ 654745 w 1156060"/>
                            <a:gd name="connsiteY1" fmla="*/ 107551 h 1446712"/>
                            <a:gd name="connsiteX2" fmla="*/ 1148016 w 1156060"/>
                            <a:gd name="connsiteY2" fmla="*/ 1287416 h 1446712"/>
                            <a:gd name="connsiteX3" fmla="*/ 1156060 w 1156060"/>
                            <a:gd name="connsiteY3" fmla="*/ 1446712 h 1446712"/>
                            <a:gd name="connsiteX4" fmla="*/ 368348 w 1156060"/>
                            <a:gd name="connsiteY4" fmla="*/ 1446712 h 1446712"/>
                            <a:gd name="connsiteX5" fmla="*/ 364371 w 1156060"/>
                            <a:gd name="connsiteY5" fmla="*/ 1367955 h 1446712"/>
                            <a:gd name="connsiteX6" fmla="*/ 326934 w 1156060"/>
                            <a:gd name="connsiteY6" fmla="*/ 1157907 h 1446712"/>
                            <a:gd name="connsiteX7" fmla="*/ 277981 w 1156060"/>
                            <a:gd name="connsiteY7" fmla="*/ 1026034 h 1446712"/>
                            <a:gd name="connsiteX8" fmla="*/ 409214 w 1156060"/>
                            <a:gd name="connsiteY8" fmla="*/ 940206 h 1446712"/>
                            <a:gd name="connsiteX9" fmla="*/ 314173 w 1156060"/>
                            <a:gd name="connsiteY9" fmla="*/ 761963 h 1446712"/>
                            <a:gd name="connsiteX10" fmla="*/ 189782 w 1156060"/>
                            <a:gd name="connsiteY10" fmla="*/ 822687 h 1446712"/>
                            <a:gd name="connsiteX11" fmla="*/ 165790 w 1156060"/>
                            <a:gd name="connsiteY11" fmla="*/ 775821 h 1446712"/>
                            <a:gd name="connsiteX12" fmla="*/ 46908 w 1156060"/>
                            <a:gd name="connsiteY12" fmla="*/ 608608 h 1446712"/>
                            <a:gd name="connsiteX13" fmla="*/ 0 w 1156060"/>
                            <a:gd name="connsiteY13" fmla="*/ 556996 h 1446712"/>
                            <a:gd name="connsiteX14" fmla="*/ 556996 w 1156060"/>
                            <a:gd name="connsiteY14" fmla="*/ 0 h 14467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56060" h="1446712">
                              <a:moveTo>
                                <a:pt x="556996" y="0"/>
                              </a:moveTo>
                              <a:lnTo>
                                <a:pt x="654745" y="107551"/>
                              </a:lnTo>
                              <a:cubicBezTo>
                                <a:pt x="924990" y="435012"/>
                                <a:pt x="1102745" y="841631"/>
                                <a:pt x="1148016" y="1287416"/>
                              </a:cubicBezTo>
                              <a:lnTo>
                                <a:pt x="1156060" y="1446712"/>
                              </a:lnTo>
                              <a:lnTo>
                                <a:pt x="368348" y="1446712"/>
                              </a:lnTo>
                              <a:lnTo>
                                <a:pt x="364371" y="1367955"/>
                              </a:lnTo>
                              <a:cubicBezTo>
                                <a:pt x="357087" y="1296230"/>
                                <a:pt x="344474" y="1226080"/>
                                <a:pt x="326934" y="1157907"/>
                              </a:cubicBezTo>
                              <a:lnTo>
                                <a:pt x="277981" y="1026034"/>
                              </a:lnTo>
                              <a:cubicBezTo>
                                <a:pt x="321725" y="1001735"/>
                                <a:pt x="365470" y="964505"/>
                                <a:pt x="409214" y="940206"/>
                              </a:cubicBezTo>
                              <a:cubicBezTo>
                                <a:pt x="570292" y="842830"/>
                                <a:pt x="479293" y="686687"/>
                                <a:pt x="314173" y="761963"/>
                              </a:cubicBezTo>
                              <a:lnTo>
                                <a:pt x="189782" y="822687"/>
                              </a:lnTo>
                              <a:lnTo>
                                <a:pt x="165790" y="775821"/>
                              </a:lnTo>
                              <a:cubicBezTo>
                                <a:pt x="130151" y="717167"/>
                                <a:pt x="90390" y="661296"/>
                                <a:pt x="46908" y="608608"/>
                              </a:cubicBezTo>
                              <a:lnTo>
                                <a:pt x="0" y="556996"/>
                              </a:lnTo>
                              <a:lnTo>
                                <a:pt x="556996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2" name="Freeform 131"/>
                        <p:cNvSpPr/>
                        <p:nvPr/>
                      </p:nvSpPr>
                      <p:spPr>
                        <a:xfrm>
                          <a:off x="2003171" y="3837932"/>
                          <a:ext cx="1156061" cy="1446713"/>
                        </a:xfrm>
                        <a:custGeom>
                          <a:avLst/>
                          <a:gdLst>
                            <a:gd name="connsiteX0" fmla="*/ 0 w 1156061"/>
                            <a:gd name="connsiteY0" fmla="*/ 0 h 1446713"/>
                            <a:gd name="connsiteX1" fmla="*/ 787712 w 1156061"/>
                            <a:gd name="connsiteY1" fmla="*/ 0 h 1446713"/>
                            <a:gd name="connsiteX2" fmla="*/ 791689 w 1156061"/>
                            <a:gd name="connsiteY2" fmla="*/ 78757 h 1446713"/>
                            <a:gd name="connsiteX3" fmla="*/ 1109152 w 1156061"/>
                            <a:gd name="connsiteY3" fmla="*/ 838104 h 1446713"/>
                            <a:gd name="connsiteX4" fmla="*/ 1156061 w 1156061"/>
                            <a:gd name="connsiteY4" fmla="*/ 889717 h 1446713"/>
                            <a:gd name="connsiteX5" fmla="*/ 599065 w 1156061"/>
                            <a:gd name="connsiteY5" fmla="*/ 1446713 h 1446713"/>
                            <a:gd name="connsiteX6" fmla="*/ 501315 w 1156061"/>
                            <a:gd name="connsiteY6" fmla="*/ 1339161 h 1446713"/>
                            <a:gd name="connsiteX7" fmla="*/ 8044 w 1156061"/>
                            <a:gd name="connsiteY7" fmla="*/ 159296 h 1446713"/>
                            <a:gd name="connsiteX8" fmla="*/ 0 w 1156061"/>
                            <a:gd name="connsiteY8" fmla="*/ 0 h 14467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56061" h="1446713">
                              <a:moveTo>
                                <a:pt x="0" y="0"/>
                              </a:moveTo>
                              <a:lnTo>
                                <a:pt x="787712" y="0"/>
                              </a:lnTo>
                              <a:lnTo>
                                <a:pt x="791689" y="78757"/>
                              </a:lnTo>
                              <a:cubicBezTo>
                                <a:pt x="820825" y="365659"/>
                                <a:pt x="935226" y="627354"/>
                                <a:pt x="1109152" y="838104"/>
                              </a:cubicBezTo>
                              <a:lnTo>
                                <a:pt x="1156061" y="889717"/>
                              </a:lnTo>
                              <a:lnTo>
                                <a:pt x="599065" y="1446713"/>
                              </a:lnTo>
                              <a:lnTo>
                                <a:pt x="501315" y="1339161"/>
                              </a:lnTo>
                              <a:cubicBezTo>
                                <a:pt x="231071" y="1011701"/>
                                <a:pt x="53316" y="605081"/>
                                <a:pt x="8044" y="159296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Freeform 132"/>
                        <p:cNvSpPr/>
                        <p:nvPr/>
                      </p:nvSpPr>
                      <p:spPr>
                        <a:xfrm>
                          <a:off x="5078700" y="3837931"/>
                          <a:ext cx="1337960" cy="1702700"/>
                        </a:xfrm>
                        <a:custGeom>
                          <a:avLst/>
                          <a:gdLst>
                            <a:gd name="connsiteX0" fmla="*/ 550248 w 1337960"/>
                            <a:gd name="connsiteY0" fmla="*/ 0 h 1702700"/>
                            <a:gd name="connsiteX1" fmla="*/ 1337960 w 1337960"/>
                            <a:gd name="connsiteY1" fmla="*/ 0 h 1702700"/>
                            <a:gd name="connsiteX2" fmla="*/ 1329916 w 1337960"/>
                            <a:gd name="connsiteY2" fmla="*/ 159296 h 1702700"/>
                            <a:gd name="connsiteX3" fmla="*/ 537051 w 1337960"/>
                            <a:gd name="connsiteY3" fmla="*/ 1638755 h 1702700"/>
                            <a:gd name="connsiteX4" fmla="*/ 451540 w 1337960"/>
                            <a:gd name="connsiteY4" fmla="*/ 1702700 h 1702700"/>
                            <a:gd name="connsiteX5" fmla="*/ 0 w 1337960"/>
                            <a:gd name="connsiteY5" fmla="*/ 1057834 h 1702700"/>
                            <a:gd name="connsiteX6" fmla="*/ 35994 w 1337960"/>
                            <a:gd name="connsiteY6" fmla="*/ 1030918 h 1702700"/>
                            <a:gd name="connsiteX7" fmla="*/ 546271 w 1337960"/>
                            <a:gd name="connsiteY7" fmla="*/ 78757 h 1702700"/>
                            <a:gd name="connsiteX8" fmla="*/ 550248 w 1337960"/>
                            <a:gd name="connsiteY8" fmla="*/ 0 h 17027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337960" h="1702700">
                              <a:moveTo>
                                <a:pt x="550248" y="0"/>
                              </a:moveTo>
                              <a:lnTo>
                                <a:pt x="1337960" y="0"/>
                              </a:lnTo>
                              <a:lnTo>
                                <a:pt x="1329916" y="159296"/>
                              </a:lnTo>
                              <a:cubicBezTo>
                                <a:pt x="1269554" y="753676"/>
                                <a:pt x="973666" y="1278429"/>
                                <a:pt x="537051" y="1638755"/>
                              </a:cubicBezTo>
                              <a:lnTo>
                                <a:pt x="451540" y="1702700"/>
                              </a:lnTo>
                              <a:lnTo>
                                <a:pt x="0" y="1057834"/>
                              </a:lnTo>
                              <a:lnTo>
                                <a:pt x="35994" y="1030918"/>
                              </a:lnTo>
                              <a:cubicBezTo>
                                <a:pt x="316993" y="799017"/>
                                <a:pt x="507423" y="461293"/>
                                <a:pt x="546271" y="78757"/>
                              </a:cubicBezTo>
                              <a:lnTo>
                                <a:pt x="550248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27" name="Freeform 126"/>
                      <p:cNvSpPr/>
                      <p:nvPr/>
                    </p:nvSpPr>
                    <p:spPr>
                      <a:xfrm>
                        <a:off x="3157563" y="3304001"/>
                        <a:ext cx="2883089" cy="1608446"/>
                      </a:xfrm>
                      <a:custGeom>
                        <a:avLst/>
                        <a:gdLst>
                          <a:gd name="connsiteX0" fmla="*/ 2793481 w 2883088"/>
                          <a:gd name="connsiteY0" fmla="*/ 1074 h 1608443"/>
                          <a:gd name="connsiteX1" fmla="*/ 2747880 w 2883088"/>
                          <a:gd name="connsiteY1" fmla="*/ 187234 h 1608443"/>
                          <a:gd name="connsiteX2" fmla="*/ 1433731 w 2883088"/>
                          <a:gd name="connsiteY2" fmla="*/ 944419 h 1608443"/>
                          <a:gd name="connsiteX3" fmla="*/ 1440241 w 2883088"/>
                          <a:gd name="connsiteY3" fmla="*/ 1008423 h 1608443"/>
                          <a:gd name="connsiteX4" fmla="*/ 992037 w 2883088"/>
                          <a:gd name="connsiteY4" fmla="*/ 1452624 h 1608443"/>
                          <a:gd name="connsiteX5" fmla="*/ 741442 w 2883088"/>
                          <a:gd name="connsiteY5" fmla="*/ 1376762 h 1608443"/>
                          <a:gd name="connsiteX6" fmla="*/ 717437 w 2883088"/>
                          <a:gd name="connsiteY6" fmla="*/ 1357132 h 1608443"/>
                          <a:gd name="connsiteX7" fmla="*/ 345131 w 2883088"/>
                          <a:gd name="connsiteY7" fmla="*/ 1571647 h 1608443"/>
                          <a:gd name="connsiteX8" fmla="*/ 113149 w 2883088"/>
                          <a:gd name="connsiteY8" fmla="*/ 1234803 h 1608443"/>
                          <a:gd name="connsiteX9" fmla="*/ 546187 w 2883088"/>
                          <a:gd name="connsiteY9" fmla="*/ 1031563 h 1608443"/>
                          <a:gd name="connsiteX10" fmla="*/ 543833 w 2883088"/>
                          <a:gd name="connsiteY10" fmla="*/ 1008423 h 1608443"/>
                          <a:gd name="connsiteX11" fmla="*/ 992037 w 2883088"/>
                          <a:gd name="connsiteY11" fmla="*/ 564222 h 1608443"/>
                          <a:gd name="connsiteX12" fmla="*/ 1242632 w 2883088"/>
                          <a:gd name="connsiteY12" fmla="*/ 640085 h 1608443"/>
                          <a:gd name="connsiteX13" fmla="*/ 1292834 w 2883088"/>
                          <a:gd name="connsiteY13" fmla="*/ 681135 h 1608443"/>
                          <a:gd name="connsiteX14" fmla="*/ 2624405 w 2883088"/>
                          <a:gd name="connsiteY14" fmla="*/ 56182 h 1608443"/>
                          <a:gd name="connsiteX15" fmla="*/ 2793481 w 2883088"/>
                          <a:gd name="connsiteY15" fmla="*/ 1074 h 1608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883088" h="1608443">
                            <a:moveTo>
                              <a:pt x="2793481" y="1074"/>
                            </a:moveTo>
                            <a:cubicBezTo>
                              <a:pt x="2919294" y="-11588"/>
                              <a:pt x="2920133" y="89928"/>
                              <a:pt x="2747880" y="187234"/>
                            </a:cubicBezTo>
                            <a:lnTo>
                              <a:pt x="1433731" y="944419"/>
                            </a:lnTo>
                            <a:lnTo>
                              <a:pt x="1440241" y="1008423"/>
                            </a:lnTo>
                            <a:cubicBezTo>
                              <a:pt x="1440241" y="1253748"/>
                              <a:pt x="1239573" y="1452624"/>
                              <a:pt x="992037" y="1452624"/>
                            </a:cubicBezTo>
                            <a:cubicBezTo>
                              <a:pt x="899211" y="1452624"/>
                              <a:pt x="812976" y="1424657"/>
                              <a:pt x="741442" y="1376762"/>
                            </a:cubicBezTo>
                            <a:lnTo>
                              <a:pt x="717437" y="1357132"/>
                            </a:lnTo>
                            <a:lnTo>
                              <a:pt x="345131" y="1571647"/>
                            </a:lnTo>
                            <a:cubicBezTo>
                              <a:pt x="899" y="1727517"/>
                              <a:pt x="-103867" y="1344590"/>
                              <a:pt x="113149" y="1234803"/>
                            </a:cubicBezTo>
                            <a:lnTo>
                              <a:pt x="546187" y="1031563"/>
                            </a:lnTo>
                            <a:lnTo>
                              <a:pt x="543833" y="1008423"/>
                            </a:lnTo>
                            <a:cubicBezTo>
                              <a:pt x="543833" y="763098"/>
                              <a:pt x="744501" y="564222"/>
                              <a:pt x="992037" y="564222"/>
                            </a:cubicBezTo>
                            <a:cubicBezTo>
                              <a:pt x="1084863" y="564222"/>
                              <a:pt x="1171098" y="592189"/>
                              <a:pt x="1242632" y="640085"/>
                            </a:cubicBezTo>
                            <a:lnTo>
                              <a:pt x="1292834" y="681135"/>
                            </a:lnTo>
                            <a:lnTo>
                              <a:pt x="2624405" y="56182"/>
                            </a:lnTo>
                            <a:cubicBezTo>
                              <a:pt x="2694873" y="22203"/>
                              <a:pt x="2751543" y="5296"/>
                              <a:pt x="2793481" y="1074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857251" y="4618906"/>
                  <a:ext cx="3225800" cy="1498636"/>
                  <a:chOff x="857251" y="4618906"/>
                  <a:chExt cx="3225800" cy="1498636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 flipH="1">
                    <a:off x="857251" y="4618906"/>
                    <a:ext cx="3225800" cy="1498636"/>
                  </a:xfrm>
                  <a:prstGeom prst="rect">
                    <a:avLst/>
                  </a:prstGeom>
                  <a:solidFill>
                    <a:srgbClr val="A6A6A6"/>
                  </a:solidFill>
                  <a:ln w="6350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949063" y="4718815"/>
                    <a:ext cx="2754391" cy="1152985"/>
                    <a:chOff x="949063" y="4718815"/>
                    <a:chExt cx="2754391" cy="1152985"/>
                  </a:xfrm>
                </p:grpSpPr>
                <p:sp>
                  <p:nvSpPr>
                    <p:cNvPr id="105" name="TextBox 104"/>
                    <p:cNvSpPr txBox="1"/>
                    <p:nvPr/>
                  </p:nvSpPr>
                  <p:spPr>
                    <a:xfrm flipH="1">
                      <a:off x="1408128" y="4718815"/>
                      <a:ext cx="2295326" cy="11529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Sustaining the quality of national indicators</a:t>
                      </a:r>
                    </a:p>
                  </p:txBody>
                </p:sp>
                <p:sp>
                  <p:nvSpPr>
                    <p:cNvPr id="106" name="Freeform 105"/>
                    <p:cNvSpPr/>
                    <p:nvPr/>
                  </p:nvSpPr>
                  <p:spPr>
                    <a:xfrm flipH="1">
                      <a:off x="949063" y="4818724"/>
                      <a:ext cx="448918" cy="453520"/>
                    </a:xfrm>
                    <a:custGeom>
                      <a:avLst/>
                      <a:gdLst>
                        <a:gd name="connsiteX0" fmla="*/ 1587539 w 3175078"/>
                        <a:gd name="connsiteY0" fmla="*/ 0 h 3175078"/>
                        <a:gd name="connsiteX1" fmla="*/ 3175078 w 3175078"/>
                        <a:gd name="connsiteY1" fmla="*/ 1587539 h 3175078"/>
                        <a:gd name="connsiteX2" fmla="*/ 1587539 w 3175078"/>
                        <a:gd name="connsiteY2" fmla="*/ 3175078 h 3175078"/>
                        <a:gd name="connsiteX3" fmla="*/ 0 w 3175078"/>
                        <a:gd name="connsiteY3" fmla="*/ 1587539 h 3175078"/>
                        <a:gd name="connsiteX4" fmla="*/ 1587539 w 3175078"/>
                        <a:gd name="connsiteY4" fmla="*/ 0 h 3175078"/>
                        <a:gd name="connsiteX5" fmla="*/ 1028222 w 3175078"/>
                        <a:gd name="connsiteY5" fmla="*/ 798614 h 3175078"/>
                        <a:gd name="connsiteX6" fmla="*/ 774222 w 3175078"/>
                        <a:gd name="connsiteY6" fmla="*/ 1052614 h 3175078"/>
                        <a:gd name="connsiteX7" fmla="*/ 1028222 w 3175078"/>
                        <a:gd name="connsiteY7" fmla="*/ 1306614 h 3175078"/>
                        <a:gd name="connsiteX8" fmla="*/ 1282222 w 3175078"/>
                        <a:gd name="connsiteY8" fmla="*/ 1052614 h 3175078"/>
                        <a:gd name="connsiteX9" fmla="*/ 1028222 w 3175078"/>
                        <a:gd name="connsiteY9" fmla="*/ 798614 h 3175078"/>
                        <a:gd name="connsiteX10" fmla="*/ 2190272 w 3175078"/>
                        <a:gd name="connsiteY10" fmla="*/ 798614 h 3175078"/>
                        <a:gd name="connsiteX11" fmla="*/ 1936272 w 3175078"/>
                        <a:gd name="connsiteY11" fmla="*/ 1052614 h 3175078"/>
                        <a:gd name="connsiteX12" fmla="*/ 2190272 w 3175078"/>
                        <a:gd name="connsiteY12" fmla="*/ 1306614 h 3175078"/>
                        <a:gd name="connsiteX13" fmla="*/ 2444272 w 3175078"/>
                        <a:gd name="connsiteY13" fmla="*/ 1052614 h 3175078"/>
                        <a:gd name="connsiteX14" fmla="*/ 2190272 w 3175078"/>
                        <a:gd name="connsiteY14" fmla="*/ 798614 h 3175078"/>
                        <a:gd name="connsiteX15" fmla="*/ 807570 w 3175078"/>
                        <a:gd name="connsiteY15" fmla="*/ 1909134 h 3175078"/>
                        <a:gd name="connsiteX16" fmla="*/ 688496 w 3175078"/>
                        <a:gd name="connsiteY16" fmla="*/ 2197469 h 3175078"/>
                        <a:gd name="connsiteX17" fmla="*/ 2580796 w 3175078"/>
                        <a:gd name="connsiteY17" fmla="*/ 2105812 h 3175078"/>
                        <a:gd name="connsiteX18" fmla="*/ 2425222 w 3175078"/>
                        <a:gd name="connsiteY18" fmla="*/ 1913023 h 3175078"/>
                        <a:gd name="connsiteX19" fmla="*/ 869471 w 3175078"/>
                        <a:gd name="connsiteY19" fmla="*/ 1913026 h 3175078"/>
                        <a:gd name="connsiteX20" fmla="*/ 807570 w 3175078"/>
                        <a:gd name="connsiteY20" fmla="*/ 1909134 h 3175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175078" h="3175078">
                          <a:moveTo>
                            <a:pt x="1587539" y="0"/>
                          </a:moveTo>
                          <a:cubicBezTo>
                            <a:pt x="2464313" y="0"/>
                            <a:pt x="3175078" y="710765"/>
                            <a:pt x="3175078" y="1587539"/>
                          </a:cubicBezTo>
                          <a:cubicBezTo>
                            <a:pt x="3175078" y="2464313"/>
                            <a:pt x="2464313" y="3175078"/>
                            <a:pt x="1587539" y="3175078"/>
                          </a:cubicBezTo>
                          <a:cubicBezTo>
                            <a:pt x="710765" y="3175078"/>
                            <a:pt x="0" y="2464313"/>
                            <a:pt x="0" y="1587539"/>
                          </a:cubicBezTo>
                          <a:cubicBezTo>
                            <a:pt x="0" y="710765"/>
                            <a:pt x="710765" y="0"/>
                            <a:pt x="1587539" y="0"/>
                          </a:cubicBezTo>
                          <a:close/>
                          <a:moveTo>
                            <a:pt x="1028222" y="798614"/>
                          </a:moveTo>
                          <a:cubicBezTo>
                            <a:pt x="887942" y="798614"/>
                            <a:pt x="774222" y="912334"/>
                            <a:pt x="774222" y="1052614"/>
                          </a:cubicBezTo>
                          <a:cubicBezTo>
                            <a:pt x="774222" y="1192894"/>
                            <a:pt x="887942" y="1306614"/>
                            <a:pt x="1028222" y="1306614"/>
                          </a:cubicBezTo>
                          <a:cubicBezTo>
                            <a:pt x="1168502" y="1306614"/>
                            <a:pt x="1282222" y="1192894"/>
                            <a:pt x="1282222" y="1052614"/>
                          </a:cubicBezTo>
                          <a:cubicBezTo>
                            <a:pt x="1282222" y="912334"/>
                            <a:pt x="1168502" y="798614"/>
                            <a:pt x="1028222" y="798614"/>
                          </a:cubicBezTo>
                          <a:close/>
                          <a:moveTo>
                            <a:pt x="2190272" y="798614"/>
                          </a:moveTo>
                          <a:cubicBezTo>
                            <a:pt x="2049992" y="798614"/>
                            <a:pt x="1936272" y="912334"/>
                            <a:pt x="1936272" y="1052614"/>
                          </a:cubicBezTo>
                          <a:cubicBezTo>
                            <a:pt x="1936272" y="1192894"/>
                            <a:pt x="2049992" y="1306614"/>
                            <a:pt x="2190272" y="1306614"/>
                          </a:cubicBezTo>
                          <a:cubicBezTo>
                            <a:pt x="2330552" y="1306614"/>
                            <a:pt x="2444272" y="1192894"/>
                            <a:pt x="2444272" y="1052614"/>
                          </a:cubicBezTo>
                          <a:cubicBezTo>
                            <a:pt x="2444272" y="912334"/>
                            <a:pt x="2330552" y="798614"/>
                            <a:pt x="2190272" y="798614"/>
                          </a:cubicBezTo>
                          <a:close/>
                          <a:moveTo>
                            <a:pt x="807570" y="1909134"/>
                          </a:moveTo>
                          <a:cubicBezTo>
                            <a:pt x="521964" y="1899982"/>
                            <a:pt x="587789" y="2042330"/>
                            <a:pt x="688496" y="2197469"/>
                          </a:cubicBezTo>
                          <a:cubicBezTo>
                            <a:pt x="1320435" y="3108186"/>
                            <a:pt x="2386592" y="2559776"/>
                            <a:pt x="2580796" y="2105812"/>
                          </a:cubicBezTo>
                          <a:cubicBezTo>
                            <a:pt x="2609371" y="2036529"/>
                            <a:pt x="2655523" y="1895610"/>
                            <a:pt x="2425222" y="1913023"/>
                          </a:cubicBezTo>
                          <a:lnTo>
                            <a:pt x="869471" y="1913026"/>
                          </a:lnTo>
                          <a:cubicBezTo>
                            <a:pt x="847213" y="1911028"/>
                            <a:pt x="826611" y="1909745"/>
                            <a:pt x="807570" y="1909134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7" name="Group 46"/>
            <p:cNvGrpSpPr/>
            <p:nvPr/>
          </p:nvGrpSpPr>
          <p:grpSpPr>
            <a:xfrm>
              <a:off x="5507466" y="1919229"/>
              <a:ext cx="3182067" cy="3474987"/>
              <a:chOff x="7296539" y="1321907"/>
              <a:chExt cx="4057261" cy="482144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296539" y="1655301"/>
                <a:ext cx="818761" cy="4145316"/>
                <a:chOff x="2134411" y="1587764"/>
                <a:chExt cx="1439120" cy="4764939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134411" y="3960768"/>
                  <a:ext cx="785137" cy="9466"/>
                </a:xfrm>
                <a:prstGeom prst="line">
                  <a:avLst/>
                </a:prstGeom>
                <a:ln>
                  <a:solidFill>
                    <a:schemeClr val="bg2">
                      <a:lumMod val="65000"/>
                    </a:schemeClr>
                  </a:solidFill>
                  <a:prstDash val="dash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3" name="Group 92"/>
                <p:cNvGrpSpPr/>
                <p:nvPr/>
              </p:nvGrpSpPr>
              <p:grpSpPr>
                <a:xfrm>
                  <a:off x="2842011" y="1587764"/>
                  <a:ext cx="731520" cy="4764939"/>
                  <a:chOff x="2842011" y="1587764"/>
                  <a:chExt cx="731520" cy="4764939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2843813" y="1589941"/>
                    <a:ext cx="0" cy="4758684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6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2842011" y="1587764"/>
                    <a:ext cx="731520" cy="4764939"/>
                    <a:chOff x="2842011" y="1587764"/>
                    <a:chExt cx="731520" cy="4764939"/>
                  </a:xfrm>
                </p:grpSpPr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2842011" y="6352703"/>
                      <a:ext cx="73152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65000"/>
                        </a:schemeClr>
                      </a:solidFill>
                      <a:prstDash val="dash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2842011" y="1587764"/>
                      <a:ext cx="73152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65000"/>
                        </a:schemeClr>
                      </a:solidFill>
                      <a:prstDash val="dash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8128000" y="1321907"/>
                <a:ext cx="3225800" cy="4821446"/>
                <a:chOff x="8128000" y="1321907"/>
                <a:chExt cx="3225800" cy="482144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8128000" y="1321907"/>
                  <a:ext cx="3225800" cy="1498636"/>
                  <a:chOff x="8128000" y="1321907"/>
                  <a:chExt cx="3225800" cy="1498636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8128000" y="1321907"/>
                    <a:ext cx="3225800" cy="1498636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6350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8268609" y="1410757"/>
                    <a:ext cx="2730571" cy="811359"/>
                    <a:chOff x="8268609" y="1410757"/>
                    <a:chExt cx="2730571" cy="811359"/>
                  </a:xfrm>
                </p:grpSpPr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8268609" y="1410757"/>
                      <a:ext cx="1887762" cy="8113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Conducting Census 2022</a:t>
                      </a:r>
                    </a:p>
                  </p:txBody>
                </p:sp>
                <p:grpSp>
                  <p:nvGrpSpPr>
                    <p:cNvPr id="81" name="Group 80"/>
                    <p:cNvGrpSpPr/>
                    <p:nvPr/>
                  </p:nvGrpSpPr>
                  <p:grpSpPr>
                    <a:xfrm flipH="1">
                      <a:off x="10356282" y="1429593"/>
                      <a:ext cx="642898" cy="459886"/>
                      <a:chOff x="1990725" y="2042338"/>
                      <a:chExt cx="5192102" cy="3714078"/>
                    </a:xfrm>
                    <a:solidFill>
                      <a:schemeClr val="bg2"/>
                    </a:solidFill>
                  </p:grpSpPr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 flipH="1">
                        <a:off x="1990725" y="2402634"/>
                        <a:ext cx="1872378" cy="2433730"/>
                        <a:chOff x="731356" y="50258"/>
                        <a:chExt cx="409665" cy="532484"/>
                      </a:xfrm>
                      <a:grpFill/>
                    </p:grpSpPr>
                    <p:sp>
                      <p:nvSpPr>
                        <p:cNvPr id="89" name="Freeform 88"/>
                        <p:cNvSpPr/>
                        <p:nvPr/>
                      </p:nvSpPr>
                      <p:spPr>
                        <a:xfrm flipH="1">
                          <a:off x="961742" y="50258"/>
                          <a:ext cx="179279" cy="532484"/>
                        </a:xfrm>
                        <a:custGeom>
                          <a:avLst/>
                          <a:gdLst>
                            <a:gd name="connsiteX0" fmla="*/ 484560 w 616848"/>
                            <a:gd name="connsiteY0" fmla="*/ 0 h 1832128"/>
                            <a:gd name="connsiteX1" fmla="*/ 616848 w 616848"/>
                            <a:gd name="connsiteY1" fmla="*/ 137244 h 1832128"/>
                            <a:gd name="connsiteX2" fmla="*/ 611035 w 616848"/>
                            <a:gd name="connsiteY2" fmla="*/ 140776 h 1832128"/>
                            <a:gd name="connsiteX3" fmla="*/ 188688 w 616848"/>
                            <a:gd name="connsiteY3" fmla="*/ 935115 h 1832128"/>
                            <a:gd name="connsiteX4" fmla="*/ 469262 w 616848"/>
                            <a:gd name="connsiteY4" fmla="*/ 1612481 h 1832128"/>
                            <a:gd name="connsiteX5" fmla="*/ 578489 w 616848"/>
                            <a:gd name="connsiteY5" fmla="*/ 1702602 h 1832128"/>
                            <a:gd name="connsiteX6" fmla="*/ 433606 w 616848"/>
                            <a:gd name="connsiteY6" fmla="*/ 1832128 h 1832128"/>
                            <a:gd name="connsiteX7" fmla="*/ 417266 w 616848"/>
                            <a:gd name="connsiteY7" fmla="*/ 1819909 h 1832128"/>
                            <a:gd name="connsiteX8" fmla="*/ 0 w 616848"/>
                            <a:gd name="connsiteY8" fmla="*/ 935115 h 1832128"/>
                            <a:gd name="connsiteX9" fmla="*/ 417266 w 616848"/>
                            <a:gd name="connsiteY9" fmla="*/ 50321 h 18321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16848" h="1832128">
                              <a:moveTo>
                                <a:pt x="484560" y="0"/>
                              </a:moveTo>
                              <a:lnTo>
                                <a:pt x="616848" y="137244"/>
                              </a:lnTo>
                              <a:lnTo>
                                <a:pt x="611035" y="140776"/>
                              </a:lnTo>
                              <a:cubicBezTo>
                                <a:pt x="356221" y="312925"/>
                                <a:pt x="188688" y="604455"/>
                                <a:pt x="188688" y="935115"/>
                              </a:cubicBezTo>
                              <a:cubicBezTo>
                                <a:pt x="188688" y="1199643"/>
                                <a:pt x="295909" y="1439128"/>
                                <a:pt x="469262" y="1612481"/>
                              </a:cubicBezTo>
                              <a:lnTo>
                                <a:pt x="578489" y="1702602"/>
                              </a:lnTo>
                              <a:lnTo>
                                <a:pt x="433606" y="1832128"/>
                              </a:lnTo>
                              <a:lnTo>
                                <a:pt x="417266" y="1819909"/>
                              </a:lnTo>
                              <a:cubicBezTo>
                                <a:pt x="162431" y="1609601"/>
                                <a:pt x="0" y="1291327"/>
                                <a:pt x="0" y="935115"/>
                              </a:cubicBezTo>
                              <a:cubicBezTo>
                                <a:pt x="0" y="578904"/>
                                <a:pt x="162431" y="260630"/>
                                <a:pt x="417266" y="50321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Freeform 89"/>
                        <p:cNvSpPr/>
                        <p:nvPr/>
                      </p:nvSpPr>
                      <p:spPr>
                        <a:xfrm flipH="1">
                          <a:off x="886082" y="130998"/>
                          <a:ext cx="145260" cy="377110"/>
                        </a:xfrm>
                        <a:custGeom>
                          <a:avLst/>
                          <a:gdLst>
                            <a:gd name="connsiteX0" fmla="*/ 374959 w 499800"/>
                            <a:gd name="connsiteY0" fmla="*/ 0 h 1297530"/>
                            <a:gd name="connsiteX1" fmla="*/ 499800 w 499800"/>
                            <a:gd name="connsiteY1" fmla="*/ 129518 h 1297530"/>
                            <a:gd name="connsiteX2" fmla="*/ 436537 w 499800"/>
                            <a:gd name="connsiteY2" fmla="*/ 163856 h 1297530"/>
                            <a:gd name="connsiteX3" fmla="*/ 174169 w 499800"/>
                            <a:gd name="connsiteY3" fmla="*/ 657310 h 1297530"/>
                            <a:gd name="connsiteX4" fmla="*/ 436537 w 499800"/>
                            <a:gd name="connsiteY4" fmla="*/ 1150764 h 1297530"/>
                            <a:gd name="connsiteX5" fmla="*/ 480778 w 499800"/>
                            <a:gd name="connsiteY5" fmla="*/ 1174777 h 1297530"/>
                            <a:gd name="connsiteX6" fmla="*/ 343472 w 499800"/>
                            <a:gd name="connsiteY6" fmla="*/ 1297530 h 1297530"/>
                            <a:gd name="connsiteX7" fmla="*/ 339157 w 499800"/>
                            <a:gd name="connsiteY7" fmla="*/ 1295188 h 1297530"/>
                            <a:gd name="connsiteX8" fmla="*/ 0 w 499800"/>
                            <a:gd name="connsiteY8" fmla="*/ 657310 h 1297530"/>
                            <a:gd name="connsiteX9" fmla="*/ 339157 w 499800"/>
                            <a:gd name="connsiteY9" fmla="*/ 19433 h 12975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499800" h="1297530">
                              <a:moveTo>
                                <a:pt x="374959" y="0"/>
                              </a:moveTo>
                              <a:lnTo>
                                <a:pt x="499800" y="129518"/>
                              </a:lnTo>
                              <a:lnTo>
                                <a:pt x="436537" y="163856"/>
                              </a:lnTo>
                              <a:cubicBezTo>
                                <a:pt x="278243" y="270798"/>
                                <a:pt x="174169" y="451900"/>
                                <a:pt x="174169" y="657310"/>
                              </a:cubicBezTo>
                              <a:cubicBezTo>
                                <a:pt x="174169" y="862720"/>
                                <a:pt x="278243" y="1043823"/>
                                <a:pt x="436537" y="1150764"/>
                              </a:cubicBezTo>
                              <a:lnTo>
                                <a:pt x="480778" y="1174777"/>
                              </a:lnTo>
                              <a:lnTo>
                                <a:pt x="343472" y="1297530"/>
                              </a:lnTo>
                              <a:lnTo>
                                <a:pt x="339157" y="1295188"/>
                              </a:lnTo>
                              <a:cubicBezTo>
                                <a:pt x="134534" y="1156947"/>
                                <a:pt x="0" y="922839"/>
                                <a:pt x="0" y="657310"/>
                              </a:cubicBezTo>
                              <a:cubicBezTo>
                                <a:pt x="0" y="391781"/>
                                <a:pt x="134534" y="157673"/>
                                <a:pt x="339157" y="1943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Freeform 90"/>
                        <p:cNvSpPr/>
                        <p:nvPr/>
                      </p:nvSpPr>
                      <p:spPr>
                        <a:xfrm flipH="1">
                          <a:off x="731356" y="217436"/>
                          <a:ext cx="186090" cy="208894"/>
                        </a:xfrm>
                        <a:custGeom>
                          <a:avLst/>
                          <a:gdLst>
                            <a:gd name="connsiteX0" fmla="*/ 636544 w 640284"/>
                            <a:gd name="connsiteY0" fmla="*/ 380544 h 718745"/>
                            <a:gd name="connsiteX1" fmla="*/ 640284 w 640284"/>
                            <a:gd name="connsiteY1" fmla="*/ 384424 h 718745"/>
                            <a:gd name="connsiteX2" fmla="*/ 635744 w 640284"/>
                            <a:gd name="connsiteY2" fmla="*/ 388482 h 718745"/>
                            <a:gd name="connsiteX3" fmla="*/ 269743 w 640284"/>
                            <a:gd name="connsiteY3" fmla="*/ 0 h 718745"/>
                            <a:gd name="connsiteX4" fmla="*/ 365940 w 640284"/>
                            <a:gd name="connsiteY4" fmla="*/ 99801 h 718745"/>
                            <a:gd name="connsiteX5" fmla="*/ 324719 w 640284"/>
                            <a:gd name="connsiteY5" fmla="*/ 103957 h 718745"/>
                            <a:gd name="connsiteX6" fmla="*/ 116117 w 640284"/>
                            <a:gd name="connsiteY6" fmla="*/ 359903 h 718745"/>
                            <a:gd name="connsiteX7" fmla="*/ 324719 w 640284"/>
                            <a:gd name="connsiteY7" fmla="*/ 615849 h 718745"/>
                            <a:gd name="connsiteX8" fmla="*/ 375675 w 640284"/>
                            <a:gd name="connsiteY8" fmla="*/ 620986 h 718745"/>
                            <a:gd name="connsiteX9" fmla="*/ 266326 w 640284"/>
                            <a:gd name="connsiteY9" fmla="*/ 718745 h 718745"/>
                            <a:gd name="connsiteX10" fmla="*/ 230481 w 640284"/>
                            <a:gd name="connsiteY10" fmla="*/ 707618 h 718745"/>
                            <a:gd name="connsiteX11" fmla="*/ 0 w 640284"/>
                            <a:gd name="connsiteY11" fmla="*/ 359903 h 718745"/>
                            <a:gd name="connsiteX12" fmla="*/ 230481 w 640284"/>
                            <a:gd name="connsiteY12" fmla="*/ 12188 h 7187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640284" h="718745">
                              <a:moveTo>
                                <a:pt x="636544" y="380544"/>
                              </a:moveTo>
                              <a:lnTo>
                                <a:pt x="640284" y="384424"/>
                              </a:lnTo>
                              <a:lnTo>
                                <a:pt x="635744" y="388482"/>
                              </a:lnTo>
                              <a:close/>
                              <a:moveTo>
                                <a:pt x="269743" y="0"/>
                              </a:moveTo>
                              <a:lnTo>
                                <a:pt x="365940" y="99801"/>
                              </a:lnTo>
                              <a:lnTo>
                                <a:pt x="324719" y="103957"/>
                              </a:lnTo>
                              <a:cubicBezTo>
                                <a:pt x="205670" y="128318"/>
                                <a:pt x="116117" y="233652"/>
                                <a:pt x="116117" y="359903"/>
                              </a:cubicBezTo>
                              <a:cubicBezTo>
                                <a:pt x="116117" y="486154"/>
                                <a:pt x="205670" y="591488"/>
                                <a:pt x="324719" y="615849"/>
                              </a:cubicBezTo>
                              <a:lnTo>
                                <a:pt x="375675" y="620986"/>
                              </a:lnTo>
                              <a:lnTo>
                                <a:pt x="266326" y="718745"/>
                              </a:lnTo>
                              <a:lnTo>
                                <a:pt x="230481" y="707618"/>
                              </a:lnTo>
                              <a:cubicBezTo>
                                <a:pt x="95037" y="650330"/>
                                <a:pt x="0" y="516215"/>
                                <a:pt x="0" y="359903"/>
                              </a:cubicBezTo>
                              <a:cubicBezTo>
                                <a:pt x="0" y="203591"/>
                                <a:pt x="95037" y="69476"/>
                                <a:pt x="230481" y="12188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83" name="Group 82"/>
                      <p:cNvGrpSpPr/>
                      <p:nvPr/>
                    </p:nvGrpSpPr>
                    <p:grpSpPr>
                      <a:xfrm>
                        <a:off x="3648075" y="2042338"/>
                        <a:ext cx="3534752" cy="3714078"/>
                        <a:chOff x="2514599" y="1314958"/>
                        <a:chExt cx="4216402" cy="4430310"/>
                      </a:xfrm>
                      <a:grpFill/>
                    </p:grpSpPr>
                    <p:sp>
                      <p:nvSpPr>
                        <p:cNvPr id="84" name="Freeform 83"/>
                        <p:cNvSpPr/>
                        <p:nvPr/>
                      </p:nvSpPr>
                      <p:spPr>
                        <a:xfrm>
                          <a:off x="2514599" y="1314958"/>
                          <a:ext cx="2607872" cy="3688842"/>
                        </a:xfrm>
                        <a:custGeom>
                          <a:avLst/>
                          <a:gdLst>
                            <a:gd name="connsiteX0" fmla="*/ 838200 w 2607872"/>
                            <a:gd name="connsiteY0" fmla="*/ 0 h 3688842"/>
                            <a:gd name="connsiteX1" fmla="*/ 857623 w 2607872"/>
                            <a:gd name="connsiteY1" fmla="*/ 0 h 3688842"/>
                            <a:gd name="connsiteX2" fmla="*/ 2501900 w 2607872"/>
                            <a:gd name="connsiteY2" fmla="*/ 1181100 h 3688842"/>
                            <a:gd name="connsiteX3" fmla="*/ 2603500 w 2607872"/>
                            <a:gd name="connsiteY3" fmla="*/ 1415542 h 3688842"/>
                            <a:gd name="connsiteX4" fmla="*/ 2603500 w 2607872"/>
                            <a:gd name="connsiteY4" fmla="*/ 2279142 h 3688842"/>
                            <a:gd name="connsiteX5" fmla="*/ 2425700 w 2607872"/>
                            <a:gd name="connsiteY5" fmla="*/ 2533142 h 3688842"/>
                            <a:gd name="connsiteX6" fmla="*/ 857623 w 2607872"/>
                            <a:gd name="connsiteY6" fmla="*/ 3688842 h 3688842"/>
                            <a:gd name="connsiteX7" fmla="*/ 838200 w 2607872"/>
                            <a:gd name="connsiteY7" fmla="*/ 3688842 h 3688842"/>
                            <a:gd name="connsiteX8" fmla="*/ 602877 w 2607872"/>
                            <a:gd name="connsiteY8" fmla="*/ 0 h 3688842"/>
                            <a:gd name="connsiteX9" fmla="*/ 685800 w 2607872"/>
                            <a:gd name="connsiteY9" fmla="*/ 0 h 3688842"/>
                            <a:gd name="connsiteX10" fmla="*/ 685800 w 2607872"/>
                            <a:gd name="connsiteY10" fmla="*/ 3688842 h 3688842"/>
                            <a:gd name="connsiteX11" fmla="*/ 602877 w 2607872"/>
                            <a:gd name="connsiteY11" fmla="*/ 3688842 h 3688842"/>
                            <a:gd name="connsiteX12" fmla="*/ 576169 w 2607872"/>
                            <a:gd name="connsiteY12" fmla="*/ 3662134 h 3688842"/>
                            <a:gd name="connsiteX13" fmla="*/ 576169 w 2607872"/>
                            <a:gd name="connsiteY13" fmla="*/ 2358211 h 3688842"/>
                            <a:gd name="connsiteX14" fmla="*/ 292100 w 2607872"/>
                            <a:gd name="connsiteY14" fmla="*/ 2263521 h 3688842"/>
                            <a:gd name="connsiteX15" fmla="*/ 12700 w 2607872"/>
                            <a:gd name="connsiteY15" fmla="*/ 2022221 h 3688842"/>
                            <a:gd name="connsiteX16" fmla="*/ 0 w 2607872"/>
                            <a:gd name="connsiteY16" fmla="*/ 1704721 h 3688842"/>
                            <a:gd name="connsiteX17" fmla="*/ 254000 w 2607872"/>
                            <a:gd name="connsiteY17" fmla="*/ 1412621 h 3688842"/>
                            <a:gd name="connsiteX18" fmla="*/ 576169 w 2607872"/>
                            <a:gd name="connsiteY18" fmla="*/ 1332079 h 3688842"/>
                            <a:gd name="connsiteX19" fmla="*/ 576169 w 2607872"/>
                            <a:gd name="connsiteY19" fmla="*/ 26708 h 3688842"/>
                            <a:gd name="connsiteX20" fmla="*/ 602877 w 2607872"/>
                            <a:gd name="connsiteY20" fmla="*/ 0 h 36888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2607872" h="3688842">
                              <a:moveTo>
                                <a:pt x="838200" y="0"/>
                              </a:moveTo>
                              <a:lnTo>
                                <a:pt x="857623" y="0"/>
                              </a:lnTo>
                              <a:cubicBezTo>
                                <a:pt x="907427" y="323850"/>
                                <a:pt x="1918821" y="1275376"/>
                                <a:pt x="2501900" y="1181100"/>
                              </a:cubicBezTo>
                              <a:cubicBezTo>
                                <a:pt x="2620433" y="1174581"/>
                                <a:pt x="2611967" y="1269661"/>
                                <a:pt x="2603500" y="1415542"/>
                              </a:cubicBezTo>
                              <a:lnTo>
                                <a:pt x="2603500" y="2279142"/>
                              </a:lnTo>
                              <a:cubicBezTo>
                                <a:pt x="2595033" y="2461175"/>
                                <a:pt x="2561167" y="2490809"/>
                                <a:pt x="2425700" y="2533142"/>
                              </a:cubicBezTo>
                              <a:cubicBezTo>
                                <a:pt x="1652120" y="2655909"/>
                                <a:pt x="1023844" y="3312075"/>
                                <a:pt x="857623" y="3688842"/>
                              </a:cubicBezTo>
                              <a:lnTo>
                                <a:pt x="838200" y="3688842"/>
                              </a:lnTo>
                              <a:close/>
                              <a:moveTo>
                                <a:pt x="602877" y="0"/>
                              </a:moveTo>
                              <a:lnTo>
                                <a:pt x="685800" y="0"/>
                              </a:lnTo>
                              <a:lnTo>
                                <a:pt x="685800" y="3688842"/>
                              </a:lnTo>
                              <a:lnTo>
                                <a:pt x="602877" y="3688842"/>
                              </a:lnTo>
                              <a:cubicBezTo>
                                <a:pt x="588127" y="3688842"/>
                                <a:pt x="576169" y="3676884"/>
                                <a:pt x="576169" y="3662134"/>
                              </a:cubicBezTo>
                              <a:lnTo>
                                <a:pt x="576169" y="2358211"/>
                              </a:lnTo>
                              <a:lnTo>
                                <a:pt x="292100" y="2263521"/>
                              </a:lnTo>
                              <a:cubicBezTo>
                                <a:pt x="110067" y="2183088"/>
                                <a:pt x="29633" y="2102654"/>
                                <a:pt x="12700" y="2022221"/>
                              </a:cubicBezTo>
                              <a:lnTo>
                                <a:pt x="0" y="1704721"/>
                              </a:lnTo>
                              <a:cubicBezTo>
                                <a:pt x="46567" y="1531154"/>
                                <a:pt x="80433" y="1459188"/>
                                <a:pt x="254000" y="1412621"/>
                              </a:cubicBezTo>
                              <a:lnTo>
                                <a:pt x="576169" y="1332079"/>
                              </a:lnTo>
                              <a:lnTo>
                                <a:pt x="576169" y="26708"/>
                              </a:lnTo>
                              <a:cubicBezTo>
                                <a:pt x="576169" y="11958"/>
                                <a:pt x="588127" y="0"/>
                                <a:pt x="602877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4847762" y="2463799"/>
                          <a:ext cx="1883239" cy="3281469"/>
                          <a:chOff x="4847762" y="2463799"/>
                          <a:chExt cx="1883239" cy="3281469"/>
                        </a:xfrm>
                        <a:grpFill/>
                      </p:grpSpPr>
                      <p:sp>
                        <p:nvSpPr>
                          <p:cNvPr id="86" name="Rounded Rectangle 85"/>
                          <p:cNvSpPr/>
                          <p:nvPr/>
                        </p:nvSpPr>
                        <p:spPr>
                          <a:xfrm>
                            <a:off x="5232400" y="2463799"/>
                            <a:ext cx="1054100" cy="1438529"/>
                          </a:xfrm>
                          <a:prstGeom prst="roundRect">
                            <a:avLst>
                              <a:gd name="adj" fmla="val 7831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35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" name="Freeform 86"/>
                          <p:cNvSpPr/>
                          <p:nvPr/>
                        </p:nvSpPr>
                        <p:spPr>
                          <a:xfrm>
                            <a:off x="6413501" y="2541049"/>
                            <a:ext cx="317500" cy="1322131"/>
                          </a:xfrm>
                          <a:custGeom>
                            <a:avLst/>
                            <a:gdLst>
                              <a:gd name="connsiteX0" fmla="*/ 2133600 w 2451100"/>
                              <a:gd name="connsiteY0" fmla="*/ 39149 h 1400428"/>
                              <a:gd name="connsiteX1" fmla="*/ 2137480 w 2451100"/>
                              <a:gd name="connsiteY1" fmla="*/ 40353 h 1400428"/>
                              <a:gd name="connsiteX2" fmla="*/ 2451100 w 2451100"/>
                              <a:gd name="connsiteY2" fmla="*/ 513495 h 1400428"/>
                              <a:gd name="connsiteX3" fmla="*/ 2451100 w 2451100"/>
                              <a:gd name="connsiteY3" fmla="*/ 886933 h 1400428"/>
                              <a:gd name="connsiteX4" fmla="*/ 2137480 w 2451100"/>
                              <a:gd name="connsiteY4" fmla="*/ 1360075 h 1400428"/>
                              <a:gd name="connsiteX5" fmla="*/ 2133600 w 2451100"/>
                              <a:gd name="connsiteY5" fmla="*/ 1361280 h 1400428"/>
                              <a:gd name="connsiteX6" fmla="*/ 513495 w 2451100"/>
                              <a:gd name="connsiteY6" fmla="*/ 0 h 1400428"/>
                              <a:gd name="connsiteX7" fmla="*/ 825500 w 2451100"/>
                              <a:gd name="connsiteY7" fmla="*/ 0 h 1400428"/>
                              <a:gd name="connsiteX8" fmla="*/ 825500 w 2451100"/>
                              <a:gd name="connsiteY8" fmla="*/ 1400428 h 1400428"/>
                              <a:gd name="connsiteX9" fmla="*/ 513495 w 2451100"/>
                              <a:gd name="connsiteY9" fmla="*/ 1400428 h 1400428"/>
                              <a:gd name="connsiteX10" fmla="*/ 0 w 2451100"/>
                              <a:gd name="connsiteY10" fmla="*/ 886933 h 1400428"/>
                              <a:gd name="connsiteX11" fmla="*/ 0 w 2451100"/>
                              <a:gd name="connsiteY11" fmla="*/ 513495 h 1400428"/>
                              <a:gd name="connsiteX12" fmla="*/ 513495 w 2451100"/>
                              <a:gd name="connsiteY12" fmla="*/ 0 h 1400428"/>
                              <a:gd name="connsiteX0" fmla="*/ 2133600 w 2451100"/>
                              <a:gd name="connsiteY0" fmla="*/ 39149 h 1400428"/>
                              <a:gd name="connsiteX1" fmla="*/ 2137480 w 2451100"/>
                              <a:gd name="connsiteY1" fmla="*/ 40353 h 1400428"/>
                              <a:gd name="connsiteX2" fmla="*/ 2451100 w 2451100"/>
                              <a:gd name="connsiteY2" fmla="*/ 513495 h 1400428"/>
                              <a:gd name="connsiteX3" fmla="*/ 2451100 w 2451100"/>
                              <a:gd name="connsiteY3" fmla="*/ 886933 h 1400428"/>
                              <a:gd name="connsiteX4" fmla="*/ 2137480 w 2451100"/>
                              <a:gd name="connsiteY4" fmla="*/ 1360075 h 1400428"/>
                              <a:gd name="connsiteX5" fmla="*/ 2133600 w 2451100"/>
                              <a:gd name="connsiteY5" fmla="*/ 1361280 h 1400428"/>
                              <a:gd name="connsiteX6" fmla="*/ 2133600 w 2451100"/>
                              <a:gd name="connsiteY6" fmla="*/ 39149 h 1400428"/>
                              <a:gd name="connsiteX7" fmla="*/ 513495 w 2451100"/>
                              <a:gd name="connsiteY7" fmla="*/ 0 h 1400428"/>
                              <a:gd name="connsiteX8" fmla="*/ 825500 w 2451100"/>
                              <a:gd name="connsiteY8" fmla="*/ 0 h 1400428"/>
                              <a:gd name="connsiteX9" fmla="*/ 825500 w 2451100"/>
                              <a:gd name="connsiteY9" fmla="*/ 1400428 h 1400428"/>
                              <a:gd name="connsiteX10" fmla="*/ 513495 w 2451100"/>
                              <a:gd name="connsiteY10" fmla="*/ 1400428 h 1400428"/>
                              <a:gd name="connsiteX11" fmla="*/ 0 w 2451100"/>
                              <a:gd name="connsiteY11" fmla="*/ 886933 h 1400428"/>
                              <a:gd name="connsiteX12" fmla="*/ 513495 w 2451100"/>
                              <a:gd name="connsiteY12" fmla="*/ 0 h 1400428"/>
                              <a:gd name="connsiteX0" fmla="*/ 1659106 w 1976606"/>
                              <a:gd name="connsiteY0" fmla="*/ 39149 h 1400428"/>
                              <a:gd name="connsiteX1" fmla="*/ 1662986 w 1976606"/>
                              <a:gd name="connsiteY1" fmla="*/ 40353 h 1400428"/>
                              <a:gd name="connsiteX2" fmla="*/ 1976606 w 1976606"/>
                              <a:gd name="connsiteY2" fmla="*/ 513495 h 1400428"/>
                              <a:gd name="connsiteX3" fmla="*/ 1976606 w 1976606"/>
                              <a:gd name="connsiteY3" fmla="*/ 886933 h 1400428"/>
                              <a:gd name="connsiteX4" fmla="*/ 1662986 w 1976606"/>
                              <a:gd name="connsiteY4" fmla="*/ 1360075 h 1400428"/>
                              <a:gd name="connsiteX5" fmla="*/ 1659106 w 1976606"/>
                              <a:gd name="connsiteY5" fmla="*/ 1361280 h 1400428"/>
                              <a:gd name="connsiteX6" fmla="*/ 1659106 w 1976606"/>
                              <a:gd name="connsiteY6" fmla="*/ 39149 h 1400428"/>
                              <a:gd name="connsiteX7" fmla="*/ 39001 w 1976606"/>
                              <a:gd name="connsiteY7" fmla="*/ 0 h 1400428"/>
                              <a:gd name="connsiteX8" fmla="*/ 351006 w 1976606"/>
                              <a:gd name="connsiteY8" fmla="*/ 0 h 1400428"/>
                              <a:gd name="connsiteX9" fmla="*/ 351006 w 1976606"/>
                              <a:gd name="connsiteY9" fmla="*/ 1400428 h 1400428"/>
                              <a:gd name="connsiteX10" fmla="*/ 39001 w 1976606"/>
                              <a:gd name="connsiteY10" fmla="*/ 1400428 h 1400428"/>
                              <a:gd name="connsiteX11" fmla="*/ 39001 w 1976606"/>
                              <a:gd name="connsiteY11" fmla="*/ 0 h 1400428"/>
                              <a:gd name="connsiteX0" fmla="*/ 1620105 w 1937605"/>
                              <a:gd name="connsiteY0" fmla="*/ 39149 h 1400428"/>
                              <a:gd name="connsiteX1" fmla="*/ 1623985 w 1937605"/>
                              <a:gd name="connsiteY1" fmla="*/ 40353 h 1400428"/>
                              <a:gd name="connsiteX2" fmla="*/ 1937605 w 1937605"/>
                              <a:gd name="connsiteY2" fmla="*/ 513495 h 1400428"/>
                              <a:gd name="connsiteX3" fmla="*/ 1937605 w 1937605"/>
                              <a:gd name="connsiteY3" fmla="*/ 886933 h 1400428"/>
                              <a:gd name="connsiteX4" fmla="*/ 1623985 w 1937605"/>
                              <a:gd name="connsiteY4" fmla="*/ 1360075 h 1400428"/>
                              <a:gd name="connsiteX5" fmla="*/ 1620105 w 1937605"/>
                              <a:gd name="connsiteY5" fmla="*/ 1361280 h 1400428"/>
                              <a:gd name="connsiteX6" fmla="*/ 1620105 w 1937605"/>
                              <a:gd name="connsiteY6" fmla="*/ 39149 h 1400428"/>
                              <a:gd name="connsiteX7" fmla="*/ 0 w 1937605"/>
                              <a:gd name="connsiteY7" fmla="*/ 0 h 1400428"/>
                              <a:gd name="connsiteX8" fmla="*/ 312005 w 1937605"/>
                              <a:gd name="connsiteY8" fmla="*/ 0 h 1400428"/>
                              <a:gd name="connsiteX9" fmla="*/ 312005 w 1937605"/>
                              <a:gd name="connsiteY9" fmla="*/ 1400428 h 1400428"/>
                              <a:gd name="connsiteX10" fmla="*/ 0 w 1937605"/>
                              <a:gd name="connsiteY10" fmla="*/ 0 h 1400428"/>
                              <a:gd name="connsiteX0" fmla="*/ 1620105 w 1937605"/>
                              <a:gd name="connsiteY0" fmla="*/ 39149 h 1361280"/>
                              <a:gd name="connsiteX1" fmla="*/ 1623985 w 1937605"/>
                              <a:gd name="connsiteY1" fmla="*/ 40353 h 1361280"/>
                              <a:gd name="connsiteX2" fmla="*/ 1937605 w 1937605"/>
                              <a:gd name="connsiteY2" fmla="*/ 513495 h 1361280"/>
                              <a:gd name="connsiteX3" fmla="*/ 1937605 w 1937605"/>
                              <a:gd name="connsiteY3" fmla="*/ 886933 h 1361280"/>
                              <a:gd name="connsiteX4" fmla="*/ 1623985 w 1937605"/>
                              <a:gd name="connsiteY4" fmla="*/ 1360075 h 1361280"/>
                              <a:gd name="connsiteX5" fmla="*/ 1620105 w 1937605"/>
                              <a:gd name="connsiteY5" fmla="*/ 1361280 h 1361280"/>
                              <a:gd name="connsiteX6" fmla="*/ 1620105 w 1937605"/>
                              <a:gd name="connsiteY6" fmla="*/ 39149 h 1361280"/>
                              <a:gd name="connsiteX7" fmla="*/ 0 w 1937605"/>
                              <a:gd name="connsiteY7" fmla="*/ 0 h 1361280"/>
                              <a:gd name="connsiteX8" fmla="*/ 312005 w 1937605"/>
                              <a:gd name="connsiteY8" fmla="*/ 0 h 1361280"/>
                              <a:gd name="connsiteX9" fmla="*/ 0 w 1937605"/>
                              <a:gd name="connsiteY9" fmla="*/ 0 h 1361280"/>
                              <a:gd name="connsiteX0" fmla="*/ 0 w 317500"/>
                              <a:gd name="connsiteY0" fmla="*/ 0 h 1322131"/>
                              <a:gd name="connsiteX1" fmla="*/ 3880 w 317500"/>
                              <a:gd name="connsiteY1" fmla="*/ 1204 h 1322131"/>
                              <a:gd name="connsiteX2" fmla="*/ 317500 w 317500"/>
                              <a:gd name="connsiteY2" fmla="*/ 474346 h 1322131"/>
                              <a:gd name="connsiteX3" fmla="*/ 317500 w 317500"/>
                              <a:gd name="connsiteY3" fmla="*/ 847784 h 1322131"/>
                              <a:gd name="connsiteX4" fmla="*/ 3880 w 317500"/>
                              <a:gd name="connsiteY4" fmla="*/ 1320926 h 1322131"/>
                              <a:gd name="connsiteX5" fmla="*/ 0 w 317500"/>
                              <a:gd name="connsiteY5" fmla="*/ 1322131 h 1322131"/>
                              <a:gd name="connsiteX6" fmla="*/ 0 w 317500"/>
                              <a:gd name="connsiteY6" fmla="*/ 0 h 13221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17500" h="1322131">
                                <a:moveTo>
                                  <a:pt x="0" y="0"/>
                                </a:moveTo>
                                <a:lnTo>
                                  <a:pt x="3880" y="1204"/>
                                </a:lnTo>
                                <a:cubicBezTo>
                                  <a:pt x="188182" y="79157"/>
                                  <a:pt x="317500" y="261650"/>
                                  <a:pt x="317500" y="474346"/>
                                </a:cubicBezTo>
                                <a:lnTo>
                                  <a:pt x="317500" y="847784"/>
                                </a:lnTo>
                                <a:cubicBezTo>
                                  <a:pt x="317500" y="1060480"/>
                                  <a:pt x="188182" y="1242973"/>
                                  <a:pt x="3880" y="1320926"/>
                                </a:cubicBezTo>
                                <a:lnTo>
                                  <a:pt x="0" y="132213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35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" name="Rectangle 12"/>
                          <p:cNvSpPr/>
                          <p:nvPr/>
                        </p:nvSpPr>
                        <p:spPr>
                          <a:xfrm>
                            <a:off x="4847762" y="4051300"/>
                            <a:ext cx="1311737" cy="1693968"/>
                          </a:xfrm>
                          <a:custGeom>
                            <a:avLst/>
                            <a:gdLst>
                              <a:gd name="connsiteX0" fmla="*/ 0 w 3200400"/>
                              <a:gd name="connsiteY0" fmla="*/ 0 h 2451100"/>
                              <a:gd name="connsiteX1" fmla="*/ 3200400 w 3200400"/>
                              <a:gd name="connsiteY1" fmla="*/ 0 h 2451100"/>
                              <a:gd name="connsiteX2" fmla="*/ 3200400 w 3200400"/>
                              <a:gd name="connsiteY2" fmla="*/ 2451100 h 2451100"/>
                              <a:gd name="connsiteX3" fmla="*/ 0 w 3200400"/>
                              <a:gd name="connsiteY3" fmla="*/ 2451100 h 2451100"/>
                              <a:gd name="connsiteX4" fmla="*/ 0 w 3200400"/>
                              <a:gd name="connsiteY4" fmla="*/ 0 h 2451100"/>
                              <a:gd name="connsiteX0" fmla="*/ 0 w 3200400"/>
                              <a:gd name="connsiteY0" fmla="*/ 114300 h 2565400"/>
                              <a:gd name="connsiteX1" fmla="*/ 1879600 w 3200400"/>
                              <a:gd name="connsiteY1" fmla="*/ 0 h 2565400"/>
                              <a:gd name="connsiteX2" fmla="*/ 3200400 w 3200400"/>
                              <a:gd name="connsiteY2" fmla="*/ 2565400 h 2565400"/>
                              <a:gd name="connsiteX3" fmla="*/ 0 w 3200400"/>
                              <a:gd name="connsiteY3" fmla="*/ 2565400 h 2565400"/>
                              <a:gd name="connsiteX4" fmla="*/ 0 w 3200400"/>
                              <a:gd name="connsiteY4" fmla="*/ 114300 h 2565400"/>
                              <a:gd name="connsiteX0" fmla="*/ 965200 w 3200400"/>
                              <a:gd name="connsiteY0" fmla="*/ 25400 h 2565400"/>
                              <a:gd name="connsiteX1" fmla="*/ 1879600 w 3200400"/>
                              <a:gd name="connsiteY1" fmla="*/ 0 h 2565400"/>
                              <a:gd name="connsiteX2" fmla="*/ 3200400 w 3200400"/>
                              <a:gd name="connsiteY2" fmla="*/ 2565400 h 2565400"/>
                              <a:gd name="connsiteX3" fmla="*/ 0 w 3200400"/>
                              <a:gd name="connsiteY3" fmla="*/ 2565400 h 2565400"/>
                              <a:gd name="connsiteX4" fmla="*/ 965200 w 3200400"/>
                              <a:gd name="connsiteY4" fmla="*/ 25400 h 2565400"/>
                              <a:gd name="connsiteX0" fmla="*/ 965200 w 3200400"/>
                              <a:gd name="connsiteY0" fmla="*/ 0 h 2565400"/>
                              <a:gd name="connsiteX1" fmla="*/ 1879600 w 3200400"/>
                              <a:gd name="connsiteY1" fmla="*/ 0 h 2565400"/>
                              <a:gd name="connsiteX2" fmla="*/ 3200400 w 3200400"/>
                              <a:gd name="connsiteY2" fmla="*/ 2565400 h 2565400"/>
                              <a:gd name="connsiteX3" fmla="*/ 0 w 3200400"/>
                              <a:gd name="connsiteY3" fmla="*/ 2565400 h 2565400"/>
                              <a:gd name="connsiteX4" fmla="*/ 965200 w 3200400"/>
                              <a:gd name="connsiteY4" fmla="*/ 0 h 2565400"/>
                              <a:gd name="connsiteX0" fmla="*/ 444500 w 2679700"/>
                              <a:gd name="connsiteY0" fmla="*/ 0 h 2565400"/>
                              <a:gd name="connsiteX1" fmla="*/ 1358900 w 2679700"/>
                              <a:gd name="connsiteY1" fmla="*/ 0 h 2565400"/>
                              <a:gd name="connsiteX2" fmla="*/ 2679700 w 2679700"/>
                              <a:gd name="connsiteY2" fmla="*/ 2565400 h 2565400"/>
                              <a:gd name="connsiteX3" fmla="*/ 0 w 2679700"/>
                              <a:gd name="connsiteY3" fmla="*/ 1473200 h 2565400"/>
                              <a:gd name="connsiteX4" fmla="*/ 444500 w 2679700"/>
                              <a:gd name="connsiteY4" fmla="*/ 0 h 2565400"/>
                              <a:gd name="connsiteX0" fmla="*/ 444500 w 1358900"/>
                              <a:gd name="connsiteY0" fmla="*/ 0 h 1612900"/>
                              <a:gd name="connsiteX1" fmla="*/ 1358900 w 1358900"/>
                              <a:gd name="connsiteY1" fmla="*/ 0 h 1612900"/>
                              <a:gd name="connsiteX2" fmla="*/ 444500 w 1358900"/>
                              <a:gd name="connsiteY2" fmla="*/ 1612900 h 1612900"/>
                              <a:gd name="connsiteX3" fmla="*/ 0 w 1358900"/>
                              <a:gd name="connsiteY3" fmla="*/ 1473200 h 1612900"/>
                              <a:gd name="connsiteX4" fmla="*/ 444500 w 1358900"/>
                              <a:gd name="connsiteY4" fmla="*/ 0 h 1612900"/>
                              <a:gd name="connsiteX0" fmla="*/ 444500 w 1308100"/>
                              <a:gd name="connsiteY0" fmla="*/ 12700 h 1625600"/>
                              <a:gd name="connsiteX1" fmla="*/ 1308100 w 1308100"/>
                              <a:gd name="connsiteY1" fmla="*/ 0 h 1625600"/>
                              <a:gd name="connsiteX2" fmla="*/ 444500 w 1308100"/>
                              <a:gd name="connsiteY2" fmla="*/ 1625600 h 1625600"/>
                              <a:gd name="connsiteX3" fmla="*/ 0 w 1308100"/>
                              <a:gd name="connsiteY3" fmla="*/ 1485900 h 1625600"/>
                              <a:gd name="connsiteX4" fmla="*/ 444500 w 1308100"/>
                              <a:gd name="connsiteY4" fmla="*/ 12700 h 1625600"/>
                              <a:gd name="connsiteX0" fmla="*/ 444500 w 1308100"/>
                              <a:gd name="connsiteY0" fmla="*/ 12700 h 1671406"/>
                              <a:gd name="connsiteX1" fmla="*/ 1308100 w 1308100"/>
                              <a:gd name="connsiteY1" fmla="*/ 0 h 1671406"/>
                              <a:gd name="connsiteX2" fmla="*/ 444500 w 1308100"/>
                              <a:gd name="connsiteY2" fmla="*/ 1625600 h 1671406"/>
                              <a:gd name="connsiteX3" fmla="*/ 0 w 1308100"/>
                              <a:gd name="connsiteY3" fmla="*/ 1485900 h 1671406"/>
                              <a:gd name="connsiteX4" fmla="*/ 444500 w 1308100"/>
                              <a:gd name="connsiteY4" fmla="*/ 12700 h 1671406"/>
                              <a:gd name="connsiteX0" fmla="*/ 447017 w 1310617"/>
                              <a:gd name="connsiteY0" fmla="*/ 12700 h 1689379"/>
                              <a:gd name="connsiteX1" fmla="*/ 1310617 w 1310617"/>
                              <a:gd name="connsiteY1" fmla="*/ 0 h 1689379"/>
                              <a:gd name="connsiteX2" fmla="*/ 447017 w 1310617"/>
                              <a:gd name="connsiteY2" fmla="*/ 1625600 h 1689379"/>
                              <a:gd name="connsiteX3" fmla="*/ 2517 w 1310617"/>
                              <a:gd name="connsiteY3" fmla="*/ 1485900 h 1689379"/>
                              <a:gd name="connsiteX4" fmla="*/ 447017 w 1310617"/>
                              <a:gd name="connsiteY4" fmla="*/ 12700 h 1689379"/>
                              <a:gd name="connsiteX0" fmla="*/ 447017 w 1310617"/>
                              <a:gd name="connsiteY0" fmla="*/ 12700 h 1689379"/>
                              <a:gd name="connsiteX1" fmla="*/ 1310617 w 1310617"/>
                              <a:gd name="connsiteY1" fmla="*/ 0 h 1689379"/>
                              <a:gd name="connsiteX2" fmla="*/ 447017 w 1310617"/>
                              <a:gd name="connsiteY2" fmla="*/ 1625600 h 1689379"/>
                              <a:gd name="connsiteX3" fmla="*/ 2517 w 1310617"/>
                              <a:gd name="connsiteY3" fmla="*/ 1485900 h 1689379"/>
                              <a:gd name="connsiteX4" fmla="*/ 447017 w 1310617"/>
                              <a:gd name="connsiteY4" fmla="*/ 12700 h 1689379"/>
                              <a:gd name="connsiteX0" fmla="*/ 447281 w 1310881"/>
                              <a:gd name="connsiteY0" fmla="*/ 12700 h 1679724"/>
                              <a:gd name="connsiteX1" fmla="*/ 1310881 w 1310881"/>
                              <a:gd name="connsiteY1" fmla="*/ 0 h 1679724"/>
                              <a:gd name="connsiteX2" fmla="*/ 421881 w 1310881"/>
                              <a:gd name="connsiteY2" fmla="*/ 1612900 h 1679724"/>
                              <a:gd name="connsiteX3" fmla="*/ 2781 w 1310881"/>
                              <a:gd name="connsiteY3" fmla="*/ 1485900 h 1679724"/>
                              <a:gd name="connsiteX4" fmla="*/ 447281 w 1310881"/>
                              <a:gd name="connsiteY4" fmla="*/ 12700 h 1679724"/>
                              <a:gd name="connsiteX0" fmla="*/ 446541 w 1310141"/>
                              <a:gd name="connsiteY0" fmla="*/ 12700 h 1724868"/>
                              <a:gd name="connsiteX1" fmla="*/ 1310141 w 1310141"/>
                              <a:gd name="connsiteY1" fmla="*/ 0 h 1724868"/>
                              <a:gd name="connsiteX2" fmla="*/ 421141 w 1310141"/>
                              <a:gd name="connsiteY2" fmla="*/ 1612900 h 1724868"/>
                              <a:gd name="connsiteX3" fmla="*/ 2041 w 1310141"/>
                              <a:gd name="connsiteY3" fmla="*/ 1485900 h 1724868"/>
                              <a:gd name="connsiteX4" fmla="*/ 446541 w 1310141"/>
                              <a:gd name="connsiteY4" fmla="*/ 12700 h 1724868"/>
                              <a:gd name="connsiteX0" fmla="*/ 446395 w 1309995"/>
                              <a:gd name="connsiteY0" fmla="*/ 12700 h 1696652"/>
                              <a:gd name="connsiteX1" fmla="*/ 1309995 w 1309995"/>
                              <a:gd name="connsiteY1" fmla="*/ 0 h 1696652"/>
                              <a:gd name="connsiteX2" fmla="*/ 420995 w 1309995"/>
                              <a:gd name="connsiteY2" fmla="*/ 1612900 h 1696652"/>
                              <a:gd name="connsiteX3" fmla="*/ 1895 w 1309995"/>
                              <a:gd name="connsiteY3" fmla="*/ 1485900 h 1696652"/>
                              <a:gd name="connsiteX4" fmla="*/ 446395 w 1309995"/>
                              <a:gd name="connsiteY4" fmla="*/ 12700 h 1696652"/>
                              <a:gd name="connsiteX0" fmla="*/ 484495 w 1309995"/>
                              <a:gd name="connsiteY0" fmla="*/ 12700 h 1696652"/>
                              <a:gd name="connsiteX1" fmla="*/ 1309995 w 1309995"/>
                              <a:gd name="connsiteY1" fmla="*/ 0 h 1696652"/>
                              <a:gd name="connsiteX2" fmla="*/ 420995 w 1309995"/>
                              <a:gd name="connsiteY2" fmla="*/ 1612900 h 1696652"/>
                              <a:gd name="connsiteX3" fmla="*/ 1895 w 1309995"/>
                              <a:gd name="connsiteY3" fmla="*/ 1485900 h 1696652"/>
                              <a:gd name="connsiteX4" fmla="*/ 484495 w 1309995"/>
                              <a:gd name="connsiteY4" fmla="*/ 12700 h 1696652"/>
                              <a:gd name="connsiteX0" fmla="*/ 486237 w 1311737"/>
                              <a:gd name="connsiteY0" fmla="*/ 12700 h 1693968"/>
                              <a:gd name="connsiteX1" fmla="*/ 1311737 w 1311737"/>
                              <a:gd name="connsiteY1" fmla="*/ 0 h 1693968"/>
                              <a:gd name="connsiteX2" fmla="*/ 422737 w 1311737"/>
                              <a:gd name="connsiteY2" fmla="*/ 1612900 h 1693968"/>
                              <a:gd name="connsiteX3" fmla="*/ 3637 w 1311737"/>
                              <a:gd name="connsiteY3" fmla="*/ 1485900 h 1693968"/>
                              <a:gd name="connsiteX4" fmla="*/ 486237 w 1311737"/>
                              <a:gd name="connsiteY4" fmla="*/ 12700 h 16939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11737" h="1693968">
                                <a:moveTo>
                                  <a:pt x="486237" y="12700"/>
                                </a:moveTo>
                                <a:lnTo>
                                  <a:pt x="1311737" y="0"/>
                                </a:lnTo>
                                <a:lnTo>
                                  <a:pt x="422737" y="1612900"/>
                                </a:lnTo>
                                <a:cubicBezTo>
                                  <a:pt x="299970" y="1794933"/>
                                  <a:pt x="-38696" y="1634067"/>
                                  <a:pt x="3637" y="1485900"/>
                                </a:cubicBezTo>
                                <a:lnTo>
                                  <a:pt x="486237" y="127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35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8128000" y="4618905"/>
                  <a:ext cx="3225800" cy="1524448"/>
                  <a:chOff x="8128000" y="4618905"/>
                  <a:chExt cx="3225800" cy="152444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8128000" y="4618906"/>
                    <a:ext cx="3225800" cy="15244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8294107" y="4618905"/>
                    <a:ext cx="2846204" cy="1512472"/>
                    <a:chOff x="8294107" y="4618905"/>
                    <a:chExt cx="2846204" cy="1512472"/>
                  </a:xfrm>
                </p:grpSpPr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294107" y="4618905"/>
                      <a:ext cx="2846204" cy="11529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a transformation and change agenda</a:t>
                      </a:r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0406991" y="5572115"/>
                      <a:ext cx="541480" cy="559262"/>
                      <a:chOff x="3235597" y="1986302"/>
                      <a:chExt cx="665098" cy="686944"/>
                    </a:xfrm>
                    <a:solidFill>
                      <a:schemeClr val="bg2"/>
                    </a:solidFill>
                  </p:grpSpPr>
                  <p:sp>
                    <p:nvSpPr>
                      <p:cNvPr id="57" name="Freeform 56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645708" y="2154499"/>
                        <a:ext cx="253426" cy="146546"/>
                      </a:xfrm>
                      <a:custGeom>
                        <a:avLst/>
                        <a:gdLst>
                          <a:gd name="connsiteX0" fmla="*/ 0 w 253426"/>
                          <a:gd name="connsiteY0" fmla="*/ 154191 h 154191"/>
                          <a:gd name="connsiteX1" fmla="*/ 0 w 253426"/>
                          <a:gd name="connsiteY1" fmla="*/ 21866 h 154191"/>
                          <a:gd name="connsiteX2" fmla="*/ 8174 w 253426"/>
                          <a:gd name="connsiteY2" fmla="*/ 15101 h 154191"/>
                          <a:gd name="connsiteX3" fmla="*/ 21870 w 253426"/>
                          <a:gd name="connsiteY3" fmla="*/ 7645 h 154191"/>
                          <a:gd name="connsiteX4" fmla="*/ 21870 w 253426"/>
                          <a:gd name="connsiteY4" fmla="*/ 132229 h 154191"/>
                          <a:gd name="connsiteX5" fmla="*/ 231556 w 253426"/>
                          <a:gd name="connsiteY5" fmla="*/ 132229 h 154191"/>
                          <a:gd name="connsiteX6" fmla="*/ 231556 w 253426"/>
                          <a:gd name="connsiteY6" fmla="*/ 0 h 154191"/>
                          <a:gd name="connsiteX7" fmla="*/ 253426 w 253426"/>
                          <a:gd name="connsiteY7" fmla="*/ 11907 h 154191"/>
                          <a:gd name="connsiteX8" fmla="*/ 253426 w 253426"/>
                          <a:gd name="connsiteY8" fmla="*/ 154191 h 154191"/>
                          <a:gd name="connsiteX9" fmla="*/ 0 w 253426"/>
                          <a:gd name="connsiteY9" fmla="*/ 154191 h 154191"/>
                          <a:gd name="connsiteX0" fmla="*/ 0 w 253426"/>
                          <a:gd name="connsiteY0" fmla="*/ 146546 h 146546"/>
                          <a:gd name="connsiteX1" fmla="*/ 0 w 253426"/>
                          <a:gd name="connsiteY1" fmla="*/ 14221 h 146546"/>
                          <a:gd name="connsiteX2" fmla="*/ 8174 w 253426"/>
                          <a:gd name="connsiteY2" fmla="*/ 7456 h 146546"/>
                          <a:gd name="connsiteX3" fmla="*/ 21870 w 253426"/>
                          <a:gd name="connsiteY3" fmla="*/ 0 h 146546"/>
                          <a:gd name="connsiteX4" fmla="*/ 21870 w 253426"/>
                          <a:gd name="connsiteY4" fmla="*/ 124584 h 146546"/>
                          <a:gd name="connsiteX5" fmla="*/ 231556 w 253426"/>
                          <a:gd name="connsiteY5" fmla="*/ 124584 h 146546"/>
                          <a:gd name="connsiteX6" fmla="*/ 253426 w 253426"/>
                          <a:gd name="connsiteY6" fmla="*/ 4262 h 146546"/>
                          <a:gd name="connsiteX7" fmla="*/ 253426 w 253426"/>
                          <a:gd name="connsiteY7" fmla="*/ 146546 h 146546"/>
                          <a:gd name="connsiteX8" fmla="*/ 0 w 253426"/>
                          <a:gd name="connsiteY8" fmla="*/ 146546 h 146546"/>
                          <a:gd name="connsiteX0" fmla="*/ 0 w 253426"/>
                          <a:gd name="connsiteY0" fmla="*/ 146546 h 146546"/>
                          <a:gd name="connsiteX1" fmla="*/ 0 w 253426"/>
                          <a:gd name="connsiteY1" fmla="*/ 14221 h 146546"/>
                          <a:gd name="connsiteX2" fmla="*/ 8174 w 253426"/>
                          <a:gd name="connsiteY2" fmla="*/ 7456 h 146546"/>
                          <a:gd name="connsiteX3" fmla="*/ 21870 w 253426"/>
                          <a:gd name="connsiteY3" fmla="*/ 0 h 146546"/>
                          <a:gd name="connsiteX4" fmla="*/ 21870 w 253426"/>
                          <a:gd name="connsiteY4" fmla="*/ 124584 h 146546"/>
                          <a:gd name="connsiteX5" fmla="*/ 231556 w 253426"/>
                          <a:gd name="connsiteY5" fmla="*/ 124584 h 146546"/>
                          <a:gd name="connsiteX6" fmla="*/ 253426 w 253426"/>
                          <a:gd name="connsiteY6" fmla="*/ 146546 h 146546"/>
                          <a:gd name="connsiteX7" fmla="*/ 0 w 253426"/>
                          <a:gd name="connsiteY7" fmla="*/ 146546 h 146546"/>
                          <a:gd name="connsiteX0" fmla="*/ 0 w 253426"/>
                          <a:gd name="connsiteY0" fmla="*/ 146546 h 146546"/>
                          <a:gd name="connsiteX1" fmla="*/ 0 w 253426"/>
                          <a:gd name="connsiteY1" fmla="*/ 14221 h 146546"/>
                          <a:gd name="connsiteX2" fmla="*/ 8174 w 253426"/>
                          <a:gd name="connsiteY2" fmla="*/ 7456 h 146546"/>
                          <a:gd name="connsiteX3" fmla="*/ 21870 w 253426"/>
                          <a:gd name="connsiteY3" fmla="*/ 0 h 146546"/>
                          <a:gd name="connsiteX4" fmla="*/ 21870 w 253426"/>
                          <a:gd name="connsiteY4" fmla="*/ 124584 h 146546"/>
                          <a:gd name="connsiteX5" fmla="*/ 231556 w 253426"/>
                          <a:gd name="connsiteY5" fmla="*/ 124584 h 146546"/>
                          <a:gd name="connsiteX6" fmla="*/ 253426 w 253426"/>
                          <a:gd name="connsiteY6" fmla="*/ 141784 h 146546"/>
                          <a:gd name="connsiteX7" fmla="*/ 0 w 253426"/>
                          <a:gd name="connsiteY7" fmla="*/ 146546 h 146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3426" h="146546">
                            <a:moveTo>
                              <a:pt x="0" y="146546"/>
                            </a:moveTo>
                            <a:lnTo>
                              <a:pt x="0" y="14221"/>
                            </a:lnTo>
                            <a:lnTo>
                              <a:pt x="8174" y="7456"/>
                            </a:lnTo>
                            <a:lnTo>
                              <a:pt x="21870" y="0"/>
                            </a:lnTo>
                            <a:lnTo>
                              <a:pt x="21870" y="124584"/>
                            </a:lnTo>
                            <a:lnTo>
                              <a:pt x="231556" y="124584"/>
                            </a:lnTo>
                            <a:lnTo>
                              <a:pt x="253426" y="141784"/>
                            </a:lnTo>
                            <a:lnTo>
                              <a:pt x="0" y="146546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755498" y="2147752"/>
                        <a:ext cx="110675" cy="2892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767403" y="2217389"/>
                        <a:ext cx="110675" cy="2892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3757879" y="2287026"/>
                        <a:ext cx="110675" cy="2892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1" name="Freeform 7891"/>
                      <p:cNvSpPr>
                        <a:spLocks/>
                      </p:cNvSpPr>
                      <p:nvPr/>
                    </p:nvSpPr>
                    <p:spPr bwMode="auto">
                      <a:xfrm rot="2700000">
                        <a:off x="3273827" y="2420416"/>
                        <a:ext cx="142160" cy="182970"/>
                      </a:xfrm>
                      <a:prstGeom prst="roundRect">
                        <a:avLst>
                          <a:gd name="adj" fmla="val 0"/>
                        </a:avLst>
                      </a:pr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2" name="Freeform 7892"/>
                      <p:cNvSpPr>
                        <a:spLocks/>
                      </p:cNvSpPr>
                      <p:nvPr/>
                    </p:nvSpPr>
                    <p:spPr bwMode="auto">
                      <a:xfrm rot="13500000">
                        <a:off x="3185221" y="2582213"/>
                        <a:ext cx="141409" cy="40658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Freeform 7893"/>
                      <p:cNvSpPr>
                        <a:spLocks/>
                      </p:cNvSpPr>
                      <p:nvPr/>
                    </p:nvSpPr>
                    <p:spPr bwMode="auto">
                      <a:xfrm rot="2700000">
                        <a:off x="3366910" y="2400913"/>
                        <a:ext cx="143081" cy="4498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Donut 63"/>
                      <p:cNvSpPr/>
                      <p:nvPr/>
                    </p:nvSpPr>
                    <p:spPr>
                      <a:xfrm>
                        <a:off x="3493809" y="2079780"/>
                        <a:ext cx="155129" cy="155128"/>
                      </a:xfrm>
                      <a:prstGeom prst="donut">
                        <a:avLst>
                          <a:gd name="adj" fmla="val 11834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492346" y="2356726"/>
                        <a:ext cx="8825" cy="5992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3643062" y="2356726"/>
                        <a:ext cx="8825" cy="5992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Rectangle 23"/>
                      <p:cNvSpPr/>
                      <p:nvPr/>
                    </p:nvSpPr>
                    <p:spPr>
                      <a:xfrm>
                        <a:off x="3551062" y="2258311"/>
                        <a:ext cx="36465" cy="125213"/>
                      </a:xfrm>
                      <a:custGeom>
                        <a:avLst/>
                        <a:gdLst>
                          <a:gd name="connsiteX0" fmla="*/ 0 w 105378"/>
                          <a:gd name="connsiteY0" fmla="*/ 0 h 204553"/>
                          <a:gd name="connsiteX1" fmla="*/ 105378 w 105378"/>
                          <a:gd name="connsiteY1" fmla="*/ 0 h 204553"/>
                          <a:gd name="connsiteX2" fmla="*/ 105378 w 105378"/>
                          <a:gd name="connsiteY2" fmla="*/ 204553 h 204553"/>
                          <a:gd name="connsiteX3" fmla="*/ 0 w 105378"/>
                          <a:gd name="connsiteY3" fmla="*/ 204553 h 204553"/>
                          <a:gd name="connsiteX4" fmla="*/ 0 w 105378"/>
                          <a:gd name="connsiteY4" fmla="*/ 0 h 204553"/>
                          <a:gd name="connsiteX0" fmla="*/ 1893 w 107271"/>
                          <a:gd name="connsiteY0" fmla="*/ 0 h 204553"/>
                          <a:gd name="connsiteX1" fmla="*/ 107271 w 107271"/>
                          <a:gd name="connsiteY1" fmla="*/ 0 h 204553"/>
                          <a:gd name="connsiteX2" fmla="*/ 107271 w 107271"/>
                          <a:gd name="connsiteY2" fmla="*/ 204553 h 204553"/>
                          <a:gd name="connsiteX3" fmla="*/ 1893 w 107271"/>
                          <a:gd name="connsiteY3" fmla="*/ 204553 h 204553"/>
                          <a:gd name="connsiteX4" fmla="*/ 0 w 107271"/>
                          <a:gd name="connsiteY4" fmla="*/ 161691 h 204553"/>
                          <a:gd name="connsiteX5" fmla="*/ 1893 w 107271"/>
                          <a:gd name="connsiteY5" fmla="*/ 0 h 204553"/>
                          <a:gd name="connsiteX0" fmla="*/ 1893 w 107271"/>
                          <a:gd name="connsiteY0" fmla="*/ 0 h 204553"/>
                          <a:gd name="connsiteX1" fmla="*/ 107271 w 107271"/>
                          <a:gd name="connsiteY1" fmla="*/ 0 h 204553"/>
                          <a:gd name="connsiteX2" fmla="*/ 107157 w 107271"/>
                          <a:gd name="connsiteY2" fmla="*/ 159310 h 204553"/>
                          <a:gd name="connsiteX3" fmla="*/ 107271 w 107271"/>
                          <a:gd name="connsiteY3" fmla="*/ 204553 h 204553"/>
                          <a:gd name="connsiteX4" fmla="*/ 1893 w 107271"/>
                          <a:gd name="connsiteY4" fmla="*/ 204553 h 204553"/>
                          <a:gd name="connsiteX5" fmla="*/ 0 w 107271"/>
                          <a:gd name="connsiteY5" fmla="*/ 161691 h 204553"/>
                          <a:gd name="connsiteX6" fmla="*/ 1893 w 107271"/>
                          <a:gd name="connsiteY6" fmla="*/ 0 h 204553"/>
                          <a:gd name="connsiteX0" fmla="*/ 1893 w 107271"/>
                          <a:gd name="connsiteY0" fmla="*/ 0 h 204553"/>
                          <a:gd name="connsiteX1" fmla="*/ 107271 w 107271"/>
                          <a:gd name="connsiteY1" fmla="*/ 0 h 204553"/>
                          <a:gd name="connsiteX2" fmla="*/ 107157 w 107271"/>
                          <a:gd name="connsiteY2" fmla="*/ 159310 h 204553"/>
                          <a:gd name="connsiteX3" fmla="*/ 107271 w 107271"/>
                          <a:gd name="connsiteY3" fmla="*/ 204553 h 204553"/>
                          <a:gd name="connsiteX4" fmla="*/ 57151 w 107271"/>
                          <a:gd name="connsiteY4" fmla="*/ 202173 h 204553"/>
                          <a:gd name="connsiteX5" fmla="*/ 1893 w 107271"/>
                          <a:gd name="connsiteY5" fmla="*/ 204553 h 204553"/>
                          <a:gd name="connsiteX6" fmla="*/ 0 w 107271"/>
                          <a:gd name="connsiteY6" fmla="*/ 161691 h 204553"/>
                          <a:gd name="connsiteX7" fmla="*/ 1893 w 107271"/>
                          <a:gd name="connsiteY7" fmla="*/ 0 h 204553"/>
                          <a:gd name="connsiteX0" fmla="*/ 1893 w 107271"/>
                          <a:gd name="connsiteY0" fmla="*/ 0 h 204553"/>
                          <a:gd name="connsiteX1" fmla="*/ 107271 w 107271"/>
                          <a:gd name="connsiteY1" fmla="*/ 0 h 204553"/>
                          <a:gd name="connsiteX2" fmla="*/ 107157 w 107271"/>
                          <a:gd name="connsiteY2" fmla="*/ 159310 h 204553"/>
                          <a:gd name="connsiteX3" fmla="*/ 107271 w 107271"/>
                          <a:gd name="connsiteY3" fmla="*/ 204553 h 204553"/>
                          <a:gd name="connsiteX4" fmla="*/ 57151 w 107271"/>
                          <a:gd name="connsiteY4" fmla="*/ 202173 h 204553"/>
                          <a:gd name="connsiteX5" fmla="*/ 0 w 107271"/>
                          <a:gd name="connsiteY5" fmla="*/ 161691 h 204553"/>
                          <a:gd name="connsiteX6" fmla="*/ 1893 w 107271"/>
                          <a:gd name="connsiteY6" fmla="*/ 0 h 204553"/>
                          <a:gd name="connsiteX0" fmla="*/ 1893 w 107271"/>
                          <a:gd name="connsiteY0" fmla="*/ 0 h 202173"/>
                          <a:gd name="connsiteX1" fmla="*/ 107271 w 107271"/>
                          <a:gd name="connsiteY1" fmla="*/ 0 h 202173"/>
                          <a:gd name="connsiteX2" fmla="*/ 107157 w 107271"/>
                          <a:gd name="connsiteY2" fmla="*/ 159310 h 202173"/>
                          <a:gd name="connsiteX3" fmla="*/ 57151 w 107271"/>
                          <a:gd name="connsiteY3" fmla="*/ 202173 h 202173"/>
                          <a:gd name="connsiteX4" fmla="*/ 0 w 107271"/>
                          <a:gd name="connsiteY4" fmla="*/ 161691 h 202173"/>
                          <a:gd name="connsiteX5" fmla="*/ 1893 w 107271"/>
                          <a:gd name="connsiteY5" fmla="*/ 0 h 202173"/>
                          <a:gd name="connsiteX0" fmla="*/ 18562 w 107271"/>
                          <a:gd name="connsiteY0" fmla="*/ 0 h 204554"/>
                          <a:gd name="connsiteX1" fmla="*/ 107271 w 107271"/>
                          <a:gd name="connsiteY1" fmla="*/ 2381 h 204554"/>
                          <a:gd name="connsiteX2" fmla="*/ 107157 w 107271"/>
                          <a:gd name="connsiteY2" fmla="*/ 161691 h 204554"/>
                          <a:gd name="connsiteX3" fmla="*/ 57151 w 107271"/>
                          <a:gd name="connsiteY3" fmla="*/ 204554 h 204554"/>
                          <a:gd name="connsiteX4" fmla="*/ 0 w 107271"/>
                          <a:gd name="connsiteY4" fmla="*/ 164072 h 204554"/>
                          <a:gd name="connsiteX5" fmla="*/ 18562 w 107271"/>
                          <a:gd name="connsiteY5" fmla="*/ 0 h 204554"/>
                          <a:gd name="connsiteX0" fmla="*/ 18562 w 107157"/>
                          <a:gd name="connsiteY0" fmla="*/ 0 h 204554"/>
                          <a:gd name="connsiteX1" fmla="*/ 92984 w 107157"/>
                          <a:gd name="connsiteY1" fmla="*/ 2381 h 204554"/>
                          <a:gd name="connsiteX2" fmla="*/ 107157 w 107157"/>
                          <a:gd name="connsiteY2" fmla="*/ 161691 h 204554"/>
                          <a:gd name="connsiteX3" fmla="*/ 57151 w 107157"/>
                          <a:gd name="connsiteY3" fmla="*/ 204554 h 204554"/>
                          <a:gd name="connsiteX4" fmla="*/ 0 w 107157"/>
                          <a:gd name="connsiteY4" fmla="*/ 164072 h 204554"/>
                          <a:gd name="connsiteX5" fmla="*/ 18562 w 107157"/>
                          <a:gd name="connsiteY5" fmla="*/ 0 h 204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7157" h="204554">
                            <a:moveTo>
                              <a:pt x="18562" y="0"/>
                            </a:moveTo>
                            <a:lnTo>
                              <a:pt x="92984" y="2381"/>
                            </a:lnTo>
                            <a:lnTo>
                              <a:pt x="107157" y="161691"/>
                            </a:lnTo>
                            <a:lnTo>
                              <a:pt x="57151" y="204554"/>
                            </a:lnTo>
                            <a:lnTo>
                              <a:pt x="0" y="164072"/>
                            </a:lnTo>
                            <a:lnTo>
                              <a:pt x="18562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Freeform 67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495410" y="2201833"/>
                        <a:ext cx="160222" cy="273052"/>
                      </a:xfrm>
                      <a:custGeom>
                        <a:avLst/>
                        <a:gdLst>
                          <a:gd name="connsiteX0" fmla="*/ 0 w 160222"/>
                          <a:gd name="connsiteY0" fmla="*/ 199753 h 273052"/>
                          <a:gd name="connsiteX1" fmla="*/ 0 w 160222"/>
                          <a:gd name="connsiteY1" fmla="*/ 80111 h 273052"/>
                          <a:gd name="connsiteX2" fmla="*/ 80111 w 160222"/>
                          <a:gd name="connsiteY2" fmla="*/ 0 h 273052"/>
                          <a:gd name="connsiteX3" fmla="*/ 160222 w 160222"/>
                          <a:gd name="connsiteY3" fmla="*/ 0 h 273052"/>
                          <a:gd name="connsiteX4" fmla="*/ 160222 w 160222"/>
                          <a:gd name="connsiteY4" fmla="*/ 189613 h 273052"/>
                          <a:gd name="connsiteX5" fmla="*/ 135339 w 160222"/>
                          <a:gd name="connsiteY5" fmla="*/ 219862 h 273052"/>
                          <a:gd name="connsiteX6" fmla="*/ 63957 w 160222"/>
                          <a:gd name="connsiteY6" fmla="*/ 268134 h 273052"/>
                          <a:gd name="connsiteX7" fmla="*/ 48162 w 160222"/>
                          <a:gd name="connsiteY7" fmla="*/ 273052 h 273052"/>
                          <a:gd name="connsiteX8" fmla="*/ 23464 w 160222"/>
                          <a:gd name="connsiteY8" fmla="*/ 256400 h 273052"/>
                          <a:gd name="connsiteX9" fmla="*/ 0 w 160222"/>
                          <a:gd name="connsiteY9" fmla="*/ 199753 h 273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0222" h="273052">
                            <a:moveTo>
                              <a:pt x="0" y="199753"/>
                            </a:moveTo>
                            <a:lnTo>
                              <a:pt x="0" y="80111"/>
                            </a:lnTo>
                            <a:cubicBezTo>
                              <a:pt x="0" y="35867"/>
                              <a:pt x="35867" y="0"/>
                              <a:pt x="80111" y="0"/>
                            </a:cubicBezTo>
                            <a:lnTo>
                              <a:pt x="160222" y="0"/>
                            </a:lnTo>
                            <a:lnTo>
                              <a:pt x="160222" y="189613"/>
                            </a:lnTo>
                            <a:lnTo>
                              <a:pt x="135339" y="219862"/>
                            </a:lnTo>
                            <a:cubicBezTo>
                              <a:pt x="115020" y="240243"/>
                              <a:pt x="90824" y="256736"/>
                              <a:pt x="63957" y="268134"/>
                            </a:cubicBezTo>
                            <a:lnTo>
                              <a:pt x="48162" y="273052"/>
                            </a:lnTo>
                            <a:lnTo>
                              <a:pt x="23464" y="256400"/>
                            </a:lnTo>
                            <a:cubicBezTo>
                              <a:pt x="8967" y="241903"/>
                              <a:pt x="0" y="221875"/>
                              <a:pt x="0" y="199753"/>
                            </a:cubicBezTo>
                            <a:close/>
                          </a:path>
                        </a:pathLst>
                      </a:custGeom>
                      <a:grpFill/>
                      <a:ln w="1905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Freeform 6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402970" y="1985554"/>
                        <a:ext cx="496977" cy="498473"/>
                      </a:xfrm>
                      <a:custGeom>
                        <a:avLst/>
                        <a:gdLst>
                          <a:gd name="connsiteX0" fmla="*/ 1693782 w 3387552"/>
                          <a:gd name="connsiteY0" fmla="*/ 163023 h 3387532"/>
                          <a:gd name="connsiteX1" fmla="*/ 163036 w 3387552"/>
                          <a:gd name="connsiteY1" fmla="*/ 1693760 h 3387532"/>
                          <a:gd name="connsiteX2" fmla="*/ 1693782 w 3387552"/>
                          <a:gd name="connsiteY2" fmla="*/ 3224497 h 3387532"/>
                          <a:gd name="connsiteX3" fmla="*/ 3224528 w 3387552"/>
                          <a:gd name="connsiteY3" fmla="*/ 1693760 h 3387532"/>
                          <a:gd name="connsiteX4" fmla="*/ 1693782 w 3387552"/>
                          <a:gd name="connsiteY4" fmla="*/ 163023 h 3387532"/>
                          <a:gd name="connsiteX5" fmla="*/ 1693776 w 3387552"/>
                          <a:gd name="connsiteY5" fmla="*/ 0 h 3387532"/>
                          <a:gd name="connsiteX6" fmla="*/ 3387552 w 3387552"/>
                          <a:gd name="connsiteY6" fmla="*/ 1693766 h 3387532"/>
                          <a:gd name="connsiteX7" fmla="*/ 1693776 w 3387552"/>
                          <a:gd name="connsiteY7" fmla="*/ 3387532 h 3387532"/>
                          <a:gd name="connsiteX8" fmla="*/ 0 w 3387552"/>
                          <a:gd name="connsiteY8" fmla="*/ 1693766 h 3387532"/>
                          <a:gd name="connsiteX9" fmla="*/ 1693776 w 3387552"/>
                          <a:gd name="connsiteY9" fmla="*/ 0 h 33875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387552" h="3387532">
                            <a:moveTo>
                              <a:pt x="1693782" y="163023"/>
                            </a:moveTo>
                            <a:cubicBezTo>
                              <a:pt x="848374" y="163023"/>
                              <a:pt x="163036" y="848357"/>
                              <a:pt x="163036" y="1693760"/>
                            </a:cubicBezTo>
                            <a:cubicBezTo>
                              <a:pt x="163036" y="2539163"/>
                              <a:pt x="848374" y="3224497"/>
                              <a:pt x="1693782" y="3224497"/>
                            </a:cubicBezTo>
                            <a:cubicBezTo>
                              <a:pt x="2539190" y="3224497"/>
                              <a:pt x="3224528" y="2539163"/>
                              <a:pt x="3224528" y="1693760"/>
                            </a:cubicBezTo>
                            <a:cubicBezTo>
                              <a:pt x="3224528" y="848357"/>
                              <a:pt x="2539190" y="163023"/>
                              <a:pt x="1693782" y="163023"/>
                            </a:cubicBezTo>
                            <a:close/>
                            <a:moveTo>
                              <a:pt x="1693776" y="0"/>
                            </a:moveTo>
                            <a:cubicBezTo>
                              <a:pt x="2629223" y="0"/>
                              <a:pt x="3387552" y="758325"/>
                              <a:pt x="3387552" y="1693766"/>
                            </a:cubicBezTo>
                            <a:cubicBezTo>
                              <a:pt x="3387552" y="2629207"/>
                              <a:pt x="2629223" y="3387532"/>
                              <a:pt x="1693776" y="3387532"/>
                            </a:cubicBezTo>
                            <a:cubicBezTo>
                              <a:pt x="758329" y="3387532"/>
                              <a:pt x="0" y="2629207"/>
                              <a:pt x="0" y="1693766"/>
                            </a:cubicBezTo>
                            <a:cubicBezTo>
                              <a:pt x="0" y="758325"/>
                              <a:pt x="758329" y="0"/>
                              <a:pt x="1693776" y="0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sz="1350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3237243" y="217078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2021/22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272"/>
            <a:ext cx="12192000" cy="953211"/>
          </a:xfrm>
          <a:prstGeom prst="rect">
            <a:avLst/>
          </a:prstGeom>
        </p:spPr>
      </p:pic>
      <p:sp>
        <p:nvSpPr>
          <p:cNvPr id="108" name="文本框 8"/>
          <p:cNvSpPr txBox="1"/>
          <p:nvPr/>
        </p:nvSpPr>
        <p:spPr>
          <a:xfrm>
            <a:off x="5544391" y="6363168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5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1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513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3245344" y="202524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performance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F222C9A-0391-0D48-9E1A-3D79B6C3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20" y="1521256"/>
            <a:ext cx="5309180" cy="5071630"/>
          </a:xfrm>
          <a:prstGeom prst="rect">
            <a:avLst/>
          </a:prstGeom>
        </p:spPr>
      </p:pic>
      <p:sp>
        <p:nvSpPr>
          <p:cNvPr id="6" name="文本框 8"/>
          <p:cNvSpPr txBox="1"/>
          <p:nvPr/>
        </p:nvSpPr>
        <p:spPr>
          <a:xfrm>
            <a:off x="11529555" y="6442845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6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4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513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162820"/>
              </p:ext>
            </p:extLst>
          </p:nvPr>
        </p:nvGraphicFramePr>
        <p:xfrm>
          <a:off x="1593850" y="1476400"/>
          <a:ext cx="9004300" cy="48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0"/>
          <p:cNvSpPr/>
          <p:nvPr/>
        </p:nvSpPr>
        <p:spPr>
          <a:xfrm>
            <a:off x="3913351" y="202524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Branch performance</a:t>
            </a:r>
            <a:endParaRPr lang="zh-CN" altLang="en-US" sz="3600" kern="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1372537" y="6299200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7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563"/>
            <a:ext cx="12192000" cy="953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0"/>
            <a:ext cx="4686300" cy="6860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724728" y="1942515"/>
            <a:ext cx="5542972" cy="2897243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chemeClr val="tx2">
              <a:lumMod val="50000"/>
              <a:alpha val="89804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067071" y="2491041"/>
            <a:ext cx="3458942" cy="1800200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2796542" y="2236974"/>
            <a:ext cx="511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+mn-lt"/>
              </a:rPr>
              <a:t>Human Resources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96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50"/>
          <p:cNvSpPr/>
          <p:nvPr/>
        </p:nvSpPr>
        <p:spPr>
          <a:xfrm>
            <a:off x="3467522" y="163874"/>
            <a:ext cx="595066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2">
              <a:defRPr/>
            </a:pPr>
            <a:r>
              <a:rPr lang="en-US" altLang="zh-CN" sz="3200" b="1" dirty="0">
                <a:solidFill>
                  <a:srgbClr val="47586F"/>
                </a:solidFill>
                <a:latin typeface="Helvetica" panose="020B0604020202030204" pitchFamily="34" charset="0"/>
                <a:ea typeface="微软雅黑" panose="020B0503020204020204" charset="-122"/>
                <a:sym typeface="+mn-ea"/>
              </a:rPr>
              <a:t>Human resource profile</a:t>
            </a:r>
          </a:p>
          <a:p>
            <a:pPr algn="ctr" defTabSz="457172"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30204" pitchFamily="34" charset="0"/>
                <a:ea typeface="微软雅黑" panose="020B0503020204020204" charset="-122"/>
              </a:rPr>
              <a:t>Filled posts per race group as at 31 March 2022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Helvetica" panose="020B0604020202030204" pitchFamily="34" charset="0"/>
              <a:ea typeface="微软雅黑" panose="020B0503020204020204" charset="-122"/>
            </a:endParaRPr>
          </a:p>
        </p:txBody>
      </p:sp>
      <p:grpSp>
        <p:nvGrpSpPr>
          <p:cNvPr id="139" name="组合 28"/>
          <p:cNvGrpSpPr/>
          <p:nvPr/>
        </p:nvGrpSpPr>
        <p:grpSpPr>
          <a:xfrm>
            <a:off x="1621965" y="1954142"/>
            <a:ext cx="4969359" cy="45719"/>
            <a:chOff x="4860131" y="2378869"/>
            <a:chExt cx="4176715" cy="57150"/>
          </a:xfrm>
          <a:solidFill>
            <a:schemeClr val="tx2">
              <a:lumMod val="75000"/>
            </a:schemeClr>
          </a:solidFill>
        </p:grpSpPr>
        <p:sp>
          <p:nvSpPr>
            <p:cNvPr id="140" name="椭圆 41"/>
            <p:cNvSpPr/>
            <p:nvPr/>
          </p:nvSpPr>
          <p:spPr>
            <a:xfrm>
              <a:off x="486013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1" name="椭圆 42"/>
            <p:cNvSpPr/>
            <p:nvPr/>
          </p:nvSpPr>
          <p:spPr>
            <a:xfrm>
              <a:off x="500062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2" name="椭圆 43"/>
            <p:cNvSpPr/>
            <p:nvPr/>
          </p:nvSpPr>
          <p:spPr>
            <a:xfrm>
              <a:off x="514111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3" name="椭圆 44"/>
            <p:cNvSpPr/>
            <p:nvPr/>
          </p:nvSpPr>
          <p:spPr>
            <a:xfrm>
              <a:off x="5283994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4" name="椭圆 45"/>
            <p:cNvSpPr/>
            <p:nvPr/>
          </p:nvSpPr>
          <p:spPr>
            <a:xfrm>
              <a:off x="542686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5" name="椭圆 46"/>
            <p:cNvSpPr/>
            <p:nvPr/>
          </p:nvSpPr>
          <p:spPr>
            <a:xfrm>
              <a:off x="5569744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6" name="椭圆 47"/>
            <p:cNvSpPr/>
            <p:nvPr/>
          </p:nvSpPr>
          <p:spPr>
            <a:xfrm>
              <a:off x="571261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7" name="椭圆 48"/>
            <p:cNvSpPr/>
            <p:nvPr/>
          </p:nvSpPr>
          <p:spPr>
            <a:xfrm>
              <a:off x="585311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8" name="椭圆 49"/>
            <p:cNvSpPr/>
            <p:nvPr/>
          </p:nvSpPr>
          <p:spPr>
            <a:xfrm>
              <a:off x="599360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49" name="椭圆 29"/>
            <p:cNvSpPr/>
            <p:nvPr/>
          </p:nvSpPr>
          <p:spPr>
            <a:xfrm>
              <a:off x="6136482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0" name="椭圆 51"/>
            <p:cNvSpPr/>
            <p:nvPr/>
          </p:nvSpPr>
          <p:spPr>
            <a:xfrm>
              <a:off x="627935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1" name="椭圆 52"/>
            <p:cNvSpPr/>
            <p:nvPr/>
          </p:nvSpPr>
          <p:spPr>
            <a:xfrm>
              <a:off x="6422232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2" name="椭圆 53"/>
            <p:cNvSpPr/>
            <p:nvPr/>
          </p:nvSpPr>
          <p:spPr>
            <a:xfrm>
              <a:off x="656510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3" name="椭圆 54"/>
            <p:cNvSpPr/>
            <p:nvPr/>
          </p:nvSpPr>
          <p:spPr>
            <a:xfrm>
              <a:off x="670560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4" name="椭圆 55"/>
            <p:cNvSpPr/>
            <p:nvPr/>
          </p:nvSpPr>
          <p:spPr>
            <a:xfrm>
              <a:off x="684609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5" name="椭圆 56"/>
            <p:cNvSpPr/>
            <p:nvPr/>
          </p:nvSpPr>
          <p:spPr>
            <a:xfrm>
              <a:off x="6988970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6" name="椭圆 57"/>
            <p:cNvSpPr/>
            <p:nvPr/>
          </p:nvSpPr>
          <p:spPr>
            <a:xfrm>
              <a:off x="713184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7" name="椭圆 58"/>
            <p:cNvSpPr/>
            <p:nvPr/>
          </p:nvSpPr>
          <p:spPr>
            <a:xfrm>
              <a:off x="7274720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8" name="椭圆 59"/>
            <p:cNvSpPr/>
            <p:nvPr/>
          </p:nvSpPr>
          <p:spPr>
            <a:xfrm>
              <a:off x="7417595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59" name="椭圆 60"/>
            <p:cNvSpPr/>
            <p:nvPr/>
          </p:nvSpPr>
          <p:spPr>
            <a:xfrm>
              <a:off x="7558089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0" name="椭圆 61"/>
            <p:cNvSpPr/>
            <p:nvPr/>
          </p:nvSpPr>
          <p:spPr>
            <a:xfrm>
              <a:off x="769858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1" name="椭圆 62"/>
            <p:cNvSpPr/>
            <p:nvPr/>
          </p:nvSpPr>
          <p:spPr>
            <a:xfrm>
              <a:off x="7841458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2" name="椭圆 63"/>
            <p:cNvSpPr/>
            <p:nvPr/>
          </p:nvSpPr>
          <p:spPr>
            <a:xfrm>
              <a:off x="798433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3" name="椭圆 64"/>
            <p:cNvSpPr/>
            <p:nvPr/>
          </p:nvSpPr>
          <p:spPr>
            <a:xfrm>
              <a:off x="8127208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4" name="椭圆 65"/>
            <p:cNvSpPr/>
            <p:nvPr/>
          </p:nvSpPr>
          <p:spPr>
            <a:xfrm>
              <a:off x="8270083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5" name="椭圆 66"/>
            <p:cNvSpPr/>
            <p:nvPr/>
          </p:nvSpPr>
          <p:spPr>
            <a:xfrm>
              <a:off x="8410577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6" name="椭圆 67"/>
            <p:cNvSpPr/>
            <p:nvPr/>
          </p:nvSpPr>
          <p:spPr>
            <a:xfrm>
              <a:off x="855107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7" name="椭圆 68"/>
            <p:cNvSpPr/>
            <p:nvPr/>
          </p:nvSpPr>
          <p:spPr>
            <a:xfrm>
              <a:off x="8693946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8" name="椭圆 69"/>
            <p:cNvSpPr/>
            <p:nvPr/>
          </p:nvSpPr>
          <p:spPr>
            <a:xfrm>
              <a:off x="8836821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  <p:sp>
          <p:nvSpPr>
            <p:cNvPr id="169" name="椭圆 70"/>
            <p:cNvSpPr/>
            <p:nvPr/>
          </p:nvSpPr>
          <p:spPr>
            <a:xfrm>
              <a:off x="8979696" y="2378869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>
                <a:defRPr/>
              </a:pPr>
              <a:endParaRPr lang="zh-CN" altLang="en-US" sz="1600">
                <a:solidFill>
                  <a:prstClr val="white"/>
                </a:solidFill>
                <a:latin typeface="Helvetica" panose="020B0604020202030204" pitchFamily="34" charset="0"/>
                <a:ea typeface="等线" panose="020B0604020202020204" charset="-122"/>
              </a:endParaRPr>
            </a:p>
          </p:txBody>
        </p:sp>
      </p:grpSp>
      <p:sp>
        <p:nvSpPr>
          <p:cNvPr id="171" name="椭圆 73"/>
          <p:cNvSpPr/>
          <p:nvPr/>
        </p:nvSpPr>
        <p:spPr>
          <a:xfrm>
            <a:off x="2965169" y="5163335"/>
            <a:ext cx="521637" cy="54239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2"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等线" panose="020B0604020202020204" charset="-122"/>
            </a:endParaRPr>
          </a:p>
        </p:txBody>
      </p:sp>
      <p:sp>
        <p:nvSpPr>
          <p:cNvPr id="172" name="椭圆 74"/>
          <p:cNvSpPr/>
          <p:nvPr/>
        </p:nvSpPr>
        <p:spPr>
          <a:xfrm>
            <a:off x="3793843" y="5163335"/>
            <a:ext cx="521637" cy="542393"/>
          </a:xfrm>
          <a:prstGeom prst="ellips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2"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等线" panose="020B0604020202020204" charset="-122"/>
            </a:endParaRPr>
          </a:p>
        </p:txBody>
      </p:sp>
      <p:sp>
        <p:nvSpPr>
          <p:cNvPr id="173" name="椭圆 75"/>
          <p:cNvSpPr/>
          <p:nvPr/>
        </p:nvSpPr>
        <p:spPr>
          <a:xfrm>
            <a:off x="4622517" y="5163335"/>
            <a:ext cx="521637" cy="542393"/>
          </a:xfrm>
          <a:prstGeom prst="ellipse">
            <a:avLst/>
          </a:prstGeom>
          <a:solidFill>
            <a:srgbClr val="C68E3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2"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等线" panose="020B0604020202020204" charset="-122"/>
            </a:endParaRPr>
          </a:p>
        </p:txBody>
      </p:sp>
      <p:graphicFrame>
        <p:nvGraphicFramePr>
          <p:cNvPr id="182" name="Chart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844177"/>
              </p:ext>
            </p:extLst>
          </p:nvPr>
        </p:nvGraphicFramePr>
        <p:xfrm>
          <a:off x="7219652" y="1690514"/>
          <a:ext cx="4209374" cy="373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3" name="椭圆 75"/>
          <p:cNvSpPr/>
          <p:nvPr/>
        </p:nvSpPr>
        <p:spPr>
          <a:xfrm>
            <a:off x="5411760" y="5157091"/>
            <a:ext cx="521637" cy="54239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2"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等线" panose="020B0604020202020204" charset="-122"/>
            </a:endParaRPr>
          </a:p>
        </p:txBody>
      </p:sp>
      <p:graphicFrame>
        <p:nvGraphicFramePr>
          <p:cNvPr id="184" name="Table 183"/>
          <p:cNvGraphicFramePr>
            <a:graphicFrameLocks noGrp="1"/>
          </p:cNvGraphicFramePr>
          <p:nvPr/>
        </p:nvGraphicFramePr>
        <p:xfrm>
          <a:off x="538482" y="2465706"/>
          <a:ext cx="6543038" cy="214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747">
                  <a:extLst>
                    <a:ext uri="{9D8B030D-6E8A-4147-A177-3AD203B41FA5}">
                      <a16:colId xmlns:a16="http://schemas.microsoft.com/office/drawing/2014/main" val="3835211060"/>
                    </a:ext>
                  </a:extLst>
                </a:gridCol>
                <a:gridCol w="686516">
                  <a:extLst>
                    <a:ext uri="{9D8B030D-6E8A-4147-A177-3AD203B41FA5}">
                      <a16:colId xmlns:a16="http://schemas.microsoft.com/office/drawing/2014/main" val="2129075633"/>
                    </a:ext>
                  </a:extLst>
                </a:gridCol>
                <a:gridCol w="753246">
                  <a:extLst>
                    <a:ext uri="{9D8B030D-6E8A-4147-A177-3AD203B41FA5}">
                      <a16:colId xmlns:a16="http://schemas.microsoft.com/office/drawing/2014/main" val="3723656351"/>
                    </a:ext>
                  </a:extLst>
                </a:gridCol>
                <a:gridCol w="829400">
                  <a:extLst>
                    <a:ext uri="{9D8B030D-6E8A-4147-A177-3AD203B41FA5}">
                      <a16:colId xmlns:a16="http://schemas.microsoft.com/office/drawing/2014/main" val="1645517217"/>
                    </a:ext>
                  </a:extLst>
                </a:gridCol>
                <a:gridCol w="552933">
                  <a:extLst>
                    <a:ext uri="{9D8B030D-6E8A-4147-A177-3AD203B41FA5}">
                      <a16:colId xmlns:a16="http://schemas.microsoft.com/office/drawing/2014/main" val="978376451"/>
                    </a:ext>
                  </a:extLst>
                </a:gridCol>
                <a:gridCol w="737243">
                  <a:extLst>
                    <a:ext uri="{9D8B030D-6E8A-4147-A177-3AD203B41FA5}">
                      <a16:colId xmlns:a16="http://schemas.microsoft.com/office/drawing/2014/main" val="2435549622"/>
                    </a:ext>
                  </a:extLst>
                </a:gridCol>
                <a:gridCol w="921552">
                  <a:extLst>
                    <a:ext uri="{9D8B030D-6E8A-4147-A177-3AD203B41FA5}">
                      <a16:colId xmlns:a16="http://schemas.microsoft.com/office/drawing/2014/main" val="1890158176"/>
                    </a:ext>
                  </a:extLst>
                </a:gridCol>
                <a:gridCol w="829401">
                  <a:extLst>
                    <a:ext uri="{9D8B030D-6E8A-4147-A177-3AD203B41FA5}">
                      <a16:colId xmlns:a16="http://schemas.microsoft.com/office/drawing/2014/main" val="2364043982"/>
                    </a:ext>
                  </a:extLst>
                </a:gridCol>
              </a:tblGrid>
              <a:tr h="49747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staff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Non-SMS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SMS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Stats 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1736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rgbClr val="307AB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30512"/>
                  </a:ext>
                </a:extLst>
              </a:tr>
              <a:tr h="308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COLOURED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92058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  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rgbClr val="C68E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19142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6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77484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2 674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16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16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3699627"/>
                  </a:ext>
                </a:extLst>
              </a:tr>
            </a:tbl>
          </a:graphicData>
        </a:graphic>
      </p:graphicFrame>
      <p:sp>
        <p:nvSpPr>
          <p:cNvPr id="185" name="Rectangle 184">
            <a:extLst>
              <a:ext uri="{FF2B5EF4-FFF2-40B4-BE49-F238E27FC236}">
                <a16:creationId xmlns:a16="http://schemas.microsoft.com/office/drawing/2014/main" id="{1D8FCE2A-B455-41D5-8FE5-FD03B0C82B2B}"/>
              </a:ext>
            </a:extLst>
          </p:cNvPr>
          <p:cNvSpPr/>
          <p:nvPr/>
        </p:nvSpPr>
        <p:spPr>
          <a:xfrm>
            <a:off x="8721539" y="5699484"/>
            <a:ext cx="2669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en-ZA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ZA" sz="11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Population figures sourced from Midyear Population Estimates 2020 – Stats SA</a:t>
            </a:r>
            <a:endParaRPr lang="en-ZA" sz="1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Chart 41"/>
          <p:cNvGraphicFramePr/>
          <p:nvPr/>
        </p:nvGraphicFramePr>
        <p:xfrm>
          <a:off x="11390661" y="1790741"/>
          <a:ext cx="2862318" cy="236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angle 46"/>
          <p:cNvSpPr/>
          <p:nvPr/>
        </p:nvSpPr>
        <p:spPr>
          <a:xfrm>
            <a:off x="3040700" y="5884234"/>
            <a:ext cx="247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2">
              <a:defRPr/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posts:  2 674</a:t>
            </a:r>
          </a:p>
        </p:txBody>
      </p:sp>
      <p:sp>
        <p:nvSpPr>
          <p:cNvPr id="43" name="文本框 8"/>
          <p:cNvSpPr txBox="1"/>
          <p:nvPr/>
        </p:nvSpPr>
        <p:spPr>
          <a:xfrm>
            <a:off x="11521680" y="6382419"/>
            <a:ext cx="491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 smtClean="0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</a:rPr>
              <a:t>8</a:t>
            </a:r>
            <a:endParaRPr lang="en-US" altLang="zh-CN" sz="1350" dirty="0">
              <a:solidFill>
                <a:schemeClr val="bg1">
                  <a:lumMod val="6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2715</TotalTime>
  <Words>1373</Words>
  <Application>Microsoft Office PowerPoint</Application>
  <PresentationFormat>Widescreen</PresentationFormat>
  <Paragraphs>348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微软雅黑</vt:lpstr>
      <vt:lpstr>Arial</vt:lpstr>
      <vt:lpstr>Arial Unicode MS</vt:lpstr>
      <vt:lpstr>Calibri</vt:lpstr>
      <vt:lpstr>Calibri Light</vt:lpstr>
      <vt:lpstr>Cambria Math</vt:lpstr>
      <vt:lpstr>Courier New</vt:lpstr>
      <vt:lpstr>等线</vt:lpstr>
      <vt:lpstr>Futura Lt BT</vt:lpstr>
      <vt:lpstr>Futura Lt BT</vt:lpstr>
      <vt:lpstr>Helvetica</vt:lpstr>
      <vt:lpstr>Open Sans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van der Westhuizen</dc:creator>
  <cp:lastModifiedBy>Masixole Zibeko</cp:lastModifiedBy>
  <cp:revision>31</cp:revision>
  <dcterms:created xsi:type="dcterms:W3CDTF">2022-09-08T09:59:23Z</dcterms:created>
  <dcterms:modified xsi:type="dcterms:W3CDTF">2022-10-09T07:20:04Z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616250-01d4-40ab-a2e8-d4b03b0a4768_Enabled">
    <vt:lpwstr>True</vt:lpwstr>
  </property>
  <property fmtid="{D5CDD505-2E9C-101B-9397-08002B2CF9AE}" pid="3" name="MSIP_Label_a4616250-01d4-40ab-a2e8-d4b03b0a4768_SiteId">
    <vt:lpwstr>ca38a9e5-8ce2-41e8-a41e-647c7b50db4a</vt:lpwstr>
  </property>
  <property fmtid="{D5CDD505-2E9C-101B-9397-08002B2CF9AE}" pid="4" name="MSIP_Label_a4616250-01d4-40ab-a2e8-d4b03b0a4768_Owner">
    <vt:lpwstr>CaspervdW@statssa.gov.za</vt:lpwstr>
  </property>
  <property fmtid="{D5CDD505-2E9C-101B-9397-08002B2CF9AE}" pid="5" name="MSIP_Label_a4616250-01d4-40ab-a2e8-d4b03b0a4768_SetDate">
    <vt:lpwstr>2022-09-08T10:07:55.3282299Z</vt:lpwstr>
  </property>
  <property fmtid="{D5CDD505-2E9C-101B-9397-08002B2CF9AE}" pid="6" name="MSIP_Label_a4616250-01d4-40ab-a2e8-d4b03b0a4768_Name">
    <vt:lpwstr>Personal</vt:lpwstr>
  </property>
  <property fmtid="{D5CDD505-2E9C-101B-9397-08002B2CF9AE}" pid="7" name="MSIP_Label_a4616250-01d4-40ab-a2e8-d4b03b0a4768_Application">
    <vt:lpwstr>Microsoft Azure Information Protection</vt:lpwstr>
  </property>
  <property fmtid="{D5CDD505-2E9C-101B-9397-08002B2CF9AE}" pid="8" name="MSIP_Label_a4616250-01d4-40ab-a2e8-d4b03b0a4768_ActionId">
    <vt:lpwstr>ac3c297a-5ea5-4f41-9dea-c155157eb7fc</vt:lpwstr>
  </property>
  <property fmtid="{D5CDD505-2E9C-101B-9397-08002B2CF9AE}" pid="9" name="MSIP_Label_a4616250-01d4-40ab-a2e8-d4b03b0a4768_Extended_MSFT_Method">
    <vt:lpwstr>Automatic</vt:lpwstr>
  </property>
  <property fmtid="{D5CDD505-2E9C-101B-9397-08002B2CF9AE}" pid="10" name="Sensitivity">
    <vt:lpwstr>Personal</vt:lpwstr>
  </property>
</Properties>
</file>