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handoutMasterIdLst>
    <p:handoutMasterId r:id="rId20"/>
  </p:handoutMasterIdLst>
  <p:sldIdLst>
    <p:sldId id="283" r:id="rId3"/>
    <p:sldId id="284" r:id="rId4"/>
    <p:sldId id="286" r:id="rId5"/>
    <p:sldId id="318" r:id="rId6"/>
    <p:sldId id="320" r:id="rId7"/>
    <p:sldId id="325" r:id="rId8"/>
    <p:sldId id="319" r:id="rId9"/>
    <p:sldId id="326" r:id="rId10"/>
    <p:sldId id="327" r:id="rId11"/>
    <p:sldId id="300" r:id="rId12"/>
    <p:sldId id="314" r:id="rId13"/>
    <p:sldId id="328" r:id="rId14"/>
    <p:sldId id="329" r:id="rId15"/>
    <p:sldId id="316" r:id="rId16"/>
    <p:sldId id="315"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84E"/>
    <a:srgbClr val="00B0F0"/>
    <a:srgbClr val="1C646C"/>
    <a:srgbClr val="000000"/>
    <a:srgbClr val="1D656C"/>
    <a:srgbClr val="F37665"/>
    <a:srgbClr val="F2F2CD"/>
    <a:srgbClr val="F5F4CF"/>
    <a:srgbClr val="FBFBE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90519" autoAdjust="0"/>
  </p:normalViewPr>
  <p:slideViewPr>
    <p:cSldViewPr snapToGrid="0" snapToObjects="1">
      <p:cViewPr varScale="1">
        <p:scale>
          <a:sx n="77" d="100"/>
          <a:sy n="77" d="100"/>
        </p:scale>
        <p:origin x="1430" y="62"/>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snapToObjects="1">
      <p:cViewPr varScale="1">
        <p:scale>
          <a:sx n="39" d="100"/>
          <a:sy n="39" d="100"/>
        </p:scale>
        <p:origin x="240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60515-86A9-47E4-88D3-DC49DB872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D2A9E-5621-4B3E-A712-9033B07970D3}">
      <dgm:prSet/>
      <dgm:spPr/>
      <dgm:t>
        <a:bodyPr/>
        <a:lstStyle/>
        <a:p>
          <a:r>
            <a:rPr lang="en-ZA" dirty="0">
              <a:latin typeface="Arial" panose="020B0604020202020204" pitchFamily="34" charset="0"/>
              <a:cs typeface="Arial" panose="020B0604020202020204" pitchFamily="34" charset="0"/>
            </a:rPr>
            <a:t>3 000 Km of the Republic`s Co</a:t>
          </a:r>
          <a:r>
            <a:rPr lang="en-US" dirty="0" err="1">
              <a:latin typeface="Arial" panose="020B0604020202020204" pitchFamily="34" charset="0"/>
              <a:cs typeface="Arial" panose="020B0604020202020204" pitchFamily="34" charset="0"/>
            </a:rPr>
            <a:t>astline</a:t>
          </a:r>
          <a:endParaRPr lang="en-US" dirty="0">
            <a:latin typeface="Arial" panose="020B0604020202020204" pitchFamily="34" charset="0"/>
            <a:cs typeface="Arial" panose="020B0604020202020204" pitchFamily="34" charset="0"/>
          </a:endParaRPr>
        </a:p>
      </dgm:t>
    </dgm:pt>
    <dgm:pt modelId="{171A8A09-D904-4021-B5E7-00F6722D6D29}" type="parTrans" cxnId="{A0373562-FC9C-439B-B950-3190E59EEE07}">
      <dgm:prSet/>
      <dgm:spPr/>
      <dgm:t>
        <a:bodyPr/>
        <a:lstStyle/>
        <a:p>
          <a:endParaRPr lang="en-US"/>
        </a:p>
      </dgm:t>
    </dgm:pt>
    <dgm:pt modelId="{B483BB9C-B8BE-40BA-BB69-182B925FDE62}" type="sibTrans" cxnId="{A0373562-FC9C-439B-B950-3190E59EEE07}">
      <dgm:prSet/>
      <dgm:spPr/>
      <dgm:t>
        <a:bodyPr/>
        <a:lstStyle/>
        <a:p>
          <a:endParaRPr lang="en-US"/>
        </a:p>
      </dgm:t>
    </dgm:pt>
    <dgm:pt modelId="{87EDCF5B-EC04-41B3-8612-368605EE953F}">
      <dgm:prSet/>
      <dgm:spPr/>
      <dgm:t>
        <a:bodyPr/>
        <a:lstStyle/>
        <a:p>
          <a:r>
            <a:rPr lang="en-ZA" dirty="0">
              <a:latin typeface="Arial" panose="020B0604020202020204" pitchFamily="34" charset="0"/>
              <a:cs typeface="Arial" panose="020B0604020202020204" pitchFamily="34" charset="0"/>
            </a:rPr>
            <a:t>Current EEZ ( Economic Exclusive Zone of 1 553 000 Sq. km </a:t>
          </a:r>
          <a:endParaRPr lang="en-US" dirty="0">
            <a:latin typeface="Arial" panose="020B0604020202020204" pitchFamily="34" charset="0"/>
            <a:cs typeface="Arial" panose="020B0604020202020204" pitchFamily="34" charset="0"/>
          </a:endParaRPr>
        </a:p>
      </dgm:t>
    </dgm:pt>
    <dgm:pt modelId="{9F0A4430-3718-4602-980B-EFF0FB4DB131}" type="parTrans" cxnId="{6FA38F47-6D4A-4477-B4EC-81D0380B2ADE}">
      <dgm:prSet/>
      <dgm:spPr/>
      <dgm:t>
        <a:bodyPr/>
        <a:lstStyle/>
        <a:p>
          <a:endParaRPr lang="en-US"/>
        </a:p>
      </dgm:t>
    </dgm:pt>
    <dgm:pt modelId="{BA83A93C-0F48-4AB6-B7E9-60E71A2F7F5E}" type="sibTrans" cxnId="{6FA38F47-6D4A-4477-B4EC-81D0380B2ADE}">
      <dgm:prSet/>
      <dgm:spPr/>
      <dgm:t>
        <a:bodyPr/>
        <a:lstStyle/>
        <a:p>
          <a:endParaRPr lang="en-US"/>
        </a:p>
      </dgm:t>
    </dgm:pt>
    <dgm:pt modelId="{3172600D-0834-49CE-8D60-CE362E959428}">
      <dgm:prSet/>
      <dgm:spPr/>
      <dgm:t>
        <a:bodyPr/>
        <a:lstStyle/>
        <a:p>
          <a:r>
            <a:rPr lang="en-ZA" dirty="0">
              <a:latin typeface="Arial" panose="020B0604020202020204" pitchFamily="34" charset="0"/>
              <a:cs typeface="Arial" panose="020B0604020202020204" pitchFamily="34" charset="0"/>
            </a:rPr>
            <a:t>9 Commercial</a:t>
          </a:r>
          <a:r>
            <a:rPr lang="en-US" dirty="0">
              <a:latin typeface="Arial" panose="020B0604020202020204" pitchFamily="34" charset="0"/>
              <a:cs typeface="Arial" panose="020B0604020202020204" pitchFamily="34" charset="0"/>
            </a:rPr>
            <a:t>al Ports ( ensuring safety of vessels &amp; prevention of pollution by ships)</a:t>
          </a:r>
        </a:p>
      </dgm:t>
    </dgm:pt>
    <dgm:pt modelId="{0273CD28-B5E8-43CD-B128-F8AE34622B4F}" type="parTrans" cxnId="{8FD31EC5-F583-415B-911A-852486F0AFA4}">
      <dgm:prSet/>
      <dgm:spPr/>
      <dgm:t>
        <a:bodyPr/>
        <a:lstStyle/>
        <a:p>
          <a:endParaRPr lang="en-US"/>
        </a:p>
      </dgm:t>
    </dgm:pt>
    <dgm:pt modelId="{E3134CEF-FE94-46EF-80B1-0C64F712D4F0}" type="sibTrans" cxnId="{8FD31EC5-F583-415B-911A-852486F0AFA4}">
      <dgm:prSet/>
      <dgm:spPr/>
      <dgm:t>
        <a:bodyPr/>
        <a:lstStyle/>
        <a:p>
          <a:endParaRPr lang="en-US"/>
        </a:p>
      </dgm:t>
    </dgm:pt>
    <dgm:pt modelId="{A11A1C31-A792-49A0-AA14-9694CF8A4D99}">
      <dgm:prSet/>
      <dgm:spPr/>
      <dgm:t>
        <a:bodyPr/>
        <a:lstStyle/>
        <a:p>
          <a:r>
            <a:rPr lang="en-US" dirty="0">
              <a:latin typeface="Arial" panose="020B0604020202020204" pitchFamily="34" charset="0"/>
              <a:cs typeface="Arial" panose="020B0604020202020204" pitchFamily="34" charset="0"/>
            </a:rPr>
            <a:t>Search and Rescue Region of 27.7 million Sq. km </a:t>
          </a:r>
        </a:p>
      </dgm:t>
    </dgm:pt>
    <dgm:pt modelId="{B75AAFE3-D746-4FCD-928C-6082F6231755}" type="parTrans" cxnId="{148D885D-5C3C-4ACE-960A-963EFD75E85D}">
      <dgm:prSet/>
      <dgm:spPr/>
      <dgm:t>
        <a:bodyPr/>
        <a:lstStyle/>
        <a:p>
          <a:endParaRPr lang="en-US"/>
        </a:p>
      </dgm:t>
    </dgm:pt>
    <dgm:pt modelId="{9EF49055-4FEB-4A1D-B0BC-9E6C925314EE}" type="sibTrans" cxnId="{148D885D-5C3C-4ACE-960A-963EFD75E85D}">
      <dgm:prSet/>
      <dgm:spPr/>
      <dgm:t>
        <a:bodyPr/>
        <a:lstStyle/>
        <a:p>
          <a:endParaRPr lang="en-US"/>
        </a:p>
      </dgm:t>
    </dgm:pt>
    <dgm:pt modelId="{1CA3DC94-ADAF-42A3-AF01-05E4AD2E8A4F}">
      <dgm:prSet/>
      <dgm:spPr/>
      <dgm:t>
        <a:bodyPr/>
        <a:lstStyle/>
        <a:p>
          <a:r>
            <a:rPr lang="en-US" dirty="0">
              <a:latin typeface="Arial" panose="020B0604020202020204" pitchFamily="34" charset="0"/>
              <a:cs typeface="Arial" panose="020B0604020202020204" pitchFamily="34" charset="0"/>
            </a:rPr>
            <a:t>Just under 10,000 ships visit South African Ports per annum</a:t>
          </a:r>
        </a:p>
      </dgm:t>
    </dgm:pt>
    <dgm:pt modelId="{3371E5A3-F7F4-419F-97FA-0A1793ABD972}" type="parTrans" cxnId="{43697962-F916-4231-BC88-23FBA677AF40}">
      <dgm:prSet/>
      <dgm:spPr/>
      <dgm:t>
        <a:bodyPr/>
        <a:lstStyle/>
        <a:p>
          <a:endParaRPr lang="en-US"/>
        </a:p>
      </dgm:t>
    </dgm:pt>
    <dgm:pt modelId="{627B9DBB-179A-49A5-9AFA-252A74D5CB2B}" type="sibTrans" cxnId="{43697962-F916-4231-BC88-23FBA677AF40}">
      <dgm:prSet/>
      <dgm:spPr/>
      <dgm:t>
        <a:bodyPr/>
        <a:lstStyle/>
        <a:p>
          <a:endParaRPr lang="en-US"/>
        </a:p>
      </dgm:t>
    </dgm:pt>
    <dgm:pt modelId="{E620B5C8-A22A-47F3-B198-5EF956C9E78A}">
      <dgm:prSet/>
      <dgm:spPr/>
      <dgm:t>
        <a:bodyPr/>
        <a:lstStyle/>
        <a:p>
          <a:r>
            <a:rPr lang="en-US" dirty="0">
              <a:latin typeface="Arial" panose="020B0604020202020204" pitchFamily="34" charset="0"/>
              <a:cs typeface="Arial" panose="020B0604020202020204" pitchFamily="34" charset="0"/>
            </a:rPr>
            <a:t>240,000 Seafarers on Board</a:t>
          </a:r>
        </a:p>
      </dgm:t>
    </dgm:pt>
    <dgm:pt modelId="{AA7E1A99-EEF9-49F3-B2F7-2F0C760B4674}" type="parTrans" cxnId="{BFBEB9FB-E556-4931-ABCB-22D39B931BDD}">
      <dgm:prSet/>
      <dgm:spPr/>
      <dgm:t>
        <a:bodyPr/>
        <a:lstStyle/>
        <a:p>
          <a:endParaRPr lang="en-US"/>
        </a:p>
      </dgm:t>
    </dgm:pt>
    <dgm:pt modelId="{4B543647-568F-4522-9670-F0E2CBE4C8B2}" type="sibTrans" cxnId="{BFBEB9FB-E556-4931-ABCB-22D39B931BDD}">
      <dgm:prSet/>
      <dgm:spPr/>
      <dgm:t>
        <a:bodyPr/>
        <a:lstStyle/>
        <a:p>
          <a:endParaRPr lang="en-US"/>
        </a:p>
      </dgm:t>
    </dgm:pt>
    <dgm:pt modelId="{F739FCCA-0F80-4194-88CF-BCDFDF003B9E}">
      <dgm:prSet/>
      <dgm:spPr/>
      <dgm:t>
        <a:bodyPr/>
        <a:lstStyle/>
        <a:p>
          <a:r>
            <a:rPr lang="en-US" dirty="0">
              <a:latin typeface="Arial" panose="020B0604020202020204" pitchFamily="34" charset="0"/>
              <a:cs typeface="Arial" panose="020B0604020202020204" pitchFamily="34" charset="0"/>
            </a:rPr>
            <a:t>300MT  of freight (imports and exports with 90% of SA Trade by Volumes</a:t>
          </a:r>
        </a:p>
      </dgm:t>
    </dgm:pt>
    <dgm:pt modelId="{FC1CA834-4C64-4218-B4DE-DFCAFF09AE49}" type="parTrans" cxnId="{E8E91CEF-C5C2-44C7-82A1-B049AF7E4B50}">
      <dgm:prSet/>
      <dgm:spPr/>
      <dgm:t>
        <a:bodyPr/>
        <a:lstStyle/>
        <a:p>
          <a:endParaRPr lang="en-US"/>
        </a:p>
      </dgm:t>
    </dgm:pt>
    <dgm:pt modelId="{737C2927-A7C8-4AB1-B890-05845E99543C}" type="sibTrans" cxnId="{E8E91CEF-C5C2-44C7-82A1-B049AF7E4B50}">
      <dgm:prSet/>
      <dgm:spPr/>
      <dgm:t>
        <a:bodyPr/>
        <a:lstStyle/>
        <a:p>
          <a:endParaRPr lang="en-US"/>
        </a:p>
      </dgm:t>
    </dgm:pt>
    <dgm:pt modelId="{70F1EBC2-41DB-F742-89EA-45F0C127CE26}" type="pres">
      <dgm:prSet presAssocID="{2C960515-86A9-47E4-88D3-DC49DB8725CD}" presName="linear" presStyleCnt="0">
        <dgm:presLayoutVars>
          <dgm:animLvl val="lvl"/>
          <dgm:resizeHandles val="exact"/>
        </dgm:presLayoutVars>
      </dgm:prSet>
      <dgm:spPr/>
    </dgm:pt>
    <dgm:pt modelId="{2F997536-068C-0842-A017-E9B4A2ADDAA2}" type="pres">
      <dgm:prSet presAssocID="{889D2A9E-5621-4B3E-A712-9033B07970D3}" presName="parentText" presStyleLbl="node1" presStyleIdx="0" presStyleCnt="7">
        <dgm:presLayoutVars>
          <dgm:chMax val="0"/>
          <dgm:bulletEnabled val="1"/>
        </dgm:presLayoutVars>
      </dgm:prSet>
      <dgm:spPr/>
    </dgm:pt>
    <dgm:pt modelId="{A3F8CC23-09ED-C042-A18C-9553DF5B8BB8}" type="pres">
      <dgm:prSet presAssocID="{B483BB9C-B8BE-40BA-BB69-182B925FDE62}" presName="spacer" presStyleCnt="0"/>
      <dgm:spPr/>
    </dgm:pt>
    <dgm:pt modelId="{2ED5EA9F-D3DD-4F4F-89A5-AEB210A97A47}" type="pres">
      <dgm:prSet presAssocID="{87EDCF5B-EC04-41B3-8612-368605EE953F}" presName="parentText" presStyleLbl="node1" presStyleIdx="1" presStyleCnt="7">
        <dgm:presLayoutVars>
          <dgm:chMax val="0"/>
          <dgm:bulletEnabled val="1"/>
        </dgm:presLayoutVars>
      </dgm:prSet>
      <dgm:spPr/>
    </dgm:pt>
    <dgm:pt modelId="{65286990-A6FC-2740-8C6E-7EFAFA743B2E}" type="pres">
      <dgm:prSet presAssocID="{BA83A93C-0F48-4AB6-B7E9-60E71A2F7F5E}" presName="spacer" presStyleCnt="0"/>
      <dgm:spPr/>
    </dgm:pt>
    <dgm:pt modelId="{141A80E9-6F1B-1048-BD56-913C2B1499E2}" type="pres">
      <dgm:prSet presAssocID="{3172600D-0834-49CE-8D60-CE362E959428}" presName="parentText" presStyleLbl="node1" presStyleIdx="2" presStyleCnt="7">
        <dgm:presLayoutVars>
          <dgm:chMax val="0"/>
          <dgm:bulletEnabled val="1"/>
        </dgm:presLayoutVars>
      </dgm:prSet>
      <dgm:spPr/>
    </dgm:pt>
    <dgm:pt modelId="{238A50C4-CA81-8847-9A40-A60F0DC1D27D}" type="pres">
      <dgm:prSet presAssocID="{E3134CEF-FE94-46EF-80B1-0C64F712D4F0}" presName="spacer" presStyleCnt="0"/>
      <dgm:spPr/>
    </dgm:pt>
    <dgm:pt modelId="{9C03F39E-8A99-C444-B4AB-F29239046095}" type="pres">
      <dgm:prSet presAssocID="{A11A1C31-A792-49A0-AA14-9694CF8A4D99}" presName="parentText" presStyleLbl="node1" presStyleIdx="3" presStyleCnt="7">
        <dgm:presLayoutVars>
          <dgm:chMax val="0"/>
          <dgm:bulletEnabled val="1"/>
        </dgm:presLayoutVars>
      </dgm:prSet>
      <dgm:spPr/>
    </dgm:pt>
    <dgm:pt modelId="{42F596EB-F6E8-9947-9110-E2AF1E3F4246}" type="pres">
      <dgm:prSet presAssocID="{9EF49055-4FEB-4A1D-B0BC-9E6C925314EE}" presName="spacer" presStyleCnt="0"/>
      <dgm:spPr/>
    </dgm:pt>
    <dgm:pt modelId="{2439A0DB-D55D-184B-A5E0-77C6070DC3E6}" type="pres">
      <dgm:prSet presAssocID="{1CA3DC94-ADAF-42A3-AF01-05E4AD2E8A4F}" presName="parentText" presStyleLbl="node1" presStyleIdx="4" presStyleCnt="7">
        <dgm:presLayoutVars>
          <dgm:chMax val="0"/>
          <dgm:bulletEnabled val="1"/>
        </dgm:presLayoutVars>
      </dgm:prSet>
      <dgm:spPr/>
    </dgm:pt>
    <dgm:pt modelId="{0DD2625E-33BA-AA4B-B381-974C08E85BD5}" type="pres">
      <dgm:prSet presAssocID="{627B9DBB-179A-49A5-9AFA-252A74D5CB2B}" presName="spacer" presStyleCnt="0"/>
      <dgm:spPr/>
    </dgm:pt>
    <dgm:pt modelId="{346726D8-8F71-BE44-BF5C-74A9832FAEB9}" type="pres">
      <dgm:prSet presAssocID="{E620B5C8-A22A-47F3-B198-5EF956C9E78A}" presName="parentText" presStyleLbl="node1" presStyleIdx="5" presStyleCnt="7">
        <dgm:presLayoutVars>
          <dgm:chMax val="0"/>
          <dgm:bulletEnabled val="1"/>
        </dgm:presLayoutVars>
      </dgm:prSet>
      <dgm:spPr/>
    </dgm:pt>
    <dgm:pt modelId="{3F14185D-558A-5641-B011-0EAD566DAEE4}" type="pres">
      <dgm:prSet presAssocID="{4B543647-568F-4522-9670-F0E2CBE4C8B2}" presName="spacer" presStyleCnt="0"/>
      <dgm:spPr/>
    </dgm:pt>
    <dgm:pt modelId="{3434596B-4F5D-564A-B28E-A29D38D51F05}" type="pres">
      <dgm:prSet presAssocID="{F739FCCA-0F80-4194-88CF-BCDFDF003B9E}" presName="parentText" presStyleLbl="node1" presStyleIdx="6" presStyleCnt="7">
        <dgm:presLayoutVars>
          <dgm:chMax val="0"/>
          <dgm:bulletEnabled val="1"/>
        </dgm:presLayoutVars>
      </dgm:prSet>
      <dgm:spPr/>
    </dgm:pt>
  </dgm:ptLst>
  <dgm:cxnLst>
    <dgm:cxn modelId="{CDFA012C-420A-054A-A676-FE61F435D814}" type="presOf" srcId="{889D2A9E-5621-4B3E-A712-9033B07970D3}" destId="{2F997536-068C-0842-A017-E9B4A2ADDAA2}" srcOrd="0" destOrd="0" presId="urn:microsoft.com/office/officeart/2005/8/layout/vList2"/>
    <dgm:cxn modelId="{148D885D-5C3C-4ACE-960A-963EFD75E85D}" srcId="{2C960515-86A9-47E4-88D3-DC49DB8725CD}" destId="{A11A1C31-A792-49A0-AA14-9694CF8A4D99}" srcOrd="3" destOrd="0" parTransId="{B75AAFE3-D746-4FCD-928C-6082F6231755}" sibTransId="{9EF49055-4FEB-4A1D-B0BC-9E6C925314EE}"/>
    <dgm:cxn modelId="{A0373562-FC9C-439B-B950-3190E59EEE07}" srcId="{2C960515-86A9-47E4-88D3-DC49DB8725CD}" destId="{889D2A9E-5621-4B3E-A712-9033B07970D3}" srcOrd="0" destOrd="0" parTransId="{171A8A09-D904-4021-B5E7-00F6722D6D29}" sibTransId="{B483BB9C-B8BE-40BA-BB69-182B925FDE62}"/>
    <dgm:cxn modelId="{43697962-F916-4231-BC88-23FBA677AF40}" srcId="{2C960515-86A9-47E4-88D3-DC49DB8725CD}" destId="{1CA3DC94-ADAF-42A3-AF01-05E4AD2E8A4F}" srcOrd="4" destOrd="0" parTransId="{3371E5A3-F7F4-419F-97FA-0A1793ABD972}" sibTransId="{627B9DBB-179A-49A5-9AFA-252A74D5CB2B}"/>
    <dgm:cxn modelId="{6FA38F47-6D4A-4477-B4EC-81D0380B2ADE}" srcId="{2C960515-86A9-47E4-88D3-DC49DB8725CD}" destId="{87EDCF5B-EC04-41B3-8612-368605EE953F}" srcOrd="1" destOrd="0" parTransId="{9F0A4430-3718-4602-980B-EFF0FB4DB131}" sibTransId="{BA83A93C-0F48-4AB6-B7E9-60E71A2F7F5E}"/>
    <dgm:cxn modelId="{B4E5E171-3B83-8644-B7F6-70F0D0A6458D}" type="presOf" srcId="{2C960515-86A9-47E4-88D3-DC49DB8725CD}" destId="{70F1EBC2-41DB-F742-89EA-45F0C127CE26}" srcOrd="0" destOrd="0" presId="urn:microsoft.com/office/officeart/2005/8/layout/vList2"/>
    <dgm:cxn modelId="{B9F4B974-D480-9448-858F-595EA34AB9AC}" type="presOf" srcId="{3172600D-0834-49CE-8D60-CE362E959428}" destId="{141A80E9-6F1B-1048-BD56-913C2B1499E2}" srcOrd="0" destOrd="0" presId="urn:microsoft.com/office/officeart/2005/8/layout/vList2"/>
    <dgm:cxn modelId="{00623A75-DD56-B544-8BB6-F09CE0BA8FE8}" type="presOf" srcId="{A11A1C31-A792-49A0-AA14-9694CF8A4D99}" destId="{9C03F39E-8A99-C444-B4AB-F29239046095}" srcOrd="0" destOrd="0" presId="urn:microsoft.com/office/officeart/2005/8/layout/vList2"/>
    <dgm:cxn modelId="{16A3CF8E-6B4D-5B42-B0FB-BDA1A3EB3AE8}" type="presOf" srcId="{E620B5C8-A22A-47F3-B198-5EF956C9E78A}" destId="{346726D8-8F71-BE44-BF5C-74A9832FAEB9}" srcOrd="0" destOrd="0" presId="urn:microsoft.com/office/officeart/2005/8/layout/vList2"/>
    <dgm:cxn modelId="{85BDF49A-CE4A-0C4B-AC92-5340D5FE9CF1}" type="presOf" srcId="{1CA3DC94-ADAF-42A3-AF01-05E4AD2E8A4F}" destId="{2439A0DB-D55D-184B-A5E0-77C6070DC3E6}" srcOrd="0" destOrd="0" presId="urn:microsoft.com/office/officeart/2005/8/layout/vList2"/>
    <dgm:cxn modelId="{F40936A1-8D07-6847-BD19-E9339EB55F7C}" type="presOf" srcId="{87EDCF5B-EC04-41B3-8612-368605EE953F}" destId="{2ED5EA9F-D3DD-4F4F-89A5-AEB210A97A47}" srcOrd="0" destOrd="0" presId="urn:microsoft.com/office/officeart/2005/8/layout/vList2"/>
    <dgm:cxn modelId="{8FD31EC5-F583-415B-911A-852486F0AFA4}" srcId="{2C960515-86A9-47E4-88D3-DC49DB8725CD}" destId="{3172600D-0834-49CE-8D60-CE362E959428}" srcOrd="2" destOrd="0" parTransId="{0273CD28-B5E8-43CD-B128-F8AE34622B4F}" sibTransId="{E3134CEF-FE94-46EF-80B1-0C64F712D4F0}"/>
    <dgm:cxn modelId="{E8E91CEF-C5C2-44C7-82A1-B049AF7E4B50}" srcId="{2C960515-86A9-47E4-88D3-DC49DB8725CD}" destId="{F739FCCA-0F80-4194-88CF-BCDFDF003B9E}" srcOrd="6" destOrd="0" parTransId="{FC1CA834-4C64-4218-B4DE-DFCAFF09AE49}" sibTransId="{737C2927-A7C8-4AB1-B890-05845E99543C}"/>
    <dgm:cxn modelId="{DDFA0CF5-953C-E34E-89F1-8677AF2F9D57}" type="presOf" srcId="{F739FCCA-0F80-4194-88CF-BCDFDF003B9E}" destId="{3434596B-4F5D-564A-B28E-A29D38D51F05}" srcOrd="0" destOrd="0" presId="urn:microsoft.com/office/officeart/2005/8/layout/vList2"/>
    <dgm:cxn modelId="{BFBEB9FB-E556-4931-ABCB-22D39B931BDD}" srcId="{2C960515-86A9-47E4-88D3-DC49DB8725CD}" destId="{E620B5C8-A22A-47F3-B198-5EF956C9E78A}" srcOrd="5" destOrd="0" parTransId="{AA7E1A99-EEF9-49F3-B2F7-2F0C760B4674}" sibTransId="{4B543647-568F-4522-9670-F0E2CBE4C8B2}"/>
    <dgm:cxn modelId="{2D42B2A6-5323-E344-9EA4-4094DEC50510}" type="presParOf" srcId="{70F1EBC2-41DB-F742-89EA-45F0C127CE26}" destId="{2F997536-068C-0842-A017-E9B4A2ADDAA2}" srcOrd="0" destOrd="0" presId="urn:microsoft.com/office/officeart/2005/8/layout/vList2"/>
    <dgm:cxn modelId="{F108ED06-7AD5-3142-9D84-84B1193CA998}" type="presParOf" srcId="{70F1EBC2-41DB-F742-89EA-45F0C127CE26}" destId="{A3F8CC23-09ED-C042-A18C-9553DF5B8BB8}" srcOrd="1" destOrd="0" presId="urn:microsoft.com/office/officeart/2005/8/layout/vList2"/>
    <dgm:cxn modelId="{1DFD522E-B6A5-6D48-AF64-622FE1440363}" type="presParOf" srcId="{70F1EBC2-41DB-F742-89EA-45F0C127CE26}" destId="{2ED5EA9F-D3DD-4F4F-89A5-AEB210A97A47}" srcOrd="2" destOrd="0" presId="urn:microsoft.com/office/officeart/2005/8/layout/vList2"/>
    <dgm:cxn modelId="{E29F6E44-7C96-7844-BD73-FD4CDD416A7C}" type="presParOf" srcId="{70F1EBC2-41DB-F742-89EA-45F0C127CE26}" destId="{65286990-A6FC-2740-8C6E-7EFAFA743B2E}" srcOrd="3" destOrd="0" presId="urn:microsoft.com/office/officeart/2005/8/layout/vList2"/>
    <dgm:cxn modelId="{40F69266-0A27-DE41-B1BC-42C92E9ADAD6}" type="presParOf" srcId="{70F1EBC2-41DB-F742-89EA-45F0C127CE26}" destId="{141A80E9-6F1B-1048-BD56-913C2B1499E2}" srcOrd="4" destOrd="0" presId="urn:microsoft.com/office/officeart/2005/8/layout/vList2"/>
    <dgm:cxn modelId="{A4EF9241-9D25-724C-8AFB-5FA5A61E747C}" type="presParOf" srcId="{70F1EBC2-41DB-F742-89EA-45F0C127CE26}" destId="{238A50C4-CA81-8847-9A40-A60F0DC1D27D}" srcOrd="5" destOrd="0" presId="urn:microsoft.com/office/officeart/2005/8/layout/vList2"/>
    <dgm:cxn modelId="{96E69289-AB2B-DE49-95E2-BDE4420D8A20}" type="presParOf" srcId="{70F1EBC2-41DB-F742-89EA-45F0C127CE26}" destId="{9C03F39E-8A99-C444-B4AB-F29239046095}" srcOrd="6" destOrd="0" presId="urn:microsoft.com/office/officeart/2005/8/layout/vList2"/>
    <dgm:cxn modelId="{80576F80-A3E3-6640-835A-72F3A6819197}" type="presParOf" srcId="{70F1EBC2-41DB-F742-89EA-45F0C127CE26}" destId="{42F596EB-F6E8-9947-9110-E2AF1E3F4246}" srcOrd="7" destOrd="0" presId="urn:microsoft.com/office/officeart/2005/8/layout/vList2"/>
    <dgm:cxn modelId="{E08E7FDB-15D1-A544-A100-23D5C5B59127}" type="presParOf" srcId="{70F1EBC2-41DB-F742-89EA-45F0C127CE26}" destId="{2439A0DB-D55D-184B-A5E0-77C6070DC3E6}" srcOrd="8" destOrd="0" presId="urn:microsoft.com/office/officeart/2005/8/layout/vList2"/>
    <dgm:cxn modelId="{998D5098-4964-CC4F-94D4-04B60ABFB75D}" type="presParOf" srcId="{70F1EBC2-41DB-F742-89EA-45F0C127CE26}" destId="{0DD2625E-33BA-AA4B-B381-974C08E85BD5}" srcOrd="9" destOrd="0" presId="urn:microsoft.com/office/officeart/2005/8/layout/vList2"/>
    <dgm:cxn modelId="{5E0FECCB-D365-D64B-A22E-5574E778AA23}" type="presParOf" srcId="{70F1EBC2-41DB-F742-89EA-45F0C127CE26}" destId="{346726D8-8F71-BE44-BF5C-74A9832FAEB9}" srcOrd="10" destOrd="0" presId="urn:microsoft.com/office/officeart/2005/8/layout/vList2"/>
    <dgm:cxn modelId="{AF3BCB22-AF80-4D4A-8E49-788A233C0748}" type="presParOf" srcId="{70F1EBC2-41DB-F742-89EA-45F0C127CE26}" destId="{3F14185D-558A-5641-B011-0EAD566DAEE4}" srcOrd="11" destOrd="0" presId="urn:microsoft.com/office/officeart/2005/8/layout/vList2"/>
    <dgm:cxn modelId="{DDAEB39A-56F8-4045-8F4C-EBAE4486F912}" type="presParOf" srcId="{70F1EBC2-41DB-F742-89EA-45F0C127CE26}" destId="{3434596B-4F5D-564A-B28E-A29D38D51F05}"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97536-068C-0842-A017-E9B4A2ADDAA2}">
      <dsp:nvSpPr>
        <dsp:cNvPr id="0" name=""/>
        <dsp:cNvSpPr/>
      </dsp:nvSpPr>
      <dsp:spPr>
        <a:xfrm>
          <a:off x="0" y="452790"/>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3 000 Km of the Republic`s Co</a:t>
          </a:r>
          <a:r>
            <a:rPr lang="en-US" sz="1600" kern="1200" dirty="0" err="1">
              <a:latin typeface="Arial" panose="020B0604020202020204" pitchFamily="34" charset="0"/>
              <a:cs typeface="Arial" panose="020B0604020202020204" pitchFamily="34" charset="0"/>
            </a:rPr>
            <a:t>astline</a:t>
          </a:r>
          <a:endParaRPr lang="en-US" sz="1600" kern="1200" dirty="0">
            <a:latin typeface="Arial" panose="020B0604020202020204" pitchFamily="34" charset="0"/>
            <a:cs typeface="Arial" panose="020B0604020202020204" pitchFamily="34" charset="0"/>
          </a:endParaRPr>
        </a:p>
      </dsp:txBody>
      <dsp:txXfrm>
        <a:off x="18277" y="471067"/>
        <a:ext cx="8142352" cy="337846"/>
      </dsp:txXfrm>
    </dsp:sp>
    <dsp:sp modelId="{2ED5EA9F-D3DD-4F4F-89A5-AEB210A97A47}">
      <dsp:nvSpPr>
        <dsp:cNvPr id="0" name=""/>
        <dsp:cNvSpPr/>
      </dsp:nvSpPr>
      <dsp:spPr>
        <a:xfrm>
          <a:off x="0" y="873270"/>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Current EEZ ( Economic Exclusive Zone of 1 553 000 Sq. km </a:t>
          </a:r>
          <a:endParaRPr lang="en-US" sz="1600" kern="1200" dirty="0">
            <a:latin typeface="Arial" panose="020B0604020202020204" pitchFamily="34" charset="0"/>
            <a:cs typeface="Arial" panose="020B0604020202020204" pitchFamily="34" charset="0"/>
          </a:endParaRPr>
        </a:p>
      </dsp:txBody>
      <dsp:txXfrm>
        <a:off x="18277" y="891547"/>
        <a:ext cx="8142352" cy="337846"/>
      </dsp:txXfrm>
    </dsp:sp>
    <dsp:sp modelId="{141A80E9-6F1B-1048-BD56-913C2B1499E2}">
      <dsp:nvSpPr>
        <dsp:cNvPr id="0" name=""/>
        <dsp:cNvSpPr/>
      </dsp:nvSpPr>
      <dsp:spPr>
        <a:xfrm>
          <a:off x="0" y="1293750"/>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9 Commercial</a:t>
          </a:r>
          <a:r>
            <a:rPr lang="en-US" sz="1600" kern="1200" dirty="0">
              <a:latin typeface="Arial" panose="020B0604020202020204" pitchFamily="34" charset="0"/>
              <a:cs typeface="Arial" panose="020B0604020202020204" pitchFamily="34" charset="0"/>
            </a:rPr>
            <a:t>al Ports ( ensuring safety of vessels &amp; prevention of pollution by ships)</a:t>
          </a:r>
        </a:p>
      </dsp:txBody>
      <dsp:txXfrm>
        <a:off x="18277" y="1312027"/>
        <a:ext cx="8142352" cy="337846"/>
      </dsp:txXfrm>
    </dsp:sp>
    <dsp:sp modelId="{9C03F39E-8A99-C444-B4AB-F29239046095}">
      <dsp:nvSpPr>
        <dsp:cNvPr id="0" name=""/>
        <dsp:cNvSpPr/>
      </dsp:nvSpPr>
      <dsp:spPr>
        <a:xfrm>
          <a:off x="0" y="1714231"/>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Search and Rescue Region of 27.7 million Sq. km </a:t>
          </a:r>
        </a:p>
      </dsp:txBody>
      <dsp:txXfrm>
        <a:off x="18277" y="1732508"/>
        <a:ext cx="8142352" cy="337846"/>
      </dsp:txXfrm>
    </dsp:sp>
    <dsp:sp modelId="{2439A0DB-D55D-184B-A5E0-77C6070DC3E6}">
      <dsp:nvSpPr>
        <dsp:cNvPr id="0" name=""/>
        <dsp:cNvSpPr/>
      </dsp:nvSpPr>
      <dsp:spPr>
        <a:xfrm>
          <a:off x="0" y="2134711"/>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Just under 10,000 ships visit South African Ports per annum</a:t>
          </a:r>
        </a:p>
      </dsp:txBody>
      <dsp:txXfrm>
        <a:off x="18277" y="2152988"/>
        <a:ext cx="8142352" cy="337846"/>
      </dsp:txXfrm>
    </dsp:sp>
    <dsp:sp modelId="{346726D8-8F71-BE44-BF5C-74A9832FAEB9}">
      <dsp:nvSpPr>
        <dsp:cNvPr id="0" name=""/>
        <dsp:cNvSpPr/>
      </dsp:nvSpPr>
      <dsp:spPr>
        <a:xfrm>
          <a:off x="0" y="2555190"/>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240,000 Seafarers on Board</a:t>
          </a:r>
        </a:p>
      </dsp:txBody>
      <dsp:txXfrm>
        <a:off x="18277" y="2573467"/>
        <a:ext cx="8142352" cy="337846"/>
      </dsp:txXfrm>
    </dsp:sp>
    <dsp:sp modelId="{3434596B-4F5D-564A-B28E-A29D38D51F05}">
      <dsp:nvSpPr>
        <dsp:cNvPr id="0" name=""/>
        <dsp:cNvSpPr/>
      </dsp:nvSpPr>
      <dsp:spPr>
        <a:xfrm>
          <a:off x="0" y="2975671"/>
          <a:ext cx="8178906"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300MT  of freight (imports and exports with 90% of SA Trade by Volumes</a:t>
          </a:r>
        </a:p>
      </dsp:txBody>
      <dsp:txXfrm>
        <a:off x="18277" y="2993948"/>
        <a:ext cx="8142352"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D81845-F73A-4985-98CA-A95A3D1A90FF}" type="datetimeFigureOut">
              <a:rPr lang="en-ZA" smtClean="0"/>
              <a:t>2022/10/07</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D8175-DD17-4272-89F3-86AC02B2D643}" type="slidenum">
              <a:rPr lang="en-ZA" smtClean="0"/>
              <a:t>‹#›</a:t>
            </a:fld>
            <a:endParaRPr lang="en-ZA"/>
          </a:p>
        </p:txBody>
      </p:sp>
    </p:spTree>
    <p:extLst>
      <p:ext uri="{BB962C8B-B14F-4D97-AF65-F5344CB8AC3E}">
        <p14:creationId xmlns:p14="http://schemas.microsoft.com/office/powerpoint/2010/main" val="37207090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B9E76-2468-48E7-A109-F54A31FA21C1}" type="datetimeFigureOut">
              <a:rPr lang="en-ZA" smtClean="0"/>
              <a:t>2022/10/07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l">
              <a:defRPr sz="1100">
                <a:solidFill>
                  <a:srgbClr val="1D656C"/>
                </a:solidFill>
                <a:latin typeface="Helvetica" panose="020B0604020202020204" pitchFamily="34" charset="0"/>
                <a:cs typeface="Helvetica" panose="020B0604020202020204" pitchFamily="34" charset="0"/>
              </a:defRPr>
            </a:lvl1pPr>
          </a:lstStyle>
          <a:p>
            <a:r>
              <a:rPr lang="en-ZA" dirty="0"/>
              <a:t>SOUTH AFRICAN MARITIME SAFETY AUTHORITY – SAMSA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b="1">
                <a:solidFill>
                  <a:srgbClr val="1C646C"/>
                </a:solidFill>
                <a:latin typeface="Helvetica" panose="020B0604020202020204" pitchFamily="34" charset="0"/>
                <a:cs typeface="Helvetica" panose="020B0604020202020204" pitchFamily="34" charset="0"/>
              </a:defRPr>
            </a:lvl1pPr>
          </a:lstStyle>
          <a:p>
            <a:endParaRPr lang="en-ZA" dirty="0"/>
          </a:p>
        </p:txBody>
      </p:sp>
    </p:spTree>
    <p:extLst>
      <p:ext uri="{BB962C8B-B14F-4D97-AF65-F5344CB8AC3E}">
        <p14:creationId xmlns:p14="http://schemas.microsoft.com/office/powerpoint/2010/main" val="23907632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316357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ZA" dirty="0"/>
          </a:p>
        </p:txBody>
      </p:sp>
    </p:spTree>
    <p:extLst>
      <p:ext uri="{BB962C8B-B14F-4D97-AF65-F5344CB8AC3E}">
        <p14:creationId xmlns:p14="http://schemas.microsoft.com/office/powerpoint/2010/main" val="328943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35447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98617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17122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421569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134842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129777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ZA" dirty="0"/>
          </a:p>
        </p:txBody>
      </p:sp>
    </p:spTree>
    <p:extLst>
      <p:ext uri="{BB962C8B-B14F-4D97-AF65-F5344CB8AC3E}">
        <p14:creationId xmlns:p14="http://schemas.microsoft.com/office/powerpoint/2010/main" val="240589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endParaRPr lang="en-ZA" dirty="0"/>
          </a:p>
        </p:txBody>
      </p:sp>
    </p:spTree>
    <p:extLst>
      <p:ext uri="{BB962C8B-B14F-4D97-AF65-F5344CB8AC3E}">
        <p14:creationId xmlns:p14="http://schemas.microsoft.com/office/powerpoint/2010/main" val="328627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ZA" dirty="0"/>
          </a:p>
        </p:txBody>
      </p:sp>
    </p:spTree>
    <p:extLst>
      <p:ext uri="{BB962C8B-B14F-4D97-AF65-F5344CB8AC3E}">
        <p14:creationId xmlns:p14="http://schemas.microsoft.com/office/powerpoint/2010/main" val="199294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image" Target="../media/image1.emf"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E4396D-EF28-4C62-B5C1-3E3C64C1F4B6}" type="datetime1">
              <a:rPr lang="en-ZA" smtClean="0"/>
              <a:t>2022/10/07</a:t>
            </a:fld>
            <a:endParaRPr lang="en-US"/>
          </a:p>
        </p:txBody>
      </p:sp>
      <p:sp>
        <p:nvSpPr>
          <p:cNvPr id="5" name="Footer Placeholder 4"/>
          <p:cNvSpPr>
            <a:spLocks noGrp="1"/>
          </p:cNvSpPr>
          <p:nvPr>
            <p:ph type="ftr" sz="quarter" idx="11"/>
          </p:nvPr>
        </p:nvSpPr>
        <p:spPr/>
        <p:txBody>
          <a:bodyPr/>
          <a:lstStyle/>
          <a:p>
            <a:r>
              <a:rPr lang="en-ZA"/>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29138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3544B7-B95E-40EC-B239-9780F22A561C}" type="datetime1">
              <a:rPr lang="en-ZA" smtClean="0"/>
              <a:t>2022/10/07</a:t>
            </a:fld>
            <a:endParaRPr lang="en-US"/>
          </a:p>
        </p:txBody>
      </p:sp>
      <p:sp>
        <p:nvSpPr>
          <p:cNvPr id="5" name="Footer Placeholder 4"/>
          <p:cNvSpPr>
            <a:spLocks noGrp="1"/>
          </p:cNvSpPr>
          <p:nvPr>
            <p:ph type="ftr" sz="quarter" idx="11"/>
          </p:nvPr>
        </p:nvSpPr>
        <p:spPr/>
        <p:txBody>
          <a:bodyPr/>
          <a:lstStyle/>
          <a:p>
            <a:r>
              <a:rPr lang="en-ZA"/>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43368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9A715B-4254-48BD-A122-99E785504878}" type="datetime1">
              <a:rPr lang="en-ZA" smtClean="0"/>
              <a:t>2022/10/07</a:t>
            </a:fld>
            <a:endParaRPr lang="en-US"/>
          </a:p>
        </p:txBody>
      </p:sp>
      <p:sp>
        <p:nvSpPr>
          <p:cNvPr id="5" name="Footer Placeholder 4"/>
          <p:cNvSpPr>
            <a:spLocks noGrp="1"/>
          </p:cNvSpPr>
          <p:nvPr>
            <p:ph type="ftr" sz="quarter" idx="11"/>
          </p:nvPr>
        </p:nvSpPr>
        <p:spPr/>
        <p:txBody>
          <a:bodyPr/>
          <a:lstStyle/>
          <a:p>
            <a:r>
              <a:rPr lang="en-ZA"/>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287824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GB"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4F3AAF-7D2B-4F64-8D4B-E57BD00A86AD}" type="datetime1">
              <a:rPr lang="en-ZA" smtClean="0">
                <a:solidFill>
                  <a:prstClr val="black">
                    <a:tint val="75000"/>
                  </a:prstClr>
                </a:solidFill>
              </a:rPr>
              <a:t>2022/10/07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SAMSA Annual Report 2016 - 2017</a:t>
            </a: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80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056630" y="6413156"/>
            <a:ext cx="1275804" cy="275436"/>
          </a:xfrm>
          <a:prstGeom prst="rect">
            <a:avLst/>
          </a:prstGeom>
        </p:spPr>
      </p:pic>
      <p:sp>
        <p:nvSpPr>
          <p:cNvPr id="2" name="Title 1"/>
          <p:cNvSpPr>
            <a:spLocks noGrp="1"/>
          </p:cNvSpPr>
          <p:nvPr>
            <p:ph type="title"/>
          </p:nvPr>
        </p:nvSpPr>
        <p:spPr/>
        <p:txBody>
          <a:bodyPr>
            <a:normAutofit/>
          </a:bodyPr>
          <a:lstStyle>
            <a:lvl1pPr>
              <a:defRPr sz="2800" b="1">
                <a:solidFill>
                  <a:srgbClr val="2B3C52"/>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1800"/>
            </a:lvl3pPr>
            <a:lvl4pPr>
              <a:defRPr sz="16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628650" y="6356351"/>
            <a:ext cx="3086100" cy="365125"/>
          </a:xfrm>
        </p:spPr>
        <p:txBody>
          <a:bodyPr/>
          <a:lstStyle>
            <a:lvl1pPr algn="l">
              <a:defRPr sz="1000"/>
            </a:lvl1pPr>
          </a:lstStyle>
          <a:p>
            <a:r>
              <a:rPr lang="en-US" dirty="0">
                <a:solidFill>
                  <a:prstClr val="black">
                    <a:tint val="75000"/>
                  </a:prstClr>
                </a:solidFill>
              </a:rPr>
              <a:t>SAMSA Annual Report 2016 - 2017</a:t>
            </a:r>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E4BBBE3F-003C-6644-BEF2-15266E0900BE}"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3"/>
          <a:stretch>
            <a:fillRect/>
          </a:stretch>
        </p:blipFill>
        <p:spPr>
          <a:xfrm>
            <a:off x="8402095" y="332242"/>
            <a:ext cx="436590" cy="566801"/>
          </a:xfrm>
          <a:prstGeom prst="rect">
            <a:avLst/>
          </a:prstGeom>
        </p:spPr>
      </p:pic>
    </p:spTree>
    <p:extLst>
      <p:ext uri="{BB962C8B-B14F-4D97-AF65-F5344CB8AC3E}">
        <p14:creationId xmlns:p14="http://schemas.microsoft.com/office/powerpoint/2010/main" val="6807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1515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D5D3DB67-665D-4D01-AA3F-F0041F9B13A1}" type="datetime1">
              <a:rPr lang="en-ZA" smtClean="0">
                <a:solidFill>
                  <a:prstClr val="black">
                    <a:tint val="75000"/>
                  </a:prstClr>
                </a:solidFill>
              </a:rPr>
              <a:t>2022/10/07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SAMSA Annual Report 2016 - 2017</a:t>
            </a: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54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GB" dirty="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D02AC1C7-0040-47DB-A552-609DB8FA8560}" type="datetime1">
              <a:rPr lang="en-ZA" smtClean="0">
                <a:solidFill>
                  <a:prstClr val="black">
                    <a:tint val="75000"/>
                  </a:prstClr>
                </a:solidFill>
              </a:rPr>
              <a:t>2022/10/07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SAMSA Annual Report 2016 - 2017</a:t>
            </a: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03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lvl1pPr>
          </a:lstStyle>
          <a:p>
            <a:r>
              <a:rPr lang="en-GB" dirty="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4B5AB0E-8C10-4F94-8A2D-19D78F2BBE4E}" type="datetime1">
              <a:rPr lang="en-ZA" smtClean="0">
                <a:solidFill>
                  <a:prstClr val="black">
                    <a:tint val="75000"/>
                  </a:prstClr>
                </a:solidFill>
              </a:rPr>
              <a:t>2022/10/07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SAMSA Annual Report 2016 - 2017</a:t>
            </a:r>
          </a:p>
        </p:txBody>
      </p:sp>
      <p:sp>
        <p:nvSpPr>
          <p:cNvPr id="9" name="Slide Number Placeholder 8"/>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B2CDF583-41BA-41E2-B98F-44CBA421EF73}" type="datetime1">
              <a:rPr lang="en-ZA" smtClean="0">
                <a:solidFill>
                  <a:prstClr val="black">
                    <a:tint val="75000"/>
                  </a:prstClr>
                </a:solidFill>
              </a:rPr>
              <a:t>2022/10/07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SAMSA Annual Report 2016 - 2017</a:t>
            </a:r>
          </a:p>
        </p:txBody>
      </p:sp>
      <p:sp>
        <p:nvSpPr>
          <p:cNvPr id="5" name="Slide Number Placeholder 4"/>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04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ABC8C-8B00-412D-8078-2425153D3DE8}" type="datetime1">
              <a:rPr lang="en-ZA" smtClean="0">
                <a:solidFill>
                  <a:prstClr val="black">
                    <a:tint val="75000"/>
                  </a:prstClr>
                </a:solidFill>
              </a:rPr>
              <a:t>2022/10/07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SAMSA Annual Report 2016 - 2017</a:t>
            </a:r>
          </a:p>
        </p:txBody>
      </p:sp>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15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BEAB6FE-6484-4858-92FF-A79A619F03C2}" type="datetime1">
              <a:rPr lang="en-ZA" smtClean="0">
                <a:solidFill>
                  <a:prstClr val="black">
                    <a:tint val="75000"/>
                  </a:prstClr>
                </a:solidFill>
              </a:rPr>
              <a:t>2022/10/07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SAMSA Annual Report 2016 - 2017</a:t>
            </a: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92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08726"/>
            <a:ext cx="6667500" cy="412750"/>
          </a:xfrm>
        </p:spPr>
        <p:txBody>
          <a:bodyPr/>
          <a:lstStyle>
            <a:lvl1pPr algn="l">
              <a:defRPr sz="1100">
                <a:solidFill>
                  <a:srgbClr val="1D656C"/>
                </a:solidFill>
                <a:latin typeface="Helvetica" panose="020B0604020202020204" pitchFamily="34" charset="0"/>
                <a:cs typeface="Helvetica" panose="020B0604020202020204" pitchFamily="34" charset="0"/>
              </a:defRPr>
            </a:lvl1pPr>
          </a:lstStyle>
          <a:p>
            <a:r>
              <a:rPr lang="en-ZA"/>
              <a:t>SAMSA Annual Report 2016 - 2017</a:t>
            </a:r>
            <a:endParaRPr lang="en-US" dirty="0"/>
          </a:p>
        </p:txBody>
      </p:sp>
      <p:sp>
        <p:nvSpPr>
          <p:cNvPr id="6" name="Slide Number Placeholder 5"/>
          <p:cNvSpPr>
            <a:spLocks noGrp="1"/>
          </p:cNvSpPr>
          <p:nvPr>
            <p:ph type="sldNum" sz="quarter" idx="12"/>
          </p:nvPr>
        </p:nvSpPr>
        <p:spPr/>
        <p:txBody>
          <a:bodyPr/>
          <a:lstStyle>
            <a:lvl1pPr>
              <a:defRPr sz="1100" b="1">
                <a:solidFill>
                  <a:srgbClr val="1D656C"/>
                </a:solidFill>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val="97959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1913E9E-B50A-4756-8C27-0C36D3FA2177}" type="datetime1">
              <a:rPr lang="en-ZA" smtClean="0">
                <a:solidFill>
                  <a:prstClr val="black">
                    <a:tint val="75000"/>
                  </a:prstClr>
                </a:solidFill>
              </a:rPr>
              <a:t>2022/10/07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SAMSA Annual Report 2016 - 2017</a:t>
            </a:r>
          </a:p>
        </p:txBody>
      </p:sp>
      <p:sp>
        <p:nvSpPr>
          <p:cNvPr id="7" name="Slide Number Placeholder 6"/>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1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A4F7EFD-5B36-46EF-ABB4-0A8B70AB6EDD}" type="datetime1">
              <a:rPr lang="en-ZA" smtClean="0">
                <a:solidFill>
                  <a:prstClr val="black">
                    <a:tint val="75000"/>
                  </a:prstClr>
                </a:solidFill>
              </a:rPr>
              <a:t>2022/10/07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SAMSA Annual Report 2016 - 2017</a:t>
            </a: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176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3600"/>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4106BB-4EB0-4C77-B703-8D44805F9CC9}" type="datetime1">
              <a:rPr lang="en-ZA" smtClean="0">
                <a:solidFill>
                  <a:prstClr val="black">
                    <a:tint val="75000"/>
                  </a:prstClr>
                </a:solidFill>
              </a:rPr>
              <a:t>2022/10/07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SAMSA Annual Report 2016 - 2017</a:t>
            </a:r>
          </a:p>
        </p:txBody>
      </p:sp>
      <p:sp>
        <p:nvSpPr>
          <p:cNvPr id="6" name="Slide Number Placeholder 5"/>
          <p:cNvSpPr>
            <a:spLocks noGrp="1"/>
          </p:cNvSpPr>
          <p:nvPr>
            <p:ph type="sldNum" sz="quarter" idx="12"/>
          </p:nvPr>
        </p:nvSpPr>
        <p:spPr/>
        <p:txBody>
          <a:bodyPr/>
          <a:lstStyle/>
          <a:p>
            <a:fld id="{E4BBBE3F-003C-6644-BEF2-15266E0900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68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BCBA1F-E629-4A7B-AC47-15776D129A33}" type="datetime1">
              <a:rPr lang="en-ZA" smtClean="0"/>
              <a:t>2022/10/07</a:t>
            </a:fld>
            <a:endParaRPr lang="en-US"/>
          </a:p>
        </p:txBody>
      </p:sp>
      <p:sp>
        <p:nvSpPr>
          <p:cNvPr id="5" name="Footer Placeholder 4"/>
          <p:cNvSpPr>
            <a:spLocks noGrp="1"/>
          </p:cNvSpPr>
          <p:nvPr>
            <p:ph type="ftr" sz="quarter" idx="11"/>
          </p:nvPr>
        </p:nvSpPr>
        <p:spPr/>
        <p:txBody>
          <a:bodyPr/>
          <a:lstStyle/>
          <a:p>
            <a:r>
              <a:rPr lang="en-ZA"/>
              <a:t>SAMSA Annual Report 2016 - 2017</a:t>
            </a:r>
            <a:endParaRPr lang="en-US"/>
          </a:p>
        </p:txBody>
      </p:sp>
      <p:sp>
        <p:nvSpPr>
          <p:cNvPr id="6" name="Slide Number Placeholder 5"/>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286671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E07313-5995-46FD-94EE-9D4C0F0240CF}" type="datetime1">
              <a:rPr lang="en-ZA" smtClean="0"/>
              <a:t>2022/10/07</a:t>
            </a:fld>
            <a:endParaRPr lang="en-US"/>
          </a:p>
        </p:txBody>
      </p:sp>
      <p:sp>
        <p:nvSpPr>
          <p:cNvPr id="6" name="Footer Placeholder 5"/>
          <p:cNvSpPr>
            <a:spLocks noGrp="1"/>
          </p:cNvSpPr>
          <p:nvPr>
            <p:ph type="ftr" sz="quarter" idx="11"/>
          </p:nvPr>
        </p:nvSpPr>
        <p:spPr/>
        <p:txBody>
          <a:bodyPr/>
          <a:lstStyle/>
          <a:p>
            <a:r>
              <a:rPr lang="en-ZA"/>
              <a:t>SAMSA Annual Report 2016 - 2017</a:t>
            </a:r>
            <a:endParaRPr lang="en-US"/>
          </a:p>
        </p:txBody>
      </p:sp>
      <p:sp>
        <p:nvSpPr>
          <p:cNvPr id="7" name="Slide Number Placeholder 6"/>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34854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8A64CC-65F4-4FD3-BCF8-02907965A5FF}" type="datetime1">
              <a:rPr lang="en-ZA" smtClean="0"/>
              <a:t>2022/10/07</a:t>
            </a:fld>
            <a:endParaRPr lang="en-US"/>
          </a:p>
        </p:txBody>
      </p:sp>
      <p:sp>
        <p:nvSpPr>
          <p:cNvPr id="8" name="Footer Placeholder 7"/>
          <p:cNvSpPr>
            <a:spLocks noGrp="1"/>
          </p:cNvSpPr>
          <p:nvPr>
            <p:ph type="ftr" sz="quarter" idx="11"/>
          </p:nvPr>
        </p:nvSpPr>
        <p:spPr/>
        <p:txBody>
          <a:bodyPr/>
          <a:lstStyle/>
          <a:p>
            <a:r>
              <a:rPr lang="en-ZA"/>
              <a:t>SAMSA Annual Report 2016 - 2017</a:t>
            </a:r>
            <a:endParaRPr lang="en-US"/>
          </a:p>
        </p:txBody>
      </p:sp>
      <p:sp>
        <p:nvSpPr>
          <p:cNvPr id="9" name="Slide Number Placeholder 8"/>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124626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70CECA-4906-4272-96D3-3EAAFE1C9BAE}" type="datetime1">
              <a:rPr lang="en-ZA" smtClean="0"/>
              <a:t>2022/10/07</a:t>
            </a:fld>
            <a:endParaRPr lang="en-US"/>
          </a:p>
        </p:txBody>
      </p:sp>
      <p:sp>
        <p:nvSpPr>
          <p:cNvPr id="4" name="Footer Placeholder 3"/>
          <p:cNvSpPr>
            <a:spLocks noGrp="1"/>
          </p:cNvSpPr>
          <p:nvPr>
            <p:ph type="ftr" sz="quarter" idx="11"/>
          </p:nvPr>
        </p:nvSpPr>
        <p:spPr/>
        <p:txBody>
          <a:bodyPr/>
          <a:lstStyle/>
          <a:p>
            <a:r>
              <a:rPr lang="en-ZA"/>
              <a:t>SAMSA Annual Report 2016 - 2017</a:t>
            </a:r>
            <a:endParaRPr lang="en-US"/>
          </a:p>
        </p:txBody>
      </p:sp>
      <p:sp>
        <p:nvSpPr>
          <p:cNvPr id="5" name="Slide Number Placeholder 4"/>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190096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2714720-F138-4B10-9FFD-C4626370AB85}" type="datetime1">
              <a:rPr lang="en-ZA" smtClean="0"/>
              <a:t>2022/10/07</a:t>
            </a:fld>
            <a:endParaRPr lang="en-US"/>
          </a:p>
        </p:txBody>
      </p:sp>
      <p:sp>
        <p:nvSpPr>
          <p:cNvPr id="3" name="Footer Placeholder 2"/>
          <p:cNvSpPr>
            <a:spLocks noGrp="1"/>
          </p:cNvSpPr>
          <p:nvPr>
            <p:ph type="ftr" sz="quarter" idx="11"/>
          </p:nvPr>
        </p:nvSpPr>
        <p:spPr/>
        <p:txBody>
          <a:bodyPr/>
          <a:lstStyle/>
          <a:p>
            <a:r>
              <a:rPr lang="en-ZA"/>
              <a:t>SAMSA Annual Report 2016 - 2017</a:t>
            </a:r>
            <a:endParaRPr lang="en-US"/>
          </a:p>
        </p:txBody>
      </p:sp>
      <p:sp>
        <p:nvSpPr>
          <p:cNvPr id="4" name="Slide Number Placeholder 3"/>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195083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8229600" cy="365125"/>
          </a:xfrm>
          <a:ln>
            <a:noFill/>
          </a:ln>
        </p:spPr>
        <p:txBody>
          <a:bodyPr/>
          <a:lstStyle>
            <a:lvl1pPr algn="l">
              <a:defRPr sz="1100">
                <a:solidFill>
                  <a:srgbClr val="1D656C"/>
                </a:solidFill>
                <a:latin typeface="Helvetica" panose="020B0604020202020204" pitchFamily="34" charset="0"/>
                <a:cs typeface="Helvetica" panose="020B0604020202020204" pitchFamily="34" charset="0"/>
              </a:defRPr>
            </a:lvl1pPr>
          </a:lstStyle>
          <a:p>
            <a:r>
              <a:rPr lang="en-ZA"/>
              <a:t>SAMSA Annual Report 2016 - 2017</a:t>
            </a:r>
            <a:endParaRPr lang="en-US" dirty="0"/>
          </a:p>
        </p:txBody>
      </p:sp>
      <p:sp>
        <p:nvSpPr>
          <p:cNvPr id="7" name="Slide Number Placeholder 6"/>
          <p:cNvSpPr>
            <a:spLocks noGrp="1"/>
          </p:cNvSpPr>
          <p:nvPr>
            <p:ph type="sldNum" sz="quarter" idx="12"/>
          </p:nvPr>
        </p:nvSpPr>
        <p:spPr/>
        <p:txBody>
          <a:bodyPr/>
          <a:lstStyle>
            <a:lvl1pPr>
              <a:defRPr sz="1100" b="1">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val="84690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28700" y="457200"/>
            <a:ext cx="7035800" cy="4270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D607F6-B56D-4934-B2CE-CE03EB48CE60}" type="datetime1">
              <a:rPr lang="en-ZA" smtClean="0"/>
              <a:t>2022/10/07</a:t>
            </a:fld>
            <a:endParaRPr lang="en-US"/>
          </a:p>
        </p:txBody>
      </p:sp>
      <p:sp>
        <p:nvSpPr>
          <p:cNvPr id="6" name="Footer Placeholder 5"/>
          <p:cNvSpPr>
            <a:spLocks noGrp="1"/>
          </p:cNvSpPr>
          <p:nvPr>
            <p:ph type="ftr" sz="quarter" idx="11"/>
          </p:nvPr>
        </p:nvSpPr>
        <p:spPr/>
        <p:txBody>
          <a:bodyPr/>
          <a:lstStyle/>
          <a:p>
            <a:r>
              <a:rPr lang="en-ZA"/>
              <a:t>SAMSA Annual Report 2016 - 2017</a:t>
            </a:r>
            <a:endParaRPr lang="en-US"/>
          </a:p>
        </p:txBody>
      </p:sp>
      <p:sp>
        <p:nvSpPr>
          <p:cNvPr id="7" name="Slide Number Placeholder 6"/>
          <p:cNvSpPr>
            <a:spLocks noGrp="1"/>
          </p:cNvSpPr>
          <p:nvPr>
            <p:ph type="sldNum" sz="quarter" idx="12"/>
          </p:nvPr>
        </p:nvSpPr>
        <p:spPr/>
        <p:txBody>
          <a:bodyPr/>
          <a:lstStyle/>
          <a:p>
            <a:fld id="{CCFB20CF-246C-3C4D-9EA6-251A0A6A0788}" type="slidenum">
              <a:rPr lang="en-US" smtClean="0"/>
              <a:t>‹#›</a:t>
            </a:fld>
            <a:endParaRPr lang="en-US"/>
          </a:p>
        </p:txBody>
      </p:sp>
    </p:spTree>
    <p:extLst>
      <p:ext uri="{BB962C8B-B14F-4D97-AF65-F5344CB8AC3E}">
        <p14:creationId xmlns:p14="http://schemas.microsoft.com/office/powerpoint/2010/main" val="218029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6096000" cy="365125"/>
          </a:xfrm>
          <a:prstGeom prst="rect">
            <a:avLst/>
          </a:prstGeom>
        </p:spPr>
        <p:txBody>
          <a:bodyPr vert="horz" lIns="91440" tIns="45720" rIns="91440" bIns="45720" rtlCol="0" anchor="ctr"/>
          <a:lstStyle>
            <a:lvl1pPr algn="l">
              <a:defRPr sz="1100">
                <a:solidFill>
                  <a:srgbClr val="1D656C"/>
                </a:solidFill>
                <a:latin typeface="Helvetica" panose="020B0604020202020204" pitchFamily="34" charset="0"/>
                <a:cs typeface="Helvetica" panose="020B0604020202020204" pitchFamily="34" charset="0"/>
              </a:defRPr>
            </a:lvl1pPr>
          </a:lstStyle>
          <a:p>
            <a:r>
              <a:rPr lang="en-ZA"/>
              <a:t>SAMSA Annual Report 2016 - 2017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1">
                <a:solidFill>
                  <a:srgbClr val="F37665"/>
                </a:solidFill>
                <a:latin typeface="Helvetica" panose="020B0604020202020204" pitchFamily="34" charset="0"/>
                <a:cs typeface="Helvetica" panose="020B0604020202020204" pitchFamily="34" charset="0"/>
              </a:defRPr>
            </a:lvl1pPr>
          </a:lstStyle>
          <a:p>
            <a:fld id="{CCFB20CF-246C-3C4D-9EA6-251A0A6A0788}" type="slidenum">
              <a:rPr lang="en-US" smtClean="0"/>
              <a:pPr/>
              <a:t>‹#›</a:t>
            </a:fld>
            <a:endParaRPr lang="en-US" dirty="0"/>
          </a:p>
        </p:txBody>
      </p:sp>
    </p:spTree>
    <p:extLst>
      <p:ext uri="{BB962C8B-B14F-4D97-AF65-F5344CB8AC3E}">
        <p14:creationId xmlns:p14="http://schemas.microsoft.com/office/powerpoint/2010/main" val="397263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kern="1200">
          <a:solidFill>
            <a:srgbClr val="1D656C"/>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664AAA64-0BCC-4576-8FCD-1EF80EEE6783}" type="datetime1">
              <a:rPr lang="en-ZA" smtClean="0">
                <a:solidFill>
                  <a:prstClr val="black">
                    <a:tint val="75000"/>
                  </a:prstClr>
                </a:solidFill>
              </a:rPr>
              <a:t>2022/10/07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r>
              <a:rPr lang="en-US">
                <a:solidFill>
                  <a:prstClr val="black">
                    <a:tint val="75000"/>
                  </a:prstClr>
                </a:solidFill>
              </a:rPr>
              <a:t>SAMSA Annual Report 2016 - 2017</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E4BBBE3F-003C-6644-BEF2-15266E0900B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5150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rgbClr val="2B3C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51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51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51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51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51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emf"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3.emf" /><Relationship Id="rId7" Type="http://schemas.openxmlformats.org/officeDocument/2006/relationships/diagramColors" Target="../diagrams/colors1.xml" /><Relationship Id="rId2" Type="http://schemas.openxmlformats.org/officeDocument/2006/relationships/notesSlide" Target="../notesSlides/notesSlide4.xml" /><Relationship Id="rId1" Type="http://schemas.openxmlformats.org/officeDocument/2006/relationships/slideLayout" Target="../slideLayouts/slideLayout1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5.xml.rels><?xml version="1.0" encoding="UTF-8" standalone="yes"?>
<Relationships xmlns="http://schemas.openxmlformats.org/package/2006/relationships"><Relationship Id="rId3" Type="http://schemas.openxmlformats.org/officeDocument/2006/relationships/image" Target="../media/image3.emf"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12.xml" /><Relationship Id="rId1" Type="http://schemas.openxmlformats.org/officeDocument/2006/relationships/vmlDrawing" Target="../drawings/vmlDrawing1.vml" /><Relationship Id="rId6" Type="http://schemas.openxmlformats.org/officeDocument/2006/relationships/image" Target="../media/image3.emf" /><Relationship Id="rId5" Type="http://schemas.openxmlformats.org/officeDocument/2006/relationships/image" Target="../media/image5.emf" /><Relationship Id="rId4" Type="http://schemas.openxmlformats.org/officeDocument/2006/relationships/oleObject" Target="../embeddings/oleObject1.bin" /></Relationships>
</file>

<file path=ppt/slides/_rels/slide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emf"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50386" y="5049431"/>
            <a:ext cx="1183664" cy="1536687"/>
          </a:xfrm>
          <a:prstGeom prst="rect">
            <a:avLst/>
          </a:prstGeom>
        </p:spPr>
      </p:pic>
      <p:sp>
        <p:nvSpPr>
          <p:cNvPr id="6" name="TextBox 5"/>
          <p:cNvSpPr txBox="1"/>
          <p:nvPr/>
        </p:nvSpPr>
        <p:spPr>
          <a:xfrm>
            <a:off x="119561" y="5157338"/>
            <a:ext cx="7803957" cy="1015663"/>
          </a:xfrm>
          <a:prstGeom prst="rect">
            <a:avLst/>
          </a:prstGeom>
          <a:noFill/>
        </p:spPr>
        <p:txBody>
          <a:bodyPr wrap="square" rtlCol="0">
            <a:spAutoFit/>
          </a:bodyPr>
          <a:lstStyle/>
          <a:p>
            <a:pPr>
              <a:lnSpc>
                <a:spcPct val="120000"/>
              </a:lnSpc>
            </a:pPr>
            <a:r>
              <a:rPr lang="en-US" b="1" kern="0" dirty="0">
                <a:solidFill>
                  <a:schemeClr val="bg1"/>
                </a:solidFill>
                <a:latin typeface="Arial Black" panose="020B0604020202020204" pitchFamily="34" charset="0"/>
                <a:cs typeface="Arial Black" panose="020B0604020202020204" pitchFamily="34" charset="0"/>
              </a:rPr>
              <a:t>MINISTER OF TRANSPORT</a:t>
            </a:r>
            <a:br>
              <a:rPr lang="en-US" b="1" kern="0" dirty="0">
                <a:solidFill>
                  <a:schemeClr val="bg1"/>
                </a:solidFill>
                <a:latin typeface="Arial" pitchFamily="34" charset="0"/>
                <a:cs typeface="Arial"/>
              </a:rPr>
            </a:br>
            <a:r>
              <a:rPr lang="en-US" sz="1600" kern="0" dirty="0">
                <a:solidFill>
                  <a:schemeClr val="bg1"/>
                </a:solidFill>
                <a:latin typeface="Arial" panose="020B0604020202020204" pitchFamily="34" charset="0"/>
                <a:cs typeface="Arial" panose="020B0604020202020204" pitchFamily="34" charset="0"/>
              </a:rPr>
              <a:t>BRIEFING ON </a:t>
            </a:r>
            <a:r>
              <a:rPr lang="en-ZA" altLang="en-US" sz="1600" kern="0" dirty="0">
                <a:solidFill>
                  <a:schemeClr val="bg1"/>
                </a:solidFill>
                <a:latin typeface="Arial" panose="020B0604020202020204" pitchFamily="34" charset="0"/>
                <a:cs typeface="Arial" panose="020B0604020202020204" pitchFamily="34" charset="0"/>
              </a:rPr>
              <a:t>SOUTH AFRICA MARITIME SAFETY AUTHORITY (SAMSA)</a:t>
            </a:r>
          </a:p>
          <a:p>
            <a:pPr>
              <a:lnSpc>
                <a:spcPct val="120000"/>
              </a:lnSpc>
            </a:pPr>
            <a:r>
              <a:rPr lang="en-US" sz="1600" kern="0" dirty="0">
                <a:solidFill>
                  <a:schemeClr val="bg1"/>
                </a:solidFill>
                <a:latin typeface="Arial" panose="020B0604020202020204" pitchFamily="34" charset="0"/>
                <a:cs typeface="Arial" panose="020B0604020202020204" pitchFamily="34" charset="0"/>
              </a:rPr>
              <a:t>2021-22 ANNUAL REPORT </a:t>
            </a:r>
          </a:p>
        </p:txBody>
      </p:sp>
      <p:pic>
        <p:nvPicPr>
          <p:cNvPr id="2" name="Picture 1"/>
          <p:cNvPicPr>
            <a:picLocks noChangeAspect="1"/>
          </p:cNvPicPr>
          <p:nvPr/>
        </p:nvPicPr>
        <p:blipFill>
          <a:blip r:embed="rId4"/>
          <a:stretch>
            <a:fillRect/>
          </a:stretch>
        </p:blipFill>
        <p:spPr>
          <a:xfrm>
            <a:off x="-101497" y="-1139982"/>
            <a:ext cx="9346993" cy="6076417"/>
          </a:xfrm>
          <a:prstGeom prst="rect">
            <a:avLst/>
          </a:prstGeom>
        </p:spPr>
      </p:pic>
    </p:spTree>
    <p:extLst>
      <p:ext uri="{BB962C8B-B14F-4D97-AF65-F5344CB8AC3E}">
        <p14:creationId xmlns:p14="http://schemas.microsoft.com/office/powerpoint/2010/main" val="393367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84CD2AB-87CD-FD41-9F51-2DDFF004BB00}"/>
              </a:ext>
            </a:extLst>
          </p:cNvPr>
          <p:cNvSpPr txBox="1"/>
          <p:nvPr/>
        </p:nvSpPr>
        <p:spPr>
          <a:xfrm>
            <a:off x="56323" y="3429000"/>
            <a:ext cx="2781204" cy="27432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3600" b="1" kern="1200" dirty="0">
                <a:solidFill>
                  <a:schemeClr val="bg1"/>
                </a:solidFill>
                <a:latin typeface="Arial" panose="020B0604020202020204" pitchFamily="34" charset="0"/>
                <a:ea typeface="+mj-ea"/>
                <a:cs typeface="Arial" panose="020B0604020202020204" pitchFamily="34" charset="0"/>
              </a:rPr>
              <a:t>FINANCIAL STATUS</a:t>
            </a:r>
          </a:p>
        </p:txBody>
      </p:sp>
      <p:pic>
        <p:nvPicPr>
          <p:cNvPr id="10" name="Picture 9">
            <a:extLst>
              <a:ext uri="{FF2B5EF4-FFF2-40B4-BE49-F238E27FC236}">
                <a16:creationId xmlns:a16="http://schemas.microsoft.com/office/drawing/2014/main" id="{0B5127CC-1809-9246-85F6-E0AA2FC75CEC}"/>
              </a:ext>
            </a:extLst>
          </p:cNvPr>
          <p:cNvPicPr>
            <a:picLocks noChangeAspect="1"/>
          </p:cNvPicPr>
          <p:nvPr/>
        </p:nvPicPr>
        <p:blipFill>
          <a:blip r:embed="rId2"/>
          <a:stretch>
            <a:fillRect/>
          </a:stretch>
        </p:blipFill>
        <p:spPr>
          <a:xfrm>
            <a:off x="1051703" y="1885950"/>
            <a:ext cx="873448" cy="1142201"/>
          </a:xfrm>
          <a:prstGeom prst="rect">
            <a:avLst/>
          </a:prstGeom>
        </p:spPr>
      </p:pic>
      <p:sp>
        <p:nvSpPr>
          <p:cNvPr id="8" name="Text Box 5"/>
          <p:cNvSpPr txBox="1">
            <a:spLocks noChangeArrowheads="1"/>
          </p:cNvSpPr>
          <p:nvPr/>
        </p:nvSpPr>
        <p:spPr bwMode="auto">
          <a:xfrm>
            <a:off x="2976854" y="188842"/>
            <a:ext cx="6077694" cy="6599583"/>
          </a:xfrm>
          <a:prstGeom prst="rect">
            <a:avLst/>
          </a:prstGeom>
        </p:spPr>
        <p:txBody>
          <a:bodyPr vert="horz" lIns="91440" tIns="45720" rIns="91440" bIns="45720" rtlCol="0" anchor="ctr">
            <a:normAutofit fontScale="25000" lnSpcReduction="20000"/>
          </a:bodyPr>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defTabSz="914400">
              <a:lnSpc>
                <a:spcPct val="120000"/>
              </a:lnSpc>
              <a:spcAft>
                <a:spcPts val="600"/>
              </a:spcAft>
              <a:defRPr/>
            </a:pPr>
            <a:r>
              <a:rPr lang="en-ZA" altLang="en-US" sz="4400" dirty="0">
                <a:solidFill>
                  <a:srgbClr val="44546A">
                    <a:lumMod val="75000"/>
                  </a:srgbClr>
                </a:solidFill>
                <a:cs typeface="Arial" panose="020B0604020202020204" pitchFamily="34" charset="0"/>
              </a:rPr>
              <a:t>SAMSA has faced numerous obstacles throughout its history, which have required our people to work together. We have always succeeded against adversity, staying true to our purpose and values. This was again emphasised this year, where the focus has been on keeping employees and customers at the centre of our response to the COVID-19 pandemic, but even more so after all the events that transpired at our year end in March 2021. </a:t>
            </a:r>
          </a:p>
          <a:p>
            <a:pPr marL="571500" indent="-571500" defTabSz="914400">
              <a:lnSpc>
                <a:spcPct val="120000"/>
              </a:lnSpc>
              <a:spcAft>
                <a:spcPts val="600"/>
              </a:spcAft>
              <a:buFont typeface="Wingdings" panose="05000000000000000000" pitchFamily="2" charset="2"/>
              <a:buChar char="q"/>
              <a:defRPr/>
            </a:pPr>
            <a:r>
              <a:rPr lang="en-GB" altLang="en-US" sz="4400" dirty="0">
                <a:solidFill>
                  <a:srgbClr val="44546A">
                    <a:lumMod val="75000"/>
                  </a:srgbClr>
                </a:solidFill>
                <a:cs typeface="Arial" panose="020B0604020202020204" pitchFamily="34" charset="0"/>
              </a:rPr>
              <a:t>SAMSA reported a net profit of R32.1 o for the period under review. </a:t>
            </a:r>
            <a:r>
              <a:rPr lang="en-ZA" altLang="en-US" sz="4400" dirty="0">
                <a:solidFill>
                  <a:srgbClr val="44546A">
                    <a:lumMod val="75000"/>
                  </a:srgbClr>
                </a:solidFill>
                <a:cs typeface="Arial" panose="020B0604020202020204" pitchFamily="34" charset="0"/>
              </a:rPr>
              <a:t>The main reason for the positive recovery this financial year is the successful</a:t>
            </a:r>
          </a:p>
          <a:p>
            <a:pPr marL="571500" indent="-571500" defTabSz="914400">
              <a:lnSpc>
                <a:spcPct val="120000"/>
              </a:lnSpc>
              <a:spcAft>
                <a:spcPts val="600"/>
              </a:spcAft>
              <a:buFont typeface="Wingdings" panose="05000000000000000000" pitchFamily="2" charset="2"/>
              <a:buChar char="q"/>
              <a:defRPr/>
            </a:pPr>
            <a:r>
              <a:rPr lang="en-ZA" altLang="en-US" sz="4400" dirty="0">
                <a:solidFill>
                  <a:srgbClr val="44546A">
                    <a:lumMod val="75000"/>
                  </a:srgbClr>
                </a:solidFill>
                <a:cs typeface="Arial" panose="020B0604020202020204" pitchFamily="34" charset="0"/>
              </a:rPr>
              <a:t>Revenue for the period increased by 9% to R585.2m (2021: R536.8m). This was mainly due to the positive performance from SAMSA levies. The tariff increase was the main contributor to the positive performance in SAMSA levies although it was partially offset by the slower than anticipated recovery of shipping volumes which still have not recovered to pre COVID 19 volume</a:t>
            </a:r>
            <a:r>
              <a:rPr lang="en-GB" altLang="en-US" sz="4200" dirty="0">
                <a:solidFill>
                  <a:srgbClr val="44546A">
                    <a:lumMod val="75000"/>
                  </a:srgbClr>
                </a:solidFill>
                <a:cs typeface="Arial" panose="020B0604020202020204" pitchFamily="34" charset="0"/>
              </a:rPr>
              <a:t>Contrary to the previous financial period where SA Agulhas contributed positively to the revenue base, no revenue was generated by the vessel in the year under review. This is attributed to the absence of cadet training by SAIMI including non-availability of the special charters. </a:t>
            </a:r>
          </a:p>
          <a:p>
            <a:pPr marL="571500" indent="-571500" defTabSz="914400">
              <a:lnSpc>
                <a:spcPct val="120000"/>
              </a:lnSpc>
              <a:spcAft>
                <a:spcPts val="600"/>
              </a:spcAft>
              <a:buFont typeface="Wingdings" panose="05000000000000000000" pitchFamily="2" charset="2"/>
              <a:buChar char="q"/>
              <a:defRPr/>
            </a:pPr>
            <a:r>
              <a:rPr lang="en-GB" altLang="en-US" sz="4200" dirty="0">
                <a:solidFill>
                  <a:srgbClr val="44546A">
                    <a:lumMod val="75000"/>
                  </a:srgbClr>
                </a:solidFill>
                <a:cs typeface="Arial" panose="020B0604020202020204" pitchFamily="34" charset="0"/>
              </a:rPr>
              <a:t>Despite the negative impact on the entity’s revenues, SAMSA adopted a robust cost containment strategy that has assisted in mitigating impact on the bottom line. </a:t>
            </a:r>
          </a:p>
          <a:p>
            <a:pPr marL="571500" indent="-571500" defTabSz="914400">
              <a:lnSpc>
                <a:spcPct val="120000"/>
              </a:lnSpc>
              <a:spcAft>
                <a:spcPts val="600"/>
              </a:spcAft>
              <a:buFont typeface="Wingdings" panose="05000000000000000000" pitchFamily="2" charset="2"/>
              <a:buChar char="q"/>
              <a:defRPr/>
            </a:pPr>
            <a:endParaRPr lang="en-GB" altLang="en-US" sz="4200" dirty="0">
              <a:solidFill>
                <a:srgbClr val="44546A">
                  <a:lumMod val="75000"/>
                </a:srgbClr>
              </a:solidFill>
              <a:cs typeface="Arial" panose="020B0604020202020204" pitchFamily="34" charset="0"/>
            </a:endParaRPr>
          </a:p>
          <a:p>
            <a:pPr marL="571500" indent="-571500" defTabSz="914400">
              <a:lnSpc>
                <a:spcPct val="120000"/>
              </a:lnSpc>
              <a:spcAft>
                <a:spcPts val="600"/>
              </a:spcAft>
              <a:buFont typeface="Wingdings" panose="05000000000000000000" pitchFamily="2" charset="2"/>
              <a:buChar char="q"/>
              <a:defRPr/>
            </a:pPr>
            <a:r>
              <a:rPr lang="en-ZA" altLang="en-US" sz="4400" dirty="0">
                <a:solidFill>
                  <a:srgbClr val="44546A">
                    <a:lumMod val="75000"/>
                  </a:srgbClr>
                </a:solidFill>
                <a:cs typeface="Arial" panose="020B0604020202020204" pitchFamily="34" charset="0"/>
              </a:rPr>
              <a:t>It is expected that the significant macro-economic challenges facing the country are likely to persist for the foreseeable future placing operating costs under immense inflationary pressures. This warrants the continuation of robust cost containment measures as implemented in the previous financial year. As a positive result of cost containment, total operating expenditure reduced by 0.6% to R554.2m (2021: R557.4m).</a:t>
            </a:r>
          </a:p>
          <a:p>
            <a:pPr marL="571500" indent="-571500" defTabSz="914400">
              <a:lnSpc>
                <a:spcPct val="120000"/>
              </a:lnSpc>
              <a:spcAft>
                <a:spcPts val="600"/>
              </a:spcAft>
              <a:buFont typeface="Wingdings" panose="05000000000000000000" pitchFamily="2" charset="2"/>
              <a:buChar char="q"/>
              <a:defRPr/>
            </a:pPr>
            <a:r>
              <a:rPr lang="en-ZA" altLang="en-US" sz="4400" dirty="0">
                <a:solidFill>
                  <a:srgbClr val="44546A">
                    <a:lumMod val="75000"/>
                  </a:srgbClr>
                </a:solidFill>
                <a:cs typeface="Arial" panose="020B0604020202020204" pitchFamily="34" charset="0"/>
              </a:rPr>
              <a:t>The SAMSA cash position has improved to R58.7m (2021: R41.2m). This is due to the improved financial performance for the year. The Maritime Fund cash position has increased to R29.7m (2021: R21.7m), while the MLRF bank account increased to R71.9m (2021: R11.5m).</a:t>
            </a:r>
          </a:p>
          <a:p>
            <a:pPr marL="571500" indent="-571500" defTabSz="914400">
              <a:lnSpc>
                <a:spcPct val="120000"/>
              </a:lnSpc>
              <a:spcAft>
                <a:spcPts val="600"/>
              </a:spcAft>
              <a:buFont typeface="Wingdings" panose="05000000000000000000" pitchFamily="2" charset="2"/>
              <a:buChar char="q"/>
              <a:defRPr/>
            </a:pPr>
            <a:r>
              <a:rPr lang="en-ZA" altLang="en-US" sz="4400" dirty="0">
                <a:solidFill>
                  <a:srgbClr val="44546A">
                    <a:lumMod val="75000"/>
                  </a:srgbClr>
                </a:solidFill>
                <a:cs typeface="Arial" panose="020B0604020202020204" pitchFamily="34" charset="0"/>
              </a:rPr>
              <a:t>The overall liquidity position has improved, however looking ahead our cash flow forecasts indicate that the entity’s liquidity remains under severe pressure. The continued non-funding of the SA Agulhas and the non-approval of additional tariff increases as supported by the funding model are the main contributors.</a:t>
            </a:r>
          </a:p>
          <a:p>
            <a:pPr marL="430213" indent="0" defTabSz="914400">
              <a:lnSpc>
                <a:spcPct val="90000"/>
              </a:lnSpc>
              <a:spcAft>
                <a:spcPts val="600"/>
              </a:spcAft>
              <a:defRPr/>
            </a:pPr>
            <a:endParaRPr lang="en-US" altLang="en-US" sz="1000" dirty="0">
              <a:solidFill>
                <a:schemeClr val="tx1"/>
              </a:solidFill>
              <a:latin typeface="+mn-lt"/>
              <a:ea typeface="+mn-ea"/>
            </a:endParaRPr>
          </a:p>
          <a:p>
            <a:pPr marL="487363" indent="-228600" defTabSz="914400">
              <a:lnSpc>
                <a:spcPct val="90000"/>
              </a:lnSpc>
              <a:spcAft>
                <a:spcPts val="600"/>
              </a:spcAft>
              <a:buFont typeface="Arial" panose="020B0604020202020204" pitchFamily="34" charset="0"/>
              <a:buChar char="•"/>
              <a:defRPr/>
            </a:pPr>
            <a:endParaRPr lang="en-US" altLang="en-US" sz="1000" dirty="0">
              <a:solidFill>
                <a:schemeClr val="tx1"/>
              </a:solidFill>
              <a:latin typeface="+mn-lt"/>
              <a:ea typeface="+mn-ea"/>
            </a:endParaRPr>
          </a:p>
          <a:p>
            <a:pPr marL="57150" indent="0" defTabSz="914400">
              <a:lnSpc>
                <a:spcPct val="90000"/>
              </a:lnSpc>
              <a:spcAft>
                <a:spcPts val="600"/>
              </a:spcAft>
              <a:defRPr/>
            </a:pPr>
            <a:endParaRPr lang="en-US" altLang="en-US" sz="1000" dirty="0">
              <a:solidFill>
                <a:schemeClr val="tx1"/>
              </a:solidFill>
              <a:latin typeface="+mn-lt"/>
              <a:ea typeface="+mn-ea"/>
            </a:endParaRPr>
          </a:p>
          <a:p>
            <a:pPr indent="-228600" defTabSz="914400">
              <a:lnSpc>
                <a:spcPct val="90000"/>
              </a:lnSpc>
              <a:spcAft>
                <a:spcPts val="600"/>
              </a:spcAft>
              <a:buFont typeface="Arial" panose="020B0604020202020204" pitchFamily="34" charset="0"/>
              <a:buChar char="•"/>
              <a:defRPr/>
            </a:pPr>
            <a:endParaRPr lang="en-US" altLang="en-US" sz="1000" dirty="0">
              <a:solidFill>
                <a:schemeClr val="tx1"/>
              </a:solidFill>
              <a:latin typeface="+mn-lt"/>
              <a:ea typeface="+mn-ea"/>
            </a:endParaRPr>
          </a:p>
          <a:p>
            <a:pPr indent="-228600" defTabSz="914400">
              <a:lnSpc>
                <a:spcPct val="90000"/>
              </a:lnSpc>
              <a:spcAft>
                <a:spcPts val="600"/>
              </a:spcAft>
              <a:buFont typeface="Arial" panose="020B0604020202020204" pitchFamily="34" charset="0"/>
              <a:buChar char="•"/>
              <a:defRPr/>
            </a:pPr>
            <a:endParaRPr lang="en-US" altLang="en-US" sz="1000" dirty="0">
              <a:solidFill>
                <a:schemeClr val="tx1"/>
              </a:solidFill>
              <a:latin typeface="+mn-lt"/>
              <a:ea typeface="+mn-ea"/>
            </a:endParaRPr>
          </a:p>
          <a:p>
            <a:pPr lvl="2" indent="-228600" defTabSz="914400">
              <a:lnSpc>
                <a:spcPct val="90000"/>
              </a:lnSpc>
              <a:spcAft>
                <a:spcPts val="600"/>
              </a:spcAft>
              <a:buClr>
                <a:srgbClr val="000000"/>
              </a:buClr>
              <a:buSzPct val="45000"/>
              <a:buFont typeface="Arial" panose="020B0604020202020204" pitchFamily="34" charset="0"/>
              <a:buChar char="•"/>
              <a:defRPr/>
            </a:pPr>
            <a:endParaRPr lang="en-US" altLang="en-US" sz="1000" dirty="0">
              <a:solidFill>
                <a:schemeClr val="tx1"/>
              </a:solidFill>
              <a:latin typeface="+mn-lt"/>
              <a:ea typeface="+mn-ea"/>
            </a:endParaRPr>
          </a:p>
        </p:txBody>
      </p:sp>
    </p:spTree>
    <p:extLst>
      <p:ext uri="{BB962C8B-B14F-4D97-AF65-F5344CB8AC3E}">
        <p14:creationId xmlns:p14="http://schemas.microsoft.com/office/powerpoint/2010/main" val="38476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5938AB-D36E-4E40-816C-0A97E43A6CA0}"/>
              </a:ext>
            </a:extLst>
          </p:cNvPr>
          <p:cNvPicPr>
            <a:picLocks noChangeAspect="1"/>
          </p:cNvPicPr>
          <p:nvPr/>
        </p:nvPicPr>
        <p:blipFill>
          <a:blip r:embed="rId2"/>
          <a:stretch>
            <a:fillRect/>
          </a:stretch>
        </p:blipFill>
        <p:spPr>
          <a:xfrm>
            <a:off x="8079106" y="5415035"/>
            <a:ext cx="964428" cy="1252065"/>
          </a:xfrm>
          <a:prstGeom prst="rect">
            <a:avLst/>
          </a:prstGeom>
        </p:spPr>
      </p:pic>
      <p:sp>
        <p:nvSpPr>
          <p:cNvPr id="8" name="Title 1">
            <a:extLst>
              <a:ext uri="{FF2B5EF4-FFF2-40B4-BE49-F238E27FC236}">
                <a16:creationId xmlns:a16="http://schemas.microsoft.com/office/drawing/2014/main" id="{18F4090D-776A-ED42-A9BC-4152727156EB}"/>
              </a:ext>
            </a:extLst>
          </p:cNvPr>
          <p:cNvSpPr txBox="1">
            <a:spLocks/>
          </p:cNvSpPr>
          <p:nvPr/>
        </p:nvSpPr>
        <p:spPr>
          <a:xfrm>
            <a:off x="477223" y="268897"/>
            <a:ext cx="8252106" cy="46166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lvl="0">
              <a:defRPr/>
            </a:pPr>
            <a:r>
              <a:rPr lang="en-ZA" dirty="0">
                <a:solidFill>
                  <a:schemeClr val="bg1"/>
                </a:solidFill>
                <a:latin typeface="Arial" panose="020B0604020202020204" pitchFamily="34" charset="0"/>
                <a:cs typeface="Arial" panose="020B0604020202020204" pitchFamily="34" charset="0"/>
              </a:rPr>
              <a:t>FINANCIAL OVERVIEW </a:t>
            </a:r>
            <a:endParaRPr lang="en-ZA"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7039" y="1472854"/>
            <a:ext cx="8888759" cy="3099146"/>
          </a:xfrm>
          <a:prstGeom prst="rect">
            <a:avLst/>
          </a:prstGeom>
        </p:spPr>
      </p:pic>
    </p:spTree>
    <p:extLst>
      <p:ext uri="{BB962C8B-B14F-4D97-AF65-F5344CB8AC3E}">
        <p14:creationId xmlns:p14="http://schemas.microsoft.com/office/powerpoint/2010/main" val="741624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84CD2AB-87CD-FD41-9F51-2DDFF004BB00}"/>
              </a:ext>
            </a:extLst>
          </p:cNvPr>
          <p:cNvSpPr txBox="1"/>
          <p:nvPr/>
        </p:nvSpPr>
        <p:spPr>
          <a:xfrm>
            <a:off x="56323" y="3429000"/>
            <a:ext cx="2781204" cy="27432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400" b="1" dirty="0">
                <a:solidFill>
                  <a:prstClr val="white"/>
                </a:solidFill>
                <a:latin typeface="Arial" panose="020B0604020202020204" pitchFamily="34" charset="0"/>
                <a:cs typeface="Arial" panose="020B0604020202020204" pitchFamily="34" charset="0"/>
              </a:rPr>
              <a:t>FINANCIAL CHALLENGES </a:t>
            </a:r>
          </a:p>
        </p:txBody>
      </p:sp>
      <p:pic>
        <p:nvPicPr>
          <p:cNvPr id="10" name="Picture 9">
            <a:extLst>
              <a:ext uri="{FF2B5EF4-FFF2-40B4-BE49-F238E27FC236}">
                <a16:creationId xmlns:a16="http://schemas.microsoft.com/office/drawing/2014/main" id="{0B5127CC-1809-9246-85F6-E0AA2FC75CEC}"/>
              </a:ext>
            </a:extLst>
          </p:cNvPr>
          <p:cNvPicPr>
            <a:picLocks noChangeAspect="1"/>
          </p:cNvPicPr>
          <p:nvPr/>
        </p:nvPicPr>
        <p:blipFill>
          <a:blip r:embed="rId2"/>
          <a:stretch>
            <a:fillRect/>
          </a:stretch>
        </p:blipFill>
        <p:spPr>
          <a:xfrm>
            <a:off x="1051703" y="1885950"/>
            <a:ext cx="873448" cy="1142201"/>
          </a:xfrm>
          <a:prstGeom prst="rect">
            <a:avLst/>
          </a:prstGeom>
        </p:spPr>
      </p:pic>
      <p:sp>
        <p:nvSpPr>
          <p:cNvPr id="8" name="Text Box 5"/>
          <p:cNvSpPr txBox="1">
            <a:spLocks noChangeArrowheads="1"/>
          </p:cNvSpPr>
          <p:nvPr/>
        </p:nvSpPr>
        <p:spPr bwMode="auto">
          <a:xfrm>
            <a:off x="2976854" y="188843"/>
            <a:ext cx="6077694" cy="5744818"/>
          </a:xfrm>
          <a:prstGeom prst="rect">
            <a:avLst/>
          </a:prstGeom>
        </p:spPr>
        <p:txBody>
          <a:bodyPr vert="horz" lIns="91440" tIns="45720" rIns="91440" bIns="45720" rtlCol="0" anchor="ctr">
            <a:normAutofit fontScale="32500" lnSpcReduction="20000"/>
          </a:bodyPr>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defTabSz="914400">
              <a:lnSpc>
                <a:spcPct val="120000"/>
              </a:lnSpc>
              <a:spcAft>
                <a:spcPts val="600"/>
              </a:spcAft>
              <a:defRPr/>
            </a:pPr>
            <a:endParaRPr lang="en-ZA" altLang="en-US" sz="25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34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4200" dirty="0">
              <a:solidFill>
                <a:srgbClr val="44546A">
                  <a:lumMod val="75000"/>
                </a:srgbClr>
              </a:solidFill>
              <a:cs typeface="Arial" panose="020B0604020202020204" pitchFamily="34" charset="0"/>
            </a:endParaRP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Requested additional tariff increase for 2021/22, which has not been approved to date; </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SAMSA levy volumes remain lower than pre-Covid-19 levels;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Shortage of surveyors, resulting on Port State Control inspections being well below accepted levels this impacts the direct users charge revenue;</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Investment in ICT infrastructure and systems required to mitigate risk of cyber attacks, and to improve internal control and processes;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Dependency on TNPA for payment of SAMSA levies (more than 70% of SAMSA revenue). Risk of Force Majeure at TNPA, as could be seen during recent cyber attack. Should TNPA fail to pay over the SAMSA levies on time, will have significant impact on financial viability of SAMSA;</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Increase in scope of work which is not funded i.e. inland waters strategy and projects;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No funding received for SA Agulhas and further no direction on the disposal of the SA Agulhas;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Whilst the cost containment measures applied have produced results, SAMSA cannot continue with this indefinitely, as it will negatively affect the achievement of SAMSA’s mandate.</a:t>
            </a:r>
          </a:p>
          <a:p>
            <a:pPr marL="0" indent="0" defTabSz="914400">
              <a:lnSpc>
                <a:spcPct val="120000"/>
              </a:lnSpc>
              <a:spcAft>
                <a:spcPts val="600"/>
              </a:spcAft>
              <a:defRPr/>
            </a:pPr>
            <a:endParaRPr lang="en-ZA" altLang="en-US" sz="42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2500" dirty="0">
              <a:solidFill>
                <a:srgbClr val="44546A">
                  <a:lumMod val="75000"/>
                </a:srgbClr>
              </a:solidFill>
              <a:cs typeface="Arial" panose="020B0604020202020204" pitchFamily="34" charset="0"/>
            </a:endParaRPr>
          </a:p>
          <a:p>
            <a:pPr marL="430213" indent="0" defTabSz="914400">
              <a:lnSpc>
                <a:spcPct val="90000"/>
              </a:lnSpc>
              <a:spcAft>
                <a:spcPts val="600"/>
              </a:spcAft>
              <a:defRPr/>
            </a:pPr>
            <a:endParaRPr lang="en-US" altLang="en-US" sz="1000" dirty="0">
              <a:solidFill>
                <a:prstClr val="black"/>
              </a:solidFill>
              <a:latin typeface="Calibri" panose="020F0502020204030204"/>
            </a:endParaRPr>
          </a:p>
          <a:p>
            <a:pPr marL="487363"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lvl="2" indent="-228600" defTabSz="914400">
              <a:lnSpc>
                <a:spcPct val="90000"/>
              </a:lnSpc>
              <a:spcAft>
                <a:spcPts val="600"/>
              </a:spcAft>
              <a:buClr>
                <a:srgbClr val="000000"/>
              </a:buClr>
              <a:buSzPct val="45000"/>
              <a:buFont typeface="Arial" panose="020B0604020202020204" pitchFamily="34" charset="0"/>
              <a:buChar char="•"/>
              <a:defRPr/>
            </a:pPr>
            <a:endParaRPr lang="en-US" altLang="en-US" sz="1000" dirty="0">
              <a:solidFill>
                <a:prstClr val="black"/>
              </a:solidFill>
              <a:latin typeface="Calibri" panose="020F0502020204030204"/>
            </a:endParaRPr>
          </a:p>
        </p:txBody>
      </p:sp>
    </p:spTree>
    <p:extLst>
      <p:ext uri="{BB962C8B-B14F-4D97-AF65-F5344CB8AC3E}">
        <p14:creationId xmlns:p14="http://schemas.microsoft.com/office/powerpoint/2010/main" val="163087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84CD2AB-87CD-FD41-9F51-2DDFF004BB00}"/>
              </a:ext>
            </a:extLst>
          </p:cNvPr>
          <p:cNvSpPr txBox="1"/>
          <p:nvPr/>
        </p:nvSpPr>
        <p:spPr>
          <a:xfrm>
            <a:off x="56323" y="3429000"/>
            <a:ext cx="2781204" cy="27432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400" b="1" dirty="0">
                <a:solidFill>
                  <a:prstClr val="white"/>
                </a:solidFill>
                <a:latin typeface="Arial" panose="020B0604020202020204" pitchFamily="34" charset="0"/>
                <a:cs typeface="Arial" panose="020B0604020202020204" pitchFamily="34" charset="0"/>
              </a:rPr>
              <a:t>CURRENT &amp; PLANNED ACTIONS </a:t>
            </a:r>
          </a:p>
        </p:txBody>
      </p:sp>
      <p:pic>
        <p:nvPicPr>
          <p:cNvPr id="10" name="Picture 9">
            <a:extLst>
              <a:ext uri="{FF2B5EF4-FFF2-40B4-BE49-F238E27FC236}">
                <a16:creationId xmlns:a16="http://schemas.microsoft.com/office/drawing/2014/main" id="{0B5127CC-1809-9246-85F6-E0AA2FC75CEC}"/>
              </a:ext>
            </a:extLst>
          </p:cNvPr>
          <p:cNvPicPr>
            <a:picLocks noChangeAspect="1"/>
          </p:cNvPicPr>
          <p:nvPr/>
        </p:nvPicPr>
        <p:blipFill>
          <a:blip r:embed="rId3"/>
          <a:stretch>
            <a:fillRect/>
          </a:stretch>
        </p:blipFill>
        <p:spPr>
          <a:xfrm>
            <a:off x="1051703" y="1885950"/>
            <a:ext cx="873448" cy="1142201"/>
          </a:xfrm>
          <a:prstGeom prst="rect">
            <a:avLst/>
          </a:prstGeom>
        </p:spPr>
      </p:pic>
      <p:sp>
        <p:nvSpPr>
          <p:cNvPr id="8" name="Text Box 5"/>
          <p:cNvSpPr txBox="1">
            <a:spLocks noChangeArrowheads="1"/>
          </p:cNvSpPr>
          <p:nvPr/>
        </p:nvSpPr>
        <p:spPr bwMode="auto">
          <a:xfrm>
            <a:off x="2976854" y="129209"/>
            <a:ext cx="5998181" cy="4830418"/>
          </a:xfrm>
          <a:prstGeom prst="rect">
            <a:avLst/>
          </a:prstGeom>
        </p:spPr>
        <p:txBody>
          <a:bodyPr vert="horz" lIns="91440" tIns="45720" rIns="91440" bIns="45720" rtlCol="0" anchor="ctr">
            <a:normAutofit fontScale="32500" lnSpcReduction="20000"/>
          </a:bodyPr>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defTabSz="914400">
              <a:lnSpc>
                <a:spcPct val="120000"/>
              </a:lnSpc>
              <a:spcAft>
                <a:spcPts val="600"/>
              </a:spcAft>
              <a:defRPr/>
            </a:pPr>
            <a:endParaRPr lang="en-ZA" altLang="en-US" sz="25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34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4200" dirty="0">
              <a:solidFill>
                <a:srgbClr val="44546A">
                  <a:lumMod val="75000"/>
                </a:srgbClr>
              </a:solidFill>
              <a:cs typeface="Arial" panose="020B0604020202020204" pitchFamily="34" charset="0"/>
            </a:endParaRP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Requested 11% tariff increase for 2022/23 .</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Additional revenue streams identified and implemented (VGM, immobilization, lay-up, stopping or anchoring);</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Possible reduction in bunkering discount;</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Possible removal of discount on immobilization, lay-up, stopping or anchoring;</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Disposal of the SA Agulhas;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Movement to a hybrid working environment with resultant cost savings;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Continued Cost Containment Measures </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Review of the SAMSA Levies regulations ( Determination of Levies) to identify or maximise possible revenue streams</a:t>
            </a:r>
          </a:p>
          <a:p>
            <a:pPr marL="571500" indent="-5715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The removal of the current 75% discount on Bunkering services on Algoa Bay </a:t>
            </a:r>
          </a:p>
          <a:p>
            <a:pPr marL="0" indent="0" defTabSz="914400">
              <a:lnSpc>
                <a:spcPct val="120000"/>
              </a:lnSpc>
              <a:spcAft>
                <a:spcPts val="600"/>
              </a:spcAft>
              <a:defRPr/>
            </a:pPr>
            <a:endParaRPr lang="en-ZA" altLang="en-US" sz="42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2500" dirty="0">
              <a:solidFill>
                <a:srgbClr val="44546A">
                  <a:lumMod val="75000"/>
                </a:srgbClr>
              </a:solidFill>
              <a:cs typeface="Arial" panose="020B0604020202020204" pitchFamily="34" charset="0"/>
            </a:endParaRPr>
          </a:p>
          <a:p>
            <a:pPr marL="430213" indent="0" defTabSz="914400">
              <a:lnSpc>
                <a:spcPct val="90000"/>
              </a:lnSpc>
              <a:spcAft>
                <a:spcPts val="600"/>
              </a:spcAft>
              <a:defRPr/>
            </a:pPr>
            <a:endParaRPr lang="en-US" altLang="en-US" sz="1000" dirty="0">
              <a:solidFill>
                <a:prstClr val="black"/>
              </a:solidFill>
              <a:latin typeface="Calibri" panose="020F0502020204030204"/>
            </a:endParaRPr>
          </a:p>
          <a:p>
            <a:pPr marL="487363"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marL="0"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indent="-228600" defTabSz="914400">
              <a:lnSpc>
                <a:spcPct val="90000"/>
              </a:lnSpc>
              <a:spcAft>
                <a:spcPts val="600"/>
              </a:spcAft>
              <a:buFont typeface="Arial" panose="020B0604020202020204" pitchFamily="34" charset="0"/>
              <a:buChar char="•"/>
              <a:defRPr/>
            </a:pPr>
            <a:endParaRPr lang="en-US" altLang="en-US" sz="1000" dirty="0">
              <a:solidFill>
                <a:prstClr val="black"/>
              </a:solidFill>
              <a:latin typeface="Calibri" panose="020F0502020204030204"/>
            </a:endParaRPr>
          </a:p>
          <a:p>
            <a:pPr lvl="2" indent="-228600" defTabSz="914400">
              <a:lnSpc>
                <a:spcPct val="90000"/>
              </a:lnSpc>
              <a:spcAft>
                <a:spcPts val="600"/>
              </a:spcAft>
              <a:buClr>
                <a:srgbClr val="000000"/>
              </a:buClr>
              <a:buSzPct val="45000"/>
              <a:buFont typeface="Arial" panose="020B0604020202020204" pitchFamily="34" charset="0"/>
              <a:buChar char="•"/>
              <a:defRPr/>
            </a:pPr>
            <a:endParaRPr lang="en-US" altLang="en-US" sz="1000" dirty="0">
              <a:solidFill>
                <a:prstClr val="black"/>
              </a:solidFill>
              <a:latin typeface="Calibri" panose="020F0502020204030204"/>
            </a:endParaRPr>
          </a:p>
        </p:txBody>
      </p:sp>
    </p:spTree>
    <p:extLst>
      <p:ext uri="{BB962C8B-B14F-4D97-AF65-F5344CB8AC3E}">
        <p14:creationId xmlns:p14="http://schemas.microsoft.com/office/powerpoint/2010/main" val="341570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234543" y="3433763"/>
            <a:ext cx="2397759" cy="2743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algn="ctr" defTabSz="914400">
              <a:lnSpc>
                <a:spcPct val="90000"/>
              </a:lnSpc>
              <a:spcAft>
                <a:spcPts val="600"/>
              </a:spcAft>
              <a:defRPr/>
            </a:pPr>
            <a:br>
              <a:rPr lang="en-US" sz="2900" b="1" kern="1200" dirty="0">
                <a:solidFill>
                  <a:schemeClr val="bg1"/>
                </a:solidFill>
                <a:latin typeface="+mj-lt"/>
                <a:ea typeface="+mj-ea"/>
                <a:cs typeface="+mj-cs"/>
              </a:rPr>
            </a:br>
            <a:r>
              <a:rPr lang="en-US" sz="2900" b="1" kern="1200" dirty="0">
                <a:solidFill>
                  <a:schemeClr val="bg1"/>
                </a:solidFill>
                <a:latin typeface="Arial" panose="020B0604020202020204" pitchFamily="34" charset="0"/>
                <a:cs typeface="Arial" panose="020B0604020202020204" pitchFamily="34" charset="0"/>
              </a:rPr>
              <a:t>AUDIT ACTION PLAN </a:t>
            </a:r>
          </a:p>
          <a:p>
            <a:pPr algn="ctr" defTabSz="914400">
              <a:lnSpc>
                <a:spcPct val="90000"/>
              </a:lnSpc>
              <a:spcAft>
                <a:spcPts val="600"/>
              </a:spcAft>
              <a:defRPr/>
            </a:pPr>
            <a:endParaRPr lang="en-US" sz="2900" b="1"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2FC0461D-513D-9D41-9156-1D928B6C79B6}"/>
              </a:ext>
            </a:extLst>
          </p:cNvPr>
          <p:cNvPicPr>
            <a:picLocks noChangeAspect="1"/>
          </p:cNvPicPr>
          <p:nvPr/>
        </p:nvPicPr>
        <p:blipFill>
          <a:blip r:embed="rId3"/>
          <a:stretch>
            <a:fillRect/>
          </a:stretch>
        </p:blipFill>
        <p:spPr>
          <a:xfrm>
            <a:off x="1051703" y="2131336"/>
            <a:ext cx="685800" cy="896815"/>
          </a:xfrm>
          <a:prstGeom prst="rect">
            <a:avLst/>
          </a:prstGeom>
        </p:spPr>
      </p:pic>
      <p:sp>
        <p:nvSpPr>
          <p:cNvPr id="7" name="Rectangle 6"/>
          <p:cNvSpPr/>
          <p:nvPr/>
        </p:nvSpPr>
        <p:spPr>
          <a:xfrm>
            <a:off x="3001617" y="243566"/>
            <a:ext cx="6072809" cy="6365956"/>
          </a:xfrm>
          <a:prstGeom prst="rect">
            <a:avLst/>
          </a:prstGeom>
        </p:spPr>
        <p:txBody>
          <a:bodyPr vert="horz" lIns="91440" tIns="45720" rIns="91440" bIns="45720" rtlCol="0" anchor="ctr">
            <a:normAutofit fontScale="32500" lnSpcReduction="20000"/>
          </a:bodyPr>
          <a:lstStyle/>
          <a:p>
            <a:pPr marL="57150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57% of 2020/21 audit findings have been addressed</a:t>
            </a:r>
          </a:p>
          <a:p>
            <a:pPr defTabSz="914400" fontAlgn="base">
              <a:lnSpc>
                <a:spcPct val="120000"/>
              </a:lnSpc>
              <a:spcBef>
                <a:spcPct val="0"/>
              </a:spcBef>
              <a:spcAft>
                <a:spcPts val="600"/>
              </a:spcAft>
              <a:defRPr/>
            </a:pPr>
            <a:endPar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endParaRPr>
          </a:p>
          <a:p>
            <a:pPr marL="57150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SAMSA obtained an unqualified audit opinion in FY21/22 for the second year running. </a:t>
            </a:r>
          </a:p>
          <a:p>
            <a:pPr marL="571500" indent="-571500" defTabSz="914400" fontAlgn="base">
              <a:lnSpc>
                <a:spcPct val="120000"/>
              </a:lnSpc>
              <a:spcBef>
                <a:spcPct val="0"/>
              </a:spcBef>
              <a:spcAft>
                <a:spcPts val="600"/>
              </a:spcAft>
              <a:buFont typeface="Wingdings" panose="05000000000000000000" pitchFamily="2" charset="2"/>
              <a:buChar char="q"/>
              <a:defRPr/>
            </a:pPr>
            <a:endPar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endParaRPr>
          </a:p>
          <a:p>
            <a:pPr marL="57150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Action plans for 2022/23 audit findings in progress;</a:t>
            </a:r>
          </a:p>
          <a:p>
            <a:pPr marL="571500" indent="-571500" defTabSz="914400" fontAlgn="base">
              <a:lnSpc>
                <a:spcPct val="120000"/>
              </a:lnSpc>
              <a:spcBef>
                <a:spcPct val="0"/>
              </a:spcBef>
              <a:spcAft>
                <a:spcPts val="600"/>
              </a:spcAft>
              <a:buFont typeface="Wingdings" panose="05000000000000000000" pitchFamily="2" charset="2"/>
              <a:buChar char="q"/>
              <a:defRPr/>
            </a:pPr>
            <a:endPar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endParaRPr>
          </a:p>
          <a:p>
            <a:pPr marL="571500" lvl="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100% Reduction in fruitless and wasteful expenditure</a:t>
            </a:r>
          </a:p>
          <a:p>
            <a:pPr marL="571500" lvl="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75% reduction in irregular expenditure</a:t>
            </a:r>
          </a:p>
          <a:p>
            <a:pPr defTabSz="914400" fontAlgn="base">
              <a:lnSpc>
                <a:spcPct val="120000"/>
              </a:lnSpc>
              <a:spcBef>
                <a:spcPct val="0"/>
              </a:spcBef>
              <a:spcAft>
                <a:spcPts val="600"/>
              </a:spcAft>
              <a:defRPr/>
            </a:pPr>
            <a:endPar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endParaRPr>
          </a:p>
          <a:p>
            <a:pPr marL="571500" indent="-571500" defTabSz="914400" fontAlgn="base">
              <a:lnSpc>
                <a:spcPct val="120000"/>
              </a:lnSpc>
              <a:spcBef>
                <a:spcPct val="0"/>
              </a:spcBef>
              <a:spcAft>
                <a:spcPts val="600"/>
              </a:spcAft>
              <a:buFont typeface="Wingdings" panose="05000000000000000000" pitchFamily="2" charset="2"/>
              <a:buChar char="q"/>
              <a:defRPr/>
            </a:pPr>
            <a:r>
              <a:rPr lang="en-ZA" sz="6400" dirty="0">
                <a:solidFill>
                  <a:srgbClr val="44546A">
                    <a:lumMod val="75000"/>
                  </a:srgbClr>
                </a:solidFill>
                <a:latin typeface="Arial" panose="020B0604020202020204" pitchFamily="34" charset="0"/>
                <a:ea typeface="ＭＳ Ｐゴシック" panose="020B0600070205080204" pitchFamily="34" charset="-128"/>
                <a:cs typeface="Arial" panose="020B0604020202020204" pitchFamily="34" charset="0"/>
              </a:rPr>
              <a:t>SAMSA has requested condonement of previous years’ irregular expenditure and fruitless and wasteful expenditure – </a:t>
            </a:r>
            <a:endParaRPr lang="en-US" sz="700" dirty="0"/>
          </a:p>
          <a:p>
            <a:pPr marL="715963" lvl="1" indent="-228600" defTabSz="914400" fontAlgn="base">
              <a:lnSpc>
                <a:spcPct val="90000"/>
              </a:lnSpc>
              <a:spcBef>
                <a:spcPct val="0"/>
              </a:spcBef>
              <a:spcAft>
                <a:spcPts val="600"/>
              </a:spcAft>
              <a:buFont typeface="Arial" panose="020B0604020202020204" pitchFamily="34" charset="0"/>
              <a:buChar char="•"/>
              <a:defRPr/>
            </a:pPr>
            <a:endParaRPr lang="en-US" sz="700" dirty="0"/>
          </a:p>
        </p:txBody>
      </p: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E4BBBE3F-003C-6644-BEF2-15266E0900BE}" type="slidenum">
              <a:rPr lang="en-US" smtClean="0"/>
              <a:pPr defTabSz="914400">
                <a:spcAft>
                  <a:spcPts val="600"/>
                </a:spcAft>
              </a:pPr>
              <a:t>14</a:t>
            </a:fld>
            <a:endParaRPr lang="en-US"/>
          </a:p>
        </p:txBody>
      </p:sp>
    </p:spTree>
    <p:extLst>
      <p:ext uri="{BB962C8B-B14F-4D97-AF65-F5344CB8AC3E}">
        <p14:creationId xmlns:p14="http://schemas.microsoft.com/office/powerpoint/2010/main" val="1115444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61319" y="6041068"/>
            <a:ext cx="481890" cy="625612"/>
          </a:xfrm>
          <a:prstGeom prst="rect">
            <a:avLst/>
          </a:prstGeom>
        </p:spPr>
      </p:pic>
      <p:sp>
        <p:nvSpPr>
          <p:cNvPr id="4" name="Slide Number Placeholder 3"/>
          <p:cNvSpPr>
            <a:spLocks noGrp="1"/>
          </p:cNvSpPr>
          <p:nvPr>
            <p:ph type="sldNum" sz="quarter" idx="12"/>
          </p:nvPr>
        </p:nvSpPr>
        <p:spPr/>
        <p:txBody>
          <a:bodyPr/>
          <a:lstStyle/>
          <a:p>
            <a:fld id="{E4BBBE3F-003C-6644-BEF2-15266E0900BE}" type="slidenum">
              <a:rPr lang="en-US" smtClean="0">
                <a:solidFill>
                  <a:prstClr val="black">
                    <a:tint val="75000"/>
                  </a:prstClr>
                </a:solidFill>
              </a:rPr>
              <a:pPr/>
              <a:t>15</a:t>
            </a:fld>
            <a:endParaRPr lang="en-US">
              <a:solidFill>
                <a:prstClr val="black">
                  <a:tint val="75000"/>
                </a:prstClr>
              </a:solidFill>
            </a:endParaRPr>
          </a:p>
        </p:txBody>
      </p:sp>
      <p:sp>
        <p:nvSpPr>
          <p:cNvPr id="10" name="Title 1"/>
          <p:cNvSpPr txBox="1">
            <a:spLocks/>
          </p:cNvSpPr>
          <p:nvPr/>
        </p:nvSpPr>
        <p:spPr>
          <a:xfrm>
            <a:off x="-1538478" y="-1078524"/>
            <a:ext cx="9025128" cy="324790"/>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a:ln>
                  <a:noFill/>
                </a:ln>
                <a:solidFill>
                  <a:srgbClr val="F37665"/>
                </a:solidFill>
                <a:effectLst/>
                <a:uLnTx/>
                <a:uFillTx/>
                <a:latin typeface="Helvetica"/>
                <a:ea typeface="+mj-ea"/>
                <a:cs typeface="Helvetica"/>
              </a:rPr>
              <a:t>KEY STRATEGIC CHALLENGES &amp; MITIGATION ACTIONS </a:t>
            </a:r>
          </a:p>
        </p:txBody>
      </p:sp>
      <p:graphicFrame>
        <p:nvGraphicFramePr>
          <p:cNvPr id="11" name="Table 10"/>
          <p:cNvGraphicFramePr>
            <a:graphicFrameLocks noGrp="1"/>
          </p:cNvGraphicFramePr>
          <p:nvPr>
            <p:extLst>
              <p:ext uri="{D42A27DB-BD31-4B8C-83A1-F6EECF244321}">
                <p14:modId xmlns:p14="http://schemas.microsoft.com/office/powerpoint/2010/main" val="1928640030"/>
              </p:ext>
            </p:extLst>
          </p:nvPr>
        </p:nvGraphicFramePr>
        <p:xfrm>
          <a:off x="79513" y="351156"/>
          <a:ext cx="8994913" cy="6313666"/>
        </p:xfrm>
        <a:graphic>
          <a:graphicData uri="http://schemas.openxmlformats.org/drawingml/2006/table">
            <a:tbl>
              <a:tblPr firstRow="1" bandRow="1">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effectLst>
                  <a:outerShdw blurRad="40000" dist="20000" dir="5400000" rotWithShape="0">
                    <a:srgbClr val="000000">
                      <a:alpha val="38000"/>
                    </a:srgbClr>
                  </a:outerShdw>
                </a:effectLst>
              </a:tblPr>
              <a:tblGrid>
                <a:gridCol w="3359426">
                  <a:extLst>
                    <a:ext uri="{9D8B030D-6E8A-4147-A177-3AD203B41FA5}">
                      <a16:colId xmlns:a16="http://schemas.microsoft.com/office/drawing/2014/main" val="20000"/>
                    </a:ext>
                  </a:extLst>
                </a:gridCol>
                <a:gridCol w="2862470">
                  <a:extLst>
                    <a:ext uri="{9D8B030D-6E8A-4147-A177-3AD203B41FA5}">
                      <a16:colId xmlns:a16="http://schemas.microsoft.com/office/drawing/2014/main" val="20001"/>
                    </a:ext>
                  </a:extLst>
                </a:gridCol>
                <a:gridCol w="2773017">
                  <a:extLst>
                    <a:ext uri="{9D8B030D-6E8A-4147-A177-3AD203B41FA5}">
                      <a16:colId xmlns:a16="http://schemas.microsoft.com/office/drawing/2014/main" val="20002"/>
                    </a:ext>
                  </a:extLst>
                </a:gridCol>
              </a:tblGrid>
              <a:tr h="25879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a:solidFill>
                            <a:prstClr val="white"/>
                          </a:solidFill>
                          <a:latin typeface="Helvetica"/>
                          <a:ea typeface="+mn-ea"/>
                          <a:cs typeface="Helvetica"/>
                        </a:rPr>
                        <a:t>Strategic</a:t>
                      </a:r>
                      <a:r>
                        <a:rPr lang="en-ZA" sz="1200" kern="1200" baseline="0" dirty="0">
                          <a:solidFill>
                            <a:prstClr val="white"/>
                          </a:solidFill>
                          <a:latin typeface="Helvetica"/>
                          <a:ea typeface="+mn-ea"/>
                          <a:cs typeface="Helvetica"/>
                        </a:rPr>
                        <a:t> Challenge </a:t>
                      </a:r>
                      <a:endParaRPr lang="en-ZA" sz="1200" kern="1200" dirty="0">
                        <a:solidFill>
                          <a:prstClr val="white"/>
                        </a:solidFill>
                        <a:latin typeface="Helvetica"/>
                        <a:ea typeface="+mn-ea"/>
                        <a:cs typeface="Helvetic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a:solidFill>
                            <a:prstClr val="white"/>
                          </a:solidFill>
                          <a:latin typeface="Helvetica"/>
                          <a:ea typeface="+mn-ea"/>
                          <a:cs typeface="Helvetica"/>
                        </a:rPr>
                        <a:t>Proposed Mitig</a:t>
                      </a:r>
                      <a:r>
                        <a:rPr lang="en-US" sz="1200" kern="1200" dirty="0">
                          <a:solidFill>
                            <a:prstClr val="white"/>
                          </a:solidFill>
                          <a:latin typeface="Helvetica"/>
                          <a:ea typeface="+mn-ea"/>
                          <a:cs typeface="Helvetica"/>
                        </a:rPr>
                        <a:t>ation actions</a:t>
                      </a:r>
                      <a:endParaRPr lang="en-ZA" sz="1200" kern="1200" dirty="0">
                        <a:solidFill>
                          <a:prstClr val="white"/>
                        </a:solidFill>
                        <a:latin typeface="Helvetica"/>
                        <a:ea typeface="+mn-ea"/>
                        <a:cs typeface="Helvetic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ZA" sz="1200" kern="1200" dirty="0">
                          <a:solidFill>
                            <a:prstClr val="white"/>
                          </a:solidFill>
                          <a:latin typeface="Helvetica"/>
                          <a:ea typeface="+mn-ea"/>
                          <a:cs typeface="Helvetica"/>
                        </a:rPr>
                        <a:t>Comments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1834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Maritime Enforcement Resources  - The entire capacity to respond to incidents lies outside the control of SAMSA, which includes the emergency tug, pollution control vessels and helicopter capabilities, remain a huge constraint on the effectiveness of the maritime safety and pollution capacity of SAMSA</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buNone/>
                      </a:pPr>
                      <a:r>
                        <a:rPr lang="en-US" sz="900" kern="1200" dirty="0">
                          <a:solidFill>
                            <a:prstClr val="white"/>
                          </a:solidFill>
                          <a:latin typeface="Arial" panose="020B0604020202020204" pitchFamily="34" charset="0"/>
                          <a:ea typeface="+mn-ea"/>
                          <a:cs typeface="Arial" panose="020B0604020202020204" pitchFamily="34" charset="0"/>
                        </a:rPr>
                        <a:t>A complete SAMSA Funding model developed and implemented to ensure alignment with the mandate requirements of the Authority. The key stakeholder to</a:t>
                      </a:r>
                      <a:r>
                        <a:rPr lang="en-US" sz="900" kern="1200" baseline="0" dirty="0">
                          <a:solidFill>
                            <a:prstClr val="white"/>
                          </a:solidFill>
                          <a:latin typeface="Arial" panose="020B0604020202020204" pitchFamily="34" charset="0"/>
                          <a:ea typeface="+mn-ea"/>
                          <a:cs typeface="Arial" panose="020B0604020202020204" pitchFamily="34" charset="0"/>
                        </a:rPr>
                        <a:t> implement would be DOT.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900" kern="1200" dirty="0">
                        <a:solidFill>
                          <a:prstClr val="white"/>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kern="1200" dirty="0">
                          <a:solidFill>
                            <a:prstClr val="white"/>
                          </a:solidFill>
                          <a:latin typeface="Arial" panose="020B0604020202020204" pitchFamily="34" charset="0"/>
                          <a:ea typeface="+mn-ea"/>
                          <a:cs typeface="Arial" panose="020B0604020202020204" pitchFamily="34" charset="0"/>
                        </a:rPr>
                        <a:t>An agreement on the approval turnaround of SAMSA Levies in line with the inflation adjustments</a:t>
                      </a:r>
                      <a:endParaRPr lang="en-US"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DoT</a:t>
                      </a:r>
                      <a:r>
                        <a:rPr lang="en-US" sz="900" kern="1200" baseline="0" dirty="0">
                          <a:solidFill>
                            <a:prstClr val="white"/>
                          </a:solidFill>
                          <a:latin typeface="Arial" panose="020B0604020202020204" pitchFamily="34" charset="0"/>
                          <a:ea typeface="+mn-ea"/>
                          <a:cs typeface="Arial" panose="020B0604020202020204" pitchFamily="34" charset="0"/>
                        </a:rPr>
                        <a:t> </a:t>
                      </a:r>
                      <a:r>
                        <a:rPr lang="en-US" sz="900" kern="1200" dirty="0">
                          <a:solidFill>
                            <a:prstClr val="white"/>
                          </a:solidFill>
                          <a:latin typeface="Arial" panose="020B0604020202020204" pitchFamily="34" charset="0"/>
                          <a:ea typeface="+mn-ea"/>
                          <a:cs typeface="Arial" panose="020B0604020202020204" pitchFamily="34" charset="0"/>
                        </a:rPr>
                        <a:t>to</a:t>
                      </a:r>
                      <a:r>
                        <a:rPr lang="en-US" sz="900" kern="1200" baseline="0" dirty="0">
                          <a:solidFill>
                            <a:prstClr val="white"/>
                          </a:solidFill>
                          <a:latin typeface="Arial" panose="020B0604020202020204" pitchFamily="34" charset="0"/>
                          <a:ea typeface="+mn-ea"/>
                          <a:cs typeface="Arial" panose="020B0604020202020204" pitchFamily="34" charset="0"/>
                        </a:rPr>
                        <a:t> implement the 2019 S</a:t>
                      </a:r>
                      <a:r>
                        <a:rPr lang="en-US" sz="900" kern="1200" dirty="0">
                          <a:solidFill>
                            <a:prstClr val="white"/>
                          </a:solidFill>
                          <a:latin typeface="Arial" panose="020B0604020202020204" pitchFamily="34" charset="0"/>
                          <a:ea typeface="+mn-ea"/>
                          <a:cs typeface="Arial" panose="020B0604020202020204" pitchFamily="34" charset="0"/>
                        </a:rPr>
                        <a:t>A </a:t>
                      </a:r>
                      <a:r>
                        <a:rPr lang="en-US" sz="900" kern="1200" baseline="0" dirty="0">
                          <a:solidFill>
                            <a:prstClr val="white"/>
                          </a:solidFill>
                          <a:latin typeface="Arial" panose="020B0604020202020204" pitchFamily="34" charset="0"/>
                          <a:ea typeface="+mn-ea"/>
                          <a:cs typeface="Arial" panose="020B0604020202020204" pitchFamily="34" charset="0"/>
                        </a:rPr>
                        <a:t>M</a:t>
                      </a:r>
                      <a:r>
                        <a:rPr lang="en-US" sz="900" kern="1200" dirty="0">
                          <a:solidFill>
                            <a:prstClr val="white"/>
                          </a:solidFill>
                          <a:latin typeface="Arial" panose="020B0604020202020204" pitchFamily="34" charset="0"/>
                          <a:ea typeface="+mn-ea"/>
                          <a:cs typeface="Arial" panose="020B0604020202020204" pitchFamily="34" charset="0"/>
                        </a:rPr>
                        <a:t>aritime Risk Workshop Resolutions. </a:t>
                      </a:r>
                    </a:p>
                    <a:p>
                      <a:endParaRPr lang="en-US" sz="900" kern="1200" dirty="0">
                        <a:solidFill>
                          <a:prstClr val="white"/>
                        </a:solidFill>
                        <a:latin typeface="Arial" panose="020B0604020202020204" pitchFamily="34" charset="0"/>
                        <a:ea typeface="+mn-ea"/>
                        <a:cs typeface="Arial" panose="020B0604020202020204" pitchFamily="34" charset="0"/>
                      </a:endParaRPr>
                    </a:p>
                    <a:p>
                      <a:r>
                        <a:rPr lang="en-US" sz="900" kern="1200" dirty="0">
                          <a:solidFill>
                            <a:prstClr val="white"/>
                          </a:solidFill>
                          <a:latin typeface="Arial" panose="020B0604020202020204" pitchFamily="34" charset="0"/>
                          <a:ea typeface="+mn-ea"/>
                          <a:cs typeface="Arial" panose="020B0604020202020204" pitchFamily="34" charset="0"/>
                        </a:rPr>
                        <a:t>National Treasury &amp; DoT</a:t>
                      </a:r>
                      <a:r>
                        <a:rPr lang="en-US" sz="900" kern="1200" baseline="0" dirty="0">
                          <a:solidFill>
                            <a:prstClr val="white"/>
                          </a:solidFill>
                          <a:latin typeface="Arial" panose="020B0604020202020204" pitchFamily="34" charset="0"/>
                          <a:ea typeface="+mn-ea"/>
                          <a:cs typeface="Arial" panose="020B0604020202020204" pitchFamily="34" charset="0"/>
                        </a:rPr>
                        <a:t> encour</a:t>
                      </a:r>
                      <a:r>
                        <a:rPr lang="en-US" sz="900" kern="1200" dirty="0">
                          <a:solidFill>
                            <a:prstClr val="white"/>
                          </a:solidFill>
                          <a:latin typeface="Arial" panose="020B0604020202020204" pitchFamily="34" charset="0"/>
                          <a:ea typeface="+mn-ea"/>
                          <a:cs typeface="Arial" panose="020B0604020202020204" pitchFamily="34" charset="0"/>
                        </a:rPr>
                        <a:t>aged to attend to the issue of the turnaround on the approval of the Levies</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9489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Outdated and slow ratification of legislation - There has been very slow progress in processing some of the conventions, protocols, bills and subsidiary instruments. This will have a huge effect on the forthcoming IMO Mandatory Member State audit scheduled for March 2023 </a:t>
                      </a:r>
                      <a:r>
                        <a:rPr lang="en-US" sz="900" kern="1200" dirty="0" err="1">
                          <a:solidFill>
                            <a:prstClr val="white"/>
                          </a:solidFill>
                          <a:latin typeface="Arial" panose="020B0604020202020204" pitchFamily="34" charset="0"/>
                          <a:ea typeface="+mn-ea"/>
                          <a:cs typeface="Arial" panose="020B0604020202020204" pitchFamily="34" charset="0"/>
                        </a:rPr>
                        <a:t>i.e</a:t>
                      </a:r>
                      <a:r>
                        <a:rPr lang="en-US" sz="900" kern="1200" dirty="0">
                          <a:solidFill>
                            <a:prstClr val="white"/>
                          </a:solidFill>
                          <a:latin typeface="Arial" panose="020B0604020202020204" pitchFamily="34" charset="0"/>
                          <a:ea typeface="+mn-ea"/>
                          <a:cs typeface="Arial" panose="020B0604020202020204" pitchFamily="34" charset="0"/>
                        </a:rPr>
                        <a:t> Ballast Water, Low Sulphur 2020 regulations</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A pritiosation of all the regulations that require urgent sign off by the Minister of Transport . </a:t>
                      </a:r>
                    </a:p>
                    <a:p>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prstClr val="white"/>
                          </a:solidFill>
                          <a:latin typeface="Arial" panose="020B0604020202020204" pitchFamily="34" charset="0"/>
                          <a:ea typeface="+mn-ea"/>
                          <a:cs typeface="Arial" panose="020B0604020202020204" pitchFamily="34" charset="0"/>
                        </a:rPr>
                        <a:t>The Priority List been</a:t>
                      </a:r>
                      <a:r>
                        <a:rPr lang="en-US" sz="900" kern="1200" baseline="0" dirty="0">
                          <a:solidFill>
                            <a:prstClr val="white"/>
                          </a:solidFill>
                          <a:latin typeface="Arial" panose="020B0604020202020204" pitchFamily="34" charset="0"/>
                          <a:ea typeface="+mn-ea"/>
                          <a:cs typeface="Arial" panose="020B0604020202020204" pitchFamily="34" charset="0"/>
                        </a:rPr>
                        <a:t> submitted to DoT</a:t>
                      </a:r>
                      <a:endParaRPr lang="en-US"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738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Funding of the SAMSA SA Agulhas as an enabler of maritime skills development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Transfer of the SA Agulhas  from the SAMSA Books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900" kern="1200" dirty="0">
                          <a:solidFill>
                            <a:prstClr val="white"/>
                          </a:solidFill>
                          <a:latin typeface="Arial" panose="020B0604020202020204" pitchFamily="34" charset="0"/>
                          <a:ea typeface="+mn-ea"/>
                          <a:cs typeface="Arial" panose="020B0604020202020204" pitchFamily="34" charset="0"/>
                        </a:rPr>
                        <a:t>The SAMSA Board</a:t>
                      </a:r>
                      <a:r>
                        <a:rPr lang="en-ZA" sz="900" kern="1200" baseline="0" dirty="0">
                          <a:solidFill>
                            <a:prstClr val="white"/>
                          </a:solidFill>
                          <a:latin typeface="Arial" panose="020B0604020202020204" pitchFamily="34" charset="0"/>
                          <a:ea typeface="+mn-ea"/>
                          <a:cs typeface="Arial" panose="020B0604020202020204" pitchFamily="34" charset="0"/>
                        </a:rPr>
                        <a:t> submitted an a proposal to the Minister of Transport</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3738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No Permanent Chief Executive Officer for more than five years since 2016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prstClr val="white"/>
                          </a:solidFill>
                          <a:latin typeface="Arial" panose="020B0604020202020204" pitchFamily="34" charset="0"/>
                          <a:ea typeface="+mn-ea"/>
                          <a:cs typeface="Arial" panose="020B0604020202020204" pitchFamily="34" charset="0"/>
                        </a:rPr>
                        <a:t>Appointment of Permanent CEO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ZA" sz="900" kern="1200" dirty="0">
                          <a:solidFill>
                            <a:prstClr val="white"/>
                          </a:solidFill>
                          <a:latin typeface="Arial" panose="020B0604020202020204" pitchFamily="34" charset="0"/>
                          <a:ea typeface="+mn-ea"/>
                          <a:cs typeface="Arial" panose="020B0604020202020204" pitchFamily="34" charset="0"/>
                        </a:rPr>
                        <a:t>The Board has recommended a potential candidate to the Minister of Transport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5957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900" kern="1200" dirty="0">
                          <a:solidFill>
                            <a:prstClr val="white"/>
                          </a:solidFill>
                          <a:latin typeface="Arial" panose="020B0604020202020204" pitchFamily="34" charset="0"/>
                          <a:ea typeface="+mn-ea"/>
                          <a:cs typeface="Arial" panose="020B0604020202020204" pitchFamily="34" charset="0"/>
                        </a:rPr>
                        <a:t>Slow growth of the South Africa Ship Registry due to progress in resolving Shipping Taxation , Customs and Excise challenges with SARS.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900" kern="1200" dirty="0">
                          <a:solidFill>
                            <a:prstClr val="white"/>
                          </a:solidFill>
                          <a:latin typeface="Arial" panose="020B0604020202020204" pitchFamily="34" charset="0"/>
                          <a:ea typeface="+mn-ea"/>
                          <a:cs typeface="Arial" panose="020B0604020202020204" pitchFamily="34" charset="0"/>
                        </a:rPr>
                        <a:t>The Minister intervention to engage on the issue of  Customs and Excise, and Customs VAT, involving relevant institutions among them, National Treasury, SARS, the Department of Trade and Industry (DTI)</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On 01 April 2022, the Deputy Minister of Transport (and the Deputy Minister of Finance) convened a stakeholders (DoT, National Treasury, SAMSA and SARS intervention meeting aimed at resolving all outstanding shipping tax matters, prioritising the longstanding Import Duty and Import VAT issue).</a:t>
                      </a:r>
                    </a:p>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The meeting resolved on establishing a multi-stakeholder Task Team, who will in turn report proposed solutions to the Deputy Ministers in the first week of May 2022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526077">
                <a:tc>
                  <a:txBody>
                    <a:bodyPr/>
                    <a:lstStyle/>
                    <a:p>
                      <a:pPr marL="0" algn="l" defTabSz="914400" rtl="0" eaLnBrk="1" latinLnBrk="0" hangingPunct="1"/>
                      <a:r>
                        <a:rPr lang="en-US" sz="900" kern="1200" dirty="0">
                          <a:solidFill>
                            <a:prstClr val="white"/>
                          </a:solidFill>
                          <a:latin typeface="Arial" panose="020B0604020202020204" pitchFamily="34" charset="0"/>
                          <a:ea typeface="+mn-ea"/>
                          <a:cs typeface="Arial" panose="020B0604020202020204" pitchFamily="34" charset="0"/>
                        </a:rPr>
                        <a:t>Slow transformation of the Maritime Industry to enable  blacks, youth and women participation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Development  and Implementation </a:t>
                      </a:r>
                      <a:r>
                        <a:rPr lang="en-US" sz="900" kern="1200" dirty="0">
                          <a:solidFill>
                            <a:prstClr val="white"/>
                          </a:solidFill>
                          <a:latin typeface="Arial" panose="020B0604020202020204" pitchFamily="34" charset="0"/>
                          <a:ea typeface="+mn-ea"/>
                          <a:cs typeface="Arial" panose="020B0604020202020204" pitchFamily="34" charset="0"/>
                        </a:rPr>
                        <a:t>of the Maritime Transformation Strategy</a:t>
                      </a:r>
                      <a:r>
                        <a:rPr lang="en-US" sz="900" kern="1200" baseline="0" dirty="0">
                          <a:solidFill>
                            <a:prstClr val="white"/>
                          </a:solidFill>
                          <a:latin typeface="Arial" panose="020B0604020202020204" pitchFamily="34" charset="0"/>
                          <a:ea typeface="+mn-ea"/>
                          <a:cs typeface="Arial" panose="020B0604020202020204" pitchFamily="34" charset="0"/>
                        </a:rPr>
                        <a:t> </a:t>
                      </a:r>
                      <a:r>
                        <a:rPr lang="en-US" sz="900" kern="1200" baseline="0">
                          <a:solidFill>
                            <a:prstClr val="white"/>
                          </a:solidFill>
                          <a:latin typeface="Arial" panose="020B0604020202020204" pitchFamily="34" charset="0"/>
                          <a:ea typeface="+mn-ea"/>
                          <a:cs typeface="Arial" panose="020B0604020202020204" pitchFamily="34" charset="0"/>
                        </a:rPr>
                        <a:t>and Agenda</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DoT</a:t>
                      </a:r>
                      <a:r>
                        <a:rPr lang="en-ZA" sz="900" kern="1200" baseline="0" dirty="0">
                          <a:solidFill>
                            <a:prstClr val="white"/>
                          </a:solidFill>
                          <a:latin typeface="Arial" panose="020B0604020202020204" pitchFamily="34" charset="0"/>
                          <a:ea typeface="+mn-ea"/>
                          <a:cs typeface="Arial" panose="020B0604020202020204" pitchFamily="34" charset="0"/>
                        </a:rPr>
                        <a:t> ,</a:t>
                      </a:r>
                      <a:r>
                        <a:rPr lang="en-US" sz="900" kern="1200" dirty="0">
                          <a:solidFill>
                            <a:prstClr val="white"/>
                          </a:solidFill>
                          <a:latin typeface="Arial" panose="020B0604020202020204" pitchFamily="34" charset="0"/>
                          <a:ea typeface="+mn-ea"/>
                          <a:cs typeface="Arial" panose="020B0604020202020204" pitchFamily="34" charset="0"/>
                        </a:rPr>
                        <a:t> SAMSA and the other stakeholders to continue implementing transformation initiatives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r h="58513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prstClr val="white"/>
                          </a:solidFill>
                          <a:latin typeface="Arial" panose="020B0604020202020204" pitchFamily="34" charset="0"/>
                          <a:ea typeface="+mn-ea"/>
                          <a:cs typeface="Arial" panose="020B0604020202020204" pitchFamily="34" charset="0"/>
                        </a:rPr>
                        <a:t>Negative Media publicity and Court Cases on some of the Executives of the entity  - Precautions suspensions instituted by the Board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The Bo</a:t>
                      </a:r>
                      <a:r>
                        <a:rPr lang="en-US" sz="900" kern="1200" dirty="0">
                          <a:solidFill>
                            <a:prstClr val="white"/>
                          </a:solidFill>
                          <a:latin typeface="Arial" panose="020B0604020202020204" pitchFamily="34" charset="0"/>
                          <a:ea typeface="+mn-ea"/>
                          <a:cs typeface="Arial" panose="020B0604020202020204" pitchFamily="34" charset="0"/>
                        </a:rPr>
                        <a:t>ard</a:t>
                      </a:r>
                      <a:r>
                        <a:rPr lang="en-US" sz="900" kern="1200" baseline="0" dirty="0">
                          <a:solidFill>
                            <a:prstClr val="white"/>
                          </a:solidFill>
                          <a:latin typeface="Arial" panose="020B0604020202020204" pitchFamily="34" charset="0"/>
                          <a:ea typeface="+mn-ea"/>
                          <a:cs typeface="Arial" panose="020B0604020202020204" pitchFamily="34" charset="0"/>
                        </a:rPr>
                        <a:t> h</a:t>
                      </a:r>
                      <a:r>
                        <a:rPr lang="en-US" sz="900" kern="1200" dirty="0">
                          <a:solidFill>
                            <a:prstClr val="white"/>
                          </a:solidFill>
                          <a:latin typeface="Arial" panose="020B0604020202020204" pitchFamily="34" charset="0"/>
                          <a:ea typeface="+mn-ea"/>
                          <a:cs typeface="Arial" panose="020B0604020202020204" pitchFamily="34" charset="0"/>
                        </a:rPr>
                        <a:t>as instituted independent investigations on the Executive with Precautions suspensions  implemented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The</a:t>
                      </a:r>
                      <a:r>
                        <a:rPr lang="en-ZA" sz="900" kern="1200" baseline="0" dirty="0">
                          <a:solidFill>
                            <a:prstClr val="white"/>
                          </a:solidFill>
                          <a:latin typeface="Arial" panose="020B0604020202020204" pitchFamily="34" charset="0"/>
                          <a:ea typeface="+mn-ea"/>
                          <a:cs typeface="Arial" panose="020B0604020202020204" pitchFamily="34" charset="0"/>
                        </a:rPr>
                        <a:t> Draft report been presented to the Audit Committee .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58513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900" kern="1200" dirty="0">
                          <a:solidFill>
                            <a:prstClr val="white"/>
                          </a:solidFill>
                          <a:latin typeface="Arial" panose="020B0604020202020204" pitchFamily="34" charset="0"/>
                          <a:ea typeface="+mn-ea"/>
                          <a:cs typeface="Arial" panose="020B0604020202020204" pitchFamily="34" charset="0"/>
                        </a:rPr>
                        <a:t>Negative audit outcome on Performance Information </a:t>
                      </a:r>
                      <a:r>
                        <a:rPr lang="en-ZA" sz="900" kern="1200" baseline="0" dirty="0">
                          <a:solidFill>
                            <a:prstClr val="white"/>
                          </a:solidFill>
                          <a:latin typeface="Arial" panose="020B0604020202020204" pitchFamily="34" charset="0"/>
                          <a:ea typeface="+mn-ea"/>
                          <a:cs typeface="Arial" panose="020B0604020202020204" pitchFamily="34" charset="0"/>
                        </a:rPr>
                        <a:t>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A corrective performance information</a:t>
                      </a:r>
                      <a:r>
                        <a:rPr lang="en-ZA" sz="900" kern="1200" baseline="0" dirty="0">
                          <a:solidFill>
                            <a:prstClr val="white"/>
                          </a:solidFill>
                          <a:latin typeface="Arial" panose="020B0604020202020204" pitchFamily="34" charset="0"/>
                          <a:ea typeface="+mn-ea"/>
                          <a:cs typeface="Arial" panose="020B0604020202020204" pitchFamily="34" charset="0"/>
                        </a:rPr>
                        <a:t> improvement plan implemented to address key elements of the Usefulness of predetermined objectives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ZA" sz="900" kern="1200" dirty="0">
                          <a:solidFill>
                            <a:prstClr val="white"/>
                          </a:solidFill>
                          <a:latin typeface="Arial" panose="020B0604020202020204" pitchFamily="34" charset="0"/>
                          <a:ea typeface="+mn-ea"/>
                          <a:cs typeface="Arial" panose="020B0604020202020204" pitchFamily="34" charset="0"/>
                        </a:rPr>
                        <a:t>Combined assurance</a:t>
                      </a:r>
                      <a:r>
                        <a:rPr lang="en-ZA" sz="900" kern="1200" baseline="0" dirty="0">
                          <a:solidFill>
                            <a:prstClr val="white"/>
                          </a:solidFill>
                          <a:latin typeface="Arial" panose="020B0604020202020204" pitchFamily="34" charset="0"/>
                          <a:ea typeface="+mn-ea"/>
                          <a:cs typeface="Arial" panose="020B0604020202020204" pitchFamily="34" charset="0"/>
                        </a:rPr>
                        <a:t> assessments conducted  with the Internal auditors to ensure audit readiness of the performance information </a:t>
                      </a:r>
                      <a:endParaRPr lang="en-ZA" sz="900" kern="1200" dirty="0">
                        <a:solidFill>
                          <a:prstClr val="white"/>
                        </a:solidFill>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bl>
          </a:graphicData>
        </a:graphic>
      </p:graphicFrame>
      <p:sp>
        <p:nvSpPr>
          <p:cNvPr id="6" name="Title 1">
            <a:extLst>
              <a:ext uri="{FF2B5EF4-FFF2-40B4-BE49-F238E27FC236}">
                <a16:creationId xmlns:a16="http://schemas.microsoft.com/office/drawing/2014/main" id="{BF58B291-0668-8F44-B558-74A5E732F837}"/>
              </a:ext>
            </a:extLst>
          </p:cNvPr>
          <p:cNvSpPr txBox="1">
            <a:spLocks/>
          </p:cNvSpPr>
          <p:nvPr/>
        </p:nvSpPr>
        <p:spPr>
          <a:xfrm>
            <a:off x="126652" y="0"/>
            <a:ext cx="8565206" cy="321970"/>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lvl="0">
              <a:defRPr/>
            </a:pPr>
            <a:r>
              <a:rPr lang="en-ZA" dirty="0">
                <a:solidFill>
                  <a:schemeClr val="bg1"/>
                </a:solidFill>
                <a:latin typeface="Arial" panose="020B0604020202020204" pitchFamily="34" charset="0"/>
                <a:cs typeface="Arial" panose="020B0604020202020204" pitchFamily="34" charset="0"/>
              </a:rPr>
              <a:t>KEY STRATEGIC CHALLENGED &amp; MITIGATION  ACTIONS</a:t>
            </a:r>
            <a:endParaRPr lang="en-ZA"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25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CFB20CF-246C-3C4D-9EA6-251A0A6A0788}" type="slidenum">
              <a:rPr lang="en-US" smtClean="0"/>
              <a:pPr/>
              <a:t>16</a:t>
            </a:fld>
            <a:endParaRPr lang="en-US" dirty="0"/>
          </a:p>
        </p:txBody>
      </p:sp>
    </p:spTree>
    <p:extLst>
      <p:ext uri="{BB962C8B-B14F-4D97-AF65-F5344CB8AC3E}">
        <p14:creationId xmlns:p14="http://schemas.microsoft.com/office/powerpoint/2010/main" val="396277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3938" y="190394"/>
            <a:ext cx="5605629" cy="99417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850" b="1" kern="1200" dirty="0">
                <a:solidFill>
                  <a:schemeClr val="tx2">
                    <a:lumMod val="75000"/>
                  </a:schemeClr>
                </a:solidFill>
                <a:latin typeface="Arial Black" panose="020B0604020202020204" pitchFamily="34" charset="0"/>
                <a:ea typeface="+mj-ea"/>
                <a:cs typeface="Arial Black" panose="020B0604020202020204" pitchFamily="34" charset="0"/>
              </a:rPr>
              <a:t>PURPOSE </a:t>
            </a:r>
          </a:p>
        </p:txBody>
      </p:sp>
      <p:sp>
        <p:nvSpPr>
          <p:cNvPr id="5" name="TextBox 4"/>
          <p:cNvSpPr txBox="1"/>
          <p:nvPr/>
        </p:nvSpPr>
        <p:spPr>
          <a:xfrm>
            <a:off x="371147" y="1014364"/>
            <a:ext cx="5758420" cy="5067264"/>
          </a:xfrm>
          <a:prstGeom prst="rect">
            <a:avLst/>
          </a:prstGeom>
        </p:spPr>
        <p:txBody>
          <a:bodyPr vert="horz" lIns="91440" tIns="45720" rIns="91440" bIns="45720" rtlCol="0" anchor="ctr">
            <a:normAutofit fontScale="62500" lnSpcReduction="20000"/>
          </a:bodyPr>
          <a:lstStyle/>
          <a:p>
            <a:pPr defTabSz="914400">
              <a:lnSpc>
                <a:spcPct val="120000"/>
              </a:lnSpc>
              <a:spcAft>
                <a:spcPts val="600"/>
              </a:spcAft>
            </a:pPr>
            <a:r>
              <a:rPr lang="en-US" sz="3400" b="1" dirty="0">
                <a:solidFill>
                  <a:schemeClr val="tx2">
                    <a:lumMod val="75000"/>
                  </a:schemeClr>
                </a:solidFill>
                <a:latin typeface="Arial" panose="020B0604020202020204" pitchFamily="34" charset="0"/>
                <a:cs typeface="Arial" panose="020B0604020202020204" pitchFamily="34" charset="0"/>
              </a:rPr>
              <a:t>The purpose of this presentation is to present an overview of the 2020-21 Corporate Annual Report of SAMSA to the Minister of Transport  </a:t>
            </a:r>
          </a:p>
          <a:p>
            <a:pPr indent="-228600" defTabSz="914400">
              <a:lnSpc>
                <a:spcPct val="120000"/>
              </a:lnSpc>
              <a:spcAft>
                <a:spcPts val="600"/>
              </a:spcAft>
              <a:buFont typeface="Arial" panose="020B0604020202020204" pitchFamily="34" charset="0"/>
              <a:buChar char="•"/>
            </a:pPr>
            <a:endParaRPr lang="en-US" sz="3400" b="1" dirty="0">
              <a:solidFill>
                <a:schemeClr val="tx2">
                  <a:lumMod val="75000"/>
                </a:schemeClr>
              </a:solidFill>
              <a:latin typeface="Arial" panose="020B0604020202020204" pitchFamily="34" charset="0"/>
              <a:cs typeface="Arial" panose="020B0604020202020204" pitchFamily="34" charset="0"/>
            </a:endParaRPr>
          </a:p>
          <a:p>
            <a:pPr marL="685800" lvl="1" indent="-457200" defTabSz="914400">
              <a:lnSpc>
                <a:spcPct val="120000"/>
              </a:lnSpc>
              <a:spcAft>
                <a:spcPts val="600"/>
              </a:spcAft>
              <a:buFont typeface="Courier New" panose="02070309020205020404" pitchFamily="49" charset="0"/>
              <a:buChar char="o"/>
            </a:pPr>
            <a:r>
              <a:rPr lang="en-US" sz="3400" dirty="0">
                <a:solidFill>
                  <a:schemeClr val="tx2">
                    <a:lumMod val="75000"/>
                  </a:schemeClr>
                </a:solidFill>
                <a:latin typeface="Arial" panose="020B0604020202020204" pitchFamily="34" charset="0"/>
                <a:cs typeface="Arial" panose="020B0604020202020204" pitchFamily="34" charset="0"/>
              </a:rPr>
              <a:t>BACKGROUND INFORMATION OF THE ENTITY (SAMSA) </a:t>
            </a:r>
          </a:p>
          <a:p>
            <a:pPr marL="685800" lvl="1" indent="-457200" defTabSz="914400">
              <a:lnSpc>
                <a:spcPct val="120000"/>
              </a:lnSpc>
              <a:spcAft>
                <a:spcPts val="600"/>
              </a:spcAft>
              <a:buFont typeface="Courier New" panose="02070309020205020404" pitchFamily="49" charset="0"/>
              <a:buChar char="o"/>
            </a:pPr>
            <a:r>
              <a:rPr lang="en-US" sz="3400" dirty="0">
                <a:solidFill>
                  <a:schemeClr val="tx2">
                    <a:lumMod val="75000"/>
                  </a:schemeClr>
                </a:solidFill>
                <a:latin typeface="Arial" panose="020B0604020202020204" pitchFamily="34" charset="0"/>
                <a:cs typeface="Arial" panose="020B0604020202020204" pitchFamily="34" charset="0"/>
              </a:rPr>
              <a:t>OVERVIEW OF OUR CORPORATE PERFORMANCE </a:t>
            </a:r>
          </a:p>
          <a:p>
            <a:pPr marL="685800" lvl="1" indent="-457200" defTabSz="914400">
              <a:lnSpc>
                <a:spcPct val="120000"/>
              </a:lnSpc>
              <a:spcAft>
                <a:spcPts val="600"/>
              </a:spcAft>
              <a:buFont typeface="Courier New" panose="02070309020205020404" pitchFamily="49" charset="0"/>
              <a:buChar char="o"/>
            </a:pPr>
            <a:r>
              <a:rPr lang="en-US" sz="3400" dirty="0">
                <a:solidFill>
                  <a:schemeClr val="tx2">
                    <a:lumMod val="75000"/>
                  </a:schemeClr>
                </a:solidFill>
                <a:latin typeface="Arial" panose="020B0604020202020204" pitchFamily="34" charset="0"/>
                <a:cs typeface="Arial" panose="020B0604020202020204" pitchFamily="34" charset="0"/>
              </a:rPr>
              <a:t>OVERVIEW OF FINANCIAL PERFORMANCE AND CHALLENGES </a:t>
            </a:r>
          </a:p>
          <a:p>
            <a:pPr marL="685800" lvl="1" indent="-457200" defTabSz="914400">
              <a:lnSpc>
                <a:spcPct val="120000"/>
              </a:lnSpc>
              <a:spcAft>
                <a:spcPts val="600"/>
              </a:spcAft>
              <a:buFont typeface="Courier New" panose="02070309020205020404" pitchFamily="49" charset="0"/>
              <a:buChar char="o"/>
            </a:pPr>
            <a:r>
              <a:rPr lang="en-US" altLang="en-US" sz="3400" dirty="0">
                <a:solidFill>
                  <a:schemeClr val="tx2">
                    <a:lumMod val="75000"/>
                  </a:schemeClr>
                </a:solidFill>
                <a:latin typeface="Arial" panose="020B0604020202020204" pitchFamily="34" charset="0"/>
                <a:cs typeface="Arial" panose="020B0604020202020204" pitchFamily="34" charset="0"/>
              </a:rPr>
              <a:t>AUDIT ACTION PLAN </a:t>
            </a:r>
          </a:p>
          <a:p>
            <a:pPr marL="685800" lvl="1" indent="-457200" defTabSz="914400">
              <a:lnSpc>
                <a:spcPct val="120000"/>
              </a:lnSpc>
              <a:spcAft>
                <a:spcPts val="600"/>
              </a:spcAft>
              <a:buFont typeface="Courier New" panose="02070309020205020404" pitchFamily="49" charset="0"/>
              <a:buChar char="o"/>
            </a:pPr>
            <a:r>
              <a:rPr lang="en-US" sz="3100" dirty="0">
                <a:solidFill>
                  <a:srgbClr val="44546A">
                    <a:lumMod val="75000"/>
                  </a:srgbClr>
                </a:solidFill>
                <a:latin typeface="Arial" panose="020B0604020202020204" pitchFamily="34" charset="0"/>
                <a:cs typeface="Arial" panose="020B0604020202020204" pitchFamily="34" charset="0"/>
              </a:rPr>
              <a:t>KEY STRATEGIC CHALLENGES &amp; MITIGATION PLANS</a:t>
            </a:r>
          </a:p>
          <a:p>
            <a:pPr marL="685800" lvl="1" indent="-457200" defTabSz="914400">
              <a:lnSpc>
                <a:spcPct val="120000"/>
              </a:lnSpc>
              <a:spcAft>
                <a:spcPts val="600"/>
              </a:spcAft>
              <a:buFont typeface="Courier New" panose="02070309020205020404" pitchFamily="49" charset="0"/>
              <a:buChar char="o"/>
            </a:pPr>
            <a:endParaRPr lang="en-US" altLang="en-US" sz="3400" dirty="0">
              <a:solidFill>
                <a:schemeClr val="tx2">
                  <a:lumMod val="75000"/>
                </a:schemeClr>
              </a:solidFill>
              <a:latin typeface="Arial" panose="020B0604020202020204" pitchFamily="34" charset="0"/>
              <a:cs typeface="Arial" panose="020B0604020202020204" pitchFamily="34" charset="0"/>
            </a:endParaRPr>
          </a:p>
          <a:p>
            <a:pPr indent="-228600" defTabSz="914400">
              <a:lnSpc>
                <a:spcPct val="90000"/>
              </a:lnSpc>
              <a:spcAft>
                <a:spcPts val="600"/>
              </a:spcAft>
              <a:buFont typeface="Arial" panose="020B0604020202020204" pitchFamily="34" charset="0"/>
              <a:buChar char="•"/>
              <a:defRPr/>
            </a:pPr>
            <a:endParaRPr lang="en-US" sz="1000" b="1"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24B3235F-3BEB-5540-83E2-7AEBCBEE7E97}"/>
              </a:ext>
            </a:extLst>
          </p:cNvPr>
          <p:cNvSpPr/>
          <p:nvPr/>
        </p:nvSpPr>
        <p:spPr>
          <a:xfrm>
            <a:off x="6129567" y="2369132"/>
            <a:ext cx="2119736" cy="211973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CC8A98-FF0E-0942-9D10-3B37919C0A9C}"/>
              </a:ext>
            </a:extLst>
          </p:cNvPr>
          <p:cNvPicPr>
            <a:picLocks noChangeAspect="1"/>
          </p:cNvPicPr>
          <p:nvPr/>
        </p:nvPicPr>
        <p:blipFill>
          <a:blip r:embed="rId3"/>
          <a:stretch>
            <a:fillRect/>
          </a:stretch>
        </p:blipFill>
        <p:spPr>
          <a:xfrm>
            <a:off x="6707221" y="2802967"/>
            <a:ext cx="964428" cy="1252065"/>
          </a:xfrm>
          <a:prstGeom prst="rect">
            <a:avLst/>
          </a:prstGeom>
        </p:spPr>
      </p:pic>
    </p:spTree>
    <p:extLst>
      <p:ext uri="{BB962C8B-B14F-4D97-AF65-F5344CB8AC3E}">
        <p14:creationId xmlns:p14="http://schemas.microsoft.com/office/powerpoint/2010/main" val="155908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81777" y="1861644"/>
            <a:ext cx="8580446" cy="36711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rgbClr val="1D656C"/>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rgbClr val="1D656C"/>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1D656C"/>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1D656C"/>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fontAlgn="auto">
              <a:lnSpc>
                <a:spcPct val="100000"/>
              </a:lnSpc>
              <a:spcBef>
                <a:spcPct val="20000"/>
              </a:spcBef>
              <a:spcAft>
                <a:spcPts val="0"/>
              </a:spcAft>
              <a:buClrTx/>
              <a:buSzTx/>
              <a:buNone/>
              <a:tabLst/>
              <a:defRPr/>
            </a:pPr>
            <a:r>
              <a:rPr lang="en-ZA" sz="1400" dirty="0">
                <a:solidFill>
                  <a:prstClr val="white"/>
                </a:solidFill>
                <a:latin typeface="Arial" panose="020B0604020202020204" pitchFamily="34" charset="0"/>
                <a:cs typeface="Arial" panose="020B0604020202020204" pitchFamily="34" charset="0"/>
              </a:rPr>
              <a:t>The South African Maritime Safety Act, 1998 (Act No. 5 of 1998) is the enabling legislation, which establishes the Authority and details the mandate objectives which are: </a:t>
            </a:r>
          </a:p>
          <a:p>
            <a:pPr marL="0" marR="0" lvl="0" indent="0" fontAlgn="auto">
              <a:lnSpc>
                <a:spcPct val="100000"/>
              </a:lnSpc>
              <a:spcBef>
                <a:spcPct val="20000"/>
              </a:spcBef>
              <a:spcAft>
                <a:spcPts val="0"/>
              </a:spcAft>
              <a:buClrTx/>
              <a:buSzTx/>
              <a:buNone/>
              <a:tabLst/>
              <a:defRPr/>
            </a:pPr>
            <a:endParaRPr lang="en-ZA" sz="1400" dirty="0">
              <a:solidFill>
                <a:prstClr val="white"/>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q"/>
              <a:defRPr/>
            </a:pPr>
            <a:r>
              <a:rPr lang="en-ZA" sz="1400" dirty="0">
                <a:solidFill>
                  <a:prstClr val="white"/>
                </a:solidFill>
                <a:latin typeface="Arial" panose="020B0604020202020204" pitchFamily="34" charset="0"/>
                <a:cs typeface="Arial" panose="020B0604020202020204" pitchFamily="34" charset="0"/>
              </a:rPr>
              <a:t>To ensure safety of life and property at sea</a:t>
            </a:r>
          </a:p>
          <a:p>
            <a:pPr marL="571500" marR="0" lvl="0" indent="-571500" fontAlgn="auto">
              <a:lnSpc>
                <a:spcPct val="100000"/>
              </a:lnSpc>
              <a:spcBef>
                <a:spcPct val="20000"/>
              </a:spcBef>
              <a:spcAft>
                <a:spcPts val="0"/>
              </a:spcAft>
              <a:buClrTx/>
              <a:buSzTx/>
              <a:buFont typeface="Wingdings" panose="05000000000000000000" pitchFamily="2" charset="2"/>
              <a:buChar char="q"/>
              <a:tabLst/>
              <a:defRPr/>
            </a:pPr>
            <a:r>
              <a:rPr lang="en-ZA" sz="1400" dirty="0">
                <a:solidFill>
                  <a:prstClr val="white"/>
                </a:solidFill>
                <a:latin typeface="Arial" panose="020B0604020202020204" pitchFamily="34" charset="0"/>
                <a:cs typeface="Arial" panose="020B0604020202020204" pitchFamily="34" charset="0"/>
              </a:rPr>
              <a:t>To prevent and combat pollution of the marine environment by ships</a:t>
            </a:r>
          </a:p>
          <a:p>
            <a:pPr marL="571500" marR="0" lvl="0" indent="-571500" fontAlgn="auto">
              <a:lnSpc>
                <a:spcPct val="100000"/>
              </a:lnSpc>
              <a:spcBef>
                <a:spcPct val="20000"/>
              </a:spcBef>
              <a:spcAft>
                <a:spcPts val="0"/>
              </a:spcAft>
              <a:buClrTx/>
              <a:buSzTx/>
              <a:buFont typeface="Wingdings" panose="05000000000000000000" pitchFamily="2" charset="2"/>
              <a:buChar char="q"/>
              <a:tabLst/>
              <a:defRPr/>
            </a:pPr>
            <a:r>
              <a:rPr lang="en-ZA" sz="1400" dirty="0">
                <a:solidFill>
                  <a:prstClr val="white"/>
                </a:solidFill>
                <a:latin typeface="Arial" panose="020B0604020202020204" pitchFamily="34" charset="0"/>
                <a:cs typeface="Arial" panose="020B0604020202020204" pitchFamily="34" charset="0"/>
              </a:rPr>
              <a:t>To promote the Republic’s maritime interests</a:t>
            </a:r>
            <a:endParaRPr lang="en-ZA" sz="1400" dirty="0">
              <a:solidFill>
                <a:srgbClr val="F37665"/>
              </a:solidFill>
              <a:latin typeface="Arial" panose="020B0604020202020204" pitchFamily="34" charset="0"/>
              <a:cs typeface="Arial" panose="020B0604020202020204" pitchFamily="34" charset="0"/>
            </a:endParaRPr>
          </a:p>
          <a:p>
            <a:pPr marL="0" lvl="0" indent="0" algn="just">
              <a:buNone/>
              <a:defRPr/>
            </a:pPr>
            <a:r>
              <a:rPr lang="en-ZA" sz="1400" dirty="0">
                <a:solidFill>
                  <a:schemeClr val="tx2">
                    <a:lumMod val="75000"/>
                  </a:schemeClr>
                </a:solidFill>
                <a:latin typeface="Arial" panose="020B0604020202020204" pitchFamily="34" charset="0"/>
                <a:cs typeface="Arial" panose="020B0604020202020204" pitchFamily="34" charset="0"/>
              </a:rPr>
              <a:t>SAMSA’s mandate was expanded in 2007 to include the regulation of marine activities on South Africa’s inland waters.</a:t>
            </a:r>
          </a:p>
          <a:p>
            <a:pPr marL="0" lvl="0" indent="0" algn="just">
              <a:buNone/>
              <a:defRPr/>
            </a:pPr>
            <a:r>
              <a:rPr lang="en-ZA" sz="1400" dirty="0">
                <a:solidFill>
                  <a:prstClr val="white"/>
                </a:solidFill>
                <a:latin typeface="Arial" panose="020B0604020202020204" pitchFamily="34" charset="0"/>
                <a:cs typeface="Arial" panose="020B0604020202020204" pitchFamily="34" charset="0"/>
              </a:rPr>
              <a:t>It was therefore given the responsibility for administering inland small vessel regulations, which includes the activities of inland water vessels inspections, licensing, surveying, safety promotion and awareness, accident investigation, development of examination standards, certificates of competence and being the authority to award certificates of fitness.</a:t>
            </a:r>
          </a:p>
          <a:p>
            <a:pPr marL="0" lvl="0" indent="0" algn="just">
              <a:buNone/>
              <a:defRPr/>
            </a:pPr>
            <a:r>
              <a:rPr lang="en-US" sz="1400" dirty="0">
                <a:solidFill>
                  <a:prstClr val="white"/>
                </a:solidFill>
                <a:latin typeface="Arial" panose="020B0604020202020204" pitchFamily="34" charset="0"/>
                <a:cs typeface="Arial" panose="020B0604020202020204" pitchFamily="34" charset="0"/>
              </a:rPr>
              <a:t>SAMSA is also responsible for monitoring the activities of sea going vessels traversing South African waters, providing maritime search and rescue services and ensuring safe navigation at a distance through our Maritime Rescue and Coordination Centre (MRCC). </a:t>
            </a:r>
            <a:endParaRPr lang="en-ZA" sz="1400" dirty="0">
              <a:solidFill>
                <a:prstClr val="white"/>
              </a:solidFill>
              <a:latin typeface="Arial" panose="020B0604020202020204" pitchFamily="34" charset="0"/>
              <a:cs typeface="Arial" panose="020B0604020202020204" pitchFamily="34" charset="0"/>
            </a:endParaRPr>
          </a:p>
        </p:txBody>
      </p:sp>
      <p:sp>
        <p:nvSpPr>
          <p:cNvPr id="9" name="Title 1"/>
          <p:cNvSpPr txBox="1">
            <a:spLocks/>
          </p:cNvSpPr>
          <p:nvPr/>
        </p:nvSpPr>
        <p:spPr>
          <a:xfrm>
            <a:off x="312667" y="1254345"/>
            <a:ext cx="4085211" cy="46166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ZA" sz="2800" b="0" i="0" u="none" strike="noStrike" kern="1200" cap="none" spc="0" normalizeH="0" baseline="0" noProof="0" dirty="0">
                <a:ln>
                  <a:noFill/>
                </a:ln>
                <a:solidFill>
                  <a:schemeClr val="tx2">
                    <a:lumMod val="75000"/>
                  </a:schemeClr>
                </a:solidFill>
                <a:effectLst/>
                <a:uLnTx/>
                <a:uFillTx/>
                <a:latin typeface="Helvetica"/>
                <a:ea typeface="+mj-ea"/>
                <a:cs typeface="Helvetica"/>
              </a:rPr>
              <a:t>OUR </a:t>
            </a:r>
            <a:r>
              <a:rPr kumimoji="0" lang="en-ZA" sz="2800" b="1" i="0" u="none" strike="noStrike" kern="1200" cap="none" spc="0" normalizeH="0" baseline="0" noProof="0" dirty="0">
                <a:ln>
                  <a:noFill/>
                </a:ln>
                <a:solidFill>
                  <a:schemeClr val="tx2">
                    <a:lumMod val="75000"/>
                  </a:schemeClr>
                </a:solidFill>
                <a:effectLst/>
                <a:uLnTx/>
                <a:uFillTx/>
                <a:latin typeface="Helvetica"/>
                <a:ea typeface="+mj-ea"/>
                <a:cs typeface="Helvetica"/>
              </a:rPr>
              <a:t>MANDATE</a:t>
            </a:r>
          </a:p>
        </p:txBody>
      </p:sp>
      <p:pic>
        <p:nvPicPr>
          <p:cNvPr id="11" name="Picture 10">
            <a:extLst>
              <a:ext uri="{FF2B5EF4-FFF2-40B4-BE49-F238E27FC236}">
                <a16:creationId xmlns:a16="http://schemas.microsoft.com/office/drawing/2014/main" id="{F7700089-E7BC-634A-BF8D-B72CB15982FE}"/>
              </a:ext>
            </a:extLst>
          </p:cNvPr>
          <p:cNvPicPr>
            <a:picLocks noChangeAspect="1"/>
          </p:cNvPicPr>
          <p:nvPr/>
        </p:nvPicPr>
        <p:blipFill>
          <a:blip r:embed="rId3"/>
          <a:stretch>
            <a:fillRect/>
          </a:stretch>
        </p:blipFill>
        <p:spPr>
          <a:xfrm>
            <a:off x="8079106" y="5415035"/>
            <a:ext cx="964428" cy="1252065"/>
          </a:xfrm>
          <a:prstGeom prst="rect">
            <a:avLst/>
          </a:prstGeom>
        </p:spPr>
      </p:pic>
      <p:sp>
        <p:nvSpPr>
          <p:cNvPr id="12" name="TextBox 11">
            <a:extLst>
              <a:ext uri="{FF2B5EF4-FFF2-40B4-BE49-F238E27FC236}">
                <a16:creationId xmlns:a16="http://schemas.microsoft.com/office/drawing/2014/main" id="{38337B07-BCF4-8E4A-BF57-F8A37C00E425}"/>
              </a:ext>
            </a:extLst>
          </p:cNvPr>
          <p:cNvSpPr txBox="1"/>
          <p:nvPr/>
        </p:nvSpPr>
        <p:spPr>
          <a:xfrm>
            <a:off x="312667" y="260173"/>
            <a:ext cx="5605629" cy="99417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850" b="1" kern="1200" dirty="0">
                <a:solidFill>
                  <a:schemeClr val="bg1"/>
                </a:solidFill>
                <a:latin typeface="Arial Black" panose="020B0604020202020204" pitchFamily="34" charset="0"/>
                <a:ea typeface="+mj-ea"/>
                <a:cs typeface="Arial Black" panose="020B0604020202020204" pitchFamily="34" charset="0"/>
              </a:rPr>
              <a:t>BACKGROUND</a:t>
            </a:r>
          </a:p>
        </p:txBody>
      </p:sp>
    </p:spTree>
    <p:extLst>
      <p:ext uri="{BB962C8B-B14F-4D97-AF65-F5344CB8AC3E}">
        <p14:creationId xmlns:p14="http://schemas.microsoft.com/office/powerpoint/2010/main" val="95705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12667" y="1058801"/>
            <a:ext cx="4085211" cy="46166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lvl="0">
              <a:defRPr/>
            </a:pPr>
            <a:r>
              <a:rPr lang="en-ZA" dirty="0">
                <a:solidFill>
                  <a:schemeClr val="tx2">
                    <a:lumMod val="75000"/>
                  </a:schemeClr>
                </a:solidFill>
              </a:rPr>
              <a:t>OUR </a:t>
            </a:r>
            <a:r>
              <a:rPr lang="en-ZA" b="1" dirty="0">
                <a:solidFill>
                  <a:schemeClr val="tx2">
                    <a:lumMod val="75000"/>
                  </a:schemeClr>
                </a:solidFill>
              </a:rPr>
              <a:t>RESPONSIBILITY </a:t>
            </a:r>
          </a:p>
        </p:txBody>
      </p:sp>
      <p:pic>
        <p:nvPicPr>
          <p:cNvPr id="11" name="Picture 10">
            <a:extLst>
              <a:ext uri="{FF2B5EF4-FFF2-40B4-BE49-F238E27FC236}">
                <a16:creationId xmlns:a16="http://schemas.microsoft.com/office/drawing/2014/main" id="{F7700089-E7BC-634A-BF8D-B72CB15982FE}"/>
              </a:ext>
            </a:extLst>
          </p:cNvPr>
          <p:cNvPicPr>
            <a:picLocks noChangeAspect="1"/>
          </p:cNvPicPr>
          <p:nvPr/>
        </p:nvPicPr>
        <p:blipFill>
          <a:blip r:embed="rId3"/>
          <a:stretch>
            <a:fillRect/>
          </a:stretch>
        </p:blipFill>
        <p:spPr>
          <a:xfrm>
            <a:off x="8079106" y="5415035"/>
            <a:ext cx="964428" cy="1252065"/>
          </a:xfrm>
          <a:prstGeom prst="rect">
            <a:avLst/>
          </a:prstGeom>
        </p:spPr>
      </p:pic>
      <p:sp>
        <p:nvSpPr>
          <p:cNvPr id="12" name="TextBox 11">
            <a:extLst>
              <a:ext uri="{FF2B5EF4-FFF2-40B4-BE49-F238E27FC236}">
                <a16:creationId xmlns:a16="http://schemas.microsoft.com/office/drawing/2014/main" id="{38337B07-BCF4-8E4A-BF57-F8A37C00E425}"/>
              </a:ext>
            </a:extLst>
          </p:cNvPr>
          <p:cNvSpPr txBox="1"/>
          <p:nvPr/>
        </p:nvSpPr>
        <p:spPr>
          <a:xfrm>
            <a:off x="312667" y="260173"/>
            <a:ext cx="5605629" cy="99417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850" b="1" kern="1200" dirty="0">
                <a:solidFill>
                  <a:schemeClr val="bg1"/>
                </a:solidFill>
                <a:latin typeface="Arial Black" panose="020B0604020202020204" pitchFamily="34" charset="0"/>
                <a:ea typeface="+mj-ea"/>
                <a:cs typeface="Arial Black" panose="020B0604020202020204" pitchFamily="34" charset="0"/>
              </a:rPr>
              <a:t>BACKGROUND</a:t>
            </a:r>
          </a:p>
        </p:txBody>
      </p:sp>
      <p:graphicFrame>
        <p:nvGraphicFramePr>
          <p:cNvPr id="14" name="Content Placeholder 2">
            <a:extLst>
              <a:ext uri="{FF2B5EF4-FFF2-40B4-BE49-F238E27FC236}">
                <a16:creationId xmlns:a16="http://schemas.microsoft.com/office/drawing/2014/main" id="{7A602B2E-A384-494F-B30F-2F0E46C30185}"/>
              </a:ext>
            </a:extLst>
          </p:cNvPr>
          <p:cNvGraphicFramePr/>
          <p:nvPr>
            <p:extLst>
              <p:ext uri="{D42A27DB-BD31-4B8C-83A1-F6EECF244321}">
                <p14:modId xmlns:p14="http://schemas.microsoft.com/office/powerpoint/2010/main" val="643968610"/>
              </p:ext>
            </p:extLst>
          </p:nvPr>
        </p:nvGraphicFramePr>
        <p:xfrm>
          <a:off x="482547" y="1612173"/>
          <a:ext cx="8178906" cy="3802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12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3938" y="190394"/>
            <a:ext cx="6425502" cy="994172"/>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850" b="1" kern="1200" dirty="0">
                <a:solidFill>
                  <a:schemeClr val="tx2">
                    <a:lumMod val="75000"/>
                  </a:schemeClr>
                </a:solidFill>
                <a:latin typeface="Arial Black" panose="020B0604020202020204" pitchFamily="34" charset="0"/>
                <a:ea typeface="+mj-ea"/>
                <a:cs typeface="Arial Black" panose="020B0604020202020204" pitchFamily="34" charset="0"/>
              </a:rPr>
              <a:t>CORPORATE OVERVIEW</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24B3235F-3BEB-5540-83E2-7AEBCBEE7E97}"/>
              </a:ext>
            </a:extLst>
          </p:cNvPr>
          <p:cNvSpPr/>
          <p:nvPr/>
        </p:nvSpPr>
        <p:spPr>
          <a:xfrm>
            <a:off x="6129567" y="2369132"/>
            <a:ext cx="2119736" cy="2119736"/>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CC8A98-FF0E-0942-9D10-3B37919C0A9C}"/>
              </a:ext>
            </a:extLst>
          </p:cNvPr>
          <p:cNvPicPr>
            <a:picLocks noChangeAspect="1"/>
          </p:cNvPicPr>
          <p:nvPr/>
        </p:nvPicPr>
        <p:blipFill>
          <a:blip r:embed="rId3"/>
          <a:stretch>
            <a:fillRect/>
          </a:stretch>
        </p:blipFill>
        <p:spPr>
          <a:xfrm>
            <a:off x="6707221" y="2802967"/>
            <a:ext cx="964428" cy="1252065"/>
          </a:xfrm>
          <a:prstGeom prst="rect">
            <a:avLst/>
          </a:prstGeom>
        </p:spPr>
      </p:pic>
      <p:sp>
        <p:nvSpPr>
          <p:cNvPr id="10" name="Content Placeholder 2">
            <a:extLst>
              <a:ext uri="{FF2B5EF4-FFF2-40B4-BE49-F238E27FC236}">
                <a16:creationId xmlns:a16="http://schemas.microsoft.com/office/drawing/2014/main" id="{49EF9978-318A-A34A-B61E-BFB7ECAAF304}"/>
              </a:ext>
            </a:extLst>
          </p:cNvPr>
          <p:cNvSpPr txBox="1">
            <a:spLocks/>
          </p:cNvSpPr>
          <p:nvPr/>
        </p:nvSpPr>
        <p:spPr bwMode="auto">
          <a:xfrm>
            <a:off x="307880" y="585627"/>
            <a:ext cx="5413107" cy="6081979"/>
          </a:xfrm>
          <a:prstGeom prst="rect">
            <a:avLst/>
          </a:prstGeom>
        </p:spPr>
        <p:txBody>
          <a:bodyPr vert="horz" lIns="91440" tIns="45720" rIns="91440" bIns="45720" rtlCol="0" anchor="ctr">
            <a:normAutofit/>
          </a:bodyPr>
          <a:lstStyle>
            <a:lvl1pPr marL="487363" indent="-487363" defTabSz="649288">
              <a:lnSpc>
                <a:spcPct val="89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ＭＳ Ｐゴシック" panose="020B0600070205080204" pitchFamily="34" charset="-128"/>
              </a:defRPr>
            </a:lvl1pPr>
            <a:lvl2pPr marL="1055688" indent="-404813" defTabSz="649288">
              <a:lnSpc>
                <a:spcPct val="89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ＭＳ Ｐゴシック" panose="020B0600070205080204" pitchFamily="34" charset="-128"/>
              </a:defRPr>
            </a:lvl2pPr>
            <a:lvl3pPr marL="1624013" indent="-323850" defTabSz="649288">
              <a:lnSpc>
                <a:spcPct val="89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ＭＳ Ｐゴシック" panose="020B0600070205080204" pitchFamily="34" charset="-128"/>
              </a:defRPr>
            </a:lvl3pPr>
            <a:lvl4pPr marL="2274888" indent="-323850" defTabSz="649288">
              <a:lnSpc>
                <a:spcPct val="89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ＭＳ Ｐゴシック" panose="020B0600070205080204" pitchFamily="34" charset="-128"/>
              </a:defRPr>
            </a:lvl4pPr>
            <a:lvl5pPr marL="2925763" indent="-323850" defTabSz="649288">
              <a:lnSpc>
                <a:spcPct val="89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5pPr>
            <a:lvl6pPr marL="33829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6pPr>
            <a:lvl7pPr marL="38401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7pPr>
            <a:lvl8pPr marL="42973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8pPr>
            <a:lvl9pPr marL="4754563" indent="-323850" defTabSz="649288" eaLnBrk="0" fontAlgn="base" hangingPunct="0">
              <a:lnSpc>
                <a:spcPct val="89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ＭＳ Ｐゴシック" panose="020B0600070205080204" pitchFamily="34" charset="-128"/>
              </a:defRPr>
            </a:lvl9pPr>
          </a:lstStyle>
          <a:p>
            <a:pPr indent="-228600" defTabSz="914400">
              <a:lnSpc>
                <a:spcPct val="150000"/>
              </a:lnSpc>
              <a:spcBef>
                <a:spcPct val="20000"/>
              </a:spcBef>
              <a:spcAft>
                <a:spcPct val="0"/>
              </a:spcAft>
              <a:buClrTx/>
              <a:buSzTx/>
              <a:buFont typeface="Arial" panose="020B0604020202020204" pitchFamily="34" charset="0"/>
              <a:buChar char="•"/>
              <a:defRPr/>
            </a:pPr>
            <a:r>
              <a:rPr lang="en-US" altLang="en-US" sz="1700" b="1" dirty="0">
                <a:solidFill>
                  <a:schemeClr val="tx2">
                    <a:lumMod val="75000"/>
                  </a:schemeClr>
                </a:solidFill>
                <a:ea typeface="+mn-ea"/>
                <a:cs typeface="Arial" panose="020B0604020202020204" pitchFamily="34" charset="0"/>
              </a:rPr>
              <a:t>Vision</a:t>
            </a:r>
            <a:r>
              <a:rPr lang="en-US" altLang="en-US" sz="1700" dirty="0">
                <a:solidFill>
                  <a:schemeClr val="tx2">
                    <a:lumMod val="75000"/>
                  </a:schemeClr>
                </a:solidFill>
                <a:ea typeface="+mn-ea"/>
                <a:cs typeface="Arial" panose="020B0604020202020204" pitchFamily="34" charset="0"/>
              </a:rPr>
              <a:t> - “</a:t>
            </a:r>
            <a:r>
              <a:rPr lang="en-US" sz="1700" dirty="0">
                <a:solidFill>
                  <a:schemeClr val="tx2">
                    <a:lumMod val="75000"/>
                  </a:schemeClr>
                </a:solidFill>
                <a:ea typeface="+mn-ea"/>
                <a:cs typeface="Arial" panose="020B0604020202020204" pitchFamily="34" charset="0"/>
              </a:rPr>
              <a:t>“The Authority championing South Africa's maritime ambitions to be an International Maritime Centre  by 2030”.</a:t>
            </a:r>
          </a:p>
          <a:p>
            <a:pPr indent="-228600" defTabSz="914400">
              <a:lnSpc>
                <a:spcPct val="150000"/>
              </a:lnSpc>
              <a:spcBef>
                <a:spcPct val="20000"/>
              </a:spcBef>
              <a:spcAft>
                <a:spcPct val="0"/>
              </a:spcAft>
              <a:buClrTx/>
              <a:buSzTx/>
              <a:buFont typeface="Arial" panose="020B0604020202020204" pitchFamily="34" charset="0"/>
              <a:buChar char="•"/>
              <a:defRPr/>
            </a:pPr>
            <a:r>
              <a:rPr lang="en-US" altLang="en-US" sz="1700" b="1" dirty="0">
                <a:solidFill>
                  <a:schemeClr val="tx2">
                    <a:lumMod val="75000"/>
                  </a:schemeClr>
                </a:solidFill>
                <a:ea typeface="+mn-ea"/>
                <a:cs typeface="Arial" panose="020B0604020202020204" pitchFamily="34" charset="0"/>
              </a:rPr>
              <a:t>Mission </a:t>
            </a:r>
            <a:r>
              <a:rPr lang="en-US" altLang="en-US" sz="1700" dirty="0">
                <a:solidFill>
                  <a:schemeClr val="tx2">
                    <a:lumMod val="75000"/>
                  </a:schemeClr>
                </a:solidFill>
                <a:ea typeface="+mn-ea"/>
                <a:cs typeface="Arial" panose="020B0604020202020204" pitchFamily="34" charset="0"/>
              </a:rPr>
              <a:t>- </a:t>
            </a:r>
            <a:r>
              <a:rPr lang="en-US" sz="1700" dirty="0">
                <a:solidFill>
                  <a:schemeClr val="tx2">
                    <a:lumMod val="75000"/>
                  </a:schemeClr>
                </a:solidFill>
                <a:ea typeface="+mn-ea"/>
                <a:cs typeface="Arial" panose="020B0604020202020204" pitchFamily="34" charset="0"/>
              </a:rPr>
              <a:t> “To provide leadership in maritime safety, prevent and combat marine pollution for a sustainable maritime environment whilst supporting an innovative, progressive and a vibrant maritime economy”</a:t>
            </a:r>
          </a:p>
          <a:p>
            <a:pPr indent="-228600" defTabSz="914400">
              <a:lnSpc>
                <a:spcPct val="150000"/>
              </a:lnSpc>
              <a:spcBef>
                <a:spcPct val="20000"/>
              </a:spcBef>
              <a:spcAft>
                <a:spcPct val="0"/>
              </a:spcAft>
              <a:buClrTx/>
              <a:buSzTx/>
              <a:buFont typeface="Arial" panose="020B0604020202020204" pitchFamily="34" charset="0"/>
              <a:buChar char="•"/>
              <a:defRPr/>
            </a:pPr>
            <a:r>
              <a:rPr lang="en-US" altLang="en-US" sz="1700" b="1" dirty="0">
                <a:solidFill>
                  <a:schemeClr val="tx2">
                    <a:lumMod val="75000"/>
                  </a:schemeClr>
                </a:solidFill>
                <a:ea typeface="+mn-ea"/>
                <a:cs typeface="Arial" panose="020B0604020202020204" pitchFamily="34" charset="0"/>
              </a:rPr>
              <a:t>Values</a:t>
            </a:r>
            <a:r>
              <a:rPr lang="en-US" altLang="en-US" sz="1700" dirty="0">
                <a:solidFill>
                  <a:schemeClr val="tx2">
                    <a:lumMod val="75000"/>
                  </a:schemeClr>
                </a:solidFill>
                <a:ea typeface="+mn-ea"/>
                <a:cs typeface="Arial" panose="020B0604020202020204" pitchFamily="34" charset="0"/>
              </a:rPr>
              <a:t> - The underlying mantra of SAMSA is to be “</a:t>
            </a:r>
            <a:r>
              <a:rPr lang="en-US" altLang="en-US" sz="1700" i="1" dirty="0">
                <a:solidFill>
                  <a:schemeClr val="tx2">
                    <a:lumMod val="75000"/>
                  </a:schemeClr>
                </a:solidFill>
                <a:ea typeface="+mn-ea"/>
                <a:cs typeface="Arial" panose="020B0604020202020204" pitchFamily="34" charset="0"/>
              </a:rPr>
              <a:t>An Entity inspiring and mastering sustainable development</a:t>
            </a:r>
            <a:r>
              <a:rPr lang="en-US" altLang="en-US" sz="1700" dirty="0">
                <a:solidFill>
                  <a:schemeClr val="tx2">
                    <a:lumMod val="75000"/>
                  </a:schemeClr>
                </a:solidFill>
                <a:ea typeface="+mn-ea"/>
                <a:cs typeface="Arial" panose="020B0604020202020204" pitchFamily="34" charset="0"/>
              </a:rPr>
              <a:t>” excellence</a:t>
            </a:r>
          </a:p>
        </p:txBody>
      </p:sp>
    </p:spTree>
    <p:extLst>
      <p:ext uri="{BB962C8B-B14F-4D97-AF65-F5344CB8AC3E}">
        <p14:creationId xmlns:p14="http://schemas.microsoft.com/office/powerpoint/2010/main" val="339454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8" name="Group 7">
            <a:extLst>
              <a:ext uri="{FF2B5EF4-FFF2-40B4-BE49-F238E27FC236}">
                <a16:creationId xmlns:a16="http://schemas.microsoft.com/office/drawing/2014/main" id="{BB7891AA-95C3-584D-892E-8CEC25DF835C}"/>
              </a:ext>
            </a:extLst>
          </p:cNvPr>
          <p:cNvGrpSpPr/>
          <p:nvPr/>
        </p:nvGrpSpPr>
        <p:grpSpPr>
          <a:xfrm>
            <a:off x="-129692" y="1392094"/>
            <a:ext cx="8375318" cy="5026334"/>
            <a:chOff x="2687161" y="3731096"/>
            <a:chExt cx="5158677" cy="3027467"/>
          </a:xfrm>
          <a:solidFill>
            <a:sysClr val="window" lastClr="FFFFFF">
              <a:lumMod val="85000"/>
            </a:sysClr>
          </a:solidFill>
        </p:grpSpPr>
        <p:sp>
          <p:nvSpPr>
            <p:cNvPr id="13" name="Freeform: Shape 3">
              <a:extLst>
                <a:ext uri="{FF2B5EF4-FFF2-40B4-BE49-F238E27FC236}">
                  <a16:creationId xmlns:a16="http://schemas.microsoft.com/office/drawing/2014/main" id="{32D88660-D92A-9444-B231-E9D543BDE86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5" name="Freeform: Shape 4">
              <a:extLst>
                <a:ext uri="{FF2B5EF4-FFF2-40B4-BE49-F238E27FC236}">
                  <a16:creationId xmlns:a16="http://schemas.microsoft.com/office/drawing/2014/main" id="{35167144-E12A-284F-889A-741A85C44A80}"/>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6" name="Freeform: Shape 5">
              <a:extLst>
                <a:ext uri="{FF2B5EF4-FFF2-40B4-BE49-F238E27FC236}">
                  <a16:creationId xmlns:a16="http://schemas.microsoft.com/office/drawing/2014/main" id="{9254425D-6C9C-7B4E-84E4-950D78E58A8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7" name="Freeform: Shape 6">
              <a:extLst>
                <a:ext uri="{FF2B5EF4-FFF2-40B4-BE49-F238E27FC236}">
                  <a16:creationId xmlns:a16="http://schemas.microsoft.com/office/drawing/2014/main" id="{C7B6F836-0DE4-C749-9988-D8DCDEFC7C6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8" name="Freeform: Shape 7">
              <a:extLst>
                <a:ext uri="{FF2B5EF4-FFF2-40B4-BE49-F238E27FC236}">
                  <a16:creationId xmlns:a16="http://schemas.microsoft.com/office/drawing/2014/main" id="{A5D56608-3C91-8B4B-A786-D54C389CCC7C}"/>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9" name="Freeform: Shape 8">
              <a:extLst>
                <a:ext uri="{FF2B5EF4-FFF2-40B4-BE49-F238E27FC236}">
                  <a16:creationId xmlns:a16="http://schemas.microsoft.com/office/drawing/2014/main" id="{AFFD46C0-118A-3B42-BF65-6D4593352C58}"/>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0" name="Freeform: Shape 9">
              <a:extLst>
                <a:ext uri="{FF2B5EF4-FFF2-40B4-BE49-F238E27FC236}">
                  <a16:creationId xmlns:a16="http://schemas.microsoft.com/office/drawing/2014/main" id="{7F24CABC-7667-A547-9EDA-93E87FD13D94}"/>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1" name="Freeform: Shape 10">
              <a:extLst>
                <a:ext uri="{FF2B5EF4-FFF2-40B4-BE49-F238E27FC236}">
                  <a16:creationId xmlns:a16="http://schemas.microsoft.com/office/drawing/2014/main" id="{76841042-BAF0-864A-B47B-F57D6427BE63}"/>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2" name="Freeform: Shape 11">
              <a:extLst>
                <a:ext uri="{FF2B5EF4-FFF2-40B4-BE49-F238E27FC236}">
                  <a16:creationId xmlns:a16="http://schemas.microsoft.com/office/drawing/2014/main" id="{2948D9B4-C843-7E47-8F8F-55877E88AEF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3" name="Freeform: Shape 12">
              <a:extLst>
                <a:ext uri="{FF2B5EF4-FFF2-40B4-BE49-F238E27FC236}">
                  <a16:creationId xmlns:a16="http://schemas.microsoft.com/office/drawing/2014/main" id="{456FF1D5-2662-314C-A3C5-32781D2BD04F}"/>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4" name="Freeform: Shape 13">
              <a:extLst>
                <a:ext uri="{FF2B5EF4-FFF2-40B4-BE49-F238E27FC236}">
                  <a16:creationId xmlns:a16="http://schemas.microsoft.com/office/drawing/2014/main" id="{C81D02F4-8AFF-C843-94FD-02BD8263842B}"/>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5" name="Freeform: Shape 14">
              <a:extLst>
                <a:ext uri="{FF2B5EF4-FFF2-40B4-BE49-F238E27FC236}">
                  <a16:creationId xmlns:a16="http://schemas.microsoft.com/office/drawing/2014/main" id="{F937AB7D-63CE-7C4D-A3E5-2BDCBCEFF8F2}"/>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6" name="Freeform: Shape 15">
              <a:extLst>
                <a:ext uri="{FF2B5EF4-FFF2-40B4-BE49-F238E27FC236}">
                  <a16:creationId xmlns:a16="http://schemas.microsoft.com/office/drawing/2014/main" id="{A413981B-B8EF-2C43-A4DB-A06CF7BC57F2}"/>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7" name="Freeform: Shape 16">
              <a:extLst>
                <a:ext uri="{FF2B5EF4-FFF2-40B4-BE49-F238E27FC236}">
                  <a16:creationId xmlns:a16="http://schemas.microsoft.com/office/drawing/2014/main" id="{8B04D2FB-E6DE-BC47-BB83-D3CC85CEAC1E}"/>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8" name="Freeform: Shape 17">
              <a:extLst>
                <a:ext uri="{FF2B5EF4-FFF2-40B4-BE49-F238E27FC236}">
                  <a16:creationId xmlns:a16="http://schemas.microsoft.com/office/drawing/2014/main" id="{FE16EED6-7A4F-1445-AE62-96C4C148649D}"/>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29" name="Freeform: Shape 18">
              <a:extLst>
                <a:ext uri="{FF2B5EF4-FFF2-40B4-BE49-F238E27FC236}">
                  <a16:creationId xmlns:a16="http://schemas.microsoft.com/office/drawing/2014/main" id="{1A09027C-C125-B840-80A0-54D2F12806D9}"/>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0" name="Freeform: Shape 19">
              <a:extLst>
                <a:ext uri="{FF2B5EF4-FFF2-40B4-BE49-F238E27FC236}">
                  <a16:creationId xmlns:a16="http://schemas.microsoft.com/office/drawing/2014/main" id="{AFDD56B5-C8BA-884B-8602-3A3F0D5F716E}"/>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1" name="Freeform: Shape 20">
              <a:extLst>
                <a:ext uri="{FF2B5EF4-FFF2-40B4-BE49-F238E27FC236}">
                  <a16:creationId xmlns:a16="http://schemas.microsoft.com/office/drawing/2014/main" id="{A423EEF3-B2B8-184E-932E-826310DB30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2" name="Freeform: Shape 21">
              <a:extLst>
                <a:ext uri="{FF2B5EF4-FFF2-40B4-BE49-F238E27FC236}">
                  <a16:creationId xmlns:a16="http://schemas.microsoft.com/office/drawing/2014/main" id="{641470A3-E1F3-6B4B-9A0F-F22933356DA6}"/>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3" name="Freeform: Shape 22">
              <a:extLst>
                <a:ext uri="{FF2B5EF4-FFF2-40B4-BE49-F238E27FC236}">
                  <a16:creationId xmlns:a16="http://schemas.microsoft.com/office/drawing/2014/main" id="{8754FB86-27CD-8B48-905F-B62A74B48A4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4" name="Freeform: Shape 23">
              <a:extLst>
                <a:ext uri="{FF2B5EF4-FFF2-40B4-BE49-F238E27FC236}">
                  <a16:creationId xmlns:a16="http://schemas.microsoft.com/office/drawing/2014/main" id="{8FC39A09-5635-334B-85A1-2DB94694F26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5" name="Freeform: Shape 24">
              <a:extLst>
                <a:ext uri="{FF2B5EF4-FFF2-40B4-BE49-F238E27FC236}">
                  <a16:creationId xmlns:a16="http://schemas.microsoft.com/office/drawing/2014/main" id="{6E50A267-77C9-1640-BEC7-603568BC640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6" name="Freeform: Shape 25">
              <a:extLst>
                <a:ext uri="{FF2B5EF4-FFF2-40B4-BE49-F238E27FC236}">
                  <a16:creationId xmlns:a16="http://schemas.microsoft.com/office/drawing/2014/main" id="{FFD0BF80-BC73-174A-B173-5668917E687F}"/>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7" name="Freeform: Shape 26">
              <a:extLst>
                <a:ext uri="{FF2B5EF4-FFF2-40B4-BE49-F238E27FC236}">
                  <a16:creationId xmlns:a16="http://schemas.microsoft.com/office/drawing/2014/main" id="{A0FBBD11-C0BF-6648-80AD-632F00ECDA08}"/>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8" name="Freeform: Shape 27">
              <a:extLst>
                <a:ext uri="{FF2B5EF4-FFF2-40B4-BE49-F238E27FC236}">
                  <a16:creationId xmlns:a16="http://schemas.microsoft.com/office/drawing/2014/main" id="{ECF21C5F-2C23-B64F-AB28-3017C1CA82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39" name="Freeform: Shape 28">
              <a:extLst>
                <a:ext uri="{FF2B5EF4-FFF2-40B4-BE49-F238E27FC236}">
                  <a16:creationId xmlns:a16="http://schemas.microsoft.com/office/drawing/2014/main" id="{2803199C-1FEF-5F44-A482-590CFCA71BCA}"/>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0" name="Freeform: Shape 29">
              <a:extLst>
                <a:ext uri="{FF2B5EF4-FFF2-40B4-BE49-F238E27FC236}">
                  <a16:creationId xmlns:a16="http://schemas.microsoft.com/office/drawing/2014/main" id="{DD7F6E7D-6552-194B-8A68-9B66CE97FA4A}"/>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1" name="Freeform: Shape 30">
              <a:extLst>
                <a:ext uri="{FF2B5EF4-FFF2-40B4-BE49-F238E27FC236}">
                  <a16:creationId xmlns:a16="http://schemas.microsoft.com/office/drawing/2014/main" id="{F4D7871A-C9C9-C04C-9F7B-B85017A3E5D0}"/>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2" name="Freeform: Shape 31">
              <a:extLst>
                <a:ext uri="{FF2B5EF4-FFF2-40B4-BE49-F238E27FC236}">
                  <a16:creationId xmlns:a16="http://schemas.microsoft.com/office/drawing/2014/main" id="{B8104DBB-0560-E843-94E5-C16886DC66A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3" name="Freeform: Shape 32">
              <a:extLst>
                <a:ext uri="{FF2B5EF4-FFF2-40B4-BE49-F238E27FC236}">
                  <a16:creationId xmlns:a16="http://schemas.microsoft.com/office/drawing/2014/main" id="{37E5881F-E543-8642-9313-0BC939B9CEED}"/>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4" name="Freeform: Shape 33">
              <a:extLst>
                <a:ext uri="{FF2B5EF4-FFF2-40B4-BE49-F238E27FC236}">
                  <a16:creationId xmlns:a16="http://schemas.microsoft.com/office/drawing/2014/main" id="{670EC5D5-C7B6-1143-AFA4-942F44FB4320}"/>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5" name="Freeform: Shape 34">
              <a:extLst>
                <a:ext uri="{FF2B5EF4-FFF2-40B4-BE49-F238E27FC236}">
                  <a16:creationId xmlns:a16="http://schemas.microsoft.com/office/drawing/2014/main" id="{5DEC9089-BD80-4B46-896C-A5610CCAC725}"/>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6" name="Freeform: Shape 35">
              <a:extLst>
                <a:ext uri="{FF2B5EF4-FFF2-40B4-BE49-F238E27FC236}">
                  <a16:creationId xmlns:a16="http://schemas.microsoft.com/office/drawing/2014/main" id="{097AD14E-39B7-9C43-BEAF-084803976DD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7" name="Freeform: Shape 36">
              <a:extLst>
                <a:ext uri="{FF2B5EF4-FFF2-40B4-BE49-F238E27FC236}">
                  <a16:creationId xmlns:a16="http://schemas.microsoft.com/office/drawing/2014/main" id="{533A429F-B698-5244-AFFE-A547923AB82C}"/>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8" name="Freeform: Shape 37">
              <a:extLst>
                <a:ext uri="{FF2B5EF4-FFF2-40B4-BE49-F238E27FC236}">
                  <a16:creationId xmlns:a16="http://schemas.microsoft.com/office/drawing/2014/main" id="{4DDF32D1-41BC-D54E-AE95-06E36E5BFF8F}"/>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49" name="Freeform: Shape 38">
              <a:extLst>
                <a:ext uri="{FF2B5EF4-FFF2-40B4-BE49-F238E27FC236}">
                  <a16:creationId xmlns:a16="http://schemas.microsoft.com/office/drawing/2014/main" id="{7B32D478-F2B8-D240-B8E0-E2DDD7EF0956}"/>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0" name="Freeform: Shape 39">
              <a:extLst>
                <a:ext uri="{FF2B5EF4-FFF2-40B4-BE49-F238E27FC236}">
                  <a16:creationId xmlns:a16="http://schemas.microsoft.com/office/drawing/2014/main" id="{013F483A-57AF-474A-BB26-0E7A9991888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1" name="Freeform: Shape 40">
              <a:extLst>
                <a:ext uri="{FF2B5EF4-FFF2-40B4-BE49-F238E27FC236}">
                  <a16:creationId xmlns:a16="http://schemas.microsoft.com/office/drawing/2014/main" id="{43D65800-735F-0648-AE23-35F598ECE868}"/>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2" name="Freeform: Shape 41">
              <a:extLst>
                <a:ext uri="{FF2B5EF4-FFF2-40B4-BE49-F238E27FC236}">
                  <a16:creationId xmlns:a16="http://schemas.microsoft.com/office/drawing/2014/main" id="{A50CA85D-9450-944A-A929-FA116AD90018}"/>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3" name="Freeform: Shape 42">
              <a:extLst>
                <a:ext uri="{FF2B5EF4-FFF2-40B4-BE49-F238E27FC236}">
                  <a16:creationId xmlns:a16="http://schemas.microsoft.com/office/drawing/2014/main" id="{515C6490-E3A8-714E-8977-36030510EA5D}"/>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4" name="Freeform: Shape 43">
              <a:extLst>
                <a:ext uri="{FF2B5EF4-FFF2-40B4-BE49-F238E27FC236}">
                  <a16:creationId xmlns:a16="http://schemas.microsoft.com/office/drawing/2014/main" id="{9192C25C-24F6-FC47-B5C7-DA37651071AA}"/>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5" name="Freeform: Shape 44">
              <a:extLst>
                <a:ext uri="{FF2B5EF4-FFF2-40B4-BE49-F238E27FC236}">
                  <a16:creationId xmlns:a16="http://schemas.microsoft.com/office/drawing/2014/main" id="{0A637B76-14C5-AB47-A5A6-F24D4591CBC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6" name="Freeform: Shape 45">
              <a:extLst>
                <a:ext uri="{FF2B5EF4-FFF2-40B4-BE49-F238E27FC236}">
                  <a16:creationId xmlns:a16="http://schemas.microsoft.com/office/drawing/2014/main" id="{F21D5A2C-6106-4643-B5CA-B09D7D17994E}"/>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7" name="Freeform: Shape 46">
              <a:extLst>
                <a:ext uri="{FF2B5EF4-FFF2-40B4-BE49-F238E27FC236}">
                  <a16:creationId xmlns:a16="http://schemas.microsoft.com/office/drawing/2014/main" id="{52A528B9-C675-9A46-90C3-FAE1FADC5603}"/>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8" name="Freeform: Shape 47">
              <a:extLst>
                <a:ext uri="{FF2B5EF4-FFF2-40B4-BE49-F238E27FC236}">
                  <a16:creationId xmlns:a16="http://schemas.microsoft.com/office/drawing/2014/main" id="{93CC2745-3BA3-2241-91A7-976F9F6A6AC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59" name="Freeform: Shape 48">
              <a:extLst>
                <a:ext uri="{FF2B5EF4-FFF2-40B4-BE49-F238E27FC236}">
                  <a16:creationId xmlns:a16="http://schemas.microsoft.com/office/drawing/2014/main" id="{2A57AA3F-D004-D346-8C3C-A374112C4C74}"/>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0" name="Freeform: Shape 49">
              <a:extLst>
                <a:ext uri="{FF2B5EF4-FFF2-40B4-BE49-F238E27FC236}">
                  <a16:creationId xmlns:a16="http://schemas.microsoft.com/office/drawing/2014/main" id="{7E4B3B87-1544-7845-B74C-1C171C25CEF5}"/>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1" name="Freeform: Shape 50">
              <a:extLst>
                <a:ext uri="{FF2B5EF4-FFF2-40B4-BE49-F238E27FC236}">
                  <a16:creationId xmlns:a16="http://schemas.microsoft.com/office/drawing/2014/main" id="{77EEBF34-3300-2E4B-A47A-51C1FC683D3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2" name="Freeform: Shape 51">
              <a:extLst>
                <a:ext uri="{FF2B5EF4-FFF2-40B4-BE49-F238E27FC236}">
                  <a16:creationId xmlns:a16="http://schemas.microsoft.com/office/drawing/2014/main" id="{EE5BE77E-590E-464A-ADFF-B3F737DBEC07}"/>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3" name="Freeform: Shape 52">
              <a:extLst>
                <a:ext uri="{FF2B5EF4-FFF2-40B4-BE49-F238E27FC236}">
                  <a16:creationId xmlns:a16="http://schemas.microsoft.com/office/drawing/2014/main" id="{1407EF57-233D-394E-BCDB-99B91F5DA94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4" name="Freeform: Shape 53">
              <a:extLst>
                <a:ext uri="{FF2B5EF4-FFF2-40B4-BE49-F238E27FC236}">
                  <a16:creationId xmlns:a16="http://schemas.microsoft.com/office/drawing/2014/main" id="{D7DC8488-B67F-EA4F-943A-5A506A976EAD}"/>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5" name="Freeform: Shape 54">
              <a:extLst>
                <a:ext uri="{FF2B5EF4-FFF2-40B4-BE49-F238E27FC236}">
                  <a16:creationId xmlns:a16="http://schemas.microsoft.com/office/drawing/2014/main" id="{B4C1989E-F60B-104A-A252-4F05E91090A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6" name="Freeform: Shape 55">
              <a:extLst>
                <a:ext uri="{FF2B5EF4-FFF2-40B4-BE49-F238E27FC236}">
                  <a16:creationId xmlns:a16="http://schemas.microsoft.com/office/drawing/2014/main" id="{3FEB0F95-3D83-924E-BF24-61C76695F5B0}"/>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7" name="Freeform: Shape 56">
              <a:extLst>
                <a:ext uri="{FF2B5EF4-FFF2-40B4-BE49-F238E27FC236}">
                  <a16:creationId xmlns:a16="http://schemas.microsoft.com/office/drawing/2014/main" id="{89A9CF12-FDB8-3B4D-8EF8-6190E40B1878}"/>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8" name="Freeform: Shape 57">
              <a:extLst>
                <a:ext uri="{FF2B5EF4-FFF2-40B4-BE49-F238E27FC236}">
                  <a16:creationId xmlns:a16="http://schemas.microsoft.com/office/drawing/2014/main" id="{9E6B90B3-908B-D844-A504-99E48CF17C6A}"/>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69" name="Freeform: Shape 58">
              <a:extLst>
                <a:ext uri="{FF2B5EF4-FFF2-40B4-BE49-F238E27FC236}">
                  <a16:creationId xmlns:a16="http://schemas.microsoft.com/office/drawing/2014/main" id="{1BEF74CC-1EC0-344F-8D52-EBB2A15469E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0" name="Freeform: Shape 59">
              <a:extLst>
                <a:ext uri="{FF2B5EF4-FFF2-40B4-BE49-F238E27FC236}">
                  <a16:creationId xmlns:a16="http://schemas.microsoft.com/office/drawing/2014/main" id="{9E569649-7D4F-B246-8ED2-84C03A2A6514}"/>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1" name="Freeform: Shape 60">
              <a:extLst>
                <a:ext uri="{FF2B5EF4-FFF2-40B4-BE49-F238E27FC236}">
                  <a16:creationId xmlns:a16="http://schemas.microsoft.com/office/drawing/2014/main" id="{97B6BE35-37C5-E649-AAB2-BE4FD56BE37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2" name="Freeform: Shape 61">
              <a:extLst>
                <a:ext uri="{FF2B5EF4-FFF2-40B4-BE49-F238E27FC236}">
                  <a16:creationId xmlns:a16="http://schemas.microsoft.com/office/drawing/2014/main" id="{41F202BF-3CCA-0843-9C16-41A0B157AD96}"/>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3" name="Freeform: Shape 62">
              <a:extLst>
                <a:ext uri="{FF2B5EF4-FFF2-40B4-BE49-F238E27FC236}">
                  <a16:creationId xmlns:a16="http://schemas.microsoft.com/office/drawing/2014/main" id="{96F6EE95-5499-314F-8AC4-EED2764496B5}"/>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4" name="Freeform: Shape 63">
              <a:extLst>
                <a:ext uri="{FF2B5EF4-FFF2-40B4-BE49-F238E27FC236}">
                  <a16:creationId xmlns:a16="http://schemas.microsoft.com/office/drawing/2014/main" id="{8BC5F435-101F-7449-A406-BA80AA2E9A22}"/>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5" name="Freeform: Shape 64">
              <a:extLst>
                <a:ext uri="{FF2B5EF4-FFF2-40B4-BE49-F238E27FC236}">
                  <a16:creationId xmlns:a16="http://schemas.microsoft.com/office/drawing/2014/main" id="{C03F0C29-80B4-8749-B81C-68ECBDA40792}"/>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6" name="Freeform: Shape 65">
              <a:extLst>
                <a:ext uri="{FF2B5EF4-FFF2-40B4-BE49-F238E27FC236}">
                  <a16:creationId xmlns:a16="http://schemas.microsoft.com/office/drawing/2014/main" id="{17B2CAFA-1694-674E-A818-F7B81531809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7" name="Freeform: Shape 66">
              <a:extLst>
                <a:ext uri="{FF2B5EF4-FFF2-40B4-BE49-F238E27FC236}">
                  <a16:creationId xmlns:a16="http://schemas.microsoft.com/office/drawing/2014/main" id="{A4B6FDC6-F74B-EA46-A018-77BE7081DA15}"/>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8" name="Freeform: Shape 67">
              <a:extLst>
                <a:ext uri="{FF2B5EF4-FFF2-40B4-BE49-F238E27FC236}">
                  <a16:creationId xmlns:a16="http://schemas.microsoft.com/office/drawing/2014/main" id="{2DCA7374-DD70-D647-9A17-1D4B727D2862}"/>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79" name="Freeform: Shape 68">
              <a:extLst>
                <a:ext uri="{FF2B5EF4-FFF2-40B4-BE49-F238E27FC236}">
                  <a16:creationId xmlns:a16="http://schemas.microsoft.com/office/drawing/2014/main" id="{28EAD64A-6B89-1343-BC75-EDBE2A44EDE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0" name="Freeform: Shape 69">
              <a:extLst>
                <a:ext uri="{FF2B5EF4-FFF2-40B4-BE49-F238E27FC236}">
                  <a16:creationId xmlns:a16="http://schemas.microsoft.com/office/drawing/2014/main" id="{E6E6374C-627F-8B44-966A-0CE2990E3DAD}"/>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1" name="Freeform: Shape 70">
              <a:extLst>
                <a:ext uri="{FF2B5EF4-FFF2-40B4-BE49-F238E27FC236}">
                  <a16:creationId xmlns:a16="http://schemas.microsoft.com/office/drawing/2014/main" id="{D94D5BAF-7D06-A842-9215-5DAFA2EEBB0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2" name="Freeform: Shape 71">
              <a:extLst>
                <a:ext uri="{FF2B5EF4-FFF2-40B4-BE49-F238E27FC236}">
                  <a16:creationId xmlns:a16="http://schemas.microsoft.com/office/drawing/2014/main" id="{130FA546-8BB6-7842-A86B-9B7D5BC9997D}"/>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3" name="Freeform: Shape 72">
              <a:extLst>
                <a:ext uri="{FF2B5EF4-FFF2-40B4-BE49-F238E27FC236}">
                  <a16:creationId xmlns:a16="http://schemas.microsoft.com/office/drawing/2014/main" id="{B2A4FCCB-23AD-854F-9009-CF78D8F54EED}"/>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4" name="Freeform: Shape 73">
              <a:extLst>
                <a:ext uri="{FF2B5EF4-FFF2-40B4-BE49-F238E27FC236}">
                  <a16:creationId xmlns:a16="http://schemas.microsoft.com/office/drawing/2014/main" id="{40860A41-B070-E34C-AB69-D46A1C0EE963}"/>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5" name="Freeform: Shape 74">
              <a:extLst>
                <a:ext uri="{FF2B5EF4-FFF2-40B4-BE49-F238E27FC236}">
                  <a16:creationId xmlns:a16="http://schemas.microsoft.com/office/drawing/2014/main" id="{7D554C82-7FDA-D145-A5BA-42FB112F5692}"/>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6" name="Freeform: Shape 75">
              <a:extLst>
                <a:ext uri="{FF2B5EF4-FFF2-40B4-BE49-F238E27FC236}">
                  <a16:creationId xmlns:a16="http://schemas.microsoft.com/office/drawing/2014/main" id="{7773D5B7-67C5-A845-87FD-E437C41E684D}"/>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7" name="Freeform: Shape 76">
              <a:extLst>
                <a:ext uri="{FF2B5EF4-FFF2-40B4-BE49-F238E27FC236}">
                  <a16:creationId xmlns:a16="http://schemas.microsoft.com/office/drawing/2014/main" id="{7AE5CD09-E317-5F45-B4C0-504121FA29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8" name="Freeform: Shape 77">
              <a:extLst>
                <a:ext uri="{FF2B5EF4-FFF2-40B4-BE49-F238E27FC236}">
                  <a16:creationId xmlns:a16="http://schemas.microsoft.com/office/drawing/2014/main" id="{5F987749-4950-1347-A459-F0BC1168E8DC}"/>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89" name="Freeform: Shape 78">
              <a:extLst>
                <a:ext uri="{FF2B5EF4-FFF2-40B4-BE49-F238E27FC236}">
                  <a16:creationId xmlns:a16="http://schemas.microsoft.com/office/drawing/2014/main" id="{AEB5A852-86F8-0247-8D2E-15FC95DC95FF}"/>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0" name="Freeform: Shape 79">
              <a:extLst>
                <a:ext uri="{FF2B5EF4-FFF2-40B4-BE49-F238E27FC236}">
                  <a16:creationId xmlns:a16="http://schemas.microsoft.com/office/drawing/2014/main" id="{4CB8683D-57F0-234D-9389-F5A390F97F70}"/>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1" name="Freeform: Shape 80">
              <a:extLst>
                <a:ext uri="{FF2B5EF4-FFF2-40B4-BE49-F238E27FC236}">
                  <a16:creationId xmlns:a16="http://schemas.microsoft.com/office/drawing/2014/main" id="{022C28DC-F34D-4D4F-AABA-4989C535470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2" name="Freeform: Shape 81">
              <a:extLst>
                <a:ext uri="{FF2B5EF4-FFF2-40B4-BE49-F238E27FC236}">
                  <a16:creationId xmlns:a16="http://schemas.microsoft.com/office/drawing/2014/main" id="{27EC22D1-ECCF-B349-BF14-C77B9EB1060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3" name="Freeform: Shape 82">
              <a:extLst>
                <a:ext uri="{FF2B5EF4-FFF2-40B4-BE49-F238E27FC236}">
                  <a16:creationId xmlns:a16="http://schemas.microsoft.com/office/drawing/2014/main" id="{417A588C-A54A-AC45-ADFA-F07D225E31B3}"/>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4" name="Freeform: Shape 83">
              <a:extLst>
                <a:ext uri="{FF2B5EF4-FFF2-40B4-BE49-F238E27FC236}">
                  <a16:creationId xmlns:a16="http://schemas.microsoft.com/office/drawing/2014/main" id="{51773E6F-E186-1342-9989-8088FD0C3823}"/>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5" name="Freeform: Shape 84">
              <a:extLst>
                <a:ext uri="{FF2B5EF4-FFF2-40B4-BE49-F238E27FC236}">
                  <a16:creationId xmlns:a16="http://schemas.microsoft.com/office/drawing/2014/main" id="{94C507B8-04BE-9848-8F35-C3FAED480EF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6" name="Freeform: Shape 85">
              <a:extLst>
                <a:ext uri="{FF2B5EF4-FFF2-40B4-BE49-F238E27FC236}">
                  <a16:creationId xmlns:a16="http://schemas.microsoft.com/office/drawing/2014/main" id="{9A953E69-FC2F-BF43-9217-95CD46FF7670}"/>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7" name="Freeform: Shape 86">
              <a:extLst>
                <a:ext uri="{FF2B5EF4-FFF2-40B4-BE49-F238E27FC236}">
                  <a16:creationId xmlns:a16="http://schemas.microsoft.com/office/drawing/2014/main" id="{7225EFC1-6630-A841-941C-D00702F97243}"/>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8" name="Freeform: Shape 87">
              <a:extLst>
                <a:ext uri="{FF2B5EF4-FFF2-40B4-BE49-F238E27FC236}">
                  <a16:creationId xmlns:a16="http://schemas.microsoft.com/office/drawing/2014/main" id="{2AD6D139-E283-C74E-945F-9E6DC97EE29E}"/>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99" name="Freeform: Shape 88">
              <a:extLst>
                <a:ext uri="{FF2B5EF4-FFF2-40B4-BE49-F238E27FC236}">
                  <a16:creationId xmlns:a16="http://schemas.microsoft.com/office/drawing/2014/main" id="{492F8E90-8CB7-1B4D-976A-3B675C8D9DF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0" name="Freeform: Shape 89">
              <a:extLst>
                <a:ext uri="{FF2B5EF4-FFF2-40B4-BE49-F238E27FC236}">
                  <a16:creationId xmlns:a16="http://schemas.microsoft.com/office/drawing/2014/main" id="{770E5F25-86C3-E648-AE91-DBFA96E05E57}"/>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1" name="Freeform: Shape 90">
              <a:extLst>
                <a:ext uri="{FF2B5EF4-FFF2-40B4-BE49-F238E27FC236}">
                  <a16:creationId xmlns:a16="http://schemas.microsoft.com/office/drawing/2014/main" id="{54B4DDFA-7C34-F14D-AB75-C2F12692E12B}"/>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2" name="Freeform: Shape 91">
              <a:extLst>
                <a:ext uri="{FF2B5EF4-FFF2-40B4-BE49-F238E27FC236}">
                  <a16:creationId xmlns:a16="http://schemas.microsoft.com/office/drawing/2014/main" id="{515875F2-C7F1-1D4E-97B3-58B467FEBB9C}"/>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3" name="Freeform: Shape 92">
              <a:extLst>
                <a:ext uri="{FF2B5EF4-FFF2-40B4-BE49-F238E27FC236}">
                  <a16:creationId xmlns:a16="http://schemas.microsoft.com/office/drawing/2014/main" id="{48976873-8DFB-F445-89A0-1C80C78074F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4" name="Freeform: Shape 93">
              <a:extLst>
                <a:ext uri="{FF2B5EF4-FFF2-40B4-BE49-F238E27FC236}">
                  <a16:creationId xmlns:a16="http://schemas.microsoft.com/office/drawing/2014/main" id="{6BA00993-8E98-ED4D-B2FE-C3FCCB37E90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5" name="Freeform: Shape 94">
              <a:extLst>
                <a:ext uri="{FF2B5EF4-FFF2-40B4-BE49-F238E27FC236}">
                  <a16:creationId xmlns:a16="http://schemas.microsoft.com/office/drawing/2014/main" id="{459AA382-2929-B942-9FF1-3CBBE37B304F}"/>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6" name="Freeform: Shape 95">
              <a:extLst>
                <a:ext uri="{FF2B5EF4-FFF2-40B4-BE49-F238E27FC236}">
                  <a16:creationId xmlns:a16="http://schemas.microsoft.com/office/drawing/2014/main" id="{1EFA403B-5833-E94F-A2D2-83F014638F09}"/>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7" name="Freeform: Shape 96">
              <a:extLst>
                <a:ext uri="{FF2B5EF4-FFF2-40B4-BE49-F238E27FC236}">
                  <a16:creationId xmlns:a16="http://schemas.microsoft.com/office/drawing/2014/main" id="{D457FAFD-92A8-4944-9245-12302F865188}"/>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8" name="Freeform: Shape 97">
              <a:extLst>
                <a:ext uri="{FF2B5EF4-FFF2-40B4-BE49-F238E27FC236}">
                  <a16:creationId xmlns:a16="http://schemas.microsoft.com/office/drawing/2014/main" id="{59462DAC-73A3-094F-9720-F16A653B86DB}"/>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09" name="Freeform: Shape 98">
              <a:extLst>
                <a:ext uri="{FF2B5EF4-FFF2-40B4-BE49-F238E27FC236}">
                  <a16:creationId xmlns:a16="http://schemas.microsoft.com/office/drawing/2014/main" id="{0510CD48-C967-C64A-9734-3343FDF0AED1}"/>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0" name="Freeform: Shape 99">
              <a:extLst>
                <a:ext uri="{FF2B5EF4-FFF2-40B4-BE49-F238E27FC236}">
                  <a16:creationId xmlns:a16="http://schemas.microsoft.com/office/drawing/2014/main" id="{324B2278-C577-DD4D-BAD5-333E171327CA}"/>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1" name="Freeform: Shape 100">
              <a:extLst>
                <a:ext uri="{FF2B5EF4-FFF2-40B4-BE49-F238E27FC236}">
                  <a16:creationId xmlns:a16="http://schemas.microsoft.com/office/drawing/2014/main" id="{7BFD5432-9B9C-AA4F-BFCF-1A2570196FA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2" name="Freeform: Shape 101">
              <a:extLst>
                <a:ext uri="{FF2B5EF4-FFF2-40B4-BE49-F238E27FC236}">
                  <a16:creationId xmlns:a16="http://schemas.microsoft.com/office/drawing/2014/main" id="{DBB814DC-E7D1-F54C-B9EF-D0FB7522414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3" name="Freeform: Shape 102">
              <a:extLst>
                <a:ext uri="{FF2B5EF4-FFF2-40B4-BE49-F238E27FC236}">
                  <a16:creationId xmlns:a16="http://schemas.microsoft.com/office/drawing/2014/main" id="{F6B88884-C415-A241-AB0C-5D52A42DEF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4" name="Freeform: Shape 103">
              <a:extLst>
                <a:ext uri="{FF2B5EF4-FFF2-40B4-BE49-F238E27FC236}">
                  <a16:creationId xmlns:a16="http://schemas.microsoft.com/office/drawing/2014/main" id="{78379EEB-E945-B54A-A526-04B54FC11758}"/>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5" name="Freeform: Shape 104">
              <a:extLst>
                <a:ext uri="{FF2B5EF4-FFF2-40B4-BE49-F238E27FC236}">
                  <a16:creationId xmlns:a16="http://schemas.microsoft.com/office/drawing/2014/main" id="{5F970FCE-CEF1-0F4F-AC9B-A77B1436EA2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6" name="Freeform: Shape 105">
              <a:extLst>
                <a:ext uri="{FF2B5EF4-FFF2-40B4-BE49-F238E27FC236}">
                  <a16:creationId xmlns:a16="http://schemas.microsoft.com/office/drawing/2014/main" id="{32ADC3B8-94AA-2142-B5B2-B8C2059C4FF7}"/>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7" name="Freeform: Shape 106">
              <a:extLst>
                <a:ext uri="{FF2B5EF4-FFF2-40B4-BE49-F238E27FC236}">
                  <a16:creationId xmlns:a16="http://schemas.microsoft.com/office/drawing/2014/main" id="{7A70166A-B2C5-B640-9A0F-2CF566B586B9}"/>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8" name="Freeform: Shape 107">
              <a:extLst>
                <a:ext uri="{FF2B5EF4-FFF2-40B4-BE49-F238E27FC236}">
                  <a16:creationId xmlns:a16="http://schemas.microsoft.com/office/drawing/2014/main" id="{AD35A929-E0E5-2545-9D3B-41E2714F7FA1}"/>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19" name="Freeform: Shape 108">
              <a:extLst>
                <a:ext uri="{FF2B5EF4-FFF2-40B4-BE49-F238E27FC236}">
                  <a16:creationId xmlns:a16="http://schemas.microsoft.com/office/drawing/2014/main" id="{AC1AE684-4D92-E941-B3EA-CF845F5F3C74}"/>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0" name="Freeform: Shape 109">
              <a:extLst>
                <a:ext uri="{FF2B5EF4-FFF2-40B4-BE49-F238E27FC236}">
                  <a16:creationId xmlns:a16="http://schemas.microsoft.com/office/drawing/2014/main" id="{8C340B7F-91CE-9C4B-9F46-FBD092350DB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1" name="Freeform: Shape 110">
              <a:extLst>
                <a:ext uri="{FF2B5EF4-FFF2-40B4-BE49-F238E27FC236}">
                  <a16:creationId xmlns:a16="http://schemas.microsoft.com/office/drawing/2014/main" id="{D18351C1-A7FC-0847-BED7-A46AF1CCA510}"/>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2" name="Freeform: Shape 111">
              <a:extLst>
                <a:ext uri="{FF2B5EF4-FFF2-40B4-BE49-F238E27FC236}">
                  <a16:creationId xmlns:a16="http://schemas.microsoft.com/office/drawing/2014/main" id="{561B9C20-CED0-C343-8D40-F8D846D3966E}"/>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3" name="Freeform: Shape 112">
              <a:extLst>
                <a:ext uri="{FF2B5EF4-FFF2-40B4-BE49-F238E27FC236}">
                  <a16:creationId xmlns:a16="http://schemas.microsoft.com/office/drawing/2014/main" id="{81F93858-5C65-6D43-8841-9C9A9F112030}"/>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4" name="Freeform: Shape 113">
              <a:extLst>
                <a:ext uri="{FF2B5EF4-FFF2-40B4-BE49-F238E27FC236}">
                  <a16:creationId xmlns:a16="http://schemas.microsoft.com/office/drawing/2014/main" id="{2E42EFFA-F967-F54D-9895-4897887BFCFA}"/>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sp>
          <p:nvSpPr>
            <p:cNvPr id="125" name="Freeform: Shape 114">
              <a:extLst>
                <a:ext uri="{FF2B5EF4-FFF2-40B4-BE49-F238E27FC236}">
                  <a16:creationId xmlns:a16="http://schemas.microsoft.com/office/drawing/2014/main" id="{C5D9EDAA-E995-9D4A-849E-5A2F698CEFC9}"/>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1C7A84"/>
                </a:solidFill>
                <a:effectLst/>
                <a:uLnTx/>
                <a:uFillTx/>
                <a:latin typeface="Arial" panose="020B0604020202020204" pitchFamily="34" charset="0"/>
                <a:cs typeface="Arial" panose="020B0604020202020204" pitchFamily="34" charset="0"/>
              </a:endParaRPr>
            </a:p>
          </p:txBody>
        </p:sp>
      </p:grpSp>
      <p:sp>
        <p:nvSpPr>
          <p:cNvPr id="126" name="Rectangle 125">
            <a:extLst>
              <a:ext uri="{FF2B5EF4-FFF2-40B4-BE49-F238E27FC236}">
                <a16:creationId xmlns:a16="http://schemas.microsoft.com/office/drawing/2014/main" id="{E7EDD322-903B-4F73-8998-1C8BD4E71DA3}"/>
              </a:ext>
            </a:extLst>
          </p:cNvPr>
          <p:cNvSpPr/>
          <p:nvPr/>
        </p:nvSpPr>
        <p:spPr>
          <a:xfrm>
            <a:off x="1026990" y="5084963"/>
            <a:ext cx="7886700" cy="345930"/>
          </a:xfrm>
          <a:prstGeom prst="rect">
            <a:avLst/>
          </a:prstGeom>
          <a:solidFill>
            <a:srgbClr val="1C7A84">
              <a:alpha val="41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INDUSTRY TRANSFORMATION - STRATEGY</a:t>
            </a:r>
          </a:p>
        </p:txBody>
      </p:sp>
      <p:grpSp>
        <p:nvGrpSpPr>
          <p:cNvPr id="127" name="Group 126">
            <a:extLst>
              <a:ext uri="{FF2B5EF4-FFF2-40B4-BE49-F238E27FC236}">
                <a16:creationId xmlns:a16="http://schemas.microsoft.com/office/drawing/2014/main" id="{1C217EA8-F436-4A0B-9483-8DD15F88548E}"/>
              </a:ext>
            </a:extLst>
          </p:cNvPr>
          <p:cNvGrpSpPr/>
          <p:nvPr/>
        </p:nvGrpSpPr>
        <p:grpSpPr>
          <a:xfrm>
            <a:off x="1026990" y="5169070"/>
            <a:ext cx="7886700" cy="573851"/>
            <a:chOff x="833284" y="3412086"/>
            <a:chExt cx="10515600" cy="765135"/>
          </a:xfrm>
        </p:grpSpPr>
        <p:sp>
          <p:nvSpPr>
            <p:cNvPr id="128" name="Rectangle 127">
              <a:extLst>
                <a:ext uri="{FF2B5EF4-FFF2-40B4-BE49-F238E27FC236}">
                  <a16:creationId xmlns:a16="http://schemas.microsoft.com/office/drawing/2014/main" id="{BDD8D9C6-128D-4262-B808-D9C01906CD58}"/>
                </a:ext>
              </a:extLst>
            </p:cNvPr>
            <p:cNvSpPr/>
            <p:nvPr/>
          </p:nvSpPr>
          <p:spPr>
            <a:xfrm>
              <a:off x="833284" y="3819827"/>
              <a:ext cx="10515600" cy="357394"/>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11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Transformation Risk – Conflict of Interest, Irregular Expenditure, Corruption</a:t>
              </a:r>
            </a:p>
          </p:txBody>
        </p:sp>
        <p:sp>
          <p:nvSpPr>
            <p:cNvPr id="129" name="TextBox 128">
              <a:extLst>
                <a:ext uri="{FF2B5EF4-FFF2-40B4-BE49-F238E27FC236}">
                  <a16:creationId xmlns:a16="http://schemas.microsoft.com/office/drawing/2014/main" id="{BE89DA2F-9EF2-4CF9-AA06-FAAA1161DBDD}"/>
                </a:ext>
              </a:extLst>
            </p:cNvPr>
            <p:cNvSpPr txBox="1"/>
            <p:nvPr/>
          </p:nvSpPr>
          <p:spPr>
            <a:xfrm>
              <a:off x="890772" y="3412086"/>
              <a:ext cx="3168000" cy="461666"/>
            </a:xfrm>
            <a:prstGeom prst="rect">
              <a:avLst/>
            </a:prstGeom>
            <a:solidFill>
              <a:sysClr val="window" lastClr="FFFFFF"/>
            </a:solid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ZA" sz="825"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Predominantly White Owned or Globally Owned</a:t>
              </a:r>
            </a:p>
          </p:txBody>
        </p:sp>
        <p:sp>
          <p:nvSpPr>
            <p:cNvPr id="130" name="TextBox 129">
              <a:extLst>
                <a:ext uri="{FF2B5EF4-FFF2-40B4-BE49-F238E27FC236}">
                  <a16:creationId xmlns:a16="http://schemas.microsoft.com/office/drawing/2014/main" id="{C0D2DA44-5263-4CA4-A672-2AB386562DC5}"/>
                </a:ext>
              </a:extLst>
            </p:cNvPr>
            <p:cNvSpPr txBox="1"/>
            <p:nvPr/>
          </p:nvSpPr>
          <p:spPr>
            <a:xfrm>
              <a:off x="9460905" y="3424921"/>
              <a:ext cx="1800000" cy="461666"/>
            </a:xfrm>
            <a:prstGeom prst="rect">
              <a:avLst/>
            </a:prstGeom>
            <a:solidFill>
              <a:sysClr val="window" lastClr="FFFFFF"/>
            </a:solid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ZA" sz="825"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Localised, Representative</a:t>
              </a:r>
            </a:p>
          </p:txBody>
        </p:sp>
      </p:grpSp>
      <p:sp>
        <p:nvSpPr>
          <p:cNvPr id="131" name="Rectangle 130">
            <a:extLst>
              <a:ext uri="{FF2B5EF4-FFF2-40B4-BE49-F238E27FC236}">
                <a16:creationId xmlns:a16="http://schemas.microsoft.com/office/drawing/2014/main" id="{3FC0D96D-2EDC-49A9-8BD5-8D6E4D51777C}"/>
              </a:ext>
            </a:extLst>
          </p:cNvPr>
          <p:cNvSpPr/>
          <p:nvPr/>
        </p:nvSpPr>
        <p:spPr>
          <a:xfrm>
            <a:off x="7691351" y="2772772"/>
            <a:ext cx="1242937" cy="1200500"/>
          </a:xfrm>
          <a:prstGeom prst="rect">
            <a:avLst/>
          </a:prstGeom>
          <a:solidFill>
            <a:srgbClr val="007D7A">
              <a:alpha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“The Authority championing South Africa's maritime ambitions to be an International Maritime Centre by 2030”.</a:t>
            </a:r>
            <a:endParaRPr kumimoji="0" lang="en-ZA" sz="900" b="1"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32" name="Group 131">
            <a:extLst>
              <a:ext uri="{FF2B5EF4-FFF2-40B4-BE49-F238E27FC236}">
                <a16:creationId xmlns:a16="http://schemas.microsoft.com/office/drawing/2014/main" id="{A09D0813-95F6-42A7-AEAD-347BD439F912}"/>
              </a:ext>
            </a:extLst>
          </p:cNvPr>
          <p:cNvGrpSpPr/>
          <p:nvPr/>
        </p:nvGrpSpPr>
        <p:grpSpPr>
          <a:xfrm rot="16200000">
            <a:off x="470626" y="3284613"/>
            <a:ext cx="2052000" cy="497180"/>
            <a:chOff x="1474840" y="2223014"/>
            <a:chExt cx="2736000" cy="662907"/>
          </a:xfrm>
        </p:grpSpPr>
        <p:sp>
          <p:nvSpPr>
            <p:cNvPr id="133" name="Rectangle 132">
              <a:extLst>
                <a:ext uri="{FF2B5EF4-FFF2-40B4-BE49-F238E27FC236}">
                  <a16:creationId xmlns:a16="http://schemas.microsoft.com/office/drawing/2014/main" id="{795BC5FB-00FA-4637-B5E2-E55FC6E7F3A7}"/>
                </a:ext>
              </a:extLst>
            </p:cNvPr>
            <p:cNvSpPr/>
            <p:nvPr/>
          </p:nvSpPr>
          <p:spPr>
            <a:xfrm>
              <a:off x="1474840" y="2223014"/>
              <a:ext cx="2736000" cy="288000"/>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SAMSA MANDATE</a:t>
              </a:r>
            </a:p>
          </p:txBody>
        </p:sp>
        <p:sp>
          <p:nvSpPr>
            <p:cNvPr id="134" name="Rectangle 133">
              <a:extLst>
                <a:ext uri="{FF2B5EF4-FFF2-40B4-BE49-F238E27FC236}">
                  <a16:creationId xmlns:a16="http://schemas.microsoft.com/office/drawing/2014/main" id="{2452A1F2-F840-459B-AD45-A7F322DA133F}"/>
                </a:ext>
              </a:extLst>
            </p:cNvPr>
            <p:cNvSpPr/>
            <p:nvPr/>
          </p:nvSpPr>
          <p:spPr>
            <a:xfrm>
              <a:off x="1474840" y="2561921"/>
              <a:ext cx="864000" cy="324000"/>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7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SAFETY</a:t>
              </a:r>
            </a:p>
          </p:txBody>
        </p:sp>
        <p:sp>
          <p:nvSpPr>
            <p:cNvPr id="135" name="Rectangle 134">
              <a:extLst>
                <a:ext uri="{FF2B5EF4-FFF2-40B4-BE49-F238E27FC236}">
                  <a16:creationId xmlns:a16="http://schemas.microsoft.com/office/drawing/2014/main" id="{5B9AE7D4-3F7C-4BBA-941F-326AFE056F7D}"/>
                </a:ext>
              </a:extLst>
            </p:cNvPr>
            <p:cNvSpPr/>
            <p:nvPr/>
          </p:nvSpPr>
          <p:spPr>
            <a:xfrm>
              <a:off x="2372740" y="2561921"/>
              <a:ext cx="936000" cy="324000"/>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7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POLLUTION </a:t>
              </a:r>
            </a:p>
          </p:txBody>
        </p:sp>
        <p:sp>
          <p:nvSpPr>
            <p:cNvPr id="136" name="Rectangle 135">
              <a:extLst>
                <a:ext uri="{FF2B5EF4-FFF2-40B4-BE49-F238E27FC236}">
                  <a16:creationId xmlns:a16="http://schemas.microsoft.com/office/drawing/2014/main" id="{F2A6A691-B0FA-4FB4-80D2-0D55C63B3673}"/>
                </a:ext>
              </a:extLst>
            </p:cNvPr>
            <p:cNvSpPr/>
            <p:nvPr/>
          </p:nvSpPr>
          <p:spPr>
            <a:xfrm>
              <a:off x="3346840" y="2561921"/>
              <a:ext cx="864000" cy="324000"/>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7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MARITIME INTEREST </a:t>
              </a:r>
            </a:p>
          </p:txBody>
        </p:sp>
      </p:grpSp>
      <p:cxnSp>
        <p:nvCxnSpPr>
          <p:cNvPr id="137" name="Straight Connector 136">
            <a:extLst>
              <a:ext uri="{FF2B5EF4-FFF2-40B4-BE49-F238E27FC236}">
                <a16:creationId xmlns:a16="http://schemas.microsoft.com/office/drawing/2014/main" id="{BAC083BB-99D1-4267-B15D-8D6EAC824BDF}"/>
              </a:ext>
            </a:extLst>
          </p:cNvPr>
          <p:cNvCxnSpPr>
            <a:cxnSpLocks/>
          </p:cNvCxnSpPr>
          <p:nvPr/>
        </p:nvCxnSpPr>
        <p:spPr>
          <a:xfrm flipV="1">
            <a:off x="1766483" y="2230281"/>
            <a:ext cx="4085318" cy="275846"/>
          </a:xfrm>
          <a:prstGeom prst="line">
            <a:avLst/>
          </a:prstGeom>
          <a:noFill/>
          <a:ln w="6350" cap="flat" cmpd="sng" algn="ctr">
            <a:solidFill>
              <a:srgbClr val="007D7A"/>
            </a:solidFill>
            <a:prstDash val="lgDashDotDot"/>
            <a:miter lim="800000"/>
          </a:ln>
          <a:effectLst/>
        </p:spPr>
      </p:cxnSp>
      <p:cxnSp>
        <p:nvCxnSpPr>
          <p:cNvPr id="138" name="Straight Connector 137">
            <a:extLst>
              <a:ext uri="{FF2B5EF4-FFF2-40B4-BE49-F238E27FC236}">
                <a16:creationId xmlns:a16="http://schemas.microsoft.com/office/drawing/2014/main" id="{FA68FC9A-16E6-460A-97A9-E22D01FBEEB4}"/>
              </a:ext>
            </a:extLst>
          </p:cNvPr>
          <p:cNvCxnSpPr>
            <a:cxnSpLocks/>
          </p:cNvCxnSpPr>
          <p:nvPr/>
        </p:nvCxnSpPr>
        <p:spPr>
          <a:xfrm>
            <a:off x="1755641" y="4559202"/>
            <a:ext cx="4077944" cy="243129"/>
          </a:xfrm>
          <a:prstGeom prst="line">
            <a:avLst/>
          </a:prstGeom>
          <a:noFill/>
          <a:ln w="6350" cap="flat" cmpd="sng" algn="ctr">
            <a:solidFill>
              <a:srgbClr val="007D7A"/>
            </a:solidFill>
            <a:prstDash val="lgDashDotDot"/>
            <a:miter lim="800000"/>
          </a:ln>
          <a:effectLst/>
        </p:spPr>
      </p:cxnSp>
      <p:sp>
        <p:nvSpPr>
          <p:cNvPr id="139" name="TextBox 138">
            <a:extLst>
              <a:ext uri="{FF2B5EF4-FFF2-40B4-BE49-F238E27FC236}">
                <a16:creationId xmlns:a16="http://schemas.microsoft.com/office/drawing/2014/main" id="{46AD06A7-F419-4877-98E7-A1B704940A39}"/>
              </a:ext>
            </a:extLst>
          </p:cNvPr>
          <p:cNvSpPr txBox="1"/>
          <p:nvPr/>
        </p:nvSpPr>
        <p:spPr>
          <a:xfrm rot="21401316">
            <a:off x="2653848" y="2172250"/>
            <a:ext cx="1511952" cy="230832"/>
          </a:xfrm>
          <a:prstGeom prst="rect">
            <a:avLst/>
          </a:prstGeom>
          <a:noFill/>
        </p:spPr>
        <p:txBody>
          <a:bodyPr wrap="none" rtlCol="0">
            <a:spAutoFit/>
          </a:bodyPr>
          <a:lstStyle/>
          <a:p>
            <a:pPr defTabSz="685800"/>
            <a:r>
              <a:rPr lang="en-ZA" sz="900" b="1" dirty="0">
                <a:solidFill>
                  <a:srgbClr val="1C7A84"/>
                </a:solidFill>
                <a:latin typeface="Arial" panose="020B0604020202020204" pitchFamily="34" charset="0"/>
                <a:cs typeface="Arial" panose="020B0604020202020204" pitchFamily="34" charset="0"/>
              </a:rPr>
              <a:t>MARITIME ECOSYSTEM</a:t>
            </a:r>
          </a:p>
        </p:txBody>
      </p:sp>
      <p:sp>
        <p:nvSpPr>
          <p:cNvPr id="140" name="TextBox 139">
            <a:extLst>
              <a:ext uri="{FF2B5EF4-FFF2-40B4-BE49-F238E27FC236}">
                <a16:creationId xmlns:a16="http://schemas.microsoft.com/office/drawing/2014/main" id="{E7C212E7-81AF-4D3D-B945-0B6E392B5362}"/>
              </a:ext>
            </a:extLst>
          </p:cNvPr>
          <p:cNvSpPr txBox="1"/>
          <p:nvPr/>
        </p:nvSpPr>
        <p:spPr>
          <a:xfrm rot="274866">
            <a:off x="2707527" y="4688579"/>
            <a:ext cx="1504503" cy="230832"/>
          </a:xfrm>
          <a:prstGeom prst="rect">
            <a:avLst/>
          </a:prstGeom>
          <a:noFill/>
        </p:spPr>
        <p:txBody>
          <a:bodyPr wrap="square" rtlCol="0">
            <a:spAutoFit/>
          </a:bodyPr>
          <a:lstStyle/>
          <a:p>
            <a:pPr defTabSz="685800"/>
            <a:r>
              <a:rPr lang="en-ZA" sz="900" b="1" dirty="0">
                <a:solidFill>
                  <a:srgbClr val="1C7A84"/>
                </a:solidFill>
                <a:latin typeface="Arial" panose="020B0604020202020204" pitchFamily="34" charset="0"/>
                <a:cs typeface="Arial" panose="020B0604020202020204" pitchFamily="34" charset="0"/>
              </a:rPr>
              <a:t>MARITIME ECOSYSTEM</a:t>
            </a:r>
          </a:p>
        </p:txBody>
      </p:sp>
      <p:cxnSp>
        <p:nvCxnSpPr>
          <p:cNvPr id="141" name="Straight Arrow Connector 140">
            <a:extLst>
              <a:ext uri="{FF2B5EF4-FFF2-40B4-BE49-F238E27FC236}">
                <a16:creationId xmlns:a16="http://schemas.microsoft.com/office/drawing/2014/main" id="{92D10048-48DD-469C-8C04-A85A14D4E3F5}"/>
              </a:ext>
            </a:extLst>
          </p:cNvPr>
          <p:cNvCxnSpPr>
            <a:cxnSpLocks/>
          </p:cNvCxnSpPr>
          <p:nvPr/>
        </p:nvCxnSpPr>
        <p:spPr>
          <a:xfrm>
            <a:off x="1976849" y="3491379"/>
            <a:ext cx="3871038" cy="2615"/>
          </a:xfrm>
          <a:prstGeom prst="straightConnector1">
            <a:avLst/>
          </a:prstGeom>
          <a:noFill/>
          <a:ln w="6350" cap="flat" cmpd="sng" algn="ctr">
            <a:solidFill>
              <a:srgbClr val="007D7A"/>
            </a:solidFill>
            <a:prstDash val="solid"/>
            <a:miter lim="800000"/>
            <a:headEnd type="triangle" w="med" len="med"/>
            <a:tailEnd type="triangle" w="med" len="med"/>
          </a:ln>
          <a:effectLst/>
        </p:spPr>
      </p:cxnSp>
      <p:sp>
        <p:nvSpPr>
          <p:cNvPr id="142" name="TextBox 141">
            <a:extLst>
              <a:ext uri="{FF2B5EF4-FFF2-40B4-BE49-F238E27FC236}">
                <a16:creationId xmlns:a16="http://schemas.microsoft.com/office/drawing/2014/main" id="{65A5E7B6-B2B2-48CA-9E69-D3B9C0ACF2B2}"/>
              </a:ext>
            </a:extLst>
          </p:cNvPr>
          <p:cNvSpPr txBox="1"/>
          <p:nvPr/>
        </p:nvSpPr>
        <p:spPr>
          <a:xfrm>
            <a:off x="2040629" y="3852491"/>
            <a:ext cx="1026000" cy="346249"/>
          </a:xfrm>
          <a:prstGeom prst="rect">
            <a:avLst/>
          </a:prstGeom>
          <a:solidFill>
            <a:srgbClr val="2AB5C4"/>
          </a:solidFill>
        </p:spPr>
        <p:txBody>
          <a:bodyPr wrap="square" rtlCol="0">
            <a:spAutoFit/>
          </a:bodyPr>
          <a:lstStyle/>
          <a:p>
            <a:pPr defTabSz="685800"/>
            <a:r>
              <a:rPr lang="en-ZA" sz="825" b="1" dirty="0">
                <a:solidFill>
                  <a:prstClr val="white"/>
                </a:solidFill>
                <a:latin typeface="Arial" panose="020B0604020202020204" pitchFamily="34" charset="0"/>
                <a:cs typeface="Arial" panose="020B0604020202020204" pitchFamily="34" charset="0"/>
              </a:rPr>
              <a:t>Internal  Challenges </a:t>
            </a:r>
            <a:endParaRPr lang="en-ZA" sz="1050" b="1" dirty="0">
              <a:solidFill>
                <a:prstClr val="white"/>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19D644A2-8B6D-406B-9429-AE505B1A4AF2}"/>
              </a:ext>
            </a:extLst>
          </p:cNvPr>
          <p:cNvSpPr txBox="1"/>
          <p:nvPr/>
        </p:nvSpPr>
        <p:spPr>
          <a:xfrm>
            <a:off x="3054039" y="3530054"/>
            <a:ext cx="3150542" cy="1142620"/>
          </a:xfrm>
          <a:prstGeom prst="rect">
            <a:avLst/>
          </a:prstGeom>
          <a:noFill/>
        </p:spPr>
        <p:txBody>
          <a:bodyPr wrap="none" rtlCol="0">
            <a:spAutoFit/>
          </a:bodyPr>
          <a:lstStyle/>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Legislation and Regulation </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Strategic Focus, Programmatic, BI</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Governance (AG and Accountability</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Capacity (Core vs Support)</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Operating Model – Core and Support</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Resourcing (Finance, Systems)</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Shareholder/Partner/Stakeholder Management</a:t>
            </a:r>
          </a:p>
        </p:txBody>
      </p:sp>
      <p:sp>
        <p:nvSpPr>
          <p:cNvPr id="144" name="TextBox 143">
            <a:extLst>
              <a:ext uri="{FF2B5EF4-FFF2-40B4-BE49-F238E27FC236}">
                <a16:creationId xmlns:a16="http://schemas.microsoft.com/office/drawing/2014/main" id="{15FA23B6-F8EC-4154-8AD5-1C7EBC3B2E27}"/>
              </a:ext>
            </a:extLst>
          </p:cNvPr>
          <p:cNvSpPr txBox="1"/>
          <p:nvPr/>
        </p:nvSpPr>
        <p:spPr>
          <a:xfrm>
            <a:off x="2032493" y="2834215"/>
            <a:ext cx="1026000" cy="346249"/>
          </a:xfrm>
          <a:prstGeom prst="rect">
            <a:avLst/>
          </a:prstGeom>
          <a:solidFill>
            <a:srgbClr val="2AB5C4"/>
          </a:solidFill>
        </p:spPr>
        <p:txBody>
          <a:bodyPr wrap="square" rtlCol="0">
            <a:spAutoFit/>
          </a:bodyPr>
          <a:lstStyle/>
          <a:p>
            <a:pPr defTabSz="685800"/>
            <a:r>
              <a:rPr lang="en-ZA" sz="825" b="1" dirty="0">
                <a:solidFill>
                  <a:prstClr val="white"/>
                </a:solidFill>
                <a:latin typeface="Arial" panose="020B0604020202020204" pitchFamily="34" charset="0"/>
                <a:cs typeface="Arial" panose="020B0604020202020204" pitchFamily="34" charset="0"/>
              </a:rPr>
              <a:t>Industry Challenges </a:t>
            </a:r>
            <a:endParaRPr lang="en-ZA" sz="1050" b="1" dirty="0">
              <a:solidFill>
                <a:prstClr val="white"/>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889AB13D-D8B1-478F-9171-5EEEE91BFCAB}"/>
              </a:ext>
            </a:extLst>
          </p:cNvPr>
          <p:cNvSpPr txBox="1"/>
          <p:nvPr/>
        </p:nvSpPr>
        <p:spPr>
          <a:xfrm>
            <a:off x="3057957" y="2589677"/>
            <a:ext cx="2769028" cy="842538"/>
          </a:xfrm>
          <a:prstGeom prst="rect">
            <a:avLst/>
          </a:prstGeom>
          <a:noFill/>
        </p:spPr>
        <p:txBody>
          <a:bodyPr wrap="none" rtlCol="0">
            <a:spAutoFit/>
          </a:bodyPr>
          <a:lstStyle/>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Legislation and Regulations</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Global Conventions</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Ease of doing business (Backlogs) </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Coordination, Enablement, Aggregation</a:t>
            </a:r>
          </a:p>
          <a:p>
            <a:pPr marL="214313" indent="-214313" defTabSz="685800">
              <a:buFont typeface="Arial" panose="020B0604020202020204" pitchFamily="34" charset="0"/>
              <a:buChar char="•"/>
            </a:pPr>
            <a:r>
              <a:rPr lang="en-ZA" sz="975" b="1" dirty="0">
                <a:solidFill>
                  <a:srgbClr val="1C7A84"/>
                </a:solidFill>
                <a:latin typeface="Arial" panose="020B0604020202020204" pitchFamily="34" charset="0"/>
                <a:cs typeface="Arial" panose="020B0604020202020204" pitchFamily="34" charset="0"/>
              </a:rPr>
              <a:t>Strategic Partnerships and Leveraging</a:t>
            </a:r>
          </a:p>
        </p:txBody>
      </p:sp>
      <p:sp>
        <p:nvSpPr>
          <p:cNvPr id="146" name="Rectangle: Rounded Corners 55">
            <a:extLst>
              <a:ext uri="{FF2B5EF4-FFF2-40B4-BE49-F238E27FC236}">
                <a16:creationId xmlns:a16="http://schemas.microsoft.com/office/drawing/2014/main" id="{6FB5E9FF-7C7E-4D01-8C6A-DFF0AE68C80C}"/>
              </a:ext>
            </a:extLst>
          </p:cNvPr>
          <p:cNvSpPr/>
          <p:nvPr/>
        </p:nvSpPr>
        <p:spPr>
          <a:xfrm>
            <a:off x="997407" y="1721717"/>
            <a:ext cx="7849917" cy="306032"/>
          </a:xfrm>
          <a:prstGeom prst="roundRect">
            <a:avLst/>
          </a:prstGeom>
          <a:solidFill>
            <a:srgbClr val="1C7A84">
              <a:alpha val="57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135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MARITIME INDUSTRY GROWTH  STRATEGY</a:t>
            </a:r>
          </a:p>
        </p:txBody>
      </p:sp>
      <p:sp>
        <p:nvSpPr>
          <p:cNvPr id="147" name="Rectangle 146">
            <a:extLst>
              <a:ext uri="{FF2B5EF4-FFF2-40B4-BE49-F238E27FC236}">
                <a16:creationId xmlns:a16="http://schemas.microsoft.com/office/drawing/2014/main" id="{7717FCD0-0DB9-4D78-98B4-68C207F78F36}"/>
              </a:ext>
            </a:extLst>
          </p:cNvPr>
          <p:cNvSpPr/>
          <p:nvPr/>
        </p:nvSpPr>
        <p:spPr>
          <a:xfrm rot="16200000">
            <a:off x="871903" y="3434419"/>
            <a:ext cx="2052000" cy="216000"/>
          </a:xfrm>
          <a:prstGeom prst="rect">
            <a:avLst/>
          </a:prstGeom>
          <a:solidFill>
            <a:srgbClr val="1C7A84">
              <a:alpha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MANDATE STRATEGIES</a:t>
            </a:r>
          </a:p>
        </p:txBody>
      </p:sp>
      <p:cxnSp>
        <p:nvCxnSpPr>
          <p:cNvPr id="148" name="Straight Arrow Connector 147">
            <a:extLst>
              <a:ext uri="{FF2B5EF4-FFF2-40B4-BE49-F238E27FC236}">
                <a16:creationId xmlns:a16="http://schemas.microsoft.com/office/drawing/2014/main" id="{00831863-65C7-448D-88B3-F591EDD6BC1E}"/>
              </a:ext>
            </a:extLst>
          </p:cNvPr>
          <p:cNvCxnSpPr>
            <a:stCxn id="147" idx="3"/>
          </p:cNvCxnSpPr>
          <p:nvPr/>
        </p:nvCxnSpPr>
        <p:spPr>
          <a:xfrm flipV="1">
            <a:off x="1897903" y="2138105"/>
            <a:ext cx="0" cy="378314"/>
          </a:xfrm>
          <a:prstGeom prst="straightConnector1">
            <a:avLst/>
          </a:prstGeom>
          <a:noFill/>
          <a:ln w="19050" cap="flat" cmpd="sng" algn="ctr">
            <a:solidFill>
              <a:srgbClr val="007D7A"/>
            </a:solidFill>
            <a:prstDash val="solid"/>
            <a:miter lim="800000"/>
            <a:tailEnd type="triangle"/>
          </a:ln>
          <a:effectLst/>
        </p:spPr>
      </p:cxnSp>
      <p:cxnSp>
        <p:nvCxnSpPr>
          <p:cNvPr id="149" name="Straight Arrow Connector 148">
            <a:extLst>
              <a:ext uri="{FF2B5EF4-FFF2-40B4-BE49-F238E27FC236}">
                <a16:creationId xmlns:a16="http://schemas.microsoft.com/office/drawing/2014/main" id="{12CE2E23-A65C-4394-BEEA-808A2AAF9A90}"/>
              </a:ext>
            </a:extLst>
          </p:cNvPr>
          <p:cNvCxnSpPr>
            <a:stCxn id="147" idx="1"/>
          </p:cNvCxnSpPr>
          <p:nvPr/>
        </p:nvCxnSpPr>
        <p:spPr>
          <a:xfrm>
            <a:off x="1897903" y="4568419"/>
            <a:ext cx="0" cy="421951"/>
          </a:xfrm>
          <a:prstGeom prst="straightConnector1">
            <a:avLst/>
          </a:prstGeom>
          <a:noFill/>
          <a:ln w="19050" cap="flat" cmpd="sng" algn="ctr">
            <a:solidFill>
              <a:srgbClr val="007D7A"/>
            </a:solidFill>
            <a:prstDash val="solid"/>
            <a:miter lim="800000"/>
            <a:tailEnd type="triangle"/>
          </a:ln>
          <a:effectLst/>
        </p:spPr>
      </p:cxnSp>
      <p:sp>
        <p:nvSpPr>
          <p:cNvPr id="150" name="TextBox 149">
            <a:extLst>
              <a:ext uri="{FF2B5EF4-FFF2-40B4-BE49-F238E27FC236}">
                <a16:creationId xmlns:a16="http://schemas.microsoft.com/office/drawing/2014/main" id="{18F62390-47B2-4644-A006-3FDBB5C96692}"/>
              </a:ext>
            </a:extLst>
          </p:cNvPr>
          <p:cNvSpPr txBox="1"/>
          <p:nvPr/>
        </p:nvSpPr>
        <p:spPr>
          <a:xfrm>
            <a:off x="1026991" y="1700633"/>
            <a:ext cx="856378" cy="369332"/>
          </a:xfrm>
          <a:prstGeom prst="rect">
            <a:avLst/>
          </a:prstGeom>
          <a:solidFill>
            <a:sysClr val="window" lastClr="FFFFFF"/>
          </a:solid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4.5% OF GDP</a:t>
            </a:r>
          </a:p>
        </p:txBody>
      </p:sp>
      <p:sp>
        <p:nvSpPr>
          <p:cNvPr id="151" name="TextBox 150">
            <a:extLst>
              <a:ext uri="{FF2B5EF4-FFF2-40B4-BE49-F238E27FC236}">
                <a16:creationId xmlns:a16="http://schemas.microsoft.com/office/drawing/2014/main" id="{0853FA8C-A4A4-4996-9B4A-ADD5807246C4}"/>
              </a:ext>
            </a:extLst>
          </p:cNvPr>
          <p:cNvSpPr txBox="1"/>
          <p:nvPr/>
        </p:nvSpPr>
        <p:spPr>
          <a:xfrm>
            <a:off x="7776812" y="1776512"/>
            <a:ext cx="918000" cy="230832"/>
          </a:xfrm>
          <a:prstGeom prst="rect">
            <a:avLst/>
          </a:prstGeom>
          <a:solidFill>
            <a:sysClr val="window" lastClr="FFFFFF"/>
          </a:solid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 OF GDP</a:t>
            </a:r>
          </a:p>
        </p:txBody>
      </p:sp>
      <p:sp>
        <p:nvSpPr>
          <p:cNvPr id="152" name="Rectangle: Rounded Corners 18">
            <a:extLst>
              <a:ext uri="{FF2B5EF4-FFF2-40B4-BE49-F238E27FC236}">
                <a16:creationId xmlns:a16="http://schemas.microsoft.com/office/drawing/2014/main" id="{BF941A12-AD39-4829-B7F9-5A2FAB0CF7F5}"/>
              </a:ext>
            </a:extLst>
          </p:cNvPr>
          <p:cNvSpPr/>
          <p:nvPr/>
        </p:nvSpPr>
        <p:spPr>
          <a:xfrm>
            <a:off x="244860" y="2516417"/>
            <a:ext cx="955774" cy="619275"/>
          </a:xfrm>
          <a:prstGeom prst="rect">
            <a:avLst/>
          </a:prstGeom>
          <a:solidFill>
            <a:srgbClr val="007D7A">
              <a:alpha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7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Shareholder – CMTP and APP</a:t>
            </a:r>
          </a:p>
        </p:txBody>
      </p:sp>
      <p:sp>
        <p:nvSpPr>
          <p:cNvPr id="153" name="Rectangle: Rounded Corners 58">
            <a:extLst>
              <a:ext uri="{FF2B5EF4-FFF2-40B4-BE49-F238E27FC236}">
                <a16:creationId xmlns:a16="http://schemas.microsoft.com/office/drawing/2014/main" id="{7F1A4560-CE0C-4083-9E77-2AE30E275B51}"/>
              </a:ext>
            </a:extLst>
          </p:cNvPr>
          <p:cNvSpPr/>
          <p:nvPr/>
        </p:nvSpPr>
        <p:spPr>
          <a:xfrm>
            <a:off x="243480" y="3240399"/>
            <a:ext cx="955774" cy="607459"/>
          </a:xfrm>
          <a:prstGeom prst="rect">
            <a:avLst/>
          </a:prstGeom>
          <a:solidFill>
            <a:srgbClr val="007D7A">
              <a:alpha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7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Global and Regional Drivers</a:t>
            </a:r>
          </a:p>
        </p:txBody>
      </p:sp>
      <p:sp>
        <p:nvSpPr>
          <p:cNvPr id="154" name="Rectangle: Rounded Corners 59">
            <a:extLst>
              <a:ext uri="{FF2B5EF4-FFF2-40B4-BE49-F238E27FC236}">
                <a16:creationId xmlns:a16="http://schemas.microsoft.com/office/drawing/2014/main" id="{54F66DC2-2E23-498E-9FE0-81FA02A41628}"/>
              </a:ext>
            </a:extLst>
          </p:cNvPr>
          <p:cNvSpPr/>
          <p:nvPr/>
        </p:nvSpPr>
        <p:spPr>
          <a:xfrm>
            <a:off x="243136" y="3963400"/>
            <a:ext cx="955774" cy="581567"/>
          </a:xfrm>
          <a:prstGeom prst="rect">
            <a:avLst/>
          </a:prstGeom>
          <a:solidFill>
            <a:srgbClr val="007D7A">
              <a:alpha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7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Drivers (Needs)</a:t>
            </a:r>
          </a:p>
        </p:txBody>
      </p:sp>
      <p:grpSp>
        <p:nvGrpSpPr>
          <p:cNvPr id="155" name="Group 154">
            <a:extLst>
              <a:ext uri="{FF2B5EF4-FFF2-40B4-BE49-F238E27FC236}">
                <a16:creationId xmlns:a16="http://schemas.microsoft.com/office/drawing/2014/main" id="{1C7A4E16-AE07-4D0B-8DDB-25A76F093C7A}"/>
              </a:ext>
            </a:extLst>
          </p:cNvPr>
          <p:cNvGrpSpPr/>
          <p:nvPr/>
        </p:nvGrpSpPr>
        <p:grpSpPr>
          <a:xfrm>
            <a:off x="5895185" y="2217770"/>
            <a:ext cx="1704014" cy="2619727"/>
            <a:chOff x="7564972" y="1425800"/>
            <a:chExt cx="2272018" cy="3492969"/>
          </a:xfrm>
        </p:grpSpPr>
        <p:grpSp>
          <p:nvGrpSpPr>
            <p:cNvPr id="156" name="Group 155">
              <a:extLst>
                <a:ext uri="{FF2B5EF4-FFF2-40B4-BE49-F238E27FC236}">
                  <a16:creationId xmlns:a16="http://schemas.microsoft.com/office/drawing/2014/main" id="{D54EA21F-CEA4-4F13-9D6D-31941DFAE1F5}"/>
                </a:ext>
              </a:extLst>
            </p:cNvPr>
            <p:cNvGrpSpPr/>
            <p:nvPr/>
          </p:nvGrpSpPr>
          <p:grpSpPr>
            <a:xfrm>
              <a:off x="7564972" y="1425800"/>
              <a:ext cx="2272018" cy="3446080"/>
              <a:chOff x="7501908" y="1425800"/>
              <a:chExt cx="2272018" cy="3446080"/>
            </a:xfrm>
          </p:grpSpPr>
          <p:sp>
            <p:nvSpPr>
              <p:cNvPr id="158" name="Rectangle 157">
                <a:extLst>
                  <a:ext uri="{FF2B5EF4-FFF2-40B4-BE49-F238E27FC236}">
                    <a16:creationId xmlns:a16="http://schemas.microsoft.com/office/drawing/2014/main" id="{3A4B3701-2CB8-4CBB-AA7C-48B0C8DD215C}"/>
                  </a:ext>
                </a:extLst>
              </p:cNvPr>
              <p:cNvSpPr/>
              <p:nvPr/>
            </p:nvSpPr>
            <p:spPr>
              <a:xfrm rot="16200000">
                <a:off x="6919904" y="2029704"/>
                <a:ext cx="1723504" cy="549061"/>
              </a:xfrm>
              <a:prstGeom prst="rect">
                <a:avLst/>
              </a:prstGeom>
              <a:solidFill>
                <a:srgbClr val="1C7A84"/>
              </a:solidFill>
              <a:ln w="3810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INDUSTRY CORDINATION  AND ENABLEMENT</a:t>
                </a:r>
              </a:p>
            </p:txBody>
          </p:sp>
          <p:sp>
            <p:nvSpPr>
              <p:cNvPr id="159" name="Rectangle 158">
                <a:extLst>
                  <a:ext uri="{FF2B5EF4-FFF2-40B4-BE49-F238E27FC236}">
                    <a16:creationId xmlns:a16="http://schemas.microsoft.com/office/drawing/2014/main" id="{11D2A3AA-5E3D-4FA4-9BA9-29AEA6FCAA0B}"/>
                  </a:ext>
                </a:extLst>
              </p:cNvPr>
              <p:cNvSpPr/>
              <p:nvPr/>
            </p:nvSpPr>
            <p:spPr>
              <a:xfrm rot="16200000">
                <a:off x="7838000" y="2919274"/>
                <a:ext cx="3429400" cy="442452"/>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MARITIME CENTRRFE MILESTONES </a:t>
                </a:r>
              </a:p>
            </p:txBody>
          </p:sp>
          <p:sp>
            <p:nvSpPr>
              <p:cNvPr id="160" name="Rectangle 159">
                <a:extLst>
                  <a:ext uri="{FF2B5EF4-FFF2-40B4-BE49-F238E27FC236}">
                    <a16:creationId xmlns:a16="http://schemas.microsoft.com/office/drawing/2014/main" id="{11F52DC8-9835-46FD-90EB-1A5CA78FB0EB}"/>
                  </a:ext>
                </a:extLst>
              </p:cNvPr>
              <p:cNvSpPr/>
              <p:nvPr/>
            </p:nvSpPr>
            <p:spPr>
              <a:xfrm rot="16200000">
                <a:off x="7273350" y="2934988"/>
                <a:ext cx="3429400" cy="442452"/>
              </a:xfrm>
              <a:prstGeom prst="rect">
                <a:avLst/>
              </a:prstGeom>
              <a:solidFill>
                <a:srgbClr val="1C7A84"/>
              </a:solidFill>
              <a:ln w="12700" cap="flat" cmpd="sng" algn="ctr">
                <a:solidFill>
                  <a:srgbClr val="4472C4">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WORLD CLASS – policy, standards, systems</a:t>
                </a:r>
              </a:p>
            </p:txBody>
          </p:sp>
          <p:sp>
            <p:nvSpPr>
              <p:cNvPr id="161" name="Rectangle 160">
                <a:extLst>
                  <a:ext uri="{FF2B5EF4-FFF2-40B4-BE49-F238E27FC236}">
                    <a16:creationId xmlns:a16="http://schemas.microsoft.com/office/drawing/2014/main" id="{53F5ED0A-A6C6-45A0-B7D5-C35392CE49C3}"/>
                  </a:ext>
                </a:extLst>
              </p:cNvPr>
              <p:cNvSpPr/>
              <p:nvPr/>
            </p:nvSpPr>
            <p:spPr>
              <a:xfrm rot="16200000">
                <a:off x="6934267" y="3755176"/>
                <a:ext cx="1684345" cy="549064"/>
              </a:xfrm>
              <a:prstGeom prst="rect">
                <a:avLst/>
              </a:prstGeom>
              <a:solidFill>
                <a:srgbClr val="1C7A84"/>
              </a:solidFill>
              <a:ln w="28575"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EFFICIENT, EFFECTIVE , WELL GOVERNED</a:t>
                </a:r>
              </a:p>
            </p:txBody>
          </p:sp>
          <p:sp>
            <p:nvSpPr>
              <p:cNvPr id="162" name="Rectangle 161">
                <a:extLst>
                  <a:ext uri="{FF2B5EF4-FFF2-40B4-BE49-F238E27FC236}">
                    <a16:creationId xmlns:a16="http://schemas.microsoft.com/office/drawing/2014/main" id="{454DFA68-C787-4CAD-9DB6-52E5CC87B2E0}"/>
                  </a:ext>
                </a:extLst>
              </p:cNvPr>
              <p:cNvSpPr/>
              <p:nvPr/>
            </p:nvSpPr>
            <p:spPr>
              <a:xfrm rot="16200000">
                <a:off x="7531276" y="2028736"/>
                <a:ext cx="1723504" cy="549061"/>
              </a:xfrm>
              <a:prstGeom prst="rect">
                <a:avLst/>
              </a:prstGeom>
              <a:solidFill>
                <a:srgbClr val="1C7A84"/>
              </a:solidFill>
              <a:ln w="3810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Compliant , Competitive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Credible, cohesive </a:t>
                </a:r>
              </a:p>
            </p:txBody>
          </p:sp>
        </p:grpSp>
        <p:sp>
          <p:nvSpPr>
            <p:cNvPr id="157" name="Rectangle 156">
              <a:extLst>
                <a:ext uri="{FF2B5EF4-FFF2-40B4-BE49-F238E27FC236}">
                  <a16:creationId xmlns:a16="http://schemas.microsoft.com/office/drawing/2014/main" id="{D98EE40D-4276-4822-A458-DE1F9339DBED}"/>
                </a:ext>
              </a:extLst>
            </p:cNvPr>
            <p:cNvSpPr/>
            <p:nvPr/>
          </p:nvSpPr>
          <p:spPr>
            <a:xfrm rot="16200000">
              <a:off x="7598943" y="3782486"/>
              <a:ext cx="1723504" cy="549061"/>
            </a:xfrm>
            <a:prstGeom prst="rect">
              <a:avLst/>
            </a:prstGeom>
            <a:solidFill>
              <a:srgbClr val="1C7A84"/>
            </a:solidFill>
            <a:ln w="38100" cap="flat" cmpd="sng" algn="ctr">
              <a:solidFill>
                <a:sysClr val="window" lastClr="FF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Compliant , Competitive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ZA" sz="825"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Credible, cohesive </a:t>
              </a:r>
            </a:p>
          </p:txBody>
        </p:sp>
      </p:grpSp>
      <p:sp>
        <p:nvSpPr>
          <p:cNvPr id="163" name="TextBox 162"/>
          <p:cNvSpPr txBox="1"/>
          <p:nvPr/>
        </p:nvSpPr>
        <p:spPr>
          <a:xfrm>
            <a:off x="66875" y="121191"/>
            <a:ext cx="7151051" cy="994172"/>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3850" b="1" kern="1200" dirty="0">
                <a:solidFill>
                  <a:schemeClr val="tx2">
                    <a:lumMod val="75000"/>
                  </a:schemeClr>
                </a:solidFill>
                <a:latin typeface="Arial Black" panose="020B0604020202020204" pitchFamily="34" charset="0"/>
                <a:ea typeface="+mj-ea"/>
                <a:cs typeface="Arial Black" panose="020B0604020202020204" pitchFamily="34" charset="0"/>
              </a:rPr>
              <a:t>OUR STRATEGY JOURNEY TO THE VISION </a:t>
            </a:r>
          </a:p>
        </p:txBody>
      </p:sp>
    </p:spTree>
    <p:extLst>
      <p:ext uri="{BB962C8B-B14F-4D97-AF65-F5344CB8AC3E}">
        <p14:creationId xmlns:p14="http://schemas.microsoft.com/office/powerpoint/2010/main" val="303408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3"/>
          <p:cNvSpPr txBox="1">
            <a:spLocks noChangeArrowheads="1"/>
          </p:cNvSpPr>
          <p:nvPr/>
        </p:nvSpPr>
        <p:spPr>
          <a:xfrm>
            <a:off x="79513" y="1462013"/>
            <a:ext cx="8786191" cy="1151744"/>
          </a:xfrm>
          <a:prstGeom prst="rect">
            <a:avLst/>
          </a:prstGeom>
        </p:spPr>
        <p:txBody>
          <a:bodyPr/>
          <a:lstStyle/>
          <a:p>
            <a:pPr defTabSz="1007943" fontAlgn="base">
              <a:lnSpc>
                <a:spcPct val="90000"/>
              </a:lnSpc>
              <a:spcBef>
                <a:spcPct val="0"/>
              </a:spcBef>
              <a:spcAft>
                <a:spcPts val="1571"/>
              </a:spcAft>
              <a:buSzPct val="60000"/>
              <a:defRPr/>
            </a:pPr>
            <a:r>
              <a:rPr lang="en-ZA" sz="1400" dirty="0">
                <a:solidFill>
                  <a:prstClr val="white"/>
                </a:solidFill>
                <a:latin typeface="Arial" panose="020B0604020202020204" pitchFamily="34" charset="0"/>
                <a:cs typeface="Arial" panose="020B0604020202020204" pitchFamily="34" charset="0"/>
              </a:rPr>
              <a:t>The Board of SAMSA is the Accounting Authority in terms of the PFMA, 1999. The Board consists of: </a:t>
            </a:r>
          </a:p>
          <a:p>
            <a:pPr defTabSz="1007943" fontAlgn="base">
              <a:lnSpc>
                <a:spcPct val="90000"/>
              </a:lnSpc>
              <a:spcBef>
                <a:spcPct val="0"/>
              </a:spcBef>
              <a:spcAft>
                <a:spcPts val="1571"/>
              </a:spcAft>
              <a:buSzPct val="60000"/>
              <a:defRPr/>
            </a:pPr>
            <a:r>
              <a:rPr lang="en-ZA" sz="1400" dirty="0">
                <a:solidFill>
                  <a:prstClr val="white"/>
                </a:solidFill>
                <a:latin typeface="Arial" panose="020B0604020202020204" pitchFamily="34" charset="0"/>
                <a:cs typeface="Arial" panose="020B0604020202020204" pitchFamily="34" charset="0"/>
              </a:rPr>
              <a:t> </a:t>
            </a:r>
            <a:r>
              <a:rPr lang="en-ZA" sz="1400" b="1" dirty="0">
                <a:solidFill>
                  <a:prstClr val="white"/>
                </a:solidFill>
                <a:latin typeface="Arial" panose="020B0604020202020204" pitchFamily="34" charset="0"/>
                <a:cs typeface="Arial" panose="020B0604020202020204" pitchFamily="34" charset="0"/>
              </a:rPr>
              <a:t>5 Members</a:t>
            </a:r>
          </a:p>
          <a:p>
            <a:pPr marL="314982" lvl="1" indent="-314982" defTabSz="1007943" fontAlgn="base">
              <a:lnSpc>
                <a:spcPct val="90000"/>
              </a:lnSpc>
              <a:spcBef>
                <a:spcPct val="0"/>
              </a:spcBef>
              <a:spcAft>
                <a:spcPts val="1254"/>
              </a:spcAft>
              <a:buSzPct val="60000"/>
              <a:buFont typeface="Wingdings" panose="05000000000000000000" pitchFamily="2" charset="2"/>
              <a:buChar char="Ø"/>
              <a:defRPr/>
            </a:pPr>
            <a:r>
              <a:rPr lang="en-ZA" sz="1400" dirty="0">
                <a:solidFill>
                  <a:prstClr val="white"/>
                </a:solidFill>
                <a:latin typeface="Arial" panose="020B0604020202020204" pitchFamily="34" charset="0"/>
                <a:cs typeface="Arial" panose="020B0604020202020204" pitchFamily="34" charset="0"/>
              </a:rPr>
              <a:t>Chairperson , </a:t>
            </a:r>
            <a:r>
              <a:rPr lang="en-ZA" sz="1400" dirty="0">
                <a:solidFill>
                  <a:schemeClr val="tx2">
                    <a:lumMod val="75000"/>
                  </a:schemeClr>
                </a:solidFill>
                <a:latin typeface="Arial" panose="020B0604020202020204" pitchFamily="34" charset="0"/>
                <a:cs typeface="Arial" panose="020B0604020202020204" pitchFamily="34" charset="0"/>
              </a:rPr>
              <a:t>Deputy Chairperson ( Vacant) </a:t>
            </a:r>
            <a:r>
              <a:rPr lang="en-ZA" sz="1400" dirty="0">
                <a:solidFill>
                  <a:prstClr val="white"/>
                </a:solidFill>
                <a:latin typeface="Arial" panose="020B0604020202020204" pitchFamily="34" charset="0"/>
                <a:cs typeface="Arial" panose="020B0604020202020204" pitchFamily="34" charset="0"/>
              </a:rPr>
              <a:t>&amp; 3 Other members</a:t>
            </a:r>
          </a:p>
          <a:p>
            <a:pPr defTabSz="1007943" fontAlgn="base">
              <a:lnSpc>
                <a:spcPct val="90000"/>
              </a:lnSpc>
              <a:spcBef>
                <a:spcPct val="0"/>
              </a:spcBef>
              <a:spcAft>
                <a:spcPts val="1571"/>
              </a:spcAft>
              <a:buSzPct val="60000"/>
              <a:defRPr/>
            </a:pPr>
            <a:endParaRPr lang="en-ZA" sz="1400" dirty="0">
              <a:solidFill>
                <a:prstClr val="white"/>
              </a:solidFill>
              <a:latin typeface="Helvetica"/>
              <a:cs typeface="Helvetica"/>
            </a:endParaRPr>
          </a:p>
        </p:txBody>
      </p:sp>
      <p:graphicFrame>
        <p:nvGraphicFramePr>
          <p:cNvPr id="19" name="Chart 4"/>
          <p:cNvGraphicFramePr>
            <a:graphicFrameLocks/>
          </p:cNvGraphicFramePr>
          <p:nvPr>
            <p:extLst>
              <p:ext uri="{D42A27DB-BD31-4B8C-83A1-F6EECF244321}">
                <p14:modId xmlns:p14="http://schemas.microsoft.com/office/powerpoint/2010/main" val="3187617954"/>
              </p:ext>
            </p:extLst>
          </p:nvPr>
        </p:nvGraphicFramePr>
        <p:xfrm>
          <a:off x="1366353" y="2708168"/>
          <a:ext cx="5583087" cy="4025536"/>
        </p:xfrm>
        <a:graphic>
          <a:graphicData uri="http://schemas.openxmlformats.org/presentationml/2006/ole">
            <mc:AlternateContent xmlns:mc="http://schemas.openxmlformats.org/markup-compatibility/2006">
              <mc:Choice xmlns:v="urn:schemas-microsoft-com:vml" Requires="v">
                <p:oleObj spid="_x0000_s1025" name="Chart" r:id="rId4" imgW="5429393" imgH="4029179" progId="Excel.Chart.8">
                  <p:embed/>
                </p:oleObj>
              </mc:Choice>
              <mc:Fallback>
                <p:oleObj name="Chart" r:id="rId4" imgW="5429393" imgH="4029179" progId="Excel.Chart.8">
                  <p:embed/>
                  <p:pic>
                    <p:nvPicPr>
                      <p:cNvPr id="19" name="Chart 4"/>
                      <p:cNvPicPr>
                        <a:picLocks noChangeArrowheads="1"/>
                      </p:cNvPicPr>
                      <p:nvPr/>
                    </p:nvPicPr>
                    <p:blipFill>
                      <a:blip r:embed="rId5"/>
                      <a:srcRect/>
                      <a:stretch>
                        <a:fillRect/>
                      </a:stretch>
                    </p:blipFill>
                    <p:spPr bwMode="auto">
                      <a:xfrm>
                        <a:off x="1366353" y="2708168"/>
                        <a:ext cx="5583087" cy="4025536"/>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28E02BAE-2C6C-9147-835C-F69F93AA483B}"/>
              </a:ext>
            </a:extLst>
          </p:cNvPr>
          <p:cNvSpPr txBox="1"/>
          <p:nvPr/>
        </p:nvSpPr>
        <p:spPr>
          <a:xfrm>
            <a:off x="523938" y="190394"/>
            <a:ext cx="6425502" cy="994172"/>
          </a:xfrm>
          <a:prstGeom prst="rect">
            <a:avLst/>
          </a:prstGeom>
        </p:spPr>
        <p:txBody>
          <a:bodyPr vert="horz" lIns="91440" tIns="45720" rIns="91440" bIns="45720" rtlCol="0" anchor="ctr">
            <a:normAutofit fontScale="92500"/>
          </a:bodyPr>
          <a:lstStyle/>
          <a:p>
            <a:pPr defTabSz="914400">
              <a:lnSpc>
                <a:spcPct val="90000"/>
              </a:lnSpc>
              <a:spcBef>
                <a:spcPct val="0"/>
              </a:spcBef>
              <a:spcAft>
                <a:spcPts val="600"/>
              </a:spcAft>
            </a:pPr>
            <a:r>
              <a:rPr lang="en-US" sz="3850" b="1" kern="1200" dirty="0">
                <a:solidFill>
                  <a:schemeClr val="bg1"/>
                </a:solidFill>
                <a:latin typeface="Arial Black" panose="020B0604020202020204" pitchFamily="34" charset="0"/>
                <a:ea typeface="+mj-ea"/>
                <a:cs typeface="Arial Black" panose="020B0604020202020204" pitchFamily="34" charset="0"/>
              </a:rPr>
              <a:t>CORPORATE OVERVIEW</a:t>
            </a:r>
          </a:p>
        </p:txBody>
      </p:sp>
      <p:sp>
        <p:nvSpPr>
          <p:cNvPr id="15" name="Title 1">
            <a:extLst>
              <a:ext uri="{FF2B5EF4-FFF2-40B4-BE49-F238E27FC236}">
                <a16:creationId xmlns:a16="http://schemas.microsoft.com/office/drawing/2014/main" id="{09AACBA6-352A-4A4B-8F44-6E231F20522A}"/>
              </a:ext>
            </a:extLst>
          </p:cNvPr>
          <p:cNvSpPr txBox="1">
            <a:spLocks/>
          </p:cNvSpPr>
          <p:nvPr/>
        </p:nvSpPr>
        <p:spPr>
          <a:xfrm>
            <a:off x="149087" y="953733"/>
            <a:ext cx="4085211" cy="46166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2800" kern="1200">
                <a:solidFill>
                  <a:srgbClr val="1D656C"/>
                </a:solidFill>
                <a:latin typeface="Helvetica"/>
                <a:ea typeface="+mj-ea"/>
                <a:cs typeface="Helvetica"/>
              </a:defRPr>
            </a:lvl1pPr>
          </a:lstStyle>
          <a:p>
            <a:pPr lvl="0">
              <a:defRPr/>
            </a:pPr>
            <a:r>
              <a:rPr lang="en-ZA" dirty="0">
                <a:solidFill>
                  <a:schemeClr val="tx2">
                    <a:lumMod val="75000"/>
                  </a:schemeClr>
                </a:solidFill>
                <a:latin typeface="Arial" panose="020B0604020202020204" pitchFamily="34" charset="0"/>
                <a:cs typeface="Arial" panose="020B0604020202020204" pitchFamily="34" charset="0"/>
              </a:rPr>
              <a:t>BOARD </a:t>
            </a:r>
            <a:r>
              <a:rPr lang="en-ZA" b="1" dirty="0">
                <a:solidFill>
                  <a:schemeClr val="tx2">
                    <a:lumMod val="75000"/>
                  </a:schemeClr>
                </a:solidFill>
                <a:latin typeface="Arial" panose="020B0604020202020204" pitchFamily="34" charset="0"/>
                <a:cs typeface="Arial" panose="020B0604020202020204" pitchFamily="34" charset="0"/>
              </a:rPr>
              <a:t>STATUS </a:t>
            </a:r>
          </a:p>
        </p:txBody>
      </p:sp>
      <p:pic>
        <p:nvPicPr>
          <p:cNvPr id="16" name="Picture 15">
            <a:extLst>
              <a:ext uri="{FF2B5EF4-FFF2-40B4-BE49-F238E27FC236}">
                <a16:creationId xmlns:a16="http://schemas.microsoft.com/office/drawing/2014/main" id="{9D71A743-07BF-AF4E-BCDF-27776BC3187E}"/>
              </a:ext>
            </a:extLst>
          </p:cNvPr>
          <p:cNvPicPr>
            <a:picLocks noChangeAspect="1"/>
          </p:cNvPicPr>
          <p:nvPr/>
        </p:nvPicPr>
        <p:blipFill>
          <a:blip r:embed="rId6"/>
          <a:stretch>
            <a:fillRect/>
          </a:stretch>
        </p:blipFill>
        <p:spPr>
          <a:xfrm>
            <a:off x="8079106" y="5415035"/>
            <a:ext cx="964428" cy="1252065"/>
          </a:xfrm>
          <a:prstGeom prst="rect">
            <a:avLst/>
          </a:prstGeom>
        </p:spPr>
      </p:pic>
    </p:spTree>
    <p:extLst>
      <p:ext uri="{BB962C8B-B14F-4D97-AF65-F5344CB8AC3E}">
        <p14:creationId xmlns:p14="http://schemas.microsoft.com/office/powerpoint/2010/main" val="158861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84CD2AB-87CD-FD41-9F51-2DDFF004BB00}"/>
              </a:ext>
            </a:extLst>
          </p:cNvPr>
          <p:cNvSpPr txBox="1"/>
          <p:nvPr/>
        </p:nvSpPr>
        <p:spPr>
          <a:xfrm>
            <a:off x="56323" y="3429000"/>
            <a:ext cx="2781204" cy="27432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800" b="1" dirty="0">
                <a:solidFill>
                  <a:prstClr val="white"/>
                </a:solidFill>
                <a:latin typeface="Arial" panose="020B0604020202020204" pitchFamily="34" charset="0"/>
                <a:cs typeface="Arial" panose="020B0604020202020204" pitchFamily="34" charset="0"/>
              </a:rPr>
              <a:t>Our Corporate Performance Status </a:t>
            </a:r>
          </a:p>
        </p:txBody>
      </p:sp>
      <p:pic>
        <p:nvPicPr>
          <p:cNvPr id="10" name="Picture 9">
            <a:extLst>
              <a:ext uri="{FF2B5EF4-FFF2-40B4-BE49-F238E27FC236}">
                <a16:creationId xmlns:a16="http://schemas.microsoft.com/office/drawing/2014/main" id="{0B5127CC-1809-9246-85F6-E0AA2FC75CEC}"/>
              </a:ext>
            </a:extLst>
          </p:cNvPr>
          <p:cNvPicPr>
            <a:picLocks noChangeAspect="1"/>
          </p:cNvPicPr>
          <p:nvPr/>
        </p:nvPicPr>
        <p:blipFill>
          <a:blip r:embed="rId2"/>
          <a:stretch>
            <a:fillRect/>
          </a:stretch>
        </p:blipFill>
        <p:spPr>
          <a:xfrm>
            <a:off x="1051703" y="1885950"/>
            <a:ext cx="873448" cy="1142201"/>
          </a:xfrm>
          <a:prstGeom prst="rect">
            <a:avLst/>
          </a:prstGeom>
        </p:spPr>
      </p:pic>
      <p:sp>
        <p:nvSpPr>
          <p:cNvPr id="8" name="Text Box 5"/>
          <p:cNvSpPr txBox="1">
            <a:spLocks noChangeArrowheads="1"/>
          </p:cNvSpPr>
          <p:nvPr/>
        </p:nvSpPr>
        <p:spPr bwMode="auto">
          <a:xfrm>
            <a:off x="2898475" y="64604"/>
            <a:ext cx="6245525" cy="6728791"/>
          </a:xfrm>
          <a:prstGeom prst="rect">
            <a:avLst/>
          </a:prstGeom>
        </p:spPr>
        <p:txBody>
          <a:bodyPr vert="horz" lIns="91440" tIns="45720" rIns="91440" bIns="45720" rtlCol="0" anchor="ctr">
            <a:normAutofit fontScale="25000" lnSpcReduction="20000"/>
          </a:bodyPr>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defTabSz="914400">
              <a:lnSpc>
                <a:spcPct val="120000"/>
              </a:lnSpc>
              <a:spcAft>
                <a:spcPts val="600"/>
              </a:spcAft>
              <a:defRPr/>
            </a:pPr>
            <a:endParaRPr lang="en-ZA" altLang="en-US" sz="4200" dirty="0">
              <a:solidFill>
                <a:srgbClr val="44546A">
                  <a:lumMod val="75000"/>
                </a:srgbClr>
              </a:solidFill>
              <a:cs typeface="Arial" panose="020B0604020202020204" pitchFamily="34" charset="0"/>
            </a:endParaRPr>
          </a:p>
          <a:p>
            <a:pPr marL="457200" indent="-457200" defTabSz="914400">
              <a:lnSpc>
                <a:spcPct val="120000"/>
              </a:lnSpc>
              <a:spcAft>
                <a:spcPts val="600"/>
              </a:spcAft>
              <a:buFont typeface="Wingdings" panose="05000000000000000000" pitchFamily="2" charset="2"/>
              <a:buChar char="q"/>
              <a:defRPr/>
            </a:pPr>
            <a:endParaRPr lang="en-ZA" altLang="en-US" sz="4200" dirty="0">
              <a:solidFill>
                <a:srgbClr val="44546A">
                  <a:lumMod val="75000"/>
                </a:srgbClr>
              </a:solidFill>
              <a:cs typeface="Arial" panose="020B0604020202020204" pitchFamily="34" charset="0"/>
            </a:endParaRPr>
          </a:p>
          <a:p>
            <a:pPr marL="457200" indent="-457200" defTabSz="914400">
              <a:lnSpc>
                <a:spcPct val="120000"/>
              </a:lnSpc>
              <a:spcAft>
                <a:spcPts val="600"/>
              </a:spcAft>
              <a:buFont typeface="Wingdings" panose="05000000000000000000" pitchFamily="2" charset="2"/>
              <a:buChar char="q"/>
              <a:defRPr/>
            </a:pPr>
            <a:r>
              <a:rPr lang="en-ZA" altLang="en-US" sz="4200" dirty="0">
                <a:solidFill>
                  <a:srgbClr val="44546A">
                    <a:lumMod val="75000"/>
                  </a:srgbClr>
                </a:solidFill>
                <a:cs typeface="Arial" panose="020B0604020202020204" pitchFamily="34" charset="0"/>
              </a:rPr>
              <a:t>SAMSA achieved </a:t>
            </a:r>
            <a:r>
              <a:rPr lang="en-ZA" altLang="en-US" sz="4200" b="1" dirty="0">
                <a:solidFill>
                  <a:srgbClr val="44546A">
                    <a:lumMod val="75000"/>
                  </a:srgbClr>
                </a:solidFill>
                <a:cs typeface="Arial" panose="020B0604020202020204" pitchFamily="34" charset="0"/>
              </a:rPr>
              <a:t>62% of its predetermined objectives indicators </a:t>
            </a:r>
            <a:r>
              <a:rPr lang="en-ZA" altLang="en-US" sz="4200" dirty="0">
                <a:solidFill>
                  <a:srgbClr val="44546A">
                    <a:lumMod val="75000"/>
                  </a:srgbClr>
                </a:solidFill>
                <a:cs typeface="Arial" panose="020B0604020202020204" pitchFamily="34" charset="0"/>
              </a:rPr>
              <a:t>in line with National Treasury regulations on performance. SAMSA continues to build on the successes of a turnaround strategy implemented in the previous financial period</a:t>
            </a:r>
          </a:p>
          <a:p>
            <a:pPr marL="457200" lvl="0" indent="-457200" defTabSz="914400">
              <a:lnSpc>
                <a:spcPct val="120000"/>
              </a:lnSpc>
              <a:spcAft>
                <a:spcPts val="600"/>
              </a:spcAft>
              <a:buFont typeface="Wingdings" panose="05000000000000000000" pitchFamily="2" charset="2"/>
              <a:buChar char="q"/>
              <a:defRPr/>
            </a:pPr>
            <a:r>
              <a:rPr lang="en-GB" sz="4200" dirty="0">
                <a:solidFill>
                  <a:srgbClr val="44546A">
                    <a:lumMod val="75000"/>
                  </a:srgbClr>
                </a:solidFill>
                <a:cs typeface="Arial" panose="020B0604020202020204" pitchFamily="34" charset="0"/>
              </a:rPr>
              <a:t>In South Africa there </a:t>
            </a:r>
            <a:r>
              <a:rPr lang="en-GB" sz="4200" b="1" dirty="0">
                <a:solidFill>
                  <a:srgbClr val="44546A">
                    <a:lumMod val="75000"/>
                  </a:srgbClr>
                </a:solidFill>
                <a:cs typeface="Arial" panose="020B0604020202020204" pitchFamily="34" charset="0"/>
              </a:rPr>
              <a:t>were zero ship losses recorded for the fifth consecutive year</a:t>
            </a:r>
            <a:r>
              <a:rPr lang="en-GB" sz="4200" dirty="0">
                <a:solidFill>
                  <a:srgbClr val="44546A">
                    <a:lumMod val="75000"/>
                  </a:srgbClr>
                </a:solidFill>
                <a:cs typeface="Arial" panose="020B0604020202020204" pitchFamily="34" charset="0"/>
              </a:rPr>
              <a:t> with the maritime incidents rates also declining significantly due to continued continuous work to ensure that all stakeholders observe applicable maritime safety, security and pollution legislation and regulations.</a:t>
            </a:r>
          </a:p>
          <a:p>
            <a:pPr marL="457200" lvl="0" indent="-457200" defTabSz="914400">
              <a:lnSpc>
                <a:spcPct val="120000"/>
              </a:lnSpc>
              <a:spcAft>
                <a:spcPts val="600"/>
              </a:spcAft>
              <a:buFont typeface="Wingdings" panose="05000000000000000000" pitchFamily="2" charset="2"/>
              <a:buChar char="q"/>
              <a:defRPr/>
            </a:pPr>
            <a:r>
              <a:rPr lang="en-ZA" sz="4200" b="1" dirty="0">
                <a:solidFill>
                  <a:srgbClr val="44546A">
                    <a:lumMod val="75000"/>
                  </a:srgbClr>
                </a:solidFill>
                <a:cs typeface="Arial" panose="020B0604020202020204" pitchFamily="34" charset="0"/>
              </a:rPr>
              <a:t>188 lives </a:t>
            </a:r>
            <a:r>
              <a:rPr lang="en-ZA" sz="4200" dirty="0">
                <a:solidFill>
                  <a:srgbClr val="44546A">
                    <a:lumMod val="75000"/>
                  </a:srgbClr>
                </a:solidFill>
                <a:cs typeface="Arial" panose="020B0604020202020204" pitchFamily="34" charset="0"/>
              </a:rPr>
              <a:t>were saved through the Maritime Rescue Co-ordination Centre (MRCC), a part of the SAMSA Centre for Sea Watch and Response, which monitors the coast from a safety and security perspective and environmental issues as well as monitoring the implementation of international standards for Aids to navigation. </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South Africa maintained its </a:t>
            </a:r>
            <a:r>
              <a:rPr lang="en-ZA" sz="4200" b="1" dirty="0">
                <a:solidFill>
                  <a:srgbClr val="44546A">
                    <a:lumMod val="75000"/>
                  </a:srgbClr>
                </a:solidFill>
                <a:cs typeface="Arial" panose="020B0604020202020204" pitchFamily="34" charset="0"/>
              </a:rPr>
              <a:t>STCW White List status </a:t>
            </a:r>
            <a:r>
              <a:rPr lang="en-ZA" sz="4200" dirty="0">
                <a:solidFill>
                  <a:srgbClr val="44546A">
                    <a:lumMod val="75000"/>
                  </a:srgbClr>
                </a:solidFill>
                <a:cs typeface="Arial" panose="020B0604020202020204" pitchFamily="34" charset="0"/>
              </a:rPr>
              <a:t>which provide a platform with which as a country may negotiate with other countries to permit (on signing of a Memorandum of Understanding - MOU) seafarers from that country to work on ships flying the flag of that Party. South African certificates are recognised, through these MOU’s by at least 25 Parties to the STCW Convention increasing the employability of our seafarers across the globe. </a:t>
            </a:r>
          </a:p>
          <a:p>
            <a:pPr marL="457200" lvl="0" indent="-457200" defTabSz="914400">
              <a:lnSpc>
                <a:spcPct val="120000"/>
              </a:lnSpc>
              <a:spcAft>
                <a:spcPts val="600"/>
              </a:spcAft>
              <a:buFont typeface="Wingdings" panose="05000000000000000000" pitchFamily="2" charset="2"/>
              <a:buChar char="q"/>
              <a:defRPr/>
            </a:pPr>
            <a:r>
              <a:rPr lang="en-ZA" sz="4200" b="1" dirty="0">
                <a:solidFill>
                  <a:srgbClr val="44546A">
                    <a:lumMod val="75000"/>
                  </a:srgbClr>
                </a:solidFill>
                <a:cs typeface="Arial" panose="020B0604020202020204" pitchFamily="34" charset="0"/>
              </a:rPr>
              <a:t>Unqualified Audit Opinion </a:t>
            </a:r>
            <a:r>
              <a:rPr lang="en-ZA" sz="4200" dirty="0">
                <a:solidFill>
                  <a:srgbClr val="44546A">
                    <a:lumMod val="75000"/>
                  </a:srgbClr>
                </a:solidFill>
                <a:cs typeface="Arial" panose="020B0604020202020204" pitchFamily="34" charset="0"/>
              </a:rPr>
              <a:t>for the 2021-22 financial period .</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Financial Net Profit of </a:t>
            </a:r>
            <a:r>
              <a:rPr lang="en-ZA" sz="4200" b="1" dirty="0">
                <a:solidFill>
                  <a:srgbClr val="44546A">
                    <a:lumMod val="75000"/>
                  </a:srgbClr>
                </a:solidFill>
                <a:cs typeface="Arial" panose="020B0604020202020204" pitchFamily="34" charset="0"/>
              </a:rPr>
              <a:t>R32,1 Million compared to an net deficit of (18,9 million ) last year</a:t>
            </a:r>
          </a:p>
          <a:p>
            <a:pPr marL="457200" lvl="0" indent="-457200" defTabSz="914400">
              <a:lnSpc>
                <a:spcPct val="120000"/>
              </a:lnSpc>
              <a:spcAft>
                <a:spcPts val="600"/>
              </a:spcAft>
              <a:buFont typeface="Wingdings" panose="05000000000000000000" pitchFamily="2" charset="2"/>
              <a:buChar char="q"/>
              <a:defRPr/>
            </a:pPr>
            <a:r>
              <a:rPr lang="en-ZA" sz="4200" b="1" dirty="0">
                <a:solidFill>
                  <a:srgbClr val="44546A">
                    <a:lumMod val="75000"/>
                  </a:srgbClr>
                </a:solidFill>
                <a:cs typeface="Arial" panose="020B0604020202020204" pitchFamily="34" charset="0"/>
              </a:rPr>
              <a:t>Launched and started implementing the Inland Waterways Small Vessels Strategy</a:t>
            </a:r>
          </a:p>
          <a:p>
            <a:pPr marL="457200" lvl="0" indent="-457200" defTabSz="914400">
              <a:lnSpc>
                <a:spcPct val="120000"/>
              </a:lnSpc>
              <a:spcAft>
                <a:spcPts val="600"/>
              </a:spcAft>
              <a:buFont typeface="Wingdings" panose="05000000000000000000" pitchFamily="2" charset="2"/>
              <a:buChar char="q"/>
              <a:defRPr/>
            </a:pPr>
            <a:r>
              <a:rPr lang="en-ZA" sz="4200" b="1" dirty="0">
                <a:solidFill>
                  <a:srgbClr val="44546A">
                    <a:lumMod val="75000"/>
                  </a:srgbClr>
                </a:solidFill>
                <a:cs typeface="Arial" panose="020B0604020202020204" pitchFamily="34" charset="0"/>
              </a:rPr>
              <a:t>Total Net Assets increased by 46.6%  to R 108 million </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Launched Flag State Concentrated Inspection Campaigns in Oct 2021</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2 Merchant vessels registered onto the South Africa Ship Register </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Seven Small, Medium and Micro Enterprises (SMMEs) assisted into the Maritime Industry</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132 permanent jobs created against a target of 300 jobs </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SMALL-SCALE FISHERS INCUBATION FOR IDENTIFIED COOPERATIVES IN THE EASTERN CAPE AND KWAZULU NATAL. The programme is aimed at capacitating employed and unemployed Small-scale Fishers, more those located within cooperatives, in the provinces of the Eastern Cape and </a:t>
            </a:r>
            <a:r>
              <a:rPr lang="en-ZA" sz="4200" dirty="0" err="1">
                <a:solidFill>
                  <a:srgbClr val="44546A">
                    <a:lumMod val="75000"/>
                  </a:srgbClr>
                </a:solidFill>
                <a:cs typeface="Arial" panose="020B0604020202020204" pitchFamily="34" charset="0"/>
              </a:rPr>
              <a:t>KwaZulu</a:t>
            </a:r>
            <a:r>
              <a:rPr lang="en-ZA" sz="4200" dirty="0">
                <a:solidFill>
                  <a:srgbClr val="44546A">
                    <a:lumMod val="75000"/>
                  </a:srgbClr>
                </a:solidFill>
                <a:cs typeface="Arial" panose="020B0604020202020204" pitchFamily="34" charset="0"/>
              </a:rPr>
              <a:t> Natal</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100% Reduction in fruitless and wasteful expenditure</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75% reduction in irregular expenditure</a:t>
            </a:r>
          </a:p>
          <a:p>
            <a:pPr marL="457200" lvl="0" indent="-457200" defTabSz="914400">
              <a:lnSpc>
                <a:spcPct val="120000"/>
              </a:lnSpc>
              <a:spcAft>
                <a:spcPts val="600"/>
              </a:spcAft>
              <a:buFont typeface="Wingdings" panose="05000000000000000000" pitchFamily="2" charset="2"/>
              <a:buChar char="q"/>
              <a:defRPr/>
            </a:pPr>
            <a:r>
              <a:rPr lang="en-ZA" sz="4200" dirty="0">
                <a:solidFill>
                  <a:srgbClr val="44546A">
                    <a:lumMod val="75000"/>
                  </a:srgbClr>
                </a:solidFill>
                <a:cs typeface="Arial" panose="020B0604020202020204" pitchFamily="34" charset="0"/>
              </a:rPr>
              <a:t>Social and Ethics Committee established </a:t>
            </a:r>
          </a:p>
          <a:p>
            <a:pPr marL="457200" lvl="0" indent="-457200" defTabSz="914400">
              <a:lnSpc>
                <a:spcPct val="120000"/>
              </a:lnSpc>
              <a:spcAft>
                <a:spcPts val="600"/>
              </a:spcAft>
              <a:buFont typeface="Wingdings" panose="05000000000000000000" pitchFamily="2" charset="2"/>
              <a:buChar char="q"/>
              <a:defRPr/>
            </a:pPr>
            <a:endParaRPr lang="en-ZA" sz="4200" dirty="0">
              <a:solidFill>
                <a:srgbClr val="44546A">
                  <a:lumMod val="75000"/>
                </a:srgbClr>
              </a:solidFill>
              <a:cs typeface="Arial" panose="020B0604020202020204" pitchFamily="34" charset="0"/>
            </a:endParaRPr>
          </a:p>
          <a:p>
            <a:pPr marL="457200" lvl="0" indent="-457200" defTabSz="914400">
              <a:lnSpc>
                <a:spcPct val="120000"/>
              </a:lnSpc>
              <a:spcAft>
                <a:spcPts val="600"/>
              </a:spcAft>
              <a:buFont typeface="Wingdings" panose="05000000000000000000" pitchFamily="2" charset="2"/>
              <a:buChar char="q"/>
              <a:defRPr/>
            </a:pPr>
            <a:endParaRPr lang="en-US" altLang="en-US" sz="1600" dirty="0">
              <a:solidFill>
                <a:srgbClr val="44546A">
                  <a:lumMod val="75000"/>
                </a:srgbClr>
              </a:solidFill>
              <a:cs typeface="Arial" panose="020B0604020202020204" pitchFamily="34" charset="0"/>
            </a:endParaRPr>
          </a:p>
        </p:txBody>
      </p:sp>
    </p:spTree>
    <p:extLst>
      <p:ext uri="{BB962C8B-B14F-4D97-AF65-F5344CB8AC3E}">
        <p14:creationId xmlns:p14="http://schemas.microsoft.com/office/powerpoint/2010/main" val="282650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884CD2AB-87CD-FD41-9F51-2DDFF004BB00}"/>
              </a:ext>
            </a:extLst>
          </p:cNvPr>
          <p:cNvSpPr txBox="1"/>
          <p:nvPr/>
        </p:nvSpPr>
        <p:spPr>
          <a:xfrm>
            <a:off x="56323" y="3429000"/>
            <a:ext cx="2781204" cy="27432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800" b="1" dirty="0">
                <a:solidFill>
                  <a:prstClr val="white"/>
                </a:solidFill>
                <a:latin typeface="Arial" panose="020B0604020202020204" pitchFamily="34" charset="0"/>
                <a:cs typeface="Arial" panose="020B0604020202020204" pitchFamily="34" charset="0"/>
              </a:rPr>
              <a:t>Our Corporate Performance Status </a:t>
            </a:r>
          </a:p>
        </p:txBody>
      </p:sp>
      <p:pic>
        <p:nvPicPr>
          <p:cNvPr id="10" name="Picture 9">
            <a:extLst>
              <a:ext uri="{FF2B5EF4-FFF2-40B4-BE49-F238E27FC236}">
                <a16:creationId xmlns:a16="http://schemas.microsoft.com/office/drawing/2014/main" id="{0B5127CC-1809-9246-85F6-E0AA2FC75CEC}"/>
              </a:ext>
            </a:extLst>
          </p:cNvPr>
          <p:cNvPicPr>
            <a:picLocks noChangeAspect="1"/>
          </p:cNvPicPr>
          <p:nvPr/>
        </p:nvPicPr>
        <p:blipFill>
          <a:blip r:embed="rId2"/>
          <a:stretch>
            <a:fillRect/>
          </a:stretch>
        </p:blipFill>
        <p:spPr>
          <a:xfrm>
            <a:off x="1051703" y="1885950"/>
            <a:ext cx="873448" cy="1142201"/>
          </a:xfrm>
          <a:prstGeom prst="rect">
            <a:avLst/>
          </a:prstGeom>
        </p:spPr>
      </p:pic>
      <p:sp>
        <p:nvSpPr>
          <p:cNvPr id="8" name="Text Box 5"/>
          <p:cNvSpPr txBox="1">
            <a:spLocks noChangeArrowheads="1"/>
          </p:cNvSpPr>
          <p:nvPr/>
        </p:nvSpPr>
        <p:spPr bwMode="auto">
          <a:xfrm>
            <a:off x="2976854" y="377688"/>
            <a:ext cx="6092687" cy="2425147"/>
          </a:xfrm>
          <a:prstGeom prst="rect">
            <a:avLst/>
          </a:prstGeom>
        </p:spPr>
        <p:txBody>
          <a:bodyPr vert="horz" lIns="91440" tIns="45720" rIns="91440" bIns="45720" rtlCol="0" anchor="ctr">
            <a:normAutofit fontScale="92500" lnSpcReduction="20000"/>
          </a:bodyPr>
          <a:lstStyle>
            <a:lvl1pPr marL="285750" indent="-285750">
              <a:defRPr>
                <a:solidFill>
                  <a:schemeClr val="bg1"/>
                </a:solidFill>
                <a:latin typeface="Arial" panose="020B0604020202020204" pitchFamily="34" charset="0"/>
                <a:ea typeface="ＭＳ Ｐゴシック" panose="020B0600070205080204" pitchFamily="34" charset="-128"/>
              </a:defRPr>
            </a:lvl1pPr>
            <a:lvl2pPr marL="457200">
              <a:defRPr>
                <a:solidFill>
                  <a:schemeClr val="bg1"/>
                </a:solidFill>
                <a:latin typeface="Arial" panose="020B0604020202020204" pitchFamily="34" charset="0"/>
                <a:ea typeface="ＭＳ Ｐゴシック" panose="020B0600070205080204" pitchFamily="34" charset="-128"/>
              </a:defRPr>
            </a:lvl2pPr>
            <a:lvl3pPr marL="444500" indent="-14288">
              <a:defRPr>
                <a:solidFill>
                  <a:schemeClr val="bg1"/>
                </a:solidFill>
                <a:latin typeface="Arial" panose="020B0604020202020204" pitchFamily="34" charset="0"/>
                <a:ea typeface="ＭＳ Ｐゴシック" panose="020B0600070205080204" pitchFamily="34" charset="-128"/>
              </a:defRPr>
            </a:lvl3pPr>
            <a:lvl4pPr>
              <a:defRPr>
                <a:solidFill>
                  <a:schemeClr val="bg1"/>
                </a:solidFill>
                <a:latin typeface="Arial" panose="020B0604020202020204" pitchFamily="34" charset="0"/>
                <a:ea typeface="ＭＳ Ｐゴシック" panose="020B0600070205080204" pitchFamily="34" charset="-128"/>
              </a:defRPr>
            </a:lvl4pPr>
            <a:lvl5pPr>
              <a:defRPr>
                <a:solidFill>
                  <a:schemeClr val="bg1"/>
                </a:solidFill>
                <a:latin typeface="Arial" panose="020B0604020202020204" pitchFamily="34" charset="0"/>
                <a:ea typeface="ＭＳ Ｐゴシック" panose="020B0600070205080204" pitchFamily="34"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34" charset="-128"/>
              </a:defRPr>
            </a:lvl9pPr>
          </a:lstStyle>
          <a:p>
            <a:pPr marL="0" indent="0" defTabSz="914400">
              <a:lnSpc>
                <a:spcPct val="120000"/>
              </a:lnSpc>
              <a:spcAft>
                <a:spcPts val="600"/>
              </a:spcAft>
              <a:defRPr/>
            </a:pPr>
            <a:endParaRPr lang="en-ZA" sz="1100" b="1"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sz="1100" b="1" dirty="0">
              <a:solidFill>
                <a:srgbClr val="44546A">
                  <a:lumMod val="75000"/>
                </a:srgbClr>
              </a:solidFill>
              <a:cs typeface="Arial" panose="020B0604020202020204" pitchFamily="34" charset="0"/>
            </a:endParaRPr>
          </a:p>
          <a:p>
            <a:pPr marL="0" indent="0" defTabSz="914400">
              <a:lnSpc>
                <a:spcPct val="120000"/>
              </a:lnSpc>
              <a:spcAft>
                <a:spcPts val="600"/>
              </a:spcAft>
              <a:defRPr/>
            </a:pPr>
            <a:r>
              <a:rPr lang="en-ZA" sz="1200" b="1" dirty="0">
                <a:solidFill>
                  <a:srgbClr val="44546A">
                    <a:lumMod val="75000"/>
                  </a:srgbClr>
                </a:solidFill>
                <a:cs typeface="Arial" panose="020B0604020202020204" pitchFamily="34" charset="0"/>
              </a:rPr>
              <a:t>SMALL-SCALE FISHERS INCUBATION FOR IDENTIFIED COOPERATIVES IN THE EASTERN CAPE AND KWAZULU NATAL</a:t>
            </a:r>
            <a:r>
              <a:rPr lang="en-ZA" sz="1200" dirty="0">
                <a:solidFill>
                  <a:srgbClr val="44546A">
                    <a:lumMod val="75000"/>
                  </a:srgbClr>
                </a:solidFill>
                <a:cs typeface="Arial" panose="020B0604020202020204" pitchFamily="34" charset="0"/>
              </a:rPr>
              <a:t>.</a:t>
            </a:r>
          </a:p>
          <a:p>
            <a:pPr marL="0" indent="0" defTabSz="914400">
              <a:lnSpc>
                <a:spcPct val="120000"/>
              </a:lnSpc>
              <a:spcAft>
                <a:spcPts val="600"/>
              </a:spcAft>
              <a:defRPr/>
            </a:pPr>
            <a:r>
              <a:rPr lang="en-ZA" sz="1200" dirty="0">
                <a:solidFill>
                  <a:srgbClr val="44546A">
                    <a:lumMod val="75000"/>
                  </a:srgbClr>
                </a:solidFill>
                <a:cs typeface="Arial" panose="020B0604020202020204" pitchFamily="34" charset="0"/>
              </a:rPr>
              <a:t> The programme is aimed at capacitating employed and unemployed Small-scale Fishers, more those located within cooperatives, in the provinces of the Eastern Cape and KwaZulu Natal. In 2020/21, the SAMSA initiative, in Collaboration with the Moses </a:t>
            </a:r>
            <a:r>
              <a:rPr lang="en-ZA" sz="1200" dirty="0" err="1">
                <a:solidFill>
                  <a:srgbClr val="44546A">
                    <a:lumMod val="75000"/>
                  </a:srgbClr>
                </a:solidFill>
                <a:cs typeface="Arial" panose="020B0604020202020204" pitchFamily="34" charset="0"/>
              </a:rPr>
              <a:t>Kotane</a:t>
            </a:r>
            <a:r>
              <a:rPr lang="en-ZA" sz="1200" dirty="0">
                <a:solidFill>
                  <a:srgbClr val="44546A">
                    <a:lumMod val="75000"/>
                  </a:srgbClr>
                </a:solidFill>
                <a:cs typeface="Arial" panose="020B0604020202020204" pitchFamily="34" charset="0"/>
              </a:rPr>
              <a:t> Institute programme delivered training on Maritime Safety Awareness, </a:t>
            </a:r>
            <a:r>
              <a:rPr lang="en-ZA" sz="1200" dirty="0" err="1">
                <a:solidFill>
                  <a:srgbClr val="44546A">
                    <a:lumMod val="75000"/>
                  </a:srgbClr>
                </a:solidFill>
                <a:cs typeface="Arial" panose="020B0604020202020204" pitchFamily="34" charset="0"/>
              </a:rPr>
              <a:t>Skippers’s</a:t>
            </a:r>
            <a:r>
              <a:rPr lang="en-ZA" sz="1200" dirty="0">
                <a:solidFill>
                  <a:srgbClr val="44546A">
                    <a:lumMod val="75000"/>
                  </a:srgbClr>
                </a:solidFill>
                <a:cs typeface="Arial" panose="020B0604020202020204" pitchFamily="34" charset="0"/>
              </a:rPr>
              <a:t> Licence and Entrepreneurial skills, to 220 beneficiaries (Eastern Cape = 110) and (KwaZulu-Natal = 110)</a:t>
            </a:r>
          </a:p>
          <a:p>
            <a:pPr marL="0" indent="0" defTabSz="914400">
              <a:lnSpc>
                <a:spcPct val="120000"/>
              </a:lnSpc>
              <a:spcAft>
                <a:spcPts val="600"/>
              </a:spcAft>
              <a:defRPr/>
            </a:pPr>
            <a:endParaRPr lang="en-ZA" altLang="en-US" sz="1200" b="1" dirty="0">
              <a:solidFill>
                <a:srgbClr val="44546A">
                  <a:lumMod val="75000"/>
                </a:srgbClr>
              </a:solidFill>
              <a:cs typeface="Arial" panose="020B0604020202020204" pitchFamily="34" charset="0"/>
            </a:endParaRPr>
          </a:p>
          <a:p>
            <a:pPr marL="0" indent="0" defTabSz="914400">
              <a:lnSpc>
                <a:spcPct val="120000"/>
              </a:lnSpc>
              <a:spcAft>
                <a:spcPts val="600"/>
              </a:spcAft>
              <a:defRPr/>
            </a:pPr>
            <a:r>
              <a:rPr lang="en-ZA" altLang="en-US" sz="1500" b="1" dirty="0">
                <a:solidFill>
                  <a:srgbClr val="44546A">
                    <a:lumMod val="75000"/>
                  </a:srgbClr>
                </a:solidFill>
                <a:cs typeface="Arial" panose="020B0604020202020204" pitchFamily="34" charset="0"/>
              </a:rPr>
              <a:t>BUNKERING DASHBOARD : JOBS CREATED SINCE 2016</a:t>
            </a:r>
          </a:p>
          <a:p>
            <a:pPr marL="457200" indent="-457200" defTabSz="914400">
              <a:lnSpc>
                <a:spcPct val="120000"/>
              </a:lnSpc>
              <a:spcAft>
                <a:spcPts val="600"/>
              </a:spcAft>
              <a:buFont typeface="Wingdings" panose="05000000000000000000" pitchFamily="2" charset="2"/>
              <a:buChar char="q"/>
              <a:defRPr/>
            </a:pPr>
            <a:endParaRPr lang="en-ZA" altLang="en-US" sz="2300" dirty="0">
              <a:solidFill>
                <a:srgbClr val="44546A">
                  <a:lumMod val="75000"/>
                </a:srgbClr>
              </a:solidFill>
              <a:cs typeface="Arial" panose="020B0604020202020204" pitchFamily="34" charset="0"/>
            </a:endParaRPr>
          </a:p>
          <a:p>
            <a:pPr marL="0" indent="0" defTabSz="914400">
              <a:lnSpc>
                <a:spcPct val="120000"/>
              </a:lnSpc>
              <a:spcAft>
                <a:spcPts val="600"/>
              </a:spcAft>
              <a:defRPr/>
            </a:pPr>
            <a:endParaRPr lang="en-ZA" altLang="en-US" sz="2300" dirty="0">
              <a:solidFill>
                <a:srgbClr val="44546A">
                  <a:lumMod val="75000"/>
                </a:srgbClr>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93850" y="2457050"/>
            <a:ext cx="6232014" cy="3061193"/>
          </a:xfrm>
          <a:prstGeom prst="rect">
            <a:avLst/>
          </a:prstGeom>
        </p:spPr>
      </p:pic>
    </p:spTree>
    <p:extLst>
      <p:ext uri="{BB962C8B-B14F-4D97-AF65-F5344CB8AC3E}">
        <p14:creationId xmlns:p14="http://schemas.microsoft.com/office/powerpoint/2010/main" val="1201167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2291</Words>
  <Application>Microsoft Office PowerPoint</Application>
  <PresentationFormat>On-screen Show (4:3)</PresentationFormat>
  <Paragraphs>212</Paragraphs>
  <Slides>16</Slides>
  <Notes>11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Nyeleti Mnisi</dc:creator>
  <cp:lastModifiedBy>0829080053</cp:lastModifiedBy>
  <cp:revision>72</cp:revision>
  <dcterms:created xsi:type="dcterms:W3CDTF">2021-05-05T08:05:58Z</dcterms:created>
  <dcterms:modified xsi:type="dcterms:W3CDTF">2022-10-07T17:50:01Z</dcterms:modified>
</cp:coreProperties>
</file>