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96" r:id="rId3"/>
    <p:sldMasterId id="2147483708" r:id="rId4"/>
  </p:sldMasterIdLst>
  <p:notesMasterIdLst>
    <p:notesMasterId r:id="rId57"/>
  </p:notesMasterIdLst>
  <p:handoutMasterIdLst>
    <p:handoutMasterId r:id="rId58"/>
  </p:handoutMasterIdLst>
  <p:sldIdLst>
    <p:sldId id="279" r:id="rId5"/>
    <p:sldId id="429" r:id="rId6"/>
    <p:sldId id="488" r:id="rId7"/>
    <p:sldId id="283" r:id="rId8"/>
    <p:sldId id="689" r:id="rId9"/>
    <p:sldId id="549" r:id="rId10"/>
    <p:sldId id="552" r:id="rId11"/>
    <p:sldId id="632" r:id="rId12"/>
    <p:sldId id="651" r:id="rId13"/>
    <p:sldId id="1059" r:id="rId14"/>
    <p:sldId id="586" r:id="rId15"/>
    <p:sldId id="1060" r:id="rId16"/>
    <p:sldId id="296" r:id="rId17"/>
    <p:sldId id="548" r:id="rId18"/>
    <p:sldId id="566" r:id="rId19"/>
    <p:sldId id="481" r:id="rId20"/>
    <p:sldId id="795" r:id="rId21"/>
    <p:sldId id="796" r:id="rId22"/>
    <p:sldId id="504" r:id="rId23"/>
    <p:sldId id="604" r:id="rId24"/>
    <p:sldId id="605" r:id="rId25"/>
    <p:sldId id="505" r:id="rId26"/>
    <p:sldId id="506" r:id="rId27"/>
    <p:sldId id="457" r:id="rId28"/>
    <p:sldId id="661" r:id="rId29"/>
    <p:sldId id="648" r:id="rId30"/>
    <p:sldId id="518" r:id="rId31"/>
    <p:sldId id="662" r:id="rId32"/>
    <p:sldId id="437" r:id="rId33"/>
    <p:sldId id="657" r:id="rId34"/>
    <p:sldId id="663" r:id="rId35"/>
    <p:sldId id="634" r:id="rId36"/>
    <p:sldId id="670" r:id="rId37"/>
    <p:sldId id="685" r:id="rId38"/>
    <p:sldId id="636" r:id="rId39"/>
    <p:sldId id="419" r:id="rId40"/>
    <p:sldId id="527" r:id="rId41"/>
    <p:sldId id="676" r:id="rId42"/>
    <p:sldId id="677" r:id="rId43"/>
    <p:sldId id="613" r:id="rId44"/>
    <p:sldId id="1056" r:id="rId45"/>
    <p:sldId id="615" r:id="rId46"/>
    <p:sldId id="681" r:id="rId47"/>
    <p:sldId id="658" r:id="rId48"/>
    <p:sldId id="680" r:id="rId49"/>
    <p:sldId id="1057" r:id="rId50"/>
    <p:sldId id="682" r:id="rId51"/>
    <p:sldId id="683" r:id="rId52"/>
    <p:sldId id="561" r:id="rId53"/>
    <p:sldId id="654" r:id="rId54"/>
    <p:sldId id="603" r:id="rId55"/>
    <p:sldId id="350" r:id="rId5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Rabotapi" initials="I" lastIdx="4" clrIdx="6">
    <p:extLst>
      <p:ext uri="{19B8F6BF-5375-455C-9EA6-DF929625EA0E}">
        <p15:presenceInfo xmlns:p15="http://schemas.microsoft.com/office/powerpoint/2012/main" userId="IRabotapi" providerId="None"/>
      </p:ext>
    </p:extLst>
  </p:cmAuthor>
  <p:cmAuthor id="1" name="PvanNiekerk" initials="P" lastIdx="33" clrIdx="0">
    <p:extLst>
      <p:ext uri="{19B8F6BF-5375-455C-9EA6-DF929625EA0E}">
        <p15:presenceInfo xmlns:p15="http://schemas.microsoft.com/office/powerpoint/2012/main" userId="PvanNiekerk" providerId="None"/>
      </p:ext>
    </p:extLst>
  </p:cmAuthor>
  <p:cmAuthor id="2" name="TMqikiqwa" initials="T" lastIdx="6" clrIdx="1">
    <p:extLst>
      <p:ext uri="{19B8F6BF-5375-455C-9EA6-DF929625EA0E}">
        <p15:presenceInfo xmlns:p15="http://schemas.microsoft.com/office/powerpoint/2012/main" userId="TMqikiqwa" providerId="None"/>
      </p:ext>
    </p:extLst>
  </p:cmAuthor>
  <p:cmAuthor id="3" name="TMakhubedu" initials="T" lastIdx="13" clrIdx="2">
    <p:extLst>
      <p:ext uri="{19B8F6BF-5375-455C-9EA6-DF929625EA0E}">
        <p15:presenceInfo xmlns:p15="http://schemas.microsoft.com/office/powerpoint/2012/main" userId="TMakhubedu" providerId="None"/>
      </p:ext>
    </p:extLst>
  </p:cmAuthor>
  <p:cmAuthor id="4" name="P van Niekerk" initials="PvN" lastIdx="66" clrIdx="3">
    <p:extLst>
      <p:ext uri="{19B8F6BF-5375-455C-9EA6-DF929625EA0E}">
        <p15:presenceInfo xmlns:p15="http://schemas.microsoft.com/office/powerpoint/2012/main" userId="P van Niekerk" providerId="None"/>
      </p:ext>
    </p:extLst>
  </p:cmAuthor>
  <p:cmAuthor id="5" name="Itumeleng Rabotapi" initials="IR" lastIdx="66" clrIdx="4">
    <p:extLst>
      <p:ext uri="{19B8F6BF-5375-455C-9EA6-DF929625EA0E}">
        <p15:presenceInfo xmlns:p15="http://schemas.microsoft.com/office/powerpoint/2012/main" userId="Itumeleng Rabotapi" providerId="None"/>
      </p:ext>
    </p:extLst>
  </p:cmAuthor>
  <p:cmAuthor id="6" name="AMalan" initials="A" lastIdx="12" clrIdx="5">
    <p:extLst>
      <p:ext uri="{19B8F6BF-5375-455C-9EA6-DF929625EA0E}">
        <p15:presenceInfo xmlns:p15="http://schemas.microsoft.com/office/powerpoint/2012/main" userId="AMal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00"/>
    <a:srgbClr val="ED7D31"/>
    <a:srgbClr val="F8CBAD"/>
    <a:srgbClr val="F26500"/>
    <a:srgbClr val="000000"/>
    <a:srgbClr val="F77D31"/>
    <a:srgbClr val="F7ED31"/>
    <a:srgbClr val="FBE5D6"/>
    <a:srgbClr val="F26522"/>
    <a:srgbClr val="F19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0" autoAdjust="0"/>
    <p:restoredTop sz="94660"/>
  </p:normalViewPr>
  <p:slideViewPr>
    <p:cSldViewPr snapToGrid="0">
      <p:cViewPr varScale="1">
        <p:scale>
          <a:sx n="84" d="100"/>
          <a:sy n="84" d="100"/>
        </p:scale>
        <p:origin x="1206" y="84"/>
      </p:cViewPr>
      <p:guideLst/>
    </p:cSldViewPr>
  </p:slideViewPr>
  <p:notesTextViewPr>
    <p:cViewPr>
      <p:scale>
        <a:sx n="1" d="1"/>
        <a:sy n="1" d="1"/>
      </p:scale>
      <p:origin x="0" y="0"/>
    </p:cViewPr>
  </p:notesTextViewPr>
  <p:sorterViewPr>
    <p:cViewPr>
      <p:scale>
        <a:sx n="100" d="100"/>
        <a:sy n="100" d="100"/>
      </p:scale>
      <p:origin x="0" y="-6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Mqikiqwa\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Mqikiqwa\Desktop\Book1.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Mqikiqwa\Desktop\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Gill Sans MT" panose="020B0502020104020203" pitchFamily="34" charset="0"/>
                <a:ea typeface="+mn-ea"/>
                <a:cs typeface="+mn-cs"/>
              </a:defRPr>
            </a:pPr>
            <a:r>
              <a:rPr lang="en-US" sz="1400" b="1" i="0" baseline="0">
                <a:effectLst/>
                <a:latin typeface="Gill Sans MT" panose="020B0502020104020203" pitchFamily="34" charset="0"/>
              </a:rPr>
              <a:t>Destination Development</a:t>
            </a:r>
            <a:endParaRPr lang="en-ZA" sz="1400">
              <a:effectLst/>
              <a:latin typeface="Gill Sans MT" panose="020B0502020104020203" pitchFamily="34" charset="0"/>
            </a:endParaRP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347402028623814E-2"/>
          <c:y val="0.17886127173142519"/>
          <c:w val="0.85457120576438605"/>
          <c:h val="0.66979878175364693"/>
        </c:manualLayout>
      </c:layout>
      <c:pie3DChart>
        <c:varyColors val="1"/>
        <c:ser>
          <c:idx val="1"/>
          <c:order val="0"/>
          <c:dPt>
            <c:idx val="0"/>
            <c:bubble3D val="0"/>
            <c:spPr>
              <a:solidFill>
                <a:srgbClr val="00B050"/>
              </a:solidFill>
            </c:spPr>
            <c:extLst>
              <c:ext xmlns:c16="http://schemas.microsoft.com/office/drawing/2014/chart" uri="{C3380CC4-5D6E-409C-BE32-E72D297353CC}">
                <c16:uniqueId val="{00000001-07DF-4964-A6A0-D5B38977CF63}"/>
              </c:ext>
            </c:extLst>
          </c:dPt>
          <c:dPt>
            <c:idx val="1"/>
            <c:bubble3D val="0"/>
            <c:spPr>
              <a:solidFill>
                <a:srgbClr val="FFFF00"/>
              </a:solidFill>
            </c:spPr>
            <c:extLst>
              <c:ext xmlns:c16="http://schemas.microsoft.com/office/drawing/2014/chart" uri="{C3380CC4-5D6E-409C-BE32-E72D297353CC}">
                <c16:uniqueId val="{00000003-07DF-4964-A6A0-D5B38977CF63}"/>
              </c:ext>
            </c:extLst>
          </c:dPt>
          <c:dPt>
            <c:idx val="2"/>
            <c:bubble3D val="0"/>
            <c:spPr>
              <a:solidFill>
                <a:srgbClr val="FF0000"/>
              </a:solidFill>
            </c:spPr>
            <c:extLst>
              <c:ext xmlns:c16="http://schemas.microsoft.com/office/drawing/2014/chart" uri="{C3380CC4-5D6E-409C-BE32-E72D297353CC}">
                <c16:uniqueId val="{00000005-07DF-4964-A6A0-D5B38977CF63}"/>
              </c:ext>
            </c:extLst>
          </c:dPt>
          <c:dPt>
            <c:idx val="3"/>
            <c:bubble3D val="0"/>
            <c:spPr>
              <a:solidFill>
                <a:schemeClr val="accent2">
                  <a:lumMod val="50000"/>
                </a:schemeClr>
              </a:solidFill>
            </c:spPr>
            <c:extLst>
              <c:ext xmlns:c16="http://schemas.microsoft.com/office/drawing/2014/chart" uri="{C3380CC4-5D6E-409C-BE32-E72D297353CC}">
                <c16:uniqueId val="{00000007-07DF-4964-A6A0-D5B38977CF63}"/>
              </c:ext>
            </c:extLst>
          </c:dPt>
          <c:dLbls>
            <c:dLbl>
              <c:idx val="0"/>
              <c:layout>
                <c:manualLayout>
                  <c:x val="-3.7950336170349355E-3"/>
                  <c:y val="-0.468743587108131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DF-4964-A6A0-D5B38977CF63}"/>
                </c:ext>
              </c:extLst>
            </c:dLbl>
            <c:dLbl>
              <c:idx val="1"/>
              <c:delete val="1"/>
              <c:extLst>
                <c:ext xmlns:c15="http://schemas.microsoft.com/office/drawing/2012/chart" uri="{CE6537A1-D6FC-4f65-9D91-7224C49458BB}"/>
                <c:ext xmlns:c16="http://schemas.microsoft.com/office/drawing/2014/chart" uri="{C3380CC4-5D6E-409C-BE32-E72D297353CC}">
                  <c16:uniqueId val="{00000003-07DF-4964-A6A0-D5B38977CF63}"/>
                </c:ext>
              </c:extLst>
            </c:dLbl>
            <c:dLbl>
              <c:idx val="2"/>
              <c:delete val="1"/>
              <c:extLst>
                <c:ext xmlns:c15="http://schemas.microsoft.com/office/drawing/2012/chart" uri="{CE6537A1-D6FC-4f65-9D91-7224C49458BB}"/>
                <c:ext xmlns:c16="http://schemas.microsoft.com/office/drawing/2014/chart" uri="{C3380CC4-5D6E-409C-BE32-E72D297353CC}">
                  <c16:uniqueId val="{00000005-07DF-4964-A6A0-D5B38977CF63}"/>
                </c:ext>
              </c:extLst>
            </c:dLbl>
            <c:dLbl>
              <c:idx val="3"/>
              <c:delete val="1"/>
              <c:extLst>
                <c:ext xmlns:c15="http://schemas.microsoft.com/office/drawing/2012/chart" uri="{CE6537A1-D6FC-4f65-9D91-7224C49458BB}"/>
                <c:ext xmlns:c16="http://schemas.microsoft.com/office/drawing/2014/chart" uri="{C3380CC4-5D6E-409C-BE32-E72D297353CC}">
                  <c16:uniqueId val="{00000007-07DF-4964-A6A0-D5B38977CF63}"/>
                </c:ext>
              </c:extLst>
            </c:dLbl>
            <c:spPr>
              <a:noFill/>
              <a:ln>
                <a:noFill/>
              </a:ln>
              <a:effectLst/>
            </c:spPr>
            <c:txPr>
              <a:bodyPr wrap="square" lIns="38100" tIns="19050" rIns="38100" bIns="19050" anchor="ctr">
                <a:spAutoFit/>
              </a:bodyPr>
              <a:lstStyle/>
              <a:p>
                <a:pPr>
                  <a:defRPr sz="1200" b="1">
                    <a:solidFill>
                      <a:schemeClr val="tx1"/>
                    </a:solidFill>
                    <a:latin typeface="Gill Sans MT" panose="020B0502020104020203"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1</c:v>
                </c:pt>
                <c:pt idx="1">
                  <c:v>0</c:v>
                </c:pt>
                <c:pt idx="2">
                  <c:v>0</c:v>
                </c:pt>
                <c:pt idx="3">
                  <c:v>0</c:v>
                </c:pt>
              </c:numCache>
            </c:numRef>
          </c:val>
          <c:extLst>
            <c:ext xmlns:c16="http://schemas.microsoft.com/office/drawing/2014/chart" uri="{C3380CC4-5D6E-409C-BE32-E72D297353CC}">
              <c16:uniqueId val="{00000008-07DF-4964-A6A0-D5B38977CF63}"/>
            </c:ext>
          </c:extLst>
        </c:ser>
        <c:ser>
          <c:idx val="0"/>
          <c:order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A-07DF-4964-A6A0-D5B38977CF63}"/>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07DF-4964-A6A0-D5B38977CF63}"/>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E-07DF-4964-A6A0-D5B38977CF63}"/>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07DF-4964-A6A0-D5B38977CF63}"/>
              </c:ext>
            </c:extLst>
          </c:dPt>
          <c:dLbls>
            <c:dLbl>
              <c:idx val="0"/>
              <c:layout>
                <c:manualLayout>
                  <c:x val="-0.14707556867891514"/>
                  <c:y val="-0.21578374712822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DF-4964-A6A0-D5B38977CF63}"/>
                </c:ext>
              </c:extLst>
            </c:dLbl>
            <c:dLbl>
              <c:idx val="1"/>
              <c:layout>
                <c:manualLayout>
                  <c:x val="-2.0038495188101486E-2"/>
                  <c:y val="-2.419874319890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DF-4964-A6A0-D5B38977CF63}"/>
                </c:ext>
              </c:extLst>
            </c:dLbl>
            <c:dLbl>
              <c:idx val="2"/>
              <c:delete val="1"/>
              <c:extLst>
                <c:ext xmlns:c15="http://schemas.microsoft.com/office/drawing/2012/chart" uri="{CE6537A1-D6FC-4f65-9D91-7224C49458BB}"/>
                <c:ext xmlns:c16="http://schemas.microsoft.com/office/drawing/2014/chart" uri="{C3380CC4-5D6E-409C-BE32-E72D297353CC}">
                  <c16:uniqueId val="{0000000E-07DF-4964-A6A0-D5B38977CF63}"/>
                </c:ext>
              </c:extLst>
            </c:dLbl>
            <c:dLbl>
              <c:idx val="3"/>
              <c:delete val="1"/>
              <c:extLst>
                <c:ext xmlns:c15="http://schemas.microsoft.com/office/drawing/2012/chart" uri="{CE6537A1-D6FC-4f65-9D91-7224C49458BB}"/>
                <c:ext xmlns:c16="http://schemas.microsoft.com/office/drawing/2014/chart" uri="{C3380CC4-5D6E-409C-BE32-E72D297353CC}">
                  <c16:uniqueId val="{00000010-07DF-4964-A6A0-D5B38977CF6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1</c:v>
                </c:pt>
                <c:pt idx="1">
                  <c:v>0</c:v>
                </c:pt>
                <c:pt idx="2">
                  <c:v>0</c:v>
                </c:pt>
                <c:pt idx="3">
                  <c:v>0</c:v>
                </c:pt>
              </c:numCache>
            </c:numRef>
          </c:val>
          <c:extLst>
            <c:ext xmlns:c16="http://schemas.microsoft.com/office/drawing/2014/chart" uri="{C3380CC4-5D6E-409C-BE32-E72D297353CC}">
              <c16:uniqueId val="{00000011-07DF-4964-A6A0-D5B38977CF63}"/>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Gill Sans MT" panose="020B0502020104020203" pitchFamily="34" charset="0"/>
                <a:ea typeface="+mn-ea"/>
                <a:cs typeface="+mn-cs"/>
              </a:defRPr>
            </a:pPr>
            <a:r>
              <a:rPr lang="en-US" sz="1800" b="1" i="0" baseline="0">
                <a:effectLst/>
                <a:latin typeface="Gill Sans MT" panose="020B0502020104020203" pitchFamily="34" charset="0"/>
              </a:rPr>
              <a:t>Tourism Sector Support Services</a:t>
            </a:r>
            <a:endParaRPr lang="en-ZA">
              <a:effectLst/>
              <a:latin typeface="Gill Sans MT" panose="020B0502020104020203" pitchFamily="34" charset="0"/>
            </a:endParaRP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939703469859486E-2"/>
          <c:y val="0.26487600516482313"/>
          <c:w val="0.82371822403318462"/>
          <c:h val="0.64836398501625836"/>
        </c:manualLayout>
      </c:layout>
      <c:pie3DChart>
        <c:varyColors val="1"/>
        <c:ser>
          <c:idx val="1"/>
          <c:order val="0"/>
          <c:dPt>
            <c:idx val="0"/>
            <c:bubble3D val="0"/>
            <c:spPr>
              <a:solidFill>
                <a:srgbClr val="00B050"/>
              </a:solidFill>
            </c:spPr>
            <c:extLst>
              <c:ext xmlns:c16="http://schemas.microsoft.com/office/drawing/2014/chart" uri="{C3380CC4-5D6E-409C-BE32-E72D297353CC}">
                <c16:uniqueId val="{00000001-B090-4414-8BF8-818E499DBAAC}"/>
              </c:ext>
            </c:extLst>
          </c:dPt>
          <c:dPt>
            <c:idx val="1"/>
            <c:bubble3D val="0"/>
            <c:spPr>
              <a:solidFill>
                <a:srgbClr val="FFFF00"/>
              </a:solidFill>
            </c:spPr>
            <c:extLst>
              <c:ext xmlns:c16="http://schemas.microsoft.com/office/drawing/2014/chart" uri="{C3380CC4-5D6E-409C-BE32-E72D297353CC}">
                <c16:uniqueId val="{00000003-B090-4414-8BF8-818E499DBAAC}"/>
              </c:ext>
            </c:extLst>
          </c:dPt>
          <c:dPt>
            <c:idx val="2"/>
            <c:bubble3D val="0"/>
            <c:spPr>
              <a:solidFill>
                <a:srgbClr val="FF0000"/>
              </a:solidFill>
            </c:spPr>
            <c:extLst>
              <c:ext xmlns:c16="http://schemas.microsoft.com/office/drawing/2014/chart" uri="{C3380CC4-5D6E-409C-BE32-E72D297353CC}">
                <c16:uniqueId val="{00000005-B090-4414-8BF8-818E499DBAAC}"/>
              </c:ext>
            </c:extLst>
          </c:dPt>
          <c:dPt>
            <c:idx val="3"/>
            <c:bubble3D val="0"/>
            <c:spPr>
              <a:solidFill>
                <a:schemeClr val="accent2">
                  <a:lumMod val="50000"/>
                </a:schemeClr>
              </a:solidFill>
            </c:spPr>
            <c:extLst>
              <c:ext xmlns:c16="http://schemas.microsoft.com/office/drawing/2014/chart" uri="{C3380CC4-5D6E-409C-BE32-E72D297353CC}">
                <c16:uniqueId val="{00000007-B090-4414-8BF8-818E499DBAAC}"/>
              </c:ext>
            </c:extLst>
          </c:dPt>
          <c:dLbls>
            <c:dLbl>
              <c:idx val="0"/>
              <c:layout>
                <c:manualLayout>
                  <c:x val="-0.36536715501244332"/>
                  <c:y val="-0.15849664987928513"/>
                </c:manualLayout>
              </c:layout>
              <c:tx>
                <c:rich>
                  <a:bodyPr/>
                  <a:lstStyle/>
                  <a:p>
                    <a:r>
                      <a:rPr lang="en-US" dirty="0"/>
                      <a:t>61,11%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90-4414-8BF8-818E499DBAAC}"/>
                </c:ext>
              </c:extLst>
            </c:dLbl>
            <c:dLbl>
              <c:idx val="1"/>
              <c:layout>
                <c:manualLayout>
                  <c:x val="0.21972082303488924"/>
                  <c:y val="1.3464572459048857E-2"/>
                </c:manualLayout>
              </c:layout>
              <c:tx>
                <c:rich>
                  <a:bodyPr/>
                  <a:lstStyle/>
                  <a:p>
                    <a:r>
                      <a:rPr lang="en-US" dirty="0"/>
                      <a:t>27,78%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90-4414-8BF8-818E499DBAAC}"/>
                </c:ext>
              </c:extLst>
            </c:dLbl>
            <c:dLbl>
              <c:idx val="2"/>
              <c:delete val="1"/>
              <c:extLst>
                <c:ext xmlns:c15="http://schemas.microsoft.com/office/drawing/2012/chart" uri="{CE6537A1-D6FC-4f65-9D91-7224C49458BB}"/>
                <c:ext xmlns:c16="http://schemas.microsoft.com/office/drawing/2014/chart" uri="{C3380CC4-5D6E-409C-BE32-E72D297353CC}">
                  <c16:uniqueId val="{00000005-B090-4414-8BF8-818E499DBAAC}"/>
                </c:ext>
              </c:extLst>
            </c:dLbl>
            <c:dLbl>
              <c:idx val="3"/>
              <c:layout>
                <c:manualLayout>
                  <c:x val="-7.0812014021645941E-2"/>
                  <c:y val="8.6004021142659953E-2"/>
                </c:manualLayout>
              </c:layout>
              <c:tx>
                <c:rich>
                  <a:bodyPr/>
                  <a:lstStyle/>
                  <a:p>
                    <a:r>
                      <a:rPr lang="en-US" dirty="0"/>
                      <a:t>11.11%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90-4414-8BF8-818E499DBAAC}"/>
                </c:ext>
              </c:extLst>
            </c:dLbl>
            <c:spPr>
              <a:noFill/>
              <a:ln>
                <a:noFill/>
              </a:ln>
              <a:effectLst/>
            </c:spPr>
            <c:txPr>
              <a:bodyPr wrap="square" lIns="38100" tIns="19050" rIns="38100" bIns="19050" anchor="ctr">
                <a:spAutoFit/>
              </a:bodyPr>
              <a:lstStyle/>
              <a:p>
                <a:pPr>
                  <a:defRPr sz="1200" b="1">
                    <a:solidFill>
                      <a:schemeClr val="tx1"/>
                    </a:solidFill>
                    <a:latin typeface="Gill Sans MT" panose="020B0502020104020203"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0.66666666666666663</c:v>
                </c:pt>
                <c:pt idx="1">
                  <c:v>0.22222222222222221</c:v>
                </c:pt>
                <c:pt idx="2">
                  <c:v>0.1111111111111111</c:v>
                </c:pt>
                <c:pt idx="3">
                  <c:v>0</c:v>
                </c:pt>
              </c:numCache>
            </c:numRef>
          </c:val>
          <c:extLst>
            <c:ext xmlns:c16="http://schemas.microsoft.com/office/drawing/2014/chart" uri="{C3380CC4-5D6E-409C-BE32-E72D297353CC}">
              <c16:uniqueId val="{00000008-B090-4414-8BF8-818E499DBAAC}"/>
            </c:ext>
          </c:extLst>
        </c:ser>
        <c:ser>
          <c:idx val="0"/>
          <c:order val="1"/>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A-B090-4414-8BF8-818E499DBAAC}"/>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C-B090-4414-8BF8-818E499DBAAC}"/>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E-B090-4414-8BF8-818E499DBAAC}"/>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B090-4414-8BF8-818E499DBAAC}"/>
              </c:ext>
            </c:extLst>
          </c:dPt>
          <c:dLbls>
            <c:dLbl>
              <c:idx val="0"/>
              <c:layout>
                <c:manualLayout>
                  <c:x val="-0.14707556867891514"/>
                  <c:y val="-0.215783747128229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90-4414-8BF8-818E499DBAAC}"/>
                </c:ext>
              </c:extLst>
            </c:dLbl>
            <c:dLbl>
              <c:idx val="1"/>
              <c:layout>
                <c:manualLayout>
                  <c:x val="-2.0038495188101486E-2"/>
                  <c:y val="-2.4198743198905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090-4414-8BF8-818E499DBAAC}"/>
                </c:ext>
              </c:extLst>
            </c:dLbl>
            <c:dLbl>
              <c:idx val="2"/>
              <c:delete val="1"/>
              <c:extLst>
                <c:ext xmlns:c15="http://schemas.microsoft.com/office/drawing/2012/chart" uri="{CE6537A1-D6FC-4f65-9D91-7224C49458BB}"/>
                <c:ext xmlns:c16="http://schemas.microsoft.com/office/drawing/2014/chart" uri="{C3380CC4-5D6E-409C-BE32-E72D297353CC}">
                  <c16:uniqueId val="{0000000E-B090-4414-8BF8-818E499DBAAC}"/>
                </c:ext>
              </c:extLst>
            </c:dLbl>
            <c:dLbl>
              <c:idx val="3"/>
              <c:delete val="1"/>
              <c:extLst>
                <c:ext xmlns:c15="http://schemas.microsoft.com/office/drawing/2012/chart" uri="{CE6537A1-D6FC-4f65-9D91-7224C49458BB}"/>
                <c:ext xmlns:c16="http://schemas.microsoft.com/office/drawing/2014/chart" uri="{C3380CC4-5D6E-409C-BE32-E72D297353CC}">
                  <c16:uniqueId val="{00000010-B090-4414-8BF8-818E499DBAA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Sheet2!$A$4:$D$4</c:f>
              <c:strCache>
                <c:ptCount val="4"/>
                <c:pt idx="0">
                  <c:v>Achieved</c:v>
                </c:pt>
                <c:pt idx="1">
                  <c:v>Not achieved; however significant work done</c:v>
                </c:pt>
                <c:pt idx="2">
                  <c:v>Not achieved</c:v>
                </c:pt>
                <c:pt idx="3">
                  <c:v>Insufficient information to express opinion</c:v>
                </c:pt>
              </c:strCache>
            </c:strRef>
          </c:cat>
          <c:val>
            <c:numRef>
              <c:f>Sheet2!$A$5:$D$5</c:f>
              <c:numCache>
                <c:formatCode>0.00%</c:formatCode>
                <c:ptCount val="4"/>
                <c:pt idx="0">
                  <c:v>0.66666666666666663</c:v>
                </c:pt>
                <c:pt idx="1">
                  <c:v>0.22222222222222221</c:v>
                </c:pt>
                <c:pt idx="2">
                  <c:v>0.1111111111111111</c:v>
                </c:pt>
                <c:pt idx="3">
                  <c:v>0</c:v>
                </c:pt>
              </c:numCache>
            </c:numRef>
          </c:val>
          <c:extLst>
            <c:ext xmlns:c16="http://schemas.microsoft.com/office/drawing/2014/chart" uri="{C3380CC4-5D6E-409C-BE32-E72D297353CC}">
              <c16:uniqueId val="{00000011-B090-4414-8BF8-818E499DBAAC}"/>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Gill Sans MT" panose="020B0502020104020203" pitchFamily="34" charset="0"/>
                <a:ea typeface="+mn-ea"/>
                <a:cs typeface="Arial" panose="020B0604020202020204" pitchFamily="34" charset="0"/>
              </a:defRPr>
            </a:pPr>
            <a:r>
              <a:rPr lang="en-ZA" sz="1600" dirty="0"/>
              <a:t>Tourism Research, Policy and International</a:t>
            </a:r>
            <a:r>
              <a:rPr lang="en-ZA" sz="1600" baseline="0" dirty="0"/>
              <a:t> Relations</a:t>
            </a:r>
            <a:endParaRPr lang="en-ZA"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Gill Sans MT" panose="020B0502020104020203"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E215-4450-9E47-D8DE83A845C4}"/>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E215-4450-9E47-D8DE83A845C4}"/>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E215-4450-9E47-D8DE83A845C4}"/>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E215-4450-9E47-D8DE83A845C4}"/>
              </c:ext>
            </c:extLst>
          </c:dPt>
          <c:dLbls>
            <c:dLbl>
              <c:idx val="0"/>
              <c:layout>
                <c:manualLayout>
                  <c:x val="-4.6381351636567918E-2"/>
                  <c:y val="-0.29333078866857154"/>
                </c:manualLayout>
              </c:layout>
              <c:tx>
                <c:rich>
                  <a:bodyPr/>
                  <a:lstStyle/>
                  <a:p>
                    <a:r>
                      <a:rPr lang="en-US" dirty="0"/>
                      <a:t>91,67%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15-4450-9E47-D8DE83A845C4}"/>
                </c:ext>
              </c:extLst>
            </c:dLbl>
            <c:dLbl>
              <c:idx val="1"/>
              <c:tx>
                <c:rich>
                  <a:bodyPr/>
                  <a:lstStyle/>
                  <a:p>
                    <a:r>
                      <a:rPr lang="en-US"/>
                      <a:t>8,33%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15-4450-9E47-D8DE83A845C4}"/>
                </c:ext>
              </c:extLst>
            </c:dLbl>
            <c:dLbl>
              <c:idx val="2"/>
              <c:delete val="1"/>
              <c:extLst>
                <c:ext xmlns:c15="http://schemas.microsoft.com/office/drawing/2012/chart" uri="{CE6537A1-D6FC-4f65-9D91-7224C49458BB}"/>
                <c:ext xmlns:c16="http://schemas.microsoft.com/office/drawing/2014/chart" uri="{C3380CC4-5D6E-409C-BE32-E72D297353CC}">
                  <c16:uniqueId val="{00000005-E215-4450-9E47-D8DE83A845C4}"/>
                </c:ext>
              </c:extLst>
            </c:dLbl>
            <c:dLbl>
              <c:idx val="3"/>
              <c:delete val="1"/>
              <c:extLst>
                <c:ext xmlns:c15="http://schemas.microsoft.com/office/drawing/2012/chart" uri="{CE6537A1-D6FC-4f65-9D91-7224C49458BB}"/>
                <c:ext xmlns:c16="http://schemas.microsoft.com/office/drawing/2014/chart" uri="{C3380CC4-5D6E-409C-BE32-E72D297353CC}">
                  <c16:uniqueId val="{00000007-E215-4450-9E47-D8DE83A845C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'2021-22 Annual Report'!$A$11:$D$11</c:f>
              <c:strCache>
                <c:ptCount val="4"/>
                <c:pt idx="0">
                  <c:v>Achieved</c:v>
                </c:pt>
                <c:pt idx="1">
                  <c:v>Not Achieved; However significant work done</c:v>
                </c:pt>
                <c:pt idx="2">
                  <c:v>Not Achieved; intervention required</c:v>
                </c:pt>
                <c:pt idx="3">
                  <c:v>Insufficient information to express opinion</c:v>
                </c:pt>
              </c:strCache>
            </c:strRef>
          </c:cat>
          <c:val>
            <c:numRef>
              <c:f>'2021-22 Annual Report'!$A$12:$D$12</c:f>
              <c:numCache>
                <c:formatCode>0.00%</c:formatCode>
                <c:ptCount val="4"/>
                <c:pt idx="0">
                  <c:v>0.95833333333333337</c:v>
                </c:pt>
                <c:pt idx="1">
                  <c:v>4.1666666666666664E-2</c:v>
                </c:pt>
                <c:pt idx="2">
                  <c:v>0</c:v>
                </c:pt>
                <c:pt idx="3">
                  <c:v>0</c:v>
                </c:pt>
              </c:numCache>
            </c:numRef>
          </c:val>
          <c:extLst>
            <c:ext xmlns:c16="http://schemas.microsoft.com/office/drawing/2014/chart" uri="{C3380CC4-5D6E-409C-BE32-E72D297353CC}">
              <c16:uniqueId val="{00000008-E215-4450-9E47-D8DE83A845C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latin typeface="Gill Sans MT" panose="020B0502020104020203"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Gill Sans MT" panose="020B0502020104020203" pitchFamily="34" charset="0"/>
                <a:ea typeface="+mn-ea"/>
                <a:cs typeface="Arial" panose="020B0604020202020204" pitchFamily="34" charset="0"/>
              </a:defRPr>
            </a:pPr>
            <a:r>
              <a:rPr lang="en-ZA" sz="1600" b="1" dirty="0"/>
              <a:t>Corporate Management</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Gill Sans MT" panose="020B0502020104020203"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EC6A-4275-AD12-CAE2CA93A307}"/>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EC6A-4275-AD12-CAE2CA93A307}"/>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EC6A-4275-AD12-CAE2CA93A307}"/>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EC6A-4275-AD12-CAE2CA93A307}"/>
              </c:ext>
            </c:extLst>
          </c:dPt>
          <c:dLbls>
            <c:dLbl>
              <c:idx val="0"/>
              <c:layout>
                <c:manualLayout>
                  <c:x val="-0.14573763939406056"/>
                  <c:y val="-0.32818701766756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6A-4275-AD12-CAE2CA93A307}"/>
                </c:ext>
              </c:extLst>
            </c:dLbl>
            <c:dLbl>
              <c:idx val="1"/>
              <c:layout>
                <c:manualLayout>
                  <c:x val="0.12595334212665041"/>
                  <c:y val="9.1704469777098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6A-4275-AD12-CAE2CA93A307}"/>
                </c:ext>
              </c:extLst>
            </c:dLbl>
            <c:dLbl>
              <c:idx val="2"/>
              <c:delete val="1"/>
              <c:extLst>
                <c:ext xmlns:c15="http://schemas.microsoft.com/office/drawing/2012/chart" uri="{CE6537A1-D6FC-4f65-9D91-7224C49458BB}"/>
                <c:ext xmlns:c16="http://schemas.microsoft.com/office/drawing/2014/chart" uri="{C3380CC4-5D6E-409C-BE32-E72D297353CC}">
                  <c16:uniqueId val="{00000005-EC6A-4275-AD12-CAE2CA93A307}"/>
                </c:ext>
              </c:extLst>
            </c:dLbl>
            <c:dLbl>
              <c:idx val="3"/>
              <c:delete val="1"/>
              <c:extLst>
                <c:ext xmlns:c15="http://schemas.microsoft.com/office/drawing/2012/chart" uri="{CE6537A1-D6FC-4f65-9D91-7224C49458BB}"/>
                <c:ext xmlns:c16="http://schemas.microsoft.com/office/drawing/2014/chart" uri="{C3380CC4-5D6E-409C-BE32-E72D297353CC}">
                  <c16:uniqueId val="{00000007-EC6A-4275-AD12-CAE2CA93A307}"/>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'2021-22 Annual Report'!$A$1:$D$1</c:f>
              <c:strCache>
                <c:ptCount val="4"/>
                <c:pt idx="0">
                  <c:v>Achieved</c:v>
                </c:pt>
                <c:pt idx="1">
                  <c:v>Not Achieved; However significant work done</c:v>
                </c:pt>
                <c:pt idx="2">
                  <c:v>Not Achieved; intervention required</c:v>
                </c:pt>
                <c:pt idx="3">
                  <c:v>Insufficient information to express opinion</c:v>
                </c:pt>
              </c:strCache>
            </c:strRef>
          </c:cat>
          <c:val>
            <c:numRef>
              <c:f>'2021-22 Annual Report'!$A$2:$D$2</c:f>
              <c:numCache>
                <c:formatCode>0.00%</c:formatCode>
                <c:ptCount val="4"/>
                <c:pt idx="0">
                  <c:v>0.875</c:v>
                </c:pt>
                <c:pt idx="1">
                  <c:v>0.125</c:v>
                </c:pt>
                <c:pt idx="2">
                  <c:v>0</c:v>
                </c:pt>
                <c:pt idx="3">
                  <c:v>0</c:v>
                </c:pt>
              </c:numCache>
            </c:numRef>
          </c:val>
          <c:extLst>
            <c:ext xmlns:c16="http://schemas.microsoft.com/office/drawing/2014/chart" uri="{C3380CC4-5D6E-409C-BE32-E72D297353CC}">
              <c16:uniqueId val="{00000008-EC6A-4275-AD12-CAE2CA93A30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Gill Sans MT" panose="020B0502020104020203"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Gill Sans MT" panose="020B0502020104020203" pitchFamily="34" charset="0"/>
                <a:ea typeface="+mn-ea"/>
                <a:cs typeface="Arial" panose="020B0604020202020204" pitchFamily="34" charset="0"/>
              </a:defRPr>
            </a:pPr>
            <a:r>
              <a:rPr lang="en-ZA" sz="1600" b="1"/>
              <a:t>Department's Annual Performance Overview</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Gill Sans MT" panose="020B0502020104020203"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952694819351412E-2"/>
          <c:y val="0.12620842851584829"/>
          <c:w val="0.83809461036129718"/>
          <c:h val="0.64131815919370716"/>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AD2-4226-9378-0CAF332CCD58}"/>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AD2-4226-9378-0CAF332CCD58}"/>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AD2-4226-9378-0CAF332CCD58}"/>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AD2-4226-9378-0CAF332CCD58}"/>
              </c:ext>
            </c:extLst>
          </c:dPt>
          <c:dLbls>
            <c:dLbl>
              <c:idx val="0"/>
              <c:layout>
                <c:manualLayout>
                  <c:x val="-0.16217068899769149"/>
                  <c:y val="-0.286747730625004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D2-4226-9378-0CAF332CCD58}"/>
                </c:ext>
              </c:extLst>
            </c:dLbl>
            <c:dLbl>
              <c:idx val="3"/>
              <c:delete val="1"/>
              <c:extLst>
                <c:ext xmlns:c15="http://schemas.microsoft.com/office/drawing/2012/chart" uri="{CE6537A1-D6FC-4f65-9D91-7224C49458BB}"/>
                <c:ext xmlns:c16="http://schemas.microsoft.com/office/drawing/2014/chart" uri="{C3380CC4-5D6E-409C-BE32-E72D297353CC}">
                  <c16:uniqueId val="{00000007-2AD2-4226-9378-0CAF332CCD5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panose="020B0502020104020203"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'2021-22 Annual Report'!$A$38:$D$38</c:f>
              <c:strCache>
                <c:ptCount val="4"/>
                <c:pt idx="0">
                  <c:v>Achieved</c:v>
                </c:pt>
                <c:pt idx="1">
                  <c:v>Not Achieved; However significant work done</c:v>
                </c:pt>
                <c:pt idx="2">
                  <c:v>Not Achieved; intervention required</c:v>
                </c:pt>
                <c:pt idx="3">
                  <c:v>Insufficient information to express opinion</c:v>
                </c:pt>
              </c:strCache>
            </c:strRef>
          </c:cat>
          <c:val>
            <c:numRef>
              <c:f>'2021-22 Annual Report'!$A$39:$D$39</c:f>
              <c:numCache>
                <c:formatCode>0.00%</c:formatCode>
                <c:ptCount val="4"/>
                <c:pt idx="0">
                  <c:v>0.81818181818181823</c:v>
                </c:pt>
                <c:pt idx="1">
                  <c:v>0.14545454545454545</c:v>
                </c:pt>
                <c:pt idx="2">
                  <c:v>3.6363636363636362E-2</c:v>
                </c:pt>
                <c:pt idx="3">
                  <c:v>0</c:v>
                </c:pt>
              </c:numCache>
            </c:numRef>
          </c:val>
          <c:extLst>
            <c:ext xmlns:c16="http://schemas.microsoft.com/office/drawing/2014/chart" uri="{C3380CC4-5D6E-409C-BE32-E72D297353CC}">
              <c16:uniqueId val="{00000008-2AD2-4226-9378-0CAF332CCD5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53480374914159112"/>
          <c:y val="0.76766786717990965"/>
          <c:w val="0.41351868316414364"/>
          <c:h val="0.217520393148163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Gill Sans MT" panose="020B0502020104020203"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Gill Sans MT" panose="020B0502020104020203"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8008"/>
          </a:xfrm>
          <a:prstGeom prst="rect">
            <a:avLst/>
          </a:prstGeom>
        </p:spPr>
        <p:txBody>
          <a:bodyPr vert="horz" lIns="91433" tIns="45717" rIns="91433" bIns="45717"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8008"/>
          </a:xfrm>
          <a:prstGeom prst="rect">
            <a:avLst/>
          </a:prstGeom>
        </p:spPr>
        <p:txBody>
          <a:bodyPr vert="horz" lIns="91433" tIns="45717" rIns="91433" bIns="45717" rtlCol="0"/>
          <a:lstStyle>
            <a:lvl1pPr algn="r">
              <a:defRPr sz="1200"/>
            </a:lvl1pPr>
          </a:lstStyle>
          <a:p>
            <a:fld id="{2E977D7D-3C05-451C-8AB8-7460922E2CCD}" type="datetimeFigureOut">
              <a:rPr lang="en-ZA" smtClean="0"/>
              <a:t>2022/10/10</a:t>
            </a:fld>
            <a:endParaRPr lang="en-ZA" dirty="0"/>
          </a:p>
        </p:txBody>
      </p:sp>
      <p:sp>
        <p:nvSpPr>
          <p:cNvPr id="4" name="Footer Placeholder 3"/>
          <p:cNvSpPr>
            <a:spLocks noGrp="1"/>
          </p:cNvSpPr>
          <p:nvPr>
            <p:ph type="ftr" sz="quarter" idx="2"/>
          </p:nvPr>
        </p:nvSpPr>
        <p:spPr>
          <a:xfrm>
            <a:off x="1" y="9428630"/>
            <a:ext cx="2946400" cy="498008"/>
          </a:xfrm>
          <a:prstGeom prst="rect">
            <a:avLst/>
          </a:prstGeom>
        </p:spPr>
        <p:txBody>
          <a:bodyPr vert="horz" lIns="91433" tIns="45717" rIns="91433" bIns="4571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8630"/>
            <a:ext cx="2946400" cy="498008"/>
          </a:xfrm>
          <a:prstGeom prst="rect">
            <a:avLst/>
          </a:prstGeom>
        </p:spPr>
        <p:txBody>
          <a:bodyPr vert="horz" lIns="91433" tIns="45717" rIns="91433" bIns="45717" rtlCol="0" anchor="b"/>
          <a:lstStyle>
            <a:lvl1pPr algn="r">
              <a:defRPr sz="1200"/>
            </a:lvl1pPr>
          </a:lstStyle>
          <a:p>
            <a:fld id="{B43726ED-32F9-4F4F-8791-9F43B497CC33}" type="slidenum">
              <a:rPr lang="en-ZA" smtClean="0"/>
              <a:t>‹#›</a:t>
            </a:fld>
            <a:endParaRPr lang="en-ZA" dirty="0"/>
          </a:p>
        </p:txBody>
      </p:sp>
    </p:spTree>
    <p:extLst>
      <p:ext uri="{BB962C8B-B14F-4D97-AF65-F5344CB8AC3E}">
        <p14:creationId xmlns:p14="http://schemas.microsoft.com/office/powerpoint/2010/main" val="9019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33" tIns="45717" rIns="91433" bIns="45717" rtlCol="0"/>
          <a:lstStyle>
            <a:lvl1pPr algn="l">
              <a:defRPr sz="1200"/>
            </a:lvl1pPr>
          </a:lstStyle>
          <a:p>
            <a:endParaRPr lang="en-ZA" dirty="0"/>
          </a:p>
        </p:txBody>
      </p:sp>
      <p:sp>
        <p:nvSpPr>
          <p:cNvPr id="3" name="Date Placeholder 2"/>
          <p:cNvSpPr>
            <a:spLocks noGrp="1"/>
          </p:cNvSpPr>
          <p:nvPr>
            <p:ph type="dt" idx="1"/>
          </p:nvPr>
        </p:nvSpPr>
        <p:spPr>
          <a:xfrm>
            <a:off x="3850444" y="1"/>
            <a:ext cx="2945659" cy="498056"/>
          </a:xfrm>
          <a:prstGeom prst="rect">
            <a:avLst/>
          </a:prstGeom>
        </p:spPr>
        <p:txBody>
          <a:bodyPr vert="horz" lIns="91433" tIns="45717" rIns="91433" bIns="45717" rtlCol="0"/>
          <a:lstStyle>
            <a:lvl1pPr algn="r">
              <a:defRPr sz="1200"/>
            </a:lvl1pPr>
          </a:lstStyle>
          <a:p>
            <a:fld id="{63597F0C-5600-4E51-AFA2-926859C0B40D}" type="datetimeFigureOut">
              <a:rPr lang="en-ZA" smtClean="0"/>
              <a:t>2022/10/10</a:t>
            </a:fld>
            <a:endParaRPr lang="en-ZA" dirty="0"/>
          </a:p>
        </p:txBody>
      </p:sp>
      <p:sp>
        <p:nvSpPr>
          <p:cNvPr id="4" name="Slide Image Placeholder 3"/>
          <p:cNvSpPr>
            <a:spLocks noGrp="1" noRot="1" noChangeAspect="1"/>
          </p:cNvSpPr>
          <p:nvPr>
            <p:ph type="sldImg" idx="2"/>
          </p:nvPr>
        </p:nvSpPr>
        <p:spPr>
          <a:xfrm>
            <a:off x="1166813" y="1243013"/>
            <a:ext cx="4464050" cy="3348037"/>
          </a:xfrm>
          <a:prstGeom prst="rect">
            <a:avLst/>
          </a:prstGeom>
          <a:noFill/>
          <a:ln w="12700">
            <a:solidFill>
              <a:prstClr val="black"/>
            </a:solidFill>
          </a:ln>
        </p:spPr>
        <p:txBody>
          <a:bodyPr vert="horz" lIns="91433" tIns="45717" rIns="91433" bIns="45717" rtlCol="0" anchor="ctr"/>
          <a:lstStyle/>
          <a:p>
            <a:endParaRPr lang="en-ZA" dirty="0"/>
          </a:p>
        </p:txBody>
      </p:sp>
      <p:sp>
        <p:nvSpPr>
          <p:cNvPr id="5" name="Notes Placeholder 4"/>
          <p:cNvSpPr>
            <a:spLocks noGrp="1"/>
          </p:cNvSpPr>
          <p:nvPr>
            <p:ph type="body" sz="quarter" idx="3"/>
          </p:nvPr>
        </p:nvSpPr>
        <p:spPr>
          <a:xfrm>
            <a:off x="679768" y="4777198"/>
            <a:ext cx="5438140" cy="3908613"/>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9"/>
            <a:ext cx="2945659" cy="498055"/>
          </a:xfrm>
          <a:prstGeom prst="rect">
            <a:avLst/>
          </a:prstGeom>
        </p:spPr>
        <p:txBody>
          <a:bodyPr vert="horz" lIns="91433" tIns="45717" rIns="91433" bIns="4571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9"/>
            <a:ext cx="2945659" cy="498055"/>
          </a:xfrm>
          <a:prstGeom prst="rect">
            <a:avLst/>
          </a:prstGeom>
        </p:spPr>
        <p:txBody>
          <a:bodyPr vert="horz" lIns="91433" tIns="45717" rIns="91433" bIns="45717"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13</a:t>
            </a:fld>
            <a:endParaRPr lang="en-ZA" dirty="0"/>
          </a:p>
        </p:txBody>
      </p:sp>
    </p:spTree>
    <p:extLst>
      <p:ext uri="{BB962C8B-B14F-4D97-AF65-F5344CB8AC3E}">
        <p14:creationId xmlns:p14="http://schemas.microsoft.com/office/powerpoint/2010/main" val="25793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GB"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GB"/>
              <a:t>2021-22 Department of Tourism Annual Report</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GB"/>
              <a:t>2021-22 Department of Tourism Annual Report</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GB" sz="900" i="1">
                <a:solidFill>
                  <a:prstClr val="white">
                    <a:lumMod val="65000"/>
                  </a:prstClr>
                </a:solidFill>
                <a:latin typeface="Arial" panose="020B0604020202020204" pitchFamily="34" charset="0"/>
                <a:cs typeface="Arial" panose="020B0604020202020204" pitchFamily="34" charset="0"/>
              </a:rPr>
              <a:t>2021-22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GB" sz="900" i="1">
                <a:solidFill>
                  <a:prstClr val="white">
                    <a:lumMod val="65000"/>
                  </a:prstClr>
                </a:solidFill>
                <a:latin typeface="Arial" panose="020B0604020202020204" pitchFamily="34" charset="0"/>
                <a:cs typeface="Arial" panose="020B0604020202020204" pitchFamily="34" charset="0"/>
              </a:rPr>
              <a:t>2021-22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GB" sz="900" i="1">
                <a:solidFill>
                  <a:prstClr val="white">
                    <a:lumMod val="65000"/>
                  </a:prstClr>
                </a:solidFill>
                <a:latin typeface="Arial" panose="020B0604020202020204" pitchFamily="34" charset="0"/>
                <a:cs typeface="Arial" panose="020B0604020202020204" pitchFamily="34" charset="0"/>
              </a:rPr>
              <a:t>2021-22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GB">
                <a:solidFill>
                  <a:prstClr val="black"/>
                </a:solidFill>
              </a:rPr>
              <a:t>2021-22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GB">
                <a:solidFill>
                  <a:prstClr val="black"/>
                </a:solidFill>
              </a:rPr>
              <a:t>2021-22 Department of Tourism Annual Report</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GB">
                <a:solidFill>
                  <a:prstClr val="black"/>
                </a:solidFill>
              </a:rPr>
              <a:t>2021-22 Department of Tourism Annual Report</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GB">
                <a:solidFill>
                  <a:prstClr val="black"/>
                </a:solidFill>
              </a:rPr>
              <a:t>2021-22 Department of Tourism Annual Report</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GB">
                <a:solidFill>
                  <a:prstClr val="black"/>
                </a:solidFill>
              </a:rPr>
              <a:t>2021-22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GB"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GB">
                <a:solidFill>
                  <a:prstClr val="black"/>
                </a:solidFill>
              </a:rPr>
              <a:t>2021-22 Department of Tourism Annual Report</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GB">
                <a:solidFill>
                  <a:prstClr val="black"/>
                </a:solidFill>
              </a:rPr>
              <a:t>2021-22 Department of Tourism Annual Report</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GB">
                <a:solidFill>
                  <a:prstClr val="black"/>
                </a:solidFill>
              </a:rPr>
              <a:t>2021-22 Department of Tourism Annual Report</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438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212030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770998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941479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110600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147120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18352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GB"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50144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12705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434570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906580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109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3569764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1389045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419200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46987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59463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GB"/>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79878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78691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745354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359408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a:t>2021-22 Department of Tourism Annual Report</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4566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GB"/>
              <a:t>2021-22 Department of Tourism Annual Report</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GB"/>
              <a:t>2021-22 Department of Tourism Annual Report</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GB"/>
              <a:t>2021-22 Department of Tourism Annual Report</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GB"/>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GB"/>
              <a:t>2021-22 Department of Tourism Annual Report</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GB"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GB" sz="900" i="1">
                <a:solidFill>
                  <a:prstClr val="white">
                    <a:lumMod val="65000"/>
                  </a:prstClr>
                </a:solidFill>
                <a:latin typeface="Arial" panose="020B0604020202020204" pitchFamily="34" charset="0"/>
                <a:cs typeface="Arial" panose="020B0604020202020204" pitchFamily="34" charset="0"/>
              </a:rPr>
              <a:t>2021-22 Department of Tourism Annual Report</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22601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934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
        <p:nvSpPr>
          <p:cNvPr id="5" name="Subtitle 2"/>
          <p:cNvSpPr txBox="1">
            <a:spLocks/>
          </p:cNvSpPr>
          <p:nvPr/>
        </p:nvSpPr>
        <p:spPr bwMode="auto">
          <a:xfrm>
            <a:off x="570620" y="311556"/>
            <a:ext cx="8110335" cy="387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spcBef>
                <a:spcPts val="0"/>
              </a:spcBef>
            </a:pPr>
            <a:r>
              <a:rPr lang="en-US" sz="3600" b="1" dirty="0">
                <a:solidFill>
                  <a:srgbClr val="ED7D31"/>
                </a:solidFill>
                <a:latin typeface="Gill Sans MT" panose="020B0502020104020203" pitchFamily="34" charset="0"/>
                <a:cs typeface="Arial" panose="020B0604020202020204" pitchFamily="34" charset="0"/>
              </a:rPr>
              <a:t>Department of  Tourism</a:t>
            </a:r>
          </a:p>
          <a:p>
            <a:pPr lvl="0">
              <a:spcBef>
                <a:spcPts val="0"/>
              </a:spcBef>
            </a:pPr>
            <a:r>
              <a:rPr lang="en-US" sz="3600" b="1" dirty="0">
                <a:solidFill>
                  <a:srgbClr val="ED7D31"/>
                </a:solidFill>
                <a:latin typeface="Gill Sans MT" panose="020B0502020104020203" pitchFamily="34" charset="0"/>
                <a:cs typeface="Arial" panose="020B0604020202020204" pitchFamily="34" charset="0"/>
              </a:rPr>
              <a:t> </a:t>
            </a:r>
          </a:p>
          <a:p>
            <a:pPr lvl="0">
              <a:spcBef>
                <a:spcPts val="0"/>
              </a:spcBef>
            </a:pPr>
            <a:r>
              <a:rPr lang="en-US" sz="3600" b="1" dirty="0">
                <a:solidFill>
                  <a:srgbClr val="ED7D31"/>
                </a:solidFill>
                <a:latin typeface="Gill Sans MT" panose="020B0502020104020203" pitchFamily="34" charset="0"/>
                <a:cs typeface="Arial" panose="020B0604020202020204" pitchFamily="34" charset="0"/>
              </a:rPr>
              <a:t>Annual Performance Report for 2021/22 Financial Year</a:t>
            </a:r>
          </a:p>
          <a:p>
            <a:pPr lvl="0">
              <a:spcBef>
                <a:spcPts val="0"/>
              </a:spcBef>
            </a:pPr>
            <a:endParaRPr lang="en-US" sz="3600" b="1" dirty="0">
              <a:solidFill>
                <a:srgbClr val="ED7D31"/>
              </a:solidFill>
              <a:latin typeface="Gill Sans MT" panose="020B0502020104020203" pitchFamily="34" charset="0"/>
              <a:cs typeface="Arial" panose="020B0604020202020204" pitchFamily="34" charset="0"/>
            </a:endParaRPr>
          </a:p>
          <a:p>
            <a:pPr lvl="0">
              <a:spcBef>
                <a:spcPts val="0"/>
              </a:spcBef>
            </a:pPr>
            <a:r>
              <a:rPr lang="en-US" sz="3600" b="1" dirty="0">
                <a:solidFill>
                  <a:srgbClr val="ED7D31"/>
                </a:solidFill>
                <a:latin typeface="Gill Sans MT" panose="020B0502020104020203" pitchFamily="34" charset="0"/>
                <a:cs typeface="Arial" panose="020B0604020202020204" pitchFamily="34" charset="0"/>
              </a:rPr>
              <a:t>11 October 2022</a:t>
            </a:r>
            <a:endParaRPr lang="en-ZA" sz="3600" dirty="0">
              <a:solidFill>
                <a:srgbClr val="ED7D3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30040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726C8C-30B0-46E7-9299-8B65C81D2DDA}"/>
              </a:ext>
            </a:extLst>
          </p:cNvPr>
          <p:cNvSpPr>
            <a:spLocks noGrp="1"/>
          </p:cNvSpPr>
          <p:nvPr>
            <p:ph type="ftr" sz="quarter" idx="11"/>
          </p:nvPr>
        </p:nvSpPr>
        <p:spPr/>
        <p:txBody>
          <a:bodyPr/>
          <a:lstStyle/>
          <a:p>
            <a:pPr algn="l"/>
            <a:r>
              <a:rPr lang="en-GB"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651D4B3-D16C-4FEE-BEDD-567FB49298EA}"/>
              </a:ext>
            </a:extLst>
          </p:cNvPr>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10</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6B463C0-56FE-4BA5-90BC-8633177131EC}"/>
              </a:ext>
            </a:extLst>
          </p:cNvPr>
          <p:cNvPicPr>
            <a:picLocks noChangeAspect="1"/>
          </p:cNvPicPr>
          <p:nvPr/>
        </p:nvPicPr>
        <p:blipFill>
          <a:blip r:embed="rId2"/>
          <a:stretch>
            <a:fillRect/>
          </a:stretch>
        </p:blipFill>
        <p:spPr>
          <a:xfrm>
            <a:off x="628650" y="193955"/>
            <a:ext cx="7779019" cy="5317599"/>
          </a:xfrm>
          <a:prstGeom prst="rect">
            <a:avLst/>
          </a:prstGeom>
        </p:spPr>
      </p:pic>
      <p:sp>
        <p:nvSpPr>
          <p:cNvPr id="7" name="Title 1">
            <a:extLst>
              <a:ext uri="{FF2B5EF4-FFF2-40B4-BE49-F238E27FC236}">
                <a16:creationId xmlns:a16="http://schemas.microsoft.com/office/drawing/2014/main" id="{8487417A-2A93-4BED-9FCD-A7C9718CC2E8}"/>
              </a:ext>
            </a:extLst>
          </p:cNvPr>
          <p:cNvSpPr txBox="1">
            <a:spLocks/>
          </p:cNvSpPr>
          <p:nvPr/>
        </p:nvSpPr>
        <p:spPr>
          <a:xfrm>
            <a:off x="295836" y="193955"/>
            <a:ext cx="8523409" cy="611387"/>
          </a:xfrm>
          <a:prstGeom prst="rect">
            <a:avLst/>
          </a:prstGeom>
          <a:solidFill>
            <a:schemeClr val="accent2">
              <a:lumMod val="40000"/>
              <a:lumOff val="60000"/>
            </a:schemeClr>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a:lstStyle>
          <a:p>
            <a:pPr algn="ctr"/>
            <a:r>
              <a:rPr lang="en-ZA" sz="4000" dirty="0"/>
              <a:t>Departmental Expenditure and Variance</a:t>
            </a:r>
            <a:endParaRPr lang="en-ZA" sz="4000" dirty="0">
              <a:solidFill>
                <a:srgbClr val="ED7D31"/>
              </a:solidFill>
            </a:endParaRPr>
          </a:p>
        </p:txBody>
      </p:sp>
      <p:sp>
        <p:nvSpPr>
          <p:cNvPr id="8" name="TextBox 7">
            <a:extLst>
              <a:ext uri="{FF2B5EF4-FFF2-40B4-BE49-F238E27FC236}">
                <a16:creationId xmlns:a16="http://schemas.microsoft.com/office/drawing/2014/main" id="{24BA0ECF-5437-44F8-B825-505D2CED8FF9}"/>
              </a:ext>
            </a:extLst>
          </p:cNvPr>
          <p:cNvSpPr txBox="1"/>
          <p:nvPr/>
        </p:nvSpPr>
        <p:spPr>
          <a:xfrm>
            <a:off x="628650" y="5010622"/>
            <a:ext cx="347304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ZA" dirty="0"/>
              <a:t>Final Appropriation = R2.545 billion</a:t>
            </a:r>
          </a:p>
          <a:p>
            <a:r>
              <a:rPr lang="en-ZA" dirty="0"/>
              <a:t>Actual Expenditure = R2.538 billion</a:t>
            </a:r>
          </a:p>
          <a:p>
            <a:r>
              <a:rPr lang="en-ZA" dirty="0"/>
              <a:t>Variance = R7.6 million </a:t>
            </a:r>
          </a:p>
        </p:txBody>
      </p:sp>
    </p:spTree>
    <p:extLst>
      <p:ext uri="{BB962C8B-B14F-4D97-AF65-F5344CB8AC3E}">
        <p14:creationId xmlns:p14="http://schemas.microsoft.com/office/powerpoint/2010/main" val="19773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5513" y="116636"/>
            <a:ext cx="8702346" cy="430757"/>
          </a:xfrm>
          <a:solidFill>
            <a:srgbClr val="F1995D"/>
          </a:solidFill>
          <a:ln>
            <a:solidFill>
              <a:schemeClr val="accent6">
                <a:lumMod val="75000"/>
              </a:schemeClr>
            </a:solidFill>
          </a:ln>
        </p:spPr>
        <p:txBody>
          <a:bodyPr rtlCol="0">
            <a:normAutofit/>
          </a:bodyPr>
          <a:lstStyle/>
          <a:p>
            <a:pPr algn="ctr">
              <a:defRPr/>
            </a:pPr>
            <a:r>
              <a:rPr lang="en-US" sz="1875" dirty="0">
                <a:solidFill>
                  <a:schemeClr val="tx1"/>
                </a:solidFill>
                <a:cs typeface="Arial" panose="020B0604020202020204" pitchFamily="34" charset="0"/>
              </a:rPr>
              <a:t>Budget and Expenditure Review as at </a:t>
            </a:r>
            <a:r>
              <a:rPr lang="en-US" sz="2000" dirty="0">
                <a:solidFill>
                  <a:schemeClr val="tx1"/>
                </a:solidFill>
                <a:cs typeface="Arial" panose="020B0604020202020204" pitchFamily="34" charset="0"/>
              </a:rPr>
              <a:t>31 March 2022</a:t>
            </a:r>
            <a:endParaRPr lang="en-US" sz="1875" dirty="0">
              <a:solidFill>
                <a:schemeClr val="tx1"/>
              </a:solidFill>
              <a:cs typeface="Arial" panose="020B0604020202020204" pitchFamily="34" charset="0"/>
            </a:endParaRPr>
          </a:p>
        </p:txBody>
      </p:sp>
      <p:graphicFrame>
        <p:nvGraphicFramePr>
          <p:cNvPr id="8" name="Content Placeholder 8"/>
          <p:cNvGraphicFramePr>
            <a:graphicFrameLocks/>
          </p:cNvGraphicFramePr>
          <p:nvPr>
            <p:extLst>
              <p:ext uri="{D42A27DB-BD31-4B8C-83A1-F6EECF244321}">
                <p14:modId xmlns:p14="http://schemas.microsoft.com/office/powerpoint/2010/main" val="1314232820"/>
              </p:ext>
            </p:extLst>
          </p:nvPr>
        </p:nvGraphicFramePr>
        <p:xfrm>
          <a:off x="272978" y="633548"/>
          <a:ext cx="8702346" cy="5451889"/>
        </p:xfrm>
        <a:graphic>
          <a:graphicData uri="http://schemas.openxmlformats.org/drawingml/2006/table">
            <a:tbl>
              <a:tblPr>
                <a:tableStyleId>{616DA210-FB5B-4158-B5E0-FEB733F419BA}</a:tableStyleId>
              </a:tblPr>
              <a:tblGrid>
                <a:gridCol w="1188728">
                  <a:extLst>
                    <a:ext uri="{9D8B030D-6E8A-4147-A177-3AD203B41FA5}">
                      <a16:colId xmlns:a16="http://schemas.microsoft.com/office/drawing/2014/main" val="20000"/>
                    </a:ext>
                  </a:extLst>
                </a:gridCol>
                <a:gridCol w="1025441">
                  <a:extLst>
                    <a:ext uri="{9D8B030D-6E8A-4147-A177-3AD203B41FA5}">
                      <a16:colId xmlns:a16="http://schemas.microsoft.com/office/drawing/2014/main" val="20001"/>
                    </a:ext>
                  </a:extLst>
                </a:gridCol>
                <a:gridCol w="1025441">
                  <a:extLst>
                    <a:ext uri="{9D8B030D-6E8A-4147-A177-3AD203B41FA5}">
                      <a16:colId xmlns:a16="http://schemas.microsoft.com/office/drawing/2014/main" val="20002"/>
                    </a:ext>
                  </a:extLst>
                </a:gridCol>
                <a:gridCol w="1025441">
                  <a:extLst>
                    <a:ext uri="{9D8B030D-6E8A-4147-A177-3AD203B41FA5}">
                      <a16:colId xmlns:a16="http://schemas.microsoft.com/office/drawing/2014/main" val="20003"/>
                    </a:ext>
                  </a:extLst>
                </a:gridCol>
                <a:gridCol w="1025441">
                  <a:extLst>
                    <a:ext uri="{9D8B030D-6E8A-4147-A177-3AD203B41FA5}">
                      <a16:colId xmlns:a16="http://schemas.microsoft.com/office/drawing/2014/main" val="20005"/>
                    </a:ext>
                  </a:extLst>
                </a:gridCol>
                <a:gridCol w="1025441">
                  <a:extLst>
                    <a:ext uri="{9D8B030D-6E8A-4147-A177-3AD203B41FA5}">
                      <a16:colId xmlns:a16="http://schemas.microsoft.com/office/drawing/2014/main" val="20006"/>
                    </a:ext>
                  </a:extLst>
                </a:gridCol>
                <a:gridCol w="2386413">
                  <a:extLst>
                    <a:ext uri="{9D8B030D-6E8A-4147-A177-3AD203B41FA5}">
                      <a16:colId xmlns:a16="http://schemas.microsoft.com/office/drawing/2014/main" val="20007"/>
                    </a:ext>
                  </a:extLst>
                </a:gridCol>
              </a:tblGrid>
              <a:tr h="618199">
                <a:tc>
                  <a:txBody>
                    <a:bodyPr/>
                    <a:lstStyle/>
                    <a:p>
                      <a:pPr algn="ctr" fontAlgn="t"/>
                      <a:r>
                        <a:rPr lang="en-ZA" sz="1100" b="1" u="none" strike="noStrike" dirty="0">
                          <a:solidFill>
                            <a:schemeClr val="tx1"/>
                          </a:solidFill>
                          <a:effectLst/>
                          <a:latin typeface="Gill Sans MT" panose="020B0502020104020203" pitchFamily="34" charset="0"/>
                          <a:cs typeface="Arial" panose="020B0604020202020204" pitchFamily="34" charset="0"/>
                        </a:rPr>
                        <a:t>Programme </a:t>
                      </a:r>
                      <a:endParaRPr lang="en-ZA" sz="1100" b="1"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solidFill>
                      <a:schemeClr val="accent2">
                        <a:lumMod val="60000"/>
                        <a:lumOff val="40000"/>
                      </a:schemeClr>
                    </a:solidFill>
                  </a:tcPr>
                </a:tc>
                <a:tc>
                  <a:txBody>
                    <a:bodyPr/>
                    <a:lstStyle/>
                    <a:p>
                      <a:pPr algn="ctr" fontAlgn="t"/>
                      <a:r>
                        <a:rPr lang="en-ZA" sz="1100" b="1" u="none" strike="noStrike" dirty="0">
                          <a:solidFill>
                            <a:schemeClr val="tx1"/>
                          </a:solidFill>
                          <a:effectLst/>
                          <a:latin typeface="Gill Sans MT" panose="020B0502020104020203" pitchFamily="34" charset="0"/>
                          <a:cs typeface="Arial" panose="020B0604020202020204" pitchFamily="34" charset="0"/>
                        </a:rPr>
                        <a:t>Final Allocation </a:t>
                      </a:r>
                    </a:p>
                    <a:p>
                      <a:pPr algn="ctr" fontAlgn="t"/>
                      <a:r>
                        <a:rPr lang="en-ZA" sz="1100" b="1" u="none" strike="noStrike" dirty="0">
                          <a:solidFill>
                            <a:schemeClr val="tx1"/>
                          </a:solidFill>
                          <a:effectLst/>
                          <a:latin typeface="Gill Sans MT" panose="020B0502020104020203" pitchFamily="34" charset="0"/>
                          <a:cs typeface="Arial" panose="020B0604020202020204" pitchFamily="34" charset="0"/>
                        </a:rPr>
                        <a:t>(R’000) </a:t>
                      </a:r>
                      <a:endParaRPr lang="en-ZA" sz="1100" b="1"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solidFill>
                      <a:schemeClr val="accent2">
                        <a:lumMod val="60000"/>
                        <a:lumOff val="40000"/>
                      </a:schemeClr>
                    </a:solidFill>
                  </a:tcPr>
                </a:tc>
                <a:tc>
                  <a:txBody>
                    <a:bodyPr/>
                    <a:lstStyle/>
                    <a:p>
                      <a:pPr algn="ctr" fontAlgn="t"/>
                      <a:r>
                        <a:rPr lang="en-ZA" sz="1100" b="1" u="none" strike="noStrike" dirty="0">
                          <a:solidFill>
                            <a:schemeClr val="tx1"/>
                          </a:solidFill>
                          <a:effectLst/>
                          <a:latin typeface="Gill Sans MT" panose="020B0502020104020203" pitchFamily="34" charset="0"/>
                          <a:cs typeface="Arial" panose="020B0604020202020204" pitchFamily="34" charset="0"/>
                        </a:rPr>
                        <a:t>Expenditure</a:t>
                      </a:r>
                      <a:endParaRPr lang="en-ZA" sz="1100" b="1" i="0" u="none" strike="noStrike" dirty="0">
                        <a:solidFill>
                          <a:schemeClr val="tx1"/>
                        </a:solidFill>
                        <a:effectLst/>
                        <a:latin typeface="Gill Sans MT" panose="020B0502020104020203" pitchFamily="34" charset="0"/>
                        <a:cs typeface="Arial" panose="020B0604020202020204" pitchFamily="34" charset="0"/>
                      </a:endParaRPr>
                    </a:p>
                    <a:p>
                      <a:pPr algn="ctr" fontAlgn="t"/>
                      <a:r>
                        <a:rPr lang="en-ZA" sz="1100" b="1" u="none" strike="noStrike" dirty="0">
                          <a:solidFill>
                            <a:schemeClr val="tx1"/>
                          </a:solidFill>
                          <a:effectLst/>
                          <a:latin typeface="Gill Sans MT" panose="020B0502020104020203" pitchFamily="34" charset="0"/>
                          <a:cs typeface="Arial" panose="020B0604020202020204" pitchFamily="34" charset="0"/>
                        </a:rPr>
                        <a:t>(R’000)</a:t>
                      </a:r>
                    </a:p>
                  </a:txBody>
                  <a:tcPr marL="7144" marR="7144" marT="7144" marB="0">
                    <a:solidFill>
                      <a:schemeClr val="accent2">
                        <a:lumMod val="60000"/>
                        <a:lumOff val="40000"/>
                      </a:schemeClr>
                    </a:solidFill>
                  </a:tcPr>
                </a:tc>
                <a:tc>
                  <a:txBody>
                    <a:bodyPr/>
                    <a:lstStyle/>
                    <a:p>
                      <a:pPr algn="ctr" fontAlgn="t"/>
                      <a:r>
                        <a:rPr lang="en-ZA" sz="1100" b="1" u="none" strike="noStrike" dirty="0">
                          <a:solidFill>
                            <a:schemeClr val="tx1"/>
                          </a:solidFill>
                          <a:effectLst/>
                          <a:latin typeface="Gill Sans MT" panose="020B0502020104020203" pitchFamily="34" charset="0"/>
                          <a:cs typeface="Arial" panose="020B0604020202020204" pitchFamily="34" charset="0"/>
                        </a:rPr>
                        <a:t>Expenditure as % of Final Allocation</a:t>
                      </a:r>
                      <a:endParaRPr lang="en-ZA" sz="1100" b="1"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Gill Sans MT" panose="020B0502020104020203" pitchFamily="34" charset="0"/>
                          <a:cs typeface="Arial" panose="020B0604020202020204" pitchFamily="34" charset="0"/>
                        </a:rPr>
                        <a:t>Variance from Final</a:t>
                      </a:r>
                      <a:r>
                        <a:rPr lang="en-ZA" sz="1100" b="1" u="none" strike="noStrike" dirty="0">
                          <a:solidFill>
                            <a:schemeClr val="tx1"/>
                          </a:solidFill>
                          <a:effectLst/>
                          <a:latin typeface="Gill Sans MT" panose="020B0502020104020203" pitchFamily="34" charset="0"/>
                          <a:cs typeface="Arial" panose="020B0604020202020204" pitchFamily="34" charset="0"/>
                        </a:rPr>
                        <a:t> Allocation</a:t>
                      </a:r>
                      <a:endParaRPr lang="en-ZA" sz="1100" b="1" i="0" u="none" strike="noStrike" dirty="0">
                        <a:solidFill>
                          <a:schemeClr val="tx1"/>
                        </a:solidFill>
                        <a:effectLst/>
                        <a:latin typeface="Gill Sans MT" panose="020B0502020104020203" pitchFamily="34" charset="0"/>
                        <a:cs typeface="Arial" panose="020B0604020202020204" pitchFamily="34" charset="0"/>
                      </a:endParaRPr>
                    </a:p>
                    <a:p>
                      <a:pPr algn="ctr" fontAlgn="t"/>
                      <a:r>
                        <a:rPr lang="en-ZA" sz="1100" b="1" i="0" u="none" strike="noStrike" dirty="0">
                          <a:solidFill>
                            <a:schemeClr val="tx1"/>
                          </a:solidFill>
                          <a:effectLst/>
                          <a:latin typeface="Gill Sans MT" panose="020B0502020104020203" pitchFamily="34" charset="0"/>
                          <a:cs typeface="Arial" panose="020B0604020202020204" pitchFamily="34" charset="0"/>
                        </a:rPr>
                        <a:t>(R’000)</a:t>
                      </a:r>
                    </a:p>
                  </a:txBody>
                  <a:tcPr marL="7144" marR="7144" marT="7144" marB="0">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Gill Sans MT" panose="020B0502020104020203" pitchFamily="34" charset="0"/>
                          <a:cs typeface="Arial" panose="020B0604020202020204" pitchFamily="34" charset="0"/>
                        </a:rPr>
                        <a:t>% Variance from Final</a:t>
                      </a:r>
                      <a:r>
                        <a:rPr lang="en-ZA" sz="1100" b="1" u="none" strike="noStrike" dirty="0">
                          <a:solidFill>
                            <a:schemeClr val="tx1"/>
                          </a:solidFill>
                          <a:effectLst/>
                          <a:latin typeface="Gill Sans MT" panose="020B0502020104020203" pitchFamily="34" charset="0"/>
                          <a:cs typeface="Arial" panose="020B0604020202020204" pitchFamily="34" charset="0"/>
                        </a:rPr>
                        <a:t> Allocation</a:t>
                      </a:r>
                      <a:endParaRPr lang="en-ZA" sz="1100" b="1"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solidFill>
                      <a:schemeClr val="accent2">
                        <a:lumMod val="60000"/>
                        <a:lumOff val="40000"/>
                      </a:schemeClr>
                    </a:solidFill>
                  </a:tcPr>
                </a:tc>
                <a:tc>
                  <a:txBody>
                    <a:bodyPr/>
                    <a:lstStyle/>
                    <a:p>
                      <a:pPr algn="ctr" fontAlgn="t"/>
                      <a:r>
                        <a:rPr lang="en-ZA" sz="1100" b="1" i="0" u="none" strike="noStrike" dirty="0">
                          <a:solidFill>
                            <a:schemeClr val="tx1"/>
                          </a:solidFill>
                          <a:effectLst/>
                          <a:latin typeface="Gill Sans MT" panose="020B0502020104020203" pitchFamily="34" charset="0"/>
                          <a:cs typeface="Arial" panose="020B0604020202020204" pitchFamily="34" charset="0"/>
                        </a:rPr>
                        <a:t>Explanation of Material Variances</a:t>
                      </a:r>
                    </a:p>
                  </a:txBody>
                  <a:tcPr marL="7144" marR="7144" marT="7144" marB="0">
                    <a:solidFill>
                      <a:schemeClr val="accent2">
                        <a:lumMod val="60000"/>
                        <a:lumOff val="40000"/>
                      </a:schemeClr>
                    </a:solidFill>
                  </a:tcPr>
                </a:tc>
                <a:extLst>
                  <a:ext uri="{0D108BD9-81ED-4DB2-BD59-A6C34878D82A}">
                    <a16:rowId xmlns:a16="http://schemas.microsoft.com/office/drawing/2014/main" val="10000"/>
                  </a:ext>
                </a:extLst>
              </a:tr>
              <a:tr h="384383">
                <a:tc>
                  <a:txBody>
                    <a:bodyPr/>
                    <a:lstStyle/>
                    <a:p>
                      <a:pPr marL="119063" indent="0" algn="just" fontAlgn="b"/>
                      <a:r>
                        <a:rPr lang="en-ZA" sz="1100" b="0" i="0" u="none" strike="noStrike" dirty="0">
                          <a:solidFill>
                            <a:srgbClr val="000000"/>
                          </a:solidFill>
                          <a:effectLst/>
                          <a:latin typeface="Gill Sans MT" panose="020B0502020104020203" pitchFamily="34" charset="0"/>
                          <a:cs typeface="Arial" panose="020B0604020202020204" pitchFamily="34" charset="0"/>
                        </a:rPr>
                        <a:t>Administration</a:t>
                      </a:r>
                    </a:p>
                  </a:txBody>
                  <a:tcPr marL="7144" marR="90000" marT="7144"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288 496 </a:t>
                      </a:r>
                    </a:p>
                  </a:txBody>
                  <a:tcPr marL="9525" marR="9525" marT="9525"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288 496 </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100.0%</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                </a:t>
                      </a:r>
                      <a:r>
                        <a:rPr lang="en-US" sz="1100" b="0" i="0" u="none" strike="noStrike" baseline="0" dirty="0">
                          <a:solidFill>
                            <a:srgbClr val="000000"/>
                          </a:solidFill>
                          <a:effectLst/>
                          <a:latin typeface="Gill Sans MT" panose="020B0502020104020203" pitchFamily="34" charset="0"/>
                          <a:cs typeface="Arial" panose="020B0604020202020204" pitchFamily="34" charset="0"/>
                        </a:rPr>
                        <a:t>     </a:t>
                      </a:r>
                      <a:r>
                        <a:rPr lang="en-US" sz="1100" b="0" i="0" u="none" strike="noStrike" dirty="0">
                          <a:solidFill>
                            <a:srgbClr val="000000"/>
                          </a:solidFill>
                          <a:effectLst/>
                          <a:latin typeface="Gill Sans MT" panose="020B0502020104020203" pitchFamily="34" charset="0"/>
                          <a:cs typeface="Arial" panose="020B0604020202020204" pitchFamily="34" charset="0"/>
                        </a:rPr>
                        <a:t>-   </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0.0%</a:t>
                      </a:r>
                    </a:p>
                  </a:txBody>
                  <a:tcPr marL="9525" marR="9525" marT="9525" marB="0"/>
                </a:tc>
                <a:tc>
                  <a:txBody>
                    <a:bodyPr/>
                    <a:lstStyle/>
                    <a:p>
                      <a:pPr marL="92075" marR="0" indent="0" algn="just" defTabSz="914400" rtl="0" eaLnBrk="1" fontAlgn="b" latinLnBrk="0" hangingPunct="1">
                        <a:lnSpc>
                          <a:spcPct val="100000"/>
                        </a:lnSpc>
                        <a:spcBef>
                          <a:spcPts val="0"/>
                        </a:spcBef>
                        <a:spcAft>
                          <a:spcPts val="600"/>
                        </a:spcAft>
                        <a:buClrTx/>
                        <a:buSzTx/>
                        <a:buFontTx/>
                        <a:buNone/>
                        <a:tabLst/>
                        <a:defRPr/>
                      </a:pPr>
                      <a:r>
                        <a:rPr lang="en-ZA" sz="900" kern="1200" dirty="0">
                          <a:solidFill>
                            <a:schemeClr val="tx1"/>
                          </a:solidFill>
                          <a:effectLst/>
                          <a:latin typeface="Gill Sans MT" panose="020B0502020104020203" pitchFamily="34" charset="0"/>
                          <a:ea typeface="+mn-ea"/>
                          <a:cs typeface="+mn-cs"/>
                        </a:rPr>
                        <a:t>N/A</a:t>
                      </a:r>
                    </a:p>
                  </a:txBody>
                  <a:tcPr marL="7144" marR="67500" marT="7144" marB="0"/>
                </a:tc>
                <a:extLst>
                  <a:ext uri="{0D108BD9-81ED-4DB2-BD59-A6C34878D82A}">
                    <a16:rowId xmlns:a16="http://schemas.microsoft.com/office/drawing/2014/main" val="10001"/>
                  </a:ext>
                </a:extLst>
              </a:tr>
              <a:tr h="932790">
                <a:tc>
                  <a:txBody>
                    <a:bodyPr/>
                    <a:lstStyle/>
                    <a:p>
                      <a:pPr marL="119063" indent="0" algn="just" fontAlgn="b"/>
                      <a:r>
                        <a:rPr lang="en-ZA" sz="1100" b="0" i="0" u="none" strike="noStrike" dirty="0">
                          <a:solidFill>
                            <a:srgbClr val="000000"/>
                          </a:solidFill>
                          <a:effectLst/>
                          <a:latin typeface="Gill Sans MT" panose="020B0502020104020203" pitchFamily="34" charset="0"/>
                          <a:cs typeface="Arial" panose="020B0604020202020204" pitchFamily="34" charset="0"/>
                        </a:rPr>
                        <a:t>Tourism Research,</a:t>
                      </a:r>
                      <a:r>
                        <a:rPr lang="en-ZA" sz="1100" b="0" i="0" u="none" strike="noStrike" baseline="0" dirty="0">
                          <a:solidFill>
                            <a:srgbClr val="000000"/>
                          </a:solidFill>
                          <a:effectLst/>
                          <a:latin typeface="Gill Sans MT" panose="020B0502020104020203" pitchFamily="34" charset="0"/>
                          <a:cs typeface="Arial" panose="020B0604020202020204" pitchFamily="34" charset="0"/>
                        </a:rPr>
                        <a:t> Policy and International Relations</a:t>
                      </a:r>
                      <a:endParaRPr lang="en-ZA" sz="1100" b="0" i="0" u="none" strike="noStrike" dirty="0">
                        <a:solidFill>
                          <a:srgbClr val="000000"/>
                        </a:solidFill>
                        <a:effectLst/>
                        <a:latin typeface="Gill Sans MT" panose="020B0502020104020203" pitchFamily="34" charset="0"/>
                        <a:cs typeface="Arial" panose="020B0604020202020204" pitchFamily="34" charset="0"/>
                      </a:endParaRPr>
                    </a:p>
                  </a:txBody>
                  <a:tcPr marL="7144" marR="90000" marT="7144"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1 362 571 </a:t>
                      </a:r>
                    </a:p>
                  </a:txBody>
                  <a:tcPr marL="9525" marR="9525" marT="9525"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1 358 557 </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99.7%</a:t>
                      </a:r>
                    </a:p>
                  </a:txBody>
                  <a:tcPr marL="9525" marR="9525" marT="9525"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4 014 </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0.3%</a:t>
                      </a:r>
                    </a:p>
                  </a:txBody>
                  <a:tcPr marL="9525" marR="9525" marT="9525" marB="0"/>
                </a:tc>
                <a:tc>
                  <a:txBody>
                    <a:bodyPr/>
                    <a:lstStyle/>
                    <a:p>
                      <a:pPr marL="92075" marR="0" indent="0" algn="just" defTabSz="914400" rtl="0" eaLnBrk="1" fontAlgn="b" latinLnBrk="0" hangingPunct="1">
                        <a:lnSpc>
                          <a:spcPct val="100000"/>
                        </a:lnSpc>
                        <a:spcBef>
                          <a:spcPts val="0"/>
                        </a:spcBef>
                        <a:spcAft>
                          <a:spcPts val="600"/>
                        </a:spcAft>
                        <a:buClrTx/>
                        <a:buSzTx/>
                        <a:buFontTx/>
                        <a:buNone/>
                        <a:tabLst/>
                        <a:defRPr/>
                      </a:pPr>
                      <a:r>
                        <a:rPr lang="en-US" sz="950" kern="1200" dirty="0">
                          <a:solidFill>
                            <a:schemeClr val="tx1"/>
                          </a:solidFill>
                          <a:effectLst/>
                          <a:latin typeface="Gill Sans MT" panose="020B0502020104020203" pitchFamily="34" charset="0"/>
                          <a:ea typeface="+mn-ea"/>
                          <a:cs typeface="+mn-cs"/>
                        </a:rPr>
                        <a:t>The bulk of this underspending lies within Compensation of Employees due to strict policies adhered to by the Department to reduce expenditure on salaries and wages. Savings under Goods and Services were mainly attributable to the effects of COVID-19 restrictions resulting in unspent funds linked to travel and subsistence. A further underspending was realised under transfers and subsidies for the United Nations World Tourism </a:t>
                      </a:r>
                      <a:r>
                        <a:rPr lang="en-US" sz="950" kern="1200" dirty="0" err="1">
                          <a:solidFill>
                            <a:schemeClr val="tx1"/>
                          </a:solidFill>
                          <a:effectLst/>
                          <a:latin typeface="Gill Sans MT" panose="020B0502020104020203" pitchFamily="34" charset="0"/>
                          <a:ea typeface="+mn-ea"/>
                          <a:cs typeface="+mn-cs"/>
                        </a:rPr>
                        <a:t>Organisation</a:t>
                      </a:r>
                      <a:r>
                        <a:rPr lang="en-US" sz="950" kern="1200" dirty="0">
                          <a:solidFill>
                            <a:schemeClr val="tx1"/>
                          </a:solidFill>
                          <a:effectLst/>
                          <a:latin typeface="Gill Sans MT" panose="020B0502020104020203" pitchFamily="34" charset="0"/>
                          <a:ea typeface="+mn-ea"/>
                          <a:cs typeface="+mn-cs"/>
                        </a:rPr>
                        <a:t> (UNWTO) contributions due to exchange rate fluctuation and the National Tourism Research Framework.</a:t>
                      </a:r>
                      <a:endParaRPr lang="en-ZA" sz="950" kern="1200" dirty="0">
                        <a:solidFill>
                          <a:schemeClr val="tx1"/>
                        </a:solidFill>
                        <a:effectLst/>
                        <a:latin typeface="Gill Sans MT" panose="020B0502020104020203" pitchFamily="34" charset="0"/>
                        <a:ea typeface="+mn-ea"/>
                        <a:cs typeface="+mn-cs"/>
                      </a:endParaRPr>
                    </a:p>
                  </a:txBody>
                  <a:tcPr marL="7144" marR="67500" marT="7144" marB="0"/>
                </a:tc>
                <a:extLst>
                  <a:ext uri="{0D108BD9-81ED-4DB2-BD59-A6C34878D82A}">
                    <a16:rowId xmlns:a16="http://schemas.microsoft.com/office/drawing/2014/main" val="10002"/>
                  </a:ext>
                </a:extLst>
              </a:tr>
              <a:tr h="770569">
                <a:tc>
                  <a:txBody>
                    <a:bodyPr/>
                    <a:lstStyle/>
                    <a:p>
                      <a:pPr marL="119063" indent="0" algn="just" fontAlgn="b"/>
                      <a:r>
                        <a:rPr lang="en-ZA" sz="1100" b="0" i="0" u="none" strike="noStrike" dirty="0">
                          <a:solidFill>
                            <a:srgbClr val="000000"/>
                          </a:solidFill>
                          <a:effectLst/>
                          <a:latin typeface="Gill Sans MT" panose="020B0502020104020203" pitchFamily="34" charset="0"/>
                          <a:cs typeface="Arial" panose="020B0604020202020204" pitchFamily="34" charset="0"/>
                        </a:rPr>
                        <a:t>Destination Development</a:t>
                      </a:r>
                    </a:p>
                  </a:txBody>
                  <a:tcPr marL="7144" marR="90000" marT="7144"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530 524 </a:t>
                      </a:r>
                    </a:p>
                  </a:txBody>
                  <a:tcPr marL="9525" marR="9525" marT="9525"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527 185 </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99.4%</a:t>
                      </a:r>
                    </a:p>
                  </a:txBody>
                  <a:tcPr marL="9525" marR="9525" marT="9525"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3 339 </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0.6%</a:t>
                      </a:r>
                    </a:p>
                  </a:txBody>
                  <a:tcPr marL="9525" marR="9525" marT="9525" marB="0"/>
                </a:tc>
                <a:tc>
                  <a:txBody>
                    <a:bodyPr/>
                    <a:lstStyle/>
                    <a:p>
                      <a:pPr marL="92075" marR="0" indent="0" algn="just" defTabSz="914400" rtl="0" eaLnBrk="1" fontAlgn="b" latinLnBrk="0" hangingPunct="1">
                        <a:lnSpc>
                          <a:spcPct val="100000"/>
                        </a:lnSpc>
                        <a:spcBef>
                          <a:spcPts val="0"/>
                        </a:spcBef>
                        <a:spcAft>
                          <a:spcPts val="600"/>
                        </a:spcAft>
                        <a:buClrTx/>
                        <a:buSzTx/>
                        <a:buFontTx/>
                        <a:buNone/>
                        <a:tabLst/>
                        <a:defRPr/>
                      </a:pPr>
                      <a:r>
                        <a:rPr lang="en-US" sz="950" kern="1200" dirty="0">
                          <a:solidFill>
                            <a:schemeClr val="tx1"/>
                          </a:solidFill>
                          <a:effectLst/>
                          <a:latin typeface="Gill Sans MT" panose="020B0502020104020203" pitchFamily="34" charset="0"/>
                          <a:ea typeface="+mn-ea"/>
                          <a:cs typeface="+mn-cs"/>
                        </a:rPr>
                        <a:t>The bulk of this underspending lies within Goods and Services of the Expanded Public Works Programme as contracts could not be concluded before year-end. Savings under Compensation of Employees was due to strict policies adhered to by the Department to reduce expenditure on salaries and wages. </a:t>
                      </a:r>
                    </a:p>
                  </a:txBody>
                  <a:tcPr marL="7144" marR="67500" marT="7144" marB="0"/>
                </a:tc>
                <a:extLst>
                  <a:ext uri="{0D108BD9-81ED-4DB2-BD59-A6C34878D82A}">
                    <a16:rowId xmlns:a16="http://schemas.microsoft.com/office/drawing/2014/main" val="10003"/>
                  </a:ext>
                </a:extLst>
              </a:tr>
              <a:tr h="746465">
                <a:tc>
                  <a:txBody>
                    <a:bodyPr/>
                    <a:lstStyle/>
                    <a:p>
                      <a:pPr marL="119063" indent="0" algn="just" fontAlgn="b"/>
                      <a:r>
                        <a:rPr lang="en-ZA" sz="1100" b="0" i="0" u="none" strike="noStrike" dirty="0">
                          <a:solidFill>
                            <a:srgbClr val="000000"/>
                          </a:solidFill>
                          <a:effectLst/>
                          <a:latin typeface="Gill Sans MT" panose="020B0502020104020203" pitchFamily="34" charset="0"/>
                          <a:cs typeface="Arial" panose="020B0604020202020204" pitchFamily="34" charset="0"/>
                        </a:rPr>
                        <a:t>Tourism Sector Support Services</a:t>
                      </a:r>
                    </a:p>
                  </a:txBody>
                  <a:tcPr marL="7144" marR="90000" marT="7144"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363 747 </a:t>
                      </a:r>
                    </a:p>
                  </a:txBody>
                  <a:tcPr marL="9525" marR="9525" marT="9525" marB="0"/>
                </a:tc>
                <a:tc>
                  <a:txBody>
                    <a:bodyPr/>
                    <a:lstStyle/>
                    <a:p>
                      <a:pPr algn="l" fontAlgn="b"/>
                      <a:r>
                        <a:rPr lang="en-US" sz="1100" b="0" i="0" u="none" strike="noStrike" dirty="0">
                          <a:solidFill>
                            <a:srgbClr val="000000"/>
                          </a:solidFill>
                          <a:effectLst/>
                          <a:latin typeface="Gill Sans MT" panose="020B0502020104020203" pitchFamily="34" charset="0"/>
                          <a:cs typeface="Arial" panose="020B0604020202020204" pitchFamily="34" charset="0"/>
                        </a:rPr>
                        <a:t>             363 538 </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99.9%</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                  209 </a:t>
                      </a:r>
                    </a:p>
                  </a:txBody>
                  <a:tcPr marL="9525" marR="9525" marT="9525" marB="0"/>
                </a:tc>
                <a:tc>
                  <a:txBody>
                    <a:bodyPr/>
                    <a:lstStyle/>
                    <a:p>
                      <a:pPr algn="ctr" fontAlgn="b"/>
                      <a:r>
                        <a:rPr lang="en-US" sz="1100" b="0" i="0" u="none" strike="noStrike" dirty="0">
                          <a:solidFill>
                            <a:srgbClr val="000000"/>
                          </a:solidFill>
                          <a:effectLst/>
                          <a:latin typeface="Gill Sans MT" panose="020B0502020104020203" pitchFamily="34" charset="0"/>
                          <a:cs typeface="Arial" panose="020B0604020202020204" pitchFamily="34" charset="0"/>
                        </a:rPr>
                        <a:t>0.1%</a:t>
                      </a:r>
                    </a:p>
                  </a:txBody>
                  <a:tcPr marL="9525" marR="9525" marT="9525" marB="0"/>
                </a:tc>
                <a:tc>
                  <a:txBody>
                    <a:bodyPr/>
                    <a:lstStyle/>
                    <a:p>
                      <a:pPr marL="88900" marR="0" indent="0" algn="just" defTabSz="914400" rtl="0" eaLnBrk="1" fontAlgn="auto" latinLnBrk="0" hangingPunct="1">
                        <a:lnSpc>
                          <a:spcPct val="100000"/>
                        </a:lnSpc>
                        <a:spcBef>
                          <a:spcPts val="0"/>
                        </a:spcBef>
                        <a:spcAft>
                          <a:spcPts val="1000"/>
                        </a:spcAft>
                        <a:buClrTx/>
                        <a:buSzTx/>
                        <a:buFontTx/>
                        <a:buNone/>
                        <a:tabLst/>
                        <a:defRPr/>
                      </a:pPr>
                      <a:r>
                        <a:rPr lang="en-US" sz="950" kern="1200" noProof="0" dirty="0">
                          <a:solidFill>
                            <a:schemeClr val="tx1"/>
                          </a:solidFill>
                          <a:effectLst/>
                          <a:latin typeface="Gill Sans MT" panose="020B0502020104020203" pitchFamily="34" charset="0"/>
                          <a:ea typeface="+mn-ea"/>
                          <a:cs typeface="+mn-cs"/>
                        </a:rPr>
                        <a:t>The minor underspending within the programme is due to unspent funds linked to the National Tourism Careers Expo. The costs of the event claimed by the event partner was less than the budgeted cost resulting in a slight saving under Transfers and Subsidies.</a:t>
                      </a:r>
                      <a:endParaRPr lang="en-ZA" sz="950" kern="1200" noProof="0" dirty="0">
                        <a:solidFill>
                          <a:schemeClr val="tx1"/>
                        </a:solidFill>
                        <a:effectLst/>
                        <a:latin typeface="Gill Sans MT" panose="020B0502020104020203" pitchFamily="34" charset="0"/>
                        <a:ea typeface="+mn-ea"/>
                        <a:cs typeface="+mn-cs"/>
                      </a:endParaRPr>
                    </a:p>
                  </a:txBody>
                  <a:tcPr marL="7144" marR="67500" marT="7144" marB="0"/>
                </a:tc>
                <a:extLst>
                  <a:ext uri="{0D108BD9-81ED-4DB2-BD59-A6C34878D82A}">
                    <a16:rowId xmlns:a16="http://schemas.microsoft.com/office/drawing/2014/main" val="10004"/>
                  </a:ext>
                </a:extLst>
              </a:tr>
              <a:tr h="314530">
                <a:tc>
                  <a:txBody>
                    <a:bodyPr/>
                    <a:lstStyle/>
                    <a:p>
                      <a:pPr marL="58738" indent="0" algn="l" fontAlgn="b"/>
                      <a:r>
                        <a:rPr lang="en-ZA" sz="1100" b="1" i="0" u="none" strike="noStrike" dirty="0">
                          <a:solidFill>
                            <a:srgbClr val="000000"/>
                          </a:solidFill>
                          <a:effectLst/>
                          <a:latin typeface="Gill Sans MT" panose="020B0502020104020203" pitchFamily="34" charset="0"/>
                          <a:cs typeface="Arial" panose="020B0604020202020204" pitchFamily="34" charset="0"/>
                        </a:rPr>
                        <a:t>Total </a:t>
                      </a:r>
                    </a:p>
                  </a:txBody>
                  <a:tcPr marL="7144" marR="7144" marT="7144" marB="0">
                    <a:solidFill>
                      <a:schemeClr val="accent2">
                        <a:lumMod val="40000"/>
                        <a:lumOff val="60000"/>
                      </a:schemeClr>
                    </a:solidFill>
                  </a:tcPr>
                </a:tc>
                <a:tc>
                  <a:txBody>
                    <a:bodyPr/>
                    <a:lstStyle/>
                    <a:p>
                      <a:pPr algn="l" fontAlgn="b"/>
                      <a:r>
                        <a:rPr lang="en-US" sz="1100" b="1" i="0" u="none" strike="noStrike" dirty="0">
                          <a:solidFill>
                            <a:srgbClr val="000000"/>
                          </a:solidFill>
                          <a:effectLst/>
                          <a:latin typeface="Gill Sans MT" panose="020B0502020104020203" pitchFamily="34" charset="0"/>
                          <a:cs typeface="Arial" panose="020B0604020202020204" pitchFamily="34" charset="0"/>
                        </a:rPr>
                        <a:t>         2 545 338 </a:t>
                      </a:r>
                    </a:p>
                  </a:txBody>
                  <a:tcPr marL="9525" marR="9525" marT="9525" marB="0">
                    <a:solidFill>
                      <a:schemeClr val="accent2">
                        <a:lumMod val="40000"/>
                        <a:lumOff val="60000"/>
                      </a:schemeClr>
                    </a:solidFill>
                  </a:tcPr>
                </a:tc>
                <a:tc>
                  <a:txBody>
                    <a:bodyPr/>
                    <a:lstStyle/>
                    <a:p>
                      <a:pPr algn="l" fontAlgn="b"/>
                      <a:r>
                        <a:rPr lang="en-US" sz="1100" b="1" i="0" u="none" strike="noStrike" dirty="0">
                          <a:solidFill>
                            <a:srgbClr val="000000"/>
                          </a:solidFill>
                          <a:effectLst/>
                          <a:latin typeface="Gill Sans MT" panose="020B0502020104020203" pitchFamily="34" charset="0"/>
                          <a:cs typeface="Arial" panose="020B0604020202020204" pitchFamily="34" charset="0"/>
                        </a:rPr>
                        <a:t>         2 537 776 </a:t>
                      </a:r>
                    </a:p>
                  </a:txBody>
                  <a:tcPr marL="9525" marR="9525" marT="9525" marB="0">
                    <a:solidFill>
                      <a:schemeClr val="accent2">
                        <a:lumMod val="40000"/>
                        <a:lumOff val="60000"/>
                      </a:schemeClr>
                    </a:solidFill>
                  </a:tcPr>
                </a:tc>
                <a:tc>
                  <a:txBody>
                    <a:bodyPr/>
                    <a:lstStyle/>
                    <a:p>
                      <a:pPr algn="ctr" fontAlgn="b"/>
                      <a:r>
                        <a:rPr lang="en-US" sz="1100" b="1" i="0" u="none" strike="noStrike" dirty="0">
                          <a:solidFill>
                            <a:srgbClr val="000000"/>
                          </a:solidFill>
                          <a:effectLst/>
                          <a:latin typeface="Gill Sans MT" panose="020B0502020104020203" pitchFamily="34" charset="0"/>
                          <a:cs typeface="Arial" panose="020B0604020202020204" pitchFamily="34" charset="0"/>
                        </a:rPr>
                        <a:t>99.7%</a:t>
                      </a:r>
                    </a:p>
                  </a:txBody>
                  <a:tcPr marL="9525" marR="9525" marT="9525" marB="0">
                    <a:solidFill>
                      <a:schemeClr val="accent2">
                        <a:lumMod val="40000"/>
                        <a:lumOff val="60000"/>
                      </a:schemeClr>
                    </a:solidFill>
                  </a:tcPr>
                </a:tc>
                <a:tc>
                  <a:txBody>
                    <a:bodyPr/>
                    <a:lstStyle/>
                    <a:p>
                      <a:pPr algn="l" fontAlgn="b"/>
                      <a:r>
                        <a:rPr lang="en-US" sz="1100" b="1" i="0" u="none" strike="noStrike" dirty="0">
                          <a:solidFill>
                            <a:srgbClr val="000000"/>
                          </a:solidFill>
                          <a:effectLst/>
                          <a:latin typeface="Gill Sans MT" panose="020B0502020104020203" pitchFamily="34" charset="0"/>
                          <a:cs typeface="Arial" panose="020B0604020202020204" pitchFamily="34" charset="0"/>
                        </a:rPr>
                        <a:t>                7 562 </a:t>
                      </a:r>
                    </a:p>
                  </a:txBody>
                  <a:tcPr marL="9525" marR="9525" marT="9525" marB="0">
                    <a:solidFill>
                      <a:schemeClr val="accent2">
                        <a:lumMod val="40000"/>
                        <a:lumOff val="60000"/>
                      </a:schemeClr>
                    </a:solidFill>
                  </a:tcPr>
                </a:tc>
                <a:tc>
                  <a:txBody>
                    <a:bodyPr/>
                    <a:lstStyle/>
                    <a:p>
                      <a:pPr algn="ctr" fontAlgn="b"/>
                      <a:r>
                        <a:rPr lang="en-US" sz="1100" b="1" i="0" u="none" strike="noStrike" dirty="0">
                          <a:solidFill>
                            <a:srgbClr val="000000"/>
                          </a:solidFill>
                          <a:effectLst/>
                          <a:latin typeface="Gill Sans MT" panose="020B0502020104020203" pitchFamily="34" charset="0"/>
                          <a:cs typeface="Arial" panose="020B0604020202020204" pitchFamily="34" charset="0"/>
                        </a:rPr>
                        <a:t>0.3%</a:t>
                      </a:r>
                    </a:p>
                  </a:txBody>
                  <a:tcPr marL="9525" marR="9525" marT="9525" marB="0">
                    <a:solidFill>
                      <a:schemeClr val="accent2">
                        <a:lumMod val="40000"/>
                        <a:lumOff val="60000"/>
                      </a:schemeClr>
                    </a:solidFill>
                  </a:tcPr>
                </a:tc>
                <a:tc>
                  <a:txBody>
                    <a:bodyPr/>
                    <a:lstStyle/>
                    <a:p>
                      <a:pPr algn="ctr" fontAlgn="b">
                        <a:spcAft>
                          <a:spcPts val="600"/>
                        </a:spcAft>
                      </a:pPr>
                      <a:endParaRPr lang="en-ZA" sz="1100" b="1"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C35EDF64-4493-4C80-9F70-C1C4AE4A05C5}"/>
              </a:ext>
            </a:extLst>
          </p:cNvPr>
          <p:cNvSpPr>
            <a:spLocks noGrp="1"/>
          </p:cNvSpPr>
          <p:nvPr>
            <p:ph type="ftr" sz="quarter" idx="11"/>
          </p:nvPr>
        </p:nvSpPr>
        <p:spPr/>
        <p:txBody>
          <a:bodyPr/>
          <a:lstStyle/>
          <a:p>
            <a:pPr algn="l"/>
            <a:r>
              <a:rPr lang="en-GB" sz="900" i="1">
                <a:solidFill>
                  <a:schemeClr val="bg1">
                    <a:lumMod val="65000"/>
                  </a:schemeClr>
                </a:solidFill>
                <a:latin typeface="Arial" panose="020B0604020202020204" pitchFamily="34" charset="0"/>
                <a:cs typeface="Arial" panose="020B0604020202020204" pitchFamily="34" charset="0"/>
              </a:rPr>
              <a:t>2021-22 Department of Tourism Annual Report</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793FFB7-4980-4517-8F91-D43B35554645}"/>
              </a:ext>
            </a:extLst>
          </p:cNvPr>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4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675">
                <a:solidFill>
                  <a:schemeClr val="bg1">
                    <a:lumMod val="65000"/>
                  </a:schemeClr>
                </a:solidFill>
                <a:latin typeface="Arial" panose="020B0604020202020204" pitchFamily="34" charset="0"/>
                <a:cs typeface="Arial" panose="020B0604020202020204" pitchFamily="34" charset="0"/>
              </a:rPr>
              <a:pPr/>
              <a:t>12</a:t>
            </a:fld>
            <a:endParaRPr lang="en-ZA" sz="675" dirty="0">
              <a:solidFill>
                <a:schemeClr val="bg1">
                  <a:lumMod val="65000"/>
                </a:schemeClr>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420624" y="526598"/>
            <a:ext cx="8193024" cy="659542"/>
          </a:xfrm>
          <a:solidFill>
            <a:srgbClr val="F1995D"/>
          </a:solidFill>
          <a:ln>
            <a:solidFill>
              <a:schemeClr val="accent6">
                <a:lumMod val="75000"/>
              </a:schemeClr>
            </a:solidFill>
          </a:ln>
        </p:spPr>
        <p:txBody>
          <a:bodyPr vert="horz" lIns="68580" tIns="34290" rIns="68580" bIns="34290" rtlCol="0" anchor="ctr">
            <a:normAutofit fontScale="90000"/>
          </a:bodyPr>
          <a:lstStyle/>
          <a:p>
            <a:pPr algn="ctr"/>
            <a:r>
              <a:rPr lang="en-US" sz="2400" dirty="0">
                <a:solidFill>
                  <a:schemeClr val="tx1"/>
                </a:solidFill>
                <a:cs typeface="Arial" panose="020B0604020202020204" pitchFamily="34" charset="0"/>
              </a:rPr>
              <a:t>Expenditure per Economical Classification as at 31 March 2022</a:t>
            </a:r>
          </a:p>
        </p:txBody>
      </p:sp>
      <p:graphicFrame>
        <p:nvGraphicFramePr>
          <p:cNvPr id="14" name="Content Placeholder 5"/>
          <p:cNvGraphicFramePr>
            <a:graphicFrameLocks noGrp="1"/>
          </p:cNvGraphicFramePr>
          <p:nvPr>
            <p:ph idx="1"/>
            <p:extLst/>
          </p:nvPr>
        </p:nvGraphicFramePr>
        <p:xfrm>
          <a:off x="420624" y="1420318"/>
          <a:ext cx="8193022" cy="4786151"/>
        </p:xfrm>
        <a:graphic>
          <a:graphicData uri="http://schemas.openxmlformats.org/drawingml/2006/table">
            <a:tbl>
              <a:tblPr/>
              <a:tblGrid>
                <a:gridCol w="3336878">
                  <a:extLst>
                    <a:ext uri="{9D8B030D-6E8A-4147-A177-3AD203B41FA5}">
                      <a16:colId xmlns:a16="http://schemas.microsoft.com/office/drawing/2014/main" val="20000"/>
                    </a:ext>
                  </a:extLst>
                </a:gridCol>
                <a:gridCol w="1214036">
                  <a:extLst>
                    <a:ext uri="{9D8B030D-6E8A-4147-A177-3AD203B41FA5}">
                      <a16:colId xmlns:a16="http://schemas.microsoft.com/office/drawing/2014/main" val="20001"/>
                    </a:ext>
                  </a:extLst>
                </a:gridCol>
                <a:gridCol w="1214036">
                  <a:extLst>
                    <a:ext uri="{9D8B030D-6E8A-4147-A177-3AD203B41FA5}">
                      <a16:colId xmlns:a16="http://schemas.microsoft.com/office/drawing/2014/main" val="20002"/>
                    </a:ext>
                  </a:extLst>
                </a:gridCol>
                <a:gridCol w="1214036">
                  <a:extLst>
                    <a:ext uri="{9D8B030D-6E8A-4147-A177-3AD203B41FA5}">
                      <a16:colId xmlns:a16="http://schemas.microsoft.com/office/drawing/2014/main" val="20003"/>
                    </a:ext>
                  </a:extLst>
                </a:gridCol>
                <a:gridCol w="1214036">
                  <a:extLst>
                    <a:ext uri="{9D8B030D-6E8A-4147-A177-3AD203B41FA5}">
                      <a16:colId xmlns:a16="http://schemas.microsoft.com/office/drawing/2014/main" val="20004"/>
                    </a:ext>
                  </a:extLst>
                </a:gridCol>
              </a:tblGrid>
              <a:tr h="386422">
                <a:tc rowSpan="2">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Economical Classification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184"/>
                    </a:solidFill>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Final Allocation</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Expenditure</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tc rowSpan="2">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 of Final Allocation </a:t>
                      </a:r>
                      <a:r>
                        <a:rPr lang="en-ZA" sz="1050" b="1" i="0" u="none" strike="noStrike" baseline="0" dirty="0">
                          <a:solidFill>
                            <a:schemeClr val="tx1"/>
                          </a:solidFill>
                          <a:effectLst/>
                          <a:latin typeface="Gill Sans MT" panose="020B0502020104020203" pitchFamily="34" charset="0"/>
                          <a:cs typeface="Arial" panose="020B0604020202020204" pitchFamily="34" charset="0"/>
                        </a:rPr>
                        <a:t>s</a:t>
                      </a:r>
                      <a:r>
                        <a:rPr lang="en-ZA" sz="1050" b="1" i="0" u="none" strike="noStrike" dirty="0">
                          <a:solidFill>
                            <a:schemeClr val="tx1"/>
                          </a:solidFill>
                          <a:effectLst/>
                          <a:latin typeface="Gill Sans MT" panose="020B0502020104020203" pitchFamily="34" charset="0"/>
                          <a:cs typeface="Arial" panose="020B0604020202020204" pitchFamily="34" charset="0"/>
                        </a:rPr>
                        <a:t>pent</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184"/>
                    </a:solidFill>
                  </a:tcPr>
                </a:tc>
                <a:tc>
                  <a:txBody>
                    <a:bodyPr/>
                    <a:lstStyle/>
                    <a:p>
                      <a:pPr algn="ctr" fontAlgn="t"/>
                      <a:r>
                        <a:rPr lang="en-ZA" sz="1050" b="1" i="0" u="none" strike="noStrike" dirty="0">
                          <a:solidFill>
                            <a:schemeClr val="tx1"/>
                          </a:solidFill>
                          <a:effectLst/>
                          <a:latin typeface="Gill Sans MT" panose="020B0502020104020203" pitchFamily="34" charset="0"/>
                          <a:cs typeface="Arial" panose="020B0604020202020204" pitchFamily="34" charset="0"/>
                        </a:rPr>
                        <a:t>Variance from Final Allocation</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184"/>
                    </a:solidFill>
                  </a:tcPr>
                </a:tc>
                <a:extLst>
                  <a:ext uri="{0D108BD9-81ED-4DB2-BD59-A6C34878D82A}">
                    <a16:rowId xmlns:a16="http://schemas.microsoft.com/office/drawing/2014/main" val="10000"/>
                  </a:ext>
                </a:extLst>
              </a:tr>
              <a:tr h="197242">
                <a:tc vMerge="1">
                  <a:txBody>
                    <a:bodyPr/>
                    <a:lstStyle/>
                    <a:p>
                      <a:endParaRPr lang="en-ZA"/>
                    </a:p>
                  </a:txBody>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tc vMerge="1">
                  <a:txBody>
                    <a:bodyPr/>
                    <a:lstStyle/>
                    <a:p>
                      <a:endParaRPr lang="en-ZA"/>
                    </a:p>
                  </a:txBody>
                  <a:tcPr/>
                </a:tc>
                <a:tc>
                  <a:txBody>
                    <a:bodyPr/>
                    <a:lstStyle/>
                    <a:p>
                      <a:pPr algn="ctr" rtl="0" fontAlgn="t"/>
                      <a:r>
                        <a:rPr lang="en-ZA" sz="1050" b="1" i="0" u="none" strike="noStrike" dirty="0">
                          <a:solidFill>
                            <a:schemeClr val="tx1"/>
                          </a:solidFill>
                          <a:effectLst/>
                          <a:latin typeface="Gill Sans MT" panose="020B0502020104020203" pitchFamily="34" charset="0"/>
                          <a:cs typeface="Arial" panose="020B0604020202020204" pitchFamily="34" charset="0"/>
                        </a:rPr>
                        <a:t>R’000 </a:t>
                      </a: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B184"/>
                    </a:solidFill>
                  </a:tcPr>
                </a:tc>
                <a:extLst>
                  <a:ext uri="{0D108BD9-81ED-4DB2-BD59-A6C34878D82A}">
                    <a16:rowId xmlns:a16="http://schemas.microsoft.com/office/drawing/2014/main" val="10001"/>
                  </a:ext>
                </a:extLst>
              </a:tr>
              <a:tr h="226218">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Current Payments</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endParaRPr lang="en-ZA" sz="1050" b="1" i="0" u="none" strike="noStrike" dirty="0">
                        <a:solidFill>
                          <a:srgbClr val="000000"/>
                        </a:solidFill>
                        <a:effectLst/>
                        <a:latin typeface="Gill Sans MT" panose="020B0502020104020203"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endParaRPr lang="en-ZA" sz="1050" b="1" i="0" u="none" strike="noStrike" dirty="0">
                        <a:solidFill>
                          <a:srgbClr val="000000"/>
                        </a:solidFill>
                        <a:effectLst/>
                        <a:latin typeface="Gill Sans MT" panose="020B0502020104020203"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endParaRPr lang="en-ZA" sz="1050" b="1" i="0" u="none" strike="noStrike" dirty="0">
                        <a:solidFill>
                          <a:srgbClr val="000000"/>
                        </a:solidFill>
                        <a:effectLst/>
                        <a:latin typeface="Gill Sans MT" panose="020B0502020104020203"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endParaRPr lang="en-ZA" sz="1050" b="1" i="0" u="none" strike="noStrike" dirty="0">
                        <a:solidFill>
                          <a:srgbClr val="000000"/>
                        </a:solidFill>
                        <a:effectLst/>
                        <a:latin typeface="Gill Sans MT" panose="020B0502020104020203"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Compensation of Employees</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340 793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Gill Sans MT" panose="020B0502020104020203" pitchFamily="34" charset="0"/>
                        </a:rPr>
                        <a:t>              337 452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99.0%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3 341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593">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Goods and Services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420 289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417 261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99.3%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3 028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6218">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Transfers and Subsidies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10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100" b="0" i="0" u="none" strike="noStrike">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US" sz="110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100" b="0" i="0" u="none" strike="noStrike">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Departmental Agencies and  Accounts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1 562 348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Gill Sans MT" panose="020B0502020104020203" pitchFamily="34" charset="0"/>
                        </a:rPr>
                        <a:t>           1 562 137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99.99%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211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Higher</a:t>
                      </a:r>
                      <a:r>
                        <a:rPr lang="en-ZA" sz="1050" b="0" i="0" u="none" strike="noStrike" baseline="0" dirty="0">
                          <a:solidFill>
                            <a:schemeClr val="tx1"/>
                          </a:solidFill>
                          <a:effectLst/>
                          <a:latin typeface="Gill Sans MT" panose="020B0502020104020203" pitchFamily="34" charset="0"/>
                          <a:cs typeface="Arial" panose="020B0604020202020204" pitchFamily="34" charset="0"/>
                        </a:rPr>
                        <a:t> Education Institutions</a:t>
                      </a:r>
                      <a:endParaRPr lang="en-ZA" sz="1050" b="0" i="0" u="none" strike="noStrike" dirty="0">
                        <a:solidFill>
                          <a:schemeClr val="tx1"/>
                        </a:solidFill>
                        <a:effectLst/>
                        <a:latin typeface="Gill Sans MT" panose="020B0502020104020203" pitchFamily="34" charset="0"/>
                        <a:cs typeface="Arial" panose="020B0604020202020204" pitchFamily="34" charset="0"/>
                      </a:endParaRP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Foreign Governments and International Organisations</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Gill Sans MT" panose="020B0502020104020203" pitchFamily="34" charset="0"/>
                        </a:rPr>
                        <a:t>                      2 641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2 437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Gill Sans MT" panose="020B0502020104020203" pitchFamily="34" charset="0"/>
                        </a:rPr>
                        <a:t>92.3%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Gill Sans MT" panose="020B0502020104020203" pitchFamily="34" charset="0"/>
                        </a:rPr>
                        <a:t>                          204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621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050" b="0" i="0" u="none" strike="noStrike" dirty="0">
                          <a:solidFill>
                            <a:schemeClr val="tx1"/>
                          </a:solidFill>
                          <a:effectLst/>
                          <a:latin typeface="Gill Sans MT" panose="020B0502020104020203" pitchFamily="34" charset="0"/>
                          <a:cs typeface="Arial" panose="020B0604020202020204" pitchFamily="34" charset="0"/>
                        </a:rPr>
                        <a:t>- Public Corporations and Private Enterprises</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Non-Profit Institutions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431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431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100.0%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Households</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5 088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4 309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84.7%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779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6218">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Capital Assets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10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10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US" sz="110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100" b="0" i="0" u="none" strike="noStrike">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Buildings and other fixed structures</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206 256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206 256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Machinery and Equipment</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7 245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7 246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Gill Sans MT" panose="020B0502020104020203" pitchFamily="34" charset="0"/>
                        </a:rPr>
                        <a:t>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6218">
                <a:tc>
                  <a:txBody>
                    <a:bodyPr/>
                    <a:lstStyle/>
                    <a:p>
                      <a:pPr algn="l" rtl="0" fontAlgn="t"/>
                      <a:r>
                        <a:rPr lang="en-ZA" sz="1050" b="0" i="0" u="none" strike="noStrike" dirty="0">
                          <a:solidFill>
                            <a:schemeClr val="tx1"/>
                          </a:solidFill>
                          <a:effectLst/>
                          <a:latin typeface="Gill Sans MT" panose="020B0502020104020203" pitchFamily="34" charset="0"/>
                          <a:cs typeface="Arial" panose="020B0604020202020204" pitchFamily="34" charset="0"/>
                        </a:rPr>
                        <a:t>- Software and other intangible assets</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rgbClr val="000000"/>
                        </a:solidFill>
                        <a:effectLst/>
                        <a:latin typeface="Gill Sans MT" panose="020B0502020104020203"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6218">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Payment for Financial Assets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Gill Sans MT" panose="020B0502020104020203" pitchFamily="34" charset="0"/>
                        </a:rPr>
                        <a:t>                         247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247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Gill Sans MT" panose="020B0502020104020203" pitchFamily="34" charset="0"/>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Gill Sans MT" panose="020B0502020104020203" pitchFamily="34" charset="0"/>
                        </a:rPr>
                        <a:t>                             -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32494">
                <a:tc>
                  <a:txBody>
                    <a:bodyPr/>
                    <a:lstStyle/>
                    <a:p>
                      <a:pPr algn="l" rtl="0" fontAlgn="t"/>
                      <a:r>
                        <a:rPr lang="en-ZA" sz="1050" b="1" i="0" u="none" strike="noStrike" dirty="0">
                          <a:solidFill>
                            <a:schemeClr val="tx1"/>
                          </a:solidFill>
                          <a:effectLst/>
                          <a:latin typeface="Gill Sans MT" panose="020B0502020104020203" pitchFamily="34" charset="0"/>
                          <a:cs typeface="Arial" panose="020B0604020202020204" pitchFamily="34" charset="0"/>
                        </a:rPr>
                        <a:t>Total </a:t>
                      </a:r>
                    </a:p>
                  </a:txBody>
                  <a:tcPr marL="7144" marR="7144"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100" b="1" i="0" u="none" strike="noStrike">
                          <a:solidFill>
                            <a:srgbClr val="000000"/>
                          </a:solidFill>
                          <a:effectLst/>
                          <a:latin typeface="Gill Sans MT" panose="020B0502020104020203" pitchFamily="34" charset="0"/>
                        </a:rPr>
                        <a:t>              2 545 338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100" b="1" i="0" u="none" strike="noStrike" dirty="0">
                          <a:solidFill>
                            <a:srgbClr val="000000"/>
                          </a:solidFill>
                          <a:effectLst/>
                          <a:latin typeface="Gill Sans MT" panose="020B0502020104020203" pitchFamily="34" charset="0"/>
                        </a:rPr>
                        <a:t>           2 537 776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100" b="1" i="0" u="none" strike="noStrike" dirty="0">
                          <a:solidFill>
                            <a:srgbClr val="000000"/>
                          </a:solidFill>
                          <a:effectLst/>
                          <a:latin typeface="Gill Sans MT" panose="020B0502020104020203" pitchFamily="34" charset="0"/>
                        </a:rPr>
                        <a:t>99.7%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n-US" sz="1100" b="1" i="0" u="none" strike="noStrike" dirty="0">
                          <a:solidFill>
                            <a:srgbClr val="000000"/>
                          </a:solidFill>
                          <a:effectLst/>
                          <a:latin typeface="Gill Sans MT" panose="020B0502020104020203" pitchFamily="34" charset="0"/>
                        </a:rPr>
                        <a:t>                      7 562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4809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13</a:t>
            </a:fld>
            <a:endParaRPr lang="en-ZA" sz="1000" dirty="0">
              <a:latin typeface="Gill Sans MT" panose="020B0502020104020203"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a:latin typeface="Arial Narrow" pitchFamily="34" charset="0"/>
            </a:endParaRPr>
          </a:p>
          <a:p>
            <a:pPr marL="457200" lvl="1" indent="0" algn="just">
              <a:buNone/>
            </a:pPr>
            <a:endParaRPr lang="en-US" dirty="0">
              <a:latin typeface="Arial Narrow" pitchFamily="34" charset="0"/>
            </a:endParaRPr>
          </a:p>
          <a:p>
            <a:pPr marL="0" indent="0">
              <a:buNone/>
            </a:pPr>
            <a:endParaRPr lang="en-US" sz="2800" dirty="0">
              <a:latin typeface="Arial Narrow" pitchFamily="34" charset="0"/>
            </a:endParaRPr>
          </a:p>
          <a:p>
            <a:endParaRPr lang="en-US" sz="2800" dirty="0">
              <a:latin typeface="Arial Narrow" pitchFamily="34" charset="0"/>
            </a:endParaRPr>
          </a:p>
          <a:p>
            <a:endParaRPr lang="en-US" sz="2800" dirty="0">
              <a:latin typeface="Arial Narrow" pitchFamily="34" charset="0"/>
            </a:endParaRPr>
          </a:p>
        </p:txBody>
      </p:sp>
      <p:sp>
        <p:nvSpPr>
          <p:cNvPr id="4" name="Title 1"/>
          <p:cNvSpPr txBox="1">
            <a:spLocks/>
          </p:cNvSpPr>
          <p:nvPr/>
        </p:nvSpPr>
        <p:spPr>
          <a:xfrm>
            <a:off x="514865" y="1342878"/>
            <a:ext cx="8171935" cy="2381397"/>
          </a:xfrm>
          <a:prstGeom prst="rect">
            <a:avLst/>
          </a:prstGeom>
          <a:solidFill>
            <a:schemeClr val="accent2">
              <a:lumMod val="40000"/>
              <a:lumOff val="60000"/>
            </a:schemeClr>
          </a:solidFill>
          <a:ln>
            <a:solidFill>
              <a:schemeClr val="accent6">
                <a:lumMod val="75000"/>
              </a:schemeClr>
            </a:solidFill>
          </a:ln>
        </p:spPr>
        <p:txBody>
          <a:bodyPr/>
          <a:lstStyle/>
          <a:p>
            <a:pPr algn="ctr">
              <a:defRPr/>
            </a:pPr>
            <a:r>
              <a:rPr lang="en-US" sz="5400" b="1" dirty="0">
                <a:solidFill>
                  <a:srgbClr val="ED7D31"/>
                </a:solidFill>
                <a:latin typeface="Gill Sans MT" panose="020B0502020104020203" pitchFamily="34" charset="0"/>
                <a:cs typeface="Arial" panose="020B0604020202020204" pitchFamily="34" charset="0"/>
              </a:rPr>
              <a:t> </a:t>
            </a:r>
            <a:r>
              <a:rPr lang="en-US" sz="4800" b="1" dirty="0">
                <a:solidFill>
                  <a:srgbClr val="ED7D31"/>
                </a:solidFill>
                <a:latin typeface="Gill Sans MT" panose="020B0502020104020203" pitchFamily="34" charset="0"/>
                <a:cs typeface="Arial" panose="020B0604020202020204" pitchFamily="34" charset="0"/>
              </a:rPr>
              <a:t>Auditor-General South Africa’s (AGSA) Report: 2021-22 Audit</a:t>
            </a:r>
            <a:endParaRPr lang="en-US" sz="4800" b="1" dirty="0">
              <a:solidFill>
                <a:srgbClr val="ED7D31"/>
              </a:solidFill>
              <a:latin typeface="Gill Sans MT" panose="020B0502020104020203" pitchFamily="34" charset="0"/>
              <a:ea typeface="+mj-ea"/>
              <a:cs typeface="Arial" panose="020B0604020202020204" pitchFamily="34" charset="0"/>
            </a:endParaRPr>
          </a:p>
        </p:txBody>
      </p:sp>
      <p:sp>
        <p:nvSpPr>
          <p:cNvPr id="5" name="Footer Placeholder 1"/>
          <p:cNvSpPr>
            <a:spLocks noGrp="1"/>
          </p:cNvSpPr>
          <p:nvPr>
            <p:ph type="ftr" sz="quarter" idx="11"/>
          </p:nvPr>
        </p:nvSpPr>
        <p:spPr>
          <a:xfrm>
            <a:off x="514865" y="5991226"/>
            <a:ext cx="5526216" cy="365125"/>
          </a:xfrm>
        </p:spPr>
        <p:txBody>
          <a:bodyPr/>
          <a:lstStyle/>
          <a:p>
            <a:pPr>
              <a:defRPr/>
            </a:pPr>
            <a:r>
              <a:rPr lang="en-GB" sz="1000" i="1" dirty="0">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594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14</a:t>
            </a:fld>
            <a:endParaRPr lang="en-ZA" sz="1000" dirty="0">
              <a:latin typeface="Gill Sans MT" panose="020B0502020104020203" pitchFamily="34" charset="0"/>
              <a:cs typeface="Arial" panose="020B0604020202020204" pitchFamily="34" charset="0"/>
            </a:endParaRPr>
          </a:p>
        </p:txBody>
      </p:sp>
      <p:sp>
        <p:nvSpPr>
          <p:cNvPr id="5" name="Title 1"/>
          <p:cNvSpPr>
            <a:spLocks noGrp="1"/>
          </p:cNvSpPr>
          <p:nvPr>
            <p:ph type="title"/>
          </p:nvPr>
        </p:nvSpPr>
        <p:spPr>
          <a:xfrm>
            <a:off x="295836" y="193956"/>
            <a:ext cx="8523409" cy="472618"/>
          </a:xfrm>
          <a:solidFill>
            <a:schemeClr val="accent2">
              <a:lumMod val="40000"/>
              <a:lumOff val="60000"/>
            </a:schemeClr>
          </a:solidFill>
        </p:spPr>
        <p:txBody>
          <a:bodyPr>
            <a:noAutofit/>
          </a:bodyPr>
          <a:lstStyle/>
          <a:p>
            <a:pPr algn="ctr"/>
            <a:r>
              <a:rPr lang="en-ZA" sz="4000" dirty="0">
                <a:solidFill>
                  <a:srgbClr val="ED7D31"/>
                </a:solidFill>
              </a:rPr>
              <a:t>Auditor-General’s Report</a:t>
            </a:r>
          </a:p>
        </p:txBody>
      </p:sp>
      <p:sp>
        <p:nvSpPr>
          <p:cNvPr id="6" name="Content Placeholder 2"/>
          <p:cNvSpPr>
            <a:spLocks noGrp="1"/>
          </p:cNvSpPr>
          <p:nvPr>
            <p:ph idx="1"/>
          </p:nvPr>
        </p:nvSpPr>
        <p:spPr>
          <a:xfrm>
            <a:off x="295836" y="786416"/>
            <a:ext cx="8523409" cy="4504676"/>
          </a:xfrm>
        </p:spPr>
        <p:txBody>
          <a:bodyPr>
            <a:noAutofit/>
          </a:bodyPr>
          <a:lstStyle/>
          <a:p>
            <a:pPr algn="just">
              <a:lnSpc>
                <a:spcPct val="100000"/>
              </a:lnSpc>
            </a:pPr>
            <a:r>
              <a:rPr lang="en-ZA" sz="1600" b="1" dirty="0"/>
              <a:t>Unqualified audit</a:t>
            </a:r>
          </a:p>
          <a:p>
            <a:pPr lvl="1" algn="just">
              <a:lnSpc>
                <a:spcPct val="100000"/>
              </a:lnSpc>
              <a:buFont typeface="Calibri" panose="020F0502020204030204" pitchFamily="34" charset="0"/>
              <a:buChar char="−"/>
            </a:pPr>
            <a:r>
              <a:rPr lang="en-ZA" sz="1600" dirty="0"/>
              <a:t>The Department received an unqualified audit for the 2021/22 financial year. </a:t>
            </a:r>
          </a:p>
          <a:p>
            <a:pPr marL="457200" lvl="1" indent="0" algn="just">
              <a:lnSpc>
                <a:spcPct val="100000"/>
              </a:lnSpc>
              <a:buNone/>
            </a:pPr>
            <a:endParaRPr lang="en-ZA" sz="1600" dirty="0"/>
          </a:p>
          <a:p>
            <a:pPr algn="just">
              <a:lnSpc>
                <a:spcPct val="100000"/>
              </a:lnSpc>
            </a:pPr>
            <a:r>
              <a:rPr lang="en-US" sz="1600" b="1" dirty="0"/>
              <a:t>Pre-determined Objectives:</a:t>
            </a:r>
          </a:p>
          <a:p>
            <a:pPr lvl="1" algn="just">
              <a:lnSpc>
                <a:spcPct val="100000"/>
              </a:lnSpc>
              <a:buFont typeface="Calibri" panose="020F0502020204030204" pitchFamily="34" charset="0"/>
              <a:buChar char="−"/>
            </a:pPr>
            <a:r>
              <a:rPr lang="en-US" sz="1600" dirty="0"/>
              <a:t>No material findings on the usefulness and reliability of the reported performance information for the selected Programme:  </a:t>
            </a:r>
            <a:r>
              <a:rPr lang="en-ZA" sz="1600" dirty="0"/>
              <a:t>Tourism Sector Support Services. </a:t>
            </a:r>
          </a:p>
          <a:p>
            <a:pPr lvl="1" algn="just">
              <a:lnSpc>
                <a:spcPct val="100000"/>
              </a:lnSpc>
              <a:buFont typeface="Calibri" panose="020F0502020204030204" pitchFamily="34" charset="0"/>
              <a:buChar char="−"/>
            </a:pPr>
            <a:r>
              <a:rPr lang="en-US" sz="1600" dirty="0"/>
              <a:t>Reported performance information is useful and reliable in all material respects.</a:t>
            </a:r>
          </a:p>
          <a:p>
            <a:pPr lvl="1" algn="just">
              <a:lnSpc>
                <a:spcPct val="100000"/>
              </a:lnSpc>
              <a:buFont typeface="Calibri" panose="020F0502020204030204" pitchFamily="34" charset="0"/>
              <a:buChar char="−"/>
            </a:pPr>
            <a:endParaRPr lang="en-US" sz="1600" dirty="0"/>
          </a:p>
          <a:p>
            <a:pPr algn="just">
              <a:lnSpc>
                <a:spcPct val="100000"/>
              </a:lnSpc>
            </a:pPr>
            <a:r>
              <a:rPr lang="en-US" sz="1600" b="1" dirty="0"/>
              <a:t>Financial Statements:</a:t>
            </a:r>
          </a:p>
          <a:p>
            <a:pPr lvl="1" algn="just">
              <a:lnSpc>
                <a:spcPct val="100000"/>
              </a:lnSpc>
              <a:buFont typeface="Calibri" panose="020F0502020204030204" pitchFamily="34" charset="0"/>
              <a:buChar char="−"/>
            </a:pPr>
            <a:r>
              <a:rPr lang="en-ZA" sz="1600" dirty="0"/>
              <a:t>Financial statements present fairly, in all material respects, the financial position of the National Department of Tourism as at 31 March 2022, and its financial performance and cash flows for the year then ended in accordance with the Modified Cash Standard (MCS) and the requirements of the Public Finance Management Act of South Africa, 1999 (Act No.1 of 1999) (PFMA) and the Division of Revenue Act of South Africa, 2021 (Act No.9 of 2021) (</a:t>
            </a:r>
            <a:r>
              <a:rPr lang="en-ZA" sz="1600" dirty="0" err="1"/>
              <a:t>DoRA</a:t>
            </a:r>
            <a:r>
              <a:rPr lang="en-ZA" sz="1600" dirty="0"/>
              <a:t>).</a:t>
            </a:r>
          </a:p>
        </p:txBody>
      </p:sp>
      <p:sp>
        <p:nvSpPr>
          <p:cNvPr id="7" name="Footer Placeholder 1"/>
          <p:cNvSpPr>
            <a:spLocks noGrp="1"/>
          </p:cNvSpPr>
          <p:nvPr>
            <p:ph type="ftr" sz="quarter" idx="11"/>
          </p:nvPr>
        </p:nvSpPr>
        <p:spPr>
          <a:xfrm>
            <a:off x="704083" y="5991226"/>
            <a:ext cx="5527589" cy="365125"/>
          </a:xfrm>
        </p:spPr>
        <p:txBody>
          <a:bodyPr/>
          <a:lstStyle/>
          <a:p>
            <a:pPr>
              <a:defRPr/>
            </a:pPr>
            <a:r>
              <a:rPr lang="en-ZA"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72814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15</a:t>
            </a:fld>
            <a:endParaRPr lang="en-ZA" sz="1000" dirty="0">
              <a:latin typeface="Gill Sans MT" panose="020B0502020104020203" pitchFamily="34" charset="0"/>
              <a:cs typeface="Arial" panose="020B0604020202020204" pitchFamily="34" charset="0"/>
            </a:endParaRPr>
          </a:p>
        </p:txBody>
      </p:sp>
      <p:sp>
        <p:nvSpPr>
          <p:cNvPr id="6" name="Content Placeholder 2"/>
          <p:cNvSpPr>
            <a:spLocks noGrp="1"/>
          </p:cNvSpPr>
          <p:nvPr>
            <p:ph idx="1"/>
          </p:nvPr>
        </p:nvSpPr>
        <p:spPr>
          <a:xfrm>
            <a:off x="295836" y="1762125"/>
            <a:ext cx="8523409" cy="3724276"/>
          </a:xfrm>
        </p:spPr>
        <p:txBody>
          <a:bodyPr>
            <a:normAutofit/>
          </a:bodyPr>
          <a:lstStyle/>
          <a:p>
            <a:pPr algn="just">
              <a:lnSpc>
                <a:spcPct val="110000"/>
              </a:lnSpc>
            </a:pPr>
            <a:r>
              <a:rPr lang="en-US" sz="1600" dirty="0"/>
              <a:t>It should be noted that the irregular expenditure reflected for 2021/22 emanates from a finding of the AGSA from the previous years audit. There were no new irregular expenditure cases in the 2021/22 financial year.</a:t>
            </a:r>
          </a:p>
          <a:p>
            <a:pPr algn="just">
              <a:lnSpc>
                <a:spcPct val="110000"/>
              </a:lnSpc>
            </a:pPr>
            <a:r>
              <a:rPr lang="en-US" sz="1600" b="1" dirty="0"/>
              <a:t> </a:t>
            </a:r>
            <a:r>
              <a:rPr lang="en-US" sz="1600" dirty="0"/>
              <a:t>The following areas require improvement in terms of the AGSA audit report:</a:t>
            </a:r>
            <a:endParaRPr lang="en-US" sz="1600" b="1" dirty="0"/>
          </a:p>
          <a:p>
            <a:pPr lvl="1" algn="just">
              <a:lnSpc>
                <a:spcPct val="100000"/>
              </a:lnSpc>
              <a:buFont typeface="Calibri" panose="020F0502020204030204" pitchFamily="34" charset="0"/>
              <a:buChar char="−"/>
            </a:pPr>
            <a:r>
              <a:rPr lang="en-ZA" sz="1600" dirty="0"/>
              <a:t>Compliance with Human Resource Management recruitment and Supply Chain prescripts; and</a:t>
            </a:r>
          </a:p>
          <a:p>
            <a:pPr lvl="1" algn="just">
              <a:lnSpc>
                <a:spcPct val="100000"/>
              </a:lnSpc>
              <a:buFont typeface="Calibri" panose="020F0502020204030204" pitchFamily="34" charset="0"/>
              <a:buChar char="−"/>
            </a:pPr>
            <a:r>
              <a:rPr lang="en-ZA" sz="1600" dirty="0"/>
              <a:t>Controls regarding financial recordkeeping.</a:t>
            </a:r>
          </a:p>
          <a:p>
            <a:pPr marL="457200" lvl="1" indent="0" algn="just">
              <a:lnSpc>
                <a:spcPct val="100000"/>
              </a:lnSpc>
              <a:buNone/>
            </a:pPr>
            <a:endParaRPr lang="en-ZA" sz="1600" dirty="0"/>
          </a:p>
          <a:p>
            <a:pPr marL="457200" lvl="1" indent="0" algn="just">
              <a:lnSpc>
                <a:spcPct val="100000"/>
              </a:lnSpc>
              <a:buNone/>
            </a:pPr>
            <a:r>
              <a:rPr lang="en-ZA" sz="1600" dirty="0"/>
              <a:t>These matters have been addressed in the Audit Action Plan for the current year.</a:t>
            </a:r>
          </a:p>
        </p:txBody>
      </p:sp>
      <p:sp>
        <p:nvSpPr>
          <p:cNvPr id="7" name="Footer Placeholder 1"/>
          <p:cNvSpPr>
            <a:spLocks noGrp="1"/>
          </p:cNvSpPr>
          <p:nvPr>
            <p:ph type="ftr" sz="quarter" idx="11"/>
          </p:nvPr>
        </p:nvSpPr>
        <p:spPr>
          <a:xfrm>
            <a:off x="704084" y="5991226"/>
            <a:ext cx="5527589" cy="365125"/>
          </a:xfrm>
        </p:spPr>
        <p:txBody>
          <a:bodyPr/>
          <a:lstStyle/>
          <a:p>
            <a:pPr>
              <a:defRPr/>
            </a:pPr>
            <a:r>
              <a:rPr lang="en-ZA" sz="1000" i="1" dirty="0">
                <a:latin typeface="Gill Sans MT" panose="020B0502020104020203" pitchFamily="34" charset="0"/>
              </a:rPr>
              <a:t>2021-22 Department of Tourism Annual Report</a:t>
            </a:r>
          </a:p>
        </p:txBody>
      </p:sp>
      <p:sp>
        <p:nvSpPr>
          <p:cNvPr id="5" name="Title 1">
            <a:extLst>
              <a:ext uri="{FF2B5EF4-FFF2-40B4-BE49-F238E27FC236}">
                <a16:creationId xmlns:a16="http://schemas.microsoft.com/office/drawing/2014/main" id="{DF149894-6641-4624-A332-5991695ED98D}"/>
              </a:ext>
            </a:extLst>
          </p:cNvPr>
          <p:cNvSpPr>
            <a:spLocks noGrp="1"/>
          </p:cNvSpPr>
          <p:nvPr>
            <p:ph type="title"/>
          </p:nvPr>
        </p:nvSpPr>
        <p:spPr>
          <a:xfrm>
            <a:off x="295836" y="193956"/>
            <a:ext cx="8523409" cy="872844"/>
          </a:xfrm>
          <a:solidFill>
            <a:schemeClr val="accent2">
              <a:lumMod val="40000"/>
              <a:lumOff val="60000"/>
            </a:schemeClr>
          </a:solidFill>
        </p:spPr>
        <p:txBody>
          <a:bodyPr>
            <a:noAutofit/>
          </a:bodyPr>
          <a:lstStyle/>
          <a:p>
            <a:pPr algn="ctr"/>
            <a:r>
              <a:rPr lang="en-ZA" sz="4000" dirty="0">
                <a:solidFill>
                  <a:srgbClr val="ED7D31"/>
                </a:solidFill>
              </a:rPr>
              <a:t>Areas that requires improvement</a:t>
            </a:r>
          </a:p>
        </p:txBody>
      </p:sp>
    </p:spTree>
    <p:extLst>
      <p:ext uri="{BB962C8B-B14F-4D97-AF65-F5344CB8AC3E}">
        <p14:creationId xmlns:p14="http://schemas.microsoft.com/office/powerpoint/2010/main" val="400465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16</a:t>
            </a:fld>
            <a:endParaRPr lang="en-ZA" sz="900" dirty="0">
              <a:latin typeface="Gill Sans MT" panose="020B0502020104020203" pitchFamily="34" charset="0"/>
              <a:cs typeface="Arial" panose="020B0604020202020204" pitchFamily="34" charset="0"/>
            </a:endParaRPr>
          </a:p>
        </p:txBody>
      </p:sp>
      <p:sp>
        <p:nvSpPr>
          <p:cNvPr id="8" name="Title 1"/>
          <p:cNvSpPr txBox="1">
            <a:spLocks/>
          </p:cNvSpPr>
          <p:nvPr/>
        </p:nvSpPr>
        <p:spPr>
          <a:xfrm>
            <a:off x="728444" y="1550334"/>
            <a:ext cx="7982464" cy="2040592"/>
          </a:xfrm>
          <a:prstGeom prst="rect">
            <a:avLst/>
          </a:prstGeom>
          <a:solidFill>
            <a:schemeClr val="accent2">
              <a:lumMod val="40000"/>
              <a:lumOff val="60000"/>
            </a:schemeClr>
          </a:solidFill>
          <a:ln>
            <a:solidFill>
              <a:schemeClr val="accent6">
                <a:lumMod val="75000"/>
              </a:schemeClr>
            </a:solidFill>
          </a:ln>
        </p:spPr>
        <p:txBody>
          <a:bodyPr/>
          <a:lstStyle/>
          <a:p>
            <a:pPr algn="ctr">
              <a:defRPr/>
            </a:pPr>
            <a:r>
              <a:rPr lang="en-US" sz="4800" b="1" dirty="0">
                <a:solidFill>
                  <a:srgbClr val="ED7D31"/>
                </a:solidFill>
                <a:latin typeface="Gill Sans MT" panose="020B0502020104020203" pitchFamily="34" charset="0"/>
              </a:rPr>
              <a:t>Human Resource Information</a:t>
            </a:r>
          </a:p>
        </p:txBody>
      </p:sp>
      <p:sp>
        <p:nvSpPr>
          <p:cNvPr id="5" name="Footer Placeholder 1"/>
          <p:cNvSpPr>
            <a:spLocks noGrp="1"/>
          </p:cNvSpPr>
          <p:nvPr>
            <p:ph type="ftr" sz="quarter" idx="11"/>
          </p:nvPr>
        </p:nvSpPr>
        <p:spPr>
          <a:xfrm>
            <a:off x="728444" y="5991226"/>
            <a:ext cx="2679959"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93004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368491" y="306860"/>
            <a:ext cx="8366076" cy="757666"/>
          </a:xfrm>
          <a:solidFill>
            <a:srgbClr val="ED7F31"/>
          </a:solidFill>
          <a:ln>
            <a:solidFill>
              <a:schemeClr val="accent6">
                <a:lumMod val="75000"/>
              </a:schemeClr>
            </a:solidFill>
          </a:ln>
        </p:spPr>
        <p:txBody>
          <a:bodyPr rtlCol="0">
            <a:normAutofit fontScale="90000"/>
          </a:bodyPr>
          <a:lstStyle/>
          <a:p>
            <a:pPr lvl="0" algn="ctr"/>
            <a:r>
              <a:rPr lang="en-US" dirty="0">
                <a:solidFill>
                  <a:schemeClr val="tx1"/>
                </a:solidFill>
                <a:cs typeface="Arial" panose="020B0604020202020204" pitchFamily="34" charset="0"/>
              </a:rPr>
              <a:t/>
            </a:r>
            <a:br>
              <a:rPr lang="en-US" dirty="0">
                <a:solidFill>
                  <a:schemeClr val="tx1"/>
                </a:solidFill>
                <a:cs typeface="Arial" panose="020B0604020202020204" pitchFamily="34" charset="0"/>
              </a:rPr>
            </a:br>
            <a:r>
              <a:rPr lang="en-US" sz="3100" dirty="0">
                <a:solidFill>
                  <a:schemeClr val="tx1"/>
                </a:solidFill>
                <a:cs typeface="Arial" panose="020B0604020202020204" pitchFamily="34" charset="0"/>
              </a:rPr>
              <a:t>Workforce Representativity as </a:t>
            </a:r>
            <a:br>
              <a:rPr lang="en-US" sz="3100" dirty="0">
                <a:solidFill>
                  <a:schemeClr val="tx1"/>
                </a:solidFill>
                <a:cs typeface="Arial" panose="020B0604020202020204" pitchFamily="34" charset="0"/>
              </a:rPr>
            </a:br>
            <a:r>
              <a:rPr lang="en-US" sz="3100" dirty="0">
                <a:solidFill>
                  <a:schemeClr val="tx1"/>
                </a:solidFill>
                <a:cs typeface="Arial" panose="020B0604020202020204" pitchFamily="34" charset="0"/>
              </a:rPr>
              <a:t>end of March 2022</a:t>
            </a:r>
            <a:r>
              <a:rPr lang="en-ZA" dirty="0">
                <a:solidFill>
                  <a:sysClr val="windowText" lastClr="000000"/>
                </a:solidFill>
              </a:rPr>
              <a:t/>
            </a:r>
            <a:br>
              <a:rPr lang="en-ZA" dirty="0">
                <a:solidFill>
                  <a:sysClr val="windowText" lastClr="000000"/>
                </a:solidFill>
              </a:rPr>
            </a:br>
            <a:endParaRPr lang="en-ZA" dirty="0">
              <a:solidFill>
                <a:schemeClr val="tx1"/>
              </a:solidFill>
            </a:endParaRPr>
          </a:p>
        </p:txBody>
      </p:sp>
      <p:sp>
        <p:nvSpPr>
          <p:cNvPr id="15" name="Footer Placeholder 1"/>
          <p:cNvSpPr>
            <a:spLocks noGrp="1"/>
          </p:cNvSpPr>
          <p:nvPr>
            <p:ph type="ftr" sz="quarter" idx="11"/>
          </p:nvPr>
        </p:nvSpPr>
        <p:spPr>
          <a:xfrm>
            <a:off x="636888" y="5991226"/>
            <a:ext cx="4506098" cy="365125"/>
          </a:xfrm>
        </p:spPr>
        <p:txBody>
          <a:bodyPr/>
          <a:lstStyle/>
          <a:p>
            <a:pPr>
              <a:defRPr/>
            </a:pPr>
            <a:r>
              <a:rPr lang="en-GB" sz="1000" i="1" dirty="0">
                <a:latin typeface="Gill Sans MT" panose="020B0502020104020203" pitchFamily="34" charset="0"/>
              </a:rPr>
              <a:t>2021-22 Department of Tourism Annual Report</a:t>
            </a:r>
            <a:endParaRPr lang="en-ZA" sz="1000" i="1" dirty="0">
              <a:latin typeface="Gill Sans MT" panose="020B0502020104020203" pitchFamily="34" charset="0"/>
            </a:endParaRPr>
          </a:p>
        </p:txBody>
      </p:sp>
      <p:graphicFrame>
        <p:nvGraphicFramePr>
          <p:cNvPr id="7" name="Content Placeholder 5"/>
          <p:cNvGraphicFramePr>
            <a:graphicFrameLocks/>
          </p:cNvGraphicFramePr>
          <p:nvPr>
            <p:extLst/>
          </p:nvPr>
        </p:nvGraphicFramePr>
        <p:xfrm>
          <a:off x="368491" y="1259282"/>
          <a:ext cx="8366076" cy="4053496"/>
        </p:xfrm>
        <a:graphic>
          <a:graphicData uri="http://schemas.openxmlformats.org/drawingml/2006/table">
            <a:tbl>
              <a:tblPr firstRow="1" bandRow="1">
                <a:tableStyleId>{21E4AEA4-8DFA-4A89-87EB-49C32662AFE0}</a:tableStyleId>
              </a:tblPr>
              <a:tblGrid>
                <a:gridCol w="4101263">
                  <a:extLst>
                    <a:ext uri="{9D8B030D-6E8A-4147-A177-3AD203B41FA5}">
                      <a16:colId xmlns:a16="http://schemas.microsoft.com/office/drawing/2014/main" val="20000"/>
                    </a:ext>
                  </a:extLst>
                </a:gridCol>
                <a:gridCol w="1773103">
                  <a:extLst>
                    <a:ext uri="{9D8B030D-6E8A-4147-A177-3AD203B41FA5}">
                      <a16:colId xmlns:a16="http://schemas.microsoft.com/office/drawing/2014/main" val="20001"/>
                    </a:ext>
                  </a:extLst>
                </a:gridCol>
                <a:gridCol w="2491710">
                  <a:extLst>
                    <a:ext uri="{9D8B030D-6E8A-4147-A177-3AD203B41FA5}">
                      <a16:colId xmlns:a16="http://schemas.microsoft.com/office/drawing/2014/main" val="20002"/>
                    </a:ext>
                  </a:extLst>
                </a:gridCol>
              </a:tblGrid>
              <a:tr h="506687">
                <a:tc gridSpan="3">
                  <a:txBody>
                    <a:bodyPr/>
                    <a:lstStyle/>
                    <a:p>
                      <a:pPr algn="ctr"/>
                      <a:r>
                        <a:rPr lang="en-ZA" sz="1600" dirty="0">
                          <a:latin typeface="Gill Sans MT" panose="020B0502020104020203" pitchFamily="34" charset="0"/>
                        </a:rPr>
                        <a:t>TOTAL ESTABLISHMENT</a:t>
                      </a:r>
                      <a:endParaRPr lang="en-ZA" sz="1600" dirty="0">
                        <a:latin typeface="Gill Sans MT" panose="020B0502020104020203"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506687">
                <a:tc>
                  <a:txBody>
                    <a:bodyPr/>
                    <a:lstStyle/>
                    <a:p>
                      <a:r>
                        <a:rPr lang="en-ZA" sz="1600" dirty="0">
                          <a:latin typeface="Gill Sans MT" panose="020B0502020104020203" pitchFamily="34" charset="0"/>
                        </a:rPr>
                        <a:t>Race</a:t>
                      </a:r>
                      <a:endParaRPr lang="en-ZA" sz="1600" b="1" dirty="0">
                        <a:latin typeface="Gill Sans MT" panose="020B0502020104020203" pitchFamily="34" charset="0"/>
                        <a:cs typeface="Arial" panose="020B0604020202020204" pitchFamily="34" charset="0"/>
                      </a:endParaRPr>
                    </a:p>
                  </a:txBody>
                  <a:tcPr/>
                </a:tc>
                <a:tc>
                  <a:txBody>
                    <a:bodyPr/>
                    <a:lstStyle/>
                    <a:p>
                      <a:r>
                        <a:rPr lang="en-ZA" sz="1600" dirty="0">
                          <a:latin typeface="Gill Sans MT" panose="020B0502020104020203" pitchFamily="34" charset="0"/>
                        </a:rPr>
                        <a:t>Number</a:t>
                      </a:r>
                      <a:endParaRPr lang="en-ZA" sz="1600" b="1" dirty="0">
                        <a:latin typeface="Gill Sans MT" panose="020B0502020104020203" pitchFamily="34" charset="0"/>
                        <a:cs typeface="Arial" panose="020B0604020202020204" pitchFamily="34" charset="0"/>
                      </a:endParaRPr>
                    </a:p>
                  </a:txBody>
                  <a:tcPr/>
                </a:tc>
                <a:tc>
                  <a:txBody>
                    <a:bodyPr/>
                    <a:lstStyle/>
                    <a:p>
                      <a:r>
                        <a:rPr lang="en-ZA" sz="1600" dirty="0">
                          <a:latin typeface="Gill Sans MT" panose="020B0502020104020203" pitchFamily="34" charset="0"/>
                        </a:rPr>
                        <a:t>Percentage</a:t>
                      </a:r>
                      <a:endParaRPr lang="en-ZA" sz="1600" b="1"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1"/>
                  </a:ext>
                </a:extLst>
              </a:tr>
              <a:tr h="506687">
                <a:tc>
                  <a:txBody>
                    <a:bodyPr/>
                    <a:lstStyle/>
                    <a:p>
                      <a:r>
                        <a:rPr lang="en-ZA" sz="1600" dirty="0">
                          <a:latin typeface="Gill Sans MT" panose="020B0502020104020203" pitchFamily="34" charset="0"/>
                        </a:rPr>
                        <a:t>Africans</a:t>
                      </a:r>
                      <a:endParaRPr lang="en-ZA" sz="1600" dirty="0">
                        <a:latin typeface="Gill Sans MT" panose="020B0502020104020203" pitchFamily="34" charset="0"/>
                        <a:cs typeface="Arial" panose="020B0604020202020204" pitchFamily="34" charset="0"/>
                      </a:endParaRP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408</a:t>
                      </a: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88.5%</a:t>
                      </a:r>
                    </a:p>
                  </a:txBody>
                  <a:tcPr/>
                </a:tc>
                <a:extLst>
                  <a:ext uri="{0D108BD9-81ED-4DB2-BD59-A6C34878D82A}">
                    <a16:rowId xmlns:a16="http://schemas.microsoft.com/office/drawing/2014/main" val="10002"/>
                  </a:ext>
                </a:extLst>
              </a:tr>
              <a:tr h="506687">
                <a:tc>
                  <a:txBody>
                    <a:bodyPr/>
                    <a:lstStyle/>
                    <a:p>
                      <a:r>
                        <a:rPr lang="en-ZA" sz="1600" dirty="0">
                          <a:latin typeface="Gill Sans MT" panose="020B0502020104020203" pitchFamily="34" charset="0"/>
                        </a:rPr>
                        <a:t>Coloureds</a:t>
                      </a:r>
                      <a:endParaRPr lang="en-ZA" sz="1600" dirty="0">
                        <a:latin typeface="Gill Sans MT" panose="020B0502020104020203" pitchFamily="34" charset="0"/>
                        <a:cs typeface="Arial" panose="020B0604020202020204" pitchFamily="34" charset="0"/>
                      </a:endParaRP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21</a:t>
                      </a: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4.6%</a:t>
                      </a:r>
                    </a:p>
                  </a:txBody>
                  <a:tcPr/>
                </a:tc>
                <a:extLst>
                  <a:ext uri="{0D108BD9-81ED-4DB2-BD59-A6C34878D82A}">
                    <a16:rowId xmlns:a16="http://schemas.microsoft.com/office/drawing/2014/main" val="10003"/>
                  </a:ext>
                </a:extLst>
              </a:tr>
              <a:tr h="506687">
                <a:tc>
                  <a:txBody>
                    <a:bodyPr/>
                    <a:lstStyle/>
                    <a:p>
                      <a:r>
                        <a:rPr lang="en-US" sz="1600" dirty="0">
                          <a:latin typeface="Gill Sans MT" panose="020B0502020104020203" pitchFamily="34" charset="0"/>
                        </a:rPr>
                        <a:t>Asians</a:t>
                      </a:r>
                      <a:endParaRPr lang="en-ZA" sz="1600" dirty="0">
                        <a:latin typeface="Gill Sans MT" panose="020B0502020104020203" pitchFamily="34" charset="0"/>
                        <a:cs typeface="Arial" panose="020B0604020202020204" pitchFamily="34" charset="0"/>
                      </a:endParaRP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15</a:t>
                      </a: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3.3%</a:t>
                      </a:r>
                    </a:p>
                  </a:txBody>
                  <a:tcPr/>
                </a:tc>
                <a:extLst>
                  <a:ext uri="{0D108BD9-81ED-4DB2-BD59-A6C34878D82A}">
                    <a16:rowId xmlns:a16="http://schemas.microsoft.com/office/drawing/2014/main" val="10004"/>
                  </a:ext>
                </a:extLst>
              </a:tr>
              <a:tr h="506687">
                <a:tc>
                  <a:txBody>
                    <a:bodyPr/>
                    <a:lstStyle/>
                    <a:p>
                      <a:r>
                        <a:rPr lang="en-ZA" sz="1600" dirty="0">
                          <a:latin typeface="Gill Sans MT" panose="020B0502020104020203" pitchFamily="34" charset="0"/>
                        </a:rPr>
                        <a:t>Whites</a:t>
                      </a:r>
                      <a:endParaRPr lang="en-ZA" sz="1600" dirty="0">
                        <a:latin typeface="Gill Sans MT" panose="020B0502020104020203" pitchFamily="34" charset="0"/>
                        <a:cs typeface="Arial" panose="020B0604020202020204" pitchFamily="34" charset="0"/>
                      </a:endParaRP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17</a:t>
                      </a: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3.7%</a:t>
                      </a:r>
                    </a:p>
                  </a:txBody>
                  <a:tcPr/>
                </a:tc>
                <a:extLst>
                  <a:ext uri="{0D108BD9-81ED-4DB2-BD59-A6C34878D82A}">
                    <a16:rowId xmlns:a16="http://schemas.microsoft.com/office/drawing/2014/main" val="10005"/>
                  </a:ext>
                </a:extLst>
              </a:tr>
              <a:tr h="506687">
                <a:tc>
                  <a:txBody>
                    <a:bodyPr/>
                    <a:lstStyle/>
                    <a:p>
                      <a:r>
                        <a:rPr lang="en-ZA" sz="1600" b="1" dirty="0">
                          <a:latin typeface="Gill Sans MT" panose="020B0502020104020203" pitchFamily="34" charset="0"/>
                        </a:rPr>
                        <a:t>TOTAL</a:t>
                      </a:r>
                      <a:endParaRPr lang="en-ZA" sz="1600" b="1" dirty="0">
                        <a:latin typeface="Gill Sans MT" panose="020B0502020104020203" pitchFamily="34" charset="0"/>
                        <a:cs typeface="Arial" panose="020B0604020202020204" pitchFamily="34" charset="0"/>
                      </a:endParaRPr>
                    </a:p>
                  </a:txBody>
                  <a:tcPr/>
                </a:tc>
                <a:tc>
                  <a:txBody>
                    <a:bodyPr/>
                    <a:lstStyle/>
                    <a:p>
                      <a:pPr algn="l"/>
                      <a:r>
                        <a:rPr lang="en-ZA" sz="1600" b="1" dirty="0">
                          <a:solidFill>
                            <a:schemeClr val="tx1"/>
                          </a:solidFill>
                          <a:latin typeface="Gill Sans MT" panose="020B0502020104020203" pitchFamily="34" charset="0"/>
                          <a:cs typeface="Arial" panose="020B0604020202020204" pitchFamily="34" charset="0"/>
                        </a:rPr>
                        <a:t>461</a:t>
                      </a:r>
                    </a:p>
                  </a:txBody>
                  <a:tcPr/>
                </a:tc>
                <a:tc>
                  <a:txBody>
                    <a:bodyPr/>
                    <a:lstStyle/>
                    <a:p>
                      <a:pPr algn="l"/>
                      <a:r>
                        <a:rPr lang="en-ZA" sz="1600" b="1" dirty="0">
                          <a:solidFill>
                            <a:schemeClr val="tx1"/>
                          </a:solidFill>
                          <a:latin typeface="Gill Sans MT" panose="020B0502020104020203" pitchFamily="34" charset="0"/>
                          <a:cs typeface="Arial" panose="020B0604020202020204" pitchFamily="34" charset="0"/>
                        </a:rPr>
                        <a:t>100%</a:t>
                      </a:r>
                    </a:p>
                  </a:txBody>
                  <a:tcPr/>
                </a:tc>
                <a:extLst>
                  <a:ext uri="{0D108BD9-81ED-4DB2-BD59-A6C34878D82A}">
                    <a16:rowId xmlns:a16="http://schemas.microsoft.com/office/drawing/2014/main" val="10006"/>
                  </a:ext>
                </a:extLst>
              </a:tr>
              <a:tr h="506687">
                <a:tc>
                  <a:txBody>
                    <a:bodyPr/>
                    <a:lstStyle/>
                    <a:p>
                      <a:r>
                        <a:rPr lang="en-ZA" sz="1600" dirty="0">
                          <a:latin typeface="Gill Sans MT" panose="020B0502020104020203" pitchFamily="34" charset="0"/>
                        </a:rPr>
                        <a:t>Persons with Disabilities</a:t>
                      </a:r>
                      <a:endParaRPr lang="en-ZA" sz="1600" dirty="0">
                        <a:latin typeface="Gill Sans MT" panose="020B0502020104020203" pitchFamily="34" charset="0"/>
                        <a:cs typeface="Arial" panose="020B0604020202020204" pitchFamily="34" charset="0"/>
                      </a:endParaRP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21</a:t>
                      </a:r>
                    </a:p>
                  </a:txBody>
                  <a:tcPr/>
                </a:tc>
                <a:tc>
                  <a:txBody>
                    <a:bodyPr/>
                    <a:lstStyle/>
                    <a:p>
                      <a:pPr algn="l"/>
                      <a:r>
                        <a:rPr lang="en-ZA" sz="1600" dirty="0">
                          <a:solidFill>
                            <a:schemeClr val="tx1"/>
                          </a:solidFill>
                          <a:latin typeface="Gill Sans MT" panose="020B0502020104020203" pitchFamily="34" charset="0"/>
                          <a:cs typeface="Arial" panose="020B0604020202020204" pitchFamily="34" charset="0"/>
                        </a:rPr>
                        <a:t>4.6%</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9651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11" name="Title 1"/>
          <p:cNvSpPr>
            <a:spLocks noGrp="1"/>
          </p:cNvSpPr>
          <p:nvPr>
            <p:ph type="title"/>
          </p:nvPr>
        </p:nvSpPr>
        <p:spPr>
          <a:xfrm>
            <a:off x="345232" y="149413"/>
            <a:ext cx="8337129" cy="488512"/>
          </a:xfrm>
          <a:solidFill>
            <a:srgbClr val="ED7F31"/>
          </a:solidFill>
          <a:ln>
            <a:solidFill>
              <a:schemeClr val="accent6">
                <a:lumMod val="75000"/>
              </a:schemeClr>
            </a:solidFill>
          </a:ln>
        </p:spPr>
        <p:txBody>
          <a:bodyPr rtlCol="0">
            <a:normAutofit/>
          </a:bodyPr>
          <a:lstStyle/>
          <a:p>
            <a:pPr lvl="0" algn="ctr"/>
            <a:r>
              <a:rPr lang="en-ZA" sz="2400" dirty="0">
                <a:solidFill>
                  <a:schemeClr val="tx1"/>
                </a:solidFill>
                <a:cs typeface="Arial" panose="020B0604020202020204" pitchFamily="34" charset="0"/>
              </a:rPr>
              <a:t>Employees per Occupational Bands: </a:t>
            </a:r>
            <a:r>
              <a:rPr lang="en-US" sz="2400" dirty="0">
                <a:solidFill>
                  <a:schemeClr val="tx1"/>
                </a:solidFill>
                <a:cs typeface="Arial" panose="020B0604020202020204" pitchFamily="34" charset="0"/>
              </a:rPr>
              <a:t>March 2022</a:t>
            </a:r>
            <a:endParaRPr lang="en-ZA" sz="2400" dirty="0">
              <a:solidFill>
                <a:sysClr val="windowText" lastClr="000000"/>
              </a:solidFill>
              <a:cs typeface="Arial" panose="020B0604020202020204" pitchFamily="34" charset="0"/>
            </a:endParaRPr>
          </a:p>
        </p:txBody>
      </p:sp>
      <p:sp>
        <p:nvSpPr>
          <p:cNvPr id="15" name="Footer Placeholder 1"/>
          <p:cNvSpPr>
            <a:spLocks noGrp="1"/>
          </p:cNvSpPr>
          <p:nvPr>
            <p:ph type="ftr" sz="quarter" idx="11"/>
          </p:nvPr>
        </p:nvSpPr>
        <p:spPr>
          <a:xfrm>
            <a:off x="345232" y="6343462"/>
            <a:ext cx="4506098" cy="365125"/>
          </a:xfrm>
        </p:spPr>
        <p:txBody>
          <a:bodyPr/>
          <a:lstStyle/>
          <a:p>
            <a:pPr>
              <a:defRPr/>
            </a:pPr>
            <a:r>
              <a:rPr lang="en-GB" sz="1000" i="1" dirty="0">
                <a:latin typeface="Gill Sans MT" panose="020B0502020104020203" pitchFamily="34" charset="0"/>
              </a:rPr>
              <a:t>2021-22 Department of Tourism Annual Report</a:t>
            </a:r>
            <a:endParaRPr lang="en-ZA" sz="1000" i="1" dirty="0">
              <a:latin typeface="Gill Sans MT" panose="020B0502020104020203" pitchFamily="34" charset="0"/>
            </a:endParaRPr>
          </a:p>
        </p:txBody>
      </p:sp>
      <p:graphicFrame>
        <p:nvGraphicFramePr>
          <p:cNvPr id="6" name="Content Placeholder 5"/>
          <p:cNvGraphicFramePr>
            <a:graphicFrameLocks/>
          </p:cNvGraphicFramePr>
          <p:nvPr>
            <p:extLst/>
          </p:nvPr>
        </p:nvGraphicFramePr>
        <p:xfrm>
          <a:off x="307250" y="834533"/>
          <a:ext cx="8337129" cy="4814427"/>
        </p:xfrm>
        <a:graphic>
          <a:graphicData uri="http://schemas.openxmlformats.org/drawingml/2006/table">
            <a:tbl>
              <a:tblPr firstRow="1" firstCol="1" bandRow="1" bandCol="1">
                <a:tableStyleId>{21E4AEA4-8DFA-4A89-87EB-49C32662AFE0}</a:tableStyleId>
              </a:tblPr>
              <a:tblGrid>
                <a:gridCol w="1666875">
                  <a:extLst>
                    <a:ext uri="{9D8B030D-6E8A-4147-A177-3AD203B41FA5}">
                      <a16:colId xmlns:a16="http://schemas.microsoft.com/office/drawing/2014/main" val="20000"/>
                    </a:ext>
                  </a:extLst>
                </a:gridCol>
                <a:gridCol w="727593">
                  <a:extLst>
                    <a:ext uri="{9D8B030D-6E8A-4147-A177-3AD203B41FA5}">
                      <a16:colId xmlns:a16="http://schemas.microsoft.com/office/drawing/2014/main" val="20001"/>
                    </a:ext>
                  </a:extLst>
                </a:gridCol>
                <a:gridCol w="886409">
                  <a:extLst>
                    <a:ext uri="{9D8B030D-6E8A-4147-A177-3AD203B41FA5}">
                      <a16:colId xmlns:a16="http://schemas.microsoft.com/office/drawing/2014/main" val="20002"/>
                    </a:ext>
                  </a:extLst>
                </a:gridCol>
                <a:gridCol w="626295">
                  <a:extLst>
                    <a:ext uri="{9D8B030D-6E8A-4147-A177-3AD203B41FA5}">
                      <a16:colId xmlns:a16="http://schemas.microsoft.com/office/drawing/2014/main" val="20003"/>
                    </a:ext>
                  </a:extLst>
                </a:gridCol>
                <a:gridCol w="612559">
                  <a:extLst>
                    <a:ext uri="{9D8B030D-6E8A-4147-A177-3AD203B41FA5}">
                      <a16:colId xmlns:a16="http://schemas.microsoft.com/office/drawing/2014/main" val="20004"/>
                    </a:ext>
                  </a:extLst>
                </a:gridCol>
                <a:gridCol w="736847">
                  <a:extLst>
                    <a:ext uri="{9D8B030D-6E8A-4147-A177-3AD203B41FA5}">
                      <a16:colId xmlns:a16="http://schemas.microsoft.com/office/drawing/2014/main" val="20005"/>
                    </a:ext>
                  </a:extLst>
                </a:gridCol>
                <a:gridCol w="932155">
                  <a:extLst>
                    <a:ext uri="{9D8B030D-6E8A-4147-A177-3AD203B41FA5}">
                      <a16:colId xmlns:a16="http://schemas.microsoft.com/office/drawing/2014/main" val="20006"/>
                    </a:ext>
                  </a:extLst>
                </a:gridCol>
                <a:gridCol w="721978">
                  <a:extLst>
                    <a:ext uri="{9D8B030D-6E8A-4147-A177-3AD203B41FA5}">
                      <a16:colId xmlns:a16="http://schemas.microsoft.com/office/drawing/2014/main" val="20007"/>
                    </a:ext>
                  </a:extLst>
                </a:gridCol>
                <a:gridCol w="609673">
                  <a:extLst>
                    <a:ext uri="{9D8B030D-6E8A-4147-A177-3AD203B41FA5}">
                      <a16:colId xmlns:a16="http://schemas.microsoft.com/office/drawing/2014/main" val="20008"/>
                    </a:ext>
                  </a:extLst>
                </a:gridCol>
                <a:gridCol w="816745">
                  <a:extLst>
                    <a:ext uri="{9D8B030D-6E8A-4147-A177-3AD203B41FA5}">
                      <a16:colId xmlns:a16="http://schemas.microsoft.com/office/drawing/2014/main" val="20009"/>
                    </a:ext>
                  </a:extLst>
                </a:gridCol>
              </a:tblGrid>
              <a:tr h="211708">
                <a:tc rowSpan="2">
                  <a:txBody>
                    <a:bodyPr/>
                    <a:lstStyle/>
                    <a:p>
                      <a:pPr algn="ctr">
                        <a:lnSpc>
                          <a:spcPct val="115000"/>
                        </a:lnSpc>
                        <a:spcAft>
                          <a:spcPts val="0"/>
                        </a:spcAft>
                      </a:pPr>
                      <a:r>
                        <a:rPr lang="en-ZA" sz="1200" dirty="0">
                          <a:effectLst/>
                          <a:latin typeface="Gill Sans MT" panose="020B0502020104020203" pitchFamily="34" charset="0"/>
                        </a:rPr>
                        <a:t>OCCUPATIONAL BAND</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15000"/>
                        </a:lnSpc>
                        <a:spcAft>
                          <a:spcPts val="0"/>
                        </a:spcAft>
                      </a:pPr>
                      <a:r>
                        <a:rPr lang="en-ZA" sz="1200" dirty="0">
                          <a:effectLst/>
                          <a:latin typeface="Gill Sans MT" panose="020B0502020104020203" pitchFamily="34" charset="0"/>
                        </a:rPr>
                        <a:t>MALE</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200" dirty="0">
                          <a:effectLst/>
                          <a:latin typeface="Gill Sans MT" panose="020B0502020104020203" pitchFamily="34" charset="0"/>
                        </a:rPr>
                        <a:t>FEMALE</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1200" dirty="0">
                          <a:solidFill>
                            <a:schemeClr val="tx1"/>
                          </a:solidFill>
                          <a:effectLst/>
                          <a:latin typeface="Gill Sans MT" panose="020B0502020104020203" pitchFamily="34" charset="0"/>
                        </a:rPr>
                        <a:t>TOTAL</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18170">
                <a:tc vMerge="1">
                  <a:txBody>
                    <a:bodyPr/>
                    <a:lstStyle/>
                    <a:p>
                      <a:endParaRPr lang="en-ZA"/>
                    </a:p>
                  </a:txBody>
                  <a:tcPr/>
                </a:tc>
                <a:tc>
                  <a:txBody>
                    <a:bodyPr/>
                    <a:lstStyle/>
                    <a:p>
                      <a:pPr algn="ctr">
                        <a:lnSpc>
                          <a:spcPct val="115000"/>
                        </a:lnSpc>
                        <a:spcAft>
                          <a:spcPts val="0"/>
                        </a:spcAft>
                      </a:pPr>
                      <a:r>
                        <a:rPr lang="en-ZA" sz="1200" dirty="0">
                          <a:solidFill>
                            <a:schemeClr val="tx1"/>
                          </a:solidFill>
                          <a:effectLst/>
                          <a:latin typeface="Gill Sans MT" panose="020B0502020104020203" pitchFamily="34" charset="0"/>
                        </a:rPr>
                        <a:t>African</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rPr>
                        <a:t>Coloured</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rPr>
                        <a:t>Indian</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rPr>
                        <a:t>White</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rPr>
                        <a:t>African</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rPr>
                        <a:t>Coloured</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rPr>
                        <a:t>Indian</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rPr>
                        <a:t>White</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ZA"/>
                    </a:p>
                  </a:txBody>
                  <a:tcPr/>
                </a:tc>
                <a:extLst>
                  <a:ext uri="{0D108BD9-81ED-4DB2-BD59-A6C34878D82A}">
                    <a16:rowId xmlns:a16="http://schemas.microsoft.com/office/drawing/2014/main" val="10001"/>
                  </a:ext>
                </a:extLst>
              </a:tr>
              <a:tr h="275125">
                <a:tc>
                  <a:txBody>
                    <a:bodyPr/>
                    <a:lstStyle/>
                    <a:p>
                      <a:pPr algn="just">
                        <a:lnSpc>
                          <a:spcPct val="115000"/>
                        </a:lnSpc>
                        <a:spcBef>
                          <a:spcPts val="300"/>
                        </a:spcBef>
                        <a:spcAft>
                          <a:spcPts val="0"/>
                        </a:spcAft>
                      </a:pPr>
                      <a:r>
                        <a:rPr lang="en-ZA" sz="1200" dirty="0">
                          <a:effectLst/>
                          <a:latin typeface="Gill Sans MT" panose="020B0502020104020203" pitchFamily="34" charset="0"/>
                        </a:rPr>
                        <a:t>Top Management </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endPar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dirty="0">
                          <a:solidFill>
                            <a:schemeClr val="tx1"/>
                          </a:solidFill>
                          <a:effectLst/>
                          <a:latin typeface="Gill Sans MT" panose="020B0502020104020203" pitchFamily="34" charset="0"/>
                          <a:cs typeface="Arial" panose="020B0604020202020204" pitchFamily="34" charset="0"/>
                        </a:rPr>
                        <a:t>1</a:t>
                      </a:r>
                      <a:endParaRPr lang="en-ZA" sz="1200" dirty="0">
                        <a:solidFill>
                          <a:schemeClr val="tx1"/>
                        </a:solidFill>
                        <a:effectLst/>
                        <a:latin typeface="Gill Sans MT" panose="020B0502020104020203"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US"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8</a:t>
                      </a:r>
                      <a:endPar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401695">
                <a:tc>
                  <a:txBody>
                    <a:bodyPr/>
                    <a:lstStyle/>
                    <a:p>
                      <a:pPr algn="just">
                        <a:lnSpc>
                          <a:spcPct val="115000"/>
                        </a:lnSpc>
                        <a:spcBef>
                          <a:spcPts val="300"/>
                        </a:spcBef>
                        <a:spcAft>
                          <a:spcPts val="0"/>
                        </a:spcAft>
                      </a:pPr>
                      <a:r>
                        <a:rPr lang="en-ZA" sz="1200" dirty="0">
                          <a:effectLst/>
                          <a:latin typeface="Gill Sans MT" panose="020B0502020104020203" pitchFamily="34" charset="0"/>
                        </a:rPr>
                        <a:t>Senior Management.</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27</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18</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56</a:t>
                      </a:r>
                    </a:p>
                  </a:txBody>
                  <a:tcPr marL="68580" marR="68580" marT="0" marB="0" anchor="ctr"/>
                </a:tc>
                <a:extLst>
                  <a:ext uri="{0D108BD9-81ED-4DB2-BD59-A6C34878D82A}">
                    <a16:rowId xmlns:a16="http://schemas.microsoft.com/office/drawing/2014/main" val="10003"/>
                  </a:ext>
                </a:extLst>
              </a:tr>
              <a:tr h="1044075">
                <a:tc>
                  <a:txBody>
                    <a:bodyPr/>
                    <a:lstStyle/>
                    <a:p>
                      <a:pPr algn="just">
                        <a:lnSpc>
                          <a:spcPct val="115000"/>
                        </a:lnSpc>
                        <a:spcBef>
                          <a:spcPts val="300"/>
                        </a:spcBef>
                        <a:spcAft>
                          <a:spcPts val="0"/>
                        </a:spcAft>
                      </a:pPr>
                      <a:r>
                        <a:rPr lang="en-ZA" sz="1200" dirty="0">
                          <a:effectLst/>
                          <a:latin typeface="Gill Sans MT" panose="020B0502020104020203" pitchFamily="34" charset="0"/>
                        </a:rPr>
                        <a:t>Professionally qualified and experienced specialists and mid-management.</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89</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112</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9</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5</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5</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227</a:t>
                      </a:r>
                    </a:p>
                  </a:txBody>
                  <a:tcPr marL="68580" marR="68580" marT="0" marB="0" anchor="ctr"/>
                </a:tc>
                <a:extLst>
                  <a:ext uri="{0D108BD9-81ED-4DB2-BD59-A6C34878D82A}">
                    <a16:rowId xmlns:a16="http://schemas.microsoft.com/office/drawing/2014/main" val="10004"/>
                  </a:ext>
                </a:extLst>
              </a:tr>
              <a:tr h="1256168">
                <a:tc>
                  <a:txBody>
                    <a:bodyPr/>
                    <a:lstStyle/>
                    <a:p>
                      <a:pPr algn="just">
                        <a:lnSpc>
                          <a:spcPct val="115000"/>
                        </a:lnSpc>
                        <a:spcBef>
                          <a:spcPts val="300"/>
                        </a:spcBef>
                        <a:spcAft>
                          <a:spcPts val="0"/>
                        </a:spcAft>
                      </a:pPr>
                      <a:r>
                        <a:rPr lang="en-ZA" sz="1200" dirty="0">
                          <a:effectLst/>
                          <a:latin typeface="Gill Sans MT" panose="020B0502020104020203" pitchFamily="34" charset="0"/>
                        </a:rPr>
                        <a:t>Skilled technical and academically qualified workers, junior management, supervisors, foreman and superintendents.</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43</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78</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6</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135</a:t>
                      </a:r>
                    </a:p>
                  </a:txBody>
                  <a:tcPr marL="68580" marR="68580" marT="0" marB="0" anchor="ctr"/>
                </a:tc>
                <a:extLst>
                  <a:ext uri="{0D108BD9-81ED-4DB2-BD59-A6C34878D82A}">
                    <a16:rowId xmlns:a16="http://schemas.microsoft.com/office/drawing/2014/main" val="10005"/>
                  </a:ext>
                </a:extLst>
              </a:tr>
              <a:tr h="619887">
                <a:tc>
                  <a:txBody>
                    <a:bodyPr/>
                    <a:lstStyle/>
                    <a:p>
                      <a:pPr algn="just">
                        <a:lnSpc>
                          <a:spcPct val="115000"/>
                        </a:lnSpc>
                        <a:spcBef>
                          <a:spcPts val="300"/>
                        </a:spcBef>
                        <a:spcAft>
                          <a:spcPts val="0"/>
                        </a:spcAft>
                      </a:pPr>
                      <a:r>
                        <a:rPr lang="en-ZA" sz="1200" dirty="0">
                          <a:effectLst/>
                          <a:latin typeface="Gill Sans MT" panose="020B0502020104020203" pitchFamily="34" charset="0"/>
                        </a:rPr>
                        <a:t>Semi-skilled and discretionary decision-making.</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18</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16</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34</a:t>
                      </a:r>
                    </a:p>
                  </a:txBody>
                  <a:tcPr marL="68580" marR="68580" marT="0" marB="0" anchor="ctr"/>
                </a:tc>
                <a:extLst>
                  <a:ext uri="{0D108BD9-81ED-4DB2-BD59-A6C34878D82A}">
                    <a16:rowId xmlns:a16="http://schemas.microsoft.com/office/drawing/2014/main" val="10006"/>
                  </a:ext>
                </a:extLst>
              </a:tr>
              <a:tr h="407793">
                <a:tc>
                  <a:txBody>
                    <a:bodyPr/>
                    <a:lstStyle/>
                    <a:p>
                      <a:pPr algn="just">
                        <a:lnSpc>
                          <a:spcPct val="115000"/>
                        </a:lnSpc>
                        <a:spcBef>
                          <a:spcPts val="300"/>
                        </a:spcBef>
                        <a:spcAft>
                          <a:spcPts val="0"/>
                        </a:spcAft>
                      </a:pPr>
                      <a:r>
                        <a:rPr lang="en-ZA" sz="1200" dirty="0">
                          <a:effectLst/>
                          <a:latin typeface="Gill Sans MT" panose="020B0502020104020203" pitchFamily="34" charset="0"/>
                        </a:rPr>
                        <a:t>Unskilled and </a:t>
                      </a:r>
                      <a:r>
                        <a:rPr lang="en-ZA" sz="1200">
                          <a:effectLst/>
                          <a:latin typeface="Gill Sans MT" panose="020B0502020104020203" pitchFamily="34" charset="0"/>
                        </a:rPr>
                        <a:t>defined decision-making</a:t>
                      </a:r>
                      <a:r>
                        <a:rPr lang="en-ZA" sz="1200" dirty="0">
                          <a:effectLst/>
                          <a:latin typeface="Gill Sans MT" panose="020B0502020104020203" pitchFamily="34" charset="0"/>
                        </a:rPr>
                        <a:t>.</a:t>
                      </a:r>
                      <a:endParaRPr lang="en-ZA" sz="1200" dirty="0">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0</a:t>
                      </a:r>
                    </a:p>
                  </a:txBody>
                  <a:tcPr marL="68580" marR="68580" marT="0" marB="0" anchor="ctr"/>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a:t>
                      </a:r>
                    </a:p>
                  </a:txBody>
                  <a:tcPr marL="68580" marR="68580" marT="0" marB="0" anchor="ctr"/>
                </a:tc>
                <a:extLst>
                  <a:ext uri="{0D108BD9-81ED-4DB2-BD59-A6C34878D82A}">
                    <a16:rowId xmlns:a16="http://schemas.microsoft.com/office/drawing/2014/main" val="10007"/>
                  </a:ext>
                </a:extLst>
              </a:tr>
              <a:tr h="379806">
                <a:tc>
                  <a:txBody>
                    <a:bodyPr/>
                    <a:lstStyle/>
                    <a:p>
                      <a:pPr algn="just">
                        <a:lnSpc>
                          <a:spcPct val="115000"/>
                        </a:lnSpc>
                        <a:spcBef>
                          <a:spcPts val="300"/>
                        </a:spcBef>
                        <a:spcAft>
                          <a:spcPts val="0"/>
                        </a:spcAft>
                      </a:pPr>
                      <a:r>
                        <a:rPr lang="en-ZA" sz="1200" dirty="0">
                          <a:effectLst/>
                          <a:latin typeface="Gill Sans MT" panose="020B0502020104020203" pitchFamily="34" charset="0"/>
                        </a:rPr>
                        <a:t>TOTAL</a:t>
                      </a:r>
                      <a:endParaRPr lang="en-ZA" sz="1200" b="1"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180</a:t>
                      </a: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5</a:t>
                      </a: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5</a:t>
                      </a: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5</a:t>
                      </a: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228</a:t>
                      </a: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16</a:t>
                      </a: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10</a:t>
                      </a: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12</a:t>
                      </a:r>
                    </a:p>
                  </a:txBody>
                  <a:tcPr marL="68580" marR="68580" marT="0" marB="0"/>
                </a:tc>
                <a:tc>
                  <a:txBody>
                    <a:bodyPr/>
                    <a:lstStyle/>
                    <a:p>
                      <a:pPr algn="ctr">
                        <a:lnSpc>
                          <a:spcPct val="115000"/>
                        </a:lnSpc>
                        <a:spcAft>
                          <a:spcPts val="0"/>
                        </a:spcAft>
                      </a:pPr>
                      <a:r>
                        <a:rPr lang="en-ZA" sz="1200" b="1"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461</a:t>
                      </a: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5339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1584173040"/>
              </p:ext>
            </p:extLst>
          </p:nvPr>
        </p:nvGraphicFramePr>
        <p:xfrm>
          <a:off x="195309" y="895350"/>
          <a:ext cx="8753382" cy="3246662"/>
        </p:xfrm>
        <a:graphic>
          <a:graphicData uri="http://schemas.openxmlformats.org/drawingml/2006/table">
            <a:tbl>
              <a:tblPr firstRow="1" bandRow="1">
                <a:tableStyleId>{21E4AEA4-8DFA-4A89-87EB-49C32662AFE0}</a:tableStyleId>
              </a:tblPr>
              <a:tblGrid>
                <a:gridCol w="2286596">
                  <a:extLst>
                    <a:ext uri="{9D8B030D-6E8A-4147-A177-3AD203B41FA5}">
                      <a16:colId xmlns:a16="http://schemas.microsoft.com/office/drawing/2014/main" val="20000"/>
                    </a:ext>
                  </a:extLst>
                </a:gridCol>
                <a:gridCol w="2489312">
                  <a:extLst>
                    <a:ext uri="{9D8B030D-6E8A-4147-A177-3AD203B41FA5}">
                      <a16:colId xmlns:a16="http://schemas.microsoft.com/office/drawing/2014/main" val="20001"/>
                    </a:ext>
                  </a:extLst>
                </a:gridCol>
                <a:gridCol w="3977474">
                  <a:extLst>
                    <a:ext uri="{9D8B030D-6E8A-4147-A177-3AD203B41FA5}">
                      <a16:colId xmlns:a16="http://schemas.microsoft.com/office/drawing/2014/main" val="20004"/>
                    </a:ext>
                  </a:extLst>
                </a:gridCol>
              </a:tblGrid>
              <a:tr h="339240">
                <a:tc gridSpan="3">
                  <a:txBody>
                    <a:bodyPr/>
                    <a:lstStyle/>
                    <a:p>
                      <a:pPr algn="just" fontAlgn="ctr"/>
                      <a:r>
                        <a:rPr lang="en-GB" sz="1600" b="1" kern="1200" dirty="0">
                          <a:solidFill>
                            <a:schemeClr val="dk1"/>
                          </a:solidFill>
                          <a:latin typeface="Gill Sans MT" panose="020B0502020104020203" pitchFamily="34" charset="0"/>
                          <a:ea typeface="+mn-ea"/>
                          <a:cs typeface="+mn-cs"/>
                        </a:rPr>
                        <a:t>Outcome: Achieve good corporate and cooperative governance.</a:t>
                      </a:r>
                      <a:endParaRPr lang="en-US"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427045">
                <a:tc>
                  <a:txBody>
                    <a:bodyPr/>
                    <a:lstStyle/>
                    <a:p>
                      <a:pPr algn="ctr">
                        <a:lnSpc>
                          <a:spcPct val="100000"/>
                        </a:lnSpc>
                      </a:pPr>
                      <a:r>
                        <a:rPr lang="en-US" sz="1600" b="1" dirty="0">
                          <a:latin typeface="Gill Sans MT" panose="020B0502020104020203" pitchFamily="34" charset="0"/>
                        </a:rPr>
                        <a:t>Output </a:t>
                      </a:r>
                      <a:r>
                        <a:rPr lang="en-US" sz="1600" b="1" baseline="0" dirty="0">
                          <a:latin typeface="Gill Sans MT" panose="020B0502020104020203" pitchFamily="34" charset="0"/>
                        </a:rPr>
                        <a:t>Indicator</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284539">
                <a:tc>
                  <a:txBody>
                    <a:bodyPr/>
                    <a:lstStyle/>
                    <a:p>
                      <a:pPr marL="342900" indent="-342900" algn="just" fontAlgn="t">
                        <a:spcBef>
                          <a:spcPts val="600"/>
                        </a:spcBef>
                        <a:spcAft>
                          <a:spcPts val="600"/>
                        </a:spcAft>
                        <a:buFont typeface="+mj-lt"/>
                        <a:buAutoNum type="arabicPeriod"/>
                      </a:pPr>
                      <a:r>
                        <a:rPr lang="en-GB" sz="1600" kern="1200" dirty="0">
                          <a:solidFill>
                            <a:schemeClr val="dk1"/>
                          </a:solidFill>
                          <a:effectLst/>
                          <a:latin typeface="Gill Sans MT" panose="020B0502020104020203" pitchFamily="34" charset="0"/>
                          <a:ea typeface="+mn-ea"/>
                          <a:cs typeface="+mn-cs"/>
                        </a:rPr>
                        <a:t>Audit outcome on financial statements and performance information.</a:t>
                      </a:r>
                      <a:endParaRPr lang="en-US" sz="1600" kern="1200" dirty="0">
                        <a:solidFill>
                          <a:schemeClr val="dk1"/>
                        </a:solidFill>
                        <a:effectLst/>
                        <a:latin typeface="Gill Sans MT" panose="020B0502020104020203" pitchFamily="34" charset="0"/>
                        <a:ea typeface="+mn-ea"/>
                        <a:cs typeface="+mn-cs"/>
                      </a:endParaRPr>
                    </a:p>
                    <a:p>
                      <a:pPr marL="0" indent="0" algn="just" fontAlgn="t">
                        <a:spcBef>
                          <a:spcPts val="600"/>
                        </a:spcBef>
                        <a:spcAft>
                          <a:spcPts val="600"/>
                        </a:spcAft>
                        <a:buFont typeface="+mj-lt"/>
                        <a:buNone/>
                      </a:pPr>
                      <a:endParaRPr lang="en-GB" sz="1600" kern="1200" dirty="0">
                        <a:solidFill>
                          <a:schemeClr val="dk1"/>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GB" sz="1600" kern="1200" dirty="0">
                          <a:solidFill>
                            <a:schemeClr val="dk1"/>
                          </a:solidFill>
                          <a:effectLst/>
                          <a:latin typeface="Gill Sans MT" panose="020B0502020104020203" pitchFamily="34" charset="0"/>
                          <a:ea typeface="+mn-ea"/>
                          <a:cs typeface="+mn-cs"/>
                        </a:rPr>
                        <a:t>Unqualified audit on financial statements and performance information.</a:t>
                      </a:r>
                      <a:endParaRPr lang="en-ZA" sz="16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600" kern="1200" dirty="0">
                          <a:solidFill>
                            <a:schemeClr val="dk1"/>
                          </a:solidFill>
                          <a:effectLst/>
                          <a:latin typeface="Gill Sans MT" panose="020B0502020104020203" pitchFamily="34" charset="0"/>
                          <a:ea typeface="+mn-ea"/>
                          <a:cs typeface="+mn-cs"/>
                        </a:rPr>
                        <a:t>Unqualified audit on financial statements and</a:t>
                      </a:r>
                    </a:p>
                    <a:p>
                      <a:pPr algn="just"/>
                      <a:r>
                        <a:rPr lang="en-ZA" sz="1600" kern="1200" dirty="0">
                          <a:solidFill>
                            <a:schemeClr val="dk1"/>
                          </a:solidFill>
                          <a:effectLst/>
                          <a:latin typeface="Gill Sans MT" panose="020B0502020104020203" pitchFamily="34" charset="0"/>
                          <a:ea typeface="+mn-ea"/>
                          <a:cs typeface="+mn-cs"/>
                        </a:rPr>
                        <a:t>performance information was achieved.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08777">
                <a:tc>
                  <a:txBody>
                    <a:bodyPr/>
                    <a:lstStyle/>
                    <a:p>
                      <a:pPr marL="342900" indent="-342900" algn="just" fontAlgn="t">
                        <a:spcBef>
                          <a:spcPts val="600"/>
                        </a:spcBef>
                        <a:spcAft>
                          <a:spcPts val="600"/>
                        </a:spcAft>
                        <a:buFont typeface="+mj-lt"/>
                        <a:buAutoNum type="arabicPeriod" startAt="2"/>
                      </a:pPr>
                      <a:r>
                        <a:rPr lang="en-ZA" sz="1600" kern="1200" dirty="0">
                          <a:solidFill>
                            <a:schemeClr val="dk1"/>
                          </a:solidFill>
                          <a:effectLst/>
                          <a:latin typeface="Gill Sans MT" panose="020B0502020104020203" pitchFamily="34" charset="0"/>
                          <a:ea typeface="+mn-ea"/>
                          <a:cs typeface="+mn-cs"/>
                        </a:rPr>
                        <a:t>Vacancy rate.</a:t>
                      </a:r>
                      <a:endParaRPr lang="en-US" sz="1600" b="0" i="0" u="none" strike="noStrike" dirty="0">
                        <a:solidFill>
                          <a:srgbClr val="000000"/>
                        </a:solidFill>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kern="1200" dirty="0">
                          <a:solidFill>
                            <a:schemeClr val="dk1"/>
                          </a:solidFill>
                          <a:effectLst/>
                          <a:latin typeface="Gill Sans MT" panose="020B0502020104020203" pitchFamily="34" charset="0"/>
                          <a:ea typeface="+mn-ea"/>
                          <a:cs typeface="+mn-cs"/>
                        </a:rPr>
                        <a:t>Vacancy rate not to exceed 10% of the funded establishment.</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base"/>
                      <a:r>
                        <a:rPr lang="en-ZA" sz="1600" kern="1200" dirty="0">
                          <a:solidFill>
                            <a:schemeClr val="dk1"/>
                          </a:solidFill>
                          <a:effectLst/>
                          <a:latin typeface="Gill Sans MT" panose="020B0502020104020203" pitchFamily="34" charset="0"/>
                          <a:ea typeface="+mn-ea"/>
                          <a:cs typeface="+mn-cs"/>
                        </a:rPr>
                        <a:t>Vacancy rate was maintained at 10% of the funded establishment as at 31 March 2022.</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819619717"/>
                  </a:ext>
                </a:extLst>
              </a:tr>
            </a:tbl>
          </a:graphicData>
        </a:graphic>
      </p:graphicFrame>
      <p:sp>
        <p:nvSpPr>
          <p:cNvPr id="6" name="Footer Placeholder 1"/>
          <p:cNvSpPr>
            <a:spLocks noGrp="1"/>
          </p:cNvSpPr>
          <p:nvPr>
            <p:ph type="ftr" sz="quarter" idx="11"/>
          </p:nvPr>
        </p:nvSpPr>
        <p:spPr>
          <a:xfrm>
            <a:off x="327281" y="5991226"/>
            <a:ext cx="276186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314080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514350">
              <a:defRPr/>
            </a:pPr>
            <a:fld id="{E40FEAE8-3F87-4A99-BAF2-EE59B96B6E72}" type="slidenum">
              <a:rPr lang="en-ZA" sz="506">
                <a:solidFill>
                  <a:prstClr val="white">
                    <a:lumMod val="65000"/>
                  </a:prstClr>
                </a:solidFill>
                <a:latin typeface="Arial" panose="020B0604020202020204" pitchFamily="34" charset="0"/>
                <a:cs typeface="Arial" panose="020B0604020202020204" pitchFamily="34" charset="0"/>
              </a:rPr>
              <a:pPr defTabSz="514350">
                <a:defRPr/>
              </a:pPr>
              <a:t>2</a:t>
            </a:fld>
            <a:endParaRPr lang="en-ZA" sz="506"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358697" y="1663432"/>
            <a:ext cx="6421079" cy="334514"/>
          </a:xfrm>
          <a:solidFill>
            <a:schemeClr val="bg1">
              <a:lumMod val="95000"/>
            </a:schemeClr>
          </a:solidFill>
        </p:spPr>
        <p:txBody>
          <a:bodyPr>
            <a:normAutofit/>
          </a:bodyPr>
          <a:lstStyle/>
          <a:p>
            <a:pPr algn="ctr"/>
            <a:r>
              <a:rPr lang="en-ZA" sz="1350" dirty="0"/>
              <a:t>TABLE OF CONTENTS</a:t>
            </a:r>
          </a:p>
        </p:txBody>
      </p:sp>
      <p:sp>
        <p:nvSpPr>
          <p:cNvPr id="20" name="Rectangle 19">
            <a:extLst>
              <a:ext uri="{FF2B5EF4-FFF2-40B4-BE49-F238E27FC236}">
                <a16:creationId xmlns:a16="http://schemas.microsoft.com/office/drawing/2014/main" id="{1FF30D6E-ADDF-4775-8F3E-F092ABABE00E}"/>
              </a:ext>
            </a:extLst>
          </p:cNvPr>
          <p:cNvSpPr/>
          <p:nvPr/>
        </p:nvSpPr>
        <p:spPr>
          <a:xfrm>
            <a:off x="1341079" y="2039833"/>
            <a:ext cx="6553871" cy="2953427"/>
          </a:xfrm>
          <a:prstGeom prst="rect">
            <a:avLst/>
          </a:prstGeom>
          <a:solidFill>
            <a:srgbClr val="F79646"/>
          </a:solidFill>
          <a:ln w="25400" cap="flat" cmpd="sng" algn="ctr">
            <a:solidFill>
              <a:srgbClr val="F79646">
                <a:shade val="50000"/>
              </a:srgbClr>
            </a:solidFill>
            <a:prstDash val="solid"/>
          </a:ln>
          <a:effectLst/>
        </p:spPr>
        <p:txBody>
          <a:bodyPr rtlCol="0" anchor="ctr"/>
          <a:lstStyle/>
          <a:p>
            <a:pPr algn="ctr" defTabSz="514350">
              <a:defRPr/>
            </a:pPr>
            <a:endParaRPr lang="en-GB" sz="1013" kern="0" dirty="0">
              <a:solidFill>
                <a:prstClr val="white"/>
              </a:solidFill>
              <a:latin typeface="Gill Sans MT" panose="020B0502020104020203" pitchFamily="34" charset="0"/>
            </a:endParaRPr>
          </a:p>
        </p:txBody>
      </p:sp>
      <p:sp>
        <p:nvSpPr>
          <p:cNvPr id="21" name="Rounded Rectangle 4">
            <a:extLst>
              <a:ext uri="{FF2B5EF4-FFF2-40B4-BE49-F238E27FC236}">
                <a16:creationId xmlns:a16="http://schemas.microsoft.com/office/drawing/2014/main" id="{ECB1415D-5CE7-4760-867D-219DB46A66EA}"/>
              </a:ext>
            </a:extLst>
          </p:cNvPr>
          <p:cNvSpPr/>
          <p:nvPr/>
        </p:nvSpPr>
        <p:spPr>
          <a:xfrm>
            <a:off x="1499727" y="2114674"/>
            <a:ext cx="6141647" cy="2878586"/>
          </a:xfrm>
          <a:prstGeom prst="roundRect">
            <a:avLst/>
          </a:prstGeom>
          <a:solidFill>
            <a:sysClr val="window" lastClr="FFFFFF">
              <a:alpha val="65000"/>
            </a:sysClr>
          </a:solidFill>
          <a:ln w="25400" cap="flat" cmpd="sng" algn="ctr">
            <a:noFill/>
            <a:prstDash val="solid"/>
          </a:ln>
          <a:effectLst/>
        </p:spPr>
        <p:txBody>
          <a:bodyPr rtlCol="0" anchor="ctr"/>
          <a:lstStyle/>
          <a:p>
            <a:pPr marL="160735" indent="-160735" defTabSz="514350">
              <a:lnSpc>
                <a:spcPct val="150000"/>
              </a:lnSpc>
              <a:buFont typeface="Courier New" panose="02070309020205020404" pitchFamily="49" charset="0"/>
              <a:buChar char="o"/>
              <a:defRPr/>
            </a:pPr>
            <a:endParaRPr lang="en-GB" sz="900" b="1" kern="0" dirty="0">
              <a:solidFill>
                <a:prstClr val="black"/>
              </a:solidFill>
              <a:latin typeface="Gill Sans MT" panose="020B0502020104020203" pitchFamily="34" charset="0"/>
              <a:cs typeface="Arial" panose="020B0604020202020204" pitchFamily="34" charset="0"/>
            </a:endParaRPr>
          </a:p>
          <a:p>
            <a:pPr marL="192881" indent="-192881" defTabSz="514350">
              <a:lnSpc>
                <a:spcPct val="150000"/>
              </a:lnSpc>
              <a:buFont typeface="+mj-lt"/>
              <a:buAutoNum type="arabicPeriod"/>
              <a:defRPr/>
            </a:pPr>
            <a:endParaRPr lang="en-GB" sz="900" b="1" kern="0" dirty="0">
              <a:solidFill>
                <a:prstClr val="black"/>
              </a:solidFill>
              <a:latin typeface="Gill Sans MT" panose="020B0502020104020203" pitchFamily="34" charset="0"/>
              <a:cs typeface="Arial" panose="020B0604020202020204" pitchFamily="34" charset="0"/>
            </a:endParaRPr>
          </a:p>
          <a:p>
            <a:pPr defTabSz="514350">
              <a:lnSpc>
                <a:spcPct val="150000"/>
              </a:lnSpc>
              <a:defRPr/>
            </a:pPr>
            <a:endParaRPr lang="en-GB" sz="900" b="1" kern="0" dirty="0">
              <a:solidFill>
                <a:prstClr val="black"/>
              </a:solidFill>
              <a:latin typeface="Gill Sans MT" panose="020B0502020104020203" pitchFamily="34" charset="0"/>
              <a:cs typeface="Arial" panose="020B0604020202020204" pitchFamily="34" charset="0"/>
            </a:endParaRPr>
          </a:p>
          <a:p>
            <a:pPr marL="160735" indent="-160735" defTabSz="514350">
              <a:buFont typeface="Courier New" panose="02070309020205020404" pitchFamily="49" charset="0"/>
              <a:buChar char="o"/>
              <a:defRPr/>
            </a:pPr>
            <a:endParaRPr lang="en-GB" sz="900" kern="0" dirty="0">
              <a:solidFill>
                <a:prstClr val="black"/>
              </a:solidFill>
              <a:latin typeface="Gill Sans MT" panose="020B0502020104020203" pitchFamily="34" charset="0"/>
            </a:endParaRPr>
          </a:p>
          <a:p>
            <a:pPr defTabSz="514350">
              <a:defRPr/>
            </a:pPr>
            <a:endParaRPr lang="en-GB" sz="900" kern="0" dirty="0">
              <a:solidFill>
                <a:prstClr val="black"/>
              </a:solidFill>
              <a:latin typeface="Gill Sans MT" panose="020B0502020104020203" pitchFamily="34" charset="0"/>
            </a:endParaRPr>
          </a:p>
          <a:p>
            <a:pPr marL="160735" indent="-160735" defTabSz="514350">
              <a:buFont typeface="Courier New" panose="02070309020205020404" pitchFamily="49" charset="0"/>
              <a:buChar char="o"/>
              <a:defRPr/>
            </a:pPr>
            <a:endParaRPr lang="en-GB" sz="900" kern="0" dirty="0">
              <a:solidFill>
                <a:prstClr val="black"/>
              </a:solidFill>
              <a:latin typeface="Gill Sans MT" panose="020B0502020104020203" pitchFamily="34" charset="0"/>
            </a:endParaRPr>
          </a:p>
        </p:txBody>
      </p:sp>
      <p:sp>
        <p:nvSpPr>
          <p:cNvPr id="2" name="Footer Placeholder 1"/>
          <p:cNvSpPr>
            <a:spLocks noGrp="1"/>
          </p:cNvSpPr>
          <p:nvPr>
            <p:ph type="ftr" sz="quarter" idx="11"/>
          </p:nvPr>
        </p:nvSpPr>
        <p:spPr/>
        <p:txBody>
          <a:bodyPr/>
          <a:lstStyle/>
          <a:p>
            <a:pPr>
              <a:defRPr/>
            </a:pPr>
            <a:r>
              <a:rPr lang="en-GB" sz="600" i="1" dirty="0">
                <a:latin typeface="Gill Sans MT" panose="020B0502020104020203" pitchFamily="34" charset="0"/>
              </a:rPr>
              <a:t>2021-22 Department of Tourism Annual Report</a:t>
            </a:r>
            <a:endParaRPr lang="en-ZA" sz="600" i="1" dirty="0">
              <a:latin typeface="Gill Sans MT" panose="020B0502020104020203" pitchFamily="34" charset="0"/>
            </a:endParaRPr>
          </a:p>
        </p:txBody>
      </p:sp>
      <p:sp>
        <p:nvSpPr>
          <p:cNvPr id="7" name="Rectangle 6">
            <a:extLst>
              <a:ext uri="{FF2B5EF4-FFF2-40B4-BE49-F238E27FC236}">
                <a16:creationId xmlns:a16="http://schemas.microsoft.com/office/drawing/2014/main" id="{05813AF0-F19A-41D1-8F90-BAB4716A3CF3}"/>
              </a:ext>
            </a:extLst>
          </p:cNvPr>
          <p:cNvSpPr/>
          <p:nvPr/>
        </p:nvSpPr>
        <p:spPr>
          <a:xfrm>
            <a:off x="1680328" y="2114675"/>
            <a:ext cx="6099447" cy="3083921"/>
          </a:xfrm>
          <a:prstGeom prst="rect">
            <a:avLst/>
          </a:prstGeom>
        </p:spPr>
        <p:txBody>
          <a:bodyPr wrap="square">
            <a:spAutoFit/>
          </a:bodyPr>
          <a:lstStyle/>
          <a:p>
            <a:pPr marL="342900" indent="-342900" algn="just">
              <a:lnSpc>
                <a:spcPct val="160000"/>
              </a:lnSpc>
              <a:buFont typeface="+mj-lt"/>
              <a:buAutoNum type="arabicPeriod"/>
            </a:pPr>
            <a:r>
              <a:rPr lang="en-US" sz="1200" b="1" dirty="0">
                <a:latin typeface="Gill Sans MT" panose="020B0502020104020203" pitchFamily="34" charset="0"/>
                <a:cs typeface="Arial" panose="020B0604020202020204" pitchFamily="34" charset="0"/>
              </a:rPr>
              <a:t>Introduction</a:t>
            </a:r>
          </a:p>
          <a:p>
            <a:pPr marL="342900" indent="-342900" algn="just">
              <a:lnSpc>
                <a:spcPct val="160000"/>
              </a:lnSpc>
              <a:buFont typeface="+mj-lt"/>
              <a:buAutoNum type="arabicPeriod"/>
            </a:pPr>
            <a:r>
              <a:rPr lang="en-US" sz="1200" b="1" dirty="0">
                <a:latin typeface="Gill Sans MT" panose="020B0502020104020203" pitchFamily="34" charset="0"/>
                <a:cs typeface="Arial" panose="020B0604020202020204" pitchFamily="34" charset="0"/>
              </a:rPr>
              <a:t>Performance Overview</a:t>
            </a:r>
          </a:p>
          <a:p>
            <a:pPr marL="342900" indent="-342900" algn="just">
              <a:lnSpc>
                <a:spcPct val="160000"/>
              </a:lnSpc>
              <a:buFont typeface="+mj-lt"/>
              <a:buAutoNum type="arabicPeriod"/>
            </a:pPr>
            <a:r>
              <a:rPr lang="en-US" sz="1200" b="1" u="sng" dirty="0">
                <a:latin typeface="Gill Sans MT" panose="020B0502020104020203" pitchFamily="34" charset="0"/>
                <a:cs typeface="Arial" panose="020B0604020202020204" pitchFamily="34" charset="0"/>
              </a:rPr>
              <a:t>Programme Performance Information</a:t>
            </a:r>
          </a:p>
          <a:p>
            <a:pPr algn="just"/>
            <a:r>
              <a:rPr lang="en-US" sz="1200" b="1" dirty="0">
                <a:latin typeface="Gill Sans MT" panose="020B0502020104020203" pitchFamily="34" charset="0"/>
                <a:cs typeface="Arial" panose="020B0604020202020204" pitchFamily="34" charset="0"/>
              </a:rPr>
              <a:t>3.1    Corporate Management</a:t>
            </a:r>
          </a:p>
          <a:p>
            <a:pPr marL="557213" indent="-214313" algn="just">
              <a:buFont typeface="Arial" panose="020B0604020202020204" pitchFamily="34" charset="0"/>
              <a:buChar char="•"/>
              <a:tabLst>
                <a:tab pos="335756" algn="l"/>
              </a:tabLst>
            </a:pPr>
            <a:r>
              <a:rPr lang="en-US" sz="1200" b="1" dirty="0">
                <a:latin typeface="Gill Sans MT" panose="020B0502020104020203" pitchFamily="34" charset="0"/>
                <a:cs typeface="Arial" panose="020B0604020202020204" pitchFamily="34" charset="0"/>
              </a:rPr>
              <a:t>Financial Information</a:t>
            </a:r>
          </a:p>
          <a:p>
            <a:pPr marL="557213" lvl="1" indent="-214313" algn="just">
              <a:buFont typeface="Arial" panose="020B0604020202020204" pitchFamily="34" charset="0"/>
              <a:buChar char="•"/>
              <a:tabLst>
                <a:tab pos="335756" algn="l"/>
              </a:tabLst>
            </a:pPr>
            <a:r>
              <a:rPr lang="en-US" sz="1200" b="1" dirty="0">
                <a:latin typeface="Gill Sans MT" panose="020B0502020104020203" pitchFamily="34" charset="0"/>
                <a:cs typeface="Arial" panose="020B0604020202020204" pitchFamily="34" charset="0"/>
              </a:rPr>
              <a:t>Auditor-General South Africa’s (</a:t>
            </a:r>
            <a:r>
              <a:rPr lang="en-US" sz="1200" b="1" dirty="0" err="1">
                <a:latin typeface="Gill Sans MT" panose="020B0502020104020203" pitchFamily="34" charset="0"/>
                <a:cs typeface="Arial" panose="020B0604020202020204" pitchFamily="34" charset="0"/>
              </a:rPr>
              <a:t>AGSA</a:t>
            </a:r>
            <a:r>
              <a:rPr lang="en-US" sz="1200" b="1" dirty="0">
                <a:latin typeface="Gill Sans MT" panose="020B0502020104020203" pitchFamily="34" charset="0"/>
                <a:cs typeface="Arial" panose="020B0604020202020204" pitchFamily="34" charset="0"/>
              </a:rPr>
              <a:t>) Report: 2021-22 Audit</a:t>
            </a:r>
          </a:p>
          <a:p>
            <a:pPr marL="557213" lvl="1" indent="-214313" algn="just">
              <a:buFont typeface="Arial" panose="020B0604020202020204" pitchFamily="34" charset="0"/>
              <a:buChar char="•"/>
              <a:tabLst>
                <a:tab pos="335756" algn="l"/>
              </a:tabLst>
            </a:pPr>
            <a:r>
              <a:rPr lang="en-US" sz="1200" b="1" dirty="0">
                <a:latin typeface="Gill Sans MT" panose="020B0502020104020203" pitchFamily="34" charset="0"/>
                <a:cs typeface="Arial" panose="020B0604020202020204" pitchFamily="34" charset="0"/>
              </a:rPr>
              <a:t>Human Resource Information</a:t>
            </a:r>
          </a:p>
          <a:p>
            <a:pPr algn="just">
              <a:lnSpc>
                <a:spcPct val="160000"/>
              </a:lnSpc>
              <a:tabLst>
                <a:tab pos="272654" algn="l"/>
                <a:tab pos="333375" algn="l"/>
              </a:tabLst>
            </a:pPr>
            <a:r>
              <a:rPr lang="en-US" sz="1200" b="1" dirty="0">
                <a:latin typeface="Gill Sans MT" panose="020B0502020104020203" pitchFamily="34" charset="0"/>
                <a:cs typeface="Arial" panose="020B0604020202020204" pitchFamily="34" charset="0"/>
              </a:rPr>
              <a:t>3.2		</a:t>
            </a:r>
            <a:r>
              <a:rPr lang="en-ZA" sz="1200" b="1" dirty="0">
                <a:latin typeface="Gill Sans MT" panose="020B0502020104020203" pitchFamily="34" charset="0"/>
                <a:cs typeface="Arial" panose="020B0604020202020204" pitchFamily="34" charset="0"/>
              </a:rPr>
              <a:t>Tourism Research, Policy and International Relations</a:t>
            </a:r>
            <a:endParaRPr lang="en-US" sz="1200" b="1" dirty="0">
              <a:latin typeface="Gill Sans MT" panose="020B0502020104020203" pitchFamily="34" charset="0"/>
              <a:cs typeface="Arial" panose="020B0604020202020204" pitchFamily="34" charset="0"/>
            </a:endParaRPr>
          </a:p>
          <a:p>
            <a:pPr algn="just">
              <a:lnSpc>
                <a:spcPct val="160000"/>
              </a:lnSpc>
              <a:tabLst>
                <a:tab pos="272654" algn="l"/>
                <a:tab pos="333375" algn="l"/>
              </a:tabLst>
            </a:pPr>
            <a:r>
              <a:rPr lang="en-US" sz="1200" b="1" dirty="0">
                <a:latin typeface="Gill Sans MT" panose="020B0502020104020203" pitchFamily="34" charset="0"/>
                <a:cs typeface="Arial" panose="020B0604020202020204" pitchFamily="34" charset="0"/>
              </a:rPr>
              <a:t>3.3		Destination Development</a:t>
            </a:r>
          </a:p>
          <a:p>
            <a:pPr algn="just">
              <a:lnSpc>
                <a:spcPct val="160000"/>
              </a:lnSpc>
              <a:tabLst>
                <a:tab pos="272654" algn="l"/>
                <a:tab pos="333375" algn="l"/>
              </a:tabLst>
            </a:pPr>
            <a:r>
              <a:rPr lang="en-US" sz="1200" b="1" dirty="0">
                <a:latin typeface="Gill Sans MT" panose="020B0502020104020203" pitchFamily="34" charset="0"/>
                <a:cs typeface="Arial" panose="020B0604020202020204" pitchFamily="34" charset="0"/>
              </a:rPr>
              <a:t>3.4		</a:t>
            </a:r>
            <a:r>
              <a:rPr lang="en-ZA" sz="1200" b="1" dirty="0">
                <a:latin typeface="Gill Sans MT" panose="020B0502020104020203" pitchFamily="34" charset="0"/>
                <a:cs typeface="Arial" panose="020B0604020202020204" pitchFamily="34" charset="0"/>
              </a:rPr>
              <a:t>Tourism Sector Support Services</a:t>
            </a:r>
          </a:p>
          <a:p>
            <a:pPr algn="just">
              <a:lnSpc>
                <a:spcPct val="160000"/>
              </a:lnSpc>
              <a:tabLst>
                <a:tab pos="272654" algn="l"/>
                <a:tab pos="333375" algn="l"/>
              </a:tabLst>
            </a:pPr>
            <a:r>
              <a:rPr lang="en-ZA" sz="1200" b="1" dirty="0">
                <a:latin typeface="Gill Sans MT" panose="020B0502020104020203" pitchFamily="34" charset="0"/>
                <a:cs typeface="Arial" panose="020B0604020202020204" pitchFamily="34" charset="0"/>
              </a:rPr>
              <a:t>4. 		List of acronyms and abbreviations</a:t>
            </a:r>
          </a:p>
          <a:p>
            <a:pPr lvl="1" algn="just"/>
            <a:endParaRPr lang="en-US" sz="1200" dirty="0">
              <a:cs typeface="Arial" panose="020B0604020202020204" pitchFamily="34" charset="0"/>
            </a:endParaRPr>
          </a:p>
        </p:txBody>
      </p:sp>
    </p:spTree>
    <p:extLst>
      <p:ext uri="{BB962C8B-B14F-4D97-AF65-F5344CB8AC3E}">
        <p14:creationId xmlns:p14="http://schemas.microsoft.com/office/powerpoint/2010/main" val="3718287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2208144214"/>
              </p:ext>
            </p:extLst>
          </p:nvPr>
        </p:nvGraphicFramePr>
        <p:xfrm>
          <a:off x="135839" y="136524"/>
          <a:ext cx="8741831" cy="5657106"/>
        </p:xfrm>
        <a:graphic>
          <a:graphicData uri="http://schemas.openxmlformats.org/drawingml/2006/table">
            <a:tbl>
              <a:tblPr firstRow="1" bandRow="1">
                <a:tableStyleId>{21E4AEA4-8DFA-4A89-87EB-49C32662AFE0}</a:tableStyleId>
              </a:tblPr>
              <a:tblGrid>
                <a:gridCol w="1747552">
                  <a:extLst>
                    <a:ext uri="{9D8B030D-6E8A-4147-A177-3AD203B41FA5}">
                      <a16:colId xmlns:a16="http://schemas.microsoft.com/office/drawing/2014/main" val="20000"/>
                    </a:ext>
                  </a:extLst>
                </a:gridCol>
                <a:gridCol w="2582283">
                  <a:extLst>
                    <a:ext uri="{9D8B030D-6E8A-4147-A177-3AD203B41FA5}">
                      <a16:colId xmlns:a16="http://schemas.microsoft.com/office/drawing/2014/main" val="20001"/>
                    </a:ext>
                  </a:extLst>
                </a:gridCol>
                <a:gridCol w="4411996">
                  <a:extLst>
                    <a:ext uri="{9D8B030D-6E8A-4147-A177-3AD203B41FA5}">
                      <a16:colId xmlns:a16="http://schemas.microsoft.com/office/drawing/2014/main" val="20004"/>
                    </a:ext>
                  </a:extLst>
                </a:gridCol>
              </a:tblGrid>
              <a:tr h="292568">
                <a:tc gridSpan="3">
                  <a:txBody>
                    <a:bodyPr/>
                    <a:lstStyle/>
                    <a:p>
                      <a:pPr algn="just" fontAlgn="ctr">
                        <a:lnSpc>
                          <a:spcPct val="100000"/>
                        </a:lnSpc>
                        <a:spcBef>
                          <a:spcPts val="0"/>
                        </a:spcBef>
                        <a:spcAft>
                          <a:spcPts val="0"/>
                        </a:spcAft>
                      </a:pPr>
                      <a:r>
                        <a:rPr lang="en-GB" sz="1500" b="1" kern="1200" dirty="0">
                          <a:solidFill>
                            <a:schemeClr val="dk1"/>
                          </a:solidFill>
                          <a:latin typeface="Gill Sans MT" panose="020B0502020104020203" pitchFamily="34" charset="0"/>
                          <a:ea typeface="+mn-ea"/>
                          <a:cs typeface="+mn-cs"/>
                        </a:rPr>
                        <a:t>Outcome: Achieve good corporate and cooperative governance.</a:t>
                      </a:r>
                      <a:endParaRPr lang="en-US" sz="15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3621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spcAft>
                          <a:spcPts val="0"/>
                        </a:spcAft>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834589">
                <a:tc rowSpan="3">
                  <a:txBody>
                    <a:bodyPr/>
                    <a:lstStyle/>
                    <a:p>
                      <a:pPr marL="342900" indent="-342900" algn="just" fontAlgn="t">
                        <a:lnSpc>
                          <a:spcPct val="100000"/>
                        </a:lnSpc>
                        <a:spcBef>
                          <a:spcPts val="0"/>
                        </a:spcBef>
                        <a:spcAft>
                          <a:spcPts val="0"/>
                        </a:spcAft>
                        <a:buFont typeface="+mj-lt"/>
                        <a:buAutoNum type="arabicPeriod" startAt="3"/>
                      </a:pPr>
                      <a:r>
                        <a:rPr lang="en-GB" sz="1500" b="0" kern="1200" dirty="0">
                          <a:solidFill>
                            <a:schemeClr val="dk1"/>
                          </a:solidFill>
                          <a:effectLst/>
                          <a:latin typeface="Gill Sans MT" panose="020B0502020104020203" pitchFamily="34" charset="0"/>
                          <a:ea typeface="+mn-ea"/>
                          <a:cs typeface="+mn-cs"/>
                        </a:rPr>
                        <a:t>Percentage compliance with equity targets in terms of departmental Employment Equity Plan.</a:t>
                      </a:r>
                      <a:endParaRPr lang="en-US" sz="1500" b="0" i="0" u="none" strike="noStrike" dirty="0">
                        <a:solidFill>
                          <a:srgbClr val="000000"/>
                        </a:solidFill>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500" kern="1200" dirty="0">
                          <a:solidFill>
                            <a:schemeClr val="dk1"/>
                          </a:solidFill>
                          <a:effectLst/>
                          <a:latin typeface="Gill Sans MT" panose="020B0502020104020203" pitchFamily="34" charset="0"/>
                          <a:ea typeface="+mn-ea"/>
                          <a:cs typeface="+mn-cs"/>
                        </a:rPr>
                        <a:t>Maintain a minimum of 50% women representation at SMS level through designation of SMS posts at recruitment.</a:t>
                      </a:r>
                      <a:endParaRPr lang="en-ZA" sz="15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kern="1200" dirty="0">
                          <a:solidFill>
                            <a:schemeClr val="dk1"/>
                          </a:solidFill>
                          <a:effectLst/>
                          <a:latin typeface="Gill Sans MT" panose="020B0502020104020203" pitchFamily="34" charset="0"/>
                          <a:ea typeface="+mn-ea"/>
                          <a:cs typeface="+mn-cs"/>
                        </a:rPr>
                        <a:t>Women representation at SMS level through designation of SMS posts at recruitment was maintained at 46.9%.</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500" b="1" i="1" u="none" strike="noStrike" kern="1200" dirty="0">
                        <a:solidFill>
                          <a:schemeClr val="tx1"/>
                        </a:solidFill>
                        <a:effectLst/>
                        <a:latin typeface="Gill Sans MT" panose="020B0502020104020203" pitchFamily="34" charset="0"/>
                        <a:ea typeface="+mn-ea"/>
                        <a:cs typeface="+mn-cs"/>
                      </a:endParaRPr>
                    </a:p>
                    <a:p>
                      <a:pPr marL="0" algn="just" defTabSz="914400" rtl="0" eaLnBrk="1" latinLnBrk="0" hangingPunct="1">
                        <a:lnSpc>
                          <a:spcPct val="100000"/>
                        </a:lnSpc>
                        <a:spcBef>
                          <a:spcPts val="0"/>
                        </a:spcBef>
                        <a:spcAft>
                          <a:spcPts val="0"/>
                        </a:spcAft>
                      </a:pPr>
                      <a:r>
                        <a:rPr lang="en-GB" sz="1500" b="1" i="1" u="none" strike="noStrike" kern="1200" dirty="0">
                          <a:solidFill>
                            <a:schemeClr val="tx1"/>
                          </a:solidFill>
                          <a:effectLst/>
                          <a:latin typeface="Gill Sans MT" panose="020B0502020104020203" pitchFamily="34" charset="0"/>
                          <a:ea typeface="+mn-ea"/>
                          <a:cs typeface="+mn-cs"/>
                        </a:rPr>
                        <a:t>Reason for variance: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0" i="0" kern="1200" dirty="0">
                          <a:solidFill>
                            <a:schemeClr val="dk1"/>
                          </a:solidFill>
                          <a:effectLst/>
                          <a:latin typeface="Gill Sans MT" panose="020B0502020104020203" pitchFamily="34" charset="0"/>
                          <a:ea typeface="+mn-ea"/>
                          <a:cs typeface="+mn-cs"/>
                        </a:rPr>
                        <a:t>Natural attrition at SMS level and the impact of the National Treasury (NT) baseline reduction on Compensation of Employees.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500" kern="1200" dirty="0">
                        <a:solidFill>
                          <a:schemeClr val="dk1"/>
                        </a:solidFill>
                        <a:effectLst/>
                        <a:latin typeface="Gill Sans MT" panose="020B05020201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500" b="1" i="1" kern="1200" dirty="0">
                          <a:solidFill>
                            <a:schemeClr val="dk1"/>
                          </a:solidFill>
                          <a:effectLst/>
                          <a:latin typeface="Gill Sans MT" panose="020B0502020104020203" pitchFamily="34" charset="0"/>
                          <a:ea typeface="+mn-ea"/>
                          <a:cs typeface="+mn-cs"/>
                        </a:rPr>
                        <a:t>Corrective Measures:</a:t>
                      </a:r>
                    </a:p>
                    <a:p>
                      <a:pPr marL="285750" lvl="0" indent="-285750" algn="just">
                        <a:buFont typeface="Arial" panose="020B0604020202020204" pitchFamily="34" charset="0"/>
                        <a:buChar char="•"/>
                      </a:pPr>
                      <a:r>
                        <a:rPr lang="en-ZA" sz="1500" b="0" i="0" kern="1200" dirty="0">
                          <a:solidFill>
                            <a:schemeClr val="dk1"/>
                          </a:solidFill>
                          <a:effectLst/>
                          <a:latin typeface="Gill Sans MT" panose="020B0502020104020203" pitchFamily="34" charset="0"/>
                          <a:ea typeface="+mn-ea"/>
                          <a:cs typeface="+mn-cs"/>
                        </a:rPr>
                        <a:t>Equity positions at SMS level will be identified and ring-fenced. </a:t>
                      </a:r>
                    </a:p>
                    <a:p>
                      <a:pPr marL="285750" lvl="0" indent="-285750" algn="just">
                        <a:buFont typeface="Arial" panose="020B0604020202020204" pitchFamily="34" charset="0"/>
                        <a:buChar char="•"/>
                      </a:pPr>
                      <a:r>
                        <a:rPr lang="en-ZA" sz="1500" b="0" i="0" kern="1200" dirty="0">
                          <a:solidFill>
                            <a:schemeClr val="dk1"/>
                          </a:solidFill>
                          <a:effectLst/>
                          <a:latin typeface="Gill Sans MT" panose="020B0502020104020203" pitchFamily="34" charset="0"/>
                          <a:ea typeface="+mn-ea"/>
                          <a:cs typeface="+mn-cs"/>
                        </a:rPr>
                        <a:t>Attraction and retention of women at SMS level will be facilitated.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500" b="1" i="1"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31523">
                <a:tc vMerge="1">
                  <a:txBody>
                    <a:bodyPr/>
                    <a:lstStyle/>
                    <a:p>
                      <a:pPr marL="342900" indent="-342900" algn="just" fontAlgn="t">
                        <a:spcBef>
                          <a:spcPts val="600"/>
                        </a:spcBef>
                        <a:spcAft>
                          <a:spcPts val="600"/>
                        </a:spcAft>
                        <a:buFont typeface="+mj-lt"/>
                        <a:buAutoNum type="arabicPeriod" startAt="3"/>
                      </a:pPr>
                      <a:endParaRPr lang="en-US" sz="1600" b="0" i="0" u="none" strike="noStrike" dirty="0">
                        <a:solidFill>
                          <a:srgbClr val="000000"/>
                        </a:solidFill>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500" kern="1200" dirty="0">
                          <a:solidFill>
                            <a:schemeClr val="dk1"/>
                          </a:solidFill>
                          <a:effectLst/>
                          <a:latin typeface="Gill Sans MT" panose="020B0502020104020203" pitchFamily="34" charset="0"/>
                          <a:ea typeface="+mn-ea"/>
                          <a:cs typeface="+mn-cs"/>
                        </a:rPr>
                        <a:t>Maintain minimum of 3% people with disabilities representation.</a:t>
                      </a:r>
                    </a:p>
                    <a:p>
                      <a:pPr algn="just">
                        <a:lnSpc>
                          <a:spcPct val="100000"/>
                        </a:lnSpc>
                        <a:spcBef>
                          <a:spcPts val="0"/>
                        </a:spcBef>
                        <a:spcAft>
                          <a:spcPts val="0"/>
                        </a:spcAft>
                      </a:pPr>
                      <a:endParaRPr lang="en-ZA" sz="15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base">
                        <a:lnSpc>
                          <a:spcPct val="100000"/>
                        </a:lnSpc>
                        <a:spcBef>
                          <a:spcPts val="0"/>
                        </a:spcBef>
                        <a:spcAft>
                          <a:spcPts val="0"/>
                        </a:spcAft>
                      </a:pPr>
                      <a:r>
                        <a:rPr lang="en-ZA" sz="1500" kern="1200" dirty="0">
                          <a:solidFill>
                            <a:schemeClr val="dk1"/>
                          </a:solidFill>
                          <a:effectLst/>
                          <a:latin typeface="Gill Sans MT" panose="020B0502020104020203" pitchFamily="34" charset="0"/>
                          <a:ea typeface="+mn-ea"/>
                          <a:cs typeface="+mn-cs"/>
                        </a:rPr>
                        <a:t>People with disabilities' representation was 4.6% as at 31 March 2022.</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278269924"/>
                  </a:ext>
                </a:extLst>
              </a:tr>
              <a:tr h="631523">
                <a:tc vMerge="1">
                  <a:txBody>
                    <a:bodyPr/>
                    <a:lstStyle/>
                    <a:p>
                      <a:pPr marL="342900" indent="-342900" algn="just" fontAlgn="t">
                        <a:spcBef>
                          <a:spcPts val="600"/>
                        </a:spcBef>
                        <a:spcAft>
                          <a:spcPts val="600"/>
                        </a:spcAft>
                        <a:buFont typeface="+mj-lt"/>
                        <a:buAutoNum type="arabicPeriod" startAt="3"/>
                      </a:pPr>
                      <a:endParaRPr lang="en-US" sz="1600" b="0" i="0" u="none" strike="noStrike" dirty="0">
                        <a:solidFill>
                          <a:srgbClr val="000000"/>
                        </a:solidFill>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500" kern="1200" dirty="0">
                          <a:solidFill>
                            <a:schemeClr val="dk1"/>
                          </a:solidFill>
                          <a:effectLst/>
                          <a:latin typeface="Gill Sans MT" panose="020B0502020104020203" pitchFamily="34" charset="0"/>
                          <a:ea typeface="+mn-ea"/>
                          <a:cs typeface="+mn-cs"/>
                        </a:rPr>
                        <a:t>Maintain minimum of 91,5% black representation.</a:t>
                      </a:r>
                      <a:endParaRPr lang="en-ZA" sz="15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base">
                        <a:lnSpc>
                          <a:spcPct val="100000"/>
                        </a:lnSpc>
                        <a:spcBef>
                          <a:spcPts val="0"/>
                        </a:spcBef>
                        <a:spcAft>
                          <a:spcPts val="0"/>
                        </a:spcAft>
                      </a:pPr>
                      <a:r>
                        <a:rPr lang="en-ZA" sz="1500" kern="1200" dirty="0">
                          <a:solidFill>
                            <a:schemeClr val="dk1"/>
                          </a:solidFill>
                          <a:effectLst/>
                          <a:latin typeface="Gill Sans MT" panose="020B0502020104020203" pitchFamily="34" charset="0"/>
                          <a:ea typeface="+mn-ea"/>
                          <a:cs typeface="+mn-cs"/>
                        </a:rPr>
                        <a:t>Black representation was 96.3% as at 31 March 2022.</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158690876"/>
                  </a:ext>
                </a:extLst>
              </a:tr>
            </a:tbl>
          </a:graphicData>
        </a:graphic>
      </p:graphicFrame>
      <p:sp>
        <p:nvSpPr>
          <p:cNvPr id="6" name="Footer Placeholder 1"/>
          <p:cNvSpPr>
            <a:spLocks noGrp="1"/>
          </p:cNvSpPr>
          <p:nvPr>
            <p:ph type="ftr" sz="quarter" idx="11"/>
          </p:nvPr>
        </p:nvSpPr>
        <p:spPr>
          <a:xfrm>
            <a:off x="327281" y="5991226"/>
            <a:ext cx="276186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2200993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3498078889"/>
              </p:ext>
            </p:extLst>
          </p:nvPr>
        </p:nvGraphicFramePr>
        <p:xfrm>
          <a:off x="326088" y="224005"/>
          <a:ext cx="8467095" cy="5457704"/>
        </p:xfrm>
        <a:graphic>
          <a:graphicData uri="http://schemas.openxmlformats.org/drawingml/2006/table">
            <a:tbl>
              <a:tblPr firstRow="1" bandRow="1">
                <a:tableStyleId>{21E4AEA4-8DFA-4A89-87EB-49C32662AFE0}</a:tableStyleId>
              </a:tblPr>
              <a:tblGrid>
                <a:gridCol w="2238366">
                  <a:extLst>
                    <a:ext uri="{9D8B030D-6E8A-4147-A177-3AD203B41FA5}">
                      <a16:colId xmlns:a16="http://schemas.microsoft.com/office/drawing/2014/main" val="20000"/>
                    </a:ext>
                  </a:extLst>
                </a:gridCol>
                <a:gridCol w="2183906">
                  <a:extLst>
                    <a:ext uri="{9D8B030D-6E8A-4147-A177-3AD203B41FA5}">
                      <a16:colId xmlns:a16="http://schemas.microsoft.com/office/drawing/2014/main" val="20001"/>
                    </a:ext>
                  </a:extLst>
                </a:gridCol>
                <a:gridCol w="4044823">
                  <a:extLst>
                    <a:ext uri="{9D8B030D-6E8A-4147-A177-3AD203B41FA5}">
                      <a16:colId xmlns:a16="http://schemas.microsoft.com/office/drawing/2014/main" val="20004"/>
                    </a:ext>
                  </a:extLst>
                </a:gridCol>
              </a:tblGrid>
              <a:tr h="296333">
                <a:tc gridSpan="3">
                  <a:txBody>
                    <a:bodyPr/>
                    <a:lstStyle/>
                    <a:p>
                      <a:pPr algn="just" fontAlgn="ctr">
                        <a:lnSpc>
                          <a:spcPct val="100000"/>
                        </a:lnSpc>
                        <a:spcBef>
                          <a:spcPts val="0"/>
                        </a:spcBef>
                        <a:spcAft>
                          <a:spcPts val="0"/>
                        </a:spcAft>
                      </a:pPr>
                      <a:r>
                        <a:rPr lang="en-GB" sz="1600" b="1" kern="1200" dirty="0">
                          <a:solidFill>
                            <a:schemeClr val="dk1"/>
                          </a:solidFill>
                          <a:latin typeface="Gill Sans MT" panose="020B0502020104020203" pitchFamily="34" charset="0"/>
                          <a:ea typeface="+mn-ea"/>
                          <a:cs typeface="+mn-cs"/>
                        </a:rPr>
                        <a:t>Outcome: Achieve good corporate and cooperative governance.</a:t>
                      </a:r>
                      <a:endParaRPr lang="en-US"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173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spcAft>
                          <a:spcPts val="0"/>
                        </a:spcAft>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790920">
                <a:tc>
                  <a:txBody>
                    <a:bodyPr/>
                    <a:lstStyle/>
                    <a:p>
                      <a:pPr marL="342900" indent="-342900" algn="just" fontAlgn="t">
                        <a:lnSpc>
                          <a:spcPct val="100000"/>
                        </a:lnSpc>
                        <a:spcBef>
                          <a:spcPts val="0"/>
                        </a:spcBef>
                        <a:spcAft>
                          <a:spcPts val="0"/>
                        </a:spcAft>
                        <a:buFont typeface="+mj-lt"/>
                        <a:buAutoNum type="arabicPeriod" startAt="4"/>
                      </a:pPr>
                      <a:r>
                        <a:rPr lang="en-ZA" sz="1600" b="0" kern="1200" dirty="0">
                          <a:solidFill>
                            <a:schemeClr val="dk1"/>
                          </a:solidFill>
                          <a:effectLst/>
                          <a:latin typeface="Gill Sans MT" panose="020B0502020104020203" pitchFamily="34" charset="0"/>
                          <a:ea typeface="+mn-ea"/>
                          <a:cs typeface="+mn-cs"/>
                        </a:rPr>
                        <a:t>Percentage implementation of Work Place Skills Plan (WSP) with defined targeted training interventions.</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Development and 100% implementation of WSP for all employees.</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r>
                        <a:rPr lang="en-ZA" sz="1600" kern="1200" dirty="0">
                          <a:solidFill>
                            <a:srgbClr val="000000"/>
                          </a:solidFill>
                          <a:effectLst/>
                          <a:latin typeface="Gill Sans MT" panose="020B0502020104020203" pitchFamily="34" charset="0"/>
                          <a:ea typeface="+mn-ea"/>
                          <a:cs typeface="Times New Roman" panose="02020603050405020304" pitchFamily="18" charset="0"/>
                        </a:rPr>
                        <a:t>Branch-targeted WSP was developed. </a:t>
                      </a:r>
                    </a:p>
                    <a:p>
                      <a:r>
                        <a:rPr lang="en-ZA" sz="1600" kern="1200" dirty="0">
                          <a:solidFill>
                            <a:srgbClr val="000000"/>
                          </a:solidFill>
                          <a:effectLst/>
                          <a:latin typeface="Gill Sans MT" panose="020B0502020104020203" pitchFamily="34" charset="0"/>
                          <a:ea typeface="+mn-ea"/>
                          <a:cs typeface="Times New Roman" panose="02020603050405020304" pitchFamily="18" charset="0"/>
                        </a:rPr>
                        <a:t> </a:t>
                      </a:r>
                    </a:p>
                    <a:p>
                      <a:r>
                        <a:rPr lang="en-ZA" sz="1600" kern="1200" dirty="0">
                          <a:solidFill>
                            <a:srgbClr val="000000"/>
                          </a:solidFill>
                          <a:effectLst/>
                          <a:latin typeface="Gill Sans MT" panose="020B0502020104020203" pitchFamily="34" charset="0"/>
                          <a:ea typeface="+mn-ea"/>
                          <a:cs typeface="Times New Roman" panose="02020603050405020304" pitchFamily="18" charset="0"/>
                        </a:rPr>
                        <a:t>100% of the WSP was implemented.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99349">
                <a:tc>
                  <a:txBody>
                    <a:bodyPr/>
                    <a:lstStyle/>
                    <a:p>
                      <a:pPr marL="342900" indent="-342900" algn="just" fontAlgn="t">
                        <a:lnSpc>
                          <a:spcPct val="100000"/>
                        </a:lnSpc>
                        <a:spcBef>
                          <a:spcPts val="0"/>
                        </a:spcBef>
                        <a:spcAft>
                          <a:spcPts val="0"/>
                        </a:spcAft>
                        <a:buFont typeface="+mj-lt"/>
                        <a:buAutoNum type="arabicPeriod" startAt="5"/>
                      </a:pPr>
                      <a:r>
                        <a:rPr lang="en-GB" sz="1600" b="0" kern="1200" dirty="0">
                          <a:solidFill>
                            <a:schemeClr val="dk1"/>
                          </a:solidFill>
                          <a:effectLst/>
                          <a:latin typeface="Gill Sans MT" panose="020B0502020104020203" pitchFamily="34" charset="0"/>
                          <a:ea typeface="+mn-ea"/>
                          <a:cs typeface="+mn-cs"/>
                        </a:rPr>
                        <a:t>Percentage implementation of the annual internal Audit Plan.</a:t>
                      </a:r>
                      <a:endParaRPr lang="en-US" sz="1600" b="0" kern="1200" dirty="0">
                        <a:solidFill>
                          <a:schemeClr val="dk1"/>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600" b="0" kern="1200" dirty="0">
                          <a:solidFill>
                            <a:schemeClr val="dk1"/>
                          </a:solidFill>
                          <a:effectLst/>
                          <a:latin typeface="Gill Sans MT" panose="020B0502020104020203" pitchFamily="34" charset="0"/>
                          <a:ea typeface="+mn-ea"/>
                          <a:cs typeface="+mn-cs"/>
                        </a:rPr>
                        <a:t>100% implementation of the Annual Internal Audit Plan.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ZA" sz="1600" b="0" kern="1200" dirty="0">
                          <a:solidFill>
                            <a:schemeClr val="dk1"/>
                          </a:solidFill>
                          <a:effectLst/>
                          <a:latin typeface="Gill Sans MT" panose="020B0502020104020203" pitchFamily="34" charset="0"/>
                          <a:ea typeface="+mn-ea"/>
                          <a:cs typeface="+mn-cs"/>
                        </a:rPr>
                        <a:t>100% of the annual internal Audit Plan was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43690455"/>
                  </a:ext>
                </a:extLst>
              </a:tr>
              <a:tr h="989624">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6"/>
                        <a:tabLst/>
                        <a:defRPr/>
                      </a:pPr>
                      <a:r>
                        <a:rPr lang="en-GB" sz="1600" b="0" kern="1200" dirty="0">
                          <a:solidFill>
                            <a:schemeClr val="dk1"/>
                          </a:solidFill>
                          <a:effectLst/>
                          <a:latin typeface="Gill Sans MT" panose="020B0502020104020203" pitchFamily="34" charset="0"/>
                          <a:ea typeface="+mn-ea"/>
                          <a:cs typeface="+mn-cs"/>
                        </a:rPr>
                        <a:t>Percentage implementation of the communication strategy for 2020/21.</a:t>
                      </a:r>
                      <a:endParaRPr lang="en-US" sz="1600" b="0" i="0" u="none" strike="noStrike" dirty="0">
                        <a:solidFill>
                          <a:schemeClr val="tx1"/>
                        </a:solidFill>
                        <a:effectLst/>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Communication Strategy for 2021/22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30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2021/22 Communications Strategy targets were implemented as per implementation plan.</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979055415"/>
                  </a:ext>
                </a:extLst>
              </a:tr>
              <a:tr h="825249">
                <a:tc vMerge="1">
                  <a:txBody>
                    <a:bodyPr/>
                    <a:lstStyle/>
                    <a:p>
                      <a:endParaRPr lang="en-ZA"/>
                    </a:p>
                  </a:txBody>
                  <a:tcPr/>
                </a:tc>
                <a:tc>
                  <a:txBody>
                    <a:bodyPr/>
                    <a:lstStyle/>
                    <a:p>
                      <a:pPr algn="just">
                        <a:lnSpc>
                          <a:spcPct val="115000"/>
                        </a:lnSpc>
                        <a:spcAft>
                          <a:spcPts val="0"/>
                        </a:spcAft>
                      </a:pPr>
                      <a:r>
                        <a:rPr lang="en-ZA" sz="1600" kern="1200" dirty="0">
                          <a:solidFill>
                            <a:schemeClr val="dk1"/>
                          </a:solidFill>
                          <a:effectLst/>
                          <a:latin typeface="Gill Sans MT" panose="020B0502020104020203" pitchFamily="34" charset="0"/>
                          <a:ea typeface="+mn-ea"/>
                          <a:cs typeface="+mn-cs"/>
                        </a:rPr>
                        <a:t>Review Communication Strategy for 2022/23.</a:t>
                      </a:r>
                      <a:endParaRPr lang="en-ZA" sz="1600" b="0" i="0" u="none" strike="noStrike" kern="1200" dirty="0">
                        <a:solidFill>
                          <a:schemeClr val="tx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GB" sz="1600" kern="1200" dirty="0">
                          <a:solidFill>
                            <a:schemeClr val="dk1"/>
                          </a:solidFill>
                          <a:effectLst/>
                          <a:latin typeface="Gill Sans MT" panose="020B0502020104020203" pitchFamily="34" charset="0"/>
                          <a:ea typeface="+mn-ea"/>
                          <a:cs typeface="+mn-cs"/>
                        </a:rPr>
                        <a:t>2022/23 Departmental Communication Strategy and Awareness Campaign Plan was reviewed.</a:t>
                      </a:r>
                      <a:endParaRPr lang="en-ZA" sz="1600" b="0" i="0" u="none" strike="noStrike" kern="1200" baseline="0" dirty="0">
                        <a:solidFill>
                          <a:schemeClr val="dk1"/>
                        </a:solidFill>
                        <a:latin typeface="+mn-lt"/>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8707730"/>
                  </a:ext>
                </a:extLst>
              </a:tr>
            </a:tbl>
          </a:graphicData>
        </a:graphic>
      </p:graphicFrame>
      <p:sp>
        <p:nvSpPr>
          <p:cNvPr id="6" name="Footer Placeholder 1"/>
          <p:cNvSpPr>
            <a:spLocks noGrp="1"/>
          </p:cNvSpPr>
          <p:nvPr>
            <p:ph type="ftr" sz="quarter" idx="11"/>
          </p:nvPr>
        </p:nvSpPr>
        <p:spPr>
          <a:xfrm>
            <a:off x="327281" y="5991226"/>
            <a:ext cx="276186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310458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115942939"/>
              </p:ext>
            </p:extLst>
          </p:nvPr>
        </p:nvGraphicFramePr>
        <p:xfrm>
          <a:off x="297093" y="224005"/>
          <a:ext cx="8631754" cy="4952458"/>
        </p:xfrm>
        <a:graphic>
          <a:graphicData uri="http://schemas.openxmlformats.org/drawingml/2006/table">
            <a:tbl>
              <a:tblPr firstRow="1" bandRow="1">
                <a:tableStyleId>{21E4AEA4-8DFA-4A89-87EB-49C32662AFE0}</a:tableStyleId>
              </a:tblPr>
              <a:tblGrid>
                <a:gridCol w="2427446">
                  <a:extLst>
                    <a:ext uri="{9D8B030D-6E8A-4147-A177-3AD203B41FA5}">
                      <a16:colId xmlns:a16="http://schemas.microsoft.com/office/drawing/2014/main" val="20000"/>
                    </a:ext>
                  </a:extLst>
                </a:gridCol>
                <a:gridCol w="2603241">
                  <a:extLst>
                    <a:ext uri="{9D8B030D-6E8A-4147-A177-3AD203B41FA5}">
                      <a16:colId xmlns:a16="http://schemas.microsoft.com/office/drawing/2014/main" val="20001"/>
                    </a:ext>
                  </a:extLst>
                </a:gridCol>
                <a:gridCol w="3601067">
                  <a:extLst>
                    <a:ext uri="{9D8B030D-6E8A-4147-A177-3AD203B41FA5}">
                      <a16:colId xmlns:a16="http://schemas.microsoft.com/office/drawing/2014/main" val="20004"/>
                    </a:ext>
                  </a:extLst>
                </a:gridCol>
              </a:tblGrid>
              <a:tr h="319281">
                <a:tc gridSpan="3">
                  <a:txBody>
                    <a:bodyPr/>
                    <a:lstStyle/>
                    <a:p>
                      <a:pPr algn="just" fontAlgn="ctr"/>
                      <a:r>
                        <a:rPr lang="en-GB" sz="1600" b="1" kern="1200" dirty="0">
                          <a:solidFill>
                            <a:schemeClr val="dk1"/>
                          </a:solidFill>
                          <a:latin typeface="Gill Sans MT" panose="020B0502020104020203" pitchFamily="34" charset="0"/>
                          <a:ea typeface="+mn-ea"/>
                          <a:cs typeface="+mn-cs"/>
                        </a:rPr>
                        <a:t>Outcome: Achieve good corporate and cooperative governance.</a:t>
                      </a:r>
                      <a:endParaRPr lang="en-US"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ED7D31"/>
                    </a:solidFill>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459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185250">
                <a:tc rowSpan="2">
                  <a:txBody>
                    <a:bodyPr/>
                    <a:lstStyle/>
                    <a:p>
                      <a:pPr marL="342900" indent="-342900" algn="just" fontAlgn="t">
                        <a:buFont typeface="+mj-lt"/>
                        <a:buAutoNum type="arabicPeriod" startAt="7"/>
                      </a:pPr>
                      <a:r>
                        <a:rPr lang="en-ZA" sz="1600" b="0" kern="1200" dirty="0">
                          <a:solidFill>
                            <a:schemeClr val="dk1"/>
                          </a:solidFill>
                          <a:effectLst/>
                          <a:latin typeface="Gill Sans MT" panose="020B0502020104020203" pitchFamily="34" charset="0"/>
                          <a:ea typeface="+mn-ea"/>
                          <a:cs typeface="+mn-cs"/>
                        </a:rPr>
                        <a:t>Percentage procurement of goods and services from B-BBEE compliant businesses and SMMEs.</a:t>
                      </a:r>
                      <a:endParaRPr lang="en-US" sz="1600" b="0" i="0" u="none" strike="noStrike" dirty="0">
                        <a:solidFill>
                          <a:srgbClr val="000000"/>
                        </a:solidFill>
                        <a:effectLst/>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100% of expenditure achieved on procurement from B-BBEE contributor status levels 1-5.</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kern="1200" dirty="0">
                          <a:solidFill>
                            <a:srgbClr val="000000"/>
                          </a:solidFill>
                          <a:effectLst/>
                          <a:latin typeface="Gill Sans MT" panose="020B0502020104020203" pitchFamily="34" charset="0"/>
                          <a:ea typeface="+mn-ea"/>
                          <a:cs typeface="Times New Roman" panose="02020603050405020304" pitchFamily="18" charset="0"/>
                        </a:rPr>
                        <a:t>100% of expenditure was achieved on procurement from enterprises on B-BBEE contributor status levels 1 to 5. </a:t>
                      </a:r>
                      <a:endPar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5118">
                <a:tc vMerge="1">
                  <a:txBody>
                    <a:bodyPr/>
                    <a:lstStyle/>
                    <a:p>
                      <a:endParaRPr lang="en-ZA"/>
                    </a:p>
                  </a:txBody>
                  <a:tcPr/>
                </a:tc>
                <a:tc>
                  <a:txBody>
                    <a:bodyPr/>
                    <a:lstStyle/>
                    <a:p>
                      <a:pPr algn="just">
                        <a:lnSpc>
                          <a:spcPct val="115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Minimum 30% expenditure achieved on procurement of goods and services from SMMEs.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600" kern="1200" dirty="0">
                          <a:solidFill>
                            <a:srgbClr val="000000"/>
                          </a:solidFill>
                          <a:effectLst/>
                          <a:latin typeface="Gill Sans MT" panose="020B0502020104020203" pitchFamily="34" charset="0"/>
                          <a:ea typeface="+mn-ea"/>
                          <a:cs typeface="Times New Roman" panose="02020603050405020304" pitchFamily="18" charset="0"/>
                        </a:rPr>
                        <a:t>61.08% expenditure on procurement of goods and services from SMMEs was achieved.</a:t>
                      </a:r>
                      <a:endParaRPr lang="en-ZA" sz="16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135485466"/>
                  </a:ext>
                </a:extLst>
              </a:tr>
              <a:tr h="1216241">
                <a:tc>
                  <a:txBody>
                    <a:bodyPr/>
                    <a:lstStyle/>
                    <a:p>
                      <a:pPr marL="342900" indent="-342900" algn="just" fontAlgn="t">
                        <a:buFont typeface="+mj-lt"/>
                        <a:buAutoNum type="arabicPeriod" startAt="8"/>
                      </a:pPr>
                      <a:r>
                        <a:rPr lang="en-GB" sz="1600" b="0" i="0" u="none" strike="noStrike" dirty="0">
                          <a:solidFill>
                            <a:srgbClr val="000000"/>
                          </a:solidFill>
                          <a:effectLst/>
                          <a:latin typeface="Gill Sans MT" panose="020B0502020104020203" pitchFamily="34" charset="0"/>
                        </a:rPr>
                        <a:t>Number of initiatives implemented to support tourism sector recovery.</a:t>
                      </a:r>
                      <a:endParaRPr lang="en-US" sz="1600" b="0" i="0" u="none" strike="noStrike" dirty="0">
                        <a:solidFill>
                          <a:srgbClr val="000000"/>
                        </a:solidFill>
                        <a:effectLst/>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Targeted procurement of commercial venues for departmental conferences and meetings to support tourism sector recovery.</a:t>
                      </a:r>
                    </a:p>
                    <a:p>
                      <a:pPr algn="just">
                        <a:lnSpc>
                          <a:spcPct val="115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latinLnBrk="0" hangingPunct="1">
                        <a:lnSpc>
                          <a:spcPct val="115000"/>
                        </a:lnSpc>
                        <a:spcAft>
                          <a:spcPts val="0"/>
                        </a:spcAft>
                      </a:pPr>
                      <a:r>
                        <a:rPr lang="en-ZA" sz="1600" kern="1200" dirty="0">
                          <a:solidFill>
                            <a:schemeClr val="dk1"/>
                          </a:solidFill>
                          <a:effectLst/>
                          <a:latin typeface="Gill Sans MT" panose="020B0502020104020203" pitchFamily="34" charset="0"/>
                          <a:ea typeface="+mn-ea"/>
                          <a:cs typeface="Times New Roman" panose="02020603050405020304" pitchFamily="18" charset="0"/>
                        </a:rPr>
                        <a:t>Targeted procurement of commercial venues for departmental conferences and meetings in line with the Framework was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4076915564"/>
                  </a:ext>
                </a:extLst>
              </a:tr>
            </a:tbl>
          </a:graphicData>
        </a:graphic>
      </p:graphicFrame>
      <p:sp>
        <p:nvSpPr>
          <p:cNvPr id="6" name="Footer Placeholder 1"/>
          <p:cNvSpPr>
            <a:spLocks noGrp="1"/>
          </p:cNvSpPr>
          <p:nvPr>
            <p:ph type="ftr" sz="quarter" idx="11"/>
          </p:nvPr>
        </p:nvSpPr>
        <p:spPr>
          <a:xfrm>
            <a:off x="297093" y="5991226"/>
            <a:ext cx="27805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330632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3798843561"/>
              </p:ext>
            </p:extLst>
          </p:nvPr>
        </p:nvGraphicFramePr>
        <p:xfrm>
          <a:off x="325086" y="224006"/>
          <a:ext cx="8529665" cy="5661469"/>
        </p:xfrm>
        <a:graphic>
          <a:graphicData uri="http://schemas.openxmlformats.org/drawingml/2006/table">
            <a:tbl>
              <a:tblPr firstRow="1" bandRow="1">
                <a:tableStyleId>{21E4AEA4-8DFA-4A89-87EB-49C32662AFE0}</a:tableStyleId>
              </a:tblPr>
              <a:tblGrid>
                <a:gridCol w="2542401">
                  <a:extLst>
                    <a:ext uri="{9D8B030D-6E8A-4147-A177-3AD203B41FA5}">
                      <a16:colId xmlns:a16="http://schemas.microsoft.com/office/drawing/2014/main" val="20000"/>
                    </a:ext>
                  </a:extLst>
                </a:gridCol>
                <a:gridCol w="2385648">
                  <a:extLst>
                    <a:ext uri="{9D8B030D-6E8A-4147-A177-3AD203B41FA5}">
                      <a16:colId xmlns:a16="http://schemas.microsoft.com/office/drawing/2014/main" val="20001"/>
                    </a:ext>
                  </a:extLst>
                </a:gridCol>
                <a:gridCol w="3601616">
                  <a:extLst>
                    <a:ext uri="{9D8B030D-6E8A-4147-A177-3AD203B41FA5}">
                      <a16:colId xmlns:a16="http://schemas.microsoft.com/office/drawing/2014/main" val="20004"/>
                    </a:ext>
                  </a:extLst>
                </a:gridCol>
              </a:tblGrid>
              <a:tr h="286517">
                <a:tc gridSpan="3">
                  <a:txBody>
                    <a:bodyPr/>
                    <a:lstStyle/>
                    <a:p>
                      <a:pPr algn="just" fontAlgn="ctr">
                        <a:lnSpc>
                          <a:spcPct val="100000"/>
                        </a:lnSpc>
                        <a:spcBef>
                          <a:spcPts val="0"/>
                        </a:spcBef>
                        <a:spcAft>
                          <a:spcPts val="0"/>
                        </a:spcAft>
                      </a:pPr>
                      <a:r>
                        <a:rPr lang="en-GB" sz="1400" b="1" kern="1200" dirty="0">
                          <a:solidFill>
                            <a:schemeClr val="dk1"/>
                          </a:solidFill>
                          <a:latin typeface="Gill Sans MT" panose="020B0502020104020203" pitchFamily="34" charset="0"/>
                          <a:ea typeface="+mn-ea"/>
                          <a:cs typeface="+mn-cs"/>
                        </a:rPr>
                        <a:t>Outcome: Achieve good corporate and cooperative governance.</a:t>
                      </a:r>
                      <a:endParaRPr lang="en-US"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3002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spcBef>
                          <a:spcPts val="0"/>
                        </a:spcBef>
                        <a:spcAft>
                          <a:spcPts val="0"/>
                        </a:spcAft>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406913">
                <a:tc>
                  <a:txBody>
                    <a:bodyPr/>
                    <a:lstStyle/>
                    <a:p>
                      <a:pPr marL="342900" indent="-342900" algn="just" fontAlgn="t">
                        <a:lnSpc>
                          <a:spcPct val="100000"/>
                        </a:lnSpc>
                        <a:spcBef>
                          <a:spcPts val="0"/>
                        </a:spcBef>
                        <a:spcAft>
                          <a:spcPts val="0"/>
                        </a:spcAft>
                        <a:buFont typeface="+mj-lt"/>
                        <a:buAutoNum type="arabicPeriod" startAt="9"/>
                      </a:pPr>
                      <a:r>
                        <a:rPr lang="en-GB" sz="1400" b="0" i="0" u="none" strike="noStrike" dirty="0">
                          <a:solidFill>
                            <a:srgbClr val="000000"/>
                          </a:solidFill>
                          <a:effectLst/>
                          <a:latin typeface="Gill Sans MT" panose="020B0502020104020203" pitchFamily="34" charset="0"/>
                        </a:rPr>
                        <a:t>Percentage invoices paid within prescribed timeframes.</a:t>
                      </a:r>
                      <a:endParaRPr lang="en-US" sz="1400" b="0" i="0" u="none" strike="noStrike" dirty="0">
                        <a:solidFill>
                          <a:srgbClr val="000000"/>
                        </a:solidFill>
                        <a:effectLst/>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Payment of all compliant invoices within 30 days including State-owned Enterprises (SOE’s) and Municipalities.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Gill Sans MT" panose="020B0502020104020203" pitchFamily="34" charset="0"/>
                          <a:ea typeface="+mn-ea"/>
                          <a:cs typeface="Times New Roman" panose="02020603050405020304" pitchFamily="18" charset="0"/>
                        </a:rPr>
                        <a:t>95.5% Payments of all compliant invoices within 30 days including State-owned Enterprises (SOE’s) and Municipalities were made.</a:t>
                      </a:r>
                      <a:endParaRPr lang="en-GB"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pP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pPr>
                      <a:r>
                        <a:rPr lang="en-ZA" sz="1400" b="1" i="1" dirty="0">
                          <a:effectLst/>
                          <a:latin typeface="Gill Sans MT" panose="020B0502020104020203" pitchFamily="34" charset="0"/>
                          <a:ea typeface="Calibri" panose="020F0502020204030204" pitchFamily="34" charset="0"/>
                          <a:cs typeface="Times New Roman" panose="02020603050405020304" pitchFamily="18" charset="0"/>
                        </a:rPr>
                        <a:t>Reason for Variance:</a:t>
                      </a:r>
                    </a:p>
                    <a:p>
                      <a:pPr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Late submission of invoices by end users to Finance for payment</a:t>
                      </a:r>
                    </a:p>
                    <a:p>
                      <a:pPr algn="just">
                        <a:lnSpc>
                          <a:spcPct val="100000"/>
                        </a:lnSpc>
                        <a:spcBef>
                          <a:spcPts val="0"/>
                        </a:spcBef>
                        <a:spcAft>
                          <a:spcPts val="0"/>
                        </a:spcAft>
                      </a:pPr>
                      <a:endParaRPr lang="en-GB"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pPr>
                      <a:r>
                        <a:rPr lang="en-GB" sz="1400" b="1" i="1" dirty="0">
                          <a:effectLst/>
                          <a:latin typeface="Gill Sans MT" panose="020B0502020104020203" pitchFamily="34" charset="0"/>
                          <a:ea typeface="Calibri" panose="020F0502020204030204" pitchFamily="34" charset="0"/>
                          <a:cs typeface="Times New Roman" panose="02020603050405020304" pitchFamily="18" charset="0"/>
                        </a:rPr>
                        <a:t>Corrective Measures:</a:t>
                      </a:r>
                    </a:p>
                    <a:p>
                      <a:pPr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Corporate Management is working with programmes on strengthening internal controls.</a:t>
                      </a:r>
                    </a:p>
                    <a:p>
                      <a:pPr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84691">
                <a:tc>
                  <a:txBody>
                    <a:bodyPr/>
                    <a:lstStyle/>
                    <a:p>
                      <a:pPr marL="342900" indent="-342900" algn="just" fontAlgn="t">
                        <a:lnSpc>
                          <a:spcPct val="100000"/>
                        </a:lnSpc>
                        <a:spcBef>
                          <a:spcPts val="0"/>
                        </a:spcBef>
                        <a:spcAft>
                          <a:spcPts val="0"/>
                        </a:spcAft>
                        <a:buFont typeface="+mj-lt"/>
                        <a:buAutoNum type="arabicPeriod" startAt="10"/>
                      </a:pPr>
                      <a:r>
                        <a:rPr lang="en-GB" sz="1400" b="0" i="0" u="none" strike="noStrike" dirty="0">
                          <a:solidFill>
                            <a:srgbClr val="000000"/>
                          </a:solidFill>
                          <a:effectLst/>
                          <a:latin typeface="Gill Sans MT" panose="020B0502020104020203" pitchFamily="34" charset="0"/>
                        </a:rPr>
                        <a:t>Number of initiatives implemented to promote reasonable access.</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7 initiatives implemented to promote reasonable access.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400" dirty="0">
                          <a:effectLst/>
                          <a:latin typeface="Gill Sans MT" panose="020B0502020104020203" pitchFamily="34" charset="0"/>
                          <a:ea typeface="Calibri" panose="020F0502020204030204" pitchFamily="34" charset="0"/>
                          <a:cs typeface="Times New Roman" panose="02020603050405020304" pitchFamily="18" charset="0"/>
                        </a:rPr>
                        <a:t>7 initiatives to promote reasonable access were implemented.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576248366"/>
                  </a:ext>
                </a:extLst>
              </a:tr>
              <a:tr h="802304">
                <a:tc>
                  <a:txBody>
                    <a:bodyPr/>
                    <a:lstStyle/>
                    <a:p>
                      <a:pPr marL="342900" indent="-342900" algn="just" fontAlgn="t">
                        <a:lnSpc>
                          <a:spcPct val="100000"/>
                        </a:lnSpc>
                        <a:spcBef>
                          <a:spcPts val="0"/>
                        </a:spcBef>
                        <a:spcAft>
                          <a:spcPts val="0"/>
                        </a:spcAft>
                        <a:buFont typeface="+mj-lt"/>
                        <a:buAutoNum type="arabicPeriod" startAt="11"/>
                      </a:pPr>
                      <a:r>
                        <a:rPr lang="en-GB" sz="1400" b="0" kern="1200" dirty="0">
                          <a:solidFill>
                            <a:schemeClr val="dk1"/>
                          </a:solidFill>
                          <a:effectLst/>
                          <a:latin typeface="Gill Sans MT" panose="020B0502020104020203" pitchFamily="34" charset="0"/>
                          <a:ea typeface="+mn-ea"/>
                          <a:cs typeface="+mn-cs"/>
                        </a:rPr>
                        <a:t>Number of initiatives implemented to promote gender equity.</a:t>
                      </a:r>
                    </a:p>
                    <a:p>
                      <a:pPr marL="342900" indent="-342900" algn="just" fontAlgn="t">
                        <a:lnSpc>
                          <a:spcPct val="100000"/>
                        </a:lnSpc>
                        <a:spcBef>
                          <a:spcPts val="0"/>
                        </a:spcBef>
                        <a:spcAft>
                          <a:spcPts val="0"/>
                        </a:spcAft>
                        <a:buFont typeface="+mj-lt"/>
                        <a:buAutoNum type="arabicPeriod" startAt="11"/>
                      </a:pPr>
                      <a:endParaRPr lang="en-US" sz="1400" b="0" i="0" u="none" strike="noStrike" dirty="0">
                        <a:solidFill>
                          <a:srgbClr val="000000"/>
                        </a:solidFill>
                        <a:effectLst/>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400" b="0" dirty="0">
                          <a:effectLst/>
                          <a:latin typeface="Gill Sans MT" panose="020B0502020104020203" pitchFamily="34" charset="0"/>
                          <a:ea typeface="Calibri" panose="020F0502020204030204" pitchFamily="34" charset="0"/>
                          <a:cs typeface="Times New Roman" panose="02020603050405020304" pitchFamily="18" charset="0"/>
                        </a:rPr>
                        <a:t>8 initiatives implemented to promote gender equity.</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400" b="0" dirty="0">
                          <a:effectLst/>
                          <a:latin typeface="Gill Sans MT" panose="020B0502020104020203" pitchFamily="34" charset="0"/>
                          <a:ea typeface="Calibri" panose="020F0502020204030204" pitchFamily="34" charset="0"/>
                          <a:cs typeface="Times New Roman" panose="02020603050405020304" pitchFamily="18" charset="0"/>
                        </a:rPr>
                        <a:t>8 initiatives to promote gender equity were implemented.</a:t>
                      </a:r>
                      <a:endParaRPr lang="en-ZA" sz="14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172821951"/>
                  </a:ext>
                </a:extLst>
              </a:tr>
              <a:tr h="802304">
                <a:tc>
                  <a:txBody>
                    <a:bodyPr/>
                    <a:lstStyle/>
                    <a:p>
                      <a:pPr marL="0" indent="0" algn="just" fontAlgn="t">
                        <a:lnSpc>
                          <a:spcPct val="100000"/>
                        </a:lnSpc>
                        <a:spcBef>
                          <a:spcPts val="0"/>
                        </a:spcBef>
                        <a:spcAft>
                          <a:spcPts val="0"/>
                        </a:spcAft>
                        <a:buFont typeface="+mj-lt"/>
                        <a:buNone/>
                      </a:pPr>
                      <a:r>
                        <a:rPr lang="en-GB" sz="1400" kern="1200" dirty="0">
                          <a:solidFill>
                            <a:schemeClr val="dk1"/>
                          </a:solidFill>
                          <a:effectLst/>
                          <a:latin typeface="Gill Sans MT" panose="020B0502020104020203" pitchFamily="34" charset="0"/>
                          <a:ea typeface="+mn-ea"/>
                          <a:cs typeface="+mn-cs"/>
                        </a:rPr>
                        <a:t>12.  Number on initiatives implemented to promote integrity and ethical conduct.</a:t>
                      </a:r>
                      <a:endParaRPr lang="en-US" sz="1400" kern="1200" dirty="0">
                        <a:solidFill>
                          <a:schemeClr val="dk1"/>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400" kern="1200" dirty="0">
                          <a:solidFill>
                            <a:schemeClr val="dk1"/>
                          </a:solidFill>
                          <a:effectLst/>
                          <a:latin typeface="Gill Sans MT" panose="020B0502020104020203" pitchFamily="34" charset="0"/>
                          <a:ea typeface="+mn-ea"/>
                          <a:cs typeface="+mn-cs"/>
                        </a:rPr>
                        <a:t>11 initiatives implemented to promote integrity and ethical conduct.</a:t>
                      </a:r>
                    </a:p>
                    <a:p>
                      <a:pPr algn="just">
                        <a:lnSpc>
                          <a:spcPct val="100000"/>
                        </a:lnSpc>
                        <a:spcBef>
                          <a:spcPts val="0"/>
                        </a:spcBef>
                        <a:spcAft>
                          <a:spcPts val="0"/>
                        </a:spcAft>
                      </a:pPr>
                      <a:endParaRPr lang="en-ZA" sz="14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Bef>
                          <a:spcPts val="0"/>
                        </a:spcBef>
                        <a:spcAft>
                          <a:spcPts val="0"/>
                        </a:spcAft>
                      </a:pPr>
                      <a:r>
                        <a:rPr lang="en-GB" sz="1400" kern="1200" dirty="0">
                          <a:solidFill>
                            <a:schemeClr val="dk1"/>
                          </a:solidFill>
                          <a:effectLst/>
                          <a:latin typeface="Gill Sans MT" panose="020B0502020104020203" pitchFamily="34" charset="0"/>
                          <a:ea typeface="+mn-ea"/>
                          <a:cs typeface="+mn-cs"/>
                        </a:rPr>
                        <a:t>11 Initiatives to promote integrity and ethical conduct were implemented.</a:t>
                      </a:r>
                      <a:endParaRPr lang="en-ZA" sz="14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056477448"/>
                  </a:ext>
                </a:extLst>
              </a:tr>
            </a:tbl>
          </a:graphicData>
        </a:graphic>
      </p:graphicFrame>
      <p:sp>
        <p:nvSpPr>
          <p:cNvPr id="6" name="Footer Placeholder 1"/>
          <p:cNvSpPr>
            <a:spLocks noGrp="1"/>
          </p:cNvSpPr>
          <p:nvPr>
            <p:ph type="ftr" sz="quarter" idx="11"/>
          </p:nvPr>
        </p:nvSpPr>
        <p:spPr>
          <a:xfrm>
            <a:off x="325086" y="599122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408178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24</a:t>
            </a:fld>
            <a:endParaRPr lang="en-ZA" sz="1000" dirty="0">
              <a:latin typeface="Gill Sans MT" panose="020B0502020104020203" pitchFamily="34" charset="0"/>
              <a:cs typeface="Arial" panose="020B0604020202020204" pitchFamily="34" charset="0"/>
            </a:endParaRPr>
          </a:p>
        </p:txBody>
      </p:sp>
      <p:sp>
        <p:nvSpPr>
          <p:cNvPr id="4" name="Rectangle 3"/>
          <p:cNvSpPr/>
          <p:nvPr/>
        </p:nvSpPr>
        <p:spPr>
          <a:xfrm>
            <a:off x="393108" y="1370739"/>
            <a:ext cx="8426152" cy="3170099"/>
          </a:xfrm>
          <a:prstGeom prst="rect">
            <a:avLst/>
          </a:prstGeom>
          <a:solidFill>
            <a:srgbClr val="F8CBAD"/>
          </a:solidFill>
        </p:spPr>
        <p:txBody>
          <a:bodyPr wrap="square">
            <a:spAutoFit/>
          </a:bodyPr>
          <a:lstStyle/>
          <a:p>
            <a:pPr algn="ctr" eaLnBrk="0" hangingPunct="0">
              <a:defRPr/>
            </a:pPr>
            <a:r>
              <a:rPr lang="en-US" sz="4000" b="1" kern="0" dirty="0">
                <a:solidFill>
                  <a:srgbClr val="ED7D31"/>
                </a:solidFill>
                <a:latin typeface="Gill Sans MT" panose="020B0502020104020203" pitchFamily="34" charset="0"/>
              </a:rPr>
              <a:t>3.2	PROGRAMME 2</a:t>
            </a:r>
          </a:p>
          <a:p>
            <a:pPr algn="ctr" eaLnBrk="0" hangingPunct="0">
              <a:defRPr/>
            </a:pPr>
            <a:endParaRPr lang="en-US" sz="4000" b="1" kern="0" dirty="0">
              <a:solidFill>
                <a:srgbClr val="ED7D31"/>
              </a:solidFill>
              <a:latin typeface="Gill Sans MT" panose="020B0502020104020203" pitchFamily="34" charset="0"/>
            </a:endParaRPr>
          </a:p>
          <a:p>
            <a:pPr algn="ctr" eaLnBrk="0" hangingPunct="0">
              <a:defRPr/>
            </a:pPr>
            <a:r>
              <a:rPr lang="en-ZA" sz="4000" b="1" dirty="0">
                <a:solidFill>
                  <a:srgbClr val="ED7D31"/>
                </a:solidFill>
                <a:latin typeface="Gill Sans MT" panose="020B0502020104020203" pitchFamily="34" charset="0"/>
              </a:rPr>
              <a:t>TOURISM RESEARCH, POLICY AND INTERNATIONAL RELATIONS</a:t>
            </a:r>
            <a:endParaRPr lang="en-ZA" sz="4000" dirty="0">
              <a:solidFill>
                <a:srgbClr val="ED7D31"/>
              </a:solidFill>
            </a:endParaRPr>
          </a:p>
        </p:txBody>
      </p:sp>
      <p:sp>
        <p:nvSpPr>
          <p:cNvPr id="5" name="Footer Placeholder 1"/>
          <p:cNvSpPr>
            <a:spLocks noGrp="1"/>
          </p:cNvSpPr>
          <p:nvPr>
            <p:ph type="ftr" sz="quarter" idx="11"/>
          </p:nvPr>
        </p:nvSpPr>
        <p:spPr>
          <a:xfrm>
            <a:off x="393108" y="5991226"/>
            <a:ext cx="2801257"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2585683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4012130543"/>
              </p:ext>
            </p:extLst>
          </p:nvPr>
        </p:nvGraphicFramePr>
        <p:xfrm>
          <a:off x="193876" y="224005"/>
          <a:ext cx="8756248" cy="5398478"/>
        </p:xfrm>
        <a:graphic>
          <a:graphicData uri="http://schemas.openxmlformats.org/drawingml/2006/table">
            <a:tbl>
              <a:tblPr firstRow="1" bandRow="1">
                <a:tableStyleId>{21E4AEA4-8DFA-4A89-87EB-49C32662AFE0}</a:tableStyleId>
              </a:tblPr>
              <a:tblGrid>
                <a:gridCol w="1679748">
                  <a:extLst>
                    <a:ext uri="{9D8B030D-6E8A-4147-A177-3AD203B41FA5}">
                      <a16:colId xmlns:a16="http://schemas.microsoft.com/office/drawing/2014/main" val="20000"/>
                    </a:ext>
                  </a:extLst>
                </a:gridCol>
                <a:gridCol w="3232469">
                  <a:extLst>
                    <a:ext uri="{9D8B030D-6E8A-4147-A177-3AD203B41FA5}">
                      <a16:colId xmlns:a16="http://schemas.microsoft.com/office/drawing/2014/main" val="20001"/>
                    </a:ext>
                  </a:extLst>
                </a:gridCol>
                <a:gridCol w="3844031">
                  <a:extLst>
                    <a:ext uri="{9D8B030D-6E8A-4147-A177-3AD203B41FA5}">
                      <a16:colId xmlns:a16="http://schemas.microsoft.com/office/drawing/2014/main" val="1495114384"/>
                    </a:ext>
                  </a:extLst>
                </a:gridCol>
              </a:tblGrid>
              <a:tr h="299534">
                <a:tc gridSpan="3">
                  <a:txBody>
                    <a:bodyPr/>
                    <a:lstStyle/>
                    <a:p>
                      <a:pPr marL="0" algn="just" defTabSz="914400" rtl="0" eaLnBrk="1" fontAlgn="ctr"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US"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ZA"/>
                    </a:p>
                  </a:txBody>
                  <a:tcPr/>
                </a:tc>
                <a:tc hMerge="1">
                  <a:txBody>
                    <a:bodyPr/>
                    <a:lstStyle/>
                    <a:p>
                      <a:pPr marL="0" algn="just" defTabSz="914400" rtl="0" eaLnBrk="1" fontAlgn="ctr" latinLnBrk="0" hangingPunct="1">
                        <a:lnSpc>
                          <a:spcPct val="100000"/>
                        </a:lnSpc>
                      </a:pPr>
                      <a:endParaRPr lang="en-US" sz="15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687097">
                <a:tc>
                  <a:txBody>
                    <a:bodyPr/>
                    <a:lstStyle/>
                    <a:p>
                      <a:pPr algn="ctr">
                        <a:lnSpc>
                          <a:spcPct val="100000"/>
                        </a:lnSpc>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31844">
                <a:tc rowSpan="7">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tab pos="0" algn="l"/>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pitchFamily="34" charset="0"/>
                        </a:rPr>
                        <a:t>Number of monitoring and evaluation reports produced.</a:t>
                      </a:r>
                    </a:p>
                    <a:p>
                      <a:pPr marL="0" marR="0" lvl="0" indent="0" algn="just" defTabSz="914400" rtl="0" eaLnBrk="1" fontAlgn="t" latinLnBrk="0" hangingPunct="1">
                        <a:lnSpc>
                          <a:spcPct val="100000"/>
                        </a:lnSpc>
                        <a:spcBef>
                          <a:spcPts val="0"/>
                        </a:spcBef>
                        <a:spcAft>
                          <a:spcPts val="0"/>
                        </a:spcAft>
                        <a:buClrTx/>
                        <a:buSzTx/>
                        <a:buFont typeface="+mj-lt"/>
                        <a:buNone/>
                        <a:tabLst>
                          <a:tab pos="0" algn="l"/>
                        </a:tabLst>
                        <a:defRPr/>
                      </a:pPr>
                      <a:endParaRPr kumimoji="0" lang="en-US" sz="1400" b="0"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lvl="0" indent="0" algn="just">
                        <a:lnSpc>
                          <a:spcPct val="100000"/>
                        </a:lnSpc>
                        <a:spcAft>
                          <a:spcPts val="0"/>
                        </a:spcAft>
                        <a:buFont typeface="Symbol" panose="05050102010706020507" pitchFamily="18" charset="2"/>
                        <a:buNone/>
                      </a:pPr>
                      <a:r>
                        <a:rPr lang="en-US" sz="1400" b="1" dirty="0">
                          <a:effectLst/>
                          <a:latin typeface="Gill Sans MT" panose="020B0502020104020203" pitchFamily="34" charset="0"/>
                          <a:ea typeface="Calibri" panose="020F0502020204030204" pitchFamily="34" charset="0"/>
                          <a:cs typeface="Times New Roman" panose="02020603050405020304" pitchFamily="18" charset="0"/>
                        </a:rPr>
                        <a:t>Eight Monitoring and Evaluation Reports produced:</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lvl="0" indent="0" algn="just">
                        <a:lnSpc>
                          <a:spcPct val="115000"/>
                        </a:lnSpc>
                        <a:spcAft>
                          <a:spcPts val="0"/>
                        </a:spcAft>
                        <a:buFont typeface="Symbol" panose="05050102010706020507" pitchFamily="18" charset="2"/>
                        <a:buNone/>
                      </a:pPr>
                      <a:endParaRPr lang="en-ZA" sz="15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602128550"/>
                  </a:ext>
                </a:extLst>
              </a:tr>
              <a:tr h="347663">
                <a:tc vMerge="1">
                  <a:txBody>
                    <a:bodyPr/>
                    <a:lstStyle/>
                    <a:p>
                      <a:pPr marL="0" marR="0" lvl="0" indent="0" algn="just" defTabSz="914400" rtl="0" eaLnBrk="1" fontAlgn="t" latinLnBrk="0" hangingPunct="1">
                        <a:lnSpc>
                          <a:spcPct val="100000"/>
                        </a:lnSpc>
                        <a:spcBef>
                          <a:spcPts val="0"/>
                        </a:spcBef>
                        <a:spcAft>
                          <a:spcPts val="0"/>
                        </a:spcAft>
                        <a:buClrTx/>
                        <a:buSzTx/>
                        <a:buFont typeface="+mj-lt"/>
                        <a:buNone/>
                        <a:tabLst>
                          <a:tab pos="0" algn="l"/>
                        </a:tabLst>
                        <a:defRPr/>
                      </a:pPr>
                      <a:endPar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342900" lvl="0" indent="-342900" algn="just">
                        <a:lnSpc>
                          <a:spcPct val="100000"/>
                        </a:lnSpc>
                        <a:spcAft>
                          <a:spcPts val="0"/>
                        </a:spcAft>
                        <a:buFont typeface="+mj-lt"/>
                        <a:buAutoNum type="arabicPeriod"/>
                      </a:pPr>
                      <a:r>
                        <a:rPr lang="en-ZA" sz="1400" kern="1200" dirty="0">
                          <a:solidFill>
                            <a:schemeClr val="dk1"/>
                          </a:solidFill>
                          <a:effectLst/>
                          <a:latin typeface="Gill Sans MT" panose="020B0502020104020203" pitchFamily="34" charset="0"/>
                          <a:ea typeface="+mn-ea"/>
                          <a:cs typeface="+mn-cs"/>
                        </a:rPr>
                        <a:t>2019/20 STR finalised and published.</a:t>
                      </a:r>
                    </a:p>
                    <a:p>
                      <a:pPr marL="342900" lvl="0" indent="-342900" algn="just">
                        <a:lnSpc>
                          <a:spcPct val="100000"/>
                        </a:lnSpc>
                        <a:spcAft>
                          <a:spcPts val="0"/>
                        </a:spcAft>
                        <a:buFont typeface="+mj-lt"/>
                        <a:buAutoNum type="arabicPeriod"/>
                      </a:pPr>
                      <a:endParaRPr lang="en-ZA" sz="1400" dirty="0">
                        <a:effectLst/>
                        <a:latin typeface="Gill Sans MT" panose="020B0502020104020203" pitchFamily="34" charset="0"/>
                        <a:ea typeface="+mn-ea"/>
                        <a:cs typeface="Times New Roman" panose="02020603050405020304" pitchFamily="18"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2019/20 STR was finalised and published.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7663">
                <a:tc vMerge="1">
                  <a:txBody>
                    <a:bodyPr/>
                    <a:lstStyle/>
                    <a:p>
                      <a:endParaRPr lang="en-ZA"/>
                    </a:p>
                  </a:txBody>
                  <a:tcPr/>
                </a:tc>
                <a:tc>
                  <a:txBody>
                    <a:bodyPr/>
                    <a:lstStyle/>
                    <a:p>
                      <a:pPr marL="342900" lvl="0" indent="-342900" algn="just">
                        <a:lnSpc>
                          <a:spcPct val="115000"/>
                        </a:lnSpc>
                        <a:spcAft>
                          <a:spcPts val="0"/>
                        </a:spcAft>
                        <a:buFont typeface="+mj-lt"/>
                        <a:buAutoNum type="arabicPeriod" startAt="2"/>
                      </a:pPr>
                      <a:r>
                        <a:rPr lang="en-ZA" sz="1400" kern="1200" dirty="0">
                          <a:solidFill>
                            <a:schemeClr val="dk1"/>
                          </a:solidFill>
                          <a:effectLst/>
                          <a:latin typeface="Gill Sans MT" panose="020B0502020104020203" pitchFamily="34" charset="0"/>
                          <a:ea typeface="+mn-ea"/>
                          <a:cs typeface="+mn-cs"/>
                        </a:rPr>
                        <a:t>Four Quarterly Tourism Performance Reports developed.</a:t>
                      </a:r>
                    </a:p>
                    <a:p>
                      <a:pPr marL="228600" algn="just">
                        <a:lnSpc>
                          <a:spcPct val="115000"/>
                        </a:lnSpc>
                        <a:spcAft>
                          <a:spcPts val="0"/>
                        </a:spcAft>
                      </a:pPr>
                      <a:r>
                        <a:rPr lang="en-ZA" sz="1400" kern="1200" dirty="0">
                          <a:solidFill>
                            <a:schemeClr val="dk1"/>
                          </a:solidFill>
                          <a:effectLst/>
                          <a:latin typeface="Gill Sans MT" panose="020B0502020104020203" pitchFamily="34" charset="0"/>
                          <a:ea typeface="+mn-ea"/>
                          <a:cs typeface="+mn-cs"/>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400" kern="1200" dirty="0">
                          <a:solidFill>
                            <a:schemeClr val="dk1"/>
                          </a:solidFill>
                          <a:effectLst/>
                          <a:latin typeface="Gill Sans MT" panose="020B0502020104020203" pitchFamily="34" charset="0"/>
                          <a:ea typeface="+mn-ea"/>
                          <a:cs typeface="+mn-cs"/>
                        </a:rPr>
                        <a:t>Four Quarterly Tourism Performance Reports were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32215124"/>
                  </a:ext>
                </a:extLst>
              </a:tr>
              <a:tr h="239618">
                <a:tc vMerge="1">
                  <a:txBody>
                    <a:bodyPr/>
                    <a:lstStyle/>
                    <a:p>
                      <a:endParaRPr lang="en-US"/>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400" kern="1200" dirty="0">
                          <a:solidFill>
                            <a:schemeClr val="dk1"/>
                          </a:solidFill>
                          <a:effectLst/>
                          <a:latin typeface="Gill Sans MT" panose="020B0502020104020203" pitchFamily="34" charset="0"/>
                          <a:ea typeface="+mn-ea"/>
                          <a:cs typeface="+mn-cs"/>
                        </a:rPr>
                        <a:t>Monitoring of the implementation of the norms and standards for safe operations in the sector.</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en-US" sz="14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400" kern="1200" dirty="0">
                          <a:solidFill>
                            <a:schemeClr val="dk1"/>
                          </a:solidFill>
                          <a:effectLst/>
                          <a:latin typeface="Gill Sans MT" panose="020B0502020104020203" pitchFamily="34" charset="0"/>
                          <a:ea typeface="+mn-ea"/>
                          <a:cs typeface="+mn-cs"/>
                        </a:rPr>
                        <a:t>Implementation of the Norms and Standards for Safe Operations in the sector was monitored.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87068222"/>
                  </a:ext>
                </a:extLst>
              </a:tr>
              <a:tr h="461088">
                <a:tc vMerge="1">
                  <a:txBody>
                    <a:bodyPr/>
                    <a:lstStyle/>
                    <a:p>
                      <a:endParaRPr lang="en-US"/>
                    </a:p>
                  </a:txBody>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lang="en-ZA" sz="1400" kern="1200" dirty="0">
                          <a:solidFill>
                            <a:schemeClr val="dk1"/>
                          </a:solidFill>
                          <a:effectLst/>
                          <a:latin typeface="Gill Sans MT" panose="020B0502020104020203" pitchFamily="34" charset="0"/>
                          <a:ea typeface="+mn-ea"/>
                          <a:cs typeface="+mn-cs"/>
                        </a:rPr>
                        <a:t>Two Reports on the impact Evaluation of COVID-19 on the tourism sector in South Africa developed.</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400" kern="1200" dirty="0">
                          <a:solidFill>
                            <a:schemeClr val="dk1"/>
                          </a:solidFill>
                          <a:effectLst/>
                          <a:latin typeface="Gill Sans MT" panose="020B0502020104020203" pitchFamily="34" charset="0"/>
                          <a:ea typeface="+mn-ea"/>
                          <a:cs typeface="+mn-cs"/>
                        </a:rPr>
                        <a:t>Two Reports on the impact evaluation of COVID-19 on the tourism sector in South Africa were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123165829"/>
                  </a:ext>
                </a:extLst>
              </a:tr>
              <a:tr h="461088">
                <a:tc vMerge="1">
                  <a:txBody>
                    <a:bodyPr/>
                    <a:lstStyle/>
                    <a:p>
                      <a:endParaRPr lang="en-US"/>
                    </a:p>
                  </a:txBody>
                  <a:tcPr/>
                </a:tc>
                <a:tc>
                  <a:txBody>
                    <a:bodyPr/>
                    <a:lstStyle/>
                    <a:p>
                      <a:pPr marL="342900" lvl="0" indent="-342900" algn="just">
                        <a:lnSpc>
                          <a:spcPct val="100000"/>
                        </a:lnSpc>
                        <a:spcAft>
                          <a:spcPts val="0"/>
                        </a:spcAft>
                        <a:buFont typeface="+mj-lt"/>
                        <a:buAutoNum type="arabicPeriod" startAt="5"/>
                      </a:pPr>
                      <a:r>
                        <a:rPr lang="en-ZA" sz="1400" kern="1200" dirty="0">
                          <a:solidFill>
                            <a:schemeClr val="dk1"/>
                          </a:solidFill>
                          <a:effectLst/>
                          <a:latin typeface="Gill Sans MT" panose="020B0502020104020203" pitchFamily="34" charset="0"/>
                          <a:ea typeface="+mn-ea"/>
                          <a:cs typeface="+mn-cs"/>
                        </a:rPr>
                        <a:t>Three TSRP Implementation Reports developed.</a:t>
                      </a:r>
                    </a:p>
                    <a:p>
                      <a:pPr marL="0" lvl="0" indent="0" algn="just">
                        <a:lnSpc>
                          <a:spcPct val="100000"/>
                        </a:lnSpc>
                        <a:spcAft>
                          <a:spcPts val="0"/>
                        </a:spcAft>
                        <a:buFont typeface="+mj-lt"/>
                        <a:buNone/>
                      </a:pPr>
                      <a:endParaRPr lang="en-ZA" sz="1400" dirty="0">
                        <a:effectLst/>
                        <a:latin typeface="Gill Sans MT" panose="020B0502020104020203"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Aft>
                          <a:spcPts val="0"/>
                        </a:spcAft>
                        <a:buFont typeface="Symbol" panose="05050102010706020507" pitchFamily="18" charset="2"/>
                        <a:buNone/>
                      </a:pPr>
                      <a:r>
                        <a:rPr lang="en-ZA" sz="1400" kern="1200" dirty="0">
                          <a:solidFill>
                            <a:schemeClr val="dk1"/>
                          </a:solidFill>
                          <a:effectLst/>
                          <a:latin typeface="Gill Sans MT" panose="020B0502020104020203" pitchFamily="34" charset="0"/>
                          <a:ea typeface="+mn-ea"/>
                          <a:cs typeface="+mn-cs"/>
                        </a:rPr>
                        <a:t>Three TSRP Implementation Reports were developed.</a:t>
                      </a:r>
                      <a:endParaRPr lang="en-ZA" sz="1400" dirty="0">
                        <a:effectLst/>
                        <a:latin typeface="Gill Sans MT" panose="020B0502020104020203"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82239795"/>
                  </a:ext>
                </a:extLst>
              </a:tr>
              <a:tr h="461088">
                <a:tc vMerge="1">
                  <a:txBody>
                    <a:bodyPr/>
                    <a:lstStyle/>
                    <a:p>
                      <a:endParaRPr lang="en-US"/>
                    </a:p>
                  </a:txBody>
                  <a:tcPr/>
                </a:tc>
                <a:tc>
                  <a:txBody>
                    <a:bodyPr/>
                    <a:lstStyle/>
                    <a:p>
                      <a:pPr marL="342900" lvl="0" indent="-342900" algn="just">
                        <a:lnSpc>
                          <a:spcPct val="100000"/>
                        </a:lnSpc>
                        <a:spcAft>
                          <a:spcPts val="0"/>
                        </a:spcAft>
                        <a:buFont typeface="+mj-lt"/>
                        <a:buAutoNum type="arabicPeriod" startAt="6"/>
                      </a:pPr>
                      <a:r>
                        <a:rPr lang="en-ZA" sz="1400" kern="1200" dirty="0">
                          <a:solidFill>
                            <a:schemeClr val="dk1"/>
                          </a:solidFill>
                          <a:effectLst/>
                          <a:latin typeface="Gill Sans MT" panose="020B0502020104020203" pitchFamily="34" charset="0"/>
                          <a:ea typeface="+mn-ea"/>
                          <a:cs typeface="+mn-cs"/>
                        </a:rPr>
                        <a:t>2020/21 NTSS Implementation Report developed.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ZA" sz="1400" kern="1200" dirty="0">
                          <a:solidFill>
                            <a:schemeClr val="dk1"/>
                          </a:solidFill>
                          <a:effectLst/>
                          <a:latin typeface="Gill Sans MT" panose="020B0502020104020203" pitchFamily="34" charset="0"/>
                          <a:ea typeface="+mn-ea"/>
                          <a:cs typeface="+mn-cs"/>
                        </a:rPr>
                        <a:t>2020/21  NTSS Implementation Report was  developed.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61980299"/>
                  </a:ext>
                </a:extLst>
              </a:tr>
            </a:tbl>
          </a:graphicData>
        </a:graphic>
      </p:graphicFrame>
      <p:sp>
        <p:nvSpPr>
          <p:cNvPr id="6" name="Footer Placeholder 1"/>
          <p:cNvSpPr>
            <a:spLocks noGrp="1"/>
          </p:cNvSpPr>
          <p:nvPr>
            <p:ph type="ftr" sz="quarter" idx="11"/>
          </p:nvPr>
        </p:nvSpPr>
        <p:spPr>
          <a:xfrm>
            <a:off x="378874" y="5991226"/>
            <a:ext cx="256603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Gill Sans MT" panose="020B0502020104020203" pitchFamily="34" charset="0"/>
                <a:ea typeface="+mn-ea"/>
                <a:cs typeface="+mn-cs"/>
              </a:rPr>
              <a:t>2021-22 Department of Tourism Annual Report</a:t>
            </a:r>
            <a:endPar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882990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94582025"/>
              </p:ext>
            </p:extLst>
          </p:nvPr>
        </p:nvGraphicFramePr>
        <p:xfrm>
          <a:off x="159491" y="224005"/>
          <a:ext cx="8825017" cy="5049331"/>
        </p:xfrm>
        <a:graphic>
          <a:graphicData uri="http://schemas.openxmlformats.org/drawingml/2006/table">
            <a:tbl>
              <a:tblPr firstRow="1" bandRow="1">
                <a:tableStyleId>{21E4AEA4-8DFA-4A89-87EB-49C32662AFE0}</a:tableStyleId>
              </a:tblPr>
              <a:tblGrid>
                <a:gridCol w="2084128">
                  <a:extLst>
                    <a:ext uri="{9D8B030D-6E8A-4147-A177-3AD203B41FA5}">
                      <a16:colId xmlns:a16="http://schemas.microsoft.com/office/drawing/2014/main" val="20000"/>
                    </a:ext>
                  </a:extLst>
                </a:gridCol>
                <a:gridCol w="2138187">
                  <a:extLst>
                    <a:ext uri="{9D8B030D-6E8A-4147-A177-3AD203B41FA5}">
                      <a16:colId xmlns:a16="http://schemas.microsoft.com/office/drawing/2014/main" val="20001"/>
                    </a:ext>
                  </a:extLst>
                </a:gridCol>
                <a:gridCol w="4602702">
                  <a:extLst>
                    <a:ext uri="{9D8B030D-6E8A-4147-A177-3AD203B41FA5}">
                      <a16:colId xmlns:a16="http://schemas.microsoft.com/office/drawing/2014/main" val="339409544"/>
                    </a:ext>
                  </a:extLst>
                </a:gridCol>
              </a:tblGrid>
              <a:tr h="185918">
                <a:tc gridSpan="3">
                  <a:txBody>
                    <a:bodyPr/>
                    <a:lstStyle/>
                    <a:p>
                      <a:pPr marL="0" algn="just" defTabSz="914400" rtl="0" eaLnBrk="1" fontAlgn="ctr" latinLnBrk="0" hangingPunct="1">
                        <a:lnSpc>
                          <a:spcPct val="100000"/>
                        </a:lnSpc>
                      </a:pPr>
                      <a:r>
                        <a:rPr lang="en-GB" sz="15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US" sz="1500" b="1" kern="1200" dirty="0">
                        <a:solidFill>
                          <a:schemeClr val="dk1"/>
                        </a:solidFill>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ED7D31"/>
                    </a:solidFill>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u="none" strike="noStrike" kern="1200" dirty="0">
                        <a:solidFill>
                          <a:srgbClr val="000000"/>
                        </a:solidFill>
                        <a:effectLst/>
                        <a:latin typeface="Arial Narrow" panose="020B0606020202030204"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algn="just" defTabSz="914400" rtl="0" eaLnBrk="1" fontAlgn="ctr" latinLnBrk="0" hangingPunct="1">
                        <a:lnSpc>
                          <a:spcPct val="100000"/>
                        </a:lnSpc>
                      </a:pPr>
                      <a:endParaRPr lang="en-US" sz="1400" b="1" kern="1200" dirty="0">
                        <a:solidFill>
                          <a:schemeClr val="dk1"/>
                        </a:solidFill>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ED7D31"/>
                    </a:solidFill>
                  </a:tcPr>
                </a:tc>
                <a:extLst>
                  <a:ext uri="{0D108BD9-81ED-4DB2-BD59-A6C34878D82A}">
                    <a16:rowId xmlns:a16="http://schemas.microsoft.com/office/drawing/2014/main" val="977713163"/>
                  </a:ext>
                </a:extLst>
              </a:tr>
              <a:tr h="2921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5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92380806"/>
                  </a:ext>
                </a:extLst>
              </a:tr>
              <a:tr h="18591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500" b="0" kern="1200" dirty="0">
                          <a:solidFill>
                            <a:schemeClr val="dk1"/>
                          </a:solidFill>
                          <a:effectLst/>
                          <a:latin typeface="Gill Sans MT" panose="020B0502020104020203" pitchFamily="34" charset="0"/>
                          <a:ea typeface="+mn-ea"/>
                          <a:cs typeface="+mn-cs"/>
                        </a:rPr>
                        <a:t>Number of initiatives implemented to create an enabling policy and regulatory environment for tourism growth and development.</a:t>
                      </a:r>
                      <a:endParaRPr lang="en-ZA" sz="1500" b="0" i="0" u="none" strike="noStrike" kern="1200" noProof="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effectLst/>
                          <a:latin typeface="Gill Sans MT" panose="020B0502020104020203" pitchFamily="34" charset="0"/>
                          <a:ea typeface="+mn-ea"/>
                          <a:cs typeface="+mn-cs"/>
                        </a:rPr>
                        <a:t>One initiative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b="1" i="0" u="none" strike="noStrike" kern="120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9072499"/>
                  </a:ext>
                </a:extLst>
              </a:tr>
              <a:tr h="1744938">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lang="en-ZA" sz="1600" b="0" i="0" u="none" strike="noStrike" kern="1200" noProof="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kern="1200" dirty="0">
                          <a:solidFill>
                            <a:schemeClr val="dk1"/>
                          </a:solidFill>
                          <a:effectLst/>
                          <a:latin typeface="Gill Sans MT" panose="020B0502020104020203" pitchFamily="34" charset="0"/>
                          <a:ea typeface="+mn-ea"/>
                          <a:cs typeface="+mn-cs"/>
                        </a:rPr>
                        <a:t>Review of the Tourism Policy: Green Paper on the Development and Promotion of Tourism in South Africa developed.</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500" kern="1200" dirty="0">
                          <a:solidFill>
                            <a:schemeClr val="dk1"/>
                          </a:solidFill>
                          <a:effectLst/>
                          <a:latin typeface="Gill Sans MT" panose="020B0502020104020203" pitchFamily="34" charset="0"/>
                          <a:ea typeface="+mn-ea"/>
                          <a:cs typeface="+mn-cs"/>
                        </a:rPr>
                        <a:t>Review of the Tourism Policy: The draft Green Paper on the Development and Promotion of Tourism in South Africa was developed. The document has been submitted to the Executive Authority for consideration.</a:t>
                      </a:r>
                    </a:p>
                    <a:p>
                      <a:pPr algn="just">
                        <a:lnSpc>
                          <a:spcPct val="100000"/>
                        </a:lnSpc>
                        <a:spcAft>
                          <a:spcPts val="0"/>
                        </a:spcAft>
                      </a:pPr>
                      <a:endParaRPr lang="en-ZA" sz="1500" kern="1200" dirty="0">
                        <a:solidFill>
                          <a:schemeClr val="dk1"/>
                        </a:solidFill>
                        <a:effectLst/>
                        <a:latin typeface="Gill Sans MT" panose="020B0502020104020203" pitchFamily="34" charset="0"/>
                        <a:ea typeface="+mn-ea"/>
                        <a:cs typeface="+mn-cs"/>
                      </a:endParaRPr>
                    </a:p>
                    <a:p>
                      <a:pPr marL="0" marR="0" algn="just">
                        <a:lnSpc>
                          <a:spcPct val="100000"/>
                        </a:lnSpc>
                        <a:spcBef>
                          <a:spcPts val="0"/>
                        </a:spcBef>
                        <a:spcAft>
                          <a:spcPts val="0"/>
                        </a:spcAft>
                      </a:pPr>
                      <a:r>
                        <a:rPr lang="en-GB" sz="1500" b="1" i="1" kern="1200" dirty="0">
                          <a:solidFill>
                            <a:schemeClr val="tx1"/>
                          </a:solidFill>
                          <a:latin typeface="Gill Sans MT" panose="020B0502020104020203" pitchFamily="34" charset="0"/>
                          <a:ea typeface="Calibri" panose="020F0502020204030204" pitchFamily="34" charset="0"/>
                          <a:cs typeface="Times New Roman"/>
                        </a:rPr>
                        <a:t>Reason for Variance:</a:t>
                      </a:r>
                    </a:p>
                    <a:p>
                      <a:pPr marL="0" marR="0" algn="just">
                        <a:lnSpc>
                          <a:spcPct val="100000"/>
                        </a:lnSpc>
                        <a:spcBef>
                          <a:spcPts val="0"/>
                        </a:spcBef>
                        <a:spcAft>
                          <a:spcPts val="0"/>
                        </a:spcAft>
                      </a:pPr>
                      <a:r>
                        <a:rPr lang="en-ZA" sz="1500" kern="1200" dirty="0">
                          <a:solidFill>
                            <a:schemeClr val="dk1"/>
                          </a:solidFill>
                          <a:effectLst/>
                          <a:latin typeface="Gill Sans MT" panose="020B0502020104020203" pitchFamily="34" charset="0"/>
                          <a:ea typeface="+mn-ea"/>
                          <a:cs typeface="+mn-cs"/>
                        </a:rPr>
                        <a:t>The finalisation of the Green Paper requires sign off by the Executive Authority. As at the end of the reporting period, the sign off was still being processed.</a:t>
                      </a:r>
                    </a:p>
                    <a:p>
                      <a:pPr marL="0" marR="0" algn="just">
                        <a:lnSpc>
                          <a:spcPct val="100000"/>
                        </a:lnSpc>
                        <a:spcBef>
                          <a:spcPts val="0"/>
                        </a:spcBef>
                        <a:spcAft>
                          <a:spcPts val="0"/>
                        </a:spcAft>
                      </a:pPr>
                      <a:endParaRPr lang="en-GB" sz="1500" kern="1200" dirty="0">
                        <a:solidFill>
                          <a:schemeClr val="dk1"/>
                        </a:solidFill>
                        <a:effectLst/>
                        <a:latin typeface="Gill Sans MT" panose="020B0502020104020203" pitchFamily="34" charset="0"/>
                        <a:ea typeface="+mn-ea"/>
                        <a:cs typeface="+mn-cs"/>
                      </a:endParaRPr>
                    </a:p>
                    <a:p>
                      <a:pPr algn="just"/>
                      <a:r>
                        <a:rPr lang="en-ZA" sz="1500" b="1" i="1" kern="1200" dirty="0">
                          <a:solidFill>
                            <a:schemeClr val="tx1"/>
                          </a:solidFill>
                          <a:latin typeface="Gill Sans MT" panose="020B0502020104020203" pitchFamily="34" charset="0"/>
                          <a:ea typeface="Calibri" panose="020F0502020204030204" pitchFamily="34" charset="0"/>
                          <a:cs typeface="Times New Roman"/>
                        </a:rPr>
                        <a:t>Corrective Measure:</a:t>
                      </a:r>
                    </a:p>
                    <a:p>
                      <a:pPr algn="just"/>
                      <a:r>
                        <a:rPr lang="en-ZA" sz="1500" b="0" i="0" kern="1200" dirty="0">
                          <a:solidFill>
                            <a:schemeClr val="tx1"/>
                          </a:solidFill>
                          <a:effectLst/>
                          <a:latin typeface="Gill Sans MT" panose="020B0502020104020203" pitchFamily="34" charset="0"/>
                          <a:ea typeface="+mn-ea"/>
                          <a:cs typeface="Times New Roman"/>
                        </a:rPr>
                        <a:t>N/A</a:t>
                      </a:r>
                    </a:p>
                    <a:p>
                      <a:pPr algn="just"/>
                      <a:endParaRPr lang="en-ZA" sz="1500" b="0" i="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818879850"/>
                  </a:ext>
                </a:extLst>
              </a:tr>
              <a:tr h="1300291">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500" b="0" kern="1200" dirty="0">
                          <a:solidFill>
                            <a:schemeClr val="dk1"/>
                          </a:solidFill>
                          <a:effectLst/>
                          <a:latin typeface="Gill Sans MT" panose="020B0502020104020203" pitchFamily="34" charset="0"/>
                          <a:ea typeface="+mn-ea"/>
                          <a:cs typeface="+mn-cs"/>
                        </a:rPr>
                        <a:t>Number of SA Tourism oversight reports developed.</a:t>
                      </a:r>
                      <a:endParaRPr lang="en-ZA" sz="1500" b="0" i="0" u="none" strike="noStrike" kern="1200" noProof="0" dirty="0">
                        <a:solidFill>
                          <a:srgbClr val="000000"/>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pPr>
                      <a:r>
                        <a:rPr lang="en-ZA" sz="1500" kern="1200" dirty="0">
                          <a:solidFill>
                            <a:schemeClr val="dk1"/>
                          </a:solidFill>
                          <a:effectLst/>
                          <a:latin typeface="Gill Sans MT" panose="020B0502020104020203" pitchFamily="34" charset="0"/>
                          <a:ea typeface="+mn-ea"/>
                          <a:cs typeface="+mn-cs"/>
                        </a:rPr>
                        <a:t>Four Reports on governance and performance of SA Tourism developed oversight purposes.</a:t>
                      </a:r>
                      <a:endParaRPr lang="en-US" sz="150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500" kern="1200" dirty="0">
                          <a:solidFill>
                            <a:schemeClr val="dk1"/>
                          </a:solidFill>
                          <a:effectLst/>
                          <a:latin typeface="Gill Sans MT" panose="020B0502020104020203" pitchFamily="34" charset="0"/>
                          <a:ea typeface="+mn-ea"/>
                          <a:cs typeface="+mn-cs"/>
                        </a:rPr>
                        <a:t>Four Reports on governance and performance of SA Tourism developed for oversight purposes were developed.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4273520086"/>
                  </a:ext>
                </a:extLst>
              </a:tr>
            </a:tbl>
          </a:graphicData>
        </a:graphic>
      </p:graphicFrame>
      <p:sp>
        <p:nvSpPr>
          <p:cNvPr id="6" name="Footer Placeholder 1"/>
          <p:cNvSpPr>
            <a:spLocks noGrp="1"/>
          </p:cNvSpPr>
          <p:nvPr>
            <p:ph type="ftr" sz="quarter" idx="11"/>
          </p:nvPr>
        </p:nvSpPr>
        <p:spPr>
          <a:xfrm>
            <a:off x="310105" y="6492874"/>
            <a:ext cx="2566032" cy="3651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Gill Sans MT" panose="020B0502020104020203" pitchFamily="34" charset="0"/>
                <a:ea typeface="+mn-ea"/>
                <a:cs typeface="+mn-cs"/>
              </a:rPr>
              <a:t>2021-22 Department of Tourism Annual Report</a:t>
            </a:r>
            <a:endPar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645374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801157580"/>
              </p:ext>
            </p:extLst>
          </p:nvPr>
        </p:nvGraphicFramePr>
        <p:xfrm>
          <a:off x="306425" y="452605"/>
          <a:ext cx="8529665" cy="3242948"/>
        </p:xfrm>
        <a:graphic>
          <a:graphicData uri="http://schemas.openxmlformats.org/drawingml/2006/table">
            <a:tbl>
              <a:tblPr firstRow="1" bandRow="1">
                <a:tableStyleId>{21E4AEA4-8DFA-4A89-87EB-49C32662AFE0}</a:tableStyleId>
              </a:tblPr>
              <a:tblGrid>
                <a:gridCol w="2347998">
                  <a:extLst>
                    <a:ext uri="{9D8B030D-6E8A-4147-A177-3AD203B41FA5}">
                      <a16:colId xmlns:a16="http://schemas.microsoft.com/office/drawing/2014/main" val="20000"/>
                    </a:ext>
                  </a:extLst>
                </a:gridCol>
                <a:gridCol w="3089429">
                  <a:extLst>
                    <a:ext uri="{9D8B030D-6E8A-4147-A177-3AD203B41FA5}">
                      <a16:colId xmlns:a16="http://schemas.microsoft.com/office/drawing/2014/main" val="20001"/>
                    </a:ext>
                  </a:extLst>
                </a:gridCol>
                <a:gridCol w="3092238">
                  <a:extLst>
                    <a:ext uri="{9D8B030D-6E8A-4147-A177-3AD203B41FA5}">
                      <a16:colId xmlns:a16="http://schemas.microsoft.com/office/drawing/2014/main" val="834784151"/>
                    </a:ext>
                  </a:extLst>
                </a:gridCol>
              </a:tblGrid>
              <a:tr h="254669">
                <a:tc gridSpan="3">
                  <a:txBody>
                    <a:bodyPr/>
                    <a:lstStyle/>
                    <a:p>
                      <a:pPr marL="0" algn="just" defTabSz="914400" rtl="0" eaLnBrk="1" fontAlgn="ctr" latinLnBrk="0" hangingPunct="1">
                        <a:lnSpc>
                          <a:spcPct val="100000"/>
                        </a:lnSpc>
                      </a:pPr>
                      <a:r>
                        <a:rPr lang="en-GB" sz="16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US"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ZA" sz="1600" b="1" i="0" u="none" strike="noStrike" kern="1200" dirty="0">
                        <a:solidFill>
                          <a:srgbClr val="000000"/>
                        </a:solidFill>
                        <a:effectLst/>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3644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47906">
                <a:tc rowSpan="3">
                  <a:txBody>
                    <a:bodyPr/>
                    <a:lstStyle/>
                    <a:p>
                      <a:pPr marL="342900" indent="-342900" algn="just">
                        <a:lnSpc>
                          <a:spcPct val="100000"/>
                        </a:lnSpc>
                        <a:buFont typeface="+mj-lt"/>
                        <a:buAutoNum type="arabicPeriod" startAt="4"/>
                      </a:pPr>
                      <a:r>
                        <a:rPr lang="en-ZA" sz="1600" b="0" kern="1200" dirty="0">
                          <a:solidFill>
                            <a:schemeClr val="dk1"/>
                          </a:solidFill>
                          <a:effectLst/>
                          <a:latin typeface="Gill Sans MT" panose="020B0502020104020203" pitchFamily="34" charset="0"/>
                          <a:ea typeface="+mn-ea"/>
                          <a:cs typeface="+mn-cs"/>
                        </a:rPr>
                        <a:t>Number of Information and Knowledge Systems developed and implemented.</a:t>
                      </a:r>
                      <a:endParaRPr lang="en-ZA" sz="1600" b="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just">
                        <a:lnSpc>
                          <a:spcPct val="100000"/>
                        </a:lnSpc>
                        <a:spcAft>
                          <a:spcPts val="0"/>
                        </a:spcAft>
                      </a:pPr>
                      <a:r>
                        <a:rPr lang="en-ZA" sz="1600" b="1" kern="1200" dirty="0">
                          <a:solidFill>
                            <a:schemeClr val="dk1"/>
                          </a:solidFill>
                          <a:effectLst/>
                          <a:latin typeface="Gill Sans MT" panose="020B0502020104020203" pitchFamily="34" charset="0"/>
                          <a:ea typeface="+mn-ea"/>
                          <a:cs typeface="+mn-cs"/>
                        </a:rPr>
                        <a:t>Two systems developed and implemented: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algn="just">
                        <a:lnSpc>
                          <a:spcPct val="115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49419947"/>
                  </a:ext>
                </a:extLst>
              </a:tr>
              <a:tr h="764518">
                <a:tc vMerge="1">
                  <a:txBody>
                    <a:bodyPr/>
                    <a:lstStyle/>
                    <a:p>
                      <a:pPr marL="342900" indent="-342900" algn="just">
                        <a:buFont typeface="+mj-lt"/>
                        <a:buAutoNum type="arabicPeriod" startAt="4"/>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ZA" sz="1600" kern="1200" dirty="0">
                          <a:solidFill>
                            <a:schemeClr val="dk1"/>
                          </a:solidFill>
                          <a:effectLst/>
                          <a:latin typeface="Gill Sans MT" panose="020B0502020104020203" pitchFamily="34" charset="0"/>
                          <a:ea typeface="+mn-ea"/>
                          <a:cs typeface="+mn-cs"/>
                        </a:rPr>
                        <a:t>An Integrated Tourism Knowledge System implemented.</a:t>
                      </a:r>
                      <a:endParaRPr lang="en-US" sz="1600" kern="1200" dirty="0">
                        <a:solidFill>
                          <a:schemeClr val="dk1"/>
                        </a:solidFill>
                        <a:effectLst/>
                        <a:latin typeface="Gill Sans MT" panose="020B05020201040202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600" kern="1200" dirty="0">
                          <a:solidFill>
                            <a:schemeClr val="dk1"/>
                          </a:solidFill>
                          <a:effectLst/>
                          <a:latin typeface="Gill Sans MT" panose="020B0502020104020203" pitchFamily="34" charset="0"/>
                          <a:ea typeface="+mn-ea"/>
                          <a:cs typeface="+mn-cs"/>
                        </a:rPr>
                        <a:t>An Integrated Tourism Knowledge System was implemented.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941623302"/>
                  </a:ext>
                </a:extLst>
              </a:tr>
              <a:tr h="1330835">
                <a:tc vMerge="1">
                  <a:txBody>
                    <a:bodyPr/>
                    <a:lstStyle/>
                    <a:p>
                      <a:pPr marL="342900" indent="-342900" algn="just">
                        <a:buFont typeface="+mj-lt"/>
                        <a:buAutoNum type="arabicPeriod" startAt="4"/>
                      </a:pPr>
                      <a:endParaRPr lang="en-ZA"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0000"/>
                        </a:lnSpc>
                        <a:spcAft>
                          <a:spcPts val="0"/>
                        </a:spcAft>
                      </a:pPr>
                      <a:r>
                        <a:rPr lang="en-ZA" sz="1600" kern="1200" dirty="0">
                          <a:solidFill>
                            <a:schemeClr val="dk1"/>
                          </a:solidFill>
                          <a:effectLst/>
                          <a:latin typeface="Gill Sans MT" panose="020B0502020104020203" pitchFamily="34" charset="0"/>
                          <a:ea typeface="+mn-ea"/>
                          <a:cs typeface="+mn-cs"/>
                        </a:rPr>
                        <a:t>Data collection and verification conducted in line with the NTIMS Regulations.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Gill Sans MT" panose="020B0502020104020203" pitchFamily="34" charset="0"/>
                          <a:ea typeface="+mn-ea"/>
                          <a:cs typeface="+mn-cs"/>
                        </a:rPr>
                        <a:t>Data collection and verification was conducted in line with the NTIMS Regulations.</a:t>
                      </a:r>
                      <a:endParaRPr lang="en-US" sz="1600" kern="1200" dirty="0">
                        <a:solidFill>
                          <a:schemeClr val="dk1"/>
                        </a:solidFill>
                        <a:effectLst/>
                        <a:latin typeface="Gill Sans MT" panose="020B0502020104020203" pitchFamily="34" charset="0"/>
                        <a:ea typeface="+mn-ea"/>
                        <a:cs typeface="+mn-cs"/>
                      </a:endParaRPr>
                    </a:p>
                    <a:p>
                      <a:pPr algn="just">
                        <a:lnSpc>
                          <a:spcPct val="10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352561545"/>
                  </a:ext>
                </a:extLst>
              </a:tr>
            </a:tbl>
          </a:graphicData>
        </a:graphic>
      </p:graphicFrame>
      <p:sp>
        <p:nvSpPr>
          <p:cNvPr id="6" name="Footer Placeholder 1"/>
          <p:cNvSpPr>
            <a:spLocks noGrp="1"/>
          </p:cNvSpPr>
          <p:nvPr>
            <p:ph type="ftr" sz="quarter" idx="11"/>
          </p:nvPr>
        </p:nvSpPr>
        <p:spPr>
          <a:xfrm>
            <a:off x="306425" y="5991226"/>
            <a:ext cx="275253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Gill Sans MT" panose="020B0502020104020203" pitchFamily="34" charset="0"/>
                <a:ea typeface="+mn-ea"/>
                <a:cs typeface="+mn-cs"/>
              </a:rPr>
              <a:t>2021-22 Department of Tourism Annual Report</a:t>
            </a:r>
            <a:endPar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677185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4176257281"/>
              </p:ext>
            </p:extLst>
          </p:nvPr>
        </p:nvGraphicFramePr>
        <p:xfrm>
          <a:off x="306425" y="224006"/>
          <a:ext cx="8529665" cy="4790755"/>
        </p:xfrm>
        <a:graphic>
          <a:graphicData uri="http://schemas.openxmlformats.org/drawingml/2006/table">
            <a:tbl>
              <a:tblPr firstRow="1" bandRow="1">
                <a:tableStyleId>{21E4AEA4-8DFA-4A89-87EB-49C32662AFE0}</a:tableStyleId>
              </a:tblPr>
              <a:tblGrid>
                <a:gridCol w="2347998">
                  <a:extLst>
                    <a:ext uri="{9D8B030D-6E8A-4147-A177-3AD203B41FA5}">
                      <a16:colId xmlns:a16="http://schemas.microsoft.com/office/drawing/2014/main" val="20000"/>
                    </a:ext>
                  </a:extLst>
                </a:gridCol>
                <a:gridCol w="3089429">
                  <a:extLst>
                    <a:ext uri="{9D8B030D-6E8A-4147-A177-3AD203B41FA5}">
                      <a16:colId xmlns:a16="http://schemas.microsoft.com/office/drawing/2014/main" val="20001"/>
                    </a:ext>
                  </a:extLst>
                </a:gridCol>
                <a:gridCol w="3092238">
                  <a:extLst>
                    <a:ext uri="{9D8B030D-6E8A-4147-A177-3AD203B41FA5}">
                      <a16:colId xmlns:a16="http://schemas.microsoft.com/office/drawing/2014/main" val="834784151"/>
                    </a:ext>
                  </a:extLst>
                </a:gridCol>
              </a:tblGrid>
              <a:tr h="322524">
                <a:tc gridSpan="3">
                  <a:txBody>
                    <a:bodyPr/>
                    <a:lstStyle/>
                    <a:p>
                      <a:pPr marL="0" algn="just" defTabSz="914400" rtl="0" eaLnBrk="1" fontAlgn="ctr" latinLnBrk="0" hangingPunct="1">
                        <a:lnSpc>
                          <a:spcPct val="100000"/>
                        </a:lnSpc>
                      </a:pPr>
                      <a:r>
                        <a:rPr lang="en-GB" sz="16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US"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en-ZA" sz="1600" b="1" i="0" u="none" strike="noStrike" kern="1200" dirty="0">
                        <a:solidFill>
                          <a:srgbClr val="000000"/>
                        </a:solidFill>
                        <a:effectLst/>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6150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1903026">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5"/>
                        <a:tabLst/>
                        <a:defRPr/>
                      </a:pPr>
                      <a:r>
                        <a:rPr lang="en-ZA" sz="1600" b="0" kern="1200" dirty="0">
                          <a:solidFill>
                            <a:schemeClr val="dk1"/>
                          </a:solidFill>
                          <a:effectLst/>
                          <a:latin typeface="Gill Sans MT" panose="020B0502020104020203" pitchFamily="34" charset="0"/>
                          <a:ea typeface="+mn-ea"/>
                          <a:cs typeface="+mn-cs"/>
                        </a:rPr>
                        <a:t>Number of fora prioritised to advance South Africa’s tourism interests at regional, continental and global level through multilateral </a:t>
                      </a:r>
                      <a:r>
                        <a:rPr lang="en-ZA" sz="1600" b="0" kern="1200" dirty="0">
                          <a:solidFill>
                            <a:schemeClr val="tx1"/>
                          </a:solidFill>
                          <a:effectLst/>
                          <a:latin typeface="Gill Sans MT" panose="020B0502020104020203" pitchFamily="34" charset="0"/>
                          <a:ea typeface="+mn-ea"/>
                          <a:cs typeface="+mn-cs"/>
                        </a:rPr>
                        <a:t>and </a:t>
                      </a:r>
                      <a:r>
                        <a:rPr lang="en-ZA" sz="1600" b="0" kern="1200" dirty="0">
                          <a:solidFill>
                            <a:schemeClr val="dk1"/>
                          </a:solidFill>
                          <a:effectLst/>
                          <a:latin typeface="Gill Sans MT" panose="020B0502020104020203" pitchFamily="34" charset="0"/>
                          <a:ea typeface="+mn-ea"/>
                          <a:cs typeface="+mn-cs"/>
                        </a:rPr>
                        <a:t>other groupings.</a:t>
                      </a:r>
                      <a:endParaRPr lang="en-ZA" sz="1600" b="0" i="0" u="none" strike="noStrike" kern="1200" noProof="0" dirty="0">
                        <a:solidFill>
                          <a:schemeClr val="tx1"/>
                        </a:solidFill>
                        <a:effectLst/>
                        <a:latin typeface="Gill Sans MT" panose="020B0502020104020203" pitchFamily="34" charset="0"/>
                        <a:ea typeface="+mn-ea"/>
                        <a:cs typeface="+mn-cs"/>
                      </a:endParaRPr>
                    </a:p>
                    <a:p>
                      <a:pPr marL="0" indent="0" algn="just">
                        <a:lnSpc>
                          <a:spcPct val="100000"/>
                        </a:lnSpc>
                        <a:buFont typeface="+mj-lt"/>
                        <a:buNone/>
                      </a:pPr>
                      <a:endParaRPr lang="en-ZA" sz="16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ZA" sz="1600" kern="1200" dirty="0">
                          <a:solidFill>
                            <a:schemeClr val="dk1"/>
                          </a:solidFill>
                          <a:effectLst/>
                          <a:latin typeface="Gill Sans MT" panose="020B0502020104020203" pitchFamily="34" charset="0"/>
                          <a:ea typeface="+mn-ea"/>
                          <a:cs typeface="+mn-cs"/>
                        </a:rPr>
                        <a:t>Advance South Africa’s tourism interests at regional, continental and global level through participation in six G20, SADC, AU, BRICS, UNWTO and IORA.</a:t>
                      </a:r>
                    </a:p>
                  </a:txBody>
                  <a:tcPr marL="68580" marR="68580" marT="0" marB="0">
                    <a:lnL w="12700" cap="flat" cmpd="sng" algn="ctr">
                      <a:solidFill>
                        <a:schemeClr val="tx1"/>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Gill Sans MT" panose="020B0502020104020203" pitchFamily="34" charset="0"/>
                          <a:ea typeface="+mn-ea"/>
                          <a:cs typeface="+mn-cs"/>
                        </a:rPr>
                        <a:t>South Africa’s tourism interests at regional, continental and global level through participation in six G20, SADC, AU, BRICS, UNWTO and IORA were advanced.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84501973"/>
                  </a:ext>
                </a:extLst>
              </a:tr>
              <a:tr h="1025514">
                <a:tc>
                  <a:txBody>
                    <a:bodyPr/>
                    <a:lstStyle/>
                    <a:p>
                      <a:pPr marL="342900" indent="-342900" algn="just">
                        <a:lnSpc>
                          <a:spcPct val="100000"/>
                        </a:lnSpc>
                        <a:buFont typeface="+mj-lt"/>
                        <a:buAutoNum type="arabicPeriod" startAt="6"/>
                      </a:pPr>
                      <a:r>
                        <a:rPr lang="en-ZA" sz="1600" b="0" kern="1200" dirty="0">
                          <a:solidFill>
                            <a:schemeClr val="dk1"/>
                          </a:solidFill>
                          <a:effectLst/>
                          <a:latin typeface="Gill Sans MT" panose="020B0502020104020203" pitchFamily="34" charset="0"/>
                          <a:ea typeface="+mn-ea"/>
                          <a:cs typeface="+mn-cs"/>
                        </a:rPr>
                        <a:t>Number of outreach programmes to the diplomatic community implemented.</a:t>
                      </a:r>
                    </a:p>
                    <a:p>
                      <a:pPr marL="0" indent="0" algn="just">
                        <a:lnSpc>
                          <a:spcPct val="100000"/>
                        </a:lnSpc>
                        <a:buFont typeface="+mj-lt"/>
                        <a:buNone/>
                      </a:pPr>
                      <a:endParaRPr lang="en-US" sz="1600" b="0" dirty="0">
                        <a:solidFill>
                          <a:schemeClr val="tx1"/>
                        </a:solidFill>
                        <a:latin typeface="Gill Sans MT" panose="020B0502020104020203"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0000"/>
                        </a:lnSpc>
                        <a:spcAft>
                          <a:spcPts val="0"/>
                        </a:spcAft>
                      </a:pPr>
                      <a:r>
                        <a:rPr lang="en-ZA" sz="1600" kern="1200" dirty="0">
                          <a:solidFill>
                            <a:schemeClr val="dk1"/>
                          </a:solidFill>
                          <a:effectLst/>
                          <a:latin typeface="Gill Sans MT" panose="020B0502020104020203" pitchFamily="34" charset="0"/>
                          <a:ea typeface="+mn-ea"/>
                          <a:cs typeface="+mn-cs"/>
                        </a:rPr>
                        <a:t>Four Outreach Programmes to the diplomatic community implemented.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600" kern="1200" dirty="0">
                          <a:solidFill>
                            <a:schemeClr val="dk1"/>
                          </a:solidFill>
                          <a:effectLst/>
                          <a:latin typeface="Gill Sans MT" panose="020B0502020104020203" pitchFamily="34" charset="0"/>
                          <a:ea typeface="+mn-ea"/>
                          <a:cs typeface="+mn-cs"/>
                        </a:rPr>
                        <a:t>Four Outreach Programmes to the diplomatic community were implemented.</a:t>
                      </a:r>
                      <a:r>
                        <a:rPr lang="en-ZA"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857432494"/>
                  </a:ext>
                </a:extLst>
              </a:tr>
            </a:tbl>
          </a:graphicData>
        </a:graphic>
      </p:graphicFrame>
      <p:sp>
        <p:nvSpPr>
          <p:cNvPr id="6" name="Footer Placeholder 1"/>
          <p:cNvSpPr>
            <a:spLocks noGrp="1"/>
          </p:cNvSpPr>
          <p:nvPr>
            <p:ph type="ftr" sz="quarter" idx="11"/>
          </p:nvPr>
        </p:nvSpPr>
        <p:spPr>
          <a:xfrm>
            <a:off x="306425" y="5991226"/>
            <a:ext cx="275253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Gill Sans MT" panose="020B0502020104020203" pitchFamily="34" charset="0"/>
                <a:ea typeface="+mn-ea"/>
                <a:cs typeface="+mn-cs"/>
              </a:rPr>
              <a:t>2021-22 Department of Tourism Annual Report</a:t>
            </a:r>
            <a:endPar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902461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29</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4" name="Rectangle 3"/>
          <p:cNvSpPr/>
          <p:nvPr/>
        </p:nvSpPr>
        <p:spPr>
          <a:xfrm>
            <a:off x="162370" y="1533951"/>
            <a:ext cx="8785077" cy="1938992"/>
          </a:xfrm>
          <a:prstGeom prst="rect">
            <a:avLst/>
          </a:prstGeom>
          <a:solidFill>
            <a:srgbClr val="F8CBAD"/>
          </a:solidFill>
        </p:spPr>
        <p:txBody>
          <a:bodyPr wrap="square">
            <a:spAutoFit/>
          </a:bodyPr>
          <a:lstStyle/>
          <a:p>
            <a:pPr algn="ctr" eaLnBrk="0" hangingPunct="0">
              <a:defRPr/>
            </a:pPr>
            <a:r>
              <a:rPr lang="en-US" sz="4000" b="1" kern="0" dirty="0">
                <a:solidFill>
                  <a:srgbClr val="ED7D31"/>
                </a:solidFill>
                <a:latin typeface="Gill Sans MT" panose="020B0502020104020203" pitchFamily="34" charset="0"/>
              </a:rPr>
              <a:t>3.3	PROGRAMME 3</a:t>
            </a:r>
          </a:p>
          <a:p>
            <a:pPr algn="ctr" eaLnBrk="0" hangingPunct="0">
              <a:defRPr/>
            </a:pPr>
            <a:endParaRPr lang="en-US" sz="4000" b="1" strike="sngStrike" kern="0" dirty="0">
              <a:solidFill>
                <a:srgbClr val="ED7D31"/>
              </a:solidFill>
              <a:latin typeface="Gill Sans MT" panose="020B0502020104020203" pitchFamily="34" charset="0"/>
            </a:endParaRPr>
          </a:p>
          <a:p>
            <a:pPr algn="ctr"/>
            <a:r>
              <a:rPr lang="en-US" sz="4000" b="1" kern="0" dirty="0">
                <a:solidFill>
                  <a:srgbClr val="ED7D31"/>
                </a:solidFill>
                <a:latin typeface="Gill Sans MT" panose="020B0502020104020203" pitchFamily="34" charset="0"/>
              </a:rPr>
              <a:t>DESTINATION DEVELOPMENT</a:t>
            </a:r>
            <a:endParaRPr lang="en-ZA" sz="4000" b="1" kern="0" dirty="0">
              <a:solidFill>
                <a:srgbClr val="ED7D31"/>
              </a:solidFill>
              <a:latin typeface="Gill Sans MT" panose="020B0502020104020203" pitchFamily="34" charset="0"/>
            </a:endParaRPr>
          </a:p>
        </p:txBody>
      </p:sp>
      <p:sp>
        <p:nvSpPr>
          <p:cNvPr id="6" name="Footer Placeholder 1"/>
          <p:cNvSpPr>
            <a:spLocks noGrp="1"/>
          </p:cNvSpPr>
          <p:nvPr>
            <p:ph type="ftr" sz="quarter" idx="11"/>
          </p:nvPr>
        </p:nvSpPr>
        <p:spPr>
          <a:xfrm>
            <a:off x="389812" y="5991226"/>
            <a:ext cx="2558661"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22259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514350">
              <a:defRPr/>
            </a:pPr>
            <a:fld id="{E40FEAE8-3F87-4A99-BAF2-EE59B96B6E72}" type="slidenum">
              <a:rPr lang="en-ZA" sz="506">
                <a:solidFill>
                  <a:prstClr val="white">
                    <a:lumMod val="65000"/>
                  </a:prstClr>
                </a:solidFill>
                <a:latin typeface="Arial" panose="020B0604020202020204" pitchFamily="34" charset="0"/>
                <a:cs typeface="Arial" panose="020B0604020202020204" pitchFamily="34" charset="0"/>
              </a:rPr>
              <a:pPr defTabSz="514350">
                <a:defRPr/>
              </a:pPr>
              <a:t>3</a:t>
            </a:fld>
            <a:endParaRPr lang="en-ZA" sz="506"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358697" y="1663432"/>
            <a:ext cx="6421079" cy="334514"/>
          </a:xfrm>
          <a:solidFill>
            <a:schemeClr val="bg1">
              <a:lumMod val="95000"/>
            </a:schemeClr>
          </a:solidFill>
        </p:spPr>
        <p:txBody>
          <a:bodyPr>
            <a:normAutofit/>
          </a:bodyPr>
          <a:lstStyle/>
          <a:p>
            <a:pPr algn="ctr"/>
            <a:r>
              <a:rPr lang="en-ZA" sz="1350" dirty="0"/>
              <a:t>DEPARTMENTAL MANDATE</a:t>
            </a:r>
          </a:p>
        </p:txBody>
      </p:sp>
      <p:sp>
        <p:nvSpPr>
          <p:cNvPr id="5" name="object 15">
            <a:extLst>
              <a:ext uri="{FF2B5EF4-FFF2-40B4-BE49-F238E27FC236}">
                <a16:creationId xmlns:a16="http://schemas.microsoft.com/office/drawing/2014/main" id="{9BFE4EE0-3CCB-4EB5-A1DB-E51849531EA5}"/>
              </a:ext>
            </a:extLst>
          </p:cNvPr>
          <p:cNvSpPr txBox="1"/>
          <p:nvPr/>
        </p:nvSpPr>
        <p:spPr>
          <a:xfrm>
            <a:off x="1794451" y="2278401"/>
            <a:ext cx="2641634" cy="777233"/>
          </a:xfrm>
          <a:prstGeom prst="rect">
            <a:avLst/>
          </a:prstGeom>
        </p:spPr>
        <p:txBody>
          <a:bodyPr vert="horz" wrap="square" lIns="0" tIns="7144" rIns="0" bIns="0" rtlCol="0">
            <a:spAutoFit/>
          </a:bodyPr>
          <a:lstStyle/>
          <a:p>
            <a:pPr>
              <a:lnSpc>
                <a:spcPct val="107000"/>
              </a:lnSpc>
            </a:pPr>
            <a:r>
              <a:rPr lang="en-ZA" sz="788" dirty="0">
                <a:latin typeface="Gill Sans MT" panose="020B0502020104020203" pitchFamily="34" charset="0"/>
                <a:ea typeface="Calibri" panose="020F0502020204030204" pitchFamily="34" charset="0"/>
                <a:cs typeface="Times New Roman" panose="02020603050405020304" pitchFamily="18" charset="0"/>
              </a:rPr>
              <a:t> </a:t>
            </a:r>
            <a:r>
              <a:rPr lang="en-ZA" sz="788" b="1" dirty="0">
                <a:latin typeface="Gill Sans MT" panose="020B0502020104020203" pitchFamily="34" charset="0"/>
                <a:ea typeface="Calibri" panose="020F0502020204030204" pitchFamily="34" charset="0"/>
                <a:cs typeface="Times New Roman" panose="02020603050405020304" pitchFamily="18" charset="0"/>
              </a:rPr>
              <a:t>Constitutional Mandate</a:t>
            </a:r>
          </a:p>
          <a:p>
            <a:pPr>
              <a:lnSpc>
                <a:spcPct val="107000"/>
              </a:lnSpc>
            </a:pPr>
            <a:endParaRPr lang="en-ZA" sz="788" dirty="0">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pPr>
            <a:r>
              <a:rPr lang="en-ZA" sz="788" dirty="0">
                <a:latin typeface="Gill Sans MT" panose="020B0502020104020203" pitchFamily="34" charset="0"/>
                <a:ea typeface="Calibri" panose="020F0502020204030204" pitchFamily="34" charset="0"/>
                <a:cs typeface="Times New Roman" panose="02020603050405020304" pitchFamily="18" charset="0"/>
              </a:rPr>
              <a:t>Part A of Schedule 4 to the Constitution  of the Republic of South Africa, 1996, lists tourism as a functional area of concurrent national, provincial and local Government legislative competence.</a:t>
            </a:r>
          </a:p>
        </p:txBody>
      </p:sp>
      <p:grpSp>
        <p:nvGrpSpPr>
          <p:cNvPr id="6" name="object 3">
            <a:extLst>
              <a:ext uri="{FF2B5EF4-FFF2-40B4-BE49-F238E27FC236}">
                <a16:creationId xmlns:a16="http://schemas.microsoft.com/office/drawing/2014/main" id="{199F40CA-7739-41AF-9190-31B3011DD459}"/>
              </a:ext>
            </a:extLst>
          </p:cNvPr>
          <p:cNvGrpSpPr/>
          <p:nvPr/>
        </p:nvGrpSpPr>
        <p:grpSpPr>
          <a:xfrm>
            <a:off x="1328322" y="2119806"/>
            <a:ext cx="466130" cy="547926"/>
            <a:chOff x="1424372" y="1778000"/>
            <a:chExt cx="828675" cy="974090"/>
          </a:xfrm>
        </p:grpSpPr>
        <p:sp>
          <p:nvSpPr>
            <p:cNvPr id="7" name="object 4">
              <a:extLst>
                <a:ext uri="{FF2B5EF4-FFF2-40B4-BE49-F238E27FC236}">
                  <a16:creationId xmlns:a16="http://schemas.microsoft.com/office/drawing/2014/main" id="{7575AFA6-3241-4101-B6A0-D590789E7234}"/>
                </a:ext>
              </a:extLst>
            </p:cNvPr>
            <p:cNvSpPr/>
            <p:nvPr/>
          </p:nvSpPr>
          <p:spPr>
            <a:xfrm>
              <a:off x="1424368" y="1777999"/>
              <a:ext cx="828675" cy="948055"/>
            </a:xfrm>
            <a:custGeom>
              <a:avLst/>
              <a:gdLst/>
              <a:ahLst/>
              <a:cxnLst/>
              <a:rect l="l" t="t" r="r" b="b"/>
              <a:pathLst>
                <a:path w="828675" h="948055">
                  <a:moveTo>
                    <a:pt x="739165" y="336918"/>
                  </a:moveTo>
                  <a:lnTo>
                    <a:pt x="739038" y="137477"/>
                  </a:lnTo>
                  <a:lnTo>
                    <a:pt x="735926" y="82677"/>
                  </a:lnTo>
                  <a:lnTo>
                    <a:pt x="718464" y="46050"/>
                  </a:lnTo>
                  <a:lnTo>
                    <a:pt x="717638" y="44805"/>
                  </a:lnTo>
                  <a:lnTo>
                    <a:pt x="684276" y="13931"/>
                  </a:lnTo>
                  <a:lnTo>
                    <a:pt x="647750" y="0"/>
                  </a:lnTo>
                  <a:lnTo>
                    <a:pt x="139496" y="0"/>
                  </a:lnTo>
                  <a:lnTo>
                    <a:pt x="105867" y="75107"/>
                  </a:lnTo>
                  <a:lnTo>
                    <a:pt x="89306" y="126428"/>
                  </a:lnTo>
                  <a:lnTo>
                    <a:pt x="1803" y="395922"/>
                  </a:lnTo>
                  <a:lnTo>
                    <a:pt x="800" y="397497"/>
                  </a:lnTo>
                  <a:lnTo>
                    <a:pt x="0" y="399148"/>
                  </a:lnTo>
                  <a:lnTo>
                    <a:pt x="0" y="850773"/>
                  </a:lnTo>
                  <a:lnTo>
                    <a:pt x="838" y="854113"/>
                  </a:lnTo>
                  <a:lnTo>
                    <a:pt x="1778" y="857427"/>
                  </a:lnTo>
                  <a:lnTo>
                    <a:pt x="2476" y="860793"/>
                  </a:lnTo>
                  <a:lnTo>
                    <a:pt x="36741" y="919543"/>
                  </a:lnTo>
                  <a:lnTo>
                    <a:pt x="98907" y="946391"/>
                  </a:lnTo>
                  <a:lnTo>
                    <a:pt x="162712" y="947902"/>
                  </a:lnTo>
                  <a:lnTo>
                    <a:pt x="194640" y="947559"/>
                  </a:lnTo>
                  <a:lnTo>
                    <a:pt x="226656" y="947559"/>
                  </a:lnTo>
                  <a:lnTo>
                    <a:pt x="230365" y="947597"/>
                  </a:lnTo>
                  <a:lnTo>
                    <a:pt x="232384" y="945819"/>
                  </a:lnTo>
                  <a:lnTo>
                    <a:pt x="233578" y="942276"/>
                  </a:lnTo>
                  <a:lnTo>
                    <a:pt x="236372" y="934123"/>
                  </a:lnTo>
                  <a:lnTo>
                    <a:pt x="242112" y="917841"/>
                  </a:lnTo>
                  <a:lnTo>
                    <a:pt x="244944" y="909688"/>
                  </a:lnTo>
                  <a:lnTo>
                    <a:pt x="248424" y="899553"/>
                  </a:lnTo>
                  <a:lnTo>
                    <a:pt x="248221" y="899299"/>
                  </a:lnTo>
                  <a:lnTo>
                    <a:pt x="104876" y="899185"/>
                  </a:lnTo>
                  <a:lnTo>
                    <a:pt x="99136" y="899299"/>
                  </a:lnTo>
                  <a:lnTo>
                    <a:pt x="93497" y="897636"/>
                  </a:lnTo>
                  <a:lnTo>
                    <a:pt x="59778" y="874610"/>
                  </a:lnTo>
                  <a:lnTo>
                    <a:pt x="47371" y="835279"/>
                  </a:lnTo>
                  <a:lnTo>
                    <a:pt x="47345" y="541667"/>
                  </a:lnTo>
                  <a:lnTo>
                    <a:pt x="47180" y="492734"/>
                  </a:lnTo>
                  <a:lnTo>
                    <a:pt x="46926" y="443788"/>
                  </a:lnTo>
                  <a:lnTo>
                    <a:pt x="56781" y="403326"/>
                  </a:lnTo>
                  <a:lnTo>
                    <a:pt x="136207" y="307327"/>
                  </a:lnTo>
                  <a:lnTo>
                    <a:pt x="149466" y="291439"/>
                  </a:lnTo>
                  <a:lnTo>
                    <a:pt x="276656" y="138620"/>
                  </a:lnTo>
                  <a:lnTo>
                    <a:pt x="282854" y="128663"/>
                  </a:lnTo>
                  <a:lnTo>
                    <a:pt x="284441" y="119697"/>
                  </a:lnTo>
                  <a:lnTo>
                    <a:pt x="284530" y="118884"/>
                  </a:lnTo>
                  <a:lnTo>
                    <a:pt x="281673" y="109664"/>
                  </a:lnTo>
                  <a:lnTo>
                    <a:pt x="274104" y="100660"/>
                  </a:lnTo>
                  <a:lnTo>
                    <a:pt x="260489" y="88722"/>
                  </a:lnTo>
                  <a:lnTo>
                    <a:pt x="232575" y="64617"/>
                  </a:lnTo>
                  <a:lnTo>
                    <a:pt x="228155" y="60807"/>
                  </a:lnTo>
                  <a:lnTo>
                    <a:pt x="228155" y="123202"/>
                  </a:lnTo>
                  <a:lnTo>
                    <a:pt x="225806" y="125869"/>
                  </a:lnTo>
                  <a:lnTo>
                    <a:pt x="87668" y="291439"/>
                  </a:lnTo>
                  <a:lnTo>
                    <a:pt x="85902" y="290537"/>
                  </a:lnTo>
                  <a:lnTo>
                    <a:pt x="158902" y="64909"/>
                  </a:lnTo>
                  <a:lnTo>
                    <a:pt x="159715" y="64617"/>
                  </a:lnTo>
                  <a:lnTo>
                    <a:pt x="208483" y="106654"/>
                  </a:lnTo>
                  <a:lnTo>
                    <a:pt x="228155" y="123202"/>
                  </a:lnTo>
                  <a:lnTo>
                    <a:pt x="228155" y="60807"/>
                  </a:lnTo>
                  <a:lnTo>
                    <a:pt x="217512" y="51600"/>
                  </a:lnTo>
                  <a:lnTo>
                    <a:pt x="213829" y="50393"/>
                  </a:lnTo>
                  <a:lnTo>
                    <a:pt x="215734" y="44805"/>
                  </a:lnTo>
                  <a:lnTo>
                    <a:pt x="219532" y="46570"/>
                  </a:lnTo>
                  <a:lnTo>
                    <a:pt x="223012" y="46050"/>
                  </a:lnTo>
                  <a:lnTo>
                    <a:pt x="223951" y="46151"/>
                  </a:lnTo>
                  <a:lnTo>
                    <a:pt x="622795" y="46202"/>
                  </a:lnTo>
                  <a:lnTo>
                    <a:pt x="673417" y="65189"/>
                  </a:lnTo>
                  <a:lnTo>
                    <a:pt x="690587" y="101930"/>
                  </a:lnTo>
                  <a:lnTo>
                    <a:pt x="691540" y="378320"/>
                  </a:lnTo>
                  <a:lnTo>
                    <a:pt x="690206" y="381673"/>
                  </a:lnTo>
                  <a:lnTo>
                    <a:pt x="695744" y="383476"/>
                  </a:lnTo>
                  <a:lnTo>
                    <a:pt x="697064" y="380504"/>
                  </a:lnTo>
                  <a:lnTo>
                    <a:pt x="725157" y="352767"/>
                  </a:lnTo>
                  <a:lnTo>
                    <a:pt x="734072" y="344093"/>
                  </a:lnTo>
                  <a:lnTo>
                    <a:pt x="737679" y="340626"/>
                  </a:lnTo>
                  <a:lnTo>
                    <a:pt x="739165" y="336918"/>
                  </a:lnTo>
                  <a:close/>
                </a:path>
                <a:path w="828675" h="948055">
                  <a:moveTo>
                    <a:pt x="828675" y="540029"/>
                  </a:moveTo>
                  <a:lnTo>
                    <a:pt x="823468" y="535508"/>
                  </a:lnTo>
                  <a:lnTo>
                    <a:pt x="717969" y="429780"/>
                  </a:lnTo>
                  <a:lnTo>
                    <a:pt x="715238" y="430199"/>
                  </a:lnTo>
                  <a:lnTo>
                    <a:pt x="345198" y="800417"/>
                  </a:lnTo>
                  <a:lnTo>
                    <a:pt x="457720" y="912926"/>
                  </a:lnTo>
                  <a:lnTo>
                    <a:pt x="823760" y="546938"/>
                  </a:lnTo>
                  <a:lnTo>
                    <a:pt x="828675" y="542785"/>
                  </a:lnTo>
                  <a:lnTo>
                    <a:pt x="828675" y="540029"/>
                  </a:lnTo>
                  <a:close/>
                </a:path>
              </a:pathLst>
            </a:custGeom>
            <a:solidFill>
              <a:srgbClr val="F58220"/>
            </a:solidFill>
          </p:spPr>
          <p:txBody>
            <a:bodyPr wrap="square" lIns="0" tIns="0" rIns="0" bIns="0" rtlCol="0"/>
            <a:lstStyle/>
            <a:p>
              <a:endParaRPr sz="1013" dirty="0"/>
            </a:p>
          </p:txBody>
        </p:sp>
        <p:pic>
          <p:nvPicPr>
            <p:cNvPr id="8" name="object 5">
              <a:extLst>
                <a:ext uri="{FF2B5EF4-FFF2-40B4-BE49-F238E27FC236}">
                  <a16:creationId xmlns:a16="http://schemas.microsoft.com/office/drawing/2014/main" id="{519F182B-4E19-4DF3-932D-187A3C58150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713862" y="2594594"/>
              <a:ext cx="153606" cy="157099"/>
            </a:xfrm>
            <a:prstGeom prst="rect">
              <a:avLst/>
            </a:prstGeom>
          </p:spPr>
        </p:pic>
        <p:sp>
          <p:nvSpPr>
            <p:cNvPr id="9" name="object 6">
              <a:extLst>
                <a:ext uri="{FF2B5EF4-FFF2-40B4-BE49-F238E27FC236}">
                  <a16:creationId xmlns:a16="http://schemas.microsoft.com/office/drawing/2014/main" id="{E2BE4BDD-A41D-482F-ADC3-43C2FDF3C08C}"/>
                </a:ext>
              </a:extLst>
            </p:cNvPr>
            <p:cNvSpPr/>
            <p:nvPr/>
          </p:nvSpPr>
          <p:spPr>
            <a:xfrm>
              <a:off x="1560606" y="2208354"/>
              <a:ext cx="478790" cy="38735"/>
            </a:xfrm>
            <a:custGeom>
              <a:avLst/>
              <a:gdLst/>
              <a:ahLst/>
              <a:cxnLst/>
              <a:rect l="l" t="t" r="r" b="b"/>
              <a:pathLst>
                <a:path w="478789" h="38735">
                  <a:moveTo>
                    <a:pt x="475660" y="38345"/>
                  </a:moveTo>
                  <a:lnTo>
                    <a:pt x="461546" y="38345"/>
                  </a:lnTo>
                  <a:lnTo>
                    <a:pt x="475386" y="38430"/>
                  </a:lnTo>
                  <a:lnTo>
                    <a:pt x="475660" y="38345"/>
                  </a:lnTo>
                  <a:close/>
                </a:path>
                <a:path w="478789" h="38735">
                  <a:moveTo>
                    <a:pt x="1651" y="0"/>
                  </a:moveTo>
                  <a:lnTo>
                    <a:pt x="0" y="2209"/>
                  </a:lnTo>
                  <a:lnTo>
                    <a:pt x="241" y="12941"/>
                  </a:lnTo>
                  <a:lnTo>
                    <a:pt x="114" y="19392"/>
                  </a:lnTo>
                  <a:lnTo>
                    <a:pt x="114" y="38366"/>
                  </a:lnTo>
                  <a:lnTo>
                    <a:pt x="432028" y="38366"/>
                  </a:lnTo>
                  <a:lnTo>
                    <a:pt x="475660" y="38345"/>
                  </a:lnTo>
                  <a:lnTo>
                    <a:pt x="478218" y="37553"/>
                  </a:lnTo>
                  <a:lnTo>
                    <a:pt x="478142" y="1993"/>
                  </a:lnTo>
                  <a:lnTo>
                    <a:pt x="476499" y="330"/>
                  </a:lnTo>
                  <a:lnTo>
                    <a:pt x="469845" y="317"/>
                  </a:lnTo>
                  <a:lnTo>
                    <a:pt x="8204" y="317"/>
                  </a:lnTo>
                  <a:lnTo>
                    <a:pt x="1651" y="0"/>
                  </a:lnTo>
                  <a:close/>
                </a:path>
                <a:path w="478789" h="38735">
                  <a:moveTo>
                    <a:pt x="476186" y="12"/>
                  </a:moveTo>
                  <a:lnTo>
                    <a:pt x="470052" y="330"/>
                  </a:lnTo>
                  <a:lnTo>
                    <a:pt x="476499" y="330"/>
                  </a:lnTo>
                  <a:lnTo>
                    <a:pt x="476186" y="12"/>
                  </a:lnTo>
                  <a:close/>
                </a:path>
                <a:path w="478789" h="38735">
                  <a:moveTo>
                    <a:pt x="467982" y="203"/>
                  </a:moveTo>
                  <a:lnTo>
                    <a:pt x="10274" y="203"/>
                  </a:lnTo>
                  <a:lnTo>
                    <a:pt x="8204" y="317"/>
                  </a:lnTo>
                  <a:lnTo>
                    <a:pt x="469845" y="317"/>
                  </a:lnTo>
                  <a:lnTo>
                    <a:pt x="467982" y="203"/>
                  </a:lnTo>
                  <a:close/>
                </a:path>
              </a:pathLst>
            </a:custGeom>
            <a:solidFill>
              <a:srgbClr val="F58220"/>
            </a:solidFill>
          </p:spPr>
          <p:txBody>
            <a:bodyPr wrap="square" lIns="0" tIns="0" rIns="0" bIns="0" rtlCol="0"/>
            <a:lstStyle/>
            <a:p>
              <a:endParaRPr sz="1013" dirty="0"/>
            </a:p>
          </p:txBody>
        </p:sp>
        <p:pic>
          <p:nvPicPr>
            <p:cNvPr id="10" name="object 7">
              <a:extLst>
                <a:ext uri="{FF2B5EF4-FFF2-40B4-BE49-F238E27FC236}">
                  <a16:creationId xmlns:a16="http://schemas.microsoft.com/office/drawing/2014/main" id="{BABF3512-125F-4A52-8567-8ECF1F1B6675}"/>
                </a:ext>
              </a:extLst>
            </p:cNvPr>
            <p:cNvPicPr/>
            <p:nvPr/>
          </p:nvPicPr>
          <p:blipFill>
            <a:blip r:embed="rId3" cstate="screen">
              <a:extLst>
                <a:ext uri="{28A0092B-C50C-407E-A947-70E740481C1C}">
                  <a14:useLocalDpi xmlns:a14="http://schemas.microsoft.com/office/drawing/2010/main"/>
                </a:ext>
              </a:extLst>
            </a:blip>
            <a:stretch>
              <a:fillRect/>
            </a:stretch>
          </p:blipFill>
          <p:spPr>
            <a:xfrm>
              <a:off x="1943044" y="2485801"/>
              <a:ext cx="221270" cy="239979"/>
            </a:xfrm>
            <a:prstGeom prst="rect">
              <a:avLst/>
            </a:prstGeom>
          </p:spPr>
        </p:pic>
        <p:sp>
          <p:nvSpPr>
            <p:cNvPr id="11" name="object 8">
              <a:extLst>
                <a:ext uri="{FF2B5EF4-FFF2-40B4-BE49-F238E27FC236}">
                  <a16:creationId xmlns:a16="http://schemas.microsoft.com/office/drawing/2014/main" id="{B1E84E79-B361-4D10-9A46-2570E701D715}"/>
                </a:ext>
              </a:extLst>
            </p:cNvPr>
            <p:cNvSpPr/>
            <p:nvPr/>
          </p:nvSpPr>
          <p:spPr>
            <a:xfrm>
              <a:off x="1560499" y="1901634"/>
              <a:ext cx="479425" cy="538480"/>
            </a:xfrm>
            <a:custGeom>
              <a:avLst/>
              <a:gdLst/>
              <a:ahLst/>
              <a:cxnLst/>
              <a:rect l="l" t="t" r="r" b="b"/>
              <a:pathLst>
                <a:path w="479425" h="538480">
                  <a:moveTo>
                    <a:pt x="239852" y="400735"/>
                  </a:moveTo>
                  <a:lnTo>
                    <a:pt x="8572" y="400850"/>
                  </a:lnTo>
                  <a:lnTo>
                    <a:pt x="1828" y="400545"/>
                  </a:lnTo>
                  <a:lnTo>
                    <a:pt x="127" y="402691"/>
                  </a:lnTo>
                  <a:lnTo>
                    <a:pt x="254" y="438759"/>
                  </a:lnTo>
                  <a:lnTo>
                    <a:pt x="393" y="438924"/>
                  </a:lnTo>
                  <a:lnTo>
                    <a:pt x="119291" y="438937"/>
                  </a:lnTo>
                  <a:lnTo>
                    <a:pt x="239852" y="438823"/>
                  </a:lnTo>
                  <a:lnTo>
                    <a:pt x="239852" y="400735"/>
                  </a:lnTo>
                  <a:close/>
                </a:path>
                <a:path w="479425" h="538480">
                  <a:moveTo>
                    <a:pt x="240284" y="537375"/>
                  </a:moveTo>
                  <a:lnTo>
                    <a:pt x="239610" y="524548"/>
                  </a:lnTo>
                  <a:lnTo>
                    <a:pt x="239890" y="517867"/>
                  </a:lnTo>
                  <a:lnTo>
                    <a:pt x="239877" y="499376"/>
                  </a:lnTo>
                  <a:lnTo>
                    <a:pt x="2362" y="499287"/>
                  </a:lnTo>
                  <a:lnTo>
                    <a:pt x="0" y="501269"/>
                  </a:lnTo>
                  <a:lnTo>
                    <a:pt x="406" y="513994"/>
                  </a:lnTo>
                  <a:lnTo>
                    <a:pt x="190" y="521589"/>
                  </a:lnTo>
                  <a:lnTo>
                    <a:pt x="254" y="538162"/>
                  </a:lnTo>
                  <a:lnTo>
                    <a:pt x="393" y="538314"/>
                  </a:lnTo>
                  <a:lnTo>
                    <a:pt x="120065" y="538327"/>
                  </a:lnTo>
                  <a:lnTo>
                    <a:pt x="237070" y="538403"/>
                  </a:lnTo>
                  <a:lnTo>
                    <a:pt x="240284" y="537375"/>
                  </a:lnTo>
                  <a:close/>
                </a:path>
                <a:path w="479425" h="538480">
                  <a:moveTo>
                    <a:pt x="478345" y="230479"/>
                  </a:moveTo>
                  <a:lnTo>
                    <a:pt x="478332" y="215239"/>
                  </a:lnTo>
                  <a:lnTo>
                    <a:pt x="478320" y="194919"/>
                  </a:lnTo>
                  <a:lnTo>
                    <a:pt x="478294" y="193649"/>
                  </a:lnTo>
                  <a:lnTo>
                    <a:pt x="247142" y="193649"/>
                  </a:lnTo>
                  <a:lnTo>
                    <a:pt x="247142" y="194919"/>
                  </a:lnTo>
                  <a:lnTo>
                    <a:pt x="246151" y="194919"/>
                  </a:lnTo>
                  <a:lnTo>
                    <a:pt x="246151" y="215239"/>
                  </a:lnTo>
                  <a:lnTo>
                    <a:pt x="245999" y="215239"/>
                  </a:lnTo>
                  <a:lnTo>
                    <a:pt x="245999" y="230479"/>
                  </a:lnTo>
                  <a:lnTo>
                    <a:pt x="247078" y="230479"/>
                  </a:lnTo>
                  <a:lnTo>
                    <a:pt x="247078" y="231749"/>
                  </a:lnTo>
                  <a:lnTo>
                    <a:pt x="478345" y="231749"/>
                  </a:lnTo>
                  <a:lnTo>
                    <a:pt x="478345" y="230479"/>
                  </a:lnTo>
                  <a:close/>
                </a:path>
                <a:path w="479425" h="538480">
                  <a:moveTo>
                    <a:pt x="478688" y="128701"/>
                  </a:moveTo>
                  <a:lnTo>
                    <a:pt x="478155" y="116332"/>
                  </a:lnTo>
                  <a:lnTo>
                    <a:pt x="478383" y="110109"/>
                  </a:lnTo>
                  <a:lnTo>
                    <a:pt x="478358" y="91935"/>
                  </a:lnTo>
                  <a:lnTo>
                    <a:pt x="254965" y="92024"/>
                  </a:lnTo>
                  <a:lnTo>
                    <a:pt x="248196" y="91732"/>
                  </a:lnTo>
                  <a:lnTo>
                    <a:pt x="245795" y="93891"/>
                  </a:lnTo>
                  <a:lnTo>
                    <a:pt x="246303" y="106438"/>
                  </a:lnTo>
                  <a:lnTo>
                    <a:pt x="246062" y="113588"/>
                  </a:lnTo>
                  <a:lnTo>
                    <a:pt x="246113" y="130822"/>
                  </a:lnTo>
                  <a:lnTo>
                    <a:pt x="362242" y="130835"/>
                  </a:lnTo>
                  <a:lnTo>
                    <a:pt x="476275" y="130987"/>
                  </a:lnTo>
                  <a:lnTo>
                    <a:pt x="478688" y="128701"/>
                  </a:lnTo>
                  <a:close/>
                </a:path>
                <a:path w="479425" h="538480">
                  <a:moveTo>
                    <a:pt x="478878" y="2184"/>
                  </a:moveTo>
                  <a:lnTo>
                    <a:pt x="476313" y="0"/>
                  </a:lnTo>
                  <a:lnTo>
                    <a:pt x="361708" y="203"/>
                  </a:lnTo>
                  <a:lnTo>
                    <a:pt x="248208" y="76"/>
                  </a:lnTo>
                  <a:lnTo>
                    <a:pt x="245643" y="1816"/>
                  </a:lnTo>
                  <a:lnTo>
                    <a:pt x="246380" y="14846"/>
                  </a:lnTo>
                  <a:lnTo>
                    <a:pt x="246062" y="21767"/>
                  </a:lnTo>
                  <a:lnTo>
                    <a:pt x="246176" y="38354"/>
                  </a:lnTo>
                  <a:lnTo>
                    <a:pt x="476173" y="38506"/>
                  </a:lnTo>
                  <a:lnTo>
                    <a:pt x="478599" y="36398"/>
                  </a:lnTo>
                  <a:lnTo>
                    <a:pt x="478028" y="16205"/>
                  </a:lnTo>
                  <a:lnTo>
                    <a:pt x="478878" y="2184"/>
                  </a:lnTo>
                  <a:close/>
                </a:path>
              </a:pathLst>
            </a:custGeom>
            <a:solidFill>
              <a:srgbClr val="F58220"/>
            </a:solidFill>
          </p:spPr>
          <p:txBody>
            <a:bodyPr wrap="square" lIns="0" tIns="0" rIns="0" bIns="0" rtlCol="0"/>
            <a:lstStyle/>
            <a:p>
              <a:endParaRPr sz="1013" dirty="0"/>
            </a:p>
          </p:txBody>
        </p:sp>
      </p:grpSp>
      <p:sp>
        <p:nvSpPr>
          <p:cNvPr id="12" name="object 19">
            <a:extLst>
              <a:ext uri="{FF2B5EF4-FFF2-40B4-BE49-F238E27FC236}">
                <a16:creationId xmlns:a16="http://schemas.microsoft.com/office/drawing/2014/main" id="{1B62CEA9-23F8-40C1-BD54-FEF8313878B9}"/>
              </a:ext>
            </a:extLst>
          </p:cNvPr>
          <p:cNvSpPr/>
          <p:nvPr/>
        </p:nvSpPr>
        <p:spPr>
          <a:xfrm>
            <a:off x="4529912" y="2189351"/>
            <a:ext cx="26352" cy="2511238"/>
          </a:xfrm>
          <a:custGeom>
            <a:avLst/>
            <a:gdLst/>
            <a:ahLst/>
            <a:cxnLst/>
            <a:rect l="l" t="t" r="r" b="b"/>
            <a:pathLst>
              <a:path h="3911600">
                <a:moveTo>
                  <a:pt x="0" y="0"/>
                </a:moveTo>
                <a:lnTo>
                  <a:pt x="0" y="3911600"/>
                </a:lnTo>
              </a:path>
            </a:pathLst>
          </a:custGeom>
          <a:ln w="12700">
            <a:solidFill>
              <a:srgbClr val="F58220"/>
            </a:solidFill>
          </a:ln>
        </p:spPr>
        <p:txBody>
          <a:bodyPr wrap="square" lIns="0" tIns="0" rIns="0" bIns="0" rtlCol="0"/>
          <a:lstStyle/>
          <a:p>
            <a:endParaRPr sz="1013" dirty="0"/>
          </a:p>
        </p:txBody>
      </p:sp>
      <p:sp>
        <p:nvSpPr>
          <p:cNvPr id="2" name="Rectangle 1">
            <a:extLst>
              <a:ext uri="{FF2B5EF4-FFF2-40B4-BE49-F238E27FC236}">
                <a16:creationId xmlns:a16="http://schemas.microsoft.com/office/drawing/2014/main" id="{6B9A9AD6-4B2A-4837-A2EE-5C2832EB491B}"/>
              </a:ext>
            </a:extLst>
          </p:cNvPr>
          <p:cNvSpPr/>
          <p:nvPr/>
        </p:nvSpPr>
        <p:spPr>
          <a:xfrm>
            <a:off x="1744540" y="3277105"/>
            <a:ext cx="2735461" cy="1426096"/>
          </a:xfrm>
          <a:prstGeom prst="rect">
            <a:avLst/>
          </a:prstGeom>
        </p:spPr>
        <p:txBody>
          <a:bodyPr wrap="square">
            <a:spAutoFit/>
          </a:bodyPr>
          <a:lstStyle/>
          <a:p>
            <a:r>
              <a:rPr lang="en-ZA" sz="788" dirty="0">
                <a:latin typeface="Gill Sans MT" panose="020B0502020104020203" pitchFamily="34" charset="0"/>
                <a:cs typeface="Arial" panose="020B0604020202020204" pitchFamily="34" charset="0"/>
              </a:rPr>
              <a:t> </a:t>
            </a:r>
            <a:r>
              <a:rPr lang="en-ZA" sz="788" b="1" dirty="0">
                <a:latin typeface="Gill Sans MT" panose="020B0502020104020203" pitchFamily="34" charset="0"/>
                <a:cs typeface="Arial" panose="020B0604020202020204" pitchFamily="34" charset="0"/>
              </a:rPr>
              <a:t>Legislative mandate </a:t>
            </a:r>
            <a:endParaRPr lang="en-ZA" sz="788" dirty="0">
              <a:latin typeface="Gill Sans MT" panose="020B0502020104020203" pitchFamily="34" charset="0"/>
              <a:cs typeface="Arial" panose="020B0604020202020204" pitchFamily="34" charset="0"/>
            </a:endParaRPr>
          </a:p>
          <a:p>
            <a:endParaRPr lang="en-ZA" sz="788" dirty="0">
              <a:latin typeface="Gill Sans MT" panose="020B0502020104020203" pitchFamily="34" charset="0"/>
              <a:cs typeface="Arial" panose="020B0604020202020204" pitchFamily="34" charset="0"/>
            </a:endParaRPr>
          </a:p>
          <a:p>
            <a:pPr algn="just"/>
            <a:r>
              <a:rPr lang="en-ZA" sz="788" dirty="0">
                <a:latin typeface="Gill Sans MT" panose="020B0502020104020203" pitchFamily="34" charset="0"/>
                <a:cs typeface="Arial" panose="020B0604020202020204" pitchFamily="34" charset="0"/>
              </a:rPr>
              <a:t>Tourism Act, 2014 (Act No.3 of 2014) aims to promote the practise of responsible tourism for the benefit of the Republic and for the enjoyment of all its residents and foreign visitors; provides for the effective domestic and international marketing of South Africa as a tourist destination; promotes quality tourism products and services; promotes growth in and development of the tourism sector, and enhances cooperation and coordination between all spheres of government in developing and managing tourism</a:t>
            </a:r>
            <a:r>
              <a:rPr lang="en-ZA" sz="788" dirty="0">
                <a:latin typeface="Gill Sans MT" panose="020B0502020104020203" pitchFamily="34" charset="0"/>
              </a:rPr>
              <a:t>.</a:t>
            </a:r>
          </a:p>
        </p:txBody>
      </p:sp>
      <p:grpSp>
        <p:nvGrpSpPr>
          <p:cNvPr id="13" name="object 9">
            <a:extLst>
              <a:ext uri="{FF2B5EF4-FFF2-40B4-BE49-F238E27FC236}">
                <a16:creationId xmlns:a16="http://schemas.microsoft.com/office/drawing/2014/main" id="{8F95F0E9-DAAF-4D8E-93DE-482E41392D07}"/>
              </a:ext>
            </a:extLst>
          </p:cNvPr>
          <p:cNvGrpSpPr/>
          <p:nvPr/>
        </p:nvGrpSpPr>
        <p:grpSpPr>
          <a:xfrm>
            <a:off x="1328320" y="3155037"/>
            <a:ext cx="411837" cy="547926"/>
            <a:chOff x="6626662" y="3149542"/>
            <a:chExt cx="732155" cy="974090"/>
          </a:xfrm>
        </p:grpSpPr>
        <p:sp>
          <p:nvSpPr>
            <p:cNvPr id="14" name="object 10">
              <a:extLst>
                <a:ext uri="{FF2B5EF4-FFF2-40B4-BE49-F238E27FC236}">
                  <a16:creationId xmlns:a16="http://schemas.microsoft.com/office/drawing/2014/main" id="{111DFEC5-0E79-44FF-AA68-AF707C154D46}"/>
                </a:ext>
              </a:extLst>
            </p:cNvPr>
            <p:cNvSpPr/>
            <p:nvPr/>
          </p:nvSpPr>
          <p:spPr>
            <a:xfrm>
              <a:off x="6626656" y="3149549"/>
              <a:ext cx="732155" cy="974090"/>
            </a:xfrm>
            <a:custGeom>
              <a:avLst/>
              <a:gdLst/>
              <a:ahLst/>
              <a:cxnLst/>
              <a:rect l="l" t="t" r="r" b="b"/>
              <a:pathLst>
                <a:path w="732154" h="974089">
                  <a:moveTo>
                    <a:pt x="483704" y="194144"/>
                  </a:moveTo>
                  <a:lnTo>
                    <a:pt x="443738" y="194094"/>
                  </a:lnTo>
                  <a:lnTo>
                    <a:pt x="366052" y="194144"/>
                  </a:lnTo>
                  <a:lnTo>
                    <a:pt x="483704" y="194144"/>
                  </a:lnTo>
                  <a:close/>
                </a:path>
                <a:path w="732154" h="974089">
                  <a:moveTo>
                    <a:pt x="585431" y="410349"/>
                  </a:moveTo>
                  <a:lnTo>
                    <a:pt x="560616" y="388569"/>
                  </a:lnTo>
                  <a:lnTo>
                    <a:pt x="370649" y="388607"/>
                  </a:lnTo>
                  <a:lnTo>
                    <a:pt x="358114" y="390512"/>
                  </a:lnTo>
                  <a:lnTo>
                    <a:pt x="348564" y="395833"/>
                  </a:lnTo>
                  <a:lnTo>
                    <a:pt x="342519" y="404063"/>
                  </a:lnTo>
                  <a:lnTo>
                    <a:pt x="340563" y="414655"/>
                  </a:lnTo>
                  <a:lnTo>
                    <a:pt x="342836" y="424967"/>
                  </a:lnTo>
                  <a:lnTo>
                    <a:pt x="348869" y="432879"/>
                  </a:lnTo>
                  <a:lnTo>
                    <a:pt x="358203" y="437934"/>
                  </a:lnTo>
                  <a:lnTo>
                    <a:pt x="370382" y="439750"/>
                  </a:lnTo>
                  <a:lnTo>
                    <a:pt x="462775" y="439724"/>
                  </a:lnTo>
                  <a:lnTo>
                    <a:pt x="559904" y="439623"/>
                  </a:lnTo>
                  <a:lnTo>
                    <a:pt x="585431" y="410349"/>
                  </a:lnTo>
                  <a:close/>
                </a:path>
                <a:path w="732154" h="974089">
                  <a:moveTo>
                    <a:pt x="585800" y="608215"/>
                  </a:moveTo>
                  <a:lnTo>
                    <a:pt x="371411" y="583057"/>
                  </a:lnTo>
                  <a:lnTo>
                    <a:pt x="358635" y="584822"/>
                  </a:lnTo>
                  <a:lnTo>
                    <a:pt x="348957" y="589851"/>
                  </a:lnTo>
                  <a:lnTo>
                    <a:pt x="342798" y="597789"/>
                  </a:lnTo>
                  <a:lnTo>
                    <a:pt x="340563" y="608253"/>
                  </a:lnTo>
                  <a:lnTo>
                    <a:pt x="342633" y="619010"/>
                  </a:lnTo>
                  <a:lnTo>
                    <a:pt x="348856" y="627176"/>
                  </a:lnTo>
                  <a:lnTo>
                    <a:pt x="358775" y="632371"/>
                  </a:lnTo>
                  <a:lnTo>
                    <a:pt x="371970" y="634199"/>
                  </a:lnTo>
                  <a:lnTo>
                    <a:pt x="463169" y="634199"/>
                  </a:lnTo>
                  <a:lnTo>
                    <a:pt x="557923" y="634098"/>
                  </a:lnTo>
                  <a:lnTo>
                    <a:pt x="585800" y="608215"/>
                  </a:lnTo>
                  <a:close/>
                </a:path>
                <a:path w="732154" h="974089">
                  <a:moveTo>
                    <a:pt x="585812" y="802957"/>
                  </a:moveTo>
                  <a:lnTo>
                    <a:pt x="556539" y="777532"/>
                  </a:lnTo>
                  <a:lnTo>
                    <a:pt x="463003" y="777494"/>
                  </a:lnTo>
                  <a:lnTo>
                    <a:pt x="370649" y="777519"/>
                  </a:lnTo>
                  <a:lnTo>
                    <a:pt x="358038" y="779386"/>
                  </a:lnTo>
                  <a:lnTo>
                    <a:pt x="348500" y="784618"/>
                  </a:lnTo>
                  <a:lnTo>
                    <a:pt x="342519" y="792759"/>
                  </a:lnTo>
                  <a:lnTo>
                    <a:pt x="340575" y="803376"/>
                  </a:lnTo>
                  <a:lnTo>
                    <a:pt x="342861" y="813650"/>
                  </a:lnTo>
                  <a:lnTo>
                    <a:pt x="348919" y="821601"/>
                  </a:lnTo>
                  <a:lnTo>
                    <a:pt x="358292" y="826744"/>
                  </a:lnTo>
                  <a:lnTo>
                    <a:pt x="370497" y="828573"/>
                  </a:lnTo>
                  <a:lnTo>
                    <a:pt x="556387" y="828560"/>
                  </a:lnTo>
                  <a:lnTo>
                    <a:pt x="568528" y="826668"/>
                  </a:lnTo>
                  <a:lnTo>
                    <a:pt x="577811" y="821410"/>
                  </a:lnTo>
                  <a:lnTo>
                    <a:pt x="583742" y="813320"/>
                  </a:lnTo>
                  <a:lnTo>
                    <a:pt x="585812" y="802957"/>
                  </a:lnTo>
                  <a:close/>
                </a:path>
                <a:path w="732154" h="974089">
                  <a:moveTo>
                    <a:pt x="586638" y="180162"/>
                  </a:moveTo>
                  <a:lnTo>
                    <a:pt x="586536" y="103403"/>
                  </a:lnTo>
                  <a:lnTo>
                    <a:pt x="586498" y="99898"/>
                  </a:lnTo>
                  <a:lnTo>
                    <a:pt x="586295" y="78320"/>
                  </a:lnTo>
                  <a:lnTo>
                    <a:pt x="584263" y="65163"/>
                  </a:lnTo>
                  <a:lnTo>
                    <a:pt x="578523" y="56095"/>
                  </a:lnTo>
                  <a:lnTo>
                    <a:pt x="569480" y="51117"/>
                  </a:lnTo>
                  <a:lnTo>
                    <a:pt x="568998" y="50850"/>
                  </a:lnTo>
                  <a:lnTo>
                    <a:pt x="558114" y="49453"/>
                  </a:lnTo>
                  <a:lnTo>
                    <a:pt x="555637" y="49136"/>
                  </a:lnTo>
                  <a:lnTo>
                    <a:pt x="534695" y="49098"/>
                  </a:lnTo>
                  <a:lnTo>
                    <a:pt x="534695" y="103454"/>
                  </a:lnTo>
                  <a:lnTo>
                    <a:pt x="534416" y="114757"/>
                  </a:lnTo>
                  <a:lnTo>
                    <a:pt x="534123" y="129476"/>
                  </a:lnTo>
                  <a:lnTo>
                    <a:pt x="534098" y="164465"/>
                  </a:lnTo>
                  <a:lnTo>
                    <a:pt x="534403" y="181470"/>
                  </a:lnTo>
                  <a:lnTo>
                    <a:pt x="534631" y="191160"/>
                  </a:lnTo>
                  <a:lnTo>
                    <a:pt x="531228" y="194398"/>
                  </a:lnTo>
                  <a:lnTo>
                    <a:pt x="366052" y="194144"/>
                  </a:lnTo>
                  <a:lnTo>
                    <a:pt x="288975" y="194081"/>
                  </a:lnTo>
                  <a:lnTo>
                    <a:pt x="200977" y="194487"/>
                  </a:lnTo>
                  <a:lnTo>
                    <a:pt x="197358" y="191046"/>
                  </a:lnTo>
                  <a:lnTo>
                    <a:pt x="197688" y="180162"/>
                  </a:lnTo>
                  <a:lnTo>
                    <a:pt x="198018" y="164465"/>
                  </a:lnTo>
                  <a:lnTo>
                    <a:pt x="198005" y="129476"/>
                  </a:lnTo>
                  <a:lnTo>
                    <a:pt x="197739" y="112585"/>
                  </a:lnTo>
                  <a:lnTo>
                    <a:pt x="197561" y="103403"/>
                  </a:lnTo>
                  <a:lnTo>
                    <a:pt x="200799" y="100012"/>
                  </a:lnTo>
                  <a:lnTo>
                    <a:pt x="259918" y="100342"/>
                  </a:lnTo>
                  <a:lnTo>
                    <a:pt x="309714" y="100228"/>
                  </a:lnTo>
                  <a:lnTo>
                    <a:pt x="311848" y="100012"/>
                  </a:lnTo>
                  <a:lnTo>
                    <a:pt x="323735" y="98806"/>
                  </a:lnTo>
                  <a:lnTo>
                    <a:pt x="333400" y="94132"/>
                  </a:lnTo>
                  <a:lnTo>
                    <a:pt x="339610" y="85496"/>
                  </a:lnTo>
                  <a:lnTo>
                    <a:pt x="343293" y="72174"/>
                  </a:lnTo>
                  <a:lnTo>
                    <a:pt x="346062" y="63855"/>
                  </a:lnTo>
                  <a:lnTo>
                    <a:pt x="351015" y="57264"/>
                  </a:lnTo>
                  <a:lnTo>
                    <a:pt x="357644" y="52857"/>
                  </a:lnTo>
                  <a:lnTo>
                    <a:pt x="365455" y="51117"/>
                  </a:lnTo>
                  <a:lnTo>
                    <a:pt x="373621" y="52501"/>
                  </a:lnTo>
                  <a:lnTo>
                    <a:pt x="380631" y="56832"/>
                  </a:lnTo>
                  <a:lnTo>
                    <a:pt x="385914" y="63563"/>
                  </a:lnTo>
                  <a:lnTo>
                    <a:pt x="388861" y="72186"/>
                  </a:lnTo>
                  <a:lnTo>
                    <a:pt x="392544" y="85521"/>
                  </a:lnTo>
                  <a:lnTo>
                    <a:pt x="398754" y="94132"/>
                  </a:lnTo>
                  <a:lnTo>
                    <a:pt x="408406" y="98806"/>
                  </a:lnTo>
                  <a:lnTo>
                    <a:pt x="422389" y="100228"/>
                  </a:lnTo>
                  <a:lnTo>
                    <a:pt x="471614" y="100368"/>
                  </a:lnTo>
                  <a:lnTo>
                    <a:pt x="531456" y="100126"/>
                  </a:lnTo>
                  <a:lnTo>
                    <a:pt x="534695" y="103454"/>
                  </a:lnTo>
                  <a:lnTo>
                    <a:pt x="534695" y="49098"/>
                  </a:lnTo>
                  <a:lnTo>
                    <a:pt x="502869" y="49009"/>
                  </a:lnTo>
                  <a:lnTo>
                    <a:pt x="440651" y="49453"/>
                  </a:lnTo>
                  <a:lnTo>
                    <a:pt x="440461" y="49339"/>
                  </a:lnTo>
                  <a:lnTo>
                    <a:pt x="435571" y="46494"/>
                  </a:lnTo>
                  <a:lnTo>
                    <a:pt x="430707" y="38023"/>
                  </a:lnTo>
                  <a:lnTo>
                    <a:pt x="418579" y="21526"/>
                  </a:lnTo>
                  <a:lnTo>
                    <a:pt x="403580" y="9486"/>
                  </a:lnTo>
                  <a:lnTo>
                    <a:pt x="385838" y="2209"/>
                  </a:lnTo>
                  <a:lnTo>
                    <a:pt x="365480" y="0"/>
                  </a:lnTo>
                  <a:lnTo>
                    <a:pt x="345287" y="2806"/>
                  </a:lnTo>
                  <a:lnTo>
                    <a:pt x="327660" y="10325"/>
                  </a:lnTo>
                  <a:lnTo>
                    <a:pt x="312864" y="22555"/>
                  </a:lnTo>
                  <a:lnTo>
                    <a:pt x="301117" y="39458"/>
                  </a:lnTo>
                  <a:lnTo>
                    <a:pt x="297167" y="46926"/>
                  </a:lnTo>
                  <a:lnTo>
                    <a:pt x="292519" y="49339"/>
                  </a:lnTo>
                  <a:lnTo>
                    <a:pt x="231648" y="49034"/>
                  </a:lnTo>
                  <a:lnTo>
                    <a:pt x="178892" y="49110"/>
                  </a:lnTo>
                  <a:lnTo>
                    <a:pt x="163614" y="50850"/>
                  </a:lnTo>
                  <a:lnTo>
                    <a:pt x="145567" y="94132"/>
                  </a:lnTo>
                  <a:lnTo>
                    <a:pt x="145440" y="163271"/>
                  </a:lnTo>
                  <a:lnTo>
                    <a:pt x="145567" y="194081"/>
                  </a:lnTo>
                  <a:lnTo>
                    <a:pt x="153555" y="238036"/>
                  </a:lnTo>
                  <a:lnTo>
                    <a:pt x="459714" y="245364"/>
                  </a:lnTo>
                  <a:lnTo>
                    <a:pt x="554570" y="245338"/>
                  </a:lnTo>
                  <a:lnTo>
                    <a:pt x="586320" y="215861"/>
                  </a:lnTo>
                  <a:lnTo>
                    <a:pt x="586524" y="194487"/>
                  </a:lnTo>
                  <a:lnTo>
                    <a:pt x="586638" y="180162"/>
                  </a:lnTo>
                  <a:close/>
                </a:path>
                <a:path w="732154" h="974089">
                  <a:moveTo>
                    <a:pt x="731913" y="561251"/>
                  </a:moveTo>
                  <a:lnTo>
                    <a:pt x="731850" y="175869"/>
                  </a:lnTo>
                  <a:lnTo>
                    <a:pt x="704367" y="145681"/>
                  </a:lnTo>
                  <a:lnTo>
                    <a:pt x="678916" y="144614"/>
                  </a:lnTo>
                  <a:lnTo>
                    <a:pt x="666191" y="145034"/>
                  </a:lnTo>
                  <a:lnTo>
                    <a:pt x="631913" y="169875"/>
                  </a:lnTo>
                  <a:lnTo>
                    <a:pt x="632955" y="178498"/>
                  </a:lnTo>
                  <a:lnTo>
                    <a:pt x="672934" y="197967"/>
                  </a:lnTo>
                  <a:lnTo>
                    <a:pt x="678421" y="200139"/>
                  </a:lnTo>
                  <a:lnTo>
                    <a:pt x="680440" y="205663"/>
                  </a:lnTo>
                  <a:lnTo>
                    <a:pt x="680732" y="216344"/>
                  </a:lnTo>
                  <a:lnTo>
                    <a:pt x="680732" y="922566"/>
                  </a:lnTo>
                  <a:lnTo>
                    <a:pt x="51371" y="922515"/>
                  </a:lnTo>
                  <a:lnTo>
                    <a:pt x="51396" y="205892"/>
                  </a:lnTo>
                  <a:lnTo>
                    <a:pt x="53035" y="199593"/>
                  </a:lnTo>
                  <a:lnTo>
                    <a:pt x="58801" y="197485"/>
                  </a:lnTo>
                  <a:lnTo>
                    <a:pt x="75933" y="197192"/>
                  </a:lnTo>
                  <a:lnTo>
                    <a:pt x="78244" y="196723"/>
                  </a:lnTo>
                  <a:lnTo>
                    <a:pt x="87249" y="193281"/>
                  </a:lnTo>
                  <a:lnTo>
                    <a:pt x="94322" y="187388"/>
                  </a:lnTo>
                  <a:lnTo>
                    <a:pt x="98869" y="179743"/>
                  </a:lnTo>
                  <a:lnTo>
                    <a:pt x="100317" y="171030"/>
                  </a:lnTo>
                  <a:lnTo>
                    <a:pt x="98450" y="162102"/>
                  </a:lnTo>
                  <a:lnTo>
                    <a:pt x="63842" y="145059"/>
                  </a:lnTo>
                  <a:lnTo>
                    <a:pt x="50228" y="144627"/>
                  </a:lnTo>
                  <a:lnTo>
                    <a:pt x="36614" y="145046"/>
                  </a:lnTo>
                  <a:lnTo>
                    <a:pt x="495" y="170002"/>
                  </a:lnTo>
                  <a:lnTo>
                    <a:pt x="0" y="174701"/>
                  </a:lnTo>
                  <a:lnTo>
                    <a:pt x="203" y="179476"/>
                  </a:lnTo>
                  <a:lnTo>
                    <a:pt x="203" y="939571"/>
                  </a:lnTo>
                  <a:lnTo>
                    <a:pt x="1879" y="955827"/>
                  </a:lnTo>
                  <a:lnTo>
                    <a:pt x="7480" y="966330"/>
                  </a:lnTo>
                  <a:lnTo>
                    <a:pt x="17919" y="971981"/>
                  </a:lnTo>
                  <a:lnTo>
                    <a:pt x="34061" y="973670"/>
                  </a:lnTo>
                  <a:lnTo>
                    <a:pt x="696912" y="973670"/>
                  </a:lnTo>
                  <a:lnTo>
                    <a:pt x="713930" y="972045"/>
                  </a:lnTo>
                  <a:lnTo>
                    <a:pt x="724674" y="966381"/>
                  </a:lnTo>
                  <a:lnTo>
                    <a:pt x="730275" y="955522"/>
                  </a:lnTo>
                  <a:lnTo>
                    <a:pt x="731888" y="938326"/>
                  </a:lnTo>
                  <a:lnTo>
                    <a:pt x="731913" y="561251"/>
                  </a:lnTo>
                  <a:close/>
                </a:path>
              </a:pathLst>
            </a:custGeom>
            <a:solidFill>
              <a:srgbClr val="CCAE6C"/>
            </a:solidFill>
          </p:spPr>
          <p:txBody>
            <a:bodyPr wrap="square" lIns="0" tIns="0" rIns="0" bIns="0" rtlCol="0"/>
            <a:lstStyle/>
            <a:p>
              <a:endParaRPr sz="1013" dirty="0"/>
            </a:p>
          </p:txBody>
        </p:sp>
        <p:pic>
          <p:nvPicPr>
            <p:cNvPr id="15" name="object 11">
              <a:extLst>
                <a:ext uri="{FF2B5EF4-FFF2-40B4-BE49-F238E27FC236}">
                  <a16:creationId xmlns:a16="http://schemas.microsoft.com/office/drawing/2014/main" id="{72AEF76C-B665-4769-883C-B7B9BE2EE1B7}"/>
                </a:ext>
              </a:extLst>
            </p:cNvPr>
            <p:cNvPicPr/>
            <p:nvPr/>
          </p:nvPicPr>
          <p:blipFill>
            <a:blip r:embed="rId4" cstate="screen">
              <a:extLst>
                <a:ext uri="{28A0092B-C50C-407E-A947-70E740481C1C}">
                  <a14:useLocalDpi xmlns:a14="http://schemas.microsoft.com/office/drawing/2010/main"/>
                </a:ext>
              </a:extLst>
            </a:blip>
            <a:stretch>
              <a:fillRect/>
            </a:stretch>
          </p:blipFill>
          <p:spPr>
            <a:xfrm>
              <a:off x="6773499" y="3466859"/>
              <a:ext cx="147026" cy="146537"/>
            </a:xfrm>
            <a:prstGeom prst="rect">
              <a:avLst/>
            </a:prstGeom>
          </p:spPr>
        </p:pic>
        <p:pic>
          <p:nvPicPr>
            <p:cNvPr id="16" name="object 12">
              <a:extLst>
                <a:ext uri="{FF2B5EF4-FFF2-40B4-BE49-F238E27FC236}">
                  <a16:creationId xmlns:a16="http://schemas.microsoft.com/office/drawing/2014/main" id="{C36F7A64-9D79-4C43-B310-0E202B70B7F4}"/>
                </a:ext>
              </a:extLst>
            </p:cNvPr>
            <p:cNvPicPr/>
            <p:nvPr/>
          </p:nvPicPr>
          <p:blipFill>
            <a:blip r:embed="rId5" cstate="screen">
              <a:extLst>
                <a:ext uri="{28A0092B-C50C-407E-A947-70E740481C1C}">
                  <a14:useLocalDpi xmlns:a14="http://schemas.microsoft.com/office/drawing/2010/main"/>
                </a:ext>
              </a:extLst>
            </a:blip>
            <a:stretch>
              <a:fillRect/>
            </a:stretch>
          </p:blipFill>
          <p:spPr>
            <a:xfrm>
              <a:off x="6772965" y="3661100"/>
              <a:ext cx="146749" cy="146476"/>
            </a:xfrm>
            <a:prstGeom prst="rect">
              <a:avLst/>
            </a:prstGeom>
          </p:spPr>
        </p:pic>
        <p:pic>
          <p:nvPicPr>
            <p:cNvPr id="17" name="object 13">
              <a:extLst>
                <a:ext uri="{FF2B5EF4-FFF2-40B4-BE49-F238E27FC236}">
                  <a16:creationId xmlns:a16="http://schemas.microsoft.com/office/drawing/2014/main" id="{DC73AFE7-7473-4F85-9602-05CA3EDB9C03}"/>
                </a:ext>
              </a:extLst>
            </p:cNvPr>
            <p:cNvPicPr/>
            <p:nvPr/>
          </p:nvPicPr>
          <p:blipFill>
            <a:blip r:embed="rId6" cstate="screen">
              <a:extLst>
                <a:ext uri="{28A0092B-C50C-407E-A947-70E740481C1C}">
                  <a14:useLocalDpi xmlns:a14="http://schemas.microsoft.com/office/drawing/2010/main"/>
                </a:ext>
              </a:extLst>
            </a:blip>
            <a:stretch>
              <a:fillRect/>
            </a:stretch>
          </p:blipFill>
          <p:spPr>
            <a:xfrm>
              <a:off x="6773478" y="3855887"/>
              <a:ext cx="146980" cy="146056"/>
            </a:xfrm>
            <a:prstGeom prst="rect">
              <a:avLst/>
            </a:prstGeom>
          </p:spPr>
        </p:pic>
      </p:grpSp>
      <p:sp>
        <p:nvSpPr>
          <p:cNvPr id="18" name="object 18">
            <a:extLst>
              <a:ext uri="{FF2B5EF4-FFF2-40B4-BE49-F238E27FC236}">
                <a16:creationId xmlns:a16="http://schemas.microsoft.com/office/drawing/2014/main" id="{015DCDD8-D0EB-484D-BD4A-A0298BC114E6}"/>
              </a:ext>
            </a:extLst>
          </p:cNvPr>
          <p:cNvSpPr txBox="1"/>
          <p:nvPr/>
        </p:nvSpPr>
        <p:spPr>
          <a:xfrm>
            <a:off x="5066369" y="2189351"/>
            <a:ext cx="2756283" cy="2470709"/>
          </a:xfrm>
          <a:prstGeom prst="rect">
            <a:avLst/>
          </a:prstGeom>
        </p:spPr>
        <p:txBody>
          <a:bodyPr vert="horz" wrap="square" lIns="0" tIns="7144" rIns="0" bIns="0" rtlCol="0">
            <a:spAutoFit/>
          </a:bodyPr>
          <a:lstStyle/>
          <a:p>
            <a:pPr>
              <a:lnSpc>
                <a:spcPct val="107000"/>
              </a:lnSpc>
              <a:spcAft>
                <a:spcPts val="450"/>
              </a:spcAft>
            </a:pPr>
            <a:r>
              <a:rPr lang="en-ZA" sz="731" dirty="0">
                <a:latin typeface="Gill Sans MT" panose="020B0502020104020203" pitchFamily="34" charset="0"/>
                <a:ea typeface="Calibri" panose="020F0502020204030204" pitchFamily="34" charset="0"/>
                <a:cs typeface="Times New Roman" panose="02020603050405020304" pitchFamily="18" charset="0"/>
              </a:rPr>
              <a:t> </a:t>
            </a:r>
            <a:r>
              <a:rPr lang="en-ZA" sz="731" b="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Policy mandate </a:t>
            </a:r>
            <a:endParaRPr lang="en-ZA" sz="731" dirty="0">
              <a:latin typeface="Gill Sans MT" panose="020B0502020104020203" pitchFamily="34" charset="0"/>
              <a:ea typeface="Calibri" panose="020F0502020204030204" pitchFamily="34" charset="0"/>
              <a:cs typeface="Times New Roman" panose="02020603050405020304" pitchFamily="18" charset="0"/>
            </a:endParaRPr>
          </a:p>
          <a:p>
            <a:pPr marL="149126" indent="-149126" algn="just">
              <a:lnSpc>
                <a:spcPct val="107000"/>
              </a:lnSpc>
              <a:buFont typeface="Symbol" panose="05050102010706020507" pitchFamily="18" charset="2"/>
              <a:buChar char=""/>
            </a:pPr>
            <a:r>
              <a:rPr lang="en-ZA" sz="73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The White Paper on the Development and Promotion of Tourism in South Africa, 1996, provides a framework and guidelines for tourism development and promotion in South.</a:t>
            </a:r>
            <a:endParaRPr lang="en-ZA" sz="731" dirty="0">
              <a:latin typeface="Gill Sans MT" panose="020B0502020104020203" pitchFamily="34" charset="0"/>
              <a:ea typeface="Calibri" panose="020F0502020204030204" pitchFamily="34" charset="0"/>
              <a:cs typeface="Times New Roman" panose="02020603050405020304" pitchFamily="18" charset="0"/>
            </a:endParaRPr>
          </a:p>
          <a:p>
            <a:pPr marL="149126" indent="-149126" algn="just">
              <a:lnSpc>
                <a:spcPct val="107000"/>
              </a:lnSpc>
              <a:buFont typeface="Symbol" panose="05050102010706020507" pitchFamily="18" charset="2"/>
              <a:buChar char=""/>
            </a:pPr>
            <a:r>
              <a:rPr lang="en-ZA" sz="73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The National Development Plan (NDP) is the 2030 vision for the country. It envisions rising employment, productivity and incomes as a way to ensure a long-term solution to achieve a reduction in inequality, an improvement in living standards and ensuring a dignified existence for all South Africans. The NDP recognises tourism as one of the main drivers of employment and economic growth.</a:t>
            </a:r>
            <a:endParaRPr lang="en-ZA" sz="731" dirty="0">
              <a:latin typeface="Gill Sans MT" panose="020B0502020104020203" pitchFamily="34" charset="0"/>
              <a:ea typeface="Calibri" panose="020F0502020204030204" pitchFamily="34" charset="0"/>
              <a:cs typeface="Times New Roman" panose="02020603050405020304" pitchFamily="18" charset="0"/>
            </a:endParaRPr>
          </a:p>
          <a:p>
            <a:pPr marL="149126" indent="-149126" algn="just">
              <a:lnSpc>
                <a:spcPct val="107000"/>
              </a:lnSpc>
              <a:buFont typeface="Symbol" panose="05050102010706020507" pitchFamily="18" charset="2"/>
              <a:buChar char=""/>
            </a:pPr>
            <a:r>
              <a:rPr lang="en-ZA" sz="73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The Re-imagined Industrial Strategy identifies tourism as one of the seven national priority sectors.</a:t>
            </a:r>
            <a:endParaRPr lang="en-ZA" sz="731" dirty="0">
              <a:latin typeface="Gill Sans MT" panose="020B0502020104020203" pitchFamily="34" charset="0"/>
              <a:ea typeface="Calibri" panose="020F0502020204030204" pitchFamily="34" charset="0"/>
              <a:cs typeface="Times New Roman" panose="02020603050405020304" pitchFamily="18" charset="0"/>
            </a:endParaRPr>
          </a:p>
          <a:p>
            <a:pPr marL="149126" indent="-149126" algn="just">
              <a:lnSpc>
                <a:spcPct val="107000"/>
              </a:lnSpc>
              <a:buFont typeface="Symbol" panose="05050102010706020507" pitchFamily="18" charset="2"/>
              <a:buChar char=""/>
            </a:pPr>
            <a:r>
              <a:rPr lang="en-ZA" sz="73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The National Tourism Sector Strategy (NTSS) guides the strategic development and growth on the tourism sector in pursuit of NDP targets.</a:t>
            </a:r>
            <a:endParaRPr lang="en-ZA" sz="731" dirty="0">
              <a:latin typeface="Gill Sans MT" panose="020B0502020104020203" pitchFamily="34" charset="0"/>
              <a:ea typeface="Calibri" panose="020F0502020204030204" pitchFamily="34" charset="0"/>
              <a:cs typeface="Times New Roman" panose="02020603050405020304" pitchFamily="18" charset="0"/>
            </a:endParaRPr>
          </a:p>
          <a:p>
            <a:pPr marL="149126" indent="-149126" algn="just">
              <a:lnSpc>
                <a:spcPct val="107000"/>
              </a:lnSpc>
              <a:buFont typeface="Symbol" panose="05050102010706020507" pitchFamily="18" charset="2"/>
              <a:buChar char=""/>
            </a:pPr>
            <a:r>
              <a:rPr lang="en-ZA" sz="731" dirty="0">
                <a:solidFill>
                  <a:srgbClr val="000000"/>
                </a:solidFill>
                <a:latin typeface="Gill Sans MT" panose="020B0502020104020203" pitchFamily="34" charset="0"/>
                <a:ea typeface="Times New Roman" panose="02020603050405020304" pitchFamily="18" charset="0"/>
                <a:cs typeface="Times New Roman" panose="02020603050405020304" pitchFamily="18" charset="0"/>
              </a:rPr>
              <a:t>Tourism Sector Recovery Plan (TSRP) sets out interventions to ignite the recovery of the tourism sector, and to place it on path to long-term sustainability whilst contributing to the implementation of the Economic Reconstruction and Recovery Plan (ERRP).</a:t>
            </a:r>
            <a:endParaRPr lang="en-ZA" sz="731" dirty="0">
              <a:latin typeface="Gill Sans MT" panose="020B0502020104020203" pitchFamily="34" charset="0"/>
              <a:ea typeface="Calibri" panose="020F0502020204030204" pitchFamily="34" charset="0"/>
              <a:cs typeface="Times New Roman" panose="02020603050405020304" pitchFamily="18" charset="0"/>
            </a:endParaRPr>
          </a:p>
        </p:txBody>
      </p:sp>
      <p:sp>
        <p:nvSpPr>
          <p:cNvPr id="19" name="object 14">
            <a:extLst>
              <a:ext uri="{FF2B5EF4-FFF2-40B4-BE49-F238E27FC236}">
                <a16:creationId xmlns:a16="http://schemas.microsoft.com/office/drawing/2014/main" id="{5386ACB3-3573-43F9-BE8E-26F2C5EBB681}"/>
              </a:ext>
            </a:extLst>
          </p:cNvPr>
          <p:cNvSpPr/>
          <p:nvPr/>
        </p:nvSpPr>
        <p:spPr>
          <a:xfrm>
            <a:off x="4569236" y="1950036"/>
            <a:ext cx="478631" cy="478631"/>
          </a:xfrm>
          <a:custGeom>
            <a:avLst/>
            <a:gdLst/>
            <a:ahLst/>
            <a:cxnLst/>
            <a:rect l="l" t="t" r="r" b="b"/>
            <a:pathLst>
              <a:path w="850900" h="850900">
                <a:moveTo>
                  <a:pt x="593329" y="721283"/>
                </a:moveTo>
                <a:lnTo>
                  <a:pt x="258000" y="721283"/>
                </a:lnTo>
                <a:lnTo>
                  <a:pt x="263398" y="724319"/>
                </a:lnTo>
                <a:lnTo>
                  <a:pt x="312153" y="746189"/>
                </a:lnTo>
                <a:lnTo>
                  <a:pt x="334365" y="752957"/>
                </a:lnTo>
                <a:lnTo>
                  <a:pt x="336778" y="755599"/>
                </a:lnTo>
                <a:lnTo>
                  <a:pt x="341225" y="793757"/>
                </a:lnTo>
                <a:lnTo>
                  <a:pt x="348180" y="836469"/>
                </a:lnTo>
                <a:lnTo>
                  <a:pt x="425718" y="850598"/>
                </a:lnTo>
                <a:lnTo>
                  <a:pt x="478840" y="850531"/>
                </a:lnTo>
                <a:lnTo>
                  <a:pt x="509930" y="793480"/>
                </a:lnTo>
                <a:lnTo>
                  <a:pt x="514388" y="755738"/>
                </a:lnTo>
                <a:lnTo>
                  <a:pt x="516509" y="753071"/>
                </a:lnTo>
                <a:lnTo>
                  <a:pt x="555910" y="739728"/>
                </a:lnTo>
                <a:lnTo>
                  <a:pt x="588746" y="723849"/>
                </a:lnTo>
                <a:lnTo>
                  <a:pt x="593329" y="721283"/>
                </a:lnTo>
                <a:close/>
              </a:path>
              <a:path w="850900" h="850900">
                <a:moveTo>
                  <a:pt x="179633" y="77736"/>
                </a:moveTo>
                <a:lnTo>
                  <a:pt x="137850" y="110262"/>
                </a:lnTo>
                <a:lnTo>
                  <a:pt x="89535" y="158610"/>
                </a:lnTo>
                <a:lnTo>
                  <a:pt x="78341" y="179128"/>
                </a:lnTo>
                <a:lnTo>
                  <a:pt x="80305" y="189585"/>
                </a:lnTo>
                <a:lnTo>
                  <a:pt x="87261" y="200964"/>
                </a:lnTo>
                <a:lnTo>
                  <a:pt x="115316" y="236706"/>
                </a:lnTo>
                <a:lnTo>
                  <a:pt x="124790" y="248526"/>
                </a:lnTo>
                <a:lnTo>
                  <a:pt x="128587" y="253225"/>
                </a:lnTo>
                <a:lnTo>
                  <a:pt x="129425" y="257149"/>
                </a:lnTo>
                <a:lnTo>
                  <a:pt x="110928" y="294344"/>
                </a:lnTo>
                <a:lnTo>
                  <a:pt x="97815" y="333349"/>
                </a:lnTo>
                <a:lnTo>
                  <a:pt x="95084" y="336257"/>
                </a:lnTo>
                <a:lnTo>
                  <a:pt x="24485" y="344690"/>
                </a:lnTo>
                <a:lnTo>
                  <a:pt x="0" y="371906"/>
                </a:lnTo>
                <a:lnTo>
                  <a:pt x="0" y="478142"/>
                </a:lnTo>
                <a:lnTo>
                  <a:pt x="72575" y="511314"/>
                </a:lnTo>
                <a:lnTo>
                  <a:pt x="94488" y="513740"/>
                </a:lnTo>
                <a:lnTo>
                  <a:pt x="97599" y="515886"/>
                </a:lnTo>
                <a:lnTo>
                  <a:pt x="110963" y="555594"/>
                </a:lnTo>
                <a:lnTo>
                  <a:pt x="129438" y="592975"/>
                </a:lnTo>
                <a:lnTo>
                  <a:pt x="128701" y="596557"/>
                </a:lnTo>
                <a:lnTo>
                  <a:pt x="86804" y="649643"/>
                </a:lnTo>
                <a:lnTo>
                  <a:pt x="78465" y="670828"/>
                </a:lnTo>
                <a:lnTo>
                  <a:pt x="81380" y="680784"/>
                </a:lnTo>
                <a:lnTo>
                  <a:pt x="89052" y="690765"/>
                </a:lnTo>
                <a:lnTo>
                  <a:pt x="160007" y="761847"/>
                </a:lnTo>
                <a:lnTo>
                  <a:pt x="169838" y="769402"/>
                </a:lnTo>
                <a:lnTo>
                  <a:pt x="179676" y="772307"/>
                </a:lnTo>
                <a:lnTo>
                  <a:pt x="189786" y="770586"/>
                </a:lnTo>
                <a:lnTo>
                  <a:pt x="200431" y="764260"/>
                </a:lnTo>
                <a:lnTo>
                  <a:pt x="223513" y="746182"/>
                </a:lnTo>
                <a:lnTo>
                  <a:pt x="237130" y="735415"/>
                </a:lnTo>
                <a:lnTo>
                  <a:pt x="254038" y="721779"/>
                </a:lnTo>
                <a:lnTo>
                  <a:pt x="258000" y="721283"/>
                </a:lnTo>
                <a:lnTo>
                  <a:pt x="593329" y="721283"/>
                </a:lnTo>
                <a:lnTo>
                  <a:pt x="593737" y="721055"/>
                </a:lnTo>
                <a:lnTo>
                  <a:pt x="731927" y="721055"/>
                </a:lnTo>
                <a:lnTo>
                  <a:pt x="762368" y="690524"/>
                </a:lnTo>
                <a:lnTo>
                  <a:pt x="769932" y="680688"/>
                </a:lnTo>
                <a:lnTo>
                  <a:pt x="772845" y="670860"/>
                </a:lnTo>
                <a:lnTo>
                  <a:pt x="771130" y="660758"/>
                </a:lnTo>
                <a:lnTo>
                  <a:pt x="764806" y="650100"/>
                </a:lnTo>
                <a:lnTo>
                  <a:pt x="753920" y="636193"/>
                </a:lnTo>
                <a:lnTo>
                  <a:pt x="425424" y="636193"/>
                </a:lnTo>
                <a:lnTo>
                  <a:pt x="375860" y="630496"/>
                </a:lnTo>
                <a:lnTo>
                  <a:pt x="330975" y="614477"/>
                </a:lnTo>
                <a:lnTo>
                  <a:pt x="291844" y="589433"/>
                </a:lnTo>
                <a:lnTo>
                  <a:pt x="259545" y="556661"/>
                </a:lnTo>
                <a:lnTo>
                  <a:pt x="235154" y="517459"/>
                </a:lnTo>
                <a:lnTo>
                  <a:pt x="219747" y="473124"/>
                </a:lnTo>
                <a:lnTo>
                  <a:pt x="214401" y="424954"/>
                </a:lnTo>
                <a:lnTo>
                  <a:pt x="219990" y="375805"/>
                </a:lnTo>
                <a:lnTo>
                  <a:pt x="235858" y="330997"/>
                </a:lnTo>
                <a:lnTo>
                  <a:pt x="260772" y="291720"/>
                </a:lnTo>
                <a:lnTo>
                  <a:pt x="293499" y="259163"/>
                </a:lnTo>
                <a:lnTo>
                  <a:pt x="332805" y="234515"/>
                </a:lnTo>
                <a:lnTo>
                  <a:pt x="377458" y="218965"/>
                </a:lnTo>
                <a:lnTo>
                  <a:pt x="426224" y="213702"/>
                </a:lnTo>
                <a:lnTo>
                  <a:pt x="753805" y="213702"/>
                </a:lnTo>
                <a:lnTo>
                  <a:pt x="763562" y="201282"/>
                </a:lnTo>
                <a:lnTo>
                  <a:pt x="770738" y="189679"/>
                </a:lnTo>
                <a:lnTo>
                  <a:pt x="772787" y="179120"/>
                </a:lnTo>
                <a:lnTo>
                  <a:pt x="769671" y="168922"/>
                </a:lnTo>
                <a:lnTo>
                  <a:pt x="761339" y="158356"/>
                </a:lnTo>
                <a:lnTo>
                  <a:pt x="731957" y="128943"/>
                </a:lnTo>
                <a:lnTo>
                  <a:pt x="257213" y="128943"/>
                </a:lnTo>
                <a:lnTo>
                  <a:pt x="253822" y="127901"/>
                </a:lnTo>
                <a:lnTo>
                  <a:pt x="231552" y="110212"/>
                </a:lnTo>
                <a:lnTo>
                  <a:pt x="225555" y="105481"/>
                </a:lnTo>
                <a:lnTo>
                  <a:pt x="201066" y="86283"/>
                </a:lnTo>
                <a:lnTo>
                  <a:pt x="189963" y="79578"/>
                </a:lnTo>
                <a:lnTo>
                  <a:pt x="179633" y="77736"/>
                </a:lnTo>
                <a:close/>
              </a:path>
              <a:path w="850900" h="850900">
                <a:moveTo>
                  <a:pt x="731927" y="721055"/>
                </a:moveTo>
                <a:lnTo>
                  <a:pt x="593737" y="721055"/>
                </a:lnTo>
                <a:lnTo>
                  <a:pt x="597281" y="722020"/>
                </a:lnTo>
                <a:lnTo>
                  <a:pt x="627742" y="746189"/>
                </a:lnTo>
                <a:lnTo>
                  <a:pt x="650316" y="763879"/>
                </a:lnTo>
                <a:lnTo>
                  <a:pt x="661220" y="770415"/>
                </a:lnTo>
                <a:lnTo>
                  <a:pt x="671463" y="772229"/>
                </a:lnTo>
                <a:lnTo>
                  <a:pt x="681404" y="769290"/>
                </a:lnTo>
                <a:lnTo>
                  <a:pt x="691400" y="761568"/>
                </a:lnTo>
                <a:lnTo>
                  <a:pt x="731927" y="721055"/>
                </a:lnTo>
                <a:close/>
              </a:path>
              <a:path w="850900" h="850900">
                <a:moveTo>
                  <a:pt x="753805" y="213702"/>
                </a:moveTo>
                <a:lnTo>
                  <a:pt x="426224" y="213702"/>
                </a:lnTo>
                <a:lnTo>
                  <a:pt x="475919" y="219574"/>
                </a:lnTo>
                <a:lnTo>
                  <a:pt x="520699" y="235749"/>
                </a:lnTo>
                <a:lnTo>
                  <a:pt x="559606" y="260919"/>
                </a:lnTo>
                <a:lnTo>
                  <a:pt x="591681" y="293773"/>
                </a:lnTo>
                <a:lnTo>
                  <a:pt x="615967" y="333003"/>
                </a:lnTo>
                <a:lnTo>
                  <a:pt x="631505" y="377297"/>
                </a:lnTo>
                <a:lnTo>
                  <a:pt x="637336" y="425348"/>
                </a:lnTo>
                <a:lnTo>
                  <a:pt x="630967" y="474709"/>
                </a:lnTo>
                <a:lnTo>
                  <a:pt x="614717" y="519508"/>
                </a:lnTo>
                <a:lnTo>
                  <a:pt x="589732" y="558635"/>
                </a:lnTo>
                <a:lnTo>
                  <a:pt x="557162" y="590978"/>
                </a:lnTo>
                <a:lnTo>
                  <a:pt x="518156" y="615426"/>
                </a:lnTo>
                <a:lnTo>
                  <a:pt x="473860" y="630868"/>
                </a:lnTo>
                <a:lnTo>
                  <a:pt x="425424" y="636193"/>
                </a:lnTo>
                <a:lnTo>
                  <a:pt x="753920" y="636193"/>
                </a:lnTo>
                <a:lnTo>
                  <a:pt x="745618" y="625587"/>
                </a:lnTo>
                <a:lnTo>
                  <a:pt x="735962" y="613383"/>
                </a:lnTo>
                <a:lnTo>
                  <a:pt x="726211" y="601256"/>
                </a:lnTo>
                <a:lnTo>
                  <a:pt x="722325" y="596480"/>
                </a:lnTo>
                <a:lnTo>
                  <a:pt x="721855" y="592518"/>
                </a:lnTo>
                <a:lnTo>
                  <a:pt x="740279" y="555420"/>
                </a:lnTo>
                <a:lnTo>
                  <a:pt x="753440" y="516305"/>
                </a:lnTo>
                <a:lnTo>
                  <a:pt x="756361" y="513702"/>
                </a:lnTo>
                <a:lnTo>
                  <a:pt x="762711" y="513041"/>
                </a:lnTo>
                <a:lnTo>
                  <a:pt x="778143" y="511258"/>
                </a:lnTo>
                <a:lnTo>
                  <a:pt x="808974" y="507300"/>
                </a:lnTo>
                <a:lnTo>
                  <a:pt x="824420" y="505637"/>
                </a:lnTo>
                <a:lnTo>
                  <a:pt x="832947" y="503885"/>
                </a:lnTo>
                <a:lnTo>
                  <a:pt x="840039" y="500357"/>
                </a:lnTo>
                <a:lnTo>
                  <a:pt x="845853" y="495072"/>
                </a:lnTo>
                <a:lnTo>
                  <a:pt x="850544" y="488048"/>
                </a:lnTo>
                <a:lnTo>
                  <a:pt x="850544" y="361886"/>
                </a:lnTo>
                <a:lnTo>
                  <a:pt x="807987" y="342534"/>
                </a:lnTo>
                <a:lnTo>
                  <a:pt x="761149" y="336651"/>
                </a:lnTo>
                <a:lnTo>
                  <a:pt x="756272" y="336105"/>
                </a:lnTo>
                <a:lnTo>
                  <a:pt x="753745" y="334060"/>
                </a:lnTo>
                <a:lnTo>
                  <a:pt x="752436" y="329463"/>
                </a:lnTo>
                <a:lnTo>
                  <a:pt x="746853" y="311857"/>
                </a:lnTo>
                <a:lnTo>
                  <a:pt x="740295" y="294649"/>
                </a:lnTo>
                <a:lnTo>
                  <a:pt x="732766" y="277846"/>
                </a:lnTo>
                <a:lnTo>
                  <a:pt x="724268" y="261454"/>
                </a:lnTo>
                <a:lnTo>
                  <a:pt x="721715" y="256844"/>
                </a:lnTo>
                <a:lnTo>
                  <a:pt x="722388" y="253403"/>
                </a:lnTo>
                <a:lnTo>
                  <a:pt x="735106" y="237452"/>
                </a:lnTo>
                <a:lnTo>
                  <a:pt x="753805" y="213702"/>
                </a:lnTo>
                <a:close/>
              </a:path>
              <a:path w="850900" h="850900">
                <a:moveTo>
                  <a:pt x="488657" y="0"/>
                </a:moveTo>
                <a:lnTo>
                  <a:pt x="362496" y="0"/>
                </a:lnTo>
                <a:lnTo>
                  <a:pt x="355262" y="4866"/>
                </a:lnTo>
                <a:lnTo>
                  <a:pt x="349964" y="10898"/>
                </a:lnTo>
                <a:lnTo>
                  <a:pt x="346494" y="18218"/>
                </a:lnTo>
                <a:lnTo>
                  <a:pt x="344779" y="26949"/>
                </a:lnTo>
                <a:lnTo>
                  <a:pt x="343159" y="42390"/>
                </a:lnTo>
                <a:lnTo>
                  <a:pt x="341229" y="57807"/>
                </a:lnTo>
                <a:lnTo>
                  <a:pt x="339214" y="73219"/>
                </a:lnTo>
                <a:lnTo>
                  <a:pt x="337323" y="88773"/>
                </a:lnTo>
                <a:lnTo>
                  <a:pt x="336765" y="93713"/>
                </a:lnTo>
                <a:lnTo>
                  <a:pt x="335076" y="96723"/>
                </a:lnTo>
                <a:lnTo>
                  <a:pt x="295130" y="110262"/>
                </a:lnTo>
                <a:lnTo>
                  <a:pt x="257213" y="128943"/>
                </a:lnTo>
                <a:lnTo>
                  <a:pt x="731957" y="128943"/>
                </a:lnTo>
                <a:lnTo>
                  <a:pt x="731563" y="128549"/>
                </a:lnTo>
                <a:lnTo>
                  <a:pt x="592963" y="128549"/>
                </a:lnTo>
                <a:lnTo>
                  <a:pt x="587616" y="125564"/>
                </a:lnTo>
                <a:lnTo>
                  <a:pt x="539488" y="103967"/>
                </a:lnTo>
                <a:lnTo>
                  <a:pt x="516801" y="97091"/>
                </a:lnTo>
                <a:lnTo>
                  <a:pt x="514273" y="94081"/>
                </a:lnTo>
                <a:lnTo>
                  <a:pt x="513626" y="87795"/>
                </a:lnTo>
                <a:lnTo>
                  <a:pt x="511867" y="72574"/>
                </a:lnTo>
                <a:lnTo>
                  <a:pt x="509893" y="57377"/>
                </a:lnTo>
                <a:lnTo>
                  <a:pt x="507970" y="42176"/>
                </a:lnTo>
                <a:lnTo>
                  <a:pt x="506361" y="26949"/>
                </a:lnTo>
                <a:lnTo>
                  <a:pt x="504632" y="18209"/>
                </a:lnTo>
                <a:lnTo>
                  <a:pt x="501113" y="10874"/>
                </a:lnTo>
                <a:lnTo>
                  <a:pt x="495779" y="4839"/>
                </a:lnTo>
                <a:lnTo>
                  <a:pt x="488657" y="0"/>
                </a:lnTo>
                <a:close/>
              </a:path>
              <a:path w="850900" h="850900">
                <a:moveTo>
                  <a:pt x="671350" y="77665"/>
                </a:moveTo>
                <a:lnTo>
                  <a:pt x="625296" y="105553"/>
                </a:lnTo>
                <a:lnTo>
                  <a:pt x="596950" y="128231"/>
                </a:lnTo>
                <a:lnTo>
                  <a:pt x="592963" y="128549"/>
                </a:lnTo>
                <a:lnTo>
                  <a:pt x="731563" y="128549"/>
                </a:lnTo>
                <a:lnTo>
                  <a:pt x="708519" y="105481"/>
                </a:lnTo>
                <a:lnTo>
                  <a:pt x="690981" y="87985"/>
                </a:lnTo>
                <a:lnTo>
                  <a:pt x="681193" y="80509"/>
                </a:lnTo>
                <a:lnTo>
                  <a:pt x="671350" y="77665"/>
                </a:lnTo>
                <a:close/>
              </a:path>
            </a:pathLst>
          </a:custGeom>
          <a:solidFill>
            <a:srgbClr val="F58220"/>
          </a:solidFill>
        </p:spPr>
        <p:txBody>
          <a:bodyPr wrap="square" lIns="0" tIns="0" rIns="0" bIns="0" rtlCol="0"/>
          <a:lstStyle/>
          <a:p>
            <a:pPr defTabSz="514350">
              <a:defRPr/>
            </a:pPr>
            <a:endParaRPr sz="1013" kern="0" dirty="0">
              <a:solidFill>
                <a:prstClr val="black"/>
              </a:solidFill>
            </a:endParaRPr>
          </a:p>
        </p:txBody>
      </p:sp>
      <p:sp>
        <p:nvSpPr>
          <p:cNvPr id="20" name="Footer Placeholder 19"/>
          <p:cNvSpPr>
            <a:spLocks noGrp="1"/>
          </p:cNvSpPr>
          <p:nvPr>
            <p:ph type="ftr" sz="quarter" idx="11"/>
          </p:nvPr>
        </p:nvSpPr>
        <p:spPr/>
        <p:txBody>
          <a:bodyPr/>
          <a:lstStyle/>
          <a:p>
            <a:pPr>
              <a:defRPr/>
            </a:pPr>
            <a:r>
              <a:rPr lang="en-GB" sz="600" i="1" dirty="0">
                <a:latin typeface="Gill Sans MT" panose="020B0502020104020203" pitchFamily="34" charset="0"/>
              </a:rPr>
              <a:t>2021-22 Department of Tourism Annual Report</a:t>
            </a:r>
            <a:endParaRPr lang="en-ZA" sz="600" i="1" dirty="0">
              <a:latin typeface="Gill Sans MT" panose="020B0502020104020203" pitchFamily="34" charset="0"/>
            </a:endParaRPr>
          </a:p>
        </p:txBody>
      </p:sp>
    </p:spTree>
    <p:extLst>
      <p:ext uri="{BB962C8B-B14F-4D97-AF65-F5344CB8AC3E}">
        <p14:creationId xmlns:p14="http://schemas.microsoft.com/office/powerpoint/2010/main" val="2802513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9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3915402513"/>
              </p:ext>
            </p:extLst>
          </p:nvPr>
        </p:nvGraphicFramePr>
        <p:xfrm>
          <a:off x="361950" y="452605"/>
          <a:ext cx="8420100" cy="5303498"/>
        </p:xfrm>
        <a:graphic>
          <a:graphicData uri="http://schemas.openxmlformats.org/drawingml/2006/table">
            <a:tbl>
              <a:tblPr firstRow="1" bandRow="1">
                <a:tableStyleId>{21E4AEA4-8DFA-4A89-87EB-49C32662AFE0}</a:tableStyleId>
              </a:tblPr>
              <a:tblGrid>
                <a:gridCol w="1786236">
                  <a:extLst>
                    <a:ext uri="{9D8B030D-6E8A-4147-A177-3AD203B41FA5}">
                      <a16:colId xmlns:a16="http://schemas.microsoft.com/office/drawing/2014/main" val="20000"/>
                    </a:ext>
                  </a:extLst>
                </a:gridCol>
                <a:gridCol w="2455564">
                  <a:extLst>
                    <a:ext uri="{9D8B030D-6E8A-4147-A177-3AD203B41FA5}">
                      <a16:colId xmlns:a16="http://schemas.microsoft.com/office/drawing/2014/main" val="20001"/>
                    </a:ext>
                  </a:extLst>
                </a:gridCol>
                <a:gridCol w="4178300">
                  <a:extLst>
                    <a:ext uri="{9D8B030D-6E8A-4147-A177-3AD203B41FA5}">
                      <a16:colId xmlns:a16="http://schemas.microsoft.com/office/drawing/2014/main" val="121356024"/>
                    </a:ext>
                  </a:extLst>
                </a:gridCol>
              </a:tblGrid>
              <a:tr h="293232">
                <a:tc gridSpan="3">
                  <a:txBody>
                    <a:bodyPr/>
                    <a:lstStyle/>
                    <a:p>
                      <a:pPr marL="0" algn="l" defTabSz="914400" rtl="0" eaLnBrk="1" latinLnBrk="0" hangingPunct="1">
                        <a:lnSpc>
                          <a:spcPct val="100000"/>
                        </a:lnSpc>
                      </a:pPr>
                      <a:r>
                        <a:rPr lang="en-GB" sz="16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algn="l" defTabSz="914400" rtl="0" eaLnBrk="1" latinLnBrk="0" hangingPunct="1">
                        <a:lnSpc>
                          <a:spcPct val="100000"/>
                        </a:lnSpc>
                      </a:pPr>
                      <a:endParaRPr lang="en-ZA" sz="13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506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Actual Performance</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26547">
                <a:tc rowSpan="3">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600" kern="1200" dirty="0">
                          <a:solidFill>
                            <a:schemeClr val="dk1"/>
                          </a:solidFill>
                          <a:effectLst/>
                          <a:latin typeface="Gill Sans MT" panose="020B0502020104020203" pitchFamily="34" charset="0"/>
                          <a:ea typeface="+mn-ea"/>
                          <a:cs typeface="+mn-cs"/>
                        </a:rPr>
                        <a:t>Number of destination planning and investment coordination initiatives undertaken.</a:t>
                      </a:r>
                      <a:endParaRPr lang="en-ZA" sz="1600" kern="1200" dirty="0">
                        <a:solidFill>
                          <a:schemeClr val="dk1"/>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indent="0" algn="just">
                        <a:buFont typeface="Arial" panose="020B0604020202020204" pitchFamily="34" charset="0"/>
                        <a:buNone/>
                      </a:pPr>
                      <a:r>
                        <a:rPr lang="en-GB" sz="1600" b="1" kern="1200" dirty="0">
                          <a:solidFill>
                            <a:schemeClr val="dk1"/>
                          </a:solidFill>
                          <a:effectLst/>
                          <a:latin typeface="Gill Sans MT" panose="020B0502020104020203" pitchFamily="34" charset="0"/>
                          <a:ea typeface="+mn-ea"/>
                          <a:cs typeface="+mn-cs"/>
                        </a:rPr>
                        <a:t>Five destination planning and Investment coordination initiatives undertaken:</a:t>
                      </a:r>
                      <a:endParaRPr lang="en-ZA" sz="16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indent="0" algn="just">
                        <a:buFont typeface="Arial" panose="020B0604020202020204" pitchFamily="34" charset="0"/>
                        <a:buNone/>
                      </a:pPr>
                      <a:endParaRPr lang="en-ZA" sz="13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60363">
                <a:tc vMerge="1">
                  <a:txBody>
                    <a:bodyPr/>
                    <a:lstStyle/>
                    <a:p>
                      <a:endParaRPr lang="en-ZA"/>
                    </a:p>
                  </a:txBody>
                  <a:tcPr/>
                </a:tc>
                <a:tc>
                  <a:txBody>
                    <a:bodyPr/>
                    <a:lstStyle/>
                    <a:p>
                      <a:pPr marL="228600" lvl="0" indent="-228600" algn="just">
                        <a:lnSpc>
                          <a:spcPct val="100000"/>
                        </a:lnSpc>
                        <a:spcAft>
                          <a:spcPts val="0"/>
                        </a:spcAft>
                        <a:buFont typeface="+mj-lt"/>
                        <a:buAutoNum type="arabicPeriod"/>
                      </a:pPr>
                      <a:r>
                        <a:rPr lang="en-GB" sz="1600" kern="1200" dirty="0">
                          <a:solidFill>
                            <a:schemeClr val="dk1"/>
                          </a:solidFill>
                          <a:effectLst/>
                          <a:latin typeface="Gill Sans MT" panose="020B0502020104020203" pitchFamily="34" charset="0"/>
                          <a:ea typeface="+mn-ea"/>
                          <a:cs typeface="+mn-cs"/>
                        </a:rPr>
                        <a:t>Pilot the budget resort network and brand concept.</a:t>
                      </a:r>
                    </a:p>
                    <a:p>
                      <a:pPr marL="0" lvl="0" indent="0" algn="just">
                        <a:lnSpc>
                          <a:spcPct val="100000"/>
                        </a:lnSpc>
                        <a:spcAft>
                          <a:spcPts val="0"/>
                        </a:spcAft>
                        <a:buFont typeface="+mj-lt"/>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lvl="0" indent="0" algn="just">
                        <a:lnSpc>
                          <a:spcPct val="100000"/>
                        </a:lnSpc>
                        <a:spcAft>
                          <a:spcPts val="0"/>
                        </a:spcAft>
                        <a:buFont typeface="+mj-lt"/>
                        <a:buNone/>
                      </a:pPr>
                      <a:r>
                        <a:rPr lang="en-GB" sz="1600" kern="1200" dirty="0">
                          <a:solidFill>
                            <a:schemeClr val="dk1"/>
                          </a:solidFill>
                          <a:effectLst/>
                          <a:latin typeface="Gill Sans MT" panose="020B0502020104020203" pitchFamily="34" charset="0"/>
                          <a:ea typeface="+mn-ea"/>
                          <a:cs typeface="+mn-cs"/>
                        </a:rPr>
                        <a:t>The budget resorts network and brand concept was piloted.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104755416"/>
                  </a:ext>
                </a:extLst>
              </a:tr>
              <a:tr h="2878319">
                <a:tc vMerge="1">
                  <a:txBody>
                    <a:bodyPr/>
                    <a:lstStyle/>
                    <a:p>
                      <a:endParaRPr lang="en-ZA"/>
                    </a:p>
                  </a:txBody>
                  <a:tcPr/>
                </a:tc>
                <a:tc>
                  <a:txBody>
                    <a:bodyPr/>
                    <a:lstStyle/>
                    <a:p>
                      <a:pPr marL="228600" lvl="0" indent="-228600" algn="just" defTabSz="914400" rtl="0" eaLnBrk="1" latinLnBrk="0" hangingPunct="1">
                        <a:lnSpc>
                          <a:spcPct val="100000"/>
                        </a:lnSpc>
                        <a:spcAft>
                          <a:spcPts val="0"/>
                        </a:spcAft>
                        <a:buFont typeface="+mj-lt"/>
                        <a:buAutoNum type="arabicPeriod" startAt="2"/>
                      </a:pPr>
                      <a:r>
                        <a:rPr lang="en-GB" sz="1600" kern="1200" dirty="0">
                          <a:solidFill>
                            <a:schemeClr val="dk1"/>
                          </a:solidFill>
                          <a:effectLst/>
                          <a:latin typeface="Gill Sans MT" panose="020B0502020104020203" pitchFamily="34" charset="0"/>
                          <a:ea typeface="+mn-ea"/>
                          <a:cs typeface="+mn-cs"/>
                        </a:rPr>
                        <a:t>Incorporate</a:t>
                      </a:r>
                      <a:r>
                        <a:rPr lang="en-ZA" sz="1600" kern="1200" dirty="0">
                          <a:solidFill>
                            <a:schemeClr val="dk1"/>
                          </a:solidFill>
                          <a:effectLst/>
                          <a:latin typeface="Gill Sans MT" panose="020B0502020104020203" pitchFamily="34" charset="0"/>
                          <a:ea typeface="+mn-ea"/>
                          <a:cs typeface="+mn-cs"/>
                        </a:rPr>
                        <a:t> prioritised initiatives from tourism spatial masterplans into One Plans for the following DDM districts:</a:t>
                      </a:r>
                    </a:p>
                    <a:p>
                      <a:pPr marL="228600" lvl="0" indent="-228600" algn="just" defTabSz="914400" rtl="0" eaLnBrk="1" latinLnBrk="0" hangingPunct="1">
                        <a:lnSpc>
                          <a:spcPct val="100000"/>
                        </a:lnSpc>
                        <a:spcAft>
                          <a:spcPts val="0"/>
                        </a:spcAft>
                        <a:buFont typeface="+mj-lt"/>
                        <a:buAutoNum type="arabicPeriod" startAt="2"/>
                      </a:pPr>
                      <a:endParaRPr lang="en-ZA" sz="1600" kern="1200" dirty="0">
                        <a:solidFill>
                          <a:schemeClr val="dk1"/>
                        </a:solidFill>
                        <a:effectLst/>
                        <a:latin typeface="Gill Sans MT" panose="020B0502020104020203" pitchFamily="34" charset="0"/>
                        <a:ea typeface="+mn-ea"/>
                        <a:cs typeface="+mn-cs"/>
                      </a:endParaRPr>
                    </a:p>
                    <a:p>
                      <a:pPr marL="520700" lvl="0" indent="-292100" algn="just">
                        <a:lnSpc>
                          <a:spcPct val="100000"/>
                        </a:lnSpc>
                        <a:spcAft>
                          <a:spcPts val="0"/>
                        </a:spcAft>
                        <a:buFont typeface="Symbol" panose="05050102010706020507" pitchFamily="18" charset="2"/>
                        <a:buChar char=""/>
                      </a:pPr>
                      <a:r>
                        <a:rPr lang="en-ZA" sz="1600" dirty="0">
                          <a:effectLst/>
                          <a:latin typeface="Gill Sans MT" panose="020B0502020104020203" pitchFamily="34" charset="0"/>
                          <a:cs typeface="Times New Roman" panose="02020603050405020304" pitchFamily="18" charset="0"/>
                        </a:rPr>
                        <a:t>OR Tambo District</a:t>
                      </a:r>
                    </a:p>
                    <a:p>
                      <a:pPr marL="520700" lvl="0" indent="-292100" algn="just">
                        <a:lnSpc>
                          <a:spcPct val="100000"/>
                        </a:lnSpc>
                        <a:spcAft>
                          <a:spcPts val="0"/>
                        </a:spcAft>
                        <a:buFont typeface="Symbol" panose="05050102010706020507" pitchFamily="18" charset="2"/>
                        <a:buChar char=""/>
                      </a:pPr>
                      <a:r>
                        <a:rPr lang="en-ZA" sz="1600" dirty="0">
                          <a:effectLst/>
                          <a:latin typeface="Gill Sans MT" panose="020B0502020104020203" pitchFamily="34" charset="0"/>
                          <a:cs typeface="Times New Roman" panose="02020603050405020304" pitchFamily="18" charset="0"/>
                        </a:rPr>
                        <a:t>eThekwini Metro</a:t>
                      </a:r>
                    </a:p>
                    <a:p>
                      <a:pPr marL="520700" lvl="0" indent="-292100" algn="just">
                        <a:lnSpc>
                          <a:spcPct val="100000"/>
                        </a:lnSpc>
                        <a:spcAft>
                          <a:spcPts val="0"/>
                        </a:spcAft>
                        <a:buFont typeface="Symbol" panose="05050102010706020507" pitchFamily="18" charset="2"/>
                        <a:buChar char=""/>
                      </a:pPr>
                      <a:r>
                        <a:rPr lang="en-ZA" sz="1600" dirty="0">
                          <a:effectLst/>
                          <a:latin typeface="Gill Sans MT" panose="020B0502020104020203" pitchFamily="34" charset="0"/>
                          <a:cs typeface="Times New Roman" panose="02020603050405020304" pitchFamily="18" charset="0"/>
                        </a:rPr>
                        <a:t>Pixley Ka </a:t>
                      </a:r>
                      <a:r>
                        <a:rPr lang="en-ZA" sz="1600" dirty="0" err="1">
                          <a:effectLst/>
                          <a:latin typeface="Gill Sans MT" panose="020B0502020104020203" pitchFamily="34" charset="0"/>
                          <a:cs typeface="Times New Roman" panose="02020603050405020304" pitchFamily="18" charset="0"/>
                        </a:rPr>
                        <a:t>Seme</a:t>
                      </a:r>
                      <a:r>
                        <a:rPr lang="en-ZA" sz="1600" dirty="0">
                          <a:effectLst/>
                          <a:latin typeface="Gill Sans MT" panose="020B0502020104020203" pitchFamily="34" charset="0"/>
                          <a:cs typeface="Times New Roman" panose="02020603050405020304" pitchFamily="18" charset="0"/>
                        </a:rPr>
                        <a:t> District</a:t>
                      </a:r>
                    </a:p>
                    <a:p>
                      <a:pPr marL="520700" lvl="0" indent="-292100" algn="just">
                        <a:lnSpc>
                          <a:spcPct val="100000"/>
                        </a:lnSpc>
                        <a:spcAft>
                          <a:spcPts val="0"/>
                        </a:spcAft>
                        <a:buFont typeface="Symbol" panose="05050102010706020507" pitchFamily="18" charset="2"/>
                        <a:buChar char=""/>
                      </a:pPr>
                      <a:r>
                        <a:rPr lang="en-ZA" sz="1600" dirty="0">
                          <a:effectLst/>
                          <a:latin typeface="Gill Sans MT" panose="020B0502020104020203" pitchFamily="34" charset="0"/>
                          <a:cs typeface="Times New Roman" panose="02020603050405020304" pitchFamily="18" charset="0"/>
                        </a:rPr>
                        <a:t>Namakwa District</a:t>
                      </a:r>
                    </a:p>
                    <a:p>
                      <a:pPr marL="520700" indent="-292100" algn="just">
                        <a:lnSpc>
                          <a:spcPct val="10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Prioritised initiatives from tourism spatial masterplans were incorporated into </a:t>
                      </a:r>
                      <a:r>
                        <a:rPr lang="en-ZA" sz="1600" i="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One Plans </a:t>
                      </a: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for the following DDM districts:</a:t>
                      </a:r>
                    </a:p>
                    <a:p>
                      <a:pPr algn="just">
                        <a:lnSpc>
                          <a:spcPct val="100000"/>
                        </a:lnSpc>
                        <a:spcAft>
                          <a:spcPts val="0"/>
                        </a:spcAft>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ZA" sz="1600" dirty="0">
                          <a:effectLst/>
                          <a:latin typeface="Gill Sans MT" panose="020B0502020104020203" pitchFamily="34" charset="0"/>
                          <a:cs typeface="Times New Roman" panose="02020603050405020304" pitchFamily="18" charset="0"/>
                        </a:rPr>
                        <a:t>OR Tambo District.</a:t>
                      </a:r>
                    </a:p>
                    <a:p>
                      <a:pPr marL="342900" lvl="0" indent="-342900" algn="just">
                        <a:lnSpc>
                          <a:spcPct val="100000"/>
                        </a:lnSpc>
                        <a:spcAft>
                          <a:spcPts val="0"/>
                        </a:spcAft>
                        <a:buFont typeface="Symbol" panose="05050102010706020507" pitchFamily="18" charset="2"/>
                        <a:buChar char=""/>
                      </a:pPr>
                      <a:r>
                        <a:rPr lang="en-ZA" sz="1600" dirty="0">
                          <a:effectLst/>
                          <a:latin typeface="Gill Sans MT" panose="020B0502020104020203" pitchFamily="34" charset="0"/>
                          <a:cs typeface="Times New Roman" panose="02020603050405020304" pitchFamily="18" charset="0"/>
                        </a:rPr>
                        <a:t>eThekwini Metro </a:t>
                      </a:r>
                    </a:p>
                    <a:p>
                      <a:pPr marL="342900" lvl="0" indent="-342900" algn="just">
                        <a:lnSpc>
                          <a:spcPct val="100000"/>
                        </a:lnSpc>
                        <a:spcAft>
                          <a:spcPts val="0"/>
                        </a:spcAft>
                        <a:buFont typeface="Symbol" panose="05050102010706020507" pitchFamily="18" charset="2"/>
                        <a:buChar char=""/>
                      </a:pPr>
                      <a:r>
                        <a:rPr lang="en-ZA" sz="1600" dirty="0">
                          <a:effectLst/>
                          <a:latin typeface="Gill Sans MT" panose="020B0502020104020203" pitchFamily="34" charset="0"/>
                          <a:cs typeface="Times New Roman" panose="02020603050405020304" pitchFamily="18" charset="0"/>
                        </a:rPr>
                        <a:t>Pixley Ka </a:t>
                      </a:r>
                      <a:r>
                        <a:rPr lang="en-ZA" sz="1600" dirty="0" err="1">
                          <a:effectLst/>
                          <a:latin typeface="Gill Sans MT" panose="020B0502020104020203" pitchFamily="34" charset="0"/>
                          <a:cs typeface="Times New Roman" panose="02020603050405020304" pitchFamily="18" charset="0"/>
                        </a:rPr>
                        <a:t>Seme</a:t>
                      </a:r>
                      <a:r>
                        <a:rPr lang="en-ZA" sz="1600" dirty="0">
                          <a:effectLst/>
                          <a:latin typeface="Gill Sans MT" panose="020B0502020104020203" pitchFamily="34" charset="0"/>
                          <a:cs typeface="Times New Roman" panose="02020603050405020304" pitchFamily="18" charset="0"/>
                        </a:rPr>
                        <a:t> District.</a:t>
                      </a:r>
                    </a:p>
                    <a:p>
                      <a:pPr marL="342900" lvl="0" indent="-342900" algn="just">
                        <a:lnSpc>
                          <a:spcPct val="100000"/>
                        </a:lnSpc>
                        <a:spcAft>
                          <a:spcPts val="0"/>
                        </a:spcAft>
                        <a:buFont typeface="Symbol" panose="05050102010706020507" pitchFamily="18" charset="2"/>
                        <a:buChar char=""/>
                      </a:pPr>
                      <a:r>
                        <a:rPr lang="en-ZA" sz="1600" dirty="0">
                          <a:effectLst/>
                          <a:latin typeface="Gill Sans MT" panose="020B0502020104020203" pitchFamily="34" charset="0"/>
                          <a:cs typeface="Times New Roman" panose="02020603050405020304" pitchFamily="18" charset="0"/>
                        </a:rPr>
                        <a:t>Namakwa District.</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33113927"/>
                  </a:ext>
                </a:extLst>
              </a:tr>
            </a:tbl>
          </a:graphicData>
        </a:graphic>
      </p:graphicFrame>
      <p:sp>
        <p:nvSpPr>
          <p:cNvPr id="6" name="Footer Placeholder 1"/>
          <p:cNvSpPr>
            <a:spLocks noGrp="1"/>
          </p:cNvSpPr>
          <p:nvPr>
            <p:ph type="ftr" sz="quarter" idx="11"/>
          </p:nvPr>
        </p:nvSpPr>
        <p:spPr>
          <a:xfrm>
            <a:off x="0" y="6580146"/>
            <a:ext cx="26872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Gill Sans MT" panose="020B0502020104020203" pitchFamily="34" charset="0"/>
                <a:ea typeface="+mn-ea"/>
                <a:cs typeface="+mn-cs"/>
              </a:rPr>
              <a:t>2021-22 Department of Tourism Annual Report</a:t>
            </a:r>
            <a:endPar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744629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1133552697"/>
              </p:ext>
            </p:extLst>
          </p:nvPr>
        </p:nvGraphicFramePr>
        <p:xfrm>
          <a:off x="307167" y="356459"/>
          <a:ext cx="8529665" cy="4572211"/>
        </p:xfrm>
        <a:graphic>
          <a:graphicData uri="http://schemas.openxmlformats.org/drawingml/2006/table">
            <a:tbl>
              <a:tblPr firstRow="1" bandRow="1">
                <a:tableStyleId>{21E4AEA4-8DFA-4A89-87EB-49C32662AFE0}</a:tableStyleId>
              </a:tblPr>
              <a:tblGrid>
                <a:gridCol w="2063007">
                  <a:extLst>
                    <a:ext uri="{9D8B030D-6E8A-4147-A177-3AD203B41FA5}">
                      <a16:colId xmlns:a16="http://schemas.microsoft.com/office/drawing/2014/main" val="20000"/>
                    </a:ext>
                  </a:extLst>
                </a:gridCol>
                <a:gridCol w="3053919">
                  <a:extLst>
                    <a:ext uri="{9D8B030D-6E8A-4147-A177-3AD203B41FA5}">
                      <a16:colId xmlns:a16="http://schemas.microsoft.com/office/drawing/2014/main" val="20001"/>
                    </a:ext>
                  </a:extLst>
                </a:gridCol>
                <a:gridCol w="3412739">
                  <a:extLst>
                    <a:ext uri="{9D8B030D-6E8A-4147-A177-3AD203B41FA5}">
                      <a16:colId xmlns:a16="http://schemas.microsoft.com/office/drawing/2014/main" val="1412384291"/>
                    </a:ext>
                  </a:extLst>
                </a:gridCol>
              </a:tblGrid>
              <a:tr h="307694">
                <a:tc gridSpan="3">
                  <a:txBody>
                    <a:bodyPr/>
                    <a:lstStyle/>
                    <a:p>
                      <a:pPr marL="0" algn="just" defTabSz="914400" rtl="0" eaLnBrk="1" latinLnBrk="0" hangingPunct="1">
                        <a:lnSpc>
                          <a:spcPct val="100000"/>
                        </a:lnSpc>
                      </a:pPr>
                      <a:r>
                        <a:rPr lang="en-GB" sz="16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3077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671376">
                <a:tc rowSpan="4">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lang="en-US" sz="1600" kern="1200" dirty="0">
                          <a:solidFill>
                            <a:schemeClr val="dk1"/>
                          </a:solidFill>
                          <a:effectLst/>
                          <a:latin typeface="Gill Sans MT" panose="020B0502020104020203" pitchFamily="34" charset="0"/>
                          <a:ea typeface="+mn-ea"/>
                          <a:cs typeface="+mn-cs"/>
                        </a:rPr>
                        <a:t>Number of destination planning and investment coordination initiatives undertaken.</a:t>
                      </a:r>
                      <a:endParaRPr lang="en-ZA" sz="1600" kern="1200" dirty="0">
                        <a:solidFill>
                          <a:schemeClr val="dk1"/>
                        </a:solidFill>
                        <a:effectLst/>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dirty="0">
                          <a:solidFill>
                            <a:schemeClr val="dk1"/>
                          </a:solidFill>
                          <a:effectLst/>
                          <a:latin typeface="Gill Sans MT" panose="020B0502020104020203" pitchFamily="34" charset="0"/>
                          <a:ea typeface="+mn-ea"/>
                          <a:cs typeface="+mn-cs"/>
                        </a:rPr>
                        <a:t>Five destination planning and Investment coordination initiatives undertaken … continued: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indent="0" algn="just">
                        <a:buFont typeface="Arial" panose="020B0604020202020204" pitchFamily="34" charset="0"/>
                        <a:buNone/>
                      </a:pPr>
                      <a:endParaRPr lang="en-ZA" sz="16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18959">
                <a:tc vMerge="1">
                  <a:txBody>
                    <a:bodyPr/>
                    <a:lstStyle/>
                    <a:p>
                      <a:endParaRPr lang="en-ZA"/>
                    </a:p>
                  </a:txBody>
                  <a:tcPr/>
                </a:tc>
                <a:tc>
                  <a:txBody>
                    <a:bodyPr/>
                    <a:lstStyle/>
                    <a:p>
                      <a:pPr marL="228600" lvl="0" indent="-228600" algn="just">
                        <a:lnSpc>
                          <a:spcPct val="100000"/>
                        </a:lnSpc>
                        <a:spcAft>
                          <a:spcPts val="0"/>
                        </a:spcAft>
                        <a:buFont typeface="+mj-lt"/>
                        <a:buAutoNum type="arabicPeriod" startAt="3"/>
                      </a:pPr>
                      <a:r>
                        <a:rPr lang="en-GB" sz="16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 pipeline of nationally prioritised tourism investment opportunities (greenfield projects) managed.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indent="0" algn="just">
                        <a:lnSpc>
                          <a:spcPct val="100000"/>
                        </a:lnSpc>
                        <a:spcAft>
                          <a:spcPts val="0"/>
                        </a:spcAft>
                        <a:buFont typeface="+mj-lt"/>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 pipeline of nationally prioritised tourism investment opportunities (</a:t>
                      </a:r>
                      <a:r>
                        <a:rPr lang="en-ZA" sz="1600" i="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greenfield projects</a:t>
                      </a: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was managed.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104755416"/>
                  </a:ext>
                </a:extLst>
              </a:tr>
              <a:tr h="895168">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lang="en-US" sz="14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lvl="0" indent="-228600" algn="just">
                        <a:lnSpc>
                          <a:spcPct val="100000"/>
                        </a:lnSpc>
                        <a:spcAft>
                          <a:spcPts val="0"/>
                        </a:spcAft>
                        <a:buFont typeface="+mj-lt"/>
                        <a:buAutoNum type="arabicPeriod" startAt="4"/>
                      </a:pPr>
                      <a:r>
                        <a:rPr lang="en-GB" sz="16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A database of distressed high-impact tourism projects (brownfield projects) managed.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indent="0" algn="just">
                        <a:lnSpc>
                          <a:spcPct val="100000"/>
                        </a:lnSpc>
                        <a:spcAft>
                          <a:spcPts val="0"/>
                        </a:spcAft>
                        <a:buFont typeface="+mj-lt"/>
                        <a:buNone/>
                      </a:pPr>
                      <a:r>
                        <a:rPr lang="en-GB" sz="16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 database of distressed high-impact tourism properties (</a:t>
                      </a:r>
                      <a:r>
                        <a:rPr lang="en-ZA" sz="1600" i="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brownfield projects</a:t>
                      </a: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was managed.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990183476"/>
                  </a:ext>
                </a:extLst>
              </a:tr>
              <a:tr h="97559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lang="en-US" sz="1400" b="0" kern="1200" dirty="0">
                        <a:solidFill>
                          <a:schemeClr val="tx1"/>
                        </a:solidFill>
                        <a:latin typeface="Gill Sans MT" panose="020B0502020104020203" pitchFamily="34" charset="0"/>
                        <a:ea typeface="+mn-ea"/>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lvl="0" indent="-228600" algn="just">
                        <a:lnSpc>
                          <a:spcPct val="100000"/>
                        </a:lnSpc>
                        <a:spcAft>
                          <a:spcPts val="0"/>
                        </a:spcAft>
                        <a:buFont typeface="+mj-lt"/>
                        <a:buAutoNum type="arabicPeriod" startAt="5"/>
                      </a:pPr>
                      <a:r>
                        <a:rPr lang="en-GB" sz="1600" dirty="0">
                          <a:solidFill>
                            <a:srgbClr val="000000"/>
                          </a:solidFill>
                          <a:effectLst/>
                          <a:latin typeface="Gill Sans MT" panose="020B0502020104020203" pitchFamily="34" charset="0"/>
                          <a:ea typeface="Times New Roman" panose="02020603050405020304" pitchFamily="18" charset="0"/>
                          <a:cs typeface="Times New Roman" panose="02020603050405020304" pitchFamily="18" charset="0"/>
                        </a:rPr>
                        <a:t>Four (4) investment promotion platforms facilitated.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0" indent="0" algn="just">
                        <a:lnSpc>
                          <a:spcPct val="100000"/>
                        </a:lnSpc>
                        <a:spcAft>
                          <a:spcPts val="0"/>
                        </a:spcAft>
                        <a:buFont typeface="+mj-lt"/>
                        <a:buNone/>
                      </a:pP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Four (4) investment promotion platforms were facilitated.</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542958283"/>
                  </a:ext>
                </a:extLst>
              </a:tr>
            </a:tbl>
          </a:graphicData>
        </a:graphic>
      </p:graphicFrame>
      <p:sp>
        <p:nvSpPr>
          <p:cNvPr id="6" name="Footer Placeholder 1"/>
          <p:cNvSpPr>
            <a:spLocks noGrp="1"/>
          </p:cNvSpPr>
          <p:nvPr>
            <p:ph type="ftr" sz="quarter" idx="11"/>
          </p:nvPr>
        </p:nvSpPr>
        <p:spPr>
          <a:xfrm>
            <a:off x="325086" y="6481686"/>
            <a:ext cx="2687216" cy="457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black"/>
                </a:solidFill>
                <a:effectLst/>
                <a:uLnTx/>
                <a:uFillTx/>
                <a:latin typeface="Gill Sans MT" panose="020B0502020104020203" pitchFamily="34" charset="0"/>
                <a:ea typeface="+mn-ea"/>
                <a:cs typeface="+mn-cs"/>
              </a:rPr>
              <a:t>2021-22 Department of Tourism Annual Report</a:t>
            </a:r>
            <a:endPar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936127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2396127657"/>
              </p:ext>
            </p:extLst>
          </p:nvPr>
        </p:nvGraphicFramePr>
        <p:xfrm>
          <a:off x="218554" y="224005"/>
          <a:ext cx="8721260" cy="5665111"/>
        </p:xfrm>
        <a:graphic>
          <a:graphicData uri="http://schemas.openxmlformats.org/drawingml/2006/table">
            <a:tbl>
              <a:tblPr firstRow="1" bandRow="1">
                <a:tableStyleId>{21E4AEA4-8DFA-4A89-87EB-49C32662AFE0}</a:tableStyleId>
              </a:tblPr>
              <a:tblGrid>
                <a:gridCol w="2063007">
                  <a:extLst>
                    <a:ext uri="{9D8B030D-6E8A-4147-A177-3AD203B41FA5}">
                      <a16:colId xmlns:a16="http://schemas.microsoft.com/office/drawing/2014/main" val="20000"/>
                    </a:ext>
                  </a:extLst>
                </a:gridCol>
                <a:gridCol w="3053919">
                  <a:extLst>
                    <a:ext uri="{9D8B030D-6E8A-4147-A177-3AD203B41FA5}">
                      <a16:colId xmlns:a16="http://schemas.microsoft.com/office/drawing/2014/main" val="20001"/>
                    </a:ext>
                  </a:extLst>
                </a:gridCol>
                <a:gridCol w="3604334">
                  <a:extLst>
                    <a:ext uri="{9D8B030D-6E8A-4147-A177-3AD203B41FA5}">
                      <a16:colId xmlns:a16="http://schemas.microsoft.com/office/drawing/2014/main" val="1412384291"/>
                    </a:ext>
                  </a:extLst>
                </a:gridCol>
              </a:tblGrid>
              <a:tr h="377771">
                <a:tc gridSpan="3">
                  <a:txBody>
                    <a:bodyPr/>
                    <a:lstStyle/>
                    <a:p>
                      <a:pPr marL="0" algn="l" defTabSz="914400" rtl="0" eaLnBrk="1" latinLnBrk="0" hangingPunct="1">
                        <a:lnSpc>
                          <a:spcPct val="100000"/>
                        </a:lnSpc>
                      </a:pPr>
                      <a:r>
                        <a:rPr lang="en-GB" sz="16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401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75208">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1400" b="0" kern="1200" dirty="0">
                          <a:solidFill>
                            <a:schemeClr val="tx1"/>
                          </a:solidFill>
                          <a:latin typeface="Gill Sans MT" panose="020B0502020104020203" pitchFamily="34" charset="0"/>
                          <a:ea typeface="+mn-ea"/>
                          <a:cs typeface="+mn-cs"/>
                        </a:rPr>
                        <a:t>Number of destination enhancement initiatives supported. </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kern="1200" dirty="0">
                          <a:solidFill>
                            <a:schemeClr val="dk1"/>
                          </a:solidFill>
                          <a:effectLst/>
                          <a:latin typeface="Gill Sans MT" panose="020B0502020104020203" pitchFamily="34" charset="0"/>
                          <a:ea typeface="+mn-ea"/>
                          <a:cs typeface="+mn-cs"/>
                        </a:rPr>
                        <a:t>Three destination enhancement initiatives supported:</a:t>
                      </a:r>
                      <a:endParaRPr lang="en-ZA" sz="1400" b="1"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indent="0" algn="just">
                        <a:buFont typeface="Arial" panose="020B0604020202020204" pitchFamily="34" charset="0"/>
                        <a:buNone/>
                      </a:pPr>
                      <a:endParaRPr lang="en-ZA" sz="16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16469">
                <a:tc vMerge="1">
                  <a:txBody>
                    <a:bodyPr/>
                    <a:lstStyle/>
                    <a:p>
                      <a:endParaRPr lang="en-ZA"/>
                    </a:p>
                  </a:txBody>
                  <a:tcPr/>
                </a:tc>
                <a:tc>
                  <a:txBody>
                    <a:bodyPr/>
                    <a:lstStyle/>
                    <a:p>
                      <a:pPr marL="342900" lvl="0" indent="-342900" algn="just">
                        <a:lnSpc>
                          <a:spcPct val="115000"/>
                        </a:lnSpc>
                        <a:spcAft>
                          <a:spcPts val="0"/>
                        </a:spcAft>
                        <a:buFont typeface="+mj-lt"/>
                        <a:buAutoNum type="romanU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Infrastructure maintenance programme implemented in 19 (nineteen) National Parks: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Addo National Park</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Camdeboo</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Mountain Zebra</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Garden Route (Knysna, Wilderness)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Tsitsikamma</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Karoo</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FS Golden Gate</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Marakele</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LPN Mapungubwe</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Kgalagadi</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Augrabies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Namakwa</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Richtersveld</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Agulhas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Bontebok</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Table Mountain</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West Coast</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Tankwa</a:t>
                      </a: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-Karoo</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MP Kruger</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15000"/>
                        </a:lnSpc>
                        <a:spcAft>
                          <a:spcPts val="0"/>
                        </a:spcAft>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Infrastructure maintenance programme was implemented in 19 (nineteen) National Parks: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Addo National Park</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Camdeboo</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Mountain Zebra</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Garden Route (Knysna, Wilderness)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Tsitsikamma</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Karoo</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FS Golden Gate</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NW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Marakele</a:t>
                      </a: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Mapungubwe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Kgalagadi</a:t>
                      </a: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Augrabies</a:t>
                      </a: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Namakwa</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Richtersveld</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Agulhas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Bontebok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Table Mountain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West Coast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WC </a:t>
                      </a:r>
                      <a:r>
                        <a:rPr lang="en-ZA" sz="12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Tankwa</a:t>
                      </a: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-Karoo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romanL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MP Kruger</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104755416"/>
                  </a:ext>
                </a:extLst>
              </a:tr>
            </a:tbl>
          </a:graphicData>
        </a:graphic>
      </p:graphicFrame>
      <p:sp>
        <p:nvSpPr>
          <p:cNvPr id="6" name="Footer Placeholder 1"/>
          <p:cNvSpPr>
            <a:spLocks noGrp="1"/>
          </p:cNvSpPr>
          <p:nvPr>
            <p:ph type="ftr" sz="quarter" idx="11"/>
          </p:nvPr>
        </p:nvSpPr>
        <p:spPr>
          <a:xfrm>
            <a:off x="325086" y="6481686"/>
            <a:ext cx="2687216" cy="457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311250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3943504231"/>
              </p:ext>
            </p:extLst>
          </p:nvPr>
        </p:nvGraphicFramePr>
        <p:xfrm>
          <a:off x="211370" y="330595"/>
          <a:ext cx="8721260" cy="2703310"/>
        </p:xfrm>
        <a:graphic>
          <a:graphicData uri="http://schemas.openxmlformats.org/drawingml/2006/table">
            <a:tbl>
              <a:tblPr firstRow="1" bandRow="1">
                <a:tableStyleId>{21E4AEA4-8DFA-4A89-87EB-49C32662AFE0}</a:tableStyleId>
              </a:tblPr>
              <a:tblGrid>
                <a:gridCol w="2063007">
                  <a:extLst>
                    <a:ext uri="{9D8B030D-6E8A-4147-A177-3AD203B41FA5}">
                      <a16:colId xmlns:a16="http://schemas.microsoft.com/office/drawing/2014/main" val="20000"/>
                    </a:ext>
                  </a:extLst>
                </a:gridCol>
                <a:gridCol w="3053919">
                  <a:extLst>
                    <a:ext uri="{9D8B030D-6E8A-4147-A177-3AD203B41FA5}">
                      <a16:colId xmlns:a16="http://schemas.microsoft.com/office/drawing/2014/main" val="20001"/>
                    </a:ext>
                  </a:extLst>
                </a:gridCol>
                <a:gridCol w="3604334">
                  <a:extLst>
                    <a:ext uri="{9D8B030D-6E8A-4147-A177-3AD203B41FA5}">
                      <a16:colId xmlns:a16="http://schemas.microsoft.com/office/drawing/2014/main" val="1412384291"/>
                    </a:ext>
                  </a:extLst>
                </a:gridCol>
              </a:tblGrid>
              <a:tr h="258463">
                <a:tc gridSpan="3">
                  <a:txBody>
                    <a:bodyPr/>
                    <a:lstStyle/>
                    <a:p>
                      <a:pPr marL="0" algn="just" defTabSz="914400" rtl="0" eaLnBrk="1" latinLnBrk="0" hangingPunct="1">
                        <a:lnSpc>
                          <a:spcPct val="100000"/>
                        </a:lnSpc>
                      </a:pPr>
                      <a:r>
                        <a:rPr lang="en-GB" sz="16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6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2584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600" b="1" dirty="0">
                          <a:latin typeface="Gill Sans MT" panose="020B0502020104020203" pitchFamily="34" charset="0"/>
                        </a:rPr>
                        <a:t>Annual Target</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latin typeface="Gill Sans MT" panose="020B0502020104020203" pitchFamily="34" charset="0"/>
                        </a:rPr>
                        <a:t>Actual Performance</a:t>
                      </a:r>
                      <a:endParaRPr lang="en-US" sz="16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75971">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1600" b="0" kern="1200" dirty="0">
                          <a:solidFill>
                            <a:schemeClr val="tx1"/>
                          </a:solidFill>
                          <a:latin typeface="Gill Sans MT" panose="020B0502020104020203" pitchFamily="34" charset="0"/>
                          <a:ea typeface="+mn-ea"/>
                          <a:cs typeface="+mn-cs"/>
                        </a:rPr>
                        <a:t>Number of destination enhancement initiatives supported. </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1" kern="1200" dirty="0">
                          <a:solidFill>
                            <a:schemeClr val="dk1"/>
                          </a:solidFill>
                          <a:effectLst/>
                          <a:latin typeface="Gill Sans MT" panose="020B0502020104020203" pitchFamily="34" charset="0"/>
                          <a:ea typeface="+mn-ea"/>
                          <a:cs typeface="+mn-cs"/>
                        </a:rPr>
                        <a:t>Three destination enhancement initiatives supported … continued: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b="1"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indent="0" algn="just">
                        <a:buFont typeface="Arial" panose="020B0604020202020204" pitchFamily="34" charset="0"/>
                        <a:buNone/>
                      </a:pPr>
                      <a:endParaRPr lang="en-ZA" sz="16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45092">
                <a:tc vMerge="1">
                  <a:txBody>
                    <a:bodyPr/>
                    <a:lstStyle/>
                    <a:p>
                      <a:endParaRPr lang="en-ZA"/>
                    </a:p>
                  </a:txBody>
                  <a:tcPr/>
                </a:tc>
                <a:tc>
                  <a:txBody>
                    <a:bodyPr/>
                    <a:lstStyle/>
                    <a:p>
                      <a:pPr marL="342900" lvl="0" indent="-342900" algn="just">
                        <a:lnSpc>
                          <a:spcPct val="100000"/>
                        </a:lnSpc>
                        <a:spcAft>
                          <a:spcPts val="0"/>
                        </a:spcAft>
                        <a:buFont typeface="+mj-lt"/>
                        <a:buAutoNum type="arabicPeriod" startAt="2"/>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Infrastructure maintenance programme implemented for identified and prioritised state-owned asset in all provinces.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algn="just">
                        <a:lnSpc>
                          <a:spcPct val="10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59055" algn="just">
                        <a:lnSpc>
                          <a:spcPct val="100000"/>
                        </a:lnSpc>
                        <a:spcAft>
                          <a:spcPts val="0"/>
                        </a:spcAft>
                      </a:pPr>
                      <a:r>
                        <a:rPr lang="en-ZA" sz="16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Infrastructure maintenance programme was implemented in one state-owned asset in all provinces.</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104755416"/>
                  </a:ext>
                </a:extLst>
              </a:tr>
            </a:tbl>
          </a:graphicData>
        </a:graphic>
      </p:graphicFrame>
      <p:sp>
        <p:nvSpPr>
          <p:cNvPr id="6" name="Footer Placeholder 1"/>
          <p:cNvSpPr>
            <a:spLocks noGrp="1"/>
          </p:cNvSpPr>
          <p:nvPr>
            <p:ph type="ftr" sz="quarter" idx="11"/>
          </p:nvPr>
        </p:nvSpPr>
        <p:spPr>
          <a:xfrm>
            <a:off x="325086" y="6481686"/>
            <a:ext cx="2687216" cy="457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3778167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1445889008"/>
              </p:ext>
            </p:extLst>
          </p:nvPr>
        </p:nvGraphicFramePr>
        <p:xfrm>
          <a:off x="211370" y="136524"/>
          <a:ext cx="8721260" cy="5776430"/>
        </p:xfrm>
        <a:graphic>
          <a:graphicData uri="http://schemas.openxmlformats.org/drawingml/2006/table">
            <a:tbl>
              <a:tblPr firstRow="1" bandRow="1">
                <a:tableStyleId>{21E4AEA4-8DFA-4A89-87EB-49C32662AFE0}</a:tableStyleId>
              </a:tblPr>
              <a:tblGrid>
                <a:gridCol w="1637140">
                  <a:extLst>
                    <a:ext uri="{9D8B030D-6E8A-4147-A177-3AD203B41FA5}">
                      <a16:colId xmlns:a16="http://schemas.microsoft.com/office/drawing/2014/main" val="20000"/>
                    </a:ext>
                  </a:extLst>
                </a:gridCol>
                <a:gridCol w="3479786">
                  <a:extLst>
                    <a:ext uri="{9D8B030D-6E8A-4147-A177-3AD203B41FA5}">
                      <a16:colId xmlns:a16="http://schemas.microsoft.com/office/drawing/2014/main" val="20001"/>
                    </a:ext>
                  </a:extLst>
                </a:gridCol>
                <a:gridCol w="3604334">
                  <a:extLst>
                    <a:ext uri="{9D8B030D-6E8A-4147-A177-3AD203B41FA5}">
                      <a16:colId xmlns:a16="http://schemas.microsoft.com/office/drawing/2014/main" val="1412384291"/>
                    </a:ext>
                  </a:extLst>
                </a:gridCol>
              </a:tblGrid>
              <a:tr h="295952">
                <a:tc gridSpan="3">
                  <a:txBody>
                    <a:bodyPr/>
                    <a:lstStyle/>
                    <a:p>
                      <a:pPr marL="0" algn="l" defTabSz="914400" rtl="0" eaLnBrk="1" latinLnBrk="0" hangingPunct="1">
                        <a:lnSpc>
                          <a:spcPct val="100000"/>
                        </a:lnSpc>
                      </a:pPr>
                      <a:r>
                        <a:rPr lang="en-GB" sz="10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0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3042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000" b="1" dirty="0">
                          <a:latin typeface="Gill Sans MT" panose="020B0502020104020203" pitchFamily="34" charset="0"/>
                        </a:rPr>
                        <a:t>Annual Target</a:t>
                      </a:r>
                      <a:endParaRPr lang="en-US" sz="10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Gill Sans MT" panose="020B0502020104020203" pitchFamily="34" charset="0"/>
                        </a:rPr>
                        <a:t>Actual Performance</a:t>
                      </a:r>
                      <a:endParaRPr lang="en-US" sz="10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15602">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1000" b="0" kern="1200" dirty="0">
                          <a:solidFill>
                            <a:schemeClr val="tx1"/>
                          </a:solidFill>
                          <a:latin typeface="Gill Sans MT" panose="020B0502020104020203" pitchFamily="34" charset="0"/>
                          <a:ea typeface="+mn-ea"/>
                          <a:cs typeface="+mn-cs"/>
                        </a:rPr>
                        <a:t>Number of destination enhancement initiatives supported. </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000" b="1" kern="1200" dirty="0">
                          <a:solidFill>
                            <a:schemeClr val="dk1"/>
                          </a:solidFill>
                          <a:effectLst/>
                          <a:latin typeface="Gill Sans MT" panose="020B0502020104020203" pitchFamily="34" charset="0"/>
                          <a:ea typeface="+mn-ea"/>
                          <a:cs typeface="+mn-cs"/>
                        </a:rPr>
                        <a:t>Three destination enhancement initiatives supported … continued:</a:t>
                      </a:r>
                      <a:endParaRPr lang="en-ZA" sz="1000" b="1"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indent="0" algn="just">
                        <a:buFont typeface="Arial" panose="020B0604020202020204" pitchFamily="34" charset="0"/>
                        <a:buNone/>
                      </a:pPr>
                      <a:endParaRPr lang="en-ZA" sz="1600" b="0" i="0" u="none" strike="noStrike" baseline="0" dirty="0">
                        <a:latin typeface="Gill Sans MT" panose="020B0502020104020203" pitchFamily="34"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60614">
                <a:tc vMerge="1">
                  <a:txBody>
                    <a:bodyPr/>
                    <a:lstStyle/>
                    <a:p>
                      <a:endParaRPr lang="en-ZA"/>
                    </a:p>
                  </a:txBody>
                  <a:tcPr/>
                </a:tc>
                <a:tc>
                  <a:txBody>
                    <a:bodyPr/>
                    <a:lstStyle/>
                    <a:p>
                      <a:pPr marL="0" lvl="0" indent="0" algn="just">
                        <a:lnSpc>
                          <a:spcPct val="100000"/>
                        </a:lnSpc>
                        <a:spcAft>
                          <a:spcPts val="0"/>
                        </a:spcAft>
                        <a:buFont typeface="+mj-lt"/>
                        <a:buNone/>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3. Support the Implementation of Thirty Community-based Tourism Projects:</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Phiphidi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Waterfall</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The Oaks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Matsila</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VhaTsonga</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Village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MP Mnisi Resort</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Ngove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Tisane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FS QwaQwa Guest House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FS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Vredefort</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Dome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FS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Monotsha</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NW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Manyane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NW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Lotlamoreng</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Dam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Platfontein</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Kamiesburg</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KZN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Muzi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Pan</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Maluti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Hiking Trail</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Mthonsi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Qatywa</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Nyandeni Chalets</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Western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Tembuland</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KZN Anton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Lembede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Museum eThekwini Municipality</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McGregor Museum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KZN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AmaHlubi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Cultural Heritage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&amp; NW Sol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Plaatjie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Museum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NW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Lehurutshe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Liberation Heritage Museum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Numbi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Gate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Nandoni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Dam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Tshathogwe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Game Farm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Mtititi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Game Farm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Mapate Recreational Social Tourism Facility.</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lnSpc>
                          <a:spcPct val="100000"/>
                        </a:lnSpc>
                        <a:spcAft>
                          <a:spcPts val="0"/>
                        </a:spcAft>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The Implementation of 30 Community-based Tourism Projects was supported:</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Phiphidi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Waterfall</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The Oaks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Matsila</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VhaTsonga</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Village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MP Mnisi Resort</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Ngove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Tisane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FS QwaQwa Guest House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FS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Vredefort</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Dome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FS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Monotsha</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NW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Manyane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NW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Lotlamoreng</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Dam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Platfontein</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Kamiesburg</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KZN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Muzi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Pan</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Maluti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Hiking Trail</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Mthonsi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Qatywa</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Lodge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Nyandeni Chalets</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EC Western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Tembuland</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KZN Anton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Lembede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Museum eThekwini Municipality</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McGregor Museum </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KZN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AmaHlubi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Cultural Heritage </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NC &amp; NW Sol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Plaatjie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Museum </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NW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Lehurutshe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Liberation Heritage Museum </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Numbi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Gate</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Nandoni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Dam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Tshathogwe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Game Farm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Mtititi</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Game Farm</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romanLcPeriod"/>
                      </a:pP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LP </a:t>
                      </a:r>
                      <a:r>
                        <a:rPr lang="en-ZA" sz="10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Mapate</a:t>
                      </a:r>
                      <a:r>
                        <a:rPr lang="en-ZA" sz="1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Recreational Social Tourism Facility.</a:t>
                      </a:r>
                      <a:endParaRPr lang="en-ZA"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104755416"/>
                  </a:ext>
                </a:extLst>
              </a:tr>
            </a:tbl>
          </a:graphicData>
        </a:graphic>
      </p:graphicFrame>
      <p:sp>
        <p:nvSpPr>
          <p:cNvPr id="6" name="Footer Placeholder 1"/>
          <p:cNvSpPr>
            <a:spLocks noGrp="1"/>
          </p:cNvSpPr>
          <p:nvPr>
            <p:ph type="ftr" sz="quarter" idx="11"/>
          </p:nvPr>
        </p:nvSpPr>
        <p:spPr>
          <a:xfrm>
            <a:off x="325086" y="6481686"/>
            <a:ext cx="2687216" cy="457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2693245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graphicFrame>
        <p:nvGraphicFramePr>
          <p:cNvPr id="12" name="Content Placeholder 3"/>
          <p:cNvGraphicFramePr>
            <a:graphicFrameLocks/>
          </p:cNvGraphicFramePr>
          <p:nvPr>
            <p:extLst>
              <p:ext uri="{D42A27DB-BD31-4B8C-83A1-F6EECF244321}">
                <p14:modId xmlns:p14="http://schemas.microsoft.com/office/powerpoint/2010/main" val="2331346439"/>
              </p:ext>
            </p:extLst>
          </p:nvPr>
        </p:nvGraphicFramePr>
        <p:xfrm>
          <a:off x="244549" y="452605"/>
          <a:ext cx="8592283" cy="4143860"/>
        </p:xfrm>
        <a:graphic>
          <a:graphicData uri="http://schemas.openxmlformats.org/drawingml/2006/table">
            <a:tbl>
              <a:tblPr firstRow="1" bandRow="1">
                <a:tableStyleId>{21E4AEA4-8DFA-4A89-87EB-49C32662AFE0}</a:tableStyleId>
              </a:tblPr>
              <a:tblGrid>
                <a:gridCol w="2409874">
                  <a:extLst>
                    <a:ext uri="{9D8B030D-6E8A-4147-A177-3AD203B41FA5}">
                      <a16:colId xmlns:a16="http://schemas.microsoft.com/office/drawing/2014/main" val="20000"/>
                    </a:ext>
                  </a:extLst>
                </a:gridCol>
                <a:gridCol w="1926542">
                  <a:extLst>
                    <a:ext uri="{9D8B030D-6E8A-4147-A177-3AD203B41FA5}">
                      <a16:colId xmlns:a16="http://schemas.microsoft.com/office/drawing/2014/main" val="20001"/>
                    </a:ext>
                  </a:extLst>
                </a:gridCol>
                <a:gridCol w="4255867">
                  <a:extLst>
                    <a:ext uri="{9D8B030D-6E8A-4147-A177-3AD203B41FA5}">
                      <a16:colId xmlns:a16="http://schemas.microsoft.com/office/drawing/2014/main" val="20004"/>
                    </a:ext>
                  </a:extLst>
                </a:gridCol>
              </a:tblGrid>
              <a:tr h="256126">
                <a:tc gridSpan="3">
                  <a:txBody>
                    <a:bodyPr/>
                    <a:lstStyle/>
                    <a:p>
                      <a:pPr marL="0" algn="just" defTabSz="914400" rtl="0" eaLnBrk="1"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4253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Output Indicator</a:t>
                      </a:r>
                      <a:endParaRPr kumimoji="0" lang="en-US"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079047">
                <a:tc>
                  <a:txBody>
                    <a:bodyPr/>
                    <a:lstStyle/>
                    <a:p>
                      <a:pPr marL="342900" lvl="0" indent="-342900" algn="just">
                        <a:lnSpc>
                          <a:spcPct val="100000"/>
                        </a:lnSpc>
                        <a:buFont typeface="+mj-lt"/>
                        <a:buAutoNum type="arabicPeriod" startAt="3"/>
                      </a:pPr>
                      <a:r>
                        <a:rPr lang="en-GB" sz="1400" b="0" kern="1200" dirty="0">
                          <a:solidFill>
                            <a:schemeClr val="dk1"/>
                          </a:solidFill>
                          <a:effectLst/>
                          <a:latin typeface="Gill Sans MT" panose="020B0502020104020203" pitchFamily="34" charset="0"/>
                          <a:ea typeface="+mn-ea"/>
                          <a:cs typeface="+mn-cs"/>
                        </a:rPr>
                        <a:t> Number of work opportunities created through Working for Tourism projects. </a:t>
                      </a:r>
                      <a:endParaRPr lang="en-US" sz="1400" b="0" dirty="0">
                        <a:solidFill>
                          <a:schemeClr val="tx1"/>
                        </a:solidFill>
                        <a:latin typeface="Gill Sans MT" panose="020B0502020104020203" pitchFamily="34" charset="0"/>
                        <a:cs typeface="Arial"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base">
                        <a:lnSpc>
                          <a:spcPct val="100000"/>
                        </a:lnSpc>
                        <a:spcAft>
                          <a:spcPts val="0"/>
                        </a:spcAft>
                      </a:pPr>
                      <a:r>
                        <a:rPr lang="en-ZA" sz="1400" kern="1200" dirty="0">
                          <a:solidFill>
                            <a:schemeClr val="dk1"/>
                          </a:solidFill>
                          <a:effectLst/>
                          <a:latin typeface="Gill Sans MT" panose="020B0502020104020203" pitchFamily="34" charset="0"/>
                          <a:ea typeface="+mn-ea"/>
                          <a:cs typeface="+mn-cs"/>
                        </a:rPr>
                        <a:t>3 826 Work opportunities created.</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a:lnSpc>
                          <a:spcPct val="100000"/>
                        </a:lnSpc>
                        <a:spcAft>
                          <a:spcPts val="0"/>
                        </a:spcAft>
                      </a:pPr>
                      <a:r>
                        <a:rPr lang="en-ZA" sz="1400" kern="1200" dirty="0">
                          <a:solidFill>
                            <a:schemeClr val="dk1"/>
                          </a:solidFill>
                          <a:effectLst/>
                          <a:latin typeface="Gill Sans MT" panose="020B0502020104020203" pitchFamily="34" charset="0"/>
                          <a:ea typeface="+mn-ea"/>
                          <a:cs typeface="+mn-cs"/>
                        </a:rPr>
                        <a:t>5 328 Work opportunities were created.</a:t>
                      </a:r>
                    </a:p>
                    <a:p>
                      <a:pPr algn="just">
                        <a:lnSpc>
                          <a:spcPct val="100000"/>
                        </a:lnSpc>
                        <a:spcAft>
                          <a:spcPts val="0"/>
                        </a:spcAft>
                      </a:pPr>
                      <a:endParaRPr lang="en-ZA" sz="1400" kern="1200" dirty="0">
                        <a:solidFill>
                          <a:schemeClr val="dk1"/>
                        </a:solidFill>
                        <a:effectLst/>
                        <a:latin typeface="Gill Sans MT" panose="020B0502020104020203" pitchFamily="34" charset="0"/>
                        <a:ea typeface="+mn-ea"/>
                        <a:cs typeface="+mn-cs"/>
                      </a:endParaRPr>
                    </a:p>
                    <a:p>
                      <a:pPr algn="just">
                        <a:lnSpc>
                          <a:spcPct val="100000"/>
                        </a:lnSpc>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Reason for Variance:</a:t>
                      </a:r>
                      <a:endPar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r>
                        <a:rPr lang="en-US" sz="1400" kern="1200" dirty="0">
                          <a:solidFill>
                            <a:schemeClr val="dk1"/>
                          </a:solidFill>
                          <a:effectLst/>
                          <a:latin typeface="Gill Sans MT" panose="020B0502020104020203" pitchFamily="34" charset="0"/>
                          <a:ea typeface="+mn-ea"/>
                          <a:cs typeface="+mn-cs"/>
                        </a:rPr>
                        <a:t>Some projects which commenced in 2020/21 and had delayed because of the Covid-19 lockdown restrictions in the tourism sector were able to continue in 2021/22. In addition to this some skills projects which by design enroll large number of youth commenced in quarter three of 2021/22. </a:t>
                      </a:r>
                    </a:p>
                    <a:p>
                      <a:pPr algn="just"/>
                      <a:endParaRPr lang="en-US" sz="1400" kern="1200" dirty="0">
                        <a:solidFill>
                          <a:schemeClr val="dk1"/>
                        </a:solidFill>
                        <a:effectLst/>
                        <a:latin typeface="Gill Sans MT" panose="020B0502020104020203" pitchFamily="34" charset="0"/>
                        <a:ea typeface="+mn-ea"/>
                        <a:cs typeface="+mn-cs"/>
                      </a:endParaRPr>
                    </a:p>
                    <a:p>
                      <a:pPr algn="just"/>
                      <a:r>
                        <a:rPr lang="en-US" sz="1400" kern="1200" dirty="0">
                          <a:solidFill>
                            <a:schemeClr val="dk1"/>
                          </a:solidFill>
                          <a:effectLst/>
                          <a:latin typeface="Gill Sans MT" panose="020B0502020104020203" pitchFamily="34" charset="0"/>
                          <a:ea typeface="+mn-ea"/>
                          <a:cs typeface="+mn-cs"/>
                        </a:rPr>
                        <a:t>The easing of the lock down restrictions in the tourism sector, the overlap of the projects from 2020/21 and commencement of high labour-intensive projects in 2021/22 led to more work opportunities being created than originally planned.</a:t>
                      </a:r>
                      <a:endParaRPr lang="en-ZA" sz="1400" kern="1200" dirty="0">
                        <a:solidFill>
                          <a:schemeClr val="dk1"/>
                        </a:solidFill>
                        <a:effectLst/>
                        <a:latin typeface="Gill Sans MT" panose="020B0502020104020203" pitchFamily="34" charset="0"/>
                        <a:ea typeface="+mn-ea"/>
                        <a:cs typeface="+mn-cs"/>
                      </a:endParaRPr>
                    </a:p>
                    <a:p>
                      <a:pPr algn="just">
                        <a:lnSpc>
                          <a:spcPct val="100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2076106195"/>
                  </a:ext>
                </a:extLst>
              </a:tr>
            </a:tbl>
          </a:graphicData>
        </a:graphic>
      </p:graphicFrame>
      <p:sp>
        <p:nvSpPr>
          <p:cNvPr id="6" name="Footer Placeholder 1"/>
          <p:cNvSpPr>
            <a:spLocks noGrp="1"/>
          </p:cNvSpPr>
          <p:nvPr>
            <p:ph type="ftr" sz="quarter" idx="11"/>
          </p:nvPr>
        </p:nvSpPr>
        <p:spPr>
          <a:xfrm>
            <a:off x="325086" y="5991226"/>
            <a:ext cx="268721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spTree>
    <p:extLst>
      <p:ext uri="{BB962C8B-B14F-4D97-AF65-F5344CB8AC3E}">
        <p14:creationId xmlns:p14="http://schemas.microsoft.com/office/powerpoint/2010/main" val="1468474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36</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401651" y="1799748"/>
            <a:ext cx="8203963" cy="2554545"/>
          </a:xfrm>
          <a:prstGeom prst="rect">
            <a:avLst/>
          </a:prstGeom>
          <a:solidFill>
            <a:srgbClr val="F8CBAD"/>
          </a:solidFill>
        </p:spPr>
        <p:txBody>
          <a:bodyPr wrap="square">
            <a:spAutoFit/>
          </a:bodyPr>
          <a:lstStyle/>
          <a:p>
            <a:pPr algn="ctr" eaLnBrk="0" hangingPunct="0">
              <a:defRPr/>
            </a:pPr>
            <a:r>
              <a:rPr lang="en-US" sz="4000" b="1" kern="0" dirty="0">
                <a:solidFill>
                  <a:srgbClr val="ED7D31"/>
                </a:solidFill>
                <a:latin typeface="Gill Sans MT" panose="020B0502020104020203" pitchFamily="34" charset="0"/>
              </a:rPr>
              <a:t>3.4	PROGRAMME 4</a:t>
            </a:r>
          </a:p>
          <a:p>
            <a:pPr algn="ctr" eaLnBrk="0" hangingPunct="0">
              <a:defRPr/>
            </a:pPr>
            <a:endParaRPr lang="en-US" sz="4000" b="1" kern="0" dirty="0">
              <a:solidFill>
                <a:srgbClr val="ED7D31"/>
              </a:solidFill>
              <a:latin typeface="Gill Sans MT" panose="020B0502020104020203" pitchFamily="34" charset="0"/>
            </a:endParaRPr>
          </a:p>
          <a:p>
            <a:pPr algn="ctr"/>
            <a:r>
              <a:rPr lang="en-ZA" sz="4000" b="1" dirty="0">
                <a:solidFill>
                  <a:srgbClr val="ED7D31"/>
                </a:solidFill>
                <a:latin typeface="Gill Sans MT" panose="020B0502020104020203" pitchFamily="34" charset="0"/>
              </a:rPr>
              <a:t>TOURISM SECTOR SUPPORT SERVICES</a:t>
            </a:r>
            <a:endParaRPr lang="en-ZA" sz="4000" b="1" kern="0" dirty="0">
              <a:solidFill>
                <a:srgbClr val="ED7D31"/>
              </a:solidFill>
              <a:latin typeface="Gill Sans MT" panose="020B0502020104020203" pitchFamily="34" charset="0"/>
            </a:endParaRPr>
          </a:p>
        </p:txBody>
      </p:sp>
      <p:sp>
        <p:nvSpPr>
          <p:cNvPr id="6" name="Footer Placeholder 1"/>
          <p:cNvSpPr>
            <a:spLocks noGrp="1"/>
          </p:cNvSpPr>
          <p:nvPr>
            <p:ph type="ftr" sz="quarter" idx="11"/>
          </p:nvPr>
        </p:nvSpPr>
        <p:spPr>
          <a:xfrm>
            <a:off x="567094" y="5991226"/>
            <a:ext cx="2726612"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523642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37</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96405810"/>
              </p:ext>
            </p:extLst>
          </p:nvPr>
        </p:nvGraphicFramePr>
        <p:xfrm>
          <a:off x="316628" y="239385"/>
          <a:ext cx="8510744" cy="5076686"/>
        </p:xfrm>
        <a:graphic>
          <a:graphicData uri="http://schemas.openxmlformats.org/drawingml/2006/table">
            <a:tbl>
              <a:tblPr firstRow="1" bandRow="1">
                <a:tableStyleId>{21E4AEA4-8DFA-4A89-87EB-49C32662AFE0}</a:tableStyleId>
              </a:tblPr>
              <a:tblGrid>
                <a:gridCol w="1879725">
                  <a:extLst>
                    <a:ext uri="{9D8B030D-6E8A-4147-A177-3AD203B41FA5}">
                      <a16:colId xmlns:a16="http://schemas.microsoft.com/office/drawing/2014/main" val="20000"/>
                    </a:ext>
                  </a:extLst>
                </a:gridCol>
                <a:gridCol w="2303929">
                  <a:extLst>
                    <a:ext uri="{9D8B030D-6E8A-4147-A177-3AD203B41FA5}">
                      <a16:colId xmlns:a16="http://schemas.microsoft.com/office/drawing/2014/main" val="20001"/>
                    </a:ext>
                  </a:extLst>
                </a:gridCol>
                <a:gridCol w="4327090">
                  <a:extLst>
                    <a:ext uri="{9D8B030D-6E8A-4147-A177-3AD203B41FA5}">
                      <a16:colId xmlns:a16="http://schemas.microsoft.com/office/drawing/2014/main" val="300235758"/>
                    </a:ext>
                  </a:extLst>
                </a:gridCol>
              </a:tblGrid>
              <a:tr h="314582">
                <a:tc gridSpan="3">
                  <a:txBody>
                    <a:bodyPr/>
                    <a:lstStyle/>
                    <a:p>
                      <a:pPr marL="0" algn="l" defTabSz="914400" rtl="0" eaLnBrk="1"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21097">
                <a:tc>
                  <a:txBody>
                    <a:bodyPr/>
                    <a:lstStyle/>
                    <a:p>
                      <a:pPr algn="ctr">
                        <a:lnSpc>
                          <a:spcPct val="100000"/>
                        </a:lnSpc>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500" b="1" dirty="0">
                          <a:latin typeface="Gill Sans MT" panose="020B0502020104020203" pitchFamily="34" charset="0"/>
                        </a:rPr>
                        <a:t>Annual Target</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500" b="1" dirty="0">
                          <a:latin typeface="Gill Sans MT" panose="020B0502020104020203" pitchFamily="34" charset="0"/>
                        </a:rPr>
                        <a:t>Actual Performance</a:t>
                      </a:r>
                      <a:endParaRPr lang="en-US" sz="15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95444">
                <a:tc rowSpan="3">
                  <a:txBody>
                    <a:bodyPr/>
                    <a:lstStyle/>
                    <a:p>
                      <a:pPr marL="228600" lvl="0" indent="-228600" algn="just">
                        <a:lnSpc>
                          <a:spcPct val="100000"/>
                        </a:lnSpc>
                        <a:spcAft>
                          <a:spcPts val="0"/>
                        </a:spcAft>
                        <a:buFont typeface="+mj-lt"/>
                        <a:buAutoNum type="arabicPeriod"/>
                      </a:pPr>
                      <a:r>
                        <a:rPr lang="en-GB" sz="1400" dirty="0">
                          <a:solidFill>
                            <a:schemeClr val="tx1"/>
                          </a:solidFill>
                          <a:latin typeface="Gill Sans MT" panose="020B0502020104020203" pitchFamily="34" charset="0"/>
                          <a:ea typeface="Calibri"/>
                          <a:cs typeface="Times New Roman"/>
                        </a:rPr>
                        <a:t>Number of incentive programmes implemented.</a:t>
                      </a: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400" b="1" kern="1200" dirty="0">
                          <a:solidFill>
                            <a:schemeClr val="tx1"/>
                          </a:solidFill>
                          <a:latin typeface="Gill Sans MT" panose="020B0502020104020203" pitchFamily="34" charset="0"/>
                          <a:ea typeface="Calibri" panose="020F0502020204030204" pitchFamily="34" charset="0"/>
                          <a:cs typeface="Times New Roman"/>
                        </a:rPr>
                        <a:t>Two incentive programmes implemented:</a:t>
                      </a:r>
                      <a:endParaRPr lang="en-ZA" sz="1400" b="1" kern="1200" noProof="0" dirty="0">
                        <a:solidFill>
                          <a:schemeClr val="tx1"/>
                        </a:solidFill>
                        <a:latin typeface="Gill Sans MT" panose="020B0502020104020203" pitchFamily="34" charset="0"/>
                        <a:ea typeface="+mn-ea"/>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2158386706"/>
                  </a:ext>
                </a:extLst>
              </a:tr>
              <a:tr h="835979">
                <a:tc vMerge="1">
                  <a:txBody>
                    <a:bodyPr/>
                    <a:lstStyle/>
                    <a:p>
                      <a:endParaRPr lang="en-ZA"/>
                    </a:p>
                  </a:txBody>
                  <a:tcPr/>
                </a:tc>
                <a:tc>
                  <a:txBody>
                    <a:bodyPr/>
                    <a:lstStyle/>
                    <a:p>
                      <a:pPr marL="228600" marR="0" lvl="0" indent="-228600" algn="just">
                        <a:lnSpc>
                          <a:spcPct val="100000"/>
                        </a:lnSpc>
                        <a:spcBef>
                          <a:spcPts val="0"/>
                        </a:spcBef>
                        <a:spcAft>
                          <a:spcPts val="0"/>
                        </a:spcAft>
                        <a:buFont typeface="+mj-lt"/>
                        <a:buAutoNum type="arabicPeriod"/>
                      </a:pPr>
                      <a:r>
                        <a:rPr lang="en-ZA" sz="1400" kern="1200" dirty="0">
                          <a:solidFill>
                            <a:schemeClr val="tx1"/>
                          </a:solidFill>
                          <a:latin typeface="Gill Sans MT" panose="020B0502020104020203" pitchFamily="34" charset="0"/>
                          <a:ea typeface="Calibri" panose="020F0502020204030204" pitchFamily="34" charset="0"/>
                          <a:cs typeface="Times New Roman"/>
                        </a:rPr>
                        <a:t>Tourism Equity Fund (TEF) applications approved in 2021/22  (4 adjudication meetings held).</a:t>
                      </a:r>
                      <a:endParaRPr lang="en-US" sz="1400" kern="1200" dirty="0">
                        <a:solidFill>
                          <a:schemeClr val="tx1"/>
                        </a:solidFill>
                        <a:latin typeface="Gill Sans MT" panose="020B0502020104020203" pitchFamily="34" charset="0"/>
                        <a:ea typeface="Calibri" panose="020F0502020204030204" pitchFamily="34" charset="0"/>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GB" sz="1400" kern="1200" dirty="0">
                          <a:solidFill>
                            <a:schemeClr val="tx1"/>
                          </a:solidFill>
                          <a:latin typeface="Gill Sans MT" panose="020B0502020104020203" pitchFamily="34" charset="0"/>
                          <a:ea typeface="+mn-ea"/>
                          <a:cs typeface="Times New Roman"/>
                        </a:rPr>
                        <a:t>The TEF applications were not approved in 2021/22 (4 adjudication meetings were not held).</a:t>
                      </a:r>
                      <a:endParaRPr lang="en-ZA" sz="1400" kern="1200" dirty="0">
                        <a:solidFill>
                          <a:schemeClr val="tx1"/>
                        </a:solidFill>
                        <a:latin typeface="Gill Sans MT" panose="020B0502020104020203" pitchFamily="34" charset="0"/>
                        <a:ea typeface="+mn-ea"/>
                        <a:cs typeface="Times New Roman"/>
                      </a:endParaRPr>
                    </a:p>
                    <a:p>
                      <a:pPr marL="0" marR="0" algn="just">
                        <a:lnSpc>
                          <a:spcPct val="100000"/>
                        </a:lnSpc>
                        <a:spcBef>
                          <a:spcPts val="0"/>
                        </a:spcBef>
                        <a:spcAft>
                          <a:spcPts val="0"/>
                        </a:spcAft>
                      </a:pPr>
                      <a:endParaRPr lang="en-GB" sz="1400" kern="1200" dirty="0">
                        <a:solidFill>
                          <a:schemeClr val="tx1"/>
                        </a:solidFill>
                        <a:latin typeface="Gill Sans MT" panose="020B0502020104020203" pitchFamily="34" charset="0"/>
                        <a:ea typeface="Calibri" panose="020F0502020204030204" pitchFamily="34" charset="0"/>
                        <a:cs typeface="Times New Roman"/>
                      </a:endParaRPr>
                    </a:p>
                    <a:p>
                      <a:pPr marL="0" marR="0" algn="just">
                        <a:lnSpc>
                          <a:spcPct val="100000"/>
                        </a:lnSpc>
                        <a:spcBef>
                          <a:spcPts val="0"/>
                        </a:spcBef>
                        <a:spcAft>
                          <a:spcPts val="0"/>
                        </a:spcAft>
                      </a:pPr>
                      <a:r>
                        <a:rPr lang="en-GB" sz="1400" b="1" i="1" kern="1200" dirty="0">
                          <a:solidFill>
                            <a:schemeClr val="tx1"/>
                          </a:solidFill>
                          <a:latin typeface="Gill Sans MT" panose="020B0502020104020203" pitchFamily="34" charset="0"/>
                          <a:ea typeface="Calibri" panose="020F0502020204030204" pitchFamily="34" charset="0"/>
                          <a:cs typeface="Times New Roman"/>
                        </a:rPr>
                        <a:t>Reason for Variance:</a:t>
                      </a:r>
                    </a:p>
                    <a:p>
                      <a:pPr marL="0" marR="0" algn="just">
                        <a:lnSpc>
                          <a:spcPct val="100000"/>
                        </a:lnSpc>
                        <a:spcBef>
                          <a:spcPts val="0"/>
                        </a:spcBef>
                        <a:spcAft>
                          <a:spcPts val="0"/>
                        </a:spcAft>
                      </a:pPr>
                      <a:r>
                        <a:rPr lang="en-US" sz="1400" kern="1200" dirty="0">
                          <a:solidFill>
                            <a:schemeClr val="tx1"/>
                          </a:solidFill>
                          <a:latin typeface="Gill Sans MT" panose="020B0502020104020203" pitchFamily="34" charset="0"/>
                          <a:ea typeface="Calibri" panose="020F0502020204030204" pitchFamily="34" charset="0"/>
                          <a:cs typeface="Times New Roman"/>
                        </a:rPr>
                        <a:t>The processing and adjudication of TEF applications is currently halted temporarily through a court interdict.</a:t>
                      </a:r>
                    </a:p>
                    <a:p>
                      <a:pPr marL="0" marR="0" algn="just">
                        <a:lnSpc>
                          <a:spcPct val="100000"/>
                        </a:lnSpc>
                        <a:spcBef>
                          <a:spcPts val="0"/>
                        </a:spcBef>
                        <a:spcAft>
                          <a:spcPts val="0"/>
                        </a:spcAft>
                      </a:pPr>
                      <a:endParaRPr lang="en-ZA" sz="1400" kern="1200" dirty="0">
                        <a:solidFill>
                          <a:schemeClr val="tx1"/>
                        </a:solidFill>
                        <a:latin typeface="Gill Sans MT" panose="020B0502020104020203" pitchFamily="34" charset="0"/>
                        <a:ea typeface="Calibri" panose="020F0502020204030204" pitchFamily="34" charset="0"/>
                        <a:cs typeface="Times New Roman"/>
                      </a:endParaRPr>
                    </a:p>
                    <a:p>
                      <a:pPr marL="0" marR="0" algn="just">
                        <a:lnSpc>
                          <a:spcPct val="100000"/>
                        </a:lnSpc>
                        <a:spcBef>
                          <a:spcPts val="0"/>
                        </a:spcBef>
                        <a:spcAft>
                          <a:spcPts val="0"/>
                        </a:spcAft>
                      </a:pPr>
                      <a:r>
                        <a:rPr lang="en-ZA" sz="1400" b="1" i="1" kern="1200" dirty="0">
                          <a:solidFill>
                            <a:schemeClr val="tx1"/>
                          </a:solidFill>
                          <a:latin typeface="Gill Sans MT" panose="020B0502020104020203" pitchFamily="34" charset="0"/>
                          <a:ea typeface="Calibri" panose="020F0502020204030204" pitchFamily="34" charset="0"/>
                          <a:cs typeface="Times New Roman"/>
                        </a:rPr>
                        <a:t>Corrective Measure:</a:t>
                      </a:r>
                    </a:p>
                    <a:p>
                      <a:pPr marL="0" marR="0" algn="just">
                        <a:lnSpc>
                          <a:spcPct val="100000"/>
                        </a:lnSpc>
                        <a:spcBef>
                          <a:spcPts val="0"/>
                        </a:spcBef>
                        <a:spcAft>
                          <a:spcPts val="0"/>
                        </a:spcAft>
                      </a:pPr>
                      <a:r>
                        <a:rPr lang="en-US" sz="1400" kern="1200" dirty="0">
                          <a:solidFill>
                            <a:schemeClr val="tx1"/>
                          </a:solidFill>
                          <a:latin typeface="Gill Sans MT" panose="020B0502020104020203" pitchFamily="34" charset="0"/>
                          <a:ea typeface="Calibri" panose="020F0502020204030204" pitchFamily="34" charset="0"/>
                          <a:cs typeface="Times New Roman"/>
                        </a:rPr>
                        <a:t>The Department has ensured that the facility remains capitalised in order to expedite implementation once the legal challenges are resolved.</a:t>
                      </a:r>
                      <a:r>
                        <a:rPr lang="en-GB" sz="1400" kern="1200" dirty="0">
                          <a:solidFill>
                            <a:schemeClr val="tx1"/>
                          </a:solidFill>
                          <a:latin typeface="Gill Sans MT" panose="020B0502020104020203" pitchFamily="34" charset="0"/>
                          <a:ea typeface="Times New Roman" panose="02020603050405020304" pitchFamily="18" charset="0"/>
                          <a:cs typeface="Times New Roman"/>
                        </a:rPr>
                        <a:t> </a:t>
                      </a:r>
                    </a:p>
                    <a:p>
                      <a:pPr marL="0" marR="0" algn="just">
                        <a:lnSpc>
                          <a:spcPct val="100000"/>
                        </a:lnSpc>
                        <a:spcBef>
                          <a:spcPts val="0"/>
                        </a:spcBef>
                        <a:spcAft>
                          <a:spcPts val="0"/>
                        </a:spcAft>
                      </a:pPr>
                      <a:endParaRPr lang="en-GB" sz="1400" kern="1200" dirty="0">
                        <a:solidFill>
                          <a:schemeClr val="tx1"/>
                        </a:solidFill>
                        <a:latin typeface="Gill Sans MT" panose="020B0502020104020203" pitchFamily="34" charset="0"/>
                        <a:ea typeface="Times New Roman" panose="02020603050405020304" pitchFamily="18" charset="0"/>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029227598"/>
                  </a:ext>
                </a:extLst>
              </a:tr>
              <a:tr h="1385243">
                <a:tc vMerge="1">
                  <a:txBody>
                    <a:bodyPr/>
                    <a:lstStyle/>
                    <a:p>
                      <a:pPr marL="342900" lvl="0" indent="-342900" algn="just">
                        <a:lnSpc>
                          <a:spcPct val="115000"/>
                        </a:lnSpc>
                        <a:spcAft>
                          <a:spcPts val="0"/>
                        </a:spcAft>
                        <a:buFont typeface="+mj-lt"/>
                        <a:buAutoNum type="arabicPeriod"/>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marR="0" lvl="0" indent="-228600" algn="just" defTabSz="914400" rtl="0" eaLnBrk="1" latinLnBrk="0" hangingPunct="1">
                        <a:lnSpc>
                          <a:spcPct val="100000"/>
                        </a:lnSpc>
                        <a:spcBef>
                          <a:spcPts val="0"/>
                        </a:spcBef>
                        <a:spcAft>
                          <a:spcPts val="0"/>
                        </a:spcAft>
                        <a:buFont typeface="+mj-lt"/>
                        <a:buAutoNum type="arabicPeriod" startAt="2"/>
                      </a:pPr>
                      <a:r>
                        <a:rPr lang="en-ZA" sz="1400" kern="1200" dirty="0">
                          <a:solidFill>
                            <a:schemeClr val="tx1"/>
                          </a:solidFill>
                          <a:latin typeface="Gill Sans MT" panose="020B0502020104020203" pitchFamily="34" charset="0"/>
                          <a:ea typeface="Calibri" panose="020F0502020204030204" pitchFamily="34" charset="0"/>
                          <a:cs typeface="Times New Roman"/>
                        </a:rPr>
                        <a:t>Green Tourism Incentive Programme (GTIP) applications approved in 2021/22 (4 adjudication meetings held).</a:t>
                      </a:r>
                      <a:endParaRPr lang="en-US" sz="1400" kern="1200" dirty="0">
                        <a:solidFill>
                          <a:schemeClr val="tx1"/>
                        </a:solidFill>
                        <a:latin typeface="Gill Sans MT" panose="020B0502020104020203" pitchFamily="34" charset="0"/>
                        <a:ea typeface="Calibri" panose="020F0502020204030204" pitchFamily="34" charset="0"/>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GB" sz="1400" kern="1200" dirty="0">
                          <a:solidFill>
                            <a:schemeClr val="tx1"/>
                          </a:solidFill>
                          <a:latin typeface="Gill Sans MT" panose="020B0502020104020203" pitchFamily="34" charset="0"/>
                          <a:ea typeface="+mn-ea"/>
                          <a:cs typeface="Times New Roman"/>
                        </a:rPr>
                        <a:t>11 adjudication meetings were held and </a:t>
                      </a:r>
                      <a:r>
                        <a:rPr lang="en-ZA" sz="1400" kern="1200" dirty="0">
                          <a:solidFill>
                            <a:schemeClr val="tx1"/>
                          </a:solidFill>
                          <a:latin typeface="Gill Sans MT" panose="020B0502020104020203" pitchFamily="34" charset="0"/>
                          <a:ea typeface="+mn-ea"/>
                          <a:cs typeface="Times New Roman"/>
                        </a:rPr>
                        <a:t>52 GTIP applications were approved. </a:t>
                      </a:r>
                    </a:p>
                    <a:p>
                      <a:pPr marL="0" marR="0" algn="just">
                        <a:lnSpc>
                          <a:spcPct val="100000"/>
                        </a:lnSpc>
                        <a:spcBef>
                          <a:spcPts val="0"/>
                        </a:spcBef>
                        <a:spcAft>
                          <a:spcPts val="0"/>
                        </a:spcAft>
                      </a:pPr>
                      <a:endParaRPr lang="en-GB" sz="1400" kern="1200" dirty="0">
                        <a:solidFill>
                          <a:schemeClr val="tx1"/>
                        </a:solidFill>
                        <a:latin typeface="Gill Sans MT" panose="020B0502020104020203" pitchFamily="34" charset="0"/>
                        <a:ea typeface="Calibri" panose="020F0502020204030204" pitchFamily="34" charset="0"/>
                        <a:cs typeface="Times New Roman"/>
                      </a:endParaRPr>
                    </a:p>
                    <a:p>
                      <a:pPr marL="0" marR="0" algn="just">
                        <a:lnSpc>
                          <a:spcPct val="100000"/>
                        </a:lnSpc>
                        <a:spcBef>
                          <a:spcPts val="0"/>
                        </a:spcBef>
                        <a:spcAft>
                          <a:spcPts val="0"/>
                        </a:spcAft>
                      </a:pPr>
                      <a:r>
                        <a:rPr lang="en-GB" sz="1400" b="1" i="1" kern="1200" dirty="0">
                          <a:solidFill>
                            <a:schemeClr val="tx1"/>
                          </a:solidFill>
                          <a:latin typeface="Gill Sans MT" panose="020B0502020104020203" pitchFamily="34" charset="0"/>
                          <a:ea typeface="Calibri" panose="020F0502020204030204" pitchFamily="34" charset="0"/>
                          <a:cs typeface="Times New Roman"/>
                        </a:rPr>
                        <a:t>Reason for Variance:</a:t>
                      </a:r>
                    </a:p>
                    <a:p>
                      <a:pPr marL="0" marR="0" algn="just">
                        <a:lnSpc>
                          <a:spcPct val="100000"/>
                        </a:lnSpc>
                        <a:spcBef>
                          <a:spcPts val="0"/>
                        </a:spcBef>
                        <a:spcAft>
                          <a:spcPts val="0"/>
                        </a:spcAft>
                      </a:pPr>
                      <a:r>
                        <a:rPr lang="en-ZA" sz="1400" kern="1200" dirty="0">
                          <a:solidFill>
                            <a:schemeClr val="tx1"/>
                          </a:solidFill>
                          <a:latin typeface="Gill Sans MT" panose="020B0502020104020203" pitchFamily="34" charset="0"/>
                          <a:ea typeface="+mn-ea"/>
                          <a:cs typeface="Times New Roman"/>
                        </a:rPr>
                        <a:t>Revised and improved processes resulted in quicker turnaround times.</a:t>
                      </a:r>
                      <a:endParaRPr lang="en-US" sz="1400" kern="1200" dirty="0">
                        <a:solidFill>
                          <a:schemeClr val="tx1"/>
                        </a:solidFill>
                        <a:latin typeface="Gill Sans MT" panose="020B0502020104020203" pitchFamily="34" charset="0"/>
                        <a:ea typeface="+mn-ea"/>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272238749"/>
                  </a:ext>
                </a:extLst>
              </a:tr>
            </a:tbl>
          </a:graphicData>
        </a:graphic>
      </p:graphicFrame>
      <p:sp>
        <p:nvSpPr>
          <p:cNvPr id="6" name="Footer Placeholder 1"/>
          <p:cNvSpPr>
            <a:spLocks noGrp="1"/>
          </p:cNvSpPr>
          <p:nvPr>
            <p:ph type="ftr" sz="quarter" idx="11"/>
          </p:nvPr>
        </p:nvSpPr>
        <p:spPr>
          <a:xfrm>
            <a:off x="340293" y="5991226"/>
            <a:ext cx="2780523"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914804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38</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814158625"/>
              </p:ext>
            </p:extLst>
          </p:nvPr>
        </p:nvGraphicFramePr>
        <p:xfrm>
          <a:off x="164228" y="136524"/>
          <a:ext cx="8692901" cy="5754986"/>
        </p:xfrm>
        <a:graphic>
          <a:graphicData uri="http://schemas.openxmlformats.org/drawingml/2006/table">
            <a:tbl>
              <a:tblPr firstRow="1" bandRow="1">
                <a:tableStyleId>{21E4AEA4-8DFA-4A89-87EB-49C32662AFE0}</a:tableStyleId>
              </a:tblPr>
              <a:tblGrid>
                <a:gridCol w="1924548">
                  <a:extLst>
                    <a:ext uri="{9D8B030D-6E8A-4147-A177-3AD203B41FA5}">
                      <a16:colId xmlns:a16="http://schemas.microsoft.com/office/drawing/2014/main" val="20000"/>
                    </a:ext>
                  </a:extLst>
                </a:gridCol>
                <a:gridCol w="2986807">
                  <a:extLst>
                    <a:ext uri="{9D8B030D-6E8A-4147-A177-3AD203B41FA5}">
                      <a16:colId xmlns:a16="http://schemas.microsoft.com/office/drawing/2014/main" val="20001"/>
                    </a:ext>
                  </a:extLst>
                </a:gridCol>
                <a:gridCol w="3781546">
                  <a:extLst>
                    <a:ext uri="{9D8B030D-6E8A-4147-A177-3AD203B41FA5}">
                      <a16:colId xmlns:a16="http://schemas.microsoft.com/office/drawing/2014/main" val="1409918935"/>
                    </a:ext>
                  </a:extLst>
                </a:gridCol>
              </a:tblGrid>
              <a:tr h="291180">
                <a:tc gridSpan="3">
                  <a:txBody>
                    <a:bodyPr/>
                    <a:lstStyle/>
                    <a:p>
                      <a:pPr marL="0" algn="l" defTabSz="914400" rtl="0" eaLnBrk="1"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algn="l" defTabSz="914400" rtl="0" eaLnBrk="1" latinLnBrk="0" hangingPunct="1">
                        <a:lnSpc>
                          <a:spcPct val="100000"/>
                        </a:lnSpc>
                      </a:pPr>
                      <a:endParaRPr lang="en-ZA" sz="13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482332">
                <a:tc>
                  <a:txBody>
                    <a:bodyPr/>
                    <a:lstStyle/>
                    <a:p>
                      <a:pPr algn="ctr">
                        <a:lnSpc>
                          <a:spcPct val="100000"/>
                        </a:lnSpc>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73466">
                <a:tc rowSpan="2">
                  <a:txBody>
                    <a:bodyPr/>
                    <a:lstStyle/>
                    <a:p>
                      <a:pPr marL="228600" lvl="0" indent="-228600" algn="just">
                        <a:lnSpc>
                          <a:spcPct val="100000"/>
                        </a:lnSpc>
                        <a:spcAft>
                          <a:spcPts val="0"/>
                        </a:spcAft>
                        <a:buFont typeface="+mj-lt"/>
                        <a:buAutoNum type="arabicPeriod" startAt="2"/>
                      </a:pPr>
                      <a:r>
                        <a:rPr lang="en-ZA" sz="1400" b="0" dirty="0">
                          <a:effectLst/>
                          <a:latin typeface="Gill Sans MT" panose="020B0502020104020203" pitchFamily="34" charset="0"/>
                          <a:ea typeface="Calibri" panose="020F0502020204030204" pitchFamily="34" charset="0"/>
                        </a:rPr>
                        <a:t>Number of programmes implemented to stimulate domestic tourism growth.</a:t>
                      </a:r>
                      <a:endParaRPr lang="en-US" sz="1400" b="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400" b="1" dirty="0">
                          <a:effectLst/>
                          <a:latin typeface="Gill Sans MT" panose="020B0502020104020203" pitchFamily="34" charset="0"/>
                          <a:ea typeface="Calibri" panose="020F0502020204030204" pitchFamily="34" charset="0"/>
                        </a:rPr>
                        <a:t>One programme implemented:</a:t>
                      </a:r>
                      <a:endParaRPr lang="en-ZA" sz="1400" b="1" kern="1200" noProof="0" dirty="0">
                        <a:solidFill>
                          <a:schemeClr val="tx1"/>
                        </a:solidFill>
                        <a:latin typeface="Gill Sans MT" panose="020B0502020104020203" pitchFamily="34" charset="0"/>
                        <a:ea typeface="+mn-ea"/>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1" kern="1200" noProof="0" dirty="0">
                        <a:solidFill>
                          <a:schemeClr val="tx1"/>
                        </a:solidFill>
                        <a:latin typeface="Gill Sans MT" panose="020B0502020104020203" pitchFamily="34" charset="0"/>
                        <a:ea typeface="+mn-ea"/>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158386706"/>
                  </a:ext>
                </a:extLst>
              </a:tr>
              <a:tr h="1374653">
                <a:tc vMerge="1">
                  <a:txBody>
                    <a:bodyPr/>
                    <a:lstStyle/>
                    <a:p>
                      <a:endParaRPr lang="en-ZA"/>
                    </a:p>
                  </a:txBody>
                  <a:tcPr/>
                </a:tc>
                <a:tc>
                  <a:txBody>
                    <a:bodyPr/>
                    <a:lstStyle/>
                    <a:p>
                      <a:pPr marL="0" marR="0" algn="just">
                        <a:lnSpc>
                          <a:spcPct val="100000"/>
                        </a:lnSpc>
                        <a:spcBef>
                          <a:spcPts val="0"/>
                        </a:spcBef>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Domestic Tourism Scheme implemented.</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Domestic Tourism Scheme was implemented as follows:</a:t>
                      </a:r>
                    </a:p>
                    <a:p>
                      <a:pPr marL="0" marR="0" algn="just">
                        <a:lnSpc>
                          <a:spcPct val="100000"/>
                        </a:lnSpc>
                        <a:spcBef>
                          <a:spcPts val="0"/>
                        </a:spcBef>
                        <a:spcAft>
                          <a:spcPts val="0"/>
                        </a:spcAft>
                      </a:pPr>
                      <a:endPar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228600" marR="0" lvl="0" indent="-2286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cs typeface="Times New Roman" panose="02020603050405020304" pitchFamily="18" charset="0"/>
                        </a:rPr>
                        <a:t>Northern Cape: 24-25 November 2021; </a:t>
                      </a:r>
                      <a:endParaRPr lang="en-US" sz="1400" dirty="0">
                        <a:effectLst/>
                        <a:latin typeface="Gill Sans MT" panose="020B0502020104020203" pitchFamily="34" charset="0"/>
                        <a:cs typeface="Times New Roman" panose="02020603050405020304" pitchFamily="18" charset="0"/>
                      </a:endParaRPr>
                    </a:p>
                    <a:p>
                      <a:pPr marL="228600" marR="0" lvl="0" indent="-2286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cs typeface="Times New Roman" panose="02020603050405020304" pitchFamily="18" charset="0"/>
                        </a:rPr>
                        <a:t>Gauteng: 3-4 December 2021; and</a:t>
                      </a:r>
                      <a:endParaRPr lang="en-US" sz="1400" dirty="0">
                        <a:effectLst/>
                        <a:latin typeface="Gill Sans MT" panose="020B0502020104020203" pitchFamily="34" charset="0"/>
                        <a:cs typeface="Times New Roman" panose="02020603050405020304" pitchFamily="18" charset="0"/>
                      </a:endParaRPr>
                    </a:p>
                    <a:p>
                      <a:pPr marL="228600" marR="0" lvl="0" indent="-228600" algn="just">
                        <a:lnSpc>
                          <a:spcPct val="100000"/>
                        </a:lnSpc>
                        <a:spcBef>
                          <a:spcPts val="0"/>
                        </a:spcBef>
                        <a:spcAft>
                          <a:spcPts val="0"/>
                        </a:spcAft>
                        <a:buFont typeface="Symbol" panose="05050102010706020507" pitchFamily="18" charset="2"/>
                        <a:buChar char=""/>
                      </a:pPr>
                      <a:r>
                        <a:rPr lang="en-ZA" sz="1400" dirty="0">
                          <a:effectLst/>
                          <a:latin typeface="Gill Sans MT" panose="020B0502020104020203" pitchFamily="34" charset="0"/>
                          <a:cs typeface="Times New Roman" panose="02020603050405020304" pitchFamily="18" charset="0"/>
                        </a:rPr>
                        <a:t>Limpopo on 7-8 March 2022.</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029227598"/>
                  </a:ext>
                </a:extLst>
              </a:tr>
              <a:tr h="237751">
                <a:tc rowSpan="2">
                  <a:txBody>
                    <a:bodyPr/>
                    <a:lstStyle/>
                    <a:p>
                      <a:pPr marL="228600" lvl="0" indent="-228600" algn="just" defTabSz="914400" rtl="0" eaLnBrk="1" latinLnBrk="0" hangingPunct="1">
                        <a:lnSpc>
                          <a:spcPct val="100000"/>
                        </a:lnSpc>
                        <a:spcAft>
                          <a:spcPts val="0"/>
                        </a:spcAft>
                        <a:buFont typeface="+mj-lt"/>
                        <a:buAutoNum type="arabicPeriod" startAt="3"/>
                      </a:pPr>
                      <a:r>
                        <a:rPr lang="en-ZA" sz="1400" b="0" kern="1200" dirty="0">
                          <a:solidFill>
                            <a:schemeClr val="dk1"/>
                          </a:solidFill>
                          <a:effectLst/>
                          <a:latin typeface="Gill Sans MT" panose="020B0502020104020203" pitchFamily="34" charset="0"/>
                          <a:ea typeface="Calibri" panose="020F0502020204030204" pitchFamily="34" charset="0"/>
                          <a:cs typeface="+mn-cs"/>
                        </a:rPr>
                        <a:t>Number of programmes implemented to increase participation of the SMMEs in the Tourism Sector for inclusive economic growth.</a:t>
                      </a:r>
                      <a:endParaRPr lang="en-US" sz="1400" b="0" kern="1200" dirty="0">
                        <a:solidFill>
                          <a:schemeClr val="dk1"/>
                        </a:solidFill>
                        <a:effectLst/>
                        <a:latin typeface="Gill Sans MT" panose="020B0502020104020203" pitchFamily="34" charset="0"/>
                        <a:ea typeface="Calibri"/>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mn-cs"/>
                        </a:rPr>
                        <a:t>One programme:</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3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791057945"/>
                  </a:ext>
                </a:extLst>
              </a:tr>
              <a:tr h="3082006">
                <a:tc vMerge="1">
                  <a:txBody>
                    <a:bodyPr/>
                    <a:lstStyle/>
                    <a:p>
                      <a:pPr marL="228600" lvl="0" indent="-228600" algn="just">
                        <a:lnSpc>
                          <a:spcPct val="100000"/>
                        </a:lnSpc>
                        <a:spcAft>
                          <a:spcPts val="0"/>
                        </a:spcAft>
                        <a:buFont typeface="+mj-lt"/>
                        <a:buAutoNum type="arabicPeriod"/>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Incubation Programme implemented to support tourism SMMEs through the following Incubators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(Business support and development):</a:t>
                      </a:r>
                      <a:endParaRPr lang="en-US"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err="1">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Manyeleti</a:t>
                      </a: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Incubator</a:t>
                      </a:r>
                      <a:endParaRPr lang="en-US"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Phalaborwa </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Incubator</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Mier</a:t>
                      </a: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Incubator</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Tech Incubator</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Tour Operator incubator</a:t>
                      </a:r>
                    </a:p>
                    <a:p>
                      <a:pPr marL="342900" marR="0" lvl="0" indent="-3429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Food Services Incubator</a:t>
                      </a:r>
                      <a:r>
                        <a:rPr lang="en-US" sz="14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a:t>
                      </a:r>
                    </a:p>
                    <a:p>
                      <a:pPr marL="342900" marR="0" lvl="0" indent="-3429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rPr>
                        <a:t>Two (2) community-based enterprises incubation programmes.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Six out of seven elements of the incubation programme were implemented to support tourism SMMEs (Business support and development):</a:t>
                      </a:r>
                    </a:p>
                    <a:p>
                      <a:pPr marL="342900" lvl="0" indent="-342900" algn="just">
                        <a:buFont typeface="+mj-lt"/>
                        <a:buAutoNum type="arabicPeriod"/>
                      </a:pPr>
                      <a:r>
                        <a:rPr lang="en-ZA" sz="1400" kern="1200" dirty="0">
                          <a:solidFill>
                            <a:srgbClr val="000000"/>
                          </a:solidFill>
                          <a:effectLst/>
                          <a:latin typeface="Gill Sans MT" panose="020B0502020104020203" pitchFamily="34" charset="0"/>
                          <a:ea typeface="+mn-ea"/>
                          <a:cs typeface="Times New Roman" panose="02020603050405020304" pitchFamily="18" charset="0"/>
                        </a:rPr>
                        <a:t>Manyeleti Incubator</a:t>
                      </a:r>
                    </a:p>
                    <a:p>
                      <a:pPr marL="342900" lvl="0" indent="-342900" algn="just">
                        <a:buFont typeface="+mj-lt"/>
                        <a:buAutoNum type="arabicPeriod"/>
                      </a:pPr>
                      <a:r>
                        <a:rPr lang="en-ZA" sz="1400" kern="1200" dirty="0">
                          <a:solidFill>
                            <a:srgbClr val="000000"/>
                          </a:solidFill>
                          <a:effectLst/>
                          <a:latin typeface="Gill Sans MT" panose="020B0502020104020203" pitchFamily="34" charset="0"/>
                          <a:ea typeface="+mn-ea"/>
                          <a:cs typeface="Times New Roman" panose="02020603050405020304" pitchFamily="18" charset="0"/>
                        </a:rPr>
                        <a:t>Phalaborwa Incubator</a:t>
                      </a:r>
                    </a:p>
                    <a:p>
                      <a:pPr marL="342900" lvl="0" indent="-342900" algn="just">
                        <a:buFont typeface="+mj-lt"/>
                        <a:buAutoNum type="arabicPeriod"/>
                      </a:pPr>
                      <a:r>
                        <a:rPr lang="en-ZA" sz="1400" kern="1200" dirty="0">
                          <a:solidFill>
                            <a:srgbClr val="000000"/>
                          </a:solidFill>
                          <a:effectLst/>
                          <a:latin typeface="Gill Sans MT" panose="020B0502020104020203" pitchFamily="34" charset="0"/>
                          <a:ea typeface="+mn-ea"/>
                          <a:cs typeface="Times New Roman" panose="02020603050405020304" pitchFamily="18" charset="0"/>
                        </a:rPr>
                        <a:t>Mier Incubator</a:t>
                      </a:r>
                    </a:p>
                    <a:p>
                      <a:pPr marL="342900" lvl="0" indent="-342900" algn="just">
                        <a:buFont typeface="+mj-lt"/>
                        <a:buAutoNum type="arabicPeriod"/>
                      </a:pPr>
                      <a:r>
                        <a:rPr lang="en-ZA" sz="1400" kern="1200" dirty="0">
                          <a:solidFill>
                            <a:srgbClr val="000000"/>
                          </a:solidFill>
                          <a:effectLst/>
                          <a:latin typeface="Gill Sans MT" panose="020B0502020104020203" pitchFamily="34" charset="0"/>
                          <a:ea typeface="+mn-ea"/>
                          <a:cs typeface="Times New Roman" panose="02020603050405020304" pitchFamily="18" charset="0"/>
                        </a:rPr>
                        <a:t>Tech Incubator</a:t>
                      </a:r>
                    </a:p>
                    <a:p>
                      <a:pPr marL="342900" lvl="0" indent="-342900" algn="just">
                        <a:buFont typeface="+mj-lt"/>
                        <a:buAutoNum type="arabicPeriod"/>
                      </a:pPr>
                      <a:r>
                        <a:rPr lang="en-ZA" sz="1400" kern="1200" dirty="0">
                          <a:solidFill>
                            <a:srgbClr val="000000"/>
                          </a:solidFill>
                          <a:effectLst/>
                          <a:latin typeface="Gill Sans MT" panose="020B0502020104020203" pitchFamily="34" charset="0"/>
                          <a:ea typeface="+mn-ea"/>
                          <a:cs typeface="Times New Roman" panose="02020603050405020304" pitchFamily="18" charset="0"/>
                        </a:rPr>
                        <a:t>Tour Operator incubator</a:t>
                      </a:r>
                    </a:p>
                    <a:p>
                      <a:pPr marL="342900" indent="-342900" algn="just">
                        <a:buFont typeface="+mj-lt"/>
                        <a:buAutoNum type="arabicPeriod"/>
                      </a:pPr>
                      <a:r>
                        <a:rPr lang="en-ZA" sz="1400" kern="1200" dirty="0">
                          <a:solidFill>
                            <a:srgbClr val="000000"/>
                          </a:solidFill>
                          <a:effectLst/>
                          <a:latin typeface="Gill Sans MT" panose="020B0502020104020203" pitchFamily="34" charset="0"/>
                          <a:ea typeface="+mn-ea"/>
                          <a:cs typeface="Times New Roman" panose="02020603050405020304" pitchFamily="18" charset="0"/>
                        </a:rPr>
                        <a:t>Food Services Incubator</a:t>
                      </a: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240771506"/>
                  </a:ext>
                </a:extLst>
              </a:tr>
            </a:tbl>
          </a:graphicData>
        </a:graphic>
      </p:graphicFrame>
      <p:sp>
        <p:nvSpPr>
          <p:cNvPr id="6" name="Footer Placeholder 1"/>
          <p:cNvSpPr>
            <a:spLocks noGrp="1"/>
          </p:cNvSpPr>
          <p:nvPr>
            <p:ph type="ftr" sz="quarter" idx="11"/>
          </p:nvPr>
        </p:nvSpPr>
        <p:spPr>
          <a:xfrm>
            <a:off x="340293" y="5991226"/>
            <a:ext cx="2780523"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264790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39</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454379399"/>
              </p:ext>
            </p:extLst>
          </p:nvPr>
        </p:nvGraphicFramePr>
        <p:xfrm>
          <a:off x="218016" y="224005"/>
          <a:ext cx="8510744" cy="5573098"/>
        </p:xfrm>
        <a:graphic>
          <a:graphicData uri="http://schemas.openxmlformats.org/drawingml/2006/table">
            <a:tbl>
              <a:tblPr firstRow="1" bandRow="1">
                <a:tableStyleId>{21E4AEA4-8DFA-4A89-87EB-49C32662AFE0}</a:tableStyleId>
              </a:tblPr>
              <a:tblGrid>
                <a:gridCol w="2076336">
                  <a:extLst>
                    <a:ext uri="{9D8B030D-6E8A-4147-A177-3AD203B41FA5}">
                      <a16:colId xmlns:a16="http://schemas.microsoft.com/office/drawing/2014/main" val="20000"/>
                    </a:ext>
                  </a:extLst>
                </a:gridCol>
                <a:gridCol w="2447393">
                  <a:extLst>
                    <a:ext uri="{9D8B030D-6E8A-4147-A177-3AD203B41FA5}">
                      <a16:colId xmlns:a16="http://schemas.microsoft.com/office/drawing/2014/main" val="20001"/>
                    </a:ext>
                  </a:extLst>
                </a:gridCol>
                <a:gridCol w="3987015">
                  <a:extLst>
                    <a:ext uri="{9D8B030D-6E8A-4147-A177-3AD203B41FA5}">
                      <a16:colId xmlns:a16="http://schemas.microsoft.com/office/drawing/2014/main" val="230243213"/>
                    </a:ext>
                  </a:extLst>
                </a:gridCol>
              </a:tblGrid>
              <a:tr h="314582">
                <a:tc gridSpan="3">
                  <a:txBody>
                    <a:bodyPr/>
                    <a:lstStyle/>
                    <a:p>
                      <a:pPr marL="0" algn="l" defTabSz="914400" rtl="0" eaLnBrk="1"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21097">
                <a:tc>
                  <a:txBody>
                    <a:bodyPr/>
                    <a:lstStyle/>
                    <a:p>
                      <a:pPr algn="ctr">
                        <a:lnSpc>
                          <a:spcPct val="100000"/>
                        </a:lnSpc>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56859">
                <a:tc rowSpan="2">
                  <a:txBody>
                    <a:bodyPr/>
                    <a:lstStyle/>
                    <a:p>
                      <a:pPr marL="228600" lvl="0" indent="-228600" algn="just" defTabSz="914400" rtl="0" eaLnBrk="1" latinLnBrk="0" hangingPunct="1">
                        <a:lnSpc>
                          <a:spcPct val="100000"/>
                        </a:lnSpc>
                        <a:spcAft>
                          <a:spcPts val="0"/>
                        </a:spcAft>
                        <a:buFont typeface="+mj-lt"/>
                        <a:buAutoNum type="arabicPeriod" startAt="3"/>
                      </a:pPr>
                      <a:r>
                        <a:rPr lang="en-ZA" sz="1400" b="0" kern="1200" dirty="0">
                          <a:solidFill>
                            <a:schemeClr val="dk1"/>
                          </a:solidFill>
                          <a:effectLst/>
                          <a:latin typeface="Gill Sans MT" panose="020B0502020104020203" pitchFamily="34" charset="0"/>
                          <a:ea typeface="Calibri" panose="020F0502020204030204" pitchFamily="34" charset="0"/>
                          <a:cs typeface="+mn-cs"/>
                        </a:rPr>
                        <a:t>Number of programmes implemented to increase participation of the SMMEs in the Tourism Sector for inclusive economic growth.</a:t>
                      </a:r>
                      <a:endParaRPr lang="en-US" sz="1400" b="0" kern="1200" dirty="0">
                        <a:solidFill>
                          <a:schemeClr val="dk1"/>
                        </a:solidFill>
                        <a:effectLst/>
                        <a:latin typeface="Gill Sans MT" panose="020B0502020104020203" pitchFamily="34" charset="0"/>
                        <a:ea typeface="Calibri"/>
                        <a:cs typeface="+mn-cs"/>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mn-cs"/>
                        </a:rPr>
                        <a:t>One programme … continued</a:t>
                      </a:r>
                      <a:endParaRPr kumimoji="0" lang="en-ZA" sz="1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91057945"/>
                  </a:ext>
                </a:extLst>
              </a:tr>
              <a:tr h="1816575">
                <a:tc vMerge="1">
                  <a:txBody>
                    <a:bodyPr/>
                    <a:lstStyle/>
                    <a:p>
                      <a:pPr marL="228600" lvl="0" indent="-228600" algn="just">
                        <a:lnSpc>
                          <a:spcPct val="100000"/>
                        </a:lnSpc>
                        <a:spcAft>
                          <a:spcPts val="0"/>
                        </a:spcAft>
                        <a:buFont typeface="+mj-lt"/>
                        <a:buAutoNum type="arabicPeriod"/>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ZA" sz="1400" b="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Incubation Programme implemented to support tourism SMMEs through the following Incubators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(Business support and development):</a:t>
                      </a:r>
                      <a:endParaRPr lang="en-US"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err="1">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Manyeleti</a:t>
                      </a: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Incubator</a:t>
                      </a:r>
                      <a:endParaRPr lang="en-US"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Phalaborwa Incubator</a:t>
                      </a:r>
                      <a:endParaRPr lang="en-US"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err="1">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Mier</a:t>
                      </a: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Incubator</a:t>
                      </a:r>
                      <a:endParaRPr lang="en-US"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Tech Incubator</a:t>
                      </a:r>
                      <a:endParaRPr lang="en-US"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Tour Operator incubator</a:t>
                      </a:r>
                    </a:p>
                    <a:p>
                      <a:pPr marL="342900" marR="0" lvl="0" indent="-3429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Food Services Incubator</a:t>
                      </a:r>
                      <a:r>
                        <a:rPr lang="en-US" sz="14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a:t>
                      </a:r>
                    </a:p>
                    <a:p>
                      <a:pPr marL="342900" marR="0" lvl="0" indent="-3429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rPr>
                        <a:t>Two (2) community-based enterprises incubation programmes.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lvl="0" indent="-228600" algn="just" defTabSz="914400" rtl="0" eaLnBrk="1" latinLnBrk="0" hangingPunct="1">
                        <a:lnSpc>
                          <a:spcPct val="100000"/>
                        </a:lnSpc>
                        <a:spcBef>
                          <a:spcPts val="0"/>
                        </a:spcBef>
                        <a:spcAft>
                          <a:spcPts val="0"/>
                        </a:spcAft>
                        <a:buFont typeface="+mj-lt"/>
                        <a:buAutoNum type="arabicPeriod" startAt="2"/>
                      </a:pPr>
                      <a:endParaRPr lang="en-US" sz="1400" kern="1200" dirty="0">
                        <a:solidFill>
                          <a:schemeClr val="tx1"/>
                        </a:solidFill>
                        <a:latin typeface="Gill Sans MT" panose="020B0502020104020203" pitchFamily="34" charset="0"/>
                        <a:ea typeface="Calibri" panose="020F0502020204030204" pitchFamily="34" charset="0"/>
                        <a:cs typeface="Times New Roman"/>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b="1" i="1" dirty="0">
                          <a:effectLst/>
                          <a:latin typeface="Gill Sans MT" panose="020B0502020104020203" pitchFamily="34" charset="0"/>
                          <a:ea typeface="Calibri" panose="020F0502020204030204" pitchFamily="34" charset="0"/>
                          <a:cs typeface="Times New Roman" panose="02020603050405020304" pitchFamily="18" charset="0"/>
                        </a:rPr>
                        <a:t>Reasons for Variance:</a:t>
                      </a:r>
                    </a:p>
                    <a:p>
                      <a:pPr marL="0" marR="0" lvl="0" indent="0" algn="just" defTabSz="914400" rtl="0" eaLnBrk="1" latinLnBrk="0" hangingPunct="1">
                        <a:lnSpc>
                          <a:spcPct val="100000"/>
                        </a:lnSpc>
                        <a:spcBef>
                          <a:spcPts val="0"/>
                        </a:spcBef>
                        <a:spcAft>
                          <a:spcPts val="0"/>
                        </a:spcAft>
                        <a:buFont typeface="+mj-lt"/>
                        <a:buNone/>
                      </a:pPr>
                      <a:r>
                        <a:rPr lang="en-GB" sz="1400" kern="1200" dirty="0">
                          <a:solidFill>
                            <a:srgbClr val="000000"/>
                          </a:solidFill>
                          <a:effectLst/>
                          <a:latin typeface="Gill Sans MT" panose="020B0502020104020203" pitchFamily="34" charset="0"/>
                          <a:ea typeface="+mn-ea"/>
                          <a:cs typeface="Times New Roman" panose="02020603050405020304" pitchFamily="18" charset="0"/>
                        </a:rPr>
                        <a:t>As this was a pilot, the Department did not anticipate that the project would entail as much preparatory work as it did prior to commencing with the process to appoint service provider(s). </a:t>
                      </a:r>
                      <a:endParaRPr lang="en-ZA" sz="1400" kern="1200" dirty="0">
                        <a:solidFill>
                          <a:srgbClr val="000000"/>
                        </a:solidFill>
                        <a:effectLst/>
                        <a:latin typeface="Gill Sans MT" panose="020B0502020104020203" pitchFamily="34" charset="0"/>
                        <a:ea typeface="+mn-ea"/>
                        <a:cs typeface="Times New Roman" panose="02020603050405020304" pitchFamily="18" charset="0"/>
                      </a:endParaRPr>
                    </a:p>
                    <a:p>
                      <a:pPr marL="0" marR="0" lvl="0" indent="0" algn="just" defTabSz="914400" rtl="0" eaLnBrk="1" latinLnBrk="0" hangingPunct="1">
                        <a:lnSpc>
                          <a:spcPct val="100000"/>
                        </a:lnSpc>
                        <a:spcBef>
                          <a:spcPts val="0"/>
                        </a:spcBef>
                        <a:spcAft>
                          <a:spcPts val="0"/>
                        </a:spcAft>
                        <a:buFont typeface="+mj-lt"/>
                        <a:buNone/>
                      </a:pPr>
                      <a:r>
                        <a:rPr lang="en-US" sz="1400" kern="1200" dirty="0">
                          <a:solidFill>
                            <a:srgbClr val="000000"/>
                          </a:solidFill>
                          <a:effectLst/>
                          <a:latin typeface="Gill Sans MT" panose="020B0502020104020203" pitchFamily="34" charset="0"/>
                          <a:ea typeface="+mn-ea"/>
                          <a:cs typeface="Times New Roman" panose="02020603050405020304" pitchFamily="18" charset="0"/>
                        </a:rPr>
                        <a:t> </a:t>
                      </a:r>
                      <a:endParaRPr lang="en-ZA" sz="1400" kern="1200" dirty="0">
                        <a:solidFill>
                          <a:srgbClr val="000000"/>
                        </a:solidFill>
                        <a:effectLst/>
                        <a:latin typeface="Gill Sans MT" panose="020B0502020104020203" pitchFamily="34" charset="0"/>
                        <a:ea typeface="+mn-ea"/>
                        <a:cs typeface="Times New Roman" panose="02020603050405020304" pitchFamily="18" charset="0"/>
                      </a:endParaRPr>
                    </a:p>
                    <a:p>
                      <a:pPr marL="0" marR="0" lvl="0" indent="0" algn="just" defTabSz="914400" rtl="0" eaLnBrk="1" latinLnBrk="0" hangingPunct="1">
                        <a:lnSpc>
                          <a:spcPct val="100000"/>
                        </a:lnSpc>
                        <a:spcBef>
                          <a:spcPts val="0"/>
                        </a:spcBef>
                        <a:spcAft>
                          <a:spcPts val="0"/>
                        </a:spcAft>
                        <a:buFont typeface="+mj-lt"/>
                        <a:buNone/>
                      </a:pPr>
                      <a:r>
                        <a:rPr lang="en-GB" sz="1400" kern="1200" dirty="0">
                          <a:solidFill>
                            <a:srgbClr val="000000"/>
                          </a:solidFill>
                          <a:effectLst/>
                          <a:latin typeface="Gill Sans MT" panose="020B0502020104020203" pitchFamily="34" charset="0"/>
                          <a:ea typeface="+mn-ea"/>
                          <a:cs typeface="Times New Roman" panose="02020603050405020304" pitchFamily="18" charset="0"/>
                        </a:rPr>
                        <a:t>The Terms of Reference (ToR) had been developed. </a:t>
                      </a:r>
                      <a:endParaRPr lang="en-GB"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400" b="1" i="1"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1" i="1" dirty="0">
                          <a:effectLst/>
                          <a:latin typeface="Gill Sans MT" panose="020B0502020104020203" pitchFamily="34" charset="0"/>
                          <a:ea typeface="Calibri" panose="020F0502020204030204" pitchFamily="34" charset="0"/>
                          <a:cs typeface="Times New Roman" panose="02020603050405020304" pitchFamily="18" charset="0"/>
                        </a:rPr>
                        <a:t>Corrective Measure:</a:t>
                      </a:r>
                    </a:p>
                    <a:p>
                      <a:pPr algn="just"/>
                      <a:r>
                        <a:rPr lang="en-ZA" sz="1400" b="0" kern="1200" dirty="0">
                          <a:solidFill>
                            <a:schemeClr val="dk1"/>
                          </a:solidFill>
                          <a:effectLst/>
                          <a:latin typeface="Gill Sans MT" panose="020B0502020104020203" pitchFamily="34" charset="0"/>
                          <a:ea typeface="+mn-ea"/>
                          <a:cs typeface="+mn-cs"/>
                        </a:rPr>
                        <a:t>Should the NT restrictions not be lifted, an application will be made to the NT in the first quarter of 2022/23 financial year, to seek an exemption from the moratorium imposed on procurement above the threshold of R30 000.  </a:t>
                      </a:r>
                    </a:p>
                    <a:p>
                      <a:pPr algn="just"/>
                      <a:r>
                        <a:rPr lang="en-ZA" sz="1400" b="0" kern="1200" dirty="0">
                          <a:solidFill>
                            <a:schemeClr val="dk1"/>
                          </a:solidFill>
                          <a:effectLst/>
                          <a:latin typeface="Gill Sans MT" panose="020B0502020104020203" pitchFamily="34" charset="0"/>
                          <a:ea typeface="+mn-ea"/>
                          <a:cs typeface="+mn-cs"/>
                        </a:rPr>
                        <a:t> </a:t>
                      </a:r>
                    </a:p>
                    <a:p>
                      <a:pPr algn="just"/>
                      <a:r>
                        <a:rPr lang="en-ZA" sz="1400" b="0" kern="1200" dirty="0">
                          <a:solidFill>
                            <a:schemeClr val="dk1"/>
                          </a:solidFill>
                          <a:effectLst/>
                          <a:latin typeface="Gill Sans MT" panose="020B0502020104020203" pitchFamily="34" charset="0"/>
                          <a:ea typeface="+mn-ea"/>
                          <a:cs typeface="+mn-cs"/>
                        </a:rPr>
                        <a:t>Procurement of a service provider and implementation of the </a:t>
                      </a:r>
                      <a:r>
                        <a:rPr lang="en-GB" sz="1400" b="0" kern="1200" dirty="0">
                          <a:solidFill>
                            <a:schemeClr val="dk1"/>
                          </a:solidFill>
                          <a:effectLst/>
                          <a:latin typeface="Gill Sans MT" panose="020B0502020104020203" pitchFamily="34" charset="0"/>
                          <a:ea typeface="+mn-ea"/>
                          <a:cs typeface="+mn-cs"/>
                        </a:rPr>
                        <a:t>community-based enterprises incubation programmes </a:t>
                      </a:r>
                      <a:r>
                        <a:rPr lang="en-ZA" sz="1400" b="0" kern="1200" dirty="0">
                          <a:solidFill>
                            <a:schemeClr val="dk1"/>
                          </a:solidFill>
                          <a:effectLst/>
                          <a:latin typeface="Gill Sans MT" panose="020B0502020104020203" pitchFamily="34" charset="0"/>
                          <a:ea typeface="+mn-ea"/>
                          <a:cs typeface="+mn-cs"/>
                        </a:rPr>
                        <a:t>will therefore overlap into the next financial year subject to NT granting of the exemption.</a:t>
                      </a:r>
                    </a:p>
                    <a:p>
                      <a:pPr algn="just"/>
                      <a:endParaRPr lang="en-ZA" sz="1400" b="0" kern="1200" dirty="0">
                        <a:solidFill>
                          <a:schemeClr val="dk1"/>
                        </a:solidFill>
                        <a:effectLst/>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240771506"/>
                  </a:ext>
                </a:extLst>
              </a:tr>
            </a:tbl>
          </a:graphicData>
        </a:graphic>
      </p:graphicFrame>
      <p:sp>
        <p:nvSpPr>
          <p:cNvPr id="6" name="Footer Placeholder 1"/>
          <p:cNvSpPr>
            <a:spLocks noGrp="1"/>
          </p:cNvSpPr>
          <p:nvPr>
            <p:ph type="ftr" sz="quarter" idx="11"/>
          </p:nvPr>
        </p:nvSpPr>
        <p:spPr>
          <a:xfrm>
            <a:off x="340293" y="5991226"/>
            <a:ext cx="2780523"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6582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6" name="Title 1"/>
          <p:cNvSpPr txBox="1">
            <a:spLocks/>
          </p:cNvSpPr>
          <p:nvPr/>
        </p:nvSpPr>
        <p:spPr>
          <a:xfrm>
            <a:off x="419878" y="1813202"/>
            <a:ext cx="8248261" cy="2396847"/>
          </a:xfrm>
          <a:prstGeom prst="rect">
            <a:avLst/>
          </a:prstGeom>
          <a:solidFill>
            <a:srgbClr val="F8CBAD"/>
          </a:solidFill>
          <a:ln>
            <a:solidFill>
              <a:schemeClr val="accent6">
                <a:lumMod val="75000"/>
              </a:schemeClr>
            </a:solidFill>
          </a:ln>
        </p:spPr>
        <p:txBody>
          <a:bodyPr/>
          <a:lstStyle/>
          <a:p>
            <a:pPr algn="ctr" fontAlgn="auto">
              <a:spcAft>
                <a:spcPts val="0"/>
              </a:spcAft>
              <a:defRPr/>
            </a:pPr>
            <a:r>
              <a:rPr lang="en-US" sz="4800" b="1" dirty="0">
                <a:solidFill>
                  <a:srgbClr val="ED7D31"/>
                </a:solidFill>
                <a:latin typeface="Gill Sans MT" panose="020B0502020104020203" pitchFamily="34" charset="0"/>
                <a:ea typeface="+mj-ea"/>
                <a:cs typeface="+mj-cs"/>
              </a:rPr>
              <a:t> </a:t>
            </a:r>
          </a:p>
          <a:p>
            <a:pPr algn="ctr" fontAlgn="auto">
              <a:spcAft>
                <a:spcPts val="0"/>
              </a:spcAft>
              <a:defRPr/>
            </a:pPr>
            <a:r>
              <a:rPr lang="en-US" sz="4800" b="1" dirty="0">
                <a:solidFill>
                  <a:srgbClr val="ED7D31"/>
                </a:solidFill>
                <a:latin typeface="Gill Sans MT" panose="020B0502020104020203" pitchFamily="34" charset="0"/>
                <a:ea typeface="+mj-ea"/>
                <a:cs typeface="+mj-cs"/>
              </a:rPr>
              <a:t>Performance Overview</a:t>
            </a:r>
          </a:p>
          <a:p>
            <a:pPr algn="ctr" fontAlgn="auto">
              <a:spcAft>
                <a:spcPts val="0"/>
              </a:spcAft>
              <a:defRPr/>
            </a:pPr>
            <a:endParaRPr lang="en-US" sz="4800" b="1" dirty="0">
              <a:solidFill>
                <a:srgbClr val="ED7D31"/>
              </a:solidFill>
              <a:latin typeface="Gill Sans MT" panose="020B0502020104020203" pitchFamily="34" charset="0"/>
              <a:ea typeface="+mj-ea"/>
              <a:cs typeface="+mj-cs"/>
            </a:endParaRPr>
          </a:p>
        </p:txBody>
      </p:sp>
      <p:sp>
        <p:nvSpPr>
          <p:cNvPr id="5" name="Footer Placeholder 1"/>
          <p:cNvSpPr>
            <a:spLocks noGrp="1"/>
          </p:cNvSpPr>
          <p:nvPr>
            <p:ph type="ftr" sz="quarter" idx="11"/>
          </p:nvPr>
        </p:nvSpPr>
        <p:spPr>
          <a:xfrm>
            <a:off x="419878" y="5991226"/>
            <a:ext cx="2562228"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3806689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40</a:t>
            </a:fld>
            <a:endParaRPr lang="en-ZA" sz="9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206438349"/>
              </p:ext>
            </p:extLst>
          </p:nvPr>
        </p:nvGraphicFramePr>
        <p:xfrm>
          <a:off x="340293" y="224005"/>
          <a:ext cx="8620270" cy="5029997"/>
        </p:xfrm>
        <a:graphic>
          <a:graphicData uri="http://schemas.openxmlformats.org/drawingml/2006/table">
            <a:tbl>
              <a:tblPr firstRow="1" bandRow="1">
                <a:tableStyleId>{21E4AEA4-8DFA-4A89-87EB-49C32662AFE0}</a:tableStyleId>
              </a:tblPr>
              <a:tblGrid>
                <a:gridCol w="1829166">
                  <a:extLst>
                    <a:ext uri="{9D8B030D-6E8A-4147-A177-3AD203B41FA5}">
                      <a16:colId xmlns:a16="http://schemas.microsoft.com/office/drawing/2014/main" val="20000"/>
                    </a:ext>
                  </a:extLst>
                </a:gridCol>
                <a:gridCol w="1766047">
                  <a:extLst>
                    <a:ext uri="{9D8B030D-6E8A-4147-A177-3AD203B41FA5}">
                      <a16:colId xmlns:a16="http://schemas.microsoft.com/office/drawing/2014/main" val="20001"/>
                    </a:ext>
                  </a:extLst>
                </a:gridCol>
                <a:gridCol w="5025057">
                  <a:extLst>
                    <a:ext uri="{9D8B030D-6E8A-4147-A177-3AD203B41FA5}">
                      <a16:colId xmlns:a16="http://schemas.microsoft.com/office/drawing/2014/main" val="2457215414"/>
                    </a:ext>
                  </a:extLst>
                </a:gridCol>
              </a:tblGrid>
              <a:tr h="413875">
                <a:tc gridSpan="3">
                  <a:txBody>
                    <a:bodyPr/>
                    <a:lstStyle/>
                    <a:p>
                      <a:pPr marL="0" algn="just" defTabSz="914400" rtl="0" eaLnBrk="1"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615319">
                <a:tc>
                  <a:txBody>
                    <a:bodyPr/>
                    <a:lstStyle/>
                    <a:p>
                      <a:pPr algn="ctr">
                        <a:lnSpc>
                          <a:spcPct val="100000"/>
                        </a:lnSpc>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61836">
                <a:tc rowSpan="2">
                  <a:txBody>
                    <a:bodyPr/>
                    <a:lstStyle/>
                    <a:p>
                      <a:pPr marL="228600" lvl="0" indent="-228600" algn="just">
                        <a:lnSpc>
                          <a:spcPct val="100000"/>
                        </a:lnSpc>
                        <a:spcAft>
                          <a:spcPts val="0"/>
                        </a:spcAft>
                        <a:buFont typeface="+mj-lt"/>
                        <a:buAutoNum type="arabicPeriod" startAt="4"/>
                      </a:pPr>
                      <a:r>
                        <a:rPr lang="en-GB" sz="1400" dirty="0">
                          <a:solidFill>
                            <a:schemeClr val="tx1"/>
                          </a:solidFill>
                          <a:latin typeface="Gill Sans MT" panose="020B0502020104020203" pitchFamily="34" charset="0"/>
                          <a:ea typeface="Calibri"/>
                          <a:cs typeface="Times New Roman"/>
                        </a:rPr>
                        <a:t>Number of initiatives implemented to increase participation of women in the tourism sector.</a:t>
                      </a: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GB" sz="1400" b="1" dirty="0">
                          <a:solidFill>
                            <a:srgbClr val="231F20"/>
                          </a:solidFill>
                          <a:effectLst/>
                          <a:latin typeface="Gill Sans MT" panose="020B0502020104020203" pitchFamily="34" charset="0"/>
                          <a:ea typeface="Times New Roman" panose="02020603050405020304" pitchFamily="18" charset="0"/>
                        </a:rPr>
                        <a:t>Two initiatives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2158386706"/>
                  </a:ext>
                </a:extLst>
              </a:tr>
              <a:tr h="3738967">
                <a:tc vMerge="1">
                  <a:txBody>
                    <a:bodyPr/>
                    <a:lstStyle/>
                    <a:p>
                      <a:endParaRPr lang="en-ZA"/>
                    </a:p>
                  </a:txBody>
                  <a:tcPr/>
                </a:tc>
                <a:tc>
                  <a:txBody>
                    <a:bodyPr/>
                    <a:lstStyle/>
                    <a:p>
                      <a:pPr marL="228600" marR="0" lvl="0" indent="-228600" algn="just">
                        <a:lnSpc>
                          <a:spcPct val="100000"/>
                        </a:lnSpc>
                        <a:spcBef>
                          <a:spcPts val="0"/>
                        </a:spcBef>
                        <a:spcAft>
                          <a:spcPts val="0"/>
                        </a:spcAft>
                        <a:buFont typeface="+mj-lt"/>
                        <a:buAutoNum type="arabicPeriod"/>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of Women in Tourism Business Development and Support Programme for 225 women: 25 women-owned SMMEs per Province (9 Provinces).</a:t>
                      </a: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0000"/>
                        </a:lnSpc>
                        <a:spcBef>
                          <a:spcPts val="0"/>
                        </a:spcBef>
                        <a:spcAft>
                          <a:spcPts val="0"/>
                        </a:spcAft>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Women in Tourism Business Development and Support Programme for 225 women: 25 women owned SMMEs per Province (9 Provinces) was implemented for 181 women.</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 </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The breakdown for the 181 women-owned SMMEs in Women in Tourism Business Development and Support Programme is as follows: </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 </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GP:47</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NC:14</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EC:20</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WC:18</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NW: 13</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KZN: 15</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MP: 19</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Limpopo: 21</a:t>
                      </a:r>
                    </a:p>
                    <a:p>
                      <a:pPr marL="285750" lvl="0" indent="-285750" algn="jus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FS: 14</a:t>
                      </a: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46816022"/>
                  </a:ext>
                </a:extLst>
              </a:tr>
            </a:tbl>
          </a:graphicData>
        </a:graphic>
      </p:graphicFrame>
      <p:sp>
        <p:nvSpPr>
          <p:cNvPr id="6" name="Footer Placeholder 1"/>
          <p:cNvSpPr>
            <a:spLocks noGrp="1"/>
          </p:cNvSpPr>
          <p:nvPr>
            <p:ph type="ftr" sz="quarter" idx="11"/>
          </p:nvPr>
        </p:nvSpPr>
        <p:spPr>
          <a:xfrm>
            <a:off x="340293" y="5991226"/>
            <a:ext cx="2780523"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540491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41</a:t>
            </a:fld>
            <a:endParaRPr lang="en-ZA" sz="9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530919707"/>
              </p:ext>
            </p:extLst>
          </p:nvPr>
        </p:nvGraphicFramePr>
        <p:xfrm>
          <a:off x="196858" y="136524"/>
          <a:ext cx="8696130" cy="4860248"/>
        </p:xfrm>
        <a:graphic>
          <a:graphicData uri="http://schemas.openxmlformats.org/drawingml/2006/table">
            <a:tbl>
              <a:tblPr firstRow="1" bandRow="1">
                <a:tableStyleId>{21E4AEA4-8DFA-4A89-87EB-49C32662AFE0}</a:tableStyleId>
              </a:tblPr>
              <a:tblGrid>
                <a:gridCol w="1945707">
                  <a:extLst>
                    <a:ext uri="{9D8B030D-6E8A-4147-A177-3AD203B41FA5}">
                      <a16:colId xmlns:a16="http://schemas.microsoft.com/office/drawing/2014/main" val="20000"/>
                    </a:ext>
                  </a:extLst>
                </a:gridCol>
                <a:gridCol w="2524539">
                  <a:extLst>
                    <a:ext uri="{9D8B030D-6E8A-4147-A177-3AD203B41FA5}">
                      <a16:colId xmlns:a16="http://schemas.microsoft.com/office/drawing/2014/main" val="20001"/>
                    </a:ext>
                  </a:extLst>
                </a:gridCol>
                <a:gridCol w="4225884">
                  <a:extLst>
                    <a:ext uri="{9D8B030D-6E8A-4147-A177-3AD203B41FA5}">
                      <a16:colId xmlns:a16="http://schemas.microsoft.com/office/drawing/2014/main" val="233672597"/>
                    </a:ext>
                  </a:extLst>
                </a:gridCol>
              </a:tblGrid>
              <a:tr h="304913">
                <a:tc gridSpan="3">
                  <a:txBody>
                    <a:bodyPr/>
                    <a:lstStyle/>
                    <a:p>
                      <a:pPr marL="0" algn="just" defTabSz="914400" rtl="0" eaLnBrk="1"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algn="just" defTabSz="914400" rtl="0" eaLnBrk="1" latinLnBrk="0" hangingPunct="1">
                        <a:lnSpc>
                          <a:spcPct val="100000"/>
                        </a:lnSpc>
                      </a:pP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463998">
                <a:tc>
                  <a:txBody>
                    <a:bodyPr/>
                    <a:lstStyle/>
                    <a:p>
                      <a:pPr algn="ctr">
                        <a:lnSpc>
                          <a:spcPct val="100000"/>
                        </a:lnSpc>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79766">
                <a:tc rowSpan="3">
                  <a:txBody>
                    <a:bodyPr/>
                    <a:lstStyle/>
                    <a:p>
                      <a:pPr marL="228600" lvl="0" indent="-228600" algn="just">
                        <a:lnSpc>
                          <a:spcPct val="100000"/>
                        </a:lnSpc>
                        <a:spcAft>
                          <a:spcPts val="0"/>
                        </a:spcAft>
                        <a:buFont typeface="+mj-lt"/>
                        <a:buAutoNum type="arabicPeriod" startAt="4"/>
                      </a:pPr>
                      <a:r>
                        <a:rPr lang="en-GB" sz="1400" dirty="0">
                          <a:solidFill>
                            <a:schemeClr val="tx1"/>
                          </a:solidFill>
                          <a:latin typeface="Gill Sans MT" panose="020B0502020104020203" pitchFamily="34" charset="0"/>
                          <a:ea typeface="Calibri"/>
                          <a:cs typeface="Times New Roman"/>
                        </a:rPr>
                        <a:t>Number of initiatives implemented to increase participation of women in the tourism sector.</a:t>
                      </a: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GB" sz="1400" b="1" dirty="0">
                          <a:solidFill>
                            <a:srgbClr val="231F20"/>
                          </a:solidFill>
                          <a:effectLst/>
                          <a:latin typeface="Gill Sans MT" panose="020B0502020104020203" pitchFamily="34" charset="0"/>
                          <a:ea typeface="Times New Roman" panose="02020603050405020304" pitchFamily="18" charset="0"/>
                        </a:rPr>
                        <a:t>Two initiatives implemented: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GB" sz="1400" b="1" dirty="0">
                        <a:solidFill>
                          <a:srgbClr val="231F20"/>
                        </a:solidFill>
                        <a:effectLst/>
                        <a:latin typeface="Gill Sans MT" panose="020B0502020104020203" pitchFamily="34" charset="0"/>
                        <a:ea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158386706"/>
                  </a:ext>
                </a:extLst>
              </a:tr>
              <a:tr h="2587809">
                <a:tc vMerge="1">
                  <a:txBody>
                    <a:bodyPr/>
                    <a:lstStyle/>
                    <a:p>
                      <a:endParaRPr lang="en-ZA"/>
                    </a:p>
                  </a:txBody>
                  <a:tcPr/>
                </a:tc>
                <a:tc>
                  <a:txBody>
                    <a:bodyPr/>
                    <a:lstStyle/>
                    <a:p>
                      <a:pPr marL="228600" marR="0" lvl="0" indent="-2286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of Women in Tourism Business Development and Support Programme for 225 women: 25 women-owned SMMEs per Province (9 Provinces).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0000"/>
                        </a:lnSpc>
                        <a:spcBef>
                          <a:spcPts val="0"/>
                        </a:spcBef>
                        <a:spcAft>
                          <a:spcPts val="0"/>
                        </a:spcAft>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b="1" i="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Reason for Variance:</a:t>
                      </a:r>
                    </a:p>
                    <a:p>
                      <a:pPr marL="0" marR="0" algn="just">
                        <a:lnSpc>
                          <a:spcPct val="100000"/>
                        </a:lnSpc>
                        <a:spcBef>
                          <a:spcPts val="0"/>
                        </a:spcBef>
                        <a:spcAft>
                          <a:spcPts val="0"/>
                        </a:spcAft>
                      </a:pPr>
                      <a:r>
                        <a:rPr lang="en-ZA" sz="1400" kern="1200" dirty="0">
                          <a:solidFill>
                            <a:srgbClr val="000000"/>
                          </a:solidFill>
                          <a:effectLst/>
                          <a:latin typeface="Gill Sans MT" panose="020B0502020104020203" pitchFamily="34" charset="0"/>
                          <a:ea typeface="+mn-ea"/>
                          <a:cs typeface="Times New Roman" panose="02020603050405020304" pitchFamily="18" charset="0"/>
                        </a:rPr>
                        <a:t>The reason for more women-owned SMMEs in GP (22 more) is that there was more demand in GP than in other provinces. Furthermore, it was also to mitigate against the risk of potential drop outs.</a:t>
                      </a:r>
                    </a:p>
                    <a:p>
                      <a:pPr marL="0" marR="0" algn="just">
                        <a:lnSpc>
                          <a:spcPct val="100000"/>
                        </a:lnSpc>
                        <a:spcBef>
                          <a:spcPts val="0"/>
                        </a:spcBef>
                        <a:spcAft>
                          <a:spcPts val="0"/>
                        </a:spcAft>
                      </a:pPr>
                      <a:endParaRPr lang="en-ZA" sz="1400" kern="1200" dirty="0">
                        <a:solidFill>
                          <a:srgbClr val="000000"/>
                        </a:solidFill>
                        <a:effectLst/>
                        <a:latin typeface="Gill Sans MT" panose="020B0502020104020203"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1" i="1" dirty="0">
                          <a:effectLst/>
                          <a:latin typeface="Gill Sans MT" panose="020B0502020104020203" pitchFamily="34" charset="0"/>
                          <a:ea typeface="Calibri" panose="020F0502020204030204" pitchFamily="34" charset="0"/>
                          <a:cs typeface="Times New Roman" panose="02020603050405020304" pitchFamily="18" charset="0"/>
                        </a:rPr>
                        <a:t>Corrective Measure:</a:t>
                      </a:r>
                    </a:p>
                    <a:p>
                      <a:pPr marL="0" marR="0" algn="just">
                        <a:lnSpc>
                          <a:spcPct val="100000"/>
                        </a:lnSpc>
                        <a:spcBef>
                          <a:spcPts val="0"/>
                        </a:spcBef>
                        <a:spcAft>
                          <a:spcPts val="0"/>
                        </a:spcAft>
                      </a:pPr>
                      <a:r>
                        <a:rPr lang="en-ZA" sz="1400" kern="1200" dirty="0">
                          <a:solidFill>
                            <a:srgbClr val="000000"/>
                          </a:solidFill>
                          <a:effectLst/>
                          <a:latin typeface="Gill Sans MT" panose="020B0502020104020203" pitchFamily="34" charset="0"/>
                          <a:ea typeface="+mn-ea"/>
                          <a:cs typeface="Times New Roman" panose="02020603050405020304" pitchFamily="18" charset="0"/>
                        </a:rPr>
                        <a:t>Recruitment of more women owned SMMEs in Women in Tourism Business Development and Support Programme will be undertaken in the next financial year as the project duration is 18 months.</a:t>
                      </a:r>
                      <a:endParaRPr lang="en-GB" sz="1400" kern="1200" dirty="0">
                        <a:solidFill>
                          <a:srgbClr val="000000"/>
                        </a:solidFill>
                        <a:effectLst/>
                        <a:latin typeface="Gill Sans MT" panose="020B0502020104020203" pitchFamily="34" charset="0"/>
                        <a:ea typeface="+mn-ea"/>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46816022"/>
                  </a:ext>
                </a:extLst>
              </a:tr>
              <a:tr h="1223762">
                <a:tc vMerge="1">
                  <a:txBody>
                    <a:bodyPr/>
                    <a:lstStyle/>
                    <a:p>
                      <a:endParaRPr lang="en-ZA"/>
                    </a:p>
                  </a:txBody>
                  <a:tcPr/>
                </a:tc>
                <a:tc>
                  <a:txBody>
                    <a:bodyPr/>
                    <a:lstStyle/>
                    <a:p>
                      <a:pPr marL="228600" marR="0" lvl="0" indent="-228600" algn="just">
                        <a:lnSpc>
                          <a:spcPct val="100000"/>
                        </a:lnSpc>
                        <a:spcBef>
                          <a:spcPts val="0"/>
                        </a:spcBef>
                        <a:spcAft>
                          <a:spcPts val="0"/>
                        </a:spcAft>
                        <a:buFont typeface="+mj-lt"/>
                        <a:buAutoNum type="arabicPeriod" startAt="2"/>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of UNWTO Women in Tourism Pilot Programme in Limpopo Province: Vhembe and Mopani Districts.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ZA" sz="1400" kern="1200" dirty="0">
                          <a:solidFill>
                            <a:srgbClr val="000000"/>
                          </a:solidFill>
                          <a:effectLst/>
                          <a:latin typeface="Gill Sans MT" panose="020B0502020104020203" pitchFamily="34" charset="0"/>
                          <a:ea typeface="+mn-ea"/>
                          <a:cs typeface="Times New Roman" panose="02020603050405020304" pitchFamily="18" charset="0"/>
                        </a:rPr>
                        <a:t>UNWTO Women in Tourism Pilot Programme in Limpopo Province: Vhembe and Mopani Districts was implemented.</a:t>
                      </a: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698021395"/>
                  </a:ext>
                </a:extLst>
              </a:tr>
            </a:tbl>
          </a:graphicData>
        </a:graphic>
      </p:graphicFrame>
      <p:sp>
        <p:nvSpPr>
          <p:cNvPr id="6" name="Footer Placeholder 1"/>
          <p:cNvSpPr>
            <a:spLocks noGrp="1"/>
          </p:cNvSpPr>
          <p:nvPr>
            <p:ph type="ftr" sz="quarter" idx="11"/>
          </p:nvPr>
        </p:nvSpPr>
        <p:spPr>
          <a:xfrm>
            <a:off x="340293" y="5991226"/>
            <a:ext cx="2780523"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327903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42</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093078481"/>
              </p:ext>
            </p:extLst>
          </p:nvPr>
        </p:nvGraphicFramePr>
        <p:xfrm>
          <a:off x="318052" y="136524"/>
          <a:ext cx="8537713" cy="5484976"/>
        </p:xfrm>
        <a:graphic>
          <a:graphicData uri="http://schemas.openxmlformats.org/drawingml/2006/table">
            <a:tbl>
              <a:tblPr firstRow="1" bandRow="1">
                <a:tableStyleId>{21E4AEA4-8DFA-4A89-87EB-49C32662AFE0}</a:tableStyleId>
              </a:tblPr>
              <a:tblGrid>
                <a:gridCol w="2082611">
                  <a:extLst>
                    <a:ext uri="{9D8B030D-6E8A-4147-A177-3AD203B41FA5}">
                      <a16:colId xmlns:a16="http://schemas.microsoft.com/office/drawing/2014/main" val="20000"/>
                    </a:ext>
                  </a:extLst>
                </a:gridCol>
                <a:gridCol w="2543477">
                  <a:extLst>
                    <a:ext uri="{9D8B030D-6E8A-4147-A177-3AD203B41FA5}">
                      <a16:colId xmlns:a16="http://schemas.microsoft.com/office/drawing/2014/main" val="20001"/>
                    </a:ext>
                  </a:extLst>
                </a:gridCol>
                <a:gridCol w="3911625">
                  <a:extLst>
                    <a:ext uri="{9D8B030D-6E8A-4147-A177-3AD203B41FA5}">
                      <a16:colId xmlns:a16="http://schemas.microsoft.com/office/drawing/2014/main" val="2651335557"/>
                    </a:ext>
                  </a:extLst>
                </a:gridCol>
              </a:tblGrid>
              <a:tr h="329258">
                <a:tc gridSpan="3">
                  <a:txBody>
                    <a:bodyPr/>
                    <a:lstStyle/>
                    <a:p>
                      <a:pPr marL="0" algn="just" defTabSz="914400" rtl="0" eaLnBrk="1" latinLnBrk="0" hangingPunct="1">
                        <a:lnSpc>
                          <a:spcPct val="100000"/>
                        </a:lnSpc>
                        <a:spcBef>
                          <a:spcPts val="0"/>
                        </a:spcBef>
                        <a:spcAft>
                          <a:spcPts val="0"/>
                        </a:spcAft>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algn="just" defTabSz="914400" rtl="0" eaLnBrk="1" latinLnBrk="0" hangingPunct="1">
                        <a:lnSpc>
                          <a:spcPct val="100000"/>
                        </a:lnSpc>
                        <a:spcBef>
                          <a:spcPts val="0"/>
                        </a:spcBef>
                        <a:spcAft>
                          <a:spcPts val="0"/>
                        </a:spcAft>
                      </a:pP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489517">
                <a:tc>
                  <a:txBody>
                    <a:bodyPr/>
                    <a:lstStyle/>
                    <a:p>
                      <a:pPr algn="just">
                        <a:lnSpc>
                          <a:spcPct val="100000"/>
                        </a:lnSpc>
                        <a:spcBef>
                          <a:spcPts val="0"/>
                        </a:spcBef>
                        <a:spcAft>
                          <a:spcPts val="0"/>
                        </a:spcAft>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spcBef>
                          <a:spcPts val="0"/>
                        </a:spcBef>
                        <a:spcAft>
                          <a:spcPts val="0"/>
                        </a:spcAft>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spcBef>
                          <a:spcPts val="0"/>
                        </a:spcBef>
                        <a:spcAft>
                          <a:spcPts val="0"/>
                        </a:spcAft>
                        <a:tabLst>
                          <a:tab pos="534988" algn="l"/>
                          <a:tab pos="1614488" algn="l"/>
                        </a:tabLst>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90795">
                <a:tc rowSpan="3">
                  <a:txBody>
                    <a:bodyPr/>
                    <a:lstStyle/>
                    <a:p>
                      <a:pPr marL="228600" lvl="0" indent="-228600" algn="just">
                        <a:lnSpc>
                          <a:spcPct val="100000"/>
                        </a:lnSpc>
                        <a:spcBef>
                          <a:spcPts val="0"/>
                        </a:spcBef>
                        <a:spcAft>
                          <a:spcPts val="0"/>
                        </a:spcAft>
                        <a:buFont typeface="+mj-lt"/>
                        <a:buAutoNum type="arabicPeriod" startAt="5"/>
                      </a:pPr>
                      <a:r>
                        <a:rPr lang="en-US" sz="1400" dirty="0">
                          <a:solidFill>
                            <a:schemeClr val="tx1"/>
                          </a:solidFill>
                          <a:latin typeface="Gill Sans MT" panose="020B0502020104020203" pitchFamily="34" charset="0"/>
                          <a:ea typeface="Calibri"/>
                          <a:cs typeface="Times New Roman"/>
                        </a:rPr>
                        <a:t>Number of programmes implemented to enhance visitor service and experiences.</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Two programmes implemented to enhance visitor service and experiences.</a:t>
                      </a:r>
                      <a:endParaRPr kumimoji="0" lang="en-ZA" sz="14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158386706"/>
                  </a:ext>
                </a:extLst>
              </a:tr>
              <a:tr h="627534">
                <a:tc vMerge="1">
                  <a:txBody>
                    <a:bodyPr/>
                    <a:lstStyle/>
                    <a:p>
                      <a:endParaRPr lang="en-ZA"/>
                    </a:p>
                  </a:txBody>
                  <a:tcPr/>
                </a:tc>
                <a:tc>
                  <a:txBody>
                    <a:bodyPr/>
                    <a:lstStyle/>
                    <a:p>
                      <a:pPr marL="342900" marR="0" lvl="0" indent="-342900" algn="just">
                        <a:lnSpc>
                          <a:spcPct val="100000"/>
                        </a:lnSpc>
                        <a:spcBef>
                          <a:spcPts val="0"/>
                        </a:spcBef>
                        <a:spcAft>
                          <a:spcPts val="0"/>
                        </a:spcAft>
                        <a:buFont typeface="+mj-lt"/>
                        <a:buAutoNum type="arabicPeriod"/>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of Service Excellence programme (SANS 1197) in two (2) provinces to enhance service levels standards of tourism products:</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5143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ZA" sz="1400" kern="1200" dirty="0">
                          <a:solidFill>
                            <a:schemeClr val="dk1"/>
                          </a:solidFill>
                          <a:effectLst/>
                          <a:latin typeface="Gill Sans MT" panose="020B0502020104020203" pitchFamily="34" charset="0"/>
                          <a:ea typeface="+mn-ea"/>
                          <a:cs typeface="Times New Roman" panose="02020603050405020304" pitchFamily="18" charset="0"/>
                        </a:rPr>
                        <a:t>Northern Cape</a:t>
                      </a:r>
                      <a:endParaRPr lang="en-US" sz="1400" kern="1200" dirty="0">
                        <a:solidFill>
                          <a:schemeClr val="dk1"/>
                        </a:solidFill>
                        <a:effectLst/>
                        <a:latin typeface="Gill Sans MT" panose="020B0502020104020203" pitchFamily="34" charset="0"/>
                        <a:ea typeface="+mn-ea"/>
                        <a:cs typeface="Times New Roman" panose="02020603050405020304" pitchFamily="18" charset="0"/>
                      </a:endParaRPr>
                    </a:p>
                    <a:p>
                      <a:pPr marL="5143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ZA" sz="1400" kern="1200" dirty="0">
                          <a:solidFill>
                            <a:schemeClr val="dk1"/>
                          </a:solidFill>
                          <a:effectLst/>
                          <a:latin typeface="Gill Sans MT" panose="020B0502020104020203" pitchFamily="34" charset="0"/>
                          <a:ea typeface="+mn-ea"/>
                          <a:cs typeface="Times New Roman" panose="02020603050405020304" pitchFamily="18" charset="0"/>
                        </a:rPr>
                        <a:t>Limpopo</a:t>
                      </a:r>
                      <a:endParaRPr lang="en-US" sz="1400" kern="1200" dirty="0">
                        <a:solidFill>
                          <a:schemeClr val="dk1"/>
                        </a:solidFill>
                        <a:effectLst/>
                        <a:latin typeface="Gill Sans MT" panose="020B0502020104020203" pitchFamily="34" charset="0"/>
                        <a:ea typeface="+mn-ea"/>
                        <a:cs typeface="Times New Roman" panose="02020603050405020304" pitchFamily="18" charset="0"/>
                      </a:endParaRPr>
                    </a:p>
                    <a:p>
                      <a:pPr marL="228600" marR="0" lvl="1" indent="0" algn="just" defTabSz="914400" rtl="0" eaLnBrk="1" latinLnBrk="0" hangingPunct="1">
                        <a:lnSpc>
                          <a:spcPct val="100000"/>
                        </a:lnSpc>
                        <a:spcBef>
                          <a:spcPts val="0"/>
                        </a:spcBef>
                        <a:spcAft>
                          <a:spcPts val="0"/>
                        </a:spcAft>
                        <a:buFont typeface="Symbol" panose="05050102010706020507" pitchFamily="18" charset="2"/>
                        <a:buNone/>
                      </a:pPr>
                      <a:r>
                        <a:rPr lang="en-ZA" sz="1400" kern="1200" dirty="0">
                          <a:solidFill>
                            <a:schemeClr val="dk1"/>
                          </a:solidFill>
                          <a:effectLst/>
                          <a:latin typeface="Gill Sans MT" panose="020B0502020104020203" pitchFamily="34" charset="0"/>
                          <a:ea typeface="+mn-ea"/>
                          <a:cs typeface="Times New Roman" panose="02020603050405020304" pitchFamily="18" charset="0"/>
                        </a:rPr>
                        <a:t> </a:t>
                      </a:r>
                      <a:endParaRPr lang="en-US" sz="1400" kern="1200" dirty="0">
                        <a:solidFill>
                          <a:schemeClr val="dk1"/>
                        </a:solidFill>
                        <a:effectLst/>
                        <a:latin typeface="Gill Sans MT" panose="020B0502020104020203" pitchFamily="34" charset="0"/>
                        <a:ea typeface="+mn-ea"/>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latinLnBrk="0" hangingPunct="1">
                        <a:lnSpc>
                          <a:spcPct val="100000"/>
                        </a:lnSpc>
                        <a:spcBef>
                          <a:spcPts val="0"/>
                        </a:spcBef>
                        <a:spcAft>
                          <a:spcPts val="0"/>
                        </a:spcAft>
                        <a:buFont typeface="+mj-lt"/>
                        <a:buNone/>
                      </a:pPr>
                      <a:r>
                        <a:rPr lang="en-ZA" sz="1400" kern="1200" dirty="0">
                          <a:solidFill>
                            <a:srgbClr val="000000"/>
                          </a:solidFill>
                          <a:effectLst/>
                          <a:latin typeface="Gill Sans MT" panose="020B0502020104020203" pitchFamily="34" charset="0"/>
                          <a:ea typeface="+mn-ea"/>
                          <a:cs typeface="Times New Roman" panose="02020603050405020304" pitchFamily="18" charset="0"/>
                        </a:rPr>
                        <a:t>Service Excellence Programme (SANS 1197) in two (2) provinces to enhance service levels standards of tourism products was implemented:</a:t>
                      </a:r>
                    </a:p>
                    <a:p>
                      <a:pPr marL="342900" marR="0" lvl="0" indent="-342900" algn="just" defTabSz="914400" rtl="0" eaLnBrk="1" latinLnBrk="0" hangingPunct="1">
                        <a:lnSpc>
                          <a:spcPct val="100000"/>
                        </a:lnSpc>
                        <a:spcBef>
                          <a:spcPts val="0"/>
                        </a:spcBef>
                        <a:spcAft>
                          <a:spcPts val="0"/>
                        </a:spcAf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Northern Cape</a:t>
                      </a:r>
                      <a:endParaRPr lang="en-ZA" sz="1400" kern="1200" dirty="0">
                        <a:solidFill>
                          <a:srgbClr val="000000"/>
                        </a:solidFill>
                        <a:effectLst/>
                        <a:latin typeface="Gill Sans MT" panose="020B0502020104020203" pitchFamily="34" charset="0"/>
                        <a:cs typeface="Times New Roman" panose="02020603050405020304" pitchFamily="18" charset="0"/>
                      </a:endParaRPr>
                    </a:p>
                    <a:p>
                      <a:pPr marL="342900" marR="0" lvl="0" indent="-342900" algn="just" defTabSz="914400" rtl="0" eaLnBrk="1" latinLnBrk="0" hangingPunct="1">
                        <a:lnSpc>
                          <a:spcPct val="100000"/>
                        </a:lnSpc>
                        <a:spcBef>
                          <a:spcPts val="0"/>
                        </a:spcBef>
                        <a:spcAft>
                          <a:spcPts val="0"/>
                        </a:spcAf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Limpopo</a:t>
                      </a: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46816022"/>
                  </a:ext>
                </a:extLst>
              </a:tr>
              <a:tr h="2455166">
                <a:tc vMerge="1">
                  <a:txBody>
                    <a:bodyPr/>
                    <a:lstStyle/>
                    <a:p>
                      <a:pPr marL="228600" lvl="0" indent="-228600" algn="just">
                        <a:lnSpc>
                          <a:spcPct val="100000"/>
                        </a:lnSpc>
                        <a:spcBef>
                          <a:spcPts val="0"/>
                        </a:spcBef>
                        <a:spcAft>
                          <a:spcPts val="0"/>
                        </a:spcAft>
                        <a:buFont typeface="+mj-lt"/>
                        <a:buAutoNum type="arabicPeriod" startAt="5"/>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marR="0" lvl="0" indent="-228600" algn="just" defTabSz="914400" rtl="0" eaLnBrk="1" latinLnBrk="0" hangingPunct="1">
                        <a:lnSpc>
                          <a:spcPct val="100000"/>
                        </a:lnSpc>
                        <a:spcBef>
                          <a:spcPts val="0"/>
                        </a:spcBef>
                        <a:spcAft>
                          <a:spcPts val="0"/>
                        </a:spcAft>
                        <a:buFont typeface="+mj-lt"/>
                        <a:buAutoNum type="arabicPeriod" startAt="2"/>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of the Tourism Monitors Programme nationally in line the project plans:</a:t>
                      </a:r>
                    </a:p>
                    <a:p>
                      <a:pPr marL="0" marR="0" lvl="0" indent="0" algn="just" defTabSz="914400" rtl="0" eaLnBrk="1" latinLnBrk="0" hangingPunct="1">
                        <a:lnSpc>
                          <a:spcPct val="100000"/>
                        </a:lnSpc>
                        <a:spcBef>
                          <a:spcPts val="0"/>
                        </a:spcBef>
                        <a:spcAft>
                          <a:spcPts val="0"/>
                        </a:spcAft>
                        <a:buFont typeface="+mj-lt"/>
                        <a:buNone/>
                      </a:pP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457200" marR="0" lvl="1" indent="-228600" algn="just" defTabSz="914400" rtl="0" eaLnBrk="1" latinLnBrk="0" hangingPunct="1">
                        <a:lnSpc>
                          <a:spcPct val="100000"/>
                        </a:lnSpc>
                        <a:spcBef>
                          <a:spcPts val="0"/>
                        </a:spcBef>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mn-ea"/>
                          <a:cs typeface="Times New Roman" panose="02020603050405020304" pitchFamily="18" charset="0"/>
                        </a:rPr>
                        <a:t>Provinces: GP, WC, NC, EC, LP, FS, KZN, NW, MP</a:t>
                      </a:r>
                      <a:endParaRPr lang="en-US" sz="1400" kern="1200" dirty="0">
                        <a:solidFill>
                          <a:schemeClr val="dk1"/>
                        </a:solidFill>
                        <a:effectLst/>
                        <a:latin typeface="Gill Sans MT" panose="020B0502020104020203" pitchFamily="34" charset="0"/>
                        <a:ea typeface="+mn-ea"/>
                        <a:cs typeface="Times New Roman" panose="02020603050405020304" pitchFamily="18" charset="0"/>
                      </a:endParaRPr>
                    </a:p>
                    <a:p>
                      <a:pPr marL="457200" marR="0" lvl="1" indent="-228600" algn="just" defTabSz="914400" rtl="0" eaLnBrk="1" latinLnBrk="0" hangingPunct="1">
                        <a:lnSpc>
                          <a:spcPct val="100000"/>
                        </a:lnSpc>
                        <a:spcBef>
                          <a:spcPts val="0"/>
                        </a:spcBef>
                        <a:spcAft>
                          <a:spcPts val="0"/>
                        </a:spcAft>
                        <a:buFont typeface="Symbol" panose="05050102010706020507" pitchFamily="18" charset="2"/>
                        <a:buChar char=""/>
                      </a:pPr>
                      <a:r>
                        <a:rPr lang="en-ZA" sz="1400" kern="1200" dirty="0">
                          <a:solidFill>
                            <a:schemeClr val="dk1"/>
                          </a:solidFill>
                          <a:effectLst/>
                          <a:latin typeface="Gill Sans MT" panose="020B0502020104020203" pitchFamily="34" charset="0"/>
                          <a:ea typeface="+mn-ea"/>
                          <a:cs typeface="Times New Roman" panose="02020603050405020304" pitchFamily="18" charset="0"/>
                        </a:rPr>
                        <a:t>SANBI</a:t>
                      </a:r>
                      <a:endParaRPr lang="en-US" sz="1400" kern="1200" dirty="0">
                        <a:solidFill>
                          <a:schemeClr val="dk1"/>
                        </a:solidFill>
                        <a:effectLst/>
                        <a:latin typeface="Gill Sans MT" panose="020B0502020104020203" pitchFamily="34" charset="0"/>
                        <a:ea typeface="+mn-ea"/>
                        <a:cs typeface="Times New Roman" panose="02020603050405020304" pitchFamily="18" charset="0"/>
                      </a:endParaRPr>
                    </a:p>
                    <a:p>
                      <a:pPr marL="457200" marR="0" lvl="1" indent="-228600" algn="just" defTabSz="914400" rtl="0" eaLnBrk="1" latinLnBrk="0" hangingPunct="1">
                        <a:lnSpc>
                          <a:spcPct val="100000"/>
                        </a:lnSpc>
                        <a:spcBef>
                          <a:spcPts val="0"/>
                        </a:spcBef>
                        <a:spcAft>
                          <a:spcPts val="0"/>
                        </a:spcAft>
                        <a:buFont typeface="Symbol" panose="05050102010706020507" pitchFamily="18" charset="2"/>
                        <a:buChar char=""/>
                      </a:pPr>
                      <a:r>
                        <a:rPr lang="en-ZA" sz="1400" kern="1200" dirty="0" err="1">
                          <a:solidFill>
                            <a:schemeClr val="dk1"/>
                          </a:solidFill>
                          <a:effectLst/>
                          <a:latin typeface="Gill Sans MT" panose="020B0502020104020203" pitchFamily="34" charset="0"/>
                          <a:ea typeface="+mn-ea"/>
                          <a:cs typeface="Times New Roman" panose="02020603050405020304" pitchFamily="18" charset="0"/>
                        </a:rPr>
                        <a:t>SANParks</a:t>
                      </a:r>
                      <a:endParaRPr lang="en-US" sz="1400" kern="1200" dirty="0">
                        <a:solidFill>
                          <a:schemeClr val="dk1"/>
                        </a:solidFill>
                        <a:effectLst/>
                        <a:latin typeface="Gill Sans MT" panose="020B0502020104020203" pitchFamily="34" charset="0"/>
                        <a:ea typeface="+mn-ea"/>
                        <a:cs typeface="Times New Roman" panose="02020603050405020304" pitchFamily="18" charset="0"/>
                      </a:endParaRPr>
                    </a:p>
                    <a:p>
                      <a:pPr marL="457200" marR="0" lvl="1" indent="-228600" algn="just" defTabSz="914400" rtl="0" eaLnBrk="1" latinLnBrk="0" hangingPunct="1">
                        <a:lnSpc>
                          <a:spcPct val="100000"/>
                        </a:lnSpc>
                        <a:spcBef>
                          <a:spcPts val="0"/>
                        </a:spcBef>
                        <a:spcAft>
                          <a:spcPts val="0"/>
                        </a:spcAft>
                        <a:buFont typeface="Symbol" panose="05050102010706020507" pitchFamily="18" charset="2"/>
                        <a:buChar char=""/>
                      </a:pPr>
                      <a:r>
                        <a:rPr lang="en-ZA" sz="1400" kern="1200" dirty="0" err="1">
                          <a:solidFill>
                            <a:schemeClr val="dk1"/>
                          </a:solidFill>
                          <a:effectLst/>
                          <a:latin typeface="Gill Sans MT" panose="020B0502020104020203" pitchFamily="34" charset="0"/>
                          <a:ea typeface="+mn-ea"/>
                          <a:cs typeface="Times New Roman" panose="02020603050405020304" pitchFamily="18" charset="0"/>
                        </a:rPr>
                        <a:t>iSimangaliso</a:t>
                      </a:r>
                      <a:endParaRPr lang="en-US" sz="1400" kern="1200" dirty="0">
                        <a:solidFill>
                          <a:schemeClr val="dk1"/>
                        </a:solidFill>
                        <a:effectLst/>
                        <a:latin typeface="Gill Sans MT" panose="020B0502020104020203" pitchFamily="34" charset="0"/>
                        <a:ea typeface="+mn-ea"/>
                        <a:cs typeface="Times New Roman" panose="02020603050405020304" pitchFamily="18" charset="0"/>
                      </a:endParaRPr>
                    </a:p>
                    <a:p>
                      <a:pPr marL="186690" marR="0" algn="just" defTabSz="914400" rtl="0" eaLnBrk="1" latinLnBrk="0" hangingPunct="1">
                        <a:lnSpc>
                          <a:spcPct val="100000"/>
                        </a:lnSpc>
                        <a:spcBef>
                          <a:spcPts val="0"/>
                        </a:spcBef>
                        <a:spcAft>
                          <a:spcPts val="0"/>
                        </a:spcAft>
                      </a:pPr>
                      <a:r>
                        <a:rPr lang="en-ZA" sz="1400" kern="1200" dirty="0">
                          <a:solidFill>
                            <a:srgbClr val="000000"/>
                          </a:solidFill>
                          <a:effectLst/>
                          <a:latin typeface="Gill Sans MT" panose="020B0502020104020203" pitchFamily="34" charset="0"/>
                          <a:cs typeface="Times New Roman" panose="02020603050405020304" pitchFamily="18" charset="0"/>
                        </a:rPr>
                        <a:t> </a:t>
                      </a:r>
                      <a:endParaRPr lang="en-US" sz="1400" kern="1200" dirty="0">
                        <a:solidFill>
                          <a:srgbClr val="000000"/>
                        </a:solidFill>
                        <a:effectLst/>
                        <a:latin typeface="Gill Sans MT" panose="020B0502020104020203"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Tourism Monitors Programme was implemented nationally in line with the project plans in the following provinces: GP, WC, NC, EC, FS, KZN, NW, and MP. It was also implemented at SANBI, SANParks and iSimangaliso. </a:t>
                      </a:r>
                      <a:endParaRPr lang="en-ZA" sz="1400" kern="1200" dirty="0">
                        <a:solidFill>
                          <a:srgbClr val="000000"/>
                        </a:solidFill>
                        <a:effectLst/>
                        <a:latin typeface="Gill Sans MT" panose="020B0502020104020203"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239002336"/>
                  </a:ext>
                </a:extLst>
              </a:tr>
            </a:tbl>
          </a:graphicData>
        </a:graphic>
      </p:graphicFrame>
      <p:sp>
        <p:nvSpPr>
          <p:cNvPr id="6" name="Footer Placeholder 1"/>
          <p:cNvSpPr>
            <a:spLocks noGrp="1"/>
          </p:cNvSpPr>
          <p:nvPr>
            <p:ph type="ftr" sz="quarter" idx="11"/>
          </p:nvPr>
        </p:nvSpPr>
        <p:spPr>
          <a:xfrm>
            <a:off x="205425" y="6560937"/>
            <a:ext cx="2780523"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584131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43</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11450769"/>
              </p:ext>
            </p:extLst>
          </p:nvPr>
        </p:nvGraphicFramePr>
        <p:xfrm>
          <a:off x="318052" y="136524"/>
          <a:ext cx="8537713" cy="4722347"/>
        </p:xfrm>
        <a:graphic>
          <a:graphicData uri="http://schemas.openxmlformats.org/drawingml/2006/table">
            <a:tbl>
              <a:tblPr firstRow="1" bandRow="1">
                <a:tableStyleId>{21E4AEA4-8DFA-4A89-87EB-49C32662AFE0}</a:tableStyleId>
              </a:tblPr>
              <a:tblGrid>
                <a:gridCol w="2082611">
                  <a:extLst>
                    <a:ext uri="{9D8B030D-6E8A-4147-A177-3AD203B41FA5}">
                      <a16:colId xmlns:a16="http://schemas.microsoft.com/office/drawing/2014/main" val="20000"/>
                    </a:ext>
                  </a:extLst>
                </a:gridCol>
                <a:gridCol w="2260789">
                  <a:extLst>
                    <a:ext uri="{9D8B030D-6E8A-4147-A177-3AD203B41FA5}">
                      <a16:colId xmlns:a16="http://schemas.microsoft.com/office/drawing/2014/main" val="20001"/>
                    </a:ext>
                  </a:extLst>
                </a:gridCol>
                <a:gridCol w="4194313">
                  <a:extLst>
                    <a:ext uri="{9D8B030D-6E8A-4147-A177-3AD203B41FA5}">
                      <a16:colId xmlns:a16="http://schemas.microsoft.com/office/drawing/2014/main" val="1105210349"/>
                    </a:ext>
                  </a:extLst>
                </a:gridCol>
              </a:tblGrid>
              <a:tr h="329258">
                <a:tc gridSpan="3">
                  <a:txBody>
                    <a:bodyPr/>
                    <a:lstStyle/>
                    <a:p>
                      <a:pPr marL="0" algn="just" defTabSz="914400" rtl="0" eaLnBrk="1" latinLnBrk="0" hangingPunct="1">
                        <a:lnSpc>
                          <a:spcPct val="100000"/>
                        </a:lnSpc>
                        <a:spcBef>
                          <a:spcPts val="0"/>
                        </a:spcBef>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489517">
                <a:tc>
                  <a:txBody>
                    <a:bodyPr/>
                    <a:lstStyle/>
                    <a:p>
                      <a:pPr algn="just">
                        <a:lnSpc>
                          <a:spcPct val="100000"/>
                        </a:lnSpc>
                        <a:spcBef>
                          <a:spcPts val="0"/>
                        </a:spcBef>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spcBef>
                          <a:spcPts val="0"/>
                        </a:spcBef>
                        <a:tabLst>
                          <a:tab pos="534988" algn="l"/>
                          <a:tab pos="1614488" algn="l"/>
                        </a:tabLst>
                      </a:pPr>
                      <a:r>
                        <a:rPr lang="en-US" sz="1400" b="1" dirty="0">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spcBef>
                          <a:spcPts val="0"/>
                        </a:spcBef>
                        <a:tabLst>
                          <a:tab pos="534988" algn="l"/>
                          <a:tab pos="1614488" algn="l"/>
                        </a:tabLst>
                      </a:pPr>
                      <a:r>
                        <a:rPr lang="en-US" sz="1400" b="1" dirty="0">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419084">
                <a:tc rowSpan="2">
                  <a:txBody>
                    <a:bodyPr/>
                    <a:lstStyle/>
                    <a:p>
                      <a:pPr marL="228600" lvl="0" indent="-228600" algn="just">
                        <a:lnSpc>
                          <a:spcPct val="100000"/>
                        </a:lnSpc>
                        <a:spcBef>
                          <a:spcPts val="0"/>
                        </a:spcBef>
                        <a:spcAft>
                          <a:spcPts val="0"/>
                        </a:spcAft>
                        <a:buFont typeface="+mj-lt"/>
                        <a:buAutoNum type="arabicPeriod" startAt="5"/>
                      </a:pPr>
                      <a:r>
                        <a:rPr lang="en-US" sz="1400" dirty="0">
                          <a:solidFill>
                            <a:schemeClr val="tx1"/>
                          </a:solidFill>
                          <a:latin typeface="Gill Sans MT" panose="020B0502020104020203" pitchFamily="34" charset="0"/>
                          <a:ea typeface="Calibri"/>
                          <a:cs typeface="Times New Roman"/>
                        </a:rPr>
                        <a:t>Number of programmes implemented to enhance visitor service and experiences.</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Two programmes implemented to enhance visitor service and experiences … continued:</a:t>
                      </a:r>
                      <a:endParaRPr kumimoji="0" lang="en-ZA" sz="14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158386706"/>
                  </a:ext>
                </a:extLst>
              </a:tr>
              <a:tr h="3476852">
                <a:tc vMerge="1">
                  <a:txBody>
                    <a:bodyPr/>
                    <a:lstStyle/>
                    <a:p>
                      <a:endParaRPr lang="en-ZA"/>
                    </a:p>
                  </a:txBody>
                  <a:tcPr/>
                </a:tc>
                <a:tc>
                  <a:txBody>
                    <a:bodyPr/>
                    <a:lstStyle/>
                    <a:p>
                      <a:pPr marL="228600" marR="0" lvl="0" indent="-228600" algn="just" defTabSz="914400" rtl="0" eaLnBrk="1" latinLnBrk="0" hangingPunct="1">
                        <a:lnSpc>
                          <a:spcPct val="100000"/>
                        </a:lnSpc>
                        <a:spcBef>
                          <a:spcPts val="0"/>
                        </a:spcBef>
                        <a:spcAft>
                          <a:spcPts val="0"/>
                        </a:spcAft>
                        <a:buFont typeface="+mj-lt"/>
                        <a:buAutoNum type="arabicPeriod" startAt="2"/>
                      </a:pPr>
                      <a:r>
                        <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of the Tourism Monitors Programme nationally in line the project plans:</a:t>
                      </a:r>
                    </a:p>
                    <a:p>
                      <a:pPr marL="0" marR="0" lvl="0" indent="0" algn="just" defTabSz="914400" rtl="0" eaLnBrk="1" latinLnBrk="0" hangingPunct="1">
                        <a:lnSpc>
                          <a:spcPct val="100000"/>
                        </a:lnSpc>
                        <a:spcBef>
                          <a:spcPts val="0"/>
                        </a:spcBef>
                        <a:spcAft>
                          <a:spcPts val="0"/>
                        </a:spcAft>
                        <a:buFont typeface="+mj-lt"/>
                        <a:buNone/>
                      </a:pPr>
                      <a:endParaRPr lang="en-US"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5143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ZA" sz="1400" kern="1200" dirty="0">
                          <a:solidFill>
                            <a:schemeClr val="dk1"/>
                          </a:solidFill>
                          <a:effectLst/>
                          <a:latin typeface="Gill Sans MT" panose="020B0502020104020203" pitchFamily="34" charset="0"/>
                          <a:ea typeface="+mn-ea"/>
                          <a:cs typeface="Times New Roman" panose="02020603050405020304" pitchFamily="18" charset="0"/>
                        </a:rPr>
                        <a:t>Provinces: GP, WC, NC, EC, LP, FS, KZN, NW, MP</a:t>
                      </a:r>
                      <a:endParaRPr lang="en-US" sz="1400" kern="1200" dirty="0">
                        <a:solidFill>
                          <a:schemeClr val="dk1"/>
                        </a:solidFill>
                        <a:effectLst/>
                        <a:latin typeface="Gill Sans MT" panose="020B0502020104020203" pitchFamily="34" charset="0"/>
                        <a:ea typeface="+mn-ea"/>
                        <a:cs typeface="Times New Roman" panose="02020603050405020304" pitchFamily="18" charset="0"/>
                      </a:endParaRPr>
                    </a:p>
                    <a:p>
                      <a:pPr marL="5143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ZA" sz="1400" kern="1200" dirty="0">
                          <a:solidFill>
                            <a:srgbClr val="000000"/>
                          </a:solidFill>
                          <a:effectLst/>
                          <a:latin typeface="Gill Sans MT" panose="020B0502020104020203" pitchFamily="34" charset="0"/>
                          <a:ea typeface="+mn-ea"/>
                          <a:cs typeface="Times New Roman" panose="02020603050405020304" pitchFamily="18" charset="0"/>
                        </a:rPr>
                        <a:t>SANBI</a:t>
                      </a:r>
                      <a:endParaRPr lang="en-US" sz="1400" kern="1200" dirty="0">
                        <a:solidFill>
                          <a:srgbClr val="000000"/>
                        </a:solidFill>
                        <a:effectLst/>
                        <a:latin typeface="Gill Sans MT" panose="020B0502020104020203" pitchFamily="34" charset="0"/>
                        <a:ea typeface="+mn-ea"/>
                        <a:cs typeface="Times New Roman" panose="02020603050405020304" pitchFamily="18" charset="0"/>
                      </a:endParaRPr>
                    </a:p>
                    <a:p>
                      <a:pPr marL="5143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ZA" sz="1400" kern="1200" dirty="0" err="1">
                          <a:solidFill>
                            <a:srgbClr val="000000"/>
                          </a:solidFill>
                          <a:effectLst/>
                          <a:latin typeface="Gill Sans MT" panose="020B0502020104020203" pitchFamily="34" charset="0"/>
                          <a:ea typeface="+mn-ea"/>
                          <a:cs typeface="Times New Roman" panose="02020603050405020304" pitchFamily="18" charset="0"/>
                        </a:rPr>
                        <a:t>SANParks</a:t>
                      </a:r>
                      <a:endParaRPr lang="en-US" sz="1400" kern="1200" dirty="0">
                        <a:solidFill>
                          <a:srgbClr val="000000"/>
                        </a:solidFill>
                        <a:effectLst/>
                        <a:latin typeface="Gill Sans MT" panose="020B0502020104020203" pitchFamily="34" charset="0"/>
                        <a:ea typeface="+mn-ea"/>
                        <a:cs typeface="Times New Roman" panose="02020603050405020304" pitchFamily="18" charset="0"/>
                      </a:endParaRPr>
                    </a:p>
                    <a:p>
                      <a:pPr marL="514350" marR="0" lvl="1" indent="-285750" algn="just" defTabSz="914400" rtl="0" eaLnBrk="1" latinLnBrk="0" hangingPunct="1">
                        <a:lnSpc>
                          <a:spcPct val="100000"/>
                        </a:lnSpc>
                        <a:spcBef>
                          <a:spcPts val="0"/>
                        </a:spcBef>
                        <a:spcAft>
                          <a:spcPts val="0"/>
                        </a:spcAft>
                        <a:buFont typeface="Arial" panose="020B0604020202020204" pitchFamily="34" charset="0"/>
                        <a:buChar char="•"/>
                      </a:pPr>
                      <a:r>
                        <a:rPr lang="en-ZA" sz="1400" kern="1200" dirty="0" err="1">
                          <a:solidFill>
                            <a:srgbClr val="000000"/>
                          </a:solidFill>
                          <a:effectLst/>
                          <a:latin typeface="Gill Sans MT" panose="020B0502020104020203" pitchFamily="34" charset="0"/>
                          <a:ea typeface="+mn-ea"/>
                          <a:cs typeface="Times New Roman" panose="02020603050405020304" pitchFamily="18" charset="0"/>
                        </a:rPr>
                        <a:t>iSimangaliso</a:t>
                      </a:r>
                      <a:endParaRPr lang="en-US" sz="1400" kern="1200" dirty="0">
                        <a:solidFill>
                          <a:srgbClr val="000000"/>
                        </a:solidFill>
                        <a:effectLst/>
                        <a:latin typeface="Gill Sans MT" panose="020B0502020104020203" pitchFamily="34" charset="0"/>
                        <a:ea typeface="+mn-ea"/>
                        <a:cs typeface="Times New Roman" panose="02020603050405020304" pitchFamily="18" charset="0"/>
                      </a:endParaRPr>
                    </a:p>
                    <a:p>
                      <a:pPr marL="186690" marR="0" algn="just" defTabSz="914400" rtl="0" eaLnBrk="1" latinLnBrk="0" hangingPunct="1">
                        <a:lnSpc>
                          <a:spcPct val="100000"/>
                        </a:lnSpc>
                        <a:spcBef>
                          <a:spcPts val="0"/>
                        </a:spcBef>
                        <a:spcAft>
                          <a:spcPts val="0"/>
                        </a:spcAft>
                      </a:pPr>
                      <a:r>
                        <a:rPr lang="en-ZA" sz="1400" kern="1200" dirty="0">
                          <a:solidFill>
                            <a:srgbClr val="000000"/>
                          </a:solidFill>
                          <a:effectLst/>
                          <a:latin typeface="Gill Sans MT" panose="020B0502020104020203" pitchFamily="34" charset="0"/>
                          <a:cs typeface="Times New Roman" panose="02020603050405020304" pitchFamily="18" charset="0"/>
                        </a:rPr>
                        <a:t> </a:t>
                      </a:r>
                      <a:endParaRPr lang="en-US" sz="1400" kern="1200" dirty="0">
                        <a:solidFill>
                          <a:srgbClr val="000000"/>
                        </a:solidFill>
                        <a:effectLst/>
                        <a:latin typeface="Gill Sans MT" panose="020B0502020104020203"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GB" sz="1400" b="1" i="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Reason for Variance:</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The bid evaluation process identified irregularity. The Department then took a decision to restart the procurement process.</a:t>
                      </a:r>
                    </a:p>
                    <a:p>
                      <a:pPr algn="just"/>
                      <a:endParaRPr lang="en-ZA" sz="1400" kern="1200" dirty="0">
                        <a:solidFill>
                          <a:srgbClr val="000000"/>
                        </a:solidFill>
                        <a:effectLst/>
                        <a:latin typeface="Gill Sans MT" panose="020B0502020104020203"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1" i="1"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Corrective Measure:</a:t>
                      </a:r>
                    </a:p>
                    <a:p>
                      <a:pPr marL="0" algn="just" defTabSz="914400" rtl="0" eaLnBrk="1" latinLnBrk="0" hangingPunct="1"/>
                      <a:r>
                        <a:rPr lang="en-ZA" sz="1400" kern="1200" dirty="0">
                          <a:solidFill>
                            <a:srgbClr val="000000"/>
                          </a:solidFill>
                          <a:effectLst/>
                          <a:latin typeface="Gill Sans MT" panose="020B0502020104020203" pitchFamily="34" charset="0"/>
                          <a:ea typeface="+mn-ea"/>
                          <a:cs typeface="Times New Roman" panose="02020603050405020304" pitchFamily="18" charset="0"/>
                        </a:rPr>
                        <a:t>Should the NT restrictions not be lifted, an application will be made to the National Treasury in the first quarter of 2022/23 financial year, to seek an exemption from the moratorium imposed on procurement above the threshold of R30 000. </a:t>
                      </a:r>
                    </a:p>
                    <a:p>
                      <a:pPr marL="0" algn="just" defTabSz="914400" rtl="0" eaLnBrk="1" latinLnBrk="0" hangingPunct="1"/>
                      <a:endParaRPr lang="en-ZA" sz="1400" kern="1200" dirty="0">
                        <a:solidFill>
                          <a:srgbClr val="000000"/>
                        </a:solidFill>
                        <a:effectLst/>
                        <a:latin typeface="Gill Sans MT" panose="020B0502020104020203" pitchFamily="34" charset="0"/>
                        <a:ea typeface="+mn-ea"/>
                        <a:cs typeface="Times New Roman" panose="02020603050405020304" pitchFamily="18" charset="0"/>
                      </a:endParaRPr>
                    </a:p>
                    <a:p>
                      <a:pPr marL="0" algn="just" defTabSz="914400" rtl="0" eaLnBrk="1" latinLnBrk="0" hangingPunct="1"/>
                      <a:r>
                        <a:rPr lang="en-ZA" sz="1400" kern="1200" dirty="0">
                          <a:solidFill>
                            <a:srgbClr val="000000"/>
                          </a:solidFill>
                          <a:effectLst/>
                          <a:latin typeface="Gill Sans MT" panose="020B0502020104020203" pitchFamily="34" charset="0"/>
                          <a:ea typeface="+mn-ea"/>
                          <a:cs typeface="Times New Roman" panose="02020603050405020304" pitchFamily="18" charset="0"/>
                        </a:rPr>
                        <a:t>Procurement of a service provider and implementation of the </a:t>
                      </a:r>
                      <a:r>
                        <a:rPr lang="en-GB" sz="1400" kern="1200" dirty="0">
                          <a:solidFill>
                            <a:srgbClr val="000000"/>
                          </a:solidFill>
                          <a:effectLst/>
                          <a:latin typeface="Gill Sans MT" panose="020B0502020104020203" pitchFamily="34" charset="0"/>
                          <a:ea typeface="+mn-ea"/>
                          <a:cs typeface="Times New Roman" panose="02020603050405020304" pitchFamily="18" charset="0"/>
                        </a:rPr>
                        <a:t>Tourism Monitors Programme for Limpopo Province </a:t>
                      </a:r>
                      <a:r>
                        <a:rPr lang="en-ZA" sz="1400" kern="1200" dirty="0">
                          <a:solidFill>
                            <a:srgbClr val="000000"/>
                          </a:solidFill>
                          <a:effectLst/>
                          <a:latin typeface="Gill Sans MT" panose="020B0502020104020203" pitchFamily="34" charset="0"/>
                          <a:ea typeface="+mn-ea"/>
                          <a:cs typeface="Times New Roman" panose="02020603050405020304" pitchFamily="18" charset="0"/>
                        </a:rPr>
                        <a:t>will therefore overlap into the next financial year subject to NT granting of the exemption.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46816022"/>
                  </a:ext>
                </a:extLst>
              </a:tr>
            </a:tbl>
          </a:graphicData>
        </a:graphic>
      </p:graphicFrame>
      <p:sp>
        <p:nvSpPr>
          <p:cNvPr id="6" name="Footer Placeholder 1"/>
          <p:cNvSpPr>
            <a:spLocks noGrp="1"/>
          </p:cNvSpPr>
          <p:nvPr>
            <p:ph type="ftr" sz="quarter" idx="11"/>
          </p:nvPr>
        </p:nvSpPr>
        <p:spPr>
          <a:xfrm>
            <a:off x="205425" y="6560937"/>
            <a:ext cx="2780523"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3232109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44</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44018762"/>
              </p:ext>
            </p:extLst>
          </p:nvPr>
        </p:nvGraphicFramePr>
        <p:xfrm>
          <a:off x="148252" y="136524"/>
          <a:ext cx="8816454" cy="5550839"/>
        </p:xfrm>
        <a:graphic>
          <a:graphicData uri="http://schemas.openxmlformats.org/drawingml/2006/table">
            <a:tbl>
              <a:tblPr firstRow="1" bandRow="1">
                <a:tableStyleId>{21E4AEA4-8DFA-4A89-87EB-49C32662AFE0}</a:tableStyleId>
              </a:tblPr>
              <a:tblGrid>
                <a:gridCol w="1654394">
                  <a:extLst>
                    <a:ext uri="{9D8B030D-6E8A-4147-A177-3AD203B41FA5}">
                      <a16:colId xmlns:a16="http://schemas.microsoft.com/office/drawing/2014/main" val="20000"/>
                    </a:ext>
                  </a:extLst>
                </a:gridCol>
                <a:gridCol w="2537556">
                  <a:extLst>
                    <a:ext uri="{9D8B030D-6E8A-4147-A177-3AD203B41FA5}">
                      <a16:colId xmlns:a16="http://schemas.microsoft.com/office/drawing/2014/main" val="20001"/>
                    </a:ext>
                  </a:extLst>
                </a:gridCol>
                <a:gridCol w="4624504">
                  <a:extLst>
                    <a:ext uri="{9D8B030D-6E8A-4147-A177-3AD203B41FA5}">
                      <a16:colId xmlns:a16="http://schemas.microsoft.com/office/drawing/2014/main" val="524761588"/>
                    </a:ext>
                  </a:extLst>
                </a:gridCol>
              </a:tblGrid>
              <a:tr h="275561">
                <a:tc gridSpan="3">
                  <a:txBody>
                    <a:bodyPr/>
                    <a:lstStyle/>
                    <a:p>
                      <a:pPr marL="0" algn="l" defTabSz="914400" rtl="0" eaLnBrk="1" latinLnBrk="0" hangingPunct="1">
                        <a:lnSpc>
                          <a:spcPct val="100000"/>
                        </a:lnSpc>
                      </a:pPr>
                      <a:r>
                        <a:rPr lang="en-GB" sz="12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2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275580">
                <a:tc>
                  <a:txBody>
                    <a:bodyPr/>
                    <a:lstStyle/>
                    <a:p>
                      <a:pPr algn="ctr">
                        <a:lnSpc>
                          <a:spcPct val="100000"/>
                        </a:lnSpc>
                      </a:pPr>
                      <a:r>
                        <a:rPr lang="en-US" sz="1200" b="1" dirty="0">
                          <a:latin typeface="Gill Sans MT" panose="020B0502020104020203" pitchFamily="34" charset="0"/>
                        </a:rPr>
                        <a:t>Output </a:t>
                      </a:r>
                      <a:r>
                        <a:rPr lang="en-US" sz="1200" b="1" baseline="0" dirty="0">
                          <a:latin typeface="Gill Sans MT" panose="020B0502020104020203" pitchFamily="34" charset="0"/>
                        </a:rPr>
                        <a:t>Indicator</a:t>
                      </a:r>
                      <a:endParaRPr lang="en-US" sz="12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200" b="1" dirty="0">
                          <a:solidFill>
                            <a:schemeClr val="tx1"/>
                          </a:solidFill>
                          <a:latin typeface="Gill Sans MT" panose="020B0502020104020203" pitchFamily="34" charset="0"/>
                        </a:rPr>
                        <a:t>Annual Target</a:t>
                      </a:r>
                      <a:endParaRPr lang="en-US" sz="12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200" b="1" dirty="0">
                          <a:solidFill>
                            <a:schemeClr val="tx1"/>
                          </a:solidFill>
                          <a:latin typeface="Gill Sans MT" panose="020B0502020104020203" pitchFamily="34" charset="0"/>
                        </a:rPr>
                        <a:t>Actual Performance</a:t>
                      </a:r>
                      <a:endParaRPr lang="en-US" sz="12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53629">
                <a:tc rowSpan="3">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US" sz="1200" dirty="0">
                          <a:solidFill>
                            <a:schemeClr val="tx1"/>
                          </a:solidFill>
                          <a:latin typeface="Gill Sans MT" panose="020B0502020104020203" pitchFamily="34" charset="0"/>
                          <a:ea typeface="Calibri"/>
                          <a:cs typeface="Times New Roman"/>
                        </a:rPr>
                        <a:t>Number of capacity-building programmes implemented.</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Ten capacity-building programmes implemented:</a:t>
                      </a:r>
                      <a:endParaRPr kumimoji="0" lang="en-ZA" sz="12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dirty="0"/>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378976190"/>
                  </a:ext>
                </a:extLst>
              </a:tr>
              <a:tr h="1172047">
                <a:tc vMerge="1">
                  <a:txBody>
                    <a:bodyPr/>
                    <a:lstStyle/>
                    <a:p>
                      <a:pPr marL="342900" lvl="0" indent="-342900" algn="just">
                        <a:lnSpc>
                          <a:spcPct val="115000"/>
                        </a:lnSpc>
                        <a:spcAft>
                          <a:spcPts val="0"/>
                        </a:spcAft>
                        <a:buFont typeface="+mj-lt"/>
                        <a:buAutoNum type="arabicPeriod" startAt="5"/>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marR="0" lvl="0" indent="-228600" algn="just">
                        <a:lnSpc>
                          <a:spcPct val="100000"/>
                        </a:lnSpc>
                        <a:spcBef>
                          <a:spcPts val="0"/>
                        </a:spcBef>
                        <a:spcAft>
                          <a:spcPts val="0"/>
                        </a:spcAft>
                        <a:buFont typeface="+mj-lt"/>
                        <a:buAutoNum type="arabicPeriod"/>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One programme to capacitate tourist guides implemented in the following provinces:</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pPr marL="404813" marR="0" lvl="0" indent="-171450" algn="just"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dk1"/>
                          </a:solidFill>
                          <a:effectLst/>
                          <a:latin typeface="Gill Sans MT" panose="020B0502020104020203" pitchFamily="34" charset="0"/>
                          <a:ea typeface="+mn-ea"/>
                          <a:cs typeface="Times New Roman" panose="02020603050405020304" pitchFamily="18" charset="0"/>
                        </a:rPr>
                        <a:t>North West (NW)</a:t>
                      </a:r>
                      <a:endParaRPr lang="en-US" sz="1200" kern="1200" dirty="0">
                        <a:solidFill>
                          <a:schemeClr val="dk1"/>
                        </a:solidFill>
                        <a:effectLst/>
                        <a:latin typeface="Gill Sans MT" panose="020B0502020104020203" pitchFamily="34" charset="0"/>
                        <a:ea typeface="+mn-ea"/>
                        <a:cs typeface="Times New Roman" panose="02020603050405020304" pitchFamily="18" charset="0"/>
                      </a:endParaRPr>
                    </a:p>
                    <a:p>
                      <a:pPr marL="404813" marR="0" lvl="0" indent="-171450" algn="just"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dk1"/>
                          </a:solidFill>
                          <a:effectLst/>
                          <a:latin typeface="Gill Sans MT" panose="020B0502020104020203" pitchFamily="34" charset="0"/>
                          <a:ea typeface="+mn-ea"/>
                          <a:cs typeface="Times New Roman" panose="02020603050405020304" pitchFamily="18" charset="0"/>
                        </a:rPr>
                        <a:t>Northern Cape (NC)</a:t>
                      </a:r>
                      <a:endParaRPr lang="en-US" sz="1200" kern="1200" dirty="0">
                        <a:solidFill>
                          <a:schemeClr val="dk1"/>
                        </a:solidFill>
                        <a:effectLst/>
                        <a:latin typeface="Gill Sans MT" panose="020B0502020104020203" pitchFamily="34" charset="0"/>
                        <a:ea typeface="+mn-ea"/>
                        <a:cs typeface="Times New Roman" panose="02020603050405020304" pitchFamily="18" charset="0"/>
                      </a:endParaRPr>
                    </a:p>
                    <a:p>
                      <a:pPr marL="404813" marR="0" lvl="0" indent="-171450" algn="just" defTabSz="914400" rtl="0" eaLnBrk="1" latinLnBrk="0" hangingPunct="1">
                        <a:lnSpc>
                          <a:spcPct val="100000"/>
                        </a:lnSpc>
                        <a:spcBef>
                          <a:spcPts val="0"/>
                        </a:spcBef>
                        <a:spcAft>
                          <a:spcPts val="0"/>
                        </a:spcAft>
                        <a:buFont typeface="Arial" panose="020B0604020202020204" pitchFamily="34" charset="0"/>
                        <a:buChar char="•"/>
                      </a:pPr>
                      <a:r>
                        <a:rPr lang="en-ZA" sz="1200" kern="1200" dirty="0">
                          <a:solidFill>
                            <a:schemeClr val="dk1"/>
                          </a:solidFill>
                          <a:effectLst/>
                          <a:latin typeface="Gill Sans MT" panose="020B0502020104020203" pitchFamily="34" charset="0"/>
                          <a:ea typeface="+mn-ea"/>
                          <a:cs typeface="Times New Roman" panose="02020603050405020304" pitchFamily="18" charset="0"/>
                        </a:rPr>
                        <a:t>Free State (FS)</a:t>
                      </a:r>
                      <a:endParaRPr lang="en-US" sz="1200" kern="1200" dirty="0">
                        <a:solidFill>
                          <a:schemeClr val="dk1"/>
                        </a:solidFill>
                        <a:effectLst/>
                        <a:latin typeface="Gill Sans MT" panose="020B0502020104020203" pitchFamily="34" charset="0"/>
                        <a:ea typeface="+mn-ea"/>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200" kern="1200" dirty="0">
                          <a:solidFill>
                            <a:srgbClr val="000000"/>
                          </a:solidFill>
                          <a:effectLst/>
                          <a:latin typeface="Gill Sans MT" panose="020B0502020104020203" pitchFamily="34" charset="0"/>
                          <a:ea typeface="+mn-ea"/>
                          <a:cs typeface="Times New Roman" panose="02020603050405020304" pitchFamily="18" charset="0"/>
                        </a:rPr>
                        <a:t>One programme to capacitate tourist guides was implemented in the following provinces in line with project plans:</a:t>
                      </a:r>
                    </a:p>
                    <a:p>
                      <a:pPr marL="171450" lvl="0" indent="-171450" algn="just">
                        <a:buFont typeface="Arial" panose="020B0604020202020204" pitchFamily="34" charset="0"/>
                        <a:buChar char="•"/>
                      </a:pPr>
                      <a:r>
                        <a:rPr lang="en-ZA" sz="1200" kern="1200" dirty="0">
                          <a:solidFill>
                            <a:srgbClr val="000000"/>
                          </a:solidFill>
                          <a:effectLst/>
                          <a:latin typeface="Gill Sans MT" panose="020B0502020104020203" pitchFamily="34" charset="0"/>
                          <a:ea typeface="+mn-ea"/>
                          <a:cs typeface="Times New Roman" panose="02020603050405020304" pitchFamily="18" charset="0"/>
                        </a:rPr>
                        <a:t>NW</a:t>
                      </a:r>
                      <a:endParaRPr lang="en-ZA" sz="1200" kern="1200" dirty="0">
                        <a:solidFill>
                          <a:srgbClr val="000000"/>
                        </a:solidFill>
                        <a:effectLst/>
                        <a:latin typeface="Gill Sans MT" panose="020B0502020104020203" pitchFamily="34" charset="0"/>
                        <a:cs typeface="Times New Roman" panose="02020603050405020304" pitchFamily="18" charset="0"/>
                      </a:endParaRPr>
                    </a:p>
                    <a:p>
                      <a:pPr marL="171450" lvl="0" indent="-171450" algn="just">
                        <a:buFont typeface="Arial" panose="020B0604020202020204" pitchFamily="34" charset="0"/>
                        <a:buChar char="•"/>
                      </a:pPr>
                      <a:r>
                        <a:rPr lang="en-ZA" sz="1200" kern="1200" dirty="0">
                          <a:solidFill>
                            <a:srgbClr val="000000"/>
                          </a:solidFill>
                          <a:effectLst/>
                          <a:latin typeface="Gill Sans MT" panose="020B0502020104020203" pitchFamily="34" charset="0"/>
                          <a:ea typeface="+mn-ea"/>
                          <a:cs typeface="Times New Roman" panose="02020603050405020304" pitchFamily="18" charset="0"/>
                        </a:rPr>
                        <a:t>NC</a:t>
                      </a:r>
                      <a:endParaRPr lang="en-ZA" sz="1200" kern="1200" dirty="0">
                        <a:solidFill>
                          <a:srgbClr val="000000"/>
                        </a:solidFill>
                        <a:effectLst/>
                        <a:latin typeface="Gill Sans MT" panose="020B0502020104020203" pitchFamily="34" charset="0"/>
                        <a:cs typeface="Times New Roman" panose="02020603050405020304" pitchFamily="18" charset="0"/>
                      </a:endParaRPr>
                    </a:p>
                    <a:p>
                      <a:pPr marL="171450" indent="-171450" algn="just">
                        <a:buFont typeface="Arial" panose="020B0604020202020204" pitchFamily="34" charset="0"/>
                        <a:buChar char="•"/>
                      </a:pPr>
                      <a:r>
                        <a:rPr lang="en-ZA" sz="1200" kern="1200" dirty="0">
                          <a:solidFill>
                            <a:srgbClr val="000000"/>
                          </a:solidFill>
                          <a:effectLst/>
                          <a:latin typeface="Gill Sans MT" panose="020B0502020104020203" pitchFamily="34" charset="0"/>
                          <a:ea typeface="+mn-ea"/>
                          <a:cs typeface="Times New Roman" panose="02020603050405020304" pitchFamily="18" charset="0"/>
                        </a:rPr>
                        <a:t>FS</a:t>
                      </a:r>
                      <a:endParaRPr lang="en-US" sz="1200" kern="1200" dirty="0">
                        <a:solidFill>
                          <a:srgbClr val="000000"/>
                        </a:solidFill>
                        <a:effectLst/>
                        <a:latin typeface="Gill Sans MT" panose="020B0502020104020203"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1762054"/>
                  </a:ext>
                </a:extLst>
              </a:tr>
              <a:tr h="3574022">
                <a:tc vMerge="1">
                  <a:txBody>
                    <a:bodyPr/>
                    <a:lstStyle/>
                    <a:p>
                      <a:pPr marL="228600" marR="0" lvl="0" indent="-228600" algn="just" defTabSz="914400" rtl="0" eaLnBrk="1" fontAlgn="auto" latinLnBrk="0" hangingPunct="1">
                        <a:lnSpc>
                          <a:spcPct val="115000"/>
                        </a:lnSpc>
                        <a:spcBef>
                          <a:spcPts val="0"/>
                        </a:spcBef>
                        <a:spcAft>
                          <a:spcPts val="0"/>
                        </a:spcAft>
                        <a:buClrTx/>
                        <a:buSzTx/>
                        <a:buFont typeface="+mj-lt"/>
                        <a:buAutoNum type="arabicPeriod" startAt="6"/>
                        <a:tabLst/>
                        <a:defRPr/>
                      </a:pPr>
                      <a:endParaRPr lang="en-US" sz="15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marR="0" lvl="0" indent="-228600" algn="just" defTabSz="914400" rtl="0" eaLnBrk="1" latinLnBrk="0" hangingPunct="1">
                        <a:lnSpc>
                          <a:spcPct val="100000"/>
                        </a:lnSpc>
                        <a:spcBef>
                          <a:spcPts val="0"/>
                        </a:spcBef>
                        <a:spcAft>
                          <a:spcPts val="0"/>
                        </a:spcAft>
                        <a:buFont typeface="+mj-lt"/>
                        <a:buAutoNum type="arabicPeriod" startAt="2"/>
                      </a:pPr>
                      <a:r>
                        <a:rPr lang="en-ZA"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Food Safety Quality Assurer Programme with training on norms and standards for safe tourism operations, including COVID-19 Protocols implemented in the three provinces (KZN, WC &amp; GP) targeting 300 unemployed and retrenched youth.</a:t>
                      </a:r>
                      <a:endParaRPr lang="en-US" sz="12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228600" marR="0" algn="just">
                        <a:lnSpc>
                          <a:spcPct val="100000"/>
                        </a:lnSpc>
                        <a:spcBef>
                          <a:spcPts val="0"/>
                        </a:spcBef>
                        <a:spcAft>
                          <a:spcPts val="0"/>
                        </a:spcAft>
                      </a:pPr>
                      <a:r>
                        <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kumimoji="0" lang="en-ZA" sz="1200" b="0" i="0" u="none" strike="noStrike" kern="1200" cap="none" spc="0" normalizeH="0" baseline="0" dirty="0">
                          <a:ln>
                            <a:noFill/>
                          </a:ln>
                          <a:solidFill>
                            <a:srgbClr val="000000"/>
                          </a:solidFill>
                          <a:effectLst/>
                          <a:uLnTx/>
                          <a:uFillTx/>
                          <a:latin typeface="Gill Sans MT" panose="020B0502020104020203" pitchFamily="34" charset="0"/>
                          <a:ea typeface="+mn-ea"/>
                          <a:cs typeface="Times New Roman" panose="02020603050405020304" pitchFamily="18" charset="0"/>
                        </a:rPr>
                        <a:t>The programme was implemented in two of the three provinces: Food Safety Quality Assurer Programme with training on norms and standards for safe tourism operations, including COVID-19 Protocols was implemented in WC and GP in line with project plans, targeting 300 unemployed and retrenched youth. </a:t>
                      </a:r>
                    </a:p>
                    <a:p>
                      <a:pPr marL="0" marR="0" algn="just">
                        <a:lnSpc>
                          <a:spcPct val="100000"/>
                        </a:lnSpc>
                        <a:spcBef>
                          <a:spcPts val="0"/>
                        </a:spcBef>
                        <a:spcAft>
                          <a:spcPts val="0"/>
                        </a:spcAft>
                      </a:pPr>
                      <a:endParaRPr lang="en-ZA" sz="1200" dirty="0">
                        <a:solidFill>
                          <a:srgbClr val="000000"/>
                        </a:solidFill>
                        <a:effectLst/>
                        <a:latin typeface="Gill Sans MT" panose="020B0502020104020203" pitchFamily="34" charset="0"/>
                        <a:ea typeface="Calibri" panose="020F0502020204030204" pitchFamily="34" charset="0"/>
                      </a:endParaRPr>
                    </a:p>
                    <a:p>
                      <a:pPr marL="0" marR="0" algn="just">
                        <a:lnSpc>
                          <a:spcPct val="100000"/>
                        </a:lnSpc>
                        <a:spcBef>
                          <a:spcPts val="0"/>
                        </a:spcBef>
                        <a:spcAft>
                          <a:spcPts val="0"/>
                        </a:spcAft>
                      </a:pPr>
                      <a:r>
                        <a:rPr lang="en-ZA" sz="1200" b="1" i="1" dirty="0">
                          <a:solidFill>
                            <a:srgbClr val="000000"/>
                          </a:solidFill>
                          <a:effectLst/>
                          <a:latin typeface="Gill Sans MT" panose="020B0502020104020203" pitchFamily="34" charset="0"/>
                          <a:ea typeface="Calibri" panose="020F0502020204030204" pitchFamily="34" charset="0"/>
                        </a:rPr>
                        <a:t>Reason for Variance:</a:t>
                      </a:r>
                      <a:endPar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r>
                        <a:rPr kumimoji="0" lang="en-ZA" sz="1200" b="0" i="0" u="none" strike="noStrike" kern="1200" cap="none" spc="0" normalizeH="0" baseline="0" dirty="0">
                          <a:ln>
                            <a:noFill/>
                          </a:ln>
                          <a:solidFill>
                            <a:srgbClr val="000000"/>
                          </a:solidFill>
                          <a:effectLst/>
                          <a:uLnTx/>
                          <a:uFillTx/>
                          <a:latin typeface="Gill Sans MT" panose="020B0502020104020203" pitchFamily="34" charset="0"/>
                          <a:ea typeface="+mn-ea"/>
                          <a:cs typeface="Times New Roman" panose="02020603050405020304" pitchFamily="18" charset="0"/>
                        </a:rPr>
                        <a:t>No suitable service provider could be appointed on two occasions when the bid was advertised. However, the ToR were reviewed. </a:t>
                      </a:r>
                    </a:p>
                    <a:p>
                      <a:pPr marL="0" marR="0" algn="just">
                        <a:lnSpc>
                          <a:spcPct val="100000"/>
                        </a:lnSpc>
                        <a:spcBef>
                          <a:spcPts val="0"/>
                        </a:spcBef>
                        <a:spcAft>
                          <a:spcPts val="0"/>
                        </a:spcAft>
                      </a:pPr>
                      <a:endParaRPr lang="en-GB" sz="1200" dirty="0">
                        <a:solidFill>
                          <a:srgbClr val="000000"/>
                        </a:solidFill>
                        <a:effectLst/>
                        <a:latin typeface="Gill Sans MT" panose="020B0502020104020203" pitchFamily="34" charset="0"/>
                        <a:ea typeface="Calibri" panose="020F0502020204030204" pitchFamily="34" charset="0"/>
                      </a:endParaRPr>
                    </a:p>
                    <a:p>
                      <a:pPr marL="0" marR="0" algn="just">
                        <a:lnSpc>
                          <a:spcPct val="100000"/>
                        </a:lnSpc>
                        <a:spcBef>
                          <a:spcPts val="0"/>
                        </a:spcBef>
                        <a:spcAft>
                          <a:spcPts val="0"/>
                        </a:spcAft>
                      </a:pPr>
                      <a:r>
                        <a:rPr lang="en-GB" sz="1200" b="1" i="1" dirty="0">
                          <a:solidFill>
                            <a:srgbClr val="000000"/>
                          </a:solidFill>
                          <a:effectLst/>
                          <a:latin typeface="Gill Sans MT" panose="020B0502020104020203" pitchFamily="34" charset="0"/>
                          <a:ea typeface="Calibri" panose="020F0502020204030204" pitchFamily="34" charset="0"/>
                        </a:rPr>
                        <a:t>Corrective Measure:</a:t>
                      </a:r>
                      <a:endParaRPr lang="en-ZA" sz="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r>
                        <a:rPr kumimoji="0" lang="en-ZA" sz="1200" b="0" i="0" u="none" strike="noStrike" kern="1200" cap="none" spc="0" normalizeH="0" baseline="0" dirty="0">
                          <a:ln>
                            <a:noFill/>
                          </a:ln>
                          <a:solidFill>
                            <a:srgbClr val="000000"/>
                          </a:solidFill>
                          <a:effectLst/>
                          <a:uLnTx/>
                          <a:uFillTx/>
                          <a:latin typeface="Gill Sans MT" panose="020B0502020104020203" pitchFamily="34" charset="0"/>
                          <a:ea typeface="+mn-ea"/>
                          <a:cs typeface="Times New Roman" panose="02020603050405020304" pitchFamily="18" charset="0"/>
                        </a:rPr>
                        <a:t>Should the NT restrictions not be lifted, an application will be made to the National Treasury in the first quarter of 2022/23 financial year, to seek an exemption from the moratorium imposed on procurement above the threshold of R30 000.  </a:t>
                      </a:r>
                    </a:p>
                    <a:p>
                      <a:pPr algn="just"/>
                      <a:r>
                        <a:rPr kumimoji="0" lang="en-ZA" sz="1200" b="0" i="0" u="none" strike="noStrike" kern="1200" cap="none" spc="0" normalizeH="0" baseline="0" dirty="0">
                          <a:ln>
                            <a:noFill/>
                          </a:ln>
                          <a:solidFill>
                            <a:srgbClr val="000000"/>
                          </a:solidFill>
                          <a:effectLst/>
                          <a:uLnTx/>
                          <a:uFillTx/>
                          <a:latin typeface="Gill Sans MT" panose="020B0502020104020203" pitchFamily="34" charset="0"/>
                          <a:ea typeface="+mn-ea"/>
                          <a:cs typeface="Times New Roman" panose="02020603050405020304" pitchFamily="18" charset="0"/>
                        </a:rPr>
                        <a:t> </a:t>
                      </a:r>
                    </a:p>
                    <a:p>
                      <a:pPr algn="just"/>
                      <a:r>
                        <a:rPr kumimoji="0" lang="en-ZA" sz="1200" b="0" i="0" u="none" strike="noStrike" kern="1200" cap="none" spc="0" normalizeH="0" baseline="0" dirty="0">
                          <a:ln>
                            <a:noFill/>
                          </a:ln>
                          <a:solidFill>
                            <a:srgbClr val="000000"/>
                          </a:solidFill>
                          <a:effectLst/>
                          <a:uLnTx/>
                          <a:uFillTx/>
                          <a:latin typeface="Gill Sans MT" panose="020B0502020104020203" pitchFamily="34" charset="0"/>
                          <a:ea typeface="+mn-ea"/>
                          <a:cs typeface="Times New Roman" panose="02020603050405020304" pitchFamily="18" charset="0"/>
                        </a:rPr>
                        <a:t>Procurement of a service provider and implementation of the Food Safety Quality Assurer Programme will therefore overlap into the next financial year subject to NT granting of the exemption.</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360940987"/>
                  </a:ext>
                </a:extLst>
              </a:tr>
            </a:tbl>
          </a:graphicData>
        </a:graphic>
      </p:graphicFrame>
      <p:sp>
        <p:nvSpPr>
          <p:cNvPr id="6" name="Footer Placeholder 1"/>
          <p:cNvSpPr>
            <a:spLocks noGrp="1"/>
          </p:cNvSpPr>
          <p:nvPr>
            <p:ph type="ftr" sz="quarter" idx="11"/>
          </p:nvPr>
        </p:nvSpPr>
        <p:spPr>
          <a:xfrm>
            <a:off x="163773" y="6338534"/>
            <a:ext cx="2891849" cy="340805"/>
          </a:xfrm>
        </p:spPr>
        <p:txBody>
          <a:bodyPr/>
          <a:lstStyle/>
          <a:p>
            <a:pPr>
              <a:defRPr/>
            </a:pPr>
            <a:r>
              <a:rPr lang="en-GB" sz="1000" i="1" dirty="0">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701995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45</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352277851"/>
              </p:ext>
            </p:extLst>
          </p:nvPr>
        </p:nvGraphicFramePr>
        <p:xfrm>
          <a:off x="163773" y="136524"/>
          <a:ext cx="8816454" cy="5663713"/>
        </p:xfrm>
        <a:graphic>
          <a:graphicData uri="http://schemas.openxmlformats.org/drawingml/2006/table">
            <a:tbl>
              <a:tblPr firstRow="1" bandRow="1">
                <a:tableStyleId>{21E4AEA4-8DFA-4A89-87EB-49C32662AFE0}</a:tableStyleId>
              </a:tblPr>
              <a:tblGrid>
                <a:gridCol w="1579967">
                  <a:extLst>
                    <a:ext uri="{9D8B030D-6E8A-4147-A177-3AD203B41FA5}">
                      <a16:colId xmlns:a16="http://schemas.microsoft.com/office/drawing/2014/main" val="20000"/>
                    </a:ext>
                  </a:extLst>
                </a:gridCol>
                <a:gridCol w="2146942">
                  <a:extLst>
                    <a:ext uri="{9D8B030D-6E8A-4147-A177-3AD203B41FA5}">
                      <a16:colId xmlns:a16="http://schemas.microsoft.com/office/drawing/2014/main" val="20001"/>
                    </a:ext>
                  </a:extLst>
                </a:gridCol>
                <a:gridCol w="5089545">
                  <a:extLst>
                    <a:ext uri="{9D8B030D-6E8A-4147-A177-3AD203B41FA5}">
                      <a16:colId xmlns:a16="http://schemas.microsoft.com/office/drawing/2014/main" val="814941555"/>
                    </a:ext>
                  </a:extLst>
                </a:gridCol>
              </a:tblGrid>
              <a:tr h="275561">
                <a:tc gridSpan="3">
                  <a:txBody>
                    <a:bodyPr/>
                    <a:lstStyle/>
                    <a:p>
                      <a:pPr marL="0" algn="just" defTabSz="914400" rtl="0" eaLnBrk="1"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275580">
                <a:tc>
                  <a:txBody>
                    <a:bodyPr/>
                    <a:lstStyle/>
                    <a:p>
                      <a:pPr algn="ctr">
                        <a:lnSpc>
                          <a:spcPct val="100000"/>
                        </a:lnSpc>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rPr>
                        <a:t>Actual Performance</a:t>
                      </a:r>
                      <a:endParaRPr lang="en-US" sz="12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60215">
                <a:tc rowSpan="2">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US" sz="1400" dirty="0">
                          <a:solidFill>
                            <a:schemeClr val="tx1"/>
                          </a:solidFill>
                          <a:latin typeface="Gill Sans MT" panose="020B0502020104020203" pitchFamily="34" charset="0"/>
                          <a:ea typeface="Calibri"/>
                          <a:cs typeface="Times New Roman"/>
                        </a:rPr>
                        <a:t>Number of capacity-building programmes implemented.</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Ten capacity-building </a:t>
                      </a:r>
                      <a:r>
                        <a:rPr kumimoji="0" lang="en-US" sz="1400" b="1"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programmes</a:t>
                      </a:r>
                      <a:r>
                        <a:rPr kumimoji="0" lang="en-US"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implemented … continued:</a:t>
                      </a:r>
                      <a:endPar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378976190"/>
                  </a:ext>
                </a:extLst>
              </a:tr>
              <a:tr h="3918567">
                <a:tc vMerge="1">
                  <a:txBody>
                    <a:bodyPr/>
                    <a:lstStyle/>
                    <a:p>
                      <a:pPr marL="342900" lvl="0" indent="-342900" algn="just">
                        <a:lnSpc>
                          <a:spcPct val="115000"/>
                        </a:lnSpc>
                        <a:spcAft>
                          <a:spcPts val="0"/>
                        </a:spcAft>
                        <a:buFont typeface="+mj-lt"/>
                        <a:buAutoNum type="arabicPeriod" startAt="5"/>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marR="0" lvl="0" indent="-228600" algn="just">
                        <a:lnSpc>
                          <a:spcPct val="100000"/>
                        </a:lnSpc>
                        <a:spcBef>
                          <a:spcPts val="0"/>
                        </a:spcBef>
                        <a:spcAft>
                          <a:spcPts val="0"/>
                        </a:spcAft>
                        <a:buFont typeface="+mj-lt"/>
                        <a:buAutoNum type="arabicPeriod" startAt="3"/>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Chef/Professional Cookery with training on norms and standards for safe tourism operations, including COVID-19 Protocols implemented in the three Provinces (NW, FS and NC) targeting 300 for unemployed and retrenched youth.</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indent="0" algn="just">
                        <a:lnSpc>
                          <a:spcPct val="100000"/>
                        </a:lnSpc>
                        <a:spcBef>
                          <a:spcPts val="0"/>
                        </a:spcBef>
                        <a:spcAft>
                          <a:spcPts val="0"/>
                        </a:spcAft>
                        <a:buFont typeface="+mj-lt"/>
                        <a:buNone/>
                      </a:pP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Chef/Professional Cookery programme was implemented in two out of three provinces. </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 </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The programme with training on norms and standards for safe tourism operations, including COVID-19 Protocols implemented FS and NC Provinces in line with projects plans, targeting 300 unemployed and retrenched youth.</a:t>
                      </a:r>
                    </a:p>
                    <a:p>
                      <a:pPr algn="just"/>
                      <a:endParaRPr lang="en-ZA" sz="14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ZA" sz="1400" b="1" i="1" dirty="0">
                          <a:solidFill>
                            <a:srgbClr val="000000"/>
                          </a:solidFill>
                          <a:effectLst/>
                          <a:latin typeface="Gill Sans MT" panose="020B0502020104020203" pitchFamily="34" charset="0"/>
                          <a:ea typeface="Calibri" panose="020F0502020204030204" pitchFamily="34" charset="0"/>
                        </a:rPr>
                        <a:t>Reason for Variance:</a:t>
                      </a:r>
                    </a:p>
                    <a:p>
                      <a:pPr marL="0" marR="0" algn="just">
                        <a:lnSpc>
                          <a:spcPct val="100000"/>
                        </a:lnSpc>
                        <a:spcBef>
                          <a:spcPts val="0"/>
                        </a:spcBef>
                        <a:spcAft>
                          <a:spcPts val="0"/>
                        </a:spcAft>
                      </a:pPr>
                      <a:r>
                        <a:rPr lang="en-US"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The recommended service provider could not be appointed due to legal processes that are currently underway by the Department.</a:t>
                      </a:r>
                      <a:endPar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GB" sz="1400" dirty="0">
                        <a:solidFill>
                          <a:srgbClr val="000000"/>
                        </a:solidFill>
                        <a:effectLst/>
                        <a:latin typeface="Gill Sans MT" panose="020B0502020104020203" pitchFamily="34" charset="0"/>
                        <a:ea typeface="Calibri" panose="020F0502020204030204" pitchFamily="34" charset="0"/>
                      </a:endParaRPr>
                    </a:p>
                    <a:p>
                      <a:pPr marL="0" marR="0" algn="just">
                        <a:lnSpc>
                          <a:spcPct val="100000"/>
                        </a:lnSpc>
                        <a:spcBef>
                          <a:spcPts val="0"/>
                        </a:spcBef>
                        <a:spcAft>
                          <a:spcPts val="0"/>
                        </a:spcAft>
                      </a:pPr>
                      <a:r>
                        <a:rPr lang="en-GB" sz="1400" b="1" i="1" dirty="0">
                          <a:solidFill>
                            <a:srgbClr val="000000"/>
                          </a:solidFill>
                          <a:effectLst/>
                          <a:latin typeface="Gill Sans MT" panose="020B0502020104020203" pitchFamily="34" charset="0"/>
                          <a:ea typeface="Calibri" panose="020F0502020204030204" pitchFamily="34" charset="0"/>
                        </a:rPr>
                        <a:t>Corrective Measure:</a:t>
                      </a:r>
                      <a:endPar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Should the NT restrictions not be lifted, an application will be made to the National Treasury in the first quarter of 2022/23 financial year, to seek an exemption from the restriction imposed on procurement above the threshold of R30 000. </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 </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Procurement of a service provider and implementation of the Chef/Professional Cookery will therefore overlap into the next financial year subject to NT granting of the exemption.</a:t>
                      </a:r>
                      <a:endParaRPr lang="en-GB" sz="1400" kern="1200" noProof="0" dirty="0">
                        <a:solidFill>
                          <a:srgbClr val="000000"/>
                        </a:solidFill>
                        <a:effectLst/>
                        <a:latin typeface="Gill Sans MT" panose="020B0502020104020203" pitchFamily="34" charset="0"/>
                        <a:ea typeface="+mn-ea"/>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1762054"/>
                  </a:ext>
                </a:extLst>
              </a:tr>
            </a:tbl>
          </a:graphicData>
        </a:graphic>
      </p:graphicFrame>
      <p:sp>
        <p:nvSpPr>
          <p:cNvPr id="6" name="Footer Placeholder 1"/>
          <p:cNvSpPr>
            <a:spLocks noGrp="1"/>
          </p:cNvSpPr>
          <p:nvPr>
            <p:ph type="ftr" sz="quarter" idx="11"/>
          </p:nvPr>
        </p:nvSpPr>
        <p:spPr>
          <a:xfrm>
            <a:off x="163773" y="6105078"/>
            <a:ext cx="2891849" cy="340805"/>
          </a:xfrm>
        </p:spPr>
        <p:txBody>
          <a:bodyPr/>
          <a:lstStyle/>
          <a:p>
            <a:pPr>
              <a:defRPr/>
            </a:pPr>
            <a:r>
              <a:rPr lang="en-GB" sz="1000" i="1" dirty="0">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594706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46</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051331465"/>
              </p:ext>
            </p:extLst>
          </p:nvPr>
        </p:nvGraphicFramePr>
        <p:xfrm>
          <a:off x="163773" y="136524"/>
          <a:ext cx="8816454" cy="4596913"/>
        </p:xfrm>
        <a:graphic>
          <a:graphicData uri="http://schemas.openxmlformats.org/drawingml/2006/table">
            <a:tbl>
              <a:tblPr firstRow="1" bandRow="1">
                <a:tableStyleId>{21E4AEA4-8DFA-4A89-87EB-49C32662AFE0}</a:tableStyleId>
              </a:tblPr>
              <a:tblGrid>
                <a:gridCol w="1579967">
                  <a:extLst>
                    <a:ext uri="{9D8B030D-6E8A-4147-A177-3AD203B41FA5}">
                      <a16:colId xmlns:a16="http://schemas.microsoft.com/office/drawing/2014/main" val="20000"/>
                    </a:ext>
                  </a:extLst>
                </a:gridCol>
                <a:gridCol w="2360427">
                  <a:extLst>
                    <a:ext uri="{9D8B030D-6E8A-4147-A177-3AD203B41FA5}">
                      <a16:colId xmlns:a16="http://schemas.microsoft.com/office/drawing/2014/main" val="20001"/>
                    </a:ext>
                  </a:extLst>
                </a:gridCol>
                <a:gridCol w="4876060">
                  <a:extLst>
                    <a:ext uri="{9D8B030D-6E8A-4147-A177-3AD203B41FA5}">
                      <a16:colId xmlns:a16="http://schemas.microsoft.com/office/drawing/2014/main" val="814941555"/>
                    </a:ext>
                  </a:extLst>
                </a:gridCol>
              </a:tblGrid>
              <a:tr h="275561">
                <a:tc gridSpan="3">
                  <a:txBody>
                    <a:bodyPr/>
                    <a:lstStyle/>
                    <a:p>
                      <a:pPr marL="0" algn="just" defTabSz="914400" rtl="0" eaLnBrk="1" latinLnBrk="0" hangingPunct="1">
                        <a:lnSpc>
                          <a:spcPct val="100000"/>
                        </a:lnSpc>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275580">
                <a:tc>
                  <a:txBody>
                    <a:bodyPr/>
                    <a:lstStyle/>
                    <a:p>
                      <a:pPr algn="ctr">
                        <a:lnSpc>
                          <a:spcPct val="100000"/>
                        </a:lnSpc>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400" b="1" dirty="0">
                          <a:solidFill>
                            <a:schemeClr val="tx1"/>
                          </a:solidFill>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60215">
                <a:tc rowSpan="2">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US" sz="1400" dirty="0">
                          <a:solidFill>
                            <a:schemeClr val="tx1"/>
                          </a:solidFill>
                          <a:latin typeface="Gill Sans MT" panose="020B0502020104020203" pitchFamily="34" charset="0"/>
                          <a:ea typeface="Calibri"/>
                          <a:cs typeface="Times New Roman"/>
                        </a:rPr>
                        <a:t>Number of capacity-building programmes implemented.</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Ten capacity-building </a:t>
                      </a:r>
                      <a:r>
                        <a:rPr kumimoji="0" lang="en-US" sz="1400" b="1"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programmes</a:t>
                      </a:r>
                      <a:r>
                        <a:rPr kumimoji="0" lang="en-US"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implemented … continued:</a:t>
                      </a:r>
                      <a:endPar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378976190"/>
                  </a:ext>
                </a:extLst>
              </a:tr>
              <a:tr h="2696511">
                <a:tc vMerge="1">
                  <a:txBody>
                    <a:bodyPr/>
                    <a:lstStyle/>
                    <a:p>
                      <a:pPr marL="342900" lvl="0" indent="-342900" algn="just">
                        <a:lnSpc>
                          <a:spcPct val="115000"/>
                        </a:lnSpc>
                        <a:spcAft>
                          <a:spcPts val="0"/>
                        </a:spcAft>
                        <a:buFont typeface="+mj-lt"/>
                        <a:buAutoNum type="arabicPeriod" startAt="5"/>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marR="0" lvl="0" indent="-228600" algn="just">
                        <a:lnSpc>
                          <a:spcPct val="100000"/>
                        </a:lnSpc>
                        <a:spcBef>
                          <a:spcPts val="0"/>
                        </a:spcBef>
                        <a:spcAft>
                          <a:spcPts val="0"/>
                        </a:spcAft>
                        <a:buFont typeface="+mj-lt"/>
                        <a:buAutoNum type="arabicPeriod" startAt="4"/>
                      </a:pPr>
                      <a:r>
                        <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Wine Service Training Programme (Sommelier) with training on norms and standards for safe tourism operations, including COVID-19 Protocols implemented in three provinces (KZN, WC and NC) for 252 unemployed and retrenched youth.</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The programme was implemented in two out of three provinces.</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 </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The Wine Service Training Programme (Sommelier) with training on norms and standards for safe tourism operations, including COVID-19 Protocols was implemented KwaZulu-Natal and Western Cape provinces in line with projects plans for 252 unemployed and retrenched youth.</a:t>
                      </a:r>
                    </a:p>
                    <a:p>
                      <a:pPr marL="0" marR="0" algn="just">
                        <a:lnSpc>
                          <a:spcPct val="100000"/>
                        </a:lnSpc>
                        <a:spcBef>
                          <a:spcPts val="0"/>
                        </a:spcBef>
                        <a:spcAft>
                          <a:spcPts val="0"/>
                        </a:spcAft>
                      </a:pPr>
                      <a:endParaRPr lang="en-ZA" sz="1400" i="1"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ZA" sz="1400" b="1" i="1" dirty="0">
                          <a:effectLst/>
                          <a:latin typeface="Gill Sans MT" panose="020B0502020104020203" pitchFamily="34" charset="0"/>
                          <a:ea typeface="Calibri" panose="020F0502020204030204" pitchFamily="34" charset="0"/>
                          <a:cs typeface="Times New Roman" panose="02020603050405020304" pitchFamily="18" charset="0"/>
                        </a:rPr>
                        <a:t>Reason for variance:</a:t>
                      </a: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Northern Cape was identified after completion of the planning phase. Unfortunately, the planned and targeted number of 252 was not adequate to be spread across three provinces.</a:t>
                      </a:r>
                    </a:p>
                    <a:p>
                      <a:pPr algn="just"/>
                      <a:endParaRPr lang="en-ZA" sz="1400" kern="1200" dirty="0">
                        <a:solidFill>
                          <a:srgbClr val="000000"/>
                        </a:solidFill>
                        <a:effectLst/>
                        <a:latin typeface="Gill Sans MT" panose="020B0502020104020203" pitchFamily="34"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1" i="1" dirty="0">
                          <a:solidFill>
                            <a:srgbClr val="000000"/>
                          </a:solidFill>
                          <a:effectLst/>
                          <a:latin typeface="Gill Sans MT" panose="020B0502020104020203" pitchFamily="34" charset="0"/>
                          <a:ea typeface="Calibri" panose="020F0502020204030204" pitchFamily="34" charset="0"/>
                        </a:rPr>
                        <a:t>Corrective Measure:</a:t>
                      </a:r>
                      <a:endParaRPr lang="en-ZA" sz="1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r>
                        <a:rPr lang="en-ZA" sz="1400" kern="1200" dirty="0">
                          <a:solidFill>
                            <a:srgbClr val="000000"/>
                          </a:solidFill>
                          <a:effectLst/>
                          <a:latin typeface="Gill Sans MT" panose="020B0502020104020203" pitchFamily="34" charset="0"/>
                          <a:ea typeface="+mn-ea"/>
                          <a:cs typeface="Times New Roman" panose="02020603050405020304" pitchFamily="18" charset="0"/>
                        </a:rPr>
                        <a:t>N/A</a:t>
                      </a:r>
                    </a:p>
                    <a:p>
                      <a:pPr algn="just"/>
                      <a:endParaRPr lang="en-ZA" sz="1400" kern="1200" dirty="0">
                        <a:solidFill>
                          <a:srgbClr val="000000"/>
                        </a:solidFill>
                        <a:effectLst/>
                        <a:latin typeface="Gill Sans MT" panose="020B0502020104020203" pitchFamily="34" charset="0"/>
                        <a:ea typeface="+mn-ea"/>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1762054"/>
                  </a:ext>
                </a:extLst>
              </a:tr>
            </a:tbl>
          </a:graphicData>
        </a:graphic>
      </p:graphicFrame>
      <p:sp>
        <p:nvSpPr>
          <p:cNvPr id="6" name="Footer Placeholder 1"/>
          <p:cNvSpPr>
            <a:spLocks noGrp="1"/>
          </p:cNvSpPr>
          <p:nvPr>
            <p:ph type="ftr" sz="quarter" idx="11"/>
          </p:nvPr>
        </p:nvSpPr>
        <p:spPr>
          <a:xfrm>
            <a:off x="163773" y="6069447"/>
            <a:ext cx="2891849" cy="34080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620430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47</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918446298"/>
              </p:ext>
            </p:extLst>
          </p:nvPr>
        </p:nvGraphicFramePr>
        <p:xfrm>
          <a:off x="163773" y="136524"/>
          <a:ext cx="8816454" cy="5731772"/>
        </p:xfrm>
        <a:graphic>
          <a:graphicData uri="http://schemas.openxmlformats.org/drawingml/2006/table">
            <a:tbl>
              <a:tblPr firstRow="1" bandRow="1">
                <a:tableStyleId>{21E4AEA4-8DFA-4A89-87EB-49C32662AFE0}</a:tableStyleId>
              </a:tblPr>
              <a:tblGrid>
                <a:gridCol w="1579967">
                  <a:extLst>
                    <a:ext uri="{9D8B030D-6E8A-4147-A177-3AD203B41FA5}">
                      <a16:colId xmlns:a16="http://schemas.microsoft.com/office/drawing/2014/main" val="20000"/>
                    </a:ext>
                  </a:extLst>
                </a:gridCol>
                <a:gridCol w="2093154">
                  <a:extLst>
                    <a:ext uri="{9D8B030D-6E8A-4147-A177-3AD203B41FA5}">
                      <a16:colId xmlns:a16="http://schemas.microsoft.com/office/drawing/2014/main" val="20001"/>
                    </a:ext>
                  </a:extLst>
                </a:gridCol>
                <a:gridCol w="5143333">
                  <a:extLst>
                    <a:ext uri="{9D8B030D-6E8A-4147-A177-3AD203B41FA5}">
                      <a16:colId xmlns:a16="http://schemas.microsoft.com/office/drawing/2014/main" val="3077796570"/>
                    </a:ext>
                  </a:extLst>
                </a:gridCol>
              </a:tblGrid>
              <a:tr h="275561">
                <a:tc gridSpan="3">
                  <a:txBody>
                    <a:bodyPr/>
                    <a:lstStyle/>
                    <a:p>
                      <a:pPr marL="0" algn="just" defTabSz="914400" rtl="0" eaLnBrk="1" latinLnBrk="0" hangingPunct="1">
                        <a:lnSpc>
                          <a:spcPct val="100000"/>
                        </a:lnSpc>
                        <a:spcBef>
                          <a:spcPts val="0"/>
                        </a:spcBef>
                        <a:spcAft>
                          <a:spcPts val="0"/>
                        </a:spcAft>
                      </a:pPr>
                      <a:r>
                        <a:rPr lang="en-GB" sz="14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275580">
                <a:tc>
                  <a:txBody>
                    <a:bodyPr/>
                    <a:lstStyle/>
                    <a:p>
                      <a:pPr algn="just">
                        <a:lnSpc>
                          <a:spcPct val="100000"/>
                        </a:lnSpc>
                        <a:spcBef>
                          <a:spcPts val="0"/>
                        </a:spcBef>
                        <a:spcAft>
                          <a:spcPts val="0"/>
                        </a:spcAft>
                      </a:pPr>
                      <a:r>
                        <a:rPr lang="en-US" sz="1400" b="1" dirty="0">
                          <a:latin typeface="Gill Sans MT" panose="020B0502020104020203" pitchFamily="34" charset="0"/>
                        </a:rPr>
                        <a:t>Output </a:t>
                      </a:r>
                      <a:r>
                        <a:rPr lang="en-US" sz="1400" b="1" baseline="0" dirty="0">
                          <a:latin typeface="Gill Sans MT" panose="020B0502020104020203" pitchFamily="34" charset="0"/>
                        </a:rPr>
                        <a:t>Indicator</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spcBef>
                          <a:spcPts val="0"/>
                        </a:spcBef>
                        <a:spcAft>
                          <a:spcPts val="0"/>
                        </a:spcAft>
                        <a:tabLst>
                          <a:tab pos="534988" algn="l"/>
                          <a:tab pos="1614488" algn="l"/>
                        </a:tabLst>
                      </a:pPr>
                      <a:r>
                        <a:rPr lang="en-US" sz="1400" b="1" dirty="0">
                          <a:solidFill>
                            <a:schemeClr val="tx1"/>
                          </a:solidFill>
                          <a:latin typeface="Gill Sans MT" panose="020B0502020104020203" pitchFamily="34" charset="0"/>
                        </a:rPr>
                        <a:t>Annual Target</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just">
                        <a:lnSpc>
                          <a:spcPct val="100000"/>
                        </a:lnSpc>
                        <a:spcBef>
                          <a:spcPts val="0"/>
                        </a:spcBef>
                        <a:spcAft>
                          <a:spcPts val="0"/>
                        </a:spcAft>
                        <a:tabLst>
                          <a:tab pos="534988" algn="l"/>
                          <a:tab pos="1614488" algn="l"/>
                        </a:tabLst>
                      </a:pPr>
                      <a:r>
                        <a:rPr lang="en-US" sz="1400" b="1" dirty="0">
                          <a:solidFill>
                            <a:schemeClr val="tx1"/>
                          </a:solidFill>
                          <a:latin typeface="Gill Sans MT" panose="020B0502020104020203" pitchFamily="34" charset="0"/>
                        </a:rPr>
                        <a:t>Actual Performance</a:t>
                      </a:r>
                      <a:endParaRPr lang="en-US" sz="14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14914">
                <a:tc rowSpan="2">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US" sz="1400" dirty="0">
                          <a:solidFill>
                            <a:schemeClr val="tx1"/>
                          </a:solidFill>
                          <a:latin typeface="Gill Sans MT" panose="020B0502020104020203" pitchFamily="34" charset="0"/>
                          <a:ea typeface="Calibri"/>
                          <a:cs typeface="Times New Roman"/>
                        </a:rPr>
                        <a:t>Number of capacity-building programmes implemented.</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Ten capacity-building </a:t>
                      </a:r>
                      <a:r>
                        <a:rPr kumimoji="0" lang="en-US" sz="1400" b="1"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programmes</a:t>
                      </a:r>
                      <a:r>
                        <a:rPr kumimoji="0" lang="en-US"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implemented … continued:</a:t>
                      </a:r>
                      <a:endPar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2378976190"/>
                  </a:ext>
                </a:extLst>
              </a:tr>
              <a:tr h="1277742">
                <a:tc vMerge="1">
                  <a:txBody>
                    <a:bodyPr/>
                    <a:lstStyle/>
                    <a:p>
                      <a:pPr marL="342900" lvl="0" indent="-342900" algn="just">
                        <a:lnSpc>
                          <a:spcPct val="115000"/>
                        </a:lnSpc>
                        <a:spcAft>
                          <a:spcPts val="0"/>
                        </a:spcAft>
                        <a:buFont typeface="+mj-lt"/>
                        <a:buAutoNum type="arabicPeriod" startAt="5"/>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28600" marR="0" indent="-228600" algn="just">
                        <a:lnSpc>
                          <a:spcPct val="100000"/>
                        </a:lnSpc>
                        <a:spcBef>
                          <a:spcPts val="0"/>
                        </a:spcBef>
                        <a:spcAft>
                          <a:spcPts val="0"/>
                        </a:spcAft>
                        <a:buFont typeface="+mj-lt"/>
                        <a:buAutoNum type="arabicPeriod" startAt="5"/>
                      </a:pPr>
                      <a:r>
                        <a:rPr lang="en-ZA" sz="1400" dirty="0">
                          <a:solidFill>
                            <a:srgbClr val="000000"/>
                          </a:solidFill>
                          <a:effectLst/>
                          <a:latin typeface="Gill Sans MT" panose="020B0502020104020203" pitchFamily="34" charset="0"/>
                          <a:ea typeface="Calibri" panose="020F0502020204030204" pitchFamily="34" charset="0"/>
                        </a:rPr>
                        <a:t>Hospitality Youth Programme (HYP) Food and Beverage with training on norms and standards for safe tourism operations, including COVID-19 Protocols implemented in all nine provinces targeting 1 000 unemployed and retrenched youth.</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a:r>
                        <a:rPr lang="en-ZA" sz="1400" kern="1200" dirty="0">
                          <a:solidFill>
                            <a:schemeClr val="dk1"/>
                          </a:solidFill>
                          <a:effectLst/>
                          <a:latin typeface="Gill Sans MT" panose="020B0502020104020203" pitchFamily="34" charset="0"/>
                          <a:ea typeface="+mn-ea"/>
                          <a:cs typeface="Times New Roman" panose="02020603050405020304" pitchFamily="18" charset="0"/>
                        </a:rPr>
                        <a:t>The programme was implemented in three out of nine provinces.</a:t>
                      </a:r>
                    </a:p>
                    <a:p>
                      <a:pPr algn="just"/>
                      <a:r>
                        <a:rPr lang="en-ZA" sz="1400" kern="1200" dirty="0">
                          <a:solidFill>
                            <a:schemeClr val="dk1"/>
                          </a:solidFill>
                          <a:effectLst/>
                          <a:latin typeface="Gill Sans MT" panose="020B0502020104020203" pitchFamily="34" charset="0"/>
                          <a:ea typeface="+mn-ea"/>
                          <a:cs typeface="Times New Roman" panose="02020603050405020304" pitchFamily="18" charset="0"/>
                        </a:rPr>
                        <a:t> </a:t>
                      </a:r>
                    </a:p>
                    <a:p>
                      <a:pPr algn="just"/>
                      <a:r>
                        <a:rPr lang="en-ZA" sz="1400" kern="1200" dirty="0">
                          <a:solidFill>
                            <a:schemeClr val="dk1"/>
                          </a:solidFill>
                          <a:effectLst/>
                          <a:latin typeface="Gill Sans MT" panose="020B0502020104020203" pitchFamily="34" charset="0"/>
                          <a:ea typeface="+mn-ea"/>
                          <a:cs typeface="Times New Roman" panose="02020603050405020304" pitchFamily="18" charset="0"/>
                        </a:rPr>
                        <a:t>Hospitality Youth Programme (HYP) Food and Beverage with training on norms and standards for safe tourism operations including COVID-19 Protocols was implemented in three provinces (Eastern Cape - 100, Western Cape - 140 and Northern Cape - 100), in line with projects plans, targeting 1000 unemployed and retrenched youth.</a:t>
                      </a:r>
                      <a:endParaRPr lang="en-ZA" sz="1400" kern="1200" noProof="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b="1" i="1" kern="1200" noProof="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i="1" kern="1200" noProof="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Reason for Variance:</a:t>
                      </a:r>
                    </a:p>
                    <a:p>
                      <a:pPr marL="0" marR="0" algn="just">
                        <a:lnSpc>
                          <a:spcPct val="100000"/>
                        </a:lnSpc>
                        <a:spcBef>
                          <a:spcPts val="0"/>
                        </a:spcBef>
                        <a:spcAft>
                          <a:spcPts val="0"/>
                        </a:spcAft>
                      </a:pPr>
                      <a:r>
                        <a:rPr lang="en-ZA" sz="1400" kern="1200" dirty="0">
                          <a:solidFill>
                            <a:schemeClr val="dk1"/>
                          </a:solidFill>
                          <a:effectLst/>
                          <a:latin typeface="Gill Sans MT" panose="020B0502020104020203" pitchFamily="34" charset="0"/>
                          <a:ea typeface="+mn-ea"/>
                          <a:cs typeface="Times New Roman" panose="02020603050405020304" pitchFamily="18" charset="0"/>
                        </a:rPr>
                        <a:t>The service providers could not be appointed for Cluster 1 (GP, FS &amp; KZN) and Cluster 2 (MP, LP &amp; NW) due to legal issues.</a:t>
                      </a:r>
                      <a:endParaRPr lang="en-US" sz="1400"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ZA" sz="1400" kern="1200" noProof="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r>
                        <a:rPr lang="en-GB" sz="1400" b="1" i="1"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rPr>
                        <a:t>Corrective Measure:</a:t>
                      </a:r>
                      <a:endParaRPr lang="en-ZA" sz="1400" b="1" i="1" kern="1200" dirty="0">
                        <a:solidFill>
                          <a:schemeClr val="dk1"/>
                        </a:solidFill>
                        <a:effectLst/>
                        <a:latin typeface="Gill Sans MT" panose="020B0502020104020203" pitchFamily="34" charset="0"/>
                        <a:ea typeface="Calibri" panose="020F0502020204030204" pitchFamily="34" charset="0"/>
                        <a:cs typeface="Times New Roman" panose="02020603050405020304" pitchFamily="18" charset="0"/>
                      </a:endParaRPr>
                    </a:p>
                    <a:p>
                      <a:pPr algn="just"/>
                      <a:r>
                        <a:rPr lang="en-ZA" sz="1400" kern="1200" dirty="0">
                          <a:solidFill>
                            <a:schemeClr val="dk1"/>
                          </a:solidFill>
                          <a:effectLst/>
                          <a:latin typeface="Gill Sans MT" panose="020B0502020104020203" pitchFamily="34" charset="0"/>
                          <a:ea typeface="+mn-ea"/>
                          <a:cs typeface="Times New Roman" panose="02020603050405020304" pitchFamily="18" charset="0"/>
                        </a:rPr>
                        <a:t>Should the NT restrictions not be lifted, an application will be made to the National Treasury in the first quarter of 2022/23 financial year, to seek an exemption from the moratorium imposed on procurement above the threshold of R30 000. </a:t>
                      </a:r>
                    </a:p>
                    <a:p>
                      <a:pPr algn="just"/>
                      <a:r>
                        <a:rPr lang="en-ZA" sz="1400" kern="1200" dirty="0">
                          <a:solidFill>
                            <a:schemeClr val="dk1"/>
                          </a:solidFill>
                          <a:effectLst/>
                          <a:latin typeface="Gill Sans MT" panose="020B0502020104020203" pitchFamily="34" charset="0"/>
                          <a:ea typeface="+mn-ea"/>
                          <a:cs typeface="Times New Roman" panose="02020603050405020304" pitchFamily="18" charset="0"/>
                        </a:rPr>
                        <a:t> </a:t>
                      </a:r>
                    </a:p>
                    <a:p>
                      <a:pPr algn="just"/>
                      <a:r>
                        <a:rPr lang="en-ZA" sz="1400" kern="1200" dirty="0">
                          <a:solidFill>
                            <a:schemeClr val="dk1"/>
                          </a:solidFill>
                          <a:effectLst/>
                          <a:latin typeface="Gill Sans MT" panose="020B0502020104020203" pitchFamily="34" charset="0"/>
                          <a:ea typeface="+mn-ea"/>
                          <a:cs typeface="Times New Roman" panose="02020603050405020304" pitchFamily="18" charset="0"/>
                        </a:rPr>
                        <a:t>Procurement of a service provider and implementation of the Hospitality Youth Programme will therefore overlap into the next financial year subject to NT granting of the exemption.</a:t>
                      </a:r>
                      <a:endParaRPr lang="en-US"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1762054"/>
                  </a:ext>
                </a:extLst>
              </a:tr>
            </a:tbl>
          </a:graphicData>
        </a:graphic>
      </p:graphicFrame>
      <p:sp>
        <p:nvSpPr>
          <p:cNvPr id="6" name="Footer Placeholder 1"/>
          <p:cNvSpPr>
            <a:spLocks noGrp="1"/>
          </p:cNvSpPr>
          <p:nvPr>
            <p:ph type="ftr" sz="quarter" idx="11"/>
          </p:nvPr>
        </p:nvSpPr>
        <p:spPr>
          <a:xfrm>
            <a:off x="163773" y="6293303"/>
            <a:ext cx="2891849" cy="34080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008057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48</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896401678"/>
              </p:ext>
            </p:extLst>
          </p:nvPr>
        </p:nvGraphicFramePr>
        <p:xfrm>
          <a:off x="163773" y="136526"/>
          <a:ext cx="8816454" cy="5703154"/>
        </p:xfrm>
        <a:graphic>
          <a:graphicData uri="http://schemas.openxmlformats.org/drawingml/2006/table">
            <a:tbl>
              <a:tblPr firstRow="1" bandRow="1">
                <a:tableStyleId>{21E4AEA4-8DFA-4A89-87EB-49C32662AFE0}</a:tableStyleId>
              </a:tblPr>
              <a:tblGrid>
                <a:gridCol w="1579967">
                  <a:extLst>
                    <a:ext uri="{9D8B030D-6E8A-4147-A177-3AD203B41FA5}">
                      <a16:colId xmlns:a16="http://schemas.microsoft.com/office/drawing/2014/main" val="20000"/>
                    </a:ext>
                  </a:extLst>
                </a:gridCol>
                <a:gridCol w="2636874">
                  <a:extLst>
                    <a:ext uri="{9D8B030D-6E8A-4147-A177-3AD203B41FA5}">
                      <a16:colId xmlns:a16="http://schemas.microsoft.com/office/drawing/2014/main" val="20001"/>
                    </a:ext>
                  </a:extLst>
                </a:gridCol>
                <a:gridCol w="4599613">
                  <a:extLst>
                    <a:ext uri="{9D8B030D-6E8A-4147-A177-3AD203B41FA5}">
                      <a16:colId xmlns:a16="http://schemas.microsoft.com/office/drawing/2014/main" val="4096947142"/>
                    </a:ext>
                  </a:extLst>
                </a:gridCol>
              </a:tblGrid>
              <a:tr h="275023">
                <a:tc gridSpan="3">
                  <a:txBody>
                    <a:bodyPr/>
                    <a:lstStyle/>
                    <a:p>
                      <a:pPr marL="0" algn="just" defTabSz="914400" rtl="0" eaLnBrk="1" latinLnBrk="0" hangingPunct="1">
                        <a:lnSpc>
                          <a:spcPct val="100000"/>
                        </a:lnSpc>
                      </a:pPr>
                      <a:r>
                        <a:rPr lang="en-GB" sz="1300" b="1" kern="1200" dirty="0">
                          <a:solidFill>
                            <a:schemeClr val="dk1"/>
                          </a:solidFill>
                          <a:latin typeface="Gill Sans MT" panose="020B0502020104020203" pitchFamily="34" charset="0"/>
                          <a:ea typeface="+mn-ea"/>
                          <a:cs typeface="+mn-cs"/>
                        </a:rPr>
                        <a:t>Outcome: Increase the tourism sector’s contribution to inclusive economic growth.</a:t>
                      </a:r>
                      <a:endParaRPr lang="en-ZA" sz="13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pPr marL="0" algn="just" defTabSz="914400" rtl="0" eaLnBrk="1" latinLnBrk="0" hangingPunct="1">
                        <a:lnSpc>
                          <a:spcPct val="100000"/>
                        </a:lnSpc>
                      </a:pPr>
                      <a:endParaRPr lang="en-ZA" sz="1400" b="1" kern="1200" dirty="0">
                        <a:solidFill>
                          <a:schemeClr val="dk1"/>
                        </a:solidFill>
                        <a:latin typeface="Gill Sans MT" panose="020B0502020104020203" pitchFamily="34" charset="0"/>
                        <a:ea typeface="+mn-ea"/>
                        <a:cs typeface="+mn-cs"/>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0"/>
                  </a:ext>
                </a:extLst>
              </a:tr>
              <a:tr h="465174">
                <a:tc>
                  <a:txBody>
                    <a:bodyPr/>
                    <a:lstStyle/>
                    <a:p>
                      <a:pPr algn="ctr">
                        <a:lnSpc>
                          <a:spcPct val="100000"/>
                        </a:lnSpc>
                      </a:pPr>
                      <a:r>
                        <a:rPr lang="en-US" sz="1300" b="1" dirty="0">
                          <a:latin typeface="Gill Sans MT" panose="020B0502020104020203" pitchFamily="34" charset="0"/>
                        </a:rPr>
                        <a:t>Output </a:t>
                      </a:r>
                      <a:r>
                        <a:rPr lang="en-US" sz="1300" b="1" baseline="0" dirty="0">
                          <a:latin typeface="Gill Sans MT" panose="020B0502020104020203" pitchFamily="34" charset="0"/>
                        </a:rPr>
                        <a:t>Indicator</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300" b="1" dirty="0">
                          <a:solidFill>
                            <a:schemeClr val="tx1"/>
                          </a:solidFill>
                          <a:latin typeface="Gill Sans MT" panose="020B0502020104020203" pitchFamily="34" charset="0"/>
                        </a:rPr>
                        <a:t>Annual Target</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a:txBody>
                    <a:bodyPr/>
                    <a:lstStyle/>
                    <a:p>
                      <a:pPr marL="0" indent="0" algn="ctr">
                        <a:lnSpc>
                          <a:spcPct val="100000"/>
                        </a:lnSpc>
                        <a:tabLst>
                          <a:tab pos="534988" algn="l"/>
                          <a:tab pos="1614488" algn="l"/>
                        </a:tabLst>
                      </a:pPr>
                      <a:r>
                        <a:rPr lang="en-US" sz="1300" b="1" dirty="0">
                          <a:solidFill>
                            <a:schemeClr val="tx1"/>
                          </a:solidFill>
                          <a:latin typeface="Gill Sans MT" panose="020B0502020104020203" pitchFamily="34" charset="0"/>
                        </a:rPr>
                        <a:t>Actual Performance</a:t>
                      </a:r>
                      <a:endParaRPr lang="en-US" sz="1300" b="1" dirty="0">
                        <a:solidFill>
                          <a:schemeClr val="tx1"/>
                        </a:solidFill>
                        <a:latin typeface="Gill Sans MT" panose="020B0502020104020203"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56827">
                <a:tc rowSpan="6">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US" sz="1300" dirty="0">
                          <a:solidFill>
                            <a:schemeClr val="tx1"/>
                          </a:solidFill>
                          <a:latin typeface="Gill Sans MT" panose="020B0502020104020203" pitchFamily="34" charset="0"/>
                          <a:ea typeface="Calibri"/>
                          <a:cs typeface="Times New Roman"/>
                        </a:rPr>
                        <a:t>Number of capacity-building programmes implemented.</a:t>
                      </a: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gridSpan="2">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Ten capacity-building </a:t>
                      </a:r>
                      <a:r>
                        <a:rPr kumimoji="0" lang="en-US" sz="1300" b="1" i="0" u="none" strike="noStrike" kern="1200" cap="none" spc="0" normalizeH="0" baseline="0" noProof="0" dirty="0" err="1">
                          <a:ln>
                            <a:noFill/>
                          </a:ln>
                          <a:solidFill>
                            <a:schemeClr val="tx1"/>
                          </a:solidFill>
                          <a:effectLst/>
                          <a:uLnTx/>
                          <a:uFillTx/>
                          <a:latin typeface="Gill Sans MT" panose="020B0502020104020203" pitchFamily="34" charset="0"/>
                          <a:ea typeface="+mn-ea"/>
                          <a:cs typeface="+mn-cs"/>
                        </a:rPr>
                        <a:t>programmes</a:t>
                      </a:r>
                      <a:r>
                        <a:rPr kumimoji="0" lang="en-US" sz="13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implemented … continued: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4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378976190"/>
                  </a:ext>
                </a:extLst>
              </a:tr>
              <a:tr h="580735">
                <a:tc vMerge="1">
                  <a:txBody>
                    <a:bodyPr/>
                    <a:lstStyle/>
                    <a:p>
                      <a:pPr marL="342900" lvl="0" indent="-342900" algn="just">
                        <a:lnSpc>
                          <a:spcPct val="115000"/>
                        </a:lnSpc>
                        <a:spcAft>
                          <a:spcPts val="0"/>
                        </a:spcAft>
                        <a:buFont typeface="+mj-lt"/>
                        <a:buAutoNum type="arabicPeriod" startAt="5"/>
                      </a:pPr>
                      <a:endParaRPr lang="en-US" sz="14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33363" marR="0" indent="-233363" algn="just">
                        <a:lnSpc>
                          <a:spcPct val="100000"/>
                        </a:lnSpc>
                        <a:spcBef>
                          <a:spcPts val="0"/>
                        </a:spcBef>
                        <a:spcAft>
                          <a:spcPts val="0"/>
                        </a:spcAft>
                        <a:buFont typeface="+mj-lt"/>
                        <a:buAutoNum type="arabicPeriod" startAt="6"/>
                      </a:pPr>
                      <a:r>
                        <a:rPr lang="en-ZA" sz="1300" dirty="0">
                          <a:solidFill>
                            <a:srgbClr val="000000"/>
                          </a:solidFill>
                          <a:effectLst/>
                          <a:latin typeface="Gill Sans MT" panose="020B0502020104020203" pitchFamily="34" charset="0"/>
                          <a:ea typeface="Calibri" panose="020F0502020204030204" pitchFamily="34" charset="0"/>
                        </a:rPr>
                        <a:t>Twenty women enrolled in Executive Development Programme for </a:t>
                      </a:r>
                      <a:r>
                        <a:rPr lang="en-ZA" sz="1300" dirty="0" err="1">
                          <a:solidFill>
                            <a:srgbClr val="000000"/>
                          </a:solidFill>
                          <a:effectLst/>
                          <a:latin typeface="Gill Sans MT" panose="020B0502020104020203" pitchFamily="34" charset="0"/>
                          <a:ea typeface="Calibri" panose="020F0502020204030204" pitchFamily="34" charset="0"/>
                        </a:rPr>
                        <a:t>WiT</a:t>
                      </a:r>
                      <a:r>
                        <a:rPr lang="en-ZA" sz="1300" dirty="0">
                          <a:solidFill>
                            <a:srgbClr val="000000"/>
                          </a:solidFill>
                          <a:effectLst/>
                          <a:latin typeface="Gill Sans MT" panose="020B0502020104020203" pitchFamily="34" charset="0"/>
                          <a:ea typeface="Calibri" panose="020F0502020204030204" pitchFamily="34" charset="0"/>
                        </a:rPr>
                        <a:t>.</a:t>
                      </a:r>
                    </a:p>
                    <a:p>
                      <a:pPr marL="342900" marR="0" indent="-342900" algn="just">
                        <a:lnSpc>
                          <a:spcPct val="100000"/>
                        </a:lnSpc>
                        <a:spcBef>
                          <a:spcPts val="0"/>
                        </a:spcBef>
                        <a:spcAft>
                          <a:spcPts val="0"/>
                        </a:spcAft>
                        <a:buFont typeface="+mj-lt"/>
                        <a:buAutoNum type="arabicPeriod" startAt="6"/>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indent="0" algn="just">
                        <a:lnSpc>
                          <a:spcPct val="100000"/>
                        </a:lnSpc>
                        <a:spcBef>
                          <a:spcPts val="0"/>
                        </a:spcBef>
                        <a:spcAft>
                          <a:spcPts val="0"/>
                        </a:spcAft>
                        <a:buFont typeface="+mj-lt"/>
                        <a:buNone/>
                      </a:pPr>
                      <a:r>
                        <a:rPr lang="en-ZA" sz="1300">
                          <a:solidFill>
                            <a:srgbClr val="000000"/>
                          </a:solidFill>
                          <a:effectLst/>
                          <a:latin typeface="Gill Sans MT" panose="020B0502020104020203" pitchFamily="34" charset="0"/>
                          <a:ea typeface="Calibri" panose="020F0502020204030204" pitchFamily="34" charset="0"/>
                        </a:rPr>
                        <a:t>Twenty women were enrolled in Executive Development Programme for WiT.</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21762054"/>
                  </a:ext>
                </a:extLst>
              </a:tr>
              <a:tr h="548213">
                <a:tc vMerge="1">
                  <a:txBody>
                    <a:bodyPr/>
                    <a:lstStyle/>
                    <a:p>
                      <a:pPr marL="228600" marR="0" lvl="0" indent="-228600" algn="just" defTabSz="914400" rtl="0" eaLnBrk="1" fontAlgn="auto" latinLnBrk="0" hangingPunct="1">
                        <a:lnSpc>
                          <a:spcPct val="115000"/>
                        </a:lnSpc>
                        <a:spcBef>
                          <a:spcPts val="0"/>
                        </a:spcBef>
                        <a:spcAft>
                          <a:spcPts val="0"/>
                        </a:spcAft>
                        <a:buClrTx/>
                        <a:buSzTx/>
                        <a:buFont typeface="+mj-lt"/>
                        <a:buAutoNum type="arabicPeriod" startAt="6"/>
                        <a:tabLst/>
                        <a:defRPr/>
                      </a:pPr>
                      <a:endParaRPr lang="en-US" sz="15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33363" marR="0" lvl="0" indent="-233363" algn="just">
                        <a:lnSpc>
                          <a:spcPct val="100000"/>
                        </a:lnSpc>
                        <a:spcBef>
                          <a:spcPts val="0"/>
                        </a:spcBef>
                        <a:spcAft>
                          <a:spcPts val="0"/>
                        </a:spcAft>
                        <a:buFont typeface="+mj-lt"/>
                        <a:buAutoNum type="arabicPeriod" startAt="7"/>
                      </a:pPr>
                      <a:r>
                        <a:rPr lang="en-ZA"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Thirty Chefs supported through RPL process for a qualification.</a:t>
                      </a:r>
                    </a:p>
                    <a:p>
                      <a:pPr marL="342900" marR="0" lvl="0" indent="-342900" algn="just">
                        <a:lnSpc>
                          <a:spcPct val="100000"/>
                        </a:lnSpc>
                        <a:spcBef>
                          <a:spcPts val="0"/>
                        </a:spcBef>
                        <a:spcAft>
                          <a:spcPts val="0"/>
                        </a:spcAft>
                        <a:buFont typeface="+mj-lt"/>
                        <a:buAutoNum type="arabicPeriod" startAt="7"/>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a:lnSpc>
                          <a:spcPct val="100000"/>
                        </a:lnSpc>
                        <a:spcBef>
                          <a:spcPts val="0"/>
                        </a:spcBef>
                        <a:spcAft>
                          <a:spcPts val="0"/>
                        </a:spcAft>
                        <a:buFont typeface="+mj-lt"/>
                        <a:buNone/>
                      </a:pPr>
                      <a:r>
                        <a:rPr lang="en-ZA" sz="1300" kern="1200" dirty="0">
                          <a:solidFill>
                            <a:srgbClr val="000000"/>
                          </a:solidFill>
                          <a:effectLst/>
                          <a:latin typeface="Gill Sans MT" panose="020B0502020104020203" pitchFamily="34" charset="0"/>
                          <a:ea typeface="+mn-ea"/>
                          <a:cs typeface="Times New Roman" panose="02020603050405020304" pitchFamily="18" charset="0"/>
                        </a:rPr>
                        <a:t>Thirty Chefs were supported through Recognition of Prior Learning process for a qualification in line with the project plan.</a:t>
                      </a:r>
                      <a:endParaRPr lang="en-US" sz="1300" kern="12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360940987"/>
                  </a:ext>
                </a:extLst>
              </a:tr>
              <a:tr h="1915423">
                <a:tc vMerge="1">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33363" marR="0" lvl="0" indent="-233363" algn="just">
                        <a:lnSpc>
                          <a:spcPct val="100000"/>
                        </a:lnSpc>
                        <a:spcBef>
                          <a:spcPts val="0"/>
                        </a:spcBef>
                        <a:spcAft>
                          <a:spcPts val="0"/>
                        </a:spcAft>
                        <a:buFont typeface="+mj-lt"/>
                        <a:buAutoNum type="arabicPeriod" startAt="8"/>
                      </a:pPr>
                      <a:r>
                        <a:rPr lang="en-ZA"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Two hundred and twenty-five SMMEs trained on norms and standards for safe tourism operations in all nine provinces targeting Villages, Townships, and Small Towns: 25 per provinces.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marR="0" indent="0" algn="just">
                        <a:lnSpc>
                          <a:spcPct val="100000"/>
                        </a:lnSpc>
                        <a:spcBef>
                          <a:spcPts val="0"/>
                        </a:spcBef>
                        <a:spcAft>
                          <a:spcPts val="0"/>
                        </a:spcAft>
                        <a:buFont typeface="+mj-lt"/>
                        <a:buNone/>
                      </a:pP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ZA" sz="1300" kern="1200" dirty="0">
                          <a:solidFill>
                            <a:schemeClr val="dk1"/>
                          </a:solidFill>
                          <a:effectLst/>
                          <a:latin typeface="Gill Sans MT" panose="020B0502020104020203" pitchFamily="34" charset="0"/>
                          <a:ea typeface="+mn-ea"/>
                          <a:cs typeface="+mn-cs"/>
                        </a:rPr>
                        <a:t>Two hundred and forty-nine SMMEs were trained on norms and standards for safe tourism operations in all nine provinces targeting Villages, Townships, and Small Towns.</a:t>
                      </a:r>
                      <a:endParaRPr lang="en-ZA" sz="1300" kern="1200" dirty="0">
                        <a:solidFill>
                          <a:schemeClr val="dk1"/>
                        </a:solidFill>
                        <a:effectLst/>
                        <a:latin typeface="Gill Sans MT" panose="020B0502020104020203" pitchFamily="34" charset="0"/>
                        <a:ea typeface="Calibri" panose="020F0502020204030204" pitchFamily="34" charset="0"/>
                        <a:cs typeface="+mn-cs"/>
                      </a:endParaRPr>
                    </a:p>
                    <a:p>
                      <a:pPr marL="0" marR="0" algn="just">
                        <a:lnSpc>
                          <a:spcPct val="100000"/>
                        </a:lnSpc>
                        <a:spcBef>
                          <a:spcPts val="0"/>
                        </a:spcBef>
                        <a:spcAft>
                          <a:spcPts val="0"/>
                        </a:spcAft>
                      </a:pPr>
                      <a:endParaRPr lang="en-ZA" sz="1300" dirty="0">
                        <a:effectLst/>
                        <a:latin typeface="Gill Sans MT" panose="020B0502020104020203" pitchFamily="34" charset="0"/>
                        <a:ea typeface="Calibri" panose="020F0502020204030204" pitchFamily="34" charset="0"/>
                      </a:endParaRPr>
                    </a:p>
                    <a:p>
                      <a:pPr marL="0" marR="0" algn="just">
                        <a:lnSpc>
                          <a:spcPct val="100000"/>
                        </a:lnSpc>
                        <a:spcBef>
                          <a:spcPts val="0"/>
                        </a:spcBef>
                        <a:spcAft>
                          <a:spcPts val="0"/>
                        </a:spcAft>
                      </a:pPr>
                      <a:r>
                        <a:rPr lang="en-ZA" sz="1300" b="1" i="1" dirty="0">
                          <a:effectLst/>
                          <a:latin typeface="Gill Sans MT" panose="020B0502020104020203" pitchFamily="34" charset="0"/>
                          <a:ea typeface="Calibri" panose="020F0502020204030204" pitchFamily="34" charset="0"/>
                        </a:rPr>
                        <a:t>Reason for Variance:</a:t>
                      </a:r>
                    </a:p>
                    <a:p>
                      <a:pPr algn="just"/>
                      <a:r>
                        <a:rPr lang="en-ZA" sz="1300" kern="1200" dirty="0">
                          <a:solidFill>
                            <a:schemeClr val="dk1"/>
                          </a:solidFill>
                          <a:effectLst/>
                          <a:latin typeface="Gill Sans MT" panose="020B0502020104020203" pitchFamily="34" charset="0"/>
                          <a:ea typeface="+mn-ea"/>
                          <a:cs typeface="+mn-cs"/>
                        </a:rPr>
                        <a:t>Additional enrolment of 24 SMMEs was done to mitigate the risk of non-attendance by the participants. The attendance below 225 would have contributed to the Department not meeting the target as planned.</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768783947"/>
                  </a:ext>
                </a:extLst>
              </a:tr>
              <a:tr h="574627">
                <a:tc vMerge="1">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33363" marR="0" lvl="0" indent="-233363" algn="just">
                        <a:lnSpc>
                          <a:spcPct val="100000"/>
                        </a:lnSpc>
                        <a:spcBef>
                          <a:spcPts val="0"/>
                        </a:spcBef>
                        <a:spcAft>
                          <a:spcPts val="0"/>
                        </a:spcAft>
                        <a:buFont typeface="+mj-lt"/>
                        <a:buAutoNum type="arabicPeriod" startAt="9"/>
                      </a:pPr>
                      <a:r>
                        <a:rPr lang="en-ZA"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National Tourism Careers Expo (NTCE) 2021 hosted.</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a:lnSpc>
                          <a:spcPct val="100000"/>
                        </a:lnSpc>
                        <a:spcBef>
                          <a:spcPts val="0"/>
                        </a:spcBef>
                        <a:spcAft>
                          <a:spcPts val="0"/>
                        </a:spcAft>
                        <a:buFont typeface="+mj-lt"/>
                        <a:buNone/>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National Tourism Careers Expo (NTCE) 2021 was hosted on 25-27 March 2022 in NASREC.</a:t>
                      </a: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872812941"/>
                  </a:ext>
                </a:extLst>
              </a:tr>
              <a:tr h="714725">
                <a:tc vMerge="1">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dirty="0">
                        <a:solidFill>
                          <a:schemeClr val="tx1"/>
                        </a:solidFill>
                        <a:latin typeface="Gill Sans MT" panose="020B0502020104020203" pitchFamily="34" charset="0"/>
                        <a:ea typeface="Calibri"/>
                        <a:cs typeface="Times New Roman"/>
                      </a:endParaRPr>
                    </a:p>
                  </a:txBody>
                  <a:tcPr marL="86402"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233363" marR="0" lvl="0" indent="-233363" algn="just">
                        <a:lnSpc>
                          <a:spcPct val="100000"/>
                        </a:lnSpc>
                        <a:spcBef>
                          <a:spcPts val="0"/>
                        </a:spcBef>
                        <a:spcAft>
                          <a:spcPts val="0"/>
                        </a:spcAft>
                        <a:buFont typeface="+mj-lt"/>
                        <a:buAutoNum type="arabicPeriod" startAt="10"/>
                      </a:pPr>
                      <a:r>
                        <a:rPr lang="en-ZA" sz="13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Implementation of Educators development programme in all nine Provinces.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a:lnSpc>
                          <a:spcPct val="100000"/>
                        </a:lnSpc>
                        <a:spcBef>
                          <a:spcPts val="0"/>
                        </a:spcBef>
                        <a:spcAft>
                          <a:spcPts val="0"/>
                        </a:spcAft>
                        <a:buFont typeface="+mj-lt"/>
                        <a:buNone/>
                      </a:pPr>
                      <a:r>
                        <a:rPr lang="en-ZA" sz="1300" dirty="0">
                          <a:effectLst/>
                          <a:latin typeface="Gill Sans MT" panose="020B0502020104020203" pitchFamily="34" charset="0"/>
                          <a:ea typeface="Calibri" panose="020F0502020204030204" pitchFamily="34" charset="0"/>
                          <a:cs typeface="Times New Roman" panose="02020603050405020304" pitchFamily="18" charset="0"/>
                        </a:rPr>
                        <a:t>Educators Development Programme was implemented in all nine provinces.</a:t>
                      </a:r>
                      <a:endParaRPr lang="en-US" sz="13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695825608"/>
                  </a:ext>
                </a:extLst>
              </a:tr>
            </a:tbl>
          </a:graphicData>
        </a:graphic>
      </p:graphicFrame>
      <p:sp>
        <p:nvSpPr>
          <p:cNvPr id="6" name="Footer Placeholder 1"/>
          <p:cNvSpPr>
            <a:spLocks noGrp="1"/>
          </p:cNvSpPr>
          <p:nvPr>
            <p:ph type="ftr" sz="quarter" idx="11"/>
          </p:nvPr>
        </p:nvSpPr>
        <p:spPr>
          <a:xfrm>
            <a:off x="163773" y="6302267"/>
            <a:ext cx="2891849" cy="340805"/>
          </a:xfrm>
        </p:spPr>
        <p:txBody>
          <a:bodyPr/>
          <a:lstStyle/>
          <a:p>
            <a:pPr>
              <a:defRPr/>
            </a:pPr>
            <a:r>
              <a:rPr lang="en-GB" sz="1000" i="1" dirty="0">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3933016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5991226"/>
            <a:ext cx="2683717"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49</a:t>
            </a:fld>
            <a:endParaRPr lang="en-ZA" sz="1000" dirty="0">
              <a:latin typeface="Gill Sans MT" panose="020B0502020104020203" pitchFamily="34" charset="0"/>
              <a:cs typeface="Arial" panose="020B0604020202020204" pitchFamily="34" charset="0"/>
            </a:endParaRPr>
          </a:p>
        </p:txBody>
      </p:sp>
      <p:sp>
        <p:nvSpPr>
          <p:cNvPr id="4" name="Title 3"/>
          <p:cNvSpPr>
            <a:spLocks noGrp="1"/>
          </p:cNvSpPr>
          <p:nvPr>
            <p:ph type="title"/>
          </p:nvPr>
        </p:nvSpPr>
        <p:spPr>
          <a:xfrm>
            <a:off x="373223" y="197175"/>
            <a:ext cx="8408311" cy="298903"/>
          </a:xfrm>
          <a:solidFill>
            <a:srgbClr val="F8CBAD"/>
          </a:solidFill>
        </p:spPr>
        <p:txBody>
          <a:bodyPr>
            <a:noAutofit/>
          </a:bodyPr>
          <a:lstStyle/>
          <a:p>
            <a:pPr algn="ctr"/>
            <a:r>
              <a:rPr lang="en-ZA" sz="2000" dirty="0">
                <a:solidFill>
                  <a:srgbClr val="ED7D31"/>
                </a:solidFill>
              </a:rPr>
              <a:t>LIST OF ACRONYMS AND ABBREVIATIONS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3032038"/>
              </p:ext>
            </p:extLst>
          </p:nvPr>
        </p:nvGraphicFramePr>
        <p:xfrm>
          <a:off x="373223" y="577160"/>
          <a:ext cx="8408311" cy="5281803"/>
        </p:xfrm>
        <a:graphic>
          <a:graphicData uri="http://schemas.openxmlformats.org/drawingml/2006/table">
            <a:tbl>
              <a:tblPr firstRow="1" bandRow="1">
                <a:tableStyleId>{F5AB1C69-6EDB-4FF4-983F-18BD219EF322}</a:tableStyleId>
              </a:tblPr>
              <a:tblGrid>
                <a:gridCol w="4687049">
                  <a:extLst>
                    <a:ext uri="{9D8B030D-6E8A-4147-A177-3AD203B41FA5}">
                      <a16:colId xmlns:a16="http://schemas.microsoft.com/office/drawing/2014/main" val="20000"/>
                    </a:ext>
                  </a:extLst>
                </a:gridCol>
                <a:gridCol w="3721262">
                  <a:extLst>
                    <a:ext uri="{9D8B030D-6E8A-4147-A177-3AD203B41FA5}">
                      <a16:colId xmlns:a16="http://schemas.microsoft.com/office/drawing/2014/main" val="20001"/>
                    </a:ext>
                  </a:extLst>
                </a:gridCol>
              </a:tblGrid>
              <a:tr h="5029201">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dirty="0">
                          <a:solidFill>
                            <a:schemeClr val="tx1"/>
                          </a:solidFill>
                          <a:effectLst/>
                          <a:latin typeface="Gill Sans MT" panose="020B0502020104020203" pitchFamily="34" charset="0"/>
                          <a:ea typeface="+mn-ea"/>
                          <a:cs typeface="+mn-cs"/>
                        </a:rPr>
                        <a:t>4IR	 Fourth Industrial Revolution</a:t>
                      </a:r>
                    </a:p>
                    <a:p>
                      <a:pPr marL="914400" indent="-914400" algn="just" defTabSz="914400" rtl="0" eaLnBrk="1" fontAlgn="base" latinLnBrk="0" hangingPunct="1">
                        <a:lnSpc>
                          <a:spcPct val="115000"/>
                        </a:lnSpc>
                        <a:spcAft>
                          <a:spcPts val="0"/>
                        </a:spcAft>
                      </a:pPr>
                      <a:r>
                        <a:rPr lang="en-ZA" sz="1100" b="1" kern="1200" dirty="0">
                          <a:solidFill>
                            <a:schemeClr val="tx1"/>
                          </a:solidFill>
                          <a:effectLst/>
                          <a:latin typeface="Gill Sans MT" panose="020B0502020104020203" pitchFamily="34" charset="0"/>
                          <a:ea typeface="+mn-ea"/>
                          <a:cs typeface="+mn-cs"/>
                        </a:rPr>
                        <a:t>AC                   Audit Committee</a:t>
                      </a:r>
                    </a:p>
                    <a:p>
                      <a:pPr algn="just" fontAlgn="base">
                        <a:lnSpc>
                          <a:spcPct val="115000"/>
                        </a:lnSpc>
                        <a:spcAft>
                          <a:spcPts val="0"/>
                        </a:spcAft>
                      </a:pPr>
                      <a:r>
                        <a:rPr lang="en-ZA" sz="1100" dirty="0">
                          <a:solidFill>
                            <a:schemeClr val="tx1"/>
                          </a:solidFill>
                          <a:effectLst/>
                          <a:latin typeface="Gill Sans MT" panose="020B0502020104020203" pitchFamily="34" charset="0"/>
                        </a:rPr>
                        <a:t>AGSA:	 Auditor-General of South Africa</a:t>
                      </a:r>
                    </a:p>
                    <a:p>
                      <a:pPr algn="just" fontAlgn="base">
                        <a:lnSpc>
                          <a:spcPct val="115000"/>
                        </a:lnSpc>
                        <a:spcAft>
                          <a:spcPts val="0"/>
                        </a:spcAft>
                      </a:pPr>
                      <a:r>
                        <a:rPr lang="en-ZA" sz="1100" dirty="0">
                          <a:solidFill>
                            <a:schemeClr val="tx1"/>
                          </a:solidFill>
                          <a:effectLst/>
                          <a:latin typeface="Gill Sans MT" panose="020B0502020104020203" pitchFamily="34" charset="0"/>
                        </a:rPr>
                        <a:t>APP:	 Annual Performance Plan</a:t>
                      </a:r>
                    </a:p>
                    <a:p>
                      <a:pPr marL="0" marR="0" lvl="0" indent="0" algn="just" defTabSz="914400" rtl="0" eaLnBrk="1" fontAlgn="base" latinLnBrk="0" hangingPunct="1">
                        <a:lnSpc>
                          <a:spcPct val="115000"/>
                        </a:lnSpc>
                        <a:spcBef>
                          <a:spcPts val="0"/>
                        </a:spcBef>
                        <a:spcAft>
                          <a:spcPts val="0"/>
                        </a:spcAft>
                        <a:buClrTx/>
                        <a:buSzTx/>
                        <a:buFontTx/>
                        <a:buNone/>
                        <a:tabLst/>
                        <a:defRPr/>
                      </a:pPr>
                      <a:r>
                        <a:rPr lang="en-ZA" sz="1100" b="1" kern="1200" dirty="0">
                          <a:solidFill>
                            <a:schemeClr val="tx1"/>
                          </a:solidFill>
                          <a:effectLst/>
                          <a:latin typeface="Gill Sans MT" panose="020B0502020104020203" pitchFamily="34" charset="0"/>
                          <a:ea typeface="+mn-ea"/>
                          <a:cs typeface="+mn-cs"/>
                        </a:rPr>
                        <a:t>BAR	 Basic Assessment Report</a:t>
                      </a:r>
                    </a:p>
                    <a:p>
                      <a:pPr marL="914400" indent="-914400" algn="just" fontAlgn="base">
                        <a:lnSpc>
                          <a:spcPct val="115000"/>
                        </a:lnSpc>
                        <a:spcAft>
                          <a:spcPts val="0"/>
                        </a:spcAft>
                      </a:pPr>
                      <a:r>
                        <a:rPr lang="en-ZA" sz="1100" dirty="0">
                          <a:solidFill>
                            <a:schemeClr val="tx1"/>
                          </a:solidFill>
                          <a:effectLst/>
                          <a:latin typeface="Gill Sans MT" panose="020B0502020104020203" pitchFamily="34" charset="0"/>
                        </a:rPr>
                        <a:t>B-BBEE: 	 Broad-Based Black Economic Empowerment</a:t>
                      </a:r>
                    </a:p>
                    <a:p>
                      <a:pPr marL="914400" indent="-914400" algn="just" fontAlgn="base">
                        <a:lnSpc>
                          <a:spcPct val="115000"/>
                        </a:lnSpc>
                        <a:spcAft>
                          <a:spcPts val="0"/>
                        </a:spcAft>
                      </a:pPr>
                      <a:r>
                        <a:rPr lang="en-ZA" sz="1100" dirty="0">
                          <a:solidFill>
                            <a:schemeClr val="tx1"/>
                          </a:solidFill>
                          <a:effectLst/>
                          <a:latin typeface="Gill Sans MT" panose="020B0502020104020203" pitchFamily="34" charset="0"/>
                        </a:rPr>
                        <a:t>BRICS              Brazil, Russia, India, China</a:t>
                      </a:r>
                      <a:r>
                        <a:rPr lang="en-ZA" sz="1100" baseline="0" dirty="0">
                          <a:solidFill>
                            <a:schemeClr val="tx1"/>
                          </a:solidFill>
                          <a:effectLst/>
                          <a:latin typeface="Gill Sans MT" panose="020B0502020104020203" pitchFamily="34" charset="0"/>
                        </a:rPr>
                        <a:t> and </a:t>
                      </a:r>
                      <a:r>
                        <a:rPr lang="en-ZA" sz="1100" dirty="0">
                          <a:solidFill>
                            <a:schemeClr val="tx1"/>
                          </a:solidFill>
                          <a:effectLst/>
                          <a:latin typeface="Gill Sans MT" panose="020B0502020104020203" pitchFamily="34" charset="0"/>
                        </a:rPr>
                        <a:t>South Africa</a:t>
                      </a:r>
                    </a:p>
                    <a:p>
                      <a:pPr marL="914400" indent="-914400" algn="just" fontAlgn="base">
                        <a:lnSpc>
                          <a:spcPct val="115000"/>
                        </a:lnSpc>
                        <a:spcAft>
                          <a:spcPts val="0"/>
                        </a:spcAft>
                      </a:pPr>
                      <a:r>
                        <a:rPr lang="en-ZA" sz="1100" b="1" kern="1200" dirty="0">
                          <a:solidFill>
                            <a:schemeClr val="tx1"/>
                          </a:solidFill>
                          <a:effectLst/>
                          <a:latin typeface="Gill Sans MT" panose="020B0502020104020203" pitchFamily="34" charset="0"/>
                          <a:ea typeface="+mn-ea"/>
                          <a:cs typeface="+mn-cs"/>
                        </a:rPr>
                        <a:t>CATHSSETA</a:t>
                      </a:r>
                      <a:r>
                        <a:rPr lang="en-ZA" sz="1100" b="1" kern="1200" baseline="0" dirty="0">
                          <a:solidFill>
                            <a:schemeClr val="tx1"/>
                          </a:solidFill>
                          <a:effectLst/>
                          <a:latin typeface="Gill Sans MT" panose="020B0502020104020203" pitchFamily="34" charset="0"/>
                          <a:ea typeface="+mn-ea"/>
                          <a:cs typeface="+mn-cs"/>
                        </a:rPr>
                        <a:t> </a:t>
                      </a:r>
                      <a:r>
                        <a:rPr lang="en-ZA" sz="1100" b="1" kern="1200" dirty="0">
                          <a:solidFill>
                            <a:schemeClr val="tx1"/>
                          </a:solidFill>
                          <a:effectLst/>
                          <a:latin typeface="Gill Sans MT" panose="020B0502020104020203" pitchFamily="34" charset="0"/>
                          <a:ea typeface="+mn-ea"/>
                          <a:cs typeface="+mn-cs"/>
                        </a:rPr>
                        <a:t>Culture, Arts, Tourism, Hospitality and Sport</a:t>
                      </a:r>
                      <a:r>
                        <a:rPr lang="en-ZA" sz="1100" b="1" kern="1200" baseline="0" dirty="0">
                          <a:solidFill>
                            <a:schemeClr val="tx1"/>
                          </a:solidFill>
                          <a:effectLst/>
                          <a:latin typeface="Gill Sans MT" panose="020B0502020104020203" pitchFamily="34" charset="0"/>
                          <a:ea typeface="+mn-ea"/>
                          <a:cs typeface="+mn-cs"/>
                        </a:rPr>
                        <a:t> </a:t>
                      </a:r>
                      <a:r>
                        <a:rPr lang="en-ZA" sz="1100" b="1" kern="1200" dirty="0">
                          <a:solidFill>
                            <a:schemeClr val="tx1"/>
                          </a:solidFill>
                          <a:effectLst/>
                          <a:latin typeface="Gill Sans MT" panose="020B0502020104020203" pitchFamily="34" charset="0"/>
                          <a:ea typeface="+mn-ea"/>
                          <a:cs typeface="+mn-cs"/>
                        </a:rPr>
                        <a:t>Sector   Education and Training Authority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CETA	Construction Education and Training Authority</a:t>
                      </a:r>
                    </a:p>
                    <a:p>
                      <a:pPr marL="914400" indent="-914400" algn="just" defTabSz="914400" rtl="0" eaLnBrk="1" fontAlgn="base" latinLnBrk="0" hangingPunct="1">
                        <a:lnSpc>
                          <a:spcPct val="115000"/>
                        </a:lnSpc>
                        <a:spcAft>
                          <a:spcPts val="0"/>
                        </a:spcAft>
                      </a:pPr>
                      <a:r>
                        <a:rPr lang="en-ZA" sz="1100" b="1" kern="1200" baseline="0" dirty="0">
                          <a:solidFill>
                            <a:schemeClr val="tx1"/>
                          </a:solidFill>
                          <a:effectLst/>
                          <a:latin typeface="Gill Sans MT" panose="020B0502020104020203" pitchFamily="34" charset="0"/>
                          <a:ea typeface="+mn-ea"/>
                          <a:cs typeface="+mn-cs"/>
                        </a:rPr>
                        <a:t>CoE                Compensation of Employees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COGTA	</a:t>
                      </a:r>
                      <a:r>
                        <a:rPr lang="en-US" sz="1100" b="1" kern="1200" baseline="0" dirty="0">
                          <a:solidFill>
                            <a:schemeClr val="tx1"/>
                          </a:solidFill>
                          <a:effectLst/>
                          <a:latin typeface="Gill Sans MT" panose="020B0502020104020203" pitchFamily="34" charset="0"/>
                          <a:ea typeface="+mn-ea"/>
                          <a:cs typeface="+mn-cs"/>
                        </a:rPr>
                        <a:t>Department of Cooperative Governance and Traditional Affairs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CTP	Chefs Training Programme</a:t>
                      </a:r>
                      <a:endParaRPr lang="en-US" sz="1100" b="1" kern="1200" baseline="0" dirty="0">
                        <a:solidFill>
                          <a:schemeClr val="tx1"/>
                        </a:solidFill>
                        <a:effectLst/>
                        <a:latin typeface="Gill Sans MT" panose="020B0502020104020203" pitchFamily="34" charset="0"/>
                        <a:ea typeface="+mn-ea"/>
                        <a:cs typeface="+mn-cs"/>
                      </a:endParaRP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dirty="0">
                          <a:solidFill>
                            <a:schemeClr val="tx1"/>
                          </a:solidFill>
                          <a:effectLst/>
                          <a:latin typeface="Gill Sans MT" panose="020B0502020104020203" pitchFamily="34" charset="0"/>
                          <a:ea typeface="+mn-ea"/>
                          <a:cs typeface="+mn-cs"/>
                        </a:rPr>
                        <a:t>CMT               </a:t>
                      </a:r>
                      <a:r>
                        <a:rPr lang="en-ZA" sz="1100" b="1" kern="1200" baseline="0" dirty="0">
                          <a:solidFill>
                            <a:schemeClr val="tx1"/>
                          </a:solidFill>
                          <a:effectLst/>
                          <a:latin typeface="Gill Sans MT" panose="020B0502020104020203" pitchFamily="34" charset="0"/>
                          <a:ea typeface="+mn-ea"/>
                          <a:cs typeface="+mn-cs"/>
                        </a:rPr>
                        <a:t>Coastal and Marine Tourism</a:t>
                      </a:r>
                    </a:p>
                    <a:p>
                      <a:pPr marL="914400" indent="-914400" algn="just" fontAlgn="base">
                        <a:lnSpc>
                          <a:spcPct val="115000"/>
                        </a:lnSpc>
                        <a:spcAft>
                          <a:spcPts val="0"/>
                        </a:spcAft>
                      </a:pPr>
                      <a:r>
                        <a:rPr lang="en-ZA" sz="1100" baseline="0" dirty="0">
                          <a:solidFill>
                            <a:schemeClr val="tx1"/>
                          </a:solidFill>
                          <a:effectLst/>
                          <a:latin typeface="Gill Sans MT" panose="020B0502020104020203" pitchFamily="34" charset="0"/>
                        </a:rPr>
                        <a:t>DHA               Department of Home Affairs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DORA	Division of Revenue Act</a:t>
                      </a:r>
                    </a:p>
                    <a:p>
                      <a:pPr marL="914400" indent="-914400" algn="just" fontAlgn="base">
                        <a:lnSpc>
                          <a:spcPct val="115000"/>
                        </a:lnSpc>
                        <a:spcAft>
                          <a:spcPts val="0"/>
                        </a:spcAft>
                      </a:pPr>
                      <a:r>
                        <a:rPr lang="en-ZA" sz="1100" baseline="0" dirty="0">
                          <a:solidFill>
                            <a:schemeClr val="tx1"/>
                          </a:solidFill>
                          <a:effectLst/>
                          <a:latin typeface="Gill Sans MT" panose="020B0502020104020203" pitchFamily="34" charset="0"/>
                        </a:rPr>
                        <a:t>DPSA             </a:t>
                      </a:r>
                      <a:r>
                        <a:rPr lang="en-ZA" sz="1100" b="1" kern="1200" baseline="0" dirty="0">
                          <a:solidFill>
                            <a:schemeClr val="tx1"/>
                          </a:solidFill>
                          <a:effectLst/>
                          <a:latin typeface="Gill Sans MT" panose="020B0502020104020203" pitchFamily="34" charset="0"/>
                          <a:ea typeface="+mn-ea"/>
                          <a:cs typeface="+mn-cs"/>
                        </a:rPr>
                        <a:t>Department of Public Service and Administration</a:t>
                      </a:r>
                    </a:p>
                    <a:p>
                      <a:pPr marL="914400" indent="-914400" algn="just" fontAlgn="base">
                        <a:lnSpc>
                          <a:spcPct val="115000"/>
                        </a:lnSpc>
                        <a:spcAft>
                          <a:spcPts val="0"/>
                        </a:spcAft>
                      </a:pPr>
                      <a:r>
                        <a:rPr lang="en-ZA" sz="1100" b="1" kern="1200" baseline="0" dirty="0">
                          <a:solidFill>
                            <a:schemeClr val="tx1"/>
                          </a:solidFill>
                          <a:effectLst/>
                          <a:latin typeface="Gill Sans MT" panose="020B0502020104020203" pitchFamily="34" charset="0"/>
                          <a:ea typeface="+mn-ea"/>
                          <a:cs typeface="+mn-cs"/>
                        </a:rPr>
                        <a:t>DPW              Department of Public Works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DWS              Department of Water and Sanitation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ECPTA	Eastern Cape Parks and Tourism Agency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EDMS	Electronic Document Management System</a:t>
                      </a:r>
                    </a:p>
                    <a:p>
                      <a:pPr marL="914400" indent="-914400" algn="just" defTabSz="914400" rtl="0" eaLnBrk="1" fontAlgn="base" latinLnBrk="0" hangingPunct="1">
                        <a:lnSpc>
                          <a:spcPct val="115000"/>
                        </a:lnSpc>
                        <a:spcAft>
                          <a:spcPts val="0"/>
                        </a:spcAft>
                      </a:pPr>
                      <a:r>
                        <a:rPr lang="en-ZA" sz="1100" b="1" kern="1200" baseline="0" dirty="0">
                          <a:solidFill>
                            <a:schemeClr val="tx1"/>
                          </a:solidFill>
                          <a:effectLst/>
                          <a:latin typeface="Gill Sans MT" panose="020B0502020104020203" pitchFamily="34" charset="0"/>
                          <a:ea typeface="+mn-ea"/>
                          <a:cs typeface="+mn-cs"/>
                        </a:rPr>
                        <a:t>EHW              Employee Health and Wellness</a:t>
                      </a:r>
                    </a:p>
                    <a:p>
                      <a:pPr marL="914400" indent="-914400" algn="just" defTabSz="914400" rtl="0" eaLnBrk="1" fontAlgn="base" latinLnBrk="0" hangingPunct="1">
                        <a:lnSpc>
                          <a:spcPct val="115000"/>
                        </a:lnSpc>
                        <a:spcAft>
                          <a:spcPts val="0"/>
                        </a:spcAft>
                      </a:pPr>
                      <a:r>
                        <a:rPr lang="en-ZA" sz="1100" b="1" kern="1200" baseline="0" dirty="0">
                          <a:solidFill>
                            <a:schemeClr val="tx1"/>
                          </a:solidFill>
                          <a:effectLst/>
                          <a:latin typeface="Gill Sans MT" panose="020B0502020104020203" pitchFamily="34" charset="0"/>
                          <a:ea typeface="+mn-ea"/>
                          <a:cs typeface="+mn-cs"/>
                        </a:rPr>
                        <a:t>EIA                 Environmental Impact Assessment</a:t>
                      </a:r>
                    </a:p>
                    <a:p>
                      <a:pPr marL="914400" indent="-914400" algn="just" defTabSz="914400" rtl="0" eaLnBrk="1" fontAlgn="base" latinLnBrk="0" hangingPunct="1">
                        <a:lnSpc>
                          <a:spcPct val="115000"/>
                        </a:lnSpc>
                        <a:spcAft>
                          <a:spcPts val="0"/>
                        </a:spcAft>
                      </a:pPr>
                      <a:r>
                        <a:rPr lang="en-ZA" sz="1100" b="1" kern="1200" baseline="0" dirty="0">
                          <a:solidFill>
                            <a:schemeClr val="tx1"/>
                          </a:solidFill>
                          <a:effectLst/>
                          <a:latin typeface="Gill Sans MT" panose="020B0502020104020203" pitchFamily="34" charset="0"/>
                          <a:ea typeface="+mn-ea"/>
                          <a:cs typeface="+mn-cs"/>
                        </a:rPr>
                        <a:t>EPWP            Expanded Public Works Programme</a:t>
                      </a:r>
                    </a:p>
                    <a:p>
                      <a:pPr marL="914400" indent="-914400" algn="just" defTabSz="914400" rtl="0" eaLnBrk="1" fontAlgn="base" latinLnBrk="0" hangingPunct="1">
                        <a:lnSpc>
                          <a:spcPct val="115000"/>
                        </a:lnSpc>
                        <a:spcAft>
                          <a:spcPts val="0"/>
                        </a:spcAft>
                      </a:pPr>
                      <a:r>
                        <a:rPr lang="en-ZA" sz="1100" b="1" kern="1200" baseline="0" dirty="0">
                          <a:solidFill>
                            <a:schemeClr val="tx1"/>
                          </a:solidFill>
                          <a:effectLst/>
                          <a:latin typeface="Gill Sans MT" panose="020B0502020104020203" pitchFamily="34" charset="0"/>
                          <a:ea typeface="+mn-ea"/>
                          <a:cs typeface="+mn-cs"/>
                        </a:rPr>
                        <a:t>EXCO            Executive Committee</a:t>
                      </a:r>
                    </a:p>
                    <a:p>
                      <a:pPr marL="914400" indent="-914400" algn="just" defTabSz="914400" rtl="0" eaLnBrk="1" fontAlgn="base" latinLnBrk="0" hangingPunct="1">
                        <a:lnSpc>
                          <a:spcPct val="115000"/>
                        </a:lnSpc>
                        <a:spcAft>
                          <a:spcPts val="0"/>
                        </a:spcAft>
                      </a:pPr>
                      <a:r>
                        <a:rPr lang="en-ZA" sz="1100" b="1" kern="1200" baseline="0" dirty="0">
                          <a:solidFill>
                            <a:schemeClr val="tx1"/>
                          </a:solidFill>
                          <a:effectLst/>
                          <a:latin typeface="Gill Sans MT" panose="020B0502020104020203" pitchFamily="34" charset="0"/>
                          <a:ea typeface="+mn-ea"/>
                          <a:cs typeface="+mn-cs"/>
                        </a:rPr>
                        <a:t>Fedhasa         Federated Hospitality Association of Southern Africa</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914400" indent="-914400" algn="just" defTabSz="914400" rtl="0" eaLnBrk="1" fontAlgn="base" latinLnBrk="0" hangingPunct="1">
                        <a:lnSpc>
                          <a:spcPct val="115000"/>
                        </a:lnSpc>
                        <a:spcAft>
                          <a:spcPts val="0"/>
                        </a:spcAft>
                      </a:pPr>
                      <a:r>
                        <a:rPr lang="en-ZA" sz="1100" b="1" kern="1200" baseline="0" dirty="0">
                          <a:solidFill>
                            <a:schemeClr val="tx1"/>
                          </a:solidFill>
                          <a:effectLst/>
                          <a:latin typeface="Gill Sans MT" panose="020B0502020104020203" pitchFamily="34" charset="0"/>
                          <a:ea typeface="+mn-ea"/>
                          <a:cs typeface="+mn-cs"/>
                        </a:rPr>
                        <a:t>FS                 Free State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FTE:             full-time equivalent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GDP             Gross Domestic Product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GEMS           </a:t>
                      </a:r>
                      <a:r>
                        <a:rPr lang="en-ZA" sz="1100" b="1" kern="1200" baseline="0" dirty="0">
                          <a:solidFill>
                            <a:schemeClr val="tx1"/>
                          </a:solidFill>
                          <a:effectLst/>
                          <a:latin typeface="Gill Sans MT" panose="020B0502020104020203" pitchFamily="34" charset="0"/>
                          <a:ea typeface="+mn-ea"/>
                          <a:cs typeface="+mn-cs"/>
                        </a:rPr>
                        <a:t>Government Employees Medical Scheme</a:t>
                      </a:r>
                      <a:endParaRPr lang="en-ZA" sz="1100" b="1" kern="1200" baseline="0" noProof="0" dirty="0">
                        <a:solidFill>
                          <a:schemeClr val="tx1"/>
                        </a:solidFill>
                        <a:effectLst/>
                        <a:latin typeface="Gill Sans MT" panose="020B0502020104020203" pitchFamily="34" charset="0"/>
                        <a:ea typeface="+mn-ea"/>
                        <a:cs typeface="+mn-cs"/>
                      </a:endParaRPr>
                    </a:p>
                    <a:p>
                      <a:pPr marL="0" marR="0" lvl="0" indent="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GTAC           Government Technical Advisory Centre</a:t>
                      </a:r>
                    </a:p>
                    <a:p>
                      <a:pPr marL="0" marR="0" lvl="0" indent="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GTIP             Green Tourism Incentive Programme</a:t>
                      </a:r>
                      <a:endParaRPr lang="en-ZA" sz="1100" b="1" kern="1200" baseline="0" noProof="0" dirty="0">
                        <a:solidFill>
                          <a:schemeClr val="tx1"/>
                        </a:solidFill>
                        <a:effectLst/>
                        <a:latin typeface="Gill Sans MT" panose="020B0502020104020203" pitchFamily="34" charset="0"/>
                        <a:ea typeface="+mn-ea"/>
                        <a:cs typeface="+mn-cs"/>
                      </a:endParaRPr>
                    </a:p>
                    <a:p>
                      <a:pPr marL="0" marR="0" lvl="0" indent="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HCT              HIV Counselling and Testing</a:t>
                      </a:r>
                    </a:p>
                    <a:p>
                      <a:pPr marL="0" marR="0" lvl="0" indent="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HDI               </a:t>
                      </a:r>
                      <a:r>
                        <a:rPr lang="en-ZA" sz="1100" b="1" kern="1200" baseline="0" dirty="0">
                          <a:solidFill>
                            <a:schemeClr val="tx1"/>
                          </a:solidFill>
                          <a:effectLst/>
                          <a:latin typeface="Gill Sans MT" panose="020B0502020104020203" pitchFamily="34" charset="0"/>
                          <a:ea typeface="+mn-ea"/>
                          <a:cs typeface="+mn-cs"/>
                        </a:rPr>
                        <a:t>Historically Disadvantaged Individuals</a:t>
                      </a:r>
                    </a:p>
                    <a:p>
                      <a:pPr marL="0" marR="0" lvl="0" indent="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HR                 </a:t>
                      </a:r>
                      <a:r>
                        <a:rPr lang="en-ZA" sz="1100" b="1" kern="1200" baseline="0" dirty="0">
                          <a:solidFill>
                            <a:schemeClr val="tx1"/>
                          </a:solidFill>
                          <a:effectLst/>
                          <a:latin typeface="Gill Sans MT" panose="020B0502020104020203" pitchFamily="34" charset="0"/>
                          <a:ea typeface="+mn-ea"/>
                          <a:cs typeface="+mn-cs"/>
                        </a:rPr>
                        <a:t>Human Resources</a:t>
                      </a:r>
                      <a:endParaRPr lang="en-ZA" sz="1100" b="1" kern="1200" baseline="0" noProof="0" dirty="0">
                        <a:solidFill>
                          <a:schemeClr val="tx1"/>
                        </a:solidFill>
                        <a:effectLst/>
                        <a:latin typeface="Gill Sans MT" panose="020B0502020104020203" pitchFamily="34" charset="0"/>
                        <a:ea typeface="+mn-ea"/>
                        <a:cs typeface="+mn-cs"/>
                      </a:endParaRP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HRD              </a:t>
                      </a:r>
                      <a:r>
                        <a:rPr lang="en-ZA" sz="1100" b="1" kern="1200" baseline="0" dirty="0">
                          <a:solidFill>
                            <a:schemeClr val="tx1"/>
                          </a:solidFill>
                          <a:effectLst/>
                          <a:latin typeface="Gill Sans MT" panose="020B0502020104020203" pitchFamily="34" charset="0"/>
                          <a:ea typeface="+mn-ea"/>
                          <a:cs typeface="+mn-cs"/>
                        </a:rPr>
                        <a:t>Human Resource Development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HYP               Hospitality Youth Programme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ICT       </a:t>
                      </a:r>
                      <a:r>
                        <a:rPr lang="en-ZA" sz="1100" b="1" kern="1200" baseline="0" dirty="0">
                          <a:solidFill>
                            <a:schemeClr val="tx1"/>
                          </a:solidFill>
                          <a:effectLst/>
                          <a:latin typeface="Gill Sans MT" panose="020B0502020104020203" pitchFamily="34" charset="0"/>
                          <a:ea typeface="+mn-ea"/>
                          <a:cs typeface="+mn-cs"/>
                        </a:rPr>
                        <a:t>Information and Communications Technology</a:t>
                      </a:r>
                      <a:endParaRPr lang="en-ZA" sz="1100" b="1" kern="1200" baseline="0" noProof="0" dirty="0">
                        <a:solidFill>
                          <a:schemeClr val="tx1"/>
                        </a:solidFill>
                        <a:effectLst/>
                        <a:latin typeface="Gill Sans MT" panose="020B0502020104020203" pitchFamily="34" charset="0"/>
                        <a:ea typeface="+mn-ea"/>
                        <a:cs typeface="+mn-cs"/>
                      </a:endParaRP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ICTSP:	Information Communication Technology Strategic Plan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i="0" kern="1200" baseline="0" noProof="0" dirty="0">
                          <a:solidFill>
                            <a:schemeClr val="tx1"/>
                          </a:solidFill>
                          <a:effectLst/>
                          <a:latin typeface="Gill Sans MT" panose="020B0502020104020203" pitchFamily="34" charset="0"/>
                          <a:ea typeface="+mn-ea"/>
                          <a:cs typeface="+mn-cs"/>
                        </a:rPr>
                        <a:t>IDC</a:t>
                      </a:r>
                      <a:r>
                        <a:rPr lang="en-ZA" sz="1100" b="1" i="1" kern="1200" baseline="0" noProof="0" dirty="0">
                          <a:solidFill>
                            <a:schemeClr val="tx1"/>
                          </a:solidFill>
                          <a:effectLst/>
                          <a:latin typeface="Gill Sans MT" panose="020B0502020104020203" pitchFamily="34" charset="0"/>
                          <a:ea typeface="+mn-ea"/>
                          <a:cs typeface="+mn-cs"/>
                        </a:rPr>
                        <a:t>                 </a:t>
                      </a:r>
                      <a:r>
                        <a:rPr lang="en-ZA" sz="1100" b="1" kern="1200" baseline="0" dirty="0">
                          <a:solidFill>
                            <a:schemeClr val="tx1"/>
                          </a:solidFill>
                          <a:effectLst/>
                          <a:latin typeface="Gill Sans MT" panose="020B0502020104020203" pitchFamily="34" charset="0"/>
                          <a:ea typeface="+mn-ea"/>
                          <a:cs typeface="+mn-cs"/>
                        </a:rPr>
                        <a:t>Industrial Development Corporation</a:t>
                      </a:r>
                      <a:endParaRPr lang="en-ZA" sz="1100" b="1" kern="1200" baseline="0" noProof="0" dirty="0">
                        <a:solidFill>
                          <a:schemeClr val="tx1"/>
                        </a:solidFill>
                        <a:effectLst/>
                        <a:latin typeface="Gill Sans MT" panose="020B0502020104020203" pitchFamily="34" charset="0"/>
                        <a:ea typeface="+mn-ea"/>
                        <a:cs typeface="+mn-cs"/>
                      </a:endParaRP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IORA              </a:t>
                      </a:r>
                      <a:r>
                        <a:rPr lang="en-ZA" sz="1100" b="1" kern="1200" baseline="0" dirty="0">
                          <a:solidFill>
                            <a:schemeClr val="tx1"/>
                          </a:solidFill>
                          <a:effectLst/>
                          <a:latin typeface="Gill Sans MT" panose="020B0502020104020203" pitchFamily="34" charset="0"/>
                          <a:ea typeface="+mn-ea"/>
                          <a:cs typeface="+mn-cs"/>
                        </a:rPr>
                        <a:t>Indian Ocean Rim Association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IMF                 </a:t>
                      </a:r>
                      <a:r>
                        <a:rPr lang="en-ZA" sz="1100" b="1" kern="1200" baseline="0" dirty="0">
                          <a:solidFill>
                            <a:schemeClr val="tx1"/>
                          </a:solidFill>
                          <a:effectLst/>
                          <a:latin typeface="Gill Sans MT" panose="020B0502020104020203" pitchFamily="34" charset="0"/>
                          <a:ea typeface="+mn-ea"/>
                          <a:cs typeface="+mn-cs"/>
                        </a:rPr>
                        <a:t>International Monetary Fund</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ITSA               </a:t>
                      </a:r>
                      <a:r>
                        <a:rPr lang="en-ZA" sz="1100" b="1" kern="1200" baseline="0" dirty="0">
                          <a:solidFill>
                            <a:schemeClr val="tx1"/>
                          </a:solidFill>
                          <a:effectLst/>
                          <a:latin typeface="Gill Sans MT" panose="020B0502020104020203" pitchFamily="34" charset="0"/>
                          <a:ea typeface="+mn-ea"/>
                          <a:cs typeface="+mn-cs"/>
                        </a:rPr>
                        <a:t>International Tourism Studies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Association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J2SE                </a:t>
                      </a:r>
                      <a:r>
                        <a:rPr lang="en-ZA" sz="1100" b="1" kern="1200" baseline="0" dirty="0">
                          <a:solidFill>
                            <a:schemeClr val="tx1"/>
                          </a:solidFill>
                          <a:effectLst/>
                          <a:latin typeface="Gill Sans MT" panose="020B0502020104020203" pitchFamily="34" charset="0"/>
                          <a:ea typeface="+mn-ea"/>
                          <a:cs typeface="+mn-cs"/>
                        </a:rPr>
                        <a:t>Journey to Service Excellence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KZN               </a:t>
                      </a:r>
                      <a:r>
                        <a:rPr lang="en-ZA" sz="1100" b="1" kern="1200" baseline="0" dirty="0">
                          <a:solidFill>
                            <a:schemeClr val="tx1"/>
                          </a:solidFill>
                          <a:effectLst/>
                          <a:latin typeface="Gill Sans MT" panose="020B0502020104020203" pitchFamily="34" charset="0"/>
                          <a:ea typeface="+mn-ea"/>
                          <a:cs typeface="+mn-cs"/>
                        </a:rPr>
                        <a:t>KwaZulu-Natal</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LETOFO        </a:t>
                      </a:r>
                      <a:r>
                        <a:rPr lang="en-GB" sz="1100" b="1" kern="1200" baseline="0" dirty="0">
                          <a:solidFill>
                            <a:schemeClr val="tx1"/>
                          </a:solidFill>
                          <a:effectLst/>
                          <a:latin typeface="Gill Sans MT" panose="020B0502020104020203" pitchFamily="34" charset="0"/>
                          <a:ea typeface="+mn-ea"/>
                          <a:cs typeface="+mn-cs"/>
                        </a:rPr>
                        <a:t>Legislature Tourism Oversight Forum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MASP	Market Access Support Programme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dirty="0">
                          <a:solidFill>
                            <a:schemeClr val="tx1"/>
                          </a:solidFill>
                          <a:effectLst/>
                          <a:latin typeface="Gill Sans MT" panose="020B0502020104020203" pitchFamily="34" charset="0"/>
                          <a:ea typeface="+mn-ea"/>
                          <a:cs typeface="+mn-cs"/>
                        </a:rPr>
                        <a:t>MoA	Memorandum of Agreement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MoU                </a:t>
                      </a:r>
                      <a:r>
                        <a:rPr lang="en-ZA" sz="1100" b="1" kern="1200" baseline="0" dirty="0">
                          <a:solidFill>
                            <a:schemeClr val="tx1"/>
                          </a:solidFill>
                          <a:effectLst/>
                          <a:latin typeface="Gill Sans MT" panose="020B0502020104020203" pitchFamily="34" charset="0"/>
                          <a:ea typeface="+mn-ea"/>
                          <a:cs typeface="+mn-cs"/>
                        </a:rPr>
                        <a:t>Memorandum of Understanding</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baseline="0" noProof="0" dirty="0">
                          <a:solidFill>
                            <a:schemeClr val="tx1"/>
                          </a:solidFill>
                          <a:effectLst/>
                          <a:latin typeface="Gill Sans MT" panose="020B0502020104020203" pitchFamily="34" charset="0"/>
                          <a:ea typeface="+mn-ea"/>
                          <a:cs typeface="+mn-cs"/>
                        </a:rPr>
                        <a:t>MTEF              </a:t>
                      </a: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Medium Term Expenditure</a:t>
                      </a:r>
                      <a:r>
                        <a:rPr kumimoji="0" lang="en-ZA" sz="11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 Framework</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1924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6" name="Title 1"/>
          <p:cNvSpPr>
            <a:spLocks noGrp="1"/>
          </p:cNvSpPr>
          <p:nvPr>
            <p:ph type="title"/>
          </p:nvPr>
        </p:nvSpPr>
        <p:spPr>
          <a:xfrm>
            <a:off x="533218" y="353248"/>
            <a:ext cx="8246798" cy="381000"/>
          </a:xfrm>
          <a:solidFill>
            <a:schemeClr val="accent2">
              <a:lumMod val="40000"/>
              <a:lumOff val="60000"/>
            </a:schemeClr>
          </a:solidFill>
        </p:spPr>
        <p:txBody>
          <a:bodyPr rtlCol="0">
            <a:noAutofit/>
          </a:bodyPr>
          <a:lstStyle/>
          <a:p>
            <a:pPr algn="ctr">
              <a:defRPr/>
            </a:pPr>
            <a:r>
              <a:rPr lang="en-US" sz="2000" dirty="0">
                <a:solidFill>
                  <a:srgbClr val="ED7D31"/>
                </a:solidFill>
              </a:rPr>
              <a:t>2021-22 ANNUAL PERFORMANCE OVERVIEW </a:t>
            </a:r>
          </a:p>
        </p:txBody>
      </p:sp>
      <p:sp>
        <p:nvSpPr>
          <p:cNvPr id="7" name="Footer Placeholder 1"/>
          <p:cNvSpPr>
            <a:spLocks noGrp="1"/>
          </p:cNvSpPr>
          <p:nvPr>
            <p:ph type="ftr" sz="quarter" idx="11"/>
          </p:nvPr>
        </p:nvSpPr>
        <p:spPr>
          <a:xfrm>
            <a:off x="533218" y="5991226"/>
            <a:ext cx="254933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a:ln>
                  <a:noFill/>
                </a:ln>
                <a:solidFill>
                  <a:prstClr val="black"/>
                </a:solidFill>
                <a:effectLst/>
                <a:uLnTx/>
                <a:uFillTx/>
                <a:latin typeface="Gill Sans MT" panose="020B0502020104020203" pitchFamily="34" charset="0"/>
                <a:ea typeface="+mn-ea"/>
                <a:cs typeface="+mn-cs"/>
              </a:rPr>
              <a:t>2021-22 Department of Tourism Annual Report</a:t>
            </a:r>
            <a:endPar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graphicFrame>
        <p:nvGraphicFramePr>
          <p:cNvPr id="11" name="Content Placeholder 5"/>
          <p:cNvGraphicFramePr>
            <a:graphicFrameLocks/>
          </p:cNvGraphicFramePr>
          <p:nvPr>
            <p:extLst>
              <p:ext uri="{D42A27DB-BD31-4B8C-83A1-F6EECF244321}">
                <p14:modId xmlns:p14="http://schemas.microsoft.com/office/powerpoint/2010/main" val="2754098327"/>
              </p:ext>
            </p:extLst>
          </p:nvPr>
        </p:nvGraphicFramePr>
        <p:xfrm>
          <a:off x="533218" y="954366"/>
          <a:ext cx="8220165" cy="4771453"/>
        </p:xfrm>
        <a:graphic>
          <a:graphicData uri="http://schemas.openxmlformats.org/drawingml/2006/table">
            <a:tbl>
              <a:tblPr firstRow="1" bandRow="1"/>
              <a:tblGrid>
                <a:gridCol w="1762113">
                  <a:extLst>
                    <a:ext uri="{9D8B030D-6E8A-4147-A177-3AD203B41FA5}">
                      <a16:colId xmlns:a16="http://schemas.microsoft.com/office/drawing/2014/main" val="20000"/>
                    </a:ext>
                  </a:extLst>
                </a:gridCol>
                <a:gridCol w="1688841">
                  <a:extLst>
                    <a:ext uri="{9D8B030D-6E8A-4147-A177-3AD203B41FA5}">
                      <a16:colId xmlns:a16="http://schemas.microsoft.com/office/drawing/2014/main" val="20001"/>
                    </a:ext>
                  </a:extLst>
                </a:gridCol>
                <a:gridCol w="1567543">
                  <a:extLst>
                    <a:ext uri="{9D8B030D-6E8A-4147-A177-3AD203B41FA5}">
                      <a16:colId xmlns:a16="http://schemas.microsoft.com/office/drawing/2014/main" val="20002"/>
                    </a:ext>
                  </a:extLst>
                </a:gridCol>
                <a:gridCol w="1665831">
                  <a:extLst>
                    <a:ext uri="{9D8B030D-6E8A-4147-A177-3AD203B41FA5}">
                      <a16:colId xmlns:a16="http://schemas.microsoft.com/office/drawing/2014/main" val="20003"/>
                    </a:ext>
                  </a:extLst>
                </a:gridCol>
                <a:gridCol w="1535837">
                  <a:extLst>
                    <a:ext uri="{9D8B030D-6E8A-4147-A177-3AD203B41FA5}">
                      <a16:colId xmlns:a16="http://schemas.microsoft.com/office/drawing/2014/main" val="20004"/>
                    </a:ext>
                  </a:extLst>
                </a:gridCol>
              </a:tblGrid>
              <a:tr h="1072055">
                <a:tc rowSpan="2">
                  <a:txBody>
                    <a:bodyPr/>
                    <a:lstStyle/>
                    <a:p>
                      <a:pPr algn="ctr"/>
                      <a:r>
                        <a:rPr lang="en-US" sz="1400" b="1" dirty="0">
                          <a:solidFill>
                            <a:schemeClr val="tx1"/>
                          </a:solidFill>
                          <a:latin typeface="Gill Sans MT" panose="020B0502020104020203" pitchFamily="34" charset="0"/>
                        </a:rPr>
                        <a:t>Branches / Programmes</a:t>
                      </a: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p>
                      <a:pPr algn="ctr"/>
                      <a:r>
                        <a:rPr lang="en-US" sz="1400" b="1" dirty="0">
                          <a:solidFill>
                            <a:schemeClr val="tx1"/>
                          </a:solidFill>
                          <a:latin typeface="Gill Sans MT" panose="020B0502020104020203" pitchFamily="34" charset="0"/>
                        </a:rPr>
                        <a:t>Achieved</a:t>
                      </a: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p>
                      <a:pPr algn="ctr"/>
                      <a:r>
                        <a:rPr lang="en-US" sz="1400" b="1" dirty="0">
                          <a:solidFill>
                            <a:schemeClr val="tx1"/>
                          </a:solidFill>
                          <a:latin typeface="Gill Sans MT" panose="020B0502020104020203" pitchFamily="34" charset="0"/>
                        </a:rPr>
                        <a:t>Not  achieved; sig</a:t>
                      </a:r>
                      <a:r>
                        <a:rPr lang="en-US" sz="1400" b="1" baseline="0" dirty="0">
                          <a:solidFill>
                            <a:schemeClr val="tx1"/>
                          </a:solidFill>
                          <a:latin typeface="Gill Sans MT" panose="020B0502020104020203" pitchFamily="34" charset="0"/>
                        </a:rPr>
                        <a:t>nificant work done</a:t>
                      </a:r>
                      <a:endParaRPr lang="en-US" sz="1400" b="1" dirty="0">
                        <a:solidFill>
                          <a:schemeClr val="tx1"/>
                        </a:solidFill>
                        <a:latin typeface="Gill Sans MT" panose="020B0502020104020203" pitchFamily="34" charset="0"/>
                      </a:endParaRP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p>
                      <a:pPr algn="ctr"/>
                      <a:r>
                        <a:rPr lang="en-US" sz="1400" b="1" dirty="0">
                          <a:solidFill>
                            <a:schemeClr val="tx1"/>
                          </a:solidFill>
                          <a:latin typeface="Gill Sans MT" panose="020B0502020104020203" pitchFamily="34" charset="0"/>
                        </a:rPr>
                        <a:t>Not achieved; intervention required</a:t>
                      </a: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p>
                      <a:pPr algn="ctr"/>
                      <a:r>
                        <a:rPr lang="en-US" sz="1400" b="1" dirty="0">
                          <a:solidFill>
                            <a:schemeClr val="tx1"/>
                          </a:solidFill>
                          <a:latin typeface="Gill Sans MT" panose="020B0502020104020203" pitchFamily="34" charset="0"/>
                        </a:rPr>
                        <a:t>Insufficient information  to express opinion</a:t>
                      </a:r>
                    </a:p>
                  </a:txBody>
                  <a:tcPr marL="91438" marR="91438" marT="45727" marB="45727"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0000"/>
                  </a:ext>
                </a:extLst>
              </a:tr>
              <a:tr h="407044">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endParaRPr lang="en-US" sz="1400" dirty="0">
                        <a:solidFill>
                          <a:schemeClr val="tx1"/>
                        </a:solidFill>
                        <a:latin typeface="Gill Sans MT" panose="020B0502020104020203"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endParaRPr lang="en-US" sz="1400" dirty="0">
                        <a:solidFill>
                          <a:schemeClr val="tx1"/>
                        </a:solidFill>
                        <a:latin typeface="Gill Sans MT" panose="020B0502020104020203"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endParaRPr lang="en-US" sz="1400" dirty="0">
                        <a:solidFill>
                          <a:schemeClr val="tx1"/>
                        </a:solidFill>
                        <a:latin typeface="Gill Sans MT" panose="020B0502020104020203"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a:endParaRPr lang="en-US" sz="1400" dirty="0">
                        <a:solidFill>
                          <a:schemeClr val="tx1"/>
                        </a:solidFill>
                        <a:latin typeface="Gill Sans MT" panose="020B0502020104020203"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93300"/>
                    </a:solidFill>
                  </a:tcPr>
                </a:tc>
                <a:extLst>
                  <a:ext uri="{0D108BD9-81ED-4DB2-BD59-A6C34878D82A}">
                    <a16:rowId xmlns:a16="http://schemas.microsoft.com/office/drawing/2014/main" val="10001"/>
                  </a:ext>
                </a:extLst>
              </a:tr>
              <a:tr h="62907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rPr>
                        <a:t>Corporate Management </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87,50% (14 of 16)</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12,50% (2 of 16)</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0,00% (0 of 16)</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0,00% (0 of 16)</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0002"/>
                  </a:ext>
                </a:extLst>
              </a:tr>
              <a:tr h="713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ZA" sz="1400" b="1" kern="1200" dirty="0">
                          <a:solidFill>
                            <a:schemeClr val="tx1"/>
                          </a:solidFill>
                          <a:latin typeface="Gill Sans MT" panose="020B0502020104020203" pitchFamily="34" charset="0"/>
                          <a:ea typeface="+mn-ea"/>
                          <a:cs typeface="+mn-cs"/>
                        </a:rPr>
                        <a:t>Tourism Research, Policy and International Relations</a:t>
                      </a:r>
                      <a:endParaRPr lang="en-US" sz="1400" b="1" kern="1200" dirty="0">
                        <a:solidFill>
                          <a:schemeClr val="tx1"/>
                        </a:solidFill>
                        <a:latin typeface="Gill Sans MT" panose="020B0502020104020203" pitchFamily="34" charset="0"/>
                        <a:ea typeface="+mn-ea"/>
                        <a:cs typeface="+mn-cs"/>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91,67% (11 of 12)</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8,33% (1 of 12)</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0,00% (0 of 12)</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0,00% (0 of 12)</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10003"/>
                  </a:ext>
                </a:extLst>
              </a:tr>
              <a:tr h="7154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rPr>
                        <a:t>Destination Development</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100% (9 of 9)</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0,00% (0 of 9)</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0,00% (0 of 9)</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0,00% (0 of 9)</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0004"/>
                  </a:ext>
                </a:extLst>
              </a:tr>
              <a:tr h="6328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just" defTabSz="914400" rtl="0" eaLnBrk="1" latinLnBrk="0" hangingPunct="1"/>
                      <a:r>
                        <a:rPr lang="en-ZA" sz="1400" b="1" kern="1200" dirty="0">
                          <a:solidFill>
                            <a:schemeClr val="tx1"/>
                          </a:solidFill>
                          <a:latin typeface="Gill Sans MT" panose="020B0502020104020203" pitchFamily="34" charset="0"/>
                          <a:ea typeface="+mn-ea"/>
                          <a:cs typeface="+mn-cs"/>
                        </a:rPr>
                        <a:t>Tourism Sector Support Services</a:t>
                      </a:r>
                      <a:endParaRPr lang="en-US" sz="1400" b="1" kern="1200" dirty="0">
                        <a:solidFill>
                          <a:schemeClr val="tx1"/>
                        </a:solidFill>
                        <a:latin typeface="Gill Sans MT" panose="020B0502020104020203" pitchFamily="34" charset="0"/>
                        <a:ea typeface="+mn-ea"/>
                        <a:cs typeface="+mn-cs"/>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61,11%</a:t>
                      </a:r>
                      <a:r>
                        <a:rPr lang="en-US" sz="1400" baseline="0" dirty="0">
                          <a:solidFill>
                            <a:schemeClr val="tx1"/>
                          </a:solidFill>
                          <a:latin typeface="Gill Sans MT" panose="020B0502020104020203" pitchFamily="34" charset="0"/>
                        </a:rPr>
                        <a:t> (11 of 18)</a:t>
                      </a:r>
                      <a:endParaRPr lang="en-US" sz="1400" dirty="0">
                        <a:solidFill>
                          <a:schemeClr val="tx1"/>
                        </a:solidFill>
                        <a:latin typeface="Gill Sans MT" panose="020B0502020104020203"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27,78%</a:t>
                      </a:r>
                      <a:r>
                        <a:rPr lang="en-US" sz="1400" baseline="0" dirty="0">
                          <a:solidFill>
                            <a:schemeClr val="tx1"/>
                          </a:solidFill>
                          <a:latin typeface="Gill Sans MT" panose="020B0502020104020203" pitchFamily="34" charset="0"/>
                        </a:rPr>
                        <a:t> (5 of 18)</a:t>
                      </a:r>
                      <a:endParaRPr lang="en-US" sz="1400" dirty="0">
                        <a:solidFill>
                          <a:schemeClr val="tx1"/>
                        </a:solidFill>
                        <a:latin typeface="Gill Sans MT" panose="020B0502020104020203"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11,11% (2 of 18)</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dirty="0">
                          <a:solidFill>
                            <a:schemeClr val="tx1"/>
                          </a:solidFill>
                          <a:latin typeface="Gill Sans MT" panose="020B0502020104020203" pitchFamily="34" charset="0"/>
                        </a:rPr>
                        <a:t>0,00% (0 of 18)</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10005"/>
                  </a:ext>
                </a:extLst>
              </a:tr>
              <a:tr h="370048">
                <a:tc>
                  <a:txBody>
                    <a:bodyPr/>
                    <a:lstStyle/>
                    <a:p>
                      <a:pPr algn="just"/>
                      <a:r>
                        <a:rPr lang="en-US" sz="1400" b="1" dirty="0">
                          <a:solidFill>
                            <a:schemeClr val="tx1"/>
                          </a:solidFill>
                          <a:latin typeface="Gill Sans MT" panose="020B0502020104020203" pitchFamily="34" charset="0"/>
                        </a:rPr>
                        <a:t>Total</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rPr>
                        <a:t>81,82% (45 of 55)</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rPr>
                        <a:t>14,55% (8 of 55)</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rPr>
                        <a:t>3,64% (2 of</a:t>
                      </a:r>
                      <a:r>
                        <a:rPr lang="en-US" sz="1400" b="1" baseline="0" dirty="0">
                          <a:solidFill>
                            <a:schemeClr val="tx1"/>
                          </a:solidFill>
                          <a:latin typeface="Gill Sans MT" panose="020B0502020104020203" pitchFamily="34" charset="0"/>
                        </a:rPr>
                        <a:t> 55)</a:t>
                      </a:r>
                      <a:endParaRPr lang="en-US" sz="1400" b="1" dirty="0">
                        <a:solidFill>
                          <a:schemeClr val="tx1"/>
                        </a:solidFill>
                        <a:latin typeface="Gill Sans MT" panose="020B0502020104020203" pitchFamily="34" charset="0"/>
                      </a:endParaRP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a:solidFill>
                            <a:schemeClr val="tx1"/>
                          </a:solidFill>
                          <a:latin typeface="Gill Sans MT" panose="020B0502020104020203" pitchFamily="34" charset="0"/>
                        </a:rPr>
                        <a:t>0,00% (0 of 55)</a:t>
                      </a:r>
                    </a:p>
                  </a:txBody>
                  <a:tcPr marL="91438" marR="91438" marT="45727" marB="45727">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47575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5991226"/>
            <a:ext cx="2683717"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50</a:t>
            </a:fld>
            <a:endParaRPr lang="en-ZA" sz="1000" dirty="0">
              <a:latin typeface="Gill Sans MT" panose="020B0502020104020203" pitchFamily="34" charset="0"/>
              <a:cs typeface="Arial" panose="020B0604020202020204" pitchFamily="34" charset="0"/>
            </a:endParaRPr>
          </a:p>
        </p:txBody>
      </p:sp>
      <p:sp>
        <p:nvSpPr>
          <p:cNvPr id="4" name="Title 3"/>
          <p:cNvSpPr>
            <a:spLocks noGrp="1"/>
          </p:cNvSpPr>
          <p:nvPr>
            <p:ph type="title"/>
          </p:nvPr>
        </p:nvSpPr>
        <p:spPr>
          <a:xfrm>
            <a:off x="268210" y="197175"/>
            <a:ext cx="8609459" cy="298903"/>
          </a:xfrm>
          <a:solidFill>
            <a:srgbClr val="F8CBAD"/>
          </a:solidFill>
        </p:spPr>
        <p:txBody>
          <a:bodyPr>
            <a:noAutofit/>
          </a:bodyPr>
          <a:lstStyle/>
          <a:p>
            <a:pPr algn="ctr"/>
            <a:r>
              <a:rPr lang="en-ZA" sz="2000" dirty="0">
                <a:solidFill>
                  <a:srgbClr val="ED7D31"/>
                </a:solidFill>
              </a:rPr>
              <a:t>LIST OF ACRONYMS AND ABBREVIATIONS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9228759"/>
              </p:ext>
            </p:extLst>
          </p:nvPr>
        </p:nvGraphicFramePr>
        <p:xfrm>
          <a:off x="268211" y="612671"/>
          <a:ext cx="8609459" cy="5029201"/>
        </p:xfrm>
        <a:graphic>
          <a:graphicData uri="http://schemas.openxmlformats.org/drawingml/2006/table">
            <a:tbl>
              <a:tblPr firstRow="1" bandRow="1">
                <a:tableStyleId>{F5AB1C69-6EDB-4FF4-983F-18BD219EF322}</a:tableStyleId>
              </a:tblPr>
              <a:tblGrid>
                <a:gridCol w="4536128">
                  <a:extLst>
                    <a:ext uri="{9D8B030D-6E8A-4147-A177-3AD203B41FA5}">
                      <a16:colId xmlns:a16="http://schemas.microsoft.com/office/drawing/2014/main" val="20000"/>
                    </a:ext>
                  </a:extLst>
                </a:gridCol>
                <a:gridCol w="4073331">
                  <a:extLst>
                    <a:ext uri="{9D8B030D-6E8A-4147-A177-3AD203B41FA5}">
                      <a16:colId xmlns:a16="http://schemas.microsoft.com/office/drawing/2014/main" val="20001"/>
                    </a:ext>
                  </a:extLst>
                </a:gridCol>
              </a:tblGrid>
              <a:tr h="5029201">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NCOP           </a:t>
                      </a: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National Council of Provinces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NDP              National Development Plan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NEDLAC      National Economic Development and Labour Council</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NEF               </a:t>
                      </a: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National Empowerment Fund</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NGP              </a:t>
                      </a: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New Growth Path</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NHI                National Health Insurance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NHTL            National House of Traditional Leaders</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NT                 National Treasury</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NTCE:           National Tourism Careers Expo</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NTIMS           </a:t>
                      </a: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National Tourism Information and</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                       Monitoring System</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NTSS             </a:t>
                      </a:r>
                      <a:r>
                        <a:rPr kumimoji="0" lang="en-ZA" sz="1100" b="1" i="0" u="none" strike="noStrike" kern="1200" cap="none" spc="0" normalizeH="0" baseline="0" dirty="0">
                          <a:ln>
                            <a:noFill/>
                          </a:ln>
                          <a:solidFill>
                            <a:schemeClr val="tx1"/>
                          </a:solidFill>
                          <a:effectLst/>
                          <a:uLnTx/>
                          <a:uFillTx/>
                          <a:latin typeface="Gill Sans MT" panose="020B0502020104020203" pitchFamily="34" charset="0"/>
                          <a:ea typeface="+mn-ea"/>
                          <a:cs typeface="+mn-cs"/>
                        </a:rPr>
                        <a:t>National Tourism Sector Strategy</a:t>
                      </a:r>
                    </a:p>
                    <a:p>
                      <a:pPr marL="914400" indent="-914400" algn="just" defTabSz="914400" rtl="0" eaLnBrk="1" fontAlgn="base" latinLnBrk="0" hangingPunct="1">
                        <a:lnSpc>
                          <a:spcPct val="115000"/>
                        </a:lnSpc>
                        <a:spcAft>
                          <a:spcPts val="0"/>
                        </a:spcAft>
                      </a:pPr>
                      <a:r>
                        <a:rPr lang="en-ZA" sz="1100" b="1" kern="1200" dirty="0">
                          <a:solidFill>
                            <a:schemeClr val="tx1"/>
                          </a:solidFill>
                          <a:effectLst/>
                          <a:latin typeface="Gill Sans MT" panose="020B0502020104020203" pitchFamily="34" charset="0"/>
                          <a:ea typeface="+mn-ea"/>
                          <a:cs typeface="+mn-cs"/>
                        </a:rPr>
                        <a:t>NYCTP         National Youth Chefs Training Programme</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NW               </a:t>
                      </a:r>
                      <a:r>
                        <a:rPr lang="en-ZA" sz="1100" b="1" kern="1200" dirty="0">
                          <a:solidFill>
                            <a:schemeClr val="tx1"/>
                          </a:solidFill>
                          <a:effectLst/>
                          <a:latin typeface="Gill Sans MT" panose="020B0502020104020203" pitchFamily="34" charset="0"/>
                          <a:ea typeface="+mn-ea"/>
                          <a:cs typeface="+mn-cs"/>
                        </a:rPr>
                        <a:t>North West</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PFMA           </a:t>
                      </a:r>
                      <a:r>
                        <a:rPr lang="en-ZA" sz="1100" b="1" kern="1200" baseline="0" noProof="0" dirty="0">
                          <a:solidFill>
                            <a:schemeClr val="tx1"/>
                          </a:solidFill>
                          <a:effectLst/>
                          <a:latin typeface="Gill Sans MT" panose="020B0502020104020203" pitchFamily="34" charset="0"/>
                          <a:ea typeface="+mn-ea"/>
                          <a:cs typeface="+mn-cs"/>
                        </a:rPr>
                        <a:t> </a:t>
                      </a:r>
                      <a:r>
                        <a:rPr lang="en-ZA" sz="1100" b="1" kern="1200" dirty="0">
                          <a:solidFill>
                            <a:schemeClr val="tx1"/>
                          </a:solidFill>
                          <a:effectLst/>
                          <a:latin typeface="Gill Sans MT" panose="020B0502020104020203" pitchFamily="34" charset="0"/>
                          <a:ea typeface="+mn-ea"/>
                          <a:cs typeface="+mn-cs"/>
                        </a:rPr>
                        <a:t>Public Finance Management Act</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PMDS            </a:t>
                      </a:r>
                      <a:r>
                        <a:rPr lang="en-ZA" sz="1100" b="1" kern="1200" dirty="0">
                          <a:solidFill>
                            <a:schemeClr val="tx1"/>
                          </a:solidFill>
                          <a:effectLst/>
                          <a:latin typeface="Gill Sans MT" panose="020B0502020104020203" pitchFamily="34" charset="0"/>
                          <a:ea typeface="+mn-ea"/>
                          <a:cs typeface="+mn-cs"/>
                        </a:rPr>
                        <a:t>Performance Management Development System</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PPP              </a:t>
                      </a:r>
                      <a:r>
                        <a:rPr lang="en-ZA" sz="1100" b="1" kern="1200" baseline="0" noProof="0" dirty="0">
                          <a:solidFill>
                            <a:schemeClr val="tx1"/>
                          </a:solidFill>
                          <a:effectLst/>
                          <a:latin typeface="Gill Sans MT" panose="020B0502020104020203" pitchFamily="34" charset="0"/>
                          <a:ea typeface="+mn-ea"/>
                          <a:cs typeface="+mn-cs"/>
                        </a:rPr>
                        <a:t> </a:t>
                      </a:r>
                      <a:r>
                        <a:rPr lang="en-ZA" sz="1100" b="1" kern="1200" dirty="0">
                          <a:solidFill>
                            <a:schemeClr val="tx1"/>
                          </a:solidFill>
                          <a:effectLst/>
                          <a:latin typeface="Gill Sans MT" panose="020B0502020104020203" pitchFamily="34" charset="0"/>
                          <a:ea typeface="+mn-ea"/>
                          <a:cs typeface="+mn-cs"/>
                        </a:rPr>
                        <a:t>Public–private partnership</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PSCBC          </a:t>
                      </a:r>
                      <a:r>
                        <a:rPr lang="en-ZA" sz="1100" b="1" kern="1200" dirty="0">
                          <a:solidFill>
                            <a:schemeClr val="tx1"/>
                          </a:solidFill>
                          <a:effectLst/>
                          <a:latin typeface="Gill Sans MT" panose="020B0502020104020203" pitchFamily="34" charset="0"/>
                          <a:ea typeface="+mn-ea"/>
                          <a:cs typeface="+mn-cs"/>
                        </a:rPr>
                        <a:t>Public Service Coordinating Bargaining Council</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RETOSA       </a:t>
                      </a:r>
                      <a:r>
                        <a:rPr lang="en-ZA" sz="1100" b="1" kern="1200" dirty="0">
                          <a:solidFill>
                            <a:schemeClr val="tx1"/>
                          </a:solidFill>
                          <a:effectLst/>
                          <a:latin typeface="Gill Sans MT" panose="020B0502020104020203" pitchFamily="34" charset="0"/>
                          <a:ea typeface="+mn-ea"/>
                          <a:cs typeface="+mn-cs"/>
                        </a:rPr>
                        <a:t>Regional Tourism Organisation of Southern Africa</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RoD               </a:t>
                      </a:r>
                      <a:r>
                        <a:rPr lang="en-ZA" sz="1100" b="1" kern="1200" dirty="0">
                          <a:solidFill>
                            <a:schemeClr val="tx1"/>
                          </a:solidFill>
                          <a:effectLst/>
                          <a:latin typeface="Gill Sans MT" panose="020B0502020104020203" pitchFamily="34" charset="0"/>
                          <a:ea typeface="+mn-ea"/>
                          <a:cs typeface="+mn-cs"/>
                        </a:rPr>
                        <a:t>Record of Decision</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RTMC           </a:t>
                      </a:r>
                      <a:r>
                        <a:rPr lang="en-ZA" sz="1100" b="1" kern="1200" dirty="0">
                          <a:solidFill>
                            <a:schemeClr val="tx1"/>
                          </a:solidFill>
                          <a:effectLst/>
                          <a:latin typeface="Gill Sans MT" panose="020B0502020104020203" pitchFamily="34" charset="0"/>
                          <a:ea typeface="+mn-ea"/>
                          <a:cs typeface="+mn-cs"/>
                        </a:rPr>
                        <a:t>Road Traffic Management Corporation </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SA                 </a:t>
                      </a:r>
                      <a:r>
                        <a:rPr lang="en-ZA" sz="1100" b="1" kern="1200" dirty="0">
                          <a:solidFill>
                            <a:schemeClr val="tx1"/>
                          </a:solidFill>
                          <a:effectLst/>
                          <a:latin typeface="Gill Sans MT" panose="020B0502020104020203" pitchFamily="34" charset="0"/>
                          <a:ea typeface="+mn-ea"/>
                          <a:cs typeface="+mn-cs"/>
                        </a:rPr>
                        <a:t>South Africa</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dirty="0">
                          <a:solidFill>
                            <a:schemeClr val="tx1"/>
                          </a:solidFill>
                          <a:effectLst/>
                          <a:latin typeface="Gill Sans MT" panose="020B0502020104020203" pitchFamily="34" charset="0"/>
                          <a:ea typeface="+mn-ea"/>
                          <a:cs typeface="+mn-cs"/>
                        </a:rPr>
                        <a:t>SACU           Southern African Customs Union</a:t>
                      </a:r>
                    </a:p>
                    <a:p>
                      <a:pPr marL="914400" indent="-914400" algn="just" defTabSz="914400" rtl="0" eaLnBrk="1" fontAlgn="base" latinLnBrk="0" hangingPunct="1">
                        <a:lnSpc>
                          <a:spcPct val="115000"/>
                        </a:lnSpc>
                        <a:spcAft>
                          <a:spcPts val="0"/>
                        </a:spcAft>
                      </a:pPr>
                      <a:r>
                        <a:rPr lang="en-ZA" sz="1100" b="1" kern="1200" noProof="0" dirty="0">
                          <a:solidFill>
                            <a:schemeClr val="tx1"/>
                          </a:solidFill>
                          <a:effectLst/>
                          <a:latin typeface="Gill Sans MT" panose="020B0502020104020203" pitchFamily="34" charset="0"/>
                          <a:ea typeface="+mn-ea"/>
                          <a:cs typeface="+mn-cs"/>
                        </a:rPr>
                        <a:t>SADC           </a:t>
                      </a:r>
                      <a:r>
                        <a:rPr lang="en-ZA" sz="1100" b="1" kern="1200" dirty="0">
                          <a:solidFill>
                            <a:schemeClr val="tx1"/>
                          </a:solidFill>
                          <a:effectLst/>
                          <a:latin typeface="Gill Sans MT" panose="020B0502020104020203" pitchFamily="34" charset="0"/>
                          <a:ea typeface="+mn-ea"/>
                          <a:cs typeface="+mn-cs"/>
                        </a:rPr>
                        <a:t>Southern African Development Community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100" b="1" kern="1200" dirty="0">
                          <a:solidFill>
                            <a:schemeClr val="tx1"/>
                          </a:solidFill>
                          <a:effectLst/>
                          <a:latin typeface="Gill Sans MT" panose="020B0502020104020203" pitchFamily="34" charset="0"/>
                          <a:ea typeface="+mn-ea"/>
                          <a:cs typeface="+mn-cs"/>
                        </a:rPr>
                        <a:t>SALGA         </a:t>
                      </a:r>
                      <a:r>
                        <a:rPr lang="en-US" sz="1100" b="1" kern="1200" dirty="0">
                          <a:solidFill>
                            <a:schemeClr val="tx1"/>
                          </a:solidFill>
                          <a:effectLst/>
                          <a:latin typeface="Gill Sans MT" panose="020B0502020104020203" pitchFamily="34" charset="0"/>
                          <a:ea typeface="+mn-ea"/>
                          <a:cs typeface="+mn-cs"/>
                        </a:rPr>
                        <a:t>South African Local Government Association</a:t>
                      </a:r>
                      <a:endParaRPr lang="en-ZA" sz="1100" b="1" kern="1200" dirty="0">
                        <a:solidFill>
                          <a:schemeClr val="tx1"/>
                        </a:solidFill>
                        <a:effectLst/>
                        <a:latin typeface="Gill Sans MT" panose="020B0502020104020203" pitchFamily="34" charset="0"/>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SA Chefs	South African Chefs Association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noProof="0" dirty="0">
                          <a:solidFill>
                            <a:schemeClr val="tx1"/>
                          </a:solidFill>
                          <a:effectLst/>
                          <a:latin typeface="Gill Sans MT" panose="020B0502020104020203" pitchFamily="34" charset="0"/>
                          <a:ea typeface="+mn-ea"/>
                          <a:cs typeface="+mn-cs"/>
                        </a:rPr>
                        <a:t>SANRAL </a:t>
                      </a:r>
                      <a:r>
                        <a:rPr lang="en-ZA" sz="1200" b="1" kern="1200" dirty="0">
                          <a:solidFill>
                            <a:schemeClr val="tx1"/>
                          </a:solidFill>
                          <a:effectLst/>
                          <a:latin typeface="Gill Sans MT" panose="020B0502020104020203" pitchFamily="34" charset="0"/>
                          <a:ea typeface="+mn-ea"/>
                          <a:cs typeface="+mn-cs"/>
                        </a:rPr>
                        <a:t>South African National Roads Agency Limited</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noProof="0" dirty="0">
                          <a:solidFill>
                            <a:schemeClr val="tx1"/>
                          </a:solidFill>
                          <a:effectLst/>
                          <a:latin typeface="Gill Sans MT" panose="020B0502020104020203" pitchFamily="34" charset="0"/>
                          <a:ea typeface="+mn-ea"/>
                          <a:cs typeface="+mn-cs"/>
                        </a:rPr>
                        <a:t>SANS           </a:t>
                      </a:r>
                      <a:r>
                        <a:rPr lang="en-ZA" sz="1200" b="1" kern="1200" dirty="0">
                          <a:solidFill>
                            <a:schemeClr val="tx1"/>
                          </a:solidFill>
                          <a:effectLst/>
                          <a:latin typeface="Gill Sans MT" panose="020B0502020104020203" pitchFamily="34" charset="0"/>
                          <a:ea typeface="+mn-ea"/>
                          <a:cs typeface="+mn-cs"/>
                        </a:rPr>
                        <a:t>South African National Standard</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SANParks	</a:t>
                      </a:r>
                      <a:r>
                        <a:rPr lang="en-US" sz="1200" b="1" kern="1200" dirty="0">
                          <a:solidFill>
                            <a:schemeClr val="tx1"/>
                          </a:solidFill>
                          <a:effectLst/>
                          <a:latin typeface="Gill Sans MT" panose="020B0502020104020203" pitchFamily="34" charset="0"/>
                          <a:ea typeface="+mn-ea"/>
                          <a:cs typeface="+mn-cs"/>
                        </a:rPr>
                        <a:t>South African National Parks</a:t>
                      </a:r>
                      <a:endParaRPr lang="en-ZA" sz="1200" b="1" kern="1200" dirty="0">
                        <a:solidFill>
                          <a:schemeClr val="tx1"/>
                        </a:solidFill>
                        <a:effectLst/>
                        <a:latin typeface="Gill Sans MT" panose="020B0502020104020203" pitchFamily="34" charset="0"/>
                        <a:ea typeface="+mn-ea"/>
                        <a:cs typeface="+mn-cs"/>
                      </a:endParaRP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noProof="0" dirty="0">
                          <a:solidFill>
                            <a:schemeClr val="tx1"/>
                          </a:solidFill>
                          <a:effectLst/>
                          <a:latin typeface="Gill Sans MT" panose="020B0502020104020203" pitchFamily="34" charset="0"/>
                          <a:ea typeface="+mn-ea"/>
                          <a:cs typeface="+mn-cs"/>
                        </a:rPr>
                        <a:t>SAPS            </a:t>
                      </a:r>
                      <a:r>
                        <a:rPr lang="en-ZA" sz="1200" b="1" kern="1200" dirty="0">
                          <a:solidFill>
                            <a:schemeClr val="tx1"/>
                          </a:solidFill>
                          <a:effectLst/>
                          <a:latin typeface="Gill Sans MT" panose="020B0502020104020203" pitchFamily="34" charset="0"/>
                          <a:ea typeface="+mn-ea"/>
                          <a:cs typeface="+mn-cs"/>
                        </a:rPr>
                        <a:t>South African Police Service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SARB	South African Reserve Bank</a:t>
                      </a:r>
                    </a:p>
                    <a:p>
                      <a:pPr marL="914400" indent="-914400" algn="just" defTabSz="914400" rtl="0" eaLnBrk="1" fontAlgn="base" latinLnBrk="0" hangingPunct="1">
                        <a:lnSpc>
                          <a:spcPct val="115000"/>
                        </a:lnSpc>
                        <a:spcAft>
                          <a:spcPts val="0"/>
                        </a:spcAft>
                      </a:pPr>
                      <a:r>
                        <a:rPr lang="en-ZA" sz="1200" b="1" kern="1200" noProof="0" dirty="0">
                          <a:solidFill>
                            <a:schemeClr val="tx1"/>
                          </a:solidFill>
                          <a:effectLst/>
                          <a:latin typeface="Gill Sans MT" panose="020B0502020104020203" pitchFamily="34" charset="0"/>
                          <a:ea typeface="+mn-ea"/>
                          <a:cs typeface="+mn-cs"/>
                        </a:rPr>
                        <a:t>SA Tourism  </a:t>
                      </a:r>
                      <a:r>
                        <a:rPr lang="en-ZA" sz="1200" b="1" kern="1200" dirty="0">
                          <a:solidFill>
                            <a:schemeClr val="tx1"/>
                          </a:solidFill>
                          <a:effectLst/>
                          <a:latin typeface="Gill Sans MT" panose="020B0502020104020203" pitchFamily="34" charset="0"/>
                          <a:ea typeface="+mn-ea"/>
                          <a:cs typeface="+mn-cs"/>
                        </a:rPr>
                        <a:t>South African Tourism</a:t>
                      </a:r>
                    </a:p>
                    <a:p>
                      <a:pPr marL="914400" indent="-914400" algn="just" defTabSz="914400" rtl="0" eaLnBrk="1" fontAlgn="base" latinLnBrk="0" hangingPunct="1">
                        <a:lnSpc>
                          <a:spcPct val="115000"/>
                        </a:lnSpc>
                        <a:spcAft>
                          <a:spcPts val="0"/>
                        </a:spcAft>
                      </a:pPr>
                      <a:r>
                        <a:rPr lang="en-ZA" sz="1200" b="1" kern="1200" noProof="0" dirty="0">
                          <a:solidFill>
                            <a:schemeClr val="tx1"/>
                          </a:solidFill>
                          <a:effectLst/>
                          <a:latin typeface="Gill Sans MT" panose="020B0502020104020203" pitchFamily="34" charset="0"/>
                          <a:ea typeface="+mn-ea"/>
                          <a:cs typeface="+mn-cs"/>
                        </a:rPr>
                        <a:t>SATSA  </a:t>
                      </a:r>
                      <a:r>
                        <a:rPr lang="en-ZA" sz="1200" b="1" kern="1200" dirty="0">
                          <a:solidFill>
                            <a:schemeClr val="tx1"/>
                          </a:solidFill>
                          <a:effectLst/>
                          <a:latin typeface="Gill Sans MT" panose="020B0502020104020203" pitchFamily="34" charset="0"/>
                          <a:ea typeface="+mn-ea"/>
                          <a:cs typeface="+mn-cs"/>
                        </a:rPr>
                        <a:t>Southern Africa Tourism Services   Association</a:t>
                      </a:r>
                    </a:p>
                    <a:p>
                      <a:pPr marL="914400" indent="-914400" algn="just" defTabSz="914400" rtl="0" eaLnBrk="1" fontAlgn="base" latinLnBrk="0" hangingPunct="1">
                        <a:lnSpc>
                          <a:spcPct val="115000"/>
                        </a:lnSpc>
                        <a:spcAft>
                          <a:spcPts val="0"/>
                        </a:spcAft>
                      </a:pPr>
                      <a:r>
                        <a:rPr lang="en-ZA" sz="1200" b="1" kern="1200" noProof="0" dirty="0">
                          <a:solidFill>
                            <a:schemeClr val="tx1"/>
                          </a:solidFill>
                          <a:effectLst/>
                          <a:latin typeface="Gill Sans MT" panose="020B0502020104020203" pitchFamily="34" charset="0"/>
                          <a:ea typeface="+mn-ea"/>
                          <a:cs typeface="+mn-cs"/>
                        </a:rPr>
                        <a:t>SCM              </a:t>
                      </a:r>
                      <a:r>
                        <a:rPr lang="en-ZA" sz="1200" b="1" kern="1200" dirty="0">
                          <a:solidFill>
                            <a:schemeClr val="tx1"/>
                          </a:solidFill>
                          <a:effectLst/>
                          <a:latin typeface="Gill Sans MT" panose="020B0502020104020203" pitchFamily="34" charset="0"/>
                          <a:ea typeface="+mn-ea"/>
                          <a:cs typeface="+mn-cs"/>
                        </a:rPr>
                        <a:t>Supply Chain Management</a:t>
                      </a:r>
                    </a:p>
                    <a:p>
                      <a:pPr marL="914400" indent="-914400" algn="l" defTabSz="914400" rtl="0" eaLnBrk="1" fontAlgn="base" latinLnBrk="0" hangingPunct="1">
                        <a:lnSpc>
                          <a:spcPct val="115000"/>
                        </a:lnSpc>
                        <a:spcAft>
                          <a:spcPts val="0"/>
                        </a:spcAft>
                      </a:pPr>
                      <a:r>
                        <a:rPr lang="en-ZA" sz="1200" b="1" kern="1200" noProof="0" dirty="0">
                          <a:solidFill>
                            <a:schemeClr val="tx1"/>
                          </a:solidFill>
                          <a:effectLst/>
                          <a:latin typeface="Gill Sans MT" panose="020B0502020104020203" pitchFamily="34" charset="0"/>
                          <a:ea typeface="+mn-ea"/>
                          <a:cs typeface="+mn-cs"/>
                        </a:rPr>
                        <a:t>SCOPA         Standing Committee on Public Accounts</a:t>
                      </a:r>
                    </a:p>
                    <a:p>
                      <a:pPr marL="914400" indent="-914400" algn="just" defTabSz="914400" rtl="0" eaLnBrk="1" fontAlgn="base" latinLnBrk="0" hangingPunct="1">
                        <a:lnSpc>
                          <a:spcPct val="115000"/>
                        </a:lnSpc>
                        <a:spcAft>
                          <a:spcPts val="0"/>
                        </a:spcAft>
                      </a:pPr>
                      <a:r>
                        <a:rPr lang="en-ZA" sz="1200" b="1" kern="1200" noProof="0" dirty="0">
                          <a:solidFill>
                            <a:schemeClr val="tx1"/>
                          </a:solidFill>
                          <a:effectLst/>
                          <a:latin typeface="Gill Sans MT" panose="020B0502020104020203" pitchFamily="34" charset="0"/>
                          <a:ea typeface="+mn-ea"/>
                          <a:cs typeface="+mn-cs"/>
                        </a:rPr>
                        <a:t>SDIP</a:t>
                      </a:r>
                      <a:r>
                        <a:rPr lang="en-ZA" sz="1200" b="1" kern="1200" baseline="0" noProof="0" dirty="0">
                          <a:solidFill>
                            <a:schemeClr val="tx1"/>
                          </a:solidFill>
                          <a:effectLst/>
                          <a:latin typeface="Gill Sans MT" panose="020B0502020104020203" pitchFamily="34" charset="0"/>
                          <a:ea typeface="+mn-ea"/>
                          <a:cs typeface="+mn-cs"/>
                        </a:rPr>
                        <a:t>             </a:t>
                      </a:r>
                      <a:r>
                        <a:rPr lang="en-ZA" sz="1200" b="1" kern="1200" dirty="0">
                          <a:solidFill>
                            <a:schemeClr val="tx1"/>
                          </a:solidFill>
                          <a:effectLst/>
                          <a:latin typeface="Gill Sans MT" panose="020B0502020104020203" pitchFamily="34" charset="0"/>
                          <a:ea typeface="+mn-ea"/>
                          <a:cs typeface="+mn-cs"/>
                        </a:rPr>
                        <a:t>Service Delivery Improvement Plan</a:t>
                      </a:r>
                    </a:p>
                    <a:p>
                      <a:pPr marL="914400" indent="-914400" algn="just" defTabSz="914400" rtl="0" eaLnBrk="1" fontAlgn="base" latinLnBrk="0" hangingPunct="1">
                        <a:lnSpc>
                          <a:spcPct val="115000"/>
                        </a:lnSpc>
                        <a:spcAft>
                          <a:spcPts val="0"/>
                        </a:spcAft>
                      </a:pPr>
                      <a:r>
                        <a:rPr lang="en-ZA" sz="1200" b="1" kern="1200" noProof="0" dirty="0">
                          <a:solidFill>
                            <a:schemeClr val="tx1"/>
                          </a:solidFill>
                          <a:effectLst/>
                          <a:latin typeface="Gill Sans MT" panose="020B0502020104020203" pitchFamily="34" charset="0"/>
                          <a:ea typeface="+mn-ea"/>
                          <a:cs typeface="+mn-cs"/>
                        </a:rPr>
                        <a:t>SEDA            </a:t>
                      </a:r>
                      <a:r>
                        <a:rPr lang="en-ZA" sz="1200" b="1" kern="1200" dirty="0">
                          <a:solidFill>
                            <a:schemeClr val="tx1"/>
                          </a:solidFill>
                          <a:effectLst/>
                          <a:latin typeface="Gill Sans MT" panose="020B0502020104020203" pitchFamily="34" charset="0"/>
                          <a:ea typeface="+mn-ea"/>
                          <a:cs typeface="+mn-cs"/>
                        </a:rPr>
                        <a:t>Small Enterprise Development Agency</a:t>
                      </a:r>
                    </a:p>
                    <a:p>
                      <a:pPr marL="914400" indent="-914400" algn="l" defTabSz="914400" rtl="0" eaLnBrk="1" fontAlgn="base" latinLnBrk="0" hangingPunct="1">
                        <a:lnSpc>
                          <a:spcPct val="115000"/>
                        </a:lnSpc>
                        <a:spcAft>
                          <a:spcPts val="0"/>
                        </a:spcAft>
                      </a:pPr>
                      <a:r>
                        <a:rPr lang="en-ZA" sz="1200" b="1" kern="1200" noProof="0" dirty="0">
                          <a:solidFill>
                            <a:schemeClr val="tx1"/>
                          </a:solidFill>
                          <a:effectLst/>
                          <a:latin typeface="Gill Sans MT" panose="020B0502020104020203" pitchFamily="34" charset="0"/>
                          <a:ea typeface="+mn-ea"/>
                          <a:cs typeface="+mn-cs"/>
                        </a:rPr>
                        <a:t>SIPDM          </a:t>
                      </a:r>
                      <a:r>
                        <a:rPr lang="en-ZA" sz="1200" b="1" kern="1200" dirty="0">
                          <a:solidFill>
                            <a:schemeClr val="tx1"/>
                          </a:solidFill>
                          <a:effectLst/>
                          <a:latin typeface="Gill Sans MT" panose="020B0502020104020203" pitchFamily="34" charset="0"/>
                          <a:ea typeface="+mn-ea"/>
                          <a:cs typeface="+mn-cs"/>
                        </a:rPr>
                        <a:t>Standard for Infrastructure  Procurement and Delivery Management</a:t>
                      </a:r>
                      <a:endParaRPr lang="en-ZA" sz="1200" b="1" kern="1200" noProof="0" dirty="0">
                        <a:solidFill>
                          <a:schemeClr val="tx1"/>
                        </a:solidFill>
                        <a:effectLst/>
                        <a:latin typeface="Gill Sans MT" panose="020B0502020104020203" pitchFamily="34" charset="0"/>
                        <a:ea typeface="+mn-ea"/>
                        <a:cs typeface="+mn-cs"/>
                      </a:endParaRPr>
                    </a:p>
                    <a:p>
                      <a:pPr marL="914400" marR="0" indent="-914400" algn="just" defTabSz="914400" rtl="0" eaLnBrk="1" fontAlgn="base" latinLnBrk="0" hangingPunct="1">
                        <a:lnSpc>
                          <a:spcPct val="115000"/>
                        </a:lnSpc>
                        <a:spcBef>
                          <a:spcPts val="0"/>
                        </a:spcBef>
                        <a:spcAft>
                          <a:spcPts val="0"/>
                        </a:spcAft>
                        <a:buClrTx/>
                        <a:buSzTx/>
                        <a:buFontTx/>
                        <a:buNone/>
                        <a:tabLst/>
                        <a:defRPr/>
                      </a:pPr>
                      <a:r>
                        <a:rPr lang="en-ZA" sz="1200" b="1" kern="1200" noProof="0" dirty="0">
                          <a:solidFill>
                            <a:schemeClr val="tx1"/>
                          </a:solidFill>
                          <a:effectLst/>
                          <a:latin typeface="Gill Sans MT" panose="020B0502020104020203" pitchFamily="34" charset="0"/>
                          <a:ea typeface="+mn-ea"/>
                          <a:cs typeface="+mn-cs"/>
                        </a:rPr>
                        <a:t>SKA</a:t>
                      </a:r>
                      <a:r>
                        <a:rPr lang="en-ZA" sz="1200" b="1" kern="1200" baseline="0" noProof="0" dirty="0">
                          <a:solidFill>
                            <a:schemeClr val="tx1"/>
                          </a:solidFill>
                          <a:effectLst/>
                          <a:latin typeface="Gill Sans MT" panose="020B0502020104020203" pitchFamily="34" charset="0"/>
                          <a:ea typeface="+mn-ea"/>
                          <a:cs typeface="+mn-cs"/>
                        </a:rPr>
                        <a:t>               </a:t>
                      </a:r>
                      <a:r>
                        <a:rPr lang="en-ZA" sz="1200" b="1" kern="1200" dirty="0">
                          <a:solidFill>
                            <a:schemeClr val="tx1"/>
                          </a:solidFill>
                          <a:effectLst/>
                          <a:latin typeface="Gill Sans MT" panose="020B0502020104020203" pitchFamily="34" charset="0"/>
                          <a:ea typeface="+mn-ea"/>
                          <a:cs typeface="+mn-cs"/>
                        </a:rPr>
                        <a:t>Square Kilometre Array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SLA	 Service Level Agreement</a:t>
                      </a:r>
                    </a:p>
                    <a:p>
                      <a:pPr marL="914400" marR="0" indent="-914400" algn="just" defTabSz="914400" rtl="0" eaLnBrk="1" fontAlgn="base" latinLnBrk="0" hangingPunct="1">
                        <a:lnSpc>
                          <a:spcPct val="115000"/>
                        </a:lnSpc>
                        <a:spcBef>
                          <a:spcPts val="0"/>
                        </a:spcBef>
                        <a:spcAft>
                          <a:spcPts val="0"/>
                        </a:spcAft>
                        <a:buClrTx/>
                        <a:buSzTx/>
                        <a:buFontTx/>
                        <a:buNone/>
                        <a:tabLst/>
                        <a:defRPr/>
                      </a:pPr>
                      <a:r>
                        <a:rPr lang="en-ZA" sz="1200" b="1" kern="1200" noProof="0" dirty="0">
                          <a:solidFill>
                            <a:schemeClr val="tx1"/>
                          </a:solidFill>
                          <a:effectLst/>
                          <a:latin typeface="Gill Sans MT" panose="020B0502020104020203" pitchFamily="34" charset="0"/>
                          <a:ea typeface="+mn-ea"/>
                          <a:cs typeface="+mn-cs"/>
                        </a:rPr>
                        <a:t>SMMMEs       </a:t>
                      </a:r>
                      <a:r>
                        <a:rPr lang="en-ZA" sz="1200" b="1" kern="1200" dirty="0">
                          <a:solidFill>
                            <a:schemeClr val="tx1"/>
                          </a:solidFill>
                          <a:effectLst/>
                          <a:latin typeface="Gill Sans MT" panose="020B0502020104020203" pitchFamily="34" charset="0"/>
                          <a:ea typeface="+mn-ea"/>
                          <a:cs typeface="+mn-cs"/>
                        </a:rPr>
                        <a:t>Small, medium and micro-enterprises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SMS               Senior Management Services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SONA	 State of the Nation Address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SP         </a:t>
                      </a:r>
                      <a:r>
                        <a:rPr lang="en-ZA" sz="1200" b="1" kern="1200" baseline="0" dirty="0">
                          <a:solidFill>
                            <a:schemeClr val="tx1"/>
                          </a:solidFill>
                          <a:effectLst/>
                          <a:latin typeface="Gill Sans MT" panose="020B0502020104020203" pitchFamily="34" charset="0"/>
                          <a:ea typeface="+mn-ea"/>
                          <a:cs typeface="+mn-cs"/>
                        </a:rPr>
                        <a:t>         </a:t>
                      </a:r>
                      <a:r>
                        <a:rPr lang="en-ZA" sz="1200" b="1" kern="1200" dirty="0">
                          <a:solidFill>
                            <a:schemeClr val="tx1"/>
                          </a:solidFill>
                          <a:effectLst/>
                          <a:latin typeface="Gill Sans MT" panose="020B0502020104020203" pitchFamily="34" charset="0"/>
                          <a:ea typeface="+mn-ea"/>
                          <a:cs typeface="+mn-cs"/>
                        </a:rPr>
                        <a:t>Strategic Plan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27442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5991226"/>
            <a:ext cx="2683717"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51</a:t>
            </a:fld>
            <a:endParaRPr lang="en-ZA" sz="1000" dirty="0">
              <a:latin typeface="Gill Sans MT" panose="020B0502020104020203" pitchFamily="34" charset="0"/>
              <a:cs typeface="Arial" panose="020B0604020202020204" pitchFamily="34" charset="0"/>
            </a:endParaRPr>
          </a:p>
        </p:txBody>
      </p:sp>
      <p:sp>
        <p:nvSpPr>
          <p:cNvPr id="4" name="Title 3"/>
          <p:cNvSpPr>
            <a:spLocks noGrp="1"/>
          </p:cNvSpPr>
          <p:nvPr>
            <p:ph type="title"/>
          </p:nvPr>
        </p:nvSpPr>
        <p:spPr>
          <a:xfrm>
            <a:off x="373223" y="197175"/>
            <a:ext cx="8408311" cy="298903"/>
          </a:xfrm>
          <a:solidFill>
            <a:srgbClr val="F8CBAD"/>
          </a:solidFill>
        </p:spPr>
        <p:txBody>
          <a:bodyPr>
            <a:noAutofit/>
          </a:bodyPr>
          <a:lstStyle/>
          <a:p>
            <a:pPr algn="ctr"/>
            <a:r>
              <a:rPr lang="en-ZA" sz="2000" dirty="0">
                <a:solidFill>
                  <a:srgbClr val="ED7D31"/>
                </a:solidFill>
              </a:rPr>
              <a:t>LIST OF ACRONYMS AND ABBREVIATIONS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7454185"/>
              </p:ext>
            </p:extLst>
          </p:nvPr>
        </p:nvGraphicFramePr>
        <p:xfrm>
          <a:off x="373223" y="577160"/>
          <a:ext cx="8408311" cy="5095240"/>
        </p:xfrm>
        <a:graphic>
          <a:graphicData uri="http://schemas.openxmlformats.org/drawingml/2006/table">
            <a:tbl>
              <a:tblPr firstRow="1" bandRow="1">
                <a:tableStyleId>{F5AB1C69-6EDB-4FF4-983F-18BD219EF322}</a:tableStyleId>
              </a:tblPr>
              <a:tblGrid>
                <a:gridCol w="4545006">
                  <a:extLst>
                    <a:ext uri="{9D8B030D-6E8A-4147-A177-3AD203B41FA5}">
                      <a16:colId xmlns:a16="http://schemas.microsoft.com/office/drawing/2014/main" val="20000"/>
                    </a:ext>
                  </a:extLst>
                </a:gridCol>
                <a:gridCol w="3863305">
                  <a:extLst>
                    <a:ext uri="{9D8B030D-6E8A-4147-A177-3AD203B41FA5}">
                      <a16:colId xmlns:a16="http://schemas.microsoft.com/office/drawing/2014/main" val="20001"/>
                    </a:ext>
                  </a:extLst>
                </a:gridCol>
              </a:tblGrid>
              <a:tr h="5059017">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StatsSA         Statistics South Africa</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SRI                 Social Responsibility Implementation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STR                State of Tourism Report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TBCSA           Tourism Business Council of South Africa</a:t>
                      </a:r>
                    </a:p>
                    <a:p>
                      <a:r>
                        <a:rPr lang="en-ZA" sz="1200" b="1" kern="1200" dirty="0">
                          <a:solidFill>
                            <a:schemeClr val="tx1"/>
                          </a:solidFill>
                          <a:effectLst/>
                          <a:latin typeface="Gill Sans MT" panose="020B0502020104020203" pitchFamily="34" charset="0"/>
                          <a:ea typeface="+mn-ea"/>
                          <a:cs typeface="+mn-cs"/>
                        </a:rPr>
                        <a:t>TDDS             Total Domestic Direct Spend</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TEF                Tourism Equity Fund</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TEP                Tourism Enterprise Partnership</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TGSP             Tourism Grading Support Programme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THRD            Tourism Human Resource Development </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TIA	 Technology Innovation Agency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TOMSA         Tourism Marketing South Africa</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ToR                Terms of Reference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TSA               Tourism Satellite Account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TRF               Tourism Relief Fund</a:t>
                      </a:r>
                    </a:p>
                    <a:p>
                      <a:pPr marL="914400" marR="0" lvl="0" indent="-914400" algn="l"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TSHRD         Tourism Sector Human Resource Development</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the dti           Department of Trade and Industry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TTF               Tourism Transformation Fund</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TTFDS          Total Tourist Foreign Direct Spend</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UA                Universal Access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UAE              United Arab Emirates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UK                United Kingdom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UN                United Nations</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UNISA          University of South Africa</a:t>
                      </a:r>
                    </a:p>
                    <a:p>
                      <a:pPr marL="914400" marR="0" lvl="0" indent="-914400" algn="l"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UNWTO       United Nations World Tourism Organization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USA            United States of America</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VIC              Visitor Information Centre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WEF            World Economic Forum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WfT             Working for Tourism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WHS           World Heritage Site</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WSP            Workplan Skills Plan</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WiT             Women in Tourism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lang="en-ZA" sz="1200" b="1" kern="1200" dirty="0">
                          <a:solidFill>
                            <a:schemeClr val="tx1"/>
                          </a:solidFill>
                          <a:effectLst/>
                          <a:latin typeface="Gill Sans MT" panose="020B0502020104020203" pitchFamily="34" charset="0"/>
                          <a:ea typeface="+mn-ea"/>
                          <a:cs typeface="+mn-cs"/>
                        </a:rPr>
                        <a:t>WTTC         World Travel and Tourism Council</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61636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52</a:t>
            </a:fld>
            <a:endParaRPr lang="en-ZA" sz="900" dirty="0">
              <a:latin typeface="Gill Sans MT" panose="020B0502020104020203" pitchFamily="34" charset="0"/>
              <a:cs typeface="Arial" panose="020B0604020202020204" pitchFamily="34" charset="0"/>
            </a:endParaRPr>
          </a:p>
        </p:txBody>
      </p:sp>
      <p:sp>
        <p:nvSpPr>
          <p:cNvPr id="6" name="Content Placeholder 6"/>
          <p:cNvSpPr txBox="1">
            <a:spLocks/>
          </p:cNvSpPr>
          <p:nvPr/>
        </p:nvSpPr>
        <p:spPr bwMode="auto">
          <a:xfrm>
            <a:off x="1334278" y="2007829"/>
            <a:ext cx="6153537" cy="1752408"/>
          </a:xfrm>
          <a:prstGeom prst="rect">
            <a:avLst/>
          </a:prstGeom>
          <a:solidFill>
            <a:srgbClr val="F8CBAD"/>
          </a:solidFill>
          <a:ln>
            <a:noFill/>
          </a:ln>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lgn="ctr">
              <a:buFont typeface="Arial" panose="020B0604020202020204" pitchFamily="34" charset="0"/>
              <a:buNone/>
            </a:pPr>
            <a:r>
              <a:rPr lang="en-US" sz="7200" b="1" dirty="0">
                <a:solidFill>
                  <a:srgbClr val="ED7D31"/>
                </a:solidFill>
                <a:latin typeface="Gill Sans MT" panose="020B0502020104020203" pitchFamily="34" charset="0"/>
              </a:rPr>
              <a:t>Thank You</a:t>
            </a:r>
          </a:p>
        </p:txBody>
      </p:sp>
      <p:sp>
        <p:nvSpPr>
          <p:cNvPr id="5" name="Footer Placeholder 1"/>
          <p:cNvSpPr>
            <a:spLocks noGrp="1"/>
          </p:cNvSpPr>
          <p:nvPr>
            <p:ph type="ftr" sz="quarter" idx="11"/>
          </p:nvPr>
        </p:nvSpPr>
        <p:spPr>
          <a:xfrm>
            <a:off x="660400" y="5991226"/>
            <a:ext cx="2670629"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76942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6" name="Title 1"/>
          <p:cNvSpPr>
            <a:spLocks noGrp="1"/>
          </p:cNvSpPr>
          <p:nvPr>
            <p:ph type="title"/>
          </p:nvPr>
        </p:nvSpPr>
        <p:spPr>
          <a:xfrm>
            <a:off x="660400" y="381000"/>
            <a:ext cx="8026400" cy="381000"/>
          </a:xfrm>
          <a:solidFill>
            <a:schemeClr val="accent2">
              <a:lumMod val="40000"/>
              <a:lumOff val="60000"/>
            </a:schemeClr>
          </a:solidFill>
        </p:spPr>
        <p:txBody>
          <a:bodyPr rtlCol="0">
            <a:noAutofit/>
          </a:bodyPr>
          <a:lstStyle/>
          <a:p>
            <a:pPr algn="ctr">
              <a:defRPr/>
            </a:pPr>
            <a:r>
              <a:rPr lang="en-US" sz="2400" dirty="0">
                <a:solidFill>
                  <a:srgbClr val="ED7D31"/>
                </a:solidFill>
              </a:rPr>
              <a:t>BRANCHES’ ANNUAL PERFORMANCE OVERVIEW </a:t>
            </a:r>
          </a:p>
        </p:txBody>
      </p:sp>
      <p:sp>
        <p:nvSpPr>
          <p:cNvPr id="7" name="Footer Placeholder 1"/>
          <p:cNvSpPr>
            <a:spLocks noGrp="1"/>
          </p:cNvSpPr>
          <p:nvPr>
            <p:ph type="ftr" sz="quarter" idx="11"/>
          </p:nvPr>
        </p:nvSpPr>
        <p:spPr>
          <a:xfrm>
            <a:off x="660400" y="5991226"/>
            <a:ext cx="264263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2021-22 Department of Tourism Annual Report</a:t>
            </a:r>
          </a:p>
        </p:txBody>
      </p:sp>
      <p:graphicFrame>
        <p:nvGraphicFramePr>
          <p:cNvPr id="16" name="Chart 1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754428060"/>
              </p:ext>
            </p:extLst>
          </p:nvPr>
        </p:nvGraphicFramePr>
        <p:xfrm>
          <a:off x="749485" y="3345037"/>
          <a:ext cx="3704679" cy="2369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773973123"/>
              </p:ext>
            </p:extLst>
          </p:nvPr>
        </p:nvGraphicFramePr>
        <p:xfrm>
          <a:off x="4818888" y="3268478"/>
          <a:ext cx="3867912" cy="25727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FA65EA8B-6FF2-4FE3-8921-A5422FB1BB1C}"/>
              </a:ext>
            </a:extLst>
          </p:cNvPr>
          <p:cNvGraphicFramePr>
            <a:graphicFrameLocks/>
          </p:cNvGraphicFramePr>
          <p:nvPr>
            <p:extLst>
              <p:ext uri="{D42A27DB-BD31-4B8C-83A1-F6EECF244321}">
                <p14:modId xmlns:p14="http://schemas.microsoft.com/office/powerpoint/2010/main" val="2680288452"/>
              </p:ext>
            </p:extLst>
          </p:nvPr>
        </p:nvGraphicFramePr>
        <p:xfrm>
          <a:off x="4689838" y="838200"/>
          <a:ext cx="3996962" cy="25727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8C4D3318-B9F4-4434-B80B-A50C68D8E854}"/>
              </a:ext>
            </a:extLst>
          </p:cNvPr>
          <p:cNvGraphicFramePr>
            <a:graphicFrameLocks/>
          </p:cNvGraphicFramePr>
          <p:nvPr>
            <p:extLst>
              <p:ext uri="{D42A27DB-BD31-4B8C-83A1-F6EECF244321}">
                <p14:modId xmlns:p14="http://schemas.microsoft.com/office/powerpoint/2010/main" val="1629119164"/>
              </p:ext>
            </p:extLst>
          </p:nvPr>
        </p:nvGraphicFramePr>
        <p:xfrm>
          <a:off x="701313" y="876300"/>
          <a:ext cx="3752850" cy="2552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893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10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Arial Narrow" pitchFamily="34" charset="0"/>
              <a:ea typeface="+mj-ea"/>
              <a:cs typeface="+mj-cs"/>
            </a:endParaRPr>
          </a:p>
        </p:txBody>
      </p:sp>
      <p:sp>
        <p:nvSpPr>
          <p:cNvPr id="6" name="Title 1"/>
          <p:cNvSpPr>
            <a:spLocks noGrp="1"/>
          </p:cNvSpPr>
          <p:nvPr>
            <p:ph type="title"/>
          </p:nvPr>
        </p:nvSpPr>
        <p:spPr>
          <a:xfrm>
            <a:off x="806824" y="328510"/>
            <a:ext cx="7570693" cy="381000"/>
          </a:xfrm>
          <a:solidFill>
            <a:schemeClr val="accent2">
              <a:lumMod val="40000"/>
              <a:lumOff val="60000"/>
            </a:schemeClr>
          </a:solidFill>
        </p:spPr>
        <p:txBody>
          <a:bodyPr rtlCol="0">
            <a:noAutofit/>
          </a:bodyPr>
          <a:lstStyle/>
          <a:p>
            <a:pPr algn="ctr">
              <a:defRPr/>
            </a:pPr>
            <a:r>
              <a:rPr lang="en-US" sz="2400" dirty="0">
                <a:solidFill>
                  <a:srgbClr val="ED7D31"/>
                </a:solidFill>
              </a:rPr>
              <a:t>2021-22 ANNUAL PERFORMANCE OVERVIEW </a:t>
            </a:r>
          </a:p>
        </p:txBody>
      </p:sp>
      <p:sp>
        <p:nvSpPr>
          <p:cNvPr id="7" name="Footer Placeholder 1"/>
          <p:cNvSpPr>
            <a:spLocks noGrp="1"/>
          </p:cNvSpPr>
          <p:nvPr>
            <p:ph type="ftr" sz="quarter" idx="11"/>
          </p:nvPr>
        </p:nvSpPr>
        <p:spPr>
          <a:xfrm>
            <a:off x="806824" y="5991226"/>
            <a:ext cx="257732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a:ln>
                  <a:noFill/>
                </a:ln>
                <a:solidFill>
                  <a:prstClr val="black"/>
                </a:solidFill>
                <a:effectLst/>
                <a:uLnTx/>
                <a:uFillTx/>
                <a:latin typeface="Gill Sans MT" panose="020B0502020104020203" pitchFamily="34" charset="0"/>
                <a:ea typeface="+mn-ea"/>
                <a:cs typeface="+mn-cs"/>
              </a:rPr>
              <a:t>2021-22 Department of Tourism Annual Report</a:t>
            </a:r>
            <a:endParaRPr kumimoji="0" lang="en-ZA" sz="1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graphicFrame>
        <p:nvGraphicFramePr>
          <p:cNvPr id="9" name="Chart 8">
            <a:extLst>
              <a:ext uri="{FF2B5EF4-FFF2-40B4-BE49-F238E27FC236}">
                <a16:creationId xmlns:a16="http://schemas.microsoft.com/office/drawing/2014/main" id="{DF654190-C76D-401E-B6A3-D4F64156C52D}"/>
              </a:ext>
            </a:extLst>
          </p:cNvPr>
          <p:cNvGraphicFramePr>
            <a:graphicFrameLocks/>
          </p:cNvGraphicFramePr>
          <p:nvPr>
            <p:extLst>
              <p:ext uri="{D42A27DB-BD31-4B8C-83A1-F6EECF244321}">
                <p14:modId xmlns:p14="http://schemas.microsoft.com/office/powerpoint/2010/main" val="4152772029"/>
              </p:ext>
            </p:extLst>
          </p:nvPr>
        </p:nvGraphicFramePr>
        <p:xfrm>
          <a:off x="806823" y="867834"/>
          <a:ext cx="7570693" cy="4769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126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smtClean="0">
                <a:latin typeface="Gill Sans MT" panose="020B0502020104020203" pitchFamily="34" charset="0"/>
                <a:cs typeface="Arial" panose="020B0604020202020204" pitchFamily="34" charset="0"/>
              </a:rPr>
              <a:pPr/>
              <a:t>8</a:t>
            </a:fld>
            <a:endParaRPr lang="en-ZA" sz="9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4" name="Rectangle 3"/>
          <p:cNvSpPr/>
          <p:nvPr/>
        </p:nvSpPr>
        <p:spPr>
          <a:xfrm>
            <a:off x="927847" y="1856681"/>
            <a:ext cx="7732059" cy="1323439"/>
          </a:xfrm>
          <a:prstGeom prst="rect">
            <a:avLst/>
          </a:prstGeom>
          <a:solidFill>
            <a:srgbClr val="F8CBAD"/>
          </a:solidFill>
        </p:spPr>
        <p:txBody>
          <a:bodyPr wrap="square">
            <a:spAutoFit/>
          </a:bodyPr>
          <a:lstStyle/>
          <a:p>
            <a:pPr algn="ctr" eaLnBrk="0" hangingPunct="0">
              <a:defRPr/>
            </a:pPr>
            <a:r>
              <a:rPr lang="en-US" sz="4000" b="1" kern="0" dirty="0">
                <a:solidFill>
                  <a:srgbClr val="ED7D31"/>
                </a:solidFill>
                <a:latin typeface="Gill Sans MT" panose="020B0502020104020203" pitchFamily="34" charset="0"/>
              </a:rPr>
              <a:t>3.1	PROGRAMME 1</a:t>
            </a:r>
          </a:p>
          <a:p>
            <a:pPr algn="ctr"/>
            <a:r>
              <a:rPr lang="en-US" sz="4000" b="1" kern="0" dirty="0">
                <a:solidFill>
                  <a:srgbClr val="ED7D31"/>
                </a:solidFill>
                <a:latin typeface="Gill Sans MT" panose="020B0502020104020203" pitchFamily="34" charset="0"/>
              </a:rPr>
              <a:t>CORPORATE MANAGEMENT</a:t>
            </a:r>
            <a:endParaRPr lang="en-ZA" sz="4000" b="1" kern="0" dirty="0">
              <a:solidFill>
                <a:srgbClr val="ED7D31"/>
              </a:solidFill>
              <a:latin typeface="Gill Sans MT" panose="020B0502020104020203" pitchFamily="34" charset="0"/>
            </a:endParaRPr>
          </a:p>
        </p:txBody>
      </p:sp>
      <p:sp>
        <p:nvSpPr>
          <p:cNvPr id="6" name="Footer Placeholder 1"/>
          <p:cNvSpPr>
            <a:spLocks noGrp="1"/>
          </p:cNvSpPr>
          <p:nvPr>
            <p:ph type="ftr" sz="quarter" idx="11"/>
          </p:nvPr>
        </p:nvSpPr>
        <p:spPr>
          <a:xfrm>
            <a:off x="669730" y="5991226"/>
            <a:ext cx="2614645" cy="365125"/>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03395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1000">
                <a:latin typeface="Gill Sans MT" panose="020B0502020104020203" pitchFamily="34" charset="0"/>
                <a:cs typeface="Arial" panose="020B0604020202020204" pitchFamily="34" charset="0"/>
              </a:rPr>
              <a:pPr/>
              <a:t>9</a:t>
            </a:fld>
            <a:endParaRPr lang="en-ZA" sz="1000" dirty="0">
              <a:latin typeface="Gill Sans MT" panose="020B0502020104020203" pitchFamily="34" charset="0"/>
              <a:cs typeface="Arial" panose="020B0604020202020204" pitchFamily="34" charset="0"/>
            </a:endParaRPr>
          </a:p>
        </p:txBody>
      </p:sp>
      <p:sp>
        <p:nvSpPr>
          <p:cNvPr id="17" name="Title 1"/>
          <p:cNvSpPr txBox="1">
            <a:spLocks/>
          </p:cNvSpPr>
          <p:nvPr/>
        </p:nvSpPr>
        <p:spPr bwMode="auto">
          <a:xfrm>
            <a:off x="2269191" y="1025254"/>
            <a:ext cx="502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100" b="1" kern="0" dirty="0">
              <a:solidFill>
                <a:prstClr val="black"/>
              </a:solidFill>
              <a:latin typeface="Arial Narrow" pitchFamily="34" charset="0"/>
            </a:endParaRPr>
          </a:p>
        </p:txBody>
      </p:sp>
      <p:sp>
        <p:nvSpPr>
          <p:cNvPr id="9" name="Title 1"/>
          <p:cNvSpPr txBox="1">
            <a:spLocks noGrp="1"/>
          </p:cNvSpPr>
          <p:nvPr>
            <p:ph idx="1"/>
          </p:nvPr>
        </p:nvSpPr>
        <p:spPr>
          <a:xfrm>
            <a:off x="612559" y="2090357"/>
            <a:ext cx="7794594" cy="1025705"/>
          </a:xfrm>
          <a:prstGeom prst="rect">
            <a:avLst/>
          </a:prstGeom>
          <a:solidFill>
            <a:schemeClr val="accent2">
              <a:lumMod val="40000"/>
              <a:lumOff val="60000"/>
            </a:schemeClr>
          </a:solidFill>
          <a:ln>
            <a:solidFill>
              <a:schemeClr val="accent6">
                <a:lumMod val="75000"/>
              </a:schemeClr>
            </a:solidFill>
          </a:ln>
        </p:spPr>
        <p:txBody>
          <a:bodyPr>
            <a:noAutofit/>
          </a:bodyPr>
          <a:lstStyle/>
          <a:p>
            <a:pPr marL="0" indent="0" algn="ctr">
              <a:buNone/>
              <a:defRPr/>
            </a:pPr>
            <a:r>
              <a:rPr lang="en-US" sz="5400" b="1" dirty="0">
                <a:solidFill>
                  <a:srgbClr val="ED7D31"/>
                </a:solidFill>
                <a:ea typeface="+mj-ea"/>
                <a:cs typeface="+mj-cs"/>
              </a:rPr>
              <a:t> Financial Information</a:t>
            </a:r>
          </a:p>
        </p:txBody>
      </p:sp>
      <p:sp>
        <p:nvSpPr>
          <p:cNvPr id="4" name="Footer Placeholder 3"/>
          <p:cNvSpPr>
            <a:spLocks noGrp="1"/>
          </p:cNvSpPr>
          <p:nvPr>
            <p:ph type="ftr" sz="quarter" idx="11"/>
          </p:nvPr>
        </p:nvSpPr>
        <p:spPr>
          <a:xfrm>
            <a:off x="612559" y="5980986"/>
            <a:ext cx="4933270" cy="273844"/>
          </a:xfrm>
        </p:spPr>
        <p:txBody>
          <a:bodyPr/>
          <a:lstStyle/>
          <a:p>
            <a:pPr>
              <a:defRPr/>
            </a:pPr>
            <a:r>
              <a:rPr lang="en-GB" sz="1000" i="1">
                <a:latin typeface="Gill Sans MT" panose="020B0502020104020203" pitchFamily="34" charset="0"/>
              </a:rPr>
              <a:t>2021-22 Department of Tourism Annual Report</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373065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260</TotalTime>
  <Words>5545</Words>
  <Application>Microsoft Office PowerPoint</Application>
  <PresentationFormat>On-screen Show (4:3)</PresentationFormat>
  <Paragraphs>1127</Paragraphs>
  <Slides>52</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52</vt:i4>
      </vt:variant>
    </vt:vector>
  </HeadingPairs>
  <TitlesOfParts>
    <vt:vector size="63" baseType="lpstr">
      <vt:lpstr>Arial</vt:lpstr>
      <vt:lpstr>Arial Narrow</vt:lpstr>
      <vt:lpstr>Calibri</vt:lpstr>
      <vt:lpstr>Courier New</vt:lpstr>
      <vt:lpstr>Gill Sans MT</vt:lpstr>
      <vt:lpstr>Symbol</vt:lpstr>
      <vt:lpstr>Times New Roman</vt:lpstr>
      <vt:lpstr>Office Theme</vt:lpstr>
      <vt:lpstr>1_Office Theme</vt:lpstr>
      <vt:lpstr>3_Office Theme</vt:lpstr>
      <vt:lpstr>2_Office Theme</vt:lpstr>
      <vt:lpstr>PowerPoint Presentation</vt:lpstr>
      <vt:lpstr>TABLE OF CONTENTS</vt:lpstr>
      <vt:lpstr>DEPARTMENTAL MANDATE</vt:lpstr>
      <vt:lpstr>PowerPoint Presentation</vt:lpstr>
      <vt:lpstr>2021-22 ANNUAL PERFORMANCE OVERVIEW </vt:lpstr>
      <vt:lpstr>BRANCHES’ ANNUAL PERFORMANCE OVERVIEW </vt:lpstr>
      <vt:lpstr>2021-22 ANNUAL PERFORMANCE OVERVIEW </vt:lpstr>
      <vt:lpstr>PowerPoint Presentation</vt:lpstr>
      <vt:lpstr>PowerPoint Presentation</vt:lpstr>
      <vt:lpstr>PowerPoint Presentation</vt:lpstr>
      <vt:lpstr>Budget and Expenditure Review as at 31 March 2022</vt:lpstr>
      <vt:lpstr>Expenditure per Economical Classification as at 31 March 2022</vt:lpstr>
      <vt:lpstr>PowerPoint Presentation</vt:lpstr>
      <vt:lpstr>Auditor-General’s Report</vt:lpstr>
      <vt:lpstr>Areas that requires improvement</vt:lpstr>
      <vt:lpstr>PowerPoint Presentation</vt:lpstr>
      <vt:lpstr> Workforce Representativity as  end of March 2022 </vt:lpstr>
      <vt:lpstr>Employees per Occupational Bands: March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ACRONYMS AND ABBREVIATIONS</vt:lpstr>
      <vt:lpstr>LIST OF ACRONYMS AND ABBREVIATIONS</vt:lpstr>
      <vt:lpstr>LIST OF ACRONYMS AND ABBREVIATIONS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Tourism 2020-21 Annual Report Presentation as at 05082021</dc:title>
  <dc:creator>SMME</dc:creator>
  <cp:keywords>Department of Tourism 2021-22 Annual Report Presentation 30 06 2022</cp:keywords>
  <cp:lastModifiedBy>Jerry Monwebisi Boltina</cp:lastModifiedBy>
  <cp:revision>3559</cp:revision>
  <cp:lastPrinted>2022-10-05T18:38:57Z</cp:lastPrinted>
  <dcterms:created xsi:type="dcterms:W3CDTF">2016-09-21T07:18:03Z</dcterms:created>
  <dcterms:modified xsi:type="dcterms:W3CDTF">2022-10-10T05:54:38Z</dcterms:modified>
</cp:coreProperties>
</file>