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Default Extension="tiff" ContentType="image/tif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2"/>
  </p:notesMasterIdLst>
  <p:handoutMasterIdLst>
    <p:handoutMasterId r:id="rId33"/>
  </p:handoutMasterIdLst>
  <p:sldIdLst>
    <p:sldId id="256" r:id="rId5"/>
    <p:sldId id="262" r:id="rId6"/>
    <p:sldId id="258" r:id="rId7"/>
    <p:sldId id="257" r:id="rId8"/>
    <p:sldId id="476" r:id="rId9"/>
    <p:sldId id="477" r:id="rId10"/>
    <p:sldId id="463" r:id="rId11"/>
    <p:sldId id="478" r:id="rId12"/>
    <p:sldId id="479" r:id="rId13"/>
    <p:sldId id="475" r:id="rId14"/>
    <p:sldId id="481" r:id="rId15"/>
    <p:sldId id="484" r:id="rId16"/>
    <p:sldId id="487" r:id="rId17"/>
    <p:sldId id="482" r:id="rId18"/>
    <p:sldId id="486" r:id="rId19"/>
    <p:sldId id="485" r:id="rId20"/>
    <p:sldId id="465" r:id="rId21"/>
    <p:sldId id="466" r:id="rId22"/>
    <p:sldId id="467" r:id="rId23"/>
    <p:sldId id="468" r:id="rId24"/>
    <p:sldId id="469" r:id="rId25"/>
    <p:sldId id="470" r:id="rId26"/>
    <p:sldId id="471" r:id="rId27"/>
    <p:sldId id="472" r:id="rId28"/>
    <p:sldId id="473" r:id="rId29"/>
    <p:sldId id="474" r:id="rId30"/>
    <p:sldId id="387" r:id="rId31"/>
  </p:sldIdLst>
  <p:sldSz cx="9906000" cy="6858000" type="A4"/>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 lastIdx="0" clrIdx="0"/>
  <p:cmAuthor id="2" name="Unknown User1" initials="Unknown User1" lastIdx="0" clrIdx="1"/>
  <p:cmAuthor id="3" name="Nelson Malefane" initials="NM" lastIdx="1" clrIdx="2"/>
  <p:cmAuthor id="4" name="Mumsy Mtshatsheni" initials="MM" lastIdx="8" clrIdx="3">
    <p:extLst>
      <p:ext uri="{19B8F6BF-5375-455C-9EA6-DF929625EA0E}">
        <p15:presenceInfo xmlns:p15="http://schemas.microsoft.com/office/powerpoint/2012/main" xmlns="" userId="S::Mumsy.Mtshatsheni@prasa.com::0ef4bd95-bdf5-45e0-ab65-c25b71683e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3FE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C467DF-D895-3547-9A4F-3A046770D40C}" v="277" dt="2022-10-07T19:21:32.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58" autoAdjust="0"/>
    <p:restoredTop sz="93792" autoAdjust="0"/>
  </p:normalViewPr>
  <p:slideViewPr>
    <p:cSldViewPr snapToGrid="0">
      <p:cViewPr varScale="1">
        <p:scale>
          <a:sx n="73" d="100"/>
          <a:sy n="73" d="100"/>
        </p:scale>
        <p:origin x="-828" y="-102"/>
      </p:cViewPr>
      <p:guideLst>
        <p:guide orient="horz" pos="2160"/>
        <p:guide pos="312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BBCC3-5946-46B9-B52D-BED37696E615}"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9DAF0BAD-4B8C-8141-94D4-29D69A83A834}">
      <dgm:prSet custT="1"/>
      <dgm:spPr/>
      <dgm:t>
        <a:bodyPr/>
        <a:lstStyle/>
        <a:p>
          <a:r>
            <a:rPr lang="en-GB" sz="1800" dirty="0">
              <a:latin typeface="+mj-lt"/>
              <a:cs typeface="Arial" panose="020B0604020202020204" pitchFamily="34" charset="0"/>
            </a:rPr>
            <a:t>Annual </a:t>
          </a:r>
          <a:r>
            <a:rPr lang="en-GB" sz="1800">
              <a:latin typeface="+mj-lt"/>
              <a:cs typeface="Arial" panose="020B0604020202020204" pitchFamily="34" charset="0"/>
            </a:rPr>
            <a:t>Performance Overview</a:t>
          </a:r>
          <a:endParaRPr lang="en-GB" sz="1800" dirty="0">
            <a:latin typeface="+mj-lt"/>
            <a:cs typeface="Arial" panose="020B0604020202020204" pitchFamily="34" charset="0"/>
          </a:endParaRPr>
        </a:p>
      </dgm:t>
    </dgm:pt>
    <dgm:pt modelId="{AD5369F8-7CDE-D244-80AE-1596B4B16218}" type="parTrans" cxnId="{A8622968-387D-BE45-A3CF-E9BB905370F6}">
      <dgm:prSet/>
      <dgm:spPr/>
      <dgm:t>
        <a:bodyPr/>
        <a:lstStyle/>
        <a:p>
          <a:endParaRPr lang="en-GB"/>
        </a:p>
      </dgm:t>
    </dgm:pt>
    <dgm:pt modelId="{4EBD8CBD-8D53-B649-823A-0BD4CD553604}" type="sibTrans" cxnId="{A8622968-387D-BE45-A3CF-E9BB905370F6}">
      <dgm:prSet/>
      <dgm:spPr/>
      <dgm:t>
        <a:bodyPr/>
        <a:lstStyle/>
        <a:p>
          <a:endParaRPr lang="en-GB"/>
        </a:p>
      </dgm:t>
    </dgm:pt>
    <dgm:pt modelId="{F87B9BD3-A3C4-1341-815C-B31C81FC931A}">
      <dgm:prSet custT="1"/>
      <dgm:spPr/>
      <dgm:t>
        <a:bodyPr/>
        <a:lstStyle/>
        <a:p>
          <a:r>
            <a:rPr lang="en-GB" sz="1800" dirty="0">
              <a:latin typeface="+mj-lt"/>
              <a:cs typeface="Arial" panose="020B0604020202020204" pitchFamily="34" charset="0"/>
            </a:rPr>
            <a:t>Audit Outcomes </a:t>
          </a:r>
        </a:p>
      </dgm:t>
    </dgm:pt>
    <dgm:pt modelId="{C3ABD5C9-BF59-934E-A71C-695EAF448F07}" type="parTrans" cxnId="{2907E36C-ED4D-9343-AF2F-881FDD463EC2}">
      <dgm:prSet/>
      <dgm:spPr/>
      <dgm:t>
        <a:bodyPr/>
        <a:lstStyle/>
        <a:p>
          <a:endParaRPr lang="en-GB"/>
        </a:p>
      </dgm:t>
    </dgm:pt>
    <dgm:pt modelId="{8990D88A-8F44-3241-ADA5-0EC1FDCCAE28}" type="sibTrans" cxnId="{2907E36C-ED4D-9343-AF2F-881FDD463EC2}">
      <dgm:prSet/>
      <dgm:spPr/>
      <dgm:t>
        <a:bodyPr/>
        <a:lstStyle/>
        <a:p>
          <a:endParaRPr lang="en-GB"/>
        </a:p>
      </dgm:t>
    </dgm:pt>
    <dgm:pt modelId="{A82B5495-4B61-4216-8573-9205DF8D5397}">
      <dgm:prSet custT="1"/>
      <dgm:spPr/>
      <dgm:t>
        <a:bodyPr/>
        <a:lstStyle/>
        <a:p>
          <a:r>
            <a:rPr lang="en-GB" sz="1800" dirty="0">
              <a:latin typeface="+mj-lt"/>
              <a:cs typeface="Arial" panose="020B0604020202020204" pitchFamily="34" charset="0"/>
            </a:rPr>
            <a:t>Financial Year at a Glance</a:t>
          </a:r>
        </a:p>
      </dgm:t>
    </dgm:pt>
    <dgm:pt modelId="{76280980-3CA0-45FB-9B53-5BED8126AC59}" type="parTrans" cxnId="{51A972EA-0310-42EF-B16E-F982ED9A0E4A}">
      <dgm:prSet/>
      <dgm:spPr/>
      <dgm:t>
        <a:bodyPr/>
        <a:lstStyle/>
        <a:p>
          <a:endParaRPr lang="en-ZA"/>
        </a:p>
      </dgm:t>
    </dgm:pt>
    <dgm:pt modelId="{43710085-60A9-4DC3-BC77-0754D413E111}" type="sibTrans" cxnId="{51A972EA-0310-42EF-B16E-F982ED9A0E4A}">
      <dgm:prSet/>
      <dgm:spPr/>
      <dgm:t>
        <a:bodyPr/>
        <a:lstStyle/>
        <a:p>
          <a:endParaRPr lang="en-ZA"/>
        </a:p>
      </dgm:t>
    </dgm:pt>
    <dgm:pt modelId="{BBFF0129-6432-4D79-A4D0-FAF8B9762073}">
      <dgm:prSet custT="1"/>
      <dgm:spPr/>
      <dgm:t>
        <a:bodyPr/>
        <a:lstStyle/>
        <a:p>
          <a:r>
            <a:rPr lang="en-GB" sz="1800" dirty="0">
              <a:latin typeface="+mj-lt"/>
              <a:cs typeface="Arial" panose="020B0604020202020204" pitchFamily="34" charset="0"/>
            </a:rPr>
            <a:t>Financial Performance </a:t>
          </a:r>
        </a:p>
      </dgm:t>
    </dgm:pt>
    <dgm:pt modelId="{AB659FFE-9330-48AB-981E-B5AD3C5FF7AA}" type="parTrans" cxnId="{930E5ECE-446D-43EF-8CA5-B683E08E8ACD}">
      <dgm:prSet/>
      <dgm:spPr/>
      <dgm:t>
        <a:bodyPr/>
        <a:lstStyle/>
        <a:p>
          <a:endParaRPr lang="en-ZA"/>
        </a:p>
      </dgm:t>
    </dgm:pt>
    <dgm:pt modelId="{B0571E7F-9B65-4564-8602-5E93094B8AFB}" type="sibTrans" cxnId="{930E5ECE-446D-43EF-8CA5-B683E08E8ACD}">
      <dgm:prSet/>
      <dgm:spPr/>
      <dgm:t>
        <a:bodyPr/>
        <a:lstStyle/>
        <a:p>
          <a:endParaRPr lang="en-ZA"/>
        </a:p>
      </dgm:t>
    </dgm:pt>
    <dgm:pt modelId="{E2CDA431-DA4A-480A-9F22-BC6EAC02E5C0}">
      <dgm:prSet custT="1"/>
      <dgm:spPr/>
      <dgm:t>
        <a:bodyPr/>
        <a:lstStyle/>
        <a:p>
          <a:r>
            <a:rPr lang="en-GB" sz="1800" dirty="0">
              <a:latin typeface="+mj-lt"/>
              <a:cs typeface="Arial" panose="020B0604020202020204" pitchFamily="34" charset="0"/>
            </a:rPr>
            <a:t>Improvement in Internal Controls and Processes </a:t>
          </a:r>
        </a:p>
      </dgm:t>
    </dgm:pt>
    <dgm:pt modelId="{A5DF3C4E-E725-4573-83A5-C2FAB9B5ACC9}" type="parTrans" cxnId="{5BA50A9F-C7DA-48AF-953B-DDDCC3F38613}">
      <dgm:prSet/>
      <dgm:spPr/>
      <dgm:t>
        <a:bodyPr/>
        <a:lstStyle/>
        <a:p>
          <a:endParaRPr lang="en-ZA"/>
        </a:p>
      </dgm:t>
    </dgm:pt>
    <dgm:pt modelId="{314DF69D-0089-40E9-91B5-E6250BF60C6B}" type="sibTrans" cxnId="{5BA50A9F-C7DA-48AF-953B-DDDCC3F38613}">
      <dgm:prSet/>
      <dgm:spPr/>
      <dgm:t>
        <a:bodyPr/>
        <a:lstStyle/>
        <a:p>
          <a:endParaRPr lang="en-ZA"/>
        </a:p>
      </dgm:t>
    </dgm:pt>
    <dgm:pt modelId="{DFD84312-109F-4A4C-A820-D98BED077F68}" type="pres">
      <dgm:prSet presAssocID="{DF7BBCC3-5946-46B9-B52D-BED37696E615}" presName="vert0" presStyleCnt="0">
        <dgm:presLayoutVars>
          <dgm:dir/>
          <dgm:animOne val="branch"/>
          <dgm:animLvl val="lvl"/>
        </dgm:presLayoutVars>
      </dgm:prSet>
      <dgm:spPr/>
      <dgm:t>
        <a:bodyPr/>
        <a:lstStyle/>
        <a:p>
          <a:endParaRPr lang="en-ZA"/>
        </a:p>
      </dgm:t>
    </dgm:pt>
    <dgm:pt modelId="{16C30882-48D8-2D41-BD59-2A90BBEC0BED}" type="pres">
      <dgm:prSet presAssocID="{9DAF0BAD-4B8C-8141-94D4-29D69A83A834}" presName="thickLine" presStyleLbl="alignNode1" presStyleIdx="0" presStyleCnt="5"/>
      <dgm:spPr/>
    </dgm:pt>
    <dgm:pt modelId="{6B89D13B-EBED-7949-A206-D25E91DDE22E}" type="pres">
      <dgm:prSet presAssocID="{9DAF0BAD-4B8C-8141-94D4-29D69A83A834}" presName="horz1" presStyleCnt="0"/>
      <dgm:spPr/>
    </dgm:pt>
    <dgm:pt modelId="{4785EE33-53C9-CF4C-AB91-71393A256BF0}" type="pres">
      <dgm:prSet presAssocID="{9DAF0BAD-4B8C-8141-94D4-29D69A83A834}" presName="tx1" presStyleLbl="revTx" presStyleIdx="0" presStyleCnt="5"/>
      <dgm:spPr/>
      <dgm:t>
        <a:bodyPr/>
        <a:lstStyle/>
        <a:p>
          <a:endParaRPr lang="en-ZA"/>
        </a:p>
      </dgm:t>
    </dgm:pt>
    <dgm:pt modelId="{64F1AA5D-AE34-2C40-97C6-566A012DA618}" type="pres">
      <dgm:prSet presAssocID="{9DAF0BAD-4B8C-8141-94D4-29D69A83A834}" presName="vert1" presStyleCnt="0"/>
      <dgm:spPr/>
    </dgm:pt>
    <dgm:pt modelId="{691317BD-76EC-49CB-9682-777383522C2F}" type="pres">
      <dgm:prSet presAssocID="{A82B5495-4B61-4216-8573-9205DF8D5397}" presName="thickLine" presStyleLbl="alignNode1" presStyleIdx="1" presStyleCnt="5"/>
      <dgm:spPr/>
    </dgm:pt>
    <dgm:pt modelId="{247F6B14-6EB2-412D-96E9-230DBED1FB45}" type="pres">
      <dgm:prSet presAssocID="{A82B5495-4B61-4216-8573-9205DF8D5397}" presName="horz1" presStyleCnt="0"/>
      <dgm:spPr/>
    </dgm:pt>
    <dgm:pt modelId="{6B86CF7B-2B73-407E-8CAC-3C06DF5F3339}" type="pres">
      <dgm:prSet presAssocID="{A82B5495-4B61-4216-8573-9205DF8D5397}" presName="tx1" presStyleLbl="revTx" presStyleIdx="1" presStyleCnt="5"/>
      <dgm:spPr/>
      <dgm:t>
        <a:bodyPr/>
        <a:lstStyle/>
        <a:p>
          <a:endParaRPr lang="en-ZA"/>
        </a:p>
      </dgm:t>
    </dgm:pt>
    <dgm:pt modelId="{373CC6A9-C3B5-4357-B66A-DDF444FC3F74}" type="pres">
      <dgm:prSet presAssocID="{A82B5495-4B61-4216-8573-9205DF8D5397}" presName="vert1" presStyleCnt="0"/>
      <dgm:spPr/>
    </dgm:pt>
    <dgm:pt modelId="{26249C59-9B7C-AF42-89A8-FE324AB3C497}" type="pres">
      <dgm:prSet presAssocID="{F87B9BD3-A3C4-1341-815C-B31C81FC931A}" presName="thickLine" presStyleLbl="alignNode1" presStyleIdx="2" presStyleCnt="5"/>
      <dgm:spPr/>
    </dgm:pt>
    <dgm:pt modelId="{F066F333-24A3-2045-9A0A-811BF60443C9}" type="pres">
      <dgm:prSet presAssocID="{F87B9BD3-A3C4-1341-815C-B31C81FC931A}" presName="horz1" presStyleCnt="0"/>
      <dgm:spPr/>
    </dgm:pt>
    <dgm:pt modelId="{CE29B66F-D990-9B4B-A273-3EF66F06B0FE}" type="pres">
      <dgm:prSet presAssocID="{F87B9BD3-A3C4-1341-815C-B31C81FC931A}" presName="tx1" presStyleLbl="revTx" presStyleIdx="2" presStyleCnt="5"/>
      <dgm:spPr/>
      <dgm:t>
        <a:bodyPr/>
        <a:lstStyle/>
        <a:p>
          <a:endParaRPr lang="en-ZA"/>
        </a:p>
      </dgm:t>
    </dgm:pt>
    <dgm:pt modelId="{61A062C9-4792-9242-8246-F8D720665F53}" type="pres">
      <dgm:prSet presAssocID="{F87B9BD3-A3C4-1341-815C-B31C81FC931A}" presName="vert1" presStyleCnt="0"/>
      <dgm:spPr/>
    </dgm:pt>
    <dgm:pt modelId="{64147C5D-9E6B-4EF5-BBA7-230F359EC86E}" type="pres">
      <dgm:prSet presAssocID="{BBFF0129-6432-4D79-A4D0-FAF8B9762073}" presName="thickLine" presStyleLbl="alignNode1" presStyleIdx="3" presStyleCnt="5"/>
      <dgm:spPr/>
    </dgm:pt>
    <dgm:pt modelId="{C789BBDA-3403-41BD-8C70-787D08C69829}" type="pres">
      <dgm:prSet presAssocID="{BBFF0129-6432-4D79-A4D0-FAF8B9762073}" presName="horz1" presStyleCnt="0"/>
      <dgm:spPr/>
    </dgm:pt>
    <dgm:pt modelId="{55BF7658-3892-42F9-973E-A594BFB779D7}" type="pres">
      <dgm:prSet presAssocID="{BBFF0129-6432-4D79-A4D0-FAF8B9762073}" presName="tx1" presStyleLbl="revTx" presStyleIdx="3" presStyleCnt="5"/>
      <dgm:spPr/>
      <dgm:t>
        <a:bodyPr/>
        <a:lstStyle/>
        <a:p>
          <a:endParaRPr lang="en-ZA"/>
        </a:p>
      </dgm:t>
    </dgm:pt>
    <dgm:pt modelId="{B04A99EC-98EF-4C6C-A683-D5CC78D4F65D}" type="pres">
      <dgm:prSet presAssocID="{BBFF0129-6432-4D79-A4D0-FAF8B9762073}" presName="vert1" presStyleCnt="0"/>
      <dgm:spPr/>
    </dgm:pt>
    <dgm:pt modelId="{2473BB5B-C868-4B21-B968-37326B24C383}" type="pres">
      <dgm:prSet presAssocID="{E2CDA431-DA4A-480A-9F22-BC6EAC02E5C0}" presName="thickLine" presStyleLbl="alignNode1" presStyleIdx="4" presStyleCnt="5"/>
      <dgm:spPr/>
    </dgm:pt>
    <dgm:pt modelId="{03963AD3-D5DB-4A06-B2AB-A93EE23D5FEA}" type="pres">
      <dgm:prSet presAssocID="{E2CDA431-DA4A-480A-9F22-BC6EAC02E5C0}" presName="horz1" presStyleCnt="0"/>
      <dgm:spPr/>
    </dgm:pt>
    <dgm:pt modelId="{8D862C47-4317-4067-AC44-3CA0FE8CD0B6}" type="pres">
      <dgm:prSet presAssocID="{E2CDA431-DA4A-480A-9F22-BC6EAC02E5C0}" presName="tx1" presStyleLbl="revTx" presStyleIdx="4" presStyleCnt="5"/>
      <dgm:spPr/>
      <dgm:t>
        <a:bodyPr/>
        <a:lstStyle/>
        <a:p>
          <a:endParaRPr lang="en-ZA"/>
        </a:p>
      </dgm:t>
    </dgm:pt>
    <dgm:pt modelId="{6A8093B7-4388-4DBF-A8D4-3E17C85818F9}" type="pres">
      <dgm:prSet presAssocID="{E2CDA431-DA4A-480A-9F22-BC6EAC02E5C0}" presName="vert1" presStyleCnt="0"/>
      <dgm:spPr/>
    </dgm:pt>
  </dgm:ptLst>
  <dgm:cxnLst>
    <dgm:cxn modelId="{2907E36C-ED4D-9343-AF2F-881FDD463EC2}" srcId="{DF7BBCC3-5946-46B9-B52D-BED37696E615}" destId="{F87B9BD3-A3C4-1341-815C-B31C81FC931A}" srcOrd="2" destOrd="0" parTransId="{C3ABD5C9-BF59-934E-A71C-695EAF448F07}" sibTransId="{8990D88A-8F44-3241-ADA5-0EC1FDCCAE28}"/>
    <dgm:cxn modelId="{52CD57C7-A2DD-FC4D-A116-DC00C2F7F0BD}" type="presOf" srcId="{F87B9BD3-A3C4-1341-815C-B31C81FC931A}" destId="{CE29B66F-D990-9B4B-A273-3EF66F06B0FE}" srcOrd="0" destOrd="0" presId="urn:microsoft.com/office/officeart/2008/layout/LinedList"/>
    <dgm:cxn modelId="{A8622968-387D-BE45-A3CF-E9BB905370F6}" srcId="{DF7BBCC3-5946-46B9-B52D-BED37696E615}" destId="{9DAF0BAD-4B8C-8141-94D4-29D69A83A834}" srcOrd="0" destOrd="0" parTransId="{AD5369F8-7CDE-D244-80AE-1596B4B16218}" sibTransId="{4EBD8CBD-8D53-B649-823A-0BD4CD553604}"/>
    <dgm:cxn modelId="{352817B0-0785-474E-B130-56BAFC71224B}" type="presOf" srcId="{9DAF0BAD-4B8C-8141-94D4-29D69A83A834}" destId="{4785EE33-53C9-CF4C-AB91-71393A256BF0}" srcOrd="0" destOrd="0" presId="urn:microsoft.com/office/officeart/2008/layout/LinedList"/>
    <dgm:cxn modelId="{8FE7650D-0223-4B08-B162-B5E2CEB56415}" type="presOf" srcId="{A82B5495-4B61-4216-8573-9205DF8D5397}" destId="{6B86CF7B-2B73-407E-8CAC-3C06DF5F3339}" srcOrd="0" destOrd="0" presId="urn:microsoft.com/office/officeart/2008/layout/LinedList"/>
    <dgm:cxn modelId="{5BA50A9F-C7DA-48AF-953B-DDDCC3F38613}" srcId="{DF7BBCC3-5946-46B9-B52D-BED37696E615}" destId="{E2CDA431-DA4A-480A-9F22-BC6EAC02E5C0}" srcOrd="4" destOrd="0" parTransId="{A5DF3C4E-E725-4573-83A5-C2FAB9B5ACC9}" sibTransId="{314DF69D-0089-40E9-91B5-E6250BF60C6B}"/>
    <dgm:cxn modelId="{51A972EA-0310-42EF-B16E-F982ED9A0E4A}" srcId="{DF7BBCC3-5946-46B9-B52D-BED37696E615}" destId="{A82B5495-4B61-4216-8573-9205DF8D5397}" srcOrd="1" destOrd="0" parTransId="{76280980-3CA0-45FB-9B53-5BED8126AC59}" sibTransId="{43710085-60A9-4DC3-BC77-0754D413E111}"/>
    <dgm:cxn modelId="{7BE272B0-0AE2-A149-ACF4-964C08060BC6}" type="presOf" srcId="{DF7BBCC3-5946-46B9-B52D-BED37696E615}" destId="{DFD84312-109F-4A4C-A820-D98BED077F68}" srcOrd="0" destOrd="0" presId="urn:microsoft.com/office/officeart/2008/layout/LinedList"/>
    <dgm:cxn modelId="{930E5ECE-446D-43EF-8CA5-B683E08E8ACD}" srcId="{DF7BBCC3-5946-46B9-B52D-BED37696E615}" destId="{BBFF0129-6432-4D79-A4D0-FAF8B9762073}" srcOrd="3" destOrd="0" parTransId="{AB659FFE-9330-48AB-981E-B5AD3C5FF7AA}" sibTransId="{B0571E7F-9B65-4564-8602-5E93094B8AFB}"/>
    <dgm:cxn modelId="{42DC02C5-8FA7-4A6B-897C-192E540CDC1E}" type="presOf" srcId="{BBFF0129-6432-4D79-A4D0-FAF8B9762073}" destId="{55BF7658-3892-42F9-973E-A594BFB779D7}" srcOrd="0" destOrd="0" presId="urn:microsoft.com/office/officeart/2008/layout/LinedList"/>
    <dgm:cxn modelId="{9F81C66D-BA5E-47A1-B7F5-716D98C13A7E}" type="presOf" srcId="{E2CDA431-DA4A-480A-9F22-BC6EAC02E5C0}" destId="{8D862C47-4317-4067-AC44-3CA0FE8CD0B6}" srcOrd="0" destOrd="0" presId="urn:microsoft.com/office/officeart/2008/layout/LinedList"/>
    <dgm:cxn modelId="{050452D1-39C8-E24E-80CF-55DE531FC3EF}" type="presParOf" srcId="{DFD84312-109F-4A4C-A820-D98BED077F68}" destId="{16C30882-48D8-2D41-BD59-2A90BBEC0BED}" srcOrd="0" destOrd="0" presId="urn:microsoft.com/office/officeart/2008/layout/LinedList"/>
    <dgm:cxn modelId="{E0F8EBE9-D870-F54A-83E4-B96275B6EA7F}" type="presParOf" srcId="{DFD84312-109F-4A4C-A820-D98BED077F68}" destId="{6B89D13B-EBED-7949-A206-D25E91DDE22E}" srcOrd="1" destOrd="0" presId="urn:microsoft.com/office/officeart/2008/layout/LinedList"/>
    <dgm:cxn modelId="{7D5E6090-8328-964C-8B47-511914213841}" type="presParOf" srcId="{6B89D13B-EBED-7949-A206-D25E91DDE22E}" destId="{4785EE33-53C9-CF4C-AB91-71393A256BF0}" srcOrd="0" destOrd="0" presId="urn:microsoft.com/office/officeart/2008/layout/LinedList"/>
    <dgm:cxn modelId="{34C43EA4-685A-ED46-A18B-4C1C801391BD}" type="presParOf" srcId="{6B89D13B-EBED-7949-A206-D25E91DDE22E}" destId="{64F1AA5D-AE34-2C40-97C6-566A012DA618}" srcOrd="1" destOrd="0" presId="urn:microsoft.com/office/officeart/2008/layout/LinedList"/>
    <dgm:cxn modelId="{7A725AD8-A242-4A79-B651-252ACD45C770}" type="presParOf" srcId="{DFD84312-109F-4A4C-A820-D98BED077F68}" destId="{691317BD-76EC-49CB-9682-777383522C2F}" srcOrd="2" destOrd="0" presId="urn:microsoft.com/office/officeart/2008/layout/LinedList"/>
    <dgm:cxn modelId="{4B38530D-636C-4239-B06A-D1AD6731E0B5}" type="presParOf" srcId="{DFD84312-109F-4A4C-A820-D98BED077F68}" destId="{247F6B14-6EB2-412D-96E9-230DBED1FB45}" srcOrd="3" destOrd="0" presId="urn:microsoft.com/office/officeart/2008/layout/LinedList"/>
    <dgm:cxn modelId="{EBC11B81-4D1B-44FF-A0B4-E10F2A9A4038}" type="presParOf" srcId="{247F6B14-6EB2-412D-96E9-230DBED1FB45}" destId="{6B86CF7B-2B73-407E-8CAC-3C06DF5F3339}" srcOrd="0" destOrd="0" presId="urn:microsoft.com/office/officeart/2008/layout/LinedList"/>
    <dgm:cxn modelId="{11602AFF-DC5A-41DC-BEEA-F6837C082C49}" type="presParOf" srcId="{247F6B14-6EB2-412D-96E9-230DBED1FB45}" destId="{373CC6A9-C3B5-4357-B66A-DDF444FC3F74}" srcOrd="1" destOrd="0" presId="urn:microsoft.com/office/officeart/2008/layout/LinedList"/>
    <dgm:cxn modelId="{9881131A-2649-B744-AE7A-6DC79711A32E}" type="presParOf" srcId="{DFD84312-109F-4A4C-A820-D98BED077F68}" destId="{26249C59-9B7C-AF42-89A8-FE324AB3C497}" srcOrd="4" destOrd="0" presId="urn:microsoft.com/office/officeart/2008/layout/LinedList"/>
    <dgm:cxn modelId="{A384C1F5-DE27-5E43-A483-2FDEF91AC801}" type="presParOf" srcId="{DFD84312-109F-4A4C-A820-D98BED077F68}" destId="{F066F333-24A3-2045-9A0A-811BF60443C9}" srcOrd="5" destOrd="0" presId="urn:microsoft.com/office/officeart/2008/layout/LinedList"/>
    <dgm:cxn modelId="{14C9F0F6-961F-BF4F-B4D1-F469D9CEE3A3}" type="presParOf" srcId="{F066F333-24A3-2045-9A0A-811BF60443C9}" destId="{CE29B66F-D990-9B4B-A273-3EF66F06B0FE}" srcOrd="0" destOrd="0" presId="urn:microsoft.com/office/officeart/2008/layout/LinedList"/>
    <dgm:cxn modelId="{B20CFAE9-2232-874D-B7DF-C6B1E74EA611}" type="presParOf" srcId="{F066F333-24A3-2045-9A0A-811BF60443C9}" destId="{61A062C9-4792-9242-8246-F8D720665F53}" srcOrd="1" destOrd="0" presId="urn:microsoft.com/office/officeart/2008/layout/LinedList"/>
    <dgm:cxn modelId="{B2D27773-A95C-4486-9548-E885CAAD06F3}" type="presParOf" srcId="{DFD84312-109F-4A4C-A820-D98BED077F68}" destId="{64147C5D-9E6B-4EF5-BBA7-230F359EC86E}" srcOrd="6" destOrd="0" presId="urn:microsoft.com/office/officeart/2008/layout/LinedList"/>
    <dgm:cxn modelId="{4FBF43FB-C0AC-47E7-A6C5-D326DCF7B8EA}" type="presParOf" srcId="{DFD84312-109F-4A4C-A820-D98BED077F68}" destId="{C789BBDA-3403-41BD-8C70-787D08C69829}" srcOrd="7" destOrd="0" presId="urn:microsoft.com/office/officeart/2008/layout/LinedList"/>
    <dgm:cxn modelId="{16002D9F-7BB4-4B6D-A60F-3949A2536BA3}" type="presParOf" srcId="{C789BBDA-3403-41BD-8C70-787D08C69829}" destId="{55BF7658-3892-42F9-973E-A594BFB779D7}" srcOrd="0" destOrd="0" presId="urn:microsoft.com/office/officeart/2008/layout/LinedList"/>
    <dgm:cxn modelId="{6FA64327-3B84-4FC2-B8B6-5AEBC4F96204}" type="presParOf" srcId="{C789BBDA-3403-41BD-8C70-787D08C69829}" destId="{B04A99EC-98EF-4C6C-A683-D5CC78D4F65D}" srcOrd="1" destOrd="0" presId="urn:microsoft.com/office/officeart/2008/layout/LinedList"/>
    <dgm:cxn modelId="{2CA0CB9E-D13D-4B2A-87C1-CACB580F14B9}" type="presParOf" srcId="{DFD84312-109F-4A4C-A820-D98BED077F68}" destId="{2473BB5B-C868-4B21-B968-37326B24C383}" srcOrd="8" destOrd="0" presId="urn:microsoft.com/office/officeart/2008/layout/LinedList"/>
    <dgm:cxn modelId="{91352C9A-9B8F-4FD6-9A7C-20AB85BF19E9}" type="presParOf" srcId="{DFD84312-109F-4A4C-A820-D98BED077F68}" destId="{03963AD3-D5DB-4A06-B2AB-A93EE23D5FEA}" srcOrd="9" destOrd="0" presId="urn:microsoft.com/office/officeart/2008/layout/LinedList"/>
    <dgm:cxn modelId="{08F01B9A-F529-4CE4-A68E-0C8FF845BF11}" type="presParOf" srcId="{03963AD3-D5DB-4A06-B2AB-A93EE23D5FEA}" destId="{8D862C47-4317-4067-AC44-3CA0FE8CD0B6}" srcOrd="0" destOrd="0" presId="urn:microsoft.com/office/officeart/2008/layout/LinedList"/>
    <dgm:cxn modelId="{03C4BBD1-5654-4BE5-B658-D6FF01579E57}" type="presParOf" srcId="{03963AD3-D5DB-4A06-B2AB-A93EE23D5FEA}" destId="{6A8093B7-4388-4DBF-A8D4-3E17C85818F9}"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C30882-48D8-2D41-BD59-2A90BBEC0BED}">
      <dsp:nvSpPr>
        <dsp:cNvPr id="0" name=""/>
        <dsp:cNvSpPr/>
      </dsp:nvSpPr>
      <dsp:spPr>
        <a:xfrm>
          <a:off x="0" y="459"/>
          <a:ext cx="3575414"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785EE33-53C9-CF4C-AB91-71393A256BF0}">
      <dsp:nvSpPr>
        <dsp:cNvPr id="0" name=""/>
        <dsp:cNvSpPr/>
      </dsp:nvSpPr>
      <dsp:spPr>
        <a:xfrm>
          <a:off x="0" y="459"/>
          <a:ext cx="3575414" cy="75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a:latin typeface="+mj-lt"/>
              <a:cs typeface="Arial" panose="020B0604020202020204" pitchFamily="34" charset="0"/>
            </a:rPr>
            <a:t>Annual </a:t>
          </a:r>
          <a:r>
            <a:rPr lang="en-GB" sz="1800" kern="1200">
              <a:latin typeface="+mj-lt"/>
              <a:cs typeface="Arial" panose="020B0604020202020204" pitchFamily="34" charset="0"/>
            </a:rPr>
            <a:t>Performance Overview</a:t>
          </a:r>
          <a:endParaRPr lang="en-GB" sz="1800" kern="1200" dirty="0">
            <a:latin typeface="+mj-lt"/>
            <a:cs typeface="Arial" panose="020B0604020202020204" pitchFamily="34" charset="0"/>
          </a:endParaRPr>
        </a:p>
      </dsp:txBody>
      <dsp:txXfrm>
        <a:off x="0" y="459"/>
        <a:ext cx="3575414" cy="752975"/>
      </dsp:txXfrm>
    </dsp:sp>
    <dsp:sp modelId="{691317BD-76EC-49CB-9682-777383522C2F}">
      <dsp:nvSpPr>
        <dsp:cNvPr id="0" name=""/>
        <dsp:cNvSpPr/>
      </dsp:nvSpPr>
      <dsp:spPr>
        <a:xfrm>
          <a:off x="0" y="753435"/>
          <a:ext cx="3575414"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B86CF7B-2B73-407E-8CAC-3C06DF5F3339}">
      <dsp:nvSpPr>
        <dsp:cNvPr id="0" name=""/>
        <dsp:cNvSpPr/>
      </dsp:nvSpPr>
      <dsp:spPr>
        <a:xfrm>
          <a:off x="0" y="753435"/>
          <a:ext cx="3575414" cy="75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a:latin typeface="+mj-lt"/>
              <a:cs typeface="Arial" panose="020B0604020202020204" pitchFamily="34" charset="0"/>
            </a:rPr>
            <a:t>Financial Year at a Glance</a:t>
          </a:r>
        </a:p>
      </dsp:txBody>
      <dsp:txXfrm>
        <a:off x="0" y="753435"/>
        <a:ext cx="3575414" cy="752975"/>
      </dsp:txXfrm>
    </dsp:sp>
    <dsp:sp modelId="{26249C59-9B7C-AF42-89A8-FE324AB3C497}">
      <dsp:nvSpPr>
        <dsp:cNvPr id="0" name=""/>
        <dsp:cNvSpPr/>
      </dsp:nvSpPr>
      <dsp:spPr>
        <a:xfrm>
          <a:off x="0" y="1506411"/>
          <a:ext cx="3575414"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E29B66F-D990-9B4B-A273-3EF66F06B0FE}">
      <dsp:nvSpPr>
        <dsp:cNvPr id="0" name=""/>
        <dsp:cNvSpPr/>
      </dsp:nvSpPr>
      <dsp:spPr>
        <a:xfrm>
          <a:off x="0" y="1506411"/>
          <a:ext cx="3575414" cy="75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a:latin typeface="+mj-lt"/>
              <a:cs typeface="Arial" panose="020B0604020202020204" pitchFamily="34" charset="0"/>
            </a:rPr>
            <a:t>Audit Outcomes </a:t>
          </a:r>
        </a:p>
      </dsp:txBody>
      <dsp:txXfrm>
        <a:off x="0" y="1506411"/>
        <a:ext cx="3575414" cy="752975"/>
      </dsp:txXfrm>
    </dsp:sp>
    <dsp:sp modelId="{64147C5D-9E6B-4EF5-BBA7-230F359EC86E}">
      <dsp:nvSpPr>
        <dsp:cNvPr id="0" name=""/>
        <dsp:cNvSpPr/>
      </dsp:nvSpPr>
      <dsp:spPr>
        <a:xfrm>
          <a:off x="0" y="2259387"/>
          <a:ext cx="3575414"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BF7658-3892-42F9-973E-A594BFB779D7}">
      <dsp:nvSpPr>
        <dsp:cNvPr id="0" name=""/>
        <dsp:cNvSpPr/>
      </dsp:nvSpPr>
      <dsp:spPr>
        <a:xfrm>
          <a:off x="0" y="2259387"/>
          <a:ext cx="3575414" cy="75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a:latin typeface="+mj-lt"/>
              <a:cs typeface="Arial" panose="020B0604020202020204" pitchFamily="34" charset="0"/>
            </a:rPr>
            <a:t>Financial Performance </a:t>
          </a:r>
        </a:p>
      </dsp:txBody>
      <dsp:txXfrm>
        <a:off x="0" y="2259387"/>
        <a:ext cx="3575414" cy="752975"/>
      </dsp:txXfrm>
    </dsp:sp>
    <dsp:sp modelId="{2473BB5B-C868-4B21-B968-37326B24C383}">
      <dsp:nvSpPr>
        <dsp:cNvPr id="0" name=""/>
        <dsp:cNvSpPr/>
      </dsp:nvSpPr>
      <dsp:spPr>
        <a:xfrm>
          <a:off x="0" y="3012363"/>
          <a:ext cx="3575414"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D862C47-4317-4067-AC44-3CA0FE8CD0B6}">
      <dsp:nvSpPr>
        <dsp:cNvPr id="0" name=""/>
        <dsp:cNvSpPr/>
      </dsp:nvSpPr>
      <dsp:spPr>
        <a:xfrm>
          <a:off x="0" y="3012363"/>
          <a:ext cx="3575414" cy="75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a:latin typeface="+mj-lt"/>
              <a:cs typeface="Arial" panose="020B0604020202020204" pitchFamily="34" charset="0"/>
            </a:rPr>
            <a:t>Improvement in Internal Controls and Processes </a:t>
          </a:r>
        </a:p>
      </dsp:txBody>
      <dsp:txXfrm>
        <a:off x="0" y="3012363"/>
        <a:ext cx="3575414" cy="7529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A2B91BD-D517-024F-A8F9-6B19E4DF1D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F3F59B18-DA27-D44C-8C46-6FA933B7CE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9BAE2B-BDAD-4446-B92D-34278D755E1E}" type="datetimeFigureOut">
              <a:rPr lang="en-US" smtClean="0"/>
              <a:pPr/>
              <a:t>10/19/2022</a:t>
            </a:fld>
            <a:endParaRPr lang="en-US"/>
          </a:p>
        </p:txBody>
      </p:sp>
      <p:sp>
        <p:nvSpPr>
          <p:cNvPr id="4" name="Footer Placeholder 3">
            <a:extLst>
              <a:ext uri="{FF2B5EF4-FFF2-40B4-BE49-F238E27FC236}">
                <a16:creationId xmlns:a16="http://schemas.microsoft.com/office/drawing/2014/main" xmlns="" id="{04B58036-960B-6843-97BF-BF85C05392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7A45C5A-22BB-D348-AC13-DF32DB19B2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D5873C-30E4-4A42-B0AE-8288FC19334B}" type="slidenum">
              <a:rPr lang="en-US" smtClean="0"/>
              <a:pPr/>
              <a:t>‹#›</a:t>
            </a:fld>
            <a:endParaRPr lang="en-US"/>
          </a:p>
        </p:txBody>
      </p:sp>
    </p:spTree>
    <p:extLst>
      <p:ext uri="{BB962C8B-B14F-4D97-AF65-F5344CB8AC3E}">
        <p14:creationId xmlns:p14="http://schemas.microsoft.com/office/powerpoint/2010/main" xmlns="" val="358249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51C23BE-8D1E-7D4A-ABCF-64B65948BEF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5888CD77-8CDF-B043-86A4-7A31E6D4B8B0}"/>
              </a:ext>
            </a:extLst>
          </p:cNvPr>
          <p:cNvSpPr>
            <a:spLocks noGrp="1"/>
          </p:cNvSpPr>
          <p:nvPr>
            <p:ph type="dt" idx="1"/>
          </p:nvPr>
        </p:nvSpPr>
        <p:spPr>
          <a:xfrm>
            <a:off x="3884613" y="1"/>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046D85E-E922-CC4F-B43A-5CCA48ECC877}" type="datetimeFigureOut">
              <a:rPr lang="en-US"/>
              <a:pPr>
                <a:defRPr/>
              </a:pPr>
              <a:t>10/19/2022</a:t>
            </a:fld>
            <a:endParaRPr lang="en-US"/>
          </a:p>
        </p:txBody>
      </p:sp>
      <p:sp>
        <p:nvSpPr>
          <p:cNvPr id="4" name="Slide Image Placeholder 3">
            <a:extLst>
              <a:ext uri="{FF2B5EF4-FFF2-40B4-BE49-F238E27FC236}">
                <a16:creationId xmlns:a16="http://schemas.microsoft.com/office/drawing/2014/main" xmlns="" id="{4859DB93-B9FF-094F-BD15-BD5B6FCDD52F}"/>
              </a:ext>
            </a:extLst>
          </p:cNvPr>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A2383640-CB71-4347-9BFB-C41CFAE70199}"/>
              </a:ext>
            </a:extLst>
          </p:cNvPr>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B0F0FCCC-1221-3447-87CC-1CDA2984DA8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B29E2489-73DB-D944-94F3-BD194BAFE08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9AF24BD-292A-074E-876E-CF739953F98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C857752-C01B-40F6-9549-5C570D17A969}"/>
              </a:ext>
            </a:extLst>
          </p:cNvPr>
          <p:cNvPicPr>
            <a:picLocks noChangeAspect="1"/>
          </p:cNvPicPr>
          <p:nvPr userDrawn="1"/>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xmlns="" val="4244178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1039" y="365127"/>
            <a:ext cx="8543925" cy="1325563"/>
          </a:xfrm>
          <a:prstGeom prst="rect">
            <a:avLst/>
          </a:prstGeom>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xmlns="" id="{019AFAFA-6109-2244-8389-9EE29BEBB04E}"/>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278E5C29-5066-B940-BE62-8E00BC7D859C}"/>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350A6194-0545-D943-9627-3ED84F9EE4F2}"/>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D935E436-B54F-5046-B1B6-C57987477105}" type="slidenum">
              <a:rPr lang="en-US" smtClean="0"/>
              <a:pPr>
                <a:defRPr/>
              </a:pPr>
              <a:t>‹#›</a:t>
            </a:fld>
            <a:endParaRPr lang="en-US" dirty="0"/>
          </a:p>
        </p:txBody>
      </p:sp>
    </p:spTree>
    <p:extLst>
      <p:ext uri="{BB962C8B-B14F-4D97-AF65-F5344CB8AC3E}">
        <p14:creationId xmlns:p14="http://schemas.microsoft.com/office/powerpoint/2010/main" xmlns="" val="177161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1359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4"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211342" y="987430"/>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2329" y="2057400"/>
            <a:ext cx="3194944" cy="3811588"/>
          </a:xfrm>
          <a:prstGeom prst="rect">
            <a:avLst/>
          </a:prstGeom>
        </p:spPr>
        <p:txBody>
          <a:bodyPr/>
          <a:lstStyle>
            <a:lvl1pPr marL="0" indent="0">
              <a:buNone/>
              <a:defRPr sz="1600"/>
            </a:lvl1pPr>
            <a:lvl2pPr marL="457193" indent="0">
              <a:buNone/>
              <a:defRPr sz="1400"/>
            </a:lvl2pPr>
            <a:lvl3pPr marL="914385" indent="0">
              <a:buNone/>
              <a:defRPr sz="1200"/>
            </a:lvl3pPr>
            <a:lvl4pPr marL="1371576" indent="0">
              <a:buNone/>
              <a:defRPr sz="1000"/>
            </a:lvl4pPr>
            <a:lvl5pPr marL="1828769" indent="0">
              <a:buNone/>
              <a:defRPr sz="1000"/>
            </a:lvl5pPr>
            <a:lvl6pPr marL="2285961" indent="0">
              <a:buNone/>
              <a:defRPr sz="1000"/>
            </a:lvl6pPr>
            <a:lvl7pPr marL="2743154" indent="0">
              <a:buNone/>
              <a:defRPr sz="1000"/>
            </a:lvl7pPr>
            <a:lvl8pPr marL="3200346" indent="0">
              <a:buNone/>
              <a:defRPr sz="1000"/>
            </a:lvl8pPr>
            <a:lvl9pPr marL="3657538"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xmlns="" id="{D67911B0-4AAC-9F47-A176-D32C11F31B2B}"/>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D4880F33-D048-3E48-B4D5-5EF0AA93DFD5}"/>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2CB8616-279D-AC41-AD63-FFA4C4DE2797}"/>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7F284C17-EC36-9744-B138-69E2F62A3F4B}" type="slidenum">
              <a:rPr lang="en-US" smtClean="0"/>
              <a:pPr>
                <a:defRPr/>
              </a:pPr>
              <a:t>‹#›</a:t>
            </a:fld>
            <a:endParaRPr lang="en-US" dirty="0"/>
          </a:p>
        </p:txBody>
      </p:sp>
    </p:spTree>
    <p:extLst>
      <p:ext uri="{BB962C8B-B14F-4D97-AF65-F5344CB8AC3E}">
        <p14:creationId xmlns:p14="http://schemas.microsoft.com/office/powerpoint/2010/main" xmlns="" val="178661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9" y="457200"/>
            <a:ext cx="3194944"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211342" y="987430"/>
            <a:ext cx="5014913" cy="4873625"/>
          </a:xfrm>
          <a:prstGeom prst="rect">
            <a:avLst/>
          </a:prstGeom>
        </p:spPr>
        <p:txBody>
          <a:bodyPr rtlCol="0">
            <a:normAutofit/>
          </a:bodyPr>
          <a:lstStyle>
            <a:lvl1pPr marL="0" indent="0">
              <a:buNone/>
              <a:defRPr sz="3200"/>
            </a:lvl1pPr>
            <a:lvl2pPr marL="457193" indent="0">
              <a:buNone/>
              <a:defRPr sz="2800"/>
            </a:lvl2pPr>
            <a:lvl3pPr marL="914385" indent="0">
              <a:buNone/>
              <a:defRPr sz="2400"/>
            </a:lvl3pPr>
            <a:lvl4pPr marL="1371576" indent="0">
              <a:buNone/>
              <a:defRPr sz="2000"/>
            </a:lvl4pPr>
            <a:lvl5pPr marL="1828769" indent="0">
              <a:buNone/>
              <a:defRPr sz="2000"/>
            </a:lvl5pPr>
            <a:lvl6pPr marL="2285961" indent="0">
              <a:buNone/>
              <a:defRPr sz="2000"/>
            </a:lvl6pPr>
            <a:lvl7pPr marL="2743154" indent="0">
              <a:buNone/>
              <a:defRPr sz="2000"/>
            </a:lvl7pPr>
            <a:lvl8pPr marL="3200346" indent="0">
              <a:buNone/>
              <a:defRPr sz="2000"/>
            </a:lvl8pPr>
            <a:lvl9pPr marL="3657538"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682329" y="2057400"/>
            <a:ext cx="3194944" cy="3811588"/>
          </a:xfrm>
          <a:prstGeom prst="rect">
            <a:avLst/>
          </a:prstGeom>
        </p:spPr>
        <p:txBody>
          <a:bodyPr/>
          <a:lstStyle>
            <a:lvl1pPr marL="0" indent="0">
              <a:buNone/>
              <a:defRPr sz="1600"/>
            </a:lvl1pPr>
            <a:lvl2pPr marL="457193" indent="0">
              <a:buNone/>
              <a:defRPr sz="1400"/>
            </a:lvl2pPr>
            <a:lvl3pPr marL="914385" indent="0">
              <a:buNone/>
              <a:defRPr sz="1200"/>
            </a:lvl3pPr>
            <a:lvl4pPr marL="1371576" indent="0">
              <a:buNone/>
              <a:defRPr sz="1000"/>
            </a:lvl4pPr>
            <a:lvl5pPr marL="1828769" indent="0">
              <a:buNone/>
              <a:defRPr sz="1000"/>
            </a:lvl5pPr>
            <a:lvl6pPr marL="2285961" indent="0">
              <a:buNone/>
              <a:defRPr sz="1000"/>
            </a:lvl6pPr>
            <a:lvl7pPr marL="2743154" indent="0">
              <a:buNone/>
              <a:defRPr sz="1000"/>
            </a:lvl7pPr>
            <a:lvl8pPr marL="3200346" indent="0">
              <a:buNone/>
              <a:defRPr sz="1000"/>
            </a:lvl8pPr>
            <a:lvl9pPr marL="3657538"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xmlns="" id="{136EBC1D-B589-6D42-841C-A1F42D5F4CB4}"/>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3DC5B8DB-6BAA-A14C-9E32-EFCFCD411D80}"/>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590863B-5078-9D4E-93F4-194A500AAB03}"/>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36FFD7E5-9B52-4143-A293-871BDE109943}" type="slidenum">
              <a:rPr lang="en-US" smtClean="0"/>
              <a:pPr>
                <a:defRPr/>
              </a:pPr>
              <a:t>‹#›</a:t>
            </a:fld>
            <a:endParaRPr lang="en-US" dirty="0"/>
          </a:p>
        </p:txBody>
      </p:sp>
    </p:spTree>
    <p:extLst>
      <p:ext uri="{BB962C8B-B14F-4D97-AF65-F5344CB8AC3E}">
        <p14:creationId xmlns:p14="http://schemas.microsoft.com/office/powerpoint/2010/main" xmlns="" val="1180366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1039" y="365127"/>
            <a:ext cx="8543925" cy="1325563"/>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81039" y="1825625"/>
            <a:ext cx="8543925"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D0F90D6C-DDC0-0847-9EB8-1F8361D99E07}"/>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DF8F4599-6139-0645-96E0-6B80720721CC}"/>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FDD55E1-0D03-B741-B167-0A5CBDEFC146}"/>
              </a:ext>
            </a:extLst>
          </p:cNvPr>
          <p:cNvSpPr>
            <a:spLocks noGrp="1"/>
          </p:cNvSpPr>
          <p:nvPr>
            <p:ph type="sldNum" sz="quarter" idx="12"/>
          </p:nvPr>
        </p:nvSpPr>
        <p:spPr>
          <a:xfrm>
            <a:off x="6996113" y="6356353"/>
            <a:ext cx="2228850" cy="365125"/>
          </a:xfrm>
          <a:prstGeom prst="rect">
            <a:avLst/>
          </a:prstGeom>
        </p:spPr>
        <p:txBody>
          <a:bodyPr/>
          <a:lstStyle>
            <a:lvl1pPr>
              <a:defRPr/>
            </a:lvl1pPr>
          </a:lstStyle>
          <a:p>
            <a:pPr>
              <a:defRPr/>
            </a:pPr>
            <a:fld id="{F887F15D-BD5B-FD44-A21B-658ED5D7A2F5}" type="slidenum">
              <a:rPr lang="en-US"/>
              <a:pPr>
                <a:defRPr/>
              </a:pPr>
              <a:t>‹#›</a:t>
            </a:fld>
            <a:endParaRPr lang="en-US"/>
          </a:p>
        </p:txBody>
      </p:sp>
    </p:spTree>
    <p:extLst>
      <p:ext uri="{BB962C8B-B14F-4D97-AF65-F5344CB8AC3E}">
        <p14:creationId xmlns:p14="http://schemas.microsoft.com/office/powerpoint/2010/main" xmlns="" val="3276838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880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0D3AF4-FB26-43A4-8FF9-754B16D1CF1E}"/>
              </a:ext>
            </a:extLst>
          </p:cNvPr>
          <p:cNvPicPr>
            <a:picLocks noChangeAspect="1"/>
          </p:cNvPicPr>
          <p:nvPr userDrawn="1"/>
        </p:nvPicPr>
        <p:blipFill>
          <a:blip r:embed="rId2"/>
          <a:stretch>
            <a:fillRect/>
          </a:stretch>
        </p:blipFill>
        <p:spPr>
          <a:xfrm>
            <a:off x="0" y="0"/>
            <a:ext cx="9905999" cy="6858000"/>
          </a:xfrm>
          <a:prstGeom prst="rect">
            <a:avLst/>
          </a:prstGeom>
        </p:spPr>
      </p:pic>
      <p:sp>
        <p:nvSpPr>
          <p:cNvPr id="2" name="Title 1"/>
          <p:cNvSpPr>
            <a:spLocks noGrp="1"/>
          </p:cNvSpPr>
          <p:nvPr>
            <p:ph type="title"/>
          </p:nvPr>
        </p:nvSpPr>
        <p:spPr>
          <a:xfrm>
            <a:off x="200393" y="126512"/>
            <a:ext cx="8029207" cy="670658"/>
          </a:xfrm>
          <a:prstGeom prst="rect">
            <a:avLst/>
          </a:prstGeom>
        </p:spPr>
        <p:txBody>
          <a:bodyPr/>
          <a:lstStyle>
            <a:lvl1pPr>
              <a:defRPr sz="2800" b="1">
                <a:solidFill>
                  <a:schemeClr val="bg1"/>
                </a:solidFill>
              </a:defRPr>
            </a:lvl1pPr>
          </a:lstStyle>
          <a:p>
            <a:r>
              <a:rPr lang="en-GB"/>
              <a:t>Click to edit Master title style</a:t>
            </a:r>
            <a:endParaRPr lang="en-US" dirty="0"/>
          </a:p>
        </p:txBody>
      </p:sp>
      <p:sp>
        <p:nvSpPr>
          <p:cNvPr id="3" name="Content Placeholder 2"/>
          <p:cNvSpPr>
            <a:spLocks noGrp="1"/>
          </p:cNvSpPr>
          <p:nvPr>
            <p:ph idx="1"/>
          </p:nvPr>
        </p:nvSpPr>
        <p:spPr>
          <a:xfrm>
            <a:off x="200393" y="1127187"/>
            <a:ext cx="9330469" cy="5092644"/>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xmlns="" id="{82094F28-68E3-894A-9AB2-4408AD6FBC64}"/>
              </a:ext>
            </a:extLst>
          </p:cNvPr>
          <p:cNvSpPr>
            <a:spLocks noGrp="1"/>
          </p:cNvSpPr>
          <p:nvPr>
            <p:ph type="dt" sz="half" idx="10"/>
          </p:nvPr>
        </p:nvSpPr>
        <p:spPr>
          <a:xfrm>
            <a:off x="681038" y="6356353"/>
            <a:ext cx="2228850" cy="365125"/>
          </a:xfrm>
          <a:prstGeom prst="rect">
            <a:avLst/>
          </a:prstGeom>
        </p:spPr>
        <p:txBody>
          <a:bodyPr/>
          <a:lstStyle>
            <a:lvl1pPr>
              <a:defRPr sz="1400"/>
            </a:lvl1pPr>
          </a:lstStyle>
          <a:p>
            <a:pPr>
              <a:defRPr/>
            </a:pPr>
            <a:endParaRPr lang="en-US" dirty="0"/>
          </a:p>
        </p:txBody>
      </p:sp>
      <p:sp>
        <p:nvSpPr>
          <p:cNvPr id="5" name="Footer Placeholder 4">
            <a:extLst>
              <a:ext uri="{FF2B5EF4-FFF2-40B4-BE49-F238E27FC236}">
                <a16:creationId xmlns:a16="http://schemas.microsoft.com/office/drawing/2014/main" xmlns="" id="{DEF44853-A390-2A4A-8366-F8FCAAC6AE89}"/>
              </a:ext>
            </a:extLst>
          </p:cNvPr>
          <p:cNvSpPr>
            <a:spLocks noGrp="1"/>
          </p:cNvSpPr>
          <p:nvPr>
            <p:ph type="ftr" sz="quarter" idx="11"/>
          </p:nvPr>
        </p:nvSpPr>
        <p:spPr>
          <a:xfrm>
            <a:off x="3281364" y="6356353"/>
            <a:ext cx="3343275" cy="365125"/>
          </a:xfrm>
          <a:prstGeom prst="rect">
            <a:avLst/>
          </a:prstGeom>
        </p:spPr>
        <p:txBody>
          <a:bodyPr/>
          <a:lstStyle>
            <a:lvl1pPr>
              <a:defRPr sz="1400"/>
            </a:lvl1pPr>
          </a:lstStyle>
          <a:p>
            <a:pPr>
              <a:defRPr/>
            </a:pPr>
            <a:endParaRPr lang="en-US" dirty="0"/>
          </a:p>
        </p:txBody>
      </p:sp>
      <p:sp>
        <p:nvSpPr>
          <p:cNvPr id="6" name="Slide Number Placeholder 5">
            <a:extLst>
              <a:ext uri="{FF2B5EF4-FFF2-40B4-BE49-F238E27FC236}">
                <a16:creationId xmlns:a16="http://schemas.microsoft.com/office/drawing/2014/main" xmlns="" id="{A5594CB3-C2F8-5245-89BA-72E9FA4079F8}"/>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49C63827-2A32-4843-ACE4-83FD88C80868}" type="slidenum">
              <a:rPr lang="en-US" smtClean="0"/>
              <a:pPr>
                <a:defRPr/>
              </a:pPr>
              <a:t>‹#›</a:t>
            </a:fld>
            <a:endParaRPr lang="en-US" dirty="0"/>
          </a:p>
        </p:txBody>
      </p:sp>
    </p:spTree>
    <p:extLst>
      <p:ext uri="{BB962C8B-B14F-4D97-AF65-F5344CB8AC3E}">
        <p14:creationId xmlns:p14="http://schemas.microsoft.com/office/powerpoint/2010/main" xmlns="" val="402779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2A4F06E-79A7-42C9-BD80-FFF90AB27CDC}"/>
              </a:ext>
            </a:extLst>
          </p:cNvPr>
          <p:cNvPicPr>
            <a:picLocks noChangeAspect="1"/>
          </p:cNvPicPr>
          <p:nvPr userDrawn="1"/>
        </p:nvPicPr>
        <p:blipFill>
          <a:blip r:embed="rId2"/>
          <a:stretch>
            <a:fillRect/>
          </a:stretch>
        </p:blipFill>
        <p:spPr>
          <a:xfrm>
            <a:off x="0" y="0"/>
            <a:ext cx="9905999" cy="6858000"/>
          </a:xfrm>
          <a:prstGeom prst="rect">
            <a:avLst/>
          </a:prstGeom>
        </p:spPr>
      </p:pic>
      <p:sp>
        <p:nvSpPr>
          <p:cNvPr id="2" name="Title 1"/>
          <p:cNvSpPr>
            <a:spLocks noGrp="1"/>
          </p:cNvSpPr>
          <p:nvPr>
            <p:ph type="title"/>
          </p:nvPr>
        </p:nvSpPr>
        <p:spPr>
          <a:xfrm>
            <a:off x="675881" y="1709742"/>
            <a:ext cx="8543925" cy="2852737"/>
          </a:xfrm>
          <a:prstGeom prst="rect">
            <a:avLst/>
          </a:prstGeom>
        </p:spPr>
        <p:txBody>
          <a:bodyPr anchor="b"/>
          <a:lstStyle>
            <a:lvl1pPr>
              <a:defRPr sz="3600"/>
            </a:lvl1pPr>
          </a:lstStyle>
          <a:p>
            <a:r>
              <a:rPr lang="en-GB"/>
              <a:t>Click to edit Master title style</a:t>
            </a:r>
            <a:endParaRPr lang="en-US"/>
          </a:p>
        </p:txBody>
      </p:sp>
      <p:sp>
        <p:nvSpPr>
          <p:cNvPr id="3" name="Text Placeholder 2"/>
          <p:cNvSpPr>
            <a:spLocks noGrp="1"/>
          </p:cNvSpPr>
          <p:nvPr>
            <p:ph type="body" idx="1"/>
          </p:nvPr>
        </p:nvSpPr>
        <p:spPr>
          <a:xfrm>
            <a:off x="675881" y="4589468"/>
            <a:ext cx="8543925" cy="1500187"/>
          </a:xfrm>
          <a:prstGeom prst="rect">
            <a:avLst/>
          </a:prstGeom>
        </p:spPr>
        <p:txBody>
          <a:bodyPr/>
          <a:lstStyle>
            <a:lvl1pPr marL="0" indent="0">
              <a:buNone/>
              <a:defRPr sz="2400">
                <a:solidFill>
                  <a:schemeClr val="tx1"/>
                </a:solidFill>
              </a:defRPr>
            </a:lvl1pPr>
            <a:lvl2pPr marL="457193" indent="0">
              <a:buNone/>
              <a:defRPr sz="2000">
                <a:solidFill>
                  <a:schemeClr val="tx1">
                    <a:tint val="75000"/>
                  </a:schemeClr>
                </a:solidFill>
              </a:defRPr>
            </a:lvl2pPr>
            <a:lvl3pPr marL="914385" indent="0">
              <a:buNone/>
              <a:defRPr sz="1800">
                <a:solidFill>
                  <a:schemeClr val="tx1">
                    <a:tint val="75000"/>
                  </a:schemeClr>
                </a:solidFill>
              </a:defRPr>
            </a:lvl3pPr>
            <a:lvl4pPr marL="1371576" indent="0">
              <a:buNone/>
              <a:defRPr sz="1600">
                <a:solidFill>
                  <a:schemeClr val="tx1">
                    <a:tint val="75000"/>
                  </a:schemeClr>
                </a:solidFill>
              </a:defRPr>
            </a:lvl4pPr>
            <a:lvl5pPr marL="1828769" indent="0">
              <a:buNone/>
              <a:defRPr sz="1600">
                <a:solidFill>
                  <a:schemeClr val="tx1">
                    <a:tint val="75000"/>
                  </a:schemeClr>
                </a:solidFill>
              </a:defRPr>
            </a:lvl5pPr>
            <a:lvl6pPr marL="2285961" indent="0">
              <a:buNone/>
              <a:defRPr sz="1600">
                <a:solidFill>
                  <a:schemeClr val="tx1">
                    <a:tint val="75000"/>
                  </a:schemeClr>
                </a:solidFill>
              </a:defRPr>
            </a:lvl6pPr>
            <a:lvl7pPr marL="2743154" indent="0">
              <a:buNone/>
              <a:defRPr sz="1600">
                <a:solidFill>
                  <a:schemeClr val="tx1">
                    <a:tint val="75000"/>
                  </a:schemeClr>
                </a:solidFill>
              </a:defRPr>
            </a:lvl7pPr>
            <a:lvl8pPr marL="3200346" indent="0">
              <a:buNone/>
              <a:defRPr sz="1600">
                <a:solidFill>
                  <a:schemeClr val="tx1">
                    <a:tint val="75000"/>
                  </a:schemeClr>
                </a:solidFill>
              </a:defRPr>
            </a:lvl8pPr>
            <a:lvl9pPr marL="3657538"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F2863B4E-68F5-534B-947F-14034BBB7A6D}"/>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E83B296-AE3E-3646-A36F-7BD92C23BE2F}"/>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A187C34-61A6-A544-A7F6-0500F7337C49}"/>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E3B18310-EBC1-E349-8540-9A70EC14AB39}" type="slidenum">
              <a:rPr lang="en-US" smtClean="0"/>
              <a:pPr>
                <a:defRPr/>
              </a:pPr>
              <a:t>‹#›</a:t>
            </a:fld>
            <a:endParaRPr lang="en-US" dirty="0"/>
          </a:p>
        </p:txBody>
      </p:sp>
    </p:spTree>
    <p:extLst>
      <p:ext uri="{BB962C8B-B14F-4D97-AF65-F5344CB8AC3E}">
        <p14:creationId xmlns:p14="http://schemas.microsoft.com/office/powerpoint/2010/main" xmlns="" val="237389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2A4F06E-79A7-42C9-BD80-FFF90AB27CDC}"/>
              </a:ext>
            </a:extLst>
          </p:cNvPr>
          <p:cNvPicPr>
            <a:picLocks noChangeAspect="1"/>
          </p:cNvPicPr>
          <p:nvPr userDrawn="1"/>
        </p:nvPicPr>
        <p:blipFill>
          <a:blip r:embed="rId2"/>
          <a:stretch>
            <a:fillRect/>
          </a:stretch>
        </p:blipFill>
        <p:spPr>
          <a:xfrm>
            <a:off x="0" y="0"/>
            <a:ext cx="9905999" cy="6858000"/>
          </a:xfrm>
          <a:prstGeom prst="rect">
            <a:avLst/>
          </a:prstGeom>
        </p:spPr>
      </p:pic>
      <p:sp>
        <p:nvSpPr>
          <p:cNvPr id="4" name="Date Placeholder 3">
            <a:extLst>
              <a:ext uri="{FF2B5EF4-FFF2-40B4-BE49-F238E27FC236}">
                <a16:creationId xmlns:a16="http://schemas.microsoft.com/office/drawing/2014/main" xmlns="" id="{F2863B4E-68F5-534B-947F-14034BBB7A6D}"/>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E83B296-AE3E-3646-A36F-7BD92C23BE2F}"/>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A187C34-61A6-A544-A7F6-0500F7337C49}"/>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E3B18310-EBC1-E349-8540-9A70EC14AB39}" type="slidenum">
              <a:rPr lang="en-US" smtClean="0"/>
              <a:pPr>
                <a:defRPr/>
              </a:pPr>
              <a:t>‹#›</a:t>
            </a:fld>
            <a:endParaRPr lang="en-US" dirty="0"/>
          </a:p>
        </p:txBody>
      </p:sp>
    </p:spTree>
    <p:extLst>
      <p:ext uri="{BB962C8B-B14F-4D97-AF65-F5344CB8AC3E}">
        <p14:creationId xmlns:p14="http://schemas.microsoft.com/office/powerpoint/2010/main" xmlns="" val="304111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2A4F06E-79A7-42C9-BD80-FFF90AB27CDC}"/>
              </a:ext>
            </a:extLst>
          </p:cNvPr>
          <p:cNvPicPr>
            <a:picLocks noChangeAspect="1"/>
          </p:cNvPicPr>
          <p:nvPr userDrawn="1"/>
        </p:nvPicPr>
        <p:blipFill>
          <a:blip r:embed="rId2"/>
          <a:stretch>
            <a:fillRect/>
          </a:stretch>
        </p:blipFill>
        <p:spPr>
          <a:xfrm>
            <a:off x="0" y="0"/>
            <a:ext cx="9905999" cy="6858000"/>
          </a:xfrm>
          <a:prstGeom prst="rect">
            <a:avLst/>
          </a:prstGeom>
        </p:spPr>
      </p:pic>
      <p:sp>
        <p:nvSpPr>
          <p:cNvPr id="4" name="Date Placeholder 3">
            <a:extLst>
              <a:ext uri="{FF2B5EF4-FFF2-40B4-BE49-F238E27FC236}">
                <a16:creationId xmlns:a16="http://schemas.microsoft.com/office/drawing/2014/main" xmlns="" id="{F2863B4E-68F5-534B-947F-14034BBB7A6D}"/>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E83B296-AE3E-3646-A36F-7BD92C23BE2F}"/>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A187C34-61A6-A544-A7F6-0500F7337C49}"/>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E3B18310-EBC1-E349-8540-9A70EC14AB39}" type="slidenum">
              <a:rPr lang="en-US" smtClean="0"/>
              <a:pPr>
                <a:defRPr/>
              </a:pPr>
              <a:t>‹#›</a:t>
            </a:fld>
            <a:endParaRPr lang="en-US" dirty="0"/>
          </a:p>
        </p:txBody>
      </p:sp>
      <p:pic>
        <p:nvPicPr>
          <p:cNvPr id="7" name="Picture 2" descr="Z:\Backup\X01 Lesego\0547_001.jpg">
            <a:extLst>
              <a:ext uri="{FF2B5EF4-FFF2-40B4-BE49-F238E27FC236}">
                <a16:creationId xmlns:a16="http://schemas.microsoft.com/office/drawing/2014/main" xmlns="" id="{7F4A7316-3E47-6C45-8A46-9819023CA880}"/>
              </a:ext>
            </a:extLst>
          </p:cNvPr>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124462" y="1543581"/>
            <a:ext cx="7270406" cy="440853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9DA58B3E-0528-A549-BB3F-3A5A9A3F35FE}"/>
              </a:ext>
            </a:extLst>
          </p:cNvPr>
          <p:cNvSpPr/>
          <p:nvPr userDrawn="1"/>
        </p:nvSpPr>
        <p:spPr>
          <a:xfrm>
            <a:off x="4720840" y="3286181"/>
            <a:ext cx="3166829" cy="923330"/>
          </a:xfrm>
          <a:prstGeom prst="rect">
            <a:avLst/>
          </a:prstGeom>
          <a:noFill/>
        </p:spPr>
        <p:txBody>
          <a:bodyPr wrap="none" lIns="91440" tIns="45720" rIns="91440" bIns="45720">
            <a:spAutoFit/>
          </a:bodyPr>
          <a:lstStyle/>
          <a:p>
            <a:pPr algn="ctr"/>
            <a:r>
              <a:rPr lang="en-GB" sz="5400" b="1" cap="none" spc="0" dirty="0">
                <a:ln w="0">
                  <a:solidFill>
                    <a:srgbClr val="00B0F0"/>
                  </a:solidFill>
                </a:ln>
                <a:solidFill>
                  <a:srgbClr val="00B0F0"/>
                </a:solidFill>
                <a:effectLst>
                  <a:outerShdw blurRad="38100" dist="25400" dir="5400000" algn="ctr" rotWithShape="0">
                    <a:srgbClr val="6E747A">
                      <a:alpha val="43000"/>
                    </a:srgbClr>
                  </a:outerShdw>
                </a:effectLst>
              </a:rPr>
              <a:t>Thank you</a:t>
            </a:r>
          </a:p>
        </p:txBody>
      </p:sp>
    </p:spTree>
    <p:extLst>
      <p:ext uri="{BB962C8B-B14F-4D97-AF65-F5344CB8AC3E}">
        <p14:creationId xmlns:p14="http://schemas.microsoft.com/office/powerpoint/2010/main" xmlns="" val="340127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122F6A8-9457-45C2-A8E4-AB6D522B16ED}"/>
              </a:ext>
            </a:extLst>
          </p:cNvPr>
          <p:cNvPicPr>
            <a:picLocks noChangeAspect="1"/>
          </p:cNvPicPr>
          <p:nvPr userDrawn="1"/>
        </p:nvPicPr>
        <p:blipFill>
          <a:blip r:embed="rId2"/>
          <a:stretch>
            <a:fillRect/>
          </a:stretch>
        </p:blipFill>
        <p:spPr>
          <a:xfrm>
            <a:off x="0" y="0"/>
            <a:ext cx="9905999" cy="6858000"/>
          </a:xfrm>
          <a:prstGeom prst="rect">
            <a:avLst/>
          </a:prstGeom>
        </p:spPr>
      </p:pic>
      <p:sp>
        <p:nvSpPr>
          <p:cNvPr id="2" name="Title 1"/>
          <p:cNvSpPr>
            <a:spLocks noGrp="1"/>
          </p:cNvSpPr>
          <p:nvPr>
            <p:ph type="title"/>
          </p:nvPr>
        </p:nvSpPr>
        <p:spPr>
          <a:xfrm>
            <a:off x="212116" y="151667"/>
            <a:ext cx="7876807" cy="692395"/>
          </a:xfrm>
          <a:prstGeom prst="rect">
            <a:avLst/>
          </a:prstGeom>
        </p:spPr>
        <p:txBody>
          <a:bodyPr/>
          <a:lstStyle>
            <a:lvl1pPr>
              <a:defRPr sz="2800" b="1">
                <a:solidFill>
                  <a:schemeClr val="bg1"/>
                </a:solidFill>
              </a:defRPr>
            </a:lvl1pPr>
          </a:lstStyle>
          <a:p>
            <a:r>
              <a:rPr lang="en-GB"/>
              <a:t>Click to edit Master title style</a:t>
            </a:r>
            <a:endParaRPr lang="en-US" dirty="0"/>
          </a:p>
        </p:txBody>
      </p:sp>
      <p:sp>
        <p:nvSpPr>
          <p:cNvPr id="3" name="Content Placeholder 2"/>
          <p:cNvSpPr>
            <a:spLocks noGrp="1"/>
          </p:cNvSpPr>
          <p:nvPr>
            <p:ph sz="half" idx="1"/>
          </p:nvPr>
        </p:nvSpPr>
        <p:spPr>
          <a:xfrm>
            <a:off x="212115" y="1253331"/>
            <a:ext cx="4400509" cy="4643376"/>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942782" y="1261878"/>
            <a:ext cx="4400509" cy="4634829"/>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3">
            <a:extLst>
              <a:ext uri="{FF2B5EF4-FFF2-40B4-BE49-F238E27FC236}">
                <a16:creationId xmlns:a16="http://schemas.microsoft.com/office/drawing/2014/main" xmlns="" id="{361A7054-1C3C-614D-BAE0-56F68E3C89A0}"/>
              </a:ext>
            </a:extLst>
          </p:cNvPr>
          <p:cNvSpPr>
            <a:spLocks noGrp="1"/>
          </p:cNvSpPr>
          <p:nvPr>
            <p:ph type="dt" sz="half" idx="10"/>
          </p:nvPr>
        </p:nvSpPr>
        <p:spPr>
          <a:xfrm>
            <a:off x="681038" y="6356353"/>
            <a:ext cx="2228850" cy="365125"/>
          </a:xfrm>
          <a:prstGeom prst="rect">
            <a:avLst/>
          </a:prstGeo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97B14DDB-EF8D-9C43-927F-4CCC7C5F834B}"/>
              </a:ext>
            </a:extLst>
          </p:cNvPr>
          <p:cNvSpPr>
            <a:spLocks noGrp="1"/>
          </p:cNvSpPr>
          <p:nvPr>
            <p:ph type="ftr" sz="quarter" idx="11"/>
          </p:nvPr>
        </p:nvSpPr>
        <p:spPr>
          <a:xfrm>
            <a:off x="3281364" y="6356353"/>
            <a:ext cx="3343275"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96C5189-4E83-A542-9149-9225E4DA5ABF}"/>
              </a:ext>
            </a:extLst>
          </p:cNvPr>
          <p:cNvSpPr>
            <a:spLocks noGrp="1"/>
          </p:cNvSpPr>
          <p:nvPr>
            <p:ph type="sldNum" sz="quarter" idx="12"/>
          </p:nvPr>
        </p:nvSpPr>
        <p:spPr>
          <a:xfrm>
            <a:off x="6996113" y="6356353"/>
            <a:ext cx="2228850" cy="365125"/>
          </a:xfrm>
          <a:prstGeom prst="rect">
            <a:avLst/>
          </a:prstGeom>
        </p:spPr>
        <p:txBody>
          <a:bodyPr/>
          <a:lstStyle>
            <a:lvl1pPr algn="r">
              <a:defRPr sz="1400"/>
            </a:lvl1pPr>
          </a:lstStyle>
          <a:p>
            <a:pPr>
              <a:defRPr/>
            </a:pPr>
            <a:fld id="{075853D1-5CFB-2446-B34F-1653B2ACCD4E}" type="slidenum">
              <a:rPr lang="en-US" smtClean="0"/>
              <a:pPr>
                <a:defRPr/>
              </a:pPr>
              <a:t>‹#›</a:t>
            </a:fld>
            <a:endParaRPr lang="en-US" dirty="0"/>
          </a:p>
        </p:txBody>
      </p:sp>
    </p:spTree>
    <p:extLst>
      <p:ext uri="{BB962C8B-B14F-4D97-AF65-F5344CB8AC3E}">
        <p14:creationId xmlns:p14="http://schemas.microsoft.com/office/powerpoint/2010/main" xmlns="" val="274151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2FB654F-64BA-4BFC-96DF-2622D80F1C4C}"/>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2" name="Title 1"/>
          <p:cNvSpPr>
            <a:spLocks noGrp="1"/>
          </p:cNvSpPr>
          <p:nvPr>
            <p:ph type="title"/>
          </p:nvPr>
        </p:nvSpPr>
        <p:spPr>
          <a:xfrm>
            <a:off x="236854" y="177801"/>
            <a:ext cx="7781732" cy="654537"/>
          </a:xfrm>
          <a:prstGeom prst="rect">
            <a:avLst/>
          </a:prstGeom>
        </p:spPr>
        <p:txBody>
          <a:bodyPr/>
          <a:lstStyle>
            <a:lvl1pPr>
              <a:defRPr sz="2800" b="1">
                <a:solidFill>
                  <a:schemeClr val="bg1"/>
                </a:solidFill>
              </a:defRPr>
            </a:lvl1pPr>
          </a:lstStyle>
          <a:p>
            <a:r>
              <a:rPr lang="en-GB"/>
              <a:t>Click to edit Master title style</a:t>
            </a:r>
            <a:endParaRPr lang="en-US" dirty="0"/>
          </a:p>
        </p:txBody>
      </p:sp>
      <p:sp>
        <p:nvSpPr>
          <p:cNvPr id="3" name="Text Placeholder 2"/>
          <p:cNvSpPr>
            <a:spLocks noGrp="1"/>
          </p:cNvSpPr>
          <p:nvPr>
            <p:ph type="body" idx="1"/>
          </p:nvPr>
        </p:nvSpPr>
        <p:spPr>
          <a:xfrm>
            <a:off x="236854" y="1167182"/>
            <a:ext cx="4346868"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GB"/>
              <a:t>Click to edit Master text styles</a:t>
            </a:r>
          </a:p>
        </p:txBody>
      </p:sp>
      <p:sp>
        <p:nvSpPr>
          <p:cNvPr id="4" name="Content Placeholder 3"/>
          <p:cNvSpPr>
            <a:spLocks noGrp="1"/>
          </p:cNvSpPr>
          <p:nvPr>
            <p:ph sz="half" idx="2"/>
          </p:nvPr>
        </p:nvSpPr>
        <p:spPr>
          <a:xfrm>
            <a:off x="236853" y="1847852"/>
            <a:ext cx="4346869"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953000" y="1167182"/>
            <a:ext cx="4211340"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953000" y="1847852"/>
            <a:ext cx="4346868"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xmlns="" id="{9D54058B-4413-B740-9A1E-0B309E56BDE2}"/>
              </a:ext>
            </a:extLst>
          </p:cNvPr>
          <p:cNvSpPr>
            <a:spLocks noGrp="1"/>
          </p:cNvSpPr>
          <p:nvPr>
            <p:ph type="dt" sz="half" idx="10"/>
          </p:nvPr>
        </p:nvSpPr>
        <p:spPr>
          <a:xfrm>
            <a:off x="681037" y="6370119"/>
            <a:ext cx="2228850" cy="365125"/>
          </a:xfrm>
          <a:prstGeom prst="rect">
            <a:avLst/>
          </a:prstGeom>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2309C3F2-F8F2-D242-A384-DDBF463FB624}"/>
              </a:ext>
            </a:extLst>
          </p:cNvPr>
          <p:cNvSpPr>
            <a:spLocks noGrp="1"/>
          </p:cNvSpPr>
          <p:nvPr>
            <p:ph type="ftr" sz="quarter" idx="11"/>
          </p:nvPr>
        </p:nvSpPr>
        <p:spPr>
          <a:xfrm>
            <a:off x="3281364" y="6384285"/>
            <a:ext cx="3343275" cy="365125"/>
          </a:xfrm>
          <a:prstGeom prst="rect">
            <a:avLst/>
          </a:prstGeo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5730E6BC-F510-C243-9CBB-D4E3BB222A89}"/>
              </a:ext>
            </a:extLst>
          </p:cNvPr>
          <p:cNvSpPr>
            <a:spLocks noGrp="1"/>
          </p:cNvSpPr>
          <p:nvPr>
            <p:ph type="sldNum" sz="quarter" idx="12"/>
          </p:nvPr>
        </p:nvSpPr>
        <p:spPr>
          <a:xfrm>
            <a:off x="6996113" y="6356353"/>
            <a:ext cx="2228850" cy="365125"/>
          </a:xfrm>
          <a:prstGeom prst="rect">
            <a:avLst/>
          </a:prstGeom>
        </p:spPr>
        <p:txBody>
          <a:bodyPr/>
          <a:lstStyle>
            <a:lvl1pPr>
              <a:defRPr sz="1400"/>
            </a:lvl1pPr>
            <a:lvl2pPr>
              <a:defRPr sz="1400"/>
            </a:lvl2pPr>
          </a:lstStyle>
          <a:p>
            <a:pPr lvl="1" algn="r">
              <a:defRPr/>
            </a:pPr>
            <a:fld id="{B8E97AC0-2BB7-6B4B-ACA6-1E71C09ED1D0}" type="slidenum">
              <a:rPr lang="en-US" smtClean="0"/>
              <a:pPr lvl="1" algn="r">
                <a:defRPr/>
              </a:pPr>
              <a:t>‹#›</a:t>
            </a:fld>
            <a:endParaRPr lang="en-US" dirty="0"/>
          </a:p>
        </p:txBody>
      </p:sp>
    </p:spTree>
    <p:extLst>
      <p:ext uri="{BB962C8B-B14F-4D97-AF65-F5344CB8AC3E}">
        <p14:creationId xmlns:p14="http://schemas.microsoft.com/office/powerpoint/2010/main" xmlns="" val="19876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2FB654F-64BA-4BFC-96DF-2622D80F1C4C}"/>
              </a:ext>
            </a:extLst>
          </p:cNvPr>
          <p:cNvPicPr>
            <a:picLocks noChangeAspect="1"/>
          </p:cNvPicPr>
          <p:nvPr userDrawn="1"/>
        </p:nvPicPr>
        <p:blipFill>
          <a:blip r:embed="rId2"/>
          <a:stretch>
            <a:fillRect/>
          </a:stretch>
        </p:blipFill>
        <p:spPr>
          <a:xfrm>
            <a:off x="0" y="0"/>
            <a:ext cx="9906000" cy="6858000"/>
          </a:xfrm>
          <a:prstGeom prst="rect">
            <a:avLst/>
          </a:prstGeom>
        </p:spPr>
      </p:pic>
      <p:sp>
        <p:nvSpPr>
          <p:cNvPr id="2" name="Title 1"/>
          <p:cNvSpPr>
            <a:spLocks noGrp="1"/>
          </p:cNvSpPr>
          <p:nvPr>
            <p:ph type="title"/>
          </p:nvPr>
        </p:nvSpPr>
        <p:spPr>
          <a:xfrm>
            <a:off x="236854" y="177801"/>
            <a:ext cx="7781732" cy="654537"/>
          </a:xfrm>
          <a:prstGeom prst="rect">
            <a:avLst/>
          </a:prstGeom>
        </p:spPr>
        <p:txBody>
          <a:bodyPr/>
          <a:lstStyle>
            <a:lvl1pPr>
              <a:defRPr sz="2800">
                <a:solidFill>
                  <a:schemeClr val="bg1"/>
                </a:solidFill>
              </a:defRPr>
            </a:lvl1pPr>
          </a:lstStyle>
          <a:p>
            <a:r>
              <a:rPr lang="en-GB"/>
              <a:t>Click to edit Master title style</a:t>
            </a:r>
            <a:endParaRPr lang="en-US" dirty="0"/>
          </a:p>
        </p:txBody>
      </p:sp>
      <p:sp>
        <p:nvSpPr>
          <p:cNvPr id="3" name="Text Placeholder 2"/>
          <p:cNvSpPr>
            <a:spLocks noGrp="1"/>
          </p:cNvSpPr>
          <p:nvPr>
            <p:ph type="body" idx="1"/>
          </p:nvPr>
        </p:nvSpPr>
        <p:spPr>
          <a:xfrm>
            <a:off x="236853" y="1182735"/>
            <a:ext cx="2938641"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GB"/>
              <a:t>Click to edit Master text styles</a:t>
            </a:r>
          </a:p>
        </p:txBody>
      </p:sp>
      <p:sp>
        <p:nvSpPr>
          <p:cNvPr id="4" name="Content Placeholder 3"/>
          <p:cNvSpPr>
            <a:spLocks noGrp="1"/>
          </p:cNvSpPr>
          <p:nvPr>
            <p:ph sz="half" idx="2"/>
          </p:nvPr>
        </p:nvSpPr>
        <p:spPr>
          <a:xfrm>
            <a:off x="236853" y="1847852"/>
            <a:ext cx="2937086"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91647" y="1182735"/>
            <a:ext cx="2937086"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3491647" y="1841664"/>
            <a:ext cx="2937086"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xmlns="" id="{9D54058B-4413-B740-9A1E-0B309E56BDE2}"/>
              </a:ext>
            </a:extLst>
          </p:cNvPr>
          <p:cNvSpPr>
            <a:spLocks noGrp="1"/>
          </p:cNvSpPr>
          <p:nvPr>
            <p:ph type="dt" sz="half" idx="10"/>
          </p:nvPr>
        </p:nvSpPr>
        <p:spPr>
          <a:xfrm>
            <a:off x="681037" y="6370119"/>
            <a:ext cx="2228850" cy="365125"/>
          </a:xfrm>
          <a:prstGeom prst="rect">
            <a:avLst/>
          </a:prstGeom>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xmlns="" id="{2309C3F2-F8F2-D242-A384-DDBF463FB624}"/>
              </a:ext>
            </a:extLst>
          </p:cNvPr>
          <p:cNvSpPr>
            <a:spLocks noGrp="1"/>
          </p:cNvSpPr>
          <p:nvPr>
            <p:ph type="ftr" sz="quarter" idx="11"/>
          </p:nvPr>
        </p:nvSpPr>
        <p:spPr>
          <a:xfrm>
            <a:off x="3281364" y="6384285"/>
            <a:ext cx="3343275" cy="365125"/>
          </a:xfrm>
          <a:prstGeom prst="rect">
            <a:avLst/>
          </a:prstGeom>
        </p:spPr>
        <p:txBody>
          <a:bodyPr/>
          <a:lstStyle>
            <a:lvl1pPr>
              <a:defRPr sz="1400"/>
            </a:lvl1pPr>
          </a:lstStyle>
          <a:p>
            <a:pPr>
              <a:defRPr/>
            </a:pPr>
            <a:endParaRPr lang="en-US" dirty="0"/>
          </a:p>
        </p:txBody>
      </p:sp>
      <p:sp>
        <p:nvSpPr>
          <p:cNvPr id="9" name="Slide Number Placeholder 5">
            <a:extLst>
              <a:ext uri="{FF2B5EF4-FFF2-40B4-BE49-F238E27FC236}">
                <a16:creationId xmlns:a16="http://schemas.microsoft.com/office/drawing/2014/main" xmlns="" id="{5730E6BC-F510-C243-9CBB-D4E3BB222A89}"/>
              </a:ext>
            </a:extLst>
          </p:cNvPr>
          <p:cNvSpPr>
            <a:spLocks noGrp="1"/>
          </p:cNvSpPr>
          <p:nvPr>
            <p:ph type="sldNum" sz="quarter" idx="12"/>
          </p:nvPr>
        </p:nvSpPr>
        <p:spPr>
          <a:xfrm>
            <a:off x="6996113" y="6356353"/>
            <a:ext cx="2228850" cy="365125"/>
          </a:xfrm>
          <a:prstGeom prst="rect">
            <a:avLst/>
          </a:prstGeom>
        </p:spPr>
        <p:txBody>
          <a:bodyPr/>
          <a:lstStyle>
            <a:lvl1pPr>
              <a:defRPr sz="1400"/>
            </a:lvl1pPr>
            <a:lvl2pPr>
              <a:defRPr sz="1400"/>
            </a:lvl2pPr>
          </a:lstStyle>
          <a:p>
            <a:pPr lvl="1" algn="r">
              <a:defRPr/>
            </a:pPr>
            <a:fld id="{B8E97AC0-2BB7-6B4B-ACA6-1E71C09ED1D0}" type="slidenum">
              <a:rPr lang="en-US" smtClean="0"/>
              <a:pPr lvl="1" algn="r">
                <a:defRPr/>
              </a:pPr>
              <a:t>‹#›</a:t>
            </a:fld>
            <a:endParaRPr lang="en-US" dirty="0"/>
          </a:p>
        </p:txBody>
      </p:sp>
      <p:sp>
        <p:nvSpPr>
          <p:cNvPr id="12" name="Text Placeholder 4">
            <a:extLst>
              <a:ext uri="{FF2B5EF4-FFF2-40B4-BE49-F238E27FC236}">
                <a16:creationId xmlns:a16="http://schemas.microsoft.com/office/drawing/2014/main" xmlns="" id="{B1B566D3-7A06-4481-9BB8-D6EE67DC91DC}"/>
              </a:ext>
            </a:extLst>
          </p:cNvPr>
          <p:cNvSpPr>
            <a:spLocks noGrp="1"/>
          </p:cNvSpPr>
          <p:nvPr>
            <p:ph type="body" sz="quarter" idx="13"/>
          </p:nvPr>
        </p:nvSpPr>
        <p:spPr>
          <a:xfrm>
            <a:off x="6744886" y="1182735"/>
            <a:ext cx="2934428" cy="513982"/>
          </a:xfrm>
          <a:prstGeom prst="rect">
            <a:avLst/>
          </a:prstGeom>
        </p:spPr>
        <p:txBody>
          <a:bodyPr anchor="b"/>
          <a:lstStyle>
            <a:lvl1pPr marL="0" indent="0">
              <a:buNone/>
              <a:defRPr sz="2400" b="1"/>
            </a:lvl1pPr>
            <a:lvl2pPr marL="457193" indent="0">
              <a:buNone/>
              <a:defRPr sz="2000" b="1"/>
            </a:lvl2pPr>
            <a:lvl3pPr marL="914385" indent="0">
              <a:buNone/>
              <a:defRPr sz="1800" b="1"/>
            </a:lvl3pPr>
            <a:lvl4pPr marL="1371576" indent="0">
              <a:buNone/>
              <a:defRPr sz="1600" b="1"/>
            </a:lvl4pPr>
            <a:lvl5pPr marL="1828769" indent="0">
              <a:buNone/>
              <a:defRPr sz="1600" b="1"/>
            </a:lvl5pPr>
            <a:lvl6pPr marL="2285961" indent="0">
              <a:buNone/>
              <a:defRPr sz="1600" b="1"/>
            </a:lvl6pPr>
            <a:lvl7pPr marL="2743154" indent="0">
              <a:buNone/>
              <a:defRPr sz="1600" b="1"/>
            </a:lvl7pPr>
            <a:lvl8pPr marL="3200346" indent="0">
              <a:buNone/>
              <a:defRPr sz="1600" b="1"/>
            </a:lvl8pPr>
            <a:lvl9pPr marL="3657538" indent="0">
              <a:buNone/>
              <a:defRPr sz="1600" b="1"/>
            </a:lvl9pPr>
          </a:lstStyle>
          <a:p>
            <a:pPr lvl="0"/>
            <a:r>
              <a:rPr lang="en-GB"/>
              <a:t>Click to edit Master text styles</a:t>
            </a:r>
          </a:p>
        </p:txBody>
      </p:sp>
      <p:sp>
        <p:nvSpPr>
          <p:cNvPr id="13" name="Content Placeholder 5">
            <a:extLst>
              <a:ext uri="{FF2B5EF4-FFF2-40B4-BE49-F238E27FC236}">
                <a16:creationId xmlns:a16="http://schemas.microsoft.com/office/drawing/2014/main" xmlns="" id="{70918B79-AD0D-48C7-8654-0A6F08057615}"/>
              </a:ext>
            </a:extLst>
          </p:cNvPr>
          <p:cNvSpPr>
            <a:spLocks noGrp="1"/>
          </p:cNvSpPr>
          <p:nvPr>
            <p:ph sz="quarter" idx="14"/>
          </p:nvPr>
        </p:nvSpPr>
        <p:spPr>
          <a:xfrm>
            <a:off x="6744886" y="1841664"/>
            <a:ext cx="2937086" cy="434181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xmlns="" val="33478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2FB654F-64BA-4BFC-96DF-2622D80F1C4C}"/>
              </a:ext>
            </a:extLst>
          </p:cNvPr>
          <p:cNvPicPr>
            <a:picLocks noChangeAspect="1"/>
          </p:cNvPicPr>
          <p:nvPr userDrawn="1"/>
        </p:nvPicPr>
        <p:blipFill>
          <a:blip r:embed="rId2"/>
          <a:stretch>
            <a:fillRect/>
          </a:stretch>
        </p:blipFill>
        <p:spPr>
          <a:xfrm>
            <a:off x="7189" y="0"/>
            <a:ext cx="9906000" cy="7149153"/>
          </a:xfrm>
          <a:prstGeom prst="rect">
            <a:avLst/>
          </a:prstGeom>
        </p:spPr>
      </p:pic>
      <p:sp>
        <p:nvSpPr>
          <p:cNvPr id="2" name="Title 1"/>
          <p:cNvSpPr>
            <a:spLocks noGrp="1"/>
          </p:cNvSpPr>
          <p:nvPr>
            <p:ph type="title"/>
          </p:nvPr>
        </p:nvSpPr>
        <p:spPr>
          <a:xfrm>
            <a:off x="236853" y="110702"/>
            <a:ext cx="7781732" cy="654537"/>
          </a:xfrm>
          <a:prstGeom prst="rect">
            <a:avLst/>
          </a:prstGeom>
        </p:spPr>
        <p:txBody>
          <a:bodyPr/>
          <a:lstStyle>
            <a:lvl1pPr>
              <a:defRPr sz="2800">
                <a:solidFill>
                  <a:schemeClr val="bg1"/>
                </a:solidFill>
              </a:defRPr>
            </a:lvl1pPr>
          </a:lstStyle>
          <a:p>
            <a:r>
              <a:rPr lang="en-GB"/>
              <a:t>Click to edit Master title style</a:t>
            </a:r>
            <a:endParaRPr lang="en-US" dirty="0"/>
          </a:p>
        </p:txBody>
      </p:sp>
      <p:sp>
        <p:nvSpPr>
          <p:cNvPr id="4" name="Content Placeholder 3"/>
          <p:cNvSpPr>
            <a:spLocks noGrp="1"/>
          </p:cNvSpPr>
          <p:nvPr>
            <p:ph sz="half" idx="2"/>
          </p:nvPr>
        </p:nvSpPr>
        <p:spPr>
          <a:xfrm>
            <a:off x="237630" y="1078594"/>
            <a:ext cx="9445119" cy="1429738"/>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p:txBody>
      </p:sp>
      <p:sp>
        <p:nvSpPr>
          <p:cNvPr id="6" name="Content Placeholder 5"/>
          <p:cNvSpPr>
            <a:spLocks noGrp="1"/>
          </p:cNvSpPr>
          <p:nvPr>
            <p:ph sz="quarter" idx="4"/>
          </p:nvPr>
        </p:nvSpPr>
        <p:spPr>
          <a:xfrm>
            <a:off x="236853" y="2612477"/>
            <a:ext cx="4845786" cy="2208905"/>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p:txBody>
      </p:sp>
      <p:sp>
        <p:nvSpPr>
          <p:cNvPr id="7" name="Date Placeholder 3">
            <a:extLst>
              <a:ext uri="{FF2B5EF4-FFF2-40B4-BE49-F238E27FC236}">
                <a16:creationId xmlns:a16="http://schemas.microsoft.com/office/drawing/2014/main" xmlns="" id="{9D54058B-4413-B740-9A1E-0B309E56BDE2}"/>
              </a:ext>
            </a:extLst>
          </p:cNvPr>
          <p:cNvSpPr>
            <a:spLocks noGrp="1"/>
          </p:cNvSpPr>
          <p:nvPr>
            <p:ph type="dt" sz="half" idx="10"/>
          </p:nvPr>
        </p:nvSpPr>
        <p:spPr>
          <a:xfrm>
            <a:off x="681037" y="6356353"/>
            <a:ext cx="2228850" cy="365125"/>
          </a:xfrm>
          <a:prstGeom prst="rect">
            <a:avLst/>
          </a:prstGeom>
        </p:spPr>
        <p:txBody>
          <a:bodyPr/>
          <a:lstStyle>
            <a:lvl1pPr>
              <a:defRPr sz="1400"/>
            </a:lvl1pPr>
          </a:lstStyle>
          <a:p>
            <a:pPr>
              <a:defRPr/>
            </a:pPr>
            <a:endParaRPr lang="en-US" dirty="0"/>
          </a:p>
        </p:txBody>
      </p:sp>
      <p:sp>
        <p:nvSpPr>
          <p:cNvPr id="8" name="Footer Placeholder 4">
            <a:extLst>
              <a:ext uri="{FF2B5EF4-FFF2-40B4-BE49-F238E27FC236}">
                <a16:creationId xmlns:a16="http://schemas.microsoft.com/office/drawing/2014/main" xmlns="" id="{2309C3F2-F8F2-D242-A384-DDBF463FB624}"/>
              </a:ext>
            </a:extLst>
          </p:cNvPr>
          <p:cNvSpPr>
            <a:spLocks noGrp="1"/>
          </p:cNvSpPr>
          <p:nvPr>
            <p:ph type="ftr" sz="quarter" idx="11"/>
          </p:nvPr>
        </p:nvSpPr>
        <p:spPr>
          <a:xfrm>
            <a:off x="3281364" y="6384285"/>
            <a:ext cx="3343275" cy="365125"/>
          </a:xfrm>
          <a:prstGeom prst="rect">
            <a:avLst/>
          </a:prstGeom>
        </p:spPr>
        <p:txBody>
          <a:bodyPr/>
          <a:lstStyle>
            <a:lvl1pPr>
              <a:defRPr sz="1200"/>
            </a:lvl1pPr>
          </a:lstStyle>
          <a:p>
            <a:pPr>
              <a:defRPr/>
            </a:pPr>
            <a:endParaRPr lang="en-US" dirty="0"/>
          </a:p>
        </p:txBody>
      </p:sp>
      <p:sp>
        <p:nvSpPr>
          <p:cNvPr id="9" name="Slide Number Placeholder 5">
            <a:extLst>
              <a:ext uri="{FF2B5EF4-FFF2-40B4-BE49-F238E27FC236}">
                <a16:creationId xmlns:a16="http://schemas.microsoft.com/office/drawing/2014/main" xmlns="" id="{5730E6BC-F510-C243-9CBB-D4E3BB222A89}"/>
              </a:ext>
            </a:extLst>
          </p:cNvPr>
          <p:cNvSpPr>
            <a:spLocks noGrp="1"/>
          </p:cNvSpPr>
          <p:nvPr>
            <p:ph type="sldNum" sz="quarter" idx="12"/>
          </p:nvPr>
        </p:nvSpPr>
        <p:spPr>
          <a:xfrm>
            <a:off x="6996113" y="6356353"/>
            <a:ext cx="2228850" cy="365125"/>
          </a:xfrm>
          <a:prstGeom prst="rect">
            <a:avLst/>
          </a:prstGeom>
        </p:spPr>
        <p:txBody>
          <a:bodyPr/>
          <a:lstStyle>
            <a:lvl1pPr>
              <a:defRPr sz="1400"/>
            </a:lvl1pPr>
            <a:lvl2pPr>
              <a:defRPr sz="1400"/>
            </a:lvl2pPr>
          </a:lstStyle>
          <a:p>
            <a:pPr lvl="1" algn="r">
              <a:defRPr/>
            </a:pPr>
            <a:fld id="{B8E97AC0-2BB7-6B4B-ACA6-1E71C09ED1D0}" type="slidenum">
              <a:rPr lang="en-US" smtClean="0"/>
              <a:pPr lvl="1" algn="r">
                <a:defRPr/>
              </a:pPr>
              <a:t>‹#›</a:t>
            </a:fld>
            <a:endParaRPr lang="en-US" dirty="0"/>
          </a:p>
        </p:txBody>
      </p:sp>
      <p:sp>
        <p:nvSpPr>
          <p:cNvPr id="13" name="Content Placeholder 5">
            <a:extLst>
              <a:ext uri="{FF2B5EF4-FFF2-40B4-BE49-F238E27FC236}">
                <a16:creationId xmlns:a16="http://schemas.microsoft.com/office/drawing/2014/main" xmlns="" id="{70918B79-AD0D-48C7-8654-0A6F08057615}"/>
              </a:ext>
            </a:extLst>
          </p:cNvPr>
          <p:cNvSpPr>
            <a:spLocks noGrp="1"/>
          </p:cNvSpPr>
          <p:nvPr>
            <p:ph sz="quarter" idx="14"/>
          </p:nvPr>
        </p:nvSpPr>
        <p:spPr>
          <a:xfrm>
            <a:off x="5283969" y="2626891"/>
            <a:ext cx="4398780" cy="2194491"/>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p:txBody>
      </p:sp>
      <p:sp>
        <p:nvSpPr>
          <p:cNvPr id="14" name="Content Placeholder 3">
            <a:extLst>
              <a:ext uri="{FF2B5EF4-FFF2-40B4-BE49-F238E27FC236}">
                <a16:creationId xmlns:a16="http://schemas.microsoft.com/office/drawing/2014/main" xmlns="" id="{CD867235-1CD1-D54D-8BEF-018A9C7BEA7E}"/>
              </a:ext>
            </a:extLst>
          </p:cNvPr>
          <p:cNvSpPr>
            <a:spLocks noGrp="1"/>
          </p:cNvSpPr>
          <p:nvPr>
            <p:ph sz="half" idx="15"/>
          </p:nvPr>
        </p:nvSpPr>
        <p:spPr>
          <a:xfrm>
            <a:off x="237630" y="4892938"/>
            <a:ext cx="9445119" cy="1429738"/>
          </a:xfrm>
          <a:prstGeom prst="rect">
            <a:avLst/>
          </a:prstGeom>
        </p:spPr>
        <p:txBody>
          <a:bodyPr/>
          <a:lstStyle>
            <a:lvl1pPr>
              <a:spcBef>
                <a:spcPts val="0"/>
              </a:spcBef>
              <a:defRPr sz="2000"/>
            </a:lvl1pPr>
            <a:lvl2pPr>
              <a:spcBef>
                <a:spcPts val="0"/>
              </a:spcBef>
              <a:defRPr sz="1800"/>
            </a:lvl2pPr>
            <a:lvl3pPr>
              <a:spcBef>
                <a:spcPts val="0"/>
              </a:spcBef>
              <a:defRPr sz="1600"/>
            </a:lvl3pPr>
            <a:lvl4pPr>
              <a:spcBef>
                <a:spcPts val="0"/>
              </a:spcBef>
              <a:defRPr sz="1400"/>
            </a:lvl4pPr>
            <a:lvl5pPr>
              <a:spcBef>
                <a:spcPts val="0"/>
              </a:spcBef>
              <a:defRPr sz="1400"/>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xmlns="" val="204453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BC3D7-1CFF-4ACB-B881-9ADA19E00AA4}"/>
              </a:ext>
            </a:extLst>
          </p:cNvPr>
          <p:cNvPicPr>
            <a:picLocks noChangeAspect="1"/>
          </p:cNvPicPr>
          <p:nvPr userDrawn="1"/>
        </p:nvPicPr>
        <p:blipFill>
          <a:blip r:embed="rId17"/>
          <a:stretch>
            <a:fillRect/>
          </a:stretch>
        </p:blipFill>
        <p:spPr>
          <a:xfrm>
            <a:off x="0" y="0"/>
            <a:ext cx="9906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5" r:id="rId4"/>
    <p:sldLayoutId id="2147483676" r:id="rId5"/>
    <p:sldLayoutId id="2147483664" r:id="rId6"/>
    <p:sldLayoutId id="2147483665" r:id="rId7"/>
    <p:sldLayoutId id="2147483672" r:id="rId8"/>
    <p:sldLayoutId id="2147483674" r:id="rId9"/>
    <p:sldLayoutId id="2147483666" r:id="rId10"/>
    <p:sldLayoutId id="2147483667" r:id="rId11"/>
    <p:sldLayoutId id="2147483668" r:id="rId12"/>
    <p:sldLayoutId id="2147483669" r:id="rId13"/>
    <p:sldLayoutId id="2147483670" r:id="rId14"/>
    <p:sldLayoutId id="2147483671" r:id="rId15"/>
  </p:sldLayoutIdLst>
  <p:hf hdr="0" ftr="0" dt="0"/>
  <p:txStyles>
    <p:titleStyle>
      <a:lvl1pPr algn="l" rtl="0" eaLnBrk="1" fontAlgn="base" hangingPunct="1">
        <a:lnSpc>
          <a:spcPct val="90000"/>
        </a:lnSpc>
        <a:spcBef>
          <a:spcPct val="0"/>
        </a:spcBef>
        <a:spcAft>
          <a:spcPct val="0"/>
        </a:spcAft>
        <a:defRPr sz="4401" kern="1200">
          <a:solidFill>
            <a:schemeClr val="tx1"/>
          </a:solidFill>
          <a:latin typeface="+mj-lt"/>
          <a:ea typeface="+mj-ea"/>
          <a:cs typeface="+mj-cs"/>
        </a:defRPr>
      </a:lvl1pPr>
      <a:lvl2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5pPr>
      <a:lvl6pPr marL="457193"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6pPr>
      <a:lvl7pPr marL="914385"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7pPr>
      <a:lvl8pPr marL="1371576"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8pPr>
      <a:lvl9pPr marL="1828769" algn="l" rtl="0" eaLnBrk="1" fontAlgn="base" hangingPunct="1">
        <a:lnSpc>
          <a:spcPct val="90000"/>
        </a:lnSpc>
        <a:spcBef>
          <a:spcPct val="0"/>
        </a:spcBef>
        <a:spcAft>
          <a:spcPct val="0"/>
        </a:spcAft>
        <a:defRPr sz="4401">
          <a:solidFill>
            <a:schemeClr val="tx1"/>
          </a:solidFill>
          <a:latin typeface="Calibri Light" panose="020F0302020204030204" pitchFamily="34" charset="0"/>
        </a:defRPr>
      </a:lvl9pPr>
    </p:titleStyle>
    <p:bodyStyle>
      <a:lvl1pPr marL="228597" indent="-228597"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8" indent="-228597"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80" indent="-228597"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73"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66" indent="-228597"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5" rtl="0" eaLnBrk="1" latinLnBrk="0" hangingPunct="1">
        <a:defRPr sz="1800" kern="1200">
          <a:solidFill>
            <a:schemeClr val="tx1"/>
          </a:solidFill>
          <a:latin typeface="+mn-lt"/>
          <a:ea typeface="+mn-ea"/>
          <a:cs typeface="+mn-cs"/>
        </a:defRPr>
      </a:lvl1pPr>
      <a:lvl2pPr marL="457193" algn="l" defTabSz="914385" rtl="0" eaLnBrk="1" latinLnBrk="0" hangingPunct="1">
        <a:defRPr sz="1800" kern="1200">
          <a:solidFill>
            <a:schemeClr val="tx1"/>
          </a:solidFill>
          <a:latin typeface="+mn-lt"/>
          <a:ea typeface="+mn-ea"/>
          <a:cs typeface="+mn-cs"/>
        </a:defRPr>
      </a:lvl2pPr>
      <a:lvl3pPr marL="914385" algn="l" defTabSz="914385" rtl="0" eaLnBrk="1" latinLnBrk="0" hangingPunct="1">
        <a:defRPr sz="1800" kern="1200">
          <a:solidFill>
            <a:schemeClr val="tx1"/>
          </a:solidFill>
          <a:latin typeface="+mn-lt"/>
          <a:ea typeface="+mn-ea"/>
          <a:cs typeface="+mn-cs"/>
        </a:defRPr>
      </a:lvl3pPr>
      <a:lvl4pPr marL="1371576" algn="l" defTabSz="914385" rtl="0" eaLnBrk="1" latinLnBrk="0" hangingPunct="1">
        <a:defRPr sz="1800" kern="1200">
          <a:solidFill>
            <a:schemeClr val="tx1"/>
          </a:solidFill>
          <a:latin typeface="+mn-lt"/>
          <a:ea typeface="+mn-ea"/>
          <a:cs typeface="+mn-cs"/>
        </a:defRPr>
      </a:lvl4pPr>
      <a:lvl5pPr marL="1828769" algn="l" defTabSz="914385" rtl="0" eaLnBrk="1" latinLnBrk="0" hangingPunct="1">
        <a:defRPr sz="1800" kern="1200">
          <a:solidFill>
            <a:schemeClr val="tx1"/>
          </a:solidFill>
          <a:latin typeface="+mn-lt"/>
          <a:ea typeface="+mn-ea"/>
          <a:cs typeface="+mn-cs"/>
        </a:defRPr>
      </a:lvl5pPr>
      <a:lvl6pPr marL="2285961" algn="l" defTabSz="914385" rtl="0" eaLnBrk="1" latinLnBrk="0" hangingPunct="1">
        <a:defRPr sz="1800" kern="1200">
          <a:solidFill>
            <a:schemeClr val="tx1"/>
          </a:solidFill>
          <a:latin typeface="+mn-lt"/>
          <a:ea typeface="+mn-ea"/>
          <a:cs typeface="+mn-cs"/>
        </a:defRPr>
      </a:lvl6pPr>
      <a:lvl7pPr marL="2743154" algn="l" defTabSz="914385" rtl="0" eaLnBrk="1" latinLnBrk="0" hangingPunct="1">
        <a:defRPr sz="1800" kern="1200">
          <a:solidFill>
            <a:schemeClr val="tx1"/>
          </a:solidFill>
          <a:latin typeface="+mn-lt"/>
          <a:ea typeface="+mn-ea"/>
          <a:cs typeface="+mn-cs"/>
        </a:defRPr>
      </a:lvl7pPr>
      <a:lvl8pPr marL="3200346" algn="l" defTabSz="914385" rtl="0" eaLnBrk="1" latinLnBrk="0" hangingPunct="1">
        <a:defRPr sz="1800" kern="1200">
          <a:solidFill>
            <a:schemeClr val="tx1"/>
          </a:solidFill>
          <a:latin typeface="+mn-lt"/>
          <a:ea typeface="+mn-ea"/>
          <a:cs typeface="+mn-cs"/>
        </a:defRPr>
      </a:lvl8pPr>
      <a:lvl9pPr marL="3657538" algn="l" defTabSz="91438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A10B429-4F6F-EC45-BFD7-38BF6A6206CB}"/>
              </a:ext>
            </a:extLst>
          </p:cNvPr>
          <p:cNvSpPr txBox="1">
            <a:spLocks/>
          </p:cNvSpPr>
          <p:nvPr/>
        </p:nvSpPr>
        <p:spPr>
          <a:xfrm>
            <a:off x="263236" y="2991611"/>
            <a:ext cx="8683106" cy="1331913"/>
          </a:xfrm>
          <a:prstGeom prst="rect">
            <a:avLst/>
          </a:prstGeom>
        </p:spPr>
        <p:txBody>
          <a:bodyPr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lnSpc>
                <a:spcPct val="120000"/>
              </a:lnSpc>
              <a:spcAft>
                <a:spcPts val="0"/>
              </a:spcAft>
              <a:defRPr/>
            </a:pPr>
            <a:r>
              <a:rPr lang="en-US" sz="2800" b="1" dirty="0">
                <a:solidFill>
                  <a:schemeClr val="bg1"/>
                </a:solidFill>
                <a:latin typeface="Arial" charset="0"/>
                <a:ea typeface="Arial" charset="0"/>
                <a:cs typeface="Arial" charset="0"/>
              </a:rPr>
              <a:t>Presentation of the Annual Report </a:t>
            </a:r>
          </a:p>
          <a:p>
            <a:pPr fontAlgn="auto">
              <a:lnSpc>
                <a:spcPct val="120000"/>
              </a:lnSpc>
              <a:spcAft>
                <a:spcPts val="0"/>
              </a:spcAft>
              <a:defRPr/>
            </a:pPr>
            <a:r>
              <a:rPr lang="en-US" sz="2800" b="1" dirty="0">
                <a:solidFill>
                  <a:schemeClr val="bg1"/>
                </a:solidFill>
                <a:latin typeface="Arial" charset="0"/>
                <a:ea typeface="Arial" charset="0"/>
                <a:cs typeface="Arial" charset="0"/>
              </a:rPr>
              <a:t>2020/21 to 2021/22 </a:t>
            </a:r>
          </a:p>
          <a:p>
            <a:pPr fontAlgn="auto">
              <a:lnSpc>
                <a:spcPct val="120000"/>
              </a:lnSpc>
              <a:spcAft>
                <a:spcPts val="0"/>
              </a:spcAft>
              <a:defRPr/>
            </a:pPr>
            <a:r>
              <a:rPr lang="en-US" sz="2800" b="1" dirty="0">
                <a:solidFill>
                  <a:schemeClr val="bg1"/>
                </a:solidFill>
                <a:latin typeface="Arial" charset="0"/>
                <a:ea typeface="Arial" charset="0"/>
                <a:cs typeface="Arial" charset="0"/>
              </a:rPr>
              <a:t>Parliamentary Committee on Transport</a:t>
            </a:r>
          </a:p>
          <a:p>
            <a:pPr fontAlgn="auto">
              <a:lnSpc>
                <a:spcPct val="120000"/>
              </a:lnSpc>
              <a:spcAft>
                <a:spcPts val="0"/>
              </a:spcAft>
              <a:defRPr/>
            </a:pPr>
            <a:endParaRPr lang="en-US" sz="2800" b="1" dirty="0">
              <a:solidFill>
                <a:schemeClr val="bg1"/>
              </a:solidFill>
              <a:latin typeface="Arial" charset="0"/>
              <a:ea typeface="Arial" charset="0"/>
              <a:cs typeface="Arial" charset="0"/>
            </a:endParaRPr>
          </a:p>
          <a:p>
            <a:pPr fontAlgn="auto">
              <a:lnSpc>
                <a:spcPct val="120000"/>
              </a:lnSpc>
              <a:spcAft>
                <a:spcPts val="0"/>
              </a:spcAft>
              <a:defRPr/>
            </a:pPr>
            <a:r>
              <a:rPr lang="en-US" sz="2800" b="1" dirty="0">
                <a:solidFill>
                  <a:schemeClr val="bg1"/>
                </a:solidFill>
                <a:latin typeface="Arial" charset="0"/>
                <a:ea typeface="Arial" charset="0"/>
                <a:cs typeface="Arial" charset="0"/>
              </a:rPr>
              <a:t>11 October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69CD-DA5C-0884-2A0A-B7B9900C8FB6}"/>
              </a:ext>
            </a:extLst>
          </p:cNvPr>
          <p:cNvSpPr>
            <a:spLocks noGrp="1"/>
          </p:cNvSpPr>
          <p:nvPr>
            <p:ph type="title"/>
          </p:nvPr>
        </p:nvSpPr>
        <p:spPr/>
        <p:txBody>
          <a:bodyPr/>
          <a:lstStyle/>
          <a:p>
            <a:r>
              <a:rPr lang="en-US" dirty="0"/>
              <a:t>Post </a:t>
            </a:r>
            <a:r>
              <a:rPr lang="en-US"/>
              <a:t>year-end achievements: 2021/22</a:t>
            </a:r>
            <a:endParaRPr lang="en-US" dirty="0"/>
          </a:p>
        </p:txBody>
      </p:sp>
      <p:sp>
        <p:nvSpPr>
          <p:cNvPr id="5" name="Content Placeholder 4">
            <a:extLst>
              <a:ext uri="{FF2B5EF4-FFF2-40B4-BE49-F238E27FC236}">
                <a16:creationId xmlns:a16="http://schemas.microsoft.com/office/drawing/2014/main" xmlns="" id="{B15C1799-6671-3F18-35CC-9D26C448F133}"/>
              </a:ext>
            </a:extLst>
          </p:cNvPr>
          <p:cNvSpPr>
            <a:spLocks noGrp="1"/>
          </p:cNvSpPr>
          <p:nvPr>
            <p:ph idx="1"/>
          </p:nvPr>
        </p:nvSpPr>
        <p:spPr>
          <a:prstGeom prst="rect">
            <a:avLst/>
          </a:prstGeom>
        </p:spPr>
        <p:txBody>
          <a:bodyPr/>
          <a:lstStyle/>
          <a:p>
            <a:pPr>
              <a:lnSpc>
                <a:spcPct val="100000"/>
              </a:lnSpc>
              <a:spcAft>
                <a:spcPts val="600"/>
              </a:spcAft>
            </a:pPr>
            <a:r>
              <a:rPr lang="en-US" sz="1800" dirty="0"/>
              <a:t>Diesel locomotives released from Gauteng redistributed to KwaZulu-Natal and Eastern Cape. </a:t>
            </a:r>
          </a:p>
          <a:p>
            <a:pPr>
              <a:lnSpc>
                <a:spcPct val="100000"/>
              </a:lnSpc>
              <a:spcAft>
                <a:spcPts val="600"/>
              </a:spcAft>
            </a:pPr>
            <a:r>
              <a:rPr lang="en-US" sz="1800" dirty="0"/>
              <a:t>Clean-up work in KwaZulu-Natal post April 2022 floods completed to run diesel service in June 2022 from Umgeni – KwaMashu; electrical service between Durban and </a:t>
            </a:r>
            <a:r>
              <a:rPr lang="en-US" sz="1800" dirty="0" err="1"/>
              <a:t>Merebank</a:t>
            </a:r>
            <a:r>
              <a:rPr lang="en-US" sz="1800" dirty="0"/>
              <a:t> extended to </a:t>
            </a:r>
            <a:r>
              <a:rPr lang="en-US" sz="1800" dirty="0" err="1"/>
              <a:t>Umbogintwini</a:t>
            </a:r>
            <a:endParaRPr lang="en-US" sz="1800" dirty="0"/>
          </a:p>
          <a:p>
            <a:pPr marL="0" indent="0">
              <a:buNone/>
            </a:pPr>
            <a:endParaRPr lang="en-US" dirty="0"/>
          </a:p>
        </p:txBody>
      </p:sp>
      <p:sp>
        <p:nvSpPr>
          <p:cNvPr id="4" name="Slide Number Placeholder 3">
            <a:extLst>
              <a:ext uri="{FF2B5EF4-FFF2-40B4-BE49-F238E27FC236}">
                <a16:creationId xmlns:a16="http://schemas.microsoft.com/office/drawing/2014/main" xmlns="" id="{0C2568D0-EEA8-E87B-11B4-4D39049D18E8}"/>
              </a:ext>
            </a:extLst>
          </p:cNvPr>
          <p:cNvSpPr>
            <a:spLocks noGrp="1"/>
          </p:cNvSpPr>
          <p:nvPr>
            <p:ph type="sldNum" sz="quarter" idx="12"/>
          </p:nvPr>
        </p:nvSpPr>
        <p:spPr/>
        <p:txBody>
          <a:bodyPr/>
          <a:lstStyle/>
          <a:p>
            <a:pPr>
              <a:defRPr/>
            </a:pPr>
            <a:fld id="{49C63827-2A32-4843-ACE4-83FD88C80868}" type="slidenum">
              <a:rPr lang="en-US" smtClean="0"/>
              <a:pPr>
                <a:defRPr/>
              </a:pPr>
              <a:t>10</a:t>
            </a:fld>
            <a:endParaRPr lang="en-US" dirty="0"/>
          </a:p>
        </p:txBody>
      </p:sp>
      <p:pic>
        <p:nvPicPr>
          <p:cNvPr id="3" name="Picture 2">
            <a:extLst>
              <a:ext uri="{FF2B5EF4-FFF2-40B4-BE49-F238E27FC236}">
                <a16:creationId xmlns:a16="http://schemas.microsoft.com/office/drawing/2014/main" xmlns="" id="{9CF811CF-1321-EF57-13EE-348DE2BF4751}"/>
              </a:ext>
            </a:extLst>
          </p:cNvPr>
          <p:cNvPicPr>
            <a:picLocks noChangeAspect="1"/>
          </p:cNvPicPr>
          <p:nvPr/>
        </p:nvPicPr>
        <p:blipFill>
          <a:blip r:embed="rId2"/>
          <a:stretch>
            <a:fillRect/>
          </a:stretch>
        </p:blipFill>
        <p:spPr>
          <a:xfrm>
            <a:off x="1365250" y="2676348"/>
            <a:ext cx="7175500" cy="3873500"/>
          </a:xfrm>
          <a:prstGeom prst="rect">
            <a:avLst/>
          </a:prstGeom>
        </p:spPr>
      </p:pic>
    </p:spTree>
    <p:extLst>
      <p:ext uri="{BB962C8B-B14F-4D97-AF65-F5344CB8AC3E}">
        <p14:creationId xmlns:p14="http://schemas.microsoft.com/office/powerpoint/2010/main" xmlns="" val="63526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69CD-DA5C-0884-2A0A-B7B9900C8FB6}"/>
              </a:ext>
            </a:extLst>
          </p:cNvPr>
          <p:cNvSpPr>
            <a:spLocks noGrp="1"/>
          </p:cNvSpPr>
          <p:nvPr>
            <p:ph type="title"/>
          </p:nvPr>
        </p:nvSpPr>
        <p:spPr/>
        <p:txBody>
          <a:bodyPr/>
          <a:lstStyle/>
          <a:p>
            <a:r>
              <a:rPr lang="en-US" dirty="0"/>
              <a:t>Post </a:t>
            </a:r>
            <a:r>
              <a:rPr lang="en-US"/>
              <a:t>year-end achievements: 2021/22</a:t>
            </a:r>
            <a:endParaRPr lang="en-US" dirty="0"/>
          </a:p>
        </p:txBody>
      </p:sp>
      <p:sp>
        <p:nvSpPr>
          <p:cNvPr id="5" name="Content Placeholder 4">
            <a:extLst>
              <a:ext uri="{FF2B5EF4-FFF2-40B4-BE49-F238E27FC236}">
                <a16:creationId xmlns:a16="http://schemas.microsoft.com/office/drawing/2014/main" xmlns="" id="{B15C1799-6671-3F18-35CC-9D26C448F133}"/>
              </a:ext>
            </a:extLst>
          </p:cNvPr>
          <p:cNvSpPr>
            <a:spLocks noGrp="1"/>
          </p:cNvSpPr>
          <p:nvPr>
            <p:ph sz="half" idx="1"/>
          </p:nvPr>
        </p:nvSpPr>
        <p:spPr>
          <a:prstGeom prst="rect">
            <a:avLst/>
          </a:prstGeom>
        </p:spPr>
        <p:txBody>
          <a:bodyPr/>
          <a:lstStyle/>
          <a:p>
            <a:pPr>
              <a:lnSpc>
                <a:spcPct val="100000"/>
              </a:lnSpc>
              <a:spcAft>
                <a:spcPts val="600"/>
              </a:spcAft>
            </a:pPr>
            <a:r>
              <a:rPr lang="en-US" dirty="0"/>
              <a:t>On 26 July 2022, commenced trail services between </a:t>
            </a:r>
            <a:r>
              <a:rPr lang="en-US" dirty="0" err="1"/>
              <a:t>Langa</a:t>
            </a:r>
            <a:r>
              <a:rPr lang="en-US" dirty="0"/>
              <a:t> and Pinelands and Cape Town to Bellville via Sarepta and full service without </a:t>
            </a:r>
            <a:r>
              <a:rPr lang="en-US" dirty="0" err="1"/>
              <a:t>signalling</a:t>
            </a:r>
            <a:r>
              <a:rPr lang="en-US" dirty="0"/>
              <a:t> from 1 August 2022. </a:t>
            </a:r>
          </a:p>
          <a:p>
            <a:pPr>
              <a:lnSpc>
                <a:spcPct val="100000"/>
              </a:lnSpc>
              <a:spcAft>
                <a:spcPts val="600"/>
              </a:spcAft>
            </a:pPr>
            <a:endParaRPr lang="en-US" dirty="0"/>
          </a:p>
          <a:p>
            <a:pPr marL="0" indent="0">
              <a:lnSpc>
                <a:spcPct val="100000"/>
              </a:lnSpc>
              <a:spcAft>
                <a:spcPts val="600"/>
              </a:spcAft>
              <a:buNone/>
            </a:pPr>
            <a:endParaRPr lang="en-US" dirty="0"/>
          </a:p>
          <a:p>
            <a:pPr marL="0" indent="0">
              <a:lnSpc>
                <a:spcPct val="100000"/>
              </a:lnSpc>
              <a:spcAft>
                <a:spcPts val="600"/>
              </a:spcAft>
              <a:buNone/>
            </a:pPr>
            <a:endParaRPr lang="en-US" dirty="0"/>
          </a:p>
          <a:p>
            <a:pPr marL="0" indent="0">
              <a:lnSpc>
                <a:spcPct val="100000"/>
              </a:lnSpc>
              <a:spcAft>
                <a:spcPts val="600"/>
              </a:spcAft>
              <a:buNone/>
            </a:pPr>
            <a:endParaRPr lang="en-US" dirty="0"/>
          </a:p>
          <a:p>
            <a:pPr marL="0" indent="0">
              <a:lnSpc>
                <a:spcPct val="100000"/>
              </a:lnSpc>
              <a:spcAft>
                <a:spcPts val="600"/>
              </a:spcAft>
              <a:buNone/>
            </a:pPr>
            <a:endParaRPr lang="en-US" dirty="0"/>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a:p>
            <a:pPr lvl="1">
              <a:lnSpc>
                <a:spcPct val="100000"/>
              </a:lnSpc>
              <a:spcAft>
                <a:spcPts val="600"/>
              </a:spcAft>
            </a:pPr>
            <a:endParaRPr lang="en-US" dirty="0"/>
          </a:p>
          <a:p>
            <a:pPr marL="0" indent="0">
              <a:buNone/>
            </a:pPr>
            <a:endParaRPr lang="en-US" dirty="0"/>
          </a:p>
        </p:txBody>
      </p:sp>
      <p:sp>
        <p:nvSpPr>
          <p:cNvPr id="12" name="Content Placeholder 11">
            <a:extLst>
              <a:ext uri="{FF2B5EF4-FFF2-40B4-BE49-F238E27FC236}">
                <a16:creationId xmlns:a16="http://schemas.microsoft.com/office/drawing/2014/main" xmlns="" id="{C7D9130F-9770-4891-A1E7-3BE37C443F83}"/>
              </a:ext>
            </a:extLst>
          </p:cNvPr>
          <p:cNvSpPr>
            <a:spLocks noGrp="1"/>
          </p:cNvSpPr>
          <p:nvPr>
            <p:ph sz="half" idx="2"/>
          </p:nvPr>
        </p:nvSpPr>
        <p:spPr/>
        <p:txBody>
          <a:bodyPr/>
          <a:lstStyle/>
          <a:p>
            <a:pPr>
              <a:lnSpc>
                <a:spcPct val="100000"/>
              </a:lnSpc>
              <a:spcAft>
                <a:spcPts val="600"/>
              </a:spcAft>
            </a:pPr>
            <a:r>
              <a:rPr lang="en-US" sz="1800" dirty="0"/>
              <a:t>An Implementation Protocol between several government levels concluded by end March 2022. </a:t>
            </a:r>
          </a:p>
          <a:p>
            <a:pPr lvl="1">
              <a:lnSpc>
                <a:spcPct val="100000"/>
              </a:lnSpc>
              <a:spcAft>
                <a:spcPts val="600"/>
              </a:spcAft>
            </a:pPr>
            <a:r>
              <a:rPr lang="en-US" sz="1600" dirty="0"/>
              <a:t>A National Steering Committee formed with dual leadership by DOT and DHS. DOT leading project management committee on relocations and HDA tasked with relocations. </a:t>
            </a:r>
          </a:p>
          <a:p>
            <a:pPr>
              <a:lnSpc>
                <a:spcPct val="100000"/>
              </a:lnSpc>
              <a:spcAft>
                <a:spcPts val="600"/>
              </a:spcAft>
            </a:pPr>
            <a:r>
              <a:rPr lang="en-US" sz="1800" dirty="0"/>
              <a:t>A social compact with communities were signed on 9 September 2022. </a:t>
            </a:r>
          </a:p>
          <a:p>
            <a:endParaRPr lang="en-US" dirty="0"/>
          </a:p>
        </p:txBody>
      </p:sp>
      <p:sp>
        <p:nvSpPr>
          <p:cNvPr id="4" name="Slide Number Placeholder 3">
            <a:extLst>
              <a:ext uri="{FF2B5EF4-FFF2-40B4-BE49-F238E27FC236}">
                <a16:creationId xmlns:a16="http://schemas.microsoft.com/office/drawing/2014/main" xmlns="" id="{0C2568D0-EEA8-E87B-11B4-4D39049D18E8}"/>
              </a:ext>
            </a:extLst>
          </p:cNvPr>
          <p:cNvSpPr>
            <a:spLocks noGrp="1"/>
          </p:cNvSpPr>
          <p:nvPr>
            <p:ph type="sldNum" sz="quarter" idx="12"/>
          </p:nvPr>
        </p:nvSpPr>
        <p:spPr/>
        <p:txBody>
          <a:bodyPr/>
          <a:lstStyle/>
          <a:p>
            <a:pPr>
              <a:defRPr/>
            </a:pPr>
            <a:fld id="{49C63827-2A32-4843-ACE4-83FD88C80868}" type="slidenum">
              <a:rPr lang="en-US" smtClean="0"/>
              <a:pPr>
                <a:defRPr/>
              </a:pPr>
              <a:t>11</a:t>
            </a:fld>
            <a:endParaRPr lang="en-US" dirty="0"/>
          </a:p>
        </p:txBody>
      </p:sp>
      <p:pic>
        <p:nvPicPr>
          <p:cNvPr id="7" name="Picture 6">
            <a:extLst>
              <a:ext uri="{FF2B5EF4-FFF2-40B4-BE49-F238E27FC236}">
                <a16:creationId xmlns:a16="http://schemas.microsoft.com/office/drawing/2014/main" xmlns="" id="{A4E95D42-6CCB-CD86-61FB-99D68EA5C56D}"/>
              </a:ext>
            </a:extLst>
          </p:cNvPr>
          <p:cNvPicPr>
            <a:picLocks noChangeAspect="1"/>
          </p:cNvPicPr>
          <p:nvPr/>
        </p:nvPicPr>
        <p:blipFill>
          <a:blip r:embed="rId2"/>
          <a:stretch>
            <a:fillRect/>
          </a:stretch>
        </p:blipFill>
        <p:spPr>
          <a:xfrm>
            <a:off x="187422" y="2963007"/>
            <a:ext cx="4572000" cy="2933700"/>
          </a:xfrm>
          <a:prstGeom prst="rect">
            <a:avLst/>
          </a:prstGeom>
        </p:spPr>
      </p:pic>
      <p:pic>
        <p:nvPicPr>
          <p:cNvPr id="8" name="Picture 7">
            <a:extLst>
              <a:ext uri="{FF2B5EF4-FFF2-40B4-BE49-F238E27FC236}">
                <a16:creationId xmlns:a16="http://schemas.microsoft.com/office/drawing/2014/main" xmlns="" id="{B52915FE-DA5B-635E-51C2-55D7439A319E}"/>
              </a:ext>
            </a:extLst>
          </p:cNvPr>
          <p:cNvPicPr>
            <a:picLocks noChangeAspect="1"/>
          </p:cNvPicPr>
          <p:nvPr/>
        </p:nvPicPr>
        <p:blipFill>
          <a:blip r:embed="rId3"/>
          <a:stretch>
            <a:fillRect/>
          </a:stretch>
        </p:blipFill>
        <p:spPr>
          <a:xfrm>
            <a:off x="5293378" y="4193623"/>
            <a:ext cx="3822700" cy="2120900"/>
          </a:xfrm>
          <a:prstGeom prst="rect">
            <a:avLst/>
          </a:prstGeom>
        </p:spPr>
      </p:pic>
    </p:spTree>
    <p:extLst>
      <p:ext uri="{BB962C8B-B14F-4D97-AF65-F5344CB8AC3E}">
        <p14:creationId xmlns:p14="http://schemas.microsoft.com/office/powerpoint/2010/main" xmlns="" val="410563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69CD-DA5C-0884-2A0A-B7B9900C8FB6}"/>
              </a:ext>
            </a:extLst>
          </p:cNvPr>
          <p:cNvSpPr>
            <a:spLocks noGrp="1"/>
          </p:cNvSpPr>
          <p:nvPr>
            <p:ph type="title"/>
          </p:nvPr>
        </p:nvSpPr>
        <p:spPr/>
        <p:txBody>
          <a:bodyPr/>
          <a:lstStyle/>
          <a:p>
            <a:r>
              <a:rPr lang="en-US" dirty="0"/>
              <a:t>Post </a:t>
            </a:r>
            <a:r>
              <a:rPr lang="en-US"/>
              <a:t>year-end achievements: 2021/22</a:t>
            </a:r>
            <a:endParaRPr lang="en-US" dirty="0"/>
          </a:p>
        </p:txBody>
      </p:sp>
      <p:sp>
        <p:nvSpPr>
          <p:cNvPr id="4" name="Slide Number Placeholder 3">
            <a:extLst>
              <a:ext uri="{FF2B5EF4-FFF2-40B4-BE49-F238E27FC236}">
                <a16:creationId xmlns:a16="http://schemas.microsoft.com/office/drawing/2014/main" xmlns="" id="{0C2568D0-EEA8-E87B-11B4-4D39049D18E8}"/>
              </a:ext>
            </a:extLst>
          </p:cNvPr>
          <p:cNvSpPr>
            <a:spLocks noGrp="1"/>
          </p:cNvSpPr>
          <p:nvPr>
            <p:ph type="sldNum" sz="quarter" idx="12"/>
          </p:nvPr>
        </p:nvSpPr>
        <p:spPr>
          <a:xfrm>
            <a:off x="7160930" y="6523770"/>
            <a:ext cx="2228850" cy="365125"/>
          </a:xfrm>
        </p:spPr>
        <p:txBody>
          <a:bodyPr/>
          <a:lstStyle/>
          <a:p>
            <a:pPr>
              <a:defRPr/>
            </a:pPr>
            <a:fld id="{49C63827-2A32-4843-ACE4-83FD88C80868}" type="slidenum">
              <a:rPr lang="en-US" smtClean="0"/>
              <a:pPr>
                <a:defRPr/>
              </a:pPr>
              <a:t>12</a:t>
            </a:fld>
            <a:endParaRPr lang="en-US" dirty="0"/>
          </a:p>
        </p:txBody>
      </p:sp>
      <p:sp>
        <p:nvSpPr>
          <p:cNvPr id="7" name="Content Placeholder 6">
            <a:extLst>
              <a:ext uri="{FF2B5EF4-FFF2-40B4-BE49-F238E27FC236}">
                <a16:creationId xmlns:a16="http://schemas.microsoft.com/office/drawing/2014/main" xmlns="" id="{971FCBF4-1EC1-92C0-A833-DDD837533D92}"/>
              </a:ext>
            </a:extLst>
          </p:cNvPr>
          <p:cNvSpPr>
            <a:spLocks noGrp="1"/>
          </p:cNvSpPr>
          <p:nvPr>
            <p:ph sz="half" idx="1"/>
          </p:nvPr>
        </p:nvSpPr>
        <p:spPr>
          <a:xfrm>
            <a:off x="212116" y="1253331"/>
            <a:ext cx="4400509" cy="4643376"/>
          </a:xfrm>
        </p:spPr>
        <p:txBody>
          <a:bodyPr/>
          <a:lstStyle/>
          <a:p>
            <a:pPr marL="0" indent="0">
              <a:buNone/>
            </a:pPr>
            <a:r>
              <a:rPr lang="en-US" sz="1400" dirty="0"/>
              <a:t>Dube Substation Aerial feeds</a:t>
            </a:r>
          </a:p>
          <a:p>
            <a:pPr marL="0" indent="0">
              <a:buNone/>
            </a:pPr>
            <a:r>
              <a:rPr lang="en-US" sz="1400" dirty="0"/>
              <a:t> &amp; structure foundations</a:t>
            </a:r>
          </a:p>
        </p:txBody>
      </p:sp>
      <p:sp>
        <p:nvSpPr>
          <p:cNvPr id="13" name="TextBox 12">
            <a:extLst>
              <a:ext uri="{FF2B5EF4-FFF2-40B4-BE49-F238E27FC236}">
                <a16:creationId xmlns:a16="http://schemas.microsoft.com/office/drawing/2014/main" xmlns="" id="{18EEA18A-2FDA-6A20-5E6A-8C6B25523281}"/>
              </a:ext>
            </a:extLst>
          </p:cNvPr>
          <p:cNvSpPr txBox="1"/>
          <p:nvPr/>
        </p:nvSpPr>
        <p:spPr>
          <a:xfrm>
            <a:off x="6660966" y="4008855"/>
            <a:ext cx="3032918" cy="276999"/>
          </a:xfrm>
          <a:prstGeom prst="rect">
            <a:avLst/>
          </a:prstGeom>
          <a:noFill/>
        </p:spPr>
        <p:txBody>
          <a:bodyPr wrap="square">
            <a:spAutoFit/>
          </a:bodyPr>
          <a:lstStyle/>
          <a:p>
            <a:pPr marL="0" indent="0">
              <a:buNone/>
            </a:pPr>
            <a:r>
              <a:rPr lang="en-US" sz="1200" dirty="0"/>
              <a:t>OHTE Work at </a:t>
            </a:r>
            <a:r>
              <a:rPr lang="en-US" sz="1200" dirty="0" err="1"/>
              <a:t>Pienaarspoort</a:t>
            </a:r>
            <a:endParaRPr lang="en-US" sz="1200" dirty="0"/>
          </a:p>
        </p:txBody>
      </p:sp>
      <p:sp>
        <p:nvSpPr>
          <p:cNvPr id="15" name="TextBox 14">
            <a:extLst>
              <a:ext uri="{FF2B5EF4-FFF2-40B4-BE49-F238E27FC236}">
                <a16:creationId xmlns:a16="http://schemas.microsoft.com/office/drawing/2014/main" xmlns="" id="{834D3289-90CB-A148-C33D-ED3500325305}"/>
              </a:ext>
            </a:extLst>
          </p:cNvPr>
          <p:cNvSpPr txBox="1"/>
          <p:nvPr/>
        </p:nvSpPr>
        <p:spPr>
          <a:xfrm>
            <a:off x="6609249" y="1325255"/>
            <a:ext cx="3430334" cy="276999"/>
          </a:xfrm>
          <a:prstGeom prst="rect">
            <a:avLst/>
          </a:prstGeom>
          <a:noFill/>
        </p:spPr>
        <p:txBody>
          <a:bodyPr wrap="square">
            <a:spAutoFit/>
          </a:bodyPr>
          <a:lstStyle/>
          <a:p>
            <a:pPr marL="0" indent="0">
              <a:buNone/>
            </a:pPr>
            <a:r>
              <a:rPr lang="en-US" sz="1200" dirty="0" err="1"/>
              <a:t>Pinedene</a:t>
            </a:r>
            <a:r>
              <a:rPr lang="en-US" sz="1200" dirty="0"/>
              <a:t> Substation Excavations</a:t>
            </a:r>
          </a:p>
        </p:txBody>
      </p:sp>
      <p:sp>
        <p:nvSpPr>
          <p:cNvPr id="18" name="TextBox 17">
            <a:extLst>
              <a:ext uri="{FF2B5EF4-FFF2-40B4-BE49-F238E27FC236}">
                <a16:creationId xmlns:a16="http://schemas.microsoft.com/office/drawing/2014/main" xmlns="" id="{15734B7C-43B3-4113-A184-E2CDAD8F290C}"/>
              </a:ext>
            </a:extLst>
          </p:cNvPr>
          <p:cNvSpPr txBox="1"/>
          <p:nvPr/>
        </p:nvSpPr>
        <p:spPr>
          <a:xfrm>
            <a:off x="291978" y="4030849"/>
            <a:ext cx="2780772" cy="276999"/>
          </a:xfrm>
          <a:prstGeom prst="rect">
            <a:avLst/>
          </a:prstGeom>
          <a:noFill/>
        </p:spPr>
        <p:txBody>
          <a:bodyPr wrap="square">
            <a:spAutoFit/>
          </a:bodyPr>
          <a:lstStyle/>
          <a:p>
            <a:pPr marL="0" indent="0">
              <a:buNone/>
            </a:pPr>
            <a:r>
              <a:rPr lang="en-US" sz="1200" dirty="0" err="1"/>
              <a:t>Oakmoor</a:t>
            </a:r>
            <a:r>
              <a:rPr lang="en-US" sz="1200" dirty="0"/>
              <a:t> substation</a:t>
            </a:r>
          </a:p>
        </p:txBody>
      </p:sp>
      <p:sp>
        <p:nvSpPr>
          <p:cNvPr id="21" name="TextBox 20">
            <a:extLst>
              <a:ext uri="{FF2B5EF4-FFF2-40B4-BE49-F238E27FC236}">
                <a16:creationId xmlns:a16="http://schemas.microsoft.com/office/drawing/2014/main" xmlns="" id="{BB866557-A2FB-7C68-0224-458C197CD1DA}"/>
              </a:ext>
            </a:extLst>
          </p:cNvPr>
          <p:cNvSpPr txBox="1"/>
          <p:nvPr/>
        </p:nvSpPr>
        <p:spPr>
          <a:xfrm>
            <a:off x="3339850" y="1243990"/>
            <a:ext cx="3430334" cy="461665"/>
          </a:xfrm>
          <a:prstGeom prst="rect">
            <a:avLst/>
          </a:prstGeom>
          <a:noFill/>
        </p:spPr>
        <p:txBody>
          <a:bodyPr wrap="square">
            <a:spAutoFit/>
          </a:bodyPr>
          <a:lstStyle/>
          <a:p>
            <a:pPr marL="0" indent="0">
              <a:buNone/>
            </a:pPr>
            <a:r>
              <a:rPr lang="en-US" sz="1200" dirty="0"/>
              <a:t>Naledi substation foundation for </a:t>
            </a:r>
          </a:p>
          <a:p>
            <a:pPr marL="0" indent="0">
              <a:buNone/>
            </a:pPr>
            <a:r>
              <a:rPr lang="en-US" sz="1200" dirty="0"/>
              <a:t>Bund wall</a:t>
            </a:r>
          </a:p>
        </p:txBody>
      </p:sp>
      <p:sp>
        <p:nvSpPr>
          <p:cNvPr id="24" name="TextBox 23">
            <a:extLst>
              <a:ext uri="{FF2B5EF4-FFF2-40B4-BE49-F238E27FC236}">
                <a16:creationId xmlns:a16="http://schemas.microsoft.com/office/drawing/2014/main" xmlns="" id="{E0DD3905-4DB6-8584-C5C8-57B29F599626}"/>
              </a:ext>
            </a:extLst>
          </p:cNvPr>
          <p:cNvSpPr txBox="1"/>
          <p:nvPr/>
        </p:nvSpPr>
        <p:spPr>
          <a:xfrm>
            <a:off x="3349974" y="4008855"/>
            <a:ext cx="3057995" cy="276999"/>
          </a:xfrm>
          <a:prstGeom prst="rect">
            <a:avLst/>
          </a:prstGeom>
          <a:noFill/>
        </p:spPr>
        <p:txBody>
          <a:bodyPr wrap="square">
            <a:spAutoFit/>
          </a:bodyPr>
          <a:lstStyle/>
          <a:p>
            <a:pPr marL="0" indent="0">
              <a:buNone/>
            </a:pPr>
            <a:r>
              <a:rPr lang="en-US" sz="1200" dirty="0" err="1"/>
              <a:t>Koedoespoort</a:t>
            </a:r>
            <a:r>
              <a:rPr lang="en-US" sz="1200" dirty="0"/>
              <a:t> new transformer</a:t>
            </a:r>
          </a:p>
        </p:txBody>
      </p:sp>
      <p:pic>
        <p:nvPicPr>
          <p:cNvPr id="9" name="Picture 8">
            <a:extLst>
              <a:ext uri="{FF2B5EF4-FFF2-40B4-BE49-F238E27FC236}">
                <a16:creationId xmlns:a16="http://schemas.microsoft.com/office/drawing/2014/main" xmlns="" id="{C0F436DC-D1A9-D352-A5F6-6240F370803A}"/>
              </a:ext>
            </a:extLst>
          </p:cNvPr>
          <p:cNvPicPr>
            <a:picLocks noChangeAspect="1"/>
          </p:cNvPicPr>
          <p:nvPr/>
        </p:nvPicPr>
        <p:blipFill>
          <a:blip r:embed="rId2"/>
          <a:stretch>
            <a:fillRect/>
          </a:stretch>
        </p:blipFill>
        <p:spPr>
          <a:xfrm>
            <a:off x="454425" y="1767910"/>
            <a:ext cx="8605839" cy="1946279"/>
          </a:xfrm>
          <a:prstGeom prst="rect">
            <a:avLst/>
          </a:prstGeom>
        </p:spPr>
      </p:pic>
      <p:pic>
        <p:nvPicPr>
          <p:cNvPr id="12" name="Picture 11">
            <a:extLst>
              <a:ext uri="{FF2B5EF4-FFF2-40B4-BE49-F238E27FC236}">
                <a16:creationId xmlns:a16="http://schemas.microsoft.com/office/drawing/2014/main" xmlns="" id="{E0D733F8-1A44-8174-EB86-37EC4D888FE4}"/>
              </a:ext>
            </a:extLst>
          </p:cNvPr>
          <p:cNvPicPr>
            <a:picLocks noChangeAspect="1"/>
          </p:cNvPicPr>
          <p:nvPr/>
        </p:nvPicPr>
        <p:blipFill>
          <a:blip r:embed="rId3"/>
          <a:stretch>
            <a:fillRect/>
          </a:stretch>
        </p:blipFill>
        <p:spPr>
          <a:xfrm>
            <a:off x="457668" y="4424859"/>
            <a:ext cx="8602596" cy="2008432"/>
          </a:xfrm>
          <a:prstGeom prst="rect">
            <a:avLst/>
          </a:prstGeom>
        </p:spPr>
      </p:pic>
    </p:spTree>
    <p:extLst>
      <p:ext uri="{BB962C8B-B14F-4D97-AF65-F5344CB8AC3E}">
        <p14:creationId xmlns:p14="http://schemas.microsoft.com/office/powerpoint/2010/main" xmlns="" val="371142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69CD-DA5C-0884-2A0A-B7B9900C8FB6}"/>
              </a:ext>
            </a:extLst>
          </p:cNvPr>
          <p:cNvSpPr>
            <a:spLocks noGrp="1"/>
          </p:cNvSpPr>
          <p:nvPr>
            <p:ph type="title"/>
          </p:nvPr>
        </p:nvSpPr>
        <p:spPr/>
        <p:txBody>
          <a:bodyPr/>
          <a:lstStyle/>
          <a:p>
            <a:r>
              <a:rPr lang="en-US" dirty="0"/>
              <a:t>Post year-end achievements: 2021/22</a:t>
            </a:r>
          </a:p>
        </p:txBody>
      </p:sp>
      <p:sp>
        <p:nvSpPr>
          <p:cNvPr id="3" name="Content Placeholder 2">
            <a:extLst>
              <a:ext uri="{FF2B5EF4-FFF2-40B4-BE49-F238E27FC236}">
                <a16:creationId xmlns:a16="http://schemas.microsoft.com/office/drawing/2014/main" xmlns="" id="{46161B6F-BB91-C703-912A-0CF5A7F46FB8}"/>
              </a:ext>
            </a:extLst>
          </p:cNvPr>
          <p:cNvSpPr>
            <a:spLocks noGrp="1"/>
          </p:cNvSpPr>
          <p:nvPr>
            <p:ph sz="half" idx="1"/>
          </p:nvPr>
        </p:nvSpPr>
        <p:spPr>
          <a:xfrm>
            <a:off x="212115" y="1253331"/>
            <a:ext cx="4214111" cy="4643376"/>
          </a:xfrm>
        </p:spPr>
        <p:txBody>
          <a:bodyPr/>
          <a:lstStyle/>
          <a:p>
            <a:pPr>
              <a:lnSpc>
                <a:spcPct val="100000"/>
              </a:lnSpc>
              <a:spcAft>
                <a:spcPts val="600"/>
              </a:spcAft>
            </a:pPr>
            <a:r>
              <a:rPr lang="en-US" sz="1800" dirty="0" err="1"/>
              <a:t>Authorisation</a:t>
            </a:r>
            <a:r>
              <a:rPr lang="en-US" sz="1800" dirty="0"/>
              <a:t> of RSR for testing of new trains on </a:t>
            </a:r>
            <a:r>
              <a:rPr lang="en-US" sz="1800" dirty="0" err="1"/>
              <a:t>DeWildt</a:t>
            </a:r>
            <a:r>
              <a:rPr lang="en-US" sz="1800" dirty="0"/>
              <a:t> to Belle Ombre Line at speed of 120km/h obtained</a:t>
            </a:r>
          </a:p>
          <a:p>
            <a:pPr>
              <a:lnSpc>
                <a:spcPct val="100000"/>
              </a:lnSpc>
              <a:spcAft>
                <a:spcPts val="600"/>
              </a:spcAft>
            </a:pPr>
            <a:r>
              <a:rPr lang="en-US" sz="1800" dirty="0"/>
              <a:t>Rebuilding of corridors in Gauteng commenced end May 2022</a:t>
            </a:r>
          </a:p>
          <a:p>
            <a:pPr>
              <a:lnSpc>
                <a:spcPct val="100000"/>
              </a:lnSpc>
              <a:spcAft>
                <a:spcPts val="600"/>
              </a:spcAft>
            </a:pPr>
            <a:r>
              <a:rPr lang="en-US" dirty="0"/>
              <a:t>Pretoria – </a:t>
            </a:r>
            <a:r>
              <a:rPr lang="en-US" dirty="0" err="1"/>
              <a:t>Pienaarspoort</a:t>
            </a:r>
            <a:r>
              <a:rPr lang="en-US" dirty="0"/>
              <a:t> full commercial services as from 3 October 2022 at speed of 60km/h</a:t>
            </a:r>
          </a:p>
        </p:txBody>
      </p:sp>
      <p:sp>
        <p:nvSpPr>
          <p:cNvPr id="4" name="Slide Number Placeholder 3">
            <a:extLst>
              <a:ext uri="{FF2B5EF4-FFF2-40B4-BE49-F238E27FC236}">
                <a16:creationId xmlns:a16="http://schemas.microsoft.com/office/drawing/2014/main" xmlns="" id="{0C2568D0-EEA8-E87B-11B4-4D39049D18E8}"/>
              </a:ext>
            </a:extLst>
          </p:cNvPr>
          <p:cNvSpPr>
            <a:spLocks noGrp="1"/>
          </p:cNvSpPr>
          <p:nvPr>
            <p:ph type="sldNum" sz="quarter" idx="12"/>
          </p:nvPr>
        </p:nvSpPr>
        <p:spPr/>
        <p:txBody>
          <a:bodyPr/>
          <a:lstStyle/>
          <a:p>
            <a:pPr>
              <a:defRPr/>
            </a:pPr>
            <a:fld id="{49C63827-2A32-4843-ACE4-83FD88C80868}" type="slidenum">
              <a:rPr lang="en-US" smtClean="0"/>
              <a:pPr>
                <a:defRPr/>
              </a:pPr>
              <a:t>13</a:t>
            </a:fld>
            <a:endParaRPr lang="en-US" dirty="0"/>
          </a:p>
        </p:txBody>
      </p:sp>
      <p:pic>
        <p:nvPicPr>
          <p:cNvPr id="5" name="Picture 4">
            <a:extLst>
              <a:ext uri="{FF2B5EF4-FFF2-40B4-BE49-F238E27FC236}">
                <a16:creationId xmlns:a16="http://schemas.microsoft.com/office/drawing/2014/main" xmlns="" id="{32CFC5F3-A2BF-9F03-8748-97B21D21B9E2}"/>
              </a:ext>
            </a:extLst>
          </p:cNvPr>
          <p:cNvPicPr>
            <a:picLocks noChangeAspect="1"/>
          </p:cNvPicPr>
          <p:nvPr/>
        </p:nvPicPr>
        <p:blipFill>
          <a:blip r:embed="rId2"/>
          <a:stretch>
            <a:fillRect/>
          </a:stretch>
        </p:blipFill>
        <p:spPr>
          <a:xfrm>
            <a:off x="5658677" y="1165882"/>
            <a:ext cx="2857500" cy="2641600"/>
          </a:xfrm>
          <a:prstGeom prst="rect">
            <a:avLst/>
          </a:prstGeom>
        </p:spPr>
      </p:pic>
      <p:pic>
        <p:nvPicPr>
          <p:cNvPr id="6" name="Picture 5">
            <a:extLst>
              <a:ext uri="{FF2B5EF4-FFF2-40B4-BE49-F238E27FC236}">
                <a16:creationId xmlns:a16="http://schemas.microsoft.com/office/drawing/2014/main" xmlns="" id="{0E050A00-7600-57B7-A75B-4F21A4FC9FC8}"/>
              </a:ext>
            </a:extLst>
          </p:cNvPr>
          <p:cNvPicPr>
            <a:picLocks noChangeAspect="1"/>
          </p:cNvPicPr>
          <p:nvPr/>
        </p:nvPicPr>
        <p:blipFill>
          <a:blip r:embed="rId3"/>
          <a:stretch>
            <a:fillRect/>
          </a:stretch>
        </p:blipFill>
        <p:spPr>
          <a:xfrm>
            <a:off x="5707063" y="3975891"/>
            <a:ext cx="3517900" cy="2349500"/>
          </a:xfrm>
          <a:prstGeom prst="rect">
            <a:avLst/>
          </a:prstGeom>
        </p:spPr>
      </p:pic>
      <p:pic>
        <p:nvPicPr>
          <p:cNvPr id="7" name="Picture 6">
            <a:extLst>
              <a:ext uri="{FF2B5EF4-FFF2-40B4-BE49-F238E27FC236}">
                <a16:creationId xmlns:a16="http://schemas.microsoft.com/office/drawing/2014/main" xmlns="" id="{34E30045-C42A-CEB1-82EB-AF27DD0F4F8A}"/>
              </a:ext>
            </a:extLst>
          </p:cNvPr>
          <p:cNvPicPr>
            <a:picLocks noChangeAspect="1"/>
          </p:cNvPicPr>
          <p:nvPr/>
        </p:nvPicPr>
        <p:blipFill>
          <a:blip r:embed="rId4"/>
          <a:stretch>
            <a:fillRect/>
          </a:stretch>
        </p:blipFill>
        <p:spPr>
          <a:xfrm>
            <a:off x="212115" y="3929706"/>
            <a:ext cx="5245100" cy="2552700"/>
          </a:xfrm>
          <a:prstGeom prst="rect">
            <a:avLst/>
          </a:prstGeom>
        </p:spPr>
      </p:pic>
    </p:spTree>
    <p:extLst>
      <p:ext uri="{BB962C8B-B14F-4D97-AF65-F5344CB8AC3E}">
        <p14:creationId xmlns:p14="http://schemas.microsoft.com/office/powerpoint/2010/main" xmlns="" val="4018913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69CD-DA5C-0884-2A0A-B7B9900C8FB6}"/>
              </a:ext>
            </a:extLst>
          </p:cNvPr>
          <p:cNvSpPr>
            <a:spLocks noGrp="1"/>
          </p:cNvSpPr>
          <p:nvPr>
            <p:ph type="title"/>
          </p:nvPr>
        </p:nvSpPr>
        <p:spPr/>
        <p:txBody>
          <a:bodyPr/>
          <a:lstStyle/>
          <a:p>
            <a:r>
              <a:rPr lang="en-US" dirty="0"/>
              <a:t>Post </a:t>
            </a:r>
            <a:r>
              <a:rPr lang="en-US"/>
              <a:t>year-end achievements: 2021/22</a:t>
            </a:r>
            <a:endParaRPr lang="en-US" dirty="0"/>
          </a:p>
        </p:txBody>
      </p:sp>
      <p:sp>
        <p:nvSpPr>
          <p:cNvPr id="5" name="Content Placeholder 4">
            <a:extLst>
              <a:ext uri="{FF2B5EF4-FFF2-40B4-BE49-F238E27FC236}">
                <a16:creationId xmlns:a16="http://schemas.microsoft.com/office/drawing/2014/main" xmlns="" id="{B15C1799-6671-3F18-35CC-9D26C448F133}"/>
              </a:ext>
            </a:extLst>
          </p:cNvPr>
          <p:cNvSpPr>
            <a:spLocks noGrp="1"/>
          </p:cNvSpPr>
          <p:nvPr>
            <p:ph sz="half" idx="1"/>
          </p:nvPr>
        </p:nvSpPr>
        <p:spPr>
          <a:prstGeom prst="rect">
            <a:avLst/>
          </a:prstGeom>
        </p:spPr>
        <p:txBody>
          <a:bodyPr/>
          <a:lstStyle/>
          <a:p>
            <a:pPr marL="0" indent="0">
              <a:lnSpc>
                <a:spcPct val="150000"/>
              </a:lnSpc>
              <a:spcAft>
                <a:spcPts val="600"/>
              </a:spcAft>
              <a:buNone/>
            </a:pPr>
            <a:r>
              <a:rPr lang="en-US" sz="1800" dirty="0"/>
              <a:t>Co-investment in a commercial development for Cape Town Station concluded. </a:t>
            </a:r>
          </a:p>
          <a:p>
            <a:pPr>
              <a:lnSpc>
                <a:spcPct val="150000"/>
              </a:lnSpc>
              <a:spcAft>
                <a:spcPts val="600"/>
              </a:spcAft>
            </a:pPr>
            <a:r>
              <a:rPr lang="en-US" sz="1800" dirty="0"/>
              <a:t>Student accommodation for 3000 beds and 7000m</a:t>
            </a:r>
            <a:r>
              <a:rPr lang="en-US" sz="1800" baseline="30000" dirty="0"/>
              <a:t>2</a:t>
            </a:r>
            <a:r>
              <a:rPr lang="en-US" sz="1800" dirty="0"/>
              <a:t> retail space.</a:t>
            </a:r>
          </a:p>
          <a:p>
            <a:pPr>
              <a:lnSpc>
                <a:spcPct val="150000"/>
              </a:lnSpc>
              <a:spcAft>
                <a:spcPts val="600"/>
              </a:spcAft>
            </a:pPr>
            <a:r>
              <a:rPr lang="en-US" sz="1800" dirty="0"/>
              <a:t>Revenue from co-investment to be realized from January 2024</a:t>
            </a:r>
          </a:p>
          <a:p>
            <a:pPr marL="0" indent="0">
              <a:buNone/>
            </a:pPr>
            <a:endParaRPr lang="en-US" dirty="0"/>
          </a:p>
        </p:txBody>
      </p:sp>
      <p:pic>
        <p:nvPicPr>
          <p:cNvPr id="7" name="Content Placeholder 6">
            <a:extLst>
              <a:ext uri="{FF2B5EF4-FFF2-40B4-BE49-F238E27FC236}">
                <a16:creationId xmlns:a16="http://schemas.microsoft.com/office/drawing/2014/main" xmlns="" id="{87E41E37-47C7-ADC0-1830-B98E178C47DF}"/>
              </a:ext>
            </a:extLst>
          </p:cNvPr>
          <p:cNvPicPr>
            <a:picLocks noGrp="1" noChangeAspect="1"/>
          </p:cNvPicPr>
          <p:nvPr>
            <p:ph sz="half" idx="2"/>
          </p:nvPr>
        </p:nvPicPr>
        <p:blipFill>
          <a:blip r:embed="rId2"/>
          <a:stretch>
            <a:fillRect/>
          </a:stretch>
        </p:blipFill>
        <p:spPr>
          <a:xfrm>
            <a:off x="4700654" y="985760"/>
            <a:ext cx="3687442" cy="5511585"/>
          </a:xfrm>
        </p:spPr>
      </p:pic>
      <p:sp>
        <p:nvSpPr>
          <p:cNvPr id="4" name="Slide Number Placeholder 3">
            <a:extLst>
              <a:ext uri="{FF2B5EF4-FFF2-40B4-BE49-F238E27FC236}">
                <a16:creationId xmlns:a16="http://schemas.microsoft.com/office/drawing/2014/main" xmlns="" id="{0C2568D0-EEA8-E87B-11B4-4D39049D18E8}"/>
              </a:ext>
            </a:extLst>
          </p:cNvPr>
          <p:cNvSpPr>
            <a:spLocks noGrp="1"/>
          </p:cNvSpPr>
          <p:nvPr>
            <p:ph type="sldNum" sz="quarter" idx="12"/>
          </p:nvPr>
        </p:nvSpPr>
        <p:spPr/>
        <p:txBody>
          <a:bodyPr/>
          <a:lstStyle/>
          <a:p>
            <a:pPr>
              <a:defRPr/>
            </a:pPr>
            <a:fld id="{49C63827-2A32-4843-ACE4-83FD88C80868}" type="slidenum">
              <a:rPr lang="en-US" smtClean="0"/>
              <a:pPr>
                <a:defRPr/>
              </a:pPr>
              <a:t>14</a:t>
            </a:fld>
            <a:endParaRPr lang="en-US" dirty="0"/>
          </a:p>
        </p:txBody>
      </p:sp>
    </p:spTree>
    <p:extLst>
      <p:ext uri="{BB962C8B-B14F-4D97-AF65-F5344CB8AC3E}">
        <p14:creationId xmlns:p14="http://schemas.microsoft.com/office/powerpoint/2010/main" xmlns="" val="1409731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7988C-B7C1-130C-2012-2DB5D6333243}"/>
              </a:ext>
            </a:extLst>
          </p:cNvPr>
          <p:cNvSpPr>
            <a:spLocks noGrp="1"/>
          </p:cNvSpPr>
          <p:nvPr>
            <p:ph type="title"/>
          </p:nvPr>
        </p:nvSpPr>
        <p:spPr/>
        <p:txBody>
          <a:bodyPr/>
          <a:lstStyle/>
          <a:p>
            <a:r>
              <a:rPr lang="en-US" dirty="0"/>
              <a:t>Station progress: Western Cape</a:t>
            </a:r>
          </a:p>
        </p:txBody>
      </p:sp>
      <p:sp>
        <p:nvSpPr>
          <p:cNvPr id="5" name="Slide Number Placeholder 4">
            <a:extLst>
              <a:ext uri="{FF2B5EF4-FFF2-40B4-BE49-F238E27FC236}">
                <a16:creationId xmlns:a16="http://schemas.microsoft.com/office/drawing/2014/main" xmlns="" id="{DE93737A-A2FD-76BF-1339-2E15B207A2AD}"/>
              </a:ext>
            </a:extLst>
          </p:cNvPr>
          <p:cNvSpPr>
            <a:spLocks noGrp="1"/>
          </p:cNvSpPr>
          <p:nvPr>
            <p:ph type="sldNum" sz="quarter" idx="12"/>
          </p:nvPr>
        </p:nvSpPr>
        <p:spPr/>
        <p:txBody>
          <a:bodyPr/>
          <a:lstStyle/>
          <a:p>
            <a:pPr>
              <a:defRPr/>
            </a:pPr>
            <a:fld id="{075853D1-5CFB-2446-B34F-1653B2ACCD4E}" type="slidenum">
              <a:rPr lang="en-US" smtClean="0"/>
              <a:pPr>
                <a:defRPr/>
              </a:pPr>
              <a:t>15</a:t>
            </a:fld>
            <a:endParaRPr lang="en-US" dirty="0"/>
          </a:p>
        </p:txBody>
      </p:sp>
      <p:grpSp>
        <p:nvGrpSpPr>
          <p:cNvPr id="20" name="Group 19">
            <a:extLst>
              <a:ext uri="{FF2B5EF4-FFF2-40B4-BE49-F238E27FC236}">
                <a16:creationId xmlns:a16="http://schemas.microsoft.com/office/drawing/2014/main" xmlns="" id="{9E6CCD8B-3F67-77A9-72DA-80F30E0C66F7}"/>
              </a:ext>
            </a:extLst>
          </p:cNvPr>
          <p:cNvGrpSpPr/>
          <p:nvPr/>
        </p:nvGrpSpPr>
        <p:grpSpPr>
          <a:xfrm>
            <a:off x="703368" y="1269613"/>
            <a:ext cx="8032232" cy="692395"/>
            <a:chOff x="212116" y="1076672"/>
            <a:chExt cx="7378996" cy="291805"/>
          </a:xfrm>
        </p:grpSpPr>
        <p:sp>
          <p:nvSpPr>
            <p:cNvPr id="10" name="TextBox 9">
              <a:extLst>
                <a:ext uri="{FF2B5EF4-FFF2-40B4-BE49-F238E27FC236}">
                  <a16:creationId xmlns:a16="http://schemas.microsoft.com/office/drawing/2014/main" xmlns="" id="{BBC883C6-42B4-302D-1E5A-E0D566E9165C}"/>
                </a:ext>
              </a:extLst>
            </p:cNvPr>
            <p:cNvSpPr txBox="1"/>
            <p:nvPr/>
          </p:nvSpPr>
          <p:spPr>
            <a:xfrm>
              <a:off x="212116" y="1076672"/>
              <a:ext cx="2195204" cy="276999"/>
            </a:xfrm>
            <a:prstGeom prst="rect">
              <a:avLst/>
            </a:prstGeom>
            <a:noFill/>
          </p:spPr>
          <p:txBody>
            <a:bodyPr wrap="square">
              <a:spAutoFit/>
            </a:bodyPr>
            <a:lstStyle/>
            <a:p>
              <a:pPr marL="0" indent="0" algn="ctr">
                <a:buNone/>
              </a:pPr>
              <a:r>
                <a:rPr lang="en-US" sz="1200" dirty="0" err="1"/>
                <a:t>Ysterplaat</a:t>
              </a:r>
              <a:endParaRPr lang="en-US" sz="1200" dirty="0"/>
            </a:p>
          </p:txBody>
        </p:sp>
        <p:sp>
          <p:nvSpPr>
            <p:cNvPr id="13" name="TextBox 12">
              <a:extLst>
                <a:ext uri="{FF2B5EF4-FFF2-40B4-BE49-F238E27FC236}">
                  <a16:creationId xmlns:a16="http://schemas.microsoft.com/office/drawing/2014/main" xmlns="" id="{F24C3E11-F56F-7EFF-BCFB-DE010BD0276C}"/>
                </a:ext>
              </a:extLst>
            </p:cNvPr>
            <p:cNvSpPr txBox="1"/>
            <p:nvPr/>
          </p:nvSpPr>
          <p:spPr>
            <a:xfrm>
              <a:off x="2617695" y="1090572"/>
              <a:ext cx="2402541" cy="276999"/>
            </a:xfrm>
            <a:prstGeom prst="rect">
              <a:avLst/>
            </a:prstGeom>
            <a:noFill/>
          </p:spPr>
          <p:txBody>
            <a:bodyPr wrap="square">
              <a:spAutoFit/>
            </a:bodyPr>
            <a:lstStyle/>
            <a:p>
              <a:pPr marL="0" indent="0" algn="ctr">
                <a:buNone/>
              </a:pPr>
              <a:r>
                <a:rPr lang="en-US" sz="1200" dirty="0"/>
                <a:t>Bonteheuwel</a:t>
              </a:r>
            </a:p>
          </p:txBody>
        </p:sp>
        <p:sp>
          <p:nvSpPr>
            <p:cNvPr id="16" name="TextBox 15">
              <a:extLst>
                <a:ext uri="{FF2B5EF4-FFF2-40B4-BE49-F238E27FC236}">
                  <a16:creationId xmlns:a16="http://schemas.microsoft.com/office/drawing/2014/main" xmlns="" id="{60E50909-A2AC-6CA9-31FD-5C9E0D980F55}"/>
                </a:ext>
              </a:extLst>
            </p:cNvPr>
            <p:cNvSpPr txBox="1"/>
            <p:nvPr/>
          </p:nvSpPr>
          <p:spPr>
            <a:xfrm>
              <a:off x="5188571" y="1091478"/>
              <a:ext cx="2402541" cy="276999"/>
            </a:xfrm>
            <a:prstGeom prst="rect">
              <a:avLst/>
            </a:prstGeom>
            <a:noFill/>
          </p:spPr>
          <p:txBody>
            <a:bodyPr wrap="square">
              <a:spAutoFit/>
            </a:bodyPr>
            <a:lstStyle/>
            <a:p>
              <a:pPr marL="0" indent="0" algn="ctr">
                <a:buNone/>
              </a:pPr>
              <a:r>
                <a:rPr lang="en-US" sz="1200" dirty="0" err="1"/>
                <a:t>Lavis</a:t>
              </a:r>
              <a:r>
                <a:rPr lang="en-US" sz="1200" dirty="0"/>
                <a:t> Town</a:t>
              </a:r>
            </a:p>
          </p:txBody>
        </p:sp>
      </p:grpSp>
      <p:pic>
        <p:nvPicPr>
          <p:cNvPr id="19" name="Picture 18">
            <a:extLst>
              <a:ext uri="{FF2B5EF4-FFF2-40B4-BE49-F238E27FC236}">
                <a16:creationId xmlns:a16="http://schemas.microsoft.com/office/drawing/2014/main" xmlns="" id="{CD58AB84-DB76-E88D-7C08-805BC3B3584D}"/>
              </a:ext>
            </a:extLst>
          </p:cNvPr>
          <p:cNvPicPr>
            <a:picLocks noChangeAspect="1"/>
          </p:cNvPicPr>
          <p:nvPr/>
        </p:nvPicPr>
        <p:blipFill>
          <a:blip r:embed="rId2"/>
          <a:stretch>
            <a:fillRect/>
          </a:stretch>
        </p:blipFill>
        <p:spPr>
          <a:xfrm>
            <a:off x="324465" y="1638300"/>
            <a:ext cx="8790038" cy="4281158"/>
          </a:xfrm>
          <a:prstGeom prst="rect">
            <a:avLst/>
          </a:prstGeom>
        </p:spPr>
      </p:pic>
    </p:spTree>
    <p:extLst>
      <p:ext uri="{BB962C8B-B14F-4D97-AF65-F5344CB8AC3E}">
        <p14:creationId xmlns:p14="http://schemas.microsoft.com/office/powerpoint/2010/main" xmlns="" val="3129477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75A75-7F54-D40F-7B2F-7000BB7C9DA6}"/>
              </a:ext>
            </a:extLst>
          </p:cNvPr>
          <p:cNvSpPr>
            <a:spLocks noGrp="1"/>
          </p:cNvSpPr>
          <p:nvPr>
            <p:ph type="title"/>
          </p:nvPr>
        </p:nvSpPr>
        <p:spPr/>
        <p:txBody>
          <a:bodyPr/>
          <a:lstStyle/>
          <a:p>
            <a:r>
              <a:rPr lang="en-US" dirty="0"/>
              <a:t>Station progress: Gauteng</a:t>
            </a:r>
          </a:p>
        </p:txBody>
      </p:sp>
      <p:pic>
        <p:nvPicPr>
          <p:cNvPr id="7" name="Content Placeholder 6">
            <a:extLst>
              <a:ext uri="{FF2B5EF4-FFF2-40B4-BE49-F238E27FC236}">
                <a16:creationId xmlns:a16="http://schemas.microsoft.com/office/drawing/2014/main" xmlns="" id="{6138AA0D-E894-400D-92B3-80DA288A625C}"/>
              </a:ext>
            </a:extLst>
          </p:cNvPr>
          <p:cNvPicPr>
            <a:picLocks noGrp="1" noChangeAspect="1"/>
          </p:cNvPicPr>
          <p:nvPr>
            <p:ph sz="half" idx="1"/>
          </p:nvPr>
        </p:nvPicPr>
        <p:blipFill>
          <a:blip r:embed="rId2"/>
          <a:stretch>
            <a:fillRect/>
          </a:stretch>
        </p:blipFill>
        <p:spPr>
          <a:xfrm>
            <a:off x="244774" y="1379281"/>
            <a:ext cx="2962656" cy="2221992"/>
          </a:xfrm>
        </p:spPr>
      </p:pic>
      <p:pic>
        <p:nvPicPr>
          <p:cNvPr id="9" name="Content Placeholder 8">
            <a:extLst>
              <a:ext uri="{FF2B5EF4-FFF2-40B4-BE49-F238E27FC236}">
                <a16:creationId xmlns:a16="http://schemas.microsoft.com/office/drawing/2014/main" xmlns="" id="{DCD036EB-23CC-13C5-5B68-767F5C1D2F81}"/>
              </a:ext>
            </a:extLst>
          </p:cNvPr>
          <p:cNvPicPr>
            <a:picLocks noGrp="1" noChangeAspect="1"/>
          </p:cNvPicPr>
          <p:nvPr>
            <p:ph sz="half" idx="2"/>
          </p:nvPr>
        </p:nvPicPr>
        <p:blipFill>
          <a:blip r:embed="rId3"/>
          <a:stretch>
            <a:fillRect/>
          </a:stretch>
        </p:blipFill>
        <p:spPr>
          <a:xfrm>
            <a:off x="3402455" y="1379281"/>
            <a:ext cx="1689689" cy="2252918"/>
          </a:xfrm>
        </p:spPr>
      </p:pic>
      <p:sp>
        <p:nvSpPr>
          <p:cNvPr id="5" name="Slide Number Placeholder 4">
            <a:extLst>
              <a:ext uri="{FF2B5EF4-FFF2-40B4-BE49-F238E27FC236}">
                <a16:creationId xmlns:a16="http://schemas.microsoft.com/office/drawing/2014/main" xmlns="" id="{9DB81576-5F9C-3A62-8F6B-9646C4A7BE78}"/>
              </a:ext>
            </a:extLst>
          </p:cNvPr>
          <p:cNvSpPr>
            <a:spLocks noGrp="1"/>
          </p:cNvSpPr>
          <p:nvPr>
            <p:ph type="sldNum" sz="quarter" idx="12"/>
          </p:nvPr>
        </p:nvSpPr>
        <p:spPr/>
        <p:txBody>
          <a:bodyPr/>
          <a:lstStyle/>
          <a:p>
            <a:pPr>
              <a:defRPr/>
            </a:pPr>
            <a:fld id="{075853D1-5CFB-2446-B34F-1653B2ACCD4E}" type="slidenum">
              <a:rPr lang="en-US" smtClean="0"/>
              <a:pPr>
                <a:defRPr/>
              </a:pPr>
              <a:t>16</a:t>
            </a:fld>
            <a:endParaRPr lang="en-US" dirty="0"/>
          </a:p>
        </p:txBody>
      </p:sp>
      <p:pic>
        <p:nvPicPr>
          <p:cNvPr id="16" name="Picture 15">
            <a:extLst>
              <a:ext uri="{FF2B5EF4-FFF2-40B4-BE49-F238E27FC236}">
                <a16:creationId xmlns:a16="http://schemas.microsoft.com/office/drawing/2014/main" xmlns="" id="{F12AFF19-DAC7-C1FC-123D-FC5D9896D82F}"/>
              </a:ext>
            </a:extLst>
          </p:cNvPr>
          <p:cNvPicPr>
            <a:picLocks noChangeAspect="1"/>
          </p:cNvPicPr>
          <p:nvPr/>
        </p:nvPicPr>
        <p:blipFill>
          <a:blip r:embed="rId4"/>
          <a:stretch>
            <a:fillRect/>
          </a:stretch>
        </p:blipFill>
        <p:spPr>
          <a:xfrm>
            <a:off x="6097099" y="1341754"/>
            <a:ext cx="3564127" cy="2673095"/>
          </a:xfrm>
          <a:prstGeom prst="rect">
            <a:avLst/>
          </a:prstGeom>
        </p:spPr>
      </p:pic>
      <p:pic>
        <p:nvPicPr>
          <p:cNvPr id="18" name="Picture 17">
            <a:extLst>
              <a:ext uri="{FF2B5EF4-FFF2-40B4-BE49-F238E27FC236}">
                <a16:creationId xmlns:a16="http://schemas.microsoft.com/office/drawing/2014/main" xmlns="" id="{3D51643D-59A5-4309-EA2A-F6B80C006D67}"/>
              </a:ext>
            </a:extLst>
          </p:cNvPr>
          <p:cNvPicPr>
            <a:picLocks noChangeAspect="1"/>
          </p:cNvPicPr>
          <p:nvPr/>
        </p:nvPicPr>
        <p:blipFill>
          <a:blip r:embed="rId5"/>
          <a:stretch>
            <a:fillRect/>
          </a:stretch>
        </p:blipFill>
        <p:spPr>
          <a:xfrm>
            <a:off x="7058234" y="4466167"/>
            <a:ext cx="2602992" cy="1952244"/>
          </a:xfrm>
          <a:prstGeom prst="rect">
            <a:avLst/>
          </a:prstGeom>
        </p:spPr>
      </p:pic>
      <p:pic>
        <p:nvPicPr>
          <p:cNvPr id="21" name="Picture 20">
            <a:extLst>
              <a:ext uri="{FF2B5EF4-FFF2-40B4-BE49-F238E27FC236}">
                <a16:creationId xmlns:a16="http://schemas.microsoft.com/office/drawing/2014/main" xmlns="" id="{11B4DA55-141C-66C8-8630-AB2D4C419DCA}"/>
              </a:ext>
            </a:extLst>
          </p:cNvPr>
          <p:cNvPicPr>
            <a:picLocks noChangeAspect="1"/>
          </p:cNvPicPr>
          <p:nvPr/>
        </p:nvPicPr>
        <p:blipFill>
          <a:blip r:embed="rId6"/>
          <a:stretch>
            <a:fillRect/>
          </a:stretch>
        </p:blipFill>
        <p:spPr>
          <a:xfrm>
            <a:off x="4135750" y="4438482"/>
            <a:ext cx="2676819" cy="2007614"/>
          </a:xfrm>
          <a:prstGeom prst="rect">
            <a:avLst/>
          </a:prstGeom>
        </p:spPr>
      </p:pic>
      <p:pic>
        <p:nvPicPr>
          <p:cNvPr id="24" name="Picture 23">
            <a:extLst>
              <a:ext uri="{FF2B5EF4-FFF2-40B4-BE49-F238E27FC236}">
                <a16:creationId xmlns:a16="http://schemas.microsoft.com/office/drawing/2014/main" xmlns="" id="{9B5D5DFF-947B-3DFC-91C5-A0A54E808533}"/>
              </a:ext>
            </a:extLst>
          </p:cNvPr>
          <p:cNvPicPr>
            <a:picLocks noChangeAspect="1"/>
          </p:cNvPicPr>
          <p:nvPr/>
        </p:nvPicPr>
        <p:blipFill>
          <a:blip r:embed="rId7"/>
          <a:stretch>
            <a:fillRect/>
          </a:stretch>
        </p:blipFill>
        <p:spPr>
          <a:xfrm>
            <a:off x="732129" y="4014849"/>
            <a:ext cx="3241662" cy="2431247"/>
          </a:xfrm>
          <a:prstGeom prst="rect">
            <a:avLst/>
          </a:prstGeom>
        </p:spPr>
      </p:pic>
      <p:sp>
        <p:nvSpPr>
          <p:cNvPr id="25" name="TextBox 24">
            <a:extLst>
              <a:ext uri="{FF2B5EF4-FFF2-40B4-BE49-F238E27FC236}">
                <a16:creationId xmlns:a16="http://schemas.microsoft.com/office/drawing/2014/main" xmlns="" id="{1C0A3620-8832-2581-4D43-3B82880B6E53}"/>
              </a:ext>
            </a:extLst>
          </p:cNvPr>
          <p:cNvSpPr txBox="1"/>
          <p:nvPr/>
        </p:nvSpPr>
        <p:spPr>
          <a:xfrm>
            <a:off x="1221931" y="1129195"/>
            <a:ext cx="3430334" cy="276999"/>
          </a:xfrm>
          <a:prstGeom prst="rect">
            <a:avLst/>
          </a:prstGeom>
          <a:noFill/>
        </p:spPr>
        <p:txBody>
          <a:bodyPr wrap="square">
            <a:spAutoFit/>
          </a:bodyPr>
          <a:lstStyle/>
          <a:p>
            <a:pPr marL="0" indent="0" algn="ctr">
              <a:buNone/>
            </a:pPr>
            <a:r>
              <a:rPr lang="en-US" sz="1200" dirty="0"/>
              <a:t>New Canada</a:t>
            </a:r>
          </a:p>
        </p:txBody>
      </p:sp>
      <p:sp>
        <p:nvSpPr>
          <p:cNvPr id="26" name="TextBox 25">
            <a:extLst>
              <a:ext uri="{FF2B5EF4-FFF2-40B4-BE49-F238E27FC236}">
                <a16:creationId xmlns:a16="http://schemas.microsoft.com/office/drawing/2014/main" xmlns="" id="{E8E4E818-3311-F8A3-6078-DADA5ECC2227}"/>
              </a:ext>
            </a:extLst>
          </p:cNvPr>
          <p:cNvSpPr txBox="1"/>
          <p:nvPr/>
        </p:nvSpPr>
        <p:spPr>
          <a:xfrm>
            <a:off x="3372176" y="4135631"/>
            <a:ext cx="3430334" cy="276999"/>
          </a:xfrm>
          <a:prstGeom prst="rect">
            <a:avLst/>
          </a:prstGeom>
          <a:noFill/>
        </p:spPr>
        <p:txBody>
          <a:bodyPr wrap="square">
            <a:spAutoFit/>
          </a:bodyPr>
          <a:lstStyle/>
          <a:p>
            <a:pPr marL="0" indent="0" algn="ctr">
              <a:buNone/>
            </a:pPr>
            <a:r>
              <a:rPr lang="en-US" sz="1200" dirty="0" err="1"/>
              <a:t>Grosvernor</a:t>
            </a:r>
            <a:r>
              <a:rPr lang="en-US" sz="1200" dirty="0"/>
              <a:t> ABT</a:t>
            </a:r>
          </a:p>
        </p:txBody>
      </p:sp>
      <p:sp>
        <p:nvSpPr>
          <p:cNvPr id="27" name="TextBox 26">
            <a:extLst>
              <a:ext uri="{FF2B5EF4-FFF2-40B4-BE49-F238E27FC236}">
                <a16:creationId xmlns:a16="http://schemas.microsoft.com/office/drawing/2014/main" xmlns="" id="{01C216A3-F3FE-CF4B-699C-2412A42DA699}"/>
              </a:ext>
            </a:extLst>
          </p:cNvPr>
          <p:cNvSpPr txBox="1"/>
          <p:nvPr/>
        </p:nvSpPr>
        <p:spPr>
          <a:xfrm>
            <a:off x="5979167" y="1217155"/>
            <a:ext cx="3430334" cy="276999"/>
          </a:xfrm>
          <a:prstGeom prst="rect">
            <a:avLst/>
          </a:prstGeom>
          <a:noFill/>
        </p:spPr>
        <p:txBody>
          <a:bodyPr wrap="square">
            <a:spAutoFit/>
          </a:bodyPr>
          <a:lstStyle/>
          <a:p>
            <a:pPr marL="0" indent="0" algn="ctr">
              <a:buNone/>
            </a:pPr>
            <a:r>
              <a:rPr lang="en-US" sz="1200" dirty="0"/>
              <a:t>Midway</a:t>
            </a:r>
          </a:p>
        </p:txBody>
      </p:sp>
    </p:spTree>
    <p:extLst>
      <p:ext uri="{BB962C8B-B14F-4D97-AF65-F5344CB8AC3E}">
        <p14:creationId xmlns:p14="http://schemas.microsoft.com/office/powerpoint/2010/main" xmlns="" val="836439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xmlns="" id="{F007495F-CCD7-724C-AD1A-D3904E8F3833}"/>
              </a:ext>
            </a:extLst>
          </p:cNvPr>
          <p:cNvSpPr>
            <a:spLocks noGrp="1"/>
          </p:cNvSpPr>
          <p:nvPr>
            <p:ph idx="1"/>
          </p:nvPr>
        </p:nvSpPr>
        <p:spPr>
          <a:xfrm>
            <a:off x="145391" y="1820419"/>
            <a:ext cx="9487122" cy="2085392"/>
          </a:xfrm>
        </p:spPr>
        <p:txBody>
          <a:bodyPr>
            <a:normAutofit/>
          </a:bodyPr>
          <a:lstStyle/>
          <a:p>
            <a:pPr algn="ctr"/>
            <a:endParaRPr lang="en-ZA" dirty="0"/>
          </a:p>
          <a:p>
            <a:pPr algn="ctr"/>
            <a:endParaRPr lang="en-ZA" sz="2800" dirty="0">
              <a:latin typeface="+mj-lt"/>
            </a:endParaRPr>
          </a:p>
          <a:p>
            <a:pPr marL="0" indent="0" algn="ctr">
              <a:buNone/>
            </a:pPr>
            <a:r>
              <a:rPr lang="en-GB" sz="2800" b="1" dirty="0">
                <a:latin typeface="+mj-lt"/>
                <a:cs typeface="Arial" panose="020B0604020202020204" pitchFamily="34" charset="0"/>
              </a:rPr>
              <a:t>2021/2022 Financial Year at a Glance</a:t>
            </a:r>
          </a:p>
        </p:txBody>
      </p:sp>
      <p:pic>
        <p:nvPicPr>
          <p:cNvPr id="3" name="Picture 2">
            <a:extLst>
              <a:ext uri="{FF2B5EF4-FFF2-40B4-BE49-F238E27FC236}">
                <a16:creationId xmlns:a16="http://schemas.microsoft.com/office/drawing/2014/main" xmlns="" id="{79A89832-7530-5F4B-ACE3-0A1371ABDAE5}"/>
              </a:ext>
            </a:extLst>
          </p:cNvPr>
          <p:cNvPicPr>
            <a:picLocks noChangeAspect="1"/>
          </p:cNvPicPr>
          <p:nvPr/>
        </p:nvPicPr>
        <p:blipFill>
          <a:blip r:embed="rId2"/>
          <a:stretch>
            <a:fillRect/>
          </a:stretch>
        </p:blipFill>
        <p:spPr>
          <a:xfrm>
            <a:off x="905351" y="4047157"/>
            <a:ext cx="2489200" cy="1778000"/>
          </a:xfrm>
          <a:prstGeom prst="rect">
            <a:avLst/>
          </a:prstGeom>
        </p:spPr>
      </p:pic>
      <p:pic>
        <p:nvPicPr>
          <p:cNvPr id="5" name="Picture 4">
            <a:extLst>
              <a:ext uri="{FF2B5EF4-FFF2-40B4-BE49-F238E27FC236}">
                <a16:creationId xmlns:a16="http://schemas.microsoft.com/office/drawing/2014/main" xmlns="" id="{5EC88A1A-B1FD-ED4C-9D78-A488B87F5860}"/>
              </a:ext>
            </a:extLst>
          </p:cNvPr>
          <p:cNvPicPr>
            <a:picLocks noChangeAspect="1"/>
          </p:cNvPicPr>
          <p:nvPr/>
        </p:nvPicPr>
        <p:blipFill>
          <a:blip r:embed="rId2"/>
          <a:stretch>
            <a:fillRect/>
          </a:stretch>
        </p:blipFill>
        <p:spPr>
          <a:xfrm>
            <a:off x="3750098" y="4047157"/>
            <a:ext cx="2489200" cy="1778000"/>
          </a:xfrm>
          <a:prstGeom prst="rect">
            <a:avLst/>
          </a:prstGeom>
        </p:spPr>
      </p:pic>
      <p:pic>
        <p:nvPicPr>
          <p:cNvPr id="6" name="Picture 5">
            <a:extLst>
              <a:ext uri="{FF2B5EF4-FFF2-40B4-BE49-F238E27FC236}">
                <a16:creationId xmlns:a16="http://schemas.microsoft.com/office/drawing/2014/main" xmlns="" id="{D45E89A0-CECD-194E-82E6-D9B0EE223B4C}"/>
              </a:ext>
            </a:extLst>
          </p:cNvPr>
          <p:cNvPicPr>
            <a:picLocks noChangeAspect="1"/>
          </p:cNvPicPr>
          <p:nvPr/>
        </p:nvPicPr>
        <p:blipFill>
          <a:blip r:embed="rId2"/>
          <a:stretch>
            <a:fillRect/>
          </a:stretch>
        </p:blipFill>
        <p:spPr>
          <a:xfrm>
            <a:off x="6439862" y="4047157"/>
            <a:ext cx="2489200" cy="1778000"/>
          </a:xfrm>
          <a:prstGeom prst="rect">
            <a:avLst/>
          </a:prstGeom>
        </p:spPr>
      </p:pic>
      <p:sp>
        <p:nvSpPr>
          <p:cNvPr id="2" name="Slide Number Placeholder 1">
            <a:extLst>
              <a:ext uri="{FF2B5EF4-FFF2-40B4-BE49-F238E27FC236}">
                <a16:creationId xmlns:a16="http://schemas.microsoft.com/office/drawing/2014/main" xmlns="" id="{6B47A8EB-E65C-0E4B-8D91-3CA37518D085}"/>
              </a:ext>
            </a:extLst>
          </p:cNvPr>
          <p:cNvSpPr>
            <a:spLocks noGrp="1"/>
          </p:cNvSpPr>
          <p:nvPr>
            <p:ph type="sldNum" sz="quarter" idx="12"/>
          </p:nvPr>
        </p:nvSpPr>
        <p:spPr/>
        <p:txBody>
          <a:bodyPr/>
          <a:lstStyle/>
          <a:p>
            <a:pPr>
              <a:defRPr/>
            </a:pPr>
            <a:fld id="{49C63827-2A32-4843-ACE4-83FD88C80868}" type="slidenum">
              <a:rPr lang="en-US" smtClean="0"/>
              <a:pPr>
                <a:defRPr/>
              </a:pPr>
              <a:t>17</a:t>
            </a:fld>
            <a:endParaRPr lang="en-US" dirty="0"/>
          </a:p>
        </p:txBody>
      </p:sp>
    </p:spTree>
    <p:extLst>
      <p:ext uri="{BB962C8B-B14F-4D97-AF65-F5344CB8AC3E}">
        <p14:creationId xmlns:p14="http://schemas.microsoft.com/office/powerpoint/2010/main" xmlns="" val="2071359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B1C91F-F0BC-C343-B8B3-F9059773375B}"/>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9906000" cy="6858000"/>
          </a:xfrm>
          <a:prstGeom prst="rect">
            <a:avLst/>
          </a:prstGeom>
        </p:spPr>
      </p:pic>
      <p:sp>
        <p:nvSpPr>
          <p:cNvPr id="2" name="Rectangle 1">
            <a:extLst>
              <a:ext uri="{FF2B5EF4-FFF2-40B4-BE49-F238E27FC236}">
                <a16:creationId xmlns:a16="http://schemas.microsoft.com/office/drawing/2014/main" xmlns="" id="{35CF4E69-30BA-A749-B487-083371CF8CCC}"/>
              </a:ext>
            </a:extLst>
          </p:cNvPr>
          <p:cNvSpPr/>
          <p:nvPr/>
        </p:nvSpPr>
        <p:spPr>
          <a:xfrm>
            <a:off x="4444785" y="726509"/>
            <a:ext cx="4953000" cy="2933624"/>
          </a:xfrm>
          <a:prstGeom prst="rect">
            <a:avLst/>
          </a:prstGeom>
        </p:spPr>
        <p:txBody>
          <a:bodyPr>
            <a:spAutoFit/>
          </a:bodyPr>
          <a:lstStyle/>
          <a:p>
            <a:pPr marL="541338" lvl="1" indent="-363538" eaLnBrk="1" fontAlgn="auto" hangingPunct="1">
              <a:lnSpc>
                <a:spcPct val="90000"/>
              </a:lnSpc>
              <a:spcBef>
                <a:spcPts val="500"/>
              </a:spcBef>
              <a:spcAft>
                <a:spcPts val="0"/>
              </a:spcAft>
              <a:buFont typeface="Courier New" panose="02070309020205020404" pitchFamily="49" charset="0"/>
              <a:buChar char="o"/>
              <a:tabLst>
                <a:tab pos="541338" algn="l"/>
              </a:tabLst>
              <a:defRPr/>
            </a:pPr>
            <a:r>
              <a:rPr lang="en-GB" dirty="0">
                <a:solidFill>
                  <a:prstClr val="black"/>
                </a:solidFill>
                <a:latin typeface="+mn-lt"/>
                <a:cs typeface="Arial" panose="020B0604020202020204" pitchFamily="34" charset="0"/>
              </a:rPr>
              <a:t>Stability at board level.</a:t>
            </a:r>
          </a:p>
          <a:p>
            <a:pPr marL="541338" lvl="1" indent="-363538" eaLnBrk="1" fontAlgn="auto" hangingPunct="1">
              <a:lnSpc>
                <a:spcPct val="90000"/>
              </a:lnSpc>
              <a:spcBef>
                <a:spcPts val="500"/>
              </a:spcBef>
              <a:spcAft>
                <a:spcPts val="0"/>
              </a:spcAft>
              <a:buFont typeface="Courier New" panose="02070309020205020404" pitchFamily="49" charset="0"/>
              <a:buChar char="o"/>
              <a:tabLst>
                <a:tab pos="541338" algn="l"/>
              </a:tabLst>
              <a:defRPr/>
            </a:pPr>
            <a:r>
              <a:rPr lang="en-GB" dirty="0">
                <a:solidFill>
                  <a:prstClr val="black"/>
                </a:solidFill>
                <a:latin typeface="+mn-lt"/>
                <a:cs typeface="Arial" panose="020B0604020202020204" pitchFamily="34" charset="0"/>
              </a:rPr>
              <a:t>Instability in key management positions.</a:t>
            </a:r>
          </a:p>
          <a:p>
            <a:pPr marL="541338" lvl="1" indent="-363538" eaLnBrk="1" fontAlgn="auto" hangingPunct="1">
              <a:lnSpc>
                <a:spcPct val="90000"/>
              </a:lnSpc>
              <a:spcBef>
                <a:spcPts val="500"/>
              </a:spcBef>
              <a:spcAft>
                <a:spcPts val="0"/>
              </a:spcAft>
              <a:buFont typeface="Courier New" panose="02070309020205020404" pitchFamily="49" charset="0"/>
              <a:buChar char="o"/>
              <a:tabLst>
                <a:tab pos="541338" algn="l"/>
              </a:tabLst>
              <a:defRPr/>
            </a:pPr>
            <a:r>
              <a:rPr lang="en-GB" dirty="0">
                <a:solidFill>
                  <a:prstClr val="black"/>
                </a:solidFill>
                <a:latin typeface="+mn-lt"/>
                <a:cs typeface="Arial" panose="020B0604020202020204" pitchFamily="34" charset="0"/>
              </a:rPr>
              <a:t>The rebuild program is under way.</a:t>
            </a:r>
          </a:p>
          <a:p>
            <a:pPr marL="541338" lvl="1" indent="-363538" eaLnBrk="1" fontAlgn="auto" hangingPunct="1">
              <a:lnSpc>
                <a:spcPct val="90000"/>
              </a:lnSpc>
              <a:spcBef>
                <a:spcPts val="500"/>
              </a:spcBef>
              <a:spcAft>
                <a:spcPts val="0"/>
              </a:spcAft>
              <a:buFont typeface="Courier New" panose="02070309020205020404" pitchFamily="49" charset="0"/>
              <a:buChar char="o"/>
              <a:tabLst>
                <a:tab pos="541338" algn="l"/>
              </a:tabLst>
              <a:defRPr/>
            </a:pPr>
            <a:r>
              <a:rPr lang="en-GB" dirty="0">
                <a:solidFill>
                  <a:prstClr val="black"/>
                </a:solidFill>
                <a:latin typeface="+mn-lt"/>
                <a:cs typeface="Arial" panose="020B0604020202020204" pitchFamily="34" charset="0"/>
              </a:rPr>
              <a:t>Limited capacity to implement the capital programme.</a:t>
            </a:r>
          </a:p>
          <a:p>
            <a:pPr marL="541338" lvl="1" indent="-363538" eaLnBrk="1" fontAlgn="auto" hangingPunct="1">
              <a:lnSpc>
                <a:spcPct val="90000"/>
              </a:lnSpc>
              <a:spcBef>
                <a:spcPts val="500"/>
              </a:spcBef>
              <a:spcAft>
                <a:spcPts val="0"/>
              </a:spcAft>
              <a:buFont typeface="Courier New" panose="02070309020205020404" pitchFamily="49" charset="0"/>
              <a:buChar char="o"/>
              <a:tabLst>
                <a:tab pos="541338" algn="l"/>
              </a:tabLst>
              <a:defRPr/>
            </a:pPr>
            <a:r>
              <a:rPr lang="en-GB" dirty="0">
                <a:solidFill>
                  <a:prstClr val="black"/>
                </a:solidFill>
                <a:latin typeface="+mn-lt"/>
                <a:cs typeface="Arial" panose="020B0604020202020204" pitchFamily="34" charset="0"/>
              </a:rPr>
              <a:t>Limited availability of the network severely impacting PRASA’s fare revenue and performance</a:t>
            </a:r>
            <a:r>
              <a:rPr lang="en-GB" dirty="0">
                <a:solidFill>
                  <a:prstClr val="black"/>
                </a:solidFill>
                <a:latin typeface="Arial" panose="020B0604020202020204" pitchFamily="34" charset="0"/>
                <a:cs typeface="Arial" panose="020B0604020202020204" pitchFamily="34" charset="0"/>
              </a:rPr>
              <a:t>.</a:t>
            </a:r>
            <a:r>
              <a:rPr lang="en-GB" dirty="0">
                <a:solidFill>
                  <a:prstClr val="black"/>
                </a:solidFill>
                <a:latin typeface="Calibri" panose="020F0502020204030204"/>
              </a:rPr>
              <a:t> </a:t>
            </a:r>
          </a:p>
          <a:p>
            <a:pPr marL="541338" lvl="1" indent="-363538" eaLnBrk="1" fontAlgn="auto" hangingPunct="1">
              <a:lnSpc>
                <a:spcPct val="90000"/>
              </a:lnSpc>
              <a:spcBef>
                <a:spcPts val="500"/>
              </a:spcBef>
              <a:spcAft>
                <a:spcPts val="0"/>
              </a:spcAft>
              <a:buFont typeface="Courier New" panose="02070309020205020404" pitchFamily="49" charset="0"/>
              <a:buChar char="o"/>
              <a:tabLst>
                <a:tab pos="541338" algn="l"/>
              </a:tabLst>
              <a:defRPr/>
            </a:pPr>
            <a:r>
              <a:rPr lang="en-GB" dirty="0">
                <a:solidFill>
                  <a:prstClr val="black"/>
                </a:solidFill>
                <a:latin typeface="Calibri" panose="020F0502020204030204"/>
              </a:rPr>
              <a:t>Positive action noted in addressing some audit outcomes</a:t>
            </a:r>
            <a:r>
              <a:rPr lang="en-GB" sz="2000" dirty="0">
                <a:solidFill>
                  <a:prstClr val="black"/>
                </a:solidFill>
                <a:latin typeface="Calibri" panose="020F0502020204030204"/>
              </a:rPr>
              <a:t>.</a:t>
            </a:r>
            <a:endParaRPr lang="en-ZA" sz="2000" dirty="0">
              <a:solidFill>
                <a:prstClr val="black"/>
              </a:solidFill>
              <a:latin typeface="Calibri" panose="020F0502020204030204"/>
            </a:endParaRPr>
          </a:p>
        </p:txBody>
      </p:sp>
      <p:sp>
        <p:nvSpPr>
          <p:cNvPr id="4" name="Title 1">
            <a:extLst>
              <a:ext uri="{FF2B5EF4-FFF2-40B4-BE49-F238E27FC236}">
                <a16:creationId xmlns:a16="http://schemas.microsoft.com/office/drawing/2014/main" xmlns="" id="{77046560-0C64-6744-805F-189331C6846A}"/>
              </a:ext>
            </a:extLst>
          </p:cNvPr>
          <p:cNvSpPr>
            <a:spLocks noGrp="1"/>
          </p:cNvSpPr>
          <p:nvPr>
            <p:ph type="title"/>
          </p:nvPr>
        </p:nvSpPr>
        <p:spPr>
          <a:xfrm>
            <a:off x="4432515" y="0"/>
            <a:ext cx="5473485" cy="604433"/>
          </a:xfrm>
          <a:solidFill>
            <a:srgbClr val="00B0F0"/>
          </a:solidFill>
        </p:spPr>
        <p:txBody>
          <a:bodyPr>
            <a:normAutofit/>
          </a:bodyPr>
          <a:lstStyle/>
          <a:p>
            <a:r>
              <a:rPr lang="en-GB" sz="2800" b="1" dirty="0">
                <a:cs typeface="Arial" panose="020B0604020202020204" pitchFamily="34" charset="0"/>
              </a:rPr>
              <a:t>2021/2022 Financial Year at Glance</a:t>
            </a:r>
            <a:endParaRPr lang="en-ZA" sz="2800" b="1" dirty="0">
              <a:solidFill>
                <a:schemeClr val="tx1"/>
              </a:solidFill>
              <a:cs typeface="Arial" panose="020B0604020202020204" pitchFamily="34" charset="0"/>
            </a:endParaRPr>
          </a:p>
        </p:txBody>
      </p:sp>
      <p:sp>
        <p:nvSpPr>
          <p:cNvPr id="3" name="Slide Number Placeholder 2">
            <a:extLst>
              <a:ext uri="{FF2B5EF4-FFF2-40B4-BE49-F238E27FC236}">
                <a16:creationId xmlns:a16="http://schemas.microsoft.com/office/drawing/2014/main" xmlns="" id="{03FFD8D8-B603-4F43-BD09-B7732FCEA75E}"/>
              </a:ext>
            </a:extLst>
          </p:cNvPr>
          <p:cNvSpPr>
            <a:spLocks noGrp="1"/>
          </p:cNvSpPr>
          <p:nvPr>
            <p:ph type="sldNum" sz="quarter" idx="12"/>
          </p:nvPr>
        </p:nvSpPr>
        <p:spPr/>
        <p:txBody>
          <a:bodyPr/>
          <a:lstStyle/>
          <a:p>
            <a:pPr>
              <a:defRPr/>
            </a:pPr>
            <a:fld id="{49C63827-2A32-4843-ACE4-83FD88C80868}" type="slidenum">
              <a:rPr lang="en-US" smtClean="0"/>
              <a:pPr>
                <a:defRPr/>
              </a:pPr>
              <a:t>18</a:t>
            </a:fld>
            <a:endParaRPr lang="en-US" dirty="0"/>
          </a:p>
        </p:txBody>
      </p:sp>
    </p:spTree>
    <p:extLst>
      <p:ext uri="{BB962C8B-B14F-4D97-AF65-F5344CB8AC3E}">
        <p14:creationId xmlns:p14="http://schemas.microsoft.com/office/powerpoint/2010/main" xmlns="" val="159695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xmlns="" id="{F007495F-CCD7-724C-AD1A-D3904E8F3833}"/>
              </a:ext>
            </a:extLst>
          </p:cNvPr>
          <p:cNvSpPr>
            <a:spLocks noGrp="1"/>
          </p:cNvSpPr>
          <p:nvPr>
            <p:ph idx="1"/>
          </p:nvPr>
        </p:nvSpPr>
        <p:spPr>
          <a:xfrm>
            <a:off x="145391" y="1820419"/>
            <a:ext cx="9487122" cy="2085392"/>
          </a:xfrm>
        </p:spPr>
        <p:txBody>
          <a:bodyPr>
            <a:normAutofit/>
          </a:bodyPr>
          <a:lstStyle/>
          <a:p>
            <a:pPr algn="ctr"/>
            <a:endParaRPr lang="en-ZA" dirty="0"/>
          </a:p>
          <a:p>
            <a:pPr algn="ctr"/>
            <a:endParaRPr lang="en-ZA" dirty="0"/>
          </a:p>
          <a:p>
            <a:pPr marL="0" indent="0" algn="ctr">
              <a:buNone/>
            </a:pPr>
            <a:r>
              <a:rPr lang="en-ZA" sz="3000" b="1" dirty="0">
                <a:latin typeface="+mj-lt"/>
                <a:cs typeface="Arial" panose="020B0604020202020204" pitchFamily="34" charset="0"/>
              </a:rPr>
              <a:t>2021/2022 Audit Outcomes</a:t>
            </a:r>
          </a:p>
        </p:txBody>
      </p:sp>
      <p:pic>
        <p:nvPicPr>
          <p:cNvPr id="3" name="Picture 2">
            <a:extLst>
              <a:ext uri="{FF2B5EF4-FFF2-40B4-BE49-F238E27FC236}">
                <a16:creationId xmlns:a16="http://schemas.microsoft.com/office/drawing/2014/main" xmlns="" id="{CC6C349F-38A0-2949-9E14-3FF9E742FC99}"/>
              </a:ext>
            </a:extLst>
          </p:cNvPr>
          <p:cNvPicPr>
            <a:picLocks noChangeAspect="1"/>
          </p:cNvPicPr>
          <p:nvPr/>
        </p:nvPicPr>
        <p:blipFill>
          <a:blip r:embed="rId2"/>
          <a:stretch>
            <a:fillRect/>
          </a:stretch>
        </p:blipFill>
        <p:spPr>
          <a:xfrm>
            <a:off x="905351" y="4047157"/>
            <a:ext cx="2489200" cy="1778000"/>
          </a:xfrm>
          <a:prstGeom prst="rect">
            <a:avLst/>
          </a:prstGeom>
        </p:spPr>
      </p:pic>
      <p:pic>
        <p:nvPicPr>
          <p:cNvPr id="5" name="Picture 4">
            <a:extLst>
              <a:ext uri="{FF2B5EF4-FFF2-40B4-BE49-F238E27FC236}">
                <a16:creationId xmlns:a16="http://schemas.microsoft.com/office/drawing/2014/main" xmlns="" id="{6CA4AD64-30D1-9042-9864-B328421EBE96}"/>
              </a:ext>
            </a:extLst>
          </p:cNvPr>
          <p:cNvPicPr>
            <a:picLocks noChangeAspect="1"/>
          </p:cNvPicPr>
          <p:nvPr/>
        </p:nvPicPr>
        <p:blipFill>
          <a:blip r:embed="rId2"/>
          <a:stretch>
            <a:fillRect/>
          </a:stretch>
        </p:blipFill>
        <p:spPr>
          <a:xfrm>
            <a:off x="3750098" y="4047157"/>
            <a:ext cx="2489200" cy="1778000"/>
          </a:xfrm>
          <a:prstGeom prst="rect">
            <a:avLst/>
          </a:prstGeom>
        </p:spPr>
      </p:pic>
      <p:pic>
        <p:nvPicPr>
          <p:cNvPr id="6" name="Picture 5">
            <a:extLst>
              <a:ext uri="{FF2B5EF4-FFF2-40B4-BE49-F238E27FC236}">
                <a16:creationId xmlns:a16="http://schemas.microsoft.com/office/drawing/2014/main" xmlns="" id="{583770E9-E60A-4347-A81B-B178B5ADC443}"/>
              </a:ext>
            </a:extLst>
          </p:cNvPr>
          <p:cNvPicPr>
            <a:picLocks noChangeAspect="1"/>
          </p:cNvPicPr>
          <p:nvPr/>
        </p:nvPicPr>
        <p:blipFill>
          <a:blip r:embed="rId2"/>
          <a:stretch>
            <a:fillRect/>
          </a:stretch>
        </p:blipFill>
        <p:spPr>
          <a:xfrm>
            <a:off x="6439862" y="4047157"/>
            <a:ext cx="2489200" cy="1778000"/>
          </a:xfrm>
          <a:prstGeom prst="rect">
            <a:avLst/>
          </a:prstGeom>
        </p:spPr>
      </p:pic>
      <p:sp>
        <p:nvSpPr>
          <p:cNvPr id="2" name="Slide Number Placeholder 1">
            <a:extLst>
              <a:ext uri="{FF2B5EF4-FFF2-40B4-BE49-F238E27FC236}">
                <a16:creationId xmlns:a16="http://schemas.microsoft.com/office/drawing/2014/main" xmlns="" id="{67B536DC-B72C-174A-BD62-8DF748248832}"/>
              </a:ext>
            </a:extLst>
          </p:cNvPr>
          <p:cNvSpPr>
            <a:spLocks noGrp="1"/>
          </p:cNvSpPr>
          <p:nvPr>
            <p:ph type="sldNum" sz="quarter" idx="12"/>
          </p:nvPr>
        </p:nvSpPr>
        <p:spPr/>
        <p:txBody>
          <a:bodyPr/>
          <a:lstStyle/>
          <a:p>
            <a:pPr>
              <a:defRPr/>
            </a:pPr>
            <a:fld id="{49C63827-2A32-4843-ACE4-83FD88C80868}" type="slidenum">
              <a:rPr lang="en-US" smtClean="0"/>
              <a:pPr>
                <a:defRPr/>
              </a:pPr>
              <a:t>19</a:t>
            </a:fld>
            <a:endParaRPr lang="en-US" dirty="0"/>
          </a:p>
        </p:txBody>
      </p:sp>
    </p:spTree>
    <p:extLst>
      <p:ext uri="{BB962C8B-B14F-4D97-AF65-F5344CB8AC3E}">
        <p14:creationId xmlns:p14="http://schemas.microsoft.com/office/powerpoint/2010/main" xmlns="" val="384952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D13100-A5DA-6D4B-A639-8C067614F0FD}"/>
              </a:ext>
            </a:extLst>
          </p:cNvPr>
          <p:cNvSpPr>
            <a:spLocks noGrp="1"/>
          </p:cNvSpPr>
          <p:nvPr>
            <p:ph type="title"/>
          </p:nvPr>
        </p:nvSpPr>
        <p:spPr>
          <a:xfrm>
            <a:off x="152400" y="152400"/>
            <a:ext cx="7348539" cy="1176339"/>
          </a:xfrm>
        </p:spPr>
        <p:txBody>
          <a:bodyPr>
            <a:normAutofit/>
          </a:bodyPr>
          <a:lstStyle/>
          <a:p>
            <a:r>
              <a:rPr lang="en-US" dirty="0">
                <a:cs typeface="Arial" panose="020B0604020202020204" pitchFamily="34" charset="0"/>
              </a:rPr>
              <a:t>Table of Contents</a:t>
            </a:r>
          </a:p>
        </p:txBody>
      </p:sp>
      <p:sp>
        <p:nvSpPr>
          <p:cNvPr id="4" name="Slide Number Placeholder 3">
            <a:extLst>
              <a:ext uri="{FF2B5EF4-FFF2-40B4-BE49-F238E27FC236}">
                <a16:creationId xmlns:a16="http://schemas.microsoft.com/office/drawing/2014/main" xmlns="" id="{9F689D61-D51A-F24D-9A40-C3F8D622D671}"/>
              </a:ext>
            </a:extLst>
          </p:cNvPr>
          <p:cNvSpPr>
            <a:spLocks noGrp="1"/>
          </p:cNvSpPr>
          <p:nvPr>
            <p:ph type="sldNum" sz="quarter" idx="12"/>
          </p:nvPr>
        </p:nvSpPr>
        <p:spPr>
          <a:xfrm>
            <a:off x="6613029" y="5807476"/>
            <a:ext cx="1810941" cy="296664"/>
          </a:xfrm>
        </p:spPr>
        <p:txBody>
          <a:bodyPr>
            <a:normAutofit lnSpcReduction="10000"/>
          </a:bodyPr>
          <a:lstStyle/>
          <a:p>
            <a:pPr>
              <a:spcAft>
                <a:spcPts val="488"/>
              </a:spcAft>
              <a:defRPr/>
            </a:pPr>
            <a:fld id="{49C63827-2A32-4843-ACE4-83FD88C80868}" type="slidenum">
              <a:rPr lang="en-US" smtClean="0"/>
              <a:pPr>
                <a:spcAft>
                  <a:spcPts val="488"/>
                </a:spcAft>
                <a:defRPr/>
              </a:pPr>
              <a:t>2</a:t>
            </a:fld>
            <a:endParaRPr lang="en-US"/>
          </a:p>
        </p:txBody>
      </p:sp>
      <p:graphicFrame>
        <p:nvGraphicFramePr>
          <p:cNvPr id="6" name="Content Placeholder 2">
            <a:extLst>
              <a:ext uri="{FF2B5EF4-FFF2-40B4-BE49-F238E27FC236}">
                <a16:creationId xmlns:a16="http://schemas.microsoft.com/office/drawing/2014/main" xmlns="" id="{362EE438-A35B-4870-A96D-01B1589C8F66}"/>
              </a:ext>
            </a:extLst>
          </p:cNvPr>
          <p:cNvGraphicFramePr>
            <a:graphicFrameLocks noGrp="1"/>
          </p:cNvGraphicFramePr>
          <p:nvPr>
            <p:ph sz="half" idx="2"/>
            <p:extLst>
              <p:ext uri="{D42A27DB-BD31-4B8C-83A1-F6EECF244321}">
                <p14:modId xmlns:p14="http://schemas.microsoft.com/office/powerpoint/2010/main" xmlns="" val="185414669"/>
              </p:ext>
            </p:extLst>
          </p:nvPr>
        </p:nvGraphicFramePr>
        <p:xfrm>
          <a:off x="4944699" y="1668214"/>
          <a:ext cx="3575414" cy="3765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xmlns="" id="{6CB1C91F-F0BC-C343-B8B3-F9059773375B}"/>
              </a:ext>
            </a:extLst>
          </p:cNvPr>
          <p:cNvPicPr>
            <a:picLocks noGrp="1" noChangeAspect="1"/>
          </p:cNvPicPr>
          <p:nvPr>
            <p:ph sz="half" idx="1"/>
          </p:nvPr>
        </p:nvPicPr>
        <p:blipFill rotWithShape="1">
          <a:blip r:embed="rId7" cstate="print">
            <a:extLst>
              <a:ext uri="{28A0092B-C50C-407E-A947-70E740481C1C}">
                <a14:useLocalDpi xmlns:a14="http://schemas.microsoft.com/office/drawing/2010/main" xmlns="" val="0"/>
              </a:ext>
            </a:extLst>
          </a:blip>
          <a:srcRect r="59071"/>
          <a:stretch/>
        </p:blipFill>
        <p:spPr bwMode="auto">
          <a:xfrm>
            <a:off x="1859017" y="1660626"/>
            <a:ext cx="2060467" cy="377279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177335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58DBCDD-4360-7D47-95EA-560121B6CF88}"/>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46653"/>
            <a:ext cx="9906000" cy="6858000"/>
          </a:xfrm>
          <a:prstGeom prst="rect">
            <a:avLst/>
          </a:prstGeom>
        </p:spPr>
      </p:pic>
      <p:sp>
        <p:nvSpPr>
          <p:cNvPr id="2" name="Rectangle 1">
            <a:extLst>
              <a:ext uri="{FF2B5EF4-FFF2-40B4-BE49-F238E27FC236}">
                <a16:creationId xmlns:a16="http://schemas.microsoft.com/office/drawing/2014/main" xmlns="" id="{22E8C9E6-5473-1E41-87DE-7F332B2DD97E}"/>
              </a:ext>
            </a:extLst>
          </p:cNvPr>
          <p:cNvSpPr/>
          <p:nvPr/>
        </p:nvSpPr>
        <p:spPr>
          <a:xfrm>
            <a:off x="4200041" y="1126615"/>
            <a:ext cx="5705959" cy="4955203"/>
          </a:xfrm>
          <a:prstGeom prst="rect">
            <a:avLst/>
          </a:prstGeom>
        </p:spPr>
        <p:txBody>
          <a:bodyPr wrap="square">
            <a:spAutoFit/>
          </a:bodyPr>
          <a:lstStyle/>
          <a:p>
            <a:pPr marL="354013" indent="-354013">
              <a:buFont typeface="Wingdings" pitchFamily="2" charset="2"/>
              <a:buChar char="§"/>
            </a:pPr>
            <a:r>
              <a:rPr lang="en-GB" dirty="0">
                <a:latin typeface="Arial" panose="020B0604020202020204" pitchFamily="34" charset="0"/>
                <a:cs typeface="Arial" panose="020B0604020202020204" pitchFamily="34" charset="0"/>
              </a:rPr>
              <a:t>The PRASA 2021/2022 audit outcome is a Disclaimer with findings</a:t>
            </a:r>
            <a:r>
              <a:rPr lang="en-GB" sz="2000" dirty="0">
                <a:latin typeface="Arial" panose="020B0604020202020204" pitchFamily="34" charset="0"/>
                <a:cs typeface="Arial" panose="020B0604020202020204" pitchFamily="34" charset="0"/>
              </a:rPr>
              <a:t>.</a:t>
            </a:r>
          </a:p>
          <a:p>
            <a:pPr marL="354013" indent="-354013">
              <a:buFont typeface="Wingdings" pitchFamily="2" charset="2"/>
              <a:buChar char="§"/>
            </a:pPr>
            <a:r>
              <a:rPr lang="en-GB" dirty="0">
                <a:latin typeface="Arial" panose="020B0604020202020204" pitchFamily="34" charset="0"/>
                <a:cs typeface="Arial" panose="020B0604020202020204" pitchFamily="34" charset="0"/>
              </a:rPr>
              <a:t>The Auditor-General South Africa highlighted the following as root causes</a:t>
            </a:r>
            <a:r>
              <a:rPr lang="en-GB" sz="2000" dirty="0">
                <a:latin typeface="Arial" panose="020B0604020202020204" pitchFamily="34" charset="0"/>
                <a:cs typeface="Arial" panose="020B0604020202020204" pitchFamily="34" charset="0"/>
              </a:rPr>
              <a:t>:</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No sustainable and comprehensive turnaround plan that will address audit outcomes and performance shortfalls.</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Stability in executive management.</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Critical capacity constraints.</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Insufficient financial processing reconciling controls combined with poor record keeping.</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Inadequate financial reporting processes and review.</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Lack of compliance monitoring and enforcement.</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Poor procurement planning and lack of preventative controls to avoid irregular expenditure.</a:t>
            </a:r>
          </a:p>
          <a:p>
            <a:pPr lvl="2" indent="-466725">
              <a:buFont typeface="Courier New" panose="02070309020205020404" pitchFamily="49" charset="0"/>
              <a:buChar char="o"/>
            </a:pPr>
            <a:r>
              <a:rPr lang="en-GB" sz="1600" dirty="0">
                <a:latin typeface="Arial" panose="020B0604020202020204" pitchFamily="34" charset="0"/>
                <a:cs typeface="Arial" panose="020B0604020202020204" pitchFamily="34" charset="0"/>
              </a:rPr>
              <a:t>Lack of legislatively prescribed consequence management.</a:t>
            </a:r>
          </a:p>
        </p:txBody>
      </p:sp>
      <p:sp>
        <p:nvSpPr>
          <p:cNvPr id="4" name="Title 1">
            <a:extLst>
              <a:ext uri="{FF2B5EF4-FFF2-40B4-BE49-F238E27FC236}">
                <a16:creationId xmlns:a16="http://schemas.microsoft.com/office/drawing/2014/main" xmlns="" id="{C51A7C32-DE0A-3B4C-A650-DA718FF2AA26}"/>
              </a:ext>
            </a:extLst>
          </p:cNvPr>
          <p:cNvSpPr>
            <a:spLocks noGrp="1"/>
          </p:cNvSpPr>
          <p:nvPr>
            <p:ph type="title"/>
          </p:nvPr>
        </p:nvSpPr>
        <p:spPr>
          <a:xfrm>
            <a:off x="4432515" y="105668"/>
            <a:ext cx="5473485" cy="684745"/>
          </a:xfrm>
          <a:solidFill>
            <a:srgbClr val="00B0F0"/>
          </a:solidFill>
        </p:spPr>
        <p:txBody>
          <a:bodyPr>
            <a:normAutofit/>
          </a:bodyPr>
          <a:lstStyle/>
          <a:p>
            <a:r>
              <a:rPr lang="en-ZA" b="1" dirty="0">
                <a:solidFill>
                  <a:schemeClr val="tx1"/>
                </a:solidFill>
                <a:cs typeface="Arial" panose="020B0604020202020204" pitchFamily="34" charset="0"/>
              </a:rPr>
              <a:t>Audit Opinion</a:t>
            </a:r>
          </a:p>
        </p:txBody>
      </p:sp>
      <p:sp>
        <p:nvSpPr>
          <p:cNvPr id="3" name="Slide Number Placeholder 2">
            <a:extLst>
              <a:ext uri="{FF2B5EF4-FFF2-40B4-BE49-F238E27FC236}">
                <a16:creationId xmlns:a16="http://schemas.microsoft.com/office/drawing/2014/main" xmlns="" id="{BD67AE42-EE44-EC4E-AAE6-7BB2E71F2CA5}"/>
              </a:ext>
            </a:extLst>
          </p:cNvPr>
          <p:cNvSpPr>
            <a:spLocks noGrp="1"/>
          </p:cNvSpPr>
          <p:nvPr>
            <p:ph type="sldNum" sz="quarter" idx="12"/>
          </p:nvPr>
        </p:nvSpPr>
        <p:spPr/>
        <p:txBody>
          <a:bodyPr/>
          <a:lstStyle/>
          <a:p>
            <a:pPr>
              <a:defRPr/>
            </a:pPr>
            <a:fld id="{49C63827-2A32-4843-ACE4-83FD88C80868}" type="slidenum">
              <a:rPr lang="en-US" smtClean="0"/>
              <a:pPr>
                <a:defRPr/>
              </a:pPr>
              <a:t>20</a:t>
            </a:fld>
            <a:endParaRPr lang="en-US" dirty="0"/>
          </a:p>
        </p:txBody>
      </p:sp>
    </p:spTree>
    <p:extLst>
      <p:ext uri="{BB962C8B-B14F-4D97-AF65-F5344CB8AC3E}">
        <p14:creationId xmlns:p14="http://schemas.microsoft.com/office/powerpoint/2010/main" xmlns="" val="3368215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xmlns="" id="{F007495F-CCD7-724C-AD1A-D3904E8F3833}"/>
              </a:ext>
            </a:extLst>
          </p:cNvPr>
          <p:cNvSpPr>
            <a:spLocks noGrp="1"/>
          </p:cNvSpPr>
          <p:nvPr>
            <p:ph idx="1"/>
          </p:nvPr>
        </p:nvSpPr>
        <p:spPr>
          <a:xfrm>
            <a:off x="145391" y="1820419"/>
            <a:ext cx="9487122" cy="2085392"/>
          </a:xfrm>
        </p:spPr>
        <p:txBody>
          <a:bodyPr>
            <a:normAutofit/>
          </a:bodyPr>
          <a:lstStyle/>
          <a:p>
            <a:pPr algn="ctr"/>
            <a:endParaRPr lang="en-ZA" dirty="0"/>
          </a:p>
          <a:p>
            <a:pPr algn="ctr"/>
            <a:endParaRPr lang="en-ZA" sz="3200" dirty="0"/>
          </a:p>
          <a:p>
            <a:pPr marL="0" indent="0" algn="ctr">
              <a:buNone/>
            </a:pPr>
            <a:r>
              <a:rPr lang="en-ZA" sz="2800" b="1" dirty="0">
                <a:latin typeface="+mj-lt"/>
                <a:cs typeface="Arial" panose="020B0604020202020204" pitchFamily="34" charset="0"/>
              </a:rPr>
              <a:t>Financial Performance</a:t>
            </a:r>
          </a:p>
        </p:txBody>
      </p:sp>
      <p:pic>
        <p:nvPicPr>
          <p:cNvPr id="3" name="Picture 2">
            <a:extLst>
              <a:ext uri="{FF2B5EF4-FFF2-40B4-BE49-F238E27FC236}">
                <a16:creationId xmlns:a16="http://schemas.microsoft.com/office/drawing/2014/main" xmlns="" id="{4AE06F68-37E0-AC4B-9E9B-B246BEBA0B45}"/>
              </a:ext>
            </a:extLst>
          </p:cNvPr>
          <p:cNvPicPr>
            <a:picLocks noChangeAspect="1"/>
          </p:cNvPicPr>
          <p:nvPr/>
        </p:nvPicPr>
        <p:blipFill>
          <a:blip r:embed="rId2"/>
          <a:stretch>
            <a:fillRect/>
          </a:stretch>
        </p:blipFill>
        <p:spPr>
          <a:xfrm>
            <a:off x="905351" y="4047157"/>
            <a:ext cx="2489200" cy="1778000"/>
          </a:xfrm>
          <a:prstGeom prst="rect">
            <a:avLst/>
          </a:prstGeom>
        </p:spPr>
      </p:pic>
      <p:pic>
        <p:nvPicPr>
          <p:cNvPr id="5" name="Picture 4">
            <a:extLst>
              <a:ext uri="{FF2B5EF4-FFF2-40B4-BE49-F238E27FC236}">
                <a16:creationId xmlns:a16="http://schemas.microsoft.com/office/drawing/2014/main" xmlns="" id="{530D3BFC-94F1-3A4B-8FE5-52BBFA938C3C}"/>
              </a:ext>
            </a:extLst>
          </p:cNvPr>
          <p:cNvPicPr>
            <a:picLocks noChangeAspect="1"/>
          </p:cNvPicPr>
          <p:nvPr/>
        </p:nvPicPr>
        <p:blipFill>
          <a:blip r:embed="rId2"/>
          <a:stretch>
            <a:fillRect/>
          </a:stretch>
        </p:blipFill>
        <p:spPr>
          <a:xfrm>
            <a:off x="3750098" y="4047157"/>
            <a:ext cx="2489200" cy="1778000"/>
          </a:xfrm>
          <a:prstGeom prst="rect">
            <a:avLst/>
          </a:prstGeom>
        </p:spPr>
      </p:pic>
      <p:pic>
        <p:nvPicPr>
          <p:cNvPr id="6" name="Picture 5">
            <a:extLst>
              <a:ext uri="{FF2B5EF4-FFF2-40B4-BE49-F238E27FC236}">
                <a16:creationId xmlns:a16="http://schemas.microsoft.com/office/drawing/2014/main" xmlns="" id="{518E1E50-9123-A54C-A4E7-A1027C18EB02}"/>
              </a:ext>
            </a:extLst>
          </p:cNvPr>
          <p:cNvPicPr>
            <a:picLocks noChangeAspect="1"/>
          </p:cNvPicPr>
          <p:nvPr/>
        </p:nvPicPr>
        <p:blipFill>
          <a:blip r:embed="rId2"/>
          <a:stretch>
            <a:fillRect/>
          </a:stretch>
        </p:blipFill>
        <p:spPr>
          <a:xfrm>
            <a:off x="6439862" y="4047157"/>
            <a:ext cx="2489200" cy="1778000"/>
          </a:xfrm>
          <a:prstGeom prst="rect">
            <a:avLst/>
          </a:prstGeom>
        </p:spPr>
      </p:pic>
      <p:sp>
        <p:nvSpPr>
          <p:cNvPr id="2" name="Slide Number Placeholder 1">
            <a:extLst>
              <a:ext uri="{FF2B5EF4-FFF2-40B4-BE49-F238E27FC236}">
                <a16:creationId xmlns:a16="http://schemas.microsoft.com/office/drawing/2014/main" xmlns="" id="{D655F824-AE5C-CE41-81BD-7792C6046501}"/>
              </a:ext>
            </a:extLst>
          </p:cNvPr>
          <p:cNvSpPr>
            <a:spLocks noGrp="1"/>
          </p:cNvSpPr>
          <p:nvPr>
            <p:ph type="sldNum" sz="quarter" idx="12"/>
          </p:nvPr>
        </p:nvSpPr>
        <p:spPr/>
        <p:txBody>
          <a:bodyPr/>
          <a:lstStyle/>
          <a:p>
            <a:pPr>
              <a:defRPr/>
            </a:pPr>
            <a:fld id="{49C63827-2A32-4843-ACE4-83FD88C80868}" type="slidenum">
              <a:rPr lang="en-US" smtClean="0"/>
              <a:pPr>
                <a:defRPr/>
              </a:pPr>
              <a:t>21</a:t>
            </a:fld>
            <a:endParaRPr lang="en-US" dirty="0"/>
          </a:p>
        </p:txBody>
      </p:sp>
    </p:spTree>
    <p:extLst>
      <p:ext uri="{BB962C8B-B14F-4D97-AF65-F5344CB8AC3E}">
        <p14:creationId xmlns:p14="http://schemas.microsoft.com/office/powerpoint/2010/main" xmlns="" val="340813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4959D-041F-47CF-9D5E-C14CD569F025}"/>
              </a:ext>
            </a:extLst>
          </p:cNvPr>
          <p:cNvSpPr>
            <a:spLocks noGrp="1"/>
          </p:cNvSpPr>
          <p:nvPr>
            <p:ph type="title"/>
          </p:nvPr>
        </p:nvSpPr>
        <p:spPr>
          <a:xfrm>
            <a:off x="0" y="138232"/>
            <a:ext cx="8229049" cy="760669"/>
          </a:xfrm>
        </p:spPr>
        <p:txBody>
          <a:bodyPr/>
          <a:lstStyle/>
          <a:p>
            <a:r>
              <a:rPr lang="en-ZA" b="1" dirty="0">
                <a:cs typeface="Arial" panose="020B0604020202020204" pitchFamily="34" charset="0"/>
              </a:rPr>
              <a:t>Salient Financial Position</a:t>
            </a:r>
          </a:p>
        </p:txBody>
      </p:sp>
      <p:sp>
        <p:nvSpPr>
          <p:cNvPr id="3" name="Slide Number Placeholder 2">
            <a:extLst>
              <a:ext uri="{FF2B5EF4-FFF2-40B4-BE49-F238E27FC236}">
                <a16:creationId xmlns:a16="http://schemas.microsoft.com/office/drawing/2014/main" xmlns="" id="{96876200-23EF-334D-9EF6-26DA2D70DB17}"/>
              </a:ext>
            </a:extLst>
          </p:cNvPr>
          <p:cNvSpPr>
            <a:spLocks noGrp="1"/>
          </p:cNvSpPr>
          <p:nvPr>
            <p:ph type="sldNum" sz="quarter" idx="12"/>
          </p:nvPr>
        </p:nvSpPr>
        <p:spPr/>
        <p:txBody>
          <a:bodyPr/>
          <a:lstStyle/>
          <a:p>
            <a:pPr>
              <a:defRPr/>
            </a:pPr>
            <a:fld id="{49C63827-2A32-4843-ACE4-83FD88C80868}" type="slidenum">
              <a:rPr lang="en-US" smtClean="0"/>
              <a:pPr>
                <a:defRPr/>
              </a:pPr>
              <a:t>22</a:t>
            </a:fld>
            <a:endParaRPr lang="en-US" dirty="0"/>
          </a:p>
        </p:txBody>
      </p:sp>
      <p:graphicFrame>
        <p:nvGraphicFramePr>
          <p:cNvPr id="4" name="Table 4">
            <a:extLst>
              <a:ext uri="{FF2B5EF4-FFF2-40B4-BE49-F238E27FC236}">
                <a16:creationId xmlns:a16="http://schemas.microsoft.com/office/drawing/2014/main" xmlns="" id="{CFEC7143-7096-82BB-83E2-B2A83BB02ADA}"/>
              </a:ext>
            </a:extLst>
          </p:cNvPr>
          <p:cNvGraphicFramePr>
            <a:graphicFrameLocks noGrp="1"/>
          </p:cNvGraphicFramePr>
          <p:nvPr>
            <p:extLst>
              <p:ext uri="{D42A27DB-BD31-4B8C-83A1-F6EECF244321}">
                <p14:modId xmlns:p14="http://schemas.microsoft.com/office/powerpoint/2010/main" xmlns="" val="3710011168"/>
              </p:ext>
            </p:extLst>
          </p:nvPr>
        </p:nvGraphicFramePr>
        <p:xfrm>
          <a:off x="483569" y="1921513"/>
          <a:ext cx="8229049" cy="2123440"/>
        </p:xfrm>
        <a:graphic>
          <a:graphicData uri="http://schemas.openxmlformats.org/drawingml/2006/table">
            <a:tbl>
              <a:tblPr firstRow="1" bandRow="1">
                <a:tableStyleId>{5A111915-BE36-4E01-A7E5-04B1672EAD32}</a:tableStyleId>
              </a:tblPr>
              <a:tblGrid>
                <a:gridCol w="2795858">
                  <a:extLst>
                    <a:ext uri="{9D8B030D-6E8A-4147-A177-3AD203B41FA5}">
                      <a16:colId xmlns:a16="http://schemas.microsoft.com/office/drawing/2014/main" xmlns="" val="3687531565"/>
                    </a:ext>
                  </a:extLst>
                </a:gridCol>
                <a:gridCol w="2137700">
                  <a:extLst>
                    <a:ext uri="{9D8B030D-6E8A-4147-A177-3AD203B41FA5}">
                      <a16:colId xmlns:a16="http://schemas.microsoft.com/office/drawing/2014/main" xmlns="" val="181633185"/>
                    </a:ext>
                  </a:extLst>
                </a:gridCol>
                <a:gridCol w="2022764">
                  <a:extLst>
                    <a:ext uri="{9D8B030D-6E8A-4147-A177-3AD203B41FA5}">
                      <a16:colId xmlns:a16="http://schemas.microsoft.com/office/drawing/2014/main" xmlns="" val="3815083254"/>
                    </a:ext>
                  </a:extLst>
                </a:gridCol>
                <a:gridCol w="1272727">
                  <a:extLst>
                    <a:ext uri="{9D8B030D-6E8A-4147-A177-3AD203B41FA5}">
                      <a16:colId xmlns:a16="http://schemas.microsoft.com/office/drawing/2014/main" xmlns="" val="3467489294"/>
                    </a:ext>
                  </a:extLst>
                </a:gridCol>
              </a:tblGrid>
              <a:tr h="370840">
                <a:tc>
                  <a:txBody>
                    <a:bodyPr/>
                    <a:lstStyle/>
                    <a:p>
                      <a:pPr algn="l"/>
                      <a:endParaRPr lang="en-US" dirty="0"/>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t>End March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End March 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533478138"/>
                  </a:ext>
                </a:extLst>
              </a:tr>
              <a:tr h="370840">
                <a:tc>
                  <a:txBody>
                    <a:bodyPr/>
                    <a:lstStyle/>
                    <a:p>
                      <a:pPr algn="l"/>
                      <a:r>
                        <a:rPr lang="en-US" sz="1800" dirty="0">
                          <a:cs typeface="Arial" panose="020B0604020202020204" pitchFamily="34" charset="0"/>
                        </a:rPr>
                        <a:t>Group Revenue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800" dirty="0">
                          <a:cs typeface="Arial" panose="020B0604020202020204" pitchFamily="34" charset="0"/>
                        </a:rPr>
                        <a:t>R 18.7 bn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800" dirty="0">
                          <a:cs typeface="Arial" panose="020B0604020202020204" pitchFamily="34" charset="0"/>
                        </a:rPr>
                        <a:t>R 11.4 bn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xmlns="" val="3835185931"/>
                  </a:ext>
                </a:extLst>
              </a:tr>
              <a:tr h="370840">
                <a:tc>
                  <a:txBody>
                    <a:bodyPr/>
                    <a:lstStyle/>
                    <a:p>
                      <a:pPr algn="l"/>
                      <a:r>
                        <a:rPr lang="en-US" sz="1800" dirty="0">
                          <a:cs typeface="Arial" panose="020B0604020202020204" pitchFamily="34" charset="0"/>
                        </a:rPr>
                        <a:t>Group Expenditure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800" dirty="0">
                          <a:cs typeface="Arial" panose="020B0604020202020204" pitchFamily="34" charset="0"/>
                        </a:rPr>
                        <a:t>R 12.8 bn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800" dirty="0">
                          <a:cs typeface="Arial" panose="020B0604020202020204" pitchFamily="34" charset="0"/>
                        </a:rPr>
                        <a:t>R 14.5 bn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xmlns="" val="4132688349"/>
                  </a:ext>
                </a:extLst>
              </a:tr>
              <a:tr h="370840">
                <a:tc>
                  <a:txBody>
                    <a:bodyPr/>
                    <a:lstStyle/>
                    <a:p>
                      <a:pPr algn="l"/>
                      <a:r>
                        <a:rPr lang="en-US" sz="1800" dirty="0">
                          <a:cs typeface="Arial" panose="020B0604020202020204" pitchFamily="34" charset="0"/>
                        </a:rPr>
                        <a:t>Group Operating Loss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800" dirty="0">
                          <a:cs typeface="Arial" panose="020B0604020202020204" pitchFamily="34" charset="0"/>
                        </a:rPr>
                        <a:t>(R  3.8 bn)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385" rtl="0" eaLnBrk="1" fontAlgn="auto" latinLnBrk="0" hangingPunct="1">
                        <a:lnSpc>
                          <a:spcPct val="100000"/>
                        </a:lnSpc>
                        <a:spcBef>
                          <a:spcPts val="0"/>
                        </a:spcBef>
                        <a:spcAft>
                          <a:spcPts val="0"/>
                        </a:spcAft>
                        <a:buClrTx/>
                        <a:buSzTx/>
                        <a:buFontTx/>
                        <a:buNone/>
                        <a:tabLst/>
                        <a:defRPr/>
                      </a:pPr>
                      <a:r>
                        <a:rPr lang="en-US" sz="1800" dirty="0">
                          <a:cs typeface="Arial" panose="020B0604020202020204" pitchFamily="34" charset="0"/>
                        </a:rPr>
                        <a:t>R 3.8 bn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385" rtl="0" eaLnBrk="1" fontAlgn="auto" latinLnBrk="0" hangingPunct="1">
                        <a:lnSpc>
                          <a:spcPct val="100000"/>
                        </a:lnSpc>
                        <a:spcBef>
                          <a:spcPts val="0"/>
                        </a:spcBef>
                        <a:spcAft>
                          <a:spcPts val="0"/>
                        </a:spcAft>
                        <a:buClrTx/>
                        <a:buSzTx/>
                        <a:buFontTx/>
                        <a:buNone/>
                        <a:tabLst/>
                        <a:defRPr/>
                      </a:pPr>
                      <a:endParaRPr lang="en-US" sz="1800" dirty="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xmlns="" val="333276268"/>
                  </a:ext>
                </a:extLst>
              </a:tr>
              <a:tr h="370840">
                <a:tc>
                  <a:txBody>
                    <a:bodyPr/>
                    <a:lstStyle/>
                    <a:p>
                      <a:pPr algn="l"/>
                      <a:r>
                        <a:rPr lang="en-US" sz="1800" dirty="0">
                          <a:cs typeface="Arial" panose="020B0604020202020204" pitchFamily="34" charset="0"/>
                        </a:rPr>
                        <a:t>Group cash (Loss)/Surplus:</a:t>
                      </a:r>
                    </a:p>
                    <a:p>
                      <a:pPr algn="l"/>
                      <a:r>
                        <a:rPr lang="en-US" sz="1800" dirty="0">
                          <a:cs typeface="Arial" panose="020B0604020202020204" pitchFamily="34" charset="0"/>
                        </a:rPr>
                        <a:t>(excluding non-cash items)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cs typeface="Arial" panose="020B0604020202020204" pitchFamily="34" charset="0"/>
                        </a:rPr>
                        <a:t>(R 0.9 bn)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cs typeface="Arial" panose="020B0604020202020204" pitchFamily="34" charset="0"/>
                        </a:rPr>
                        <a:t>R 1.3 bn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35319167"/>
                  </a:ext>
                </a:extLst>
              </a:tr>
            </a:tbl>
          </a:graphicData>
        </a:graphic>
      </p:graphicFrame>
      <p:sp>
        <p:nvSpPr>
          <p:cNvPr id="5" name="Up Arrow 4">
            <a:extLst>
              <a:ext uri="{FF2B5EF4-FFF2-40B4-BE49-F238E27FC236}">
                <a16:creationId xmlns:a16="http://schemas.microsoft.com/office/drawing/2014/main" xmlns="" id="{98C3838D-C120-976E-AC52-E7A04E483A34}"/>
              </a:ext>
            </a:extLst>
          </p:cNvPr>
          <p:cNvSpPr/>
          <p:nvPr/>
        </p:nvSpPr>
        <p:spPr>
          <a:xfrm>
            <a:off x="7759265" y="2363002"/>
            <a:ext cx="702545" cy="265506"/>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a:extLst>
              <a:ext uri="{FF2B5EF4-FFF2-40B4-BE49-F238E27FC236}">
                <a16:creationId xmlns:a16="http://schemas.microsoft.com/office/drawing/2014/main" xmlns="" id="{C53D230A-E767-016A-8B56-3C0BE39B7458}"/>
              </a:ext>
            </a:extLst>
          </p:cNvPr>
          <p:cNvSpPr/>
          <p:nvPr/>
        </p:nvSpPr>
        <p:spPr>
          <a:xfrm rot="10800000">
            <a:off x="7759265" y="2773145"/>
            <a:ext cx="702545" cy="265506"/>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xmlns="" id="{CA3A1EA6-4EB3-164D-5D9C-770C487F30EE}"/>
              </a:ext>
            </a:extLst>
          </p:cNvPr>
          <p:cNvSpPr/>
          <p:nvPr/>
        </p:nvSpPr>
        <p:spPr>
          <a:xfrm rot="10800000">
            <a:off x="7759264" y="3651586"/>
            <a:ext cx="702545" cy="26550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xmlns="" id="{2DAEEA3D-90DA-A296-ECC2-C3E109D2E348}"/>
              </a:ext>
            </a:extLst>
          </p:cNvPr>
          <p:cNvSpPr/>
          <p:nvPr/>
        </p:nvSpPr>
        <p:spPr>
          <a:xfrm rot="10800000">
            <a:off x="7759265" y="3233180"/>
            <a:ext cx="702545" cy="26550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7234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4959D-041F-47CF-9D5E-C14CD569F025}"/>
              </a:ext>
            </a:extLst>
          </p:cNvPr>
          <p:cNvSpPr>
            <a:spLocks noGrp="1"/>
          </p:cNvSpPr>
          <p:nvPr>
            <p:ph type="title"/>
          </p:nvPr>
        </p:nvSpPr>
        <p:spPr>
          <a:xfrm>
            <a:off x="0" y="138232"/>
            <a:ext cx="8229049" cy="760669"/>
          </a:xfrm>
        </p:spPr>
        <p:txBody>
          <a:bodyPr/>
          <a:lstStyle/>
          <a:p>
            <a:r>
              <a:rPr lang="en-ZA" b="1" dirty="0">
                <a:cs typeface="Arial" panose="020B0604020202020204" pitchFamily="34" charset="0"/>
              </a:rPr>
              <a:t>Revenue</a:t>
            </a:r>
          </a:p>
        </p:txBody>
      </p:sp>
      <p:sp>
        <p:nvSpPr>
          <p:cNvPr id="5" name="Content Placeholder 2">
            <a:extLst>
              <a:ext uri="{FF2B5EF4-FFF2-40B4-BE49-F238E27FC236}">
                <a16:creationId xmlns:a16="http://schemas.microsoft.com/office/drawing/2014/main" xmlns="" id="{D73BBDF3-015A-C643-A679-7787246E4304}"/>
              </a:ext>
            </a:extLst>
          </p:cNvPr>
          <p:cNvSpPr>
            <a:spLocks noGrp="1"/>
          </p:cNvSpPr>
          <p:nvPr>
            <p:ph idx="1"/>
          </p:nvPr>
        </p:nvSpPr>
        <p:spPr>
          <a:xfrm>
            <a:off x="334674" y="1281474"/>
            <a:ext cx="9421801" cy="4351338"/>
          </a:xfrm>
        </p:spPr>
        <p:txBody>
          <a:bodyPr>
            <a:normAutofit/>
          </a:bodyPr>
          <a:lstStyle/>
          <a:p>
            <a:pPr>
              <a:spcBef>
                <a:spcPts val="600"/>
              </a:spcBef>
              <a:spcAft>
                <a:spcPts val="600"/>
              </a:spcAft>
            </a:pPr>
            <a:endParaRPr lang="en-US" sz="2200" dirty="0"/>
          </a:p>
          <a:p>
            <a:pPr marL="457191" lvl="1" indent="0">
              <a:spcAft>
                <a:spcPts val="600"/>
              </a:spcAft>
              <a:buNone/>
            </a:pPr>
            <a:endParaRPr lang="en-US" sz="1800" dirty="0"/>
          </a:p>
          <a:p>
            <a:pPr marL="457191" lvl="1" indent="0">
              <a:spcAft>
                <a:spcPts val="600"/>
              </a:spcAft>
              <a:buNone/>
            </a:pPr>
            <a:endParaRPr lang="en-US" sz="1800" dirty="0"/>
          </a:p>
        </p:txBody>
      </p:sp>
      <p:sp>
        <p:nvSpPr>
          <p:cNvPr id="7" name="Content Placeholder 2">
            <a:extLst>
              <a:ext uri="{FF2B5EF4-FFF2-40B4-BE49-F238E27FC236}">
                <a16:creationId xmlns:a16="http://schemas.microsoft.com/office/drawing/2014/main" xmlns="" id="{03DF3803-D554-3C49-9E24-AD76EB4A4460}"/>
              </a:ext>
            </a:extLst>
          </p:cNvPr>
          <p:cNvSpPr txBox="1">
            <a:spLocks/>
          </p:cNvSpPr>
          <p:nvPr/>
        </p:nvSpPr>
        <p:spPr>
          <a:xfrm>
            <a:off x="334673" y="1335754"/>
            <a:ext cx="942180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000" dirty="0">
                <a:cs typeface="Arial" panose="020B0604020202020204" pitchFamily="34" charset="0"/>
              </a:rPr>
              <a:t>Revenue (reflects constrained operation conditions):</a:t>
            </a:r>
          </a:p>
          <a:p>
            <a:pPr lvl="1">
              <a:spcAft>
                <a:spcPts val="600"/>
              </a:spcAft>
              <a:buFont typeface="Courier New" panose="02070309020205020404" pitchFamily="49" charset="0"/>
              <a:buChar char="o"/>
            </a:pPr>
            <a:r>
              <a:rPr lang="en-US" sz="1600" dirty="0">
                <a:cs typeface="Arial" panose="020B0604020202020204" pitchFamily="34" charset="0"/>
              </a:rPr>
              <a:t>Subsidy – Operational subsidy dropped as no further Covid assistance received. Capital subsidy increased as activity resumed.</a:t>
            </a:r>
          </a:p>
          <a:p>
            <a:pPr lvl="1">
              <a:spcAft>
                <a:spcPts val="600"/>
              </a:spcAft>
              <a:buFont typeface="Courier New" panose="02070309020205020404" pitchFamily="49" charset="0"/>
              <a:buChar char="o"/>
            </a:pPr>
            <a:r>
              <a:rPr lang="en-US" sz="1600" dirty="0">
                <a:cs typeface="Arial" panose="020B0604020202020204" pitchFamily="34" charset="0"/>
              </a:rPr>
              <a:t>Increasing fare revenue (R 165 million) – remain impacted by network and train availability</a:t>
            </a:r>
          </a:p>
          <a:p>
            <a:pPr lvl="1">
              <a:spcAft>
                <a:spcPts val="600"/>
              </a:spcAft>
              <a:buFont typeface="Courier New" panose="02070309020205020404" pitchFamily="49" charset="0"/>
              <a:buChar char="o"/>
            </a:pPr>
            <a:r>
              <a:rPr lang="en-US" sz="1600" dirty="0">
                <a:cs typeface="Arial" panose="020B0604020202020204" pitchFamily="34" charset="0"/>
              </a:rPr>
              <a:t> Interest income dependency.</a:t>
            </a:r>
          </a:p>
        </p:txBody>
      </p:sp>
      <p:sp>
        <p:nvSpPr>
          <p:cNvPr id="4" name="Slide Number Placeholder 3">
            <a:extLst>
              <a:ext uri="{FF2B5EF4-FFF2-40B4-BE49-F238E27FC236}">
                <a16:creationId xmlns:a16="http://schemas.microsoft.com/office/drawing/2014/main" xmlns="" id="{578B415C-09D1-EF4F-BABF-2AD1C1586CD9}"/>
              </a:ext>
            </a:extLst>
          </p:cNvPr>
          <p:cNvSpPr>
            <a:spLocks noGrp="1"/>
          </p:cNvSpPr>
          <p:nvPr>
            <p:ph type="sldNum" sz="quarter" idx="12"/>
          </p:nvPr>
        </p:nvSpPr>
        <p:spPr/>
        <p:txBody>
          <a:bodyPr/>
          <a:lstStyle/>
          <a:p>
            <a:pPr>
              <a:defRPr/>
            </a:pPr>
            <a:fld id="{49C63827-2A32-4843-ACE4-83FD88C80868}" type="slidenum">
              <a:rPr lang="en-US" smtClean="0"/>
              <a:pPr>
                <a:defRPr/>
              </a:pPr>
              <a:t>23</a:t>
            </a:fld>
            <a:endParaRPr lang="en-US" dirty="0"/>
          </a:p>
        </p:txBody>
      </p:sp>
      <p:pic>
        <p:nvPicPr>
          <p:cNvPr id="8" name="Picture 7">
            <a:extLst>
              <a:ext uri="{FF2B5EF4-FFF2-40B4-BE49-F238E27FC236}">
                <a16:creationId xmlns:a16="http://schemas.microsoft.com/office/drawing/2014/main" xmlns="" id="{A8F73A53-EEDB-8613-2701-482CE0B67F90}"/>
              </a:ext>
            </a:extLst>
          </p:cNvPr>
          <p:cNvPicPr>
            <a:picLocks noChangeAspect="1"/>
          </p:cNvPicPr>
          <p:nvPr/>
        </p:nvPicPr>
        <p:blipFill>
          <a:blip r:embed="rId2"/>
          <a:stretch>
            <a:fillRect/>
          </a:stretch>
        </p:blipFill>
        <p:spPr>
          <a:xfrm>
            <a:off x="149525" y="3266091"/>
            <a:ext cx="4584589" cy="2755631"/>
          </a:xfrm>
          <a:prstGeom prst="rect">
            <a:avLst/>
          </a:prstGeom>
        </p:spPr>
      </p:pic>
      <p:pic>
        <p:nvPicPr>
          <p:cNvPr id="9" name="Picture 8">
            <a:extLst>
              <a:ext uri="{FF2B5EF4-FFF2-40B4-BE49-F238E27FC236}">
                <a16:creationId xmlns:a16="http://schemas.microsoft.com/office/drawing/2014/main" xmlns="" id="{E9E2AC4C-53EB-3E56-7697-CA9FA08A1B0F}"/>
              </a:ext>
            </a:extLst>
          </p:cNvPr>
          <p:cNvPicPr>
            <a:picLocks noChangeAspect="1"/>
          </p:cNvPicPr>
          <p:nvPr/>
        </p:nvPicPr>
        <p:blipFill>
          <a:blip r:embed="rId3"/>
          <a:stretch>
            <a:fillRect/>
          </a:stretch>
        </p:blipFill>
        <p:spPr>
          <a:xfrm>
            <a:off x="4986737" y="3266091"/>
            <a:ext cx="4584589" cy="2755631"/>
          </a:xfrm>
          <a:prstGeom prst="rect">
            <a:avLst/>
          </a:prstGeom>
        </p:spPr>
      </p:pic>
    </p:spTree>
    <p:extLst>
      <p:ext uri="{BB962C8B-B14F-4D97-AF65-F5344CB8AC3E}">
        <p14:creationId xmlns:p14="http://schemas.microsoft.com/office/powerpoint/2010/main" xmlns="" val="1938668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38F146-90C1-4BC4-A69F-5FC7C581911A}"/>
              </a:ext>
            </a:extLst>
          </p:cNvPr>
          <p:cNvSpPr>
            <a:spLocks noGrp="1"/>
          </p:cNvSpPr>
          <p:nvPr>
            <p:ph type="title"/>
          </p:nvPr>
        </p:nvSpPr>
        <p:spPr/>
        <p:txBody>
          <a:bodyPr/>
          <a:lstStyle/>
          <a:p>
            <a:r>
              <a:rPr lang="en-ZA" b="1" dirty="0">
                <a:cs typeface="Arial" panose="020B0604020202020204" pitchFamily="34" charset="0"/>
              </a:rPr>
              <a:t>Expenditure</a:t>
            </a:r>
          </a:p>
        </p:txBody>
      </p:sp>
      <p:sp>
        <p:nvSpPr>
          <p:cNvPr id="16" name="Content Placeholder 2">
            <a:extLst>
              <a:ext uri="{FF2B5EF4-FFF2-40B4-BE49-F238E27FC236}">
                <a16:creationId xmlns:a16="http://schemas.microsoft.com/office/drawing/2014/main" xmlns="" id="{5BC35A52-7D18-554F-9E75-7E6C2DD397BB}"/>
              </a:ext>
            </a:extLst>
          </p:cNvPr>
          <p:cNvSpPr txBox="1">
            <a:spLocks/>
          </p:cNvSpPr>
          <p:nvPr/>
        </p:nvSpPr>
        <p:spPr>
          <a:xfrm>
            <a:off x="0" y="1339809"/>
            <a:ext cx="97546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200" dirty="0">
                <a:cs typeface="Arial" panose="020B0604020202020204" pitchFamily="34" charset="0"/>
              </a:rPr>
              <a:t>Expenditure (reflects inherent fixed cost structure):</a:t>
            </a:r>
          </a:p>
          <a:p>
            <a:pPr lvl="1">
              <a:spcAft>
                <a:spcPts val="600"/>
              </a:spcAft>
              <a:buFont typeface="Courier New" panose="02070309020205020404" pitchFamily="49" charset="0"/>
              <a:buChar char="o"/>
            </a:pPr>
            <a:r>
              <a:rPr lang="en-US" sz="1800" dirty="0">
                <a:cs typeface="Arial" panose="020B0604020202020204" pitchFamily="34" charset="0"/>
              </a:rPr>
              <a:t>Staff costs – consistent year on year </a:t>
            </a:r>
          </a:p>
          <a:p>
            <a:pPr lvl="1" algn="just">
              <a:spcAft>
                <a:spcPts val="600"/>
              </a:spcAft>
              <a:buFont typeface="Courier New" panose="02070309020205020404" pitchFamily="49" charset="0"/>
              <a:buChar char="o"/>
            </a:pPr>
            <a:r>
              <a:rPr lang="en-US" sz="1800" dirty="0">
                <a:cs typeface="Arial" panose="020B0604020202020204" pitchFamily="34" charset="0"/>
              </a:rPr>
              <a:t>General expenditure comprises security, municipal costs, materials, leases (including locomotives), Insurance, Health and Risk (cleaning and SHEQ), ICT costs (including data and communication) and decreased due to less activity and lower consumption</a:t>
            </a:r>
          </a:p>
        </p:txBody>
      </p:sp>
      <p:sp>
        <p:nvSpPr>
          <p:cNvPr id="4" name="Slide Number Placeholder 3">
            <a:extLst>
              <a:ext uri="{FF2B5EF4-FFF2-40B4-BE49-F238E27FC236}">
                <a16:creationId xmlns:a16="http://schemas.microsoft.com/office/drawing/2014/main" xmlns="" id="{529CA961-2E8D-B94B-B98C-23E9E866C457}"/>
              </a:ext>
            </a:extLst>
          </p:cNvPr>
          <p:cNvSpPr>
            <a:spLocks noGrp="1"/>
          </p:cNvSpPr>
          <p:nvPr>
            <p:ph type="sldNum" sz="quarter" idx="12"/>
          </p:nvPr>
        </p:nvSpPr>
        <p:spPr/>
        <p:txBody>
          <a:bodyPr/>
          <a:lstStyle/>
          <a:p>
            <a:pPr>
              <a:defRPr/>
            </a:pPr>
            <a:fld id="{49C63827-2A32-4843-ACE4-83FD88C80868}" type="slidenum">
              <a:rPr lang="en-US" smtClean="0"/>
              <a:pPr>
                <a:defRPr/>
              </a:pPr>
              <a:t>24</a:t>
            </a:fld>
            <a:endParaRPr lang="en-US" dirty="0"/>
          </a:p>
        </p:txBody>
      </p:sp>
      <p:pic>
        <p:nvPicPr>
          <p:cNvPr id="5" name="Picture 4">
            <a:extLst>
              <a:ext uri="{FF2B5EF4-FFF2-40B4-BE49-F238E27FC236}">
                <a16:creationId xmlns:a16="http://schemas.microsoft.com/office/drawing/2014/main" xmlns="" id="{94D44E6D-3888-F1A6-199D-F60389E3D103}"/>
              </a:ext>
            </a:extLst>
          </p:cNvPr>
          <p:cNvPicPr>
            <a:picLocks noChangeAspect="1"/>
          </p:cNvPicPr>
          <p:nvPr/>
        </p:nvPicPr>
        <p:blipFill>
          <a:blip r:embed="rId2"/>
          <a:stretch>
            <a:fillRect/>
          </a:stretch>
        </p:blipFill>
        <p:spPr>
          <a:xfrm>
            <a:off x="753528" y="3122023"/>
            <a:ext cx="8070432" cy="3442063"/>
          </a:xfrm>
          <a:prstGeom prst="rect">
            <a:avLst/>
          </a:prstGeom>
        </p:spPr>
      </p:pic>
    </p:spTree>
    <p:extLst>
      <p:ext uri="{BB962C8B-B14F-4D97-AF65-F5344CB8AC3E}">
        <p14:creationId xmlns:p14="http://schemas.microsoft.com/office/powerpoint/2010/main" xmlns="" val="1730276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A387F-FF74-4DD3-82C3-623EE18B3330}"/>
              </a:ext>
            </a:extLst>
          </p:cNvPr>
          <p:cNvSpPr>
            <a:spLocks noGrp="1"/>
          </p:cNvSpPr>
          <p:nvPr>
            <p:ph type="title"/>
          </p:nvPr>
        </p:nvSpPr>
        <p:spPr/>
        <p:txBody>
          <a:bodyPr/>
          <a:lstStyle/>
          <a:p>
            <a:r>
              <a:rPr lang="en-ZA" b="1" dirty="0">
                <a:cs typeface="Arial" panose="020B0604020202020204" pitchFamily="34" charset="0"/>
              </a:rPr>
              <a:t>Balance</a:t>
            </a:r>
            <a:r>
              <a:rPr lang="en-ZA" b="1" dirty="0">
                <a:solidFill>
                  <a:srgbClr val="00B0F0"/>
                </a:solidFill>
                <a:cs typeface="Arial" panose="020B0604020202020204" pitchFamily="34" charset="0"/>
              </a:rPr>
              <a:t> </a:t>
            </a:r>
            <a:r>
              <a:rPr lang="en-ZA" b="1" dirty="0">
                <a:cs typeface="Arial" panose="020B0604020202020204" pitchFamily="34" charset="0"/>
              </a:rPr>
              <a:t>Sheet</a:t>
            </a:r>
          </a:p>
        </p:txBody>
      </p:sp>
      <p:sp>
        <p:nvSpPr>
          <p:cNvPr id="3" name="Slide Number Placeholder 2">
            <a:extLst>
              <a:ext uri="{FF2B5EF4-FFF2-40B4-BE49-F238E27FC236}">
                <a16:creationId xmlns:a16="http://schemas.microsoft.com/office/drawing/2014/main" xmlns="" id="{4531A67F-34C9-5A4F-85C2-C4810ADEEEB9}"/>
              </a:ext>
            </a:extLst>
          </p:cNvPr>
          <p:cNvSpPr>
            <a:spLocks noGrp="1"/>
          </p:cNvSpPr>
          <p:nvPr>
            <p:ph type="sldNum" sz="quarter" idx="12"/>
          </p:nvPr>
        </p:nvSpPr>
        <p:spPr/>
        <p:txBody>
          <a:bodyPr/>
          <a:lstStyle/>
          <a:p>
            <a:pPr>
              <a:defRPr/>
            </a:pPr>
            <a:fld id="{49C63827-2A32-4843-ACE4-83FD88C80868}" type="slidenum">
              <a:rPr lang="en-US" smtClean="0"/>
              <a:pPr>
                <a:defRPr/>
              </a:pPr>
              <a:t>25</a:t>
            </a:fld>
            <a:endParaRPr lang="en-US" dirty="0"/>
          </a:p>
        </p:txBody>
      </p:sp>
      <p:graphicFrame>
        <p:nvGraphicFramePr>
          <p:cNvPr id="5" name="Table 5">
            <a:extLst>
              <a:ext uri="{FF2B5EF4-FFF2-40B4-BE49-F238E27FC236}">
                <a16:creationId xmlns:a16="http://schemas.microsoft.com/office/drawing/2014/main" xmlns="" id="{8F3AC758-A979-1862-D2A9-8A46F8E75BD7}"/>
              </a:ext>
            </a:extLst>
          </p:cNvPr>
          <p:cNvGraphicFramePr>
            <a:graphicFrameLocks noGrp="1"/>
          </p:cNvGraphicFramePr>
          <p:nvPr>
            <p:extLst>
              <p:ext uri="{D42A27DB-BD31-4B8C-83A1-F6EECF244321}">
                <p14:modId xmlns:p14="http://schemas.microsoft.com/office/powerpoint/2010/main" xmlns="" val="1878688423"/>
              </p:ext>
            </p:extLst>
          </p:nvPr>
        </p:nvGraphicFramePr>
        <p:xfrm>
          <a:off x="434975" y="1309640"/>
          <a:ext cx="8789988" cy="4312920"/>
        </p:xfrm>
        <a:graphic>
          <a:graphicData uri="http://schemas.openxmlformats.org/drawingml/2006/table">
            <a:tbl>
              <a:tblPr firstRow="1" bandRow="1">
                <a:tableStyleId>{5A111915-BE36-4E01-A7E5-04B1672EAD32}</a:tableStyleId>
              </a:tblPr>
              <a:tblGrid>
                <a:gridCol w="3451225">
                  <a:extLst>
                    <a:ext uri="{9D8B030D-6E8A-4147-A177-3AD203B41FA5}">
                      <a16:colId xmlns:a16="http://schemas.microsoft.com/office/drawing/2014/main" xmlns="" val="1301326013"/>
                    </a:ext>
                  </a:extLst>
                </a:gridCol>
                <a:gridCol w="2408767">
                  <a:extLst>
                    <a:ext uri="{9D8B030D-6E8A-4147-A177-3AD203B41FA5}">
                      <a16:colId xmlns:a16="http://schemas.microsoft.com/office/drawing/2014/main" xmlns="" val="3171720845"/>
                    </a:ext>
                  </a:extLst>
                </a:gridCol>
                <a:gridCol w="2929996">
                  <a:extLst>
                    <a:ext uri="{9D8B030D-6E8A-4147-A177-3AD203B41FA5}">
                      <a16:colId xmlns:a16="http://schemas.microsoft.com/office/drawing/2014/main" xmlns="" val="2819173190"/>
                    </a:ext>
                  </a:extLst>
                </a:gridCol>
              </a:tblGrid>
              <a:tr h="370840">
                <a:tc>
                  <a:txBody>
                    <a:bodyPr/>
                    <a:lstStyle/>
                    <a:p>
                      <a:endParaRPr lang="en-US"/>
                    </a:p>
                  </a:txBody>
                  <a:tcPr/>
                </a:tc>
                <a:tc>
                  <a:txBody>
                    <a:bodyPr/>
                    <a:lstStyle/>
                    <a:p>
                      <a:r>
                        <a:rPr lang="en-US" dirty="0"/>
                        <a:t>R-value</a:t>
                      </a:r>
                    </a:p>
                  </a:txBody>
                  <a:tcPr/>
                </a:tc>
                <a:tc>
                  <a:txBody>
                    <a:bodyPr/>
                    <a:lstStyle/>
                    <a:p>
                      <a:r>
                        <a:rPr lang="en-US" dirty="0"/>
                        <a:t>Comment</a:t>
                      </a:r>
                    </a:p>
                  </a:txBody>
                  <a:tcPr/>
                </a:tc>
                <a:extLst>
                  <a:ext uri="{0D108BD9-81ED-4DB2-BD59-A6C34878D82A}">
                    <a16:rowId xmlns:a16="http://schemas.microsoft.com/office/drawing/2014/main" xmlns="" val="2792234815"/>
                  </a:ext>
                </a:extLst>
              </a:tr>
              <a:tr h="370840">
                <a:tc gridSpan="2">
                  <a:txBody>
                    <a:bodyPr/>
                    <a:lstStyle/>
                    <a:p>
                      <a:r>
                        <a:rPr lang="en-ZA" sz="1800" dirty="0">
                          <a:cs typeface="Arial" panose="020B0604020202020204" pitchFamily="34" charset="0"/>
                        </a:rPr>
                        <a:t>Property, plant and equipment:</a:t>
                      </a:r>
                      <a:endParaRPr lang="en-US" dirty="0"/>
                    </a:p>
                  </a:txBody>
                  <a:tcPr/>
                </a:tc>
                <a:tc hMerge="1">
                  <a:txBody>
                    <a:bodyPr/>
                    <a:lstStyle/>
                    <a:p>
                      <a:endParaRPr lang="en-US" dirty="0"/>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xmlns="" val="1220220538"/>
                  </a:ext>
                </a:extLst>
              </a:tr>
              <a:tr h="370840">
                <a:tc>
                  <a:txBody>
                    <a:bodyPr/>
                    <a:lstStyle/>
                    <a:p>
                      <a:pPr lvl="1"/>
                      <a:r>
                        <a:rPr lang="en-ZA" sz="1800" dirty="0">
                          <a:cs typeface="Arial" panose="020B0604020202020204" pitchFamily="34" charset="0"/>
                        </a:rPr>
                        <a:t>Additions (WIP)</a:t>
                      </a:r>
                      <a:endParaRPr lang="en-US" dirty="0"/>
                    </a:p>
                  </a:txBody>
                  <a:tcPr/>
                </a:tc>
                <a:tc>
                  <a:txBody>
                    <a:bodyPr/>
                    <a:lstStyle/>
                    <a:p>
                      <a:r>
                        <a:rPr lang="en-ZA" sz="1800" dirty="0">
                          <a:cs typeface="Arial" panose="020B0604020202020204" pitchFamily="34" charset="0"/>
                        </a:rPr>
                        <a:t>R 7.2 bn</a:t>
                      </a:r>
                      <a:endParaRPr lang="en-US" dirty="0"/>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800" dirty="0">
                          <a:cs typeface="Arial" panose="020B0604020202020204" pitchFamily="34" charset="0"/>
                        </a:rPr>
                        <a:t>March 2021 : R 3.7 bn</a:t>
                      </a:r>
                    </a:p>
                    <a:p>
                      <a:pPr marL="0" marR="0" lvl="0" indent="0" algn="l" defTabSz="914385"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xmlns="" val="4064898926"/>
                  </a:ext>
                </a:extLst>
              </a:tr>
              <a:tr h="370840">
                <a:tc>
                  <a:txBody>
                    <a:bodyPr/>
                    <a:lstStyle/>
                    <a:p>
                      <a:pPr lvl="1"/>
                      <a:r>
                        <a:rPr lang="en-ZA" sz="1800" dirty="0">
                          <a:cs typeface="Arial" panose="020B0604020202020204" pitchFamily="34" charset="0"/>
                        </a:rPr>
                        <a:t>WIP capitalised</a:t>
                      </a:r>
                      <a:endParaRPr lang="en-US" dirty="0"/>
                    </a:p>
                  </a:txBody>
                  <a:tcPr/>
                </a:tc>
                <a:tc>
                  <a:txBody>
                    <a:bodyPr/>
                    <a:lstStyle/>
                    <a:p>
                      <a:r>
                        <a:rPr lang="en-ZA" sz="1800" dirty="0">
                          <a:cs typeface="Arial" panose="020B0604020202020204" pitchFamily="34" charset="0"/>
                        </a:rPr>
                        <a:t>R 5.7 bn</a:t>
                      </a:r>
                      <a:endParaRPr lang="en-US" dirty="0"/>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800" dirty="0">
                          <a:cs typeface="Arial" panose="020B0604020202020204" pitchFamily="34" charset="0"/>
                        </a:rPr>
                        <a:t>March 2021 : R5.5 bn</a:t>
                      </a:r>
                    </a:p>
                    <a:p>
                      <a:endParaRPr lang="en-US" dirty="0"/>
                    </a:p>
                  </a:txBody>
                  <a:tcPr/>
                </a:tc>
                <a:extLst>
                  <a:ext uri="{0D108BD9-81ED-4DB2-BD59-A6C34878D82A}">
                    <a16:rowId xmlns:a16="http://schemas.microsoft.com/office/drawing/2014/main" xmlns="" val="3574144570"/>
                  </a:ext>
                </a:extLst>
              </a:tr>
              <a:tr h="370840">
                <a:tc>
                  <a:txBody>
                    <a:bodyPr/>
                    <a:lstStyle/>
                    <a:p>
                      <a:r>
                        <a:rPr lang="en-ZA" sz="1800" dirty="0">
                          <a:cs typeface="Arial" panose="020B0604020202020204" pitchFamily="34" charset="0"/>
                        </a:rPr>
                        <a:t>Prepayment (</a:t>
                      </a:r>
                      <a:r>
                        <a:rPr lang="en-ZA" sz="1800" dirty="0" err="1">
                          <a:cs typeface="Arial" panose="020B0604020202020204" pitchFamily="34" charset="0"/>
                        </a:rPr>
                        <a:t>Gibela</a:t>
                      </a:r>
                      <a:r>
                        <a:rPr lang="en-ZA" sz="1800" dirty="0">
                          <a:cs typeface="Arial" panose="020B0604020202020204" pitchFamily="34" charset="0"/>
                        </a:rPr>
                        <a:t>)</a:t>
                      </a:r>
                      <a:endParaRPr lang="en-US" dirty="0"/>
                    </a:p>
                  </a:txBody>
                  <a:tcPr/>
                </a:tc>
                <a:tc>
                  <a:txBody>
                    <a:bodyPr/>
                    <a:lstStyle/>
                    <a:p>
                      <a:r>
                        <a:rPr lang="en-ZA" sz="1800" dirty="0">
                          <a:cs typeface="Arial" panose="020B0604020202020204" pitchFamily="34" charset="0"/>
                        </a:rPr>
                        <a:t>R 7.4 bn </a:t>
                      </a:r>
                      <a:endParaRPr lang="en-US" dirty="0"/>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800" dirty="0">
                          <a:cs typeface="Arial" panose="020B0604020202020204" pitchFamily="34" charset="0"/>
                        </a:rPr>
                        <a:t>Amortisation of trains</a:t>
                      </a:r>
                    </a:p>
                    <a:p>
                      <a:endParaRPr lang="en-US" dirty="0"/>
                    </a:p>
                  </a:txBody>
                  <a:tcPr/>
                </a:tc>
                <a:extLst>
                  <a:ext uri="{0D108BD9-81ED-4DB2-BD59-A6C34878D82A}">
                    <a16:rowId xmlns:a16="http://schemas.microsoft.com/office/drawing/2014/main" xmlns="" val="1823003675"/>
                  </a:ext>
                </a:extLst>
              </a:tr>
              <a:tr h="370840">
                <a:tc>
                  <a:txBody>
                    <a:bodyPr/>
                    <a:lstStyle/>
                    <a:p>
                      <a:r>
                        <a:rPr lang="en-ZA" sz="1800" dirty="0">
                          <a:cs typeface="Arial" panose="020B0604020202020204" pitchFamily="34" charset="0"/>
                        </a:rPr>
                        <a:t>Cash and cash equivalents</a:t>
                      </a:r>
                      <a:endParaRPr lang="en-US" dirty="0"/>
                    </a:p>
                  </a:txBody>
                  <a:tcPr/>
                </a:tc>
                <a:tc>
                  <a:txBody>
                    <a:bodyPr/>
                    <a:lstStyle/>
                    <a:p>
                      <a:r>
                        <a:rPr lang="en-ZA" sz="1800" dirty="0">
                          <a:cs typeface="Arial" panose="020B0604020202020204" pitchFamily="34" charset="0"/>
                        </a:rPr>
                        <a:t>R 24.6 bn</a:t>
                      </a:r>
                      <a:endParaRPr lang="en-US" dirty="0"/>
                    </a:p>
                  </a:txBody>
                  <a:tcPr/>
                </a:tc>
                <a:tc>
                  <a:txBody>
                    <a:body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800" dirty="0">
                          <a:cs typeface="Arial" panose="020B0604020202020204" pitchFamily="34" charset="0"/>
                        </a:rPr>
                        <a:t>High deposits due to unspent capex</a:t>
                      </a:r>
                    </a:p>
                  </a:txBody>
                  <a:tcPr/>
                </a:tc>
                <a:extLst>
                  <a:ext uri="{0D108BD9-81ED-4DB2-BD59-A6C34878D82A}">
                    <a16:rowId xmlns:a16="http://schemas.microsoft.com/office/drawing/2014/main" xmlns="" val="1398196605"/>
                  </a:ext>
                </a:extLst>
              </a:tr>
              <a:tr h="370840">
                <a:tc>
                  <a:txBody>
                    <a:bodyPr/>
                    <a:lstStyle/>
                    <a:p>
                      <a:r>
                        <a:rPr lang="en-ZA" sz="1800" dirty="0">
                          <a:cs typeface="Arial" panose="020B0604020202020204" pitchFamily="34" charset="0"/>
                        </a:rPr>
                        <a:t>Capex spend</a:t>
                      </a:r>
                      <a:endParaRPr lang="en-US" dirty="0"/>
                    </a:p>
                  </a:txBody>
                  <a:tcPr/>
                </a:tc>
                <a:tc>
                  <a:txBody>
                    <a:bodyPr/>
                    <a:lstStyle/>
                    <a:p>
                      <a:r>
                        <a:rPr lang="en-ZA" sz="1800" dirty="0">
                          <a:cs typeface="Arial" panose="020B0604020202020204" pitchFamily="34" charset="0"/>
                        </a:rPr>
                        <a:t>R  5.3 bn/R 9.1 bn</a:t>
                      </a:r>
                      <a:endParaRPr lang="en-US" dirty="0"/>
                    </a:p>
                  </a:txBody>
                  <a:tcPr/>
                </a:tc>
                <a:tc>
                  <a:txBody>
                    <a:bodyPr/>
                    <a:lstStyle/>
                    <a:p>
                      <a:r>
                        <a:rPr lang="en-ZA" sz="1800" dirty="0">
                          <a:cs typeface="Arial" panose="020B0604020202020204" pitchFamily="34" charset="0"/>
                        </a:rPr>
                        <a:t>March 2021 : </a:t>
                      </a:r>
                    </a:p>
                    <a:p>
                      <a:r>
                        <a:rPr lang="en-ZA" sz="1800" dirty="0">
                          <a:cs typeface="Arial" panose="020B0604020202020204" pitchFamily="34" charset="0"/>
                        </a:rPr>
                        <a:t>R 3.7 bn/R 11.9 bn</a:t>
                      </a:r>
                      <a:endParaRPr lang="en-US" dirty="0"/>
                    </a:p>
                  </a:txBody>
                  <a:tcPr/>
                </a:tc>
                <a:extLst>
                  <a:ext uri="{0D108BD9-81ED-4DB2-BD59-A6C34878D82A}">
                    <a16:rowId xmlns:a16="http://schemas.microsoft.com/office/drawing/2014/main" xmlns="" val="3463661972"/>
                  </a:ext>
                </a:extLst>
              </a:tr>
              <a:tr h="370840">
                <a:tc>
                  <a:txBody>
                    <a:bodyPr/>
                    <a:lstStyle/>
                    <a:p>
                      <a:r>
                        <a:rPr lang="en-ZA" sz="1800" dirty="0">
                          <a:cs typeface="Arial" panose="020B0604020202020204" pitchFamily="34" charset="0"/>
                        </a:rPr>
                        <a:t>Investment property </a:t>
                      </a:r>
                      <a:endParaRPr lang="en-US" dirty="0"/>
                    </a:p>
                  </a:txBody>
                  <a:tcPr/>
                </a:tc>
                <a:tc>
                  <a:txBody>
                    <a:bodyPr/>
                    <a:lstStyle/>
                    <a:p>
                      <a:r>
                        <a:rPr lang="en-ZA" sz="1800" dirty="0">
                          <a:cs typeface="Arial" panose="020B0604020202020204" pitchFamily="34" charset="0"/>
                        </a:rPr>
                        <a:t>R  4.4 bn</a:t>
                      </a:r>
                      <a:endParaRPr lang="en-US" dirty="0"/>
                    </a:p>
                  </a:txBody>
                  <a:tcPr/>
                </a:tc>
                <a:tc>
                  <a:txBody>
                    <a:bodyPr/>
                    <a:lstStyle/>
                    <a:p>
                      <a:r>
                        <a:rPr lang="en-ZA" sz="1800" dirty="0">
                          <a:cs typeface="Arial" panose="020B0604020202020204" pitchFamily="34" charset="0"/>
                        </a:rPr>
                        <a:t>Fair value adjustments</a:t>
                      </a:r>
                      <a:endParaRPr lang="en-US" dirty="0"/>
                    </a:p>
                  </a:txBody>
                  <a:tcPr/>
                </a:tc>
                <a:extLst>
                  <a:ext uri="{0D108BD9-81ED-4DB2-BD59-A6C34878D82A}">
                    <a16:rowId xmlns:a16="http://schemas.microsoft.com/office/drawing/2014/main" xmlns="" val="1492497547"/>
                  </a:ext>
                </a:extLst>
              </a:tr>
            </a:tbl>
          </a:graphicData>
        </a:graphic>
      </p:graphicFrame>
    </p:spTree>
    <p:extLst>
      <p:ext uri="{BB962C8B-B14F-4D97-AF65-F5344CB8AC3E}">
        <p14:creationId xmlns:p14="http://schemas.microsoft.com/office/powerpoint/2010/main" xmlns="" val="236879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A387F-FF74-4DD3-82C3-623EE18B3330}"/>
              </a:ext>
            </a:extLst>
          </p:cNvPr>
          <p:cNvSpPr>
            <a:spLocks noGrp="1"/>
          </p:cNvSpPr>
          <p:nvPr>
            <p:ph type="title"/>
          </p:nvPr>
        </p:nvSpPr>
        <p:spPr>
          <a:xfrm>
            <a:off x="551" y="232475"/>
            <a:ext cx="8678500" cy="635430"/>
          </a:xfrm>
        </p:spPr>
        <p:txBody>
          <a:bodyPr/>
          <a:lstStyle/>
          <a:p>
            <a:r>
              <a:rPr lang="en-US" sz="2800" b="1" dirty="0">
                <a:cs typeface="Arial" panose="020B0604020202020204" pitchFamily="34" charset="0"/>
              </a:rPr>
              <a:t>Improvement in Internal Controls and Processes</a:t>
            </a:r>
            <a:endParaRPr lang="en-ZA" sz="2800" b="1" dirty="0">
              <a:cs typeface="Arial" panose="020B0604020202020204" pitchFamily="34" charset="0"/>
            </a:endParaRPr>
          </a:p>
        </p:txBody>
      </p:sp>
      <p:sp>
        <p:nvSpPr>
          <p:cNvPr id="4" name="Content Placeholder 2">
            <a:extLst>
              <a:ext uri="{FF2B5EF4-FFF2-40B4-BE49-F238E27FC236}">
                <a16:creationId xmlns:a16="http://schemas.microsoft.com/office/drawing/2014/main" xmlns="" id="{90C2909D-6832-004B-AE61-7683D868BE16}"/>
              </a:ext>
            </a:extLst>
          </p:cNvPr>
          <p:cNvSpPr>
            <a:spLocks noGrp="1"/>
          </p:cNvSpPr>
          <p:nvPr>
            <p:ph idx="1"/>
          </p:nvPr>
        </p:nvSpPr>
        <p:spPr>
          <a:xfrm>
            <a:off x="99842" y="1397694"/>
            <a:ext cx="9806158" cy="4688590"/>
          </a:xfrm>
        </p:spPr>
        <p:txBody>
          <a:bodyPr anchor="ctr">
            <a:normAutofit/>
          </a:bodyPr>
          <a:lstStyle/>
          <a:p>
            <a:pPr marL="447675" indent="-447675">
              <a:lnSpc>
                <a:spcPct val="150000"/>
              </a:lnSpc>
              <a:defRPr/>
            </a:pPr>
            <a:r>
              <a:rPr lang="en-GB" sz="1800" dirty="0">
                <a:cs typeface="Arial" panose="020B0604020202020204" pitchFamily="34" charset="0"/>
              </a:rPr>
              <a:t>Asset management (including impairment) – Engineering asset management and Finance</a:t>
            </a:r>
          </a:p>
          <a:p>
            <a:pPr marL="447675" indent="-447675">
              <a:lnSpc>
                <a:spcPct val="150000"/>
              </a:lnSpc>
              <a:defRPr/>
            </a:pPr>
            <a:r>
              <a:rPr lang="en-GB" sz="1800" dirty="0">
                <a:cs typeface="Arial" panose="020B0604020202020204" pitchFamily="34" charset="0"/>
              </a:rPr>
              <a:t>Work in Progress – Project Management  and Finance</a:t>
            </a:r>
          </a:p>
          <a:p>
            <a:pPr marL="447675" indent="-447675">
              <a:lnSpc>
                <a:spcPct val="150000"/>
              </a:lnSpc>
              <a:defRPr/>
            </a:pPr>
            <a:r>
              <a:rPr lang="en-GB" sz="1800" dirty="0">
                <a:cs typeface="Arial" panose="020B0604020202020204" pitchFamily="34" charset="0"/>
              </a:rPr>
              <a:t>Group policies and standard processes</a:t>
            </a:r>
          </a:p>
          <a:p>
            <a:pPr marL="447675" indent="-447675">
              <a:lnSpc>
                <a:spcPct val="150000"/>
              </a:lnSpc>
              <a:defRPr/>
            </a:pPr>
            <a:r>
              <a:rPr lang="en-GB" sz="1800" dirty="0">
                <a:cs typeface="Arial" panose="020B0604020202020204" pitchFamily="34" charset="0"/>
              </a:rPr>
              <a:t>Accounting policy matters – Capital Grants</a:t>
            </a:r>
          </a:p>
          <a:p>
            <a:pPr marL="447675" indent="-447675">
              <a:lnSpc>
                <a:spcPct val="150000"/>
              </a:lnSpc>
              <a:defRPr/>
            </a:pPr>
            <a:r>
              <a:rPr lang="en-GB" sz="1800" dirty="0">
                <a:cs typeface="Arial" panose="020B0604020202020204" pitchFamily="34" charset="0"/>
              </a:rPr>
              <a:t>SCM Compliance and Training (Institutionalisation)</a:t>
            </a:r>
          </a:p>
          <a:p>
            <a:pPr marL="447675" indent="-447675">
              <a:lnSpc>
                <a:spcPct val="150000"/>
              </a:lnSpc>
              <a:defRPr/>
            </a:pPr>
            <a:r>
              <a:rPr lang="en-GB" sz="1800" dirty="0">
                <a:cs typeface="Arial" panose="020B0604020202020204" pitchFamily="34" charset="0"/>
              </a:rPr>
              <a:t>Loss control process put in place</a:t>
            </a:r>
          </a:p>
          <a:p>
            <a:pPr marL="447675" indent="-447675">
              <a:lnSpc>
                <a:spcPct val="150000"/>
              </a:lnSpc>
              <a:defRPr/>
            </a:pPr>
            <a:r>
              <a:rPr lang="en-GB" sz="1800" dirty="0">
                <a:cs typeface="Arial" panose="020B0604020202020204" pitchFamily="34" charset="0"/>
              </a:rPr>
              <a:t>Consequence management taking place although slowly</a:t>
            </a:r>
          </a:p>
          <a:p>
            <a:pPr>
              <a:lnSpc>
                <a:spcPct val="150000"/>
              </a:lnSpc>
              <a:defRPr/>
            </a:pPr>
            <a:endParaRPr lang="en-GB" sz="2400" dirty="0"/>
          </a:p>
          <a:p>
            <a:pPr>
              <a:lnSpc>
                <a:spcPct val="150000"/>
              </a:lnSpc>
              <a:defRPr/>
            </a:pPr>
            <a:endParaRPr lang="en-GB" sz="2400" dirty="0"/>
          </a:p>
          <a:p>
            <a:pPr lvl="1">
              <a:spcAft>
                <a:spcPts val="600"/>
              </a:spcAft>
            </a:pPr>
            <a:endParaRPr lang="en-US" sz="1800" dirty="0"/>
          </a:p>
        </p:txBody>
      </p:sp>
      <p:sp>
        <p:nvSpPr>
          <p:cNvPr id="3" name="Slide Number Placeholder 2">
            <a:extLst>
              <a:ext uri="{FF2B5EF4-FFF2-40B4-BE49-F238E27FC236}">
                <a16:creationId xmlns:a16="http://schemas.microsoft.com/office/drawing/2014/main" xmlns="" id="{76691110-C1F0-D14C-9A5B-B1011EE04282}"/>
              </a:ext>
            </a:extLst>
          </p:cNvPr>
          <p:cNvSpPr>
            <a:spLocks noGrp="1"/>
          </p:cNvSpPr>
          <p:nvPr>
            <p:ph type="sldNum" sz="quarter" idx="12"/>
          </p:nvPr>
        </p:nvSpPr>
        <p:spPr/>
        <p:txBody>
          <a:bodyPr/>
          <a:lstStyle/>
          <a:p>
            <a:pPr>
              <a:defRPr/>
            </a:pPr>
            <a:fld id="{49C63827-2A32-4843-ACE4-83FD88C80868}" type="slidenum">
              <a:rPr lang="en-US" smtClean="0"/>
              <a:pPr>
                <a:defRPr/>
              </a:pPr>
              <a:t>26</a:t>
            </a:fld>
            <a:endParaRPr lang="en-US" dirty="0"/>
          </a:p>
        </p:txBody>
      </p:sp>
    </p:spTree>
    <p:extLst>
      <p:ext uri="{BB962C8B-B14F-4D97-AF65-F5344CB8AC3E}">
        <p14:creationId xmlns:p14="http://schemas.microsoft.com/office/powerpoint/2010/main" xmlns="" val="1835216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Z:\Backup\X01 Lesego\0547_001.jpg">
            <a:extLst>
              <a:ext uri="{FF2B5EF4-FFF2-40B4-BE49-F238E27FC236}">
                <a16:creationId xmlns:a16="http://schemas.microsoft.com/office/drawing/2014/main" xmlns="" id="{A9EF4479-41FB-4C80-BC6B-0E5002C1616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2313" y="1877801"/>
            <a:ext cx="5907205" cy="358193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C247BDCF-8958-4DEA-8976-D3BCCC06F523}"/>
              </a:ext>
            </a:extLst>
          </p:cNvPr>
          <p:cNvSpPr txBox="1"/>
          <p:nvPr/>
        </p:nvSpPr>
        <p:spPr>
          <a:xfrm>
            <a:off x="4618990" y="3588951"/>
            <a:ext cx="5158740" cy="523220"/>
          </a:xfrm>
          <a:prstGeom prst="rect">
            <a:avLst/>
          </a:prstGeom>
          <a:noFill/>
        </p:spPr>
        <p:txBody>
          <a:bodyPr wrap="square">
            <a:spAutoFit/>
          </a:bodyPr>
          <a:lstStyle/>
          <a:p>
            <a:pPr eaLnBrk="0" fontAlgn="base" hangingPunct="0">
              <a:spcBef>
                <a:spcPct val="0"/>
              </a:spcBef>
              <a:spcAft>
                <a:spcPct val="0"/>
              </a:spcAft>
            </a:pPr>
            <a:r>
              <a:rPr lang="en-US" sz="2800" dirty="0">
                <a:solidFill>
                  <a:prstClr val="black"/>
                </a:solidFill>
              </a:rPr>
              <a:t>Thank You</a:t>
            </a:r>
            <a:endParaRPr lang="en-ZA" sz="2800" dirty="0">
              <a:solidFill>
                <a:prstClr val="black"/>
              </a:solidFill>
            </a:endParaRPr>
          </a:p>
        </p:txBody>
      </p:sp>
      <p:sp>
        <p:nvSpPr>
          <p:cNvPr id="2" name="Slide Number Placeholder 1">
            <a:extLst>
              <a:ext uri="{FF2B5EF4-FFF2-40B4-BE49-F238E27FC236}">
                <a16:creationId xmlns:a16="http://schemas.microsoft.com/office/drawing/2014/main" xmlns="" id="{492965CD-CCAB-3A48-A48F-42084DE0E4DA}"/>
              </a:ext>
            </a:extLst>
          </p:cNvPr>
          <p:cNvSpPr>
            <a:spLocks noGrp="1"/>
          </p:cNvSpPr>
          <p:nvPr>
            <p:ph type="sldNum" sz="quarter" idx="12"/>
          </p:nvPr>
        </p:nvSpPr>
        <p:spPr/>
        <p:txBody>
          <a:bodyPr/>
          <a:lstStyle/>
          <a:p>
            <a:pPr>
              <a:defRPr/>
            </a:pPr>
            <a:fld id="{49C63827-2A32-4843-ACE4-83FD88C80868}" type="slidenum">
              <a:rPr lang="en-US" smtClean="0"/>
              <a:pPr>
                <a:defRPr/>
              </a:pPr>
              <a:t>27</a:t>
            </a:fld>
            <a:endParaRPr lang="en-US" dirty="0"/>
          </a:p>
        </p:txBody>
      </p:sp>
    </p:spTree>
    <p:extLst>
      <p:ext uri="{BB962C8B-B14F-4D97-AF65-F5344CB8AC3E}">
        <p14:creationId xmlns:p14="http://schemas.microsoft.com/office/powerpoint/2010/main" xmlns="" val="14770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81784B-0651-A646-8137-0A15AFB68612}"/>
              </a:ext>
            </a:extLst>
          </p:cNvPr>
          <p:cNvSpPr>
            <a:spLocks noGrp="1"/>
          </p:cNvSpPr>
          <p:nvPr>
            <p:ph type="title"/>
          </p:nvPr>
        </p:nvSpPr>
        <p:spPr/>
        <p:txBody>
          <a:bodyPr/>
          <a:lstStyle/>
          <a:p>
            <a:r>
              <a:rPr lang="en-US" dirty="0">
                <a:cs typeface="Arial" panose="020B0604020202020204" pitchFamily="34" charset="0"/>
              </a:rPr>
              <a:t>2021/22 a year of continued improvement</a:t>
            </a:r>
          </a:p>
        </p:txBody>
      </p:sp>
      <p:sp>
        <p:nvSpPr>
          <p:cNvPr id="7" name="Content Placeholder 6">
            <a:extLst>
              <a:ext uri="{FF2B5EF4-FFF2-40B4-BE49-F238E27FC236}">
                <a16:creationId xmlns:a16="http://schemas.microsoft.com/office/drawing/2014/main" xmlns="" id="{48E8845A-C1B5-2DE7-443E-2FB08433CB18}"/>
              </a:ext>
            </a:extLst>
          </p:cNvPr>
          <p:cNvSpPr>
            <a:spLocks noGrp="1"/>
          </p:cNvSpPr>
          <p:nvPr>
            <p:ph sz="half" idx="1"/>
          </p:nvPr>
        </p:nvSpPr>
        <p:spPr>
          <a:xfrm>
            <a:off x="212116" y="1107312"/>
            <a:ext cx="4400509" cy="4643376"/>
          </a:xfrm>
        </p:spPr>
        <p:txBody>
          <a:bodyPr/>
          <a:lstStyle/>
          <a:p>
            <a:pPr>
              <a:lnSpc>
                <a:spcPct val="150000"/>
              </a:lnSpc>
            </a:pPr>
            <a:r>
              <a:rPr lang="en-US" sz="1600" dirty="0"/>
              <a:t>PRASA on a steady path to recovery.</a:t>
            </a:r>
          </a:p>
          <a:p>
            <a:pPr>
              <a:lnSpc>
                <a:spcPct val="150000"/>
              </a:lnSpc>
            </a:pPr>
            <a:r>
              <a:rPr lang="en-US" sz="1600" dirty="0"/>
              <a:t>Process to bring stability, address irregularities and rebuild PRASA on track.  </a:t>
            </a:r>
          </a:p>
          <a:p>
            <a:pPr>
              <a:lnSpc>
                <a:spcPct val="150000"/>
              </a:lnSpc>
            </a:pPr>
            <a:r>
              <a:rPr lang="en-US" sz="1600" dirty="0"/>
              <a:t>Board made significant strides in addressing irregularities </a:t>
            </a:r>
          </a:p>
          <a:p>
            <a:pPr lvl="1">
              <a:lnSpc>
                <a:spcPct val="150000"/>
              </a:lnSpc>
            </a:pPr>
            <a:r>
              <a:rPr lang="en-US" sz="1400" dirty="0"/>
              <a:t>Condonations of R12bn submitted to NT</a:t>
            </a:r>
          </a:p>
          <a:p>
            <a:pPr>
              <a:lnSpc>
                <a:spcPct val="150000"/>
              </a:lnSpc>
            </a:pPr>
            <a:r>
              <a:rPr lang="en-US" sz="1600" dirty="0"/>
              <a:t>SIU investigations concluded and instituted disciplinary hearings for 44 employees </a:t>
            </a:r>
          </a:p>
          <a:p>
            <a:pPr lvl="1">
              <a:lnSpc>
                <a:spcPct val="150000"/>
              </a:lnSpc>
            </a:pPr>
            <a:r>
              <a:rPr lang="en-US" sz="1400" dirty="0"/>
              <a:t>13 cases active</a:t>
            </a:r>
          </a:p>
          <a:p>
            <a:pPr>
              <a:lnSpc>
                <a:spcPct val="150000"/>
              </a:lnSpc>
            </a:pPr>
            <a:r>
              <a:rPr lang="en-US" sz="1600" dirty="0"/>
              <a:t>Consolidated subsidiary </a:t>
            </a:r>
            <a:r>
              <a:rPr lang="en-US" sz="1600" dirty="0" err="1"/>
              <a:t>Intersite</a:t>
            </a:r>
            <a:r>
              <a:rPr lang="en-US" sz="1600" dirty="0"/>
              <a:t> with division CRES</a:t>
            </a:r>
          </a:p>
          <a:p>
            <a:pPr lvl="1">
              <a:lnSpc>
                <a:spcPct val="150000"/>
              </a:lnSpc>
            </a:pPr>
            <a:r>
              <a:rPr lang="en-US" sz="1200" dirty="0"/>
              <a:t>CRES taken over all staff functions and </a:t>
            </a:r>
            <a:r>
              <a:rPr lang="en-US" sz="1200" dirty="0" err="1"/>
              <a:t>Intersite</a:t>
            </a:r>
            <a:r>
              <a:rPr lang="en-US" sz="1200" dirty="0"/>
              <a:t> remains a Special Purpose Vehicle with its own Board</a:t>
            </a:r>
          </a:p>
          <a:p>
            <a:pPr>
              <a:lnSpc>
                <a:spcPct val="150000"/>
              </a:lnSpc>
            </a:pPr>
            <a:r>
              <a:rPr lang="en-US" sz="1400" dirty="0"/>
              <a:t>Approved an </a:t>
            </a:r>
            <a:r>
              <a:rPr lang="en-US" sz="1400" dirty="0" err="1"/>
              <a:t>organisational</a:t>
            </a:r>
            <a:r>
              <a:rPr lang="en-US" sz="1400" dirty="0"/>
              <a:t> structure in line with GTAC and World Bank reports.</a:t>
            </a:r>
          </a:p>
          <a:p>
            <a:pPr marL="0" indent="0">
              <a:buNone/>
            </a:pPr>
            <a:endParaRPr lang="en-US" dirty="0"/>
          </a:p>
        </p:txBody>
      </p:sp>
      <p:sp>
        <p:nvSpPr>
          <p:cNvPr id="3" name="Content Placeholder 2">
            <a:extLst>
              <a:ext uri="{FF2B5EF4-FFF2-40B4-BE49-F238E27FC236}">
                <a16:creationId xmlns:a16="http://schemas.microsoft.com/office/drawing/2014/main" xmlns="" id="{9F56D8C3-0800-6270-C58F-ED14057A3F60}"/>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xmlns="" id="{C9C7793C-FC97-5341-BF42-3850F2DE2313}"/>
              </a:ext>
            </a:extLst>
          </p:cNvPr>
          <p:cNvSpPr>
            <a:spLocks noGrp="1"/>
          </p:cNvSpPr>
          <p:nvPr>
            <p:ph type="sldNum" sz="quarter" idx="12"/>
          </p:nvPr>
        </p:nvSpPr>
        <p:spPr/>
        <p:txBody>
          <a:bodyPr/>
          <a:lstStyle/>
          <a:p>
            <a:pPr>
              <a:defRPr/>
            </a:pPr>
            <a:fld id="{49C63827-2A32-4843-ACE4-83FD88C80868}" type="slidenum">
              <a:rPr lang="en-US" smtClean="0"/>
              <a:pPr>
                <a:defRPr/>
              </a:pPr>
              <a:t>3</a:t>
            </a:fld>
            <a:endParaRPr lang="en-US" dirty="0"/>
          </a:p>
        </p:txBody>
      </p:sp>
      <p:pic>
        <p:nvPicPr>
          <p:cNvPr id="6" name="Picture 5">
            <a:extLst>
              <a:ext uri="{FF2B5EF4-FFF2-40B4-BE49-F238E27FC236}">
                <a16:creationId xmlns:a16="http://schemas.microsoft.com/office/drawing/2014/main" xmlns="" id="{F2C16E7D-66FE-1399-AF13-0133DF980E2D}"/>
              </a:ext>
            </a:extLst>
          </p:cNvPr>
          <p:cNvPicPr>
            <a:picLocks noChangeAspect="1"/>
          </p:cNvPicPr>
          <p:nvPr/>
        </p:nvPicPr>
        <p:blipFill>
          <a:blip r:embed="rId2"/>
          <a:stretch>
            <a:fillRect/>
          </a:stretch>
        </p:blipFill>
        <p:spPr>
          <a:xfrm>
            <a:off x="4842484" y="1248507"/>
            <a:ext cx="4851400" cy="4648200"/>
          </a:xfrm>
          <a:prstGeom prst="rect">
            <a:avLst/>
          </a:prstGeom>
        </p:spPr>
      </p:pic>
    </p:spTree>
    <p:extLst>
      <p:ext uri="{BB962C8B-B14F-4D97-AF65-F5344CB8AC3E}">
        <p14:creationId xmlns:p14="http://schemas.microsoft.com/office/powerpoint/2010/main" xmlns="" val="336718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D13100-A5DA-6D4B-A639-8C067614F0FD}"/>
              </a:ext>
            </a:extLst>
          </p:cNvPr>
          <p:cNvSpPr>
            <a:spLocks noGrp="1"/>
          </p:cNvSpPr>
          <p:nvPr>
            <p:ph type="title"/>
          </p:nvPr>
        </p:nvSpPr>
        <p:spPr/>
        <p:txBody>
          <a:bodyPr/>
          <a:lstStyle/>
          <a:p>
            <a:r>
              <a:rPr lang="en-US" dirty="0"/>
              <a:t>Annual Performance: 2021/22 Achievements</a:t>
            </a:r>
          </a:p>
        </p:txBody>
      </p:sp>
      <p:sp>
        <p:nvSpPr>
          <p:cNvPr id="7" name="Content Placeholder 6">
            <a:extLst>
              <a:ext uri="{FF2B5EF4-FFF2-40B4-BE49-F238E27FC236}">
                <a16:creationId xmlns:a16="http://schemas.microsoft.com/office/drawing/2014/main" xmlns="" id="{8772F487-D2CF-E5DC-869A-E096E3F506E4}"/>
              </a:ext>
            </a:extLst>
          </p:cNvPr>
          <p:cNvSpPr>
            <a:spLocks noGrp="1"/>
          </p:cNvSpPr>
          <p:nvPr>
            <p:ph sz="half" idx="1"/>
          </p:nvPr>
        </p:nvSpPr>
        <p:spPr>
          <a:prstGeom prst="rect">
            <a:avLst/>
          </a:prstGeom>
        </p:spPr>
        <p:txBody>
          <a:bodyPr/>
          <a:lstStyle/>
          <a:p>
            <a:pPr>
              <a:lnSpc>
                <a:spcPct val="100000"/>
              </a:lnSpc>
              <a:spcAft>
                <a:spcPts val="600"/>
              </a:spcAft>
            </a:pPr>
            <a:r>
              <a:rPr lang="en-US" dirty="0"/>
              <a:t>Five of 10 corridors resumed with electrical services for both peak and off-peak</a:t>
            </a:r>
          </a:p>
          <a:p>
            <a:pPr lvl="1">
              <a:lnSpc>
                <a:spcPct val="100000"/>
              </a:lnSpc>
              <a:spcAft>
                <a:spcPts val="600"/>
              </a:spcAft>
            </a:pPr>
            <a:r>
              <a:rPr lang="en-US" dirty="0"/>
              <a:t>Pretoria - </a:t>
            </a:r>
            <a:r>
              <a:rPr lang="en-US" dirty="0" err="1"/>
              <a:t>Mabopane</a:t>
            </a:r>
            <a:r>
              <a:rPr lang="en-US" dirty="0"/>
              <a:t>  with new train sets</a:t>
            </a:r>
          </a:p>
          <a:p>
            <a:pPr lvl="1">
              <a:lnSpc>
                <a:spcPct val="100000"/>
              </a:lnSpc>
              <a:spcAft>
                <a:spcPts val="600"/>
              </a:spcAft>
            </a:pPr>
            <a:r>
              <a:rPr lang="en-US" dirty="0"/>
              <a:t>Pretoria – </a:t>
            </a:r>
            <a:r>
              <a:rPr lang="en-US" dirty="0" err="1"/>
              <a:t>Saulsville</a:t>
            </a:r>
            <a:r>
              <a:rPr lang="en-US" dirty="0"/>
              <a:t> with new train sets </a:t>
            </a:r>
          </a:p>
          <a:p>
            <a:pPr lvl="1">
              <a:lnSpc>
                <a:spcPct val="100000"/>
              </a:lnSpc>
              <a:spcAft>
                <a:spcPts val="600"/>
              </a:spcAft>
            </a:pPr>
            <a:r>
              <a:rPr lang="en-US" dirty="0"/>
              <a:t>Cape Town – Simon’s Town with new train sets</a:t>
            </a:r>
          </a:p>
          <a:p>
            <a:pPr lvl="1">
              <a:lnSpc>
                <a:spcPct val="100000"/>
              </a:lnSpc>
              <a:spcAft>
                <a:spcPts val="600"/>
              </a:spcAft>
            </a:pPr>
            <a:r>
              <a:rPr lang="en-US" dirty="0"/>
              <a:t>Cape Town – Retreat with new train sets</a:t>
            </a:r>
          </a:p>
          <a:p>
            <a:pPr lvl="1">
              <a:lnSpc>
                <a:spcPct val="100000"/>
              </a:lnSpc>
              <a:spcAft>
                <a:spcPts val="600"/>
              </a:spcAft>
            </a:pPr>
            <a:r>
              <a:rPr lang="en-US" dirty="0"/>
              <a:t>Cape Town – Bellville via Goodwood (End 2022/23 for new train sets)</a:t>
            </a:r>
          </a:p>
        </p:txBody>
      </p:sp>
      <p:sp>
        <p:nvSpPr>
          <p:cNvPr id="4" name="Slide Number Placeholder 3">
            <a:extLst>
              <a:ext uri="{FF2B5EF4-FFF2-40B4-BE49-F238E27FC236}">
                <a16:creationId xmlns:a16="http://schemas.microsoft.com/office/drawing/2014/main" xmlns="" id="{9F689D61-D51A-F24D-9A40-C3F8D622D671}"/>
              </a:ext>
            </a:extLst>
          </p:cNvPr>
          <p:cNvSpPr>
            <a:spLocks noGrp="1"/>
          </p:cNvSpPr>
          <p:nvPr>
            <p:ph type="sldNum" sz="quarter" idx="12"/>
          </p:nvPr>
        </p:nvSpPr>
        <p:spPr/>
        <p:txBody>
          <a:bodyPr/>
          <a:lstStyle/>
          <a:p>
            <a:pPr>
              <a:defRPr/>
            </a:pPr>
            <a:fld id="{49C63827-2A32-4843-ACE4-83FD88C80868}" type="slidenum">
              <a:rPr lang="en-US" smtClean="0"/>
              <a:pPr>
                <a:defRPr/>
              </a:pPr>
              <a:t>4</a:t>
            </a:fld>
            <a:endParaRPr lang="en-US" dirty="0"/>
          </a:p>
        </p:txBody>
      </p:sp>
      <p:sp>
        <p:nvSpPr>
          <p:cNvPr id="8" name="TextBox 7">
            <a:extLst>
              <a:ext uri="{FF2B5EF4-FFF2-40B4-BE49-F238E27FC236}">
                <a16:creationId xmlns:a16="http://schemas.microsoft.com/office/drawing/2014/main" xmlns="" id="{C1EF60A8-0919-D3C5-0929-20381724B18A}"/>
              </a:ext>
            </a:extLst>
          </p:cNvPr>
          <p:cNvSpPr txBox="1"/>
          <p:nvPr/>
        </p:nvSpPr>
        <p:spPr>
          <a:xfrm>
            <a:off x="4721352" y="1068665"/>
            <a:ext cx="2382012" cy="369332"/>
          </a:xfrm>
          <a:prstGeom prst="rect">
            <a:avLst/>
          </a:prstGeom>
          <a:noFill/>
        </p:spPr>
        <p:txBody>
          <a:bodyPr wrap="square" rtlCol="0">
            <a:spAutoFit/>
          </a:bodyPr>
          <a:lstStyle/>
          <a:p>
            <a:r>
              <a:rPr lang="en-US" dirty="0"/>
              <a:t>Southern Line</a:t>
            </a:r>
          </a:p>
        </p:txBody>
      </p:sp>
      <p:pic>
        <p:nvPicPr>
          <p:cNvPr id="3" name="Picture 2">
            <a:extLst>
              <a:ext uri="{FF2B5EF4-FFF2-40B4-BE49-F238E27FC236}">
                <a16:creationId xmlns:a16="http://schemas.microsoft.com/office/drawing/2014/main" xmlns="" id="{CF08B1CD-C256-43C8-1A56-157E36C4C105}"/>
              </a:ext>
            </a:extLst>
          </p:cNvPr>
          <p:cNvPicPr>
            <a:picLocks noChangeAspect="1"/>
          </p:cNvPicPr>
          <p:nvPr/>
        </p:nvPicPr>
        <p:blipFill>
          <a:blip r:embed="rId2"/>
          <a:stretch>
            <a:fillRect/>
          </a:stretch>
        </p:blipFill>
        <p:spPr>
          <a:xfrm>
            <a:off x="4612624" y="1437997"/>
            <a:ext cx="2514600" cy="3340100"/>
          </a:xfrm>
          <a:prstGeom prst="rect">
            <a:avLst/>
          </a:prstGeom>
        </p:spPr>
      </p:pic>
      <p:pic>
        <p:nvPicPr>
          <p:cNvPr id="9" name="Picture 8">
            <a:extLst>
              <a:ext uri="{FF2B5EF4-FFF2-40B4-BE49-F238E27FC236}">
                <a16:creationId xmlns:a16="http://schemas.microsoft.com/office/drawing/2014/main" xmlns="" id="{8F4B503C-4BC7-E870-CFA8-27109AA05EFC}"/>
              </a:ext>
            </a:extLst>
          </p:cNvPr>
          <p:cNvPicPr>
            <a:picLocks noChangeAspect="1"/>
          </p:cNvPicPr>
          <p:nvPr/>
        </p:nvPicPr>
        <p:blipFill>
          <a:blip r:embed="rId3"/>
          <a:stretch>
            <a:fillRect/>
          </a:stretch>
        </p:blipFill>
        <p:spPr>
          <a:xfrm>
            <a:off x="7293585" y="2012707"/>
            <a:ext cx="2400300" cy="3175000"/>
          </a:xfrm>
          <a:prstGeom prst="rect">
            <a:avLst/>
          </a:prstGeom>
        </p:spPr>
      </p:pic>
    </p:spTree>
    <p:extLst>
      <p:ext uri="{BB962C8B-B14F-4D97-AF65-F5344CB8AC3E}">
        <p14:creationId xmlns:p14="http://schemas.microsoft.com/office/powerpoint/2010/main" xmlns="" val="423505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D13100-A5DA-6D4B-A639-8C067614F0FD}"/>
              </a:ext>
            </a:extLst>
          </p:cNvPr>
          <p:cNvSpPr>
            <a:spLocks noGrp="1"/>
          </p:cNvSpPr>
          <p:nvPr>
            <p:ph type="title"/>
          </p:nvPr>
        </p:nvSpPr>
        <p:spPr/>
        <p:txBody>
          <a:bodyPr/>
          <a:lstStyle/>
          <a:p>
            <a:r>
              <a:rPr lang="en-US" dirty="0"/>
              <a:t>Annual Performance: 2021/22 Achievements</a:t>
            </a:r>
          </a:p>
        </p:txBody>
      </p:sp>
      <p:sp>
        <p:nvSpPr>
          <p:cNvPr id="7" name="Content Placeholder 6">
            <a:extLst>
              <a:ext uri="{FF2B5EF4-FFF2-40B4-BE49-F238E27FC236}">
                <a16:creationId xmlns:a16="http://schemas.microsoft.com/office/drawing/2014/main" xmlns="" id="{8772F487-D2CF-E5DC-869A-E096E3F506E4}"/>
              </a:ext>
            </a:extLst>
          </p:cNvPr>
          <p:cNvSpPr>
            <a:spLocks noGrp="1"/>
          </p:cNvSpPr>
          <p:nvPr>
            <p:ph sz="half" idx="1"/>
          </p:nvPr>
        </p:nvSpPr>
        <p:spPr>
          <a:prstGeom prst="rect">
            <a:avLst/>
          </a:prstGeom>
        </p:spPr>
        <p:txBody>
          <a:bodyPr/>
          <a:lstStyle/>
          <a:p>
            <a:pPr>
              <a:lnSpc>
                <a:spcPct val="100000"/>
              </a:lnSpc>
              <a:spcAft>
                <a:spcPts val="600"/>
              </a:spcAft>
            </a:pPr>
            <a:r>
              <a:rPr lang="en-US" dirty="0"/>
              <a:t>Number of safety occurrences remain very low partially linked to less trains. </a:t>
            </a:r>
          </a:p>
          <a:p>
            <a:pPr lvl="1"/>
            <a:endParaRPr lang="en-US" dirty="0"/>
          </a:p>
        </p:txBody>
      </p:sp>
      <p:sp>
        <p:nvSpPr>
          <p:cNvPr id="5" name="Content Placeholder 4">
            <a:extLst>
              <a:ext uri="{FF2B5EF4-FFF2-40B4-BE49-F238E27FC236}">
                <a16:creationId xmlns:a16="http://schemas.microsoft.com/office/drawing/2014/main" xmlns="" id="{DC14A6EF-FF05-7039-F296-BD389FC0CA09}"/>
              </a:ext>
            </a:extLst>
          </p:cNvPr>
          <p:cNvSpPr>
            <a:spLocks noGrp="1"/>
          </p:cNvSpPr>
          <p:nvPr>
            <p:ph sz="half" idx="2"/>
          </p:nvPr>
        </p:nvSpPr>
        <p:spPr>
          <a:xfrm>
            <a:off x="4919472" y="1386588"/>
            <a:ext cx="4400509" cy="4634829"/>
          </a:xfrm>
        </p:spPr>
        <p:txBody>
          <a:bodyPr/>
          <a:lstStyle/>
          <a:p>
            <a:r>
              <a:rPr lang="en-US" dirty="0"/>
              <a:t>Number of security occurrences remain lower than anticipated indicating success of security interventions. </a:t>
            </a:r>
          </a:p>
          <a:p>
            <a:endParaRPr lang="en-US" dirty="0"/>
          </a:p>
        </p:txBody>
      </p:sp>
      <p:sp>
        <p:nvSpPr>
          <p:cNvPr id="4" name="Slide Number Placeholder 3">
            <a:extLst>
              <a:ext uri="{FF2B5EF4-FFF2-40B4-BE49-F238E27FC236}">
                <a16:creationId xmlns:a16="http://schemas.microsoft.com/office/drawing/2014/main" xmlns="" id="{9F689D61-D51A-F24D-9A40-C3F8D622D671}"/>
              </a:ext>
            </a:extLst>
          </p:cNvPr>
          <p:cNvSpPr>
            <a:spLocks noGrp="1"/>
          </p:cNvSpPr>
          <p:nvPr>
            <p:ph type="sldNum" sz="quarter" idx="12"/>
          </p:nvPr>
        </p:nvSpPr>
        <p:spPr/>
        <p:txBody>
          <a:bodyPr/>
          <a:lstStyle/>
          <a:p>
            <a:pPr>
              <a:defRPr/>
            </a:pPr>
            <a:fld id="{49C63827-2A32-4843-ACE4-83FD88C80868}" type="slidenum">
              <a:rPr lang="en-US" smtClean="0"/>
              <a:pPr>
                <a:defRPr/>
              </a:pPr>
              <a:t>5</a:t>
            </a:fld>
            <a:endParaRPr lang="en-US" dirty="0"/>
          </a:p>
        </p:txBody>
      </p:sp>
      <p:pic>
        <p:nvPicPr>
          <p:cNvPr id="10" name="Picture 9">
            <a:extLst>
              <a:ext uri="{FF2B5EF4-FFF2-40B4-BE49-F238E27FC236}">
                <a16:creationId xmlns:a16="http://schemas.microsoft.com/office/drawing/2014/main" xmlns="" id="{5498E69E-45F8-8FB3-8E91-CE9B47D9EE67}"/>
              </a:ext>
            </a:extLst>
          </p:cNvPr>
          <p:cNvPicPr>
            <a:picLocks noChangeAspect="1"/>
          </p:cNvPicPr>
          <p:nvPr/>
        </p:nvPicPr>
        <p:blipFill>
          <a:blip r:embed="rId2"/>
          <a:stretch>
            <a:fillRect/>
          </a:stretch>
        </p:blipFill>
        <p:spPr>
          <a:xfrm>
            <a:off x="562709" y="1988401"/>
            <a:ext cx="3606800" cy="2171700"/>
          </a:xfrm>
          <a:prstGeom prst="rect">
            <a:avLst/>
          </a:prstGeom>
        </p:spPr>
      </p:pic>
      <p:pic>
        <p:nvPicPr>
          <p:cNvPr id="11" name="Picture 10">
            <a:extLst>
              <a:ext uri="{FF2B5EF4-FFF2-40B4-BE49-F238E27FC236}">
                <a16:creationId xmlns:a16="http://schemas.microsoft.com/office/drawing/2014/main" xmlns="" id="{06573A97-C5BD-8AB5-26F3-98B617100477}"/>
              </a:ext>
            </a:extLst>
          </p:cNvPr>
          <p:cNvPicPr>
            <a:picLocks noChangeAspect="1"/>
          </p:cNvPicPr>
          <p:nvPr/>
        </p:nvPicPr>
        <p:blipFill>
          <a:blip r:embed="rId3"/>
          <a:stretch>
            <a:fillRect/>
          </a:stretch>
        </p:blipFill>
        <p:spPr>
          <a:xfrm>
            <a:off x="562709" y="4301931"/>
            <a:ext cx="3606800" cy="2184400"/>
          </a:xfrm>
          <a:prstGeom prst="rect">
            <a:avLst/>
          </a:prstGeom>
        </p:spPr>
      </p:pic>
      <p:pic>
        <p:nvPicPr>
          <p:cNvPr id="12" name="Picture 11">
            <a:extLst>
              <a:ext uri="{FF2B5EF4-FFF2-40B4-BE49-F238E27FC236}">
                <a16:creationId xmlns:a16="http://schemas.microsoft.com/office/drawing/2014/main" xmlns="" id="{76613899-6F8C-2D3E-AC5F-E97979DB7743}"/>
              </a:ext>
            </a:extLst>
          </p:cNvPr>
          <p:cNvPicPr>
            <a:picLocks noChangeAspect="1"/>
          </p:cNvPicPr>
          <p:nvPr/>
        </p:nvPicPr>
        <p:blipFill>
          <a:blip r:embed="rId4"/>
          <a:stretch>
            <a:fillRect/>
          </a:stretch>
        </p:blipFill>
        <p:spPr>
          <a:xfrm>
            <a:off x="5227897" y="2539969"/>
            <a:ext cx="3302000" cy="2070100"/>
          </a:xfrm>
          <a:prstGeom prst="rect">
            <a:avLst/>
          </a:prstGeom>
        </p:spPr>
      </p:pic>
      <p:pic>
        <p:nvPicPr>
          <p:cNvPr id="13" name="Picture 12">
            <a:extLst>
              <a:ext uri="{FF2B5EF4-FFF2-40B4-BE49-F238E27FC236}">
                <a16:creationId xmlns:a16="http://schemas.microsoft.com/office/drawing/2014/main" xmlns="" id="{E082FCF7-8CFC-D1D6-9BBC-2BD61C12542D}"/>
              </a:ext>
            </a:extLst>
          </p:cNvPr>
          <p:cNvPicPr>
            <a:picLocks noChangeAspect="1"/>
          </p:cNvPicPr>
          <p:nvPr/>
        </p:nvPicPr>
        <p:blipFill>
          <a:blip r:embed="rId5"/>
          <a:stretch>
            <a:fillRect/>
          </a:stretch>
        </p:blipFill>
        <p:spPr>
          <a:xfrm>
            <a:off x="5189797" y="4595993"/>
            <a:ext cx="3378200" cy="2070100"/>
          </a:xfrm>
          <a:prstGeom prst="rect">
            <a:avLst/>
          </a:prstGeom>
        </p:spPr>
      </p:pic>
    </p:spTree>
    <p:extLst>
      <p:ext uri="{BB962C8B-B14F-4D97-AF65-F5344CB8AC3E}">
        <p14:creationId xmlns:p14="http://schemas.microsoft.com/office/powerpoint/2010/main" xmlns="" val="3396905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D13100-A5DA-6D4B-A639-8C067614F0FD}"/>
              </a:ext>
            </a:extLst>
          </p:cNvPr>
          <p:cNvSpPr>
            <a:spLocks noGrp="1"/>
          </p:cNvSpPr>
          <p:nvPr>
            <p:ph type="title"/>
          </p:nvPr>
        </p:nvSpPr>
        <p:spPr/>
        <p:txBody>
          <a:bodyPr/>
          <a:lstStyle/>
          <a:p>
            <a:r>
              <a:rPr lang="en-US" dirty="0"/>
              <a:t>Annual Performance: 2021/22 Achievements</a:t>
            </a:r>
          </a:p>
        </p:txBody>
      </p:sp>
      <p:sp>
        <p:nvSpPr>
          <p:cNvPr id="7" name="Content Placeholder 6">
            <a:extLst>
              <a:ext uri="{FF2B5EF4-FFF2-40B4-BE49-F238E27FC236}">
                <a16:creationId xmlns:a16="http://schemas.microsoft.com/office/drawing/2014/main" xmlns="" id="{8772F487-D2CF-E5DC-869A-E096E3F506E4}"/>
              </a:ext>
            </a:extLst>
          </p:cNvPr>
          <p:cNvSpPr>
            <a:spLocks noGrp="1"/>
          </p:cNvSpPr>
          <p:nvPr>
            <p:ph sz="half" idx="1"/>
          </p:nvPr>
        </p:nvSpPr>
        <p:spPr>
          <a:xfrm>
            <a:off x="212116" y="1149632"/>
            <a:ext cx="9126323" cy="2167122"/>
          </a:xfrm>
          <a:prstGeom prst="rect">
            <a:avLst/>
          </a:prstGeom>
        </p:spPr>
        <p:txBody>
          <a:bodyPr/>
          <a:lstStyle/>
          <a:p>
            <a:pPr>
              <a:lnSpc>
                <a:spcPct val="100000"/>
              </a:lnSpc>
              <a:spcAft>
                <a:spcPts val="600"/>
              </a:spcAft>
            </a:pPr>
            <a:r>
              <a:rPr lang="en-US" dirty="0"/>
              <a:t>Implementation of integrated security strategy with physical security and technology commenced. </a:t>
            </a:r>
          </a:p>
          <a:p>
            <a:pPr lvl="1">
              <a:lnSpc>
                <a:spcPct val="100000"/>
              </a:lnSpc>
              <a:spcAft>
                <a:spcPts val="600"/>
              </a:spcAft>
            </a:pPr>
            <a:r>
              <a:rPr lang="en-US" dirty="0"/>
              <a:t>Security intervention unit in </a:t>
            </a:r>
            <a:r>
              <a:rPr lang="en-US" dirty="0" err="1"/>
              <a:t>Mabopane</a:t>
            </a:r>
            <a:r>
              <a:rPr lang="en-US" dirty="0"/>
              <a:t> over period December 2021 – March 2022 nil incidents related to assets</a:t>
            </a:r>
          </a:p>
          <a:p>
            <a:pPr>
              <a:lnSpc>
                <a:spcPct val="100000"/>
              </a:lnSpc>
              <a:spcAft>
                <a:spcPts val="600"/>
              </a:spcAft>
            </a:pPr>
            <a:r>
              <a:rPr lang="en-US" dirty="0"/>
              <a:t>39 new train sets completed </a:t>
            </a:r>
          </a:p>
          <a:p>
            <a:pPr lvl="1">
              <a:lnSpc>
                <a:spcPct val="100000"/>
              </a:lnSpc>
              <a:spcAft>
                <a:spcPts val="600"/>
              </a:spcAft>
            </a:pPr>
            <a:r>
              <a:rPr lang="en-US" dirty="0"/>
              <a:t>6 carry over to 2022/23 as final sign off not concluded by 31 March 2022. </a:t>
            </a:r>
          </a:p>
          <a:p>
            <a:pPr lvl="1">
              <a:lnSpc>
                <a:spcPct val="100000"/>
              </a:lnSpc>
              <a:spcAft>
                <a:spcPts val="600"/>
              </a:spcAft>
            </a:pPr>
            <a:endParaRPr lang="en-US" dirty="0"/>
          </a:p>
          <a:p>
            <a:pPr lvl="1">
              <a:lnSpc>
                <a:spcPct val="100000"/>
              </a:lnSpc>
              <a:spcAft>
                <a:spcPts val="600"/>
              </a:spcAft>
            </a:pPr>
            <a:endParaRPr lang="en-US" dirty="0"/>
          </a:p>
          <a:p>
            <a:pPr lvl="1">
              <a:lnSpc>
                <a:spcPct val="100000"/>
              </a:lnSpc>
              <a:spcAft>
                <a:spcPts val="600"/>
              </a:spcAft>
            </a:pPr>
            <a:endParaRPr lang="en-US" dirty="0"/>
          </a:p>
          <a:p>
            <a:pPr lvl="1">
              <a:lnSpc>
                <a:spcPct val="100000"/>
              </a:lnSpc>
              <a:spcAft>
                <a:spcPts val="600"/>
              </a:spcAft>
            </a:pPr>
            <a:endParaRPr lang="en-US" dirty="0"/>
          </a:p>
          <a:p>
            <a:pPr lvl="1">
              <a:lnSpc>
                <a:spcPct val="100000"/>
              </a:lnSpc>
              <a:spcAft>
                <a:spcPts val="600"/>
              </a:spcAft>
            </a:pPr>
            <a:endParaRPr lang="en-US" dirty="0"/>
          </a:p>
          <a:p>
            <a:pPr lvl="1">
              <a:lnSpc>
                <a:spcPct val="100000"/>
              </a:lnSpc>
              <a:spcAft>
                <a:spcPts val="600"/>
              </a:spcAft>
            </a:pPr>
            <a:endParaRPr lang="en-US" dirty="0"/>
          </a:p>
          <a:p>
            <a:pPr lvl="1">
              <a:lnSpc>
                <a:spcPct val="100000"/>
              </a:lnSpc>
              <a:spcAft>
                <a:spcPts val="600"/>
              </a:spcAft>
            </a:pPr>
            <a:endParaRPr lang="en-US" dirty="0"/>
          </a:p>
          <a:p>
            <a:pPr lvl="1">
              <a:lnSpc>
                <a:spcPct val="100000"/>
              </a:lnSpc>
              <a:spcAft>
                <a:spcPts val="600"/>
              </a:spcAft>
            </a:pPr>
            <a:endParaRPr lang="en-US" dirty="0"/>
          </a:p>
          <a:p>
            <a:pPr>
              <a:lnSpc>
                <a:spcPct val="100000"/>
              </a:lnSpc>
              <a:spcAft>
                <a:spcPts val="600"/>
              </a:spcAft>
            </a:pPr>
            <a:r>
              <a:rPr lang="en-US" dirty="0"/>
              <a:t>Unqualified audit of performance of pre-determined objectives. </a:t>
            </a:r>
          </a:p>
          <a:p>
            <a:pPr>
              <a:lnSpc>
                <a:spcPct val="150000"/>
              </a:lnSpc>
            </a:pPr>
            <a:endParaRPr lang="en-US" dirty="0"/>
          </a:p>
          <a:p>
            <a:pPr lvl="1"/>
            <a:endParaRPr lang="en-US" dirty="0"/>
          </a:p>
        </p:txBody>
      </p:sp>
      <p:sp>
        <p:nvSpPr>
          <p:cNvPr id="4" name="Slide Number Placeholder 3">
            <a:extLst>
              <a:ext uri="{FF2B5EF4-FFF2-40B4-BE49-F238E27FC236}">
                <a16:creationId xmlns:a16="http://schemas.microsoft.com/office/drawing/2014/main" xmlns="" id="{9F689D61-D51A-F24D-9A40-C3F8D622D671}"/>
              </a:ext>
            </a:extLst>
          </p:cNvPr>
          <p:cNvSpPr>
            <a:spLocks noGrp="1"/>
          </p:cNvSpPr>
          <p:nvPr>
            <p:ph type="sldNum" sz="quarter" idx="12"/>
          </p:nvPr>
        </p:nvSpPr>
        <p:spPr/>
        <p:txBody>
          <a:bodyPr/>
          <a:lstStyle/>
          <a:p>
            <a:pPr>
              <a:defRPr/>
            </a:pPr>
            <a:fld id="{49C63827-2A32-4843-ACE4-83FD88C80868}" type="slidenum">
              <a:rPr lang="en-US" smtClean="0"/>
              <a:pPr>
                <a:defRPr/>
              </a:pPr>
              <a:t>6</a:t>
            </a:fld>
            <a:endParaRPr lang="en-US" dirty="0"/>
          </a:p>
        </p:txBody>
      </p:sp>
      <p:pic>
        <p:nvPicPr>
          <p:cNvPr id="5" name="Picture 4">
            <a:extLst>
              <a:ext uri="{FF2B5EF4-FFF2-40B4-BE49-F238E27FC236}">
                <a16:creationId xmlns:a16="http://schemas.microsoft.com/office/drawing/2014/main" xmlns="" id="{F9AD3107-DFDD-4998-4DEF-AB1575DD15C2}"/>
              </a:ext>
            </a:extLst>
          </p:cNvPr>
          <p:cNvPicPr>
            <a:picLocks noChangeAspect="1"/>
          </p:cNvPicPr>
          <p:nvPr/>
        </p:nvPicPr>
        <p:blipFill>
          <a:blip r:embed="rId2"/>
          <a:stretch>
            <a:fillRect/>
          </a:stretch>
        </p:blipFill>
        <p:spPr>
          <a:xfrm>
            <a:off x="2209877" y="3316754"/>
            <a:ext cx="5130800" cy="2692400"/>
          </a:xfrm>
          <a:prstGeom prst="rect">
            <a:avLst/>
          </a:prstGeom>
        </p:spPr>
      </p:pic>
    </p:spTree>
    <p:extLst>
      <p:ext uri="{BB962C8B-B14F-4D97-AF65-F5344CB8AC3E}">
        <p14:creationId xmlns:p14="http://schemas.microsoft.com/office/powerpoint/2010/main" xmlns="" val="251687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30E11C-9150-744C-B89E-D5FFFD3ECC8A}"/>
              </a:ext>
            </a:extLst>
          </p:cNvPr>
          <p:cNvSpPr>
            <a:spLocks noGrp="1"/>
          </p:cNvSpPr>
          <p:nvPr>
            <p:ph type="title"/>
          </p:nvPr>
        </p:nvSpPr>
        <p:spPr>
          <a:xfrm>
            <a:off x="212116" y="73608"/>
            <a:ext cx="7876807" cy="692395"/>
          </a:xfrm>
        </p:spPr>
        <p:txBody>
          <a:bodyPr/>
          <a:lstStyle/>
          <a:p>
            <a:r>
              <a:rPr lang="en-US" dirty="0"/>
              <a:t>Status of performance per pre-determined objective: 2021/22</a:t>
            </a:r>
          </a:p>
        </p:txBody>
      </p:sp>
      <p:graphicFrame>
        <p:nvGraphicFramePr>
          <p:cNvPr id="5" name="Table 10">
            <a:extLst>
              <a:ext uri="{FF2B5EF4-FFF2-40B4-BE49-F238E27FC236}">
                <a16:creationId xmlns:a16="http://schemas.microsoft.com/office/drawing/2014/main" xmlns="" id="{F53EC9E7-BC88-C34A-B6FE-F84753D63A5A}"/>
              </a:ext>
            </a:extLst>
          </p:cNvPr>
          <p:cNvGraphicFramePr>
            <a:graphicFrameLocks noGrp="1"/>
          </p:cNvGraphicFramePr>
          <p:nvPr>
            <p:ph sz="half" idx="1"/>
            <p:extLst>
              <p:ext uri="{D42A27DB-BD31-4B8C-83A1-F6EECF244321}">
                <p14:modId xmlns:p14="http://schemas.microsoft.com/office/powerpoint/2010/main" xmlns="" val="1165929439"/>
              </p:ext>
            </p:extLst>
          </p:nvPr>
        </p:nvGraphicFramePr>
        <p:xfrm>
          <a:off x="212116" y="1342023"/>
          <a:ext cx="5870029" cy="4474538"/>
        </p:xfrm>
        <a:graphic>
          <a:graphicData uri="http://schemas.openxmlformats.org/drawingml/2006/table">
            <a:tbl>
              <a:tblPr firstRow="1" bandRow="1">
                <a:tableStyleId>{5A111915-BE36-4E01-A7E5-04B1672EAD32}</a:tableStyleId>
              </a:tblPr>
              <a:tblGrid>
                <a:gridCol w="2798303">
                  <a:extLst>
                    <a:ext uri="{9D8B030D-6E8A-4147-A177-3AD203B41FA5}">
                      <a16:colId xmlns:a16="http://schemas.microsoft.com/office/drawing/2014/main" xmlns="" val="3994998179"/>
                    </a:ext>
                  </a:extLst>
                </a:gridCol>
                <a:gridCol w="1181461">
                  <a:extLst>
                    <a:ext uri="{9D8B030D-6E8A-4147-A177-3AD203B41FA5}">
                      <a16:colId xmlns:a16="http://schemas.microsoft.com/office/drawing/2014/main" xmlns="" val="733405415"/>
                    </a:ext>
                  </a:extLst>
                </a:gridCol>
                <a:gridCol w="1181461">
                  <a:extLst>
                    <a:ext uri="{9D8B030D-6E8A-4147-A177-3AD203B41FA5}">
                      <a16:colId xmlns:a16="http://schemas.microsoft.com/office/drawing/2014/main" xmlns="" val="1278387009"/>
                    </a:ext>
                  </a:extLst>
                </a:gridCol>
                <a:gridCol w="708804">
                  <a:extLst>
                    <a:ext uri="{9D8B030D-6E8A-4147-A177-3AD203B41FA5}">
                      <a16:colId xmlns:a16="http://schemas.microsoft.com/office/drawing/2014/main" xmlns="" val="3983717935"/>
                    </a:ext>
                  </a:extLst>
                </a:gridCol>
              </a:tblGrid>
              <a:tr h="205794">
                <a:tc>
                  <a:txBody>
                    <a:bodyPr/>
                    <a:lstStyle/>
                    <a:p>
                      <a:r>
                        <a:rPr lang="en-US" sz="1600" dirty="0"/>
                        <a:t>Pre-determined Objective</a:t>
                      </a:r>
                    </a:p>
                  </a:txBody>
                  <a:tcPr/>
                </a:tc>
                <a:tc>
                  <a:txBody>
                    <a:bodyPr/>
                    <a:lstStyle/>
                    <a:p>
                      <a:r>
                        <a:rPr lang="en-US" sz="1600" dirty="0"/>
                        <a:t>Achieved</a:t>
                      </a:r>
                    </a:p>
                  </a:txBody>
                  <a:tcPr/>
                </a:tc>
                <a:tc>
                  <a:txBody>
                    <a:bodyPr/>
                    <a:lstStyle/>
                    <a:p>
                      <a:r>
                        <a:rPr lang="en-US" sz="1600" dirty="0"/>
                        <a:t>Not Achieved</a:t>
                      </a:r>
                    </a:p>
                  </a:txBody>
                  <a:tcPr/>
                </a:tc>
                <a:tc>
                  <a:txBody>
                    <a:bodyPr/>
                    <a:lstStyle/>
                    <a:p>
                      <a:r>
                        <a:rPr lang="en-US" sz="1600" dirty="0"/>
                        <a:t>Total</a:t>
                      </a:r>
                    </a:p>
                  </a:txBody>
                  <a:tcPr/>
                </a:tc>
                <a:extLst>
                  <a:ext uri="{0D108BD9-81ED-4DB2-BD59-A6C34878D82A}">
                    <a16:rowId xmlns:a16="http://schemas.microsoft.com/office/drawing/2014/main" xmlns="" val="4270497839"/>
                  </a:ext>
                </a:extLst>
              </a:tr>
              <a:tr h="362749">
                <a:tc>
                  <a:txBody>
                    <a:bodyPr/>
                    <a:lstStyle/>
                    <a:p>
                      <a:r>
                        <a:rPr lang="en-US" sz="1600" dirty="0"/>
                        <a:t>Core performance objective</a:t>
                      </a:r>
                    </a:p>
                  </a:txBody>
                  <a:tcPr>
                    <a:solidFill>
                      <a:srgbClr val="73FEFF"/>
                    </a:solidFill>
                  </a:tcPr>
                </a:tc>
                <a:tc>
                  <a:txBody>
                    <a:bodyPr/>
                    <a:lstStyle/>
                    <a:p>
                      <a:endParaRPr lang="en-US" sz="1600" dirty="0"/>
                    </a:p>
                  </a:txBody>
                  <a:tcPr>
                    <a:solidFill>
                      <a:srgbClr val="73FEFF"/>
                    </a:solidFill>
                  </a:tcPr>
                </a:tc>
                <a:tc>
                  <a:txBody>
                    <a:bodyPr/>
                    <a:lstStyle/>
                    <a:p>
                      <a:endParaRPr lang="en-US" sz="1600" dirty="0"/>
                    </a:p>
                  </a:txBody>
                  <a:tcPr>
                    <a:solidFill>
                      <a:srgbClr val="73FEFF"/>
                    </a:solidFill>
                  </a:tcPr>
                </a:tc>
                <a:tc>
                  <a:txBody>
                    <a:bodyPr/>
                    <a:lstStyle/>
                    <a:p>
                      <a:endParaRPr lang="en-US" sz="1600" dirty="0"/>
                    </a:p>
                  </a:txBody>
                  <a:tcPr>
                    <a:solidFill>
                      <a:srgbClr val="73FEFF"/>
                    </a:solidFill>
                  </a:tcPr>
                </a:tc>
                <a:extLst>
                  <a:ext uri="{0D108BD9-81ED-4DB2-BD59-A6C34878D82A}">
                    <a16:rowId xmlns:a16="http://schemas.microsoft.com/office/drawing/2014/main" xmlns="" val="1274256302"/>
                  </a:ext>
                </a:extLst>
              </a:tr>
              <a:tr h="362749">
                <a:tc>
                  <a:txBody>
                    <a:bodyPr/>
                    <a:lstStyle/>
                    <a:p>
                      <a:r>
                        <a:rPr lang="en-US" sz="1600" dirty="0" err="1"/>
                        <a:t>Modernise</a:t>
                      </a:r>
                      <a:r>
                        <a:rPr lang="en-US" sz="1600" dirty="0"/>
                        <a:t> rail through manufacturing, infrastructure development and maintenance</a:t>
                      </a:r>
                    </a:p>
                  </a:txBody>
                  <a:tcPr/>
                </a:tc>
                <a:tc>
                  <a:txBody>
                    <a:bodyPr/>
                    <a:lstStyle/>
                    <a:p>
                      <a:pPr algn="ctr"/>
                      <a:endParaRPr lang="en-US" sz="1600" dirty="0"/>
                    </a:p>
                  </a:txBody>
                  <a:tcPr/>
                </a:tc>
                <a:tc>
                  <a:txBody>
                    <a:bodyPr/>
                    <a:lstStyle/>
                    <a:p>
                      <a:pPr algn="ctr"/>
                      <a:r>
                        <a:rPr lang="en-US" sz="1600" dirty="0"/>
                        <a:t>7</a:t>
                      </a:r>
                    </a:p>
                  </a:txBody>
                  <a:tcPr/>
                </a:tc>
                <a:tc>
                  <a:txBody>
                    <a:bodyPr/>
                    <a:lstStyle/>
                    <a:p>
                      <a:pPr algn="ctr"/>
                      <a:r>
                        <a:rPr lang="en-US" sz="1600" dirty="0"/>
                        <a:t>7</a:t>
                      </a:r>
                    </a:p>
                  </a:txBody>
                  <a:tcPr/>
                </a:tc>
                <a:extLst>
                  <a:ext uri="{0D108BD9-81ED-4DB2-BD59-A6C34878D82A}">
                    <a16:rowId xmlns:a16="http://schemas.microsoft.com/office/drawing/2014/main" xmlns="" val="4012298699"/>
                  </a:ext>
                </a:extLst>
              </a:tr>
              <a:tr h="362749">
                <a:tc>
                  <a:txBody>
                    <a:bodyPr/>
                    <a:lstStyle/>
                    <a:p>
                      <a:r>
                        <a:rPr lang="en-US" sz="1600" dirty="0"/>
                        <a:t>Recover Rail and Autopax performance</a:t>
                      </a:r>
                    </a:p>
                  </a:txBody>
                  <a:tcPr/>
                </a:tc>
                <a:tc>
                  <a:txBody>
                    <a:bodyPr/>
                    <a:lstStyle/>
                    <a:p>
                      <a:pPr algn="ctr"/>
                      <a:r>
                        <a:rPr lang="en-US" sz="1600" dirty="0"/>
                        <a:t>1</a:t>
                      </a:r>
                    </a:p>
                  </a:txBody>
                  <a:tcPr/>
                </a:tc>
                <a:tc>
                  <a:txBody>
                    <a:bodyPr/>
                    <a:lstStyle/>
                    <a:p>
                      <a:pPr algn="ctr"/>
                      <a:r>
                        <a:rPr lang="en-US" sz="1600" dirty="0"/>
                        <a:t>4</a:t>
                      </a:r>
                    </a:p>
                  </a:txBody>
                  <a:tcPr/>
                </a:tc>
                <a:tc>
                  <a:txBody>
                    <a:bodyPr/>
                    <a:lstStyle/>
                    <a:p>
                      <a:pPr algn="ctr"/>
                      <a:r>
                        <a:rPr lang="en-US" sz="1600" dirty="0"/>
                        <a:t>5</a:t>
                      </a:r>
                    </a:p>
                  </a:txBody>
                  <a:tcPr/>
                </a:tc>
                <a:extLst>
                  <a:ext uri="{0D108BD9-81ED-4DB2-BD59-A6C34878D82A}">
                    <a16:rowId xmlns:a16="http://schemas.microsoft.com/office/drawing/2014/main" xmlns="" val="3908354748"/>
                  </a:ext>
                </a:extLst>
              </a:tr>
              <a:tr h="447224">
                <a:tc>
                  <a:txBody>
                    <a:bodyPr/>
                    <a:lstStyle/>
                    <a:p>
                      <a:r>
                        <a:rPr lang="en-US" sz="1600" dirty="0"/>
                        <a:t>Improve Operational Safety &amp; security</a:t>
                      </a:r>
                    </a:p>
                  </a:txBody>
                  <a:tcPr/>
                </a:tc>
                <a:tc>
                  <a:txBody>
                    <a:bodyPr/>
                    <a:lstStyle/>
                    <a:p>
                      <a:pPr algn="ctr"/>
                      <a:r>
                        <a:rPr lang="en-US" sz="1600" dirty="0"/>
                        <a:t>2</a:t>
                      </a:r>
                    </a:p>
                  </a:txBody>
                  <a:tcPr/>
                </a:tc>
                <a:tc>
                  <a:txBody>
                    <a:bodyPr/>
                    <a:lstStyle/>
                    <a:p>
                      <a:pPr algn="ctr"/>
                      <a:r>
                        <a:rPr lang="en-US" sz="1600" dirty="0"/>
                        <a:t>2</a:t>
                      </a:r>
                    </a:p>
                  </a:txBody>
                  <a:tcPr/>
                </a:tc>
                <a:tc>
                  <a:txBody>
                    <a:bodyPr/>
                    <a:lstStyle/>
                    <a:p>
                      <a:pPr algn="ctr"/>
                      <a:r>
                        <a:rPr lang="en-US" sz="1600" dirty="0"/>
                        <a:t>2</a:t>
                      </a:r>
                    </a:p>
                  </a:txBody>
                  <a:tcPr/>
                </a:tc>
                <a:extLst>
                  <a:ext uri="{0D108BD9-81ED-4DB2-BD59-A6C34878D82A}">
                    <a16:rowId xmlns:a16="http://schemas.microsoft.com/office/drawing/2014/main" xmlns="" val="2978082330"/>
                  </a:ext>
                </a:extLst>
              </a:tr>
              <a:tr h="362749">
                <a:tc>
                  <a:txBody>
                    <a:bodyPr/>
                    <a:lstStyle/>
                    <a:p>
                      <a:r>
                        <a:rPr lang="en-US" sz="1600" dirty="0"/>
                        <a:t>Restructure and improve performance of secondary mandate</a:t>
                      </a:r>
                    </a:p>
                  </a:txBody>
                  <a:tcPr/>
                </a:tc>
                <a:tc>
                  <a:txBody>
                    <a:bodyPr/>
                    <a:lstStyle/>
                    <a:p>
                      <a:pPr algn="ctr"/>
                      <a:endParaRPr lang="en-US" sz="1600" dirty="0"/>
                    </a:p>
                  </a:txBody>
                  <a:tcPr/>
                </a:tc>
                <a:tc>
                  <a:txBody>
                    <a:bodyPr/>
                    <a:lstStyle/>
                    <a:p>
                      <a:pPr algn="ctr"/>
                      <a:r>
                        <a:rPr lang="en-US" sz="1600" dirty="0"/>
                        <a:t>1</a:t>
                      </a:r>
                    </a:p>
                  </a:txBody>
                  <a:tcPr/>
                </a:tc>
                <a:tc>
                  <a:txBody>
                    <a:bodyPr/>
                    <a:lstStyle/>
                    <a:p>
                      <a:pPr algn="ctr"/>
                      <a:r>
                        <a:rPr lang="en-US" sz="1600" dirty="0"/>
                        <a:t>1</a:t>
                      </a:r>
                    </a:p>
                  </a:txBody>
                  <a:tcPr/>
                </a:tc>
                <a:extLst>
                  <a:ext uri="{0D108BD9-81ED-4DB2-BD59-A6C34878D82A}">
                    <a16:rowId xmlns:a16="http://schemas.microsoft.com/office/drawing/2014/main" xmlns="" val="535430404"/>
                  </a:ext>
                </a:extLst>
              </a:tr>
              <a:tr h="362749">
                <a:tc>
                  <a:txBody>
                    <a:bodyPr/>
                    <a:lstStyle/>
                    <a:p>
                      <a:endParaRPr lang="en-US" sz="1600" dirty="0"/>
                    </a:p>
                  </a:txBody>
                  <a:tcPr>
                    <a:lnB w="38100" cap="flat" cmpd="sng" algn="ctr">
                      <a:solidFill>
                        <a:schemeClr val="tx1"/>
                      </a:solidFill>
                      <a:prstDash val="solid"/>
                      <a:round/>
                      <a:headEnd type="none" w="med" len="med"/>
                      <a:tailEnd type="none" w="med" len="med"/>
                    </a:lnB>
                  </a:tcPr>
                </a:tc>
                <a:tc>
                  <a:txBody>
                    <a:bodyPr/>
                    <a:lstStyle/>
                    <a:p>
                      <a:pPr algn="ctr"/>
                      <a:endParaRPr lang="en-US" sz="1600" dirty="0"/>
                    </a:p>
                  </a:txBody>
                  <a:tcPr>
                    <a:lnB w="38100" cap="flat" cmpd="sng" algn="ctr">
                      <a:solidFill>
                        <a:schemeClr val="tx1"/>
                      </a:solidFill>
                      <a:prstDash val="solid"/>
                      <a:round/>
                      <a:headEnd type="none" w="med" len="med"/>
                      <a:tailEnd type="none" w="med" len="med"/>
                    </a:lnB>
                  </a:tcPr>
                </a:tc>
                <a:tc>
                  <a:txBody>
                    <a:bodyPr/>
                    <a:lstStyle/>
                    <a:p>
                      <a:pPr algn="ctr"/>
                      <a:endParaRPr lang="en-US" sz="1600" dirty="0"/>
                    </a:p>
                  </a:txBody>
                  <a:tcPr>
                    <a:lnB w="38100" cap="flat" cmpd="sng" algn="ctr">
                      <a:solidFill>
                        <a:schemeClr val="tx1"/>
                      </a:solidFill>
                      <a:prstDash val="solid"/>
                      <a:round/>
                      <a:headEnd type="none" w="med" len="med"/>
                      <a:tailEnd type="none" w="med" len="med"/>
                    </a:lnB>
                  </a:tcPr>
                </a:tc>
                <a:tc>
                  <a:txBody>
                    <a:bodyPr/>
                    <a:lstStyle/>
                    <a:p>
                      <a:pPr algn="ctr"/>
                      <a:endParaRPr lang="en-US" sz="1600" dirty="0"/>
                    </a:p>
                  </a:txBody>
                  <a:tcP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03835854"/>
                  </a:ext>
                </a:extLst>
              </a:tr>
              <a:tr h="362749">
                <a:tc>
                  <a:txBody>
                    <a:bodyPr/>
                    <a:lstStyle/>
                    <a:p>
                      <a:r>
                        <a:rPr lang="en-US" sz="1600" dirty="0"/>
                        <a:t>Performance core objectives</a:t>
                      </a:r>
                    </a:p>
                  </a:txBody>
                  <a:tcPr>
                    <a:lnT w="38100" cap="flat" cmpd="sng" algn="ctr">
                      <a:solidFill>
                        <a:schemeClr val="tx1"/>
                      </a:solidFill>
                      <a:prstDash val="solid"/>
                      <a:round/>
                      <a:headEnd type="none" w="med" len="med"/>
                      <a:tailEnd type="none" w="med" len="med"/>
                    </a:lnT>
                  </a:tcPr>
                </a:tc>
                <a:tc>
                  <a:txBody>
                    <a:bodyPr/>
                    <a:lstStyle/>
                    <a:p>
                      <a:pPr algn="ctr"/>
                      <a:r>
                        <a:rPr lang="en-US" sz="1800" dirty="0"/>
                        <a:t>3 </a:t>
                      </a:r>
                      <a:r>
                        <a:rPr lang="en-US" sz="1800" b="1" dirty="0">
                          <a:solidFill>
                            <a:srgbClr val="C00000"/>
                          </a:solidFill>
                        </a:rPr>
                        <a:t>(19%)</a:t>
                      </a:r>
                    </a:p>
                  </a:txBody>
                  <a:tcPr>
                    <a:lnT w="38100" cap="flat" cmpd="sng" algn="ctr">
                      <a:solidFill>
                        <a:schemeClr val="tx1"/>
                      </a:solidFill>
                      <a:prstDash val="solid"/>
                      <a:round/>
                      <a:headEnd type="none" w="med" len="med"/>
                      <a:tailEnd type="none" w="med" len="med"/>
                    </a:lnT>
                  </a:tcPr>
                </a:tc>
                <a:tc>
                  <a:txBody>
                    <a:bodyPr/>
                    <a:lstStyle/>
                    <a:p>
                      <a:pPr algn="ctr"/>
                      <a:r>
                        <a:rPr lang="en-US" sz="1600" dirty="0"/>
                        <a:t>14</a:t>
                      </a:r>
                    </a:p>
                  </a:txBody>
                  <a:tcPr>
                    <a:lnT w="38100" cap="flat" cmpd="sng" algn="ctr">
                      <a:solidFill>
                        <a:schemeClr val="tx1"/>
                      </a:solidFill>
                      <a:prstDash val="solid"/>
                      <a:round/>
                      <a:headEnd type="none" w="med" len="med"/>
                      <a:tailEnd type="none" w="med" len="med"/>
                    </a:lnT>
                  </a:tcPr>
                </a:tc>
                <a:tc>
                  <a:txBody>
                    <a:bodyPr/>
                    <a:lstStyle/>
                    <a:p>
                      <a:pPr algn="ctr"/>
                      <a:r>
                        <a:rPr lang="en-US" sz="1600" dirty="0"/>
                        <a:t>17</a:t>
                      </a: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4251715577"/>
                  </a:ext>
                </a:extLst>
              </a:tr>
            </a:tbl>
          </a:graphicData>
        </a:graphic>
      </p:graphicFrame>
      <p:sp>
        <p:nvSpPr>
          <p:cNvPr id="7" name="Content Placeholder 6">
            <a:extLst>
              <a:ext uri="{FF2B5EF4-FFF2-40B4-BE49-F238E27FC236}">
                <a16:creationId xmlns:a16="http://schemas.microsoft.com/office/drawing/2014/main" xmlns="" id="{040540C4-8B91-6F43-96C8-1EDF28324C02}"/>
              </a:ext>
            </a:extLst>
          </p:cNvPr>
          <p:cNvSpPr>
            <a:spLocks noGrp="1"/>
          </p:cNvSpPr>
          <p:nvPr>
            <p:ph sz="half" idx="2"/>
          </p:nvPr>
        </p:nvSpPr>
        <p:spPr>
          <a:xfrm>
            <a:off x="6217920" y="1261878"/>
            <a:ext cx="3125371" cy="4634829"/>
          </a:xfrm>
        </p:spPr>
        <p:txBody>
          <a:bodyPr/>
          <a:lstStyle/>
          <a:p>
            <a:pPr marL="0" indent="0">
              <a:buNone/>
            </a:pPr>
            <a:r>
              <a:rPr lang="en-US" dirty="0"/>
              <a:t>Partial achievements</a:t>
            </a:r>
          </a:p>
          <a:p>
            <a:r>
              <a:rPr lang="en-US" dirty="0"/>
              <a:t>36 out of 44 new EMUs delivered (Excl. 6 carried over)</a:t>
            </a:r>
          </a:p>
          <a:p>
            <a:r>
              <a:rPr lang="en-US" dirty="0" err="1"/>
              <a:t>Signalling</a:t>
            </a:r>
            <a:r>
              <a:rPr lang="en-US" dirty="0"/>
              <a:t> of Western Cape completed with exception of Central Line that was halted due to Illegal Settlements removal not completed. </a:t>
            </a:r>
          </a:p>
          <a:p>
            <a:endParaRPr lang="en-US" dirty="0"/>
          </a:p>
          <a:p>
            <a:pPr marL="0" indent="0">
              <a:buNone/>
            </a:pPr>
            <a:r>
              <a:rPr lang="en-US" dirty="0"/>
              <a:t>Notes: </a:t>
            </a:r>
          </a:p>
          <a:p>
            <a:pPr marL="0" indent="0">
              <a:buNone/>
            </a:pPr>
            <a:r>
              <a:rPr lang="en-US" sz="1800" dirty="0"/>
              <a:t>Completion of other corridors were not part of the compact. </a:t>
            </a:r>
          </a:p>
          <a:p>
            <a:pPr marL="0" indent="0">
              <a:buNone/>
            </a:pPr>
            <a:endParaRPr lang="en-US" dirty="0"/>
          </a:p>
          <a:p>
            <a:pPr marL="0" indent="0">
              <a:buNone/>
            </a:pPr>
            <a:endParaRPr lang="en-US" sz="1600" dirty="0"/>
          </a:p>
          <a:p>
            <a:endParaRPr lang="en-US" sz="1400" dirty="0"/>
          </a:p>
          <a:p>
            <a:endParaRPr lang="en-US" sz="1400" dirty="0"/>
          </a:p>
          <a:p>
            <a:pPr marL="0" indent="0">
              <a:buNone/>
            </a:pPr>
            <a:endParaRPr lang="en-US" sz="1400" dirty="0"/>
          </a:p>
          <a:p>
            <a:endParaRPr lang="en-US" sz="1400" dirty="0"/>
          </a:p>
          <a:p>
            <a:endParaRPr lang="en-US" sz="1400" dirty="0"/>
          </a:p>
          <a:p>
            <a:pPr marL="0" indent="0">
              <a:buNone/>
            </a:pPr>
            <a:endParaRPr lang="en-US" dirty="0"/>
          </a:p>
          <a:p>
            <a:pPr lvl="1"/>
            <a:endParaRPr lang="en-US" dirty="0"/>
          </a:p>
        </p:txBody>
      </p:sp>
      <p:sp>
        <p:nvSpPr>
          <p:cNvPr id="4" name="Slide Number Placeholder 3">
            <a:extLst>
              <a:ext uri="{FF2B5EF4-FFF2-40B4-BE49-F238E27FC236}">
                <a16:creationId xmlns:a16="http://schemas.microsoft.com/office/drawing/2014/main" xmlns="" id="{C3C7F240-B878-8346-9A82-8D15E7C20073}"/>
              </a:ext>
            </a:extLst>
          </p:cNvPr>
          <p:cNvSpPr>
            <a:spLocks noGrp="1"/>
          </p:cNvSpPr>
          <p:nvPr>
            <p:ph type="sldNum" sz="quarter" idx="12"/>
          </p:nvPr>
        </p:nvSpPr>
        <p:spPr/>
        <p:txBody>
          <a:bodyPr/>
          <a:lstStyle/>
          <a:p>
            <a:pPr>
              <a:defRPr/>
            </a:pPr>
            <a:fld id="{49C63827-2A32-4843-ACE4-83FD88C80868}" type="slidenum">
              <a:rPr lang="en-US" smtClean="0"/>
              <a:pPr>
                <a:defRPr/>
              </a:pPr>
              <a:t>7</a:t>
            </a:fld>
            <a:endParaRPr lang="en-US" dirty="0"/>
          </a:p>
        </p:txBody>
      </p:sp>
    </p:spTree>
    <p:extLst>
      <p:ext uri="{BB962C8B-B14F-4D97-AF65-F5344CB8AC3E}">
        <p14:creationId xmlns:p14="http://schemas.microsoft.com/office/powerpoint/2010/main" xmlns="" val="2950537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69CD-DA5C-0884-2A0A-B7B9900C8FB6}"/>
              </a:ext>
            </a:extLst>
          </p:cNvPr>
          <p:cNvSpPr>
            <a:spLocks noGrp="1"/>
          </p:cNvSpPr>
          <p:nvPr>
            <p:ph type="title"/>
          </p:nvPr>
        </p:nvSpPr>
        <p:spPr/>
        <p:txBody>
          <a:bodyPr/>
          <a:lstStyle/>
          <a:p>
            <a:r>
              <a:rPr lang="en-US" dirty="0"/>
              <a:t>Post year-end achievements &amp; progress: 2021/22</a:t>
            </a:r>
          </a:p>
        </p:txBody>
      </p:sp>
      <p:sp>
        <p:nvSpPr>
          <p:cNvPr id="3" name="Content Placeholder 2">
            <a:extLst>
              <a:ext uri="{FF2B5EF4-FFF2-40B4-BE49-F238E27FC236}">
                <a16:creationId xmlns:a16="http://schemas.microsoft.com/office/drawing/2014/main" xmlns="" id="{46161B6F-BB91-C703-912A-0CF5A7F46FB8}"/>
              </a:ext>
            </a:extLst>
          </p:cNvPr>
          <p:cNvSpPr>
            <a:spLocks noGrp="1"/>
          </p:cNvSpPr>
          <p:nvPr>
            <p:ph sz="half" idx="1"/>
          </p:nvPr>
        </p:nvSpPr>
        <p:spPr/>
        <p:txBody>
          <a:bodyPr/>
          <a:lstStyle/>
          <a:p>
            <a:pPr>
              <a:lnSpc>
                <a:spcPct val="100000"/>
              </a:lnSpc>
              <a:spcAft>
                <a:spcPts val="600"/>
              </a:spcAft>
            </a:pPr>
            <a:r>
              <a:rPr lang="en-US" dirty="0"/>
              <a:t>Fencing for 6 depots with concrete walling with high technology in progress with completion by end of 2022/23. Contracts commenced March 2022.</a:t>
            </a:r>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a:p>
            <a:pPr>
              <a:lnSpc>
                <a:spcPct val="100000"/>
              </a:lnSpc>
              <a:spcAft>
                <a:spcPts val="600"/>
              </a:spcAft>
            </a:pPr>
            <a:endParaRPr lang="en-US" dirty="0"/>
          </a:p>
        </p:txBody>
      </p:sp>
      <p:sp>
        <p:nvSpPr>
          <p:cNvPr id="4" name="Slide Number Placeholder 3">
            <a:extLst>
              <a:ext uri="{FF2B5EF4-FFF2-40B4-BE49-F238E27FC236}">
                <a16:creationId xmlns:a16="http://schemas.microsoft.com/office/drawing/2014/main" xmlns="" id="{0C2568D0-EEA8-E87B-11B4-4D39049D18E8}"/>
              </a:ext>
            </a:extLst>
          </p:cNvPr>
          <p:cNvSpPr>
            <a:spLocks noGrp="1"/>
          </p:cNvSpPr>
          <p:nvPr>
            <p:ph type="sldNum" sz="quarter" idx="12"/>
          </p:nvPr>
        </p:nvSpPr>
        <p:spPr/>
        <p:txBody>
          <a:bodyPr/>
          <a:lstStyle/>
          <a:p>
            <a:pPr>
              <a:defRPr/>
            </a:pPr>
            <a:fld id="{49C63827-2A32-4843-ACE4-83FD88C80868}" type="slidenum">
              <a:rPr lang="en-US" smtClean="0"/>
              <a:pPr>
                <a:defRPr/>
              </a:pPr>
              <a:t>8</a:t>
            </a:fld>
            <a:endParaRPr lang="en-US" dirty="0"/>
          </a:p>
        </p:txBody>
      </p:sp>
      <p:grpSp>
        <p:nvGrpSpPr>
          <p:cNvPr id="20" name="Group 19">
            <a:extLst>
              <a:ext uri="{FF2B5EF4-FFF2-40B4-BE49-F238E27FC236}">
                <a16:creationId xmlns:a16="http://schemas.microsoft.com/office/drawing/2014/main" xmlns="" id="{1E6C3058-DA71-84E6-340D-19262BD28F9A}"/>
              </a:ext>
            </a:extLst>
          </p:cNvPr>
          <p:cNvGrpSpPr/>
          <p:nvPr/>
        </p:nvGrpSpPr>
        <p:grpSpPr>
          <a:xfrm>
            <a:off x="7229401" y="1093804"/>
            <a:ext cx="1995562" cy="2624250"/>
            <a:chOff x="7229401" y="1892102"/>
            <a:chExt cx="1995562" cy="2624250"/>
          </a:xfrm>
        </p:grpSpPr>
        <p:pic>
          <p:nvPicPr>
            <p:cNvPr id="17" name="Picture 16">
              <a:extLst>
                <a:ext uri="{FF2B5EF4-FFF2-40B4-BE49-F238E27FC236}">
                  <a16:creationId xmlns:a16="http://schemas.microsoft.com/office/drawing/2014/main" xmlns="" id="{42152158-2B98-99E6-6649-A1166652044E}"/>
                </a:ext>
              </a:extLst>
            </p:cNvPr>
            <p:cNvPicPr>
              <a:picLocks noChangeAspect="1"/>
            </p:cNvPicPr>
            <p:nvPr/>
          </p:nvPicPr>
          <p:blipFill>
            <a:blip r:embed="rId2"/>
            <a:stretch>
              <a:fillRect/>
            </a:stretch>
          </p:blipFill>
          <p:spPr>
            <a:xfrm>
              <a:off x="7229401" y="2190815"/>
              <a:ext cx="1995562" cy="2325537"/>
            </a:xfrm>
            <a:prstGeom prst="rect">
              <a:avLst/>
            </a:prstGeom>
          </p:spPr>
        </p:pic>
        <p:sp>
          <p:nvSpPr>
            <p:cNvPr id="18" name="TextBox 17">
              <a:extLst>
                <a:ext uri="{FF2B5EF4-FFF2-40B4-BE49-F238E27FC236}">
                  <a16:creationId xmlns:a16="http://schemas.microsoft.com/office/drawing/2014/main" xmlns="" id="{BBA46EE7-2FAF-5742-2738-95C5EE86854D}"/>
                </a:ext>
              </a:extLst>
            </p:cNvPr>
            <p:cNvSpPr txBox="1"/>
            <p:nvPr/>
          </p:nvSpPr>
          <p:spPr>
            <a:xfrm>
              <a:off x="7229401" y="1892102"/>
              <a:ext cx="1995562" cy="261610"/>
            </a:xfrm>
            <a:prstGeom prst="rect">
              <a:avLst/>
            </a:prstGeom>
            <a:noFill/>
          </p:spPr>
          <p:txBody>
            <a:bodyPr wrap="square" rtlCol="0">
              <a:spAutoFit/>
            </a:bodyPr>
            <a:lstStyle/>
            <a:p>
              <a:r>
                <a:rPr lang="en-US" sz="1100" b="1" dirty="0"/>
                <a:t>Paarden Eiland </a:t>
              </a:r>
            </a:p>
          </p:txBody>
        </p:sp>
      </p:grpSp>
      <p:sp>
        <p:nvSpPr>
          <p:cNvPr id="23" name="TextBox 22">
            <a:extLst>
              <a:ext uri="{FF2B5EF4-FFF2-40B4-BE49-F238E27FC236}">
                <a16:creationId xmlns:a16="http://schemas.microsoft.com/office/drawing/2014/main" xmlns="" id="{870BACF4-3FA6-ACA4-C168-29E055CD2B19}"/>
              </a:ext>
            </a:extLst>
          </p:cNvPr>
          <p:cNvSpPr txBox="1"/>
          <p:nvPr/>
        </p:nvSpPr>
        <p:spPr>
          <a:xfrm>
            <a:off x="4900025" y="3817254"/>
            <a:ext cx="1987199" cy="261610"/>
          </a:xfrm>
          <a:prstGeom prst="rect">
            <a:avLst/>
          </a:prstGeom>
          <a:noFill/>
        </p:spPr>
        <p:txBody>
          <a:bodyPr wrap="square" rtlCol="0">
            <a:spAutoFit/>
          </a:bodyPr>
          <a:lstStyle/>
          <a:p>
            <a:r>
              <a:rPr lang="en-US" sz="1100" b="1" dirty="0"/>
              <a:t>Salt River</a:t>
            </a:r>
          </a:p>
        </p:txBody>
      </p:sp>
      <p:pic>
        <p:nvPicPr>
          <p:cNvPr id="8" name="Picture 7">
            <a:extLst>
              <a:ext uri="{FF2B5EF4-FFF2-40B4-BE49-F238E27FC236}">
                <a16:creationId xmlns:a16="http://schemas.microsoft.com/office/drawing/2014/main" xmlns="" id="{2B9D4EC2-52CC-2A22-3422-A691AB5D1F5A}"/>
              </a:ext>
            </a:extLst>
          </p:cNvPr>
          <p:cNvPicPr>
            <a:picLocks noChangeAspect="1"/>
          </p:cNvPicPr>
          <p:nvPr/>
        </p:nvPicPr>
        <p:blipFill>
          <a:blip r:embed="rId3"/>
          <a:stretch>
            <a:fillRect/>
          </a:stretch>
        </p:blipFill>
        <p:spPr>
          <a:xfrm>
            <a:off x="276078" y="2771498"/>
            <a:ext cx="2006600" cy="2755900"/>
          </a:xfrm>
          <a:prstGeom prst="rect">
            <a:avLst/>
          </a:prstGeom>
        </p:spPr>
      </p:pic>
      <p:pic>
        <p:nvPicPr>
          <p:cNvPr id="19" name="Picture 18">
            <a:extLst>
              <a:ext uri="{FF2B5EF4-FFF2-40B4-BE49-F238E27FC236}">
                <a16:creationId xmlns:a16="http://schemas.microsoft.com/office/drawing/2014/main" xmlns="" id="{4AE6388E-8246-ADDC-BA55-9F871B9EA7A3}"/>
              </a:ext>
            </a:extLst>
          </p:cNvPr>
          <p:cNvPicPr>
            <a:picLocks noChangeAspect="1"/>
          </p:cNvPicPr>
          <p:nvPr/>
        </p:nvPicPr>
        <p:blipFill>
          <a:blip r:embed="rId4"/>
          <a:stretch>
            <a:fillRect/>
          </a:stretch>
        </p:blipFill>
        <p:spPr>
          <a:xfrm>
            <a:off x="2584217" y="2771498"/>
            <a:ext cx="2070100" cy="2743200"/>
          </a:xfrm>
          <a:prstGeom prst="rect">
            <a:avLst/>
          </a:prstGeom>
        </p:spPr>
      </p:pic>
      <p:pic>
        <p:nvPicPr>
          <p:cNvPr id="25" name="Picture 24">
            <a:extLst>
              <a:ext uri="{FF2B5EF4-FFF2-40B4-BE49-F238E27FC236}">
                <a16:creationId xmlns:a16="http://schemas.microsoft.com/office/drawing/2014/main" xmlns="" id="{C308DA88-81EF-341E-BE37-E64CCBBBB679}"/>
              </a:ext>
            </a:extLst>
          </p:cNvPr>
          <p:cNvPicPr>
            <a:picLocks noChangeAspect="1"/>
          </p:cNvPicPr>
          <p:nvPr/>
        </p:nvPicPr>
        <p:blipFill>
          <a:blip r:embed="rId5"/>
          <a:stretch>
            <a:fillRect/>
          </a:stretch>
        </p:blipFill>
        <p:spPr>
          <a:xfrm>
            <a:off x="4831714" y="1047771"/>
            <a:ext cx="2184400" cy="2743200"/>
          </a:xfrm>
          <a:prstGeom prst="rect">
            <a:avLst/>
          </a:prstGeom>
        </p:spPr>
      </p:pic>
      <p:pic>
        <p:nvPicPr>
          <p:cNvPr id="27" name="Picture 26">
            <a:extLst>
              <a:ext uri="{FF2B5EF4-FFF2-40B4-BE49-F238E27FC236}">
                <a16:creationId xmlns:a16="http://schemas.microsoft.com/office/drawing/2014/main" xmlns="" id="{5572B624-F225-AE4C-3FB9-13224E1A0399}"/>
              </a:ext>
            </a:extLst>
          </p:cNvPr>
          <p:cNvPicPr>
            <a:picLocks noChangeAspect="1"/>
          </p:cNvPicPr>
          <p:nvPr/>
        </p:nvPicPr>
        <p:blipFill>
          <a:blip r:embed="rId6"/>
          <a:stretch>
            <a:fillRect/>
          </a:stretch>
        </p:blipFill>
        <p:spPr>
          <a:xfrm>
            <a:off x="7193511" y="3739548"/>
            <a:ext cx="2006600" cy="2844800"/>
          </a:xfrm>
          <a:prstGeom prst="rect">
            <a:avLst/>
          </a:prstGeom>
        </p:spPr>
      </p:pic>
      <p:pic>
        <p:nvPicPr>
          <p:cNvPr id="5" name="Picture 4">
            <a:extLst>
              <a:ext uri="{FF2B5EF4-FFF2-40B4-BE49-F238E27FC236}">
                <a16:creationId xmlns:a16="http://schemas.microsoft.com/office/drawing/2014/main" xmlns="" id="{74827ED3-A235-6A7C-E8B7-74366666080C}"/>
              </a:ext>
            </a:extLst>
          </p:cNvPr>
          <p:cNvPicPr>
            <a:picLocks noChangeAspect="1"/>
          </p:cNvPicPr>
          <p:nvPr/>
        </p:nvPicPr>
        <p:blipFill>
          <a:blip r:embed="rId7"/>
          <a:stretch>
            <a:fillRect/>
          </a:stretch>
        </p:blipFill>
        <p:spPr>
          <a:xfrm>
            <a:off x="4901161" y="4044348"/>
            <a:ext cx="2070100" cy="2540000"/>
          </a:xfrm>
          <a:prstGeom prst="rect">
            <a:avLst/>
          </a:prstGeom>
        </p:spPr>
      </p:pic>
    </p:spTree>
    <p:extLst>
      <p:ext uri="{BB962C8B-B14F-4D97-AF65-F5344CB8AC3E}">
        <p14:creationId xmlns:p14="http://schemas.microsoft.com/office/powerpoint/2010/main" xmlns="" val="1952789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6B69CD-DA5C-0884-2A0A-B7B9900C8FB6}"/>
              </a:ext>
            </a:extLst>
          </p:cNvPr>
          <p:cNvSpPr>
            <a:spLocks noGrp="1"/>
          </p:cNvSpPr>
          <p:nvPr>
            <p:ph type="title"/>
          </p:nvPr>
        </p:nvSpPr>
        <p:spPr/>
        <p:txBody>
          <a:bodyPr/>
          <a:lstStyle/>
          <a:p>
            <a:r>
              <a:rPr lang="en-US" dirty="0"/>
              <a:t>Post year-end achievements: 2021/22</a:t>
            </a:r>
          </a:p>
        </p:txBody>
      </p:sp>
      <p:sp>
        <p:nvSpPr>
          <p:cNvPr id="3" name="Content Placeholder 2">
            <a:extLst>
              <a:ext uri="{FF2B5EF4-FFF2-40B4-BE49-F238E27FC236}">
                <a16:creationId xmlns:a16="http://schemas.microsoft.com/office/drawing/2014/main" xmlns="" id="{46161B6F-BB91-C703-912A-0CF5A7F46FB8}"/>
              </a:ext>
            </a:extLst>
          </p:cNvPr>
          <p:cNvSpPr>
            <a:spLocks noGrp="1"/>
          </p:cNvSpPr>
          <p:nvPr>
            <p:ph idx="1"/>
          </p:nvPr>
        </p:nvSpPr>
        <p:spPr/>
        <p:txBody>
          <a:bodyPr/>
          <a:lstStyle/>
          <a:p>
            <a:pPr>
              <a:lnSpc>
                <a:spcPct val="100000"/>
              </a:lnSpc>
              <a:spcAft>
                <a:spcPts val="600"/>
              </a:spcAft>
            </a:pPr>
            <a:r>
              <a:rPr lang="en-US" dirty="0"/>
              <a:t>General Overhaul programme endorsed by Shareholder - contracts concluded June 2022. </a:t>
            </a:r>
          </a:p>
          <a:p>
            <a:pPr lvl="1">
              <a:lnSpc>
                <a:spcPct val="100000"/>
              </a:lnSpc>
              <a:spcAft>
                <a:spcPts val="600"/>
              </a:spcAft>
            </a:pPr>
            <a:r>
              <a:rPr lang="en-US" sz="2000" dirty="0"/>
              <a:t>Trains from programme will be in PRASA blue</a:t>
            </a:r>
          </a:p>
          <a:p>
            <a:pPr lvl="1">
              <a:lnSpc>
                <a:spcPct val="100000"/>
              </a:lnSpc>
              <a:spcAft>
                <a:spcPts val="600"/>
              </a:spcAft>
            </a:pPr>
            <a:r>
              <a:rPr lang="en-US" sz="2000" dirty="0"/>
              <a:t>2000 potential jobs. </a:t>
            </a:r>
          </a:p>
          <a:p>
            <a:pPr lvl="1">
              <a:lnSpc>
                <a:spcPct val="100000"/>
              </a:lnSpc>
              <a:spcAft>
                <a:spcPts val="600"/>
              </a:spcAft>
            </a:pPr>
            <a:r>
              <a:rPr lang="en-US" sz="2000" dirty="0"/>
              <a:t>Work accelerated to meet targets for 2022/23 on Metrorail coaches</a:t>
            </a:r>
          </a:p>
          <a:p>
            <a:pPr>
              <a:lnSpc>
                <a:spcPct val="100000"/>
              </a:lnSpc>
              <a:spcAft>
                <a:spcPts val="600"/>
              </a:spcAft>
            </a:pPr>
            <a:r>
              <a:rPr lang="en-US" dirty="0"/>
              <a:t>Fencing and walling of high-risk infrastructure in </a:t>
            </a:r>
            <a:r>
              <a:rPr lang="en-US" dirty="0" err="1"/>
              <a:t>Mabopane</a:t>
            </a:r>
            <a:endParaRPr lang="en-US" dirty="0"/>
          </a:p>
        </p:txBody>
      </p:sp>
      <p:sp>
        <p:nvSpPr>
          <p:cNvPr id="4" name="Slide Number Placeholder 3">
            <a:extLst>
              <a:ext uri="{FF2B5EF4-FFF2-40B4-BE49-F238E27FC236}">
                <a16:creationId xmlns:a16="http://schemas.microsoft.com/office/drawing/2014/main" xmlns="" id="{0C2568D0-EEA8-E87B-11B4-4D39049D18E8}"/>
              </a:ext>
            </a:extLst>
          </p:cNvPr>
          <p:cNvSpPr>
            <a:spLocks noGrp="1"/>
          </p:cNvSpPr>
          <p:nvPr>
            <p:ph type="sldNum" sz="quarter" idx="12"/>
          </p:nvPr>
        </p:nvSpPr>
        <p:spPr/>
        <p:txBody>
          <a:bodyPr/>
          <a:lstStyle/>
          <a:p>
            <a:pPr>
              <a:defRPr/>
            </a:pPr>
            <a:fld id="{49C63827-2A32-4843-ACE4-83FD88C80868}" type="slidenum">
              <a:rPr lang="en-US" smtClean="0"/>
              <a:pPr>
                <a:defRPr/>
              </a:pPr>
              <a:t>9</a:t>
            </a:fld>
            <a:endParaRPr lang="en-US" dirty="0"/>
          </a:p>
        </p:txBody>
      </p:sp>
      <p:sp>
        <p:nvSpPr>
          <p:cNvPr id="11" name="TextBox 10">
            <a:extLst>
              <a:ext uri="{FF2B5EF4-FFF2-40B4-BE49-F238E27FC236}">
                <a16:creationId xmlns:a16="http://schemas.microsoft.com/office/drawing/2014/main" xmlns="" id="{0C7AEA42-C1F3-7AF1-9D57-C7D6D9E2CA0B}"/>
              </a:ext>
            </a:extLst>
          </p:cNvPr>
          <p:cNvSpPr txBox="1"/>
          <p:nvPr/>
        </p:nvSpPr>
        <p:spPr>
          <a:xfrm>
            <a:off x="375138" y="3338604"/>
            <a:ext cx="1987199" cy="261610"/>
          </a:xfrm>
          <a:prstGeom prst="rect">
            <a:avLst/>
          </a:prstGeom>
          <a:noFill/>
        </p:spPr>
        <p:txBody>
          <a:bodyPr wrap="square" rtlCol="0">
            <a:spAutoFit/>
          </a:bodyPr>
          <a:lstStyle/>
          <a:p>
            <a:r>
              <a:rPr lang="en-US" sz="1100" b="1" dirty="0" err="1"/>
              <a:t>Mabopane</a:t>
            </a:r>
            <a:r>
              <a:rPr lang="en-US" sz="1100" b="1" dirty="0"/>
              <a:t> – Prototype Wall</a:t>
            </a:r>
          </a:p>
        </p:txBody>
      </p:sp>
      <p:sp>
        <p:nvSpPr>
          <p:cNvPr id="16" name="TextBox 15">
            <a:extLst>
              <a:ext uri="{FF2B5EF4-FFF2-40B4-BE49-F238E27FC236}">
                <a16:creationId xmlns:a16="http://schemas.microsoft.com/office/drawing/2014/main" xmlns="" id="{0AE551FE-6F6F-3E6A-2A55-FDC709DC1B08}"/>
              </a:ext>
            </a:extLst>
          </p:cNvPr>
          <p:cNvSpPr txBox="1"/>
          <p:nvPr/>
        </p:nvSpPr>
        <p:spPr>
          <a:xfrm>
            <a:off x="3615220" y="4054389"/>
            <a:ext cx="2882900" cy="430887"/>
          </a:xfrm>
          <a:prstGeom prst="rect">
            <a:avLst/>
          </a:prstGeom>
          <a:noFill/>
        </p:spPr>
        <p:txBody>
          <a:bodyPr wrap="square" rtlCol="0">
            <a:spAutoFit/>
          </a:bodyPr>
          <a:lstStyle/>
          <a:p>
            <a:pPr algn="r"/>
            <a:r>
              <a:rPr lang="en-US" sz="1100" b="1" dirty="0"/>
              <a:t>Military grade fencing – Hercules. </a:t>
            </a:r>
          </a:p>
          <a:p>
            <a:pPr algn="r"/>
            <a:r>
              <a:rPr lang="en-US" sz="1100" b="1" dirty="0"/>
              <a:t>Signal Room – below and Substation - right</a:t>
            </a:r>
          </a:p>
        </p:txBody>
      </p:sp>
      <p:pic>
        <p:nvPicPr>
          <p:cNvPr id="5" name="Picture 4">
            <a:extLst>
              <a:ext uri="{FF2B5EF4-FFF2-40B4-BE49-F238E27FC236}">
                <a16:creationId xmlns:a16="http://schemas.microsoft.com/office/drawing/2014/main" xmlns="" id="{C7BCC03B-8BAD-F548-9B3C-C6783A3D5845}"/>
              </a:ext>
            </a:extLst>
          </p:cNvPr>
          <p:cNvPicPr>
            <a:picLocks noChangeAspect="1"/>
          </p:cNvPicPr>
          <p:nvPr/>
        </p:nvPicPr>
        <p:blipFill>
          <a:blip r:embed="rId2"/>
          <a:stretch>
            <a:fillRect/>
          </a:stretch>
        </p:blipFill>
        <p:spPr>
          <a:xfrm>
            <a:off x="272950" y="3673509"/>
            <a:ext cx="2895600" cy="2667000"/>
          </a:xfrm>
          <a:prstGeom prst="rect">
            <a:avLst/>
          </a:prstGeom>
        </p:spPr>
      </p:pic>
      <p:pic>
        <p:nvPicPr>
          <p:cNvPr id="6" name="Picture 5">
            <a:extLst>
              <a:ext uri="{FF2B5EF4-FFF2-40B4-BE49-F238E27FC236}">
                <a16:creationId xmlns:a16="http://schemas.microsoft.com/office/drawing/2014/main" xmlns="" id="{BC19ABD8-1268-FA24-F618-A3A481A136E2}"/>
              </a:ext>
            </a:extLst>
          </p:cNvPr>
          <p:cNvPicPr>
            <a:picLocks noChangeAspect="1"/>
          </p:cNvPicPr>
          <p:nvPr/>
        </p:nvPicPr>
        <p:blipFill>
          <a:blip r:embed="rId3"/>
          <a:stretch>
            <a:fillRect/>
          </a:stretch>
        </p:blipFill>
        <p:spPr>
          <a:xfrm>
            <a:off x="3270352" y="4610187"/>
            <a:ext cx="3467100" cy="1714500"/>
          </a:xfrm>
          <a:prstGeom prst="rect">
            <a:avLst/>
          </a:prstGeom>
        </p:spPr>
      </p:pic>
      <p:pic>
        <p:nvPicPr>
          <p:cNvPr id="7" name="Picture 6">
            <a:extLst>
              <a:ext uri="{FF2B5EF4-FFF2-40B4-BE49-F238E27FC236}">
                <a16:creationId xmlns:a16="http://schemas.microsoft.com/office/drawing/2014/main" xmlns="" id="{93259634-452A-B8DB-A83C-70BF51774FBB}"/>
              </a:ext>
            </a:extLst>
          </p:cNvPr>
          <p:cNvPicPr>
            <a:picLocks noChangeAspect="1"/>
          </p:cNvPicPr>
          <p:nvPr/>
        </p:nvPicPr>
        <p:blipFill>
          <a:blip r:embed="rId4"/>
          <a:stretch>
            <a:fillRect/>
          </a:stretch>
        </p:blipFill>
        <p:spPr>
          <a:xfrm>
            <a:off x="6877230" y="3338604"/>
            <a:ext cx="2235200" cy="2984500"/>
          </a:xfrm>
          <a:prstGeom prst="rect">
            <a:avLst/>
          </a:prstGeom>
        </p:spPr>
      </p:pic>
    </p:spTree>
    <p:extLst>
      <p:ext uri="{BB962C8B-B14F-4D97-AF65-F5344CB8AC3E}">
        <p14:creationId xmlns:p14="http://schemas.microsoft.com/office/powerpoint/2010/main" xmlns="" val="30464754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5" id="{2C5B6601-089A-C347-BE7B-D35A5FFB1BCF}" vid="{49DE05E4-BD26-DF47-BCFE-1E03852C6B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E5B82A6FB3B84DBE5290103CB3A2DF" ma:contentTypeVersion="14" ma:contentTypeDescription="Create a new document." ma:contentTypeScope="" ma:versionID="348c67fa30febe2d917fd8d6e9d5a83c">
  <xsd:schema xmlns:xsd="http://www.w3.org/2001/XMLSchema" xmlns:xs="http://www.w3.org/2001/XMLSchema" xmlns:p="http://schemas.microsoft.com/office/2006/metadata/properties" xmlns:ns3="a340b92f-2665-42cd-bbcc-ce1d3f006b44" xmlns:ns4="876a8cf3-e358-4f48-90c1-e121ffdec7a1" targetNamespace="http://schemas.microsoft.com/office/2006/metadata/properties" ma:root="true" ma:fieldsID="0ddc1494ca9320c26d560cf85c675934" ns3:_="" ns4:_="">
    <xsd:import namespace="a340b92f-2665-42cd-bbcc-ce1d3f006b44"/>
    <xsd:import namespace="876a8cf3-e358-4f48-90c1-e121ffdec7a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b92f-2665-42cd-bbcc-ce1d3f006b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6a8cf3-e358-4f48-90c1-e121ffdec7a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C56F34-5350-4C6E-AF21-FAC16A615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b92f-2665-42cd-bbcc-ce1d3f006b44"/>
    <ds:schemaRef ds:uri="876a8cf3-e358-4f48-90c1-e121ffdec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AC78F0-99DE-45F6-B477-F5386671FB72}">
  <ds:schemaRefs>
    <ds:schemaRef ds:uri="http://schemas.microsoft.com/sharepoint/v3/contenttype/forms"/>
  </ds:schemaRefs>
</ds:datastoreItem>
</file>

<file path=customXml/itemProps3.xml><?xml version="1.0" encoding="utf-8"?>
<ds:datastoreItem xmlns:ds="http://schemas.openxmlformats.org/officeDocument/2006/customXml" ds:itemID="{D64825EA-A3B4-47EB-AF4E-7A7869CBC57A}">
  <ds:schemaRefs>
    <ds:schemaRef ds:uri="http://purl.org/dc/elements/1.1/"/>
    <ds:schemaRef ds:uri="http://www.w3.org/XML/1998/namespace"/>
    <ds:schemaRef ds:uri="http://schemas.microsoft.com/office/2006/documentManagement/types"/>
    <ds:schemaRef ds:uri="http://purl.org/dc/terms/"/>
    <ds:schemaRef ds:uri="http://purl.org/dc/dcmitype/"/>
    <ds:schemaRef ds:uri="a340b92f-2665-42cd-bbcc-ce1d3f006b44"/>
    <ds:schemaRef ds:uri="http://schemas.microsoft.com/office/infopath/2007/PartnerControls"/>
    <ds:schemaRef ds:uri="http://schemas.openxmlformats.org/package/2006/metadata/core-properties"/>
    <ds:schemaRef ds:uri="876a8cf3-e358-4f48-90c1-e121ffdec7a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1076</TotalTime>
  <Words>1243</Words>
  <Application>Microsoft Office PowerPoint</Application>
  <PresentationFormat>A4 Paper (210x297 mm)</PresentationFormat>
  <Paragraphs>256</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Slide 1</vt:lpstr>
      <vt:lpstr>Table of Contents</vt:lpstr>
      <vt:lpstr>2021/22 a year of continued improvement</vt:lpstr>
      <vt:lpstr>Annual Performance: 2021/22 Achievements</vt:lpstr>
      <vt:lpstr>Annual Performance: 2021/22 Achievements</vt:lpstr>
      <vt:lpstr>Annual Performance: 2021/22 Achievements</vt:lpstr>
      <vt:lpstr>Status of performance per pre-determined objective: 2021/22</vt:lpstr>
      <vt:lpstr>Post year-end achievements &amp; progress: 2021/22</vt:lpstr>
      <vt:lpstr>Post year-end achievements: 2021/22</vt:lpstr>
      <vt:lpstr>Post year-end achievements: 2021/22</vt:lpstr>
      <vt:lpstr>Post year-end achievements: 2021/22</vt:lpstr>
      <vt:lpstr>Post year-end achievements: 2021/22</vt:lpstr>
      <vt:lpstr>Post year-end achievements: 2021/22</vt:lpstr>
      <vt:lpstr>Post year-end achievements: 2021/22</vt:lpstr>
      <vt:lpstr>Station progress: Western Cape</vt:lpstr>
      <vt:lpstr>Station progress: Gauteng</vt:lpstr>
      <vt:lpstr>Slide 17</vt:lpstr>
      <vt:lpstr>2021/2022 Financial Year at Glance</vt:lpstr>
      <vt:lpstr>Slide 19</vt:lpstr>
      <vt:lpstr>Audit Opinion</vt:lpstr>
      <vt:lpstr>Slide 21</vt:lpstr>
      <vt:lpstr>Salient Financial Position</vt:lpstr>
      <vt:lpstr>Revenue</vt:lpstr>
      <vt:lpstr>Expenditure</vt:lpstr>
      <vt:lpstr>Balance Sheet</vt:lpstr>
      <vt:lpstr>Improvement in Internal Controls and Processes</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Anna-Marie Lubbe</dc:creator>
  <cp:lastModifiedBy>USER</cp:lastModifiedBy>
  <cp:revision>10</cp:revision>
  <dcterms:created xsi:type="dcterms:W3CDTF">2022-03-23T13:35:37Z</dcterms:created>
  <dcterms:modified xsi:type="dcterms:W3CDTF">2022-10-19T08:39:10Z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0x01010029E5B82A6FB3B84DBE5290103CB3A2DF</vt:lpwstr>
  </property>
</Properties>
</file>