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 id="2147484047" r:id="rId5"/>
    <p:sldMasterId id="2147484097" r:id="rId6"/>
    <p:sldMasterId id="2147484110" r:id="rId7"/>
  </p:sldMasterIdLst>
  <p:notesMasterIdLst>
    <p:notesMasterId r:id="rId41"/>
  </p:notesMasterIdLst>
  <p:handoutMasterIdLst>
    <p:handoutMasterId r:id="rId42"/>
  </p:handoutMasterIdLst>
  <p:sldIdLst>
    <p:sldId id="335" r:id="rId8"/>
    <p:sldId id="3368" r:id="rId9"/>
    <p:sldId id="261" r:id="rId10"/>
    <p:sldId id="3323" r:id="rId11"/>
    <p:sldId id="4152" r:id="rId12"/>
    <p:sldId id="3317" r:id="rId13"/>
    <p:sldId id="3320" r:id="rId14"/>
    <p:sldId id="3319" r:id="rId15"/>
    <p:sldId id="4165" r:id="rId16"/>
    <p:sldId id="4166" r:id="rId17"/>
    <p:sldId id="4184" r:id="rId18"/>
    <p:sldId id="4168" r:id="rId19"/>
    <p:sldId id="4170" r:id="rId20"/>
    <p:sldId id="4171" r:id="rId21"/>
    <p:sldId id="4173" r:id="rId22"/>
    <p:sldId id="4175" r:id="rId23"/>
    <p:sldId id="4192" r:id="rId24"/>
    <p:sldId id="4176" r:id="rId25"/>
    <p:sldId id="3337" r:id="rId26"/>
    <p:sldId id="4190" r:id="rId27"/>
    <p:sldId id="4185" r:id="rId28"/>
    <p:sldId id="4186" r:id="rId29"/>
    <p:sldId id="4131" r:id="rId30"/>
    <p:sldId id="4158" r:id="rId31"/>
    <p:sldId id="4191" r:id="rId32"/>
    <p:sldId id="4193" r:id="rId33"/>
    <p:sldId id="4187" r:id="rId34"/>
    <p:sldId id="4194" r:id="rId35"/>
    <p:sldId id="4188" r:id="rId36"/>
    <p:sldId id="4189" r:id="rId37"/>
    <p:sldId id="4099" r:id="rId38"/>
    <p:sldId id="3343" r:id="rId39"/>
    <p:sldId id="4130" r:id="rId4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4A880D3-FA0C-4234-B657-65AADA7733FF}">
          <p14:sldIdLst>
            <p14:sldId id="335"/>
            <p14:sldId id="3368"/>
            <p14:sldId id="261"/>
            <p14:sldId id="3323"/>
            <p14:sldId id="4152"/>
            <p14:sldId id="3317"/>
            <p14:sldId id="3320"/>
            <p14:sldId id="3319"/>
            <p14:sldId id="4165"/>
            <p14:sldId id="4166"/>
            <p14:sldId id="4184"/>
            <p14:sldId id="4168"/>
            <p14:sldId id="4170"/>
            <p14:sldId id="4171"/>
            <p14:sldId id="4173"/>
            <p14:sldId id="4175"/>
            <p14:sldId id="4192"/>
            <p14:sldId id="4176"/>
            <p14:sldId id="3337"/>
            <p14:sldId id="4190"/>
            <p14:sldId id="4185"/>
            <p14:sldId id="4186"/>
            <p14:sldId id="4131"/>
            <p14:sldId id="4158"/>
            <p14:sldId id="4191"/>
            <p14:sldId id="4193"/>
            <p14:sldId id="4187"/>
            <p14:sldId id="4194"/>
            <p14:sldId id="4188"/>
            <p14:sldId id="4189"/>
            <p14:sldId id="4099"/>
            <p14:sldId id="3343"/>
            <p14:sldId id="413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shudu Mathobo" initials="MM" lastIdx="1" clrIdx="0">
    <p:extLst>
      <p:ext uri="{19B8F6BF-5375-455C-9EA6-DF929625EA0E}">
        <p15:presenceInfo xmlns:p15="http://schemas.microsoft.com/office/powerpoint/2012/main" userId="S::Mashudu@mdda.org.za::382f1e12-b393-475b-a91f-3bd8e60e65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AA2"/>
    <a:srgbClr val="F79645"/>
    <a:srgbClr val="0066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93792" autoAdjust="0"/>
  </p:normalViewPr>
  <p:slideViewPr>
    <p:cSldViewPr>
      <p:cViewPr varScale="1">
        <p:scale>
          <a:sx n="69" d="100"/>
          <a:sy n="69" d="100"/>
        </p:scale>
        <p:origin x="131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2608"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commentAuthors" Target="commentAuthor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dLblPos val="bestFit"/>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A601-43B7-9CD4-10ECB7F2705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A601-43B7-9CD4-10ECB7F27051}"/>
              </c:ext>
            </c:extLst>
          </c:dPt>
          <c:dLbls>
            <c:dLbl>
              <c:idx val="0"/>
              <c:layout>
                <c:manualLayout>
                  <c:x val="-0.31602960475528796"/>
                  <c:y val="-0.15444181954534972"/>
                </c:manualLayout>
              </c:layout>
              <c:tx>
                <c:rich>
                  <a:bodyPr/>
                  <a:lstStyle/>
                  <a:p>
                    <a:r>
                      <a:rPr lang="en-US" sz="2000" b="1" dirty="0"/>
                      <a:t>84% </a:t>
                    </a:r>
                  </a:p>
                  <a:p>
                    <a:r>
                      <a:rPr lang="en-US" sz="2000" b="1" dirty="0"/>
                      <a:t>Achieved</a:t>
                    </a:r>
                  </a:p>
                </c:rich>
              </c:tx>
              <c:dLblPos val="bestFit"/>
              <c:showLegendKey val="0"/>
              <c:showVal val="1"/>
              <c:showCatName val="0"/>
              <c:showSerName val="0"/>
              <c:showPercent val="0"/>
              <c:showBubbleSize val="0"/>
              <c:extLst>
                <c:ext xmlns:c15="http://schemas.microsoft.com/office/drawing/2012/chart" uri="{CE6537A1-D6FC-4f65-9D91-7224C49458BB}">
                  <c15:layout>
                    <c:manualLayout>
                      <c:w val="0.31792291667706007"/>
                      <c:h val="0.30587506236796569"/>
                    </c:manualLayout>
                  </c15:layout>
                </c:ext>
                <c:ext xmlns:c16="http://schemas.microsoft.com/office/drawing/2014/chart" uri="{C3380CC4-5D6E-409C-BE32-E72D297353CC}">
                  <c16:uniqueId val="{00000001-A601-43B7-9CD4-10ECB7F27051}"/>
                </c:ext>
              </c:extLst>
            </c:dLbl>
            <c:dLbl>
              <c:idx val="1"/>
              <c:delete val="1"/>
              <c:extLst>
                <c:ext xmlns:c15="http://schemas.microsoft.com/office/drawing/2012/chart" uri="{CE6537A1-D6FC-4f65-9D91-7224C49458BB}"/>
                <c:ext xmlns:c16="http://schemas.microsoft.com/office/drawing/2014/chart" uri="{C3380CC4-5D6E-409C-BE32-E72D297353CC}">
                  <c16:uniqueId val="{00000003-A601-43B7-9CD4-10ECB7F2705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Sheet1!$A$1:$A$2</c:f>
              <c:strCache>
                <c:ptCount val="2"/>
                <c:pt idx="0">
                  <c:v>Achieved</c:v>
                </c:pt>
                <c:pt idx="1">
                  <c:v>Not achieved</c:v>
                </c:pt>
              </c:strCache>
            </c:strRef>
          </c:cat>
          <c:val>
            <c:numRef>
              <c:f>Sheet1!$B$1:$B$2</c:f>
              <c:numCache>
                <c:formatCode>0%</c:formatCode>
                <c:ptCount val="2"/>
                <c:pt idx="0">
                  <c:v>0.84</c:v>
                </c:pt>
                <c:pt idx="1">
                  <c:v>0.16</c:v>
                </c:pt>
              </c:numCache>
            </c:numRef>
          </c:val>
          <c:extLst>
            <c:ext xmlns:c16="http://schemas.microsoft.com/office/drawing/2014/chart" uri="{C3380CC4-5D6E-409C-BE32-E72D297353CC}">
              <c16:uniqueId val="{00000004-A601-43B7-9CD4-10ECB7F2705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FF000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C243-4BB7-898A-FF211F58B074}"/>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C243-4BB7-898A-FF211F58B074}"/>
              </c:ext>
            </c:extLst>
          </c:dPt>
          <c:dLbls>
            <c:dLbl>
              <c:idx val="0"/>
              <c:delete val="1"/>
              <c:extLst>
                <c:ext xmlns:c15="http://schemas.microsoft.com/office/drawing/2012/chart" uri="{CE6537A1-D6FC-4f65-9D91-7224C49458BB}"/>
                <c:ext xmlns:c16="http://schemas.microsoft.com/office/drawing/2014/chart" uri="{C3380CC4-5D6E-409C-BE32-E72D297353CC}">
                  <c16:uniqueId val="{00000001-C243-4BB7-898A-FF211F58B074}"/>
                </c:ext>
              </c:extLst>
            </c:dLbl>
            <c:dLbl>
              <c:idx val="1"/>
              <c:layout>
                <c:manualLayout>
                  <c:x val="-0.31656189010030716"/>
                  <c:y val="-0.18440763870235655"/>
                </c:manualLayout>
              </c:layout>
              <c:tx>
                <c:rich>
                  <a:bodyPr rot="0" spcFirstLastPara="1" vertOverflow="ellipsis" vert="horz" wrap="square" lIns="38100" tIns="19050" rIns="38100" bIns="19050" anchor="ctr" anchorCtr="0">
                    <a:noAutofit/>
                  </a:bodyPr>
                  <a:lstStyle/>
                  <a:p>
                    <a:pPr algn="ctr">
                      <a:defRPr lang="en-US" sz="2000" b="1" i="0" u="none" strike="noStrike" kern="1200" baseline="0">
                        <a:solidFill>
                          <a:schemeClr val="tx1">
                            <a:lumMod val="75000"/>
                            <a:lumOff val="25000"/>
                          </a:schemeClr>
                        </a:solidFill>
                        <a:latin typeface="+mn-lt"/>
                        <a:ea typeface="+mn-ea"/>
                        <a:cs typeface="+mn-cs"/>
                      </a:defRPr>
                    </a:pPr>
                    <a:r>
                      <a:rPr lang="en-US" sz="2000" b="1" i="0" u="none" strike="noStrike" kern="1200" baseline="0">
                        <a:solidFill>
                          <a:schemeClr val="tx1">
                            <a:lumMod val="75000"/>
                            <a:lumOff val="25000"/>
                          </a:schemeClr>
                        </a:solidFill>
                        <a:latin typeface="+mn-lt"/>
                        <a:ea typeface="+mn-ea"/>
                        <a:cs typeface="+mn-cs"/>
                      </a:rPr>
                      <a:t>89% Achieved</a:t>
                    </a:r>
                  </a:p>
                </c:rich>
              </c:tx>
              <c:spPr>
                <a:noFill/>
                <a:ln>
                  <a:noFill/>
                </a:ln>
                <a:effectLst/>
              </c:spPr>
              <c:txPr>
                <a:bodyPr rot="0" spcFirstLastPara="1" vertOverflow="ellipsis" vert="horz" wrap="square" lIns="38100" tIns="19050" rIns="38100" bIns="19050" anchor="ctr" anchorCtr="0">
                  <a:no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22266403069709"/>
                      <c:h val="0.22428789935685195"/>
                    </c:manualLayout>
                  </c15:layout>
                </c:ext>
                <c:ext xmlns:c16="http://schemas.microsoft.com/office/drawing/2014/chart" uri="{C3380CC4-5D6E-409C-BE32-E72D297353CC}">
                  <c16:uniqueId val="{00000003-C243-4BB7-898A-FF211F58B074}"/>
                </c:ext>
              </c:extLst>
            </c:dLbl>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Sheet1!$D$3:$E$3</c:f>
              <c:strCache>
                <c:ptCount val="2"/>
                <c:pt idx="0">
                  <c:v>Targets Achieved</c:v>
                </c:pt>
                <c:pt idx="1">
                  <c:v>Targets not Achieved</c:v>
                </c:pt>
              </c:strCache>
            </c:strRef>
          </c:cat>
          <c:val>
            <c:numRef>
              <c:f>Sheet1!$D$4:$E$4</c:f>
              <c:numCache>
                <c:formatCode>0%</c:formatCode>
                <c:ptCount val="2"/>
                <c:pt idx="0">
                  <c:v>0.11</c:v>
                </c:pt>
                <c:pt idx="1">
                  <c:v>0.89</c:v>
                </c:pt>
              </c:numCache>
            </c:numRef>
          </c:val>
          <c:extLst>
            <c:ext xmlns:c16="http://schemas.microsoft.com/office/drawing/2014/chart" uri="{C3380CC4-5D6E-409C-BE32-E72D297353CC}">
              <c16:uniqueId val="{00000004-C243-4BB7-898A-FF211F58B074}"/>
            </c:ext>
          </c:extLst>
        </c:ser>
        <c:dLbls>
          <c:showLegendKey val="0"/>
          <c:showVal val="0"/>
          <c:showCatName val="0"/>
          <c:showSerName val="0"/>
          <c:showPercent val="0"/>
          <c:showBubbleSize val="0"/>
          <c:showLeaderLines val="1"/>
        </c:dLbls>
        <c:firstSliceAng val="30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1161279499115759"/>
          <c:y val="8.0019910465911198E-3"/>
          <c:w val="0.57677441001768492"/>
          <c:h val="0.91197809848749767"/>
        </c:manualLayout>
      </c:layout>
      <c:pieChart>
        <c:varyColors val="1"/>
        <c:ser>
          <c:idx val="0"/>
          <c:order val="0"/>
          <c:spPr>
            <a:solidFill>
              <a:srgbClr val="00B050"/>
            </a:solidFill>
          </c:spPr>
          <c:dPt>
            <c:idx val="0"/>
            <c:bubble3D val="0"/>
            <c:spPr>
              <a:solidFill>
                <a:srgbClr val="FF0000"/>
              </a:solidFill>
              <a:ln w="19050">
                <a:solidFill>
                  <a:schemeClr val="lt1"/>
                </a:solidFill>
              </a:ln>
              <a:effectLst/>
            </c:spPr>
            <c:extLst>
              <c:ext xmlns:c16="http://schemas.microsoft.com/office/drawing/2014/chart" uri="{C3380CC4-5D6E-409C-BE32-E72D297353CC}">
                <c16:uniqueId val="{00000001-352C-4ADD-B640-A0074024F4AB}"/>
              </c:ext>
            </c:extLst>
          </c:dPt>
          <c:dPt>
            <c:idx val="1"/>
            <c:bubble3D val="0"/>
            <c:spPr>
              <a:solidFill>
                <a:srgbClr val="00B050"/>
              </a:solidFill>
              <a:ln w="19050">
                <a:solidFill>
                  <a:schemeClr val="lt1"/>
                </a:solidFill>
              </a:ln>
              <a:effectLst/>
            </c:spPr>
            <c:extLst>
              <c:ext xmlns:c16="http://schemas.microsoft.com/office/drawing/2014/chart" uri="{C3380CC4-5D6E-409C-BE32-E72D297353CC}">
                <c16:uniqueId val="{00000003-352C-4ADD-B640-A0074024F4AB}"/>
              </c:ext>
            </c:extLst>
          </c:dPt>
          <c:dLbls>
            <c:dLbl>
              <c:idx val="0"/>
              <c:delete val="1"/>
              <c:extLst>
                <c:ext xmlns:c15="http://schemas.microsoft.com/office/drawing/2012/chart" uri="{CE6537A1-D6FC-4f65-9D91-7224C49458BB}"/>
                <c:ext xmlns:c16="http://schemas.microsoft.com/office/drawing/2014/chart" uri="{C3380CC4-5D6E-409C-BE32-E72D297353CC}">
                  <c16:uniqueId val="{00000001-352C-4ADD-B640-A0074024F4AB}"/>
                </c:ext>
              </c:extLst>
            </c:dLbl>
            <c:dLbl>
              <c:idx val="1"/>
              <c:layout>
                <c:manualLayout>
                  <c:x val="8.3387926273230939E-2"/>
                  <c:y val="-0.17004640524728995"/>
                </c:manualLayout>
              </c:layout>
              <c:tx>
                <c:rich>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fld id="{D02E3EE8-9BF4-4D20-9A34-9FEB62A57216}" type="VALUE">
                      <a:rPr lang="en-US" b="1" smtClean="0"/>
                      <a:pPr>
                        <a:defRPr sz="2000" b="1"/>
                      </a:pPr>
                      <a:t>[VALUE]</a:t>
                    </a:fld>
                    <a:endParaRPr lang="en-US" b="1" dirty="0"/>
                  </a:p>
                  <a:p>
                    <a:pPr>
                      <a:defRPr sz="2000" b="1"/>
                    </a:pPr>
                    <a:r>
                      <a:rPr lang="en-US" b="1" dirty="0"/>
                      <a:t>Achieved</a:t>
                    </a:r>
                  </a:p>
                </c:rich>
              </c:tx>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extLst>
                <c:ext xmlns:c15="http://schemas.microsoft.com/office/drawing/2012/chart" uri="{CE6537A1-D6FC-4f65-9D91-7224C49458BB}">
                  <c15:layout>
                    <c:manualLayout>
                      <c:w val="0.21955028966137236"/>
                      <c:h val="0.3050560611931788"/>
                    </c:manualLayout>
                  </c15:layout>
                  <c15:dlblFieldTable/>
                  <c15:showDataLabelsRange val="0"/>
                </c:ext>
                <c:ext xmlns:c16="http://schemas.microsoft.com/office/drawing/2014/chart" uri="{C3380CC4-5D6E-409C-BE32-E72D297353CC}">
                  <c16:uniqueId val="{00000003-352C-4ADD-B640-A0074024F4A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Sheet1!$B$2:$C$2</c:f>
              <c:strCache>
                <c:ptCount val="2"/>
                <c:pt idx="0">
                  <c:v>Targets Achieved</c:v>
                </c:pt>
                <c:pt idx="1">
                  <c:v>Targets not Achieved</c:v>
                </c:pt>
              </c:strCache>
            </c:strRef>
          </c:cat>
          <c:val>
            <c:numRef>
              <c:f>Sheet1!$B$3:$C$3</c:f>
              <c:numCache>
                <c:formatCode>0%</c:formatCode>
                <c:ptCount val="2"/>
                <c:pt idx="0">
                  <c:v>0.05</c:v>
                </c:pt>
                <c:pt idx="1">
                  <c:v>0.95</c:v>
                </c:pt>
              </c:numCache>
            </c:numRef>
          </c:val>
          <c:extLst>
            <c:ext xmlns:c16="http://schemas.microsoft.com/office/drawing/2014/chart" uri="{C3380CC4-5D6E-409C-BE32-E72D297353CC}">
              <c16:uniqueId val="{00000004-352C-4ADD-B640-A0074024F4A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6888"/>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sz="quarter" idx="1"/>
          </p:nvPr>
        </p:nvSpPr>
        <p:spPr>
          <a:xfrm>
            <a:off x="3849688" y="1"/>
            <a:ext cx="2946400" cy="496888"/>
          </a:xfrm>
          <a:prstGeom prst="rect">
            <a:avLst/>
          </a:prstGeom>
        </p:spPr>
        <p:txBody>
          <a:bodyPr vert="horz" lIns="91440" tIns="45720" rIns="91440" bIns="45720" rtlCol="0"/>
          <a:lstStyle>
            <a:lvl1pPr algn="r">
              <a:defRPr sz="1200"/>
            </a:lvl1pPr>
          </a:lstStyle>
          <a:p>
            <a:fld id="{99E8F0E6-C493-4CE9-A810-A841DD79801F}" type="datetimeFigureOut">
              <a:rPr lang="en-ZA" smtClean="0"/>
              <a:pPr/>
              <a:t>2022/10/08</a:t>
            </a:fld>
            <a:endParaRPr lang="en-ZA" dirty="0"/>
          </a:p>
        </p:txBody>
      </p:sp>
      <p:sp>
        <p:nvSpPr>
          <p:cNvPr id="4" name="Footer Placeholder 3"/>
          <p:cNvSpPr>
            <a:spLocks noGrp="1"/>
          </p:cNvSpPr>
          <p:nvPr>
            <p:ph type="ftr" sz="quarter" idx="2"/>
          </p:nvPr>
        </p:nvSpPr>
        <p:spPr>
          <a:xfrm>
            <a:off x="0" y="9429754"/>
            <a:ext cx="2946400" cy="496888"/>
          </a:xfrm>
          <a:prstGeom prst="rect">
            <a:avLst/>
          </a:prstGeom>
        </p:spPr>
        <p:txBody>
          <a:bodyPr vert="horz" lIns="91440" tIns="45720" rIns="91440" bIns="45720" rtlCol="0" anchor="b"/>
          <a:lstStyle>
            <a:lvl1pPr algn="l">
              <a:defRPr sz="1200"/>
            </a:lvl1pPr>
          </a:lstStyle>
          <a:p>
            <a:endParaRPr lang="en-ZA" dirty="0"/>
          </a:p>
        </p:txBody>
      </p:sp>
      <p:sp>
        <p:nvSpPr>
          <p:cNvPr id="5" name="Slide Number Placeholder 4"/>
          <p:cNvSpPr>
            <a:spLocks noGrp="1"/>
          </p:cNvSpPr>
          <p:nvPr>
            <p:ph type="sldNum" sz="quarter" idx="3"/>
          </p:nvPr>
        </p:nvSpPr>
        <p:spPr>
          <a:xfrm>
            <a:off x="3849688" y="9429754"/>
            <a:ext cx="2946400" cy="496888"/>
          </a:xfrm>
          <a:prstGeom prst="rect">
            <a:avLst/>
          </a:prstGeom>
        </p:spPr>
        <p:txBody>
          <a:bodyPr vert="horz" lIns="91440" tIns="45720" rIns="91440" bIns="45720" rtlCol="0" anchor="b"/>
          <a:lstStyle>
            <a:lvl1pPr algn="r">
              <a:defRPr sz="1200"/>
            </a:lvl1pPr>
          </a:lstStyle>
          <a:p>
            <a:fld id="{67FC0CB5-DC0F-4CE2-ABAC-3BF380D7FD8C}" type="slidenum">
              <a:rPr lang="en-ZA" smtClean="0"/>
              <a:pPr/>
              <a:t>‹#›</a:t>
            </a:fld>
            <a:endParaRPr lang="en-ZA" dirty="0"/>
          </a:p>
        </p:txBody>
      </p:sp>
    </p:spTree>
    <p:extLst>
      <p:ext uri="{BB962C8B-B14F-4D97-AF65-F5344CB8AC3E}">
        <p14:creationId xmlns:p14="http://schemas.microsoft.com/office/powerpoint/2010/main" val="63367233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0"/>
            <a:ext cx="2945659" cy="496332"/>
          </a:xfrm>
          <a:prstGeom prst="rect">
            <a:avLst/>
          </a:prstGeom>
        </p:spPr>
        <p:txBody>
          <a:bodyPr vert="horz" lIns="91440" tIns="45720" rIns="91440" bIns="45720" rtlCol="0"/>
          <a:lstStyle>
            <a:lvl1pPr algn="l">
              <a:defRPr sz="1200"/>
            </a:lvl1pPr>
          </a:lstStyle>
          <a:p>
            <a:endParaRPr lang="en-ZA" dirty="0"/>
          </a:p>
        </p:txBody>
      </p:sp>
      <p:sp>
        <p:nvSpPr>
          <p:cNvPr id="3" name="Date Placeholder 2"/>
          <p:cNvSpPr>
            <a:spLocks noGrp="1"/>
          </p:cNvSpPr>
          <p:nvPr>
            <p:ph type="dt" idx="1"/>
          </p:nvPr>
        </p:nvSpPr>
        <p:spPr>
          <a:xfrm>
            <a:off x="3850450" y="0"/>
            <a:ext cx="2945659" cy="496332"/>
          </a:xfrm>
          <a:prstGeom prst="rect">
            <a:avLst/>
          </a:prstGeom>
        </p:spPr>
        <p:txBody>
          <a:bodyPr vert="horz" lIns="91440" tIns="45720" rIns="91440" bIns="45720" rtlCol="0"/>
          <a:lstStyle>
            <a:lvl1pPr algn="r">
              <a:defRPr sz="1200"/>
            </a:lvl1pPr>
          </a:lstStyle>
          <a:p>
            <a:fld id="{E004777E-3CDA-405E-BC52-55B0A6F924EE}" type="datetimeFigureOut">
              <a:rPr lang="en-ZA" smtClean="0"/>
              <a:pPr/>
              <a:t>2022/10/08</a:t>
            </a:fld>
            <a:endParaRPr lang="en-ZA"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7" y="9428586"/>
            <a:ext cx="2945659" cy="496332"/>
          </a:xfrm>
          <a:prstGeom prst="rect">
            <a:avLst/>
          </a:prstGeom>
        </p:spPr>
        <p:txBody>
          <a:bodyPr vert="horz" lIns="91440" tIns="45720" rIns="91440" bIns="45720"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50" y="9428586"/>
            <a:ext cx="2945659" cy="496332"/>
          </a:xfrm>
          <a:prstGeom prst="rect">
            <a:avLst/>
          </a:prstGeom>
        </p:spPr>
        <p:txBody>
          <a:bodyPr vert="horz" lIns="91440" tIns="45720" rIns="91440" bIns="45720" rtlCol="0" anchor="b"/>
          <a:lstStyle>
            <a:lvl1pPr algn="r">
              <a:defRPr sz="1200"/>
            </a:lvl1pPr>
          </a:lstStyle>
          <a:p>
            <a:fld id="{0049A417-51B3-47A2-9A45-97E932A3240D}" type="slidenum">
              <a:rPr lang="en-ZA" smtClean="0"/>
              <a:pPr/>
              <a:t>‹#›</a:t>
            </a:fld>
            <a:endParaRPr lang="en-ZA" dirty="0"/>
          </a:p>
        </p:txBody>
      </p:sp>
    </p:spTree>
    <p:extLst>
      <p:ext uri="{BB962C8B-B14F-4D97-AF65-F5344CB8AC3E}">
        <p14:creationId xmlns:p14="http://schemas.microsoft.com/office/powerpoint/2010/main" val="4146050928"/>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CFD47821-B40A-5F49-A7C4-BA9AF07EF0C9}"/>
              </a:ext>
            </a:extLst>
          </p:cNvPr>
          <p:cNvSpPr>
            <a:spLocks noGrp="1" noChangeArrowheads="1"/>
          </p:cNvSpPr>
          <p:nvPr>
            <p:ph type="sldNum"/>
          </p:nvPr>
        </p:nvSpPr>
        <p:spPr>
          <a:ln/>
        </p:spPr>
        <p:txBody>
          <a:bodyPr/>
          <a:lstStyle/>
          <a:p>
            <a:fld id="{6C88C6AC-F145-BF47-9A0E-5122EEF85FAD}" type="slidenum">
              <a:rPr lang="en-US" altLang="en-US"/>
              <a:pPr/>
              <a:t>3</a:t>
            </a:fld>
            <a:endParaRPr lang="en-US" altLang="en-US" dirty="0"/>
          </a:p>
        </p:txBody>
      </p:sp>
      <p:sp>
        <p:nvSpPr>
          <p:cNvPr id="14337" name="Text Box 1">
            <a:extLst>
              <a:ext uri="{FF2B5EF4-FFF2-40B4-BE49-F238E27FC236}">
                <a16:creationId xmlns:a16="http://schemas.microsoft.com/office/drawing/2014/main" id="{BF5E72F6-5277-7247-8D9A-F3F1B12BE47F}"/>
              </a:ext>
            </a:extLst>
          </p:cNvPr>
          <p:cNvSpPr txBox="1">
            <a:spLocks noGrp="1" noRot="1" noChangeAspect="1" noChangeArrowheads="1"/>
          </p:cNvSpPr>
          <p:nvPr>
            <p:ph type="sldImg"/>
          </p:nvPr>
        </p:nvSpPr>
        <p:spPr bwMode="auto">
          <a:xfrm>
            <a:off x="1403350" y="769938"/>
            <a:ext cx="5073650" cy="3805237"/>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Text Box 2">
            <a:extLst>
              <a:ext uri="{FF2B5EF4-FFF2-40B4-BE49-F238E27FC236}">
                <a16:creationId xmlns:a16="http://schemas.microsoft.com/office/drawing/2014/main" id="{D22B6023-C707-D74E-87A9-53822F62B533}"/>
              </a:ext>
            </a:extLst>
          </p:cNvPr>
          <p:cNvSpPr txBox="1">
            <a:spLocks noGrp="1" noChangeArrowheads="1"/>
          </p:cNvSpPr>
          <p:nvPr>
            <p:ph type="body" idx="1"/>
          </p:nvPr>
        </p:nvSpPr>
        <p:spPr bwMode="auto">
          <a:xfrm>
            <a:off x="788780" y="4820311"/>
            <a:ext cx="6303799" cy="456559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8949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F84337-BBA6-E745-A6A7-19416982D106}"/>
              </a:ext>
            </a:extLst>
          </p:cNvPr>
          <p:cNvSpPr>
            <a:spLocks noGrp="1" noChangeArrowheads="1"/>
          </p:cNvSpPr>
          <p:nvPr>
            <p:ph type="sldNum"/>
          </p:nvPr>
        </p:nvSpPr>
        <p:spPr>
          <a:ln/>
        </p:spPr>
        <p:txBody>
          <a:bodyPr/>
          <a:lstStyle/>
          <a:p>
            <a:fld id="{8D0476F8-AC98-E14E-B5D7-AC2622DD840F}" type="slidenum">
              <a:rPr lang="en-US" altLang="en-US"/>
              <a:pPr/>
              <a:t>4</a:t>
            </a:fld>
            <a:endParaRPr lang="en-US" altLang="en-US" dirty="0"/>
          </a:p>
        </p:txBody>
      </p:sp>
      <p:sp>
        <p:nvSpPr>
          <p:cNvPr id="8193" name="Text Box 1">
            <a:extLst>
              <a:ext uri="{FF2B5EF4-FFF2-40B4-BE49-F238E27FC236}">
                <a16:creationId xmlns:a16="http://schemas.microsoft.com/office/drawing/2014/main" id="{68946622-5D75-5C46-A942-98E55864654B}"/>
              </a:ext>
            </a:extLst>
          </p:cNvPr>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Text Box 2">
            <a:extLst>
              <a:ext uri="{FF2B5EF4-FFF2-40B4-BE49-F238E27FC236}">
                <a16:creationId xmlns:a16="http://schemas.microsoft.com/office/drawing/2014/main" id="{95AB884D-2B88-AC45-A430-2DE0F5BF0652}"/>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788907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CE27C9F-5E75-495F-AA36-4E9C4A666DF5}" type="slidenum">
              <a:rPr lang="en-US" smtClean="0"/>
              <a:t>6</a:t>
            </a:fld>
            <a:endParaRPr lang="en-US" dirty="0"/>
          </a:p>
        </p:txBody>
      </p:sp>
    </p:spTree>
    <p:extLst>
      <p:ext uri="{BB962C8B-B14F-4D97-AF65-F5344CB8AC3E}">
        <p14:creationId xmlns:p14="http://schemas.microsoft.com/office/powerpoint/2010/main" val="3254696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3C02FCFF-A4DD-4A50-92DD-D69660BA2354}" type="slidenum">
              <a:rPr lang="en-ZA" smtClean="0"/>
              <a:t>10</a:t>
            </a:fld>
            <a:endParaRPr lang="en-ZA" dirty="0"/>
          </a:p>
        </p:txBody>
      </p:sp>
    </p:spTree>
    <p:extLst>
      <p:ext uri="{BB962C8B-B14F-4D97-AF65-F5344CB8AC3E}">
        <p14:creationId xmlns:p14="http://schemas.microsoft.com/office/powerpoint/2010/main" val="3476218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27C9F-5E75-495F-AA36-4E9C4A666D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715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E27C9F-5E75-495F-AA36-4E9C4A666DF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41291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5568EE-BC2D-4C5D-8D24-1B3D0828946C}" type="datetime1">
              <a:rPr lang="en-US" smtClean="0">
                <a:solidFill>
                  <a:prstClr val="black">
                    <a:tint val="75000"/>
                  </a:prstClr>
                </a:solidFill>
              </a:rPr>
              <a:pPr/>
              <a:t>10/8/2022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36754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77AC56-71B8-48BF-B523-F7A735146F46}" type="datetime1">
              <a:rPr lang="en-US" smtClean="0">
                <a:solidFill>
                  <a:prstClr val="black">
                    <a:tint val="75000"/>
                  </a:prstClr>
                </a:solidFill>
              </a:rPr>
              <a:pPr/>
              <a:t>10/8/2022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401363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115933-1074-4BF6-A09C-80CF703FEAB8}" type="datetime1">
              <a:rPr lang="en-US" smtClean="0">
                <a:solidFill>
                  <a:prstClr val="black">
                    <a:tint val="75000"/>
                  </a:prstClr>
                </a:solidFill>
              </a:rPr>
              <a:pPr/>
              <a:t>10/8/2022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583064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5348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89347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70367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0611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0728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415593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400081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757545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CD7575E-9F54-4204-AB2E-34A2889BB8A0}" type="datetime1">
              <a:rPr lang="en-US" smtClean="0">
                <a:solidFill>
                  <a:prstClr val="black">
                    <a:tint val="75000"/>
                  </a:prstClr>
                </a:solidFill>
              </a:rPr>
              <a:pPr/>
              <a:t>10/8/2022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02254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42518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E84F06C-09CB-486D-8606-F716D165B5A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8931231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58336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0909100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4"/>
            <a:ext cx="1738536" cy="365125"/>
          </a:xfrm>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sz="2000">
                <a:latin typeface="Arial" panose="020B0604020202020204" pitchFamily="34" charset="0"/>
                <a:cs typeface="Arial" panose="020B0604020202020204" pitchFamily="34" charset="0"/>
              </a:defRPr>
            </a:lvl1pPr>
          </a:lstStyle>
          <a:p>
            <a:pPr>
              <a:defRPr/>
            </a:pPr>
            <a:fld id="{D5EBA67E-7B4D-4AB0-BEA8-28D80A74962E}" type="slidenum">
              <a:rPr lang="en-US" smtClean="0">
                <a:solidFill>
                  <a:prstClr val="black">
                    <a:tint val="75000"/>
                  </a:prstClr>
                </a:solidFill>
              </a:rPr>
              <a:pPr>
                <a:defRPr/>
              </a:pPr>
              <a:t>‹#›</a:t>
            </a:fld>
            <a:endParaRPr lang="en-US" dirty="0">
              <a:solidFill>
                <a:prstClr val="black">
                  <a:tint val="75000"/>
                </a:prstClr>
              </a:solidFill>
            </a:endParaRPr>
          </a:p>
        </p:txBody>
      </p:sp>
      <p:pic>
        <p:nvPicPr>
          <p:cNvPr id="5"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245155" y="3023422"/>
            <a:ext cx="68897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val="17845768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lgn="l">
              <a:defRPr sz="4000" b="0">
                <a:solidFill>
                  <a:schemeClr val="tx1"/>
                </a:solidFill>
                <a:latin typeface="Arial" panose="020B0604020202020204" pitchFamily="34" charset="0"/>
                <a:ea typeface="Arial Unicode MS" pitchFamily="34" charset="-128"/>
                <a:cs typeface="Arial" panose="020B0604020202020204" pitchFamily="34" charset="0"/>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pPr>
                <a:defRPr/>
              </a:pPr>
              <a:t>‹#›</a:t>
            </a:fld>
            <a:endParaRPr lang="en-US" dirty="0"/>
          </a:p>
        </p:txBody>
      </p:sp>
      <p:sp>
        <p:nvSpPr>
          <p:cNvPr id="8" name="Text Placeholder 2">
            <a:extLst>
              <a:ext uri="{FF2B5EF4-FFF2-40B4-BE49-F238E27FC236}">
                <a16:creationId xmlns:a16="http://schemas.microsoft.com/office/drawing/2014/main" id="{F90776B0-C322-43B7-9E24-46B2679BE61B}"/>
              </a:ext>
            </a:extLst>
          </p:cNvPr>
          <p:cNvSpPr>
            <a:spLocks noGrp="1"/>
          </p:cNvSpPr>
          <p:nvPr>
            <p:ph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41520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4411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0483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199647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2188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132E49-2B60-4E2B-B39B-81E23BCCF194}" type="datetime1">
              <a:rPr lang="en-US" smtClean="0">
                <a:solidFill>
                  <a:prstClr val="black">
                    <a:tint val="75000"/>
                  </a:prstClr>
                </a:solidFill>
              </a:rPr>
              <a:pPr/>
              <a:t>10/8/2022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699644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14607475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
        <p:nvSpPr>
          <p:cNvPr id="8"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1333480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
        <p:nvSpPr>
          <p:cNvPr id="10"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5342636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0" y="620688"/>
            <a:ext cx="8383020" cy="5616624"/>
          </a:xfrm>
          <a:prstGeom prst="rect">
            <a:avLst/>
          </a:prstGeom>
        </p:spPr>
      </p:pic>
      <p:sp>
        <p:nvSpPr>
          <p:cNvPr id="8"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008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3" name="Footer Placeholder 4"/>
          <p:cNvSpPr>
            <a:spLocks noGrp="1"/>
          </p:cNvSpPr>
          <p:nvPr>
            <p:ph type="ftr" sz="quarter" idx="11"/>
          </p:nvPr>
        </p:nvSpPr>
        <p:spPr>
          <a:xfrm>
            <a:off x="2195736" y="6520259"/>
            <a:ext cx="4357464" cy="365125"/>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z="2000"/>
            </a:lvl1pPr>
          </a:lstStyle>
          <a:p>
            <a:pPr>
              <a:defRPr/>
            </a:pPr>
            <a:fld id="{D5EBA67E-7B4D-4AB0-BEA8-28D80A74962E}" type="slidenum">
              <a:rPr lang="en-US" smtClean="0"/>
              <a:pPr>
                <a:defRPr/>
              </a:pPr>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val="770315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val="34381997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0080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
        <p:nvSpPr>
          <p:cNvPr id="7"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Tree>
    <p:extLst>
      <p:ext uri="{BB962C8B-B14F-4D97-AF65-F5344CB8AC3E}">
        <p14:creationId xmlns:p14="http://schemas.microsoft.com/office/powerpoint/2010/main" val="38909243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2339752" y="6356350"/>
            <a:ext cx="4464496" cy="365125"/>
          </a:xfrm>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val="20156874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5251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F413A51-2F3B-421E-90EA-A6C92EE9E515}" type="datetime1">
              <a:rPr lang="en-US" smtClean="0">
                <a:solidFill>
                  <a:prstClr val="black">
                    <a:tint val="75000"/>
                  </a:prstClr>
                </a:solidFill>
              </a:rPr>
              <a:pPr/>
              <a:t>10/8/2022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52626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AC12FB-205D-496A-829F-942F59A056E3}" type="slidenum">
              <a:rPr lang="en-US"/>
              <a:pPr>
                <a:defRPr/>
              </a:pPr>
              <a:t>‹#›</a:t>
            </a:fld>
            <a:endParaRPr lang="en-US" dirty="0"/>
          </a:p>
        </p:txBody>
      </p:sp>
    </p:spTree>
    <p:extLst>
      <p:ext uri="{BB962C8B-B14F-4D97-AF65-F5344CB8AC3E}">
        <p14:creationId xmlns:p14="http://schemas.microsoft.com/office/powerpoint/2010/main" val="3746267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EFE87D6-28AE-4488-BDD1-2DD6D741DE29}" type="slidenum">
              <a:rPr lang="en-US"/>
              <a:pPr>
                <a:defRPr/>
              </a:pPr>
              <a:t>‹#›</a:t>
            </a:fld>
            <a:endParaRPr lang="en-US" dirty="0"/>
          </a:p>
        </p:txBody>
      </p:sp>
    </p:spTree>
    <p:extLst>
      <p:ext uri="{BB962C8B-B14F-4D97-AF65-F5344CB8AC3E}">
        <p14:creationId xmlns:p14="http://schemas.microsoft.com/office/powerpoint/2010/main" val="26125521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3E20EB4-EA81-49FE-A7FD-B889DC1E6095}" type="slidenum">
              <a:rPr lang="en-US"/>
              <a:pPr>
                <a:defRPr/>
              </a:pPr>
              <a:t>‹#›</a:t>
            </a:fld>
            <a:endParaRPr lang="en-US" dirty="0"/>
          </a:p>
        </p:txBody>
      </p:sp>
    </p:spTree>
    <p:extLst>
      <p:ext uri="{BB962C8B-B14F-4D97-AF65-F5344CB8AC3E}">
        <p14:creationId xmlns:p14="http://schemas.microsoft.com/office/powerpoint/2010/main" val="26924341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277599C-8547-405A-88F9-CA531EADFA70}" type="slidenum">
              <a:rPr lang="en-US"/>
              <a:pPr>
                <a:defRPr/>
              </a:pPr>
              <a:t>‹#›</a:t>
            </a:fld>
            <a:endParaRPr lang="en-US" dirty="0"/>
          </a:p>
        </p:txBody>
      </p:sp>
    </p:spTree>
    <p:extLst>
      <p:ext uri="{BB962C8B-B14F-4D97-AF65-F5344CB8AC3E}">
        <p14:creationId xmlns:p14="http://schemas.microsoft.com/office/powerpoint/2010/main" val="22819660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402C066-3C8B-4CB1-ADB8-B649C94E9BDE}" type="slidenum">
              <a:rPr lang="en-US"/>
              <a:pPr>
                <a:defRPr/>
              </a:pPr>
              <a:t>‹#›</a:t>
            </a:fld>
            <a:endParaRPr lang="en-US" dirty="0"/>
          </a:p>
        </p:txBody>
      </p:sp>
    </p:spTree>
    <p:extLst>
      <p:ext uri="{BB962C8B-B14F-4D97-AF65-F5344CB8AC3E}">
        <p14:creationId xmlns:p14="http://schemas.microsoft.com/office/powerpoint/2010/main" val="10328343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E49CD9C-A5F4-41C1-A948-BC0E30924D59}" type="slidenum">
              <a:rPr lang="en-US"/>
              <a:pPr>
                <a:defRPr/>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0490" y="620688"/>
            <a:ext cx="8383020" cy="5616624"/>
          </a:xfrm>
          <a:prstGeom prst="rect">
            <a:avLst/>
          </a:prstGeom>
        </p:spPr>
      </p:pic>
      <p:sp>
        <p:nvSpPr>
          <p:cNvPr id="8"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pic>
        <p:nvPicPr>
          <p:cNvPr id="9"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3147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angle 2"/>
          <p:cNvSpPr txBox="1">
            <a:spLocks noChangeArrowheads="1"/>
          </p:cNvSpPr>
          <p:nvPr userDrawn="1"/>
        </p:nvSpPr>
        <p:spPr bwMode="auto">
          <a:xfrm>
            <a:off x="0" y="2780928"/>
            <a:ext cx="9144000" cy="1143000"/>
          </a:xfrm>
          <a:prstGeom prst="rect">
            <a:avLst/>
          </a:prstGeom>
          <a:ln w="9525">
            <a:noFill/>
            <a:miter lim="800000"/>
            <a:headEnd/>
            <a:tailEn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fontAlgn="base">
              <a:spcBef>
                <a:spcPct val="0"/>
              </a:spcBef>
              <a:spcAft>
                <a:spcPct val="0"/>
              </a:spcAft>
              <a:defRPr sz="4400">
                <a:solidFill>
                  <a:schemeClr val="lt1"/>
                </a:solidFill>
                <a:latin typeface="+mn-lt"/>
                <a:ea typeface="+mn-ea"/>
                <a:cs typeface="+mn-cs"/>
              </a:defRPr>
            </a:lvl6pPr>
            <a:lvl7pPr marL="914400" algn="ctr" rtl="0" fontAlgn="base">
              <a:spcBef>
                <a:spcPct val="0"/>
              </a:spcBef>
              <a:spcAft>
                <a:spcPct val="0"/>
              </a:spcAft>
              <a:defRPr sz="4400">
                <a:solidFill>
                  <a:schemeClr val="lt1"/>
                </a:solidFill>
                <a:latin typeface="+mn-lt"/>
                <a:ea typeface="+mn-ea"/>
                <a:cs typeface="+mn-cs"/>
              </a:defRPr>
            </a:lvl7pPr>
            <a:lvl8pPr marL="1371600" algn="ctr" rtl="0" fontAlgn="base">
              <a:spcBef>
                <a:spcPct val="0"/>
              </a:spcBef>
              <a:spcAft>
                <a:spcPct val="0"/>
              </a:spcAft>
              <a:defRPr sz="4400">
                <a:solidFill>
                  <a:schemeClr val="lt1"/>
                </a:solidFill>
                <a:latin typeface="+mn-lt"/>
                <a:ea typeface="+mn-ea"/>
                <a:cs typeface="+mn-cs"/>
              </a:defRPr>
            </a:lvl8pPr>
            <a:lvl9pPr marL="1828800" algn="ctr" rtl="0" fontAlgn="base">
              <a:spcBef>
                <a:spcPct val="0"/>
              </a:spcBef>
              <a:spcAft>
                <a:spcPct val="0"/>
              </a:spcAft>
              <a:defRPr sz="4400">
                <a:solidFill>
                  <a:schemeClr val="lt1"/>
                </a:solidFill>
                <a:latin typeface="+mn-lt"/>
                <a:ea typeface="+mn-ea"/>
                <a:cs typeface="+mn-cs"/>
              </a:defRPr>
            </a:lvl9pPr>
          </a:lstStyle>
          <a:p>
            <a:pPr fontAlgn="auto">
              <a:spcAft>
                <a:spcPts val="0"/>
              </a:spcAft>
              <a:defRPr/>
            </a:pPr>
            <a:endParaRPr lang="en-ZA" sz="3200" dirty="0">
              <a:solidFill>
                <a:prstClr val="white"/>
              </a:solidFill>
            </a:endParaRPr>
          </a:p>
          <a:p>
            <a:pPr fontAlgn="auto">
              <a:spcAft>
                <a:spcPts val="0"/>
              </a:spcAft>
              <a:defRPr/>
            </a:pPr>
            <a:endParaRPr lang="en-US" sz="3000" b="1" i="1" dirty="0">
              <a:solidFill>
                <a:prstClr val="black"/>
              </a:solidFill>
            </a:endParaRPr>
          </a:p>
        </p:txBody>
      </p:sp>
      <p:sp>
        <p:nvSpPr>
          <p:cNvPr id="2" name="Date Placeholder 3"/>
          <p:cNvSpPr>
            <a:spLocks noGrp="1"/>
          </p:cNvSpPr>
          <p:nvPr>
            <p:ph type="dt" sz="half" idx="10"/>
          </p:nvPr>
        </p:nvSpPr>
        <p:spPr>
          <a:xfrm>
            <a:off x="457200" y="6356350"/>
            <a:ext cx="1738536" cy="365125"/>
          </a:xfrm>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sz="2000"/>
            </a:lvl1pPr>
          </a:lstStyle>
          <a:p>
            <a:pPr>
              <a:defRPr/>
            </a:pPr>
            <a:fld id="{D5EBA67E-7B4D-4AB0-BEA8-28D80A74962E}" type="slidenum">
              <a:rPr lang="en-US" smtClean="0"/>
              <a:pPr>
                <a:defRPr/>
              </a:pPr>
              <a:t>‹#›</a:t>
            </a:fld>
            <a:endParaRPr lang="en-US" dirty="0"/>
          </a:p>
        </p:txBody>
      </p:sp>
      <p:pic>
        <p:nvPicPr>
          <p:cNvPr id="5"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5153" y="3023418"/>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323528" y="2790056"/>
            <a:ext cx="8229600" cy="1143000"/>
          </a:xfrm>
        </p:spPr>
        <p:txBody>
          <a:bodyPr/>
          <a:lstStyle>
            <a:lvl1pPr>
              <a:defRPr sz="3600" b="1">
                <a:solidFill>
                  <a:schemeClr val="bg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Tree>
    <p:extLst>
      <p:ext uri="{BB962C8B-B14F-4D97-AF65-F5344CB8AC3E}">
        <p14:creationId xmlns:p14="http://schemas.microsoft.com/office/powerpoint/2010/main" val="16036787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563F347-7B63-46F9-B12D-CCFE6638A185}" type="slidenum">
              <a:rPr lang="en-US"/>
              <a:pPr>
                <a:defRPr/>
              </a:pPr>
              <a:t>‹#›</a:t>
            </a:fld>
            <a:endParaRPr lang="en-US" dirty="0"/>
          </a:p>
        </p:txBody>
      </p:sp>
    </p:spTree>
    <p:extLst>
      <p:ext uri="{BB962C8B-B14F-4D97-AF65-F5344CB8AC3E}">
        <p14:creationId xmlns:p14="http://schemas.microsoft.com/office/powerpoint/2010/main" val="1068806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1471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FFC-8D92-4980-80AF-4F6590FB2DB3}" type="slidenum">
              <a:rPr lang="en-US"/>
              <a:pPr>
                <a:defRPr/>
              </a:pPr>
              <a:t>‹#›</a:t>
            </a:fld>
            <a:endParaRPr lang="en-US" dirty="0"/>
          </a:p>
        </p:txBody>
      </p:sp>
    </p:spTree>
    <p:extLst>
      <p:ext uri="{BB962C8B-B14F-4D97-AF65-F5344CB8AC3E}">
        <p14:creationId xmlns:p14="http://schemas.microsoft.com/office/powerpoint/2010/main" val="2047988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BF4075-04F2-4DAB-99D7-9DF31E0E6209}" type="datetime1">
              <a:rPr lang="en-US" smtClean="0">
                <a:solidFill>
                  <a:prstClr val="black">
                    <a:tint val="75000"/>
                  </a:prstClr>
                </a:solidFill>
              </a:rPr>
              <a:pPr/>
              <a:t>10/8/2022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15846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D00BD85-D9CE-41BA-A454-64386F04515F}" type="slidenum">
              <a:rPr lang="en-US"/>
              <a:pPr>
                <a:defRPr/>
              </a:pPr>
              <a:t>‹#›</a:t>
            </a:fld>
            <a:endParaRPr lang="en-US" dirty="0"/>
          </a:p>
        </p:txBody>
      </p:sp>
    </p:spTree>
    <p:extLst>
      <p:ext uri="{BB962C8B-B14F-4D97-AF65-F5344CB8AC3E}">
        <p14:creationId xmlns:p14="http://schemas.microsoft.com/office/powerpoint/2010/main" val="4254683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0296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EBA67E-7B4D-4AB0-BEA8-28D80A74962E}" type="slidenum">
              <a:rPr lang="en-US"/>
              <a:pPr>
                <a:defRPr/>
              </a:pPr>
              <a:t>‹#›</a:t>
            </a:fld>
            <a:endParaRPr lang="en-US" dirty="0"/>
          </a:p>
        </p:txBody>
      </p:sp>
    </p:spTree>
    <p:extLst>
      <p:ext uri="{BB962C8B-B14F-4D97-AF65-F5344CB8AC3E}">
        <p14:creationId xmlns:p14="http://schemas.microsoft.com/office/powerpoint/2010/main" val="2052852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8378827" y="233366"/>
            <a:ext cx="688975" cy="676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lstStyle>
            <a:lvl1pPr>
              <a:defRPr sz="3600" b="1">
                <a:solidFill>
                  <a:schemeClr val="tx1"/>
                </a:solidFill>
                <a:latin typeface="Arial Unicode MS" pitchFamily="34" charset="-128"/>
                <a:ea typeface="Arial Unicode MS" pitchFamily="34" charset="-128"/>
                <a:cs typeface="Arial Unicode MS" pitchFamily="34" charset="-128"/>
              </a:defRPr>
            </a:lvl1pPr>
          </a:lstStyle>
          <a:p>
            <a:r>
              <a:rPr lang="en-US" dirty="0"/>
              <a:t>Click to edit Master title style</a:t>
            </a:r>
          </a:p>
        </p:txBody>
      </p:sp>
      <p:sp>
        <p:nvSpPr>
          <p:cNvPr id="5" name="Slide Number Placeholder 5"/>
          <p:cNvSpPr>
            <a:spLocks noGrp="1"/>
          </p:cNvSpPr>
          <p:nvPr>
            <p:ph type="sldNum" sz="quarter" idx="12"/>
          </p:nvPr>
        </p:nvSpPr>
        <p:spPr>
          <a:xfrm>
            <a:off x="6553200" y="6356354"/>
            <a:ext cx="2133600" cy="365125"/>
          </a:xfrm>
        </p:spPr>
        <p:txBody>
          <a:bodyPr/>
          <a:lstStyle>
            <a:lvl1pPr>
              <a:defRPr sz="2000">
                <a:latin typeface="Arial" panose="020B0604020202020204" pitchFamily="34" charset="0"/>
                <a:cs typeface="Arial" panose="020B0604020202020204" pitchFamily="34" charset="0"/>
              </a:defRPr>
            </a:lvl1pPr>
          </a:lstStyle>
          <a:p>
            <a:pPr>
              <a:defRPr/>
            </a:pPr>
            <a:fld id="{25E0BFFC-8D92-4980-80AF-4F6590FB2DB3}" type="slidenum">
              <a:rPr lang="en-US" smtClean="0">
                <a:solidFill>
                  <a:prstClr val="black">
                    <a:tint val="75000"/>
                  </a:prstClr>
                </a:solidFill>
              </a:rPr>
              <a:pPr>
                <a:defRPr/>
              </a:pPr>
              <a:t>‹#›</a:t>
            </a:fld>
            <a:endParaRPr lang="en-US" dirty="0">
              <a:solidFill>
                <a:prstClr val="black">
                  <a:tint val="75000"/>
                </a:prstClr>
              </a:solidFill>
            </a:endParaRPr>
          </a:p>
        </p:txBody>
      </p:sp>
      <p:sp>
        <p:nvSpPr>
          <p:cNvPr id="6" name="TextBox 5">
            <a:extLst>
              <a:ext uri="{FF2B5EF4-FFF2-40B4-BE49-F238E27FC236}">
                <a16:creationId xmlns:a16="http://schemas.microsoft.com/office/drawing/2014/main" id="{55224C6B-85DD-4FFC-A09D-DEFFD06EAC11}"/>
              </a:ext>
            </a:extLst>
          </p:cNvPr>
          <p:cNvSpPr txBox="1"/>
          <p:nvPr userDrawn="1"/>
        </p:nvSpPr>
        <p:spPr>
          <a:xfrm>
            <a:off x="457199" y="6356354"/>
            <a:ext cx="5861407"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79646"/>
                </a:solidFill>
                <a:effectLst/>
                <a:uLnTx/>
                <a:uFillTx/>
                <a:latin typeface="Arial" pitchFamily="34" charset="0"/>
                <a:ea typeface="+mn-ea"/>
                <a:cs typeface="Arial" pitchFamily="34" charset="0"/>
              </a:rPr>
              <a:t>MDDA COVID-19 SUPPORT  TO COMMUNITY MEDIA SECTOR </a:t>
            </a:r>
          </a:p>
        </p:txBody>
      </p:sp>
      <p:cxnSp>
        <p:nvCxnSpPr>
          <p:cNvPr id="4" name="Straight Connector 3">
            <a:extLst>
              <a:ext uri="{FF2B5EF4-FFF2-40B4-BE49-F238E27FC236}">
                <a16:creationId xmlns:a16="http://schemas.microsoft.com/office/drawing/2014/main" id="{CDFDB037-0B2B-48DF-A42B-9BE30EFA6A18}"/>
              </a:ext>
            </a:extLst>
          </p:cNvPr>
          <p:cNvCxnSpPr/>
          <p:nvPr userDrawn="1"/>
        </p:nvCxnSpPr>
        <p:spPr>
          <a:xfrm>
            <a:off x="0" y="1143000"/>
            <a:ext cx="9144000" cy="0"/>
          </a:xfrm>
          <a:prstGeom prst="line">
            <a:avLst/>
          </a:prstGeom>
          <a:ln w="190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40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E09615-43F4-4183-B8E7-FE538E552A72}" type="datetime1">
              <a:rPr lang="en-US" smtClean="0">
                <a:solidFill>
                  <a:prstClr val="black">
                    <a:tint val="75000"/>
                  </a:prstClr>
                </a:solidFill>
              </a:rPr>
              <a:pPr/>
              <a:t>10/8/2022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579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F8F73B-253E-4245-91C8-A53650D810F1}" type="datetime1">
              <a:rPr lang="en-US" smtClean="0">
                <a:solidFill>
                  <a:prstClr val="black">
                    <a:tint val="75000"/>
                  </a:prstClr>
                </a:solidFill>
              </a:rPr>
              <a:pPr/>
              <a:t>10/8/2022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467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0D89D8-A538-4364-A1E1-A9D5F10CD819}" type="datetime1">
              <a:rPr lang="en-US" smtClean="0">
                <a:solidFill>
                  <a:prstClr val="black">
                    <a:tint val="75000"/>
                  </a:prstClr>
                </a:solidFill>
              </a:rPr>
              <a:pPr/>
              <a:t>10/8/2022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083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F2CD139-2B90-4ED7-8451-1FDD4BFBBF91}" type="datetime1">
              <a:rPr lang="en-US" smtClean="0">
                <a:solidFill>
                  <a:prstClr val="black">
                    <a:tint val="75000"/>
                  </a:prstClr>
                </a:solidFill>
              </a:rPr>
              <a:pPr/>
              <a:t>10/8/2022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8843D58F-2DAB-1446-A47E-C34A82BC1F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5662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theme" Target="../theme/theme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D5384FDA-5F43-4F53-BE63-710374895BA3}" type="datetime1">
              <a:rPr lang="en-US" smtClean="0">
                <a:solidFill>
                  <a:prstClr val="black">
                    <a:tint val="75000"/>
                  </a:prstClr>
                </a:solidFill>
              </a:rPr>
              <a:pPr defTabSz="457200"/>
              <a:t>10/8/2022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843D58F-2DAB-1446-A47E-C34A82BC1FA1}"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172981488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409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4"/>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4"/>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9596656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60" r:id="rId12"/>
    <p:sldLayoutId id="2147484061" r:id="rId13"/>
    <p:sldLayoutId id="2147484095" r:id="rId14"/>
    <p:sldLayoutId id="2147484096"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89" algn="ctr" rtl="0" fontAlgn="base">
        <a:spcBef>
          <a:spcPct val="0"/>
        </a:spcBef>
        <a:spcAft>
          <a:spcPct val="0"/>
        </a:spcAft>
        <a:defRPr sz="4400">
          <a:solidFill>
            <a:schemeClr val="tx1"/>
          </a:solidFill>
          <a:latin typeface="Calibri" pitchFamily="34" charset="0"/>
        </a:defRPr>
      </a:lvl6pPr>
      <a:lvl7pPr marL="914377" algn="ctr" rtl="0" fontAlgn="base">
        <a:spcBef>
          <a:spcPct val="0"/>
        </a:spcBef>
        <a:spcAft>
          <a:spcPct val="0"/>
        </a:spcAft>
        <a:defRPr sz="4400">
          <a:solidFill>
            <a:schemeClr val="tx1"/>
          </a:solidFill>
          <a:latin typeface="Calibri" pitchFamily="34" charset="0"/>
        </a:defRPr>
      </a:lvl7pPr>
      <a:lvl8pPr marL="1371566" algn="ctr" rtl="0" fontAlgn="base">
        <a:spcBef>
          <a:spcPct val="0"/>
        </a:spcBef>
        <a:spcAft>
          <a:spcPct val="0"/>
        </a:spcAft>
        <a:defRPr sz="4400">
          <a:solidFill>
            <a:schemeClr val="tx1"/>
          </a:solidFill>
          <a:latin typeface="Calibri" pitchFamily="34" charset="0"/>
        </a:defRPr>
      </a:lvl8pPr>
      <a:lvl9pPr marL="1828754" algn="ctr" rtl="0" fontAlgn="base">
        <a:spcBef>
          <a:spcPct val="0"/>
        </a:spcBef>
        <a:spcAft>
          <a:spcPct val="0"/>
        </a:spcAft>
        <a:defRPr sz="4400">
          <a:solidFill>
            <a:schemeClr val="tx1"/>
          </a:solidFill>
          <a:latin typeface="Calibri" pitchFamily="34" charset="0"/>
        </a:defRPr>
      </a:lvl9pPr>
    </p:titleStyle>
    <p:bodyStyle>
      <a:lvl1pPr marL="342891" indent="-342891"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32" indent="-285744"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2971" indent="-228594"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160"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349" indent="-228594"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5" name="Footer Placeholder 4"/>
          <p:cNvSpPr>
            <a:spLocks noGrp="1"/>
          </p:cNvSpPr>
          <p:nvPr>
            <p:ph type="ftr" sz="quarter" idx="3"/>
          </p:nvPr>
        </p:nvSpPr>
        <p:spPr>
          <a:xfrm>
            <a:off x="2483768" y="6356350"/>
            <a:ext cx="4320480" cy="365125"/>
          </a:xfrm>
          <a:prstGeom prst="rect">
            <a:avLst/>
          </a:prstGeom>
        </p:spPr>
        <p:txBody>
          <a:bodyPr vert="horz" lIns="91440" tIns="45720" rIns="91440" bIns="45720" rtlCol="0" anchor="ctr"/>
          <a:lstStyle>
            <a:lvl1pPr algn="ctr">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val="3709630642"/>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Arial" charset="0"/>
              </a:defRPr>
            </a:lvl1pPr>
          </a:lstStyle>
          <a:p>
            <a:pPr>
              <a:defRPr/>
            </a:pPr>
            <a:fld id="{85E81024-E309-4157-B977-B245F344488B}" type="slidenum">
              <a:rPr lang="en-US"/>
              <a:pPr>
                <a:defRPr/>
              </a:pPr>
              <a:t>‹#›</a:t>
            </a:fld>
            <a:endParaRPr lang="en-US" dirty="0"/>
          </a:p>
        </p:txBody>
      </p:sp>
    </p:spTree>
    <p:extLst>
      <p:ext uri="{BB962C8B-B14F-4D97-AF65-F5344CB8AC3E}">
        <p14:creationId xmlns:p14="http://schemas.microsoft.com/office/powerpoint/2010/main" val="3756589191"/>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8" Type="http://schemas.openxmlformats.org/officeDocument/2006/relationships/image" Target="../media/image19.jpe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image" Target="../media/image13.png"/><Relationship Id="rId1" Type="http://schemas.openxmlformats.org/officeDocument/2006/relationships/slideLayout" Target="../slideLayouts/slideLayout48.xml"/><Relationship Id="rId6" Type="http://schemas.openxmlformats.org/officeDocument/2006/relationships/image" Target="../media/image17.pn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48.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48.xml"/><Relationship Id="rId1" Type="http://schemas.openxmlformats.org/officeDocument/2006/relationships/vmlDrawing" Target="../drawings/vmlDrawing2.vml"/><Relationship Id="rId4" Type="http://schemas.openxmlformats.org/officeDocument/2006/relationships/image" Target="../media/image2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D66EB2-838F-4F6D-8383-40C222D3AE6B}"/>
              </a:ext>
            </a:extLst>
          </p:cNvPr>
          <p:cNvPicPr>
            <a:picLocks noChangeAspect="1"/>
          </p:cNvPicPr>
          <p:nvPr/>
        </p:nvPicPr>
        <p:blipFill rotWithShape="1">
          <a:blip r:embed="rId2"/>
          <a:srcRect l="3216" t="8851"/>
          <a:stretch/>
        </p:blipFill>
        <p:spPr>
          <a:xfrm>
            <a:off x="-312697" y="-22449"/>
            <a:ext cx="9565217" cy="7123857"/>
          </a:xfrm>
          <a:prstGeom prst="rect">
            <a:avLst/>
          </a:prstGeom>
        </p:spPr>
      </p:pic>
      <p:sp>
        <p:nvSpPr>
          <p:cNvPr id="2" name="Title 1"/>
          <p:cNvSpPr>
            <a:spLocks noGrp="1"/>
          </p:cNvSpPr>
          <p:nvPr>
            <p:ph type="ctrTitle"/>
          </p:nvPr>
        </p:nvSpPr>
        <p:spPr>
          <a:xfrm>
            <a:off x="4469911" y="3123691"/>
            <a:ext cx="4608512" cy="1962741"/>
          </a:xfrm>
          <a:solidFill>
            <a:schemeClr val="bg1"/>
          </a:solidFill>
        </p:spPr>
        <p:txBody>
          <a:bodyPr>
            <a:noAutofit/>
          </a:bodyPr>
          <a:lstStyle/>
          <a:p>
            <a:pPr lvl="0" defTabSz="914400">
              <a:spcBef>
                <a:spcPts val="0"/>
              </a:spcBef>
            </a:pPr>
            <a:r>
              <a:rPr kumimoji="0" lang="en-US" sz="3200" b="1" i="0" u="none" strike="noStrike" kern="1200" cap="none" spc="0" normalizeH="0" baseline="0" noProof="0" dirty="0">
                <a:ln>
                  <a:noFill/>
                </a:ln>
                <a:solidFill>
                  <a:prstClr val="black"/>
                </a:solidFill>
                <a:effectLst/>
                <a:uLnTx/>
                <a:uFillTx/>
                <a:ea typeface="+mj-ea"/>
                <a:cs typeface="Arial" panose="020B0604020202020204" pitchFamily="34" charset="0"/>
              </a:rPr>
              <a:t>2021/22 ANNUAL REPORT PRESENTATION </a:t>
            </a:r>
            <a:endParaRPr lang="en-US" sz="4800" b="1" dirty="0">
              <a:ea typeface="+mn-ea"/>
              <a:cs typeface="Arial" panose="020B0604020202020204" pitchFamily="34" charset="0"/>
            </a:endParaRPr>
          </a:p>
        </p:txBody>
      </p:sp>
      <p:sp>
        <p:nvSpPr>
          <p:cNvPr id="4" name="Title 1"/>
          <p:cNvSpPr txBox="1">
            <a:spLocks/>
          </p:cNvSpPr>
          <p:nvPr/>
        </p:nvSpPr>
        <p:spPr>
          <a:xfrm>
            <a:off x="5071746" y="4637778"/>
            <a:ext cx="3404841" cy="709692"/>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500" b="1" dirty="0">
                <a:cs typeface="Arial" panose="020B0604020202020204" pitchFamily="34" charset="0"/>
              </a:rPr>
              <a:t>07 October 2022</a:t>
            </a:r>
          </a:p>
          <a:p>
            <a:pPr algn="l"/>
            <a:endParaRPr lang="en-US" sz="20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p:txBody>
          <a:bodyPr/>
          <a:lstStyle/>
          <a:p>
            <a:fld id="{8843D58F-2DAB-1446-A47E-C34A82BC1FA1}" type="slidenum">
              <a:rPr lang="en-US" smtClean="0">
                <a:solidFill>
                  <a:prstClr val="black">
                    <a:tint val="75000"/>
                  </a:prstClr>
                </a:solidFill>
              </a:rPr>
              <a:pPr/>
              <a:t>1</a:t>
            </a:fld>
            <a:endParaRPr lang="en-US" dirty="0">
              <a:solidFill>
                <a:prstClr val="black">
                  <a:tint val="75000"/>
                </a:prstClr>
              </a:solidFill>
            </a:endParaRPr>
          </a:p>
        </p:txBody>
      </p:sp>
    </p:spTree>
    <p:extLst>
      <p:ext uri="{BB962C8B-B14F-4D97-AF65-F5344CB8AC3E}">
        <p14:creationId xmlns:p14="http://schemas.microsoft.com/office/powerpoint/2010/main" val="1459089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03FE737-D11B-4480-AF6D-F4EA2F3EFFE8}"/>
              </a:ext>
            </a:extLst>
          </p:cNvPr>
          <p:cNvGraphicFramePr>
            <a:graphicFrameLocks/>
          </p:cNvGraphicFramePr>
          <p:nvPr/>
        </p:nvGraphicFramePr>
        <p:xfrm>
          <a:off x="-354329" y="2244966"/>
          <a:ext cx="3909060" cy="3343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D03FE737-D11B-4480-AF6D-F4EA2F3EFFE8}"/>
              </a:ext>
            </a:extLst>
          </p:cNvPr>
          <p:cNvGraphicFramePr>
            <a:graphicFrameLocks/>
          </p:cNvGraphicFramePr>
          <p:nvPr>
            <p:extLst>
              <p:ext uri="{D42A27DB-BD31-4B8C-83A1-F6EECF244321}">
                <p14:modId xmlns:p14="http://schemas.microsoft.com/office/powerpoint/2010/main" val="3330480008"/>
              </p:ext>
            </p:extLst>
          </p:nvPr>
        </p:nvGraphicFramePr>
        <p:xfrm>
          <a:off x="-924901" y="2258896"/>
          <a:ext cx="4677726" cy="33362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D03FE737-D11B-4480-AF6D-F4EA2F3EFFE8}"/>
              </a:ext>
            </a:extLst>
          </p:cNvPr>
          <p:cNvGraphicFramePr>
            <a:graphicFrameLocks/>
          </p:cNvGraphicFramePr>
          <p:nvPr>
            <p:extLst>
              <p:ext uri="{D42A27DB-BD31-4B8C-83A1-F6EECF244321}">
                <p14:modId xmlns:p14="http://schemas.microsoft.com/office/powerpoint/2010/main" val="3559295338"/>
              </p:ext>
            </p:extLst>
          </p:nvPr>
        </p:nvGraphicFramePr>
        <p:xfrm>
          <a:off x="-19178" y="1964799"/>
          <a:ext cx="3909060" cy="3347632"/>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FF5CCC43-6A18-4988-BF72-A1E29750873F}"/>
              </a:ext>
            </a:extLst>
          </p:cNvPr>
          <p:cNvSpPr txBox="1"/>
          <p:nvPr/>
        </p:nvSpPr>
        <p:spPr>
          <a:xfrm>
            <a:off x="588646" y="685234"/>
            <a:ext cx="8035290" cy="800219"/>
          </a:xfrm>
          <a:prstGeom prst="rect">
            <a:avLst/>
          </a:prstGeom>
          <a:noFill/>
        </p:spPr>
        <p:txBody>
          <a:bodyPr wrap="square" rtlCol="0">
            <a:spAutoFit/>
          </a:bodyPr>
          <a:lstStyle/>
          <a:p>
            <a:pPr algn="ctr"/>
            <a:r>
              <a:rPr lang="en-ZA" sz="2800" b="1" dirty="0">
                <a:solidFill>
                  <a:schemeClr val="tx2">
                    <a:lumMod val="75000"/>
                  </a:schemeClr>
                </a:solidFill>
              </a:rPr>
              <a:t>ORGANISATIONAL PERFORMANCE</a:t>
            </a:r>
          </a:p>
          <a:p>
            <a:pPr algn="ctr"/>
            <a:r>
              <a:rPr lang="en-ZA" dirty="0">
                <a:solidFill>
                  <a:schemeClr val="bg1">
                    <a:lumMod val="65000"/>
                  </a:schemeClr>
                </a:solidFill>
              </a:rPr>
              <a:t>AUDITED THREE YEAR PERFORMANCE TREND</a:t>
            </a:r>
            <a:endParaRPr lang="en-ZA" sz="3200" dirty="0">
              <a:solidFill>
                <a:schemeClr val="bg1">
                  <a:lumMod val="65000"/>
                </a:schemeClr>
              </a:solidFill>
            </a:endParaRPr>
          </a:p>
        </p:txBody>
      </p:sp>
      <p:sp>
        <p:nvSpPr>
          <p:cNvPr id="12" name="TextBox 11">
            <a:extLst>
              <a:ext uri="{FF2B5EF4-FFF2-40B4-BE49-F238E27FC236}">
                <a16:creationId xmlns:a16="http://schemas.microsoft.com/office/drawing/2014/main" id="{4D190527-7479-4B74-A6DE-DE64E88A5BC9}"/>
              </a:ext>
            </a:extLst>
          </p:cNvPr>
          <p:cNvSpPr txBox="1"/>
          <p:nvPr/>
        </p:nvSpPr>
        <p:spPr>
          <a:xfrm>
            <a:off x="998092" y="5058515"/>
            <a:ext cx="1874520" cy="923330"/>
          </a:xfrm>
          <a:prstGeom prst="rect">
            <a:avLst/>
          </a:prstGeom>
          <a:noFill/>
        </p:spPr>
        <p:txBody>
          <a:bodyPr wrap="square" rtlCol="0">
            <a:spAutoFit/>
          </a:bodyPr>
          <a:lstStyle/>
          <a:p>
            <a:pPr algn="ctr"/>
            <a:r>
              <a:rPr lang="en-ZA" sz="1350" b="1" dirty="0">
                <a:solidFill>
                  <a:schemeClr val="accent1"/>
                </a:solidFill>
              </a:rPr>
              <a:t>2019/20</a:t>
            </a:r>
          </a:p>
          <a:p>
            <a:pPr algn="ctr"/>
            <a:r>
              <a:rPr lang="en-ZA" sz="1350" b="1" dirty="0">
                <a:solidFill>
                  <a:schemeClr val="accent1"/>
                </a:solidFill>
              </a:rPr>
              <a:t>CLEAN AUDIT</a:t>
            </a:r>
            <a:br>
              <a:rPr lang="en-ZA" sz="1350" b="1" dirty="0">
                <a:solidFill>
                  <a:schemeClr val="accent1"/>
                </a:solidFill>
              </a:rPr>
            </a:br>
            <a:r>
              <a:rPr lang="en-ZA" sz="1350" b="1" dirty="0">
                <a:solidFill>
                  <a:schemeClr val="accent1"/>
                </a:solidFill>
              </a:rPr>
              <a:t>(Unqualified audit option)</a:t>
            </a:r>
            <a:endParaRPr lang="en-ZA" sz="1350" b="1" dirty="0">
              <a:solidFill>
                <a:srgbClr val="FF0000"/>
              </a:solidFill>
            </a:endParaRPr>
          </a:p>
        </p:txBody>
      </p:sp>
      <p:graphicFrame>
        <p:nvGraphicFramePr>
          <p:cNvPr id="9" name="Chart 8">
            <a:extLst>
              <a:ext uri="{FF2B5EF4-FFF2-40B4-BE49-F238E27FC236}">
                <a16:creationId xmlns:a16="http://schemas.microsoft.com/office/drawing/2014/main" id="{67320FFF-62E5-484D-BC42-A9A0E92E53D0}"/>
              </a:ext>
            </a:extLst>
          </p:cNvPr>
          <p:cNvGraphicFramePr>
            <a:graphicFrameLocks/>
          </p:cNvGraphicFramePr>
          <p:nvPr>
            <p:extLst>
              <p:ext uri="{D42A27DB-BD31-4B8C-83A1-F6EECF244321}">
                <p14:modId xmlns:p14="http://schemas.microsoft.com/office/powerpoint/2010/main" val="97802801"/>
              </p:ext>
            </p:extLst>
          </p:nvPr>
        </p:nvGraphicFramePr>
        <p:xfrm>
          <a:off x="2329194" y="2006729"/>
          <a:ext cx="5155916" cy="3347631"/>
        </p:xfrm>
        <a:graphic>
          <a:graphicData uri="http://schemas.openxmlformats.org/drawingml/2006/chart">
            <c:chart xmlns:c="http://schemas.openxmlformats.org/drawingml/2006/chart" xmlns:r="http://schemas.openxmlformats.org/officeDocument/2006/relationships" r:id="rId6"/>
          </a:graphicData>
        </a:graphic>
      </p:graphicFrame>
      <p:sp>
        <p:nvSpPr>
          <p:cNvPr id="11" name="TextBox 10">
            <a:extLst>
              <a:ext uri="{FF2B5EF4-FFF2-40B4-BE49-F238E27FC236}">
                <a16:creationId xmlns:a16="http://schemas.microsoft.com/office/drawing/2014/main" id="{E9FA4803-A4C9-4037-BCC1-BDC97C96922E}"/>
              </a:ext>
            </a:extLst>
          </p:cNvPr>
          <p:cNvSpPr txBox="1"/>
          <p:nvPr/>
        </p:nvSpPr>
        <p:spPr>
          <a:xfrm>
            <a:off x="4004448" y="4934625"/>
            <a:ext cx="1874520" cy="923330"/>
          </a:xfrm>
          <a:prstGeom prst="rect">
            <a:avLst/>
          </a:prstGeom>
          <a:noFill/>
        </p:spPr>
        <p:txBody>
          <a:bodyPr wrap="square" rtlCol="0">
            <a:spAutoFit/>
          </a:bodyPr>
          <a:lstStyle/>
          <a:p>
            <a:pPr algn="ctr"/>
            <a:r>
              <a:rPr lang="en-ZA" sz="1350" b="1" dirty="0">
                <a:solidFill>
                  <a:schemeClr val="accent1"/>
                </a:solidFill>
              </a:rPr>
              <a:t>2020/21</a:t>
            </a:r>
          </a:p>
          <a:p>
            <a:pPr algn="ctr"/>
            <a:r>
              <a:rPr lang="en-ZA" sz="1350" b="1" dirty="0">
                <a:solidFill>
                  <a:schemeClr val="accent1"/>
                </a:solidFill>
              </a:rPr>
              <a:t>CLEAN AUDIT (Unqualified audit option)</a:t>
            </a:r>
            <a:endParaRPr lang="en-ZA" sz="1350" b="1" dirty="0">
              <a:solidFill>
                <a:srgbClr val="FF0000"/>
              </a:solidFill>
            </a:endParaRPr>
          </a:p>
        </p:txBody>
      </p:sp>
      <p:graphicFrame>
        <p:nvGraphicFramePr>
          <p:cNvPr id="2" name="Chart 1">
            <a:extLst>
              <a:ext uri="{FF2B5EF4-FFF2-40B4-BE49-F238E27FC236}">
                <a16:creationId xmlns:a16="http://schemas.microsoft.com/office/drawing/2014/main" id="{44B8FE7B-B478-AAC4-7FA4-F7728E65BCDE}"/>
              </a:ext>
            </a:extLst>
          </p:cNvPr>
          <p:cNvGraphicFramePr>
            <a:graphicFrameLocks/>
          </p:cNvGraphicFramePr>
          <p:nvPr>
            <p:extLst>
              <p:ext uri="{D42A27DB-BD31-4B8C-83A1-F6EECF244321}">
                <p14:modId xmlns:p14="http://schemas.microsoft.com/office/powerpoint/2010/main" val="1114362081"/>
              </p:ext>
            </p:extLst>
          </p:nvPr>
        </p:nvGraphicFramePr>
        <p:xfrm>
          <a:off x="5508104" y="2222080"/>
          <a:ext cx="4874948" cy="3090351"/>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a:extLst>
              <a:ext uri="{FF2B5EF4-FFF2-40B4-BE49-F238E27FC236}">
                <a16:creationId xmlns:a16="http://schemas.microsoft.com/office/drawing/2014/main" id="{C3291619-2D77-158B-4E00-53E455417ABE}"/>
              </a:ext>
            </a:extLst>
          </p:cNvPr>
          <p:cNvSpPr txBox="1"/>
          <p:nvPr/>
        </p:nvSpPr>
        <p:spPr>
          <a:xfrm>
            <a:off x="6799473" y="5058515"/>
            <a:ext cx="1874520" cy="715581"/>
          </a:xfrm>
          <a:prstGeom prst="rect">
            <a:avLst/>
          </a:prstGeom>
          <a:noFill/>
        </p:spPr>
        <p:txBody>
          <a:bodyPr wrap="square" rtlCol="0">
            <a:spAutoFit/>
          </a:bodyPr>
          <a:lstStyle/>
          <a:p>
            <a:pPr algn="ctr"/>
            <a:r>
              <a:rPr lang="en-ZA" sz="1350" b="1" dirty="0">
                <a:solidFill>
                  <a:schemeClr val="accent1"/>
                </a:solidFill>
              </a:rPr>
              <a:t>2021/222</a:t>
            </a:r>
          </a:p>
          <a:p>
            <a:pPr algn="ctr"/>
            <a:r>
              <a:rPr lang="en-ZA" sz="1350" b="1" dirty="0">
                <a:solidFill>
                  <a:schemeClr val="accent1"/>
                </a:solidFill>
              </a:rPr>
              <a:t>(Unqualified audit with compliance findings)</a:t>
            </a:r>
            <a:endParaRPr lang="en-ZA" sz="1350" b="1" dirty="0">
              <a:solidFill>
                <a:srgbClr val="FF0000"/>
              </a:solidFill>
            </a:endParaRPr>
          </a:p>
        </p:txBody>
      </p:sp>
    </p:spTree>
    <p:extLst>
      <p:ext uri="{BB962C8B-B14F-4D97-AF65-F5344CB8AC3E}">
        <p14:creationId xmlns:p14="http://schemas.microsoft.com/office/powerpoint/2010/main" val="902744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EEA821-978D-4473-8EC1-71E622F65E81}"/>
              </a:ext>
            </a:extLst>
          </p:cNvPr>
          <p:cNvSpPr txBox="1"/>
          <p:nvPr/>
        </p:nvSpPr>
        <p:spPr>
          <a:xfrm>
            <a:off x="1031976" y="435809"/>
            <a:ext cx="6915676"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itchFamily="2" charset="77"/>
                <a:ea typeface="+mn-ea"/>
                <a:cs typeface="Poppins" pitchFamily="2" charset="77"/>
              </a:rPr>
              <a:t>AUDITOR-GENERAL FINDINGS: 2021/22</a:t>
            </a:r>
          </a:p>
        </p:txBody>
      </p:sp>
      <p:sp>
        <p:nvSpPr>
          <p:cNvPr id="5" name="Subtitle 2">
            <a:extLst>
              <a:ext uri="{FF2B5EF4-FFF2-40B4-BE49-F238E27FC236}">
                <a16:creationId xmlns:a16="http://schemas.microsoft.com/office/drawing/2014/main" id="{2918898D-7FEB-4515-B24C-620937E14D30}"/>
              </a:ext>
            </a:extLst>
          </p:cNvPr>
          <p:cNvSpPr txBox="1">
            <a:spLocks/>
          </p:cNvSpPr>
          <p:nvPr/>
        </p:nvSpPr>
        <p:spPr>
          <a:xfrm>
            <a:off x="184935" y="1408554"/>
            <a:ext cx="8774129" cy="541694"/>
          </a:xfrm>
          <a:prstGeom prst="rect">
            <a:avLst/>
          </a:prstGeom>
          <a:solidFill>
            <a:schemeClr val="accent2"/>
          </a:solidFill>
          <a:ln>
            <a:solidFill>
              <a:schemeClr val="tx2">
                <a:lumMod val="40000"/>
                <a:lumOff val="60000"/>
              </a:schemeClr>
            </a:solidFill>
          </a:ln>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985"/>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Lato"/>
              <a:ea typeface="Source Sans Pro" panose="020B0503030403020204" pitchFamily="34" charset="0"/>
              <a:cs typeface="Lato Light" panose="020F0502020204030203" pitchFamily="34" charset="0"/>
            </a:endParaRPr>
          </a:p>
          <a:p>
            <a:pPr marL="0" marR="0" lvl="0" indent="0" algn="l" defTabSz="1087636" rtl="0" eaLnBrk="1" fontAlgn="auto" latinLnBrk="0" hangingPunct="1">
              <a:lnSpc>
                <a:spcPts val="985"/>
              </a:lnSpc>
              <a:spcBef>
                <a:spcPct val="20000"/>
              </a:spcBef>
              <a:spcAft>
                <a:spcPts val="0"/>
              </a:spcAft>
              <a:buClrTx/>
              <a:buSzTx/>
              <a:buFont typeface="Arial"/>
              <a:buNone/>
              <a:tabLst/>
              <a:defRPr/>
            </a:pPr>
            <a:r>
              <a:rPr kumimoji="0" lang="en-US" sz="1800" b="1" i="0" u="none" strike="noStrike" kern="1200" cap="none" spc="0" normalizeH="0" baseline="0" noProof="0" dirty="0">
                <a:ln>
                  <a:noFill/>
                </a:ln>
                <a:solidFill>
                  <a:prstClr val="white"/>
                </a:solidFill>
                <a:effectLst/>
                <a:uLnTx/>
                <a:uFillTx/>
                <a:latin typeface="Lato"/>
                <a:ea typeface="Source Sans Pro" panose="020B0503030403020204" pitchFamily="34" charset="0"/>
                <a:cs typeface="Lato Light" panose="020F0502020204030203" pitchFamily="34" charset="0"/>
              </a:rPr>
              <a:t>Audit 2021/22 Financial Year</a:t>
            </a:r>
          </a:p>
          <a:p>
            <a:pPr marL="0" marR="0" lvl="0" indent="0" algn="l" defTabSz="1087636" rtl="0" eaLnBrk="1" fontAlgn="auto" latinLnBrk="0" hangingPunct="1">
              <a:lnSpc>
                <a:spcPts val="985"/>
              </a:lnSpc>
              <a:spcBef>
                <a:spcPct val="20000"/>
              </a:spcBef>
              <a:spcAft>
                <a:spcPts val="0"/>
              </a:spcAft>
              <a:buClrTx/>
              <a:buSzTx/>
              <a:buFont typeface="Arial"/>
              <a:buNone/>
              <a:tabLst/>
              <a:defRPr/>
            </a:pPr>
            <a:endParaRPr kumimoji="0" lang="en-US" sz="1800" b="1" i="0" u="none" strike="noStrike" kern="1200" cap="none" spc="0" normalizeH="0" baseline="0" noProof="0" dirty="0">
              <a:ln>
                <a:noFill/>
              </a:ln>
              <a:solidFill>
                <a:prstClr val="white"/>
              </a:solidFill>
              <a:effectLst/>
              <a:uLnTx/>
              <a:uFillTx/>
              <a:latin typeface="Lato"/>
              <a:ea typeface="Source Sans Pro" panose="020B0503030403020204" pitchFamily="34" charset="0"/>
              <a:cs typeface="Lato Light" panose="020F0502020204030203" pitchFamily="34" charset="0"/>
            </a:endParaRPr>
          </a:p>
        </p:txBody>
      </p:sp>
      <p:sp>
        <p:nvSpPr>
          <p:cNvPr id="8" name="TextBox 7">
            <a:extLst>
              <a:ext uri="{FF2B5EF4-FFF2-40B4-BE49-F238E27FC236}">
                <a16:creationId xmlns:a16="http://schemas.microsoft.com/office/drawing/2014/main" id="{6BA6356E-B596-4A39-A225-D07C6F771B63}"/>
              </a:ext>
            </a:extLst>
          </p:cNvPr>
          <p:cNvSpPr txBox="1"/>
          <p:nvPr/>
        </p:nvSpPr>
        <p:spPr>
          <a:xfrm>
            <a:off x="179512" y="2041836"/>
            <a:ext cx="8774129"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IDFont+F1"/>
                <a:ea typeface="+mn-ea"/>
                <a:cs typeface="+mn-cs"/>
              </a:rPr>
              <a:t>MDDA attained unqualified audit opinion in 2021/22 financial year</a:t>
            </a:r>
            <a:br>
              <a:rPr kumimoji="0" lang="en-US" sz="1800" b="0" i="0" u="none" strike="noStrike" kern="1200" cap="none" spc="0" normalizeH="0" baseline="0" noProof="0" dirty="0">
                <a:ln>
                  <a:noFill/>
                </a:ln>
                <a:solidFill>
                  <a:prstClr val="black"/>
                </a:solidFill>
                <a:effectLst/>
                <a:uLnTx/>
                <a:uFillTx/>
                <a:latin typeface="CIDFont+F1"/>
                <a:ea typeface="+mn-ea"/>
                <a:cs typeface="+mn-cs"/>
              </a:rPr>
            </a:br>
            <a:r>
              <a:rPr kumimoji="0" lang="en-US" sz="1800" b="0" i="0" u="none" strike="noStrike" kern="1200" cap="none" spc="0" normalizeH="0" baseline="0" noProof="0" dirty="0">
                <a:ln>
                  <a:noFill/>
                </a:ln>
                <a:solidFill>
                  <a:prstClr val="black"/>
                </a:solidFill>
                <a:effectLst/>
                <a:uLnTx/>
                <a:uFillTx/>
                <a:latin typeface="CIDFont+F1"/>
                <a:ea typeface="+mn-ea"/>
                <a:cs typeface="+mn-cs"/>
              </a:rPr>
              <a:t/>
            </a:r>
            <a:br>
              <a:rPr kumimoji="0" lang="en-US" sz="1800" b="0" i="0" u="none" strike="noStrike" kern="1200" cap="none" spc="0" normalizeH="0" baseline="0" noProof="0" dirty="0">
                <a:ln>
                  <a:noFill/>
                </a:ln>
                <a:solidFill>
                  <a:prstClr val="black"/>
                </a:solidFill>
                <a:effectLst/>
                <a:uLnTx/>
                <a:uFillTx/>
                <a:latin typeface="CIDFont+F1"/>
                <a:ea typeface="+mn-ea"/>
                <a:cs typeface="+mn-cs"/>
              </a:rPr>
            </a:br>
            <a:r>
              <a:rPr kumimoji="0" lang="en-US" sz="1800" b="0" i="0" u="none" strike="noStrike" kern="1200" cap="none" spc="0" normalizeH="0" baseline="0" noProof="0" dirty="0">
                <a:ln>
                  <a:noFill/>
                </a:ln>
                <a:solidFill>
                  <a:prstClr val="black"/>
                </a:solidFill>
                <a:effectLst/>
                <a:uLnTx/>
                <a:uFillTx/>
                <a:latin typeface="CIDFont+F1"/>
                <a:ea typeface="+mn-ea"/>
                <a:cs typeface="+mn-cs"/>
              </a:rPr>
              <a:t>Material findings were on: Noncompliance with laws and regulations. Its currently on contestation with the office of the Auditor General. </a:t>
            </a:r>
            <a:br>
              <a:rPr kumimoji="0" lang="en-US" sz="1800" b="0" i="0" u="none" strike="noStrike" kern="1200" cap="none" spc="0" normalizeH="0" baseline="0" noProof="0" dirty="0">
                <a:ln>
                  <a:noFill/>
                </a:ln>
                <a:solidFill>
                  <a:prstClr val="black"/>
                </a:solidFill>
                <a:effectLst/>
                <a:uLnTx/>
                <a:uFillTx/>
                <a:latin typeface="CIDFont+F1"/>
                <a:ea typeface="+mn-ea"/>
                <a:cs typeface="+mn-cs"/>
              </a:rPr>
            </a:br>
            <a:r>
              <a:rPr kumimoji="0" lang="en-US" sz="1800" b="0" i="0" u="none" strike="noStrike" kern="1200" cap="none" spc="0" normalizeH="0" baseline="0" noProof="0" dirty="0">
                <a:ln>
                  <a:noFill/>
                </a:ln>
                <a:solidFill>
                  <a:prstClr val="black"/>
                </a:solidFill>
                <a:effectLst/>
                <a:uLnTx/>
                <a:uFillTx/>
                <a:latin typeface="CIDFont+F1"/>
                <a:ea typeface="+mn-ea"/>
                <a:cs typeface="+mn-cs"/>
              </a:rPr>
              <a:t/>
            </a:r>
            <a:br>
              <a:rPr kumimoji="0" lang="en-US" sz="1800" b="0" i="0" u="none" strike="noStrike" kern="1200" cap="none" spc="0" normalizeH="0" baseline="0" noProof="0" dirty="0">
                <a:ln>
                  <a:noFill/>
                </a:ln>
                <a:solidFill>
                  <a:prstClr val="black"/>
                </a:solidFill>
                <a:effectLst/>
                <a:uLnTx/>
                <a:uFillTx/>
                <a:latin typeface="CIDFont+F1"/>
                <a:ea typeface="+mn-ea"/>
                <a:cs typeface="+mn-cs"/>
              </a:rPr>
            </a:br>
            <a:r>
              <a:rPr kumimoji="0" lang="en-US" sz="1800" b="0" i="0" u="none" strike="noStrike" kern="1200" cap="none" spc="0" normalizeH="0" baseline="0" noProof="0" dirty="0">
                <a:ln>
                  <a:noFill/>
                </a:ln>
                <a:solidFill>
                  <a:prstClr val="black"/>
                </a:solidFill>
                <a:effectLst/>
                <a:uLnTx/>
                <a:uFillTx/>
                <a:latin typeface="CIDFont+F1"/>
                <a:ea typeface="+mn-ea"/>
                <a:cs typeface="+mn-cs"/>
              </a:rPr>
              <a:t>Audit Improvement Plan is in place to correct the audit findings and improve on internal controls.</a:t>
            </a:r>
          </a:p>
        </p:txBody>
      </p:sp>
    </p:spTree>
    <p:extLst>
      <p:ext uri="{BB962C8B-B14F-4D97-AF65-F5344CB8AC3E}">
        <p14:creationId xmlns:p14="http://schemas.microsoft.com/office/powerpoint/2010/main" val="1524866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D324E28-0113-408A-AC8F-6D320FFCBD5D}"/>
              </a:ext>
            </a:extLst>
          </p:cNvPr>
          <p:cNvSpPr txBox="1"/>
          <p:nvPr/>
        </p:nvSpPr>
        <p:spPr>
          <a:xfrm>
            <a:off x="500603" y="142037"/>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sp>
        <p:nvSpPr>
          <p:cNvPr id="8" name="TextBox 7">
            <a:extLst>
              <a:ext uri="{FF2B5EF4-FFF2-40B4-BE49-F238E27FC236}">
                <a16:creationId xmlns:a16="http://schemas.microsoft.com/office/drawing/2014/main" id="{EDD83BF4-B125-4FF7-A118-7826C0092D03}"/>
              </a:ext>
            </a:extLst>
          </p:cNvPr>
          <p:cNvSpPr txBox="1"/>
          <p:nvPr/>
        </p:nvSpPr>
        <p:spPr>
          <a:xfrm>
            <a:off x="107504" y="692696"/>
            <a:ext cx="8928992" cy="788806"/>
          </a:xfrm>
          <a:prstGeom prst="rect">
            <a:avLst/>
          </a:prstGeom>
          <a:noFill/>
        </p:spPr>
        <p:txBody>
          <a:bodyPr wrap="square">
            <a:spAutoFit/>
          </a:bodyPr>
          <a:lstStyle/>
          <a:p>
            <a:pPr>
              <a:lnSpc>
                <a:spcPct val="115000"/>
              </a:lnSpc>
            </a:pPr>
            <a:r>
              <a:rPr lang="en-GB" sz="1000" b="1" kern="50" dirty="0">
                <a:effectLst/>
                <a:latin typeface="Calibri" panose="020F0502020204030204" pitchFamily="34" charset="0"/>
                <a:ea typeface="Times New Roman" panose="02020603050405020304" pitchFamily="18" charset="0"/>
                <a:cs typeface="Calibri" panose="020F0502020204030204" pitchFamily="34" charset="0"/>
              </a:rPr>
              <a:t>PROGRAMME 1: GOVERNANCE AND ADMINISTRATION</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a:lnSpc>
                <a:spcPct val="115000"/>
              </a:lnSpc>
            </a:pPr>
            <a:r>
              <a:rPr lang="en-GB" sz="1000" b="1" kern="50" dirty="0">
                <a:effectLst/>
                <a:latin typeface="Calibri" panose="020F0502020204030204" pitchFamily="34" charset="0"/>
                <a:ea typeface="Times New Roman" panose="02020603050405020304" pitchFamily="18" charset="0"/>
                <a:cs typeface="Calibri" panose="020F0502020204030204" pitchFamily="34" charset="0"/>
              </a:rPr>
              <a:t> </a:t>
            </a:r>
            <a:endParaRPr lang="en-ZA" sz="1000" dirty="0">
              <a:effectLst/>
              <a:latin typeface="Calibri" panose="020F0502020204030204" pitchFamily="34" charset="0"/>
              <a:ea typeface="Times New Roman" panose="02020603050405020304" pitchFamily="18" charset="0"/>
              <a:cs typeface="Calibri" panose="020F0502020204030204" pitchFamily="34" charset="0"/>
            </a:endParaRPr>
          </a:p>
          <a:p>
            <a:pPr algn="just">
              <a:lnSpc>
                <a:spcPct val="115000"/>
              </a:lnSpc>
              <a:spcAft>
                <a:spcPts val="100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Purpose: </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The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programme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ensures effective leadership, strategic management, and operations, through continuous refinement of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organisational</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strategy and the implementation of the appropriate legislation and best practice.</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C6952895-EC78-C560-EA09-7BB03CF186A8}"/>
              </a:ext>
            </a:extLst>
          </p:cNvPr>
          <p:cNvGraphicFramePr>
            <a:graphicFrameLocks noGrp="1"/>
          </p:cNvGraphicFramePr>
          <p:nvPr>
            <p:extLst>
              <p:ext uri="{D42A27DB-BD31-4B8C-83A1-F6EECF244321}">
                <p14:modId xmlns:p14="http://schemas.microsoft.com/office/powerpoint/2010/main" val="2026608854"/>
              </p:ext>
            </p:extLst>
          </p:nvPr>
        </p:nvGraphicFramePr>
        <p:xfrm>
          <a:off x="130424" y="1535066"/>
          <a:ext cx="8928990" cy="5350729"/>
        </p:xfrm>
        <a:graphic>
          <a:graphicData uri="http://schemas.openxmlformats.org/drawingml/2006/table">
            <a:tbl>
              <a:tblPr firstRow="1" firstCol="1" bandRow="1"/>
              <a:tblGrid>
                <a:gridCol w="892899">
                  <a:extLst>
                    <a:ext uri="{9D8B030D-6E8A-4147-A177-3AD203B41FA5}">
                      <a16:colId xmlns:a16="http://schemas.microsoft.com/office/drawing/2014/main" val="3015501529"/>
                    </a:ext>
                  </a:extLst>
                </a:gridCol>
                <a:gridCol w="892899">
                  <a:extLst>
                    <a:ext uri="{9D8B030D-6E8A-4147-A177-3AD203B41FA5}">
                      <a16:colId xmlns:a16="http://schemas.microsoft.com/office/drawing/2014/main" val="3514353253"/>
                    </a:ext>
                  </a:extLst>
                </a:gridCol>
                <a:gridCol w="892899">
                  <a:extLst>
                    <a:ext uri="{9D8B030D-6E8A-4147-A177-3AD203B41FA5}">
                      <a16:colId xmlns:a16="http://schemas.microsoft.com/office/drawing/2014/main" val="2095358896"/>
                    </a:ext>
                  </a:extLst>
                </a:gridCol>
                <a:gridCol w="892899">
                  <a:extLst>
                    <a:ext uri="{9D8B030D-6E8A-4147-A177-3AD203B41FA5}">
                      <a16:colId xmlns:a16="http://schemas.microsoft.com/office/drawing/2014/main" val="126726119"/>
                    </a:ext>
                  </a:extLst>
                </a:gridCol>
                <a:gridCol w="892899">
                  <a:extLst>
                    <a:ext uri="{9D8B030D-6E8A-4147-A177-3AD203B41FA5}">
                      <a16:colId xmlns:a16="http://schemas.microsoft.com/office/drawing/2014/main" val="4243542598"/>
                    </a:ext>
                  </a:extLst>
                </a:gridCol>
                <a:gridCol w="892899">
                  <a:extLst>
                    <a:ext uri="{9D8B030D-6E8A-4147-A177-3AD203B41FA5}">
                      <a16:colId xmlns:a16="http://schemas.microsoft.com/office/drawing/2014/main" val="2199498450"/>
                    </a:ext>
                  </a:extLst>
                </a:gridCol>
                <a:gridCol w="892899">
                  <a:extLst>
                    <a:ext uri="{9D8B030D-6E8A-4147-A177-3AD203B41FA5}">
                      <a16:colId xmlns:a16="http://schemas.microsoft.com/office/drawing/2014/main" val="1395774701"/>
                    </a:ext>
                  </a:extLst>
                </a:gridCol>
                <a:gridCol w="892899">
                  <a:extLst>
                    <a:ext uri="{9D8B030D-6E8A-4147-A177-3AD203B41FA5}">
                      <a16:colId xmlns:a16="http://schemas.microsoft.com/office/drawing/2014/main" val="222542218"/>
                    </a:ext>
                  </a:extLst>
                </a:gridCol>
                <a:gridCol w="892899">
                  <a:extLst>
                    <a:ext uri="{9D8B030D-6E8A-4147-A177-3AD203B41FA5}">
                      <a16:colId xmlns:a16="http://schemas.microsoft.com/office/drawing/2014/main" val="3505124304"/>
                    </a:ext>
                  </a:extLst>
                </a:gridCol>
                <a:gridCol w="892899">
                  <a:extLst>
                    <a:ext uri="{9D8B030D-6E8A-4147-A177-3AD203B41FA5}">
                      <a16:colId xmlns:a16="http://schemas.microsoft.com/office/drawing/2014/main" val="1701067734"/>
                    </a:ext>
                  </a:extLst>
                </a:gridCol>
              </a:tblGrid>
              <a:tr h="251897">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62228877"/>
                  </a:ext>
                </a:extLst>
              </a:tr>
              <a:tr h="36768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313693391"/>
                  </a:ext>
                </a:extLst>
              </a:tr>
              <a:tr h="411014">
                <a:tc rowSpan="8">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Capable, effective, and ethical organisation in support of the delivery of the MDDA mandate by 2024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Unqualified audit with no significant findings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    Unqualified audit with no significant findings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Unqualified audit opinion</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Unqualified audit opinion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01303755"/>
                  </a:ext>
                </a:extLst>
              </a:tr>
              <a:tr h="619584">
                <a:tc vMerge="1">
                  <a:txBody>
                    <a:bodyPr/>
                    <a:lstStyle/>
                    <a:p>
                      <a:endParaRPr lang="en-ZA"/>
                    </a:p>
                  </a:txBody>
                  <a:tcPr/>
                </a:tc>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 Fraud prevention and risk management strategies implemented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Fraud prevention and risk management strategies implemented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Fraud prevention and risk management strategies implemented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029620"/>
                  </a:ext>
                </a:extLst>
              </a:tr>
              <a:tr h="515299">
                <a:tc vMerge="1">
                  <a:txBody>
                    <a:bodyPr/>
                    <a:lstStyle/>
                    <a:p>
                      <a:endParaRPr lang="en-ZA"/>
                    </a:p>
                  </a:txBody>
                  <a:tcPr/>
                </a:tc>
                <a:tc rowSpan="3">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Financial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Percentage of invoices processed for payment within 30 days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25438773"/>
                  </a:ext>
                </a:extLst>
              </a:tr>
              <a:tr h="515299">
                <a:tc vMerge="1">
                  <a:txBody>
                    <a:bodyPr/>
                    <a:lstStyle/>
                    <a:p>
                      <a:endParaRPr lang="en-ZA"/>
                    </a:p>
                  </a:txBody>
                  <a:tcPr/>
                </a:tc>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 Percentage of Fruitless and Wasteful Expenditure incurred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69157679"/>
                  </a:ext>
                </a:extLst>
              </a:tr>
              <a:tr h="411014">
                <a:tc vMerge="1">
                  <a:txBody>
                    <a:bodyPr/>
                    <a:lstStyle/>
                    <a:p>
                      <a:endParaRPr lang="en-ZA"/>
                    </a:p>
                  </a:txBody>
                  <a:tcPr/>
                </a:tc>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 Percentage of Irregular Expenditure incurred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76539064"/>
                  </a:ext>
                </a:extLst>
              </a:tr>
              <a:tr h="515299">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Process Automation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 Number of Business Processes automated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Process Automation Plan developed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Business Process Automation Plan developed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233798"/>
                  </a:ext>
                </a:extLst>
              </a:tr>
              <a:tr h="619584">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 Resources Strategy</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 Human Resources Strategy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 Resources Strategy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 Resources Strategy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0973875"/>
                  </a:ext>
                </a:extLst>
              </a:tr>
              <a:tr h="619584">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Employment Equity Plan</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Employment Equity Plan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Employment Equity Plan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Employment Equity Plan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2345" marR="423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3663398"/>
                  </a:ext>
                </a:extLst>
              </a:tr>
            </a:tbl>
          </a:graphicData>
        </a:graphic>
      </p:graphicFrame>
    </p:spTree>
    <p:extLst>
      <p:ext uri="{BB962C8B-B14F-4D97-AF65-F5344CB8AC3E}">
        <p14:creationId xmlns:p14="http://schemas.microsoft.com/office/powerpoint/2010/main" val="4151629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5BD559B-D738-40B6-B36A-C3A1054B6E12}"/>
              </a:ext>
            </a:extLst>
          </p:cNvPr>
          <p:cNvSpPr txBox="1"/>
          <p:nvPr/>
        </p:nvSpPr>
        <p:spPr>
          <a:xfrm>
            <a:off x="554355" y="-16127"/>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sp>
        <p:nvSpPr>
          <p:cNvPr id="10" name="TextBox 9">
            <a:extLst>
              <a:ext uri="{FF2B5EF4-FFF2-40B4-BE49-F238E27FC236}">
                <a16:creationId xmlns:a16="http://schemas.microsoft.com/office/drawing/2014/main" id="{D3F3BC4F-8BCA-4D06-BD03-47C958BEED98}"/>
              </a:ext>
            </a:extLst>
          </p:cNvPr>
          <p:cNvSpPr txBox="1"/>
          <p:nvPr/>
        </p:nvSpPr>
        <p:spPr>
          <a:xfrm>
            <a:off x="-67025" y="271826"/>
            <a:ext cx="9071208" cy="1826141"/>
          </a:xfrm>
          <a:prstGeom prst="rect">
            <a:avLst/>
          </a:prstGeom>
          <a:noFill/>
        </p:spPr>
        <p:txBody>
          <a:bodyPr wrap="square">
            <a:spAutoFit/>
          </a:bodyPr>
          <a:lstStyle/>
          <a:p>
            <a:pPr marL="457200" indent="-457200" algn="just"/>
            <a:r>
              <a:rPr lang="en-GB" sz="1000" b="1" kern="50" dirty="0">
                <a:effectLst/>
                <a:ea typeface="Times New Roman" panose="02020603050405020304" pitchFamily="18" charset="0"/>
              </a:rPr>
              <a:t>PROGRAMME 2: GRANT AND SEED FUNDING </a:t>
            </a:r>
            <a:endParaRPr lang="en-ZA" sz="1000" dirty="0">
              <a:effectLst/>
              <a:ea typeface="Times New Roman" panose="02020603050405020304" pitchFamily="18" charset="0"/>
            </a:endParaRPr>
          </a:p>
          <a:p>
            <a:pPr marL="457200" indent="-457200" algn="just"/>
            <a:r>
              <a:rPr lang="en-GB" sz="1000" b="1" kern="50" dirty="0">
                <a:effectLst/>
                <a:ea typeface="Times New Roman" panose="02020603050405020304" pitchFamily="18" charset="0"/>
              </a:rPr>
              <a:t> </a:t>
            </a:r>
            <a:endParaRPr lang="en-ZA" sz="1000" dirty="0">
              <a:effectLst/>
              <a:ea typeface="Times New Roman" panose="02020603050405020304" pitchFamily="18" charset="0"/>
            </a:endParaRPr>
          </a:p>
          <a:p>
            <a:pPr>
              <a:lnSpc>
                <a:spcPct val="115000"/>
              </a:lnSpc>
              <a:spcAft>
                <a:spcPts val="100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Purpose: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The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programme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promotes media development and diversity through financial and non-financial support for community broadcasting as well as community and small commercial print projects. The </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programme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consists of two strategic objectives, encapsulated in two sub-</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programmes</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a:t>
            </a:r>
            <a:r>
              <a:rPr lang="en-ZA" sz="1000" dirty="0">
                <a:effectLst/>
                <a:ea typeface="Times New Roman" panose="02020603050405020304" pitchFamily="18" charset="0"/>
              </a:rPr>
              <a:t> </a:t>
            </a:r>
          </a:p>
          <a:p>
            <a:r>
              <a:rPr lang="en-ZA" sz="1000" b="1" dirty="0">
                <a:effectLst/>
                <a:ea typeface="Times New Roman" panose="02020603050405020304" pitchFamily="18" charset="0"/>
              </a:rPr>
              <a:t>Sub-Programme 2.1:	Community and Small Commercial Media</a:t>
            </a:r>
            <a:endParaRPr lang="en-ZA" sz="1000" dirty="0">
              <a:effectLst/>
              <a:ea typeface="Times New Roman" panose="02020603050405020304" pitchFamily="18" charset="0"/>
            </a:endParaRPr>
          </a:p>
          <a:p>
            <a:r>
              <a:rPr lang="en-ZA" sz="1000" b="1" dirty="0">
                <a:effectLst/>
                <a:ea typeface="Times New Roman" panose="02020603050405020304" pitchFamily="18" charset="0"/>
              </a:rPr>
              <a:t> </a:t>
            </a:r>
            <a:endParaRPr lang="en-ZA" sz="1000" dirty="0">
              <a:effectLst/>
              <a:ea typeface="Times New Roman" panose="02020603050405020304" pitchFamily="18" charset="0"/>
            </a:endParaRPr>
          </a:p>
          <a:p>
            <a:pPr>
              <a:lnSpc>
                <a:spcPct val="115000"/>
              </a:lnSpc>
              <a:spcAft>
                <a:spcPts val="1000"/>
              </a:spcAft>
            </a:pP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Purpose: </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The purpose of this sub-</a:t>
            </a:r>
            <a:r>
              <a:rPr lang="en-US" sz="1000" dirty="0" err="1">
                <a:effectLst/>
                <a:latin typeface="Arial" panose="020B0604020202020204" pitchFamily="34" charset="0"/>
                <a:ea typeface="Times New Roman" panose="02020603050405020304" pitchFamily="18" charset="0"/>
                <a:cs typeface="Times New Roman" panose="02020603050405020304" pitchFamily="18" charset="0"/>
              </a:rPr>
              <a:t>programme</a:t>
            </a:r>
            <a:r>
              <a:rPr lang="en-US" sz="1000" dirty="0">
                <a:effectLst/>
                <a:latin typeface="Arial" panose="020B0604020202020204" pitchFamily="34" charset="0"/>
                <a:ea typeface="Times New Roman" panose="02020603050405020304" pitchFamily="18" charset="0"/>
                <a:cs typeface="Times New Roman" panose="02020603050405020304" pitchFamily="18" charset="0"/>
              </a:rPr>
              <a:t> is to facilitate ownership, control and access to information and content production of community and small commercial media by historically disadvantaged communities by 2024.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000" b="1" dirty="0">
                <a:effectLst/>
                <a:ea typeface="Times New Roman" panose="02020603050405020304" pitchFamily="18" charset="0"/>
              </a:rPr>
              <a:t> </a:t>
            </a:r>
            <a:endParaRPr lang="en-ZA" sz="1000" dirty="0">
              <a:effectLst/>
              <a:ea typeface="Times New Roman" panose="02020603050405020304" pitchFamily="18" charset="0"/>
            </a:endParaRPr>
          </a:p>
        </p:txBody>
      </p:sp>
      <p:graphicFrame>
        <p:nvGraphicFramePr>
          <p:cNvPr id="2" name="Table 1">
            <a:extLst>
              <a:ext uri="{FF2B5EF4-FFF2-40B4-BE49-F238E27FC236}">
                <a16:creationId xmlns:a16="http://schemas.microsoft.com/office/drawing/2014/main" id="{A9C92A55-0A30-FA04-A8AA-203EA918C8BC}"/>
              </a:ext>
            </a:extLst>
          </p:cNvPr>
          <p:cNvGraphicFramePr>
            <a:graphicFrameLocks noGrp="1"/>
          </p:cNvGraphicFramePr>
          <p:nvPr>
            <p:extLst>
              <p:ext uri="{D42A27DB-BD31-4B8C-83A1-F6EECF244321}">
                <p14:modId xmlns:p14="http://schemas.microsoft.com/office/powerpoint/2010/main" val="3833118793"/>
              </p:ext>
            </p:extLst>
          </p:nvPr>
        </p:nvGraphicFramePr>
        <p:xfrm>
          <a:off x="36394" y="1772816"/>
          <a:ext cx="8864370" cy="4717987"/>
        </p:xfrm>
        <a:graphic>
          <a:graphicData uri="http://schemas.openxmlformats.org/drawingml/2006/table">
            <a:tbl>
              <a:tblPr firstRow="1" firstCol="1" bandRow="1"/>
              <a:tblGrid>
                <a:gridCol w="886437">
                  <a:extLst>
                    <a:ext uri="{9D8B030D-6E8A-4147-A177-3AD203B41FA5}">
                      <a16:colId xmlns:a16="http://schemas.microsoft.com/office/drawing/2014/main" val="4253818757"/>
                    </a:ext>
                  </a:extLst>
                </a:gridCol>
                <a:gridCol w="886437">
                  <a:extLst>
                    <a:ext uri="{9D8B030D-6E8A-4147-A177-3AD203B41FA5}">
                      <a16:colId xmlns:a16="http://schemas.microsoft.com/office/drawing/2014/main" val="2682897160"/>
                    </a:ext>
                  </a:extLst>
                </a:gridCol>
                <a:gridCol w="886437">
                  <a:extLst>
                    <a:ext uri="{9D8B030D-6E8A-4147-A177-3AD203B41FA5}">
                      <a16:colId xmlns:a16="http://schemas.microsoft.com/office/drawing/2014/main" val="4036580353"/>
                    </a:ext>
                  </a:extLst>
                </a:gridCol>
                <a:gridCol w="886437">
                  <a:extLst>
                    <a:ext uri="{9D8B030D-6E8A-4147-A177-3AD203B41FA5}">
                      <a16:colId xmlns:a16="http://schemas.microsoft.com/office/drawing/2014/main" val="1962742280"/>
                    </a:ext>
                  </a:extLst>
                </a:gridCol>
                <a:gridCol w="886437">
                  <a:extLst>
                    <a:ext uri="{9D8B030D-6E8A-4147-A177-3AD203B41FA5}">
                      <a16:colId xmlns:a16="http://schemas.microsoft.com/office/drawing/2014/main" val="3893257675"/>
                    </a:ext>
                  </a:extLst>
                </a:gridCol>
                <a:gridCol w="886437">
                  <a:extLst>
                    <a:ext uri="{9D8B030D-6E8A-4147-A177-3AD203B41FA5}">
                      <a16:colId xmlns:a16="http://schemas.microsoft.com/office/drawing/2014/main" val="3582162507"/>
                    </a:ext>
                  </a:extLst>
                </a:gridCol>
                <a:gridCol w="886437">
                  <a:extLst>
                    <a:ext uri="{9D8B030D-6E8A-4147-A177-3AD203B41FA5}">
                      <a16:colId xmlns:a16="http://schemas.microsoft.com/office/drawing/2014/main" val="635078043"/>
                    </a:ext>
                  </a:extLst>
                </a:gridCol>
                <a:gridCol w="886437">
                  <a:extLst>
                    <a:ext uri="{9D8B030D-6E8A-4147-A177-3AD203B41FA5}">
                      <a16:colId xmlns:a16="http://schemas.microsoft.com/office/drawing/2014/main" val="638157485"/>
                    </a:ext>
                  </a:extLst>
                </a:gridCol>
                <a:gridCol w="886437">
                  <a:extLst>
                    <a:ext uri="{9D8B030D-6E8A-4147-A177-3AD203B41FA5}">
                      <a16:colId xmlns:a16="http://schemas.microsoft.com/office/drawing/2014/main" val="728567748"/>
                    </a:ext>
                  </a:extLst>
                </a:gridCol>
                <a:gridCol w="886437">
                  <a:extLst>
                    <a:ext uri="{9D8B030D-6E8A-4147-A177-3AD203B41FA5}">
                      <a16:colId xmlns:a16="http://schemas.microsoft.com/office/drawing/2014/main" val="1301640035"/>
                    </a:ext>
                  </a:extLst>
                </a:gridCol>
              </a:tblGrid>
              <a:tr h="311624">
                <a:tc rowSpan="2">
                  <a:txBody>
                    <a:bodyPr/>
                    <a:lstStyle/>
                    <a:p>
                      <a:pPr algn="ctr">
                        <a:lnSpc>
                          <a:spcPct val="115000"/>
                        </a:lnSpc>
                        <a:spcAft>
                          <a:spcPts val="1000"/>
                        </a:spcAft>
                      </a:pPr>
                      <a:r>
                        <a:rPr lang="en-Z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9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2142159"/>
                  </a:ext>
                </a:extLst>
              </a:tr>
              <a:tr h="45486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7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1503878599"/>
                  </a:ext>
                </a:extLst>
              </a:tr>
              <a:tr h="1257403">
                <a:tc rowSpan="2">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diverse and sustainable community- based media</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broadcast projects funded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 Number of grant funding applications for community broadcast projects approved by the Board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Increased budget from rollerover fund resulting in reaching out to more organisations. </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5122378"/>
                  </a:ext>
                </a:extLst>
              </a:tr>
              <a:tr h="1282540">
                <a:tc vMerge="1">
                  <a:txBody>
                    <a:bodyPr/>
                    <a:lstStyle/>
                    <a:p>
                      <a:endParaRPr lang="en-ZA"/>
                    </a:p>
                  </a:txBody>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and Small Commercial Media digital/print projects funded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 Number of grant funding applications for small commercial print and digital media projects approved by the Board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Increased budget from rollerover funds. resulting in reaching out to more organisations. Target achieved.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9158062"/>
                  </a:ext>
                </a:extLst>
              </a:tr>
              <a:tr h="1411553">
                <a:tc>
                  <a:txBody>
                    <a:bodyPr/>
                    <a:lstStyle/>
                    <a:p>
                      <a:pPr algn="l">
                        <a:lnSpc>
                          <a:spcPct val="115000"/>
                        </a:lnSpc>
                        <a:spcAft>
                          <a:spcPts val="1000"/>
                        </a:spcAft>
                      </a:pPr>
                      <a:r>
                        <a:rPr lang="en-ZA"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Digital responsive community-based media sector by 2024</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Media digital strategy implemented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 Number of media projects provided with digital support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Media digital strategy commissioned</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Media digital strategy and 3-year plan submitted to Board for approval</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7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a:t>
                      </a:r>
                      <a:endParaRPr lang="en-ZA" sz="90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ZA" sz="7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Overachievement was due to the high demand for digital support from our beneficiaries, intensified by COVID-19. Target achieved.</a:t>
                      </a:r>
                      <a:endParaRPr lang="en-ZA"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809" marR="538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3435172"/>
                  </a:ext>
                </a:extLst>
              </a:tr>
            </a:tbl>
          </a:graphicData>
        </a:graphic>
      </p:graphicFrame>
    </p:spTree>
    <p:extLst>
      <p:ext uri="{BB962C8B-B14F-4D97-AF65-F5344CB8AC3E}">
        <p14:creationId xmlns:p14="http://schemas.microsoft.com/office/powerpoint/2010/main" val="358537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a:extLst>
              <a:ext uri="{FF2B5EF4-FFF2-40B4-BE49-F238E27FC236}">
                <a16:creationId xmlns:a16="http://schemas.microsoft.com/office/drawing/2014/main" id="{50AF2279-60B2-40EE-9C12-0A57440D3996}"/>
              </a:ext>
            </a:extLst>
          </p:cNvPr>
          <p:cNvSpPr>
            <a:spLocks noChangeArrowheads="1"/>
          </p:cNvSpPr>
          <p:nvPr/>
        </p:nvSpPr>
        <p:spPr bwMode="auto">
          <a:xfrm>
            <a:off x="170067" y="591094"/>
            <a:ext cx="8650405" cy="7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15000"/>
              </a:lnSpc>
              <a:spcAft>
                <a:spcPts val="1000"/>
              </a:spcAft>
            </a:pPr>
            <a:r>
              <a:rPr kumimoji="0" lang="en-GB" altLang="en-US" sz="1000" b="1" i="0" u="none" strike="noStrike" cap="none" normalizeH="0" baseline="0" dirty="0">
                <a:ln>
                  <a:noFill/>
                </a:ln>
                <a:solidFill>
                  <a:schemeClr val="tx1"/>
                </a:solidFill>
                <a:effectLst/>
                <a:latin typeface="+mj-lt"/>
                <a:ea typeface="Times New Roman" panose="02020603050405020304" pitchFamily="18" charset="0"/>
                <a:cs typeface="Arial" panose="020B0604020202020204" pitchFamily="34" charset="0"/>
              </a:rPr>
              <a:t> </a:t>
            </a:r>
            <a:r>
              <a:rPr lang="en-US" sz="1000" b="1" dirty="0">
                <a:effectLst/>
                <a:latin typeface="Arial" panose="020B0604020202020204" pitchFamily="34" charset="0"/>
                <a:ea typeface="Times New Roman" panose="02020603050405020304" pitchFamily="18" charset="0"/>
                <a:cs typeface="Times New Roman" panose="02020603050405020304" pitchFamily="18" charset="0"/>
              </a:rPr>
              <a:t>Sub-Programme 2.2:	 Monitoring and Evaluation</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US" sz="1000" b="1" dirty="0">
                <a:effectLst/>
                <a:latin typeface="Arial" panose="020B0604020202020204" pitchFamily="34" charset="0"/>
                <a:ea typeface="Calibri" panose="020F0502020204030204" pitchFamily="34" charset="0"/>
                <a:cs typeface="Times New Roman" panose="02020603050405020304" pitchFamily="18" charset="0"/>
              </a:rPr>
              <a:t>Purpose: </a:t>
            </a:r>
            <a:r>
              <a:rPr lang="en-US" sz="1000" dirty="0">
                <a:effectLst/>
                <a:latin typeface="Arial" panose="020B0604020202020204" pitchFamily="34" charset="0"/>
                <a:ea typeface="Calibri" panose="020F0502020204030204" pitchFamily="34" charset="0"/>
                <a:cs typeface="Times New Roman" panose="02020603050405020304" pitchFamily="18" charset="0"/>
              </a:rPr>
              <a:t>The purpose of this sub-</a:t>
            </a:r>
            <a:r>
              <a:rPr lang="en-US" sz="1000" dirty="0" err="1">
                <a:effectLst/>
                <a:latin typeface="Arial" panose="020B0604020202020204" pitchFamily="34" charset="0"/>
                <a:ea typeface="Calibri" panose="020F0502020204030204" pitchFamily="34" charset="0"/>
                <a:cs typeface="Times New Roman" panose="02020603050405020304" pitchFamily="18" charset="0"/>
              </a:rPr>
              <a:t>programme</a:t>
            </a:r>
            <a:r>
              <a:rPr lang="en-US" sz="1000" dirty="0">
                <a:effectLst/>
                <a:latin typeface="Arial" panose="020B0604020202020204" pitchFamily="34" charset="0"/>
                <a:ea typeface="Calibri" panose="020F0502020204030204" pitchFamily="34" charset="0"/>
                <a:cs typeface="Times New Roman" panose="02020603050405020304" pitchFamily="18" charset="0"/>
              </a:rPr>
              <a:t> is to monitor and evaluate input, output, and compliance to MDDA grant-in-aid contracts to measure the effectiveness and efficiency of MDDA support by 2024.</a:t>
            </a:r>
            <a:endParaRPr kumimoji="0" lang="en-ZA" sz="1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522617E6-D816-49D7-BB33-44D332B3F4B3}"/>
              </a:ext>
            </a:extLst>
          </p:cNvPr>
          <p:cNvSpPr txBox="1"/>
          <p:nvPr/>
        </p:nvSpPr>
        <p:spPr>
          <a:xfrm>
            <a:off x="554355" y="102975"/>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graphicFrame>
        <p:nvGraphicFramePr>
          <p:cNvPr id="2" name="Table 1">
            <a:extLst>
              <a:ext uri="{FF2B5EF4-FFF2-40B4-BE49-F238E27FC236}">
                <a16:creationId xmlns:a16="http://schemas.microsoft.com/office/drawing/2014/main" id="{557D398D-CE0A-6A18-54EE-BA14849935D2}"/>
              </a:ext>
            </a:extLst>
          </p:cNvPr>
          <p:cNvGraphicFramePr>
            <a:graphicFrameLocks noGrp="1"/>
          </p:cNvGraphicFramePr>
          <p:nvPr>
            <p:extLst>
              <p:ext uri="{D42A27DB-BD31-4B8C-83A1-F6EECF244321}">
                <p14:modId xmlns:p14="http://schemas.microsoft.com/office/powerpoint/2010/main" val="1264089855"/>
              </p:ext>
            </p:extLst>
          </p:nvPr>
        </p:nvGraphicFramePr>
        <p:xfrm>
          <a:off x="170066" y="1600200"/>
          <a:ext cx="8794420" cy="4498197"/>
        </p:xfrm>
        <a:graphic>
          <a:graphicData uri="http://schemas.openxmlformats.org/drawingml/2006/table">
            <a:tbl>
              <a:tblPr firstRow="1" firstCol="1" bandRow="1"/>
              <a:tblGrid>
                <a:gridCol w="879442">
                  <a:extLst>
                    <a:ext uri="{9D8B030D-6E8A-4147-A177-3AD203B41FA5}">
                      <a16:colId xmlns:a16="http://schemas.microsoft.com/office/drawing/2014/main" val="2888853400"/>
                    </a:ext>
                  </a:extLst>
                </a:gridCol>
                <a:gridCol w="879442">
                  <a:extLst>
                    <a:ext uri="{9D8B030D-6E8A-4147-A177-3AD203B41FA5}">
                      <a16:colId xmlns:a16="http://schemas.microsoft.com/office/drawing/2014/main" val="2801196071"/>
                    </a:ext>
                  </a:extLst>
                </a:gridCol>
                <a:gridCol w="879442">
                  <a:extLst>
                    <a:ext uri="{9D8B030D-6E8A-4147-A177-3AD203B41FA5}">
                      <a16:colId xmlns:a16="http://schemas.microsoft.com/office/drawing/2014/main" val="1524293459"/>
                    </a:ext>
                  </a:extLst>
                </a:gridCol>
                <a:gridCol w="879442">
                  <a:extLst>
                    <a:ext uri="{9D8B030D-6E8A-4147-A177-3AD203B41FA5}">
                      <a16:colId xmlns:a16="http://schemas.microsoft.com/office/drawing/2014/main" val="2527977002"/>
                    </a:ext>
                  </a:extLst>
                </a:gridCol>
                <a:gridCol w="879442">
                  <a:extLst>
                    <a:ext uri="{9D8B030D-6E8A-4147-A177-3AD203B41FA5}">
                      <a16:colId xmlns:a16="http://schemas.microsoft.com/office/drawing/2014/main" val="1339874106"/>
                    </a:ext>
                  </a:extLst>
                </a:gridCol>
                <a:gridCol w="879442">
                  <a:extLst>
                    <a:ext uri="{9D8B030D-6E8A-4147-A177-3AD203B41FA5}">
                      <a16:colId xmlns:a16="http://schemas.microsoft.com/office/drawing/2014/main" val="3653328046"/>
                    </a:ext>
                  </a:extLst>
                </a:gridCol>
                <a:gridCol w="879442">
                  <a:extLst>
                    <a:ext uri="{9D8B030D-6E8A-4147-A177-3AD203B41FA5}">
                      <a16:colId xmlns:a16="http://schemas.microsoft.com/office/drawing/2014/main" val="1161474233"/>
                    </a:ext>
                  </a:extLst>
                </a:gridCol>
                <a:gridCol w="879442">
                  <a:extLst>
                    <a:ext uri="{9D8B030D-6E8A-4147-A177-3AD203B41FA5}">
                      <a16:colId xmlns:a16="http://schemas.microsoft.com/office/drawing/2014/main" val="2801088535"/>
                    </a:ext>
                  </a:extLst>
                </a:gridCol>
                <a:gridCol w="879442">
                  <a:extLst>
                    <a:ext uri="{9D8B030D-6E8A-4147-A177-3AD203B41FA5}">
                      <a16:colId xmlns:a16="http://schemas.microsoft.com/office/drawing/2014/main" val="3122615284"/>
                    </a:ext>
                  </a:extLst>
                </a:gridCol>
                <a:gridCol w="879442">
                  <a:extLst>
                    <a:ext uri="{9D8B030D-6E8A-4147-A177-3AD203B41FA5}">
                      <a16:colId xmlns:a16="http://schemas.microsoft.com/office/drawing/2014/main" val="2184748201"/>
                    </a:ext>
                  </a:extLst>
                </a:gridCol>
              </a:tblGrid>
              <a:tr h="353169">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252513624"/>
                  </a:ext>
                </a:extLst>
              </a:tr>
              <a:tr h="51550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634042532"/>
                  </a:ext>
                </a:extLst>
              </a:tr>
              <a:tr h="1599739">
                <a:tc rowSpan="3">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Compliance and impact of MDDA grant support monitored and evaluated for effectiveness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Annual evaluation of M&amp;E reports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 Annual evaluation report on funded projects identifying thematic findings from M&amp;E reports approved by the Board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 annual evaluation report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Final annual evaluation report submitted to Board for approval</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8379597"/>
                  </a:ext>
                </a:extLst>
              </a:tr>
              <a:tr h="1453526">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Monitoring andevaluation reports on compliance to MDDA grant-in-aid contracts and impact of the MDDA support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Number of monitoring reports on compliance to MDDA grant-in-aid contract produced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Relaxation of COVID-19 regulations enabled the Unit to cover more projects on site visits conducted. Target achieved. </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8907240"/>
                  </a:ext>
                </a:extLst>
              </a:tr>
              <a:tr h="576254">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Evaluation reports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 Number of evaluation reports produced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3963" marR="63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8386337"/>
                  </a:ext>
                </a:extLst>
              </a:tr>
            </a:tbl>
          </a:graphicData>
        </a:graphic>
      </p:graphicFrame>
    </p:spTree>
    <p:extLst>
      <p:ext uri="{BB962C8B-B14F-4D97-AF65-F5344CB8AC3E}">
        <p14:creationId xmlns:p14="http://schemas.microsoft.com/office/powerpoint/2010/main" val="1607114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9EBF7-1396-472B-ACAC-C537336287F2}"/>
              </a:ext>
            </a:extLst>
          </p:cNvPr>
          <p:cNvSpPr txBox="1"/>
          <p:nvPr/>
        </p:nvSpPr>
        <p:spPr>
          <a:xfrm>
            <a:off x="467544" y="0"/>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sp>
        <p:nvSpPr>
          <p:cNvPr id="7" name="TextBox 6">
            <a:extLst>
              <a:ext uri="{FF2B5EF4-FFF2-40B4-BE49-F238E27FC236}">
                <a16:creationId xmlns:a16="http://schemas.microsoft.com/office/drawing/2014/main" id="{F374D500-86DB-49F8-98A1-279854083E64}"/>
              </a:ext>
            </a:extLst>
          </p:cNvPr>
          <p:cNvSpPr txBox="1"/>
          <p:nvPr/>
        </p:nvSpPr>
        <p:spPr>
          <a:xfrm>
            <a:off x="35497" y="407073"/>
            <a:ext cx="9000999" cy="1704441"/>
          </a:xfrm>
          <a:prstGeom prst="rect">
            <a:avLst/>
          </a:prstGeom>
          <a:solidFill>
            <a:schemeClr val="accent5">
              <a:lumMod val="20000"/>
              <a:lumOff val="80000"/>
            </a:schemeClr>
          </a:solidFill>
        </p:spPr>
        <p:txBody>
          <a:bodyPr wrap="square">
            <a:spAutoFit/>
          </a:bodyPr>
          <a:lstStyle/>
          <a:p>
            <a:pPr>
              <a:lnSpc>
                <a:spcPct val="115000"/>
              </a:lnSpc>
              <a:spcAft>
                <a:spcPts val="1000"/>
              </a:spcAft>
            </a:pPr>
            <a:r>
              <a:rPr lang="en-GB" sz="1000" b="1" kern="50" dirty="0">
                <a:effectLst/>
                <a:latin typeface="Arial" panose="020B0604020202020204" pitchFamily="34" charset="0"/>
                <a:ea typeface="Times New Roman" panose="02020603050405020304" pitchFamily="18" charset="0"/>
                <a:cs typeface="Times New Roman" panose="02020603050405020304" pitchFamily="18" charset="0"/>
              </a:rPr>
              <a:t>PROGRAMME 3: PARTNERSHIPS, PUBLIC AWARENESS AND ADVOCACY	</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Purpose: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This programme seeks to position the MDDA as a leading influencer and authoritative voice in the community and small commercial media, by playing a key role in the national dialogue on the sector, through implementation of strategic partnerships to carry out media development and diversity interventions.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Sub-programme 3.1: Strategic programmes</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Purpose: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purpose of this sub-programme is to position the MDDA as an authoritative leader and voice on community and small commercial media by proactive advocacy and lobbying interventions and established stakeholder relationships by 2024.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F6715BA4-A9FF-D6C0-BADD-B02447A30F67}"/>
              </a:ext>
            </a:extLst>
          </p:cNvPr>
          <p:cNvGraphicFramePr>
            <a:graphicFrameLocks noGrp="1"/>
          </p:cNvGraphicFramePr>
          <p:nvPr>
            <p:extLst>
              <p:ext uri="{D42A27DB-BD31-4B8C-83A1-F6EECF244321}">
                <p14:modId xmlns:p14="http://schemas.microsoft.com/office/powerpoint/2010/main" val="453270011"/>
              </p:ext>
            </p:extLst>
          </p:nvPr>
        </p:nvGraphicFramePr>
        <p:xfrm>
          <a:off x="107506" y="2189963"/>
          <a:ext cx="8928990" cy="4525963"/>
        </p:xfrm>
        <a:graphic>
          <a:graphicData uri="http://schemas.openxmlformats.org/drawingml/2006/table">
            <a:tbl>
              <a:tblPr firstRow="1" firstCol="1" bandRow="1"/>
              <a:tblGrid>
                <a:gridCol w="892899">
                  <a:extLst>
                    <a:ext uri="{9D8B030D-6E8A-4147-A177-3AD203B41FA5}">
                      <a16:colId xmlns:a16="http://schemas.microsoft.com/office/drawing/2014/main" val="2500567671"/>
                    </a:ext>
                  </a:extLst>
                </a:gridCol>
                <a:gridCol w="892899">
                  <a:extLst>
                    <a:ext uri="{9D8B030D-6E8A-4147-A177-3AD203B41FA5}">
                      <a16:colId xmlns:a16="http://schemas.microsoft.com/office/drawing/2014/main" val="3964744395"/>
                    </a:ext>
                  </a:extLst>
                </a:gridCol>
                <a:gridCol w="892899">
                  <a:extLst>
                    <a:ext uri="{9D8B030D-6E8A-4147-A177-3AD203B41FA5}">
                      <a16:colId xmlns:a16="http://schemas.microsoft.com/office/drawing/2014/main" val="836856625"/>
                    </a:ext>
                  </a:extLst>
                </a:gridCol>
                <a:gridCol w="892899">
                  <a:extLst>
                    <a:ext uri="{9D8B030D-6E8A-4147-A177-3AD203B41FA5}">
                      <a16:colId xmlns:a16="http://schemas.microsoft.com/office/drawing/2014/main" val="2937294066"/>
                    </a:ext>
                  </a:extLst>
                </a:gridCol>
                <a:gridCol w="892899">
                  <a:extLst>
                    <a:ext uri="{9D8B030D-6E8A-4147-A177-3AD203B41FA5}">
                      <a16:colId xmlns:a16="http://schemas.microsoft.com/office/drawing/2014/main" val="6948311"/>
                    </a:ext>
                  </a:extLst>
                </a:gridCol>
                <a:gridCol w="892899">
                  <a:extLst>
                    <a:ext uri="{9D8B030D-6E8A-4147-A177-3AD203B41FA5}">
                      <a16:colId xmlns:a16="http://schemas.microsoft.com/office/drawing/2014/main" val="3982660219"/>
                    </a:ext>
                  </a:extLst>
                </a:gridCol>
                <a:gridCol w="892899">
                  <a:extLst>
                    <a:ext uri="{9D8B030D-6E8A-4147-A177-3AD203B41FA5}">
                      <a16:colId xmlns:a16="http://schemas.microsoft.com/office/drawing/2014/main" val="1307802944"/>
                    </a:ext>
                  </a:extLst>
                </a:gridCol>
                <a:gridCol w="892899">
                  <a:extLst>
                    <a:ext uri="{9D8B030D-6E8A-4147-A177-3AD203B41FA5}">
                      <a16:colId xmlns:a16="http://schemas.microsoft.com/office/drawing/2014/main" val="1185375618"/>
                    </a:ext>
                  </a:extLst>
                </a:gridCol>
                <a:gridCol w="892899">
                  <a:extLst>
                    <a:ext uri="{9D8B030D-6E8A-4147-A177-3AD203B41FA5}">
                      <a16:colId xmlns:a16="http://schemas.microsoft.com/office/drawing/2014/main" val="2982584764"/>
                    </a:ext>
                  </a:extLst>
                </a:gridCol>
                <a:gridCol w="892899">
                  <a:extLst>
                    <a:ext uri="{9D8B030D-6E8A-4147-A177-3AD203B41FA5}">
                      <a16:colId xmlns:a16="http://schemas.microsoft.com/office/drawing/2014/main" val="2139507213"/>
                    </a:ext>
                  </a:extLst>
                </a:gridCol>
              </a:tblGrid>
              <a:tr h="323776">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45726717"/>
                  </a:ext>
                </a:extLst>
              </a:tr>
              <a:tr h="4726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2558022152"/>
                  </a:ext>
                </a:extLst>
              </a:tr>
              <a:tr h="1734686">
                <a:tc rowSpan="3">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diverse and sustainable community-based media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Stakeholder engagements for support of the community and small commercial media</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 Number of stakeholder engagements held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More stakeholder engagements were organised and conducted for the Deputy Minister's visits to several provinces.</a:t>
                      </a: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28372082"/>
                  </a:ext>
                </a:extLst>
              </a:tr>
              <a:tr h="930426">
                <a:tc vMerge="1">
                  <a:txBody>
                    <a:bodyPr/>
                    <a:lstStyle/>
                    <a:p>
                      <a:endParaRPr lang="en-ZA"/>
                    </a:p>
                  </a:txBody>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 engagements to position the brand. MDDA</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 Number of media engagements held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
                      </a:r>
                      <a:r>
                        <a:rPr lang="en-US"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ore requests were received for interviews from various media houses. </a:t>
                      </a: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3975"/>
                  </a:ext>
                </a:extLst>
              </a:tr>
              <a:tr h="1064469">
                <a:tc vMerge="1">
                  <a:txBody>
                    <a:bodyPr/>
                    <a:lstStyle/>
                    <a:p>
                      <a:endParaRPr lang="en-ZA"/>
                    </a:p>
                  </a:txBody>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Fundraising initiatives for support of community and small commercial media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 Number of proposals for funding and support presented to potential and existing stakeholders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8280" marR="582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979196"/>
                  </a:ext>
                </a:extLst>
              </a:tr>
            </a:tbl>
          </a:graphicData>
        </a:graphic>
      </p:graphicFrame>
    </p:spTree>
    <p:extLst>
      <p:ext uri="{BB962C8B-B14F-4D97-AF65-F5344CB8AC3E}">
        <p14:creationId xmlns:p14="http://schemas.microsoft.com/office/powerpoint/2010/main" val="2434935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71CA9F-8C75-4A46-AF00-305BECF3D4F4}"/>
              </a:ext>
            </a:extLst>
          </p:cNvPr>
          <p:cNvSpPr txBox="1"/>
          <p:nvPr/>
        </p:nvSpPr>
        <p:spPr>
          <a:xfrm>
            <a:off x="482601" y="95866"/>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sp>
        <p:nvSpPr>
          <p:cNvPr id="7" name="TextBox 6">
            <a:extLst>
              <a:ext uri="{FF2B5EF4-FFF2-40B4-BE49-F238E27FC236}">
                <a16:creationId xmlns:a16="http://schemas.microsoft.com/office/drawing/2014/main" id="{B7274272-1327-480E-B892-1C65E67A804B}"/>
              </a:ext>
            </a:extLst>
          </p:cNvPr>
          <p:cNvSpPr txBox="1"/>
          <p:nvPr/>
        </p:nvSpPr>
        <p:spPr>
          <a:xfrm>
            <a:off x="107502" y="476672"/>
            <a:ext cx="8882383" cy="1094017"/>
          </a:xfrm>
          <a:prstGeom prst="rect">
            <a:avLst/>
          </a:prstGeom>
          <a:solidFill>
            <a:srgbClr val="FBCAA2"/>
          </a:solidFill>
        </p:spPr>
        <p:txBody>
          <a:bodyPr wrap="square">
            <a:spAutoFit/>
          </a:bodyPr>
          <a:lstStyle/>
          <a:p>
            <a:pPr marL="457200" indent="-457200" algn="just">
              <a:lnSpc>
                <a:spcPct val="115000"/>
              </a:lnSpc>
              <a:spcBef>
                <a:spcPts val="2400"/>
              </a:spcBef>
              <a:spcAft>
                <a:spcPts val="1000"/>
              </a:spcAft>
            </a:pPr>
            <a:r>
              <a:rPr lang="en-GB" sz="1000" b="1" kern="50" dirty="0">
                <a:effectLst/>
                <a:latin typeface="Arial" panose="020B0604020202020204" pitchFamily="34" charset="0"/>
                <a:ea typeface="Times New Roman" panose="02020603050405020304" pitchFamily="18" charset="0"/>
                <a:cs typeface="Times New Roman" panose="02020603050405020304" pitchFamily="18" charset="0"/>
              </a:rPr>
              <a:t>PROGRAMME 4: CAPACITY BUILDING AND SECTOR DEVELOPMENT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Purpose:</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One of the objectives of the Agency outlined in the MDDA Act of 2002 is to “encourage the development of human resources, training and capacity building within the media industry, especially amongst historically disadvantaged groups”. In response to this, the Agency has developed capacity building programmers, which aim to provide community and small commercial media with necessary skills needed for effective performance in day-to-day work.</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4F3F22-CC1A-D197-1DD2-21A21944C848}"/>
              </a:ext>
            </a:extLst>
          </p:cNvPr>
          <p:cNvGraphicFramePr>
            <a:graphicFrameLocks noGrp="1"/>
          </p:cNvGraphicFramePr>
          <p:nvPr>
            <p:extLst>
              <p:ext uri="{D42A27DB-BD31-4B8C-83A1-F6EECF244321}">
                <p14:modId xmlns:p14="http://schemas.microsoft.com/office/powerpoint/2010/main" val="3272447874"/>
              </p:ext>
            </p:extLst>
          </p:nvPr>
        </p:nvGraphicFramePr>
        <p:xfrm>
          <a:off x="107502" y="1606298"/>
          <a:ext cx="8882380" cy="3068194"/>
        </p:xfrm>
        <a:graphic>
          <a:graphicData uri="http://schemas.openxmlformats.org/drawingml/2006/table">
            <a:tbl>
              <a:tblPr firstRow="1" firstCol="1" bandRow="1"/>
              <a:tblGrid>
                <a:gridCol w="888238">
                  <a:extLst>
                    <a:ext uri="{9D8B030D-6E8A-4147-A177-3AD203B41FA5}">
                      <a16:colId xmlns:a16="http://schemas.microsoft.com/office/drawing/2014/main" val="3391567442"/>
                    </a:ext>
                  </a:extLst>
                </a:gridCol>
                <a:gridCol w="888238">
                  <a:extLst>
                    <a:ext uri="{9D8B030D-6E8A-4147-A177-3AD203B41FA5}">
                      <a16:colId xmlns:a16="http://schemas.microsoft.com/office/drawing/2014/main" val="961472486"/>
                    </a:ext>
                  </a:extLst>
                </a:gridCol>
                <a:gridCol w="888238">
                  <a:extLst>
                    <a:ext uri="{9D8B030D-6E8A-4147-A177-3AD203B41FA5}">
                      <a16:colId xmlns:a16="http://schemas.microsoft.com/office/drawing/2014/main" val="3574558097"/>
                    </a:ext>
                  </a:extLst>
                </a:gridCol>
                <a:gridCol w="888238">
                  <a:extLst>
                    <a:ext uri="{9D8B030D-6E8A-4147-A177-3AD203B41FA5}">
                      <a16:colId xmlns:a16="http://schemas.microsoft.com/office/drawing/2014/main" val="3596219541"/>
                    </a:ext>
                  </a:extLst>
                </a:gridCol>
                <a:gridCol w="888238">
                  <a:extLst>
                    <a:ext uri="{9D8B030D-6E8A-4147-A177-3AD203B41FA5}">
                      <a16:colId xmlns:a16="http://schemas.microsoft.com/office/drawing/2014/main" val="885745577"/>
                    </a:ext>
                  </a:extLst>
                </a:gridCol>
                <a:gridCol w="888238">
                  <a:extLst>
                    <a:ext uri="{9D8B030D-6E8A-4147-A177-3AD203B41FA5}">
                      <a16:colId xmlns:a16="http://schemas.microsoft.com/office/drawing/2014/main" val="168980783"/>
                    </a:ext>
                  </a:extLst>
                </a:gridCol>
                <a:gridCol w="888238">
                  <a:extLst>
                    <a:ext uri="{9D8B030D-6E8A-4147-A177-3AD203B41FA5}">
                      <a16:colId xmlns:a16="http://schemas.microsoft.com/office/drawing/2014/main" val="1035741502"/>
                    </a:ext>
                  </a:extLst>
                </a:gridCol>
                <a:gridCol w="888238">
                  <a:extLst>
                    <a:ext uri="{9D8B030D-6E8A-4147-A177-3AD203B41FA5}">
                      <a16:colId xmlns:a16="http://schemas.microsoft.com/office/drawing/2014/main" val="1074547878"/>
                    </a:ext>
                  </a:extLst>
                </a:gridCol>
                <a:gridCol w="888238">
                  <a:extLst>
                    <a:ext uri="{9D8B030D-6E8A-4147-A177-3AD203B41FA5}">
                      <a16:colId xmlns:a16="http://schemas.microsoft.com/office/drawing/2014/main" val="2012505426"/>
                    </a:ext>
                  </a:extLst>
                </a:gridCol>
                <a:gridCol w="888238">
                  <a:extLst>
                    <a:ext uri="{9D8B030D-6E8A-4147-A177-3AD203B41FA5}">
                      <a16:colId xmlns:a16="http://schemas.microsoft.com/office/drawing/2014/main" val="1372581692"/>
                    </a:ext>
                  </a:extLst>
                </a:gridCol>
              </a:tblGrid>
              <a:tr h="199191">
                <a:tc rowSpan="2">
                  <a:txBody>
                    <a:bodyPr/>
                    <a:lstStyle/>
                    <a:p>
                      <a:pPr algn="ct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609480"/>
                  </a:ext>
                </a:extLst>
              </a:tr>
              <a:tr h="2907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431079365"/>
                  </a:ext>
                </a:extLst>
              </a:tr>
              <a:tr h="2139238">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Capacitated, community-based media sector by 2024</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Training interventions aimed at capacitating the community media with skills aligned to sector specific needs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 Number of training interventions aimed at capacitating the community media with skills aligned to the findings of the 2020/21 skills assessment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Unit was able to overachieve on its APP targets as a result of partnerships and collaborations. These collaborations were both internally and externally. The Unit partnered with the project’s unit on the implementation of content generation training for digital hubs. Target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3815421"/>
                  </a:ext>
                </a:extLst>
              </a:tr>
            </a:tbl>
          </a:graphicData>
        </a:graphic>
      </p:graphicFrame>
    </p:spTree>
    <p:extLst>
      <p:ext uri="{BB962C8B-B14F-4D97-AF65-F5344CB8AC3E}">
        <p14:creationId xmlns:p14="http://schemas.microsoft.com/office/powerpoint/2010/main" val="167223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671CA9F-8C75-4A46-AF00-305BECF3D4F4}"/>
              </a:ext>
            </a:extLst>
          </p:cNvPr>
          <p:cNvSpPr txBox="1"/>
          <p:nvPr/>
        </p:nvSpPr>
        <p:spPr>
          <a:xfrm>
            <a:off x="482601" y="95866"/>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sp>
        <p:nvSpPr>
          <p:cNvPr id="7" name="TextBox 6">
            <a:extLst>
              <a:ext uri="{FF2B5EF4-FFF2-40B4-BE49-F238E27FC236}">
                <a16:creationId xmlns:a16="http://schemas.microsoft.com/office/drawing/2014/main" id="{B7274272-1327-480E-B892-1C65E67A804B}"/>
              </a:ext>
            </a:extLst>
          </p:cNvPr>
          <p:cNvSpPr txBox="1"/>
          <p:nvPr/>
        </p:nvSpPr>
        <p:spPr>
          <a:xfrm>
            <a:off x="107502" y="476672"/>
            <a:ext cx="8882383" cy="1094017"/>
          </a:xfrm>
          <a:prstGeom prst="rect">
            <a:avLst/>
          </a:prstGeom>
          <a:solidFill>
            <a:srgbClr val="FBCAA2"/>
          </a:solidFill>
        </p:spPr>
        <p:txBody>
          <a:bodyPr wrap="square">
            <a:spAutoFit/>
          </a:bodyPr>
          <a:lstStyle/>
          <a:p>
            <a:pPr marL="457200" indent="-457200" algn="just">
              <a:lnSpc>
                <a:spcPct val="115000"/>
              </a:lnSpc>
              <a:spcBef>
                <a:spcPts val="2400"/>
              </a:spcBef>
              <a:spcAft>
                <a:spcPts val="1000"/>
              </a:spcAft>
            </a:pPr>
            <a:r>
              <a:rPr lang="en-GB" sz="1000" b="1" kern="50" dirty="0">
                <a:effectLst/>
                <a:latin typeface="Arial" panose="020B0604020202020204" pitchFamily="34" charset="0"/>
                <a:ea typeface="Times New Roman" panose="02020603050405020304" pitchFamily="18" charset="0"/>
                <a:cs typeface="Times New Roman" panose="02020603050405020304" pitchFamily="18" charset="0"/>
              </a:rPr>
              <a:t>PROGRAMME 4: CAPACITY BUILDING AND SECTOR DEVELOPMENT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2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Purpose:</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 One of the objectives of the Agency outlined in the MDDA Act of 2002 is to “encourage the development of human resources, training and capacity building within the media industry, especially amongst historically disadvantaged groups”. In response to this, the Agency has developed capacity building programmers, which aim to provide community and small commercial media with necessary skills needed for effective performance in day-to-day work.</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454F3F22-CC1A-D197-1DD2-21A21944C848}"/>
              </a:ext>
            </a:extLst>
          </p:cNvPr>
          <p:cNvGraphicFramePr>
            <a:graphicFrameLocks noGrp="1"/>
          </p:cNvGraphicFramePr>
          <p:nvPr>
            <p:extLst>
              <p:ext uri="{D42A27DB-BD31-4B8C-83A1-F6EECF244321}">
                <p14:modId xmlns:p14="http://schemas.microsoft.com/office/powerpoint/2010/main" val="2289219728"/>
              </p:ext>
            </p:extLst>
          </p:nvPr>
        </p:nvGraphicFramePr>
        <p:xfrm>
          <a:off x="107502" y="1606298"/>
          <a:ext cx="8882380" cy="4041459"/>
        </p:xfrm>
        <a:graphic>
          <a:graphicData uri="http://schemas.openxmlformats.org/drawingml/2006/table">
            <a:tbl>
              <a:tblPr firstRow="1" firstCol="1" bandRow="1"/>
              <a:tblGrid>
                <a:gridCol w="888238">
                  <a:extLst>
                    <a:ext uri="{9D8B030D-6E8A-4147-A177-3AD203B41FA5}">
                      <a16:colId xmlns:a16="http://schemas.microsoft.com/office/drawing/2014/main" val="3391567442"/>
                    </a:ext>
                  </a:extLst>
                </a:gridCol>
                <a:gridCol w="888238">
                  <a:extLst>
                    <a:ext uri="{9D8B030D-6E8A-4147-A177-3AD203B41FA5}">
                      <a16:colId xmlns:a16="http://schemas.microsoft.com/office/drawing/2014/main" val="961472486"/>
                    </a:ext>
                  </a:extLst>
                </a:gridCol>
                <a:gridCol w="888238">
                  <a:extLst>
                    <a:ext uri="{9D8B030D-6E8A-4147-A177-3AD203B41FA5}">
                      <a16:colId xmlns:a16="http://schemas.microsoft.com/office/drawing/2014/main" val="3574558097"/>
                    </a:ext>
                  </a:extLst>
                </a:gridCol>
                <a:gridCol w="888238">
                  <a:extLst>
                    <a:ext uri="{9D8B030D-6E8A-4147-A177-3AD203B41FA5}">
                      <a16:colId xmlns:a16="http://schemas.microsoft.com/office/drawing/2014/main" val="3596219541"/>
                    </a:ext>
                  </a:extLst>
                </a:gridCol>
                <a:gridCol w="888238">
                  <a:extLst>
                    <a:ext uri="{9D8B030D-6E8A-4147-A177-3AD203B41FA5}">
                      <a16:colId xmlns:a16="http://schemas.microsoft.com/office/drawing/2014/main" val="885745577"/>
                    </a:ext>
                  </a:extLst>
                </a:gridCol>
                <a:gridCol w="888238">
                  <a:extLst>
                    <a:ext uri="{9D8B030D-6E8A-4147-A177-3AD203B41FA5}">
                      <a16:colId xmlns:a16="http://schemas.microsoft.com/office/drawing/2014/main" val="168980783"/>
                    </a:ext>
                  </a:extLst>
                </a:gridCol>
                <a:gridCol w="888238">
                  <a:extLst>
                    <a:ext uri="{9D8B030D-6E8A-4147-A177-3AD203B41FA5}">
                      <a16:colId xmlns:a16="http://schemas.microsoft.com/office/drawing/2014/main" val="1035741502"/>
                    </a:ext>
                  </a:extLst>
                </a:gridCol>
                <a:gridCol w="888238">
                  <a:extLst>
                    <a:ext uri="{9D8B030D-6E8A-4147-A177-3AD203B41FA5}">
                      <a16:colId xmlns:a16="http://schemas.microsoft.com/office/drawing/2014/main" val="1074547878"/>
                    </a:ext>
                  </a:extLst>
                </a:gridCol>
                <a:gridCol w="888238">
                  <a:extLst>
                    <a:ext uri="{9D8B030D-6E8A-4147-A177-3AD203B41FA5}">
                      <a16:colId xmlns:a16="http://schemas.microsoft.com/office/drawing/2014/main" val="2012505426"/>
                    </a:ext>
                  </a:extLst>
                </a:gridCol>
                <a:gridCol w="888238">
                  <a:extLst>
                    <a:ext uri="{9D8B030D-6E8A-4147-A177-3AD203B41FA5}">
                      <a16:colId xmlns:a16="http://schemas.microsoft.com/office/drawing/2014/main" val="1372581692"/>
                    </a:ext>
                  </a:extLst>
                </a:gridCol>
              </a:tblGrid>
              <a:tr h="199191">
                <a:tc rowSpan="2">
                  <a:txBody>
                    <a:bodyPr/>
                    <a:lstStyle/>
                    <a:p>
                      <a:pPr algn="ct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7609480"/>
                  </a:ext>
                </a:extLst>
              </a:tr>
              <a:tr h="29075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431079365"/>
                  </a:ext>
                </a:extLst>
              </a:tr>
              <a:tr h="1160721">
                <a:tc rowSpan="2">
                  <a:txBody>
                    <a:bodyPr/>
                    <a:lstStyle/>
                    <a:p>
                      <a:endParaRPr lang="en-ZA" dirty="0"/>
                    </a:p>
                  </a:txBody>
                  <a:tcPr>
                    <a:lnT w="12700" cap="flat" cmpd="sng" algn="ctr">
                      <a:solidFill>
                        <a:srgbClr val="000000"/>
                      </a:solidFill>
                      <a:prstDash val="solid"/>
                      <a:round/>
                      <a:headEnd type="none" w="med" len="med"/>
                      <a:tailEnd type="none" w="med" len="med"/>
                    </a:lnT>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Media literacy workshops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18. Number of media literacy workshops conducted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1000"/>
                        </a:spcAft>
                      </a:pPr>
                      <a:r>
                        <a:rPr lang="en-US"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Unit partnered with the Film and Publications Board (FPB) in commemorating Child Protection Week (CPW) from 30/05/2021 to 06/06/2021. Events were held in Polokwane and the Waterberg District -Mogalakwena Municipality. The Unit was only able to partner on two events in Polokwane and Mokopane respectively. Target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60208"/>
                  </a:ext>
                </a:extLst>
              </a:tr>
              <a:tr h="242547">
                <a:tc vMerge="1">
                  <a:txBody>
                    <a:bodyPr/>
                    <a:lstStyle/>
                    <a:p>
                      <a:endParaRPr lang="en-ZA"/>
                    </a:p>
                  </a:txBody>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Culture of reading initiatives</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 Number of reading initiatives held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29922" marR="299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84877364"/>
                  </a:ext>
                </a:extLst>
              </a:tr>
            </a:tbl>
          </a:graphicData>
        </a:graphic>
      </p:graphicFrame>
    </p:spTree>
    <p:extLst>
      <p:ext uri="{BB962C8B-B14F-4D97-AF65-F5344CB8AC3E}">
        <p14:creationId xmlns:p14="http://schemas.microsoft.com/office/powerpoint/2010/main" val="61717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3C743CC-913C-4E85-A94A-BEFD23C7E1E6}"/>
              </a:ext>
            </a:extLst>
          </p:cNvPr>
          <p:cNvSpPr txBox="1"/>
          <p:nvPr/>
        </p:nvSpPr>
        <p:spPr>
          <a:xfrm>
            <a:off x="554355" y="24520"/>
            <a:ext cx="8035290" cy="461665"/>
          </a:xfrm>
          <a:prstGeom prst="rect">
            <a:avLst/>
          </a:prstGeom>
          <a:noFill/>
        </p:spPr>
        <p:txBody>
          <a:bodyPr wrap="square" rtlCol="0">
            <a:spAutoFit/>
          </a:bodyPr>
          <a:lstStyle/>
          <a:p>
            <a:pPr algn="ctr"/>
            <a:r>
              <a:rPr lang="en-ZA" sz="2400" b="1" dirty="0">
                <a:solidFill>
                  <a:schemeClr val="tx2">
                    <a:lumMod val="75000"/>
                  </a:schemeClr>
                </a:solidFill>
              </a:rPr>
              <a:t>2021/22 ORGANISATIONAL PERFORMANCE</a:t>
            </a:r>
          </a:p>
        </p:txBody>
      </p:sp>
      <p:sp>
        <p:nvSpPr>
          <p:cNvPr id="8" name="TextBox 7">
            <a:extLst>
              <a:ext uri="{FF2B5EF4-FFF2-40B4-BE49-F238E27FC236}">
                <a16:creationId xmlns:a16="http://schemas.microsoft.com/office/drawing/2014/main" id="{9C119822-4524-43DE-B997-936A35145E9E}"/>
              </a:ext>
            </a:extLst>
          </p:cNvPr>
          <p:cNvSpPr txBox="1"/>
          <p:nvPr/>
        </p:nvSpPr>
        <p:spPr>
          <a:xfrm>
            <a:off x="0" y="476672"/>
            <a:ext cx="9144000" cy="1094017"/>
          </a:xfrm>
          <a:prstGeom prst="rect">
            <a:avLst/>
          </a:prstGeom>
          <a:solidFill>
            <a:schemeClr val="accent6">
              <a:lumMod val="20000"/>
              <a:lumOff val="80000"/>
            </a:schemeClr>
          </a:solidFill>
        </p:spPr>
        <p:txBody>
          <a:bodyPr wrap="square">
            <a:spAutoFit/>
          </a:bodyPr>
          <a:lstStyle/>
          <a:p>
            <a:pPr algn="just">
              <a:lnSpc>
                <a:spcPct val="115000"/>
              </a:lnSpc>
              <a:spcBef>
                <a:spcPts val="2400"/>
              </a:spcBef>
              <a:spcAft>
                <a:spcPts val="1000"/>
              </a:spcAft>
            </a:pPr>
            <a:r>
              <a:rPr lang="en-GB" sz="1000" b="1" kern="50" dirty="0">
                <a:effectLst/>
                <a:latin typeface="Arial" panose="020B0604020202020204" pitchFamily="34" charset="0"/>
                <a:ea typeface="Times New Roman" panose="02020603050405020304" pitchFamily="18" charset="0"/>
                <a:cs typeface="Times New Roman" panose="02020603050405020304" pitchFamily="18" charset="0"/>
              </a:rPr>
              <a:t>PROGRAMME 5: INNOVATION, RESEARCH AND DEVELOPMENT</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000" b="1" dirty="0">
                <a:effectLst/>
                <a:latin typeface="Arial" panose="020B0604020202020204" pitchFamily="34" charset="0"/>
                <a:ea typeface="Times New Roman" panose="02020603050405020304" pitchFamily="18" charset="0"/>
                <a:cs typeface="Times New Roman" panose="02020603050405020304" pitchFamily="18" charset="0"/>
              </a:rPr>
              <a:t> Purpose: </a:t>
            </a: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MDDA Act 14 of 2002 on Section 3 (VI) outlines the objectives of the Agency to include (amongst others) to “encourage research regarding media development and diversity”. There is also a lack of research and information specific to the sectors that inform programme development and strategic focus (e.g., not much information on the number of indigenous language newspapers in SA, number of readers of such newspapers, etc.). The purpose of this programme is therefore to champion research, development, and innovation to create a media development and diversity body of knowledge by 2024.</a:t>
            </a:r>
            <a:endParaRPr lang="en-ZA" sz="1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8B626D9D-30BE-BB92-52F6-667A4C2408E0}"/>
              </a:ext>
            </a:extLst>
          </p:cNvPr>
          <p:cNvGraphicFramePr>
            <a:graphicFrameLocks noGrp="1"/>
          </p:cNvGraphicFramePr>
          <p:nvPr>
            <p:extLst>
              <p:ext uri="{D42A27DB-BD31-4B8C-83A1-F6EECF244321}">
                <p14:modId xmlns:p14="http://schemas.microsoft.com/office/powerpoint/2010/main" val="178097463"/>
              </p:ext>
            </p:extLst>
          </p:nvPr>
        </p:nvGraphicFramePr>
        <p:xfrm>
          <a:off x="179510" y="1628800"/>
          <a:ext cx="8784980" cy="4882707"/>
        </p:xfrm>
        <a:graphic>
          <a:graphicData uri="http://schemas.openxmlformats.org/drawingml/2006/table">
            <a:tbl>
              <a:tblPr firstRow="1" firstCol="1" bandRow="1"/>
              <a:tblGrid>
                <a:gridCol w="878498">
                  <a:extLst>
                    <a:ext uri="{9D8B030D-6E8A-4147-A177-3AD203B41FA5}">
                      <a16:colId xmlns:a16="http://schemas.microsoft.com/office/drawing/2014/main" val="2152758225"/>
                    </a:ext>
                  </a:extLst>
                </a:gridCol>
                <a:gridCol w="878498">
                  <a:extLst>
                    <a:ext uri="{9D8B030D-6E8A-4147-A177-3AD203B41FA5}">
                      <a16:colId xmlns:a16="http://schemas.microsoft.com/office/drawing/2014/main" val="2390667558"/>
                    </a:ext>
                  </a:extLst>
                </a:gridCol>
                <a:gridCol w="878498">
                  <a:extLst>
                    <a:ext uri="{9D8B030D-6E8A-4147-A177-3AD203B41FA5}">
                      <a16:colId xmlns:a16="http://schemas.microsoft.com/office/drawing/2014/main" val="3014991264"/>
                    </a:ext>
                  </a:extLst>
                </a:gridCol>
                <a:gridCol w="878498">
                  <a:extLst>
                    <a:ext uri="{9D8B030D-6E8A-4147-A177-3AD203B41FA5}">
                      <a16:colId xmlns:a16="http://schemas.microsoft.com/office/drawing/2014/main" val="2276489996"/>
                    </a:ext>
                  </a:extLst>
                </a:gridCol>
                <a:gridCol w="878498">
                  <a:extLst>
                    <a:ext uri="{9D8B030D-6E8A-4147-A177-3AD203B41FA5}">
                      <a16:colId xmlns:a16="http://schemas.microsoft.com/office/drawing/2014/main" val="1911954601"/>
                    </a:ext>
                  </a:extLst>
                </a:gridCol>
                <a:gridCol w="878498">
                  <a:extLst>
                    <a:ext uri="{9D8B030D-6E8A-4147-A177-3AD203B41FA5}">
                      <a16:colId xmlns:a16="http://schemas.microsoft.com/office/drawing/2014/main" val="1234361425"/>
                    </a:ext>
                  </a:extLst>
                </a:gridCol>
                <a:gridCol w="878498">
                  <a:extLst>
                    <a:ext uri="{9D8B030D-6E8A-4147-A177-3AD203B41FA5}">
                      <a16:colId xmlns:a16="http://schemas.microsoft.com/office/drawing/2014/main" val="3199887101"/>
                    </a:ext>
                  </a:extLst>
                </a:gridCol>
                <a:gridCol w="878498">
                  <a:extLst>
                    <a:ext uri="{9D8B030D-6E8A-4147-A177-3AD203B41FA5}">
                      <a16:colId xmlns:a16="http://schemas.microsoft.com/office/drawing/2014/main" val="2685488652"/>
                    </a:ext>
                  </a:extLst>
                </a:gridCol>
                <a:gridCol w="878498">
                  <a:extLst>
                    <a:ext uri="{9D8B030D-6E8A-4147-A177-3AD203B41FA5}">
                      <a16:colId xmlns:a16="http://schemas.microsoft.com/office/drawing/2014/main" val="3681119227"/>
                    </a:ext>
                  </a:extLst>
                </a:gridCol>
                <a:gridCol w="878498">
                  <a:extLst>
                    <a:ext uri="{9D8B030D-6E8A-4147-A177-3AD203B41FA5}">
                      <a16:colId xmlns:a16="http://schemas.microsoft.com/office/drawing/2014/main" val="3909014147"/>
                    </a:ext>
                  </a:extLst>
                </a:gridCol>
              </a:tblGrid>
              <a:tr h="256104">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Outcome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Output Indicator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Audited Actual Performance</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ZA"/>
                    </a:p>
                  </a:txBody>
                  <a:tcPr/>
                </a:tc>
                <a:tc hMerge="1">
                  <a:txBody>
                    <a:bodyPr/>
                    <a:lstStyle/>
                    <a:p>
                      <a:endParaRPr lang="en-ZA"/>
                    </a:p>
                  </a:txBody>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Planned Annual Target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Deviation from planned target to Actual Achievement 2021/22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rowSpan="2">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Reasons for deviations</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302339005"/>
                  </a:ext>
                </a:extLst>
              </a:tr>
              <a:tr h="3738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2018/19</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2019/20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15000"/>
                        </a:lnSpc>
                        <a:spcAft>
                          <a:spcPts val="1000"/>
                        </a:spcAft>
                      </a:pPr>
                      <a:r>
                        <a:rPr lang="en-ZA" sz="8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2020/21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val="3191706185"/>
                  </a:ext>
                </a:extLst>
              </a:tr>
              <a:tr h="948013">
                <a:tc rowSpan="2">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diverse and sustainable community-based media</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Research projects on key trends/ developments impacting on community media sector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 Number of Research projects funded on key trends/developments impacting on community media sector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Target achieved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21065123"/>
                  </a:ext>
                </a:extLst>
              </a:tr>
              <a:tr h="3174583">
                <a:tc vMerge="1">
                  <a:txBody>
                    <a:bodyPr/>
                    <a:lstStyle/>
                    <a:p>
                      <a:endParaRPr lang="en-ZA"/>
                    </a:p>
                  </a:txBody>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Media Sustainability Model</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 Community Media Sustainability Model developed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Study into development of Community Media Sustainability Model commissioned</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Media Sustainability Model draft research report submitted by the service provider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Community Media Sustainability Model draft research report submitted by the service provider</a:t>
                      </a:r>
                      <a:endParaRPr lang="en-ZA" sz="80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Procurement delays meant that the project could not commence timeously. The unit met with </a:t>
                      </a:r>
                      <a:r>
                        <a:rPr lang="en-ZA" sz="8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Redflank</a:t>
                      </a:r>
                      <a:r>
                        <a:rPr lang="en-ZA" sz="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(service provider) on the 24th of March 2022 and the commencement with a mapping exercise and engagements with stakeholders is underway. Currently, the service provider is preparing data collection instruments.  Target not achieved.</a:t>
                      </a:r>
                      <a:endParaRPr lang="en-ZA"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3901" marR="4390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0111097"/>
                  </a:ext>
                </a:extLst>
              </a:tr>
            </a:tbl>
          </a:graphicData>
        </a:graphic>
      </p:graphicFrame>
    </p:spTree>
    <p:extLst>
      <p:ext uri="{BB962C8B-B14F-4D97-AF65-F5344CB8AC3E}">
        <p14:creationId xmlns:p14="http://schemas.microsoft.com/office/powerpoint/2010/main" val="37534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38">
            <a:extLst>
              <a:ext uri="{FF2B5EF4-FFF2-40B4-BE49-F238E27FC236}">
                <a16:creationId xmlns:a16="http://schemas.microsoft.com/office/drawing/2014/main" id="{EE511D1B-F5B8-2444-8399-7CA2FC8C5F7E}"/>
              </a:ext>
            </a:extLst>
          </p:cNvPr>
          <p:cNvSpPr/>
          <p:nvPr/>
        </p:nvSpPr>
        <p:spPr>
          <a:xfrm>
            <a:off x="3887200" y="2116718"/>
            <a:ext cx="1358987" cy="1028104"/>
          </a:xfrm>
          <a:custGeom>
            <a:avLst/>
            <a:gdLst>
              <a:gd name="connsiteX0" fmla="*/ 1905438 w 3623021"/>
              <a:gd name="connsiteY0" fmla="*/ 631 h 2740898"/>
              <a:gd name="connsiteX1" fmla="*/ 3623021 w 3623021"/>
              <a:gd name="connsiteY1" fmla="*/ 375646 h 2740898"/>
              <a:gd name="connsiteX2" fmla="*/ 2498232 w 3623021"/>
              <a:gd name="connsiteY2" fmla="*/ 2737094 h 2740898"/>
              <a:gd name="connsiteX3" fmla="*/ 2380965 w 3623021"/>
              <a:gd name="connsiteY3" fmla="*/ 2694174 h 2740898"/>
              <a:gd name="connsiteX4" fmla="*/ 1825967 w 3623021"/>
              <a:gd name="connsiteY4" fmla="*/ 2610267 h 2740898"/>
              <a:gd name="connsiteX5" fmla="*/ 1270969 w 3623021"/>
              <a:gd name="connsiteY5" fmla="*/ 2694174 h 2740898"/>
              <a:gd name="connsiteX6" fmla="*/ 1143310 w 3623021"/>
              <a:gd name="connsiteY6" fmla="*/ 2740898 h 2740898"/>
              <a:gd name="connsiteX7" fmla="*/ 0 w 3623021"/>
              <a:gd name="connsiteY7" fmla="*/ 391632 h 2740898"/>
              <a:gd name="connsiteX8" fmla="*/ 811055 w 3623021"/>
              <a:gd name="connsiteY8" fmla="*/ 117595 h 2740898"/>
              <a:gd name="connsiteX9" fmla="*/ 1905438 w 3623021"/>
              <a:gd name="connsiteY9" fmla="*/ 631 h 2740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23021" h="2740898">
                <a:moveTo>
                  <a:pt x="1905438" y="631"/>
                </a:moveTo>
                <a:cubicBezTo>
                  <a:pt x="2506140" y="10740"/>
                  <a:pt x="3088682" y="142150"/>
                  <a:pt x="3623021" y="375646"/>
                </a:cubicBezTo>
                <a:lnTo>
                  <a:pt x="2498232" y="2737094"/>
                </a:lnTo>
                <a:lnTo>
                  <a:pt x="2380965" y="2694174"/>
                </a:lnTo>
                <a:cubicBezTo>
                  <a:pt x="2205642" y="2639643"/>
                  <a:pt x="2019235" y="2610267"/>
                  <a:pt x="1825967" y="2610267"/>
                </a:cubicBezTo>
                <a:cubicBezTo>
                  <a:pt x="1632699" y="2610267"/>
                  <a:pt x="1446293" y="2639643"/>
                  <a:pt x="1270969" y="2694174"/>
                </a:cubicBezTo>
                <a:lnTo>
                  <a:pt x="1143310" y="2740898"/>
                </a:lnTo>
                <a:lnTo>
                  <a:pt x="0" y="391632"/>
                </a:lnTo>
                <a:cubicBezTo>
                  <a:pt x="256553" y="277184"/>
                  <a:pt x="526938" y="183725"/>
                  <a:pt x="811055" y="117595"/>
                </a:cubicBezTo>
                <a:cubicBezTo>
                  <a:pt x="1178060" y="32171"/>
                  <a:pt x="1545018" y="-5433"/>
                  <a:pt x="1905438" y="63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Freeform 37">
            <a:extLst>
              <a:ext uri="{FF2B5EF4-FFF2-40B4-BE49-F238E27FC236}">
                <a16:creationId xmlns:a16="http://schemas.microsoft.com/office/drawing/2014/main" id="{114F5CF9-D57B-F146-B7D3-11A1678234EC}"/>
              </a:ext>
            </a:extLst>
          </p:cNvPr>
          <p:cNvSpPr/>
          <p:nvPr/>
        </p:nvSpPr>
        <p:spPr>
          <a:xfrm>
            <a:off x="4925483" y="2307014"/>
            <a:ext cx="1274080" cy="1281550"/>
          </a:xfrm>
          <a:custGeom>
            <a:avLst/>
            <a:gdLst>
              <a:gd name="connsiteX0" fmla="*/ 1124526 w 3396662"/>
              <a:gd name="connsiteY0" fmla="*/ 0 h 3416578"/>
              <a:gd name="connsiteX1" fmla="*/ 3396662 w 3396662"/>
              <a:gd name="connsiteY1" fmla="*/ 2821717 h 3416578"/>
              <a:gd name="connsiteX2" fmla="*/ 840968 w 3396662"/>
              <a:gd name="connsiteY2" fmla="*/ 3416578 h 3416578"/>
              <a:gd name="connsiteX3" fmla="*/ 840385 w 3396662"/>
              <a:gd name="connsiteY3" fmla="*/ 3414304 h 3416578"/>
              <a:gd name="connsiteX4" fmla="*/ 101432 w 3396662"/>
              <a:gd name="connsiteY4" fmla="*/ 2421687 h 3416578"/>
              <a:gd name="connsiteX5" fmla="*/ 0 w 3396662"/>
              <a:gd name="connsiteY5" fmla="*/ 2360067 h 3416578"/>
              <a:gd name="connsiteX6" fmla="*/ 1124526 w 3396662"/>
              <a:gd name="connsiteY6" fmla="*/ 0 h 3416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6662" h="3416578">
                <a:moveTo>
                  <a:pt x="1124526" y="0"/>
                </a:moveTo>
                <a:cubicBezTo>
                  <a:pt x="2209086" y="562051"/>
                  <a:pt x="3058595" y="1559227"/>
                  <a:pt x="3396662" y="2821717"/>
                </a:cubicBezTo>
                <a:lnTo>
                  <a:pt x="840968" y="3416578"/>
                </a:lnTo>
                <a:lnTo>
                  <a:pt x="840385" y="3414304"/>
                </a:lnTo>
                <a:cubicBezTo>
                  <a:pt x="713144" y="3005215"/>
                  <a:pt x="448950" y="2656466"/>
                  <a:pt x="101432" y="2421687"/>
                </a:cubicBezTo>
                <a:lnTo>
                  <a:pt x="0" y="2360067"/>
                </a:lnTo>
                <a:lnTo>
                  <a:pt x="1124526" y="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37" name="Freeform 36">
            <a:extLst>
              <a:ext uri="{FF2B5EF4-FFF2-40B4-BE49-F238E27FC236}">
                <a16:creationId xmlns:a16="http://schemas.microsoft.com/office/drawing/2014/main" id="{03BB5A11-67C8-9841-BBE9-E21FDA817906}"/>
              </a:ext>
            </a:extLst>
          </p:cNvPr>
          <p:cNvSpPr/>
          <p:nvPr/>
        </p:nvSpPr>
        <p:spPr>
          <a:xfrm>
            <a:off x="2942251" y="2313665"/>
            <a:ext cx="1272214" cy="1280722"/>
          </a:xfrm>
          <a:custGeom>
            <a:avLst/>
            <a:gdLst>
              <a:gd name="connsiteX0" fmla="*/ 2247701 w 3391688"/>
              <a:gd name="connsiteY0" fmla="*/ 0 h 3414368"/>
              <a:gd name="connsiteX1" fmla="*/ 3391688 w 3391688"/>
              <a:gd name="connsiteY1" fmla="*/ 2349270 h 3414368"/>
              <a:gd name="connsiteX2" fmla="*/ 3301674 w 3391688"/>
              <a:gd name="connsiteY2" fmla="*/ 2403956 h 3414368"/>
              <a:gd name="connsiteX3" fmla="*/ 2562721 w 3391688"/>
              <a:gd name="connsiteY3" fmla="*/ 3396572 h 3414368"/>
              <a:gd name="connsiteX4" fmla="*/ 2558146 w 3391688"/>
              <a:gd name="connsiteY4" fmla="*/ 3414368 h 3414368"/>
              <a:gd name="connsiteX5" fmla="*/ 0 w 3391688"/>
              <a:gd name="connsiteY5" fmla="*/ 2842423 h 3414368"/>
              <a:gd name="connsiteX6" fmla="*/ 2247701 w 3391688"/>
              <a:gd name="connsiteY6" fmla="*/ 0 h 341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1688" h="3414368">
                <a:moveTo>
                  <a:pt x="2247701" y="0"/>
                </a:moveTo>
                <a:lnTo>
                  <a:pt x="3391688" y="2349270"/>
                </a:lnTo>
                <a:lnTo>
                  <a:pt x="3301674" y="2403956"/>
                </a:lnTo>
                <a:cubicBezTo>
                  <a:pt x="2954156" y="2638734"/>
                  <a:pt x="2689960" y="2987483"/>
                  <a:pt x="2562721" y="3396572"/>
                </a:cubicBezTo>
                <a:lnTo>
                  <a:pt x="2558146" y="3414368"/>
                </a:lnTo>
                <a:lnTo>
                  <a:pt x="0" y="2842423"/>
                </a:lnTo>
                <a:cubicBezTo>
                  <a:pt x="313964" y="1636297"/>
                  <a:pt x="1122469" y="594508"/>
                  <a:pt x="22477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36" name="Freeform 35">
            <a:extLst>
              <a:ext uri="{FF2B5EF4-FFF2-40B4-BE49-F238E27FC236}">
                <a16:creationId xmlns:a16="http://schemas.microsoft.com/office/drawing/2014/main" id="{6214D579-FFB7-A843-9B21-9A948F41F5AD}"/>
              </a:ext>
            </a:extLst>
          </p:cNvPr>
          <p:cNvSpPr/>
          <p:nvPr/>
        </p:nvSpPr>
        <p:spPr>
          <a:xfrm>
            <a:off x="5152332" y="3474620"/>
            <a:ext cx="1104957" cy="1325874"/>
          </a:xfrm>
          <a:custGeom>
            <a:avLst/>
            <a:gdLst>
              <a:gd name="connsiteX0" fmla="*/ 2859643 w 2945786"/>
              <a:gd name="connsiteY0" fmla="*/ 0 h 3534744"/>
              <a:gd name="connsiteX1" fmla="*/ 2068410 w 2945786"/>
              <a:gd name="connsiteY1" fmla="*/ 3534744 h 3534744"/>
              <a:gd name="connsiteX2" fmla="*/ 0 w 2945786"/>
              <a:gd name="connsiteY2" fmla="*/ 1901033 h 3534744"/>
              <a:gd name="connsiteX3" fmla="*/ 776 w 2945786"/>
              <a:gd name="connsiteY3" fmla="*/ 1899997 h 3534744"/>
              <a:gd name="connsiteX4" fmla="*/ 319520 w 2945786"/>
              <a:gd name="connsiteY4" fmla="*/ 856498 h 3534744"/>
              <a:gd name="connsiteX5" fmla="*/ 309883 w 2945786"/>
              <a:gd name="connsiteY5" fmla="*/ 665673 h 3534744"/>
              <a:gd name="connsiteX6" fmla="*/ 299244 w 2945786"/>
              <a:gd name="connsiteY6" fmla="*/ 595956 h 3534744"/>
              <a:gd name="connsiteX7" fmla="*/ 2859643 w 2945786"/>
              <a:gd name="connsiteY7" fmla="*/ 0 h 353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5786" h="3534744">
                <a:moveTo>
                  <a:pt x="2859643" y="0"/>
                </a:moveTo>
                <a:cubicBezTo>
                  <a:pt x="3113800" y="1281916"/>
                  <a:pt x="2792468" y="2551990"/>
                  <a:pt x="2068410" y="3534744"/>
                </a:cubicBezTo>
                <a:lnTo>
                  <a:pt x="0" y="1901033"/>
                </a:lnTo>
                <a:lnTo>
                  <a:pt x="776" y="1899997"/>
                </a:lnTo>
                <a:cubicBezTo>
                  <a:pt x="202013" y="1602124"/>
                  <a:pt x="319521" y="1243033"/>
                  <a:pt x="319520" y="856498"/>
                </a:cubicBezTo>
                <a:cubicBezTo>
                  <a:pt x="319520" y="792074"/>
                  <a:pt x="316256" y="728415"/>
                  <a:pt x="309883" y="665673"/>
                </a:cubicBezTo>
                <a:lnTo>
                  <a:pt x="299244" y="595956"/>
                </a:lnTo>
                <a:lnTo>
                  <a:pt x="2859643" y="0"/>
                </a:lnTo>
                <a:close/>
              </a:path>
            </a:pathLst>
          </a:custGeom>
          <a:solidFill>
            <a:schemeClr val="accent6">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35" name="Freeform 34">
            <a:extLst>
              <a:ext uri="{FF2B5EF4-FFF2-40B4-BE49-F238E27FC236}">
                <a16:creationId xmlns:a16="http://schemas.microsoft.com/office/drawing/2014/main" id="{9A9B55A5-B267-AE46-B592-4289BB7087A8}"/>
              </a:ext>
            </a:extLst>
          </p:cNvPr>
          <p:cNvSpPr/>
          <p:nvPr/>
        </p:nvSpPr>
        <p:spPr>
          <a:xfrm>
            <a:off x="2888027" y="3489713"/>
            <a:ext cx="1108483" cy="1324325"/>
          </a:xfrm>
          <a:custGeom>
            <a:avLst/>
            <a:gdLst>
              <a:gd name="connsiteX0" fmla="*/ 78981 w 2955185"/>
              <a:gd name="connsiteY0" fmla="*/ 0 h 3530613"/>
              <a:gd name="connsiteX1" fmla="*/ 2640914 w 2955185"/>
              <a:gd name="connsiteY1" fmla="*/ 573657 h 3530613"/>
              <a:gd name="connsiteX2" fmla="*/ 2633010 w 2955185"/>
              <a:gd name="connsiteY2" fmla="*/ 625434 h 3530613"/>
              <a:gd name="connsiteX3" fmla="*/ 2623375 w 2955185"/>
              <a:gd name="connsiteY3" fmla="*/ 816258 h 3530613"/>
              <a:gd name="connsiteX4" fmla="*/ 2942120 w 2955185"/>
              <a:gd name="connsiteY4" fmla="*/ 1859758 h 3530613"/>
              <a:gd name="connsiteX5" fmla="*/ 2955185 w 2955185"/>
              <a:gd name="connsiteY5" fmla="*/ 1877229 h 3530613"/>
              <a:gd name="connsiteX6" fmla="*/ 900764 w 2955185"/>
              <a:gd name="connsiteY6" fmla="*/ 3530613 h 3530613"/>
              <a:gd name="connsiteX7" fmla="*/ 117025 w 2955185"/>
              <a:gd name="connsiteY7" fmla="*/ 1852090 h 3530613"/>
              <a:gd name="connsiteX8" fmla="*/ 78981 w 2955185"/>
              <a:gd name="connsiteY8" fmla="*/ 0 h 3530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5185" h="3530613">
                <a:moveTo>
                  <a:pt x="78981" y="0"/>
                </a:moveTo>
                <a:lnTo>
                  <a:pt x="2640914" y="573657"/>
                </a:lnTo>
                <a:lnTo>
                  <a:pt x="2633010" y="625434"/>
                </a:lnTo>
                <a:cubicBezTo>
                  <a:pt x="2626640" y="688176"/>
                  <a:pt x="2623375" y="751836"/>
                  <a:pt x="2623375" y="816258"/>
                </a:cubicBezTo>
                <a:cubicBezTo>
                  <a:pt x="2623375" y="1202794"/>
                  <a:pt x="2740881" y="1561884"/>
                  <a:pt x="2942120" y="1859758"/>
                </a:cubicBezTo>
                <a:lnTo>
                  <a:pt x="2955185" y="1877229"/>
                </a:lnTo>
                <a:lnTo>
                  <a:pt x="900764" y="3530613"/>
                </a:lnTo>
                <a:cubicBezTo>
                  <a:pt x="536531" y="3046316"/>
                  <a:pt x="263249" y="2480309"/>
                  <a:pt x="117025" y="1852090"/>
                </a:cubicBezTo>
                <a:cubicBezTo>
                  <a:pt x="-29199" y="1223871"/>
                  <a:pt x="-34334" y="595977"/>
                  <a:pt x="789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34" name="Freeform 33">
            <a:extLst>
              <a:ext uri="{FF2B5EF4-FFF2-40B4-BE49-F238E27FC236}">
                <a16:creationId xmlns:a16="http://schemas.microsoft.com/office/drawing/2014/main" id="{55D13D50-41FB-D845-B62D-1749886C2468}"/>
              </a:ext>
            </a:extLst>
          </p:cNvPr>
          <p:cNvSpPr/>
          <p:nvPr/>
        </p:nvSpPr>
        <p:spPr>
          <a:xfrm>
            <a:off x="4632324" y="4275093"/>
            <a:ext cx="1226351" cy="1209035"/>
          </a:xfrm>
          <a:custGeom>
            <a:avLst/>
            <a:gdLst>
              <a:gd name="connsiteX0" fmla="*/ 1197533 w 3269418"/>
              <a:gd name="connsiteY0" fmla="*/ 0 h 3223254"/>
              <a:gd name="connsiteX1" fmla="*/ 3269418 w 3269418"/>
              <a:gd name="connsiteY1" fmla="*/ 1636790 h 3223254"/>
              <a:gd name="connsiteX2" fmla="*/ 860395 w 3269418"/>
              <a:gd name="connsiteY2" fmla="*/ 3111541 h 3223254"/>
              <a:gd name="connsiteX3" fmla="*/ 11939 w 3269418"/>
              <a:gd name="connsiteY3" fmla="*/ 3223254 h 3223254"/>
              <a:gd name="connsiteX4" fmla="*/ 0 w 3269418"/>
              <a:gd name="connsiteY4" fmla="*/ 580714 h 3223254"/>
              <a:gd name="connsiteX5" fmla="*/ 30311 w 3269418"/>
              <a:gd name="connsiteY5" fmla="*/ 579183 h 3223254"/>
              <a:gd name="connsiteX6" fmla="*/ 1159201 w 3269418"/>
              <a:gd name="connsiteY6" fmla="*/ 42175 h 3223254"/>
              <a:gd name="connsiteX7" fmla="*/ 1197533 w 3269418"/>
              <a:gd name="connsiteY7" fmla="*/ 0 h 3223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9418" h="3223254">
                <a:moveTo>
                  <a:pt x="1197533" y="0"/>
                </a:moveTo>
                <a:lnTo>
                  <a:pt x="3269418" y="1636790"/>
                </a:lnTo>
                <a:cubicBezTo>
                  <a:pt x="2666862" y="2350612"/>
                  <a:pt x="1839647" y="2883611"/>
                  <a:pt x="860395" y="3111541"/>
                </a:cubicBezTo>
                <a:cubicBezTo>
                  <a:pt x="576403" y="3177643"/>
                  <a:pt x="293042" y="3212552"/>
                  <a:pt x="11939" y="3223254"/>
                </a:cubicBezTo>
                <a:lnTo>
                  <a:pt x="0" y="580714"/>
                </a:lnTo>
                <a:lnTo>
                  <a:pt x="30311" y="579183"/>
                </a:lnTo>
                <a:cubicBezTo>
                  <a:pt x="469502" y="534581"/>
                  <a:pt x="863676" y="337702"/>
                  <a:pt x="1159201" y="42175"/>
                </a:cubicBezTo>
                <a:lnTo>
                  <a:pt x="1197533"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Freeform 32">
            <a:extLst>
              <a:ext uri="{FF2B5EF4-FFF2-40B4-BE49-F238E27FC236}">
                <a16:creationId xmlns:a16="http://schemas.microsoft.com/office/drawing/2014/main" id="{3BEB0393-7E0D-1F4A-B45B-BD5339DBDA51}"/>
              </a:ext>
            </a:extLst>
          </p:cNvPr>
          <p:cNvSpPr/>
          <p:nvPr/>
        </p:nvSpPr>
        <p:spPr>
          <a:xfrm>
            <a:off x="3296380" y="4280630"/>
            <a:ext cx="1227370" cy="1204532"/>
          </a:xfrm>
          <a:custGeom>
            <a:avLst/>
            <a:gdLst>
              <a:gd name="connsiteX0" fmla="*/ 2056444 w 3272134"/>
              <a:gd name="connsiteY0" fmla="*/ 0 h 3211248"/>
              <a:gd name="connsiteX1" fmla="*/ 2081358 w 3272134"/>
              <a:gd name="connsiteY1" fmla="*/ 27411 h 3211248"/>
              <a:gd name="connsiteX2" fmla="*/ 3210250 w 3272134"/>
              <a:gd name="connsiteY2" fmla="*/ 564421 h 3211248"/>
              <a:gd name="connsiteX3" fmla="*/ 3260666 w 3272134"/>
              <a:gd name="connsiteY3" fmla="*/ 566966 h 3211248"/>
              <a:gd name="connsiteX4" fmla="*/ 3272134 w 3272134"/>
              <a:gd name="connsiteY4" fmla="*/ 3211248 h 3211248"/>
              <a:gd name="connsiteX5" fmla="*/ 0 w 3272134"/>
              <a:gd name="connsiteY5" fmla="*/ 1654671 h 3211248"/>
              <a:gd name="connsiteX6" fmla="*/ 2056444 w 3272134"/>
              <a:gd name="connsiteY6" fmla="*/ 0 h 321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72134" h="3211248">
                <a:moveTo>
                  <a:pt x="2056444" y="0"/>
                </a:moveTo>
                <a:lnTo>
                  <a:pt x="2081358" y="27411"/>
                </a:lnTo>
                <a:cubicBezTo>
                  <a:pt x="2376885" y="322939"/>
                  <a:pt x="2771059" y="519818"/>
                  <a:pt x="3210250" y="564421"/>
                </a:cubicBezTo>
                <a:lnTo>
                  <a:pt x="3260666" y="566966"/>
                </a:lnTo>
                <a:lnTo>
                  <a:pt x="3272134" y="3211248"/>
                </a:lnTo>
                <a:cubicBezTo>
                  <a:pt x="2000144" y="3175243"/>
                  <a:pt x="814195" y="2597682"/>
                  <a:pt x="0" y="1654671"/>
                </a:cubicBezTo>
                <a:lnTo>
                  <a:pt x="2056444"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EDA7FD5C-D335-4144-BE97-2640AE76AA35}"/>
              </a:ext>
            </a:extLst>
          </p:cNvPr>
          <p:cNvSpPr txBox="1"/>
          <p:nvPr/>
        </p:nvSpPr>
        <p:spPr>
          <a:xfrm>
            <a:off x="2382780" y="352659"/>
            <a:ext cx="5060168" cy="438710"/>
          </a:xfrm>
          <a:prstGeom prst="rect">
            <a:avLst/>
          </a:prstGeom>
          <a:noFill/>
        </p:spPr>
        <p:txBody>
          <a:bodyPr wrap="non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Open Sans" panose="020B0606030504020204" pitchFamily="34" charset="0"/>
                <a:ea typeface="+mn-ea"/>
                <a:cs typeface="Poppins" pitchFamily="2" charset="77"/>
              </a:rPr>
              <a:t>HUMAN RESOURCE ENVIRONMENT</a:t>
            </a:r>
          </a:p>
        </p:txBody>
      </p:sp>
      <p:sp>
        <p:nvSpPr>
          <p:cNvPr id="18" name="TextBox 17">
            <a:extLst>
              <a:ext uri="{FF2B5EF4-FFF2-40B4-BE49-F238E27FC236}">
                <a16:creationId xmlns:a16="http://schemas.microsoft.com/office/drawing/2014/main" id="{2EFD0702-63B9-FE40-A398-69B57790F39A}"/>
              </a:ext>
            </a:extLst>
          </p:cNvPr>
          <p:cNvSpPr txBox="1"/>
          <p:nvPr/>
        </p:nvSpPr>
        <p:spPr>
          <a:xfrm>
            <a:off x="5004549" y="2904835"/>
            <a:ext cx="1023037" cy="286297"/>
          </a:xfrm>
          <a:prstGeom prst="rect">
            <a:avLst/>
          </a:prstGeom>
          <a:noFill/>
        </p:spPr>
        <p:txBody>
          <a:bodyPr wrap="none" rtlCol="0" anchor="ctr" anchorCtr="0">
            <a:spAutoFit/>
          </a:bodyPr>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rPr>
              <a:t>Vacancy Rate</a:t>
            </a:r>
          </a:p>
        </p:txBody>
      </p:sp>
      <p:sp>
        <p:nvSpPr>
          <p:cNvPr id="19" name="TextBox 18">
            <a:extLst>
              <a:ext uri="{FF2B5EF4-FFF2-40B4-BE49-F238E27FC236}">
                <a16:creationId xmlns:a16="http://schemas.microsoft.com/office/drawing/2014/main" id="{58E3B016-A1BF-D146-8898-834B29EB458C}"/>
              </a:ext>
            </a:extLst>
          </p:cNvPr>
          <p:cNvSpPr txBox="1"/>
          <p:nvPr/>
        </p:nvSpPr>
        <p:spPr>
          <a:xfrm>
            <a:off x="3158986" y="2795832"/>
            <a:ext cx="922047" cy="504305"/>
          </a:xfrm>
          <a:prstGeom prst="rect">
            <a:avLst/>
          </a:prstGeom>
          <a:noFill/>
        </p:spPr>
        <p:txBody>
          <a:bodyPr wrap="none" rtlCol="0" anchor="ctr" anchorCtr="0">
            <a:spAutoFit/>
          </a:bodyPr>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rPr>
              <a:t>Internal </a:t>
            </a:r>
          </a:p>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rPr>
              <a:t>Promotions</a:t>
            </a:r>
          </a:p>
        </p:txBody>
      </p:sp>
      <p:sp>
        <p:nvSpPr>
          <p:cNvPr id="20" name="TextBox 19">
            <a:extLst>
              <a:ext uri="{FF2B5EF4-FFF2-40B4-BE49-F238E27FC236}">
                <a16:creationId xmlns:a16="http://schemas.microsoft.com/office/drawing/2014/main" id="{51D78196-9B5F-994D-B8B5-02AC8154CC9F}"/>
              </a:ext>
            </a:extLst>
          </p:cNvPr>
          <p:cNvSpPr txBox="1"/>
          <p:nvPr/>
        </p:nvSpPr>
        <p:spPr>
          <a:xfrm>
            <a:off x="2887403" y="3935775"/>
            <a:ext cx="1018227" cy="286297"/>
          </a:xfrm>
          <a:prstGeom prst="rect">
            <a:avLst/>
          </a:prstGeom>
          <a:noFill/>
        </p:spPr>
        <p:txBody>
          <a:bodyPr wrap="none" rtlCol="0" anchor="ctr" anchorCtr="0">
            <a:spAutoFit/>
          </a:bodyPr>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rPr>
              <a:t>Terminations</a:t>
            </a:r>
          </a:p>
        </p:txBody>
      </p:sp>
      <p:sp>
        <p:nvSpPr>
          <p:cNvPr id="21" name="TextBox 20">
            <a:extLst>
              <a:ext uri="{FF2B5EF4-FFF2-40B4-BE49-F238E27FC236}">
                <a16:creationId xmlns:a16="http://schemas.microsoft.com/office/drawing/2014/main" id="{11734914-7C65-E143-85DF-24B167B5EA0F}"/>
              </a:ext>
            </a:extLst>
          </p:cNvPr>
          <p:cNvSpPr txBox="1"/>
          <p:nvPr/>
        </p:nvSpPr>
        <p:spPr>
          <a:xfrm>
            <a:off x="5206425" y="3935775"/>
            <a:ext cx="994183" cy="286297"/>
          </a:xfrm>
          <a:prstGeom prst="rect">
            <a:avLst/>
          </a:prstGeom>
          <a:noFill/>
        </p:spPr>
        <p:txBody>
          <a:bodyPr wrap="none" rtlCol="0" anchor="ctr" anchorCtr="0">
            <a:spAutoFit/>
          </a:bodyPr>
          <a:lstStyle/>
          <a:p>
            <a:pPr marL="0" marR="0" lvl="0" indent="0" algn="ctr" defTabSz="914400" rtl="0" eaLnBrk="1" fontAlgn="auto" latinLnBrk="0" hangingPunct="1">
              <a:lnSpc>
                <a:spcPts val="1688"/>
              </a:lnSpc>
              <a:spcBef>
                <a:spcPts val="0"/>
              </a:spcBef>
              <a:spcAft>
                <a:spcPts val="0"/>
              </a:spcAft>
              <a:buClrTx/>
              <a:buSzTx/>
              <a:buFontTx/>
              <a:buNone/>
              <a:tabLst/>
              <a:defRPr/>
            </a:pPr>
            <a:r>
              <a:rPr kumimoji="0" lang="en-US" sz="1050" b="1" i="0" u="none" strike="noStrike" kern="1200" cap="none" spc="0" normalizeH="0" baseline="0" noProof="0" dirty="0">
                <a:ln>
                  <a:noFill/>
                </a:ln>
                <a:solidFill>
                  <a:prstClr val="white"/>
                </a:solidFill>
                <a:effectLst/>
                <a:uLnTx/>
                <a:uFillTx/>
                <a:latin typeface="Open Sans" panose="020B0606030504020204" pitchFamily="34" charset="0"/>
                <a:ea typeface="League Spartan" charset="0"/>
                <a:cs typeface="Poppins" pitchFamily="2" charset="77"/>
              </a:rPr>
              <a:t>Resignations</a:t>
            </a:r>
          </a:p>
        </p:txBody>
      </p:sp>
      <p:sp>
        <p:nvSpPr>
          <p:cNvPr id="24" name="Freeform 995">
            <a:extLst>
              <a:ext uri="{FF2B5EF4-FFF2-40B4-BE49-F238E27FC236}">
                <a16:creationId xmlns:a16="http://schemas.microsoft.com/office/drawing/2014/main" id="{2CCF0DA2-9DFC-0C4C-A035-12CC150ABBFB}"/>
              </a:ext>
            </a:extLst>
          </p:cNvPr>
          <p:cNvSpPr>
            <a:spLocks noChangeAspect="1" noChangeArrowheads="1"/>
          </p:cNvSpPr>
          <p:nvPr/>
        </p:nvSpPr>
        <p:spPr bwMode="auto">
          <a:xfrm>
            <a:off x="4254482" y="3479207"/>
            <a:ext cx="635267" cy="633365"/>
          </a:xfrm>
          <a:custGeom>
            <a:avLst/>
            <a:gdLst>
              <a:gd name="T0" fmla="*/ 18986675 w 291739"/>
              <a:gd name="T1" fmla="*/ 120365288 h 291741"/>
              <a:gd name="T2" fmla="*/ 25577986 w 291739"/>
              <a:gd name="T3" fmla="*/ 77721317 h 291741"/>
              <a:gd name="T4" fmla="*/ 32325355 w 291739"/>
              <a:gd name="T5" fmla="*/ 120365288 h 291741"/>
              <a:gd name="T6" fmla="*/ 14280441 w 291739"/>
              <a:gd name="T7" fmla="*/ 72982908 h 291741"/>
              <a:gd name="T8" fmla="*/ 98711419 w 291739"/>
              <a:gd name="T9" fmla="*/ 72217384 h 291741"/>
              <a:gd name="T10" fmla="*/ 79508500 w 291739"/>
              <a:gd name="T11" fmla="*/ 72217384 h 291741"/>
              <a:gd name="T12" fmla="*/ 27495286 w 291739"/>
              <a:gd name="T13" fmla="*/ 60108224 h 291741"/>
              <a:gd name="T14" fmla="*/ 23506752 w 291739"/>
              <a:gd name="T15" fmla="*/ 61219966 h 291741"/>
              <a:gd name="T16" fmla="*/ 25581024 w 291739"/>
              <a:gd name="T17" fmla="*/ 46570010 h 291741"/>
              <a:gd name="T18" fmla="*/ 25581024 w 291739"/>
              <a:gd name="T19" fmla="*/ 53165979 h 291741"/>
              <a:gd name="T20" fmla="*/ 25581024 w 291739"/>
              <a:gd name="T21" fmla="*/ 46570010 h 291741"/>
              <a:gd name="T22" fmla="*/ 27495286 w 291739"/>
              <a:gd name="T23" fmla="*/ 40480181 h 291741"/>
              <a:gd name="T24" fmla="*/ 23506752 w 291739"/>
              <a:gd name="T25" fmla="*/ 37654946 h 291741"/>
              <a:gd name="T26" fmla="*/ 106998153 w 291739"/>
              <a:gd name="T27" fmla="*/ 34751664 h 291741"/>
              <a:gd name="T28" fmla="*/ 103015808 w 291739"/>
              <a:gd name="T29" fmla="*/ 64833199 h 291741"/>
              <a:gd name="T30" fmla="*/ 73976774 w 291739"/>
              <a:gd name="T31" fmla="*/ 33071526 h 291741"/>
              <a:gd name="T32" fmla="*/ 73976774 w 291739"/>
              <a:gd name="T33" fmla="*/ 66665260 h 291741"/>
              <a:gd name="T34" fmla="*/ 73976774 w 291739"/>
              <a:gd name="T35" fmla="*/ 33071526 h 291741"/>
              <a:gd name="T36" fmla="*/ 98711419 w 291739"/>
              <a:gd name="T37" fmla="*/ 26841560 h 291741"/>
              <a:gd name="T38" fmla="*/ 79508500 w 291739"/>
              <a:gd name="T39" fmla="*/ 26841560 h 291741"/>
              <a:gd name="T40" fmla="*/ 125328394 w 291739"/>
              <a:gd name="T41" fmla="*/ 10123089 h 291741"/>
              <a:gd name="T42" fmla="*/ 122028430 w 291739"/>
              <a:gd name="T43" fmla="*/ 13941145 h 291741"/>
              <a:gd name="T44" fmla="*/ 127056242 w 291739"/>
              <a:gd name="T45" fmla="*/ 87234268 h 291741"/>
              <a:gd name="T46" fmla="*/ 114014778 w 291739"/>
              <a:gd name="T47" fmla="*/ 121590918 h 291741"/>
              <a:gd name="T48" fmla="*/ 110557914 w 291739"/>
              <a:gd name="T49" fmla="*/ 122812367 h 291741"/>
              <a:gd name="T50" fmla="*/ 91073292 w 291739"/>
              <a:gd name="T51" fmla="*/ 122201632 h 291741"/>
              <a:gd name="T52" fmla="*/ 87302354 w 291739"/>
              <a:gd name="T53" fmla="*/ 89219988 h 291741"/>
              <a:gd name="T54" fmla="*/ 65932154 w 291739"/>
              <a:gd name="T55" fmla="*/ 124033780 h 291741"/>
              <a:gd name="T56" fmla="*/ 75988194 w 291739"/>
              <a:gd name="T57" fmla="*/ 89219988 h 291741"/>
              <a:gd name="T58" fmla="*/ 53047224 w 291739"/>
              <a:gd name="T59" fmla="*/ 85401888 h 291741"/>
              <a:gd name="T60" fmla="*/ 58075778 w 291739"/>
              <a:gd name="T61" fmla="*/ 32875673 h 291741"/>
              <a:gd name="T62" fmla="*/ 118100289 w 291739"/>
              <a:gd name="T63" fmla="*/ 85401888 h 291741"/>
              <a:gd name="T64" fmla="*/ 74260367 w 291739"/>
              <a:gd name="T65" fmla="*/ 12108707 h 291741"/>
              <a:gd name="T66" fmla="*/ 43309895 w 291739"/>
              <a:gd name="T67" fmla="*/ 26060094 h 291741"/>
              <a:gd name="T68" fmla="*/ 25577986 w 291739"/>
              <a:gd name="T69" fmla="*/ 30797231 h 291741"/>
              <a:gd name="T70" fmla="*/ 3922606 w 291739"/>
              <a:gd name="T71" fmla="*/ 37980933 h 291741"/>
              <a:gd name="T72" fmla="*/ 10356432 w 291739"/>
              <a:gd name="T73" fmla="*/ 71607884 h 291741"/>
              <a:gd name="T74" fmla="*/ 14280441 w 291739"/>
              <a:gd name="T75" fmla="*/ 39662810 h 291741"/>
              <a:gd name="T76" fmla="*/ 36876044 w 291739"/>
              <a:gd name="T77" fmla="*/ 45929377 h 291741"/>
              <a:gd name="T78" fmla="*/ 65905899 w 291739"/>
              <a:gd name="T79" fmla="*/ 11691904 h 291741"/>
              <a:gd name="T80" fmla="*/ 62532707 w 291739"/>
              <a:gd name="T81" fmla="*/ 4700204 h 291741"/>
              <a:gd name="T82" fmla="*/ 67632032 w 291739"/>
              <a:gd name="T83" fmla="*/ 16582598 h 291741"/>
              <a:gd name="T84" fmla="*/ 40798651 w 291739"/>
              <a:gd name="T85" fmla="*/ 115933410 h 291741"/>
              <a:gd name="T86" fmla="*/ 18986675 w 291739"/>
              <a:gd name="T87" fmla="*/ 124033780 h 291741"/>
              <a:gd name="T88" fmla="*/ 7061061 w 291739"/>
              <a:gd name="T89" fmla="*/ 78638420 h 291741"/>
              <a:gd name="T90" fmla="*/ 12240106 w 291739"/>
              <a:gd name="T91" fmla="*/ 25754599 h 291741"/>
              <a:gd name="T92" fmla="*/ 57432603 w 291739"/>
              <a:gd name="T93" fmla="*/ 6647381 h 291741"/>
              <a:gd name="T94" fmla="*/ 18128834 w 291739"/>
              <a:gd name="T95" fmla="*/ 10797898 h 291741"/>
              <a:gd name="T96" fmla="*/ 25503177 w 291739"/>
              <a:gd name="T97" fmla="*/ 3802477 h 291741"/>
              <a:gd name="T98" fmla="*/ 25503177 w 291739"/>
              <a:gd name="T99" fmla="*/ 21444743 h 29174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91739" h="291741">
                <a:moveTo>
                  <a:pt x="32788" y="171664"/>
                </a:moveTo>
                <a:lnTo>
                  <a:pt x="32788" y="272687"/>
                </a:lnTo>
                <a:cubicBezTo>
                  <a:pt x="32788" y="278439"/>
                  <a:pt x="37472" y="283112"/>
                  <a:pt x="43597" y="283112"/>
                </a:cubicBezTo>
                <a:cubicBezTo>
                  <a:pt x="49723" y="283112"/>
                  <a:pt x="54046" y="278439"/>
                  <a:pt x="54046" y="272687"/>
                </a:cubicBezTo>
                <a:lnTo>
                  <a:pt x="54046" y="187123"/>
                </a:lnTo>
                <a:cubicBezTo>
                  <a:pt x="54046" y="184966"/>
                  <a:pt x="56208" y="182809"/>
                  <a:pt x="58730" y="182809"/>
                </a:cubicBezTo>
                <a:cubicBezTo>
                  <a:pt x="60892" y="182809"/>
                  <a:pt x="63054" y="184966"/>
                  <a:pt x="63054" y="187123"/>
                </a:cubicBezTo>
                <a:lnTo>
                  <a:pt x="63054" y="272687"/>
                </a:lnTo>
                <a:cubicBezTo>
                  <a:pt x="63054" y="278439"/>
                  <a:pt x="68098" y="283112"/>
                  <a:pt x="74224" y="283112"/>
                </a:cubicBezTo>
                <a:cubicBezTo>
                  <a:pt x="79989" y="283112"/>
                  <a:pt x="84673" y="278439"/>
                  <a:pt x="84673" y="272687"/>
                </a:cubicBezTo>
                <a:lnTo>
                  <a:pt x="84673" y="171664"/>
                </a:lnTo>
                <a:lnTo>
                  <a:pt x="32788" y="171664"/>
                </a:lnTo>
                <a:close/>
                <a:moveTo>
                  <a:pt x="186865" y="165100"/>
                </a:moveTo>
                <a:lnTo>
                  <a:pt x="222353" y="165100"/>
                </a:lnTo>
                <a:cubicBezTo>
                  <a:pt x="224504" y="165100"/>
                  <a:pt x="226655" y="167298"/>
                  <a:pt x="226655" y="169863"/>
                </a:cubicBezTo>
                <a:cubicBezTo>
                  <a:pt x="226655" y="172061"/>
                  <a:pt x="224504" y="174259"/>
                  <a:pt x="222353" y="174259"/>
                </a:cubicBezTo>
                <a:lnTo>
                  <a:pt x="186865" y="174259"/>
                </a:lnTo>
                <a:cubicBezTo>
                  <a:pt x="184356" y="174259"/>
                  <a:pt x="182563" y="172061"/>
                  <a:pt x="182563" y="169863"/>
                </a:cubicBezTo>
                <a:cubicBezTo>
                  <a:pt x="182563" y="167298"/>
                  <a:pt x="184356" y="165100"/>
                  <a:pt x="186865" y="165100"/>
                </a:cubicBezTo>
                <a:close/>
                <a:moveTo>
                  <a:pt x="58737" y="136525"/>
                </a:moveTo>
                <a:cubicBezTo>
                  <a:pt x="60935" y="136525"/>
                  <a:pt x="63133" y="138766"/>
                  <a:pt x="63133" y="141381"/>
                </a:cubicBezTo>
                <a:lnTo>
                  <a:pt x="63133" y="143996"/>
                </a:lnTo>
                <a:cubicBezTo>
                  <a:pt x="63133" y="146610"/>
                  <a:pt x="60935" y="148852"/>
                  <a:pt x="58737" y="148852"/>
                </a:cubicBezTo>
                <a:cubicBezTo>
                  <a:pt x="56173" y="148852"/>
                  <a:pt x="53975" y="146610"/>
                  <a:pt x="53975" y="143996"/>
                </a:cubicBezTo>
                <a:lnTo>
                  <a:pt x="53975" y="141381"/>
                </a:lnTo>
                <a:cubicBezTo>
                  <a:pt x="53975" y="138766"/>
                  <a:pt x="56173" y="136525"/>
                  <a:pt x="58737" y="136525"/>
                </a:cubicBezTo>
                <a:close/>
                <a:moveTo>
                  <a:pt x="58737" y="109538"/>
                </a:moveTo>
                <a:cubicBezTo>
                  <a:pt x="60935" y="109538"/>
                  <a:pt x="63133" y="111703"/>
                  <a:pt x="63133" y="114228"/>
                </a:cubicBezTo>
                <a:lnTo>
                  <a:pt x="63133" y="121084"/>
                </a:lnTo>
                <a:cubicBezTo>
                  <a:pt x="63133" y="123248"/>
                  <a:pt x="60935" y="125052"/>
                  <a:pt x="58737" y="125052"/>
                </a:cubicBezTo>
                <a:cubicBezTo>
                  <a:pt x="56173" y="125052"/>
                  <a:pt x="53975" y="123248"/>
                  <a:pt x="53975" y="121084"/>
                </a:cubicBezTo>
                <a:lnTo>
                  <a:pt x="53975" y="114228"/>
                </a:lnTo>
                <a:cubicBezTo>
                  <a:pt x="53975" y="111703"/>
                  <a:pt x="56173" y="109538"/>
                  <a:pt x="58737" y="109538"/>
                </a:cubicBezTo>
                <a:close/>
                <a:moveTo>
                  <a:pt x="58737" y="84138"/>
                </a:moveTo>
                <a:cubicBezTo>
                  <a:pt x="60935" y="84138"/>
                  <a:pt x="63133" y="86353"/>
                  <a:pt x="63133" y="88568"/>
                </a:cubicBezTo>
                <a:lnTo>
                  <a:pt x="63133" y="95214"/>
                </a:lnTo>
                <a:cubicBezTo>
                  <a:pt x="63133" y="97798"/>
                  <a:pt x="60935" y="99644"/>
                  <a:pt x="58737" y="99644"/>
                </a:cubicBezTo>
                <a:cubicBezTo>
                  <a:pt x="56173" y="99644"/>
                  <a:pt x="53975" y="97798"/>
                  <a:pt x="53975" y="95214"/>
                </a:cubicBezTo>
                <a:lnTo>
                  <a:pt x="53975" y="88568"/>
                </a:lnTo>
                <a:cubicBezTo>
                  <a:pt x="53975" y="86353"/>
                  <a:pt x="56173" y="84138"/>
                  <a:pt x="58737" y="84138"/>
                </a:cubicBezTo>
                <a:close/>
                <a:moveTo>
                  <a:pt x="240729" y="77788"/>
                </a:moveTo>
                <a:cubicBezTo>
                  <a:pt x="243396" y="77788"/>
                  <a:pt x="245682" y="79225"/>
                  <a:pt x="245682" y="81739"/>
                </a:cubicBezTo>
                <a:lnTo>
                  <a:pt x="245682" y="152494"/>
                </a:lnTo>
                <a:cubicBezTo>
                  <a:pt x="245682" y="155008"/>
                  <a:pt x="243396" y="156804"/>
                  <a:pt x="240729" y="156804"/>
                </a:cubicBezTo>
                <a:cubicBezTo>
                  <a:pt x="238824" y="156804"/>
                  <a:pt x="236538" y="155008"/>
                  <a:pt x="236538" y="152494"/>
                </a:cubicBezTo>
                <a:lnTo>
                  <a:pt x="236538" y="81739"/>
                </a:lnTo>
                <a:cubicBezTo>
                  <a:pt x="236538" y="79225"/>
                  <a:pt x="238824" y="77788"/>
                  <a:pt x="240729" y="77788"/>
                </a:cubicBezTo>
                <a:close/>
                <a:moveTo>
                  <a:pt x="169862" y="77788"/>
                </a:moveTo>
                <a:cubicBezTo>
                  <a:pt x="171694" y="77788"/>
                  <a:pt x="174258" y="79225"/>
                  <a:pt x="174258" y="81739"/>
                </a:cubicBezTo>
                <a:lnTo>
                  <a:pt x="174258" y="152494"/>
                </a:lnTo>
                <a:cubicBezTo>
                  <a:pt x="174258" y="155008"/>
                  <a:pt x="171694" y="156804"/>
                  <a:pt x="169862" y="156804"/>
                </a:cubicBezTo>
                <a:cubicBezTo>
                  <a:pt x="167298" y="156804"/>
                  <a:pt x="165100" y="155008"/>
                  <a:pt x="165100" y="152494"/>
                </a:cubicBezTo>
                <a:lnTo>
                  <a:pt x="165100" y="81739"/>
                </a:lnTo>
                <a:cubicBezTo>
                  <a:pt x="165100" y="79225"/>
                  <a:pt x="167298" y="77788"/>
                  <a:pt x="169862" y="77788"/>
                </a:cubicBezTo>
                <a:close/>
                <a:moveTo>
                  <a:pt x="186865" y="58738"/>
                </a:moveTo>
                <a:lnTo>
                  <a:pt x="222353" y="58738"/>
                </a:lnTo>
                <a:cubicBezTo>
                  <a:pt x="224504" y="58738"/>
                  <a:pt x="226655" y="60936"/>
                  <a:pt x="226655" y="63134"/>
                </a:cubicBezTo>
                <a:cubicBezTo>
                  <a:pt x="226655" y="65699"/>
                  <a:pt x="224504" y="67897"/>
                  <a:pt x="222353" y="67897"/>
                </a:cubicBezTo>
                <a:lnTo>
                  <a:pt x="186865" y="67897"/>
                </a:lnTo>
                <a:cubicBezTo>
                  <a:pt x="184356" y="67897"/>
                  <a:pt x="182563" y="65699"/>
                  <a:pt x="182563" y="63134"/>
                </a:cubicBezTo>
                <a:cubicBezTo>
                  <a:pt x="182563" y="60936"/>
                  <a:pt x="184356" y="58738"/>
                  <a:pt x="186865" y="58738"/>
                </a:cubicBezTo>
                <a:close/>
                <a:moveTo>
                  <a:pt x="174841" y="23813"/>
                </a:moveTo>
                <a:lnTo>
                  <a:pt x="287771" y="23813"/>
                </a:lnTo>
                <a:cubicBezTo>
                  <a:pt x="289575" y="23813"/>
                  <a:pt x="291739" y="25968"/>
                  <a:pt x="291739" y="28482"/>
                </a:cubicBezTo>
                <a:cubicBezTo>
                  <a:pt x="291739" y="30996"/>
                  <a:pt x="289575" y="32792"/>
                  <a:pt x="287771" y="32792"/>
                </a:cubicBezTo>
                <a:lnTo>
                  <a:pt x="280194" y="32792"/>
                </a:lnTo>
                <a:lnTo>
                  <a:pt x="280194" y="200875"/>
                </a:lnTo>
                <a:lnTo>
                  <a:pt x="287771" y="200875"/>
                </a:lnTo>
                <a:cubicBezTo>
                  <a:pt x="289575" y="200875"/>
                  <a:pt x="291739" y="202671"/>
                  <a:pt x="291739" y="205185"/>
                </a:cubicBezTo>
                <a:cubicBezTo>
                  <a:pt x="291739" y="207699"/>
                  <a:pt x="289575" y="209854"/>
                  <a:pt x="287771" y="209854"/>
                </a:cubicBezTo>
                <a:lnTo>
                  <a:pt x="234734" y="209854"/>
                </a:lnTo>
                <a:lnTo>
                  <a:pt x="261793" y="285995"/>
                </a:lnTo>
                <a:cubicBezTo>
                  <a:pt x="262876" y="288149"/>
                  <a:pt x="261433" y="291023"/>
                  <a:pt x="259268" y="291741"/>
                </a:cubicBezTo>
                <a:cubicBezTo>
                  <a:pt x="258546" y="291741"/>
                  <a:pt x="258185" y="291741"/>
                  <a:pt x="257825" y="291741"/>
                </a:cubicBezTo>
                <a:cubicBezTo>
                  <a:pt x="256381" y="291741"/>
                  <a:pt x="254578" y="291023"/>
                  <a:pt x="253856" y="288868"/>
                </a:cubicBezTo>
                <a:lnTo>
                  <a:pt x="225353" y="209854"/>
                </a:lnTo>
                <a:lnTo>
                  <a:pt x="209117" y="209854"/>
                </a:lnTo>
                <a:lnTo>
                  <a:pt x="209117" y="287431"/>
                </a:lnTo>
                <a:cubicBezTo>
                  <a:pt x="209117" y="290304"/>
                  <a:pt x="206953" y="291741"/>
                  <a:pt x="204427" y="291741"/>
                </a:cubicBezTo>
                <a:cubicBezTo>
                  <a:pt x="202262" y="291741"/>
                  <a:pt x="200458" y="290304"/>
                  <a:pt x="200458" y="287431"/>
                </a:cubicBezTo>
                <a:lnTo>
                  <a:pt x="200458" y="209854"/>
                </a:lnTo>
                <a:lnTo>
                  <a:pt x="184222" y="209854"/>
                </a:lnTo>
                <a:lnTo>
                  <a:pt x="155719" y="288868"/>
                </a:lnTo>
                <a:cubicBezTo>
                  <a:pt x="154997" y="291023"/>
                  <a:pt x="153194" y="291741"/>
                  <a:pt x="151390" y="291741"/>
                </a:cubicBezTo>
                <a:cubicBezTo>
                  <a:pt x="151029" y="291741"/>
                  <a:pt x="150668" y="291741"/>
                  <a:pt x="149586" y="291741"/>
                </a:cubicBezTo>
                <a:cubicBezTo>
                  <a:pt x="147782" y="291023"/>
                  <a:pt x="146338" y="288149"/>
                  <a:pt x="147060" y="285995"/>
                </a:cubicBezTo>
                <a:lnTo>
                  <a:pt x="174480" y="209854"/>
                </a:lnTo>
                <a:lnTo>
                  <a:pt x="121804" y="209854"/>
                </a:lnTo>
                <a:cubicBezTo>
                  <a:pt x="119640" y="209854"/>
                  <a:pt x="117475" y="207699"/>
                  <a:pt x="117475" y="205185"/>
                </a:cubicBezTo>
                <a:cubicBezTo>
                  <a:pt x="117475" y="202671"/>
                  <a:pt x="119640" y="200875"/>
                  <a:pt x="121804" y="200875"/>
                </a:cubicBezTo>
                <a:lnTo>
                  <a:pt x="129381" y="200875"/>
                </a:lnTo>
                <a:lnTo>
                  <a:pt x="129381" y="81278"/>
                </a:lnTo>
                <a:cubicBezTo>
                  <a:pt x="129381" y="78763"/>
                  <a:pt x="131185" y="77327"/>
                  <a:pt x="133350" y="77327"/>
                </a:cubicBezTo>
                <a:cubicBezTo>
                  <a:pt x="135875" y="77327"/>
                  <a:pt x="138401" y="78763"/>
                  <a:pt x="138401" y="81278"/>
                </a:cubicBezTo>
                <a:lnTo>
                  <a:pt x="138401" y="200875"/>
                </a:lnTo>
                <a:lnTo>
                  <a:pt x="271174" y="200875"/>
                </a:lnTo>
                <a:lnTo>
                  <a:pt x="271174" y="32792"/>
                </a:lnTo>
                <a:lnTo>
                  <a:pt x="174841" y="32792"/>
                </a:lnTo>
                <a:cubicBezTo>
                  <a:pt x="172676" y="32792"/>
                  <a:pt x="170512" y="30996"/>
                  <a:pt x="170512" y="28482"/>
                </a:cubicBezTo>
                <a:cubicBezTo>
                  <a:pt x="170512" y="25968"/>
                  <a:pt x="172676" y="23813"/>
                  <a:pt x="174841" y="23813"/>
                </a:cubicBezTo>
                <a:close/>
                <a:moveTo>
                  <a:pt x="138359" y="22108"/>
                </a:moveTo>
                <a:lnTo>
                  <a:pt x="99445" y="61295"/>
                </a:lnTo>
                <a:cubicBezTo>
                  <a:pt x="93680" y="66687"/>
                  <a:pt x="86834" y="69563"/>
                  <a:pt x="78547" y="69563"/>
                </a:cubicBezTo>
                <a:lnTo>
                  <a:pt x="62694" y="69563"/>
                </a:lnTo>
                <a:cubicBezTo>
                  <a:pt x="62333" y="71361"/>
                  <a:pt x="60532" y="72439"/>
                  <a:pt x="58730" y="72439"/>
                </a:cubicBezTo>
                <a:cubicBezTo>
                  <a:pt x="56568" y="72439"/>
                  <a:pt x="54767" y="71361"/>
                  <a:pt x="54407" y="69563"/>
                </a:cubicBezTo>
                <a:lnTo>
                  <a:pt x="28104" y="69563"/>
                </a:lnTo>
                <a:cubicBezTo>
                  <a:pt x="17295" y="69563"/>
                  <a:pt x="9008" y="78192"/>
                  <a:pt x="9008" y="89336"/>
                </a:cubicBezTo>
                <a:lnTo>
                  <a:pt x="9008" y="168429"/>
                </a:lnTo>
                <a:cubicBezTo>
                  <a:pt x="9008" y="172743"/>
                  <a:pt x="12250" y="176338"/>
                  <a:pt x="16214" y="176338"/>
                </a:cubicBezTo>
                <a:cubicBezTo>
                  <a:pt x="20537" y="176338"/>
                  <a:pt x="23780" y="172743"/>
                  <a:pt x="23780" y="168429"/>
                </a:cubicBezTo>
                <a:lnTo>
                  <a:pt x="23780" y="93291"/>
                </a:lnTo>
                <a:cubicBezTo>
                  <a:pt x="23780" y="90774"/>
                  <a:pt x="25582" y="88617"/>
                  <a:pt x="28104" y="88617"/>
                </a:cubicBezTo>
                <a:cubicBezTo>
                  <a:pt x="30626" y="88617"/>
                  <a:pt x="32788" y="90774"/>
                  <a:pt x="32788" y="93291"/>
                </a:cubicBezTo>
                <a:lnTo>
                  <a:pt x="32788" y="162676"/>
                </a:lnTo>
                <a:lnTo>
                  <a:pt x="84673" y="162676"/>
                </a:lnTo>
                <a:lnTo>
                  <a:pt x="84673" y="108031"/>
                </a:lnTo>
                <a:cubicBezTo>
                  <a:pt x="84673" y="100841"/>
                  <a:pt x="87195" y="94729"/>
                  <a:pt x="91879" y="90055"/>
                </a:cubicBezTo>
                <a:lnTo>
                  <a:pt x="149168" y="32534"/>
                </a:lnTo>
                <a:cubicBezTo>
                  <a:pt x="150249" y="31455"/>
                  <a:pt x="151330" y="29298"/>
                  <a:pt x="151330" y="27500"/>
                </a:cubicBezTo>
                <a:cubicBezTo>
                  <a:pt x="151330" y="25343"/>
                  <a:pt x="150249" y="23186"/>
                  <a:pt x="149168" y="22108"/>
                </a:cubicBezTo>
                <a:cubicBezTo>
                  <a:pt x="146286" y="19232"/>
                  <a:pt x="141241" y="19232"/>
                  <a:pt x="138359" y="22108"/>
                </a:cubicBezTo>
                <a:close/>
                <a:moveTo>
                  <a:pt x="143583" y="11053"/>
                </a:moveTo>
                <a:cubicBezTo>
                  <a:pt x="147907" y="11053"/>
                  <a:pt x="152231" y="12581"/>
                  <a:pt x="155293" y="15637"/>
                </a:cubicBezTo>
                <a:cubicBezTo>
                  <a:pt x="158536" y="18872"/>
                  <a:pt x="159977" y="22827"/>
                  <a:pt x="159977" y="27500"/>
                </a:cubicBezTo>
                <a:cubicBezTo>
                  <a:pt x="159977" y="31815"/>
                  <a:pt x="158536" y="35769"/>
                  <a:pt x="155293" y="39005"/>
                </a:cubicBezTo>
                <a:lnTo>
                  <a:pt x="98004" y="96167"/>
                </a:lnTo>
                <a:cubicBezTo>
                  <a:pt x="95482" y="99403"/>
                  <a:pt x="93680" y="103357"/>
                  <a:pt x="93680" y="108031"/>
                </a:cubicBezTo>
                <a:lnTo>
                  <a:pt x="93680" y="272687"/>
                </a:lnTo>
                <a:cubicBezTo>
                  <a:pt x="93680" y="283112"/>
                  <a:pt x="84673" y="291741"/>
                  <a:pt x="74224" y="291741"/>
                </a:cubicBezTo>
                <a:cubicBezTo>
                  <a:pt x="67738" y="291741"/>
                  <a:pt x="62333" y="288865"/>
                  <a:pt x="58730" y="284910"/>
                </a:cubicBezTo>
                <a:cubicBezTo>
                  <a:pt x="54767" y="288865"/>
                  <a:pt x="49723" y="291741"/>
                  <a:pt x="43597" y="291741"/>
                </a:cubicBezTo>
                <a:cubicBezTo>
                  <a:pt x="32788" y="291741"/>
                  <a:pt x="23780" y="283112"/>
                  <a:pt x="23780" y="272687"/>
                </a:cubicBezTo>
                <a:lnTo>
                  <a:pt x="23780" y="183169"/>
                </a:lnTo>
                <a:cubicBezTo>
                  <a:pt x="21618" y="184247"/>
                  <a:pt x="19096" y="184966"/>
                  <a:pt x="16214" y="184966"/>
                </a:cubicBezTo>
                <a:cubicBezTo>
                  <a:pt x="7206" y="184966"/>
                  <a:pt x="0" y="177416"/>
                  <a:pt x="0" y="168429"/>
                </a:cubicBezTo>
                <a:lnTo>
                  <a:pt x="0" y="89336"/>
                </a:lnTo>
                <a:cubicBezTo>
                  <a:pt x="0" y="73158"/>
                  <a:pt x="12611" y="60576"/>
                  <a:pt x="28104" y="60576"/>
                </a:cubicBezTo>
                <a:lnTo>
                  <a:pt x="78547" y="60576"/>
                </a:lnTo>
                <a:cubicBezTo>
                  <a:pt x="84312" y="60576"/>
                  <a:pt x="89357" y="58778"/>
                  <a:pt x="92960" y="54464"/>
                </a:cubicBezTo>
                <a:lnTo>
                  <a:pt x="131873" y="15637"/>
                </a:lnTo>
                <a:cubicBezTo>
                  <a:pt x="134936" y="12581"/>
                  <a:pt x="139260" y="11053"/>
                  <a:pt x="143583" y="11053"/>
                </a:cubicBezTo>
                <a:close/>
                <a:moveTo>
                  <a:pt x="58558" y="8944"/>
                </a:moveTo>
                <a:cubicBezTo>
                  <a:pt x="49551" y="8944"/>
                  <a:pt x="41624" y="16098"/>
                  <a:pt x="41624" y="25400"/>
                </a:cubicBezTo>
                <a:cubicBezTo>
                  <a:pt x="41624" y="34344"/>
                  <a:pt x="49551" y="41498"/>
                  <a:pt x="58558" y="41498"/>
                </a:cubicBezTo>
                <a:cubicBezTo>
                  <a:pt x="67565" y="41498"/>
                  <a:pt x="74770" y="34344"/>
                  <a:pt x="74770" y="25400"/>
                </a:cubicBezTo>
                <a:cubicBezTo>
                  <a:pt x="74770" y="16098"/>
                  <a:pt x="67565" y="8944"/>
                  <a:pt x="58558" y="8944"/>
                </a:cubicBezTo>
                <a:close/>
                <a:moveTo>
                  <a:pt x="58558" y="0"/>
                </a:moveTo>
                <a:cubicBezTo>
                  <a:pt x="72609" y="0"/>
                  <a:pt x="83777" y="11090"/>
                  <a:pt x="83777" y="25400"/>
                </a:cubicBezTo>
                <a:cubicBezTo>
                  <a:pt x="83777" y="39352"/>
                  <a:pt x="72609" y="50442"/>
                  <a:pt x="58558" y="50442"/>
                </a:cubicBezTo>
                <a:cubicBezTo>
                  <a:pt x="44507" y="50442"/>
                  <a:pt x="33338" y="39352"/>
                  <a:pt x="33338" y="25400"/>
                </a:cubicBezTo>
                <a:cubicBezTo>
                  <a:pt x="33338" y="11090"/>
                  <a:pt x="44507" y="0"/>
                  <a:pt x="58558" y="0"/>
                </a:cubicBezTo>
                <a:close/>
              </a:path>
            </a:pathLst>
          </a:custGeom>
          <a:solidFill>
            <a:schemeClr val="accent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graphicFrame>
        <p:nvGraphicFramePr>
          <p:cNvPr id="2" name="Table 1">
            <a:extLst>
              <a:ext uri="{FF2B5EF4-FFF2-40B4-BE49-F238E27FC236}">
                <a16:creationId xmlns:a16="http://schemas.microsoft.com/office/drawing/2014/main" id="{D2A20B83-D9B0-4DC3-BFAD-5668A2CDAE1B}"/>
              </a:ext>
            </a:extLst>
          </p:cNvPr>
          <p:cNvGraphicFramePr>
            <a:graphicFrameLocks noGrp="1"/>
          </p:cNvGraphicFramePr>
          <p:nvPr>
            <p:extLst>
              <p:ext uri="{D42A27DB-BD31-4B8C-83A1-F6EECF244321}">
                <p14:modId xmlns:p14="http://schemas.microsoft.com/office/powerpoint/2010/main" val="360651208"/>
              </p:ext>
            </p:extLst>
          </p:nvPr>
        </p:nvGraphicFramePr>
        <p:xfrm>
          <a:off x="6288648" y="3933056"/>
          <a:ext cx="1306285" cy="722630"/>
        </p:xfrm>
        <a:graphic>
          <a:graphicData uri="http://schemas.openxmlformats.org/drawingml/2006/table">
            <a:tbl>
              <a:tblPr>
                <a:tableStyleId>{912C8C85-51F0-491E-9774-3900AFEF0FD7}</a:tableStyleId>
              </a:tblPr>
              <a:tblGrid>
                <a:gridCol w="783771">
                  <a:extLst>
                    <a:ext uri="{9D8B030D-6E8A-4147-A177-3AD203B41FA5}">
                      <a16:colId xmlns:a16="http://schemas.microsoft.com/office/drawing/2014/main" val="811978178"/>
                    </a:ext>
                  </a:extLst>
                </a:gridCol>
                <a:gridCol w="522514">
                  <a:extLst>
                    <a:ext uri="{9D8B030D-6E8A-4147-A177-3AD203B41FA5}">
                      <a16:colId xmlns:a16="http://schemas.microsoft.com/office/drawing/2014/main" val="3272918979"/>
                    </a:ext>
                  </a:extLst>
                </a:gridCol>
              </a:tblGrid>
              <a:tr h="130910">
                <a:tc gridSpan="2">
                  <a:txBody>
                    <a:bodyPr/>
                    <a:lstStyle/>
                    <a:p>
                      <a:pPr algn="ctr" fontAlgn="b"/>
                      <a:r>
                        <a:rPr lang="en-ZA" sz="1100" b="1" u="none" strike="noStrike" dirty="0">
                          <a:solidFill>
                            <a:srgbClr val="000000"/>
                          </a:solidFill>
                          <a:effectLst/>
                        </a:rPr>
                        <a:t>RESIGNATIONS</a:t>
                      </a:r>
                      <a:endParaRPr lang="en-ZA" sz="1100" b="1"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l" fontAlgn="b"/>
                      <a:r>
                        <a:rPr lang="en-ZA" sz="1100" b="0" u="none" strike="noStrike" dirty="0">
                          <a:solidFill>
                            <a:srgbClr val="000000"/>
                          </a:solidFill>
                          <a:effectLst/>
                        </a:rPr>
                        <a:t>Resignations</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8739095"/>
                  </a:ext>
                </a:extLst>
              </a:tr>
              <a:tr h="100541">
                <a:tc>
                  <a:txBody>
                    <a:bodyPr/>
                    <a:lstStyle/>
                    <a:p>
                      <a:pPr algn="ctr" fontAlgn="b"/>
                      <a:r>
                        <a:rPr lang="en-ZA" sz="1100" b="1" u="none" strike="noStrike" dirty="0">
                          <a:solidFill>
                            <a:srgbClr val="000000"/>
                          </a:solidFill>
                          <a:effectLst/>
                        </a:rPr>
                        <a:t>2020</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None</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3764213"/>
                  </a:ext>
                </a:extLst>
              </a:tr>
              <a:tr h="184150">
                <a:tc>
                  <a:txBody>
                    <a:bodyPr/>
                    <a:lstStyle/>
                    <a:p>
                      <a:pPr algn="ctr" fontAlgn="b"/>
                      <a:r>
                        <a:rPr lang="en-ZA" sz="1100" b="1" u="none" strike="noStrike" dirty="0">
                          <a:solidFill>
                            <a:srgbClr val="000000"/>
                          </a:solidFill>
                          <a:effectLst/>
                        </a:rPr>
                        <a:t>2021</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100" b="0" i="0" u="none" strike="noStrike" dirty="0">
                          <a:solidFill>
                            <a:srgbClr val="000000"/>
                          </a:solidFill>
                          <a:effectLst/>
                          <a:latin typeface="Calibri" panose="020F0502020204030204" pitchFamily="34" charset="0"/>
                        </a:rPr>
                        <a:t>0</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0554636"/>
                  </a:ext>
                </a:extLst>
              </a:tr>
              <a:tr h="190500">
                <a:tc>
                  <a:txBody>
                    <a:bodyPr/>
                    <a:lstStyle/>
                    <a:p>
                      <a:pPr algn="ctr" fontAlgn="b"/>
                      <a:r>
                        <a:rPr lang="en-ZA" sz="1100" b="1" u="none" strike="noStrike" dirty="0">
                          <a:solidFill>
                            <a:srgbClr val="000000"/>
                          </a:solidFill>
                          <a:effectLst/>
                        </a:rPr>
                        <a:t>2022</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 1</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9988822"/>
                  </a:ext>
                </a:extLst>
              </a:tr>
            </a:tbl>
          </a:graphicData>
        </a:graphic>
      </p:graphicFrame>
      <p:graphicFrame>
        <p:nvGraphicFramePr>
          <p:cNvPr id="4" name="Table 3">
            <a:extLst>
              <a:ext uri="{FF2B5EF4-FFF2-40B4-BE49-F238E27FC236}">
                <a16:creationId xmlns:a16="http://schemas.microsoft.com/office/drawing/2014/main" id="{B3556FA4-9422-44E8-BB12-B58113D51A56}"/>
              </a:ext>
            </a:extLst>
          </p:cNvPr>
          <p:cNvGraphicFramePr>
            <a:graphicFrameLocks noGrp="1"/>
          </p:cNvGraphicFramePr>
          <p:nvPr>
            <p:extLst>
              <p:ext uri="{D42A27DB-BD31-4B8C-83A1-F6EECF244321}">
                <p14:modId xmlns:p14="http://schemas.microsoft.com/office/powerpoint/2010/main" val="2598299810"/>
              </p:ext>
            </p:extLst>
          </p:nvPr>
        </p:nvGraphicFramePr>
        <p:xfrm>
          <a:off x="6027390" y="2176914"/>
          <a:ext cx="1828800" cy="754380"/>
        </p:xfrm>
        <a:graphic>
          <a:graphicData uri="http://schemas.openxmlformats.org/drawingml/2006/table">
            <a:tbl>
              <a:tblPr>
                <a:tableStyleId>{B301B821-A1FF-4177-AEE7-76D212191A09}</a:tableStyleId>
              </a:tblPr>
              <a:tblGrid>
                <a:gridCol w="627505">
                  <a:extLst>
                    <a:ext uri="{9D8B030D-6E8A-4147-A177-3AD203B41FA5}">
                      <a16:colId xmlns:a16="http://schemas.microsoft.com/office/drawing/2014/main" val="3799931105"/>
                    </a:ext>
                  </a:extLst>
                </a:gridCol>
                <a:gridCol w="591695">
                  <a:extLst>
                    <a:ext uri="{9D8B030D-6E8A-4147-A177-3AD203B41FA5}">
                      <a16:colId xmlns:a16="http://schemas.microsoft.com/office/drawing/2014/main" val="926494108"/>
                    </a:ext>
                  </a:extLst>
                </a:gridCol>
                <a:gridCol w="609600">
                  <a:extLst>
                    <a:ext uri="{9D8B030D-6E8A-4147-A177-3AD203B41FA5}">
                      <a16:colId xmlns:a16="http://schemas.microsoft.com/office/drawing/2014/main" val="4256819478"/>
                    </a:ext>
                  </a:extLst>
                </a:gridCol>
              </a:tblGrid>
              <a:tr h="184150">
                <a:tc gridSpan="3">
                  <a:txBody>
                    <a:bodyPr/>
                    <a:lstStyle/>
                    <a:p>
                      <a:pPr lvl="0" algn="ctr" fontAlgn="b"/>
                      <a:r>
                        <a:rPr lang="en-ZA" sz="1200" b="1" u="none" strike="noStrike" dirty="0">
                          <a:solidFill>
                            <a:srgbClr val="000000"/>
                          </a:solidFill>
                          <a:effectLst/>
                        </a:rPr>
                        <a:t>VACANCY RATE</a:t>
                      </a:r>
                      <a:endParaRPr lang="en-ZA" sz="1200" b="1"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hMerge="1">
                  <a:txBody>
                    <a:bodyPr/>
                    <a:lstStyle/>
                    <a:p>
                      <a:pPr lvl="0" algn="l" fontAlgn="b"/>
                      <a:r>
                        <a:rPr lang="en-ZA" sz="1100" b="0" u="none" strike="noStrike" dirty="0">
                          <a:solidFill>
                            <a:srgbClr val="000000"/>
                          </a:solidFill>
                          <a:effectLst/>
                        </a:rPr>
                        <a:t>Vacancy Rate</a:t>
                      </a:r>
                      <a:endParaRPr lang="en-ZA"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52957675"/>
                  </a:ext>
                </a:extLst>
              </a:tr>
              <a:tr h="184150">
                <a:tc>
                  <a:txBody>
                    <a:bodyPr/>
                    <a:lstStyle/>
                    <a:p>
                      <a:pPr algn="ctr" fontAlgn="b"/>
                      <a:r>
                        <a:rPr lang="en-ZA" sz="1100" b="1" u="none" strike="noStrike" dirty="0">
                          <a:solidFill>
                            <a:srgbClr val="000000"/>
                          </a:solidFill>
                          <a:effectLst/>
                        </a:rPr>
                        <a:t>2020</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7.30%</a:t>
                      </a:r>
                      <a:endParaRPr lang="en-Z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7.30%</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19021992"/>
                  </a:ext>
                </a:extLst>
              </a:tr>
              <a:tr h="190500">
                <a:tc>
                  <a:txBody>
                    <a:bodyPr/>
                    <a:lstStyle/>
                    <a:p>
                      <a:pPr algn="ctr" fontAlgn="b"/>
                      <a:r>
                        <a:rPr lang="en-ZA" sz="1100" b="1" u="none" strike="noStrike" dirty="0">
                          <a:solidFill>
                            <a:srgbClr val="000000"/>
                          </a:solidFill>
                          <a:effectLst/>
                        </a:rPr>
                        <a:t>2021</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 7.3%</a:t>
                      </a:r>
                      <a:endParaRPr lang="en-ZA"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7,3%</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4811948"/>
                  </a:ext>
                </a:extLst>
              </a:tr>
              <a:tr h="190500">
                <a:tc>
                  <a:txBody>
                    <a:bodyPr/>
                    <a:lstStyle/>
                    <a:p>
                      <a:pPr algn="ctr" fontAlgn="b"/>
                      <a:r>
                        <a:rPr lang="en-ZA" sz="1100" b="1" i="0" u="none" strike="noStrike" dirty="0">
                          <a:solidFill>
                            <a:srgbClr val="000000"/>
                          </a:solidFill>
                          <a:effectLst/>
                          <a:latin typeface="Calibri" panose="020F0502020204030204" pitchFamily="34" charset="0"/>
                        </a:rPr>
                        <a:t>2022</a:t>
                      </a:r>
                    </a:p>
                  </a:txBody>
                  <a:tcPr marL="6350" marR="6350" marT="6350" marB="0" anchor="b"/>
                </a:tc>
                <a:tc>
                  <a:txBody>
                    <a:bodyPr/>
                    <a:lstStyle/>
                    <a:p>
                      <a:pPr algn="ctr" fontAlgn="b"/>
                      <a:r>
                        <a:rPr lang="en-ZA" sz="1100" b="0" i="0" u="none" strike="noStrike" dirty="0">
                          <a:solidFill>
                            <a:srgbClr val="000000"/>
                          </a:solidFill>
                          <a:effectLst/>
                          <a:latin typeface="Calibri" panose="020F0502020204030204" pitchFamily="34" charset="0"/>
                        </a:rPr>
                        <a:t>7.3%</a:t>
                      </a:r>
                    </a:p>
                  </a:txBody>
                  <a:tcPr marL="6350" marR="6350" marT="6350" marB="0" anchor="b"/>
                </a:tc>
                <a:tc>
                  <a:txBody>
                    <a:bodyPr/>
                    <a:lstStyle/>
                    <a:p>
                      <a:pPr algn="ctr" fontAlgn="b"/>
                      <a:r>
                        <a:rPr lang="en-ZA" sz="1100" b="0" i="0" u="none" strike="noStrike" dirty="0">
                          <a:solidFill>
                            <a:srgbClr val="000000"/>
                          </a:solidFill>
                          <a:effectLst/>
                          <a:latin typeface="Calibri" panose="020F0502020204030204" pitchFamily="34" charset="0"/>
                        </a:rPr>
                        <a:t>7.3%</a:t>
                      </a:r>
                    </a:p>
                  </a:txBody>
                  <a:tcPr marL="6350" marR="6350" marT="6350" marB="0" anchor="b"/>
                </a:tc>
                <a:extLst>
                  <a:ext uri="{0D108BD9-81ED-4DB2-BD59-A6C34878D82A}">
                    <a16:rowId xmlns:a16="http://schemas.microsoft.com/office/drawing/2014/main" val="1104506647"/>
                  </a:ext>
                </a:extLst>
              </a:tr>
            </a:tbl>
          </a:graphicData>
        </a:graphic>
      </p:graphicFrame>
      <p:sp>
        <p:nvSpPr>
          <p:cNvPr id="8" name="TextBox 7">
            <a:extLst>
              <a:ext uri="{FF2B5EF4-FFF2-40B4-BE49-F238E27FC236}">
                <a16:creationId xmlns:a16="http://schemas.microsoft.com/office/drawing/2014/main" id="{0B4409E2-FD8D-457C-8A26-4F05DAE1A2D9}"/>
              </a:ext>
            </a:extLst>
          </p:cNvPr>
          <p:cNvSpPr txBox="1"/>
          <p:nvPr/>
        </p:nvSpPr>
        <p:spPr>
          <a:xfrm>
            <a:off x="3087406" y="789862"/>
            <a:ext cx="3433632"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13" normalizeH="0" baseline="0" noProof="0" dirty="0">
                <a:ln>
                  <a:noFill/>
                </a:ln>
                <a:solidFill>
                  <a:prstClr val="white">
                    <a:lumMod val="65000"/>
                  </a:prstClr>
                </a:solidFill>
                <a:effectLst/>
                <a:uLnTx/>
                <a:uFillTx/>
                <a:latin typeface="Poppins Light" pitchFamily="2" charset="77"/>
                <a:ea typeface="+mn-ea"/>
                <a:cs typeface="Poppins Light" pitchFamily="2" charset="77"/>
              </a:rPr>
              <a:t>WORKING TOWARDS THE MDDA OF CHOICE</a:t>
            </a:r>
          </a:p>
        </p:txBody>
      </p:sp>
      <p:graphicFrame>
        <p:nvGraphicFramePr>
          <p:cNvPr id="23" name="Table 22">
            <a:extLst>
              <a:ext uri="{FF2B5EF4-FFF2-40B4-BE49-F238E27FC236}">
                <a16:creationId xmlns:a16="http://schemas.microsoft.com/office/drawing/2014/main" id="{0ED54D83-F92A-40D5-856C-9B5498F40E29}"/>
              </a:ext>
            </a:extLst>
          </p:cNvPr>
          <p:cNvGraphicFramePr>
            <a:graphicFrameLocks noGrp="1"/>
          </p:cNvGraphicFramePr>
          <p:nvPr>
            <p:extLst>
              <p:ext uri="{D42A27DB-BD31-4B8C-83A1-F6EECF244321}">
                <p14:modId xmlns:p14="http://schemas.microsoft.com/office/powerpoint/2010/main" val="1142771316"/>
              </p:ext>
            </p:extLst>
          </p:nvPr>
        </p:nvGraphicFramePr>
        <p:xfrm>
          <a:off x="645490" y="1929189"/>
          <a:ext cx="1611249" cy="755650"/>
        </p:xfrm>
        <a:graphic>
          <a:graphicData uri="http://schemas.openxmlformats.org/drawingml/2006/table">
            <a:tbl>
              <a:tblPr>
                <a:tableStyleId>{9DCAF9ED-07DC-4A11-8D7F-57B35C25682E}</a:tableStyleId>
              </a:tblPr>
              <a:tblGrid>
                <a:gridCol w="710976">
                  <a:extLst>
                    <a:ext uri="{9D8B030D-6E8A-4147-A177-3AD203B41FA5}">
                      <a16:colId xmlns:a16="http://schemas.microsoft.com/office/drawing/2014/main" val="811978178"/>
                    </a:ext>
                  </a:extLst>
                </a:gridCol>
                <a:gridCol w="900273">
                  <a:extLst>
                    <a:ext uri="{9D8B030D-6E8A-4147-A177-3AD203B41FA5}">
                      <a16:colId xmlns:a16="http://schemas.microsoft.com/office/drawing/2014/main" val="3272918979"/>
                    </a:ext>
                  </a:extLst>
                </a:gridCol>
              </a:tblGrid>
              <a:tr h="190500">
                <a:tc gridSpan="2">
                  <a:txBody>
                    <a:bodyPr/>
                    <a:lstStyle/>
                    <a:p>
                      <a:pPr algn="ctr" fontAlgn="b"/>
                      <a:r>
                        <a:rPr lang="en-ZA" sz="1200" b="1" u="none" strike="noStrike" dirty="0">
                          <a:solidFill>
                            <a:srgbClr val="000000"/>
                          </a:solidFill>
                          <a:effectLst/>
                        </a:rPr>
                        <a:t>INTERNAL PROMOTIONS</a:t>
                      </a:r>
                      <a:endParaRPr lang="en-ZA" sz="1200" b="1"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l" fontAlgn="b"/>
                      <a:r>
                        <a:rPr lang="en-ZA" sz="1100" b="0" u="none" strike="noStrike" dirty="0">
                          <a:solidFill>
                            <a:srgbClr val="000000"/>
                          </a:solidFill>
                          <a:effectLst/>
                        </a:rPr>
                        <a:t>Internal Promotions</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18739095"/>
                  </a:ext>
                </a:extLst>
              </a:tr>
              <a:tr h="184150">
                <a:tc>
                  <a:txBody>
                    <a:bodyPr/>
                    <a:lstStyle/>
                    <a:p>
                      <a:pPr algn="r" fontAlgn="b"/>
                      <a:r>
                        <a:rPr lang="en-ZA" sz="1100" b="1" u="none" strike="noStrike" dirty="0">
                          <a:solidFill>
                            <a:srgbClr val="000000"/>
                          </a:solidFill>
                          <a:effectLst/>
                        </a:rPr>
                        <a:t>2020</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 4</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0554636"/>
                  </a:ext>
                </a:extLst>
              </a:tr>
              <a:tr h="190500">
                <a:tc>
                  <a:txBody>
                    <a:bodyPr/>
                    <a:lstStyle/>
                    <a:p>
                      <a:pPr algn="r" fontAlgn="b"/>
                      <a:r>
                        <a:rPr lang="en-ZA" sz="1100" b="1" u="none" strike="noStrike" dirty="0">
                          <a:solidFill>
                            <a:srgbClr val="000000"/>
                          </a:solidFill>
                          <a:effectLst/>
                        </a:rPr>
                        <a:t>2021</a:t>
                      </a:r>
                      <a:endParaRPr lang="en-ZA" sz="11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100" b="0" u="none" strike="noStrike" dirty="0">
                          <a:solidFill>
                            <a:srgbClr val="000000"/>
                          </a:solidFill>
                          <a:effectLst/>
                        </a:rPr>
                        <a:t> 0</a:t>
                      </a:r>
                      <a:endParaRPr lang="en-ZA"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9988822"/>
                  </a:ext>
                </a:extLst>
              </a:tr>
              <a:tr h="190500">
                <a:tc>
                  <a:txBody>
                    <a:bodyPr/>
                    <a:lstStyle/>
                    <a:p>
                      <a:pPr algn="r" fontAlgn="b"/>
                      <a:r>
                        <a:rPr lang="en-ZA" sz="1100" b="1" i="0" u="none" strike="noStrike" dirty="0">
                          <a:solidFill>
                            <a:srgbClr val="000000"/>
                          </a:solidFill>
                          <a:effectLst/>
                          <a:latin typeface="Calibri" panose="020F0502020204030204" pitchFamily="34" charset="0"/>
                        </a:rPr>
                        <a:t>2022</a:t>
                      </a:r>
                    </a:p>
                  </a:txBody>
                  <a:tcPr marL="6350" marR="6350" marT="6350" marB="0" anchor="b"/>
                </a:tc>
                <a:tc>
                  <a:txBody>
                    <a:bodyPr/>
                    <a:lstStyle/>
                    <a:p>
                      <a:pPr algn="ctr" fontAlgn="b"/>
                      <a:r>
                        <a:rPr lang="en-ZA" sz="1100" b="0" i="0" u="none" strike="noStrike" dirty="0">
                          <a:solidFill>
                            <a:srgbClr val="000000"/>
                          </a:solidFill>
                          <a:effectLst/>
                          <a:latin typeface="Calibri" panose="020F0502020204030204" pitchFamily="34" charset="0"/>
                        </a:rPr>
                        <a:t>0</a:t>
                      </a:r>
                    </a:p>
                  </a:txBody>
                  <a:tcPr marL="6350" marR="6350" marT="6350" marB="0" anchor="b"/>
                </a:tc>
                <a:extLst>
                  <a:ext uri="{0D108BD9-81ED-4DB2-BD59-A6C34878D82A}">
                    <a16:rowId xmlns:a16="http://schemas.microsoft.com/office/drawing/2014/main" val="1489500342"/>
                  </a:ext>
                </a:extLst>
              </a:tr>
            </a:tbl>
          </a:graphicData>
        </a:graphic>
      </p:graphicFrame>
      <p:graphicFrame>
        <p:nvGraphicFramePr>
          <p:cNvPr id="25" name="Table 24">
            <a:extLst>
              <a:ext uri="{FF2B5EF4-FFF2-40B4-BE49-F238E27FC236}">
                <a16:creationId xmlns:a16="http://schemas.microsoft.com/office/drawing/2014/main" id="{E1A8BF46-196B-4D2D-B306-16D2B872B455}"/>
              </a:ext>
            </a:extLst>
          </p:cNvPr>
          <p:cNvGraphicFramePr>
            <a:graphicFrameLocks noGrp="1"/>
          </p:cNvGraphicFramePr>
          <p:nvPr>
            <p:extLst>
              <p:ext uri="{D42A27DB-BD31-4B8C-83A1-F6EECF244321}">
                <p14:modId xmlns:p14="http://schemas.microsoft.com/office/powerpoint/2010/main" val="803319999"/>
              </p:ext>
            </p:extLst>
          </p:nvPr>
        </p:nvGraphicFramePr>
        <p:xfrm>
          <a:off x="424205" y="3588564"/>
          <a:ext cx="2431839" cy="2039567"/>
        </p:xfrm>
        <a:graphic>
          <a:graphicData uri="http://schemas.openxmlformats.org/drawingml/2006/table">
            <a:tbl>
              <a:tblPr>
                <a:tableStyleId>{1FECB4D8-DB02-4DC6-A0A2-4F2EBAE1DC90}</a:tableStyleId>
              </a:tblPr>
              <a:tblGrid>
                <a:gridCol w="652687">
                  <a:extLst>
                    <a:ext uri="{9D8B030D-6E8A-4147-A177-3AD203B41FA5}">
                      <a16:colId xmlns:a16="http://schemas.microsoft.com/office/drawing/2014/main" val="3799931105"/>
                    </a:ext>
                  </a:extLst>
                </a:gridCol>
                <a:gridCol w="876317">
                  <a:extLst>
                    <a:ext uri="{9D8B030D-6E8A-4147-A177-3AD203B41FA5}">
                      <a16:colId xmlns:a16="http://schemas.microsoft.com/office/drawing/2014/main" val="926494108"/>
                    </a:ext>
                  </a:extLst>
                </a:gridCol>
                <a:gridCol w="902835">
                  <a:extLst>
                    <a:ext uri="{9D8B030D-6E8A-4147-A177-3AD203B41FA5}">
                      <a16:colId xmlns:a16="http://schemas.microsoft.com/office/drawing/2014/main" val="4256819478"/>
                    </a:ext>
                  </a:extLst>
                </a:gridCol>
              </a:tblGrid>
              <a:tr h="176517">
                <a:tc gridSpan="3">
                  <a:txBody>
                    <a:bodyPr/>
                    <a:lstStyle/>
                    <a:p>
                      <a:pPr lvl="0" algn="ctr" fontAlgn="b"/>
                      <a:r>
                        <a:rPr lang="en-ZA" sz="1200" b="1" u="none" strike="noStrike" dirty="0">
                          <a:solidFill>
                            <a:srgbClr val="000000"/>
                          </a:solidFill>
                          <a:effectLst/>
                        </a:rPr>
                        <a:t>TERMINATIONS</a:t>
                      </a:r>
                      <a:endParaRPr lang="en-ZA" sz="1200" b="1" i="0" u="none" strike="noStrike" dirty="0">
                        <a:solidFill>
                          <a:srgbClr val="000000"/>
                        </a:solidFill>
                        <a:effectLst/>
                        <a:latin typeface="Calibri" panose="020F0502020204030204" pitchFamily="34" charset="0"/>
                      </a:endParaRPr>
                    </a:p>
                  </a:txBody>
                  <a:tcPr marL="6350" marR="6350" marT="6350" marB="0" anchor="b"/>
                </a:tc>
                <a:tc hMerge="1">
                  <a:txBody>
                    <a:bodyPr/>
                    <a:lstStyle/>
                    <a:p>
                      <a:pPr algn="l" fontAlgn="b"/>
                      <a:endParaRPr lang="en-ZA"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tc hMerge="1">
                  <a:txBody>
                    <a:bodyPr/>
                    <a:lstStyle/>
                    <a:p>
                      <a:pPr lvl="0" algn="l" fontAlgn="b"/>
                      <a:r>
                        <a:rPr lang="en-ZA" sz="1100" b="0" u="none" strike="noStrike" dirty="0">
                          <a:solidFill>
                            <a:srgbClr val="000000"/>
                          </a:solidFill>
                          <a:effectLst/>
                        </a:rPr>
                        <a:t>Vacancy Rate</a:t>
                      </a:r>
                      <a:endParaRPr lang="en-ZA" sz="1100" b="0" i="0" u="none" strike="noStrike" dirty="0">
                        <a:solidFill>
                          <a:srgbClr val="000000"/>
                        </a:solidFill>
                        <a:effectLst/>
                        <a:latin typeface="Calibri" panose="020F0502020204030204" pitchFamily="34" charset="0"/>
                      </a:endParaRPr>
                    </a:p>
                  </a:txBody>
                  <a:tcPr marL="6350" marR="6350" marT="6350" marB="0" anchor="b">
                    <a:solidFill>
                      <a:schemeClr val="bg1"/>
                    </a:solidFill>
                  </a:tcPr>
                </a:tc>
                <a:extLst>
                  <a:ext uri="{0D108BD9-81ED-4DB2-BD59-A6C34878D82A}">
                    <a16:rowId xmlns:a16="http://schemas.microsoft.com/office/drawing/2014/main" val="352957675"/>
                  </a:ext>
                </a:extLst>
              </a:tr>
              <a:tr h="165289">
                <a:tc>
                  <a:txBody>
                    <a:bodyPr/>
                    <a:lstStyle/>
                    <a:p>
                      <a:pPr algn="r" fontAlgn="b"/>
                      <a:r>
                        <a:rPr lang="en-ZA" sz="1200" b="1" u="none" strike="noStrike" dirty="0">
                          <a:solidFill>
                            <a:srgbClr val="000000"/>
                          </a:solidFill>
                          <a:effectLst/>
                        </a:rPr>
                        <a:t>2020</a:t>
                      </a:r>
                      <a:endParaRPr lang="en-ZA"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200" b="0" i="0" u="none" strike="noStrike" dirty="0">
                          <a:solidFill>
                            <a:srgbClr val="000000"/>
                          </a:solidFill>
                          <a:effectLst/>
                          <a:latin typeface="Calibri" panose="020F0502020204030204" pitchFamily="34" charset="0"/>
                        </a:rPr>
                        <a:t>1</a:t>
                      </a:r>
                      <a:endParaRPr lang="en-ZA"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200" b="0" i="0" u="none" strike="noStrike" dirty="0">
                          <a:solidFill>
                            <a:srgbClr val="000000"/>
                          </a:solidFill>
                          <a:effectLst/>
                          <a:latin typeface="Calibri" panose="020F0502020204030204" pitchFamily="34" charset="0"/>
                        </a:rPr>
                        <a:t>P</a:t>
                      </a:r>
                      <a:r>
                        <a:rPr lang="en-ZA" sz="1200" b="0" i="0" u="none" strike="noStrike" dirty="0">
                          <a:solidFill>
                            <a:srgbClr val="000000"/>
                          </a:solidFill>
                          <a:effectLst/>
                          <a:latin typeface="Calibri" panose="020F0502020204030204" pitchFamily="34" charset="0"/>
                        </a:rPr>
                        <a:t>ending</a:t>
                      </a:r>
                    </a:p>
                  </a:txBody>
                  <a:tcPr marL="6350" marR="6350" marT="6350" marB="0" anchor="b"/>
                </a:tc>
                <a:extLst>
                  <a:ext uri="{0D108BD9-81ED-4DB2-BD59-A6C34878D82A}">
                    <a16:rowId xmlns:a16="http://schemas.microsoft.com/office/drawing/2014/main" val="2619021992"/>
                  </a:ext>
                </a:extLst>
              </a:tr>
              <a:tr h="557477">
                <a:tc>
                  <a:txBody>
                    <a:bodyPr/>
                    <a:lstStyle/>
                    <a:p>
                      <a:pPr algn="r" fontAlgn="b"/>
                      <a:r>
                        <a:rPr lang="en-ZA" sz="1200" b="1" u="none" strike="noStrike" dirty="0">
                          <a:solidFill>
                            <a:srgbClr val="000000"/>
                          </a:solidFill>
                          <a:effectLst/>
                        </a:rPr>
                        <a:t>2021</a:t>
                      </a:r>
                      <a:endParaRPr lang="en-ZA" sz="12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ZA" sz="1200" b="0" u="none" strike="noStrike" dirty="0">
                          <a:solidFill>
                            <a:srgbClr val="000000"/>
                          </a:solidFill>
                          <a:effectLst/>
                        </a:rPr>
                        <a:t> 4</a:t>
                      </a:r>
                      <a:endParaRPr lang="en-ZA" sz="12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ZA" sz="1200" b="0" u="none" strike="noStrike" dirty="0">
                          <a:solidFill>
                            <a:srgbClr val="000000"/>
                          </a:solidFill>
                          <a:effectLst/>
                        </a:rPr>
                        <a:t>Expiry of Contract (3) &amp;  Retirement(1)  </a:t>
                      </a:r>
                      <a:endParaRPr lang="en-ZA"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54811948"/>
                  </a:ext>
                </a:extLst>
              </a:tr>
              <a:tr h="557477">
                <a:tc>
                  <a:txBody>
                    <a:bodyPr/>
                    <a:lstStyle/>
                    <a:p>
                      <a:pPr algn="r" fontAlgn="b"/>
                      <a:r>
                        <a:rPr lang="en-ZA" sz="1200" b="1" i="0" u="none" strike="noStrike" dirty="0">
                          <a:solidFill>
                            <a:srgbClr val="000000"/>
                          </a:solidFill>
                          <a:effectLst/>
                          <a:latin typeface="Calibri" panose="020F0502020204030204" pitchFamily="34" charset="0"/>
                        </a:rPr>
                        <a:t>2022</a:t>
                      </a:r>
                    </a:p>
                  </a:txBody>
                  <a:tcPr marL="6350" marR="6350" marT="6350" marB="0" anchor="b"/>
                </a:tc>
                <a:tc>
                  <a:txBody>
                    <a:bodyPr/>
                    <a:lstStyle/>
                    <a:p>
                      <a:pPr algn="ctr" fontAlgn="b"/>
                      <a:r>
                        <a:rPr lang="en-ZA" sz="1200" b="0" i="0" u="none" strike="noStrike" dirty="0">
                          <a:solidFill>
                            <a:srgbClr val="000000"/>
                          </a:solidFill>
                          <a:effectLst/>
                          <a:latin typeface="Calibri" panose="020F0502020204030204" pitchFamily="34" charset="0"/>
                        </a:rPr>
                        <a:t>3</a:t>
                      </a:r>
                    </a:p>
                  </a:txBody>
                  <a:tcPr marL="6350" marR="6350" marT="6350" marB="0" anchor="b"/>
                </a:tc>
                <a:tc>
                  <a:txBody>
                    <a:bodyPr/>
                    <a:lstStyle/>
                    <a:p>
                      <a:pPr algn="r" fontAlgn="b"/>
                      <a:r>
                        <a:rPr lang="en-ZA" sz="1200" dirty="0">
                          <a:effectLst/>
                          <a:latin typeface="Arial" panose="020B0604020202020204" pitchFamily="34" charset="0"/>
                          <a:ea typeface="Calibri" panose="020F0502020204030204" pitchFamily="34" charset="0"/>
                        </a:rPr>
                        <a:t>one was dismissed, one resigned and the other official passed away</a:t>
                      </a:r>
                      <a:endParaRPr lang="en-ZA" sz="12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471497918"/>
                  </a:ext>
                </a:extLst>
              </a:tr>
            </a:tbl>
          </a:graphicData>
        </a:graphic>
      </p:graphicFrame>
    </p:spTree>
    <p:extLst>
      <p:ext uri="{BB962C8B-B14F-4D97-AF65-F5344CB8AC3E}">
        <p14:creationId xmlns:p14="http://schemas.microsoft.com/office/powerpoint/2010/main" val="346324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16A46169-1387-4F45-BAEE-989A8BC91EC4}"/>
              </a:ext>
            </a:extLst>
          </p:cNvPr>
          <p:cNvSpPr>
            <a:spLocks noChangeArrowheads="1"/>
          </p:cNvSpPr>
          <p:nvPr/>
        </p:nvSpPr>
        <p:spPr bwMode="auto">
          <a:xfrm>
            <a:off x="4363046" y="1941894"/>
            <a:ext cx="2275685" cy="1920709"/>
          </a:xfrm>
          <a:custGeom>
            <a:avLst/>
            <a:gdLst>
              <a:gd name="connsiteX0" fmla="*/ 794599 w 5031477"/>
              <a:gd name="connsiteY0" fmla="*/ 223 h 4918850"/>
              <a:gd name="connsiteX1" fmla="*/ 5010550 w 5031477"/>
              <a:gd name="connsiteY1" fmla="*/ 2485274 h 4918850"/>
              <a:gd name="connsiteX2" fmla="*/ 5031477 w 5031477"/>
              <a:gd name="connsiteY2" fmla="*/ 2546701 h 4918850"/>
              <a:gd name="connsiteX3" fmla="*/ 954864 w 5031477"/>
              <a:gd name="connsiteY3" fmla="*/ 4918850 h 4918850"/>
              <a:gd name="connsiteX4" fmla="*/ 0 w 5031477"/>
              <a:gd name="connsiteY4" fmla="*/ 44593 h 4918850"/>
              <a:gd name="connsiteX5" fmla="*/ 36481 w 5031477"/>
              <a:gd name="connsiteY5" fmla="*/ 39385 h 4918850"/>
              <a:gd name="connsiteX6" fmla="*/ 794599 w 5031477"/>
              <a:gd name="connsiteY6" fmla="*/ 223 h 491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1477" h="4918850">
                <a:moveTo>
                  <a:pt x="794599" y="223"/>
                </a:moveTo>
                <a:cubicBezTo>
                  <a:pt x="2607205" y="15455"/>
                  <a:pt x="4391640" y="813069"/>
                  <a:pt x="5010550" y="2485274"/>
                </a:cubicBezTo>
                <a:lnTo>
                  <a:pt x="5031477" y="2546701"/>
                </a:lnTo>
                <a:lnTo>
                  <a:pt x="954864" y="4918850"/>
                </a:lnTo>
                <a:lnTo>
                  <a:pt x="0" y="44593"/>
                </a:lnTo>
                <a:lnTo>
                  <a:pt x="36481" y="39385"/>
                </a:lnTo>
                <a:cubicBezTo>
                  <a:pt x="287670" y="11233"/>
                  <a:pt x="541409" y="-1905"/>
                  <a:pt x="794599" y="223"/>
                </a:cubicBezTo>
                <a:close/>
              </a:path>
            </a:pathLst>
          </a:custGeom>
          <a:solidFill>
            <a:schemeClr val="accent2"/>
          </a:solidFill>
          <a:ln>
            <a:noFill/>
          </a:ln>
          <a:effectLst/>
        </p:spPr>
        <p:txBody>
          <a:bodyPr wrap="square" anchor="ctr">
            <a:noAutofit/>
          </a:bodyPr>
          <a:lstStyle/>
          <a:p>
            <a:endParaRPr lang="en-US" sz="2450" dirty="0"/>
          </a:p>
        </p:txBody>
      </p:sp>
      <p:sp>
        <p:nvSpPr>
          <p:cNvPr id="20" name="Freeform 19">
            <a:extLst>
              <a:ext uri="{FF2B5EF4-FFF2-40B4-BE49-F238E27FC236}">
                <a16:creationId xmlns:a16="http://schemas.microsoft.com/office/drawing/2014/main" id="{E85DFFFE-47C6-9E4F-B5A0-E0E0FE8D3BB9}"/>
              </a:ext>
            </a:extLst>
          </p:cNvPr>
          <p:cNvSpPr>
            <a:spLocks noChangeArrowheads="1"/>
          </p:cNvSpPr>
          <p:nvPr/>
        </p:nvSpPr>
        <p:spPr bwMode="auto">
          <a:xfrm>
            <a:off x="3012238" y="1966387"/>
            <a:ext cx="1710181" cy="1833225"/>
          </a:xfrm>
          <a:custGeom>
            <a:avLst/>
            <a:gdLst>
              <a:gd name="connsiteX0" fmla="*/ 3555740 w 4513164"/>
              <a:gd name="connsiteY0" fmla="*/ 0 h 4887327"/>
              <a:gd name="connsiteX1" fmla="*/ 4513164 w 4513164"/>
              <a:gd name="connsiteY1" fmla="*/ 4887327 h 4887327"/>
              <a:gd name="connsiteX2" fmla="*/ 198431 w 4513164"/>
              <a:gd name="connsiteY2" fmla="*/ 4519338 h 4887327"/>
              <a:gd name="connsiteX3" fmla="*/ 194263 w 4513164"/>
              <a:gd name="connsiteY3" fmla="*/ 4504262 h 4887327"/>
              <a:gd name="connsiteX4" fmla="*/ 1629107 w 4513164"/>
              <a:gd name="connsiteY4" fmla="*/ 626044 h 4887327"/>
              <a:gd name="connsiteX5" fmla="*/ 3362780 w 4513164"/>
              <a:gd name="connsiteY5" fmla="*/ 27544 h 4887327"/>
              <a:gd name="connsiteX6" fmla="*/ 3555740 w 4513164"/>
              <a:gd name="connsiteY6" fmla="*/ 0 h 488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3164" h="4887327">
                <a:moveTo>
                  <a:pt x="3555740" y="0"/>
                </a:moveTo>
                <a:lnTo>
                  <a:pt x="4513164" y="4887327"/>
                </a:lnTo>
                <a:lnTo>
                  <a:pt x="198431" y="4519338"/>
                </a:lnTo>
                <a:lnTo>
                  <a:pt x="194263" y="4504262"/>
                </a:lnTo>
                <a:cubicBezTo>
                  <a:pt x="-10524" y="3759201"/>
                  <a:pt x="-488023" y="1806270"/>
                  <a:pt x="1629107" y="626044"/>
                </a:cubicBezTo>
                <a:cubicBezTo>
                  <a:pt x="2149085" y="336110"/>
                  <a:pt x="2743120" y="135301"/>
                  <a:pt x="3362780" y="27544"/>
                </a:cubicBezTo>
                <a:lnTo>
                  <a:pt x="3555740" y="0"/>
                </a:lnTo>
                <a:close/>
              </a:path>
            </a:pathLst>
          </a:custGeom>
          <a:solidFill>
            <a:schemeClr val="accent1"/>
          </a:solidFill>
          <a:ln>
            <a:noFill/>
          </a:ln>
          <a:effectLst/>
        </p:spPr>
        <p:txBody>
          <a:bodyPr wrap="square" anchor="ctr">
            <a:noAutofit/>
          </a:bodyPr>
          <a:lstStyle/>
          <a:p>
            <a:endParaRPr lang="en-US" sz="2450" dirty="0"/>
          </a:p>
        </p:txBody>
      </p:sp>
      <p:sp>
        <p:nvSpPr>
          <p:cNvPr id="18" name="Freeform 17">
            <a:extLst>
              <a:ext uri="{FF2B5EF4-FFF2-40B4-BE49-F238E27FC236}">
                <a16:creationId xmlns:a16="http://schemas.microsoft.com/office/drawing/2014/main" id="{3A885963-BE0C-E146-B535-0A5E59A7BBD0}"/>
              </a:ext>
            </a:extLst>
          </p:cNvPr>
          <p:cNvSpPr>
            <a:spLocks noChangeArrowheads="1"/>
          </p:cNvSpPr>
          <p:nvPr/>
        </p:nvSpPr>
        <p:spPr bwMode="auto">
          <a:xfrm>
            <a:off x="4780955" y="2920827"/>
            <a:ext cx="1928436" cy="2083842"/>
          </a:xfrm>
          <a:custGeom>
            <a:avLst/>
            <a:gdLst>
              <a:gd name="connsiteX0" fmla="*/ 4050107 w 4236272"/>
              <a:gd name="connsiteY0" fmla="*/ 0 h 4803738"/>
              <a:gd name="connsiteX1" fmla="*/ 4090545 w 4236272"/>
              <a:gd name="connsiteY1" fmla="*/ 142499 h 4803738"/>
              <a:gd name="connsiteX2" fmla="*/ 2840339 w 4236272"/>
              <a:gd name="connsiteY2" fmla="*/ 4771305 h 4803738"/>
              <a:gd name="connsiteX3" fmla="*/ 2811784 w 4236272"/>
              <a:gd name="connsiteY3" fmla="*/ 4803738 h 4803738"/>
              <a:gd name="connsiteX4" fmla="*/ 0 w 4236272"/>
              <a:gd name="connsiteY4" fmla="*/ 2356726 h 4803738"/>
              <a:gd name="connsiteX5" fmla="*/ 4050107 w 4236272"/>
              <a:gd name="connsiteY5" fmla="*/ 0 h 480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36272" h="4803738">
                <a:moveTo>
                  <a:pt x="4050107" y="0"/>
                </a:moveTo>
                <a:lnTo>
                  <a:pt x="4090545" y="142499"/>
                </a:lnTo>
                <a:cubicBezTo>
                  <a:pt x="4648909" y="2323143"/>
                  <a:pt x="3466461" y="4046111"/>
                  <a:pt x="2840339" y="4771305"/>
                </a:cubicBezTo>
                <a:lnTo>
                  <a:pt x="2811784" y="4803738"/>
                </a:lnTo>
                <a:lnTo>
                  <a:pt x="0" y="2356726"/>
                </a:lnTo>
                <a:lnTo>
                  <a:pt x="4050107" y="0"/>
                </a:lnTo>
                <a:close/>
              </a:path>
            </a:pathLst>
          </a:custGeom>
          <a:solidFill>
            <a:schemeClr val="accent3"/>
          </a:solidFill>
          <a:ln>
            <a:noFill/>
          </a:ln>
          <a:effectLst/>
        </p:spPr>
        <p:txBody>
          <a:bodyPr wrap="square" anchor="ctr">
            <a:noAutofit/>
          </a:bodyPr>
          <a:lstStyle/>
          <a:p>
            <a:endParaRPr lang="en-US" sz="2450" dirty="0"/>
          </a:p>
        </p:txBody>
      </p:sp>
      <p:sp>
        <p:nvSpPr>
          <p:cNvPr id="16" name="Freeform 15">
            <a:extLst>
              <a:ext uri="{FF2B5EF4-FFF2-40B4-BE49-F238E27FC236}">
                <a16:creationId xmlns:a16="http://schemas.microsoft.com/office/drawing/2014/main" id="{ABCC94DC-2115-2D4F-8405-2B232D977909}"/>
              </a:ext>
            </a:extLst>
          </p:cNvPr>
          <p:cNvSpPr>
            <a:spLocks noChangeArrowheads="1"/>
          </p:cNvSpPr>
          <p:nvPr/>
        </p:nvSpPr>
        <p:spPr bwMode="auto">
          <a:xfrm>
            <a:off x="2769025" y="3717981"/>
            <a:ext cx="1928436" cy="1984176"/>
          </a:xfrm>
          <a:custGeom>
            <a:avLst/>
            <a:gdLst>
              <a:gd name="connsiteX0" fmla="*/ 887798 w 5141157"/>
              <a:gd name="connsiteY0" fmla="*/ 0 h 4619555"/>
              <a:gd name="connsiteX1" fmla="*/ 5141157 w 5141157"/>
              <a:gd name="connsiteY1" fmla="*/ 362755 h 4619555"/>
              <a:gd name="connsiteX2" fmla="*/ 3172945 w 5141157"/>
              <a:gd name="connsiteY2" fmla="*/ 4554805 h 4619555"/>
              <a:gd name="connsiteX3" fmla="*/ 3068058 w 5141157"/>
              <a:gd name="connsiteY3" fmla="*/ 4503048 h 4619555"/>
              <a:gd name="connsiteX4" fmla="*/ 2686431 w 5141157"/>
              <a:gd name="connsiteY4" fmla="*/ 4447319 h 4619555"/>
              <a:gd name="connsiteX5" fmla="*/ 1132250 w 5141157"/>
              <a:gd name="connsiteY5" fmla="*/ 4401137 h 4619555"/>
              <a:gd name="connsiteX6" fmla="*/ 948166 w 5141157"/>
              <a:gd name="connsiteY6" fmla="*/ 3533836 h 4619555"/>
              <a:gd name="connsiteX7" fmla="*/ 656758 w 5141157"/>
              <a:gd name="connsiteY7" fmla="*/ 3194931 h 4619555"/>
              <a:gd name="connsiteX8" fmla="*/ 842879 w 5141157"/>
              <a:gd name="connsiteY8" fmla="*/ 2961975 h 4619555"/>
              <a:gd name="connsiteX9" fmla="*/ 520903 w 5141157"/>
              <a:gd name="connsiteY9" fmla="*/ 2745322 h 4619555"/>
              <a:gd name="connsiteX10" fmla="*/ 323234 w 5141157"/>
              <a:gd name="connsiteY10" fmla="*/ 2388078 h 4619555"/>
              <a:gd name="connsiteX11" fmla="*/ 105865 w 5141157"/>
              <a:gd name="connsiteY11" fmla="*/ 1787013 h 4619555"/>
              <a:gd name="connsiteX12" fmla="*/ 905372 w 5141157"/>
              <a:gd name="connsiteY12" fmla="*/ 74147 h 4619555"/>
              <a:gd name="connsiteX13" fmla="*/ 895568 w 5141157"/>
              <a:gd name="connsiteY13" fmla="*/ 30011 h 4619555"/>
              <a:gd name="connsiteX14" fmla="*/ 887798 w 5141157"/>
              <a:gd name="connsiteY14" fmla="*/ 0 h 4619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41157" h="4619555">
                <a:moveTo>
                  <a:pt x="887798" y="0"/>
                </a:moveTo>
                <a:lnTo>
                  <a:pt x="5141157" y="362755"/>
                </a:lnTo>
                <a:lnTo>
                  <a:pt x="3172945" y="4554805"/>
                </a:lnTo>
                <a:lnTo>
                  <a:pt x="3068058" y="4503048"/>
                </a:lnTo>
                <a:cubicBezTo>
                  <a:pt x="2958258" y="4462303"/>
                  <a:pt x="2831881" y="4441546"/>
                  <a:pt x="2686431" y="4447319"/>
                </a:cubicBezTo>
                <a:cubicBezTo>
                  <a:pt x="1522833" y="4493503"/>
                  <a:pt x="1411432" y="4837164"/>
                  <a:pt x="1132250" y="4401137"/>
                </a:cubicBezTo>
                <a:cubicBezTo>
                  <a:pt x="853068" y="3964430"/>
                  <a:pt x="1136325" y="3719929"/>
                  <a:pt x="948166" y="3533836"/>
                </a:cubicBezTo>
                <a:cubicBezTo>
                  <a:pt x="948166" y="3533836"/>
                  <a:pt x="660833" y="3385098"/>
                  <a:pt x="656758" y="3194931"/>
                </a:cubicBezTo>
                <a:cubicBezTo>
                  <a:pt x="652682" y="3004764"/>
                  <a:pt x="842879" y="2961975"/>
                  <a:pt x="842879" y="2961975"/>
                </a:cubicBezTo>
                <a:cubicBezTo>
                  <a:pt x="842879" y="2961975"/>
                  <a:pt x="533130" y="2950430"/>
                  <a:pt x="520903" y="2745322"/>
                </a:cubicBezTo>
                <a:cubicBezTo>
                  <a:pt x="509355" y="2539532"/>
                  <a:pt x="648606" y="2523912"/>
                  <a:pt x="323234" y="2388078"/>
                </a:cubicBezTo>
                <a:cubicBezTo>
                  <a:pt x="-2819" y="2252922"/>
                  <a:pt x="-95200" y="2128635"/>
                  <a:pt x="105865" y="1787013"/>
                </a:cubicBezTo>
                <a:cubicBezTo>
                  <a:pt x="307610" y="1446069"/>
                  <a:pt x="982810" y="485045"/>
                  <a:pt x="905372" y="74147"/>
                </a:cubicBezTo>
                <a:cubicBezTo>
                  <a:pt x="902931" y="61307"/>
                  <a:pt x="899620" y="46565"/>
                  <a:pt x="895568" y="30011"/>
                </a:cubicBezTo>
                <a:lnTo>
                  <a:pt x="887798" y="0"/>
                </a:lnTo>
                <a:close/>
              </a:path>
            </a:pathLst>
          </a:custGeom>
          <a:solidFill>
            <a:schemeClr val="accent5"/>
          </a:solidFill>
          <a:ln>
            <a:noFill/>
          </a:ln>
          <a:effectLst/>
        </p:spPr>
        <p:txBody>
          <a:bodyPr wrap="square" anchor="ctr">
            <a:noAutofit/>
          </a:bodyPr>
          <a:lstStyle/>
          <a:p>
            <a:endParaRPr lang="en-US" sz="2450" dirty="0"/>
          </a:p>
        </p:txBody>
      </p:sp>
      <p:sp>
        <p:nvSpPr>
          <p:cNvPr id="15" name="Freeform 14">
            <a:extLst>
              <a:ext uri="{FF2B5EF4-FFF2-40B4-BE49-F238E27FC236}">
                <a16:creationId xmlns:a16="http://schemas.microsoft.com/office/drawing/2014/main" id="{E1A738BA-CB57-F247-A154-D2EFC1B65B34}"/>
              </a:ext>
            </a:extLst>
          </p:cNvPr>
          <p:cNvSpPr>
            <a:spLocks noChangeArrowheads="1"/>
          </p:cNvSpPr>
          <p:nvPr/>
        </p:nvSpPr>
        <p:spPr bwMode="auto">
          <a:xfrm>
            <a:off x="3816738" y="3884462"/>
            <a:ext cx="2238337" cy="2484569"/>
          </a:xfrm>
          <a:custGeom>
            <a:avLst/>
            <a:gdLst>
              <a:gd name="connsiteX0" fmla="*/ 1980964 w 4794999"/>
              <a:gd name="connsiteY0" fmla="*/ 0 h 4894613"/>
              <a:gd name="connsiteX1" fmla="*/ 4794999 w 4794999"/>
              <a:gd name="connsiteY1" fmla="*/ 2448972 h 4894613"/>
              <a:gd name="connsiteX2" fmla="*/ 4777733 w 4794999"/>
              <a:gd name="connsiteY2" fmla="*/ 2467847 h 4894613"/>
              <a:gd name="connsiteX3" fmla="*/ 4565744 w 4794999"/>
              <a:gd name="connsiteY3" fmla="*/ 2680247 h 4894613"/>
              <a:gd name="connsiteX4" fmla="*/ 4207583 w 4794999"/>
              <a:gd name="connsiteY4" fmla="*/ 4891854 h 4894613"/>
              <a:gd name="connsiteX5" fmla="*/ 4208274 w 4794999"/>
              <a:gd name="connsiteY5" fmla="*/ 4894613 h 4894613"/>
              <a:gd name="connsiteX6" fmla="*/ 402242 w 4794999"/>
              <a:gd name="connsiteY6" fmla="*/ 4894613 h 4894613"/>
              <a:gd name="connsiteX7" fmla="*/ 379964 w 4794999"/>
              <a:gd name="connsiteY7" fmla="*/ 4815216 h 4894613"/>
              <a:gd name="connsiteX8" fmla="*/ 54134 w 4794999"/>
              <a:gd name="connsiteY8" fmla="*/ 4261141 h 4894613"/>
              <a:gd name="connsiteX9" fmla="*/ 0 w 4794999"/>
              <a:gd name="connsiteY9" fmla="*/ 4219213 h 4894613"/>
              <a:gd name="connsiteX10" fmla="*/ 1980964 w 4794999"/>
              <a:gd name="connsiteY10" fmla="*/ 0 h 4894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94999" h="4894613">
                <a:moveTo>
                  <a:pt x="1980964" y="0"/>
                </a:moveTo>
                <a:lnTo>
                  <a:pt x="4794999" y="2448972"/>
                </a:lnTo>
                <a:lnTo>
                  <a:pt x="4777733" y="2467847"/>
                </a:lnTo>
                <a:cubicBezTo>
                  <a:pt x="4648371" y="2606634"/>
                  <a:pt x="4565744" y="2680247"/>
                  <a:pt x="4565744" y="2680247"/>
                </a:cubicBezTo>
                <a:cubicBezTo>
                  <a:pt x="4565744" y="2680247"/>
                  <a:pt x="3969138" y="3801970"/>
                  <a:pt x="4207583" y="4891854"/>
                </a:cubicBezTo>
                <a:lnTo>
                  <a:pt x="4208274" y="4894613"/>
                </a:lnTo>
                <a:lnTo>
                  <a:pt x="402242" y="4894613"/>
                </a:lnTo>
                <a:lnTo>
                  <a:pt x="379964" y="4815216"/>
                </a:lnTo>
                <a:cubicBezTo>
                  <a:pt x="314371" y="4611635"/>
                  <a:pt x="212416" y="4409497"/>
                  <a:pt x="54134" y="4261141"/>
                </a:cubicBezTo>
                <a:lnTo>
                  <a:pt x="0" y="4219213"/>
                </a:lnTo>
                <a:lnTo>
                  <a:pt x="1980964" y="0"/>
                </a:lnTo>
                <a:close/>
              </a:path>
            </a:pathLst>
          </a:custGeom>
          <a:solidFill>
            <a:schemeClr val="accent4"/>
          </a:solidFill>
          <a:ln>
            <a:noFill/>
          </a:ln>
          <a:effectLst/>
        </p:spPr>
        <p:txBody>
          <a:bodyPr wrap="square" anchor="ctr">
            <a:noAutofit/>
          </a:bodyPr>
          <a:lstStyle/>
          <a:p>
            <a:endParaRPr lang="en-US" sz="2450" dirty="0"/>
          </a:p>
        </p:txBody>
      </p:sp>
      <p:sp>
        <p:nvSpPr>
          <p:cNvPr id="4" name="TextBox 3">
            <a:extLst>
              <a:ext uri="{FF2B5EF4-FFF2-40B4-BE49-F238E27FC236}">
                <a16:creationId xmlns:a16="http://schemas.microsoft.com/office/drawing/2014/main" id="{91BCDC1B-EB5A-4C46-967D-5D893C9783D2}"/>
              </a:ext>
            </a:extLst>
          </p:cNvPr>
          <p:cNvSpPr txBox="1"/>
          <p:nvPr/>
        </p:nvSpPr>
        <p:spPr>
          <a:xfrm>
            <a:off x="2237054" y="410004"/>
            <a:ext cx="4464364" cy="461665"/>
          </a:xfrm>
          <a:prstGeom prst="rect">
            <a:avLst/>
          </a:prstGeom>
          <a:noFill/>
        </p:spPr>
        <p:txBody>
          <a:bodyPr wrap="none" rtlCol="0">
            <a:spAutoFit/>
          </a:bodyPr>
          <a:lstStyle/>
          <a:p>
            <a:pPr algn="ctr"/>
            <a:r>
              <a:rPr lang="en-US" sz="2400" b="1" dirty="0">
                <a:solidFill>
                  <a:schemeClr val="tx2">
                    <a:lumMod val="75000"/>
                  </a:schemeClr>
                </a:solidFill>
                <a:latin typeface="Poppins" pitchFamily="2" charset="77"/>
                <a:cs typeface="Poppins" pitchFamily="2" charset="77"/>
              </a:rPr>
              <a:t>ESTABLISHMENT OF THE AGENCY </a:t>
            </a:r>
          </a:p>
        </p:txBody>
      </p:sp>
      <p:sp>
        <p:nvSpPr>
          <p:cNvPr id="5" name="TextBox 4">
            <a:extLst>
              <a:ext uri="{FF2B5EF4-FFF2-40B4-BE49-F238E27FC236}">
                <a16:creationId xmlns:a16="http://schemas.microsoft.com/office/drawing/2014/main" id="{8FB73EB5-D8C9-BE4E-9A38-747C531E869D}"/>
              </a:ext>
            </a:extLst>
          </p:cNvPr>
          <p:cNvSpPr txBox="1"/>
          <p:nvPr/>
        </p:nvSpPr>
        <p:spPr>
          <a:xfrm>
            <a:off x="2713232" y="812527"/>
            <a:ext cx="3374322" cy="307777"/>
          </a:xfrm>
          <a:prstGeom prst="rect">
            <a:avLst/>
          </a:prstGeom>
          <a:noFill/>
        </p:spPr>
        <p:txBody>
          <a:bodyPr wrap="none" rtlCol="0">
            <a:spAutoFit/>
          </a:bodyPr>
          <a:lstStyle/>
          <a:p>
            <a:pPr algn="ctr"/>
            <a:r>
              <a:rPr lang="en-US" sz="1400" b="1" spc="113" dirty="0">
                <a:solidFill>
                  <a:schemeClr val="bg1">
                    <a:lumMod val="75000"/>
                  </a:schemeClr>
                </a:solidFill>
                <a:latin typeface="Poppins Light" pitchFamily="2" charset="77"/>
                <a:cs typeface="Poppins Light" pitchFamily="2" charset="77"/>
              </a:rPr>
              <a:t>SECTION 2 OF THE MDDA ACT (2002)</a:t>
            </a:r>
          </a:p>
        </p:txBody>
      </p:sp>
      <p:sp>
        <p:nvSpPr>
          <p:cNvPr id="24" name="TextBox 23">
            <a:extLst>
              <a:ext uri="{FF2B5EF4-FFF2-40B4-BE49-F238E27FC236}">
                <a16:creationId xmlns:a16="http://schemas.microsoft.com/office/drawing/2014/main" id="{822ACDDE-E13C-A54C-A514-277E0E189F74}"/>
              </a:ext>
            </a:extLst>
          </p:cNvPr>
          <p:cNvSpPr txBox="1"/>
          <p:nvPr/>
        </p:nvSpPr>
        <p:spPr>
          <a:xfrm>
            <a:off x="4200660" y="3367529"/>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01</a:t>
            </a:r>
          </a:p>
        </p:txBody>
      </p:sp>
      <p:sp>
        <p:nvSpPr>
          <p:cNvPr id="25" name="TextBox 24">
            <a:extLst>
              <a:ext uri="{FF2B5EF4-FFF2-40B4-BE49-F238E27FC236}">
                <a16:creationId xmlns:a16="http://schemas.microsoft.com/office/drawing/2014/main" id="{C9322128-4187-AB48-8BB3-442667702F91}"/>
              </a:ext>
            </a:extLst>
          </p:cNvPr>
          <p:cNvSpPr txBox="1"/>
          <p:nvPr/>
        </p:nvSpPr>
        <p:spPr>
          <a:xfrm>
            <a:off x="4722419" y="3239008"/>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02</a:t>
            </a:r>
          </a:p>
        </p:txBody>
      </p:sp>
      <p:sp>
        <p:nvSpPr>
          <p:cNvPr id="26" name="TextBox 25">
            <a:extLst>
              <a:ext uri="{FF2B5EF4-FFF2-40B4-BE49-F238E27FC236}">
                <a16:creationId xmlns:a16="http://schemas.microsoft.com/office/drawing/2014/main" id="{9183AE53-547C-754D-8F85-F9A10EAA969D}"/>
              </a:ext>
            </a:extLst>
          </p:cNvPr>
          <p:cNvSpPr txBox="1"/>
          <p:nvPr/>
        </p:nvSpPr>
        <p:spPr>
          <a:xfrm>
            <a:off x="4935907" y="3700060"/>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03</a:t>
            </a:r>
          </a:p>
        </p:txBody>
      </p:sp>
      <p:sp>
        <p:nvSpPr>
          <p:cNvPr id="27" name="TextBox 26">
            <a:extLst>
              <a:ext uri="{FF2B5EF4-FFF2-40B4-BE49-F238E27FC236}">
                <a16:creationId xmlns:a16="http://schemas.microsoft.com/office/drawing/2014/main" id="{790411A2-6B9D-9442-AE72-916120824D34}"/>
              </a:ext>
            </a:extLst>
          </p:cNvPr>
          <p:cNvSpPr txBox="1"/>
          <p:nvPr/>
        </p:nvSpPr>
        <p:spPr>
          <a:xfrm>
            <a:off x="4630598" y="4097395"/>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04</a:t>
            </a:r>
          </a:p>
        </p:txBody>
      </p:sp>
      <p:sp>
        <p:nvSpPr>
          <p:cNvPr id="28" name="TextBox 27">
            <a:extLst>
              <a:ext uri="{FF2B5EF4-FFF2-40B4-BE49-F238E27FC236}">
                <a16:creationId xmlns:a16="http://schemas.microsoft.com/office/drawing/2014/main" id="{276C8826-2636-B74C-98A3-D7E5DA375B8D}"/>
              </a:ext>
            </a:extLst>
          </p:cNvPr>
          <p:cNvSpPr txBox="1"/>
          <p:nvPr/>
        </p:nvSpPr>
        <p:spPr>
          <a:xfrm>
            <a:off x="4137781" y="3862603"/>
            <a:ext cx="399469" cy="346249"/>
          </a:xfrm>
          <a:prstGeom prst="rect">
            <a:avLst/>
          </a:prstGeom>
          <a:noFill/>
          <a:ln>
            <a:noFill/>
          </a:ln>
        </p:spPr>
        <p:txBody>
          <a:bodyPr wrap="none" rtlCol="0" anchor="ctr" anchorCtr="0">
            <a:spAutoFit/>
          </a:bodyPr>
          <a:lstStyle/>
          <a:p>
            <a:pPr algn="ctr"/>
            <a:r>
              <a:rPr lang="en-US" sz="1650" b="1" dirty="0">
                <a:solidFill>
                  <a:schemeClr val="bg1"/>
                </a:solidFill>
                <a:latin typeface="Poppins" pitchFamily="2" charset="77"/>
                <a:ea typeface="League Spartan" charset="0"/>
                <a:cs typeface="Poppins" pitchFamily="2" charset="77"/>
              </a:rPr>
              <a:t>05</a:t>
            </a:r>
          </a:p>
        </p:txBody>
      </p:sp>
      <p:sp>
        <p:nvSpPr>
          <p:cNvPr id="30" name="Subtitle 2">
            <a:extLst>
              <a:ext uri="{FF2B5EF4-FFF2-40B4-BE49-F238E27FC236}">
                <a16:creationId xmlns:a16="http://schemas.microsoft.com/office/drawing/2014/main" id="{FED57A9F-7B4A-C649-B2CD-1B0864181AE5}"/>
              </a:ext>
            </a:extLst>
          </p:cNvPr>
          <p:cNvSpPr txBox="1">
            <a:spLocks/>
          </p:cNvSpPr>
          <p:nvPr/>
        </p:nvSpPr>
        <p:spPr>
          <a:xfrm>
            <a:off x="2776359" y="2751114"/>
            <a:ext cx="1692876"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Juristic Person </a:t>
            </a:r>
          </a:p>
        </p:txBody>
      </p:sp>
      <p:sp>
        <p:nvSpPr>
          <p:cNvPr id="32" name="Subtitle 2">
            <a:extLst>
              <a:ext uri="{FF2B5EF4-FFF2-40B4-BE49-F238E27FC236}">
                <a16:creationId xmlns:a16="http://schemas.microsoft.com/office/drawing/2014/main" id="{4743C4A7-CADD-A84B-A781-12F5A2AB000D}"/>
              </a:ext>
            </a:extLst>
          </p:cNvPr>
          <p:cNvSpPr txBox="1">
            <a:spLocks/>
          </p:cNvSpPr>
          <p:nvPr/>
        </p:nvSpPr>
        <p:spPr>
          <a:xfrm>
            <a:off x="4663653" y="2584170"/>
            <a:ext cx="1429618" cy="53477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Agency Acts </a:t>
            </a:r>
            <a:r>
              <a:rPr lang="en-US" sz="1400" b="1"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only </a:t>
            </a: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through the Board</a:t>
            </a:r>
          </a:p>
        </p:txBody>
      </p:sp>
      <p:sp>
        <p:nvSpPr>
          <p:cNvPr id="34" name="Subtitle 2">
            <a:extLst>
              <a:ext uri="{FF2B5EF4-FFF2-40B4-BE49-F238E27FC236}">
                <a16:creationId xmlns:a16="http://schemas.microsoft.com/office/drawing/2014/main" id="{9ED23A18-68CF-684E-BFC1-3C9E4AA40AEB}"/>
              </a:ext>
            </a:extLst>
          </p:cNvPr>
          <p:cNvSpPr txBox="1">
            <a:spLocks/>
          </p:cNvSpPr>
          <p:nvPr/>
        </p:nvSpPr>
        <p:spPr>
          <a:xfrm>
            <a:off x="4284324" y="4627429"/>
            <a:ext cx="1460849" cy="153504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Independent, impartial &amp; exercise its powers and duties without fear or prejudice, political or commercial interference</a:t>
            </a:r>
          </a:p>
        </p:txBody>
      </p:sp>
      <p:sp>
        <p:nvSpPr>
          <p:cNvPr id="36" name="Subtitle 2">
            <a:extLst>
              <a:ext uri="{FF2B5EF4-FFF2-40B4-BE49-F238E27FC236}">
                <a16:creationId xmlns:a16="http://schemas.microsoft.com/office/drawing/2014/main" id="{861A4A8D-5932-7C47-A1DA-02AFA76D1B3B}"/>
              </a:ext>
            </a:extLst>
          </p:cNvPr>
          <p:cNvSpPr txBox="1">
            <a:spLocks/>
          </p:cNvSpPr>
          <p:nvPr/>
        </p:nvSpPr>
        <p:spPr>
          <a:xfrm>
            <a:off x="3119126" y="4063020"/>
            <a:ext cx="1018655" cy="86819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Must not interfere in the editorial content of the media</a:t>
            </a:r>
          </a:p>
        </p:txBody>
      </p:sp>
      <p:sp>
        <p:nvSpPr>
          <p:cNvPr id="38" name="Subtitle 2">
            <a:extLst>
              <a:ext uri="{FF2B5EF4-FFF2-40B4-BE49-F238E27FC236}">
                <a16:creationId xmlns:a16="http://schemas.microsoft.com/office/drawing/2014/main" id="{8B138F83-84AA-B148-95BE-B562A05B965C}"/>
              </a:ext>
            </a:extLst>
          </p:cNvPr>
          <p:cNvSpPr txBox="1">
            <a:spLocks/>
          </p:cNvSpPr>
          <p:nvPr/>
        </p:nvSpPr>
        <p:spPr>
          <a:xfrm>
            <a:off x="5557411" y="3635387"/>
            <a:ext cx="929944" cy="701482"/>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4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Act in terms of PFMA, 1999</a:t>
            </a:r>
          </a:p>
        </p:txBody>
      </p:sp>
    </p:spTree>
    <p:extLst>
      <p:ext uri="{BB962C8B-B14F-4D97-AF65-F5344CB8AC3E}">
        <p14:creationId xmlns:p14="http://schemas.microsoft.com/office/powerpoint/2010/main" val="4261644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2918898D-7FEB-4515-B24C-620937E14D30}"/>
              </a:ext>
            </a:extLst>
          </p:cNvPr>
          <p:cNvSpPr txBox="1">
            <a:spLocks/>
          </p:cNvSpPr>
          <p:nvPr/>
        </p:nvSpPr>
        <p:spPr>
          <a:xfrm>
            <a:off x="164831" y="158242"/>
            <a:ext cx="8774129" cy="635053"/>
          </a:xfrm>
          <a:prstGeom prst="rect">
            <a:avLst/>
          </a:prstGeom>
          <a:solidFill>
            <a:schemeClr val="accent6">
              <a:lumMod val="60000"/>
              <a:lumOff val="40000"/>
            </a:schemeClr>
          </a:solidFill>
          <a:ln>
            <a:solidFill>
              <a:schemeClr val="tx2">
                <a:lumMod val="40000"/>
                <a:lumOff val="60000"/>
              </a:schemeClr>
            </a:solidFill>
          </a:ln>
        </p:spPr>
        <p:txBody>
          <a:bodyPr vert="horz" wrap="square" lIns="25724" tIns="12862" rIns="25724" bIns="12862"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985"/>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prstClr val="black"/>
              </a:solidFill>
              <a:effectLst/>
              <a:uLnTx/>
              <a:uFillTx/>
              <a:latin typeface="Lato"/>
              <a:ea typeface="Source Sans Pro" panose="020B0503030403020204" pitchFamily="34" charset="0"/>
              <a:cs typeface="Lato Light" panose="020F0502020204030203"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MDDA</a:t>
            </a:r>
            <a:r>
              <a:rPr kumimoji="0" lang="en-ZA" sz="1200" b="0"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ZA" sz="1200" b="1" i="0" u="none" strike="noStrike" kern="1200" cap="none" spc="0" normalizeH="0" baseline="0" noProof="0" dirty="0">
                <a:ln>
                  <a:noFill/>
                </a:ln>
                <a:solidFill>
                  <a:srgbClr val="000000"/>
                </a:solidFill>
                <a:effectLst/>
                <a:uLnTx/>
                <a:uFillTx/>
                <a:latin typeface="Century Gothic" panose="020B0502020202020204" pitchFamily="34" charset="0"/>
                <a:ea typeface="Times New Roman" panose="02020603050405020304" pitchFamily="18" charset="0"/>
                <a:cs typeface="Arial" panose="020B0604020202020204" pitchFamily="34" charset="0"/>
              </a:rPr>
              <a:t>STAFF COMPLEMENT 2021/22</a:t>
            </a:r>
            <a:endParaRPr kumimoji="0" lang="en-ZA" sz="1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1087636" rtl="0" eaLnBrk="1" fontAlgn="auto" latinLnBrk="0" hangingPunct="1">
              <a:lnSpc>
                <a:spcPts val="985"/>
              </a:lnSpc>
              <a:spcBef>
                <a:spcPct val="20000"/>
              </a:spcBef>
              <a:spcAft>
                <a:spcPts val="0"/>
              </a:spcAft>
              <a:buClrTx/>
              <a:buSzTx/>
              <a:buFont typeface="Arial"/>
              <a:buNone/>
              <a:tabLst/>
              <a:defRPr/>
            </a:pPr>
            <a:endParaRPr kumimoji="0" lang="en-US" sz="1800" b="1" i="0" u="none" strike="noStrike" kern="1200" cap="none" spc="0" normalizeH="0" baseline="0" noProof="0" dirty="0">
              <a:ln>
                <a:noFill/>
              </a:ln>
              <a:solidFill>
                <a:prstClr val="white"/>
              </a:solidFill>
              <a:effectLst/>
              <a:uLnTx/>
              <a:uFillTx/>
              <a:latin typeface="Lato"/>
              <a:ea typeface="Source Sans Pro" panose="020B0503030403020204" pitchFamily="34" charset="0"/>
              <a:cs typeface="Lato Light" panose="020F0502020204030203" pitchFamily="34" charset="0"/>
            </a:endParaRPr>
          </a:p>
        </p:txBody>
      </p:sp>
      <p:sp>
        <p:nvSpPr>
          <p:cNvPr id="6" name="TextBox 5">
            <a:extLst>
              <a:ext uri="{FF2B5EF4-FFF2-40B4-BE49-F238E27FC236}">
                <a16:creationId xmlns:a16="http://schemas.microsoft.com/office/drawing/2014/main" id="{9DA66578-268E-450E-848C-36D0630AD0CB}"/>
              </a:ext>
            </a:extLst>
          </p:cNvPr>
          <p:cNvSpPr txBox="1"/>
          <p:nvPr/>
        </p:nvSpPr>
        <p:spPr>
          <a:xfrm>
            <a:off x="19570" y="768222"/>
            <a:ext cx="8774129" cy="2443746"/>
          </a:xfrm>
          <a:prstGeom prst="rect">
            <a:avLst/>
          </a:prstGeom>
          <a:noFill/>
        </p:spPr>
        <p:txBody>
          <a:bodyPr wrap="square">
            <a:spAutoFit/>
          </a:bodyPr>
          <a:lstStyle/>
          <a:p>
            <a:pPr algn="just">
              <a:lnSpc>
                <a:spcPct val="150000"/>
              </a:lnSpc>
            </a:pPr>
            <a:r>
              <a:rPr lang="en-ZA" sz="12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a:t>
            </a:r>
            <a:endParaRPr lang="en-ZA" sz="1200" dirty="0">
              <a:effectLst/>
              <a:latin typeface="Times New Roman" panose="02020603050405020304" pitchFamily="18" charset="0"/>
              <a:ea typeface="Times New Roman" panose="02020603050405020304" pitchFamily="18" charset="0"/>
            </a:endParaRPr>
          </a:p>
          <a:p>
            <a:pPr marL="628650" indent="-171450" algn="just">
              <a:lnSpc>
                <a:spcPct val="115000"/>
              </a:lnSpc>
              <a:spcBef>
                <a:spcPts val="600"/>
              </a:spcBef>
              <a:spcAft>
                <a:spcPts val="60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There was a total permanent staff complement of 38 at the end of the period under review out of 43 approved positions. </a:t>
            </a:r>
          </a:p>
          <a:p>
            <a:pPr marL="628650" indent="-171450" algn="just">
              <a:lnSpc>
                <a:spcPct val="115000"/>
              </a:lnSpc>
              <a:spcBef>
                <a:spcPts val="600"/>
              </a:spcBef>
              <a:spcAft>
                <a:spcPts val="60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This equates to a vacancy rate of 7.3%. </a:t>
            </a:r>
          </a:p>
          <a:p>
            <a:pPr marL="628650" indent="-171450" algn="just">
              <a:lnSpc>
                <a:spcPct val="115000"/>
              </a:lnSpc>
              <a:spcBef>
                <a:spcPts val="600"/>
              </a:spcBef>
              <a:spcAft>
                <a:spcPts val="60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There were three terminations of permanent employees, one was dismissed, one resigned and the other official passed away.  </a:t>
            </a:r>
          </a:p>
          <a:p>
            <a:pPr marL="628650" indent="-171450" algn="just">
              <a:lnSpc>
                <a:spcPct val="115000"/>
              </a:lnSpc>
              <a:spcBef>
                <a:spcPts val="600"/>
              </a:spcBef>
              <a:spcAft>
                <a:spcPts val="600"/>
              </a:spcAft>
              <a:buFont typeface="Wingdings" panose="05000000000000000000" pitchFamily="2" charset="2"/>
              <a:buChar char="§"/>
            </a:pPr>
            <a:r>
              <a:rPr lang="en-ZA" sz="1200" dirty="0">
                <a:effectLst/>
                <a:latin typeface="Arial" panose="020B0604020202020204" pitchFamily="34" charset="0"/>
                <a:ea typeface="Calibri" panose="020F0502020204030204" pitchFamily="34" charset="0"/>
                <a:cs typeface="Times New Roman" panose="02020603050405020304" pitchFamily="18" charset="0"/>
              </a:rPr>
              <a:t>The Agency appointed two managers, one Executive Manager, and one Senior Manager during the FY 2021/2022.</a:t>
            </a:r>
            <a:endParaRPr lang="en-ZA" sz="1600" dirty="0">
              <a:effectLst/>
              <a:latin typeface="Calibri" panose="020F0502020204030204" pitchFamily="34" charset="0"/>
              <a:ea typeface="Calibri" panose="020F0502020204030204" pitchFamily="34" charset="0"/>
              <a:cs typeface="Times New Roman" panose="02020603050405020304" pitchFamily="18" charset="0"/>
            </a:endParaRPr>
          </a:p>
          <a:p>
            <a:r>
              <a:rPr lang="en-ZA" sz="1200" dirty="0">
                <a:effectLst/>
                <a:latin typeface="Times New Roman" panose="02020603050405020304" pitchFamily="18" charset="0"/>
                <a:ea typeface="Times New Roman" panose="02020603050405020304" pitchFamily="18" charset="0"/>
              </a:rPr>
              <a:t> </a:t>
            </a:r>
            <a:endParaRPr lang="en-ZA" dirty="0"/>
          </a:p>
        </p:txBody>
      </p:sp>
    </p:spTree>
    <p:extLst>
      <p:ext uri="{BB962C8B-B14F-4D97-AF65-F5344CB8AC3E}">
        <p14:creationId xmlns:p14="http://schemas.microsoft.com/office/powerpoint/2010/main" val="372547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28ACFB-24D1-1C40-BE66-719C85ADAF7D}"/>
              </a:ext>
            </a:extLst>
          </p:cNvPr>
          <p:cNvSpPr txBox="1"/>
          <p:nvPr/>
        </p:nvSpPr>
        <p:spPr>
          <a:xfrm>
            <a:off x="2538436" y="433207"/>
            <a:ext cx="406713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2021/22 STRATEGIC RISKS</a:t>
            </a:r>
          </a:p>
        </p:txBody>
      </p:sp>
      <p:sp>
        <p:nvSpPr>
          <p:cNvPr id="3" name="TextBox 2">
            <a:extLst>
              <a:ext uri="{FF2B5EF4-FFF2-40B4-BE49-F238E27FC236}">
                <a16:creationId xmlns:a16="http://schemas.microsoft.com/office/drawing/2014/main" id="{EF3D7CE6-0D90-3F4A-A6D3-78633FFF4811}"/>
              </a:ext>
            </a:extLst>
          </p:cNvPr>
          <p:cNvSpPr txBox="1"/>
          <p:nvPr/>
        </p:nvSpPr>
        <p:spPr>
          <a:xfrm>
            <a:off x="3361039" y="858848"/>
            <a:ext cx="25267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13" normalizeH="0" baseline="0" noProof="0" dirty="0">
                <a:ln>
                  <a:noFill/>
                </a:ln>
                <a:solidFill>
                  <a:prstClr val="white">
                    <a:lumMod val="65000"/>
                  </a:prstClr>
                </a:solidFill>
                <a:effectLst/>
                <a:uLnTx/>
                <a:uFillTx/>
                <a:latin typeface="Poppins Light" pitchFamily="2" charset="77"/>
                <a:ea typeface="+mn-ea"/>
                <a:cs typeface="Poppins Light" pitchFamily="2" charset="77"/>
              </a:rPr>
              <a:t>RISKS ASSESSMENT MATRIX</a:t>
            </a:r>
          </a:p>
        </p:txBody>
      </p:sp>
      <p:sp>
        <p:nvSpPr>
          <p:cNvPr id="4" name="Rectangle 3">
            <a:extLst>
              <a:ext uri="{FF2B5EF4-FFF2-40B4-BE49-F238E27FC236}">
                <a16:creationId xmlns:a16="http://schemas.microsoft.com/office/drawing/2014/main" id="{42A2C849-B457-9740-AFD7-BFF8F9F3384D}"/>
              </a:ext>
            </a:extLst>
          </p:cNvPr>
          <p:cNvSpPr/>
          <p:nvPr/>
        </p:nvSpPr>
        <p:spPr>
          <a:xfrm>
            <a:off x="3976754" y="2473126"/>
            <a:ext cx="1408349" cy="895619"/>
          </a:xfrm>
          <a:prstGeom prst="rect">
            <a:avLst/>
          </a:prstGeom>
          <a:solidFill>
            <a:srgbClr val="FFC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 name="TextBox 4">
            <a:extLst>
              <a:ext uri="{FF2B5EF4-FFF2-40B4-BE49-F238E27FC236}">
                <a16:creationId xmlns:a16="http://schemas.microsoft.com/office/drawing/2014/main" id="{CFF0490B-C198-2C4E-9E95-4F7294A87F38}"/>
              </a:ext>
            </a:extLst>
          </p:cNvPr>
          <p:cNvSpPr txBox="1"/>
          <p:nvPr/>
        </p:nvSpPr>
        <p:spPr>
          <a:xfrm>
            <a:off x="4484464" y="2176387"/>
            <a:ext cx="38985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6" name="Rectangle 5">
            <a:extLst>
              <a:ext uri="{FF2B5EF4-FFF2-40B4-BE49-F238E27FC236}">
                <a16:creationId xmlns:a16="http://schemas.microsoft.com/office/drawing/2014/main" id="{F091AD37-1E13-5246-821E-2C016E8C351A}"/>
              </a:ext>
            </a:extLst>
          </p:cNvPr>
          <p:cNvSpPr/>
          <p:nvPr/>
        </p:nvSpPr>
        <p:spPr>
          <a:xfrm>
            <a:off x="5385103" y="2473126"/>
            <a:ext cx="1408349" cy="895619"/>
          </a:xfrm>
          <a:prstGeom prst="rect">
            <a:avLst/>
          </a:prstGeom>
          <a:solidFill>
            <a:srgbClr val="FF0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 name="TextBox 6">
            <a:extLst>
              <a:ext uri="{FF2B5EF4-FFF2-40B4-BE49-F238E27FC236}">
                <a16:creationId xmlns:a16="http://schemas.microsoft.com/office/drawing/2014/main" id="{977D00E7-2F23-444D-9BF4-2896B466DBA4}"/>
              </a:ext>
            </a:extLst>
          </p:cNvPr>
          <p:cNvSpPr txBox="1"/>
          <p:nvPr/>
        </p:nvSpPr>
        <p:spPr>
          <a:xfrm>
            <a:off x="5784546" y="2176387"/>
            <a:ext cx="609462"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Medium</a:t>
            </a:r>
          </a:p>
        </p:txBody>
      </p:sp>
      <p:sp>
        <p:nvSpPr>
          <p:cNvPr id="8" name="Rectangle 7">
            <a:extLst>
              <a:ext uri="{FF2B5EF4-FFF2-40B4-BE49-F238E27FC236}">
                <a16:creationId xmlns:a16="http://schemas.microsoft.com/office/drawing/2014/main" id="{467B2DC5-F4CD-CC4B-9493-C3BEF3510F5E}"/>
              </a:ext>
            </a:extLst>
          </p:cNvPr>
          <p:cNvSpPr/>
          <p:nvPr/>
        </p:nvSpPr>
        <p:spPr>
          <a:xfrm>
            <a:off x="6793451" y="2473126"/>
            <a:ext cx="1408349" cy="895619"/>
          </a:xfrm>
          <a:prstGeom prst="rect">
            <a:avLst/>
          </a:prstGeom>
          <a:solidFill>
            <a:srgbClr val="FF0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TextBox 8">
            <a:extLst>
              <a:ext uri="{FF2B5EF4-FFF2-40B4-BE49-F238E27FC236}">
                <a16:creationId xmlns:a16="http://schemas.microsoft.com/office/drawing/2014/main" id="{C6CDBF36-C492-814F-94A5-6BF1CAD76CB4}"/>
              </a:ext>
            </a:extLst>
          </p:cNvPr>
          <p:cNvSpPr txBox="1"/>
          <p:nvPr/>
        </p:nvSpPr>
        <p:spPr>
          <a:xfrm>
            <a:off x="7284266" y="2176387"/>
            <a:ext cx="42672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10" name="Rectangle 9">
            <a:extLst>
              <a:ext uri="{FF2B5EF4-FFF2-40B4-BE49-F238E27FC236}">
                <a16:creationId xmlns:a16="http://schemas.microsoft.com/office/drawing/2014/main" id="{EBE75882-886D-4145-8249-83D5464B26F8}"/>
              </a:ext>
            </a:extLst>
          </p:cNvPr>
          <p:cNvSpPr/>
          <p:nvPr/>
        </p:nvSpPr>
        <p:spPr>
          <a:xfrm>
            <a:off x="3976754" y="3368744"/>
            <a:ext cx="1408349" cy="895619"/>
          </a:xfrm>
          <a:prstGeom prst="rect">
            <a:avLst/>
          </a:prstGeom>
          <a:solidFill>
            <a:srgbClr val="00B05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1" name="TextBox 10">
            <a:extLst>
              <a:ext uri="{FF2B5EF4-FFF2-40B4-BE49-F238E27FC236}">
                <a16:creationId xmlns:a16="http://schemas.microsoft.com/office/drawing/2014/main" id="{E515B632-5E5C-7D47-8EF4-21FD20573F40}"/>
              </a:ext>
            </a:extLst>
          </p:cNvPr>
          <p:cNvSpPr txBox="1"/>
          <p:nvPr/>
        </p:nvSpPr>
        <p:spPr>
          <a:xfrm rot="16200000">
            <a:off x="3507156" y="3701137"/>
            <a:ext cx="609462"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Medium</a:t>
            </a:r>
          </a:p>
        </p:txBody>
      </p:sp>
      <p:sp>
        <p:nvSpPr>
          <p:cNvPr id="12" name="Rectangle 11">
            <a:extLst>
              <a:ext uri="{FF2B5EF4-FFF2-40B4-BE49-F238E27FC236}">
                <a16:creationId xmlns:a16="http://schemas.microsoft.com/office/drawing/2014/main" id="{FDB0381E-88C5-6548-9108-8453A8C7A6DB}"/>
              </a:ext>
            </a:extLst>
          </p:cNvPr>
          <p:cNvSpPr/>
          <p:nvPr/>
        </p:nvSpPr>
        <p:spPr>
          <a:xfrm>
            <a:off x="5385103" y="3368744"/>
            <a:ext cx="1408349" cy="895619"/>
          </a:xfrm>
          <a:prstGeom prst="rect">
            <a:avLst/>
          </a:prstGeom>
          <a:solidFill>
            <a:srgbClr val="FFC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9014B7DB-9447-6848-83D4-0ED7720900FB}"/>
              </a:ext>
            </a:extLst>
          </p:cNvPr>
          <p:cNvSpPr/>
          <p:nvPr/>
        </p:nvSpPr>
        <p:spPr>
          <a:xfrm>
            <a:off x="6793451" y="3368744"/>
            <a:ext cx="1408349" cy="895619"/>
          </a:xfrm>
          <a:prstGeom prst="rect">
            <a:avLst/>
          </a:prstGeom>
          <a:solidFill>
            <a:srgbClr val="FF0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 name="Rectangle 15">
            <a:extLst>
              <a:ext uri="{FF2B5EF4-FFF2-40B4-BE49-F238E27FC236}">
                <a16:creationId xmlns:a16="http://schemas.microsoft.com/office/drawing/2014/main" id="{788CAD50-A4E8-304F-9AAE-A5A3559551F6}"/>
              </a:ext>
            </a:extLst>
          </p:cNvPr>
          <p:cNvSpPr/>
          <p:nvPr/>
        </p:nvSpPr>
        <p:spPr>
          <a:xfrm>
            <a:off x="3976754" y="4264361"/>
            <a:ext cx="1408349" cy="895619"/>
          </a:xfrm>
          <a:prstGeom prst="rect">
            <a:avLst/>
          </a:prstGeom>
          <a:solidFill>
            <a:srgbClr val="00B05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7" name="TextBox 16">
            <a:extLst>
              <a:ext uri="{FF2B5EF4-FFF2-40B4-BE49-F238E27FC236}">
                <a16:creationId xmlns:a16="http://schemas.microsoft.com/office/drawing/2014/main" id="{8D278FEA-AFE0-8341-955B-86456ABB1B85}"/>
              </a:ext>
            </a:extLst>
          </p:cNvPr>
          <p:cNvSpPr txBox="1"/>
          <p:nvPr/>
        </p:nvSpPr>
        <p:spPr>
          <a:xfrm rot="16200000">
            <a:off x="3616962" y="4596754"/>
            <a:ext cx="38985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8" name="Rectangle 17">
            <a:extLst>
              <a:ext uri="{FF2B5EF4-FFF2-40B4-BE49-F238E27FC236}">
                <a16:creationId xmlns:a16="http://schemas.microsoft.com/office/drawing/2014/main" id="{C92A8AA7-AC60-224B-B692-665A88896900}"/>
              </a:ext>
            </a:extLst>
          </p:cNvPr>
          <p:cNvSpPr/>
          <p:nvPr/>
        </p:nvSpPr>
        <p:spPr>
          <a:xfrm>
            <a:off x="5385103" y="4264361"/>
            <a:ext cx="1408349" cy="895619"/>
          </a:xfrm>
          <a:prstGeom prst="rect">
            <a:avLst/>
          </a:prstGeom>
          <a:solidFill>
            <a:srgbClr val="00B05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 name="Rectangle 19">
            <a:extLst>
              <a:ext uri="{FF2B5EF4-FFF2-40B4-BE49-F238E27FC236}">
                <a16:creationId xmlns:a16="http://schemas.microsoft.com/office/drawing/2014/main" id="{60E5EFAD-02EB-A341-ADFA-78E004A285FA}"/>
              </a:ext>
            </a:extLst>
          </p:cNvPr>
          <p:cNvSpPr/>
          <p:nvPr/>
        </p:nvSpPr>
        <p:spPr>
          <a:xfrm>
            <a:off x="6793451" y="4264361"/>
            <a:ext cx="1408349" cy="895619"/>
          </a:xfrm>
          <a:prstGeom prst="rect">
            <a:avLst/>
          </a:prstGeom>
          <a:solidFill>
            <a:srgbClr val="FFC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2" name="TextBox 21">
            <a:extLst>
              <a:ext uri="{FF2B5EF4-FFF2-40B4-BE49-F238E27FC236}">
                <a16:creationId xmlns:a16="http://schemas.microsoft.com/office/drawing/2014/main" id="{DDD2B15D-1EE1-F047-A637-39E358896516}"/>
              </a:ext>
            </a:extLst>
          </p:cNvPr>
          <p:cNvSpPr txBox="1"/>
          <p:nvPr/>
        </p:nvSpPr>
        <p:spPr>
          <a:xfrm rot="16200000">
            <a:off x="3598528" y="2805518"/>
            <a:ext cx="42672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23" name="TextBox 22">
            <a:extLst>
              <a:ext uri="{FF2B5EF4-FFF2-40B4-BE49-F238E27FC236}">
                <a16:creationId xmlns:a16="http://schemas.microsoft.com/office/drawing/2014/main" id="{FA45A6F8-9B8F-D943-A8E3-9370C4BB1AFC}"/>
              </a:ext>
            </a:extLst>
          </p:cNvPr>
          <p:cNvSpPr txBox="1"/>
          <p:nvPr/>
        </p:nvSpPr>
        <p:spPr>
          <a:xfrm>
            <a:off x="5351223" y="1924097"/>
            <a:ext cx="1476110" cy="276999"/>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League Spartan" charset="0"/>
                <a:cs typeface="Poppins" pitchFamily="2" charset="77"/>
              </a:rPr>
              <a:t>RISK CONSEQUENCE</a:t>
            </a:r>
          </a:p>
        </p:txBody>
      </p:sp>
      <p:sp>
        <p:nvSpPr>
          <p:cNvPr id="24" name="TextBox 23">
            <a:extLst>
              <a:ext uri="{FF2B5EF4-FFF2-40B4-BE49-F238E27FC236}">
                <a16:creationId xmlns:a16="http://schemas.microsoft.com/office/drawing/2014/main" id="{11099AFC-5193-424E-AD1B-8A415332C2B1}"/>
              </a:ext>
            </a:extLst>
          </p:cNvPr>
          <p:cNvSpPr txBox="1"/>
          <p:nvPr/>
        </p:nvSpPr>
        <p:spPr>
          <a:xfrm rot="16200000">
            <a:off x="2934324" y="3678053"/>
            <a:ext cx="1284327" cy="276999"/>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League Spartan" charset="0"/>
                <a:cs typeface="Poppins" pitchFamily="2" charset="77"/>
              </a:rPr>
              <a:t>RISK LIKELIHOOD</a:t>
            </a:r>
          </a:p>
        </p:txBody>
      </p:sp>
      <p:sp>
        <p:nvSpPr>
          <p:cNvPr id="26" name="TextBox 25">
            <a:extLst>
              <a:ext uri="{FF2B5EF4-FFF2-40B4-BE49-F238E27FC236}">
                <a16:creationId xmlns:a16="http://schemas.microsoft.com/office/drawing/2014/main" id="{80BD9BCD-11D3-B34C-A5BF-5EC278E04F0E}"/>
              </a:ext>
            </a:extLst>
          </p:cNvPr>
          <p:cNvSpPr txBox="1"/>
          <p:nvPr/>
        </p:nvSpPr>
        <p:spPr>
          <a:xfrm>
            <a:off x="4312866" y="5292122"/>
            <a:ext cx="704039"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Risk Level:</a:t>
            </a:r>
          </a:p>
        </p:txBody>
      </p:sp>
      <p:sp>
        <p:nvSpPr>
          <p:cNvPr id="27" name="Rectangle 26">
            <a:extLst>
              <a:ext uri="{FF2B5EF4-FFF2-40B4-BE49-F238E27FC236}">
                <a16:creationId xmlns:a16="http://schemas.microsoft.com/office/drawing/2014/main" id="{4875F365-0D54-6A4A-9C53-3F13E5DA274A}"/>
              </a:ext>
            </a:extLst>
          </p:cNvPr>
          <p:cNvSpPr/>
          <p:nvPr/>
        </p:nvSpPr>
        <p:spPr>
          <a:xfrm>
            <a:off x="5051374" y="5267381"/>
            <a:ext cx="392633" cy="280313"/>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8" name="TextBox 27">
            <a:extLst>
              <a:ext uri="{FF2B5EF4-FFF2-40B4-BE49-F238E27FC236}">
                <a16:creationId xmlns:a16="http://schemas.microsoft.com/office/drawing/2014/main" id="{7D82C708-00BD-8542-AAD7-AAFCB9A7B49C}"/>
              </a:ext>
            </a:extLst>
          </p:cNvPr>
          <p:cNvSpPr txBox="1"/>
          <p:nvPr/>
        </p:nvSpPr>
        <p:spPr>
          <a:xfrm>
            <a:off x="5497971" y="5292122"/>
            <a:ext cx="389850"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29" name="Rectangle 28">
            <a:extLst>
              <a:ext uri="{FF2B5EF4-FFF2-40B4-BE49-F238E27FC236}">
                <a16:creationId xmlns:a16="http://schemas.microsoft.com/office/drawing/2014/main" id="{4934EDEF-AAFA-6E46-BF3B-6E09E8E9192F}"/>
              </a:ext>
            </a:extLst>
          </p:cNvPr>
          <p:cNvSpPr/>
          <p:nvPr/>
        </p:nvSpPr>
        <p:spPr>
          <a:xfrm>
            <a:off x="5975540" y="5267381"/>
            <a:ext cx="392633" cy="280313"/>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0" name="TextBox 29">
            <a:extLst>
              <a:ext uri="{FF2B5EF4-FFF2-40B4-BE49-F238E27FC236}">
                <a16:creationId xmlns:a16="http://schemas.microsoft.com/office/drawing/2014/main" id="{87215048-3FBC-EE43-8C86-D6FBC501D0B0}"/>
              </a:ext>
            </a:extLst>
          </p:cNvPr>
          <p:cNvSpPr txBox="1"/>
          <p:nvPr/>
        </p:nvSpPr>
        <p:spPr>
          <a:xfrm>
            <a:off x="6422137" y="5292122"/>
            <a:ext cx="609462"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Medium</a:t>
            </a:r>
          </a:p>
        </p:txBody>
      </p:sp>
      <p:sp>
        <p:nvSpPr>
          <p:cNvPr id="31" name="Rectangle 30">
            <a:extLst>
              <a:ext uri="{FF2B5EF4-FFF2-40B4-BE49-F238E27FC236}">
                <a16:creationId xmlns:a16="http://schemas.microsoft.com/office/drawing/2014/main" id="{D7FA93FD-D045-7542-8377-A3635DCF2D50}"/>
              </a:ext>
            </a:extLst>
          </p:cNvPr>
          <p:cNvSpPr/>
          <p:nvPr/>
        </p:nvSpPr>
        <p:spPr>
          <a:xfrm>
            <a:off x="7109310" y="5267381"/>
            <a:ext cx="392633" cy="280313"/>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2" name="TextBox 31">
            <a:extLst>
              <a:ext uri="{FF2B5EF4-FFF2-40B4-BE49-F238E27FC236}">
                <a16:creationId xmlns:a16="http://schemas.microsoft.com/office/drawing/2014/main" id="{45534444-EAC8-A74B-9475-0398A9EA0F89}"/>
              </a:ext>
            </a:extLst>
          </p:cNvPr>
          <p:cNvSpPr txBox="1"/>
          <p:nvPr/>
        </p:nvSpPr>
        <p:spPr>
          <a:xfrm>
            <a:off x="7555907" y="5292122"/>
            <a:ext cx="426720"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High</a:t>
            </a:r>
          </a:p>
        </p:txBody>
      </p:sp>
      <p:graphicFrame>
        <p:nvGraphicFramePr>
          <p:cNvPr id="34" name="Table 33">
            <a:extLst>
              <a:ext uri="{FF2B5EF4-FFF2-40B4-BE49-F238E27FC236}">
                <a16:creationId xmlns:a16="http://schemas.microsoft.com/office/drawing/2014/main" id="{6288C197-2F02-8B41-B323-BDC61771B72A}"/>
              </a:ext>
            </a:extLst>
          </p:cNvPr>
          <p:cNvGraphicFramePr>
            <a:graphicFrameLocks noGrp="1"/>
          </p:cNvGraphicFramePr>
          <p:nvPr/>
        </p:nvGraphicFramePr>
        <p:xfrm>
          <a:off x="71450" y="1528921"/>
          <a:ext cx="3308460" cy="4321549"/>
        </p:xfrm>
        <a:graphic>
          <a:graphicData uri="http://schemas.openxmlformats.org/drawingml/2006/table">
            <a:tbl>
              <a:tblPr firstRow="1" bandRow="1">
                <a:tableStyleId>{073A0DAA-6AF3-43AB-8588-CEC1D06C72B9}</a:tableStyleId>
              </a:tblPr>
              <a:tblGrid>
                <a:gridCol w="312112">
                  <a:extLst>
                    <a:ext uri="{9D8B030D-6E8A-4147-A177-3AD203B41FA5}">
                      <a16:colId xmlns:a16="http://schemas.microsoft.com/office/drawing/2014/main" val="2759996616"/>
                    </a:ext>
                  </a:extLst>
                </a:gridCol>
                <a:gridCol w="1594883">
                  <a:extLst>
                    <a:ext uri="{9D8B030D-6E8A-4147-A177-3AD203B41FA5}">
                      <a16:colId xmlns:a16="http://schemas.microsoft.com/office/drawing/2014/main" val="1476848564"/>
                    </a:ext>
                  </a:extLst>
                </a:gridCol>
                <a:gridCol w="1401465">
                  <a:extLst>
                    <a:ext uri="{9D8B030D-6E8A-4147-A177-3AD203B41FA5}">
                      <a16:colId xmlns:a16="http://schemas.microsoft.com/office/drawing/2014/main" val="3873162807"/>
                    </a:ext>
                  </a:extLst>
                </a:gridCol>
              </a:tblGrid>
              <a:tr h="387796">
                <a:tc>
                  <a:txBody>
                    <a:bodyPr/>
                    <a:lstStyle/>
                    <a:p>
                      <a:r>
                        <a:rPr lang="en-US" sz="1200" b="1" i="0" dirty="0">
                          <a:latin typeface="Poppins" pitchFamily="2" charset="77"/>
                          <a:ea typeface="Lato Light" panose="020F0502020204030203" pitchFamily="34" charset="0"/>
                          <a:cs typeface="Poppins" pitchFamily="2" charset="77"/>
                        </a:rPr>
                        <a:t>#</a:t>
                      </a:r>
                    </a:p>
                  </a:txBody>
                  <a:tcPr marL="34299" marR="34299" marT="17149" marB="17149" anchor="ctr"/>
                </a:tc>
                <a:tc>
                  <a:txBody>
                    <a:bodyPr/>
                    <a:lstStyle/>
                    <a:p>
                      <a:r>
                        <a:rPr lang="en-US" sz="1200" b="1" i="0" dirty="0">
                          <a:latin typeface="Poppins" pitchFamily="2" charset="77"/>
                          <a:ea typeface="Lato Light" panose="020F0502020204030203" pitchFamily="34" charset="0"/>
                          <a:cs typeface="Poppins" pitchFamily="2" charset="77"/>
                        </a:rPr>
                        <a:t>RISK</a:t>
                      </a:r>
                    </a:p>
                    <a:p>
                      <a:r>
                        <a:rPr lang="en-US" sz="1200" b="1" i="0" dirty="0">
                          <a:latin typeface="Poppins" pitchFamily="2" charset="77"/>
                          <a:ea typeface="Lato Light" panose="020F0502020204030203" pitchFamily="34" charset="0"/>
                          <a:cs typeface="Poppins" pitchFamily="2" charset="77"/>
                        </a:rPr>
                        <a:t>DESCRIPTION</a:t>
                      </a:r>
                    </a:p>
                  </a:txBody>
                  <a:tcPr marL="34299" marR="34299" marT="17149" marB="17149" anchor="ctr"/>
                </a:tc>
                <a:tc>
                  <a:txBody>
                    <a:bodyPr/>
                    <a:lstStyle/>
                    <a:p>
                      <a:r>
                        <a:rPr lang="en-US" sz="1200" b="1" i="0" dirty="0">
                          <a:latin typeface="Poppins" pitchFamily="2" charset="77"/>
                          <a:ea typeface="Lato Light" panose="020F0502020204030203" pitchFamily="34" charset="0"/>
                          <a:cs typeface="Poppins" pitchFamily="2" charset="77"/>
                        </a:rPr>
                        <a:t>RISK MITIGATION PLAN</a:t>
                      </a:r>
                    </a:p>
                  </a:txBody>
                  <a:tcPr marL="34299" marR="34299" marT="17149" marB="17149" anchor="ctr"/>
                </a:tc>
                <a:extLst>
                  <a:ext uri="{0D108BD9-81ED-4DB2-BD59-A6C34878D82A}">
                    <a16:rowId xmlns:a16="http://schemas.microsoft.com/office/drawing/2014/main" val="1609712368"/>
                  </a:ext>
                </a:extLst>
              </a:tr>
              <a:tr h="421757">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1</a:t>
                      </a:r>
                    </a:p>
                  </a:txBody>
                  <a:tcPr marL="34299" marR="34299" marT="17149" marB="17149" anchor="ctr">
                    <a:solidFill>
                      <a:schemeClr val="bg1">
                        <a:lumMod val="95000"/>
                      </a:schemeClr>
                    </a:solidFill>
                  </a:tcPr>
                </a:tc>
                <a:tc>
                  <a:txBody>
                    <a:bodyPr/>
                    <a:lstStyle/>
                    <a:p>
                      <a:pPr algn="l">
                        <a:lnSpc>
                          <a:spcPts val="1313"/>
                        </a:lnSpc>
                      </a:pPr>
                      <a:r>
                        <a:rPr lang="en-GB" sz="1050" dirty="0">
                          <a:latin typeface="Lato"/>
                          <a:ea typeface="Lato Light" panose="020F0502020204030203" pitchFamily="34" charset="0"/>
                          <a:cs typeface="Lato Light" panose="020F0502020204030203" pitchFamily="34" charset="0"/>
                        </a:rPr>
                        <a:t>Fraud, corruption and theft. </a:t>
                      </a:r>
                      <a:endParaRPr lang="en-US" sz="1050" dirty="0">
                        <a:latin typeface="Lato"/>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Fraud prevention strategy, plan and whistle blowing policy</a:t>
                      </a:r>
                    </a:p>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Outsourced whistle blowing hotline.</a:t>
                      </a:r>
                    </a:p>
                  </a:txBody>
                  <a:tcPr marL="34299" marR="34299" marT="17149" marB="17149" anchor="ctr">
                    <a:solidFill>
                      <a:schemeClr val="bg1">
                        <a:lumMod val="95000"/>
                      </a:schemeClr>
                    </a:solidFill>
                  </a:tcPr>
                </a:tc>
                <a:extLst>
                  <a:ext uri="{0D108BD9-81ED-4DB2-BD59-A6C34878D82A}">
                    <a16:rowId xmlns:a16="http://schemas.microsoft.com/office/drawing/2014/main" val="933305747"/>
                  </a:ext>
                </a:extLst>
              </a:tr>
              <a:tr h="423879">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2</a:t>
                      </a:r>
                    </a:p>
                  </a:txBody>
                  <a:tcPr marL="34299" marR="34299" marT="17149" marB="17149" anchor="ctr">
                    <a:solidFill>
                      <a:schemeClr val="bg1">
                        <a:lumMod val="8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Regression on Auditor General audit opinion</a:t>
                      </a:r>
                    </a:p>
                  </a:txBody>
                  <a:tcPr marL="34299" marR="34299" marT="17149" marB="17149" anchor="ctr">
                    <a:solidFill>
                      <a:schemeClr val="bg1">
                        <a:lumMod val="8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Implementation of Audit action plan.</a:t>
                      </a:r>
                    </a:p>
                  </a:txBody>
                  <a:tcPr marL="34299" marR="34299" marT="17149" marB="17149" anchor="ctr">
                    <a:solidFill>
                      <a:schemeClr val="bg1">
                        <a:lumMod val="85000"/>
                      </a:schemeClr>
                    </a:solidFill>
                  </a:tcPr>
                </a:tc>
                <a:extLst>
                  <a:ext uri="{0D108BD9-81ED-4DB2-BD59-A6C34878D82A}">
                    <a16:rowId xmlns:a16="http://schemas.microsoft.com/office/drawing/2014/main" val="2028483844"/>
                  </a:ext>
                </a:extLst>
              </a:tr>
              <a:tr h="423879">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3</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dirty="0">
                          <a:latin typeface="Lato Light" panose="020F0502020204030203" pitchFamily="34" charset="0"/>
                          <a:ea typeface="Lato Light" panose="020F0502020204030203" pitchFamily="34" charset="0"/>
                          <a:cs typeface="Lato Light" panose="020F0502020204030203" pitchFamily="34" charset="0"/>
                        </a:rPr>
                        <a:t>Reputational risk</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Continuous stakeholders risks assessment and engagements.</a:t>
                      </a:r>
                    </a:p>
                  </a:txBody>
                  <a:tcPr marL="34299" marR="34299" marT="17149" marB="17149" anchor="ctr">
                    <a:solidFill>
                      <a:schemeClr val="bg1">
                        <a:lumMod val="95000"/>
                      </a:schemeClr>
                    </a:solidFill>
                  </a:tcPr>
                </a:tc>
                <a:extLst>
                  <a:ext uri="{0D108BD9-81ED-4DB2-BD59-A6C34878D82A}">
                    <a16:rowId xmlns:a16="http://schemas.microsoft.com/office/drawing/2014/main" val="587738719"/>
                  </a:ext>
                </a:extLst>
              </a:tr>
              <a:tr h="554301">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4</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GB" sz="1050" dirty="0">
                          <a:latin typeface="Lato"/>
                          <a:ea typeface="Lato Light" panose="020F0502020204030203" pitchFamily="34" charset="0"/>
                          <a:cs typeface="Lato Light" panose="020F0502020204030203" pitchFamily="34" charset="0"/>
                        </a:rPr>
                        <a:t>Insufficient budget allocation by Government and Funders (Budget growing slower than the demand).</a:t>
                      </a:r>
                      <a:endParaRPr lang="en-US" sz="1050" dirty="0">
                        <a:latin typeface="Lato"/>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Lobbying</a:t>
                      </a:r>
                    </a:p>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Design strategy to enhance funding.</a:t>
                      </a:r>
                    </a:p>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 Implement District Model for focused support.</a:t>
                      </a:r>
                    </a:p>
                  </a:txBody>
                  <a:tcPr marL="34299" marR="34299" marT="17149" marB="17149" anchor="ctr">
                    <a:solidFill>
                      <a:schemeClr val="bg1">
                        <a:lumMod val="95000"/>
                      </a:schemeClr>
                    </a:solidFill>
                  </a:tcPr>
                </a:tc>
                <a:extLst>
                  <a:ext uri="{0D108BD9-81ED-4DB2-BD59-A6C34878D82A}">
                    <a16:rowId xmlns:a16="http://schemas.microsoft.com/office/drawing/2014/main" val="543616503"/>
                  </a:ext>
                </a:extLst>
              </a:tr>
              <a:tr h="761507">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5</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b="0" i="0" dirty="0">
                          <a:latin typeface="Lato Light" panose="020F0502020204030203" pitchFamily="34" charset="0"/>
                          <a:ea typeface="Lato Light" panose="020F0502020204030203" pitchFamily="34" charset="0"/>
                          <a:cs typeface="Lato Light" panose="020F0502020204030203" pitchFamily="34" charset="0"/>
                        </a:rPr>
                        <a:t>Failure to deliver on entity mandate due to pandemic outbreak (Business continuity)</a:t>
                      </a:r>
                      <a:endParaRPr lang="en-US" sz="1050" b="0" i="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Covid 19 organizational plan in place. </a:t>
                      </a:r>
                    </a:p>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Funded PPEs for projects on emergency relief</a:t>
                      </a:r>
                    </a:p>
                  </a:txBody>
                  <a:tcPr marL="34299" marR="34299" marT="17149" marB="17149" anchor="ctr">
                    <a:solidFill>
                      <a:schemeClr val="bg1">
                        <a:lumMod val="95000"/>
                      </a:schemeClr>
                    </a:solidFill>
                  </a:tcPr>
                </a:tc>
                <a:extLst>
                  <a:ext uri="{0D108BD9-81ED-4DB2-BD59-A6C34878D82A}">
                    <a16:rowId xmlns:a16="http://schemas.microsoft.com/office/drawing/2014/main" val="1936297130"/>
                  </a:ext>
                </a:extLst>
              </a:tr>
            </a:tbl>
          </a:graphicData>
        </a:graphic>
      </p:graphicFrame>
    </p:spTree>
    <p:extLst>
      <p:ext uri="{BB962C8B-B14F-4D97-AF65-F5344CB8AC3E}">
        <p14:creationId xmlns:p14="http://schemas.microsoft.com/office/powerpoint/2010/main" val="1547333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28ACFB-24D1-1C40-BE66-719C85ADAF7D}"/>
              </a:ext>
            </a:extLst>
          </p:cNvPr>
          <p:cNvSpPr txBox="1"/>
          <p:nvPr/>
        </p:nvSpPr>
        <p:spPr>
          <a:xfrm>
            <a:off x="2538436" y="433207"/>
            <a:ext cx="4067139"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497D"/>
                </a:solidFill>
                <a:effectLst/>
                <a:uLnTx/>
                <a:uFillTx/>
                <a:latin typeface="Poppins" pitchFamily="2" charset="77"/>
                <a:ea typeface="+mn-ea"/>
                <a:cs typeface="Poppins" pitchFamily="2" charset="77"/>
              </a:rPr>
              <a:t>2021/22 </a:t>
            </a:r>
            <a:r>
              <a:rPr kumimoji="0" lang="en-US" sz="24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STRATEGIC RISKS</a:t>
            </a:r>
          </a:p>
        </p:txBody>
      </p:sp>
      <p:sp>
        <p:nvSpPr>
          <p:cNvPr id="3" name="TextBox 2">
            <a:extLst>
              <a:ext uri="{FF2B5EF4-FFF2-40B4-BE49-F238E27FC236}">
                <a16:creationId xmlns:a16="http://schemas.microsoft.com/office/drawing/2014/main" id="{EF3D7CE6-0D90-3F4A-A6D3-78633FFF4811}"/>
              </a:ext>
            </a:extLst>
          </p:cNvPr>
          <p:cNvSpPr txBox="1"/>
          <p:nvPr/>
        </p:nvSpPr>
        <p:spPr>
          <a:xfrm>
            <a:off x="3361039" y="858848"/>
            <a:ext cx="252678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13" normalizeH="0" baseline="0" noProof="0" dirty="0">
                <a:ln>
                  <a:noFill/>
                </a:ln>
                <a:solidFill>
                  <a:prstClr val="white">
                    <a:lumMod val="65000"/>
                  </a:prstClr>
                </a:solidFill>
                <a:effectLst/>
                <a:uLnTx/>
                <a:uFillTx/>
                <a:latin typeface="Poppins Light" pitchFamily="2" charset="77"/>
                <a:ea typeface="+mn-ea"/>
                <a:cs typeface="Poppins Light" pitchFamily="2" charset="77"/>
              </a:rPr>
              <a:t>RISKS ASSESSMENT MATRIX</a:t>
            </a:r>
          </a:p>
        </p:txBody>
      </p:sp>
      <p:sp>
        <p:nvSpPr>
          <p:cNvPr id="4" name="Rectangle 3">
            <a:extLst>
              <a:ext uri="{FF2B5EF4-FFF2-40B4-BE49-F238E27FC236}">
                <a16:creationId xmlns:a16="http://schemas.microsoft.com/office/drawing/2014/main" id="{42A2C849-B457-9740-AFD7-BFF8F9F3384D}"/>
              </a:ext>
            </a:extLst>
          </p:cNvPr>
          <p:cNvSpPr/>
          <p:nvPr/>
        </p:nvSpPr>
        <p:spPr>
          <a:xfrm>
            <a:off x="3976754" y="2473126"/>
            <a:ext cx="1408349" cy="895619"/>
          </a:xfrm>
          <a:prstGeom prst="rect">
            <a:avLst/>
          </a:prstGeom>
          <a:solidFill>
            <a:srgbClr val="FFC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 name="TextBox 4">
            <a:extLst>
              <a:ext uri="{FF2B5EF4-FFF2-40B4-BE49-F238E27FC236}">
                <a16:creationId xmlns:a16="http://schemas.microsoft.com/office/drawing/2014/main" id="{CFF0490B-C198-2C4E-9E95-4F7294A87F38}"/>
              </a:ext>
            </a:extLst>
          </p:cNvPr>
          <p:cNvSpPr txBox="1"/>
          <p:nvPr/>
        </p:nvSpPr>
        <p:spPr>
          <a:xfrm>
            <a:off x="4484464" y="2176387"/>
            <a:ext cx="38985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6" name="Rectangle 5">
            <a:extLst>
              <a:ext uri="{FF2B5EF4-FFF2-40B4-BE49-F238E27FC236}">
                <a16:creationId xmlns:a16="http://schemas.microsoft.com/office/drawing/2014/main" id="{F091AD37-1E13-5246-821E-2C016E8C351A}"/>
              </a:ext>
            </a:extLst>
          </p:cNvPr>
          <p:cNvSpPr/>
          <p:nvPr/>
        </p:nvSpPr>
        <p:spPr>
          <a:xfrm>
            <a:off x="5385103" y="2473126"/>
            <a:ext cx="1408349" cy="895619"/>
          </a:xfrm>
          <a:prstGeom prst="rect">
            <a:avLst/>
          </a:prstGeom>
          <a:solidFill>
            <a:srgbClr val="FF0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 name="TextBox 6">
            <a:extLst>
              <a:ext uri="{FF2B5EF4-FFF2-40B4-BE49-F238E27FC236}">
                <a16:creationId xmlns:a16="http://schemas.microsoft.com/office/drawing/2014/main" id="{977D00E7-2F23-444D-9BF4-2896B466DBA4}"/>
              </a:ext>
            </a:extLst>
          </p:cNvPr>
          <p:cNvSpPr txBox="1"/>
          <p:nvPr/>
        </p:nvSpPr>
        <p:spPr>
          <a:xfrm>
            <a:off x="5784546" y="2176387"/>
            <a:ext cx="609462"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Medium</a:t>
            </a:r>
          </a:p>
        </p:txBody>
      </p:sp>
      <p:sp>
        <p:nvSpPr>
          <p:cNvPr id="8" name="Rectangle 7">
            <a:extLst>
              <a:ext uri="{FF2B5EF4-FFF2-40B4-BE49-F238E27FC236}">
                <a16:creationId xmlns:a16="http://schemas.microsoft.com/office/drawing/2014/main" id="{467B2DC5-F4CD-CC4B-9493-C3BEF3510F5E}"/>
              </a:ext>
            </a:extLst>
          </p:cNvPr>
          <p:cNvSpPr/>
          <p:nvPr/>
        </p:nvSpPr>
        <p:spPr>
          <a:xfrm>
            <a:off x="6793451" y="2473126"/>
            <a:ext cx="1408349" cy="895619"/>
          </a:xfrm>
          <a:prstGeom prst="rect">
            <a:avLst/>
          </a:prstGeom>
          <a:solidFill>
            <a:srgbClr val="FF0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9" name="TextBox 8">
            <a:extLst>
              <a:ext uri="{FF2B5EF4-FFF2-40B4-BE49-F238E27FC236}">
                <a16:creationId xmlns:a16="http://schemas.microsoft.com/office/drawing/2014/main" id="{C6CDBF36-C492-814F-94A5-6BF1CAD76CB4}"/>
              </a:ext>
            </a:extLst>
          </p:cNvPr>
          <p:cNvSpPr txBox="1"/>
          <p:nvPr/>
        </p:nvSpPr>
        <p:spPr>
          <a:xfrm>
            <a:off x="7284266" y="2176387"/>
            <a:ext cx="42672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10" name="Rectangle 9">
            <a:extLst>
              <a:ext uri="{FF2B5EF4-FFF2-40B4-BE49-F238E27FC236}">
                <a16:creationId xmlns:a16="http://schemas.microsoft.com/office/drawing/2014/main" id="{EBE75882-886D-4145-8249-83D5464B26F8}"/>
              </a:ext>
            </a:extLst>
          </p:cNvPr>
          <p:cNvSpPr/>
          <p:nvPr/>
        </p:nvSpPr>
        <p:spPr>
          <a:xfrm>
            <a:off x="3976754" y="3368744"/>
            <a:ext cx="1408349" cy="895619"/>
          </a:xfrm>
          <a:prstGeom prst="rect">
            <a:avLst/>
          </a:prstGeom>
          <a:solidFill>
            <a:srgbClr val="00B05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1" name="TextBox 10">
            <a:extLst>
              <a:ext uri="{FF2B5EF4-FFF2-40B4-BE49-F238E27FC236}">
                <a16:creationId xmlns:a16="http://schemas.microsoft.com/office/drawing/2014/main" id="{E515B632-5E5C-7D47-8EF4-21FD20573F40}"/>
              </a:ext>
            </a:extLst>
          </p:cNvPr>
          <p:cNvSpPr txBox="1"/>
          <p:nvPr/>
        </p:nvSpPr>
        <p:spPr>
          <a:xfrm rot="16200000">
            <a:off x="3507156" y="3701137"/>
            <a:ext cx="609462"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Medium</a:t>
            </a:r>
          </a:p>
        </p:txBody>
      </p:sp>
      <p:sp>
        <p:nvSpPr>
          <p:cNvPr id="12" name="Rectangle 11">
            <a:extLst>
              <a:ext uri="{FF2B5EF4-FFF2-40B4-BE49-F238E27FC236}">
                <a16:creationId xmlns:a16="http://schemas.microsoft.com/office/drawing/2014/main" id="{FDB0381E-88C5-6548-9108-8453A8C7A6DB}"/>
              </a:ext>
            </a:extLst>
          </p:cNvPr>
          <p:cNvSpPr/>
          <p:nvPr/>
        </p:nvSpPr>
        <p:spPr>
          <a:xfrm>
            <a:off x="5385103" y="3368744"/>
            <a:ext cx="1408349" cy="895619"/>
          </a:xfrm>
          <a:prstGeom prst="rect">
            <a:avLst/>
          </a:prstGeom>
          <a:solidFill>
            <a:srgbClr val="FFC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4" name="Rectangle 13">
            <a:extLst>
              <a:ext uri="{FF2B5EF4-FFF2-40B4-BE49-F238E27FC236}">
                <a16:creationId xmlns:a16="http://schemas.microsoft.com/office/drawing/2014/main" id="{9014B7DB-9447-6848-83D4-0ED7720900FB}"/>
              </a:ext>
            </a:extLst>
          </p:cNvPr>
          <p:cNvSpPr/>
          <p:nvPr/>
        </p:nvSpPr>
        <p:spPr>
          <a:xfrm>
            <a:off x="6793451" y="3368744"/>
            <a:ext cx="1408349" cy="895619"/>
          </a:xfrm>
          <a:prstGeom prst="rect">
            <a:avLst/>
          </a:prstGeom>
          <a:solidFill>
            <a:srgbClr val="FF0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6" name="Rectangle 15">
            <a:extLst>
              <a:ext uri="{FF2B5EF4-FFF2-40B4-BE49-F238E27FC236}">
                <a16:creationId xmlns:a16="http://schemas.microsoft.com/office/drawing/2014/main" id="{788CAD50-A4E8-304F-9AAE-A5A3559551F6}"/>
              </a:ext>
            </a:extLst>
          </p:cNvPr>
          <p:cNvSpPr/>
          <p:nvPr/>
        </p:nvSpPr>
        <p:spPr>
          <a:xfrm>
            <a:off x="3976754" y="4264361"/>
            <a:ext cx="1408349" cy="895619"/>
          </a:xfrm>
          <a:prstGeom prst="rect">
            <a:avLst/>
          </a:prstGeom>
          <a:solidFill>
            <a:srgbClr val="00B05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7" name="TextBox 16">
            <a:extLst>
              <a:ext uri="{FF2B5EF4-FFF2-40B4-BE49-F238E27FC236}">
                <a16:creationId xmlns:a16="http://schemas.microsoft.com/office/drawing/2014/main" id="{8D278FEA-AFE0-8341-955B-86456ABB1B85}"/>
              </a:ext>
            </a:extLst>
          </p:cNvPr>
          <p:cNvSpPr txBox="1"/>
          <p:nvPr/>
        </p:nvSpPr>
        <p:spPr>
          <a:xfrm rot="16200000">
            <a:off x="3616962" y="4596754"/>
            <a:ext cx="38985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18" name="Rectangle 17">
            <a:extLst>
              <a:ext uri="{FF2B5EF4-FFF2-40B4-BE49-F238E27FC236}">
                <a16:creationId xmlns:a16="http://schemas.microsoft.com/office/drawing/2014/main" id="{C92A8AA7-AC60-224B-B692-665A88896900}"/>
              </a:ext>
            </a:extLst>
          </p:cNvPr>
          <p:cNvSpPr/>
          <p:nvPr/>
        </p:nvSpPr>
        <p:spPr>
          <a:xfrm>
            <a:off x="5385103" y="4264361"/>
            <a:ext cx="1408349" cy="895619"/>
          </a:xfrm>
          <a:prstGeom prst="rect">
            <a:avLst/>
          </a:prstGeom>
          <a:solidFill>
            <a:srgbClr val="00B05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 name="Rectangle 19">
            <a:extLst>
              <a:ext uri="{FF2B5EF4-FFF2-40B4-BE49-F238E27FC236}">
                <a16:creationId xmlns:a16="http://schemas.microsoft.com/office/drawing/2014/main" id="{60E5EFAD-02EB-A341-ADFA-78E004A285FA}"/>
              </a:ext>
            </a:extLst>
          </p:cNvPr>
          <p:cNvSpPr/>
          <p:nvPr/>
        </p:nvSpPr>
        <p:spPr>
          <a:xfrm>
            <a:off x="6793451" y="4264361"/>
            <a:ext cx="1408349" cy="895619"/>
          </a:xfrm>
          <a:prstGeom prst="rect">
            <a:avLst/>
          </a:prstGeom>
          <a:solidFill>
            <a:srgbClr val="FFC00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2" name="TextBox 21">
            <a:extLst>
              <a:ext uri="{FF2B5EF4-FFF2-40B4-BE49-F238E27FC236}">
                <a16:creationId xmlns:a16="http://schemas.microsoft.com/office/drawing/2014/main" id="{DDD2B15D-1EE1-F047-A637-39E358896516}"/>
              </a:ext>
            </a:extLst>
          </p:cNvPr>
          <p:cNvSpPr txBox="1"/>
          <p:nvPr/>
        </p:nvSpPr>
        <p:spPr>
          <a:xfrm rot="16200000">
            <a:off x="3598528" y="2805518"/>
            <a:ext cx="426720" cy="230832"/>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High</a:t>
            </a:r>
          </a:p>
        </p:txBody>
      </p:sp>
      <p:sp>
        <p:nvSpPr>
          <p:cNvPr id="23" name="TextBox 22">
            <a:extLst>
              <a:ext uri="{FF2B5EF4-FFF2-40B4-BE49-F238E27FC236}">
                <a16:creationId xmlns:a16="http://schemas.microsoft.com/office/drawing/2014/main" id="{FA45A6F8-9B8F-D943-A8E3-9370C4BB1AFC}"/>
              </a:ext>
            </a:extLst>
          </p:cNvPr>
          <p:cNvSpPr txBox="1"/>
          <p:nvPr/>
        </p:nvSpPr>
        <p:spPr>
          <a:xfrm>
            <a:off x="5351223" y="1924097"/>
            <a:ext cx="1476110" cy="276999"/>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League Spartan" charset="0"/>
                <a:cs typeface="Poppins" pitchFamily="2" charset="77"/>
              </a:rPr>
              <a:t>RISK CONSEQUENCE</a:t>
            </a:r>
          </a:p>
        </p:txBody>
      </p:sp>
      <p:sp>
        <p:nvSpPr>
          <p:cNvPr id="24" name="TextBox 23">
            <a:extLst>
              <a:ext uri="{FF2B5EF4-FFF2-40B4-BE49-F238E27FC236}">
                <a16:creationId xmlns:a16="http://schemas.microsoft.com/office/drawing/2014/main" id="{11099AFC-5193-424E-AD1B-8A415332C2B1}"/>
              </a:ext>
            </a:extLst>
          </p:cNvPr>
          <p:cNvSpPr txBox="1"/>
          <p:nvPr/>
        </p:nvSpPr>
        <p:spPr>
          <a:xfrm rot="16200000">
            <a:off x="2934324" y="3678053"/>
            <a:ext cx="1284327" cy="276999"/>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League Spartan" charset="0"/>
                <a:cs typeface="Poppins" pitchFamily="2" charset="77"/>
              </a:rPr>
              <a:t>RISK LIKELIHOOD</a:t>
            </a:r>
          </a:p>
        </p:txBody>
      </p:sp>
      <p:sp>
        <p:nvSpPr>
          <p:cNvPr id="26" name="TextBox 25">
            <a:extLst>
              <a:ext uri="{FF2B5EF4-FFF2-40B4-BE49-F238E27FC236}">
                <a16:creationId xmlns:a16="http://schemas.microsoft.com/office/drawing/2014/main" id="{80BD9BCD-11D3-B34C-A5BF-5EC278E04F0E}"/>
              </a:ext>
            </a:extLst>
          </p:cNvPr>
          <p:cNvSpPr txBox="1"/>
          <p:nvPr/>
        </p:nvSpPr>
        <p:spPr>
          <a:xfrm>
            <a:off x="4312866" y="5292122"/>
            <a:ext cx="704039"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Risk Level:</a:t>
            </a:r>
          </a:p>
        </p:txBody>
      </p:sp>
      <p:sp>
        <p:nvSpPr>
          <p:cNvPr id="27" name="Rectangle 26">
            <a:extLst>
              <a:ext uri="{FF2B5EF4-FFF2-40B4-BE49-F238E27FC236}">
                <a16:creationId xmlns:a16="http://schemas.microsoft.com/office/drawing/2014/main" id="{4875F365-0D54-6A4A-9C53-3F13E5DA274A}"/>
              </a:ext>
            </a:extLst>
          </p:cNvPr>
          <p:cNvSpPr/>
          <p:nvPr/>
        </p:nvSpPr>
        <p:spPr>
          <a:xfrm>
            <a:off x="5051374" y="5267381"/>
            <a:ext cx="392633" cy="280313"/>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8" name="TextBox 27">
            <a:extLst>
              <a:ext uri="{FF2B5EF4-FFF2-40B4-BE49-F238E27FC236}">
                <a16:creationId xmlns:a16="http://schemas.microsoft.com/office/drawing/2014/main" id="{7D82C708-00BD-8542-AAD7-AAFCB9A7B49C}"/>
              </a:ext>
            </a:extLst>
          </p:cNvPr>
          <p:cNvSpPr txBox="1"/>
          <p:nvPr/>
        </p:nvSpPr>
        <p:spPr>
          <a:xfrm>
            <a:off x="5497971" y="5292122"/>
            <a:ext cx="389850"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Low</a:t>
            </a:r>
          </a:p>
        </p:txBody>
      </p:sp>
      <p:sp>
        <p:nvSpPr>
          <p:cNvPr id="29" name="Rectangle 28">
            <a:extLst>
              <a:ext uri="{FF2B5EF4-FFF2-40B4-BE49-F238E27FC236}">
                <a16:creationId xmlns:a16="http://schemas.microsoft.com/office/drawing/2014/main" id="{4934EDEF-AAFA-6E46-BF3B-6E09E8E9192F}"/>
              </a:ext>
            </a:extLst>
          </p:cNvPr>
          <p:cNvSpPr/>
          <p:nvPr/>
        </p:nvSpPr>
        <p:spPr>
          <a:xfrm>
            <a:off x="5975540" y="5267381"/>
            <a:ext cx="392633" cy="280313"/>
          </a:xfrm>
          <a:prstGeom prst="rect">
            <a:avLst/>
          </a:prstGeom>
          <a:solidFill>
            <a:srgbClr val="FFC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0" name="TextBox 29">
            <a:extLst>
              <a:ext uri="{FF2B5EF4-FFF2-40B4-BE49-F238E27FC236}">
                <a16:creationId xmlns:a16="http://schemas.microsoft.com/office/drawing/2014/main" id="{87215048-3FBC-EE43-8C86-D6FBC501D0B0}"/>
              </a:ext>
            </a:extLst>
          </p:cNvPr>
          <p:cNvSpPr txBox="1"/>
          <p:nvPr/>
        </p:nvSpPr>
        <p:spPr>
          <a:xfrm>
            <a:off x="6422137" y="5292122"/>
            <a:ext cx="609462"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Medium</a:t>
            </a:r>
          </a:p>
        </p:txBody>
      </p:sp>
      <p:sp>
        <p:nvSpPr>
          <p:cNvPr id="31" name="Rectangle 30">
            <a:extLst>
              <a:ext uri="{FF2B5EF4-FFF2-40B4-BE49-F238E27FC236}">
                <a16:creationId xmlns:a16="http://schemas.microsoft.com/office/drawing/2014/main" id="{D7FA93FD-D045-7542-8377-A3635DCF2D50}"/>
              </a:ext>
            </a:extLst>
          </p:cNvPr>
          <p:cNvSpPr/>
          <p:nvPr/>
        </p:nvSpPr>
        <p:spPr>
          <a:xfrm>
            <a:off x="7109310" y="5267381"/>
            <a:ext cx="392633" cy="280313"/>
          </a:xfrm>
          <a:prstGeom prst="rect">
            <a:avLst/>
          </a:prstGeom>
          <a:solidFill>
            <a:srgbClr val="FF00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2" name="TextBox 31">
            <a:extLst>
              <a:ext uri="{FF2B5EF4-FFF2-40B4-BE49-F238E27FC236}">
                <a16:creationId xmlns:a16="http://schemas.microsoft.com/office/drawing/2014/main" id="{45534444-EAC8-A74B-9475-0398A9EA0F89}"/>
              </a:ext>
            </a:extLst>
          </p:cNvPr>
          <p:cNvSpPr txBox="1"/>
          <p:nvPr/>
        </p:nvSpPr>
        <p:spPr>
          <a:xfrm>
            <a:off x="7555907" y="5292122"/>
            <a:ext cx="426720" cy="230832"/>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rPr>
              <a:t>High</a:t>
            </a:r>
          </a:p>
        </p:txBody>
      </p:sp>
      <p:graphicFrame>
        <p:nvGraphicFramePr>
          <p:cNvPr id="34" name="Table 33">
            <a:extLst>
              <a:ext uri="{FF2B5EF4-FFF2-40B4-BE49-F238E27FC236}">
                <a16:creationId xmlns:a16="http://schemas.microsoft.com/office/drawing/2014/main" id="{6288C197-2F02-8B41-B323-BDC61771B72A}"/>
              </a:ext>
            </a:extLst>
          </p:cNvPr>
          <p:cNvGraphicFramePr>
            <a:graphicFrameLocks noGrp="1"/>
          </p:cNvGraphicFramePr>
          <p:nvPr/>
        </p:nvGraphicFramePr>
        <p:xfrm>
          <a:off x="71450" y="1528921"/>
          <a:ext cx="3308460" cy="4346567"/>
        </p:xfrm>
        <a:graphic>
          <a:graphicData uri="http://schemas.openxmlformats.org/drawingml/2006/table">
            <a:tbl>
              <a:tblPr firstRow="1" bandRow="1">
                <a:tableStyleId>{073A0DAA-6AF3-43AB-8588-CEC1D06C72B9}</a:tableStyleId>
              </a:tblPr>
              <a:tblGrid>
                <a:gridCol w="312112">
                  <a:extLst>
                    <a:ext uri="{9D8B030D-6E8A-4147-A177-3AD203B41FA5}">
                      <a16:colId xmlns:a16="http://schemas.microsoft.com/office/drawing/2014/main" val="2759996616"/>
                    </a:ext>
                  </a:extLst>
                </a:gridCol>
                <a:gridCol w="1594883">
                  <a:extLst>
                    <a:ext uri="{9D8B030D-6E8A-4147-A177-3AD203B41FA5}">
                      <a16:colId xmlns:a16="http://schemas.microsoft.com/office/drawing/2014/main" val="1476848564"/>
                    </a:ext>
                  </a:extLst>
                </a:gridCol>
                <a:gridCol w="1401465">
                  <a:extLst>
                    <a:ext uri="{9D8B030D-6E8A-4147-A177-3AD203B41FA5}">
                      <a16:colId xmlns:a16="http://schemas.microsoft.com/office/drawing/2014/main" val="3873162807"/>
                    </a:ext>
                  </a:extLst>
                </a:gridCol>
              </a:tblGrid>
              <a:tr h="387796">
                <a:tc>
                  <a:txBody>
                    <a:bodyPr/>
                    <a:lstStyle/>
                    <a:p>
                      <a:r>
                        <a:rPr lang="en-US" sz="1200" b="1" i="0" dirty="0">
                          <a:latin typeface="Poppins" pitchFamily="2" charset="77"/>
                          <a:ea typeface="Lato Light" panose="020F0502020204030203" pitchFamily="34" charset="0"/>
                          <a:cs typeface="Poppins" pitchFamily="2" charset="77"/>
                        </a:rPr>
                        <a:t>#</a:t>
                      </a:r>
                    </a:p>
                  </a:txBody>
                  <a:tcPr marL="34299" marR="34299" marT="17149" marB="17149" anchor="ctr"/>
                </a:tc>
                <a:tc>
                  <a:txBody>
                    <a:bodyPr/>
                    <a:lstStyle/>
                    <a:p>
                      <a:r>
                        <a:rPr lang="en-US" sz="1200" b="1" i="0" dirty="0">
                          <a:latin typeface="Poppins" pitchFamily="2" charset="77"/>
                          <a:ea typeface="Lato Light" panose="020F0502020204030203" pitchFamily="34" charset="0"/>
                          <a:cs typeface="Poppins" pitchFamily="2" charset="77"/>
                        </a:rPr>
                        <a:t>RISK</a:t>
                      </a:r>
                    </a:p>
                    <a:p>
                      <a:r>
                        <a:rPr lang="en-US" sz="1200" b="1" i="0" dirty="0">
                          <a:latin typeface="Poppins" pitchFamily="2" charset="77"/>
                          <a:ea typeface="Lato Light" panose="020F0502020204030203" pitchFamily="34" charset="0"/>
                          <a:cs typeface="Poppins" pitchFamily="2" charset="77"/>
                        </a:rPr>
                        <a:t>DESCRIPTION</a:t>
                      </a:r>
                    </a:p>
                  </a:txBody>
                  <a:tcPr marL="34299" marR="34299" marT="17149" marB="17149" anchor="ctr"/>
                </a:tc>
                <a:tc>
                  <a:txBody>
                    <a:bodyPr/>
                    <a:lstStyle/>
                    <a:p>
                      <a:r>
                        <a:rPr lang="en-US" sz="1200" b="1" i="0" dirty="0">
                          <a:latin typeface="Poppins" pitchFamily="2" charset="77"/>
                          <a:ea typeface="Lato Light" panose="020F0502020204030203" pitchFamily="34" charset="0"/>
                          <a:cs typeface="Poppins" pitchFamily="2" charset="77"/>
                        </a:rPr>
                        <a:t>RISK MITIGATION PLAN</a:t>
                      </a:r>
                    </a:p>
                  </a:txBody>
                  <a:tcPr marL="34299" marR="34299" marT="17149" marB="17149" anchor="ctr"/>
                </a:tc>
                <a:extLst>
                  <a:ext uri="{0D108BD9-81ED-4DB2-BD59-A6C34878D82A}">
                    <a16:rowId xmlns:a16="http://schemas.microsoft.com/office/drawing/2014/main" val="1609712368"/>
                  </a:ext>
                </a:extLst>
              </a:tr>
              <a:tr h="421757">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6</a:t>
                      </a:r>
                    </a:p>
                  </a:txBody>
                  <a:tcPr marL="34299" marR="34299" marT="17149" marB="17149" anchor="ctr">
                    <a:solidFill>
                      <a:schemeClr val="bg1">
                        <a:lumMod val="95000"/>
                      </a:schemeClr>
                    </a:solidFill>
                  </a:tcPr>
                </a:tc>
                <a:tc>
                  <a:txBody>
                    <a:bodyPr/>
                    <a:lstStyle/>
                    <a:p>
                      <a:pPr algn="l">
                        <a:lnSpc>
                          <a:spcPts val="1313"/>
                        </a:lnSpc>
                      </a:pPr>
                      <a:r>
                        <a:rPr lang="en-ZA" sz="1050" dirty="0">
                          <a:latin typeface="Lato"/>
                          <a:ea typeface="Lato Light" panose="020F0502020204030203" pitchFamily="34" charset="0"/>
                          <a:cs typeface="Lato Light" panose="020F0502020204030203" pitchFamily="34" charset="0"/>
                        </a:rPr>
                        <a:t>The Small Commercial and Community Media industry sustainability is at risk</a:t>
                      </a:r>
                      <a:endParaRPr lang="en-US" sz="1050" dirty="0">
                        <a:latin typeface="Lato"/>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b="0" i="0" dirty="0">
                          <a:latin typeface="Lato Light" panose="020F0502020204030203" pitchFamily="34" charset="0"/>
                          <a:ea typeface="Lato Light" panose="020F0502020204030203" pitchFamily="34" charset="0"/>
                          <a:cs typeface="Lato Light" panose="020F0502020204030203" pitchFamily="34" charset="0"/>
                        </a:rPr>
                        <a:t>Implementation of the industry sustainability model research findings.</a:t>
                      </a:r>
                      <a:endParaRPr lang="en-US" sz="1050" b="0" i="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extLst>
                  <a:ext uri="{0D108BD9-81ED-4DB2-BD59-A6C34878D82A}">
                    <a16:rowId xmlns:a16="http://schemas.microsoft.com/office/drawing/2014/main" val="933305747"/>
                  </a:ext>
                </a:extLst>
              </a:tr>
              <a:tr h="423879">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7</a:t>
                      </a:r>
                    </a:p>
                  </a:txBody>
                  <a:tcPr marL="34299" marR="34299" marT="17149" marB="17149" anchor="ctr">
                    <a:solidFill>
                      <a:schemeClr val="bg1">
                        <a:lumMod val="8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Incapacitated Industry</a:t>
                      </a:r>
                    </a:p>
                  </a:txBody>
                  <a:tcPr marL="34299" marR="34299" marT="17149" marB="17149" anchor="ctr">
                    <a:solidFill>
                      <a:schemeClr val="bg1">
                        <a:lumMod val="8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b="0" i="0" dirty="0">
                          <a:latin typeface="Lato Light" panose="020F0502020204030203" pitchFamily="34" charset="0"/>
                          <a:ea typeface="Lato Light" panose="020F0502020204030203" pitchFamily="34" charset="0"/>
                          <a:cs typeface="Lato Light" panose="020F0502020204030203" pitchFamily="34" charset="0"/>
                        </a:rPr>
                        <a:t> Implementation of MDDA Training and capacity building initiatives (Research and training operational plan). (Research and Digital)</a:t>
                      </a:r>
                      <a:endParaRPr lang="en-US" sz="1050" b="0" i="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85000"/>
                      </a:schemeClr>
                    </a:solidFill>
                  </a:tcPr>
                </a:tc>
                <a:extLst>
                  <a:ext uri="{0D108BD9-81ED-4DB2-BD59-A6C34878D82A}">
                    <a16:rowId xmlns:a16="http://schemas.microsoft.com/office/drawing/2014/main" val="2028483844"/>
                  </a:ext>
                </a:extLst>
              </a:tr>
              <a:tr h="423879">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8</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dirty="0">
                          <a:latin typeface="Lato Light" panose="020F0502020204030203" pitchFamily="34" charset="0"/>
                          <a:ea typeface="Lato Light" panose="020F0502020204030203" pitchFamily="34" charset="0"/>
                          <a:cs typeface="Lato Light" panose="020F0502020204030203" pitchFamily="34" charset="0"/>
                        </a:rPr>
                        <a:t>Lagging Digitisation of the SCM industry</a:t>
                      </a:r>
                      <a:endParaRPr lang="en-US" sz="105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b="0" i="0" dirty="0">
                          <a:latin typeface="Lato Light" panose="020F0502020204030203" pitchFamily="34" charset="0"/>
                          <a:ea typeface="Lato Light" panose="020F0502020204030203" pitchFamily="34" charset="0"/>
                          <a:cs typeface="Lato Light" panose="020F0502020204030203" pitchFamily="34" charset="0"/>
                        </a:rPr>
                        <a:t>Implementation for the call for transmission funding.</a:t>
                      </a:r>
                      <a:endParaRPr lang="en-US" sz="1050" b="0" i="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extLst>
                  <a:ext uri="{0D108BD9-81ED-4DB2-BD59-A6C34878D82A}">
                    <a16:rowId xmlns:a16="http://schemas.microsoft.com/office/drawing/2014/main" val="587738719"/>
                  </a:ext>
                </a:extLst>
              </a:tr>
              <a:tr h="554301">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9</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dirty="0">
                          <a:latin typeface="Lato"/>
                          <a:ea typeface="Lato Light" panose="020F0502020204030203" pitchFamily="34" charset="0"/>
                          <a:cs typeface="Lato Light" panose="020F0502020204030203" pitchFamily="34" charset="0"/>
                        </a:rPr>
                        <a:t>Inadequate levels of Competencies (Skills)</a:t>
                      </a:r>
                      <a:endParaRPr lang="en-US" sz="1050" dirty="0">
                        <a:latin typeface="Lato"/>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b="0" i="0" dirty="0">
                          <a:latin typeface="Lato Light" panose="020F0502020204030203" pitchFamily="34" charset="0"/>
                          <a:ea typeface="Lato Light" panose="020F0502020204030203" pitchFamily="34" charset="0"/>
                          <a:cs typeface="Lato Light" panose="020F0502020204030203" pitchFamily="34" charset="0"/>
                        </a:rPr>
                        <a:t>Improvement of the Workplace skills plan (WSP) and Implementation of employees training.</a:t>
                      </a:r>
                      <a:endParaRPr lang="en-US" sz="1050" b="0" i="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extLst>
                  <a:ext uri="{0D108BD9-81ED-4DB2-BD59-A6C34878D82A}">
                    <a16:rowId xmlns:a16="http://schemas.microsoft.com/office/drawing/2014/main" val="543616503"/>
                  </a:ext>
                </a:extLst>
              </a:tr>
              <a:tr h="761507">
                <a:tc>
                  <a:txBody>
                    <a:bodyPr/>
                    <a:lstStyle/>
                    <a:p>
                      <a:r>
                        <a:rPr lang="en-US" sz="900" b="0" i="0" dirty="0">
                          <a:latin typeface="Lato Light" panose="020F0502020204030203" pitchFamily="34" charset="0"/>
                          <a:ea typeface="Lato Light" panose="020F0502020204030203" pitchFamily="34" charset="0"/>
                          <a:cs typeface="Lato Light" panose="020F0502020204030203" pitchFamily="34" charset="0"/>
                        </a:rPr>
                        <a:t>10</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US" sz="1050" b="0" i="0" dirty="0">
                          <a:latin typeface="Lato Light" panose="020F0502020204030203" pitchFamily="34" charset="0"/>
                          <a:ea typeface="Lato Light" panose="020F0502020204030203" pitchFamily="34" charset="0"/>
                          <a:cs typeface="Lato Light" panose="020F0502020204030203" pitchFamily="34" charset="0"/>
                        </a:rPr>
                        <a:t>Inadequate corporate governance</a:t>
                      </a:r>
                    </a:p>
                  </a:txBody>
                  <a:tcPr marL="34299" marR="34299" marT="17149" marB="17149" anchor="ctr">
                    <a:solidFill>
                      <a:schemeClr val="bg1">
                        <a:lumMod val="95000"/>
                      </a:schemeClr>
                    </a:solidFill>
                  </a:tcPr>
                </a:tc>
                <a:tc>
                  <a:txBody>
                    <a:bodyPr/>
                    <a:lstStyle/>
                    <a:p>
                      <a:pPr marL="0" marR="0" lvl="0" indent="0" algn="l" defTabSz="1828343" rtl="0" eaLnBrk="1" fontAlgn="auto" latinLnBrk="0" hangingPunct="1">
                        <a:lnSpc>
                          <a:spcPct val="100000"/>
                        </a:lnSpc>
                        <a:spcBef>
                          <a:spcPts val="0"/>
                        </a:spcBef>
                        <a:spcAft>
                          <a:spcPts val="0"/>
                        </a:spcAft>
                        <a:buClrTx/>
                        <a:buSzTx/>
                        <a:buFontTx/>
                        <a:buNone/>
                        <a:tabLst/>
                        <a:defRPr/>
                      </a:pPr>
                      <a:r>
                        <a:rPr lang="en-ZA" sz="1050" b="0" i="0" dirty="0">
                          <a:latin typeface="Lato Light" panose="020F0502020204030203" pitchFamily="34" charset="0"/>
                          <a:ea typeface="Lato Light" panose="020F0502020204030203" pitchFamily="34" charset="0"/>
                          <a:cs typeface="Lato Light" panose="020F0502020204030203" pitchFamily="34" charset="0"/>
                        </a:rPr>
                        <a:t> Engage the Executive Authority about the vacancies on the Board.</a:t>
                      </a:r>
                      <a:endParaRPr lang="en-US" sz="1050" b="0" i="0" dirty="0">
                        <a:latin typeface="Lato Light" panose="020F0502020204030203" pitchFamily="34" charset="0"/>
                        <a:ea typeface="Lato Light" panose="020F0502020204030203" pitchFamily="34" charset="0"/>
                        <a:cs typeface="Lato Light" panose="020F0502020204030203" pitchFamily="34" charset="0"/>
                      </a:endParaRPr>
                    </a:p>
                  </a:txBody>
                  <a:tcPr marL="34299" marR="34299" marT="17149" marB="17149" anchor="ctr">
                    <a:solidFill>
                      <a:schemeClr val="bg1">
                        <a:lumMod val="95000"/>
                      </a:schemeClr>
                    </a:solidFill>
                  </a:tcPr>
                </a:tc>
                <a:extLst>
                  <a:ext uri="{0D108BD9-81ED-4DB2-BD59-A6C34878D82A}">
                    <a16:rowId xmlns:a16="http://schemas.microsoft.com/office/drawing/2014/main" val="1936297130"/>
                  </a:ext>
                </a:extLst>
              </a:tr>
            </a:tbl>
          </a:graphicData>
        </a:graphic>
      </p:graphicFrame>
    </p:spTree>
    <p:extLst>
      <p:ext uri="{BB962C8B-B14F-4D97-AF65-F5344CB8AC3E}">
        <p14:creationId xmlns:p14="http://schemas.microsoft.com/office/powerpoint/2010/main" val="36473639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859BB-E9E3-447D-AD70-51856D22B88B}"/>
              </a:ext>
            </a:extLst>
          </p:cNvPr>
          <p:cNvSpPr txBox="1">
            <a:spLocks/>
          </p:cNvSpPr>
          <p:nvPr/>
        </p:nvSpPr>
        <p:spPr>
          <a:xfrm>
            <a:off x="457200" y="118998"/>
            <a:ext cx="8229600" cy="84093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ZA" sz="2500" b="1" i="0" u="none" strike="noStrike" kern="1200" cap="none" spc="0" normalizeH="0" baseline="0" noProof="0" dirty="0">
                <a:ln>
                  <a:noFill/>
                </a:ln>
                <a:solidFill>
                  <a:srgbClr val="9BBB59">
                    <a:lumMod val="75000"/>
                  </a:srgbClr>
                </a:solidFill>
                <a:effectLst/>
                <a:uLnTx/>
                <a:uFillTx/>
                <a:latin typeface="Poppins"/>
                <a:ea typeface="+mj-ea"/>
                <a:cs typeface="+mj-cs"/>
              </a:rPr>
              <a:t>GRANT AND SEED FUNDING</a:t>
            </a:r>
          </a:p>
        </p:txBody>
      </p:sp>
      <p:sp>
        <p:nvSpPr>
          <p:cNvPr id="5" name="AutoShape 4">
            <a:extLst>
              <a:ext uri="{FF2B5EF4-FFF2-40B4-BE49-F238E27FC236}">
                <a16:creationId xmlns:a16="http://schemas.microsoft.com/office/drawing/2014/main" id="{D7FCB829-0213-4CA7-8D85-63E8582A7A52}"/>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8194" name="Picture 2">
            <a:extLst>
              <a:ext uri="{FF2B5EF4-FFF2-40B4-BE49-F238E27FC236}">
                <a16:creationId xmlns:a16="http://schemas.microsoft.com/office/drawing/2014/main" id="{61B8B273-9665-F8D2-9A37-CE23B6A8F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4680992"/>
            <a:ext cx="2304256"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a:extLst>
              <a:ext uri="{FF2B5EF4-FFF2-40B4-BE49-F238E27FC236}">
                <a16:creationId xmlns:a16="http://schemas.microsoft.com/office/drawing/2014/main" id="{46C8C3DD-3550-B93A-D81F-8603E11CE2B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5249276"/>
            <a:ext cx="2693442" cy="1594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4">
            <a:extLst>
              <a:ext uri="{FF2B5EF4-FFF2-40B4-BE49-F238E27FC236}">
                <a16:creationId xmlns:a16="http://schemas.microsoft.com/office/drawing/2014/main" id="{F411723C-F693-A7D9-3859-3749A0A4A7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929" y="4847648"/>
            <a:ext cx="3117858" cy="205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a:extLst>
              <a:ext uri="{FF2B5EF4-FFF2-40B4-BE49-F238E27FC236}">
                <a16:creationId xmlns:a16="http://schemas.microsoft.com/office/drawing/2014/main" id="{4639F78D-B4AB-9560-B0B9-9D0B8B96CCA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0169" y="3429000"/>
            <a:ext cx="3487117" cy="104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7">
            <a:extLst>
              <a:ext uri="{FF2B5EF4-FFF2-40B4-BE49-F238E27FC236}">
                <a16:creationId xmlns:a16="http://schemas.microsoft.com/office/drawing/2014/main" id="{FB051BC1-7FF3-14E2-C7FF-2298B8991503}"/>
              </a:ext>
            </a:extLst>
          </p:cNvPr>
          <p:cNvSpPr>
            <a:spLocks noChangeArrowheads="1"/>
          </p:cNvSpPr>
          <p:nvPr/>
        </p:nvSpPr>
        <p:spPr bwMode="auto">
          <a:xfrm flipV="1">
            <a:off x="4055701" y="1796503"/>
            <a:ext cx="464561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8198" name="Picture 6">
            <a:extLst>
              <a:ext uri="{FF2B5EF4-FFF2-40B4-BE49-F238E27FC236}">
                <a16:creationId xmlns:a16="http://schemas.microsoft.com/office/drawing/2014/main" id="{64685B16-F131-8B62-DDC9-AC816C1560F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5701" y="3209280"/>
            <a:ext cx="2314079" cy="147171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a:extLst>
              <a:ext uri="{FF2B5EF4-FFF2-40B4-BE49-F238E27FC236}">
                <a16:creationId xmlns:a16="http://schemas.microsoft.com/office/drawing/2014/main" id="{6563DE92-A696-2BAD-C035-1C9C8516198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937" y="4630104"/>
            <a:ext cx="2146300" cy="214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9">
            <a:extLst>
              <a:ext uri="{FF2B5EF4-FFF2-40B4-BE49-F238E27FC236}">
                <a16:creationId xmlns:a16="http://schemas.microsoft.com/office/drawing/2014/main" id="{2F6E6047-39AE-B584-D5FE-2DABCB9CE16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340" y="2052058"/>
            <a:ext cx="2911053" cy="137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1">
            <a:extLst>
              <a:ext uri="{FF2B5EF4-FFF2-40B4-BE49-F238E27FC236}">
                <a16:creationId xmlns:a16="http://schemas.microsoft.com/office/drawing/2014/main" id="{6FA975A3-CAE7-C33D-DA9B-5F2AE80AC3AE}"/>
              </a:ext>
            </a:extLst>
          </p:cNvPr>
          <p:cNvSpPr>
            <a:spLocks noChangeArrowheads="1"/>
          </p:cNvSpPr>
          <p:nvPr/>
        </p:nvSpPr>
        <p:spPr bwMode="auto">
          <a:xfrm flipV="1">
            <a:off x="6527972" y="609052"/>
            <a:ext cx="355121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ZA"/>
          </a:p>
        </p:txBody>
      </p:sp>
      <p:pic>
        <p:nvPicPr>
          <p:cNvPr id="8202" name="Picture 10">
            <a:extLst>
              <a:ext uri="{FF2B5EF4-FFF2-40B4-BE49-F238E27FC236}">
                <a16:creationId xmlns:a16="http://schemas.microsoft.com/office/drawing/2014/main" id="{67197830-2A07-D27F-3B5C-3B49DA0784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27972" y="2946708"/>
            <a:ext cx="2440844" cy="1734284"/>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a:extLst>
              <a:ext uri="{FF2B5EF4-FFF2-40B4-BE49-F238E27FC236}">
                <a16:creationId xmlns:a16="http://schemas.microsoft.com/office/drawing/2014/main" id="{EE7F76C6-96D6-15B9-618F-E519E433418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537823" y="1560019"/>
            <a:ext cx="2911053" cy="1590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13">
            <a:extLst>
              <a:ext uri="{FF2B5EF4-FFF2-40B4-BE49-F238E27FC236}">
                <a16:creationId xmlns:a16="http://schemas.microsoft.com/office/drawing/2014/main" id="{FCCF7247-FFE7-5573-5DBE-53F81D94E947}"/>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175" y="1099083"/>
            <a:ext cx="2624609" cy="1134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 descr="Link FM, 97.1 FM, East London, South Africa | Free Internet Radio | TuneIn">
            <a:extLst>
              <a:ext uri="{FF2B5EF4-FFF2-40B4-BE49-F238E27FC236}">
                <a16:creationId xmlns:a16="http://schemas.microsoft.com/office/drawing/2014/main" id="{B6013728-5189-81AC-B008-BE7C2E3AC17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01243" y="501151"/>
            <a:ext cx="3341514" cy="15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a:extLst>
              <a:ext uri="{FF2B5EF4-FFF2-40B4-BE49-F238E27FC236}">
                <a16:creationId xmlns:a16="http://schemas.microsoft.com/office/drawing/2014/main" id="{7BD5B2A9-0131-BB43-03C1-59383590552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80500" y="1685392"/>
            <a:ext cx="2479005" cy="157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8" name="Picture 1" descr="No photo description available.">
            <a:extLst>
              <a:ext uri="{FF2B5EF4-FFF2-40B4-BE49-F238E27FC236}">
                <a16:creationId xmlns:a16="http://schemas.microsoft.com/office/drawing/2014/main" id="{3759992F-0D74-FD5F-08F9-4102514EB6E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10960" y="86399"/>
            <a:ext cx="2048545" cy="1687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9" name="Picture 17">
            <a:extLst>
              <a:ext uri="{FF2B5EF4-FFF2-40B4-BE49-F238E27FC236}">
                <a16:creationId xmlns:a16="http://schemas.microsoft.com/office/drawing/2014/main" id="{CC003C8D-915D-F712-F2EF-88BEBBB3C5FF}"/>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84495" y="0"/>
            <a:ext cx="1746906" cy="1134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9195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9FC80-A85C-4B8E-A26F-E3EE7E07B7E7}"/>
              </a:ext>
            </a:extLst>
          </p:cNvPr>
          <p:cNvSpPr txBox="1"/>
          <p:nvPr/>
        </p:nvSpPr>
        <p:spPr>
          <a:xfrm>
            <a:off x="0" y="821526"/>
            <a:ext cx="8928992" cy="369332"/>
          </a:xfrm>
          <a:prstGeom prst="rect">
            <a:avLst/>
          </a:prstGeom>
          <a:noFill/>
        </p:spPr>
        <p:txBody>
          <a:bodyPr wrap="square">
            <a:spAutoFit/>
          </a:bodyPr>
          <a:lstStyle/>
          <a:p>
            <a:r>
              <a:rPr lang="en-ZA" dirty="0">
                <a:effectLst/>
                <a:latin typeface="Times New Roman" panose="02020603050405020304" pitchFamily="18" charset="0"/>
                <a:ea typeface="Times New Roman" panose="02020603050405020304" pitchFamily="18" charset="0"/>
              </a:rPr>
              <a:t>Grant and Seed Funding</a:t>
            </a:r>
          </a:p>
        </p:txBody>
      </p:sp>
      <p:sp>
        <p:nvSpPr>
          <p:cNvPr id="7" name="TextBox 6">
            <a:extLst>
              <a:ext uri="{FF2B5EF4-FFF2-40B4-BE49-F238E27FC236}">
                <a16:creationId xmlns:a16="http://schemas.microsoft.com/office/drawing/2014/main" id="{6F525111-4DBC-45A7-B8B9-0619B4CB841D}"/>
              </a:ext>
            </a:extLst>
          </p:cNvPr>
          <p:cNvSpPr txBox="1"/>
          <p:nvPr/>
        </p:nvSpPr>
        <p:spPr>
          <a:xfrm>
            <a:off x="107502" y="52085"/>
            <a:ext cx="8928991" cy="769441"/>
          </a:xfrm>
          <a:prstGeom prst="rect">
            <a:avLst/>
          </a:prstGeom>
          <a:noFill/>
        </p:spPr>
        <p:txBody>
          <a:bodyPr wrap="square">
            <a:spAutoFit/>
          </a:bodyPr>
          <a:lstStyle/>
          <a:p>
            <a:pPr lvl="0" algn="just"/>
            <a:r>
              <a:rPr lang="en-GB" sz="2200" dirty="0">
                <a:solidFill>
                  <a:srgbClr val="F37300"/>
                </a:solidFill>
                <a:effectLst/>
                <a:latin typeface="Arial" panose="020B0604020202020204" pitchFamily="34" charset="0"/>
                <a:ea typeface="Times New Roman" panose="02020603050405020304" pitchFamily="18" charset="0"/>
              </a:rPr>
              <a:t>SUMMARY OF PROJECTS SUPPORTED FOR THE FINANCIAL YEAR</a:t>
            </a:r>
            <a:endParaRPr lang="en-ZA" sz="2400" dirty="0">
              <a:solidFill>
                <a:srgbClr val="F37300"/>
              </a:solidFill>
              <a:effectLst/>
              <a:latin typeface="Arial" panose="020B0604020202020204" pitchFamily="34" charset="0"/>
              <a:ea typeface="Times New Roman" panose="02020603050405020304" pitchFamily="18" charset="0"/>
            </a:endParaRPr>
          </a:p>
        </p:txBody>
      </p:sp>
      <p:graphicFrame>
        <p:nvGraphicFramePr>
          <p:cNvPr id="5" name="Object 4">
            <a:extLst>
              <a:ext uri="{FF2B5EF4-FFF2-40B4-BE49-F238E27FC236}">
                <a16:creationId xmlns:a16="http://schemas.microsoft.com/office/drawing/2014/main" id="{B7ACA9A8-8B3D-8D7C-222F-AEAD39E05F77}"/>
              </a:ext>
            </a:extLst>
          </p:cNvPr>
          <p:cNvGraphicFramePr>
            <a:graphicFrameLocks noChangeAspect="1"/>
          </p:cNvGraphicFramePr>
          <p:nvPr>
            <p:extLst>
              <p:ext uri="{D42A27DB-BD31-4B8C-83A1-F6EECF244321}">
                <p14:modId xmlns:p14="http://schemas.microsoft.com/office/powerpoint/2010/main" val="3810851510"/>
              </p:ext>
            </p:extLst>
          </p:nvPr>
        </p:nvGraphicFramePr>
        <p:xfrm>
          <a:off x="98307" y="1268760"/>
          <a:ext cx="8889414" cy="3240360"/>
        </p:xfrm>
        <a:graphic>
          <a:graphicData uri="http://schemas.openxmlformats.org/presentationml/2006/ole">
            <mc:AlternateContent xmlns:mc="http://schemas.openxmlformats.org/markup-compatibility/2006">
              <mc:Choice xmlns:v="urn:schemas-microsoft-com:vml" Requires="v">
                <p:oleObj spid="_x0000_s1026" name="Worksheet" r:id="rId3" imgW="7194464" imgH="1124081" progId="Excel.Sheet.12">
                  <p:embed/>
                </p:oleObj>
              </mc:Choice>
              <mc:Fallback>
                <p:oleObj name="Worksheet" r:id="rId3" imgW="7194464" imgH="1124081" progId="Excel.Sheet.12">
                  <p:embed/>
                  <p:pic>
                    <p:nvPicPr>
                      <p:cNvPr id="0" name=""/>
                      <p:cNvPicPr/>
                      <p:nvPr/>
                    </p:nvPicPr>
                    <p:blipFill>
                      <a:blip r:embed="rId4"/>
                      <a:stretch>
                        <a:fillRect/>
                      </a:stretch>
                    </p:blipFill>
                    <p:spPr>
                      <a:xfrm>
                        <a:off x="98307" y="1268760"/>
                        <a:ext cx="8889414" cy="3240360"/>
                      </a:xfrm>
                      <a:prstGeom prst="rect">
                        <a:avLst/>
                      </a:prstGeom>
                    </p:spPr>
                  </p:pic>
                </p:oleObj>
              </mc:Fallback>
            </mc:AlternateContent>
          </a:graphicData>
        </a:graphic>
      </p:graphicFrame>
    </p:spTree>
    <p:extLst>
      <p:ext uri="{BB962C8B-B14F-4D97-AF65-F5344CB8AC3E}">
        <p14:creationId xmlns:p14="http://schemas.microsoft.com/office/powerpoint/2010/main" val="36389242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9FC80-A85C-4B8E-A26F-E3EE7E07B7E7}"/>
              </a:ext>
            </a:extLst>
          </p:cNvPr>
          <p:cNvSpPr txBox="1"/>
          <p:nvPr/>
        </p:nvSpPr>
        <p:spPr>
          <a:xfrm>
            <a:off x="0" y="0"/>
            <a:ext cx="8928992" cy="770275"/>
          </a:xfrm>
          <a:prstGeom prst="rect">
            <a:avLst/>
          </a:prstGeom>
          <a:noFill/>
        </p:spPr>
        <p:txBody>
          <a:bodyPr wrap="square">
            <a:spAutoFit/>
          </a:bodyPr>
          <a:lstStyle/>
          <a:p>
            <a:pPr algn="just">
              <a:lnSpc>
                <a:spcPct val="150000"/>
              </a:lnSpc>
            </a:pPr>
            <a:r>
              <a:rPr lang="en-GB" sz="1000" b="1" dirty="0">
                <a:effectLst/>
                <a:latin typeface="Arial" panose="020B0604020202020204" pitchFamily="34" charset="0"/>
                <a:ea typeface="Times New Roman" panose="02020603050405020304" pitchFamily="18" charset="0"/>
              </a:rPr>
              <a:t>Projects Funded</a:t>
            </a:r>
            <a:endParaRPr lang="en-ZA" sz="1200" dirty="0">
              <a:effectLst/>
              <a:latin typeface="Times New Roman" panose="02020603050405020304" pitchFamily="18" charset="0"/>
              <a:ea typeface="Times New Roman" panose="02020603050405020304" pitchFamily="18" charset="0"/>
            </a:endParaRPr>
          </a:p>
          <a:p>
            <a:pPr algn="just">
              <a:lnSpc>
                <a:spcPct val="150000"/>
              </a:lnSpc>
              <a:spcAft>
                <a:spcPts val="10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MDDA mandate is to support community and small commercial media projects as well as projects targeting   historically disadvantaged communities, the support was weighted heavily towards media projects in rural areas</a:t>
            </a:r>
            <a:r>
              <a:rPr lang="en-GB" sz="105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0BCAC01-AF6A-43CC-0103-FF2230F6F790}"/>
              </a:ext>
            </a:extLst>
          </p:cNvPr>
          <p:cNvGraphicFramePr>
            <a:graphicFrameLocks noGrp="1"/>
          </p:cNvGraphicFramePr>
          <p:nvPr>
            <p:extLst>
              <p:ext uri="{D42A27DB-BD31-4B8C-83A1-F6EECF244321}">
                <p14:modId xmlns:p14="http://schemas.microsoft.com/office/powerpoint/2010/main" val="3654685496"/>
              </p:ext>
            </p:extLst>
          </p:nvPr>
        </p:nvGraphicFramePr>
        <p:xfrm>
          <a:off x="107504" y="770276"/>
          <a:ext cx="8821489" cy="6179491"/>
        </p:xfrm>
        <a:graphic>
          <a:graphicData uri="http://schemas.openxmlformats.org/drawingml/2006/table">
            <a:tbl>
              <a:tblPr firstRow="1" firstCol="1" bandRow="1"/>
              <a:tblGrid>
                <a:gridCol w="2364160">
                  <a:extLst>
                    <a:ext uri="{9D8B030D-6E8A-4147-A177-3AD203B41FA5}">
                      <a16:colId xmlns:a16="http://schemas.microsoft.com/office/drawing/2014/main" val="1418309467"/>
                    </a:ext>
                  </a:extLst>
                </a:gridCol>
                <a:gridCol w="4835939">
                  <a:extLst>
                    <a:ext uri="{9D8B030D-6E8A-4147-A177-3AD203B41FA5}">
                      <a16:colId xmlns:a16="http://schemas.microsoft.com/office/drawing/2014/main" val="77185342"/>
                    </a:ext>
                  </a:extLst>
                </a:gridCol>
                <a:gridCol w="1621390">
                  <a:extLst>
                    <a:ext uri="{9D8B030D-6E8A-4147-A177-3AD203B41FA5}">
                      <a16:colId xmlns:a16="http://schemas.microsoft.com/office/drawing/2014/main" val="1019050902"/>
                    </a:ext>
                  </a:extLst>
                </a:gridCol>
              </a:tblGrid>
              <a:tr h="141526">
                <a:tc>
                  <a:txBody>
                    <a:bodyPr/>
                    <a:lstStyle/>
                    <a:p>
                      <a:pPr algn="l">
                        <a:lnSpc>
                          <a:spcPct val="106000"/>
                        </a:lnSpc>
                        <a:spcAft>
                          <a:spcPts val="1000"/>
                        </a:spcAft>
                      </a:pPr>
                      <a:r>
                        <a:rPr lang="en-US" sz="900" b="1">
                          <a:solidFill>
                            <a:srgbClr val="000000"/>
                          </a:solidFill>
                          <a:effectLst/>
                          <a:latin typeface="+mn-lt"/>
                          <a:ea typeface="Times New Roman" panose="02020603050405020304" pitchFamily="18" charset="0"/>
                          <a:cs typeface="Times New Roman" panose="02020603050405020304" pitchFamily="18" charset="0"/>
                        </a:rPr>
                        <a:t>Project type</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a:lnSpc>
                          <a:spcPct val="106000"/>
                        </a:lnSpc>
                        <a:spcAft>
                          <a:spcPts val="1000"/>
                        </a:spcAft>
                      </a:pPr>
                      <a:r>
                        <a:rPr lang="en-US" sz="900" b="1">
                          <a:solidFill>
                            <a:srgbClr val="000000"/>
                          </a:solidFill>
                          <a:effectLst/>
                          <a:latin typeface="+mn-lt"/>
                          <a:ea typeface="Times New Roman" panose="02020603050405020304" pitchFamily="18" charset="0"/>
                          <a:cs typeface="Times New Roman" panose="02020603050405020304" pitchFamily="18" charset="0"/>
                        </a:rPr>
                        <a:t>Project name</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gn="l">
                        <a:lnSpc>
                          <a:spcPct val="106000"/>
                        </a:lnSpc>
                        <a:spcAft>
                          <a:spcPts val="1000"/>
                        </a:spcAft>
                      </a:pPr>
                      <a:r>
                        <a:rPr lang="en-US" sz="900" b="1">
                          <a:solidFill>
                            <a:srgbClr val="000000"/>
                          </a:solidFill>
                          <a:effectLst/>
                          <a:latin typeface="+mn-lt"/>
                          <a:ea typeface="Times New Roman" panose="02020603050405020304" pitchFamily="18" charset="0"/>
                          <a:cs typeface="Times New Roman" panose="02020603050405020304" pitchFamily="18" charset="0"/>
                        </a:rPr>
                        <a:t>Amount approved current year</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621865602"/>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Dizindaba Media</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R616,200.00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51867"/>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Trust for Community Outreach and Education/TCOE</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R560,200.00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8696980"/>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Sivubela Intuthukho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R580,000.00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7503105"/>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Balaodi Publishers</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R627,000.00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842474"/>
                  </a:ext>
                </a:extLst>
              </a:tr>
              <a:tr h="239863">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NWT</a:t>
                      </a:r>
                      <a:endParaRPr lang="en-ZA" sz="900">
                        <a:effectLst/>
                        <a:latin typeface="+mn-lt"/>
                        <a:ea typeface="Calibri" panose="020F0502020204030204" pitchFamily="34" charset="0"/>
                        <a:cs typeface="Times New Roman" panose="02020603050405020304" pitchFamily="18" charset="0"/>
                      </a:endParaRPr>
                    </a:p>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Newspapers/Kuruman Chronicle</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R569,040.00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31197793"/>
                  </a:ext>
                </a:extLst>
              </a:tr>
              <a:tr h="239863">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Close to Home/</a:t>
                      </a:r>
                      <a:endParaRPr lang="en-ZA" sz="900" dirty="0">
                        <a:effectLst/>
                        <a:latin typeface="+mn-lt"/>
                        <a:ea typeface="Calibri" panose="020F0502020204030204" pitchFamily="34" charset="0"/>
                        <a:cs typeface="Times New Roman" panose="02020603050405020304" pitchFamily="18" charset="0"/>
                      </a:endParaRPr>
                    </a:p>
                    <a:p>
                      <a:pPr algn="l" fontAlgn="ctr">
                        <a:lnSpc>
                          <a:spcPct val="106000"/>
                        </a:lnSpc>
                        <a:spcAft>
                          <a:spcPts val="1000"/>
                        </a:spcAft>
                      </a:pPr>
                      <a:r>
                        <a:rPr lang="en-US" sz="900" dirty="0" err="1">
                          <a:solidFill>
                            <a:srgbClr val="000000"/>
                          </a:solidFill>
                          <a:effectLst/>
                          <a:latin typeface="+mn-lt"/>
                          <a:ea typeface="Times New Roman" panose="02020603050405020304" pitchFamily="18" charset="0"/>
                          <a:cs typeface="Times New Roman" panose="02020603050405020304" pitchFamily="18" charset="0"/>
                        </a:rPr>
                        <a:t>Phetoho</a:t>
                      </a:r>
                      <a:r>
                        <a:rPr lang="en-US" sz="900" dirty="0">
                          <a:solidFill>
                            <a:srgbClr val="000000"/>
                          </a:solidFill>
                          <a:effectLst/>
                          <a:latin typeface="+mn-lt"/>
                          <a:ea typeface="Times New Roman" panose="02020603050405020304" pitchFamily="18" charset="0"/>
                          <a:cs typeface="Times New Roman" panose="02020603050405020304" pitchFamily="18" charset="0"/>
                        </a:rPr>
                        <a:t>   News</a:t>
                      </a:r>
                      <a:endParaRPr lang="en-ZA" sz="900" dirty="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R573,000.00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4071792"/>
                  </a:ext>
                </a:extLst>
              </a:tr>
              <a:tr h="239863">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Everlasting Pastures/</a:t>
                      </a:r>
                      <a:endParaRPr lang="en-ZA" sz="900">
                        <a:effectLst/>
                        <a:latin typeface="+mn-lt"/>
                        <a:ea typeface="Calibri" panose="020F0502020204030204" pitchFamily="34" charset="0"/>
                        <a:cs typeface="Times New Roman" panose="02020603050405020304" pitchFamily="18" charset="0"/>
                      </a:endParaRPr>
                    </a:p>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Masilonyana News</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R553,400.00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0862711"/>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Quick Acts Consultancy/Naledi Newspaper</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 582,800.00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079644"/>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Yvonmod Logistics/Morongwa News</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 505,620.00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705377"/>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Print</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Rise n’ Shine Disability Mag</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R652,200.00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6068612"/>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Moretele</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CRS</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 527</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000.00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606294"/>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Malamulele</a:t>
                      </a:r>
                      <a:r>
                        <a:rPr lang="en-ZA" sz="900" spc="-29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CRS</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R2 446</a:t>
                      </a:r>
                      <a:r>
                        <a:rPr lang="en-ZA" sz="900" spc="-1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665.25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5669070"/>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Thabantsho</a:t>
                      </a:r>
                      <a:r>
                        <a:rPr lang="en-ZA" sz="900" spc="-29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CRS</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R2</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518</a:t>
                      </a:r>
                      <a:r>
                        <a:rPr lang="en-ZA" sz="900" spc="-1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353.30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535611"/>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Blouberg</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R2 757</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056.88</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50297952"/>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Ikutani</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R250</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000.00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8055414"/>
                  </a:ext>
                </a:extLst>
              </a:tr>
              <a:tr h="87004">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1000"/>
                        </a:spcAft>
                      </a:pPr>
                      <a:r>
                        <a:rPr lang="en-ZA" sz="900">
                          <a:effectLst/>
                          <a:latin typeface="+mn-lt"/>
                          <a:ea typeface="Calibri" panose="020F0502020204030204" pitchFamily="34" charset="0"/>
                          <a:cs typeface="Times New Roman" panose="02020603050405020304" pitchFamily="18" charset="0"/>
                        </a:rPr>
                        <a:t>Mkhondo</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R966</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079.00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89512914"/>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tabLst>
                          <a:tab pos="747395" algn="l"/>
                        </a:tabLst>
                      </a:pPr>
                      <a:r>
                        <a:rPr lang="en-ZA" sz="900">
                          <a:effectLst/>
                          <a:latin typeface="+mn-lt"/>
                          <a:ea typeface="Calibri" panose="020F0502020204030204" pitchFamily="34" charset="0"/>
                          <a:cs typeface="Times New Roman" panose="02020603050405020304" pitchFamily="18" charset="0"/>
                        </a:rPr>
                        <a:t>Ligwa</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R2</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453</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000.00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6081431"/>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tabLst>
                          <a:tab pos="898525" algn="l"/>
                        </a:tabLst>
                      </a:pPr>
                      <a:r>
                        <a:rPr lang="en-ZA" sz="900" spc="-5">
                          <a:effectLst/>
                          <a:latin typeface="+mn-lt"/>
                          <a:ea typeface="Calibri" panose="020F0502020204030204" pitchFamily="34" charset="0"/>
                          <a:cs typeface="Times New Roman" panose="02020603050405020304" pitchFamily="18" charset="0"/>
                        </a:rPr>
                        <a:t>Rise Community</a:t>
                      </a:r>
                      <a:r>
                        <a:rPr lang="en-ZA" sz="900" spc="-29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Radio</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R830 373.65</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7470903"/>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Abusekho</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Ubunzima</a:t>
                      </a:r>
                      <a:r>
                        <a:rPr lang="en-ZA" sz="900" spc="-6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CRS</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R2</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390</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192.80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355188"/>
                  </a:ext>
                </a:extLst>
              </a:tr>
              <a:tr h="233050">
                <a:tc>
                  <a:txBody>
                    <a:bodyPr/>
                    <a:lstStyle/>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Inanda</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R935 000.00</a:t>
                      </a:r>
                      <a:endParaRPr lang="en-ZA" sz="9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5084798"/>
                  </a:ext>
                </a:extLst>
              </a:tr>
              <a:tr h="233050">
                <a:tc>
                  <a:txBody>
                    <a:bodyPr/>
                    <a:lstStyle/>
                    <a:p>
                      <a:pPr algn="l">
                        <a:lnSpc>
                          <a:spcPct val="106000"/>
                        </a:lnSpc>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dirty="0">
                        <a:effectLst/>
                        <a:latin typeface="+mn-lt"/>
                        <a:ea typeface="Calibri" panose="020F0502020204030204" pitchFamily="34" charset="0"/>
                        <a:cs typeface="Times New Roman" panose="02020603050405020304" pitchFamily="18" charset="0"/>
                      </a:endParaRPr>
                    </a:p>
                    <a:p>
                      <a:pPr algn="l">
                        <a:lnSpc>
                          <a:spcPct val="106000"/>
                        </a:lnSpc>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Radio</a:t>
                      </a:r>
                      <a:endParaRPr lang="en-ZA" sz="900" dirty="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North </a:t>
                      </a:r>
                      <a:r>
                        <a:rPr lang="en-ZA" sz="900" spc="-5">
                          <a:effectLst/>
                          <a:latin typeface="+mn-lt"/>
                          <a:ea typeface="Calibri" panose="020F0502020204030204" pitchFamily="34" charset="0"/>
                          <a:cs typeface="Times New Roman" panose="02020603050405020304" pitchFamily="18" charset="0"/>
                        </a:rPr>
                        <a:t>Coast </a:t>
                      </a:r>
                      <a:r>
                        <a:rPr lang="en-ZA" sz="900" spc="-295">
                          <a:effectLst/>
                          <a:latin typeface="+mn-lt"/>
                          <a:ea typeface="Calibri" panose="020F0502020204030204" pitchFamily="34" charset="0"/>
                          <a:cs typeface="Times New Roman" panose="02020603050405020304" pitchFamily="18" charset="0"/>
                        </a:rPr>
                        <a:t>CRS</a:t>
                      </a:r>
                      <a:endParaRPr lang="en-ZA" sz="900">
                        <a:effectLst/>
                        <a:latin typeface="+mn-lt"/>
                        <a:ea typeface="Calibri" panose="020F0502020204030204" pitchFamily="34" charset="0"/>
                        <a:cs typeface="Times New Roman" panose="02020603050405020304" pitchFamily="18" charset="0"/>
                      </a:endParaRPr>
                    </a:p>
                  </a:txBody>
                  <a:tcPr marL="29776" marR="297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lnSpc>
                          <a:spcPct val="106000"/>
                        </a:lnSpc>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R1 926 179.12</a:t>
                      </a:r>
                      <a:endParaRPr lang="en-ZA" sz="9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8236266"/>
                  </a:ext>
                </a:extLst>
              </a:tr>
            </a:tbl>
          </a:graphicData>
        </a:graphic>
      </p:graphicFrame>
    </p:spTree>
    <p:extLst>
      <p:ext uri="{BB962C8B-B14F-4D97-AF65-F5344CB8AC3E}">
        <p14:creationId xmlns:p14="http://schemas.microsoft.com/office/powerpoint/2010/main" val="19303798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9FC80-A85C-4B8E-A26F-E3EE7E07B7E7}"/>
              </a:ext>
            </a:extLst>
          </p:cNvPr>
          <p:cNvSpPr txBox="1"/>
          <p:nvPr/>
        </p:nvSpPr>
        <p:spPr>
          <a:xfrm>
            <a:off x="0" y="0"/>
            <a:ext cx="8928992" cy="770275"/>
          </a:xfrm>
          <a:prstGeom prst="rect">
            <a:avLst/>
          </a:prstGeom>
          <a:noFill/>
        </p:spPr>
        <p:txBody>
          <a:bodyPr wrap="square">
            <a:spAutoFit/>
          </a:bodyPr>
          <a:lstStyle/>
          <a:p>
            <a:pPr algn="just">
              <a:lnSpc>
                <a:spcPct val="150000"/>
              </a:lnSpc>
            </a:pPr>
            <a:r>
              <a:rPr lang="en-GB" sz="1000" b="1" dirty="0">
                <a:effectLst/>
                <a:latin typeface="Arial" panose="020B0604020202020204" pitchFamily="34" charset="0"/>
                <a:ea typeface="Times New Roman" panose="02020603050405020304" pitchFamily="18" charset="0"/>
              </a:rPr>
              <a:t>Projects Funded</a:t>
            </a:r>
            <a:endParaRPr lang="en-ZA" sz="1200" dirty="0">
              <a:effectLst/>
              <a:latin typeface="Times New Roman" panose="02020603050405020304" pitchFamily="18" charset="0"/>
              <a:ea typeface="Times New Roman" panose="02020603050405020304" pitchFamily="18" charset="0"/>
            </a:endParaRPr>
          </a:p>
          <a:p>
            <a:pPr algn="just">
              <a:lnSpc>
                <a:spcPct val="150000"/>
              </a:lnSpc>
              <a:spcAft>
                <a:spcPts val="1000"/>
              </a:spcAft>
            </a:pPr>
            <a:r>
              <a:rPr lang="en-GB" sz="1000" dirty="0">
                <a:effectLst/>
                <a:latin typeface="Arial" panose="020B0604020202020204" pitchFamily="34" charset="0"/>
                <a:ea typeface="Times New Roman" panose="02020603050405020304" pitchFamily="18" charset="0"/>
                <a:cs typeface="Times New Roman" panose="02020603050405020304" pitchFamily="18" charset="0"/>
              </a:rPr>
              <a:t>The MDDA mandate is to support community and small commercial media projects as well as projects targeting   historically disadvantaged communities, the support was weighted heavily towards media projects in rural areas</a:t>
            </a:r>
            <a:r>
              <a:rPr lang="en-GB" sz="1050" dirty="0">
                <a:effectLst/>
                <a:latin typeface="Arial" panose="020B0604020202020204" pitchFamily="34" charset="0"/>
                <a:ea typeface="Times New Roman" panose="02020603050405020304" pitchFamily="18" charset="0"/>
                <a:cs typeface="Times New Roman" panose="02020603050405020304" pitchFamily="18" charset="0"/>
              </a:rPr>
              <a:t>.</a:t>
            </a:r>
            <a:endParaRPr lang="en-ZA"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a:extLst>
              <a:ext uri="{FF2B5EF4-FFF2-40B4-BE49-F238E27FC236}">
                <a16:creationId xmlns:a16="http://schemas.microsoft.com/office/drawing/2014/main" id="{30BCAC01-AF6A-43CC-0103-FF2230F6F790}"/>
              </a:ext>
            </a:extLst>
          </p:cNvPr>
          <p:cNvGraphicFramePr>
            <a:graphicFrameLocks noGrp="1"/>
          </p:cNvGraphicFramePr>
          <p:nvPr>
            <p:extLst>
              <p:ext uri="{D42A27DB-BD31-4B8C-83A1-F6EECF244321}">
                <p14:modId xmlns:p14="http://schemas.microsoft.com/office/powerpoint/2010/main" val="2003638777"/>
              </p:ext>
            </p:extLst>
          </p:nvPr>
        </p:nvGraphicFramePr>
        <p:xfrm>
          <a:off x="107504" y="770276"/>
          <a:ext cx="8821489" cy="4161969"/>
        </p:xfrm>
        <a:graphic>
          <a:graphicData uri="http://schemas.openxmlformats.org/drawingml/2006/table">
            <a:tbl>
              <a:tblPr firstRow="1" firstCol="1" bandRow="1"/>
              <a:tblGrid>
                <a:gridCol w="2364160">
                  <a:extLst>
                    <a:ext uri="{9D8B030D-6E8A-4147-A177-3AD203B41FA5}">
                      <a16:colId xmlns:a16="http://schemas.microsoft.com/office/drawing/2014/main" val="1418309467"/>
                    </a:ext>
                  </a:extLst>
                </a:gridCol>
                <a:gridCol w="4835939">
                  <a:extLst>
                    <a:ext uri="{9D8B030D-6E8A-4147-A177-3AD203B41FA5}">
                      <a16:colId xmlns:a16="http://schemas.microsoft.com/office/drawing/2014/main" val="77185342"/>
                    </a:ext>
                  </a:extLst>
                </a:gridCol>
                <a:gridCol w="1621390">
                  <a:extLst>
                    <a:ext uri="{9D8B030D-6E8A-4147-A177-3AD203B41FA5}">
                      <a16:colId xmlns:a16="http://schemas.microsoft.com/office/drawing/2014/main" val="1019050902"/>
                    </a:ext>
                  </a:extLst>
                </a:gridCol>
              </a:tblGrid>
              <a:tr h="141526">
                <a:tc>
                  <a:txBody>
                    <a:bodyPr/>
                    <a:lstStyle/>
                    <a:p>
                      <a:pPr>
                        <a:lnSpc>
                          <a:spcPct val="106000"/>
                        </a:lnSpc>
                        <a:spcAft>
                          <a:spcPts val="1000"/>
                        </a:spcAft>
                      </a:pPr>
                      <a:r>
                        <a:rPr lang="en-US" sz="900" b="1">
                          <a:solidFill>
                            <a:srgbClr val="000000"/>
                          </a:solidFill>
                          <a:effectLst/>
                          <a:latin typeface="+mn-lt"/>
                          <a:ea typeface="Times New Roman" panose="02020603050405020304" pitchFamily="18" charset="0"/>
                          <a:cs typeface="Times New Roman" panose="02020603050405020304" pitchFamily="18" charset="0"/>
                        </a:rPr>
                        <a:t>Project type</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6000"/>
                        </a:lnSpc>
                        <a:spcAft>
                          <a:spcPts val="1000"/>
                        </a:spcAft>
                      </a:pPr>
                      <a:r>
                        <a:rPr lang="en-US" sz="900" b="1">
                          <a:solidFill>
                            <a:srgbClr val="000000"/>
                          </a:solidFill>
                          <a:effectLst/>
                          <a:latin typeface="+mn-lt"/>
                          <a:ea typeface="Times New Roman" panose="02020603050405020304" pitchFamily="18" charset="0"/>
                          <a:cs typeface="Times New Roman" panose="02020603050405020304" pitchFamily="18" charset="0"/>
                        </a:rPr>
                        <a:t>Project name</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a:lnSpc>
                          <a:spcPct val="106000"/>
                        </a:lnSpc>
                        <a:spcAft>
                          <a:spcPts val="1000"/>
                        </a:spcAft>
                      </a:pPr>
                      <a:r>
                        <a:rPr lang="en-US" sz="900" b="1">
                          <a:solidFill>
                            <a:srgbClr val="000000"/>
                          </a:solidFill>
                          <a:effectLst/>
                          <a:latin typeface="+mn-lt"/>
                          <a:ea typeface="Times New Roman" panose="02020603050405020304" pitchFamily="18" charset="0"/>
                          <a:cs typeface="Times New Roman" panose="02020603050405020304" pitchFamily="18" charset="0"/>
                        </a:rPr>
                        <a:t>Amount approved current year</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3621865602"/>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1000"/>
                        </a:spcAft>
                      </a:pPr>
                      <a:r>
                        <a:rPr lang="en-US" sz="900" dirty="0" err="1">
                          <a:solidFill>
                            <a:srgbClr val="000000"/>
                          </a:solidFill>
                          <a:effectLst/>
                          <a:latin typeface="+mn-lt"/>
                          <a:ea typeface="Times New Roman" panose="02020603050405020304" pitchFamily="18" charset="0"/>
                          <a:cs typeface="Times New Roman" panose="02020603050405020304" pitchFamily="18" charset="0"/>
                        </a:rPr>
                        <a:t>Maputaland</a:t>
                      </a:r>
                      <a:r>
                        <a:rPr lang="en-US" sz="900" dirty="0">
                          <a:solidFill>
                            <a:srgbClr val="000000"/>
                          </a:solidFill>
                          <a:effectLst/>
                          <a:latin typeface="+mn-lt"/>
                          <a:ea typeface="Times New Roman" panose="02020603050405020304" pitchFamily="18" charset="0"/>
                          <a:cs typeface="Times New Roman" panose="02020603050405020304" pitchFamily="18" charset="0"/>
                        </a:rPr>
                        <a:t> CRS</a:t>
                      </a:r>
                      <a:endParaRPr lang="en-ZA" sz="900" dirty="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R2 149 545.81</a:t>
                      </a:r>
                      <a:endParaRPr lang="en-ZA" sz="9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1842708"/>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Umgungundlovu   FM</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R2 491 983.20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4625760"/>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Link FM</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R727 117.00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6755226"/>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ctr">
                        <a:lnSpc>
                          <a:spcPct val="106000"/>
                        </a:lnSpc>
                        <a:spcAft>
                          <a:spcPts val="1000"/>
                        </a:spcAft>
                      </a:pPr>
                      <a:r>
                        <a:rPr lang="en-ZA" sz="900" dirty="0" err="1">
                          <a:solidFill>
                            <a:srgbClr val="000000"/>
                          </a:solidFill>
                          <a:effectLst/>
                          <a:latin typeface="+mn-lt"/>
                          <a:ea typeface="Calibri" panose="020F0502020204030204" pitchFamily="34" charset="0"/>
                          <a:cs typeface="Times New Roman" panose="02020603050405020304" pitchFamily="18" charset="0"/>
                        </a:rPr>
                        <a:t>Ngqushwa</a:t>
                      </a:r>
                      <a:r>
                        <a:rPr lang="en-ZA" sz="900" spc="-5" dirty="0">
                          <a:solidFill>
                            <a:srgbClr val="000000"/>
                          </a:solidFill>
                          <a:effectLst/>
                          <a:latin typeface="+mn-lt"/>
                          <a:ea typeface="Calibri" panose="020F0502020204030204" pitchFamily="34" charset="0"/>
                          <a:cs typeface="Times New Roman" panose="02020603050405020304" pitchFamily="18" charset="0"/>
                        </a:rPr>
                        <a:t> </a:t>
                      </a:r>
                      <a:r>
                        <a:rPr lang="en-ZA" sz="900" dirty="0">
                          <a:solidFill>
                            <a:srgbClr val="000000"/>
                          </a:solidFill>
                          <a:effectLst/>
                          <a:latin typeface="+mn-lt"/>
                          <a:ea typeface="Calibri" panose="020F0502020204030204" pitchFamily="34" charset="0"/>
                          <a:cs typeface="Times New Roman" panose="02020603050405020304" pitchFamily="18" charset="0"/>
                        </a:rPr>
                        <a:t>FM</a:t>
                      </a:r>
                      <a:endParaRPr lang="en-ZA" sz="900" dirty="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R1 751 914.50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7388851"/>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ctr">
                        <a:lnSpc>
                          <a:spcPct val="106000"/>
                        </a:lnSpc>
                        <a:spcAft>
                          <a:spcPts val="1000"/>
                        </a:spcAft>
                      </a:pPr>
                      <a:r>
                        <a:rPr lang="en-ZA" sz="900">
                          <a:solidFill>
                            <a:srgbClr val="000000"/>
                          </a:solidFill>
                          <a:effectLst/>
                          <a:latin typeface="+mn-lt"/>
                          <a:ea typeface="Calibri" panose="020F0502020204030204" pitchFamily="34" charset="0"/>
                          <a:cs typeface="Times New Roman" panose="02020603050405020304" pitchFamily="18" charset="0"/>
                        </a:rPr>
                        <a:t>Nkqubela</a:t>
                      </a:r>
                      <a:r>
                        <a:rPr lang="en-ZA" sz="900" spc="-10">
                          <a:solidFill>
                            <a:srgbClr val="000000"/>
                          </a:solidFill>
                          <a:effectLst/>
                          <a:latin typeface="+mn-lt"/>
                          <a:ea typeface="Calibri" panose="020F0502020204030204" pitchFamily="34" charset="0"/>
                          <a:cs typeface="Times New Roman" panose="02020603050405020304" pitchFamily="18" charset="0"/>
                        </a:rPr>
                        <a:t> </a:t>
                      </a:r>
                      <a:r>
                        <a:rPr lang="en-ZA" sz="900">
                          <a:solidFill>
                            <a:srgbClr val="000000"/>
                          </a:solidFill>
                          <a:effectLst/>
                          <a:latin typeface="+mn-lt"/>
                          <a:ea typeface="Calibri" panose="020F0502020204030204" pitchFamily="34" charset="0"/>
                          <a:cs typeface="Times New Roman" panose="02020603050405020304" pitchFamily="18" charset="0"/>
                        </a:rPr>
                        <a:t>CRS</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R862 954.97</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4799080"/>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ctr">
                        <a:lnSpc>
                          <a:spcPct val="106000"/>
                        </a:lnSpc>
                        <a:spcAft>
                          <a:spcPts val="1000"/>
                        </a:spcAft>
                      </a:pPr>
                      <a:r>
                        <a:rPr lang="en-ZA" sz="900">
                          <a:solidFill>
                            <a:srgbClr val="000000"/>
                          </a:solidFill>
                          <a:effectLst/>
                          <a:latin typeface="+mn-lt"/>
                          <a:ea typeface="Calibri" panose="020F0502020204030204" pitchFamily="34" charset="0"/>
                          <a:cs typeface="Times New Roman" panose="02020603050405020304" pitchFamily="18" charset="0"/>
                        </a:rPr>
                        <a:t>Sajonisi </a:t>
                      </a:r>
                      <a:r>
                        <a:rPr lang="en-ZA" sz="900" spc="-5">
                          <a:solidFill>
                            <a:srgbClr val="000000"/>
                          </a:solidFill>
                          <a:effectLst/>
                          <a:latin typeface="+mn-lt"/>
                          <a:ea typeface="Calibri" panose="020F0502020204030204" pitchFamily="34" charset="0"/>
                          <a:cs typeface="Times New Roman" panose="02020603050405020304" pitchFamily="18" charset="0"/>
                        </a:rPr>
                        <a:t>Youth</a:t>
                      </a:r>
                      <a:r>
                        <a:rPr lang="en-ZA" sz="900" spc="-295">
                          <a:solidFill>
                            <a:srgbClr val="000000"/>
                          </a:solidFill>
                          <a:effectLst/>
                          <a:latin typeface="+mn-lt"/>
                          <a:ea typeface="Calibri" panose="020F0502020204030204" pitchFamily="34" charset="0"/>
                          <a:cs typeface="Times New Roman" panose="02020603050405020304" pitchFamily="18" charset="0"/>
                        </a:rPr>
                        <a:t> </a:t>
                      </a:r>
                      <a:r>
                        <a:rPr lang="en-ZA" sz="900">
                          <a:solidFill>
                            <a:srgbClr val="000000"/>
                          </a:solidFill>
                          <a:effectLst/>
                          <a:latin typeface="+mn-lt"/>
                          <a:ea typeface="Calibri" panose="020F0502020204030204" pitchFamily="34"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R2 762 000.00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8082766"/>
                  </a:ext>
                </a:extLst>
              </a:tr>
              <a:tr h="87004">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Kumkani</a:t>
                      </a:r>
                      <a:r>
                        <a:rPr lang="en-ZA" sz="900" spc="30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R1 190 267.70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325009"/>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dirty="0">
                          <a:effectLst/>
                          <a:latin typeface="+mn-lt"/>
                          <a:ea typeface="Calibri" panose="020F0502020204030204" pitchFamily="34" charset="0"/>
                          <a:cs typeface="Times New Roman" panose="02020603050405020304" pitchFamily="18" charset="0"/>
                        </a:rPr>
                        <a:t>Mafikeng</a:t>
                      </a:r>
                      <a:r>
                        <a:rPr lang="en-ZA" sz="900" spc="-5" dirty="0">
                          <a:effectLst/>
                          <a:latin typeface="+mn-lt"/>
                          <a:ea typeface="Calibri" panose="020F0502020204030204" pitchFamily="34" charset="0"/>
                          <a:cs typeface="Times New Roman" panose="02020603050405020304" pitchFamily="18" charset="0"/>
                        </a:rPr>
                        <a:t> </a:t>
                      </a:r>
                      <a:r>
                        <a:rPr lang="en-ZA" sz="900" dirty="0">
                          <a:effectLst/>
                          <a:latin typeface="+mn-lt"/>
                          <a:ea typeface="Calibri" panose="020F0502020204030204" pitchFamily="34" charset="0"/>
                          <a:cs typeface="Times New Roman" panose="02020603050405020304" pitchFamily="18" charset="0"/>
                        </a:rPr>
                        <a:t>FM</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R2 369 490.95</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2360360"/>
                  </a:ext>
                </a:extLst>
              </a:tr>
              <a:tr h="233050">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a:t>
                      </a:r>
                      <a:endParaRPr lang="en-ZA" sz="900">
                        <a:effectLst/>
                        <a:latin typeface="+mn-lt"/>
                        <a:ea typeface="Calibri" panose="020F0502020204030204" pitchFamily="34" charset="0"/>
                        <a:cs typeface="Times New Roman" panose="02020603050405020304" pitchFamily="18" charset="0"/>
                      </a:endParaRPr>
                    </a:p>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Modiri</a:t>
                      </a:r>
                      <a:r>
                        <a:rPr lang="en-ZA" sz="900" spc="-10">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R704 325.23</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6309418"/>
                  </a:ext>
                </a:extLst>
              </a:tr>
              <a:tr h="87004">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tabLst>
                          <a:tab pos="572770" algn="l"/>
                        </a:tabLst>
                      </a:pPr>
                      <a:r>
                        <a:rPr lang="en-ZA" sz="900">
                          <a:effectLst/>
                          <a:latin typeface="+mn-lt"/>
                          <a:ea typeface="Calibri" panose="020F0502020204030204" pitchFamily="34" charset="0"/>
                          <a:cs typeface="Times New Roman" panose="02020603050405020304" pitchFamily="18" charset="0"/>
                        </a:rPr>
                        <a:t>Mmabatho</a:t>
                      </a:r>
                      <a:r>
                        <a:rPr lang="en-ZA" sz="900" spc="-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FM</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R2 526 170.00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367854"/>
                  </a:ext>
                </a:extLst>
              </a:tr>
              <a:tr h="87004">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CCFM</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R2 249 347.65</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5605932"/>
                  </a:ext>
                </a:extLst>
              </a:tr>
              <a:tr h="87004">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Radio </a:t>
                      </a:r>
                      <a:r>
                        <a:rPr lang="en-ZA" sz="900" spc="-5">
                          <a:effectLst/>
                          <a:latin typeface="+mn-lt"/>
                          <a:ea typeface="Calibri" panose="020F0502020204030204" pitchFamily="34" charset="0"/>
                          <a:cs typeface="Times New Roman" panose="02020603050405020304" pitchFamily="18" charset="0"/>
                        </a:rPr>
                        <a:t>West</a:t>
                      </a:r>
                      <a:r>
                        <a:rPr lang="en-ZA" sz="900" spc="-295">
                          <a:effectLst/>
                          <a:latin typeface="+mn-lt"/>
                          <a:ea typeface="Calibri" panose="020F0502020204030204" pitchFamily="34" charset="0"/>
                          <a:cs typeface="Times New Roman" panose="02020603050405020304" pitchFamily="18" charset="0"/>
                        </a:rPr>
                        <a:t>         </a:t>
                      </a:r>
                      <a:r>
                        <a:rPr lang="en-ZA" sz="900">
                          <a:effectLst/>
                          <a:latin typeface="+mn-lt"/>
                          <a:ea typeface="Calibri" panose="020F0502020204030204" pitchFamily="34" charset="0"/>
                          <a:cs typeface="Times New Roman" panose="02020603050405020304" pitchFamily="18" charset="0"/>
                        </a:rPr>
                        <a:t> Coast</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R2 023 000.00</a:t>
                      </a:r>
                      <a:endParaRPr lang="en-ZA" sz="90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2577448"/>
                  </a:ext>
                </a:extLst>
              </a:tr>
              <a:tr h="87004">
                <a:tc>
                  <a:txBody>
                    <a:bodyPr/>
                    <a:lstStyle/>
                    <a:p>
                      <a:pPr>
                        <a:lnSpc>
                          <a:spcPct val="106000"/>
                        </a:lnSpc>
                        <a:spcAft>
                          <a:spcPts val="1000"/>
                        </a:spcAft>
                      </a:pPr>
                      <a:r>
                        <a:rPr lang="en-US" sz="900">
                          <a:solidFill>
                            <a:srgbClr val="000000"/>
                          </a:solidFill>
                          <a:effectLst/>
                          <a:latin typeface="+mn-lt"/>
                          <a:ea typeface="Times New Roman" panose="02020603050405020304" pitchFamily="18" charset="0"/>
                          <a:cs typeface="Times New Roman" panose="02020603050405020304" pitchFamily="18" charset="0"/>
                        </a:rPr>
                        <a:t>Community Broadcast Radio</a:t>
                      </a:r>
                      <a:endParaRPr lang="en-ZA" sz="900">
                        <a:effectLst/>
                        <a:latin typeface="+mn-lt"/>
                        <a:ea typeface="Calibri" panose="020F0502020204030204" pitchFamily="34" charset="0"/>
                        <a:cs typeface="Times New Roman" panose="02020603050405020304" pitchFamily="18" charset="0"/>
                      </a:endParaRP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ZA" sz="900">
                          <a:effectLst/>
                          <a:latin typeface="+mn-lt"/>
                          <a:ea typeface="Calibri" panose="020F0502020204030204" pitchFamily="34" charset="0"/>
                          <a:cs typeface="Times New Roman" panose="02020603050405020304" pitchFamily="18" charset="0"/>
                        </a:rPr>
                        <a:t>Heartbeat</a:t>
                      </a:r>
                    </a:p>
                  </a:txBody>
                  <a:tcPr marL="29776" marR="297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ctr">
                        <a:lnSpc>
                          <a:spcPct val="106000"/>
                        </a:lnSpc>
                        <a:spcAft>
                          <a:spcPts val="1000"/>
                        </a:spcAft>
                      </a:pPr>
                      <a:r>
                        <a:rPr lang="en-US" sz="900" dirty="0">
                          <a:solidFill>
                            <a:srgbClr val="000000"/>
                          </a:solidFill>
                          <a:effectLst/>
                          <a:latin typeface="+mn-lt"/>
                          <a:ea typeface="Times New Roman" panose="02020603050405020304" pitchFamily="18" charset="0"/>
                          <a:cs typeface="Times New Roman" panose="02020603050405020304" pitchFamily="18" charset="0"/>
                        </a:rPr>
                        <a:t>R2 474 868.90</a:t>
                      </a:r>
                      <a:endParaRPr lang="en-ZA" sz="900" dirty="0">
                        <a:effectLst/>
                        <a:latin typeface="+mn-lt"/>
                        <a:ea typeface="Calibri" panose="020F0502020204030204" pitchFamily="34" charset="0"/>
                        <a:cs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319958"/>
                  </a:ext>
                </a:extLst>
              </a:tr>
            </a:tbl>
          </a:graphicData>
        </a:graphic>
      </p:graphicFrame>
    </p:spTree>
    <p:extLst>
      <p:ext uri="{BB962C8B-B14F-4D97-AF65-F5344CB8AC3E}">
        <p14:creationId xmlns:p14="http://schemas.microsoft.com/office/powerpoint/2010/main" val="18320598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a:extLst>
              <a:ext uri="{FF2B5EF4-FFF2-40B4-BE49-F238E27FC236}">
                <a16:creationId xmlns:a16="http://schemas.microsoft.com/office/drawing/2014/main" id="{A5DCB978-AE41-2548-AEB7-E8C8CB2B0B8D}"/>
              </a:ext>
            </a:extLst>
          </p:cNvPr>
          <p:cNvSpPr txBox="1"/>
          <p:nvPr/>
        </p:nvSpPr>
        <p:spPr>
          <a:xfrm>
            <a:off x="2753466" y="755944"/>
            <a:ext cx="363708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THE SOURCES OF FUNDING</a:t>
            </a:r>
          </a:p>
        </p:txBody>
      </p:sp>
      <p:sp>
        <p:nvSpPr>
          <p:cNvPr id="39" name="TextBox 38">
            <a:extLst>
              <a:ext uri="{FF2B5EF4-FFF2-40B4-BE49-F238E27FC236}">
                <a16:creationId xmlns:a16="http://schemas.microsoft.com/office/drawing/2014/main" id="{8D635584-5233-DB47-AA4D-FEF858AFA012}"/>
              </a:ext>
            </a:extLst>
          </p:cNvPr>
          <p:cNvSpPr txBox="1"/>
          <p:nvPr/>
        </p:nvSpPr>
        <p:spPr>
          <a:xfrm>
            <a:off x="1974272" y="1209067"/>
            <a:ext cx="519546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13" normalizeH="0" baseline="0" noProof="0" dirty="0">
                <a:ln>
                  <a:noFill/>
                </a:ln>
                <a:solidFill>
                  <a:srgbClr val="1F497D"/>
                </a:solidFill>
                <a:effectLst/>
                <a:uLnTx/>
                <a:uFillTx/>
                <a:latin typeface="Poppins Light" pitchFamily="2" charset="77"/>
                <a:ea typeface="+mn-ea"/>
                <a:cs typeface="Poppins Light" pitchFamily="2" charset="77"/>
              </a:rPr>
              <a:t>PROVISION UNDER SECTION 15 OF THE MDDA ACT (2002)</a:t>
            </a:r>
          </a:p>
        </p:txBody>
      </p:sp>
      <p:sp>
        <p:nvSpPr>
          <p:cNvPr id="44400" name="Shape 44400"/>
          <p:cNvSpPr/>
          <p:nvPr/>
        </p:nvSpPr>
        <p:spPr>
          <a:xfrm>
            <a:off x="1149110" y="2396949"/>
            <a:ext cx="285682" cy="2308779"/>
          </a:xfrm>
          <a:custGeom>
            <a:avLst/>
            <a:gdLst/>
            <a:ahLst/>
            <a:cxnLst>
              <a:cxn ang="0">
                <a:pos x="wd2" y="hd2"/>
              </a:cxn>
              <a:cxn ang="5400000">
                <a:pos x="wd2" y="hd2"/>
              </a:cxn>
              <a:cxn ang="10800000">
                <a:pos x="wd2" y="hd2"/>
              </a:cxn>
              <a:cxn ang="16200000">
                <a:pos x="wd2" y="hd2"/>
              </a:cxn>
            </a:cxnLst>
            <a:rect l="0" t="0" r="r" b="b"/>
            <a:pathLst>
              <a:path w="21600" h="21600" extrusionOk="0">
                <a:moveTo>
                  <a:pt x="17197" y="0"/>
                </a:moveTo>
                <a:lnTo>
                  <a:pt x="0" y="0"/>
                </a:lnTo>
                <a:lnTo>
                  <a:pt x="0" y="2160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01" name="Shape 44401"/>
          <p:cNvSpPr/>
          <p:nvPr/>
        </p:nvSpPr>
        <p:spPr>
          <a:xfrm>
            <a:off x="1155696" y="3260019"/>
            <a:ext cx="2295280" cy="1660064"/>
          </a:xfrm>
          <a:custGeom>
            <a:avLst/>
            <a:gdLst/>
            <a:ahLst/>
            <a:cxnLst>
              <a:cxn ang="0">
                <a:pos x="wd2" y="hd2"/>
              </a:cxn>
              <a:cxn ang="5400000">
                <a:pos x="wd2" y="hd2"/>
              </a:cxn>
              <a:cxn ang="10800000">
                <a:pos x="wd2" y="hd2"/>
              </a:cxn>
              <a:cxn ang="16200000">
                <a:pos x="wd2" y="hd2"/>
              </a:cxn>
            </a:cxnLst>
            <a:rect l="0" t="0" r="r" b="b"/>
            <a:pathLst>
              <a:path w="21600" h="21600" extrusionOk="0">
                <a:moveTo>
                  <a:pt x="1631" y="0"/>
                </a:moveTo>
                <a:lnTo>
                  <a:pt x="0" y="0"/>
                </a:lnTo>
                <a:lnTo>
                  <a:pt x="0" y="18857"/>
                </a:lnTo>
                <a:lnTo>
                  <a:pt x="21600" y="19075"/>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02" name="Shape 44402"/>
          <p:cNvSpPr/>
          <p:nvPr/>
        </p:nvSpPr>
        <p:spPr>
          <a:xfrm>
            <a:off x="1155697" y="4658939"/>
            <a:ext cx="601776" cy="1596792"/>
          </a:xfrm>
          <a:custGeom>
            <a:avLst/>
            <a:gdLst/>
            <a:ahLst/>
            <a:cxnLst>
              <a:cxn ang="0">
                <a:pos x="wd2" y="hd2"/>
              </a:cxn>
              <a:cxn ang="5400000">
                <a:pos x="wd2" y="hd2"/>
              </a:cxn>
              <a:cxn ang="10800000">
                <a:pos x="wd2" y="hd2"/>
              </a:cxn>
              <a:cxn ang="16200000">
                <a:pos x="wd2" y="hd2"/>
              </a:cxn>
            </a:cxnLst>
            <a:rect l="0" t="0" r="r" b="b"/>
            <a:pathLst>
              <a:path w="21600" h="21600" extrusionOk="0">
                <a:moveTo>
                  <a:pt x="993" y="0"/>
                </a:moveTo>
                <a:lnTo>
                  <a:pt x="14" y="0"/>
                </a:lnTo>
                <a:lnTo>
                  <a:pt x="0" y="16550"/>
                </a:lnTo>
                <a:lnTo>
                  <a:pt x="21600" y="17130"/>
                </a:lnTo>
                <a:lnTo>
                  <a:pt x="21600" y="2160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08" name="Shape 44408"/>
          <p:cNvSpPr/>
          <p:nvPr/>
        </p:nvSpPr>
        <p:spPr>
          <a:xfrm>
            <a:off x="1372552" y="2062967"/>
            <a:ext cx="1760597" cy="531124"/>
          </a:xfrm>
          <a:prstGeom prst="rect">
            <a:avLst/>
          </a:prstGeom>
          <a:solidFill>
            <a:schemeClr val="accent3"/>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09" name="Shape 44409"/>
          <p:cNvSpPr/>
          <p:nvPr/>
        </p:nvSpPr>
        <p:spPr>
          <a:xfrm rot="10800000">
            <a:off x="2862729" y="2436067"/>
            <a:ext cx="270420" cy="15802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3">
              <a:lumMod val="50000"/>
            </a:schemeClr>
          </a:solidFill>
          <a:ln w="12700" cap="flat">
            <a:noFill/>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11" name="Shape 44411"/>
          <p:cNvSpPr/>
          <p:nvPr/>
        </p:nvSpPr>
        <p:spPr>
          <a:xfrm>
            <a:off x="2854787" y="1894715"/>
            <a:ext cx="4253252" cy="531124"/>
          </a:xfrm>
          <a:prstGeom prst="rect">
            <a:avLst/>
          </a:prstGeom>
          <a:solidFill>
            <a:schemeClr val="accent3"/>
          </a:solidFill>
          <a:ln w="12700" cap="flat">
            <a:noFill/>
            <a:miter lim="400000"/>
          </a:ln>
          <a:effectLst/>
        </p:spPr>
        <p:txBody>
          <a:bodyPr wrap="square" lIns="20097" tIns="20097" rIns="20097" bIns="20097"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kumimoji="0" lang="en-ZA" sz="1583"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Lato Light" panose="020F0502020204030203" pitchFamily="34" charset="0"/>
                <a:ea typeface="Lato Light" panose="020F0502020204030203" pitchFamily="34" charset="0"/>
                <a:cs typeface="Lato Light" panose="020F0502020204030203" pitchFamily="34" charset="0"/>
                <a:sym typeface="Gill Sans"/>
              </a:rPr>
              <a:t>          </a:t>
            </a:r>
            <a:r>
              <a:rPr kumimoji="0" lang="en-ZA" sz="14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Lato Light" panose="020F0502020204030203" pitchFamily="34" charset="0"/>
                <a:cs typeface="Lato Light" panose="020F0502020204030203" pitchFamily="34" charset="0"/>
                <a:sym typeface="Gill Sans"/>
              </a:rPr>
              <a:t>Broadcast Funders (USAF Levies)</a:t>
            </a:r>
            <a:endParaRPr kumimoji="0" sz="1583"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Lato Light" panose="020F0502020204030203" pitchFamily="34" charset="0"/>
              <a:cs typeface="Lato Light" panose="020F0502020204030203" pitchFamily="34" charset="0"/>
              <a:sym typeface="Gill Sans"/>
            </a:endParaRPr>
          </a:p>
        </p:txBody>
      </p:sp>
      <p:sp>
        <p:nvSpPr>
          <p:cNvPr id="44413" name="Shape 44413"/>
          <p:cNvSpPr/>
          <p:nvPr/>
        </p:nvSpPr>
        <p:spPr>
          <a:xfrm>
            <a:off x="1335640" y="2972619"/>
            <a:ext cx="1797509" cy="531124"/>
          </a:xfrm>
          <a:prstGeom prst="rect">
            <a:avLst/>
          </a:prstGeom>
          <a:solidFill>
            <a:schemeClr val="accent6">
              <a:lumMod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14" name="Shape 44414"/>
          <p:cNvSpPr/>
          <p:nvPr/>
        </p:nvSpPr>
        <p:spPr>
          <a:xfrm rot="10800000">
            <a:off x="2862729" y="3345719"/>
            <a:ext cx="270420" cy="1580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6">
              <a:lumMod val="50000"/>
            </a:schemeClr>
          </a:solidFill>
          <a:ln w="12700" cap="flat">
            <a:noFill/>
            <a:miter lim="400000"/>
          </a:ln>
          <a:effectLst/>
        </p:spPr>
        <p:txBody>
          <a:bodyPr wrap="square" lIns="20097" tIns="20097" rIns="20097" bIns="20097"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16" name="Shape 44416"/>
          <p:cNvSpPr/>
          <p:nvPr/>
        </p:nvSpPr>
        <p:spPr>
          <a:xfrm>
            <a:off x="2862728" y="2814595"/>
            <a:ext cx="2581021" cy="531124"/>
          </a:xfrm>
          <a:prstGeom prst="rect">
            <a:avLst/>
          </a:prstGeom>
          <a:solidFill>
            <a:schemeClr val="accent6">
              <a:lumMod val="75000"/>
            </a:schemeClr>
          </a:solidFill>
          <a:ln w="12700" cap="flat">
            <a:noFill/>
            <a:miter lim="400000"/>
          </a:ln>
          <a:effectLst/>
        </p:spPr>
        <p:txBody>
          <a:bodyPr wrap="square" lIns="20097" tIns="20097" rIns="20097" bIns="20097"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r>
              <a:rPr kumimoji="0" lang="en-ZA" sz="14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Lato Light" panose="020F0502020204030203" pitchFamily="34" charset="0"/>
                <a:cs typeface="Lato Light" panose="020F0502020204030203" pitchFamily="34" charset="0"/>
                <a:sym typeface="Gill Sans"/>
              </a:rPr>
              <a:t>          </a:t>
            </a:r>
            <a:r>
              <a:rPr kumimoji="0" lang="en-ZA" sz="14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Lato Light" panose="020F0502020204030203" pitchFamily="34" charset="0"/>
                <a:cs typeface="Lato Light" panose="020F0502020204030203" pitchFamily="34" charset="0"/>
                <a:sym typeface="Gill Sans"/>
              </a:rPr>
              <a:t>Government Grant</a:t>
            </a:r>
            <a:endParaRPr kumimoji="0" sz="1400" b="1"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a:ea typeface="Lato Light" panose="020F0502020204030203" pitchFamily="34" charset="0"/>
              <a:cs typeface="Lato Light" panose="020F0502020204030203" pitchFamily="34" charset="0"/>
              <a:sym typeface="Gill Sans"/>
            </a:endParaRPr>
          </a:p>
        </p:txBody>
      </p:sp>
      <p:sp>
        <p:nvSpPr>
          <p:cNvPr id="44418" name="Shape 44418"/>
          <p:cNvSpPr/>
          <p:nvPr/>
        </p:nvSpPr>
        <p:spPr>
          <a:xfrm>
            <a:off x="1372552" y="3860956"/>
            <a:ext cx="1760597" cy="531125"/>
          </a:xfrm>
          <a:prstGeom prst="rect">
            <a:avLst/>
          </a:prstGeom>
          <a:solidFill>
            <a:schemeClr val="tx2">
              <a:lumMod val="60000"/>
              <a:lumOff val="4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19" name="Shape 44419"/>
          <p:cNvSpPr/>
          <p:nvPr/>
        </p:nvSpPr>
        <p:spPr>
          <a:xfrm rot="10800000">
            <a:off x="2862729" y="4234056"/>
            <a:ext cx="270420" cy="1580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tx2">
              <a:lumMod val="75000"/>
            </a:schemeClr>
          </a:solidFill>
          <a:ln w="12700" cap="flat">
            <a:noFill/>
            <a:miter lim="400000"/>
          </a:ln>
          <a:effectLst/>
        </p:spPr>
        <p:txBody>
          <a:bodyPr wrap="square" lIns="20097" tIns="20097" rIns="20097" bIns="20097"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4421" name="Shape 44421"/>
          <p:cNvSpPr/>
          <p:nvPr/>
        </p:nvSpPr>
        <p:spPr>
          <a:xfrm>
            <a:off x="2862729" y="3702932"/>
            <a:ext cx="1698356" cy="531124"/>
          </a:xfrm>
          <a:prstGeom prst="rect">
            <a:avLst/>
          </a:prstGeom>
          <a:solidFill>
            <a:schemeClr val="tx2">
              <a:lumMod val="60000"/>
              <a:lumOff val="40000"/>
            </a:schemeClr>
          </a:solidFill>
          <a:ln w="12700" cap="flat">
            <a:noFill/>
            <a:miter lim="400000"/>
          </a:ln>
          <a:effectLst/>
        </p:spPr>
        <p:txBody>
          <a:bodyPr wrap="square" lIns="20097" tIns="20097" rIns="20097" bIns="20097"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500"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rPr>
              <a:t>    </a:t>
            </a:r>
            <a:r>
              <a:rPr kumimoji="0" lang="en-ZA" sz="1400" b="1" i="0" u="none" strike="noStrike" kern="1200" cap="none" spc="0" normalizeH="0" baseline="0" noProof="0" dirty="0">
                <a:ln>
                  <a:noFill/>
                </a:ln>
                <a:solidFill>
                  <a:prstClr val="white"/>
                </a:solidFill>
                <a:effectLst/>
                <a:uLnTx/>
                <a:uFillTx/>
                <a:latin typeface="Calibri"/>
                <a:ea typeface="+mn-ea"/>
                <a:cs typeface="+mn-cs"/>
              </a:rPr>
              <a:t>Interest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white"/>
                </a:solidFill>
                <a:effectLst/>
                <a:uLnTx/>
                <a:uFillTx/>
                <a:latin typeface="Calibri"/>
                <a:ea typeface="+mn-ea"/>
                <a:cs typeface="+mn-cs"/>
              </a:rPr>
              <a:t>      Investment</a:t>
            </a:r>
            <a:endParaRPr kumimoji="0" sz="1400" b="1"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extBox 2">
            <a:extLst>
              <a:ext uri="{FF2B5EF4-FFF2-40B4-BE49-F238E27FC236}">
                <a16:creationId xmlns:a16="http://schemas.microsoft.com/office/drawing/2014/main" id="{56CF8D41-547C-7942-B20B-C448F9FDE208}"/>
              </a:ext>
            </a:extLst>
          </p:cNvPr>
          <p:cNvSpPr txBox="1"/>
          <p:nvPr/>
        </p:nvSpPr>
        <p:spPr>
          <a:xfrm>
            <a:off x="7267086" y="1951150"/>
            <a:ext cx="686406" cy="4387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58%</a:t>
            </a:r>
          </a:p>
        </p:txBody>
      </p:sp>
      <p:sp>
        <p:nvSpPr>
          <p:cNvPr id="42" name="TextBox 41">
            <a:extLst>
              <a:ext uri="{FF2B5EF4-FFF2-40B4-BE49-F238E27FC236}">
                <a16:creationId xmlns:a16="http://schemas.microsoft.com/office/drawing/2014/main" id="{4CD036EF-66B7-3C44-B0F9-841EC0A86160}"/>
              </a:ext>
            </a:extLst>
          </p:cNvPr>
          <p:cNvSpPr txBox="1"/>
          <p:nvPr/>
        </p:nvSpPr>
        <p:spPr>
          <a:xfrm>
            <a:off x="5546411" y="2860802"/>
            <a:ext cx="686406" cy="4387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38%</a:t>
            </a:r>
          </a:p>
        </p:txBody>
      </p:sp>
      <p:sp>
        <p:nvSpPr>
          <p:cNvPr id="43" name="TextBox 42">
            <a:extLst>
              <a:ext uri="{FF2B5EF4-FFF2-40B4-BE49-F238E27FC236}">
                <a16:creationId xmlns:a16="http://schemas.microsoft.com/office/drawing/2014/main" id="{835064C0-521F-6942-BBCA-68D0A2382557}"/>
              </a:ext>
            </a:extLst>
          </p:cNvPr>
          <p:cNvSpPr txBox="1"/>
          <p:nvPr/>
        </p:nvSpPr>
        <p:spPr>
          <a:xfrm>
            <a:off x="4632949" y="3702932"/>
            <a:ext cx="540533" cy="4387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4%</a:t>
            </a:r>
          </a:p>
        </p:txBody>
      </p:sp>
      <p:sp>
        <p:nvSpPr>
          <p:cNvPr id="9" name="TextBox 8">
            <a:extLst>
              <a:ext uri="{FF2B5EF4-FFF2-40B4-BE49-F238E27FC236}">
                <a16:creationId xmlns:a16="http://schemas.microsoft.com/office/drawing/2014/main" id="{3814BA3A-2F66-476C-8D15-0E1B6B964CCA}"/>
              </a:ext>
            </a:extLst>
          </p:cNvPr>
          <p:cNvSpPr txBox="1"/>
          <p:nvPr/>
        </p:nvSpPr>
        <p:spPr>
          <a:xfrm>
            <a:off x="3695217" y="4658939"/>
            <a:ext cx="540533" cy="4387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0%</a:t>
            </a:r>
          </a:p>
        </p:txBody>
      </p:sp>
      <p:sp>
        <p:nvSpPr>
          <p:cNvPr id="10" name="Shape 44418">
            <a:extLst>
              <a:ext uri="{FF2B5EF4-FFF2-40B4-BE49-F238E27FC236}">
                <a16:creationId xmlns:a16="http://schemas.microsoft.com/office/drawing/2014/main" id="{3193CC40-729A-464A-B9D3-82596EEA4BA4}"/>
              </a:ext>
            </a:extLst>
          </p:cNvPr>
          <p:cNvSpPr/>
          <p:nvPr/>
        </p:nvSpPr>
        <p:spPr>
          <a:xfrm>
            <a:off x="1361389" y="4873294"/>
            <a:ext cx="842753" cy="531125"/>
          </a:xfrm>
          <a:prstGeom prst="rect">
            <a:avLst/>
          </a:prstGeom>
          <a:solidFill>
            <a:srgbClr val="FF0000"/>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Shape 44421">
            <a:extLst>
              <a:ext uri="{FF2B5EF4-FFF2-40B4-BE49-F238E27FC236}">
                <a16:creationId xmlns:a16="http://schemas.microsoft.com/office/drawing/2014/main" id="{27BBBEBD-8AF3-4E86-8748-591BB80BD01A}"/>
              </a:ext>
            </a:extLst>
          </p:cNvPr>
          <p:cNvSpPr/>
          <p:nvPr/>
        </p:nvSpPr>
        <p:spPr>
          <a:xfrm>
            <a:off x="2068932" y="5625527"/>
            <a:ext cx="1382044" cy="531124"/>
          </a:xfrm>
          <a:prstGeom prst="rect">
            <a:avLst/>
          </a:prstGeom>
          <a:solidFill>
            <a:srgbClr val="FF0000"/>
          </a:solidFill>
          <a:ln w="12700" cap="flat">
            <a:noFill/>
            <a:miter lim="400000"/>
          </a:ln>
          <a:effectLst/>
        </p:spPr>
        <p:txBody>
          <a:bodyPr wrap="square" lIns="20097" tIns="20097" rIns="20097" bIns="20097"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white"/>
                </a:solidFill>
                <a:effectLst/>
                <a:uLnTx/>
                <a:uFillTx/>
                <a:latin typeface="Calibri"/>
                <a:ea typeface="+mn-ea"/>
                <a:cs typeface="+mn-cs"/>
              </a:rPr>
              <a:t>Foreign Donors</a:t>
            </a:r>
          </a:p>
        </p:txBody>
      </p:sp>
      <p:sp>
        <p:nvSpPr>
          <p:cNvPr id="13" name="Shape 44419">
            <a:extLst>
              <a:ext uri="{FF2B5EF4-FFF2-40B4-BE49-F238E27FC236}">
                <a16:creationId xmlns:a16="http://schemas.microsoft.com/office/drawing/2014/main" id="{0B92D249-48D0-453B-BAA3-CAB74320ADAC}"/>
              </a:ext>
            </a:extLst>
          </p:cNvPr>
          <p:cNvSpPr/>
          <p:nvPr/>
        </p:nvSpPr>
        <p:spPr>
          <a:xfrm rot="10800000">
            <a:off x="1933722" y="5232722"/>
            <a:ext cx="270420" cy="1580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 name="Shape 44421">
            <a:extLst>
              <a:ext uri="{FF2B5EF4-FFF2-40B4-BE49-F238E27FC236}">
                <a16:creationId xmlns:a16="http://schemas.microsoft.com/office/drawing/2014/main" id="{2C7E6A70-2798-4B43-84D1-79EFD6D12C9C}"/>
              </a:ext>
            </a:extLst>
          </p:cNvPr>
          <p:cNvSpPr/>
          <p:nvPr/>
        </p:nvSpPr>
        <p:spPr>
          <a:xfrm>
            <a:off x="2185602" y="4718287"/>
            <a:ext cx="1242205" cy="531124"/>
          </a:xfrm>
          <a:prstGeom prst="rect">
            <a:avLst/>
          </a:prstGeom>
          <a:solidFill>
            <a:srgbClr val="FF0000"/>
          </a:solidFill>
          <a:ln w="12700" cap="flat">
            <a:noFill/>
            <a:miter lim="400000"/>
          </a:ln>
          <a:effectLst/>
        </p:spPr>
        <p:txBody>
          <a:bodyPr wrap="square" lIns="20097" tIns="20097" rIns="20097" bIns="20097" num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dirty="0">
                <a:ln>
                  <a:noFill/>
                </a:ln>
                <a:solidFill>
                  <a:prstClr val="white"/>
                </a:solidFill>
                <a:effectLst/>
                <a:uLnTx/>
                <a:uFillTx/>
                <a:latin typeface="Calibri"/>
                <a:ea typeface="+mn-ea"/>
                <a:cs typeface="Arial" panose="020B0604020202020204" pitchFamily="34" charset="0"/>
              </a:rPr>
              <a:t>Money  lawfully  accruing  from  any  other  source. </a:t>
            </a:r>
            <a:endParaRPr kumimoji="0" sz="1100" b="1" i="0" u="none" strike="noStrike" kern="1200" cap="none" spc="0" normalizeH="0" baseline="0" noProof="0" dirty="0">
              <a:ln>
                <a:noFill/>
              </a:ln>
              <a:solidFill>
                <a:prstClr val="white"/>
              </a:solidFill>
              <a:effectLst/>
              <a:uLnTx/>
              <a:uFillTx/>
              <a:latin typeface="Calibri"/>
              <a:ea typeface="+mn-ea"/>
              <a:cs typeface="+mn-cs"/>
            </a:endParaRPr>
          </a:p>
        </p:txBody>
      </p:sp>
      <p:sp>
        <p:nvSpPr>
          <p:cNvPr id="4" name="Shape 44418">
            <a:extLst>
              <a:ext uri="{FF2B5EF4-FFF2-40B4-BE49-F238E27FC236}">
                <a16:creationId xmlns:a16="http://schemas.microsoft.com/office/drawing/2014/main" id="{BF2B67F9-A4E4-46AA-8C18-D0D3D5ABF34F}"/>
              </a:ext>
            </a:extLst>
          </p:cNvPr>
          <p:cNvSpPr/>
          <p:nvPr/>
        </p:nvSpPr>
        <p:spPr>
          <a:xfrm>
            <a:off x="1287986" y="5775586"/>
            <a:ext cx="842753" cy="531125"/>
          </a:xfrm>
          <a:prstGeom prst="rect">
            <a:avLst/>
          </a:prstGeom>
          <a:solidFill>
            <a:srgbClr val="FF0000"/>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 name="Shape 44419">
            <a:extLst>
              <a:ext uri="{FF2B5EF4-FFF2-40B4-BE49-F238E27FC236}">
                <a16:creationId xmlns:a16="http://schemas.microsoft.com/office/drawing/2014/main" id="{E868DB39-2358-4FF7-95D3-2BE4E28A4E1D}"/>
              </a:ext>
            </a:extLst>
          </p:cNvPr>
          <p:cNvSpPr/>
          <p:nvPr/>
        </p:nvSpPr>
        <p:spPr>
          <a:xfrm rot="10800000">
            <a:off x="1860319" y="6156651"/>
            <a:ext cx="270420" cy="1580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chemeClr val="accent2">
              <a:lumMod val="50000"/>
            </a:schemeClr>
          </a:solidFill>
          <a:ln w="12700" cap="flat">
            <a:noFill/>
            <a:miter lim="400000"/>
          </a:ln>
          <a:effectLst/>
        </p:spPr>
        <p:txBody>
          <a:bodyPr wrap="square" lIns="20097" tIns="20097" rIns="20097" bIns="20097"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7" name="TextBox 36">
            <a:extLst>
              <a:ext uri="{FF2B5EF4-FFF2-40B4-BE49-F238E27FC236}">
                <a16:creationId xmlns:a16="http://schemas.microsoft.com/office/drawing/2014/main" id="{CFE35711-C537-48CF-AA36-7FCB36DACFDC}"/>
              </a:ext>
            </a:extLst>
          </p:cNvPr>
          <p:cNvSpPr txBox="1"/>
          <p:nvPr/>
        </p:nvSpPr>
        <p:spPr>
          <a:xfrm>
            <a:off x="3711907" y="5662067"/>
            <a:ext cx="540533" cy="4387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0%</a:t>
            </a:r>
          </a:p>
        </p:txBody>
      </p:sp>
    </p:spTree>
    <p:extLst>
      <p:ext uri="{BB962C8B-B14F-4D97-AF65-F5344CB8AC3E}">
        <p14:creationId xmlns:p14="http://schemas.microsoft.com/office/powerpoint/2010/main" val="3095619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C1EFA01-8523-FF01-3FBD-731A7279637A}"/>
              </a:ext>
            </a:extLst>
          </p:cNvPr>
          <p:cNvSpPr txBox="1"/>
          <p:nvPr/>
        </p:nvSpPr>
        <p:spPr>
          <a:xfrm>
            <a:off x="2915816" y="764704"/>
            <a:ext cx="4572000" cy="489749"/>
          </a:xfrm>
          <a:prstGeom prst="rect">
            <a:avLst/>
          </a:prstGeom>
          <a:noFill/>
        </p:spPr>
        <p:txBody>
          <a:bodyPr wrap="square">
            <a:spAutoFit/>
          </a:bodyPr>
          <a:lstStyle/>
          <a:p>
            <a:pPr>
              <a:lnSpc>
                <a:spcPct val="115000"/>
              </a:lnSpc>
              <a:spcAft>
                <a:spcPts val="1000"/>
              </a:spcAft>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Funding of the Agency</a:t>
            </a:r>
            <a:endParaRPr lang="en-ZA" sz="2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e 7">
            <a:extLst>
              <a:ext uri="{FF2B5EF4-FFF2-40B4-BE49-F238E27FC236}">
                <a16:creationId xmlns:a16="http://schemas.microsoft.com/office/drawing/2014/main" id="{7DB8E31F-0BE1-8F5A-8658-BA713828B69B}"/>
              </a:ext>
            </a:extLst>
          </p:cNvPr>
          <p:cNvGraphicFramePr>
            <a:graphicFrameLocks noGrp="1"/>
          </p:cNvGraphicFramePr>
          <p:nvPr>
            <p:extLst>
              <p:ext uri="{D42A27DB-BD31-4B8C-83A1-F6EECF244321}">
                <p14:modId xmlns:p14="http://schemas.microsoft.com/office/powerpoint/2010/main" val="1767703675"/>
              </p:ext>
            </p:extLst>
          </p:nvPr>
        </p:nvGraphicFramePr>
        <p:xfrm>
          <a:off x="179513" y="1484784"/>
          <a:ext cx="8784973" cy="3227119"/>
        </p:xfrm>
        <a:graphic>
          <a:graphicData uri="http://schemas.openxmlformats.org/drawingml/2006/table">
            <a:tbl>
              <a:tblPr firstRow="1" firstCol="1" bandRow="1"/>
              <a:tblGrid>
                <a:gridCol w="1900095">
                  <a:extLst>
                    <a:ext uri="{9D8B030D-6E8A-4147-A177-3AD203B41FA5}">
                      <a16:colId xmlns:a16="http://schemas.microsoft.com/office/drawing/2014/main" val="2173836480"/>
                    </a:ext>
                  </a:extLst>
                </a:gridCol>
                <a:gridCol w="1315530">
                  <a:extLst>
                    <a:ext uri="{9D8B030D-6E8A-4147-A177-3AD203B41FA5}">
                      <a16:colId xmlns:a16="http://schemas.microsoft.com/office/drawing/2014/main" val="610986100"/>
                    </a:ext>
                  </a:extLst>
                </a:gridCol>
                <a:gridCol w="783544">
                  <a:extLst>
                    <a:ext uri="{9D8B030D-6E8A-4147-A177-3AD203B41FA5}">
                      <a16:colId xmlns:a16="http://schemas.microsoft.com/office/drawing/2014/main" val="200518246"/>
                    </a:ext>
                  </a:extLst>
                </a:gridCol>
                <a:gridCol w="783544">
                  <a:extLst>
                    <a:ext uri="{9D8B030D-6E8A-4147-A177-3AD203B41FA5}">
                      <a16:colId xmlns:a16="http://schemas.microsoft.com/office/drawing/2014/main" val="3859248373"/>
                    </a:ext>
                  </a:extLst>
                </a:gridCol>
                <a:gridCol w="783544">
                  <a:extLst>
                    <a:ext uri="{9D8B030D-6E8A-4147-A177-3AD203B41FA5}">
                      <a16:colId xmlns:a16="http://schemas.microsoft.com/office/drawing/2014/main" val="3187137980"/>
                    </a:ext>
                  </a:extLst>
                </a:gridCol>
                <a:gridCol w="783544">
                  <a:extLst>
                    <a:ext uri="{9D8B030D-6E8A-4147-A177-3AD203B41FA5}">
                      <a16:colId xmlns:a16="http://schemas.microsoft.com/office/drawing/2014/main" val="1279007853"/>
                    </a:ext>
                  </a:extLst>
                </a:gridCol>
                <a:gridCol w="1113457">
                  <a:extLst>
                    <a:ext uri="{9D8B030D-6E8A-4147-A177-3AD203B41FA5}">
                      <a16:colId xmlns:a16="http://schemas.microsoft.com/office/drawing/2014/main" val="3882591884"/>
                    </a:ext>
                  </a:extLst>
                </a:gridCol>
                <a:gridCol w="1321715">
                  <a:extLst>
                    <a:ext uri="{9D8B030D-6E8A-4147-A177-3AD203B41FA5}">
                      <a16:colId xmlns:a16="http://schemas.microsoft.com/office/drawing/2014/main" val="3244418092"/>
                    </a:ext>
                  </a:extLst>
                </a:gridCol>
              </a:tblGrid>
              <a:tr h="1226885">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Description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2015/2016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2016/2017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2017/2018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2018/2019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2019/2020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2020/2021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2021/2022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3440097003"/>
                  </a:ext>
                </a:extLst>
              </a:tr>
              <a:tr h="634831">
                <a:tc>
                  <a:txBody>
                    <a:bodyPr/>
                    <a:lstStyle/>
                    <a:p>
                      <a:pPr algn="just">
                        <a:lnSpc>
                          <a:spcPct val="115000"/>
                        </a:lnSpc>
                        <a:spcAft>
                          <a:spcPts val="1000"/>
                        </a:spcAft>
                      </a:pP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 budget from </a:t>
                      </a:r>
                      <a:r>
                        <a:rPr lang="en-GB" sz="9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DoC</a:t>
                      </a:r>
                      <a:r>
                        <a:rPr lang="en-GB" sz="9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/GCIS and other grants</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22 615 000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23 814 000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30 005 000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30 669 000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31 795 000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32 279 000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ZA" sz="1100" dirty="0">
                          <a:effectLst/>
                          <a:latin typeface="Calibri" panose="020F0502020204030204" pitchFamily="34" charset="0"/>
                          <a:ea typeface="Calibri" panose="020F0502020204030204" pitchFamily="34" charset="0"/>
                          <a:cs typeface="Times New Roman" panose="02020603050405020304" pitchFamily="18" charset="0"/>
                        </a:rPr>
                        <a:t>36 175 260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extLst>
                  <a:ext uri="{0D108BD9-81ED-4DB2-BD59-A6C34878D82A}">
                    <a16:rowId xmlns:a16="http://schemas.microsoft.com/office/drawing/2014/main" val="1566434828"/>
                  </a:ext>
                </a:extLst>
              </a:tr>
              <a:tr h="730572">
                <a:tc>
                  <a:txBody>
                    <a:bodyPr/>
                    <a:lstStyle/>
                    <a:p>
                      <a:pPr algn="just">
                        <a:lnSpc>
                          <a:spcPct val="115000"/>
                        </a:lnSpc>
                        <a:spcAft>
                          <a:spcPts val="1000"/>
                        </a:spcAft>
                      </a:pPr>
                      <a:r>
                        <a:rPr lang="en-GB"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Broadcast Income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34 387 098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43 661 000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48 256 912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51 743 849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56 313 833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60 915 177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tc>
                  <a:txBody>
                    <a:bodyPr/>
                    <a:lstStyle/>
                    <a:p>
                      <a:pPr algn="just">
                        <a:lnSpc>
                          <a:spcPct val="115000"/>
                        </a:lnSpc>
                        <a:spcAft>
                          <a:spcPts val="1000"/>
                        </a:spcAft>
                      </a:pPr>
                      <a:r>
                        <a:rPr lang="en-GB" sz="900" b="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64 641 479</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4D0"/>
                    </a:solidFill>
                  </a:tcPr>
                </a:tc>
                <a:extLst>
                  <a:ext uri="{0D108BD9-81ED-4DB2-BD59-A6C34878D82A}">
                    <a16:rowId xmlns:a16="http://schemas.microsoft.com/office/drawing/2014/main" val="229686542"/>
                  </a:ext>
                </a:extLst>
              </a:tr>
              <a:tr h="634831">
                <a:tc>
                  <a:txBody>
                    <a:bodyPr/>
                    <a:lstStyle/>
                    <a:p>
                      <a:pPr algn="just">
                        <a:lnSpc>
                          <a:spcPct val="115000"/>
                        </a:lnSpc>
                        <a:spcAft>
                          <a:spcPts val="1000"/>
                        </a:spcAft>
                      </a:pPr>
                      <a:r>
                        <a:rPr lang="en-GB" sz="9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TOTAL</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57 002 098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67 475 000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78 261 912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82 412 849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88 108 833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GB" sz="900" b="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93 194 177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tc>
                  <a:txBody>
                    <a:bodyPr/>
                    <a:lstStyle/>
                    <a:p>
                      <a:pPr algn="just">
                        <a:lnSpc>
                          <a:spcPct val="115000"/>
                        </a:lnSpc>
                        <a:spcAft>
                          <a:spcPts val="1000"/>
                        </a:spcAft>
                      </a:pPr>
                      <a:r>
                        <a:rPr lang="en-ZA" sz="1100" b="1" dirty="0">
                          <a:effectLst/>
                          <a:latin typeface="Calibri" panose="020F0502020204030204" pitchFamily="34" charset="0"/>
                          <a:ea typeface="Calibri" panose="020F0502020204030204" pitchFamily="34" charset="0"/>
                          <a:cs typeface="Times New Roman" panose="02020603050405020304" pitchFamily="18" charset="0"/>
                        </a:rPr>
                        <a:t>100 816 740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CAA2"/>
                    </a:solidFill>
                  </a:tcPr>
                </a:tc>
                <a:extLst>
                  <a:ext uri="{0D108BD9-81ED-4DB2-BD59-A6C34878D82A}">
                    <a16:rowId xmlns:a16="http://schemas.microsoft.com/office/drawing/2014/main" val="1374023051"/>
                  </a:ext>
                </a:extLst>
              </a:tr>
            </a:tbl>
          </a:graphicData>
        </a:graphic>
      </p:graphicFrame>
    </p:spTree>
    <p:extLst>
      <p:ext uri="{BB962C8B-B14F-4D97-AF65-F5344CB8AC3E}">
        <p14:creationId xmlns:p14="http://schemas.microsoft.com/office/powerpoint/2010/main" val="704096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EF7F11C9-C53A-4970-9185-262A4A98311C}"/>
              </a:ext>
            </a:extLst>
          </p:cNvPr>
          <p:cNvSpPr txBox="1">
            <a:spLocks/>
          </p:cNvSpPr>
          <p:nvPr/>
        </p:nvSpPr>
        <p:spPr>
          <a:xfrm>
            <a:off x="1601971" y="293719"/>
            <a:ext cx="5665603" cy="830997"/>
          </a:xfrm>
          <a:prstGeom prst="rect">
            <a:avLst/>
          </a:prstGeom>
          <a:noFill/>
        </p:spPr>
        <p:txBody>
          <a:bodyPr wrap="square" rtlCol="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1F497D"/>
                </a:solidFill>
                <a:effectLst/>
                <a:uLnTx/>
                <a:uFillTx/>
                <a:latin typeface="Poppins" pitchFamily="2" charset="77"/>
                <a:ea typeface="+mj-ea"/>
                <a:cs typeface="Poppins" pitchFamily="2" charset="77"/>
              </a:rPr>
              <a:t>Financial Performance 2021/22 And the  MTEF Budget</a:t>
            </a:r>
          </a:p>
        </p:txBody>
      </p:sp>
      <p:graphicFrame>
        <p:nvGraphicFramePr>
          <p:cNvPr id="3" name="Object 2">
            <a:extLst>
              <a:ext uri="{FF2B5EF4-FFF2-40B4-BE49-F238E27FC236}">
                <a16:creationId xmlns:a16="http://schemas.microsoft.com/office/drawing/2014/main" id="{35A3A481-F474-B7EE-8B34-D00498FC6832}"/>
              </a:ext>
            </a:extLst>
          </p:cNvPr>
          <p:cNvGraphicFramePr>
            <a:graphicFrameLocks noChangeAspect="1"/>
          </p:cNvGraphicFramePr>
          <p:nvPr>
            <p:extLst>
              <p:ext uri="{D42A27DB-BD31-4B8C-83A1-F6EECF244321}">
                <p14:modId xmlns:p14="http://schemas.microsoft.com/office/powerpoint/2010/main" val="2842566557"/>
              </p:ext>
            </p:extLst>
          </p:nvPr>
        </p:nvGraphicFramePr>
        <p:xfrm>
          <a:off x="107504" y="1124716"/>
          <a:ext cx="8736608" cy="4993597"/>
        </p:xfrm>
        <a:graphic>
          <a:graphicData uri="http://schemas.openxmlformats.org/presentationml/2006/ole">
            <mc:AlternateContent xmlns:mc="http://schemas.openxmlformats.org/markup-compatibility/2006">
              <mc:Choice xmlns:v="urn:schemas-microsoft-com:vml" Requires="v">
                <p:oleObj spid="_x0000_s2050" name="Worksheet" r:id="rId3" imgW="6343786" imgH="3625675" progId="Excel.Sheet.12">
                  <p:embed/>
                </p:oleObj>
              </mc:Choice>
              <mc:Fallback>
                <p:oleObj name="Worksheet" r:id="rId3" imgW="6343786" imgH="3625675" progId="Excel.Sheet.12">
                  <p:embed/>
                  <p:pic>
                    <p:nvPicPr>
                      <p:cNvPr id="0" name=""/>
                      <p:cNvPicPr/>
                      <p:nvPr/>
                    </p:nvPicPr>
                    <p:blipFill>
                      <a:blip r:embed="rId4"/>
                      <a:stretch>
                        <a:fillRect/>
                      </a:stretch>
                    </p:blipFill>
                    <p:spPr>
                      <a:xfrm>
                        <a:off x="107504" y="1124716"/>
                        <a:ext cx="8736608" cy="4993597"/>
                      </a:xfrm>
                      <a:prstGeom prst="rect">
                        <a:avLst/>
                      </a:prstGeom>
                    </p:spPr>
                  </p:pic>
                </p:oleObj>
              </mc:Fallback>
            </mc:AlternateContent>
          </a:graphicData>
        </a:graphic>
      </p:graphicFrame>
    </p:spTree>
    <p:extLst>
      <p:ext uri="{BB962C8B-B14F-4D97-AF65-F5344CB8AC3E}">
        <p14:creationId xmlns:p14="http://schemas.microsoft.com/office/powerpoint/2010/main" val="531399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AD3A428-8E6A-6345-96B6-C82FB071C063}"/>
              </a:ext>
            </a:extLst>
          </p:cNvPr>
          <p:cNvGrpSpPr/>
          <p:nvPr/>
        </p:nvGrpSpPr>
        <p:grpSpPr>
          <a:xfrm>
            <a:off x="3658321" y="4206857"/>
            <a:ext cx="2232703" cy="1875048"/>
            <a:chOff x="1520824" y="3282018"/>
            <a:chExt cx="5568694" cy="4676649"/>
          </a:xfrm>
        </p:grpSpPr>
        <p:sp>
          <p:nvSpPr>
            <p:cNvPr id="8193" name="Freeform 1">
              <a:extLst>
                <a:ext uri="{FF2B5EF4-FFF2-40B4-BE49-F238E27FC236}">
                  <a16:creationId xmlns:a16="http://schemas.microsoft.com/office/drawing/2014/main" id="{02364127-4181-F543-A2D4-B1E5389065B1}"/>
                </a:ext>
              </a:extLst>
            </p:cNvPr>
            <p:cNvSpPr>
              <a:spLocks noChangeArrowheads="1"/>
            </p:cNvSpPr>
            <p:nvPr/>
          </p:nvSpPr>
          <p:spPr bwMode="auto">
            <a:xfrm>
              <a:off x="1520824" y="3282018"/>
              <a:ext cx="5568694" cy="4676649"/>
            </a:xfrm>
            <a:custGeom>
              <a:avLst/>
              <a:gdLst>
                <a:gd name="T0" fmla="*/ 5541 w 8396"/>
                <a:gd name="T1" fmla="*/ 0 h 7053"/>
                <a:gd name="T2" fmla="*/ 2855 w 8396"/>
                <a:gd name="T3" fmla="*/ 0 h 7053"/>
                <a:gd name="T4" fmla="*/ 2855 w 8396"/>
                <a:gd name="T5" fmla="*/ 0 h 7053"/>
                <a:gd name="T6" fmla="*/ 0 w 8396"/>
                <a:gd name="T7" fmla="*/ 2854 h 7053"/>
                <a:gd name="T8" fmla="*/ 0 w 8396"/>
                <a:gd name="T9" fmla="*/ 2854 h 7053"/>
                <a:gd name="T10" fmla="*/ 2855 w 8396"/>
                <a:gd name="T11" fmla="*/ 5708 h 7053"/>
                <a:gd name="T12" fmla="*/ 5541 w 8396"/>
                <a:gd name="T13" fmla="*/ 5708 h 7053"/>
                <a:gd name="T14" fmla="*/ 5541 w 8396"/>
                <a:gd name="T15" fmla="*/ 5708 h 7053"/>
                <a:gd name="T16" fmla="*/ 8216 w 8396"/>
                <a:gd name="T17" fmla="*/ 6964 h 7053"/>
                <a:gd name="T18" fmla="*/ 8216 w 8396"/>
                <a:gd name="T19" fmla="*/ 6964 h 7053"/>
                <a:gd name="T20" fmla="*/ 8395 w 8396"/>
                <a:gd name="T21" fmla="*/ 6920 h 7053"/>
                <a:gd name="T22" fmla="*/ 8395 w 8396"/>
                <a:gd name="T23" fmla="*/ 2854 h 7053"/>
                <a:gd name="T24" fmla="*/ 8395 w 8396"/>
                <a:gd name="T25" fmla="*/ 2854 h 7053"/>
                <a:gd name="T26" fmla="*/ 5541 w 8396"/>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6" h="7053">
                  <a:moveTo>
                    <a:pt x="5541" y="0"/>
                  </a:moveTo>
                  <a:lnTo>
                    <a:pt x="2855" y="0"/>
                  </a:lnTo>
                  <a:lnTo>
                    <a:pt x="2855" y="0"/>
                  </a:lnTo>
                  <a:cubicBezTo>
                    <a:pt x="1278" y="0"/>
                    <a:pt x="0" y="1278"/>
                    <a:pt x="0" y="2854"/>
                  </a:cubicBezTo>
                  <a:lnTo>
                    <a:pt x="0" y="2854"/>
                  </a:lnTo>
                  <a:cubicBezTo>
                    <a:pt x="0" y="4430"/>
                    <a:pt x="1278" y="5708"/>
                    <a:pt x="2855" y="5708"/>
                  </a:cubicBezTo>
                  <a:lnTo>
                    <a:pt x="5541" y="5708"/>
                  </a:lnTo>
                  <a:lnTo>
                    <a:pt x="5541" y="5708"/>
                  </a:lnTo>
                  <a:cubicBezTo>
                    <a:pt x="7253" y="5708"/>
                    <a:pt x="7942" y="6436"/>
                    <a:pt x="8216" y="6964"/>
                  </a:cubicBezTo>
                  <a:lnTo>
                    <a:pt x="8216" y="6964"/>
                  </a:lnTo>
                  <a:cubicBezTo>
                    <a:pt x="8262" y="7052"/>
                    <a:pt x="8395" y="7019"/>
                    <a:pt x="8395" y="6920"/>
                  </a:cubicBezTo>
                  <a:lnTo>
                    <a:pt x="8395" y="2854"/>
                  </a:lnTo>
                  <a:lnTo>
                    <a:pt x="8395" y="2854"/>
                  </a:lnTo>
                  <a:cubicBezTo>
                    <a:pt x="8395" y="1278"/>
                    <a:pt x="7117" y="0"/>
                    <a:pt x="5541" y="0"/>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8194" name="Freeform 2">
              <a:extLst>
                <a:ext uri="{FF2B5EF4-FFF2-40B4-BE49-F238E27FC236}">
                  <a16:creationId xmlns:a16="http://schemas.microsoft.com/office/drawing/2014/main" id="{EA48B50E-E739-AB44-A3FC-73EC20107B07}"/>
                </a:ext>
              </a:extLst>
            </p:cNvPr>
            <p:cNvSpPr>
              <a:spLocks noChangeArrowheads="1"/>
            </p:cNvSpPr>
            <p:nvPr/>
          </p:nvSpPr>
          <p:spPr bwMode="auto">
            <a:xfrm>
              <a:off x="2058975" y="3872814"/>
              <a:ext cx="1845506" cy="2605937"/>
            </a:xfrm>
            <a:custGeom>
              <a:avLst/>
              <a:gdLst>
                <a:gd name="T0" fmla="*/ 2783 w 2784"/>
                <a:gd name="T1" fmla="*/ 3929 h 3930"/>
                <a:gd name="T2" fmla="*/ 1965 w 2784"/>
                <a:gd name="T3" fmla="*/ 3929 h 3930"/>
                <a:gd name="T4" fmla="*/ 1965 w 2784"/>
                <a:gd name="T5" fmla="*/ 3929 h 3930"/>
                <a:gd name="T6" fmla="*/ 0 w 2784"/>
                <a:gd name="T7" fmla="*/ 1965 h 3930"/>
                <a:gd name="T8" fmla="*/ 0 w 2784"/>
                <a:gd name="T9" fmla="*/ 1965 h 3930"/>
                <a:gd name="T10" fmla="*/ 1965 w 2784"/>
                <a:gd name="T11" fmla="*/ 0 h 3930"/>
                <a:gd name="T12" fmla="*/ 2783 w 2784"/>
                <a:gd name="T13" fmla="*/ 0 h 3930"/>
                <a:gd name="T14" fmla="*/ 2783 w 2784"/>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3930">
                  <a:moveTo>
                    <a:pt x="2783" y="3929"/>
                  </a:moveTo>
                  <a:lnTo>
                    <a:pt x="1965" y="3929"/>
                  </a:lnTo>
                  <a:lnTo>
                    <a:pt x="1965" y="3929"/>
                  </a:lnTo>
                  <a:cubicBezTo>
                    <a:pt x="880" y="3929"/>
                    <a:pt x="0" y="3050"/>
                    <a:pt x="0" y="1965"/>
                  </a:cubicBezTo>
                  <a:lnTo>
                    <a:pt x="0" y="1965"/>
                  </a:lnTo>
                  <a:cubicBezTo>
                    <a:pt x="0" y="880"/>
                    <a:pt x="880" y="0"/>
                    <a:pt x="1965" y="0"/>
                  </a:cubicBezTo>
                  <a:lnTo>
                    <a:pt x="2783" y="0"/>
                  </a:lnTo>
                  <a:lnTo>
                    <a:pt x="2783" y="3929"/>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grpSp>
        <p:nvGrpSpPr>
          <p:cNvPr id="4" name="Group 3">
            <a:extLst>
              <a:ext uri="{FF2B5EF4-FFF2-40B4-BE49-F238E27FC236}">
                <a16:creationId xmlns:a16="http://schemas.microsoft.com/office/drawing/2014/main" id="{8697A230-A4EF-A642-9A56-A9D7AABBB87C}"/>
              </a:ext>
            </a:extLst>
          </p:cNvPr>
          <p:cNvGrpSpPr/>
          <p:nvPr/>
        </p:nvGrpSpPr>
        <p:grpSpPr>
          <a:xfrm>
            <a:off x="1660419" y="1846222"/>
            <a:ext cx="2232703" cy="1875048"/>
            <a:chOff x="7481431" y="3282018"/>
            <a:chExt cx="5568694" cy="4676649"/>
          </a:xfrm>
        </p:grpSpPr>
        <p:sp>
          <p:nvSpPr>
            <p:cNvPr id="8201" name="Freeform 9">
              <a:extLst>
                <a:ext uri="{FF2B5EF4-FFF2-40B4-BE49-F238E27FC236}">
                  <a16:creationId xmlns:a16="http://schemas.microsoft.com/office/drawing/2014/main" id="{96BC7190-797B-F44A-8B14-8F5DA813D6C0}"/>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useBgFill="1">
          <p:nvSpPr>
            <p:cNvPr id="8202" name="Freeform 10">
              <a:extLst>
                <a:ext uri="{FF2B5EF4-FFF2-40B4-BE49-F238E27FC236}">
                  <a16:creationId xmlns:a16="http://schemas.microsoft.com/office/drawing/2014/main" id="{CE416133-9C1B-A345-BD09-27F4E6118788}"/>
                </a:ext>
              </a:extLst>
            </p:cNvPr>
            <p:cNvSpPr>
              <a:spLocks noChangeArrowheads="1"/>
            </p:cNvSpPr>
            <p:nvPr/>
          </p:nvSpPr>
          <p:spPr bwMode="auto">
            <a:xfrm>
              <a:off x="8019583" y="3872814"/>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grpSp>
        <p:nvGrpSpPr>
          <p:cNvPr id="12" name="Group 11">
            <a:extLst>
              <a:ext uri="{FF2B5EF4-FFF2-40B4-BE49-F238E27FC236}">
                <a16:creationId xmlns:a16="http://schemas.microsoft.com/office/drawing/2014/main" id="{1FC39367-7BCC-1E4D-9E18-62F425F6B54D}"/>
              </a:ext>
            </a:extLst>
          </p:cNvPr>
          <p:cNvGrpSpPr/>
          <p:nvPr/>
        </p:nvGrpSpPr>
        <p:grpSpPr>
          <a:xfrm flipH="1">
            <a:off x="5158125" y="1855847"/>
            <a:ext cx="2232860" cy="1875048"/>
            <a:chOff x="7481431" y="3282018"/>
            <a:chExt cx="5568694" cy="4676649"/>
          </a:xfrm>
        </p:grpSpPr>
        <p:sp>
          <p:nvSpPr>
            <p:cNvPr id="13" name="Freeform 9">
              <a:extLst>
                <a:ext uri="{FF2B5EF4-FFF2-40B4-BE49-F238E27FC236}">
                  <a16:creationId xmlns:a16="http://schemas.microsoft.com/office/drawing/2014/main" id="{D8661FC7-2549-BE4D-B40A-89B7151BB89D}"/>
                </a:ext>
              </a:extLst>
            </p:cNvPr>
            <p:cNvSpPr>
              <a:spLocks noChangeArrowheads="1"/>
            </p:cNvSpPr>
            <p:nvPr/>
          </p:nvSpPr>
          <p:spPr bwMode="auto">
            <a:xfrm>
              <a:off x="7481431" y="3282018"/>
              <a:ext cx="5568694" cy="4676649"/>
            </a:xfrm>
            <a:custGeom>
              <a:avLst/>
              <a:gdLst>
                <a:gd name="T0" fmla="*/ 5540 w 8395"/>
                <a:gd name="T1" fmla="*/ 0 h 7053"/>
                <a:gd name="T2" fmla="*/ 2854 w 8395"/>
                <a:gd name="T3" fmla="*/ 0 h 7053"/>
                <a:gd name="T4" fmla="*/ 2854 w 8395"/>
                <a:gd name="T5" fmla="*/ 0 h 7053"/>
                <a:gd name="T6" fmla="*/ 0 w 8395"/>
                <a:gd name="T7" fmla="*/ 2854 h 7053"/>
                <a:gd name="T8" fmla="*/ 0 w 8395"/>
                <a:gd name="T9" fmla="*/ 2854 h 7053"/>
                <a:gd name="T10" fmla="*/ 2854 w 8395"/>
                <a:gd name="T11" fmla="*/ 5708 h 7053"/>
                <a:gd name="T12" fmla="*/ 5540 w 8395"/>
                <a:gd name="T13" fmla="*/ 5708 h 7053"/>
                <a:gd name="T14" fmla="*/ 5540 w 8395"/>
                <a:gd name="T15" fmla="*/ 5708 h 7053"/>
                <a:gd name="T16" fmla="*/ 8216 w 8395"/>
                <a:gd name="T17" fmla="*/ 6964 h 7053"/>
                <a:gd name="T18" fmla="*/ 8216 w 8395"/>
                <a:gd name="T19" fmla="*/ 6964 h 7053"/>
                <a:gd name="T20" fmla="*/ 8394 w 8395"/>
                <a:gd name="T21" fmla="*/ 6920 h 7053"/>
                <a:gd name="T22" fmla="*/ 8394 w 8395"/>
                <a:gd name="T23" fmla="*/ 2854 h 7053"/>
                <a:gd name="T24" fmla="*/ 8394 w 8395"/>
                <a:gd name="T25" fmla="*/ 2854 h 7053"/>
                <a:gd name="T26" fmla="*/ 5540 w 8395"/>
                <a:gd name="T27" fmla="*/ 0 h 7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95" h="7053">
                  <a:moveTo>
                    <a:pt x="5540" y="0"/>
                  </a:moveTo>
                  <a:lnTo>
                    <a:pt x="2854" y="0"/>
                  </a:lnTo>
                  <a:lnTo>
                    <a:pt x="2854" y="0"/>
                  </a:lnTo>
                  <a:cubicBezTo>
                    <a:pt x="1278" y="0"/>
                    <a:pt x="0" y="1278"/>
                    <a:pt x="0" y="2854"/>
                  </a:cubicBezTo>
                  <a:lnTo>
                    <a:pt x="0" y="2854"/>
                  </a:lnTo>
                  <a:cubicBezTo>
                    <a:pt x="0" y="4430"/>
                    <a:pt x="1278" y="5708"/>
                    <a:pt x="2854" y="5708"/>
                  </a:cubicBezTo>
                  <a:lnTo>
                    <a:pt x="5540" y="5708"/>
                  </a:lnTo>
                  <a:lnTo>
                    <a:pt x="5540" y="5708"/>
                  </a:lnTo>
                  <a:cubicBezTo>
                    <a:pt x="7252" y="5708"/>
                    <a:pt x="7941" y="6436"/>
                    <a:pt x="8216" y="6964"/>
                  </a:cubicBezTo>
                  <a:lnTo>
                    <a:pt x="8216" y="6964"/>
                  </a:lnTo>
                  <a:cubicBezTo>
                    <a:pt x="8262" y="7052"/>
                    <a:pt x="8394" y="7019"/>
                    <a:pt x="8394" y="6920"/>
                  </a:cubicBezTo>
                  <a:lnTo>
                    <a:pt x="8394" y="2854"/>
                  </a:lnTo>
                  <a:lnTo>
                    <a:pt x="8394" y="2854"/>
                  </a:lnTo>
                  <a:cubicBezTo>
                    <a:pt x="8394" y="1278"/>
                    <a:pt x="7117" y="0"/>
                    <a:pt x="5540" y="0"/>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14" name="Freeform 10">
              <a:extLst>
                <a:ext uri="{FF2B5EF4-FFF2-40B4-BE49-F238E27FC236}">
                  <a16:creationId xmlns:a16="http://schemas.microsoft.com/office/drawing/2014/main" id="{411F0729-E12B-4A43-B21D-445026A34DFC}"/>
                </a:ext>
              </a:extLst>
            </p:cNvPr>
            <p:cNvSpPr>
              <a:spLocks noChangeArrowheads="1"/>
            </p:cNvSpPr>
            <p:nvPr/>
          </p:nvSpPr>
          <p:spPr bwMode="auto">
            <a:xfrm>
              <a:off x="8192627" y="3863062"/>
              <a:ext cx="1845506" cy="2605937"/>
            </a:xfrm>
            <a:custGeom>
              <a:avLst/>
              <a:gdLst>
                <a:gd name="T0" fmla="*/ 2782 w 2783"/>
                <a:gd name="T1" fmla="*/ 3929 h 3930"/>
                <a:gd name="T2" fmla="*/ 1965 w 2783"/>
                <a:gd name="T3" fmla="*/ 3929 h 3930"/>
                <a:gd name="T4" fmla="*/ 1965 w 2783"/>
                <a:gd name="T5" fmla="*/ 3929 h 3930"/>
                <a:gd name="T6" fmla="*/ 0 w 2783"/>
                <a:gd name="T7" fmla="*/ 1965 h 3930"/>
                <a:gd name="T8" fmla="*/ 0 w 2783"/>
                <a:gd name="T9" fmla="*/ 1965 h 3930"/>
                <a:gd name="T10" fmla="*/ 1965 w 2783"/>
                <a:gd name="T11" fmla="*/ 0 h 3930"/>
                <a:gd name="T12" fmla="*/ 2782 w 2783"/>
                <a:gd name="T13" fmla="*/ 0 h 3930"/>
                <a:gd name="T14" fmla="*/ 2782 w 2783"/>
                <a:gd name="T15" fmla="*/ 3929 h 39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3" h="3930">
                  <a:moveTo>
                    <a:pt x="2782" y="3929"/>
                  </a:moveTo>
                  <a:lnTo>
                    <a:pt x="1965" y="3929"/>
                  </a:lnTo>
                  <a:lnTo>
                    <a:pt x="1965" y="3929"/>
                  </a:lnTo>
                  <a:cubicBezTo>
                    <a:pt x="880" y="3929"/>
                    <a:pt x="0" y="3050"/>
                    <a:pt x="0" y="1965"/>
                  </a:cubicBezTo>
                  <a:lnTo>
                    <a:pt x="0" y="1965"/>
                  </a:lnTo>
                  <a:cubicBezTo>
                    <a:pt x="0" y="880"/>
                    <a:pt x="880" y="0"/>
                    <a:pt x="1965" y="0"/>
                  </a:cubicBezTo>
                  <a:lnTo>
                    <a:pt x="2782" y="0"/>
                  </a:lnTo>
                  <a:lnTo>
                    <a:pt x="2782" y="3929"/>
                  </a:lnTo>
                </a:path>
              </a:pathLst>
            </a:custGeom>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2450" dirty="0">
                <a:latin typeface="Lato Light" panose="020F0502020204030203" pitchFamily="34" charset="0"/>
              </a:endParaRPr>
            </a:p>
          </p:txBody>
        </p:sp>
      </p:grpSp>
      <p:sp>
        <p:nvSpPr>
          <p:cNvPr id="15" name="TextBox 14">
            <a:extLst>
              <a:ext uri="{FF2B5EF4-FFF2-40B4-BE49-F238E27FC236}">
                <a16:creationId xmlns:a16="http://schemas.microsoft.com/office/drawing/2014/main" id="{E2311AEA-EEE6-0342-B466-B81E65588A63}"/>
              </a:ext>
            </a:extLst>
          </p:cNvPr>
          <p:cNvSpPr txBox="1"/>
          <p:nvPr/>
        </p:nvSpPr>
        <p:spPr>
          <a:xfrm>
            <a:off x="3312241" y="968999"/>
            <a:ext cx="2309736" cy="307777"/>
          </a:xfrm>
          <a:prstGeom prst="rect">
            <a:avLst/>
          </a:prstGeom>
          <a:noFill/>
        </p:spPr>
        <p:txBody>
          <a:bodyPr wrap="none" rtlCol="0">
            <a:spAutoFit/>
          </a:bodyPr>
          <a:lstStyle/>
          <a:p>
            <a:pPr algn="ctr"/>
            <a:r>
              <a:rPr lang="en-US" sz="1400" b="1" dirty="0">
                <a:solidFill>
                  <a:schemeClr val="bg1">
                    <a:lumMod val="75000"/>
                  </a:schemeClr>
                </a:solidFill>
                <a:latin typeface="Poppins" pitchFamily="2" charset="77"/>
                <a:cs typeface="Poppins" pitchFamily="2" charset="77"/>
              </a:rPr>
              <a:t>CONSTITUTIONAL MANDATE</a:t>
            </a:r>
          </a:p>
        </p:txBody>
      </p:sp>
      <p:sp>
        <p:nvSpPr>
          <p:cNvPr id="19" name="Freeform 1004">
            <a:extLst>
              <a:ext uri="{FF2B5EF4-FFF2-40B4-BE49-F238E27FC236}">
                <a16:creationId xmlns:a16="http://schemas.microsoft.com/office/drawing/2014/main" id="{54E9FABA-1B35-C24E-9F1C-95A333FE830A}"/>
              </a:ext>
            </a:extLst>
          </p:cNvPr>
          <p:cNvSpPr>
            <a:spLocks noChangeAspect="1" noChangeArrowheads="1"/>
          </p:cNvSpPr>
          <p:nvPr/>
        </p:nvSpPr>
        <p:spPr bwMode="auto">
          <a:xfrm>
            <a:off x="2022525" y="2323706"/>
            <a:ext cx="426026" cy="426026"/>
          </a:xfrm>
          <a:custGeom>
            <a:avLst/>
            <a:gdLst>
              <a:gd name="T0" fmla="*/ 27113387 w 286976"/>
              <a:gd name="T1" fmla="*/ 32202509 h 286978"/>
              <a:gd name="T2" fmla="*/ 27113387 w 286976"/>
              <a:gd name="T3" fmla="*/ 27120173 h 286978"/>
              <a:gd name="T4" fmla="*/ 10117877 w 286976"/>
              <a:gd name="T5" fmla="*/ 28477831 h 286978"/>
              <a:gd name="T6" fmla="*/ 11353690 w 286976"/>
              <a:gd name="T7" fmla="*/ 24174369 h 286978"/>
              <a:gd name="T8" fmla="*/ 13953066 w 286976"/>
              <a:gd name="T9" fmla="*/ 25324800 h 286978"/>
              <a:gd name="T10" fmla="*/ 30699991 w 286976"/>
              <a:gd name="T11" fmla="*/ 11391325 h 286978"/>
              <a:gd name="T12" fmla="*/ 4608292 w 286976"/>
              <a:gd name="T13" fmla="*/ 8838947 h 286978"/>
              <a:gd name="T14" fmla="*/ 22149921 w 286976"/>
              <a:gd name="T15" fmla="*/ 9350217 h 286978"/>
              <a:gd name="T16" fmla="*/ 5121765 w 286976"/>
              <a:gd name="T17" fmla="*/ 9861410 h 286978"/>
              <a:gd name="T18" fmla="*/ 15133321 w 286976"/>
              <a:gd name="T19" fmla="*/ 15356925 h 286978"/>
              <a:gd name="T20" fmla="*/ 15133321 w 286976"/>
              <a:gd name="T21" fmla="*/ 16379348 h 286978"/>
              <a:gd name="T22" fmla="*/ 5121765 w 286976"/>
              <a:gd name="T23" fmla="*/ 28648565 h 286978"/>
              <a:gd name="T24" fmla="*/ 7945467 w 286976"/>
              <a:gd name="T25" fmla="*/ 29202329 h 286978"/>
              <a:gd name="T26" fmla="*/ 4608292 w 286976"/>
              <a:gd name="T27" fmla="*/ 29670991 h 286978"/>
              <a:gd name="T28" fmla="*/ 4137607 w 286976"/>
              <a:gd name="T29" fmla="*/ 9350217 h 286978"/>
              <a:gd name="T30" fmla="*/ 27163123 w 286976"/>
              <a:gd name="T31" fmla="*/ 7812055 h 286978"/>
              <a:gd name="T32" fmla="*/ 13228503 w 286976"/>
              <a:gd name="T33" fmla="*/ 24600430 h 286978"/>
              <a:gd name="T34" fmla="*/ 27163123 w 286976"/>
              <a:gd name="T35" fmla="*/ 7812055 h 286978"/>
              <a:gd name="T36" fmla="*/ 28995476 w 286976"/>
              <a:gd name="T37" fmla="*/ 6022435 h 286978"/>
              <a:gd name="T38" fmla="*/ 31424505 w 286976"/>
              <a:gd name="T39" fmla="*/ 10666965 h 286978"/>
              <a:gd name="T40" fmla="*/ 32788022 w 286976"/>
              <a:gd name="T41" fmla="*/ 9005217 h 286978"/>
              <a:gd name="T42" fmla="*/ 30188692 w 286976"/>
              <a:gd name="T43" fmla="*/ 6022435 h 286978"/>
              <a:gd name="T44" fmla="*/ 29549564 w 286976"/>
              <a:gd name="T45" fmla="*/ 4701619 h 286978"/>
              <a:gd name="T46" fmla="*/ 33256848 w 286976"/>
              <a:gd name="T47" fmla="*/ 7641463 h 286978"/>
              <a:gd name="T48" fmla="*/ 33256848 w 286976"/>
              <a:gd name="T49" fmla="*/ 10283360 h 286978"/>
              <a:gd name="T50" fmla="*/ 32319224 w 286976"/>
              <a:gd name="T51" fmla="*/ 11519130 h 286978"/>
              <a:gd name="T52" fmla="*/ 31978460 w 286976"/>
              <a:gd name="T53" fmla="*/ 12413972 h 286978"/>
              <a:gd name="T54" fmla="*/ 31424505 w 286976"/>
              <a:gd name="T55" fmla="*/ 12115704 h 286978"/>
              <a:gd name="T56" fmla="*/ 15529801 w 286976"/>
              <a:gd name="T57" fmla="*/ 28009198 h 286978"/>
              <a:gd name="T58" fmla="*/ 9350916 w 286976"/>
              <a:gd name="T59" fmla="*/ 29670855 h 286978"/>
              <a:gd name="T60" fmla="*/ 8882123 w 286976"/>
              <a:gd name="T61" fmla="*/ 29074406 h 286978"/>
              <a:gd name="T62" fmla="*/ 10714424 w 286976"/>
              <a:gd name="T63" fmla="*/ 22853415 h 286978"/>
              <a:gd name="T64" fmla="*/ 26310800 w 286976"/>
              <a:gd name="T65" fmla="*/ 6959890 h 286978"/>
              <a:gd name="T66" fmla="*/ 27035319 w 286976"/>
              <a:gd name="T67" fmla="*/ 6235391 h 286978"/>
              <a:gd name="T68" fmla="*/ 28271075 w 286976"/>
              <a:gd name="T69" fmla="*/ 5297937 h 286978"/>
              <a:gd name="T70" fmla="*/ 27364818 w 286976"/>
              <a:gd name="T71" fmla="*/ 2444843 h 286978"/>
              <a:gd name="T72" fmla="*/ 27364818 w 286976"/>
              <a:gd name="T73" fmla="*/ 3345970 h 286978"/>
              <a:gd name="T74" fmla="*/ 27364818 w 286976"/>
              <a:gd name="T75" fmla="*/ 2444843 h 286978"/>
              <a:gd name="T76" fmla="*/ 30430373 w 286976"/>
              <a:gd name="T77" fmla="*/ 2437317 h 286978"/>
              <a:gd name="T78" fmla="*/ 30430373 w 286976"/>
              <a:gd name="T79" fmla="*/ 3204481 h 286978"/>
              <a:gd name="T80" fmla="*/ 29708076 w 286976"/>
              <a:gd name="T81" fmla="*/ 3204481 h 286978"/>
              <a:gd name="T82" fmla="*/ 29708076 w 286976"/>
              <a:gd name="T83" fmla="*/ 2437317 h 286978"/>
              <a:gd name="T84" fmla="*/ 24941535 w 286976"/>
              <a:gd name="T85" fmla="*/ 2437317 h 286978"/>
              <a:gd name="T86" fmla="*/ 24941535 w 286976"/>
              <a:gd name="T87" fmla="*/ 3204481 h 286978"/>
              <a:gd name="T88" fmla="*/ 24290616 w 286976"/>
              <a:gd name="T89" fmla="*/ 3204481 h 286978"/>
              <a:gd name="T90" fmla="*/ 24290616 w 286976"/>
              <a:gd name="T91" fmla="*/ 2437317 h 286978"/>
              <a:gd name="T92" fmla="*/ 33528157 w 286976"/>
              <a:gd name="T93" fmla="*/ 0 h 286978"/>
              <a:gd name="T94" fmla="*/ 33998524 w 286976"/>
              <a:gd name="T95" fmla="*/ 5338718 h 286978"/>
              <a:gd name="T96" fmla="*/ 32972213 w 286976"/>
              <a:gd name="T97" fmla="*/ 5338718 h 286978"/>
              <a:gd name="T98" fmla="*/ 1026347 w 286976"/>
              <a:gd name="T99" fmla="*/ 1025043 h 286978"/>
              <a:gd name="T100" fmla="*/ 25231718 w 286976"/>
              <a:gd name="T101" fmla="*/ 4783577 h 286978"/>
              <a:gd name="T102" fmla="*/ 25231718 w 286976"/>
              <a:gd name="T103" fmla="*/ 5808598 h 286978"/>
              <a:gd name="T104" fmla="*/ 1026347 w 286976"/>
              <a:gd name="T105" fmla="*/ 32971259 h 286978"/>
              <a:gd name="T106" fmla="*/ 26087040 w 286976"/>
              <a:gd name="T107" fmla="*/ 26564917 h 286978"/>
              <a:gd name="T108" fmla="*/ 32972213 w 286976"/>
              <a:gd name="T109" fmla="*/ 26052464 h 286978"/>
              <a:gd name="T110" fmla="*/ 33528157 w 286976"/>
              <a:gd name="T111" fmla="*/ 13068988 h 286978"/>
              <a:gd name="T112" fmla="*/ 33998524 w 286976"/>
              <a:gd name="T113" fmla="*/ 26564917 h 286978"/>
              <a:gd name="T114" fmla="*/ 26985072 w 286976"/>
              <a:gd name="T115" fmla="*/ 33825565 h 286978"/>
              <a:gd name="T116" fmla="*/ 512900 w 286976"/>
              <a:gd name="T117" fmla="*/ 33996302 h 286978"/>
              <a:gd name="T118" fmla="*/ 0 w 286976"/>
              <a:gd name="T119" fmla="*/ 555334 h 28697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6976" h="286978">
                <a:moveTo>
                  <a:pt x="228859" y="228933"/>
                </a:moveTo>
                <a:lnTo>
                  <a:pt x="228859" y="271836"/>
                </a:lnTo>
                <a:lnTo>
                  <a:pt x="272176" y="228933"/>
                </a:lnTo>
                <a:lnTo>
                  <a:pt x="228859" y="228933"/>
                </a:lnTo>
                <a:close/>
                <a:moveTo>
                  <a:pt x="95834" y="204066"/>
                </a:moveTo>
                <a:lnTo>
                  <a:pt x="85403" y="240394"/>
                </a:lnTo>
                <a:lnTo>
                  <a:pt x="121372" y="229963"/>
                </a:lnTo>
                <a:lnTo>
                  <a:pt x="95834" y="204066"/>
                </a:lnTo>
                <a:close/>
                <a:moveTo>
                  <a:pt x="247623" y="83930"/>
                </a:moveTo>
                <a:lnTo>
                  <a:pt x="117775" y="213777"/>
                </a:lnTo>
                <a:lnTo>
                  <a:pt x="130005" y="226007"/>
                </a:lnTo>
                <a:lnTo>
                  <a:pt x="259133" y="96159"/>
                </a:lnTo>
                <a:lnTo>
                  <a:pt x="247623" y="83930"/>
                </a:lnTo>
                <a:close/>
                <a:moveTo>
                  <a:pt x="38898" y="74613"/>
                </a:moveTo>
                <a:lnTo>
                  <a:pt x="182269" y="74613"/>
                </a:lnTo>
                <a:cubicBezTo>
                  <a:pt x="184797" y="74613"/>
                  <a:pt x="186964" y="76411"/>
                  <a:pt x="186964" y="78929"/>
                </a:cubicBezTo>
                <a:cubicBezTo>
                  <a:pt x="186964" y="81446"/>
                  <a:pt x="184797" y="83244"/>
                  <a:pt x="182269" y="83244"/>
                </a:cubicBezTo>
                <a:lnTo>
                  <a:pt x="43231" y="83244"/>
                </a:lnTo>
                <a:lnTo>
                  <a:pt x="43231" y="129634"/>
                </a:lnTo>
                <a:lnTo>
                  <a:pt x="127738" y="129634"/>
                </a:lnTo>
                <a:cubicBezTo>
                  <a:pt x="129543" y="129634"/>
                  <a:pt x="131710" y="131433"/>
                  <a:pt x="131710" y="133590"/>
                </a:cubicBezTo>
                <a:cubicBezTo>
                  <a:pt x="131710" y="136108"/>
                  <a:pt x="129543" y="138265"/>
                  <a:pt x="127738" y="138265"/>
                </a:cubicBezTo>
                <a:lnTo>
                  <a:pt x="43231" y="138265"/>
                </a:lnTo>
                <a:lnTo>
                  <a:pt x="43231" y="241835"/>
                </a:lnTo>
                <a:lnTo>
                  <a:pt x="62733" y="241835"/>
                </a:lnTo>
                <a:cubicBezTo>
                  <a:pt x="64900" y="241835"/>
                  <a:pt x="67066" y="243992"/>
                  <a:pt x="67066" y="246510"/>
                </a:cubicBezTo>
                <a:cubicBezTo>
                  <a:pt x="67066" y="249027"/>
                  <a:pt x="64900" y="250466"/>
                  <a:pt x="62733" y="250466"/>
                </a:cubicBezTo>
                <a:lnTo>
                  <a:pt x="38898" y="250466"/>
                </a:lnTo>
                <a:cubicBezTo>
                  <a:pt x="36731" y="250466"/>
                  <a:pt x="34925" y="249027"/>
                  <a:pt x="34925" y="246510"/>
                </a:cubicBezTo>
                <a:lnTo>
                  <a:pt x="34925" y="78929"/>
                </a:lnTo>
                <a:cubicBezTo>
                  <a:pt x="34925" y="76411"/>
                  <a:pt x="36731" y="74613"/>
                  <a:pt x="38898" y="74613"/>
                </a:cubicBezTo>
                <a:close/>
                <a:moveTo>
                  <a:pt x="229279" y="65945"/>
                </a:moveTo>
                <a:lnTo>
                  <a:pt x="99431" y="195433"/>
                </a:lnTo>
                <a:lnTo>
                  <a:pt x="111660" y="207663"/>
                </a:lnTo>
                <a:lnTo>
                  <a:pt x="241508" y="77815"/>
                </a:lnTo>
                <a:lnTo>
                  <a:pt x="229279" y="65945"/>
                </a:lnTo>
                <a:close/>
                <a:moveTo>
                  <a:pt x="249422" y="48320"/>
                </a:moveTo>
                <a:cubicBezTo>
                  <a:pt x="247623" y="48320"/>
                  <a:pt x="245825" y="49399"/>
                  <a:pt x="244746" y="50838"/>
                </a:cubicBezTo>
                <a:lnTo>
                  <a:pt x="235394" y="59830"/>
                </a:lnTo>
                <a:lnTo>
                  <a:pt x="265248" y="90044"/>
                </a:lnTo>
                <a:lnTo>
                  <a:pt x="274600" y="80693"/>
                </a:lnTo>
                <a:cubicBezTo>
                  <a:pt x="276039" y="79614"/>
                  <a:pt x="276758" y="77455"/>
                  <a:pt x="276758" y="76017"/>
                </a:cubicBezTo>
                <a:cubicBezTo>
                  <a:pt x="276758" y="73858"/>
                  <a:pt x="276039" y="72420"/>
                  <a:pt x="274600" y="70621"/>
                </a:cubicBezTo>
                <a:lnTo>
                  <a:pt x="254817" y="50838"/>
                </a:lnTo>
                <a:cubicBezTo>
                  <a:pt x="253018" y="49399"/>
                  <a:pt x="251580" y="48320"/>
                  <a:pt x="249422" y="48320"/>
                </a:cubicBezTo>
                <a:close/>
                <a:moveTo>
                  <a:pt x="249422" y="39688"/>
                </a:moveTo>
                <a:cubicBezTo>
                  <a:pt x="253738" y="39688"/>
                  <a:pt x="257694" y="41846"/>
                  <a:pt x="260572" y="44724"/>
                </a:cubicBezTo>
                <a:lnTo>
                  <a:pt x="280715" y="64506"/>
                </a:lnTo>
                <a:cubicBezTo>
                  <a:pt x="283592" y="67744"/>
                  <a:pt x="285391" y="71700"/>
                  <a:pt x="285391" y="76017"/>
                </a:cubicBezTo>
                <a:cubicBezTo>
                  <a:pt x="285391" y="79973"/>
                  <a:pt x="283592" y="83930"/>
                  <a:pt x="280715" y="86807"/>
                </a:cubicBezTo>
                <a:lnTo>
                  <a:pt x="271722" y="96159"/>
                </a:lnTo>
                <a:lnTo>
                  <a:pt x="272801" y="97238"/>
                </a:lnTo>
                <a:cubicBezTo>
                  <a:pt x="274600" y="98677"/>
                  <a:pt x="274600" y="101555"/>
                  <a:pt x="272801" y="103713"/>
                </a:cubicBezTo>
                <a:cubicBezTo>
                  <a:pt x="271722" y="104432"/>
                  <a:pt x="271003" y="104792"/>
                  <a:pt x="269924" y="104792"/>
                </a:cubicBezTo>
                <a:cubicBezTo>
                  <a:pt x="268485" y="104792"/>
                  <a:pt x="267406" y="104432"/>
                  <a:pt x="267046" y="103713"/>
                </a:cubicBezTo>
                <a:lnTo>
                  <a:pt x="265248" y="102274"/>
                </a:lnTo>
                <a:lnTo>
                  <a:pt x="132522" y="234999"/>
                </a:lnTo>
                <a:cubicBezTo>
                  <a:pt x="132163" y="236078"/>
                  <a:pt x="131803" y="236438"/>
                  <a:pt x="131084" y="236438"/>
                </a:cubicBezTo>
                <a:lnTo>
                  <a:pt x="80367" y="250465"/>
                </a:lnTo>
                <a:cubicBezTo>
                  <a:pt x="79648" y="250465"/>
                  <a:pt x="79288" y="250465"/>
                  <a:pt x="78929" y="250465"/>
                </a:cubicBezTo>
                <a:cubicBezTo>
                  <a:pt x="77849" y="250465"/>
                  <a:pt x="76770" y="250106"/>
                  <a:pt x="76051" y="249746"/>
                </a:cubicBezTo>
                <a:cubicBezTo>
                  <a:pt x="74972" y="248667"/>
                  <a:pt x="74612" y="246869"/>
                  <a:pt x="74972" y="245430"/>
                </a:cubicBezTo>
                <a:lnTo>
                  <a:pt x="89000" y="194714"/>
                </a:lnTo>
                <a:cubicBezTo>
                  <a:pt x="89719" y="193994"/>
                  <a:pt x="90079" y="193275"/>
                  <a:pt x="90439" y="192915"/>
                </a:cubicBezTo>
                <a:lnTo>
                  <a:pt x="223164" y="59830"/>
                </a:lnTo>
                <a:lnTo>
                  <a:pt x="222085" y="58751"/>
                </a:lnTo>
                <a:cubicBezTo>
                  <a:pt x="220287" y="57313"/>
                  <a:pt x="220287" y="54435"/>
                  <a:pt x="222085" y="52637"/>
                </a:cubicBezTo>
                <a:cubicBezTo>
                  <a:pt x="223884" y="51198"/>
                  <a:pt x="226761" y="51198"/>
                  <a:pt x="228200" y="52637"/>
                </a:cubicBezTo>
                <a:lnTo>
                  <a:pt x="229279" y="53716"/>
                </a:lnTo>
                <a:lnTo>
                  <a:pt x="238631" y="44724"/>
                </a:lnTo>
                <a:cubicBezTo>
                  <a:pt x="241508" y="41846"/>
                  <a:pt x="245465" y="39688"/>
                  <a:pt x="249422" y="39688"/>
                </a:cubicBezTo>
                <a:close/>
                <a:moveTo>
                  <a:pt x="230981" y="20638"/>
                </a:moveTo>
                <a:cubicBezTo>
                  <a:pt x="232966" y="20638"/>
                  <a:pt x="234619" y="22291"/>
                  <a:pt x="234619" y="24606"/>
                </a:cubicBezTo>
                <a:cubicBezTo>
                  <a:pt x="234619" y="26921"/>
                  <a:pt x="232966" y="28244"/>
                  <a:pt x="230981" y="28244"/>
                </a:cubicBezTo>
                <a:cubicBezTo>
                  <a:pt x="228666" y="28244"/>
                  <a:pt x="227012" y="26921"/>
                  <a:pt x="227012" y="24606"/>
                </a:cubicBezTo>
                <a:cubicBezTo>
                  <a:pt x="227012" y="22291"/>
                  <a:pt x="228666" y="20638"/>
                  <a:pt x="230981" y="20638"/>
                </a:cubicBezTo>
                <a:close/>
                <a:moveTo>
                  <a:pt x="250761" y="20574"/>
                </a:moveTo>
                <a:cubicBezTo>
                  <a:pt x="252285" y="19050"/>
                  <a:pt x="255333" y="19050"/>
                  <a:pt x="256857" y="20574"/>
                </a:cubicBezTo>
                <a:cubicBezTo>
                  <a:pt x="258000" y="21336"/>
                  <a:pt x="258381" y="22860"/>
                  <a:pt x="258381" y="24003"/>
                </a:cubicBezTo>
                <a:cubicBezTo>
                  <a:pt x="258381" y="25146"/>
                  <a:pt x="258000" y="26289"/>
                  <a:pt x="256857" y="27051"/>
                </a:cubicBezTo>
                <a:cubicBezTo>
                  <a:pt x="256095" y="27813"/>
                  <a:pt x="255333" y="28194"/>
                  <a:pt x="254190" y="28194"/>
                </a:cubicBezTo>
                <a:cubicBezTo>
                  <a:pt x="252285" y="28194"/>
                  <a:pt x="251523" y="27813"/>
                  <a:pt x="250761" y="27051"/>
                </a:cubicBezTo>
                <a:cubicBezTo>
                  <a:pt x="249618" y="26289"/>
                  <a:pt x="249237" y="24765"/>
                  <a:pt x="249237" y="24003"/>
                </a:cubicBezTo>
                <a:cubicBezTo>
                  <a:pt x="249237" y="22860"/>
                  <a:pt x="249618" y="21336"/>
                  <a:pt x="250761" y="20574"/>
                </a:cubicBezTo>
                <a:close/>
                <a:moveTo>
                  <a:pt x="205032" y="20574"/>
                </a:moveTo>
                <a:cubicBezTo>
                  <a:pt x="206497" y="19050"/>
                  <a:pt x="209428" y="19050"/>
                  <a:pt x="210527" y="20574"/>
                </a:cubicBezTo>
                <a:cubicBezTo>
                  <a:pt x="211626" y="21336"/>
                  <a:pt x="212359" y="22860"/>
                  <a:pt x="212359" y="24003"/>
                </a:cubicBezTo>
                <a:cubicBezTo>
                  <a:pt x="212359" y="25146"/>
                  <a:pt x="211626" y="26289"/>
                  <a:pt x="210527" y="27051"/>
                </a:cubicBezTo>
                <a:cubicBezTo>
                  <a:pt x="210161" y="27813"/>
                  <a:pt x="209062" y="28194"/>
                  <a:pt x="207230" y="28194"/>
                </a:cubicBezTo>
                <a:cubicBezTo>
                  <a:pt x="206497" y="28194"/>
                  <a:pt x="205398" y="27813"/>
                  <a:pt x="205032" y="27051"/>
                </a:cubicBezTo>
                <a:cubicBezTo>
                  <a:pt x="203567" y="26289"/>
                  <a:pt x="203200" y="25146"/>
                  <a:pt x="203200" y="24003"/>
                </a:cubicBezTo>
                <a:cubicBezTo>
                  <a:pt x="203200" y="22860"/>
                  <a:pt x="203567" y="21336"/>
                  <a:pt x="205032" y="20574"/>
                </a:cubicBezTo>
                <a:close/>
                <a:moveTo>
                  <a:pt x="4332" y="0"/>
                </a:moveTo>
                <a:lnTo>
                  <a:pt x="283006" y="0"/>
                </a:lnTo>
                <a:cubicBezTo>
                  <a:pt x="285171" y="0"/>
                  <a:pt x="286976" y="2163"/>
                  <a:pt x="286976" y="4687"/>
                </a:cubicBezTo>
                <a:lnTo>
                  <a:pt x="286976" y="45065"/>
                </a:lnTo>
                <a:cubicBezTo>
                  <a:pt x="286976" y="47229"/>
                  <a:pt x="285171" y="49031"/>
                  <a:pt x="283006" y="49031"/>
                </a:cubicBezTo>
                <a:cubicBezTo>
                  <a:pt x="280479" y="49031"/>
                  <a:pt x="278313" y="47229"/>
                  <a:pt x="278313" y="45065"/>
                </a:cubicBezTo>
                <a:lnTo>
                  <a:pt x="278313" y="8652"/>
                </a:lnTo>
                <a:lnTo>
                  <a:pt x="8663" y="8652"/>
                </a:lnTo>
                <a:lnTo>
                  <a:pt x="8663" y="40379"/>
                </a:lnTo>
                <a:lnTo>
                  <a:pt x="212976" y="40379"/>
                </a:lnTo>
                <a:cubicBezTo>
                  <a:pt x="215503" y="40379"/>
                  <a:pt x="217308" y="42542"/>
                  <a:pt x="217308" y="45065"/>
                </a:cubicBezTo>
                <a:cubicBezTo>
                  <a:pt x="217308" y="47229"/>
                  <a:pt x="215503" y="49031"/>
                  <a:pt x="212976" y="49031"/>
                </a:cubicBezTo>
                <a:lnTo>
                  <a:pt x="8663" y="49031"/>
                </a:lnTo>
                <a:lnTo>
                  <a:pt x="8663" y="278325"/>
                </a:lnTo>
                <a:lnTo>
                  <a:pt x="220196" y="278325"/>
                </a:lnTo>
                <a:lnTo>
                  <a:pt x="220196" y="224246"/>
                </a:lnTo>
                <a:cubicBezTo>
                  <a:pt x="220196" y="222083"/>
                  <a:pt x="222362" y="219920"/>
                  <a:pt x="224527" y="219920"/>
                </a:cubicBezTo>
                <a:lnTo>
                  <a:pt x="278313" y="219920"/>
                </a:lnTo>
                <a:lnTo>
                  <a:pt x="278313" y="114286"/>
                </a:lnTo>
                <a:cubicBezTo>
                  <a:pt x="278313" y="111763"/>
                  <a:pt x="280479" y="110321"/>
                  <a:pt x="283006" y="110321"/>
                </a:cubicBezTo>
                <a:cubicBezTo>
                  <a:pt x="285171" y="110321"/>
                  <a:pt x="286976" y="111763"/>
                  <a:pt x="286976" y="114286"/>
                </a:cubicBezTo>
                <a:lnTo>
                  <a:pt x="286976" y="224246"/>
                </a:lnTo>
                <a:cubicBezTo>
                  <a:pt x="286976" y="225688"/>
                  <a:pt x="286615" y="226770"/>
                  <a:pt x="285532" y="227131"/>
                </a:cubicBezTo>
                <a:lnTo>
                  <a:pt x="227776" y="285536"/>
                </a:lnTo>
                <a:cubicBezTo>
                  <a:pt x="227415" y="285896"/>
                  <a:pt x="225610" y="286978"/>
                  <a:pt x="224527" y="286978"/>
                </a:cubicBezTo>
                <a:lnTo>
                  <a:pt x="4332" y="286978"/>
                </a:lnTo>
                <a:cubicBezTo>
                  <a:pt x="1805" y="286978"/>
                  <a:pt x="0" y="284814"/>
                  <a:pt x="0" y="282291"/>
                </a:cubicBezTo>
                <a:lnTo>
                  <a:pt x="0" y="4687"/>
                </a:lnTo>
                <a:cubicBezTo>
                  <a:pt x="0" y="2163"/>
                  <a:pt x="1805" y="0"/>
                  <a:pt x="4332"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0" name="Freeform 1066">
            <a:extLst>
              <a:ext uri="{FF2B5EF4-FFF2-40B4-BE49-F238E27FC236}">
                <a16:creationId xmlns:a16="http://schemas.microsoft.com/office/drawing/2014/main" id="{3FF360D6-F353-E64C-89E4-9E537E0DAD98}"/>
              </a:ext>
            </a:extLst>
          </p:cNvPr>
          <p:cNvSpPr>
            <a:spLocks noChangeAspect="1" noChangeArrowheads="1"/>
          </p:cNvSpPr>
          <p:nvPr/>
        </p:nvSpPr>
        <p:spPr bwMode="auto">
          <a:xfrm>
            <a:off x="6488103" y="2359019"/>
            <a:ext cx="426026" cy="424727"/>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1" name="Freeform 970">
            <a:extLst>
              <a:ext uri="{FF2B5EF4-FFF2-40B4-BE49-F238E27FC236}">
                <a16:creationId xmlns:a16="http://schemas.microsoft.com/office/drawing/2014/main" id="{8B5B41E9-5E4A-D749-BA6D-3569E5872266}"/>
              </a:ext>
            </a:extLst>
          </p:cNvPr>
          <p:cNvSpPr>
            <a:spLocks noChangeAspect="1" noChangeArrowheads="1"/>
          </p:cNvSpPr>
          <p:nvPr/>
        </p:nvSpPr>
        <p:spPr bwMode="auto">
          <a:xfrm>
            <a:off x="4085286" y="4709263"/>
            <a:ext cx="397451" cy="435118"/>
          </a:xfrm>
          <a:custGeom>
            <a:avLst/>
            <a:gdLst>
              <a:gd name="T0" fmla="*/ 12516314 w 267928"/>
              <a:gd name="T1" fmla="*/ 32134122 h 293327"/>
              <a:gd name="T2" fmla="*/ 17554108 w 267928"/>
              <a:gd name="T3" fmla="*/ 33494188 h 293327"/>
              <a:gd name="T4" fmla="*/ 19162737 w 267928"/>
              <a:gd name="T5" fmla="*/ 31751577 h 293327"/>
              <a:gd name="T6" fmla="*/ 10949878 w 267928"/>
              <a:gd name="T7" fmla="*/ 28308523 h 293327"/>
              <a:gd name="T8" fmla="*/ 11500336 w 267928"/>
              <a:gd name="T9" fmla="*/ 30688936 h 293327"/>
              <a:gd name="T10" fmla="*/ 20686674 w 267928"/>
              <a:gd name="T11" fmla="*/ 30178702 h 293327"/>
              <a:gd name="T12" fmla="*/ 10949878 w 267928"/>
              <a:gd name="T13" fmla="*/ 28308523 h 293327"/>
              <a:gd name="T14" fmla="*/ 25766886 w 267928"/>
              <a:gd name="T15" fmla="*/ 12555330 h 293327"/>
              <a:gd name="T16" fmla="*/ 16078964 w 267928"/>
              <a:gd name="T17" fmla="*/ 22979059 h 293327"/>
              <a:gd name="T18" fmla="*/ 15359810 w 267928"/>
              <a:gd name="T19" fmla="*/ 22979059 h 293327"/>
              <a:gd name="T20" fmla="*/ 11213848 w 267928"/>
              <a:gd name="T21" fmla="*/ 18148699 h 293327"/>
              <a:gd name="T22" fmla="*/ 15698306 w 267928"/>
              <a:gd name="T23" fmla="*/ 21877339 h 293327"/>
              <a:gd name="T24" fmla="*/ 15739489 w 267928"/>
              <a:gd name="T25" fmla="*/ 8790036 h 293327"/>
              <a:gd name="T26" fmla="*/ 15739489 w 267928"/>
              <a:gd name="T27" fmla="*/ 9845840 h 293327"/>
              <a:gd name="T28" fmla="*/ 9387153 w 267928"/>
              <a:gd name="T29" fmla="*/ 15293819 h 293327"/>
              <a:gd name="T30" fmla="*/ 8924544 w 267928"/>
              <a:gd name="T31" fmla="*/ 14744703 h 293327"/>
              <a:gd name="T32" fmla="*/ 15860575 w 267928"/>
              <a:gd name="T33" fmla="*/ 5610795 h 293327"/>
              <a:gd name="T34" fmla="*/ 23988593 w 267928"/>
              <a:gd name="T35" fmla="*/ 10456421 h 293327"/>
              <a:gd name="T36" fmla="*/ 15860575 w 267928"/>
              <a:gd name="T37" fmla="*/ 6673371 h 293327"/>
              <a:gd name="T38" fmla="*/ 9256617 w 267928"/>
              <a:gd name="T39" fmla="*/ 22272825 h 293327"/>
              <a:gd name="T40" fmla="*/ 10949878 w 267928"/>
              <a:gd name="T41" fmla="*/ 27245891 h 293327"/>
              <a:gd name="T42" fmla="*/ 20686674 w 267928"/>
              <a:gd name="T43" fmla="*/ 26310907 h 293327"/>
              <a:gd name="T44" fmla="*/ 24962347 w 267928"/>
              <a:gd name="T45" fmla="*/ 17342138 h 293327"/>
              <a:gd name="T46" fmla="*/ 25978240 w 267928"/>
              <a:gd name="T47" fmla="*/ 17469573 h 293327"/>
              <a:gd name="T48" fmla="*/ 21744860 w 267928"/>
              <a:gd name="T49" fmla="*/ 26310907 h 293327"/>
              <a:gd name="T50" fmla="*/ 20178792 w 267928"/>
              <a:gd name="T51" fmla="*/ 31751577 h 293327"/>
              <a:gd name="T52" fmla="*/ 20136332 w 267928"/>
              <a:gd name="T53" fmla="*/ 32134122 h 293327"/>
              <a:gd name="T54" fmla="*/ 14082692 w 267928"/>
              <a:gd name="T55" fmla="*/ 34556757 h 293327"/>
              <a:gd name="T56" fmla="*/ 11500336 w 267928"/>
              <a:gd name="T57" fmla="*/ 31751577 h 293327"/>
              <a:gd name="T58" fmla="*/ 9891715 w 267928"/>
              <a:gd name="T59" fmla="*/ 26268204 h 293327"/>
              <a:gd name="T60" fmla="*/ 5615998 w 267928"/>
              <a:gd name="T61" fmla="*/ 15854551 h 293327"/>
              <a:gd name="T62" fmla="*/ 15797206 w 267928"/>
              <a:gd name="T63" fmla="*/ 0 h 293327"/>
              <a:gd name="T64" fmla="*/ 24775751 w 267928"/>
              <a:gd name="T65" fmla="*/ 28729787 h 293327"/>
              <a:gd name="T66" fmla="*/ 24182765 w 267928"/>
              <a:gd name="T67" fmla="*/ 27925896 h 293327"/>
              <a:gd name="T68" fmla="*/ 15797206 w 267928"/>
              <a:gd name="T69" fmla="*/ 1015758 h 293327"/>
              <a:gd name="T70" fmla="*/ 1058748 w 267928"/>
              <a:gd name="T71" fmla="*/ 30506849 h 293327"/>
              <a:gd name="T72" fmla="*/ 7453905 w 267928"/>
              <a:gd name="T73" fmla="*/ 31056833 h 293327"/>
              <a:gd name="T74" fmla="*/ 550429 w 267928"/>
              <a:gd name="T75" fmla="*/ 31564726 h 293327"/>
              <a:gd name="T76" fmla="*/ 0 w 267928"/>
              <a:gd name="T77" fmla="*/ 15782245 h 29332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67928" h="293327">
                <a:moveTo>
                  <a:pt x="106142" y="269515"/>
                </a:moveTo>
                <a:lnTo>
                  <a:pt x="106142" y="272762"/>
                </a:lnTo>
                <a:cubicBezTo>
                  <a:pt x="106142" y="279256"/>
                  <a:pt x="112245" y="284307"/>
                  <a:pt x="119425" y="284307"/>
                </a:cubicBezTo>
                <a:lnTo>
                  <a:pt x="148863" y="284307"/>
                </a:lnTo>
                <a:cubicBezTo>
                  <a:pt x="156402" y="284307"/>
                  <a:pt x="162505" y="279256"/>
                  <a:pt x="162505" y="272762"/>
                </a:cubicBezTo>
                <a:lnTo>
                  <a:pt x="162505" y="269515"/>
                </a:lnTo>
                <a:lnTo>
                  <a:pt x="106142" y="269515"/>
                </a:lnTo>
                <a:close/>
                <a:moveTo>
                  <a:pt x="92858" y="240290"/>
                </a:moveTo>
                <a:lnTo>
                  <a:pt x="92858" y="256165"/>
                </a:lnTo>
                <a:cubicBezTo>
                  <a:pt x="92858" y="258691"/>
                  <a:pt x="95013" y="260495"/>
                  <a:pt x="97526" y="260495"/>
                </a:cubicBezTo>
                <a:lnTo>
                  <a:pt x="171121" y="260495"/>
                </a:lnTo>
                <a:cubicBezTo>
                  <a:pt x="173634" y="260495"/>
                  <a:pt x="175429" y="258691"/>
                  <a:pt x="175429" y="256165"/>
                </a:cubicBezTo>
                <a:lnTo>
                  <a:pt x="175429" y="240290"/>
                </a:lnTo>
                <a:lnTo>
                  <a:pt x="92858" y="240290"/>
                </a:lnTo>
                <a:close/>
                <a:moveTo>
                  <a:pt x="212411" y="106573"/>
                </a:moveTo>
                <a:cubicBezTo>
                  <a:pt x="214205" y="104775"/>
                  <a:pt x="216716" y="104775"/>
                  <a:pt x="218510" y="106573"/>
                </a:cubicBezTo>
                <a:cubicBezTo>
                  <a:pt x="220303" y="108012"/>
                  <a:pt x="220303" y="110889"/>
                  <a:pt x="218510" y="113047"/>
                </a:cubicBezTo>
                <a:lnTo>
                  <a:pt x="136354" y="195052"/>
                </a:lnTo>
                <a:cubicBezTo>
                  <a:pt x="135278" y="196490"/>
                  <a:pt x="134202" y="196490"/>
                  <a:pt x="133126" y="196490"/>
                </a:cubicBezTo>
                <a:cubicBezTo>
                  <a:pt x="132049" y="196490"/>
                  <a:pt x="130973" y="196490"/>
                  <a:pt x="130255" y="195052"/>
                </a:cubicBezTo>
                <a:lnTo>
                  <a:pt x="95097" y="160524"/>
                </a:lnTo>
                <a:cubicBezTo>
                  <a:pt x="93662" y="158366"/>
                  <a:pt x="93662" y="155488"/>
                  <a:pt x="95097" y="154050"/>
                </a:cubicBezTo>
                <a:cubicBezTo>
                  <a:pt x="96891" y="152251"/>
                  <a:pt x="99761" y="152251"/>
                  <a:pt x="101196" y="154050"/>
                </a:cubicBezTo>
                <a:lnTo>
                  <a:pt x="133126" y="185700"/>
                </a:lnTo>
                <a:lnTo>
                  <a:pt x="212411" y="106573"/>
                </a:lnTo>
                <a:close/>
                <a:moveTo>
                  <a:pt x="133475" y="74613"/>
                </a:moveTo>
                <a:cubicBezTo>
                  <a:pt x="135972" y="74613"/>
                  <a:pt x="137756" y="76764"/>
                  <a:pt x="137756" y="79273"/>
                </a:cubicBezTo>
                <a:cubicBezTo>
                  <a:pt x="137756" y="81782"/>
                  <a:pt x="135972" y="83575"/>
                  <a:pt x="133475" y="83575"/>
                </a:cubicBezTo>
                <a:cubicBezTo>
                  <a:pt x="108503" y="83575"/>
                  <a:pt x="87811" y="101498"/>
                  <a:pt x="83887" y="126232"/>
                </a:cubicBezTo>
                <a:cubicBezTo>
                  <a:pt x="83530" y="128383"/>
                  <a:pt x="81747" y="129817"/>
                  <a:pt x="79606" y="129817"/>
                </a:cubicBezTo>
                <a:cubicBezTo>
                  <a:pt x="79606" y="129817"/>
                  <a:pt x="79249" y="129817"/>
                  <a:pt x="78893" y="129817"/>
                </a:cubicBezTo>
                <a:cubicBezTo>
                  <a:pt x="76395" y="129458"/>
                  <a:pt x="74612" y="127666"/>
                  <a:pt x="75682" y="125157"/>
                </a:cubicBezTo>
                <a:cubicBezTo>
                  <a:pt x="79963" y="95762"/>
                  <a:pt x="104222" y="74613"/>
                  <a:pt x="133475" y="74613"/>
                </a:cubicBezTo>
                <a:close/>
                <a:moveTo>
                  <a:pt x="134503" y="47625"/>
                </a:moveTo>
                <a:cubicBezTo>
                  <a:pt x="162505" y="47625"/>
                  <a:pt x="187634" y="60253"/>
                  <a:pt x="204148" y="82622"/>
                </a:cubicBezTo>
                <a:cubicBezTo>
                  <a:pt x="205584" y="84065"/>
                  <a:pt x="204866" y="86952"/>
                  <a:pt x="203430" y="88756"/>
                </a:cubicBezTo>
                <a:cubicBezTo>
                  <a:pt x="201276" y="89838"/>
                  <a:pt x="198404" y="89477"/>
                  <a:pt x="196968" y="88034"/>
                </a:cubicBezTo>
                <a:cubicBezTo>
                  <a:pt x="182249" y="67469"/>
                  <a:pt x="159274" y="56645"/>
                  <a:pt x="134503" y="56645"/>
                </a:cubicBezTo>
                <a:cubicBezTo>
                  <a:pt x="91781" y="56645"/>
                  <a:pt x="56241" y="91281"/>
                  <a:pt x="56241" y="134577"/>
                </a:cubicBezTo>
                <a:cubicBezTo>
                  <a:pt x="56241" y="155142"/>
                  <a:pt x="64498" y="174625"/>
                  <a:pt x="78499" y="189057"/>
                </a:cubicBezTo>
                <a:cubicBezTo>
                  <a:pt x="87474" y="198438"/>
                  <a:pt x="92858" y="210705"/>
                  <a:pt x="92858" y="222972"/>
                </a:cubicBezTo>
                <a:lnTo>
                  <a:pt x="92858" y="231270"/>
                </a:lnTo>
                <a:lnTo>
                  <a:pt x="175429" y="231270"/>
                </a:lnTo>
                <a:lnTo>
                  <a:pt x="175429" y="223333"/>
                </a:lnTo>
                <a:cubicBezTo>
                  <a:pt x="175429" y="211066"/>
                  <a:pt x="180813" y="199520"/>
                  <a:pt x="190147" y="189418"/>
                </a:cubicBezTo>
                <a:cubicBezTo>
                  <a:pt x="201276" y="177872"/>
                  <a:pt x="209174" y="163080"/>
                  <a:pt x="211687" y="147205"/>
                </a:cubicBezTo>
                <a:cubicBezTo>
                  <a:pt x="212046" y="144679"/>
                  <a:pt x="213841" y="142875"/>
                  <a:pt x="216354" y="143597"/>
                </a:cubicBezTo>
                <a:cubicBezTo>
                  <a:pt x="218867" y="143597"/>
                  <a:pt x="220303" y="145762"/>
                  <a:pt x="220303" y="148287"/>
                </a:cubicBezTo>
                <a:cubicBezTo>
                  <a:pt x="217431" y="166327"/>
                  <a:pt x="209174" y="182563"/>
                  <a:pt x="196250" y="195551"/>
                </a:cubicBezTo>
                <a:cubicBezTo>
                  <a:pt x="188711" y="203850"/>
                  <a:pt x="184403" y="213591"/>
                  <a:pt x="184403" y="223333"/>
                </a:cubicBezTo>
                <a:lnTo>
                  <a:pt x="184403" y="256165"/>
                </a:lnTo>
                <a:cubicBezTo>
                  <a:pt x="184403" y="263381"/>
                  <a:pt x="178300" y="269515"/>
                  <a:pt x="171121" y="269515"/>
                </a:cubicBezTo>
                <a:lnTo>
                  <a:pt x="170762" y="269515"/>
                </a:lnTo>
                <a:lnTo>
                  <a:pt x="170762" y="272762"/>
                </a:lnTo>
                <a:cubicBezTo>
                  <a:pt x="170762" y="284307"/>
                  <a:pt x="161069" y="293327"/>
                  <a:pt x="148863" y="293327"/>
                </a:cubicBezTo>
                <a:lnTo>
                  <a:pt x="119425" y="293327"/>
                </a:lnTo>
                <a:cubicBezTo>
                  <a:pt x="107219" y="293327"/>
                  <a:pt x="97526" y="284307"/>
                  <a:pt x="97526" y="272762"/>
                </a:cubicBezTo>
                <a:lnTo>
                  <a:pt x="97526" y="269515"/>
                </a:lnTo>
                <a:cubicBezTo>
                  <a:pt x="89628" y="269515"/>
                  <a:pt x="83884" y="263381"/>
                  <a:pt x="83884" y="256165"/>
                </a:cubicBezTo>
                <a:lnTo>
                  <a:pt x="83884" y="222972"/>
                </a:lnTo>
                <a:cubicBezTo>
                  <a:pt x="83884" y="212870"/>
                  <a:pt x="79935" y="203489"/>
                  <a:pt x="72037" y="195191"/>
                </a:cubicBezTo>
                <a:cubicBezTo>
                  <a:pt x="56241" y="178955"/>
                  <a:pt x="47625" y="157307"/>
                  <a:pt x="47625" y="134577"/>
                </a:cubicBezTo>
                <a:cubicBezTo>
                  <a:pt x="47625" y="86591"/>
                  <a:pt x="86756" y="47625"/>
                  <a:pt x="134503" y="47625"/>
                </a:cubicBezTo>
                <a:close/>
                <a:moveTo>
                  <a:pt x="133964" y="0"/>
                </a:moveTo>
                <a:cubicBezTo>
                  <a:pt x="207950" y="0"/>
                  <a:pt x="267928" y="60338"/>
                  <a:pt x="267928" y="133964"/>
                </a:cubicBezTo>
                <a:cubicBezTo>
                  <a:pt x="267928" y="177781"/>
                  <a:pt x="246020" y="218725"/>
                  <a:pt x="210105" y="243866"/>
                </a:cubicBezTo>
                <a:cubicBezTo>
                  <a:pt x="208309" y="245661"/>
                  <a:pt x="205436" y="244943"/>
                  <a:pt x="203999" y="243147"/>
                </a:cubicBezTo>
                <a:cubicBezTo>
                  <a:pt x="202562" y="240992"/>
                  <a:pt x="202921" y="238478"/>
                  <a:pt x="205076" y="237042"/>
                </a:cubicBezTo>
                <a:cubicBezTo>
                  <a:pt x="238837" y="212978"/>
                  <a:pt x="258949" y="174908"/>
                  <a:pt x="258949" y="133964"/>
                </a:cubicBezTo>
                <a:cubicBezTo>
                  <a:pt x="258949" y="65366"/>
                  <a:pt x="202921" y="8620"/>
                  <a:pt x="133964" y="8620"/>
                </a:cubicBezTo>
                <a:cubicBezTo>
                  <a:pt x="65006" y="8620"/>
                  <a:pt x="8979" y="65366"/>
                  <a:pt x="8979" y="133964"/>
                </a:cubicBezTo>
                <a:lnTo>
                  <a:pt x="8979" y="258950"/>
                </a:lnTo>
                <a:lnTo>
                  <a:pt x="58542" y="258950"/>
                </a:lnTo>
                <a:cubicBezTo>
                  <a:pt x="61056" y="258950"/>
                  <a:pt x="63211" y="261105"/>
                  <a:pt x="63211" y="263619"/>
                </a:cubicBezTo>
                <a:cubicBezTo>
                  <a:pt x="63211" y="266133"/>
                  <a:pt x="61056" y="267929"/>
                  <a:pt x="58542" y="267929"/>
                </a:cubicBezTo>
                <a:lnTo>
                  <a:pt x="4669" y="267929"/>
                </a:lnTo>
                <a:cubicBezTo>
                  <a:pt x="2155" y="267929"/>
                  <a:pt x="0" y="266133"/>
                  <a:pt x="0" y="263619"/>
                </a:cubicBezTo>
                <a:lnTo>
                  <a:pt x="0" y="133964"/>
                </a:lnTo>
                <a:cubicBezTo>
                  <a:pt x="0" y="60338"/>
                  <a:pt x="59978" y="0"/>
                  <a:pt x="133964" y="0"/>
                </a:cubicBezTo>
                <a:close/>
              </a:path>
            </a:pathLst>
          </a:custGeom>
          <a:solidFill>
            <a:schemeClr val="tx2"/>
          </a:solidFill>
          <a:ln>
            <a:noFill/>
          </a:ln>
          <a:effectLst/>
        </p:spPr>
        <p:txBody>
          <a:bodyPr anchor="ctr"/>
          <a:lstStyle/>
          <a:p>
            <a:endParaRPr lang="en-US" sz="675" dirty="0">
              <a:latin typeface="Lato Light" panose="020F0502020204030203" pitchFamily="34" charset="0"/>
            </a:endParaRPr>
          </a:p>
        </p:txBody>
      </p:sp>
      <p:sp>
        <p:nvSpPr>
          <p:cNvPr id="22" name="Subtitle 2">
            <a:extLst>
              <a:ext uri="{FF2B5EF4-FFF2-40B4-BE49-F238E27FC236}">
                <a16:creationId xmlns:a16="http://schemas.microsoft.com/office/drawing/2014/main" id="{DDBF0BD0-1FAE-F545-86D0-7FF587346E53}"/>
              </a:ext>
            </a:extLst>
          </p:cNvPr>
          <p:cNvSpPr txBox="1">
            <a:spLocks/>
          </p:cNvSpPr>
          <p:nvPr/>
        </p:nvSpPr>
        <p:spPr>
          <a:xfrm>
            <a:off x="2711413" y="2102622"/>
            <a:ext cx="967766"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spcBef>
                <a:spcPts val="0"/>
              </a:spcBef>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Section 16:</a:t>
            </a:r>
          </a:p>
          <a:p>
            <a:pPr>
              <a:lnSpc>
                <a:spcPts val="1313"/>
              </a:lnSpc>
              <a:spcBef>
                <a:spcPts val="0"/>
              </a:spcBef>
            </a:pP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Everyone has a right Freedom of Expression </a:t>
            </a:r>
          </a:p>
        </p:txBody>
      </p:sp>
      <p:sp>
        <p:nvSpPr>
          <p:cNvPr id="23" name="Subtitle 2">
            <a:extLst>
              <a:ext uri="{FF2B5EF4-FFF2-40B4-BE49-F238E27FC236}">
                <a16:creationId xmlns:a16="http://schemas.microsoft.com/office/drawing/2014/main" id="{02A259D4-4EB7-7D40-9015-D84AFF16B45E}"/>
              </a:ext>
            </a:extLst>
          </p:cNvPr>
          <p:cNvSpPr txBox="1">
            <a:spLocks/>
          </p:cNvSpPr>
          <p:nvPr/>
        </p:nvSpPr>
        <p:spPr>
          <a:xfrm>
            <a:off x="4650477" y="4436705"/>
            <a:ext cx="1145915" cy="1212328"/>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GB" sz="1050" b="1" dirty="0">
                <a:solidFill>
                  <a:schemeClr val="bg1"/>
                </a:solidFill>
                <a:latin typeface="Lato" panose="020F0502020204030203"/>
                <a:cs typeface="Arial" panose="020B0604020202020204" pitchFamily="34" charset="0"/>
              </a:rPr>
              <a:t>Section 15 (1)</a:t>
            </a:r>
          </a:p>
          <a:p>
            <a:pPr lvl="0"/>
            <a:r>
              <a:rPr lang="en-GB" sz="1050" dirty="0">
                <a:solidFill>
                  <a:schemeClr val="bg1"/>
                </a:solidFill>
                <a:latin typeface="Lato" panose="020F0502020204030203"/>
                <a:cs typeface="Arial" panose="020B0604020202020204" pitchFamily="34" charset="0"/>
              </a:rPr>
              <a:t>“Everyone has the right to freedom of conscience, religion, thought, belief and opinion </a:t>
            </a:r>
            <a:endParaRPr lang="en-ZA" sz="1050" dirty="0">
              <a:solidFill>
                <a:schemeClr val="bg1"/>
              </a:solidFill>
              <a:latin typeface="Lato" panose="020F0502020204030203"/>
            </a:endParaRPr>
          </a:p>
        </p:txBody>
      </p:sp>
      <p:sp>
        <p:nvSpPr>
          <p:cNvPr id="27" name="Subtitle 2">
            <a:extLst>
              <a:ext uri="{FF2B5EF4-FFF2-40B4-BE49-F238E27FC236}">
                <a16:creationId xmlns:a16="http://schemas.microsoft.com/office/drawing/2014/main" id="{35A12811-4DED-C440-941E-5356D9BB750E}"/>
              </a:ext>
            </a:extLst>
          </p:cNvPr>
          <p:cNvSpPr txBox="1">
            <a:spLocks/>
          </p:cNvSpPr>
          <p:nvPr/>
        </p:nvSpPr>
        <p:spPr>
          <a:xfrm>
            <a:off x="5269114" y="2133493"/>
            <a:ext cx="967766" cy="86819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313"/>
              </a:lnSpc>
              <a:spcBef>
                <a:spcPts val="0"/>
              </a:spcBef>
            </a:pPr>
            <a:r>
              <a:rPr lang="en-US" sz="1200" b="1" dirty="0">
                <a:solidFill>
                  <a:schemeClr val="bg1"/>
                </a:solidFill>
                <a:latin typeface="Lato" panose="020F0502020204030203" pitchFamily="34" charset="0"/>
                <a:ea typeface="Lato" panose="020F0502020204030203" pitchFamily="34" charset="0"/>
                <a:cs typeface="Lato" panose="020F0502020204030203" pitchFamily="34" charset="0"/>
              </a:rPr>
              <a:t>Section 32</a:t>
            </a:r>
            <a:r>
              <a:rPr lang="en-US" sz="1200" dirty="0">
                <a:solidFill>
                  <a:schemeClr val="bg1"/>
                </a:solidFill>
                <a:latin typeface="Lato" panose="020F0502020204030203" pitchFamily="34" charset="0"/>
                <a:ea typeface="Lato" panose="020F0502020204030203" pitchFamily="34" charset="0"/>
                <a:cs typeface="Lato" panose="020F0502020204030203" pitchFamily="34" charset="0"/>
              </a:rPr>
              <a:t>: Everyone as a Right to Access to Information</a:t>
            </a:r>
          </a:p>
        </p:txBody>
      </p:sp>
      <p:sp>
        <p:nvSpPr>
          <p:cNvPr id="24" name="TextBox 23">
            <a:extLst>
              <a:ext uri="{FF2B5EF4-FFF2-40B4-BE49-F238E27FC236}">
                <a16:creationId xmlns:a16="http://schemas.microsoft.com/office/drawing/2014/main" id="{723FD10F-DEBA-41EC-94A8-788D5BA10C20}"/>
              </a:ext>
            </a:extLst>
          </p:cNvPr>
          <p:cNvSpPr txBox="1"/>
          <p:nvPr/>
        </p:nvSpPr>
        <p:spPr>
          <a:xfrm>
            <a:off x="2801719" y="510993"/>
            <a:ext cx="3395738"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LEGISLATIVE MANDATES</a:t>
            </a:r>
          </a:p>
        </p:txBody>
      </p:sp>
    </p:spTree>
    <p:extLst>
      <p:ext uri="{BB962C8B-B14F-4D97-AF65-F5344CB8AC3E}">
        <p14:creationId xmlns:p14="http://schemas.microsoft.com/office/powerpoint/2010/main" val="40548659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C78964-F50C-3945-AF8D-2062D15CC966}"/>
              </a:ext>
            </a:extLst>
          </p:cNvPr>
          <p:cNvSpPr txBox="1"/>
          <p:nvPr/>
        </p:nvSpPr>
        <p:spPr>
          <a:xfrm>
            <a:off x="2581715" y="743298"/>
            <a:ext cx="3980578"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 BUDGET SPLIT 2021/22</a:t>
            </a:r>
          </a:p>
        </p:txBody>
      </p:sp>
      <p:sp>
        <p:nvSpPr>
          <p:cNvPr id="4" name="Rounded Rectangle 3">
            <a:extLst>
              <a:ext uri="{FF2B5EF4-FFF2-40B4-BE49-F238E27FC236}">
                <a16:creationId xmlns:a16="http://schemas.microsoft.com/office/drawing/2014/main" id="{458B37A9-413F-B746-B47B-5C7CA9A15FDD}"/>
              </a:ext>
            </a:extLst>
          </p:cNvPr>
          <p:cNvSpPr/>
          <p:nvPr/>
        </p:nvSpPr>
        <p:spPr>
          <a:xfrm>
            <a:off x="2274391" y="2172264"/>
            <a:ext cx="5863484" cy="80106"/>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 name="Rounded Rectangle 4">
            <a:extLst>
              <a:ext uri="{FF2B5EF4-FFF2-40B4-BE49-F238E27FC236}">
                <a16:creationId xmlns:a16="http://schemas.microsoft.com/office/drawing/2014/main" id="{5A3D5B77-2770-594F-A620-4645FBC65290}"/>
              </a:ext>
            </a:extLst>
          </p:cNvPr>
          <p:cNvSpPr/>
          <p:nvPr/>
        </p:nvSpPr>
        <p:spPr>
          <a:xfrm flipV="1">
            <a:off x="2268280" y="2181468"/>
            <a:ext cx="4770474" cy="7887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0" name="TextBox 19">
            <a:extLst>
              <a:ext uri="{FF2B5EF4-FFF2-40B4-BE49-F238E27FC236}">
                <a16:creationId xmlns:a16="http://schemas.microsoft.com/office/drawing/2014/main" id="{00C203FA-BD62-BE44-9512-9A938711CB40}"/>
              </a:ext>
            </a:extLst>
          </p:cNvPr>
          <p:cNvSpPr txBox="1"/>
          <p:nvPr/>
        </p:nvSpPr>
        <p:spPr>
          <a:xfrm>
            <a:off x="2270548" y="1925172"/>
            <a:ext cx="136447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Community media</a:t>
            </a:r>
          </a:p>
        </p:txBody>
      </p:sp>
      <p:sp>
        <p:nvSpPr>
          <p:cNvPr id="28" name="TextBox 27">
            <a:extLst>
              <a:ext uri="{FF2B5EF4-FFF2-40B4-BE49-F238E27FC236}">
                <a16:creationId xmlns:a16="http://schemas.microsoft.com/office/drawing/2014/main" id="{DBCB1E12-BBB4-1A43-9CE1-56402AB8C709}"/>
              </a:ext>
            </a:extLst>
          </p:cNvPr>
          <p:cNvSpPr txBox="1"/>
          <p:nvPr/>
        </p:nvSpPr>
        <p:spPr>
          <a:xfrm>
            <a:off x="7132104" y="1925172"/>
            <a:ext cx="989438"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F81BD"/>
                </a:solidFill>
                <a:effectLst/>
                <a:uLnTx/>
                <a:uFillTx/>
                <a:latin typeface="Poppins" pitchFamily="2" charset="77"/>
                <a:ea typeface="+mn-ea"/>
                <a:cs typeface="Poppins" pitchFamily="2" charset="77"/>
              </a:rPr>
              <a:t>at least  60%</a:t>
            </a:r>
          </a:p>
        </p:txBody>
      </p:sp>
      <p:sp>
        <p:nvSpPr>
          <p:cNvPr id="24" name="Freeform 23">
            <a:extLst>
              <a:ext uri="{FF2B5EF4-FFF2-40B4-BE49-F238E27FC236}">
                <a16:creationId xmlns:a16="http://schemas.microsoft.com/office/drawing/2014/main" id="{D588549E-C3E1-5A4F-9690-FF678EE44A32}"/>
              </a:ext>
            </a:extLst>
          </p:cNvPr>
          <p:cNvSpPr/>
          <p:nvPr/>
        </p:nvSpPr>
        <p:spPr>
          <a:xfrm rot="16200000">
            <a:off x="1167163" y="1717464"/>
            <a:ext cx="554735" cy="847387"/>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25" name="Freeform 24">
            <a:extLst>
              <a:ext uri="{FF2B5EF4-FFF2-40B4-BE49-F238E27FC236}">
                <a16:creationId xmlns:a16="http://schemas.microsoft.com/office/drawing/2014/main" id="{5512FF8B-D48A-5044-8406-A039B88CCDAF}"/>
              </a:ext>
            </a:extLst>
          </p:cNvPr>
          <p:cNvSpPr>
            <a:spLocks noChangeAspect="1" noChangeArrowheads="1"/>
          </p:cNvSpPr>
          <p:nvPr/>
        </p:nvSpPr>
        <p:spPr bwMode="auto">
          <a:xfrm>
            <a:off x="1262948" y="2001914"/>
            <a:ext cx="416965" cy="278488"/>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bg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5" name="Rounded Rectangle 34">
            <a:extLst>
              <a:ext uri="{FF2B5EF4-FFF2-40B4-BE49-F238E27FC236}">
                <a16:creationId xmlns:a16="http://schemas.microsoft.com/office/drawing/2014/main" id="{8C5D26D6-A551-3B42-A49A-01AE259520EC}"/>
              </a:ext>
            </a:extLst>
          </p:cNvPr>
          <p:cNvSpPr/>
          <p:nvPr/>
        </p:nvSpPr>
        <p:spPr>
          <a:xfrm>
            <a:off x="2290724" y="3031523"/>
            <a:ext cx="5830818" cy="102897"/>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6" name="Rounded Rectangle 35">
            <a:extLst>
              <a:ext uri="{FF2B5EF4-FFF2-40B4-BE49-F238E27FC236}">
                <a16:creationId xmlns:a16="http://schemas.microsoft.com/office/drawing/2014/main" id="{FA108B3A-AFFC-D943-A30A-BD3EADF519AC}"/>
              </a:ext>
            </a:extLst>
          </p:cNvPr>
          <p:cNvSpPr/>
          <p:nvPr/>
        </p:nvSpPr>
        <p:spPr>
          <a:xfrm>
            <a:off x="2290723" y="3049436"/>
            <a:ext cx="401677" cy="94622"/>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38" name="TextBox 37">
            <a:extLst>
              <a:ext uri="{FF2B5EF4-FFF2-40B4-BE49-F238E27FC236}">
                <a16:creationId xmlns:a16="http://schemas.microsoft.com/office/drawing/2014/main" id="{5E420DDD-4355-D54C-8806-878DFC3F5762}"/>
              </a:ext>
            </a:extLst>
          </p:cNvPr>
          <p:cNvSpPr txBox="1"/>
          <p:nvPr/>
        </p:nvSpPr>
        <p:spPr>
          <a:xfrm>
            <a:off x="2270548" y="2738774"/>
            <a:ext cx="30142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Small commercial projects (Print and digital)</a:t>
            </a:r>
          </a:p>
        </p:txBody>
      </p:sp>
      <p:sp>
        <p:nvSpPr>
          <p:cNvPr id="39" name="TextBox 38">
            <a:extLst>
              <a:ext uri="{FF2B5EF4-FFF2-40B4-BE49-F238E27FC236}">
                <a16:creationId xmlns:a16="http://schemas.microsoft.com/office/drawing/2014/main" id="{78D5FEBC-230A-6D44-A93C-D267A20236A6}"/>
              </a:ext>
            </a:extLst>
          </p:cNvPr>
          <p:cNvSpPr txBox="1"/>
          <p:nvPr/>
        </p:nvSpPr>
        <p:spPr>
          <a:xfrm>
            <a:off x="7200036" y="2738774"/>
            <a:ext cx="954172"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504D"/>
                </a:solidFill>
                <a:effectLst/>
                <a:uLnTx/>
                <a:uFillTx/>
                <a:latin typeface="Poppins" pitchFamily="2" charset="77"/>
                <a:ea typeface="+mn-ea"/>
                <a:cs typeface="Poppins" pitchFamily="2" charset="77"/>
              </a:rPr>
              <a:t>at least 25%</a:t>
            </a:r>
          </a:p>
        </p:txBody>
      </p:sp>
      <p:sp>
        <p:nvSpPr>
          <p:cNvPr id="33" name="Freeform 32">
            <a:extLst>
              <a:ext uri="{FF2B5EF4-FFF2-40B4-BE49-F238E27FC236}">
                <a16:creationId xmlns:a16="http://schemas.microsoft.com/office/drawing/2014/main" id="{04D52305-F3E7-044C-8D7B-CEB17E3C2B16}"/>
              </a:ext>
            </a:extLst>
          </p:cNvPr>
          <p:cNvSpPr/>
          <p:nvPr/>
        </p:nvSpPr>
        <p:spPr>
          <a:xfrm rot="16200000">
            <a:off x="1162075" y="2573957"/>
            <a:ext cx="554735" cy="847387"/>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5" name="Rounded Rectangle 54">
            <a:extLst>
              <a:ext uri="{FF2B5EF4-FFF2-40B4-BE49-F238E27FC236}">
                <a16:creationId xmlns:a16="http://schemas.microsoft.com/office/drawing/2014/main" id="{2AAE7E77-5BF9-2246-B6C7-CB62614B164F}"/>
              </a:ext>
            </a:extLst>
          </p:cNvPr>
          <p:cNvSpPr/>
          <p:nvPr/>
        </p:nvSpPr>
        <p:spPr>
          <a:xfrm>
            <a:off x="2270548" y="4071788"/>
            <a:ext cx="5830818" cy="102897"/>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6" name="Rounded Rectangle 55">
            <a:extLst>
              <a:ext uri="{FF2B5EF4-FFF2-40B4-BE49-F238E27FC236}">
                <a16:creationId xmlns:a16="http://schemas.microsoft.com/office/drawing/2014/main" id="{AFF512AA-CFB7-C243-9F88-88E2D59DEEBB}"/>
              </a:ext>
            </a:extLst>
          </p:cNvPr>
          <p:cNvSpPr/>
          <p:nvPr/>
        </p:nvSpPr>
        <p:spPr>
          <a:xfrm>
            <a:off x="2270548" y="4075723"/>
            <a:ext cx="473696" cy="102897"/>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58" name="TextBox 57">
            <a:extLst>
              <a:ext uri="{FF2B5EF4-FFF2-40B4-BE49-F238E27FC236}">
                <a16:creationId xmlns:a16="http://schemas.microsoft.com/office/drawing/2014/main" id="{FD8D8516-09F6-BC42-B215-3265F69036D7}"/>
              </a:ext>
            </a:extLst>
          </p:cNvPr>
          <p:cNvSpPr txBox="1"/>
          <p:nvPr/>
        </p:nvSpPr>
        <p:spPr>
          <a:xfrm>
            <a:off x="2148109" y="3746061"/>
            <a:ext cx="1342162"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Research Projects </a:t>
            </a:r>
          </a:p>
        </p:txBody>
      </p:sp>
      <p:sp>
        <p:nvSpPr>
          <p:cNvPr id="59" name="TextBox 58">
            <a:extLst>
              <a:ext uri="{FF2B5EF4-FFF2-40B4-BE49-F238E27FC236}">
                <a16:creationId xmlns:a16="http://schemas.microsoft.com/office/drawing/2014/main" id="{6F7B6AC8-D8FE-D04E-87FB-2EF591A58BF8}"/>
              </a:ext>
            </a:extLst>
          </p:cNvPr>
          <p:cNvSpPr txBox="1"/>
          <p:nvPr/>
        </p:nvSpPr>
        <p:spPr>
          <a:xfrm>
            <a:off x="7778785" y="3846237"/>
            <a:ext cx="375423"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64A2"/>
                </a:solidFill>
                <a:effectLst/>
                <a:uLnTx/>
                <a:uFillTx/>
                <a:latin typeface="Poppins" pitchFamily="2" charset="77"/>
                <a:ea typeface="+mn-ea"/>
                <a:cs typeface="Poppins" pitchFamily="2" charset="77"/>
              </a:rPr>
              <a:t>5%</a:t>
            </a:r>
          </a:p>
        </p:txBody>
      </p:sp>
      <p:sp>
        <p:nvSpPr>
          <p:cNvPr id="53" name="Freeform 52">
            <a:extLst>
              <a:ext uri="{FF2B5EF4-FFF2-40B4-BE49-F238E27FC236}">
                <a16:creationId xmlns:a16="http://schemas.microsoft.com/office/drawing/2014/main" id="{FA1EB2FD-4422-FF4A-9FA8-5AD833BCB11A}"/>
              </a:ext>
            </a:extLst>
          </p:cNvPr>
          <p:cNvSpPr/>
          <p:nvPr/>
        </p:nvSpPr>
        <p:spPr>
          <a:xfrm rot="16200000">
            <a:off x="1167162" y="3452711"/>
            <a:ext cx="554735" cy="847387"/>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70" name="Freeform 69">
            <a:extLst>
              <a:ext uri="{FF2B5EF4-FFF2-40B4-BE49-F238E27FC236}">
                <a16:creationId xmlns:a16="http://schemas.microsoft.com/office/drawing/2014/main" id="{E9B6C9ED-2747-F343-83D3-E817AFAA5D02}"/>
              </a:ext>
            </a:extLst>
          </p:cNvPr>
          <p:cNvSpPr>
            <a:spLocks noChangeAspect="1" noChangeArrowheads="1"/>
          </p:cNvSpPr>
          <p:nvPr/>
        </p:nvSpPr>
        <p:spPr bwMode="auto">
          <a:xfrm>
            <a:off x="1276581" y="3677978"/>
            <a:ext cx="377614" cy="37809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bg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0" name="TextBox 39">
            <a:extLst>
              <a:ext uri="{FF2B5EF4-FFF2-40B4-BE49-F238E27FC236}">
                <a16:creationId xmlns:a16="http://schemas.microsoft.com/office/drawing/2014/main" id="{868BACAF-1ECB-402B-9BC7-E91798547899}"/>
              </a:ext>
            </a:extLst>
          </p:cNvPr>
          <p:cNvSpPr txBox="1"/>
          <p:nvPr/>
        </p:nvSpPr>
        <p:spPr>
          <a:xfrm>
            <a:off x="2974150" y="1179843"/>
            <a:ext cx="3384581"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113" normalizeH="0" baseline="0" noProof="0" dirty="0">
                <a:ln>
                  <a:noFill/>
                </a:ln>
                <a:solidFill>
                  <a:prstClr val="black"/>
                </a:solidFill>
                <a:effectLst/>
                <a:uLnTx/>
                <a:uFillTx/>
                <a:latin typeface="Poppins Light" pitchFamily="2" charset="77"/>
                <a:ea typeface="+mn-ea"/>
                <a:cs typeface="Poppins Light" pitchFamily="2" charset="77"/>
              </a:rPr>
              <a:t>Provisions  of the Regulations (2003)</a:t>
            </a:r>
          </a:p>
        </p:txBody>
      </p:sp>
      <p:sp>
        <p:nvSpPr>
          <p:cNvPr id="42" name="TextBox 41">
            <a:extLst>
              <a:ext uri="{FF2B5EF4-FFF2-40B4-BE49-F238E27FC236}">
                <a16:creationId xmlns:a16="http://schemas.microsoft.com/office/drawing/2014/main" id="{EB677EB7-1DA5-4A0F-9998-F571A52B71F9}"/>
              </a:ext>
            </a:extLst>
          </p:cNvPr>
          <p:cNvSpPr txBox="1"/>
          <p:nvPr/>
        </p:nvSpPr>
        <p:spPr>
          <a:xfrm>
            <a:off x="6746235" y="1928040"/>
            <a:ext cx="522900"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F81BD"/>
                </a:solidFill>
                <a:effectLst/>
                <a:uLnTx/>
                <a:uFillTx/>
                <a:latin typeface="Poppins" pitchFamily="2" charset="77"/>
                <a:ea typeface="+mn-ea"/>
                <a:cs typeface="Poppins" pitchFamily="2" charset="77"/>
              </a:rPr>
              <a:t>54%</a:t>
            </a:r>
          </a:p>
        </p:txBody>
      </p:sp>
      <p:sp>
        <p:nvSpPr>
          <p:cNvPr id="44" name="TextBox 43">
            <a:extLst>
              <a:ext uri="{FF2B5EF4-FFF2-40B4-BE49-F238E27FC236}">
                <a16:creationId xmlns:a16="http://schemas.microsoft.com/office/drawing/2014/main" id="{6D279CF3-26D8-4FD1-93B3-C7744C1F2C13}"/>
              </a:ext>
            </a:extLst>
          </p:cNvPr>
          <p:cNvSpPr txBox="1"/>
          <p:nvPr/>
        </p:nvSpPr>
        <p:spPr>
          <a:xfrm>
            <a:off x="2729969" y="2919353"/>
            <a:ext cx="401072"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b="1" dirty="0">
                <a:solidFill>
                  <a:srgbClr val="C0504D"/>
                </a:solidFill>
                <a:latin typeface="Poppins" pitchFamily="2" charset="77"/>
                <a:cs typeface="Poppins" pitchFamily="2" charset="77"/>
              </a:rPr>
              <a:t>7</a:t>
            </a:r>
            <a:r>
              <a:rPr kumimoji="0" lang="en-US" sz="1200" b="1" i="0" u="none" strike="noStrike" kern="1200" cap="none" spc="0" normalizeH="0" baseline="0" noProof="0" dirty="0">
                <a:ln>
                  <a:noFill/>
                </a:ln>
                <a:solidFill>
                  <a:srgbClr val="C0504D"/>
                </a:solidFill>
                <a:effectLst/>
                <a:uLnTx/>
                <a:uFillTx/>
                <a:latin typeface="Poppins" pitchFamily="2" charset="77"/>
                <a:ea typeface="+mn-ea"/>
                <a:cs typeface="Poppins" pitchFamily="2" charset="77"/>
              </a:rPr>
              <a:t>%</a:t>
            </a:r>
          </a:p>
        </p:txBody>
      </p:sp>
      <p:sp>
        <p:nvSpPr>
          <p:cNvPr id="51" name="TextBox 50">
            <a:extLst>
              <a:ext uri="{FF2B5EF4-FFF2-40B4-BE49-F238E27FC236}">
                <a16:creationId xmlns:a16="http://schemas.microsoft.com/office/drawing/2014/main" id="{C55ECE91-7E45-496F-ABCD-BBC215762257}"/>
              </a:ext>
            </a:extLst>
          </p:cNvPr>
          <p:cNvSpPr txBox="1"/>
          <p:nvPr/>
        </p:nvSpPr>
        <p:spPr>
          <a:xfrm flipH="1">
            <a:off x="2799898" y="3958019"/>
            <a:ext cx="375423"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8064A2"/>
                </a:solidFill>
                <a:effectLst/>
                <a:uLnTx/>
                <a:uFillTx/>
                <a:latin typeface="Poppins" pitchFamily="2" charset="77"/>
                <a:ea typeface="+mn-ea"/>
                <a:cs typeface="Poppins" pitchFamily="2" charset="77"/>
              </a:rPr>
              <a:t>9%</a:t>
            </a:r>
          </a:p>
        </p:txBody>
      </p:sp>
      <p:sp>
        <p:nvSpPr>
          <p:cNvPr id="52" name="Rectangle 51">
            <a:extLst>
              <a:ext uri="{FF2B5EF4-FFF2-40B4-BE49-F238E27FC236}">
                <a16:creationId xmlns:a16="http://schemas.microsoft.com/office/drawing/2014/main" id="{8F894814-B14C-419B-ACD0-AC884F0318FC}"/>
              </a:ext>
            </a:extLst>
          </p:cNvPr>
          <p:cNvSpPr/>
          <p:nvPr/>
        </p:nvSpPr>
        <p:spPr>
          <a:xfrm>
            <a:off x="1022081" y="5467705"/>
            <a:ext cx="7370890" cy="104644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Regulations: Section 11 (2) Percentage allocation of administration costs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The Board may deviate from the percentage allocation contemplated in sub-section (1), if it is reasonable and justifiable to do so.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Operational Costs = 11% </a:t>
            </a:r>
          </a:p>
        </p:txBody>
      </p:sp>
      <p:sp>
        <p:nvSpPr>
          <p:cNvPr id="3" name="Freeform 32">
            <a:extLst>
              <a:ext uri="{FF2B5EF4-FFF2-40B4-BE49-F238E27FC236}">
                <a16:creationId xmlns:a16="http://schemas.microsoft.com/office/drawing/2014/main" id="{CE8B3491-7AD5-43D2-AEEB-584790C12399}"/>
              </a:ext>
            </a:extLst>
          </p:cNvPr>
          <p:cNvSpPr/>
          <p:nvPr/>
        </p:nvSpPr>
        <p:spPr>
          <a:xfrm rot="16200000">
            <a:off x="1188960" y="4347457"/>
            <a:ext cx="554735" cy="847387"/>
          </a:xfrm>
          <a:custGeom>
            <a:avLst/>
            <a:gdLst>
              <a:gd name="connsiteX0" fmla="*/ 878541 w 1757082"/>
              <a:gd name="connsiteY0" fmla="*/ 2684033 h 2684033"/>
              <a:gd name="connsiteX1" fmla="*/ 0 w 1757082"/>
              <a:gd name="connsiteY1" fmla="*/ 1805492 h 2684033"/>
              <a:gd name="connsiteX2" fmla="*/ 0 w 1757082"/>
              <a:gd name="connsiteY2" fmla="*/ 640080 h 2684033"/>
              <a:gd name="connsiteX3" fmla="*/ 878541 w 1757082"/>
              <a:gd name="connsiteY3" fmla="*/ 0 h 2684033"/>
              <a:gd name="connsiteX4" fmla="*/ 1757082 w 1757082"/>
              <a:gd name="connsiteY4" fmla="*/ 640080 h 2684033"/>
              <a:gd name="connsiteX5" fmla="*/ 1757082 w 1757082"/>
              <a:gd name="connsiteY5" fmla="*/ 1805492 h 2684033"/>
              <a:gd name="connsiteX6" fmla="*/ 878541 w 1757082"/>
              <a:gd name="connsiteY6" fmla="*/ 2684033 h 268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7082" h="2684033">
                <a:moveTo>
                  <a:pt x="878541" y="2684033"/>
                </a:moveTo>
                <a:cubicBezTo>
                  <a:pt x="393336" y="2684033"/>
                  <a:pt x="0" y="2290697"/>
                  <a:pt x="0" y="1805492"/>
                </a:cubicBezTo>
                <a:lnTo>
                  <a:pt x="0" y="640080"/>
                </a:lnTo>
                <a:lnTo>
                  <a:pt x="878541" y="0"/>
                </a:lnTo>
                <a:lnTo>
                  <a:pt x="1757082" y="640080"/>
                </a:lnTo>
                <a:lnTo>
                  <a:pt x="1757082" y="1805492"/>
                </a:lnTo>
                <a:cubicBezTo>
                  <a:pt x="1757082" y="2290697"/>
                  <a:pt x="1363746" y="2684033"/>
                  <a:pt x="878541" y="2684033"/>
                </a:cubicBez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6" name="Freeform 70">
            <a:extLst>
              <a:ext uri="{FF2B5EF4-FFF2-40B4-BE49-F238E27FC236}">
                <a16:creationId xmlns:a16="http://schemas.microsoft.com/office/drawing/2014/main" id="{CC01ECF1-2954-4E52-B116-2FD5E8659231}"/>
              </a:ext>
            </a:extLst>
          </p:cNvPr>
          <p:cNvSpPr>
            <a:spLocks noChangeAspect="1" noChangeArrowheads="1"/>
          </p:cNvSpPr>
          <p:nvPr/>
        </p:nvSpPr>
        <p:spPr bwMode="auto">
          <a:xfrm>
            <a:off x="1299230" y="4600256"/>
            <a:ext cx="380683" cy="380683"/>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bg2"/>
          </a:solidFill>
          <a:ln>
            <a:noFill/>
          </a:ln>
          <a:effectLst/>
        </p:spPr>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 name="Rounded Rectangle 54">
            <a:extLst>
              <a:ext uri="{FF2B5EF4-FFF2-40B4-BE49-F238E27FC236}">
                <a16:creationId xmlns:a16="http://schemas.microsoft.com/office/drawing/2014/main" id="{E35C55DF-2345-4114-9226-9F1E5027CF19}"/>
              </a:ext>
            </a:extLst>
          </p:cNvPr>
          <p:cNvSpPr/>
          <p:nvPr/>
        </p:nvSpPr>
        <p:spPr>
          <a:xfrm>
            <a:off x="2270548" y="4816512"/>
            <a:ext cx="5830818" cy="102897"/>
          </a:xfrm>
          <a:prstGeom prst="roundRect">
            <a:avLst>
              <a:gd name="adj" fmla="val 50000"/>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8" name="Rounded Rectangle 55">
            <a:extLst>
              <a:ext uri="{FF2B5EF4-FFF2-40B4-BE49-F238E27FC236}">
                <a16:creationId xmlns:a16="http://schemas.microsoft.com/office/drawing/2014/main" id="{AEB523F4-0677-41FD-83BA-252ECC8CE197}"/>
              </a:ext>
            </a:extLst>
          </p:cNvPr>
          <p:cNvSpPr/>
          <p:nvPr/>
        </p:nvSpPr>
        <p:spPr>
          <a:xfrm>
            <a:off x="2266932" y="4835537"/>
            <a:ext cx="2728400" cy="83871"/>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Lato Light" panose="020F0502020204030203" pitchFamily="34" charset="0"/>
              <a:ea typeface="+mn-ea"/>
              <a:cs typeface="+mn-cs"/>
            </a:endParaRPr>
          </a:p>
        </p:txBody>
      </p:sp>
      <p:sp>
        <p:nvSpPr>
          <p:cNvPr id="10" name="Freeform 731">
            <a:extLst>
              <a:ext uri="{FF2B5EF4-FFF2-40B4-BE49-F238E27FC236}">
                <a16:creationId xmlns:a16="http://schemas.microsoft.com/office/drawing/2014/main" id="{234638C6-FDC1-4680-96ED-C36C2980DDEE}"/>
              </a:ext>
            </a:extLst>
          </p:cNvPr>
          <p:cNvSpPr>
            <a:spLocks noChangeArrowheads="1"/>
          </p:cNvSpPr>
          <p:nvPr/>
        </p:nvSpPr>
        <p:spPr bwMode="auto">
          <a:xfrm>
            <a:off x="1323902" y="2861843"/>
            <a:ext cx="330293" cy="282215"/>
          </a:xfrm>
          <a:custGeom>
            <a:avLst/>
            <a:gdLst/>
            <a:ahLst/>
            <a:cxnLst/>
            <a:rect l="0" t="0" r="r" b="b"/>
            <a:pathLst>
              <a:path w="284882" h="299678">
                <a:moveTo>
                  <a:pt x="261064" y="203200"/>
                </a:moveTo>
                <a:cubicBezTo>
                  <a:pt x="263629" y="203200"/>
                  <a:pt x="265827" y="205032"/>
                  <a:pt x="265827" y="207596"/>
                </a:cubicBezTo>
                <a:cubicBezTo>
                  <a:pt x="265827" y="210161"/>
                  <a:pt x="263629" y="212359"/>
                  <a:pt x="261064" y="212359"/>
                </a:cubicBezTo>
                <a:cubicBezTo>
                  <a:pt x="258500" y="212359"/>
                  <a:pt x="256668" y="210161"/>
                  <a:pt x="256668" y="207596"/>
                </a:cubicBezTo>
                <a:cubicBezTo>
                  <a:pt x="256668" y="205032"/>
                  <a:pt x="258500" y="203200"/>
                  <a:pt x="261064" y="203200"/>
                </a:cubicBezTo>
                <a:close/>
                <a:moveTo>
                  <a:pt x="39499" y="80817"/>
                </a:moveTo>
                <a:cubicBezTo>
                  <a:pt x="41662" y="79375"/>
                  <a:pt x="44545" y="80096"/>
                  <a:pt x="45626" y="82259"/>
                </a:cubicBezTo>
                <a:cubicBezTo>
                  <a:pt x="47068" y="84423"/>
                  <a:pt x="45987" y="87307"/>
                  <a:pt x="44185" y="88389"/>
                </a:cubicBezTo>
                <a:lnTo>
                  <a:pt x="13549" y="106056"/>
                </a:lnTo>
                <a:cubicBezTo>
                  <a:pt x="11387" y="107138"/>
                  <a:pt x="9945" y="109301"/>
                  <a:pt x="9224" y="111465"/>
                </a:cubicBezTo>
                <a:cubicBezTo>
                  <a:pt x="8503" y="113989"/>
                  <a:pt x="9224" y="116512"/>
                  <a:pt x="10305" y="118315"/>
                </a:cubicBezTo>
                <a:lnTo>
                  <a:pt x="107258" y="285976"/>
                </a:lnTo>
                <a:cubicBezTo>
                  <a:pt x="109781" y="290303"/>
                  <a:pt x="115187" y="292106"/>
                  <a:pt x="119512" y="289582"/>
                </a:cubicBezTo>
                <a:lnTo>
                  <a:pt x="199886" y="243070"/>
                </a:lnTo>
                <a:cubicBezTo>
                  <a:pt x="202048" y="241988"/>
                  <a:pt x="204571" y="242349"/>
                  <a:pt x="206013" y="244512"/>
                </a:cubicBezTo>
                <a:cubicBezTo>
                  <a:pt x="207094" y="246675"/>
                  <a:pt x="206373" y="249560"/>
                  <a:pt x="204571" y="251002"/>
                </a:cubicBezTo>
                <a:lnTo>
                  <a:pt x="123837" y="297154"/>
                </a:lnTo>
                <a:cubicBezTo>
                  <a:pt x="120954" y="298957"/>
                  <a:pt x="118071" y="299678"/>
                  <a:pt x="114827" y="299678"/>
                </a:cubicBezTo>
                <a:cubicBezTo>
                  <a:pt x="113385" y="299678"/>
                  <a:pt x="111583" y="299317"/>
                  <a:pt x="110142" y="298957"/>
                </a:cubicBezTo>
                <a:cubicBezTo>
                  <a:pt x="105456" y="297875"/>
                  <a:pt x="101491" y="294630"/>
                  <a:pt x="99329" y="290664"/>
                </a:cubicBezTo>
                <a:lnTo>
                  <a:pt x="2376" y="123003"/>
                </a:lnTo>
                <a:cubicBezTo>
                  <a:pt x="-147" y="118676"/>
                  <a:pt x="-507" y="113989"/>
                  <a:pt x="574" y="109301"/>
                </a:cubicBezTo>
                <a:cubicBezTo>
                  <a:pt x="2016" y="104614"/>
                  <a:pt x="4899" y="100648"/>
                  <a:pt x="9224" y="98124"/>
                </a:cubicBezTo>
                <a:lnTo>
                  <a:pt x="39499" y="80817"/>
                </a:lnTo>
                <a:close/>
                <a:moveTo>
                  <a:pt x="197930" y="67536"/>
                </a:moveTo>
                <a:cubicBezTo>
                  <a:pt x="188279" y="73625"/>
                  <a:pt x="153248" y="98696"/>
                  <a:pt x="153248" y="123409"/>
                </a:cubicBezTo>
                <a:cubicBezTo>
                  <a:pt x="153248" y="135586"/>
                  <a:pt x="162900" y="145614"/>
                  <a:pt x="175053" y="145614"/>
                </a:cubicBezTo>
                <a:cubicBezTo>
                  <a:pt x="182917" y="145614"/>
                  <a:pt x="190066" y="141316"/>
                  <a:pt x="193998" y="134869"/>
                </a:cubicBezTo>
                <a:cubicBezTo>
                  <a:pt x="194713" y="133079"/>
                  <a:pt x="196500" y="132362"/>
                  <a:pt x="197930" y="132362"/>
                </a:cubicBezTo>
                <a:cubicBezTo>
                  <a:pt x="199360" y="132362"/>
                  <a:pt x="201147" y="133079"/>
                  <a:pt x="201862" y="134869"/>
                </a:cubicBezTo>
                <a:cubicBezTo>
                  <a:pt x="205794" y="141316"/>
                  <a:pt x="212943" y="145614"/>
                  <a:pt x="220807" y="145614"/>
                </a:cubicBezTo>
                <a:cubicBezTo>
                  <a:pt x="232960" y="145614"/>
                  <a:pt x="242611" y="135586"/>
                  <a:pt x="242611" y="123409"/>
                </a:cubicBezTo>
                <a:cubicBezTo>
                  <a:pt x="242611" y="98696"/>
                  <a:pt x="207581" y="73625"/>
                  <a:pt x="197930" y="67536"/>
                </a:cubicBezTo>
                <a:close/>
                <a:moveTo>
                  <a:pt x="195428" y="58224"/>
                </a:moveTo>
                <a:cubicBezTo>
                  <a:pt x="196857" y="57150"/>
                  <a:pt x="198645" y="57150"/>
                  <a:pt x="200074" y="58224"/>
                </a:cubicBezTo>
                <a:cubicBezTo>
                  <a:pt x="202219" y="59299"/>
                  <a:pt x="251547" y="90100"/>
                  <a:pt x="251547" y="123409"/>
                </a:cubicBezTo>
                <a:cubicBezTo>
                  <a:pt x="251547" y="140600"/>
                  <a:pt x="237607" y="154568"/>
                  <a:pt x="220807" y="154568"/>
                </a:cubicBezTo>
                <a:cubicBezTo>
                  <a:pt x="214015" y="154568"/>
                  <a:pt x="207581" y="152419"/>
                  <a:pt x="202219" y="148479"/>
                </a:cubicBezTo>
                <a:lnTo>
                  <a:pt x="202219" y="165313"/>
                </a:lnTo>
                <a:lnTo>
                  <a:pt x="205436" y="165313"/>
                </a:lnTo>
                <a:cubicBezTo>
                  <a:pt x="207938" y="165313"/>
                  <a:pt x="210083" y="167462"/>
                  <a:pt x="210083" y="169969"/>
                </a:cubicBezTo>
                <a:cubicBezTo>
                  <a:pt x="210083" y="172476"/>
                  <a:pt x="207938" y="174267"/>
                  <a:pt x="205436" y="174267"/>
                </a:cubicBezTo>
                <a:lnTo>
                  <a:pt x="190423" y="174267"/>
                </a:lnTo>
                <a:cubicBezTo>
                  <a:pt x="187564" y="174267"/>
                  <a:pt x="185776" y="172476"/>
                  <a:pt x="185776" y="169969"/>
                </a:cubicBezTo>
                <a:cubicBezTo>
                  <a:pt x="185776" y="167462"/>
                  <a:pt x="187564" y="165313"/>
                  <a:pt x="190423" y="165313"/>
                </a:cubicBezTo>
                <a:lnTo>
                  <a:pt x="193283" y="165313"/>
                </a:lnTo>
                <a:lnTo>
                  <a:pt x="193283" y="148479"/>
                </a:lnTo>
                <a:cubicBezTo>
                  <a:pt x="188279" y="152419"/>
                  <a:pt x="181487" y="154568"/>
                  <a:pt x="175053" y="154568"/>
                </a:cubicBezTo>
                <a:cubicBezTo>
                  <a:pt x="157895" y="154568"/>
                  <a:pt x="143955" y="140600"/>
                  <a:pt x="143955" y="123409"/>
                </a:cubicBezTo>
                <a:cubicBezTo>
                  <a:pt x="143955" y="90100"/>
                  <a:pt x="193283" y="59299"/>
                  <a:pt x="195428" y="58224"/>
                </a:cubicBezTo>
                <a:close/>
                <a:moveTo>
                  <a:pt x="95743" y="32470"/>
                </a:moveTo>
                <a:cubicBezTo>
                  <a:pt x="97890" y="31750"/>
                  <a:pt x="100395" y="33549"/>
                  <a:pt x="101111" y="35709"/>
                </a:cubicBezTo>
                <a:cubicBezTo>
                  <a:pt x="101469" y="38228"/>
                  <a:pt x="100037" y="40747"/>
                  <a:pt x="97890" y="41107"/>
                </a:cubicBezTo>
                <a:lnTo>
                  <a:pt x="66397" y="49745"/>
                </a:lnTo>
                <a:cubicBezTo>
                  <a:pt x="63892" y="50105"/>
                  <a:pt x="62103" y="51904"/>
                  <a:pt x="61029" y="53704"/>
                </a:cubicBezTo>
                <a:cubicBezTo>
                  <a:pt x="59955" y="55863"/>
                  <a:pt x="59598" y="58382"/>
                  <a:pt x="59955" y="60902"/>
                </a:cubicBezTo>
                <a:lnTo>
                  <a:pt x="109700" y="247330"/>
                </a:lnTo>
                <a:cubicBezTo>
                  <a:pt x="111132" y="252368"/>
                  <a:pt x="115784" y="255248"/>
                  <a:pt x="120794" y="253808"/>
                </a:cubicBezTo>
                <a:lnTo>
                  <a:pt x="167676" y="241571"/>
                </a:lnTo>
                <a:cubicBezTo>
                  <a:pt x="169823" y="240852"/>
                  <a:pt x="172328" y="241931"/>
                  <a:pt x="173044" y="244451"/>
                </a:cubicBezTo>
                <a:cubicBezTo>
                  <a:pt x="173760" y="246970"/>
                  <a:pt x="172328" y="249489"/>
                  <a:pt x="169823" y="249849"/>
                </a:cubicBezTo>
                <a:lnTo>
                  <a:pt x="122942" y="262446"/>
                </a:lnTo>
                <a:cubicBezTo>
                  <a:pt x="121510" y="262805"/>
                  <a:pt x="120079" y="263165"/>
                  <a:pt x="118647" y="263165"/>
                </a:cubicBezTo>
                <a:cubicBezTo>
                  <a:pt x="110416" y="263165"/>
                  <a:pt x="103258" y="257767"/>
                  <a:pt x="101111" y="249849"/>
                </a:cubicBezTo>
                <a:lnTo>
                  <a:pt x="51366" y="63061"/>
                </a:lnTo>
                <a:cubicBezTo>
                  <a:pt x="50293" y="58382"/>
                  <a:pt x="50651" y="53704"/>
                  <a:pt x="53156" y="49385"/>
                </a:cubicBezTo>
                <a:cubicBezTo>
                  <a:pt x="55661" y="45066"/>
                  <a:pt x="59598" y="42187"/>
                  <a:pt x="63892" y="41107"/>
                </a:cubicBezTo>
                <a:lnTo>
                  <a:pt x="95743" y="32470"/>
                </a:lnTo>
                <a:close/>
                <a:moveTo>
                  <a:pt x="135651" y="19050"/>
                </a:moveTo>
                <a:cubicBezTo>
                  <a:pt x="138215" y="19050"/>
                  <a:pt x="140413" y="20881"/>
                  <a:pt x="140413" y="23446"/>
                </a:cubicBezTo>
                <a:cubicBezTo>
                  <a:pt x="140413" y="26010"/>
                  <a:pt x="138215" y="28208"/>
                  <a:pt x="135651" y="28208"/>
                </a:cubicBezTo>
                <a:cubicBezTo>
                  <a:pt x="133453" y="28208"/>
                  <a:pt x="131255" y="26010"/>
                  <a:pt x="131255" y="23446"/>
                </a:cubicBezTo>
                <a:cubicBezTo>
                  <a:pt x="131255" y="20881"/>
                  <a:pt x="133453" y="19050"/>
                  <a:pt x="135651" y="19050"/>
                </a:cubicBezTo>
                <a:close/>
                <a:moveTo>
                  <a:pt x="131840" y="9006"/>
                </a:moveTo>
                <a:cubicBezTo>
                  <a:pt x="126787" y="9006"/>
                  <a:pt x="122816" y="13328"/>
                  <a:pt x="122816" y="18372"/>
                </a:cubicBezTo>
                <a:lnTo>
                  <a:pt x="122816" y="211816"/>
                </a:lnTo>
                <a:cubicBezTo>
                  <a:pt x="122816" y="216860"/>
                  <a:pt x="126787" y="220822"/>
                  <a:pt x="131840" y="220822"/>
                </a:cubicBezTo>
                <a:lnTo>
                  <a:pt x="266835" y="220822"/>
                </a:lnTo>
                <a:cubicBezTo>
                  <a:pt x="271888" y="220822"/>
                  <a:pt x="275859" y="216860"/>
                  <a:pt x="275859" y="211816"/>
                </a:cubicBezTo>
                <a:lnTo>
                  <a:pt x="275859" y="18372"/>
                </a:lnTo>
                <a:cubicBezTo>
                  <a:pt x="275859" y="13328"/>
                  <a:pt x="271888" y="9006"/>
                  <a:pt x="266835" y="9006"/>
                </a:cubicBezTo>
                <a:lnTo>
                  <a:pt x="131840" y="9006"/>
                </a:lnTo>
                <a:close/>
                <a:moveTo>
                  <a:pt x="131840" y="0"/>
                </a:moveTo>
                <a:lnTo>
                  <a:pt x="266835" y="0"/>
                </a:lnTo>
                <a:cubicBezTo>
                  <a:pt x="276941" y="0"/>
                  <a:pt x="284882" y="8285"/>
                  <a:pt x="284882" y="18372"/>
                </a:cubicBezTo>
                <a:lnTo>
                  <a:pt x="284882" y="211816"/>
                </a:lnTo>
                <a:cubicBezTo>
                  <a:pt x="284882" y="221543"/>
                  <a:pt x="276941" y="229828"/>
                  <a:pt x="266835" y="229828"/>
                </a:cubicBezTo>
                <a:lnTo>
                  <a:pt x="131840" y="229828"/>
                </a:lnTo>
                <a:cubicBezTo>
                  <a:pt x="121734" y="229828"/>
                  <a:pt x="113793" y="221543"/>
                  <a:pt x="113793" y="211816"/>
                </a:cubicBezTo>
                <a:lnTo>
                  <a:pt x="113793" y="18372"/>
                </a:lnTo>
                <a:cubicBezTo>
                  <a:pt x="113793" y="8285"/>
                  <a:pt x="121734" y="0"/>
                  <a:pt x="131840"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TextBox 10">
            <a:extLst>
              <a:ext uri="{FF2B5EF4-FFF2-40B4-BE49-F238E27FC236}">
                <a16:creationId xmlns:a16="http://schemas.microsoft.com/office/drawing/2014/main" id="{DC53157D-86D3-4C22-9B23-E7C52CD441A8}"/>
              </a:ext>
            </a:extLst>
          </p:cNvPr>
          <p:cNvSpPr txBox="1"/>
          <p:nvPr/>
        </p:nvSpPr>
        <p:spPr>
          <a:xfrm>
            <a:off x="7667571" y="4548579"/>
            <a:ext cx="453971" cy="276999"/>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BBB59">
                    <a:lumMod val="50000"/>
                  </a:srgbClr>
                </a:solidFill>
                <a:effectLst/>
                <a:uLnTx/>
                <a:uFillTx/>
                <a:latin typeface="Poppins" pitchFamily="2" charset="77"/>
                <a:ea typeface="+mn-ea"/>
                <a:cs typeface="Poppins" pitchFamily="2" charset="77"/>
              </a:rPr>
              <a:t>25%</a:t>
            </a:r>
          </a:p>
        </p:txBody>
      </p:sp>
      <p:sp>
        <p:nvSpPr>
          <p:cNvPr id="12" name="TextBox 11">
            <a:extLst>
              <a:ext uri="{FF2B5EF4-FFF2-40B4-BE49-F238E27FC236}">
                <a16:creationId xmlns:a16="http://schemas.microsoft.com/office/drawing/2014/main" id="{B70AC925-4FE0-46C0-8666-F1CFE992BE9B}"/>
              </a:ext>
            </a:extLst>
          </p:cNvPr>
          <p:cNvSpPr txBox="1"/>
          <p:nvPr/>
        </p:nvSpPr>
        <p:spPr>
          <a:xfrm>
            <a:off x="2221246" y="4500159"/>
            <a:ext cx="211942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Administrative Costs (Salaries)</a:t>
            </a:r>
          </a:p>
        </p:txBody>
      </p:sp>
      <p:sp>
        <p:nvSpPr>
          <p:cNvPr id="9" name="TextBox 8">
            <a:extLst>
              <a:ext uri="{FF2B5EF4-FFF2-40B4-BE49-F238E27FC236}">
                <a16:creationId xmlns:a16="http://schemas.microsoft.com/office/drawing/2014/main" id="{47BBFC08-21D7-4F22-A6CF-2AB91D67FD8C}"/>
              </a:ext>
            </a:extLst>
          </p:cNvPr>
          <p:cNvSpPr txBox="1"/>
          <p:nvPr/>
        </p:nvSpPr>
        <p:spPr>
          <a:xfrm flipH="1">
            <a:off x="4933742" y="4731143"/>
            <a:ext cx="504430" cy="27699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BBB59">
                    <a:lumMod val="50000"/>
                  </a:srgbClr>
                </a:solidFill>
                <a:effectLst/>
                <a:uLnTx/>
                <a:uFillTx/>
                <a:latin typeface="Poppins" pitchFamily="2" charset="77"/>
                <a:ea typeface="+mn-ea"/>
                <a:cs typeface="Poppins" pitchFamily="2" charset="77"/>
              </a:rPr>
              <a:t>23%</a:t>
            </a:r>
          </a:p>
        </p:txBody>
      </p:sp>
      <p:sp>
        <p:nvSpPr>
          <p:cNvPr id="13" name="Freeform 87">
            <a:extLst>
              <a:ext uri="{FF2B5EF4-FFF2-40B4-BE49-F238E27FC236}">
                <a16:creationId xmlns:a16="http://schemas.microsoft.com/office/drawing/2014/main" id="{95033140-116E-4761-9F56-21322FE0D643}"/>
              </a:ext>
            </a:extLst>
          </p:cNvPr>
          <p:cNvSpPr>
            <a:spLocks noEditPoints="1"/>
          </p:cNvSpPr>
          <p:nvPr/>
        </p:nvSpPr>
        <p:spPr bwMode="auto">
          <a:xfrm>
            <a:off x="751029" y="5322667"/>
            <a:ext cx="335898" cy="375094"/>
          </a:xfrm>
          <a:custGeom>
            <a:avLst/>
            <a:gdLst>
              <a:gd name="T0" fmla="*/ 44 w 176"/>
              <a:gd name="T1" fmla="*/ 132 h 176"/>
              <a:gd name="T2" fmla="*/ 78 w 176"/>
              <a:gd name="T3" fmla="*/ 126 h 176"/>
              <a:gd name="T4" fmla="*/ 170 w 176"/>
              <a:gd name="T5" fmla="*/ 34 h 176"/>
              <a:gd name="T6" fmla="*/ 176 w 176"/>
              <a:gd name="T7" fmla="*/ 20 h 176"/>
              <a:gd name="T8" fmla="*/ 156 w 176"/>
              <a:gd name="T9" fmla="*/ 0 h 176"/>
              <a:gd name="T10" fmla="*/ 142 w 176"/>
              <a:gd name="T11" fmla="*/ 6 h 176"/>
              <a:gd name="T12" fmla="*/ 50 w 176"/>
              <a:gd name="T13" fmla="*/ 98 h 176"/>
              <a:gd name="T14" fmla="*/ 44 w 176"/>
              <a:gd name="T15" fmla="*/ 132 h 176"/>
              <a:gd name="T16" fmla="*/ 148 w 176"/>
              <a:gd name="T17" fmla="*/ 12 h 176"/>
              <a:gd name="T18" fmla="*/ 156 w 176"/>
              <a:gd name="T19" fmla="*/ 8 h 176"/>
              <a:gd name="T20" fmla="*/ 168 w 176"/>
              <a:gd name="T21" fmla="*/ 20 h 176"/>
              <a:gd name="T22" fmla="*/ 164 w 176"/>
              <a:gd name="T23" fmla="*/ 28 h 176"/>
              <a:gd name="T24" fmla="*/ 159 w 176"/>
              <a:gd name="T25" fmla="*/ 34 h 176"/>
              <a:gd name="T26" fmla="*/ 142 w 176"/>
              <a:gd name="T27" fmla="*/ 17 h 176"/>
              <a:gd name="T28" fmla="*/ 148 w 176"/>
              <a:gd name="T29" fmla="*/ 12 h 176"/>
              <a:gd name="T30" fmla="*/ 137 w 176"/>
              <a:gd name="T31" fmla="*/ 22 h 176"/>
              <a:gd name="T32" fmla="*/ 154 w 176"/>
              <a:gd name="T33" fmla="*/ 39 h 176"/>
              <a:gd name="T34" fmla="*/ 80 w 176"/>
              <a:gd name="T35" fmla="*/ 113 h 176"/>
              <a:gd name="T36" fmla="*/ 80 w 176"/>
              <a:gd name="T37" fmla="*/ 96 h 176"/>
              <a:gd name="T38" fmla="*/ 63 w 176"/>
              <a:gd name="T39" fmla="*/ 96 h 176"/>
              <a:gd name="T40" fmla="*/ 137 w 176"/>
              <a:gd name="T41" fmla="*/ 22 h 176"/>
              <a:gd name="T42" fmla="*/ 57 w 176"/>
              <a:gd name="T43" fmla="*/ 104 h 176"/>
              <a:gd name="T44" fmla="*/ 72 w 176"/>
              <a:gd name="T45" fmla="*/ 104 h 176"/>
              <a:gd name="T46" fmla="*/ 72 w 176"/>
              <a:gd name="T47" fmla="*/ 119 h 176"/>
              <a:gd name="T48" fmla="*/ 54 w 176"/>
              <a:gd name="T49" fmla="*/ 122 h 176"/>
              <a:gd name="T50" fmla="*/ 57 w 176"/>
              <a:gd name="T51" fmla="*/ 104 h 176"/>
              <a:gd name="T52" fmla="*/ 172 w 176"/>
              <a:gd name="T53" fmla="*/ 60 h 176"/>
              <a:gd name="T54" fmla="*/ 168 w 176"/>
              <a:gd name="T55" fmla="*/ 64 h 176"/>
              <a:gd name="T56" fmla="*/ 168 w 176"/>
              <a:gd name="T57" fmla="*/ 152 h 176"/>
              <a:gd name="T58" fmla="*/ 152 w 176"/>
              <a:gd name="T59" fmla="*/ 168 h 176"/>
              <a:gd name="T60" fmla="*/ 24 w 176"/>
              <a:gd name="T61" fmla="*/ 168 h 176"/>
              <a:gd name="T62" fmla="*/ 8 w 176"/>
              <a:gd name="T63" fmla="*/ 152 h 176"/>
              <a:gd name="T64" fmla="*/ 8 w 176"/>
              <a:gd name="T65" fmla="*/ 24 h 176"/>
              <a:gd name="T66" fmla="*/ 24 w 176"/>
              <a:gd name="T67" fmla="*/ 8 h 176"/>
              <a:gd name="T68" fmla="*/ 112 w 176"/>
              <a:gd name="T69" fmla="*/ 8 h 176"/>
              <a:gd name="T70" fmla="*/ 116 w 176"/>
              <a:gd name="T71" fmla="*/ 4 h 176"/>
              <a:gd name="T72" fmla="*/ 112 w 176"/>
              <a:gd name="T73" fmla="*/ 0 h 176"/>
              <a:gd name="T74" fmla="*/ 24 w 176"/>
              <a:gd name="T75" fmla="*/ 0 h 176"/>
              <a:gd name="T76" fmla="*/ 0 w 176"/>
              <a:gd name="T77" fmla="*/ 24 h 176"/>
              <a:gd name="T78" fmla="*/ 0 w 176"/>
              <a:gd name="T79" fmla="*/ 152 h 176"/>
              <a:gd name="T80" fmla="*/ 24 w 176"/>
              <a:gd name="T81" fmla="*/ 176 h 176"/>
              <a:gd name="T82" fmla="*/ 152 w 176"/>
              <a:gd name="T83" fmla="*/ 176 h 176"/>
              <a:gd name="T84" fmla="*/ 176 w 176"/>
              <a:gd name="T85" fmla="*/ 152 h 176"/>
              <a:gd name="T86" fmla="*/ 176 w 176"/>
              <a:gd name="T87" fmla="*/ 64 h 176"/>
              <a:gd name="T88" fmla="*/ 172 w 176"/>
              <a:gd name="T89" fmla="*/ 6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6" h="176">
                <a:moveTo>
                  <a:pt x="44" y="132"/>
                </a:moveTo>
                <a:cubicBezTo>
                  <a:pt x="78" y="126"/>
                  <a:pt x="78" y="126"/>
                  <a:pt x="78" y="126"/>
                </a:cubicBezTo>
                <a:cubicBezTo>
                  <a:pt x="170" y="34"/>
                  <a:pt x="170" y="34"/>
                  <a:pt x="170" y="34"/>
                </a:cubicBezTo>
                <a:cubicBezTo>
                  <a:pt x="174" y="31"/>
                  <a:pt x="176" y="26"/>
                  <a:pt x="176" y="20"/>
                </a:cubicBezTo>
                <a:cubicBezTo>
                  <a:pt x="176" y="9"/>
                  <a:pt x="167" y="0"/>
                  <a:pt x="156" y="0"/>
                </a:cubicBezTo>
                <a:cubicBezTo>
                  <a:pt x="150" y="0"/>
                  <a:pt x="145" y="2"/>
                  <a:pt x="142" y="6"/>
                </a:cubicBezTo>
                <a:cubicBezTo>
                  <a:pt x="50" y="98"/>
                  <a:pt x="50" y="98"/>
                  <a:pt x="50" y="98"/>
                </a:cubicBezTo>
                <a:lnTo>
                  <a:pt x="44" y="132"/>
                </a:lnTo>
                <a:close/>
                <a:moveTo>
                  <a:pt x="148" y="12"/>
                </a:moveTo>
                <a:cubicBezTo>
                  <a:pt x="150" y="9"/>
                  <a:pt x="153" y="8"/>
                  <a:pt x="156" y="8"/>
                </a:cubicBezTo>
                <a:cubicBezTo>
                  <a:pt x="163" y="8"/>
                  <a:pt x="168" y="13"/>
                  <a:pt x="168" y="20"/>
                </a:cubicBezTo>
                <a:cubicBezTo>
                  <a:pt x="168" y="23"/>
                  <a:pt x="167" y="26"/>
                  <a:pt x="164" y="28"/>
                </a:cubicBezTo>
                <a:cubicBezTo>
                  <a:pt x="159" y="34"/>
                  <a:pt x="159" y="34"/>
                  <a:pt x="159" y="34"/>
                </a:cubicBezTo>
                <a:cubicBezTo>
                  <a:pt x="142" y="17"/>
                  <a:pt x="142" y="17"/>
                  <a:pt x="142" y="17"/>
                </a:cubicBezTo>
                <a:lnTo>
                  <a:pt x="148" y="12"/>
                </a:lnTo>
                <a:close/>
                <a:moveTo>
                  <a:pt x="137" y="22"/>
                </a:moveTo>
                <a:cubicBezTo>
                  <a:pt x="154" y="39"/>
                  <a:pt x="154" y="39"/>
                  <a:pt x="154" y="39"/>
                </a:cubicBezTo>
                <a:cubicBezTo>
                  <a:pt x="80" y="113"/>
                  <a:pt x="80" y="113"/>
                  <a:pt x="80" y="113"/>
                </a:cubicBezTo>
                <a:cubicBezTo>
                  <a:pt x="80" y="96"/>
                  <a:pt x="80" y="96"/>
                  <a:pt x="80" y="96"/>
                </a:cubicBezTo>
                <a:cubicBezTo>
                  <a:pt x="63" y="96"/>
                  <a:pt x="63" y="96"/>
                  <a:pt x="63" y="96"/>
                </a:cubicBezTo>
                <a:lnTo>
                  <a:pt x="137" y="22"/>
                </a:lnTo>
                <a:close/>
                <a:moveTo>
                  <a:pt x="57" y="104"/>
                </a:moveTo>
                <a:cubicBezTo>
                  <a:pt x="72" y="104"/>
                  <a:pt x="72" y="104"/>
                  <a:pt x="72" y="104"/>
                </a:cubicBezTo>
                <a:cubicBezTo>
                  <a:pt x="72" y="119"/>
                  <a:pt x="72" y="119"/>
                  <a:pt x="72" y="119"/>
                </a:cubicBezTo>
                <a:cubicBezTo>
                  <a:pt x="54" y="122"/>
                  <a:pt x="54" y="122"/>
                  <a:pt x="54" y="122"/>
                </a:cubicBezTo>
                <a:lnTo>
                  <a:pt x="57" y="104"/>
                </a:lnTo>
                <a:close/>
                <a:moveTo>
                  <a:pt x="172" y="60"/>
                </a:moveTo>
                <a:cubicBezTo>
                  <a:pt x="170" y="60"/>
                  <a:pt x="168" y="62"/>
                  <a:pt x="168" y="64"/>
                </a:cubicBezTo>
                <a:cubicBezTo>
                  <a:pt x="168" y="152"/>
                  <a:pt x="168" y="152"/>
                  <a:pt x="168" y="152"/>
                </a:cubicBezTo>
                <a:cubicBezTo>
                  <a:pt x="168" y="161"/>
                  <a:pt x="161" y="168"/>
                  <a:pt x="152" y="168"/>
                </a:cubicBezTo>
                <a:cubicBezTo>
                  <a:pt x="24" y="168"/>
                  <a:pt x="24" y="168"/>
                  <a:pt x="24" y="168"/>
                </a:cubicBezTo>
                <a:cubicBezTo>
                  <a:pt x="15" y="168"/>
                  <a:pt x="8" y="161"/>
                  <a:pt x="8" y="152"/>
                </a:cubicBezTo>
                <a:cubicBezTo>
                  <a:pt x="8" y="24"/>
                  <a:pt x="8" y="24"/>
                  <a:pt x="8" y="24"/>
                </a:cubicBezTo>
                <a:cubicBezTo>
                  <a:pt x="8" y="15"/>
                  <a:pt x="15" y="8"/>
                  <a:pt x="24" y="8"/>
                </a:cubicBezTo>
                <a:cubicBezTo>
                  <a:pt x="112" y="8"/>
                  <a:pt x="112" y="8"/>
                  <a:pt x="112" y="8"/>
                </a:cubicBezTo>
                <a:cubicBezTo>
                  <a:pt x="114" y="8"/>
                  <a:pt x="116" y="6"/>
                  <a:pt x="116" y="4"/>
                </a:cubicBezTo>
                <a:cubicBezTo>
                  <a:pt x="116" y="2"/>
                  <a:pt x="114" y="0"/>
                  <a:pt x="112" y="0"/>
                </a:cubicBezTo>
                <a:cubicBezTo>
                  <a:pt x="24" y="0"/>
                  <a:pt x="24" y="0"/>
                  <a:pt x="24" y="0"/>
                </a:cubicBezTo>
                <a:cubicBezTo>
                  <a:pt x="11" y="0"/>
                  <a:pt x="0" y="11"/>
                  <a:pt x="0" y="24"/>
                </a:cubicBezTo>
                <a:cubicBezTo>
                  <a:pt x="0" y="152"/>
                  <a:pt x="0" y="152"/>
                  <a:pt x="0" y="152"/>
                </a:cubicBezTo>
                <a:cubicBezTo>
                  <a:pt x="0" y="165"/>
                  <a:pt x="11" y="176"/>
                  <a:pt x="24" y="176"/>
                </a:cubicBezTo>
                <a:cubicBezTo>
                  <a:pt x="152" y="176"/>
                  <a:pt x="152" y="176"/>
                  <a:pt x="152" y="176"/>
                </a:cubicBezTo>
                <a:cubicBezTo>
                  <a:pt x="165" y="176"/>
                  <a:pt x="176" y="165"/>
                  <a:pt x="176" y="152"/>
                </a:cubicBezTo>
                <a:cubicBezTo>
                  <a:pt x="176" y="64"/>
                  <a:pt x="176" y="64"/>
                  <a:pt x="176" y="64"/>
                </a:cubicBezTo>
                <a:cubicBezTo>
                  <a:pt x="176" y="62"/>
                  <a:pt x="174" y="60"/>
                  <a:pt x="172" y="60"/>
                </a:cubicBezTo>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8306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a:extLst>
              <a:ext uri="{FF2B5EF4-FFF2-40B4-BE49-F238E27FC236}">
                <a16:creationId xmlns:a16="http://schemas.microsoft.com/office/drawing/2014/main" id="{9C3DB30B-CAC5-3447-8B19-9178DE395C1B}"/>
              </a:ext>
            </a:extLst>
          </p:cNvPr>
          <p:cNvSpPr>
            <a:spLocks noEditPoints="1"/>
          </p:cNvSpPr>
          <p:nvPr/>
        </p:nvSpPr>
        <p:spPr bwMode="auto">
          <a:xfrm flipH="1">
            <a:off x="4962323" y="1564051"/>
            <a:ext cx="1787660" cy="2932551"/>
          </a:xfrm>
          <a:custGeom>
            <a:avLst/>
            <a:gdLst>
              <a:gd name="T0" fmla="*/ 10 w 171"/>
              <a:gd name="T1" fmla="*/ 34 h 209"/>
              <a:gd name="T2" fmla="*/ 47 w 171"/>
              <a:gd name="T3" fmla="*/ 88 h 209"/>
              <a:gd name="T4" fmla="*/ 72 w 171"/>
              <a:gd name="T5" fmla="*/ 88 h 209"/>
              <a:gd name="T6" fmla="*/ 73 w 171"/>
              <a:gd name="T7" fmla="*/ 122 h 209"/>
              <a:gd name="T8" fmla="*/ 44 w 171"/>
              <a:gd name="T9" fmla="*/ 122 h 209"/>
              <a:gd name="T10" fmla="*/ 46 w 171"/>
              <a:gd name="T11" fmla="*/ 130 h 209"/>
              <a:gd name="T12" fmla="*/ 44 w 171"/>
              <a:gd name="T13" fmla="*/ 137 h 209"/>
              <a:gd name="T14" fmla="*/ 74 w 171"/>
              <a:gd name="T15" fmla="*/ 137 h 209"/>
              <a:gd name="T16" fmla="*/ 75 w 171"/>
              <a:gd name="T17" fmla="*/ 163 h 209"/>
              <a:gd name="T18" fmla="*/ 130 w 171"/>
              <a:gd name="T19" fmla="*/ 198 h 209"/>
              <a:gd name="T20" fmla="*/ 152 w 171"/>
              <a:gd name="T21" fmla="*/ 176 h 209"/>
              <a:gd name="T22" fmla="*/ 115 w 171"/>
              <a:gd name="T23" fmla="*/ 122 h 209"/>
              <a:gd name="T24" fmla="*/ 89 w 171"/>
              <a:gd name="T25" fmla="*/ 122 h 209"/>
              <a:gd name="T26" fmla="*/ 88 w 171"/>
              <a:gd name="T27" fmla="*/ 88 h 209"/>
              <a:gd name="T28" fmla="*/ 151 w 171"/>
              <a:gd name="T29" fmla="*/ 88 h 209"/>
              <a:gd name="T30" fmla="*/ 151 w 171"/>
              <a:gd name="T31" fmla="*/ 100 h 209"/>
              <a:gd name="T32" fmla="*/ 171 w 171"/>
              <a:gd name="T33" fmla="*/ 80 h 209"/>
              <a:gd name="T34" fmla="*/ 151 w 171"/>
              <a:gd name="T35" fmla="*/ 61 h 209"/>
              <a:gd name="T36" fmla="*/ 151 w 171"/>
              <a:gd name="T37" fmla="*/ 72 h 209"/>
              <a:gd name="T38" fmla="*/ 88 w 171"/>
              <a:gd name="T39" fmla="*/ 72 h 209"/>
              <a:gd name="T40" fmla="*/ 86 w 171"/>
              <a:gd name="T41" fmla="*/ 47 h 209"/>
              <a:gd name="T42" fmla="*/ 31 w 171"/>
              <a:gd name="T43" fmla="*/ 12 h 209"/>
              <a:gd name="T44" fmla="*/ 10 w 171"/>
              <a:gd name="T45" fmla="*/ 34 h 209"/>
              <a:gd name="T46" fmla="*/ 90 w 171"/>
              <a:gd name="T47" fmla="*/ 137 h 209"/>
              <a:gd name="T48" fmla="*/ 114 w 171"/>
              <a:gd name="T49" fmla="*/ 138 h 209"/>
              <a:gd name="T50" fmla="*/ 137 w 171"/>
              <a:gd name="T51" fmla="*/ 171 h 209"/>
              <a:gd name="T52" fmla="*/ 124 w 171"/>
              <a:gd name="T53" fmla="*/ 184 h 209"/>
              <a:gd name="T54" fmla="*/ 91 w 171"/>
              <a:gd name="T55" fmla="*/ 161 h 209"/>
              <a:gd name="T56" fmla="*/ 90 w 171"/>
              <a:gd name="T57" fmla="*/ 137 h 209"/>
              <a:gd name="T58" fmla="*/ 72 w 171"/>
              <a:gd name="T59" fmla="*/ 72 h 209"/>
              <a:gd name="T60" fmla="*/ 48 w 171"/>
              <a:gd name="T61" fmla="*/ 72 h 209"/>
              <a:gd name="T62" fmla="*/ 25 w 171"/>
              <a:gd name="T63" fmla="*/ 39 h 209"/>
              <a:gd name="T64" fmla="*/ 37 w 171"/>
              <a:gd name="T65" fmla="*/ 26 h 209"/>
              <a:gd name="T66" fmla="*/ 71 w 171"/>
              <a:gd name="T67" fmla="*/ 48 h 209"/>
              <a:gd name="T68" fmla="*/ 72 w 171"/>
              <a:gd name="T69"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209">
                <a:moveTo>
                  <a:pt x="10" y="34"/>
                </a:moveTo>
                <a:cubicBezTo>
                  <a:pt x="0" y="62"/>
                  <a:pt x="20" y="86"/>
                  <a:pt x="47" y="88"/>
                </a:cubicBezTo>
                <a:cubicBezTo>
                  <a:pt x="49" y="88"/>
                  <a:pt x="59" y="88"/>
                  <a:pt x="72" y="88"/>
                </a:cubicBezTo>
                <a:cubicBezTo>
                  <a:pt x="73" y="99"/>
                  <a:pt x="73" y="110"/>
                  <a:pt x="73" y="122"/>
                </a:cubicBezTo>
                <a:cubicBezTo>
                  <a:pt x="58" y="121"/>
                  <a:pt x="60" y="121"/>
                  <a:pt x="44" y="122"/>
                </a:cubicBezTo>
                <a:cubicBezTo>
                  <a:pt x="44" y="124"/>
                  <a:pt x="46" y="127"/>
                  <a:pt x="46" y="130"/>
                </a:cubicBezTo>
                <a:cubicBezTo>
                  <a:pt x="46" y="132"/>
                  <a:pt x="44" y="135"/>
                  <a:pt x="44" y="137"/>
                </a:cubicBezTo>
                <a:cubicBezTo>
                  <a:pt x="60" y="137"/>
                  <a:pt x="58" y="137"/>
                  <a:pt x="74" y="137"/>
                </a:cubicBezTo>
                <a:cubicBezTo>
                  <a:pt x="74" y="151"/>
                  <a:pt x="75" y="160"/>
                  <a:pt x="75" y="163"/>
                </a:cubicBezTo>
                <a:cubicBezTo>
                  <a:pt x="78" y="190"/>
                  <a:pt x="103" y="209"/>
                  <a:pt x="130" y="198"/>
                </a:cubicBezTo>
                <a:cubicBezTo>
                  <a:pt x="141" y="194"/>
                  <a:pt x="148" y="186"/>
                  <a:pt x="152" y="176"/>
                </a:cubicBezTo>
                <a:cubicBezTo>
                  <a:pt x="162" y="148"/>
                  <a:pt x="142" y="124"/>
                  <a:pt x="115" y="122"/>
                </a:cubicBezTo>
                <a:cubicBezTo>
                  <a:pt x="112" y="122"/>
                  <a:pt x="102" y="122"/>
                  <a:pt x="89" y="122"/>
                </a:cubicBezTo>
                <a:cubicBezTo>
                  <a:pt x="89" y="111"/>
                  <a:pt x="89" y="100"/>
                  <a:pt x="88" y="88"/>
                </a:cubicBezTo>
                <a:cubicBezTo>
                  <a:pt x="88" y="88"/>
                  <a:pt x="140" y="88"/>
                  <a:pt x="151" y="88"/>
                </a:cubicBezTo>
                <a:cubicBezTo>
                  <a:pt x="151" y="100"/>
                  <a:pt x="151" y="100"/>
                  <a:pt x="151" y="100"/>
                </a:cubicBezTo>
                <a:cubicBezTo>
                  <a:pt x="171" y="80"/>
                  <a:pt x="171" y="80"/>
                  <a:pt x="171" y="80"/>
                </a:cubicBezTo>
                <a:cubicBezTo>
                  <a:pt x="151" y="61"/>
                  <a:pt x="151" y="61"/>
                  <a:pt x="151" y="61"/>
                </a:cubicBezTo>
                <a:cubicBezTo>
                  <a:pt x="151" y="72"/>
                  <a:pt x="151" y="72"/>
                  <a:pt x="151" y="72"/>
                </a:cubicBezTo>
                <a:cubicBezTo>
                  <a:pt x="135" y="72"/>
                  <a:pt x="103" y="72"/>
                  <a:pt x="88" y="72"/>
                </a:cubicBezTo>
                <a:cubicBezTo>
                  <a:pt x="87" y="59"/>
                  <a:pt x="87" y="49"/>
                  <a:pt x="86" y="47"/>
                </a:cubicBezTo>
                <a:cubicBezTo>
                  <a:pt x="84" y="20"/>
                  <a:pt x="59" y="0"/>
                  <a:pt x="31" y="12"/>
                </a:cubicBezTo>
                <a:cubicBezTo>
                  <a:pt x="21" y="16"/>
                  <a:pt x="14" y="23"/>
                  <a:pt x="10" y="34"/>
                </a:cubicBezTo>
                <a:close/>
                <a:moveTo>
                  <a:pt x="90" y="137"/>
                </a:moveTo>
                <a:cubicBezTo>
                  <a:pt x="102" y="138"/>
                  <a:pt x="111" y="138"/>
                  <a:pt x="114" y="138"/>
                </a:cubicBezTo>
                <a:cubicBezTo>
                  <a:pt x="131" y="139"/>
                  <a:pt x="143" y="153"/>
                  <a:pt x="137" y="171"/>
                </a:cubicBezTo>
                <a:cubicBezTo>
                  <a:pt x="134" y="177"/>
                  <a:pt x="131" y="181"/>
                  <a:pt x="124" y="184"/>
                </a:cubicBezTo>
                <a:cubicBezTo>
                  <a:pt x="107" y="190"/>
                  <a:pt x="93" y="179"/>
                  <a:pt x="91" y="161"/>
                </a:cubicBezTo>
                <a:cubicBezTo>
                  <a:pt x="91" y="159"/>
                  <a:pt x="90" y="150"/>
                  <a:pt x="90" y="137"/>
                </a:cubicBezTo>
                <a:close/>
                <a:moveTo>
                  <a:pt x="72" y="72"/>
                </a:moveTo>
                <a:cubicBezTo>
                  <a:pt x="60" y="72"/>
                  <a:pt x="51" y="72"/>
                  <a:pt x="48" y="72"/>
                </a:cubicBezTo>
                <a:cubicBezTo>
                  <a:pt x="31" y="71"/>
                  <a:pt x="19" y="56"/>
                  <a:pt x="25" y="39"/>
                </a:cubicBezTo>
                <a:cubicBezTo>
                  <a:pt x="27" y="33"/>
                  <a:pt x="31" y="29"/>
                  <a:pt x="37" y="26"/>
                </a:cubicBezTo>
                <a:cubicBezTo>
                  <a:pt x="54" y="19"/>
                  <a:pt x="69" y="31"/>
                  <a:pt x="71" y="48"/>
                </a:cubicBezTo>
                <a:cubicBezTo>
                  <a:pt x="71" y="51"/>
                  <a:pt x="71" y="60"/>
                  <a:pt x="72" y="72"/>
                </a:cubicBezTo>
                <a:close/>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 name="Freeform 7">
            <a:extLst>
              <a:ext uri="{FF2B5EF4-FFF2-40B4-BE49-F238E27FC236}">
                <a16:creationId xmlns:a16="http://schemas.microsoft.com/office/drawing/2014/main" id="{A23E172E-97D0-3245-9AAF-C3F8F118CB64}"/>
              </a:ext>
            </a:extLst>
          </p:cNvPr>
          <p:cNvSpPr>
            <a:spLocks noEditPoints="1"/>
          </p:cNvSpPr>
          <p:nvPr/>
        </p:nvSpPr>
        <p:spPr bwMode="auto">
          <a:xfrm flipH="1">
            <a:off x="5708989" y="2128107"/>
            <a:ext cx="2175836" cy="3304113"/>
          </a:xfrm>
          <a:custGeom>
            <a:avLst/>
            <a:gdLst>
              <a:gd name="T0" fmla="*/ 10 w 162"/>
              <a:gd name="T1" fmla="*/ 33 h 209"/>
              <a:gd name="T2" fmla="*/ 47 w 162"/>
              <a:gd name="T3" fmla="*/ 87 h 209"/>
              <a:gd name="T4" fmla="*/ 72 w 162"/>
              <a:gd name="T5" fmla="*/ 88 h 209"/>
              <a:gd name="T6" fmla="*/ 73 w 162"/>
              <a:gd name="T7" fmla="*/ 121 h 209"/>
              <a:gd name="T8" fmla="*/ 44 w 162"/>
              <a:gd name="T9" fmla="*/ 121 h 209"/>
              <a:gd name="T10" fmla="*/ 46 w 162"/>
              <a:gd name="T11" fmla="*/ 129 h 209"/>
              <a:gd name="T12" fmla="*/ 44 w 162"/>
              <a:gd name="T13" fmla="*/ 137 h 209"/>
              <a:gd name="T14" fmla="*/ 74 w 162"/>
              <a:gd name="T15" fmla="*/ 137 h 209"/>
              <a:gd name="T16" fmla="*/ 75 w 162"/>
              <a:gd name="T17" fmla="*/ 162 h 209"/>
              <a:gd name="T18" fmla="*/ 130 w 162"/>
              <a:gd name="T19" fmla="*/ 198 h 209"/>
              <a:gd name="T20" fmla="*/ 151 w 162"/>
              <a:gd name="T21" fmla="*/ 175 h 209"/>
              <a:gd name="T22" fmla="*/ 114 w 162"/>
              <a:gd name="T23" fmla="*/ 121 h 209"/>
              <a:gd name="T24" fmla="*/ 89 w 162"/>
              <a:gd name="T25" fmla="*/ 121 h 209"/>
              <a:gd name="T26" fmla="*/ 88 w 162"/>
              <a:gd name="T27" fmla="*/ 88 h 209"/>
              <a:gd name="T28" fmla="*/ 117 w 162"/>
              <a:gd name="T29" fmla="*/ 88 h 209"/>
              <a:gd name="T30" fmla="*/ 119 w 162"/>
              <a:gd name="T31" fmla="*/ 80 h 209"/>
              <a:gd name="T32" fmla="*/ 117 w 162"/>
              <a:gd name="T33" fmla="*/ 72 h 209"/>
              <a:gd name="T34" fmla="*/ 87 w 162"/>
              <a:gd name="T35" fmla="*/ 72 h 209"/>
              <a:gd name="T36" fmla="*/ 86 w 162"/>
              <a:gd name="T37" fmla="*/ 46 h 209"/>
              <a:gd name="T38" fmla="*/ 31 w 162"/>
              <a:gd name="T39" fmla="*/ 11 h 209"/>
              <a:gd name="T40" fmla="*/ 10 w 162"/>
              <a:gd name="T41" fmla="*/ 33 h 209"/>
              <a:gd name="T42" fmla="*/ 90 w 162"/>
              <a:gd name="T43" fmla="*/ 137 h 209"/>
              <a:gd name="T44" fmla="*/ 113 w 162"/>
              <a:gd name="T45" fmla="*/ 137 h 209"/>
              <a:gd name="T46" fmla="*/ 136 w 162"/>
              <a:gd name="T47" fmla="*/ 170 h 209"/>
              <a:gd name="T48" fmla="*/ 124 w 162"/>
              <a:gd name="T49" fmla="*/ 183 h 209"/>
              <a:gd name="T50" fmla="*/ 91 w 162"/>
              <a:gd name="T51" fmla="*/ 161 h 209"/>
              <a:gd name="T52" fmla="*/ 90 w 162"/>
              <a:gd name="T53" fmla="*/ 137 h 209"/>
              <a:gd name="T54" fmla="*/ 72 w 162"/>
              <a:gd name="T55" fmla="*/ 72 h 209"/>
              <a:gd name="T56" fmla="*/ 48 w 162"/>
              <a:gd name="T57" fmla="*/ 71 h 209"/>
              <a:gd name="T58" fmla="*/ 25 w 162"/>
              <a:gd name="T59" fmla="*/ 39 h 209"/>
              <a:gd name="T60" fmla="*/ 37 w 162"/>
              <a:gd name="T61" fmla="*/ 26 h 209"/>
              <a:gd name="T62" fmla="*/ 70 w 162"/>
              <a:gd name="T63" fmla="*/ 48 h 209"/>
              <a:gd name="T64" fmla="*/ 72 w 162"/>
              <a:gd name="T65"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2" h="209">
                <a:moveTo>
                  <a:pt x="10" y="33"/>
                </a:moveTo>
                <a:cubicBezTo>
                  <a:pt x="0" y="61"/>
                  <a:pt x="20" y="85"/>
                  <a:pt x="47" y="87"/>
                </a:cubicBezTo>
                <a:cubicBezTo>
                  <a:pt x="49" y="87"/>
                  <a:pt x="59" y="88"/>
                  <a:pt x="72" y="88"/>
                </a:cubicBezTo>
                <a:cubicBezTo>
                  <a:pt x="72" y="99"/>
                  <a:pt x="73" y="110"/>
                  <a:pt x="73" y="121"/>
                </a:cubicBezTo>
                <a:cubicBezTo>
                  <a:pt x="57" y="121"/>
                  <a:pt x="60" y="121"/>
                  <a:pt x="44" y="121"/>
                </a:cubicBezTo>
                <a:cubicBezTo>
                  <a:pt x="44" y="124"/>
                  <a:pt x="46" y="126"/>
                  <a:pt x="46" y="129"/>
                </a:cubicBezTo>
                <a:cubicBezTo>
                  <a:pt x="46" y="132"/>
                  <a:pt x="44" y="134"/>
                  <a:pt x="44" y="137"/>
                </a:cubicBezTo>
                <a:cubicBezTo>
                  <a:pt x="60" y="137"/>
                  <a:pt x="58" y="137"/>
                  <a:pt x="74" y="137"/>
                </a:cubicBezTo>
                <a:cubicBezTo>
                  <a:pt x="74" y="150"/>
                  <a:pt x="75" y="160"/>
                  <a:pt x="75" y="162"/>
                </a:cubicBezTo>
                <a:cubicBezTo>
                  <a:pt x="78" y="190"/>
                  <a:pt x="102" y="209"/>
                  <a:pt x="130" y="198"/>
                </a:cubicBezTo>
                <a:cubicBezTo>
                  <a:pt x="140" y="193"/>
                  <a:pt x="148" y="186"/>
                  <a:pt x="151" y="175"/>
                </a:cubicBezTo>
                <a:cubicBezTo>
                  <a:pt x="162" y="147"/>
                  <a:pt x="142" y="123"/>
                  <a:pt x="114" y="121"/>
                </a:cubicBezTo>
                <a:cubicBezTo>
                  <a:pt x="112" y="121"/>
                  <a:pt x="102" y="121"/>
                  <a:pt x="89" y="121"/>
                </a:cubicBezTo>
                <a:cubicBezTo>
                  <a:pt x="89" y="110"/>
                  <a:pt x="88" y="99"/>
                  <a:pt x="88" y="88"/>
                </a:cubicBezTo>
                <a:cubicBezTo>
                  <a:pt x="88" y="88"/>
                  <a:pt x="115" y="88"/>
                  <a:pt x="117" y="88"/>
                </a:cubicBezTo>
                <a:cubicBezTo>
                  <a:pt x="117" y="85"/>
                  <a:pt x="119" y="82"/>
                  <a:pt x="119" y="80"/>
                </a:cubicBezTo>
                <a:cubicBezTo>
                  <a:pt x="119" y="77"/>
                  <a:pt x="117" y="74"/>
                  <a:pt x="117" y="72"/>
                </a:cubicBezTo>
                <a:cubicBezTo>
                  <a:pt x="101" y="72"/>
                  <a:pt x="104" y="72"/>
                  <a:pt x="87" y="72"/>
                </a:cubicBezTo>
                <a:cubicBezTo>
                  <a:pt x="87" y="59"/>
                  <a:pt x="87" y="49"/>
                  <a:pt x="86" y="46"/>
                </a:cubicBezTo>
                <a:cubicBezTo>
                  <a:pt x="84" y="19"/>
                  <a:pt x="59" y="0"/>
                  <a:pt x="31" y="11"/>
                </a:cubicBezTo>
                <a:cubicBezTo>
                  <a:pt x="21" y="15"/>
                  <a:pt x="14" y="23"/>
                  <a:pt x="10" y="33"/>
                </a:cubicBezTo>
                <a:close/>
                <a:moveTo>
                  <a:pt x="90" y="137"/>
                </a:moveTo>
                <a:cubicBezTo>
                  <a:pt x="102" y="137"/>
                  <a:pt x="111" y="137"/>
                  <a:pt x="113" y="137"/>
                </a:cubicBezTo>
                <a:cubicBezTo>
                  <a:pt x="131" y="139"/>
                  <a:pt x="143" y="153"/>
                  <a:pt x="136" y="170"/>
                </a:cubicBezTo>
                <a:cubicBezTo>
                  <a:pt x="134" y="176"/>
                  <a:pt x="130" y="180"/>
                  <a:pt x="124" y="183"/>
                </a:cubicBezTo>
                <a:cubicBezTo>
                  <a:pt x="107" y="190"/>
                  <a:pt x="93" y="178"/>
                  <a:pt x="91" y="161"/>
                </a:cubicBezTo>
                <a:cubicBezTo>
                  <a:pt x="90" y="158"/>
                  <a:pt x="90" y="149"/>
                  <a:pt x="90" y="137"/>
                </a:cubicBezTo>
                <a:close/>
                <a:moveTo>
                  <a:pt x="72" y="72"/>
                </a:moveTo>
                <a:cubicBezTo>
                  <a:pt x="59" y="72"/>
                  <a:pt x="50" y="72"/>
                  <a:pt x="48" y="71"/>
                </a:cubicBezTo>
                <a:cubicBezTo>
                  <a:pt x="30" y="70"/>
                  <a:pt x="18" y="56"/>
                  <a:pt x="25" y="39"/>
                </a:cubicBezTo>
                <a:cubicBezTo>
                  <a:pt x="27" y="32"/>
                  <a:pt x="31" y="28"/>
                  <a:pt x="37" y="26"/>
                </a:cubicBezTo>
                <a:cubicBezTo>
                  <a:pt x="54" y="19"/>
                  <a:pt x="69" y="30"/>
                  <a:pt x="70" y="48"/>
                </a:cubicBezTo>
                <a:cubicBezTo>
                  <a:pt x="71" y="50"/>
                  <a:pt x="71" y="60"/>
                  <a:pt x="72" y="72"/>
                </a:cubicBezTo>
                <a:close/>
              </a:path>
            </a:pathLst>
          </a:custGeom>
          <a:solidFill>
            <a:schemeClr val="accent3"/>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7" name="Freeform 8">
            <a:extLst>
              <a:ext uri="{FF2B5EF4-FFF2-40B4-BE49-F238E27FC236}">
                <a16:creationId xmlns:a16="http://schemas.microsoft.com/office/drawing/2014/main" id="{A0AA3C1B-1606-714F-A0AE-3F1F79485DC8}"/>
              </a:ext>
            </a:extLst>
          </p:cNvPr>
          <p:cNvSpPr>
            <a:spLocks noEditPoints="1"/>
          </p:cNvSpPr>
          <p:nvPr/>
        </p:nvSpPr>
        <p:spPr bwMode="auto">
          <a:xfrm flipH="1">
            <a:off x="6700565" y="2771179"/>
            <a:ext cx="2368519" cy="3618537"/>
          </a:xfrm>
          <a:custGeom>
            <a:avLst/>
            <a:gdLst>
              <a:gd name="T0" fmla="*/ 10 w 162"/>
              <a:gd name="T1" fmla="*/ 33 h 209"/>
              <a:gd name="T2" fmla="*/ 47 w 162"/>
              <a:gd name="T3" fmla="*/ 87 h 209"/>
              <a:gd name="T4" fmla="*/ 73 w 162"/>
              <a:gd name="T5" fmla="*/ 88 h 209"/>
              <a:gd name="T6" fmla="*/ 74 w 162"/>
              <a:gd name="T7" fmla="*/ 121 h 209"/>
              <a:gd name="T8" fmla="*/ 8 w 162"/>
              <a:gd name="T9" fmla="*/ 121 h 209"/>
              <a:gd name="T10" fmla="*/ 8 w 162"/>
              <a:gd name="T11" fmla="*/ 137 h 209"/>
              <a:gd name="T12" fmla="*/ 74 w 162"/>
              <a:gd name="T13" fmla="*/ 137 h 209"/>
              <a:gd name="T14" fmla="*/ 76 w 162"/>
              <a:gd name="T15" fmla="*/ 163 h 209"/>
              <a:gd name="T16" fmla="*/ 131 w 162"/>
              <a:gd name="T17" fmla="*/ 198 h 209"/>
              <a:gd name="T18" fmla="*/ 152 w 162"/>
              <a:gd name="T19" fmla="*/ 176 h 209"/>
              <a:gd name="T20" fmla="*/ 115 w 162"/>
              <a:gd name="T21" fmla="*/ 122 h 209"/>
              <a:gd name="T22" fmla="*/ 90 w 162"/>
              <a:gd name="T23" fmla="*/ 121 h 209"/>
              <a:gd name="T24" fmla="*/ 89 w 162"/>
              <a:gd name="T25" fmla="*/ 88 h 209"/>
              <a:gd name="T26" fmla="*/ 119 w 162"/>
              <a:gd name="T27" fmla="*/ 88 h 209"/>
              <a:gd name="T28" fmla="*/ 121 w 162"/>
              <a:gd name="T29" fmla="*/ 80 h 209"/>
              <a:gd name="T30" fmla="*/ 119 w 162"/>
              <a:gd name="T31" fmla="*/ 72 h 209"/>
              <a:gd name="T32" fmla="*/ 88 w 162"/>
              <a:gd name="T33" fmla="*/ 72 h 209"/>
              <a:gd name="T34" fmla="*/ 87 w 162"/>
              <a:gd name="T35" fmla="*/ 46 h 209"/>
              <a:gd name="T36" fmla="*/ 32 w 162"/>
              <a:gd name="T37" fmla="*/ 11 h 209"/>
              <a:gd name="T38" fmla="*/ 10 w 162"/>
              <a:gd name="T39" fmla="*/ 33 h 209"/>
              <a:gd name="T40" fmla="*/ 90 w 162"/>
              <a:gd name="T41" fmla="*/ 137 h 209"/>
              <a:gd name="T42" fmla="*/ 114 w 162"/>
              <a:gd name="T43" fmla="*/ 137 h 209"/>
              <a:gd name="T44" fmla="*/ 137 w 162"/>
              <a:gd name="T45" fmla="*/ 170 h 209"/>
              <a:gd name="T46" fmla="*/ 125 w 162"/>
              <a:gd name="T47" fmla="*/ 183 h 209"/>
              <a:gd name="T48" fmla="*/ 91 w 162"/>
              <a:gd name="T49" fmla="*/ 161 h 209"/>
              <a:gd name="T50" fmla="*/ 90 w 162"/>
              <a:gd name="T51" fmla="*/ 137 h 209"/>
              <a:gd name="T52" fmla="*/ 72 w 162"/>
              <a:gd name="T53" fmla="*/ 72 h 209"/>
              <a:gd name="T54" fmla="*/ 48 w 162"/>
              <a:gd name="T55" fmla="*/ 72 h 209"/>
              <a:gd name="T56" fmla="*/ 25 w 162"/>
              <a:gd name="T57" fmla="*/ 39 h 209"/>
              <a:gd name="T58" fmla="*/ 38 w 162"/>
              <a:gd name="T59" fmla="*/ 26 h 209"/>
              <a:gd name="T60" fmla="*/ 71 w 162"/>
              <a:gd name="T61" fmla="*/ 48 h 209"/>
              <a:gd name="T62" fmla="*/ 72 w 162"/>
              <a:gd name="T63" fmla="*/ 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2" h="209">
                <a:moveTo>
                  <a:pt x="10" y="33"/>
                </a:moveTo>
                <a:cubicBezTo>
                  <a:pt x="0" y="61"/>
                  <a:pt x="20" y="85"/>
                  <a:pt x="47" y="87"/>
                </a:cubicBezTo>
                <a:cubicBezTo>
                  <a:pt x="50" y="88"/>
                  <a:pt x="60" y="88"/>
                  <a:pt x="73" y="88"/>
                </a:cubicBezTo>
                <a:cubicBezTo>
                  <a:pt x="73" y="99"/>
                  <a:pt x="73" y="110"/>
                  <a:pt x="74" y="121"/>
                </a:cubicBezTo>
                <a:cubicBezTo>
                  <a:pt x="58" y="121"/>
                  <a:pt x="24" y="121"/>
                  <a:pt x="8" y="121"/>
                </a:cubicBezTo>
                <a:cubicBezTo>
                  <a:pt x="8" y="126"/>
                  <a:pt x="8" y="132"/>
                  <a:pt x="8" y="137"/>
                </a:cubicBezTo>
                <a:cubicBezTo>
                  <a:pt x="24" y="137"/>
                  <a:pt x="58" y="137"/>
                  <a:pt x="74" y="137"/>
                </a:cubicBezTo>
                <a:cubicBezTo>
                  <a:pt x="75" y="150"/>
                  <a:pt x="75" y="160"/>
                  <a:pt x="76" y="163"/>
                </a:cubicBezTo>
                <a:cubicBezTo>
                  <a:pt x="78" y="190"/>
                  <a:pt x="103" y="209"/>
                  <a:pt x="131" y="198"/>
                </a:cubicBezTo>
                <a:cubicBezTo>
                  <a:pt x="141" y="194"/>
                  <a:pt x="148" y="186"/>
                  <a:pt x="152" y="176"/>
                </a:cubicBezTo>
                <a:cubicBezTo>
                  <a:pt x="162" y="148"/>
                  <a:pt x="142" y="124"/>
                  <a:pt x="115" y="122"/>
                </a:cubicBezTo>
                <a:cubicBezTo>
                  <a:pt x="113" y="121"/>
                  <a:pt x="103" y="121"/>
                  <a:pt x="90" y="121"/>
                </a:cubicBezTo>
                <a:cubicBezTo>
                  <a:pt x="89" y="111"/>
                  <a:pt x="89" y="99"/>
                  <a:pt x="89" y="88"/>
                </a:cubicBezTo>
                <a:cubicBezTo>
                  <a:pt x="89" y="88"/>
                  <a:pt x="117" y="88"/>
                  <a:pt x="119" y="88"/>
                </a:cubicBezTo>
                <a:cubicBezTo>
                  <a:pt x="119" y="85"/>
                  <a:pt x="121" y="83"/>
                  <a:pt x="121" y="80"/>
                </a:cubicBezTo>
                <a:cubicBezTo>
                  <a:pt x="121" y="77"/>
                  <a:pt x="119" y="75"/>
                  <a:pt x="119" y="72"/>
                </a:cubicBezTo>
                <a:cubicBezTo>
                  <a:pt x="103" y="72"/>
                  <a:pt x="104" y="72"/>
                  <a:pt x="88" y="72"/>
                </a:cubicBezTo>
                <a:cubicBezTo>
                  <a:pt x="88" y="59"/>
                  <a:pt x="87" y="49"/>
                  <a:pt x="87" y="46"/>
                </a:cubicBezTo>
                <a:cubicBezTo>
                  <a:pt x="84" y="19"/>
                  <a:pt x="60" y="0"/>
                  <a:pt x="32" y="11"/>
                </a:cubicBezTo>
                <a:cubicBezTo>
                  <a:pt x="21" y="15"/>
                  <a:pt x="14" y="23"/>
                  <a:pt x="10" y="33"/>
                </a:cubicBezTo>
                <a:close/>
                <a:moveTo>
                  <a:pt x="90" y="137"/>
                </a:moveTo>
                <a:cubicBezTo>
                  <a:pt x="102" y="137"/>
                  <a:pt x="111" y="137"/>
                  <a:pt x="114" y="137"/>
                </a:cubicBezTo>
                <a:cubicBezTo>
                  <a:pt x="131" y="139"/>
                  <a:pt x="143" y="153"/>
                  <a:pt x="137" y="170"/>
                </a:cubicBezTo>
                <a:cubicBezTo>
                  <a:pt x="135" y="176"/>
                  <a:pt x="131" y="181"/>
                  <a:pt x="125" y="183"/>
                </a:cubicBezTo>
                <a:cubicBezTo>
                  <a:pt x="108" y="190"/>
                  <a:pt x="93" y="178"/>
                  <a:pt x="91" y="161"/>
                </a:cubicBezTo>
                <a:cubicBezTo>
                  <a:pt x="91" y="158"/>
                  <a:pt x="91" y="149"/>
                  <a:pt x="90" y="137"/>
                </a:cubicBezTo>
                <a:close/>
                <a:moveTo>
                  <a:pt x="72" y="72"/>
                </a:moveTo>
                <a:cubicBezTo>
                  <a:pt x="60" y="72"/>
                  <a:pt x="51" y="72"/>
                  <a:pt x="48" y="72"/>
                </a:cubicBezTo>
                <a:cubicBezTo>
                  <a:pt x="31" y="70"/>
                  <a:pt x="19" y="56"/>
                  <a:pt x="25" y="39"/>
                </a:cubicBezTo>
                <a:cubicBezTo>
                  <a:pt x="28" y="33"/>
                  <a:pt x="31" y="28"/>
                  <a:pt x="38" y="26"/>
                </a:cubicBezTo>
                <a:cubicBezTo>
                  <a:pt x="55" y="19"/>
                  <a:pt x="69" y="31"/>
                  <a:pt x="71" y="48"/>
                </a:cubicBezTo>
                <a:cubicBezTo>
                  <a:pt x="71" y="51"/>
                  <a:pt x="72" y="60"/>
                  <a:pt x="72" y="72"/>
                </a:cubicBezTo>
                <a:close/>
              </a:path>
            </a:pathLst>
          </a:custGeom>
          <a:solidFill>
            <a:schemeClr val="accent4"/>
          </a:solidFill>
          <a:ln>
            <a:noFill/>
          </a:ln>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8" name="TextBox 7">
            <a:extLst>
              <a:ext uri="{FF2B5EF4-FFF2-40B4-BE49-F238E27FC236}">
                <a16:creationId xmlns:a16="http://schemas.microsoft.com/office/drawing/2014/main" id="{96BC53B7-C922-CE4A-8311-70639308FA24}"/>
              </a:ext>
            </a:extLst>
          </p:cNvPr>
          <p:cNvSpPr txBox="1"/>
          <p:nvPr/>
        </p:nvSpPr>
        <p:spPr>
          <a:xfrm>
            <a:off x="2141359" y="472677"/>
            <a:ext cx="4431919" cy="4770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450" normalizeH="0" baseline="0" noProof="0" dirty="0">
                <a:ln>
                  <a:noFill/>
                </a:ln>
                <a:solidFill>
                  <a:srgbClr val="C00000"/>
                </a:solidFill>
                <a:effectLst/>
                <a:uLnTx/>
                <a:uFillTx/>
                <a:latin typeface="Lato" panose="020F0502020204030203"/>
                <a:ea typeface="+mn-ea"/>
                <a:cs typeface="+mn-cs"/>
              </a:rPr>
              <a:t>SECTOR CHALLENGES</a:t>
            </a:r>
          </a:p>
        </p:txBody>
      </p:sp>
      <p:sp>
        <p:nvSpPr>
          <p:cNvPr id="10" name="TextBox 9">
            <a:extLst>
              <a:ext uri="{FF2B5EF4-FFF2-40B4-BE49-F238E27FC236}">
                <a16:creationId xmlns:a16="http://schemas.microsoft.com/office/drawing/2014/main" id="{352E7098-2B13-4743-A2D3-80087240E41C}"/>
              </a:ext>
            </a:extLst>
          </p:cNvPr>
          <p:cNvSpPr txBox="1"/>
          <p:nvPr/>
        </p:nvSpPr>
        <p:spPr>
          <a:xfrm>
            <a:off x="278039" y="2100688"/>
            <a:ext cx="3803895" cy="314083"/>
          </a:xfrm>
          <a:prstGeom prst="rect">
            <a:avLst/>
          </a:prstGeom>
          <a:noFill/>
        </p:spPr>
        <p:txBody>
          <a:bodyPr wrap="square" lIns="82317" tIns="41159" rIns="82317" bIns="41159" rtlCol="0" anchor="t" anchorCtr="0">
            <a:spAutoFit/>
          </a:bodyPr>
          <a:lstStyle/>
          <a:p>
            <a:pPr marL="0" marR="0" lvl="0" indent="0" algn="just" defTabSz="914400" rtl="0" eaLnBrk="1" fontAlgn="auto" latinLnBrk="0" hangingPunct="1">
              <a:lnSpc>
                <a:spcPts val="1876"/>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High Operating Costs</a:t>
            </a:r>
          </a:p>
        </p:txBody>
      </p:sp>
      <p:sp>
        <p:nvSpPr>
          <p:cNvPr id="11" name="Subtitle 2">
            <a:extLst>
              <a:ext uri="{FF2B5EF4-FFF2-40B4-BE49-F238E27FC236}">
                <a16:creationId xmlns:a16="http://schemas.microsoft.com/office/drawing/2014/main" id="{76EBA00C-6429-6846-9199-1DA6AB8B38A0}"/>
              </a:ext>
            </a:extLst>
          </p:cNvPr>
          <p:cNvSpPr txBox="1">
            <a:spLocks/>
          </p:cNvSpPr>
          <p:nvPr/>
        </p:nvSpPr>
        <p:spPr>
          <a:xfrm>
            <a:off x="255655" y="2363944"/>
            <a:ext cx="2829723" cy="1307327"/>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just"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Signal Distribution costs</a:t>
            </a:r>
          </a:p>
          <a:p>
            <a:pPr marL="171450" marR="0" lvl="0" indent="-171450" algn="just"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High printing &amp; Distribution costs</a:t>
            </a:r>
          </a:p>
          <a:p>
            <a:pPr marL="171450" marR="0" lvl="0" indent="-171450" algn="just"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Maintenance costs</a:t>
            </a:r>
          </a:p>
          <a:p>
            <a:pPr marL="171450" marR="0" lvl="0" indent="-171450" algn="just"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SAMRO/SAMPRA fees</a:t>
            </a:r>
          </a:p>
          <a:p>
            <a:pPr marL="171450" marR="0" lvl="0" indent="-171450" algn="just"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rPr>
              <a:t>Rentals and office accommodation, etc.</a:t>
            </a:r>
            <a:endParaRPr kumimoji="0" lang="en-US" sz="1400" b="0" i="0" u="none" strike="noStrike" kern="1200" cap="none" spc="0" normalizeH="0" baseline="0" noProof="0" dirty="0">
              <a:ln>
                <a:noFill/>
              </a:ln>
              <a:solidFill>
                <a:prstClr val="black"/>
              </a:solidFill>
              <a:effectLst/>
              <a:uLnTx/>
              <a:uFillTx/>
              <a:latin typeface="Lato Light" panose="020F0502020204030203" pitchFamily="34" charset="0"/>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34C7311B-FEB6-BF40-AC43-8AA7C32C8EEF}"/>
              </a:ext>
            </a:extLst>
          </p:cNvPr>
          <p:cNvSpPr txBox="1"/>
          <p:nvPr/>
        </p:nvSpPr>
        <p:spPr>
          <a:xfrm>
            <a:off x="3082036" y="3541640"/>
            <a:ext cx="1679306" cy="307777"/>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Requisite Skills</a:t>
            </a:r>
          </a:p>
        </p:txBody>
      </p:sp>
      <p:sp>
        <p:nvSpPr>
          <p:cNvPr id="13" name="Subtitle 2">
            <a:extLst>
              <a:ext uri="{FF2B5EF4-FFF2-40B4-BE49-F238E27FC236}">
                <a16:creationId xmlns:a16="http://schemas.microsoft.com/office/drawing/2014/main" id="{0E26CBC9-B79B-144F-B38D-E988206C1642}"/>
              </a:ext>
            </a:extLst>
          </p:cNvPr>
          <p:cNvSpPr txBox="1">
            <a:spLocks/>
          </p:cNvSpPr>
          <p:nvPr/>
        </p:nvSpPr>
        <p:spPr>
          <a:xfrm>
            <a:off x="3126978" y="3819545"/>
            <a:ext cx="1689975" cy="1159595"/>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Training and capacity development interventions informed by Skills Audit.</a:t>
            </a:r>
          </a:p>
        </p:txBody>
      </p:sp>
      <p:sp>
        <p:nvSpPr>
          <p:cNvPr id="14" name="TextBox 13">
            <a:extLst>
              <a:ext uri="{FF2B5EF4-FFF2-40B4-BE49-F238E27FC236}">
                <a16:creationId xmlns:a16="http://schemas.microsoft.com/office/drawing/2014/main" id="{A11DC33B-6AAD-D744-90F5-09AE3D10CAF2}"/>
              </a:ext>
            </a:extLst>
          </p:cNvPr>
          <p:cNvSpPr txBox="1"/>
          <p:nvPr/>
        </p:nvSpPr>
        <p:spPr>
          <a:xfrm>
            <a:off x="3124394" y="2105737"/>
            <a:ext cx="1498552" cy="311624"/>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25"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Poor Content</a:t>
            </a:r>
          </a:p>
        </p:txBody>
      </p:sp>
      <p:sp>
        <p:nvSpPr>
          <p:cNvPr id="15" name="Subtitle 2">
            <a:extLst>
              <a:ext uri="{FF2B5EF4-FFF2-40B4-BE49-F238E27FC236}">
                <a16:creationId xmlns:a16="http://schemas.microsoft.com/office/drawing/2014/main" id="{747DE981-E660-0C4C-99B5-4B3709DF6CC5}"/>
              </a:ext>
            </a:extLst>
          </p:cNvPr>
          <p:cNvSpPr txBox="1">
            <a:spLocks/>
          </p:cNvSpPr>
          <p:nvPr/>
        </p:nvSpPr>
        <p:spPr>
          <a:xfrm>
            <a:off x="338957" y="4129967"/>
            <a:ext cx="1689975" cy="620986"/>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l" defTabSz="1087636" rtl="0" eaLnBrk="1" fontAlgn="auto" latinLnBrk="0" hangingPunct="1">
              <a:lnSpc>
                <a:spcPts val="1388"/>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Met with Broadcast Research Council for possible partnership</a:t>
            </a:r>
          </a:p>
        </p:txBody>
      </p:sp>
      <p:sp>
        <p:nvSpPr>
          <p:cNvPr id="22" name="Freeform 992">
            <a:extLst>
              <a:ext uri="{FF2B5EF4-FFF2-40B4-BE49-F238E27FC236}">
                <a16:creationId xmlns:a16="http://schemas.microsoft.com/office/drawing/2014/main" id="{DAB54427-928D-CC41-BF48-F98F5BF3B63B}"/>
              </a:ext>
            </a:extLst>
          </p:cNvPr>
          <p:cNvSpPr>
            <a:spLocks noChangeAspect="1" noChangeArrowheads="1"/>
          </p:cNvSpPr>
          <p:nvPr/>
        </p:nvSpPr>
        <p:spPr bwMode="auto">
          <a:xfrm>
            <a:off x="386208" y="3991430"/>
            <a:ext cx="238012" cy="238012"/>
          </a:xfrm>
          <a:custGeom>
            <a:avLst/>
            <a:gdLst>
              <a:gd name="T0" fmla="*/ 260429 w 285390"/>
              <a:gd name="T1" fmla="*/ 278152 h 285390"/>
              <a:gd name="T2" fmla="*/ 26403 w 285390"/>
              <a:gd name="T3" fmla="*/ 278152 h 285390"/>
              <a:gd name="T4" fmla="*/ 105619 w 285390"/>
              <a:gd name="T5" fmla="*/ 255002 h 285390"/>
              <a:gd name="T6" fmla="*/ 105619 w 285390"/>
              <a:gd name="T7" fmla="*/ 255002 h 285390"/>
              <a:gd name="T8" fmla="*/ 208342 w 285390"/>
              <a:gd name="T9" fmla="*/ 278152 h 285390"/>
              <a:gd name="T10" fmla="*/ 78127 w 285390"/>
              <a:gd name="T11" fmla="*/ 228959 h 285390"/>
              <a:gd name="T12" fmla="*/ 132023 w 285390"/>
              <a:gd name="T13" fmla="*/ 179768 h 285390"/>
              <a:gd name="T14" fmla="*/ 69446 w 285390"/>
              <a:gd name="T15" fmla="*/ 211599 h 285390"/>
              <a:gd name="T16" fmla="*/ 270917 w 285390"/>
              <a:gd name="T17" fmla="*/ 156619 h 285390"/>
              <a:gd name="T18" fmla="*/ 278152 w 285390"/>
              <a:gd name="T19" fmla="*/ 156619 h 285390"/>
              <a:gd name="T20" fmla="*/ 201471 w 285390"/>
              <a:gd name="T21" fmla="*/ 182662 h 285390"/>
              <a:gd name="T22" fmla="*/ 147938 w 285390"/>
              <a:gd name="T23" fmla="*/ 133108 h 285390"/>
              <a:gd name="T24" fmla="*/ 108303 w 285390"/>
              <a:gd name="T25" fmla="*/ 95349 h 285390"/>
              <a:gd name="T26" fmla="*/ 39697 w 285390"/>
              <a:gd name="T27" fmla="*/ 86158 h 285390"/>
              <a:gd name="T28" fmla="*/ 35101 w 285390"/>
              <a:gd name="T29" fmla="*/ 91137 h 285390"/>
              <a:gd name="T30" fmla="*/ 251710 w 285390"/>
              <a:gd name="T31" fmla="*/ 61651 h 285390"/>
              <a:gd name="T32" fmla="*/ 246732 w 285390"/>
              <a:gd name="T33" fmla="*/ 57438 h 285390"/>
              <a:gd name="T34" fmla="*/ 177568 w 285390"/>
              <a:gd name="T35" fmla="*/ 66630 h 285390"/>
              <a:gd name="T36" fmla="*/ 73213 w 285390"/>
              <a:gd name="T37" fmla="*/ 49461 h 285390"/>
              <a:gd name="T38" fmla="*/ 92331 w 285390"/>
              <a:gd name="T39" fmla="*/ 69508 h 285390"/>
              <a:gd name="T40" fmla="*/ 73213 w 285390"/>
              <a:gd name="T41" fmla="*/ 66227 h 285390"/>
              <a:gd name="T42" fmla="*/ 93775 w 285390"/>
              <a:gd name="T43" fmla="*/ 106323 h 285390"/>
              <a:gd name="T44" fmla="*/ 73213 w 285390"/>
              <a:gd name="T45" fmla="*/ 133660 h 285390"/>
              <a:gd name="T46" fmla="*/ 54094 w 285390"/>
              <a:gd name="T47" fmla="*/ 113613 h 285390"/>
              <a:gd name="T48" fmla="*/ 73213 w 285390"/>
              <a:gd name="T49" fmla="*/ 116893 h 285390"/>
              <a:gd name="T50" fmla="*/ 52651 w 285390"/>
              <a:gd name="T51" fmla="*/ 76799 h 285390"/>
              <a:gd name="T52" fmla="*/ 73213 w 285390"/>
              <a:gd name="T53" fmla="*/ 49461 h 285390"/>
              <a:gd name="T54" fmla="*/ 73789 w 285390"/>
              <a:gd name="T55" fmla="*/ 145045 h 285390"/>
              <a:gd name="T56" fmla="*/ 212024 w 285390"/>
              <a:gd name="T57" fmla="*/ 19146 h 285390"/>
              <a:gd name="T58" fmla="*/ 231143 w 285390"/>
              <a:gd name="T59" fmla="*/ 39383 h 285390"/>
              <a:gd name="T60" fmla="*/ 212024 w 285390"/>
              <a:gd name="T61" fmla="*/ 36130 h 285390"/>
              <a:gd name="T62" fmla="*/ 232586 w 285390"/>
              <a:gd name="T63" fmla="*/ 75882 h 285390"/>
              <a:gd name="T64" fmla="*/ 212024 w 285390"/>
              <a:gd name="T65" fmla="*/ 103349 h 285390"/>
              <a:gd name="T66" fmla="*/ 192546 w 285390"/>
              <a:gd name="T67" fmla="*/ 82749 h 285390"/>
              <a:gd name="T68" fmla="*/ 212024 w 285390"/>
              <a:gd name="T69" fmla="*/ 86364 h 285390"/>
              <a:gd name="T70" fmla="*/ 191463 w 285390"/>
              <a:gd name="T71" fmla="*/ 46613 h 285390"/>
              <a:gd name="T72" fmla="*/ 212024 w 285390"/>
              <a:gd name="T73" fmla="*/ 19146 h 285390"/>
              <a:gd name="T74" fmla="*/ 213044 w 285390"/>
              <a:gd name="T75" fmla="*/ 116108 h 285390"/>
              <a:gd name="T76" fmla="*/ 213044 w 285390"/>
              <a:gd name="T77" fmla="*/ 0 h 285390"/>
              <a:gd name="T78" fmla="*/ 217386 w 285390"/>
              <a:gd name="T79" fmla="*/ 178683 h 285390"/>
              <a:gd name="T80" fmla="*/ 286832 w 285390"/>
              <a:gd name="T81" fmla="*/ 152279 h 285390"/>
              <a:gd name="T82" fmla="*/ 217386 w 285390"/>
              <a:gd name="T83" fmla="*/ 261513 h 285390"/>
              <a:gd name="T84" fmla="*/ 282493 w 285390"/>
              <a:gd name="T85" fmla="*/ 278152 h 285390"/>
              <a:gd name="T86" fmla="*/ 4338 w 285390"/>
              <a:gd name="T87" fmla="*/ 286832 h 285390"/>
              <a:gd name="T88" fmla="*/ 17722 w 285390"/>
              <a:gd name="T89" fmla="*/ 278152 h 285390"/>
              <a:gd name="T90" fmla="*/ 69446 w 285390"/>
              <a:gd name="T91" fmla="*/ 220279 h 285390"/>
              <a:gd name="T92" fmla="*/ 4338 w 285390"/>
              <a:gd name="T93" fmla="*/ 153725 h 285390"/>
              <a:gd name="T94" fmla="*/ 69446 w 285390"/>
              <a:gd name="T95" fmla="*/ 153363 h 285390"/>
              <a:gd name="T96" fmla="*/ 136002 w 285390"/>
              <a:gd name="T97" fmla="*/ 91511 h 285390"/>
              <a:gd name="T98" fmla="*/ 132023 w 285390"/>
              <a:gd name="T99" fmla="*/ 171088 h 285390"/>
              <a:gd name="T100" fmla="*/ 85362 w 285390"/>
              <a:gd name="T101" fmla="*/ 237641 h 285390"/>
              <a:gd name="T102" fmla="*/ 105619 w 285390"/>
              <a:gd name="T103" fmla="*/ 246322 h 285390"/>
              <a:gd name="T104" fmla="*/ 208705 w 285390"/>
              <a:gd name="T105" fmla="*/ 257174 h 285390"/>
              <a:gd name="T106" fmla="*/ 139257 w 285390"/>
              <a:gd name="T107" fmla="*/ 129129 h 285390"/>
              <a:gd name="T108" fmla="*/ 208705 w 285390"/>
              <a:gd name="T109" fmla="*/ 155534 h 285390"/>
              <a:gd name="T110" fmla="*/ 213044 w 285390"/>
              <a:gd name="T111" fmla="*/ 0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237525" y="259479"/>
                </a:moveTo>
                <a:cubicBezTo>
                  <a:pt x="227449" y="259479"/>
                  <a:pt x="218811" y="267036"/>
                  <a:pt x="216652" y="276753"/>
                </a:cubicBezTo>
                <a:lnTo>
                  <a:pt x="259119" y="276753"/>
                </a:lnTo>
                <a:cubicBezTo>
                  <a:pt x="256959" y="267036"/>
                  <a:pt x="248322" y="259479"/>
                  <a:pt x="237525" y="259479"/>
                </a:cubicBezTo>
                <a:close/>
                <a:moveTo>
                  <a:pt x="47505" y="259479"/>
                </a:moveTo>
                <a:cubicBezTo>
                  <a:pt x="37068" y="259479"/>
                  <a:pt x="28071" y="267036"/>
                  <a:pt x="26271" y="276753"/>
                </a:cubicBezTo>
                <a:lnTo>
                  <a:pt x="68738" y="276753"/>
                </a:lnTo>
                <a:cubicBezTo>
                  <a:pt x="66579" y="267036"/>
                  <a:pt x="57942" y="259479"/>
                  <a:pt x="47505" y="259479"/>
                </a:cubicBezTo>
                <a:close/>
                <a:moveTo>
                  <a:pt x="105087" y="253720"/>
                </a:moveTo>
                <a:cubicBezTo>
                  <a:pt x="91411" y="253720"/>
                  <a:pt x="80254" y="263797"/>
                  <a:pt x="78095" y="276753"/>
                </a:cubicBezTo>
                <a:lnTo>
                  <a:pt x="132079" y="276753"/>
                </a:lnTo>
                <a:cubicBezTo>
                  <a:pt x="129919" y="263797"/>
                  <a:pt x="118763" y="253720"/>
                  <a:pt x="105087" y="253720"/>
                </a:cubicBezTo>
                <a:close/>
                <a:moveTo>
                  <a:pt x="174185" y="247962"/>
                </a:moveTo>
                <a:cubicBezTo>
                  <a:pt x="157631" y="247962"/>
                  <a:pt x="143595" y="260918"/>
                  <a:pt x="141436" y="276753"/>
                </a:cubicBezTo>
                <a:lnTo>
                  <a:pt x="207295" y="276753"/>
                </a:lnTo>
                <a:cubicBezTo>
                  <a:pt x="205136" y="260918"/>
                  <a:pt x="191100" y="247962"/>
                  <a:pt x="174185" y="247962"/>
                </a:cubicBezTo>
                <a:close/>
                <a:moveTo>
                  <a:pt x="131359" y="178864"/>
                </a:moveTo>
                <a:cubicBezTo>
                  <a:pt x="102927" y="178864"/>
                  <a:pt x="80254" y="200457"/>
                  <a:pt x="77735" y="227808"/>
                </a:cubicBezTo>
                <a:lnTo>
                  <a:pt x="84933" y="227808"/>
                </a:lnTo>
                <a:cubicBezTo>
                  <a:pt x="113005" y="227808"/>
                  <a:pt x="136037" y="206215"/>
                  <a:pt x="138197" y="178864"/>
                </a:cubicBezTo>
                <a:lnTo>
                  <a:pt x="131359" y="178864"/>
                </a:lnTo>
                <a:close/>
                <a:moveTo>
                  <a:pt x="8637" y="161589"/>
                </a:moveTo>
                <a:cubicBezTo>
                  <a:pt x="10796" y="188941"/>
                  <a:pt x="33829" y="210534"/>
                  <a:pt x="61900" y="210534"/>
                </a:cubicBezTo>
                <a:lnTo>
                  <a:pt x="69098" y="210534"/>
                </a:lnTo>
                <a:cubicBezTo>
                  <a:pt x="66579" y="183183"/>
                  <a:pt x="43546" y="161589"/>
                  <a:pt x="15835" y="161589"/>
                </a:cubicBezTo>
                <a:lnTo>
                  <a:pt x="8637" y="161589"/>
                </a:lnTo>
                <a:close/>
                <a:moveTo>
                  <a:pt x="269555" y="155831"/>
                </a:moveTo>
                <a:cubicBezTo>
                  <a:pt x="241484" y="155831"/>
                  <a:pt x="218451" y="177424"/>
                  <a:pt x="216292" y="204776"/>
                </a:cubicBezTo>
                <a:lnTo>
                  <a:pt x="223490" y="204776"/>
                </a:lnTo>
                <a:cubicBezTo>
                  <a:pt x="251201" y="204776"/>
                  <a:pt x="274234" y="183183"/>
                  <a:pt x="276753" y="155831"/>
                </a:cubicBezTo>
                <a:lnTo>
                  <a:pt x="269555" y="155831"/>
                </a:lnTo>
                <a:close/>
                <a:moveTo>
                  <a:pt x="147194" y="132439"/>
                </a:moveTo>
                <a:cubicBezTo>
                  <a:pt x="149353" y="160150"/>
                  <a:pt x="172386" y="181743"/>
                  <a:pt x="200457" y="181743"/>
                </a:cubicBezTo>
                <a:lnTo>
                  <a:pt x="207295" y="181743"/>
                </a:lnTo>
                <a:cubicBezTo>
                  <a:pt x="205136" y="154392"/>
                  <a:pt x="182103" y="132439"/>
                  <a:pt x="154032" y="132439"/>
                </a:cubicBezTo>
                <a:lnTo>
                  <a:pt x="147194" y="132439"/>
                </a:lnTo>
                <a:close/>
                <a:moveTo>
                  <a:pt x="107759" y="85725"/>
                </a:moveTo>
                <a:cubicBezTo>
                  <a:pt x="110426" y="85725"/>
                  <a:pt x="112331" y="88011"/>
                  <a:pt x="112331" y="90678"/>
                </a:cubicBezTo>
                <a:cubicBezTo>
                  <a:pt x="112331" y="92964"/>
                  <a:pt x="110426" y="94869"/>
                  <a:pt x="107759" y="94869"/>
                </a:cubicBezTo>
                <a:cubicBezTo>
                  <a:pt x="105473" y="94869"/>
                  <a:pt x="103187" y="92964"/>
                  <a:pt x="103187" y="90678"/>
                </a:cubicBezTo>
                <a:cubicBezTo>
                  <a:pt x="103187" y="88011"/>
                  <a:pt x="105473" y="85725"/>
                  <a:pt x="107759" y="85725"/>
                </a:cubicBezTo>
                <a:close/>
                <a:moveTo>
                  <a:pt x="39497" y="85725"/>
                </a:moveTo>
                <a:cubicBezTo>
                  <a:pt x="41783" y="85725"/>
                  <a:pt x="44069" y="88011"/>
                  <a:pt x="44069" y="90678"/>
                </a:cubicBezTo>
                <a:cubicBezTo>
                  <a:pt x="44069" y="92964"/>
                  <a:pt x="41783" y="94869"/>
                  <a:pt x="39497" y="94869"/>
                </a:cubicBezTo>
                <a:cubicBezTo>
                  <a:pt x="36830" y="94869"/>
                  <a:pt x="34925" y="92964"/>
                  <a:pt x="34925" y="90678"/>
                </a:cubicBezTo>
                <a:cubicBezTo>
                  <a:pt x="34925" y="88011"/>
                  <a:pt x="36830" y="85725"/>
                  <a:pt x="39497" y="85725"/>
                </a:cubicBezTo>
                <a:close/>
                <a:moveTo>
                  <a:pt x="245491" y="57150"/>
                </a:moveTo>
                <a:cubicBezTo>
                  <a:pt x="248539" y="57150"/>
                  <a:pt x="250444" y="59055"/>
                  <a:pt x="250444" y="61341"/>
                </a:cubicBezTo>
                <a:cubicBezTo>
                  <a:pt x="250444" y="64008"/>
                  <a:pt x="248539" y="66294"/>
                  <a:pt x="245491" y="66294"/>
                </a:cubicBezTo>
                <a:cubicBezTo>
                  <a:pt x="243205" y="66294"/>
                  <a:pt x="241300" y="64008"/>
                  <a:pt x="241300" y="61341"/>
                </a:cubicBezTo>
                <a:cubicBezTo>
                  <a:pt x="241300" y="59055"/>
                  <a:pt x="243205" y="57150"/>
                  <a:pt x="245491" y="57150"/>
                </a:cubicBezTo>
                <a:close/>
                <a:moveTo>
                  <a:pt x="176675" y="57150"/>
                </a:moveTo>
                <a:cubicBezTo>
                  <a:pt x="178991" y="57150"/>
                  <a:pt x="180644" y="59055"/>
                  <a:pt x="180644" y="61341"/>
                </a:cubicBezTo>
                <a:cubicBezTo>
                  <a:pt x="180644" y="64008"/>
                  <a:pt x="178991" y="66294"/>
                  <a:pt x="176675" y="66294"/>
                </a:cubicBezTo>
                <a:cubicBezTo>
                  <a:pt x="174691" y="66294"/>
                  <a:pt x="173037" y="64008"/>
                  <a:pt x="173037" y="61341"/>
                </a:cubicBezTo>
                <a:cubicBezTo>
                  <a:pt x="173037" y="59055"/>
                  <a:pt x="174691" y="57150"/>
                  <a:pt x="176675" y="57150"/>
                </a:cubicBezTo>
                <a:close/>
                <a:moveTo>
                  <a:pt x="72845" y="49213"/>
                </a:moveTo>
                <a:cubicBezTo>
                  <a:pt x="75357" y="49213"/>
                  <a:pt x="77152" y="51026"/>
                  <a:pt x="77152" y="53202"/>
                </a:cubicBezTo>
                <a:lnTo>
                  <a:pt x="77152" y="57554"/>
                </a:lnTo>
                <a:cubicBezTo>
                  <a:pt x="83971" y="59005"/>
                  <a:pt x="89355" y="63357"/>
                  <a:pt x="91867" y="69159"/>
                </a:cubicBezTo>
                <a:cubicBezTo>
                  <a:pt x="92944" y="71698"/>
                  <a:pt x="91867" y="74236"/>
                  <a:pt x="89355" y="74962"/>
                </a:cubicBezTo>
                <a:cubicBezTo>
                  <a:pt x="87560" y="76050"/>
                  <a:pt x="84689" y="74962"/>
                  <a:pt x="83971" y="72786"/>
                </a:cubicBezTo>
                <a:cubicBezTo>
                  <a:pt x="82177" y="68434"/>
                  <a:pt x="77870" y="65895"/>
                  <a:pt x="72845" y="65895"/>
                </a:cubicBezTo>
                <a:cubicBezTo>
                  <a:pt x="66384" y="65895"/>
                  <a:pt x="61001" y="70610"/>
                  <a:pt x="61001" y="76412"/>
                </a:cubicBezTo>
                <a:cubicBezTo>
                  <a:pt x="61001" y="83303"/>
                  <a:pt x="65308" y="86567"/>
                  <a:pt x="72845" y="86567"/>
                </a:cubicBezTo>
                <a:cubicBezTo>
                  <a:pt x="87919" y="86567"/>
                  <a:pt x="93303" y="96722"/>
                  <a:pt x="93303" y="105788"/>
                </a:cubicBezTo>
                <a:cubicBezTo>
                  <a:pt x="93303" y="115217"/>
                  <a:pt x="86483" y="122833"/>
                  <a:pt x="77152" y="124646"/>
                </a:cubicBezTo>
                <a:lnTo>
                  <a:pt x="77152" y="128998"/>
                </a:lnTo>
                <a:cubicBezTo>
                  <a:pt x="77152" y="131174"/>
                  <a:pt x="75357" y="132988"/>
                  <a:pt x="72845" y="132988"/>
                </a:cubicBezTo>
                <a:cubicBezTo>
                  <a:pt x="70332" y="132988"/>
                  <a:pt x="68538" y="131174"/>
                  <a:pt x="68538" y="128998"/>
                </a:cubicBezTo>
                <a:lnTo>
                  <a:pt x="68538" y="124646"/>
                </a:lnTo>
                <a:cubicBezTo>
                  <a:pt x="62077" y="123196"/>
                  <a:pt x="56335" y="119206"/>
                  <a:pt x="53822" y="113041"/>
                </a:cubicBezTo>
                <a:cubicBezTo>
                  <a:pt x="52746" y="110503"/>
                  <a:pt x="53822" y="108327"/>
                  <a:pt x="56335" y="107239"/>
                </a:cubicBezTo>
                <a:cubicBezTo>
                  <a:pt x="58488" y="106151"/>
                  <a:pt x="61001" y="107239"/>
                  <a:pt x="61718" y="109415"/>
                </a:cubicBezTo>
                <a:cubicBezTo>
                  <a:pt x="63513" y="113404"/>
                  <a:pt x="68179" y="116305"/>
                  <a:pt x="72845" y="116305"/>
                </a:cubicBezTo>
                <a:cubicBezTo>
                  <a:pt x="79305" y="116305"/>
                  <a:pt x="84689" y="111591"/>
                  <a:pt x="84689" y="105788"/>
                </a:cubicBezTo>
                <a:cubicBezTo>
                  <a:pt x="84689" y="98897"/>
                  <a:pt x="80741" y="95271"/>
                  <a:pt x="72845" y="95271"/>
                </a:cubicBezTo>
                <a:cubicBezTo>
                  <a:pt x="57770" y="95271"/>
                  <a:pt x="52387" y="85842"/>
                  <a:pt x="52387" y="76412"/>
                </a:cubicBezTo>
                <a:cubicBezTo>
                  <a:pt x="52387" y="66983"/>
                  <a:pt x="59206" y="59367"/>
                  <a:pt x="68538" y="57554"/>
                </a:cubicBezTo>
                <a:lnTo>
                  <a:pt x="68538" y="53202"/>
                </a:lnTo>
                <a:cubicBezTo>
                  <a:pt x="68538" y="51026"/>
                  <a:pt x="70332" y="49213"/>
                  <a:pt x="72845" y="49213"/>
                </a:cubicBezTo>
                <a:close/>
                <a:moveTo>
                  <a:pt x="73417" y="37428"/>
                </a:moveTo>
                <a:cubicBezTo>
                  <a:pt x="44266" y="37428"/>
                  <a:pt x="20153" y="61181"/>
                  <a:pt x="20153" y="91051"/>
                </a:cubicBezTo>
                <a:cubicBezTo>
                  <a:pt x="20153" y="120202"/>
                  <a:pt x="44266" y="144315"/>
                  <a:pt x="73417" y="144315"/>
                </a:cubicBezTo>
                <a:cubicBezTo>
                  <a:pt x="102927" y="144315"/>
                  <a:pt x="126680" y="120202"/>
                  <a:pt x="126680" y="91051"/>
                </a:cubicBezTo>
                <a:cubicBezTo>
                  <a:pt x="126680" y="61181"/>
                  <a:pt x="102927" y="37428"/>
                  <a:pt x="73417" y="37428"/>
                </a:cubicBezTo>
                <a:close/>
                <a:moveTo>
                  <a:pt x="210958" y="19050"/>
                </a:moveTo>
                <a:cubicBezTo>
                  <a:pt x="213112" y="19050"/>
                  <a:pt x="215265" y="21207"/>
                  <a:pt x="215265" y="23365"/>
                </a:cubicBezTo>
                <a:lnTo>
                  <a:pt x="215265" y="27679"/>
                </a:lnTo>
                <a:cubicBezTo>
                  <a:pt x="221726" y="29118"/>
                  <a:pt x="227468" y="33073"/>
                  <a:pt x="229981" y="39185"/>
                </a:cubicBezTo>
                <a:cubicBezTo>
                  <a:pt x="230699" y="41343"/>
                  <a:pt x="229622" y="43860"/>
                  <a:pt x="227468" y="44938"/>
                </a:cubicBezTo>
                <a:cubicBezTo>
                  <a:pt x="225315" y="46017"/>
                  <a:pt x="222802" y="44938"/>
                  <a:pt x="221726" y="42781"/>
                </a:cubicBezTo>
                <a:cubicBezTo>
                  <a:pt x="220290" y="38826"/>
                  <a:pt x="215624" y="35949"/>
                  <a:pt x="210958" y="35949"/>
                </a:cubicBezTo>
                <a:cubicBezTo>
                  <a:pt x="204498" y="35949"/>
                  <a:pt x="198755" y="40624"/>
                  <a:pt x="198755" y="46377"/>
                </a:cubicBezTo>
                <a:cubicBezTo>
                  <a:pt x="198755" y="53208"/>
                  <a:pt x="203062" y="56804"/>
                  <a:pt x="210958" y="56804"/>
                </a:cubicBezTo>
                <a:cubicBezTo>
                  <a:pt x="225674" y="56804"/>
                  <a:pt x="231416" y="66512"/>
                  <a:pt x="231416" y="75501"/>
                </a:cubicBezTo>
                <a:cubicBezTo>
                  <a:pt x="231416" y="84850"/>
                  <a:pt x="224238" y="92401"/>
                  <a:pt x="215265" y="94199"/>
                </a:cubicBezTo>
                <a:lnTo>
                  <a:pt x="215265" y="98514"/>
                </a:lnTo>
                <a:cubicBezTo>
                  <a:pt x="215265" y="100671"/>
                  <a:pt x="213112" y="102829"/>
                  <a:pt x="210958" y="102829"/>
                </a:cubicBezTo>
                <a:cubicBezTo>
                  <a:pt x="208446" y="102829"/>
                  <a:pt x="206651" y="100671"/>
                  <a:pt x="206651" y="98514"/>
                </a:cubicBezTo>
                <a:lnTo>
                  <a:pt x="206651" y="93839"/>
                </a:lnTo>
                <a:cubicBezTo>
                  <a:pt x="199832" y="92761"/>
                  <a:pt x="194089" y="88446"/>
                  <a:pt x="191577" y="82333"/>
                </a:cubicBezTo>
                <a:cubicBezTo>
                  <a:pt x="190859" y="80176"/>
                  <a:pt x="191936" y="77659"/>
                  <a:pt x="194089" y="76940"/>
                </a:cubicBezTo>
                <a:cubicBezTo>
                  <a:pt x="196243" y="75861"/>
                  <a:pt x="198755" y="76940"/>
                  <a:pt x="199832" y="79097"/>
                </a:cubicBezTo>
                <a:cubicBezTo>
                  <a:pt x="201268" y="83052"/>
                  <a:pt x="205934" y="85929"/>
                  <a:pt x="210958" y="85929"/>
                </a:cubicBezTo>
                <a:cubicBezTo>
                  <a:pt x="217419" y="85929"/>
                  <a:pt x="222802" y="81254"/>
                  <a:pt x="222802" y="75501"/>
                </a:cubicBezTo>
                <a:cubicBezTo>
                  <a:pt x="222802" y="68670"/>
                  <a:pt x="218854" y="65434"/>
                  <a:pt x="210958" y="65434"/>
                </a:cubicBezTo>
                <a:cubicBezTo>
                  <a:pt x="195884" y="65434"/>
                  <a:pt x="190500" y="55366"/>
                  <a:pt x="190500" y="46377"/>
                </a:cubicBezTo>
                <a:cubicBezTo>
                  <a:pt x="190500" y="37388"/>
                  <a:pt x="197320" y="29477"/>
                  <a:pt x="206651" y="27679"/>
                </a:cubicBezTo>
                <a:lnTo>
                  <a:pt x="206651" y="23365"/>
                </a:lnTo>
                <a:cubicBezTo>
                  <a:pt x="206651" y="21207"/>
                  <a:pt x="208446" y="19050"/>
                  <a:pt x="210958" y="19050"/>
                </a:cubicBezTo>
                <a:close/>
                <a:moveTo>
                  <a:pt x="211973" y="8637"/>
                </a:moveTo>
                <a:cubicBezTo>
                  <a:pt x="182463" y="8637"/>
                  <a:pt x="158350" y="32750"/>
                  <a:pt x="158350" y="61900"/>
                </a:cubicBezTo>
                <a:cubicBezTo>
                  <a:pt x="158350" y="91411"/>
                  <a:pt x="182463" y="115524"/>
                  <a:pt x="211973" y="115524"/>
                </a:cubicBezTo>
                <a:cubicBezTo>
                  <a:pt x="241124" y="115524"/>
                  <a:pt x="265237" y="91411"/>
                  <a:pt x="265237" y="61900"/>
                </a:cubicBezTo>
                <a:cubicBezTo>
                  <a:pt x="265237" y="32750"/>
                  <a:pt x="241124" y="8637"/>
                  <a:pt x="211973" y="8637"/>
                </a:cubicBezTo>
                <a:close/>
                <a:moveTo>
                  <a:pt x="211973" y="0"/>
                </a:moveTo>
                <a:cubicBezTo>
                  <a:pt x="245803" y="0"/>
                  <a:pt x="273874" y="28071"/>
                  <a:pt x="273874" y="61900"/>
                </a:cubicBezTo>
                <a:cubicBezTo>
                  <a:pt x="273874" y="94650"/>
                  <a:pt x="248322" y="121642"/>
                  <a:pt x="216292" y="123801"/>
                </a:cubicBezTo>
                <a:lnTo>
                  <a:pt x="216292" y="177784"/>
                </a:lnTo>
                <a:cubicBezTo>
                  <a:pt x="226729" y="159430"/>
                  <a:pt x="246882" y="147194"/>
                  <a:pt x="269555" y="147194"/>
                </a:cubicBezTo>
                <a:lnTo>
                  <a:pt x="281072" y="147194"/>
                </a:lnTo>
                <a:cubicBezTo>
                  <a:pt x="283231" y="147194"/>
                  <a:pt x="285390" y="148993"/>
                  <a:pt x="285390" y="151513"/>
                </a:cubicBezTo>
                <a:cubicBezTo>
                  <a:pt x="285390" y="185702"/>
                  <a:pt x="257679" y="213413"/>
                  <a:pt x="223490" y="213413"/>
                </a:cubicBezTo>
                <a:lnTo>
                  <a:pt x="216292" y="213413"/>
                </a:lnTo>
                <a:lnTo>
                  <a:pt x="216292" y="260198"/>
                </a:lnTo>
                <a:cubicBezTo>
                  <a:pt x="221690" y="254440"/>
                  <a:pt x="229248" y="250841"/>
                  <a:pt x="237525" y="250841"/>
                </a:cubicBezTo>
                <a:cubicBezTo>
                  <a:pt x="253001" y="250841"/>
                  <a:pt x="265597" y="261998"/>
                  <a:pt x="267756" y="276753"/>
                </a:cubicBezTo>
                <a:lnTo>
                  <a:pt x="281072" y="276753"/>
                </a:lnTo>
                <a:cubicBezTo>
                  <a:pt x="283231" y="276753"/>
                  <a:pt x="285390" y="278912"/>
                  <a:pt x="285390" y="281072"/>
                </a:cubicBezTo>
                <a:cubicBezTo>
                  <a:pt x="285390" y="283591"/>
                  <a:pt x="283231" y="285390"/>
                  <a:pt x="281072" y="285390"/>
                </a:cubicBezTo>
                <a:lnTo>
                  <a:pt x="4318" y="285390"/>
                </a:lnTo>
                <a:cubicBezTo>
                  <a:pt x="1799" y="285390"/>
                  <a:pt x="0" y="283591"/>
                  <a:pt x="0" y="281072"/>
                </a:cubicBezTo>
                <a:cubicBezTo>
                  <a:pt x="0" y="278912"/>
                  <a:pt x="1799" y="276753"/>
                  <a:pt x="4318" y="276753"/>
                </a:cubicBezTo>
                <a:lnTo>
                  <a:pt x="17634" y="276753"/>
                </a:lnTo>
                <a:cubicBezTo>
                  <a:pt x="19794" y="261998"/>
                  <a:pt x="32390" y="250841"/>
                  <a:pt x="47505" y="250841"/>
                </a:cubicBezTo>
                <a:cubicBezTo>
                  <a:pt x="55782" y="250841"/>
                  <a:pt x="63340" y="254440"/>
                  <a:pt x="69098" y="260198"/>
                </a:cubicBezTo>
                <a:lnTo>
                  <a:pt x="69098" y="219171"/>
                </a:lnTo>
                <a:lnTo>
                  <a:pt x="61900" y="219171"/>
                </a:lnTo>
                <a:cubicBezTo>
                  <a:pt x="27711" y="219171"/>
                  <a:pt x="0" y="191460"/>
                  <a:pt x="0" y="156911"/>
                </a:cubicBezTo>
                <a:cubicBezTo>
                  <a:pt x="0" y="154752"/>
                  <a:pt x="1799" y="152952"/>
                  <a:pt x="4318" y="152952"/>
                </a:cubicBezTo>
                <a:lnTo>
                  <a:pt x="15835" y="152952"/>
                </a:lnTo>
                <a:cubicBezTo>
                  <a:pt x="38148" y="152952"/>
                  <a:pt x="58301" y="165188"/>
                  <a:pt x="69098" y="183183"/>
                </a:cubicBezTo>
                <a:lnTo>
                  <a:pt x="69098" y="152592"/>
                </a:lnTo>
                <a:cubicBezTo>
                  <a:pt x="37068" y="150433"/>
                  <a:pt x="11516" y="123441"/>
                  <a:pt x="11516" y="91051"/>
                </a:cubicBezTo>
                <a:cubicBezTo>
                  <a:pt x="11516" y="56862"/>
                  <a:pt x="39227" y="28791"/>
                  <a:pt x="73417" y="28791"/>
                </a:cubicBezTo>
                <a:cubicBezTo>
                  <a:pt x="107606" y="28791"/>
                  <a:pt x="135318" y="56862"/>
                  <a:pt x="135318" y="91051"/>
                </a:cubicBezTo>
                <a:cubicBezTo>
                  <a:pt x="135318" y="123441"/>
                  <a:pt x="110126" y="150433"/>
                  <a:pt x="77735" y="152592"/>
                </a:cubicBezTo>
                <a:lnTo>
                  <a:pt x="77735" y="200457"/>
                </a:lnTo>
                <a:cubicBezTo>
                  <a:pt x="88532" y="182463"/>
                  <a:pt x="108326" y="170227"/>
                  <a:pt x="131359" y="170227"/>
                </a:cubicBezTo>
                <a:lnTo>
                  <a:pt x="142515" y="170227"/>
                </a:lnTo>
                <a:cubicBezTo>
                  <a:pt x="145035" y="170227"/>
                  <a:pt x="146834" y="172026"/>
                  <a:pt x="146834" y="174545"/>
                </a:cubicBezTo>
                <a:cubicBezTo>
                  <a:pt x="146834" y="208734"/>
                  <a:pt x="119123" y="236446"/>
                  <a:pt x="84933" y="236446"/>
                </a:cubicBezTo>
                <a:lnTo>
                  <a:pt x="77735" y="236446"/>
                </a:lnTo>
                <a:lnTo>
                  <a:pt x="77735" y="257679"/>
                </a:lnTo>
                <a:cubicBezTo>
                  <a:pt x="84573" y="250121"/>
                  <a:pt x="94290" y="245083"/>
                  <a:pt x="105087" y="245083"/>
                </a:cubicBezTo>
                <a:cubicBezTo>
                  <a:pt x="118763" y="245083"/>
                  <a:pt x="130279" y="252641"/>
                  <a:pt x="136397" y="263797"/>
                </a:cubicBezTo>
                <a:cubicBezTo>
                  <a:pt x="143235" y="249402"/>
                  <a:pt x="157631" y="239325"/>
                  <a:pt x="174185" y="239325"/>
                </a:cubicBezTo>
                <a:cubicBezTo>
                  <a:pt x="187861" y="239325"/>
                  <a:pt x="199737" y="245803"/>
                  <a:pt x="207655" y="255880"/>
                </a:cubicBezTo>
                <a:lnTo>
                  <a:pt x="207655" y="190380"/>
                </a:lnTo>
                <a:lnTo>
                  <a:pt x="200457" y="190380"/>
                </a:lnTo>
                <a:cubicBezTo>
                  <a:pt x="165908" y="190380"/>
                  <a:pt x="138557" y="162669"/>
                  <a:pt x="138557" y="128480"/>
                </a:cubicBezTo>
                <a:cubicBezTo>
                  <a:pt x="138557" y="125960"/>
                  <a:pt x="140356" y="124161"/>
                  <a:pt x="142515" y="124161"/>
                </a:cubicBezTo>
                <a:lnTo>
                  <a:pt x="154032" y="124161"/>
                </a:lnTo>
                <a:cubicBezTo>
                  <a:pt x="176705" y="124161"/>
                  <a:pt x="196858" y="136397"/>
                  <a:pt x="207655" y="154752"/>
                </a:cubicBezTo>
                <a:lnTo>
                  <a:pt x="207655" y="123801"/>
                </a:lnTo>
                <a:cubicBezTo>
                  <a:pt x="175265" y="121642"/>
                  <a:pt x="149713" y="94650"/>
                  <a:pt x="149713" y="61900"/>
                </a:cubicBezTo>
                <a:cubicBezTo>
                  <a:pt x="149713" y="28071"/>
                  <a:pt x="177784" y="0"/>
                  <a:pt x="211973"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Freeform 991">
            <a:extLst>
              <a:ext uri="{FF2B5EF4-FFF2-40B4-BE49-F238E27FC236}">
                <a16:creationId xmlns:a16="http://schemas.microsoft.com/office/drawing/2014/main" id="{7A0A6E6E-31BD-3344-A7FD-9C357A7CE1AA}"/>
              </a:ext>
            </a:extLst>
          </p:cNvPr>
          <p:cNvSpPr>
            <a:spLocks noChangeAspect="1" noChangeArrowheads="1"/>
          </p:cNvSpPr>
          <p:nvPr/>
        </p:nvSpPr>
        <p:spPr bwMode="auto">
          <a:xfrm>
            <a:off x="2918393" y="3769579"/>
            <a:ext cx="238012" cy="238012"/>
          </a:xfrm>
          <a:custGeom>
            <a:avLst/>
            <a:gdLst>
              <a:gd name="T0" fmla="*/ 160765 w 285390"/>
              <a:gd name="T1" fmla="*/ 220183 h 285390"/>
              <a:gd name="T2" fmla="*/ 151574 w 285390"/>
              <a:gd name="T3" fmla="*/ 205455 h 285390"/>
              <a:gd name="T4" fmla="*/ 135236 w 285390"/>
              <a:gd name="T5" fmla="*/ 205455 h 285390"/>
              <a:gd name="T6" fmla="*/ 126046 w 285390"/>
              <a:gd name="T7" fmla="*/ 220183 h 285390"/>
              <a:gd name="T8" fmla="*/ 143237 w 285390"/>
              <a:gd name="T9" fmla="*/ 187392 h 285390"/>
              <a:gd name="T10" fmla="*/ 182106 w 285390"/>
              <a:gd name="T11" fmla="*/ 212024 h 285390"/>
              <a:gd name="T12" fmla="*/ 191103 w 285390"/>
              <a:gd name="T13" fmla="*/ 212024 h 285390"/>
              <a:gd name="T14" fmla="*/ 143237 w 285390"/>
              <a:gd name="T15" fmla="*/ 178699 h 285390"/>
              <a:gd name="T16" fmla="*/ 184889 w 285390"/>
              <a:gd name="T17" fmla="*/ 148001 h 285390"/>
              <a:gd name="T18" fmla="*/ 103341 w 285390"/>
              <a:gd name="T19" fmla="*/ 138811 h 285390"/>
              <a:gd name="T20" fmla="*/ 98922 w 285390"/>
              <a:gd name="T21" fmla="*/ 143406 h 285390"/>
              <a:gd name="T22" fmla="*/ 168155 w 285390"/>
              <a:gd name="T23" fmla="*/ 142617 h 285390"/>
              <a:gd name="T24" fmla="*/ 184283 w 285390"/>
              <a:gd name="T25" fmla="*/ 123638 h 285390"/>
              <a:gd name="T26" fmla="*/ 102730 w 285390"/>
              <a:gd name="T27" fmla="*/ 161597 h 285390"/>
              <a:gd name="T28" fmla="*/ 184283 w 285390"/>
              <a:gd name="T29" fmla="*/ 114878 h 285390"/>
              <a:gd name="T30" fmla="*/ 159553 w 285390"/>
              <a:gd name="T31" fmla="*/ 142617 h 285390"/>
              <a:gd name="T32" fmla="*/ 127281 w 285390"/>
              <a:gd name="T33" fmla="*/ 142617 h 285390"/>
              <a:gd name="T34" fmla="*/ 102730 w 285390"/>
              <a:gd name="T35" fmla="*/ 114878 h 285390"/>
              <a:gd name="T36" fmla="*/ 31830 w 285390"/>
              <a:gd name="T37" fmla="*/ 278151 h 285390"/>
              <a:gd name="T38" fmla="*/ 80299 w 285390"/>
              <a:gd name="T39" fmla="*/ 254999 h 285390"/>
              <a:gd name="T40" fmla="*/ 219556 w 285390"/>
              <a:gd name="T41" fmla="*/ 278151 h 285390"/>
              <a:gd name="T42" fmla="*/ 175066 w 285390"/>
              <a:gd name="T43" fmla="*/ 95468 h 285390"/>
              <a:gd name="T44" fmla="*/ 217747 w 285390"/>
              <a:gd name="T45" fmla="*/ 99087 h 285390"/>
              <a:gd name="T46" fmla="*/ 43405 w 285390"/>
              <a:gd name="T47" fmla="*/ 90041 h 285390"/>
              <a:gd name="T48" fmla="*/ 43405 w 285390"/>
              <a:gd name="T49" fmla="*/ 90041 h 285390"/>
              <a:gd name="T50" fmla="*/ 209429 w 285390"/>
              <a:gd name="T51" fmla="*/ 94744 h 285390"/>
              <a:gd name="T52" fmla="*/ 241620 w 285390"/>
              <a:gd name="T53" fmla="*/ 120067 h 285390"/>
              <a:gd name="T54" fmla="*/ 278152 w 285390"/>
              <a:gd name="T55" fmla="*/ 54952 h 285390"/>
              <a:gd name="T56" fmla="*/ 8681 w 285390"/>
              <a:gd name="T57" fmla="*/ 85339 h 285390"/>
              <a:gd name="T58" fmla="*/ 34725 w 285390"/>
              <a:gd name="T59" fmla="*/ 85339 h 285390"/>
              <a:gd name="T60" fmla="*/ 89341 w 285390"/>
              <a:gd name="T61" fmla="*/ 90404 h 285390"/>
              <a:gd name="T62" fmla="*/ 122673 w 285390"/>
              <a:gd name="T63" fmla="*/ 49008 h 285390"/>
              <a:gd name="T64" fmla="*/ 132884 w 285390"/>
              <a:gd name="T65" fmla="*/ 59218 h 285390"/>
              <a:gd name="T66" fmla="*/ 39064 w 285390"/>
              <a:gd name="T67" fmla="*/ 46270 h 285390"/>
              <a:gd name="T68" fmla="*/ 175066 w 285390"/>
              <a:gd name="T69" fmla="*/ 86786 h 285390"/>
              <a:gd name="T70" fmla="*/ 282493 w 285390"/>
              <a:gd name="T71" fmla="*/ 46270 h 285390"/>
              <a:gd name="T72" fmla="*/ 253918 w 285390"/>
              <a:gd name="T73" fmla="*/ 140326 h 285390"/>
              <a:gd name="T74" fmla="*/ 259343 w 285390"/>
              <a:gd name="T75" fmla="*/ 286832 h 285390"/>
              <a:gd name="T76" fmla="*/ 203641 w 285390"/>
              <a:gd name="T77" fmla="*/ 263681 h 285390"/>
              <a:gd name="T78" fmla="*/ 69810 w 285390"/>
              <a:gd name="T79" fmla="*/ 286832 h 285390"/>
              <a:gd name="T80" fmla="*/ 23148 w 285390"/>
              <a:gd name="T81" fmla="*/ 184097 h 285390"/>
              <a:gd name="T82" fmla="*/ 0 w 285390"/>
              <a:gd name="T83" fmla="*/ 50973 h 285390"/>
              <a:gd name="T84" fmla="*/ 141636 w 285390"/>
              <a:gd name="T85" fmla="*/ 59218 h 285390"/>
              <a:gd name="T86" fmla="*/ 122673 w 285390"/>
              <a:gd name="T87" fmla="*/ 39888 h 285390"/>
              <a:gd name="T88" fmla="*/ 164521 w 285390"/>
              <a:gd name="T89" fmla="*/ 57981 h 285390"/>
              <a:gd name="T90" fmla="*/ 164521 w 285390"/>
              <a:gd name="T91" fmla="*/ 28719 h 285390"/>
              <a:gd name="T92" fmla="*/ 145192 w 285390"/>
              <a:gd name="T93" fmla="*/ 47506 h 285390"/>
              <a:gd name="T94" fmla="*/ 123631 w 285390"/>
              <a:gd name="T95" fmla="*/ 18965 h 285390"/>
              <a:gd name="T96" fmla="*/ 133842 w 285390"/>
              <a:gd name="T97" fmla="*/ 8753 h 285390"/>
              <a:gd name="T98" fmla="*/ 133842 w 285390"/>
              <a:gd name="T99" fmla="*/ 37929 h 2853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85390" h="285390">
                <a:moveTo>
                  <a:pt x="155765" y="200025"/>
                </a:moveTo>
                <a:cubicBezTo>
                  <a:pt x="158051" y="200025"/>
                  <a:pt x="159956" y="201857"/>
                  <a:pt x="159956" y="204421"/>
                </a:cubicBezTo>
                <a:lnTo>
                  <a:pt x="159956" y="219076"/>
                </a:lnTo>
                <a:cubicBezTo>
                  <a:pt x="159956" y="221640"/>
                  <a:pt x="158051" y="223472"/>
                  <a:pt x="155765" y="223472"/>
                </a:cubicBezTo>
                <a:cubicBezTo>
                  <a:pt x="153098" y="223472"/>
                  <a:pt x="150812" y="221640"/>
                  <a:pt x="150812" y="219076"/>
                </a:cubicBezTo>
                <a:lnTo>
                  <a:pt x="150812" y="204421"/>
                </a:lnTo>
                <a:cubicBezTo>
                  <a:pt x="150812" y="201857"/>
                  <a:pt x="153098" y="200025"/>
                  <a:pt x="155765" y="200025"/>
                </a:cubicBezTo>
                <a:close/>
                <a:moveTo>
                  <a:pt x="129984" y="200025"/>
                </a:moveTo>
                <a:cubicBezTo>
                  <a:pt x="132651" y="200025"/>
                  <a:pt x="134556" y="201857"/>
                  <a:pt x="134556" y="204421"/>
                </a:cubicBezTo>
                <a:lnTo>
                  <a:pt x="134556" y="219076"/>
                </a:lnTo>
                <a:cubicBezTo>
                  <a:pt x="134556" y="221640"/>
                  <a:pt x="132651" y="223472"/>
                  <a:pt x="129984" y="223472"/>
                </a:cubicBezTo>
                <a:cubicBezTo>
                  <a:pt x="127317" y="223472"/>
                  <a:pt x="125412" y="221640"/>
                  <a:pt x="125412" y="219076"/>
                </a:cubicBezTo>
                <a:lnTo>
                  <a:pt x="125412" y="204421"/>
                </a:lnTo>
                <a:cubicBezTo>
                  <a:pt x="125412" y="201857"/>
                  <a:pt x="127317" y="200025"/>
                  <a:pt x="129984" y="200025"/>
                </a:cubicBezTo>
                <a:close/>
                <a:moveTo>
                  <a:pt x="142517" y="186450"/>
                </a:moveTo>
                <a:cubicBezTo>
                  <a:pt x="121748" y="186450"/>
                  <a:pt x="103844" y="197623"/>
                  <a:pt x="103844" y="210958"/>
                </a:cubicBezTo>
                <a:cubicBezTo>
                  <a:pt x="103844" y="224293"/>
                  <a:pt x="121748" y="235465"/>
                  <a:pt x="142517" y="235465"/>
                </a:cubicBezTo>
                <a:cubicBezTo>
                  <a:pt x="163644" y="235465"/>
                  <a:pt x="181190" y="224293"/>
                  <a:pt x="181190" y="210958"/>
                </a:cubicBezTo>
                <a:cubicBezTo>
                  <a:pt x="181190" y="197623"/>
                  <a:pt x="163644" y="186450"/>
                  <a:pt x="142517" y="186450"/>
                </a:cubicBezTo>
                <a:close/>
                <a:moveTo>
                  <a:pt x="142517" y="177800"/>
                </a:moveTo>
                <a:cubicBezTo>
                  <a:pt x="168657" y="177800"/>
                  <a:pt x="190142" y="192577"/>
                  <a:pt x="190142" y="210958"/>
                </a:cubicBezTo>
                <a:cubicBezTo>
                  <a:pt x="190142" y="229338"/>
                  <a:pt x="168657" y="244115"/>
                  <a:pt x="142517" y="244115"/>
                </a:cubicBezTo>
                <a:cubicBezTo>
                  <a:pt x="116377" y="244115"/>
                  <a:pt x="95250" y="229338"/>
                  <a:pt x="95250" y="210958"/>
                </a:cubicBezTo>
                <a:cubicBezTo>
                  <a:pt x="95250" y="192577"/>
                  <a:pt x="116377" y="177800"/>
                  <a:pt x="142517" y="177800"/>
                </a:cubicBezTo>
                <a:close/>
                <a:moveTo>
                  <a:pt x="183959" y="138113"/>
                </a:moveTo>
                <a:cubicBezTo>
                  <a:pt x="186245" y="138113"/>
                  <a:pt x="188531" y="140018"/>
                  <a:pt x="188531" y="142685"/>
                </a:cubicBezTo>
                <a:cubicBezTo>
                  <a:pt x="188531" y="144971"/>
                  <a:pt x="186245" y="147257"/>
                  <a:pt x="183959" y="147257"/>
                </a:cubicBezTo>
                <a:cubicBezTo>
                  <a:pt x="181292" y="147257"/>
                  <a:pt x="179387" y="144971"/>
                  <a:pt x="179387" y="142685"/>
                </a:cubicBezTo>
                <a:cubicBezTo>
                  <a:pt x="179387" y="140018"/>
                  <a:pt x="181292" y="138113"/>
                  <a:pt x="183959" y="138113"/>
                </a:cubicBezTo>
                <a:close/>
                <a:moveTo>
                  <a:pt x="102821" y="138113"/>
                </a:moveTo>
                <a:cubicBezTo>
                  <a:pt x="105019" y="138113"/>
                  <a:pt x="107583" y="140018"/>
                  <a:pt x="107583" y="142685"/>
                </a:cubicBezTo>
                <a:cubicBezTo>
                  <a:pt x="107583" y="144971"/>
                  <a:pt x="105019" y="147257"/>
                  <a:pt x="102821" y="147257"/>
                </a:cubicBezTo>
                <a:cubicBezTo>
                  <a:pt x="100623" y="147257"/>
                  <a:pt x="98425" y="144971"/>
                  <a:pt x="98425" y="142685"/>
                </a:cubicBezTo>
                <a:cubicBezTo>
                  <a:pt x="98425" y="140018"/>
                  <a:pt x="100623" y="138113"/>
                  <a:pt x="102821" y="138113"/>
                </a:cubicBezTo>
                <a:close/>
                <a:moveTo>
                  <a:pt x="183356" y="123016"/>
                </a:moveTo>
                <a:cubicBezTo>
                  <a:pt x="174441" y="123016"/>
                  <a:pt x="167309" y="131369"/>
                  <a:pt x="167309" y="141900"/>
                </a:cubicBezTo>
                <a:cubicBezTo>
                  <a:pt x="167309" y="152069"/>
                  <a:pt x="174441" y="160784"/>
                  <a:pt x="183356" y="160784"/>
                </a:cubicBezTo>
                <a:cubicBezTo>
                  <a:pt x="191915" y="160784"/>
                  <a:pt x="198690" y="152069"/>
                  <a:pt x="198690" y="141900"/>
                </a:cubicBezTo>
                <a:cubicBezTo>
                  <a:pt x="198690" y="131369"/>
                  <a:pt x="191915" y="123016"/>
                  <a:pt x="183356" y="123016"/>
                </a:cubicBezTo>
                <a:close/>
                <a:moveTo>
                  <a:pt x="102214" y="123016"/>
                </a:moveTo>
                <a:cubicBezTo>
                  <a:pt x="93592" y="123016"/>
                  <a:pt x="86408" y="131369"/>
                  <a:pt x="86408" y="141900"/>
                </a:cubicBezTo>
                <a:cubicBezTo>
                  <a:pt x="86408" y="152069"/>
                  <a:pt x="93592" y="160784"/>
                  <a:pt x="102214" y="160784"/>
                </a:cubicBezTo>
                <a:cubicBezTo>
                  <a:pt x="111194" y="160784"/>
                  <a:pt x="118020" y="152069"/>
                  <a:pt x="118020" y="141900"/>
                </a:cubicBezTo>
                <a:cubicBezTo>
                  <a:pt x="118020" y="131369"/>
                  <a:pt x="111194" y="123016"/>
                  <a:pt x="102214" y="123016"/>
                </a:cubicBezTo>
                <a:close/>
                <a:moveTo>
                  <a:pt x="183356" y="114300"/>
                </a:moveTo>
                <a:cubicBezTo>
                  <a:pt x="196551" y="114300"/>
                  <a:pt x="207606" y="126647"/>
                  <a:pt x="207606" y="141900"/>
                </a:cubicBezTo>
                <a:cubicBezTo>
                  <a:pt x="207606" y="157153"/>
                  <a:pt x="196551" y="169500"/>
                  <a:pt x="183356" y="169500"/>
                </a:cubicBezTo>
                <a:cubicBezTo>
                  <a:pt x="169805" y="169500"/>
                  <a:pt x="158750" y="157153"/>
                  <a:pt x="158750" y="141900"/>
                </a:cubicBezTo>
                <a:cubicBezTo>
                  <a:pt x="158750" y="126647"/>
                  <a:pt x="169805" y="114300"/>
                  <a:pt x="183356" y="114300"/>
                </a:cubicBezTo>
                <a:close/>
                <a:moveTo>
                  <a:pt x="102214" y="114300"/>
                </a:moveTo>
                <a:cubicBezTo>
                  <a:pt x="115864" y="114300"/>
                  <a:pt x="126641" y="126647"/>
                  <a:pt x="126641" y="141900"/>
                </a:cubicBezTo>
                <a:cubicBezTo>
                  <a:pt x="126641" y="157153"/>
                  <a:pt x="115864" y="169500"/>
                  <a:pt x="102214" y="169500"/>
                </a:cubicBezTo>
                <a:cubicBezTo>
                  <a:pt x="88923" y="169500"/>
                  <a:pt x="77787" y="157153"/>
                  <a:pt x="77787" y="141900"/>
                </a:cubicBezTo>
                <a:cubicBezTo>
                  <a:pt x="77787" y="126647"/>
                  <a:pt x="88923" y="114300"/>
                  <a:pt x="102214" y="114300"/>
                </a:cubicBezTo>
                <a:close/>
                <a:moveTo>
                  <a:pt x="111205" y="94988"/>
                </a:moveTo>
                <a:cubicBezTo>
                  <a:pt x="67299" y="94988"/>
                  <a:pt x="31670" y="134581"/>
                  <a:pt x="31670" y="183171"/>
                </a:cubicBezTo>
                <a:lnTo>
                  <a:pt x="31670" y="276752"/>
                </a:lnTo>
                <a:lnTo>
                  <a:pt x="66939" y="276752"/>
                </a:lnTo>
                <a:lnTo>
                  <a:pt x="75936" y="256236"/>
                </a:lnTo>
                <a:cubicBezTo>
                  <a:pt x="76296" y="254796"/>
                  <a:pt x="78095" y="253717"/>
                  <a:pt x="79895" y="253717"/>
                </a:cubicBezTo>
                <a:lnTo>
                  <a:pt x="205496" y="253717"/>
                </a:lnTo>
                <a:cubicBezTo>
                  <a:pt x="207295" y="253717"/>
                  <a:pt x="208734" y="254796"/>
                  <a:pt x="209454" y="256236"/>
                </a:cubicBezTo>
                <a:lnTo>
                  <a:pt x="218451" y="276752"/>
                </a:lnTo>
                <a:lnTo>
                  <a:pt x="253720" y="276752"/>
                </a:lnTo>
                <a:lnTo>
                  <a:pt x="253720" y="183171"/>
                </a:lnTo>
                <a:cubicBezTo>
                  <a:pt x="253720" y="134581"/>
                  <a:pt x="217732" y="94988"/>
                  <a:pt x="174185" y="94988"/>
                </a:cubicBezTo>
                <a:lnTo>
                  <a:pt x="111205" y="94988"/>
                </a:lnTo>
                <a:close/>
                <a:moveTo>
                  <a:pt x="241844" y="89589"/>
                </a:moveTo>
                <a:cubicBezTo>
                  <a:pt x="232487" y="90309"/>
                  <a:pt x="223850" y="93549"/>
                  <a:pt x="216652" y="98588"/>
                </a:cubicBezTo>
                <a:cubicBezTo>
                  <a:pt x="223130" y="102547"/>
                  <a:pt x="228888" y="107226"/>
                  <a:pt x="234286" y="112625"/>
                </a:cubicBezTo>
                <a:cubicBezTo>
                  <a:pt x="238245" y="105786"/>
                  <a:pt x="241484" y="98228"/>
                  <a:pt x="241844" y="89589"/>
                </a:cubicBezTo>
                <a:close/>
                <a:moveTo>
                  <a:pt x="43186" y="89589"/>
                </a:moveTo>
                <a:cubicBezTo>
                  <a:pt x="44266" y="98228"/>
                  <a:pt x="46785" y="105786"/>
                  <a:pt x="51104" y="112625"/>
                </a:cubicBezTo>
                <a:cubicBezTo>
                  <a:pt x="56502" y="107226"/>
                  <a:pt x="62260" y="102547"/>
                  <a:pt x="68378" y="98588"/>
                </a:cubicBezTo>
                <a:cubicBezTo>
                  <a:pt x="61180" y="93549"/>
                  <a:pt x="52543" y="90309"/>
                  <a:pt x="43186" y="89589"/>
                </a:cubicBezTo>
                <a:close/>
                <a:moveTo>
                  <a:pt x="246523" y="54676"/>
                </a:moveTo>
                <a:cubicBezTo>
                  <a:pt x="223490" y="54676"/>
                  <a:pt x="204056" y="69433"/>
                  <a:pt x="196498" y="89949"/>
                </a:cubicBezTo>
                <a:cubicBezTo>
                  <a:pt x="200457" y="91029"/>
                  <a:pt x="204416" y="92469"/>
                  <a:pt x="208375" y="94268"/>
                </a:cubicBezTo>
                <a:cubicBezTo>
                  <a:pt x="218811" y="85990"/>
                  <a:pt x="232127" y="80591"/>
                  <a:pt x="246523" y="80591"/>
                </a:cubicBezTo>
                <a:cubicBezTo>
                  <a:pt x="249042" y="80591"/>
                  <a:pt x="250841" y="82751"/>
                  <a:pt x="250841" y="84910"/>
                </a:cubicBezTo>
                <a:cubicBezTo>
                  <a:pt x="250841" y="97868"/>
                  <a:pt x="246882" y="109385"/>
                  <a:pt x="240405" y="119463"/>
                </a:cubicBezTo>
                <a:cubicBezTo>
                  <a:pt x="243284" y="123423"/>
                  <a:pt x="246163" y="127382"/>
                  <a:pt x="248682" y="131701"/>
                </a:cubicBezTo>
                <a:cubicBezTo>
                  <a:pt x="265237" y="122703"/>
                  <a:pt x="276753" y="105426"/>
                  <a:pt x="276753" y="84910"/>
                </a:cubicBezTo>
                <a:lnTo>
                  <a:pt x="276753" y="54676"/>
                </a:lnTo>
                <a:lnTo>
                  <a:pt x="246523" y="54676"/>
                </a:lnTo>
                <a:close/>
                <a:moveTo>
                  <a:pt x="8637" y="54676"/>
                </a:moveTo>
                <a:lnTo>
                  <a:pt x="8637" y="84910"/>
                </a:lnTo>
                <a:cubicBezTo>
                  <a:pt x="8637" y="105426"/>
                  <a:pt x="20153" y="122703"/>
                  <a:pt x="36348" y="131701"/>
                </a:cubicBezTo>
                <a:cubicBezTo>
                  <a:pt x="38868" y="127382"/>
                  <a:pt x="42106" y="123423"/>
                  <a:pt x="45345" y="119463"/>
                </a:cubicBezTo>
                <a:cubicBezTo>
                  <a:pt x="38508" y="109385"/>
                  <a:pt x="34549" y="97868"/>
                  <a:pt x="34549" y="84910"/>
                </a:cubicBezTo>
                <a:cubicBezTo>
                  <a:pt x="34549" y="82751"/>
                  <a:pt x="36348" y="80591"/>
                  <a:pt x="38868" y="80591"/>
                </a:cubicBezTo>
                <a:cubicBezTo>
                  <a:pt x="53263" y="80591"/>
                  <a:pt x="66579" y="85990"/>
                  <a:pt x="77015" y="94268"/>
                </a:cubicBezTo>
                <a:cubicBezTo>
                  <a:pt x="80974" y="92469"/>
                  <a:pt x="84933" y="91029"/>
                  <a:pt x="88892" y="89949"/>
                </a:cubicBezTo>
                <a:cubicBezTo>
                  <a:pt x="81334" y="69433"/>
                  <a:pt x="61900" y="54676"/>
                  <a:pt x="38868" y="54676"/>
                </a:cubicBezTo>
                <a:lnTo>
                  <a:pt x="8637" y="54676"/>
                </a:lnTo>
                <a:close/>
                <a:moveTo>
                  <a:pt x="122056" y="48760"/>
                </a:moveTo>
                <a:cubicBezTo>
                  <a:pt x="116613" y="48760"/>
                  <a:pt x="111895" y="53114"/>
                  <a:pt x="111895" y="58920"/>
                </a:cubicBezTo>
                <a:cubicBezTo>
                  <a:pt x="111895" y="64362"/>
                  <a:pt x="116613" y="68717"/>
                  <a:pt x="122056" y="68717"/>
                </a:cubicBezTo>
                <a:cubicBezTo>
                  <a:pt x="127862" y="68717"/>
                  <a:pt x="132216" y="64362"/>
                  <a:pt x="132216" y="58920"/>
                </a:cubicBezTo>
                <a:cubicBezTo>
                  <a:pt x="132216" y="53114"/>
                  <a:pt x="127862" y="48760"/>
                  <a:pt x="122056" y="48760"/>
                </a:cubicBezTo>
                <a:close/>
                <a:moveTo>
                  <a:pt x="4318" y="46038"/>
                </a:moveTo>
                <a:lnTo>
                  <a:pt x="38868" y="46038"/>
                </a:lnTo>
                <a:cubicBezTo>
                  <a:pt x="65859" y="46038"/>
                  <a:pt x="88892" y="63675"/>
                  <a:pt x="97529" y="87790"/>
                </a:cubicBezTo>
                <a:cubicBezTo>
                  <a:pt x="101848" y="87070"/>
                  <a:pt x="106526" y="86350"/>
                  <a:pt x="111205" y="86350"/>
                </a:cubicBezTo>
                <a:lnTo>
                  <a:pt x="174185" y="86350"/>
                </a:lnTo>
                <a:cubicBezTo>
                  <a:pt x="178864" y="86350"/>
                  <a:pt x="183542" y="87070"/>
                  <a:pt x="188221" y="87790"/>
                </a:cubicBezTo>
                <a:cubicBezTo>
                  <a:pt x="196138" y="63675"/>
                  <a:pt x="219531" y="46038"/>
                  <a:pt x="246523" y="46038"/>
                </a:cubicBezTo>
                <a:lnTo>
                  <a:pt x="281072" y="46038"/>
                </a:lnTo>
                <a:cubicBezTo>
                  <a:pt x="283231" y="46038"/>
                  <a:pt x="285390" y="47838"/>
                  <a:pt x="285390" y="50717"/>
                </a:cubicBezTo>
                <a:lnTo>
                  <a:pt x="285390" y="84910"/>
                </a:lnTo>
                <a:cubicBezTo>
                  <a:pt x="285390" y="108666"/>
                  <a:pt x="272075" y="129181"/>
                  <a:pt x="252641" y="139620"/>
                </a:cubicBezTo>
                <a:cubicBezTo>
                  <a:pt x="258759" y="152577"/>
                  <a:pt x="262358" y="167334"/>
                  <a:pt x="262358" y="183171"/>
                </a:cubicBezTo>
                <a:lnTo>
                  <a:pt x="262358" y="281071"/>
                </a:lnTo>
                <a:cubicBezTo>
                  <a:pt x="262358" y="283591"/>
                  <a:pt x="260198" y="285390"/>
                  <a:pt x="258039" y="285390"/>
                </a:cubicBezTo>
                <a:lnTo>
                  <a:pt x="215932" y="285390"/>
                </a:lnTo>
                <a:cubicBezTo>
                  <a:pt x="214133" y="285390"/>
                  <a:pt x="212693" y="284670"/>
                  <a:pt x="211614" y="282871"/>
                </a:cubicBezTo>
                <a:lnTo>
                  <a:pt x="202616" y="262355"/>
                </a:lnTo>
                <a:lnTo>
                  <a:pt x="82414" y="262355"/>
                </a:lnTo>
                <a:lnTo>
                  <a:pt x="73417" y="282871"/>
                </a:lnTo>
                <a:cubicBezTo>
                  <a:pt x="72697" y="284670"/>
                  <a:pt x="71257" y="285390"/>
                  <a:pt x="69458" y="285390"/>
                </a:cubicBezTo>
                <a:lnTo>
                  <a:pt x="27351" y="285390"/>
                </a:lnTo>
                <a:cubicBezTo>
                  <a:pt x="24832" y="285390"/>
                  <a:pt x="23032" y="283591"/>
                  <a:pt x="23032" y="281071"/>
                </a:cubicBezTo>
                <a:lnTo>
                  <a:pt x="23032" y="183171"/>
                </a:lnTo>
                <a:cubicBezTo>
                  <a:pt x="23032" y="167334"/>
                  <a:pt x="26631" y="152577"/>
                  <a:pt x="32390" y="139620"/>
                </a:cubicBezTo>
                <a:cubicBezTo>
                  <a:pt x="13316" y="129181"/>
                  <a:pt x="0" y="108666"/>
                  <a:pt x="0" y="84910"/>
                </a:cubicBezTo>
                <a:lnTo>
                  <a:pt x="0" y="50717"/>
                </a:lnTo>
                <a:cubicBezTo>
                  <a:pt x="0" y="47838"/>
                  <a:pt x="1799" y="46038"/>
                  <a:pt x="4318" y="46038"/>
                </a:cubicBezTo>
                <a:close/>
                <a:moveTo>
                  <a:pt x="122056" y="39688"/>
                </a:moveTo>
                <a:cubicBezTo>
                  <a:pt x="132579" y="39688"/>
                  <a:pt x="140924" y="48397"/>
                  <a:pt x="140924" y="58920"/>
                </a:cubicBezTo>
                <a:cubicBezTo>
                  <a:pt x="140924" y="69080"/>
                  <a:pt x="132579" y="77425"/>
                  <a:pt x="122056" y="77425"/>
                </a:cubicBezTo>
                <a:cubicBezTo>
                  <a:pt x="111895" y="77425"/>
                  <a:pt x="103187" y="69080"/>
                  <a:pt x="103187" y="58920"/>
                </a:cubicBezTo>
                <a:cubicBezTo>
                  <a:pt x="103187" y="48397"/>
                  <a:pt x="111895" y="39688"/>
                  <a:pt x="122056" y="39688"/>
                </a:cubicBezTo>
                <a:close/>
                <a:moveTo>
                  <a:pt x="163694" y="37202"/>
                </a:moveTo>
                <a:cubicBezTo>
                  <a:pt x="157888" y="37202"/>
                  <a:pt x="153171" y="41874"/>
                  <a:pt x="153171" y="47266"/>
                </a:cubicBezTo>
                <a:cubicBezTo>
                  <a:pt x="153171" y="53017"/>
                  <a:pt x="157888" y="57689"/>
                  <a:pt x="163694" y="57689"/>
                </a:cubicBezTo>
                <a:cubicBezTo>
                  <a:pt x="169137" y="57689"/>
                  <a:pt x="173491" y="53017"/>
                  <a:pt x="173491" y="47266"/>
                </a:cubicBezTo>
                <a:cubicBezTo>
                  <a:pt x="173491" y="41874"/>
                  <a:pt x="169137" y="37202"/>
                  <a:pt x="163694" y="37202"/>
                </a:cubicBezTo>
                <a:close/>
                <a:moveTo>
                  <a:pt x="163694" y="28575"/>
                </a:moveTo>
                <a:cubicBezTo>
                  <a:pt x="173854" y="28575"/>
                  <a:pt x="182199" y="37202"/>
                  <a:pt x="182199" y="47266"/>
                </a:cubicBezTo>
                <a:cubicBezTo>
                  <a:pt x="182199" y="57689"/>
                  <a:pt x="173854" y="66316"/>
                  <a:pt x="163694" y="66316"/>
                </a:cubicBezTo>
                <a:cubicBezTo>
                  <a:pt x="153171" y="66316"/>
                  <a:pt x="144462" y="57689"/>
                  <a:pt x="144462" y="47266"/>
                </a:cubicBezTo>
                <a:cubicBezTo>
                  <a:pt x="144462" y="37202"/>
                  <a:pt x="153171" y="28575"/>
                  <a:pt x="163694" y="28575"/>
                </a:cubicBezTo>
                <a:close/>
                <a:moveTo>
                  <a:pt x="133169" y="8709"/>
                </a:moveTo>
                <a:cubicBezTo>
                  <a:pt x="127726" y="8709"/>
                  <a:pt x="123009" y="13426"/>
                  <a:pt x="123009" y="18869"/>
                </a:cubicBezTo>
                <a:cubicBezTo>
                  <a:pt x="123009" y="24674"/>
                  <a:pt x="127726" y="29029"/>
                  <a:pt x="133169" y="29029"/>
                </a:cubicBezTo>
                <a:cubicBezTo>
                  <a:pt x="138975" y="29029"/>
                  <a:pt x="143329" y="24674"/>
                  <a:pt x="143329" y="18869"/>
                </a:cubicBezTo>
                <a:cubicBezTo>
                  <a:pt x="143329" y="13426"/>
                  <a:pt x="138975" y="8709"/>
                  <a:pt x="133169" y="8709"/>
                </a:cubicBezTo>
                <a:close/>
                <a:moveTo>
                  <a:pt x="133169" y="0"/>
                </a:moveTo>
                <a:cubicBezTo>
                  <a:pt x="143692" y="0"/>
                  <a:pt x="152037" y="8709"/>
                  <a:pt x="152037" y="18869"/>
                </a:cubicBezTo>
                <a:cubicBezTo>
                  <a:pt x="152037" y="29392"/>
                  <a:pt x="143692" y="37737"/>
                  <a:pt x="133169" y="37737"/>
                </a:cubicBezTo>
                <a:cubicBezTo>
                  <a:pt x="122646" y="37737"/>
                  <a:pt x="114300" y="29392"/>
                  <a:pt x="114300" y="18869"/>
                </a:cubicBezTo>
                <a:cubicBezTo>
                  <a:pt x="114300" y="8709"/>
                  <a:pt x="122646" y="0"/>
                  <a:pt x="133169"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 name="TextBox 18">
            <a:extLst>
              <a:ext uri="{FF2B5EF4-FFF2-40B4-BE49-F238E27FC236}">
                <a16:creationId xmlns:a16="http://schemas.microsoft.com/office/drawing/2014/main" id="{5ADB41E7-2AAF-4846-98A5-D7702A334BB9}"/>
              </a:ext>
            </a:extLst>
          </p:cNvPr>
          <p:cNvSpPr txBox="1"/>
          <p:nvPr/>
        </p:nvSpPr>
        <p:spPr>
          <a:xfrm>
            <a:off x="3103897" y="1124392"/>
            <a:ext cx="2506840" cy="311624"/>
          </a:xfrm>
          <a:prstGeom prst="rect">
            <a:avLst/>
          </a:prstGeom>
          <a:noFill/>
        </p:spPr>
        <p:txBody>
          <a:bodyPr wrap="non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25" b="1" i="0" u="none" strike="noStrike" kern="1200" cap="none" spc="113" normalizeH="0" baseline="0" noProof="0" dirty="0">
                <a:ln>
                  <a:noFill/>
                </a:ln>
                <a:solidFill>
                  <a:srgbClr val="1F497D"/>
                </a:solidFill>
                <a:effectLst/>
                <a:uLnTx/>
                <a:uFillTx/>
                <a:latin typeface="Bebas Neue" pitchFamily="2" charset="0"/>
                <a:ea typeface="League Spartan" charset="0"/>
                <a:cs typeface="Poppins" pitchFamily="2" charset="77"/>
              </a:rPr>
              <a:t>Sustainability in Spotlight</a:t>
            </a:r>
          </a:p>
        </p:txBody>
      </p:sp>
      <p:sp>
        <p:nvSpPr>
          <p:cNvPr id="21" name="TextBox 20">
            <a:extLst>
              <a:ext uri="{FF2B5EF4-FFF2-40B4-BE49-F238E27FC236}">
                <a16:creationId xmlns:a16="http://schemas.microsoft.com/office/drawing/2014/main" id="{9D53E0C3-77C8-4F2C-B5BF-1ADFDDE37B1C}"/>
              </a:ext>
            </a:extLst>
          </p:cNvPr>
          <p:cNvSpPr txBox="1"/>
          <p:nvPr/>
        </p:nvSpPr>
        <p:spPr>
          <a:xfrm>
            <a:off x="278039" y="3661537"/>
            <a:ext cx="2145256" cy="523220"/>
          </a:xfrm>
          <a:prstGeom prst="rect">
            <a:avLst/>
          </a:prstGeom>
          <a:noFill/>
        </p:spPr>
        <p:txBody>
          <a:bodyPr wrap="squar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Unreliable Audience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research</a:t>
            </a:r>
          </a:p>
        </p:txBody>
      </p:sp>
      <p:sp>
        <p:nvSpPr>
          <p:cNvPr id="24" name="Subtitle 2">
            <a:extLst>
              <a:ext uri="{FF2B5EF4-FFF2-40B4-BE49-F238E27FC236}">
                <a16:creationId xmlns:a16="http://schemas.microsoft.com/office/drawing/2014/main" id="{C83EC577-A3C5-4759-B183-D68989CE2085}"/>
              </a:ext>
            </a:extLst>
          </p:cNvPr>
          <p:cNvSpPr txBox="1">
            <a:spLocks/>
          </p:cNvSpPr>
          <p:nvPr/>
        </p:nvSpPr>
        <p:spPr>
          <a:xfrm>
            <a:off x="3124394" y="2335913"/>
            <a:ext cx="1212115" cy="101699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Standardized content generation funding</a:t>
            </a:r>
          </a:p>
          <a:p>
            <a:pPr marR="0" lvl="0" algn="l" defTabSz="1087636" rtl="0" eaLnBrk="1" fontAlgn="auto" latinLnBrk="0" hangingPunct="1">
              <a:lnSpc>
                <a:spcPts val="1388"/>
              </a:lnSpc>
              <a:spcBef>
                <a:spcPct val="20000"/>
              </a:spcBef>
              <a:spcAft>
                <a:spcPts val="0"/>
              </a:spcAft>
              <a:buClrTx/>
              <a:buSzTx/>
              <a:tabLst/>
              <a:defRPr/>
            </a:pPr>
            <a:endPar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25" name="TextBox 24">
            <a:extLst>
              <a:ext uri="{FF2B5EF4-FFF2-40B4-BE49-F238E27FC236}">
                <a16:creationId xmlns:a16="http://schemas.microsoft.com/office/drawing/2014/main" id="{FB4EDEB1-BFED-4E26-8CF5-703D0CE8FABC}"/>
              </a:ext>
            </a:extLst>
          </p:cNvPr>
          <p:cNvSpPr txBox="1"/>
          <p:nvPr/>
        </p:nvSpPr>
        <p:spPr>
          <a:xfrm>
            <a:off x="209606" y="4726666"/>
            <a:ext cx="3235245" cy="307777"/>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Poor governance &amp; compliance</a:t>
            </a:r>
          </a:p>
        </p:txBody>
      </p:sp>
      <p:sp>
        <p:nvSpPr>
          <p:cNvPr id="26" name="Subtitle 2">
            <a:extLst>
              <a:ext uri="{FF2B5EF4-FFF2-40B4-BE49-F238E27FC236}">
                <a16:creationId xmlns:a16="http://schemas.microsoft.com/office/drawing/2014/main" id="{56C23A10-D5F1-4868-B381-5A0FDDA9D65E}"/>
              </a:ext>
            </a:extLst>
          </p:cNvPr>
          <p:cNvSpPr txBox="1">
            <a:spLocks/>
          </p:cNvSpPr>
          <p:nvPr/>
        </p:nvSpPr>
        <p:spPr>
          <a:xfrm>
            <a:off x="325265" y="5015854"/>
            <a:ext cx="2089501" cy="657919"/>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Training, mentorship and coaching interventions.</a:t>
            </a:r>
          </a:p>
          <a:p>
            <a:pPr marL="171450" marR="0" lvl="0" indent="-171450" algn="l"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Sector Engagements.</a:t>
            </a:r>
          </a:p>
        </p:txBody>
      </p:sp>
      <p:sp>
        <p:nvSpPr>
          <p:cNvPr id="27" name="TextBox 26">
            <a:extLst>
              <a:ext uri="{FF2B5EF4-FFF2-40B4-BE49-F238E27FC236}">
                <a16:creationId xmlns:a16="http://schemas.microsoft.com/office/drawing/2014/main" id="{A318D9E3-4E3E-4A3D-BB13-EF24215820D6}"/>
              </a:ext>
            </a:extLst>
          </p:cNvPr>
          <p:cNvSpPr txBox="1"/>
          <p:nvPr/>
        </p:nvSpPr>
        <p:spPr>
          <a:xfrm>
            <a:off x="3065823" y="4999961"/>
            <a:ext cx="1387944" cy="307777"/>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Advertising </a:t>
            </a:r>
          </a:p>
        </p:txBody>
      </p:sp>
      <p:sp>
        <p:nvSpPr>
          <p:cNvPr id="28" name="Subtitle 2">
            <a:extLst>
              <a:ext uri="{FF2B5EF4-FFF2-40B4-BE49-F238E27FC236}">
                <a16:creationId xmlns:a16="http://schemas.microsoft.com/office/drawing/2014/main" id="{81EFA07E-E4E7-4A70-8E5B-ABE45688347F}"/>
              </a:ext>
            </a:extLst>
          </p:cNvPr>
          <p:cNvSpPr txBox="1">
            <a:spLocks/>
          </p:cNvSpPr>
          <p:nvPr/>
        </p:nvSpPr>
        <p:spPr>
          <a:xfrm>
            <a:off x="3064203" y="5270540"/>
            <a:ext cx="2162405" cy="800522"/>
          </a:xfrm>
          <a:prstGeom prst="rect">
            <a:avLst/>
          </a:prstGeom>
        </p:spPr>
        <p:txBody>
          <a:bodyPr vert="horz" wrap="square" lIns="81580" tIns="40790" rIns="81580" bIns="4079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l" defTabSz="1087636" rtl="0" eaLnBrk="1" fontAlgn="auto" latinLnBrk="0" hangingPunct="1">
              <a:lnSpc>
                <a:spcPts val="1388"/>
              </a:lnSpc>
              <a:spcBef>
                <a:spcPct val="200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Unregulated &amp; poor coordination of government advertising (30% set aside)</a:t>
            </a:r>
          </a:p>
        </p:txBody>
      </p:sp>
      <p:sp>
        <p:nvSpPr>
          <p:cNvPr id="31" name="Oval 30">
            <a:extLst>
              <a:ext uri="{FF2B5EF4-FFF2-40B4-BE49-F238E27FC236}">
                <a16:creationId xmlns:a16="http://schemas.microsoft.com/office/drawing/2014/main" id="{FED32B04-8D78-41E2-86EE-D62884A324B5}"/>
              </a:ext>
            </a:extLst>
          </p:cNvPr>
          <p:cNvSpPr/>
          <p:nvPr/>
        </p:nvSpPr>
        <p:spPr>
          <a:xfrm flipH="1">
            <a:off x="159097" y="2152824"/>
            <a:ext cx="179860" cy="1798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32" name="Oval 31">
            <a:extLst>
              <a:ext uri="{FF2B5EF4-FFF2-40B4-BE49-F238E27FC236}">
                <a16:creationId xmlns:a16="http://schemas.microsoft.com/office/drawing/2014/main" id="{3FB13209-C8EE-4C07-AD7E-1B551475E485}"/>
              </a:ext>
            </a:extLst>
          </p:cNvPr>
          <p:cNvSpPr/>
          <p:nvPr/>
        </p:nvSpPr>
        <p:spPr>
          <a:xfrm flipH="1">
            <a:off x="2976817" y="2173336"/>
            <a:ext cx="179860" cy="17986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33" name="Oval 32">
            <a:extLst>
              <a:ext uri="{FF2B5EF4-FFF2-40B4-BE49-F238E27FC236}">
                <a16:creationId xmlns:a16="http://schemas.microsoft.com/office/drawing/2014/main" id="{024132D8-8B85-4B88-9D4B-15D0363C9CA3}"/>
              </a:ext>
            </a:extLst>
          </p:cNvPr>
          <p:cNvSpPr/>
          <p:nvPr/>
        </p:nvSpPr>
        <p:spPr>
          <a:xfrm flipH="1">
            <a:off x="80255" y="4799603"/>
            <a:ext cx="168772" cy="17985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34" name="Oval 33">
            <a:extLst>
              <a:ext uri="{FF2B5EF4-FFF2-40B4-BE49-F238E27FC236}">
                <a16:creationId xmlns:a16="http://schemas.microsoft.com/office/drawing/2014/main" id="{EF2EA72E-E78D-44B7-B672-80D2A4711556}"/>
              </a:ext>
            </a:extLst>
          </p:cNvPr>
          <p:cNvSpPr/>
          <p:nvPr/>
        </p:nvSpPr>
        <p:spPr>
          <a:xfrm flipH="1">
            <a:off x="2922467" y="5072255"/>
            <a:ext cx="179860" cy="1798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35" name="Oval 34">
            <a:extLst>
              <a:ext uri="{FF2B5EF4-FFF2-40B4-BE49-F238E27FC236}">
                <a16:creationId xmlns:a16="http://schemas.microsoft.com/office/drawing/2014/main" id="{3199AF90-E906-4B99-A837-A7DC80230E37}"/>
              </a:ext>
            </a:extLst>
          </p:cNvPr>
          <p:cNvSpPr/>
          <p:nvPr/>
        </p:nvSpPr>
        <p:spPr>
          <a:xfrm flipH="1">
            <a:off x="2942078" y="3618864"/>
            <a:ext cx="179860" cy="17986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36" name="Oval 35">
            <a:extLst>
              <a:ext uri="{FF2B5EF4-FFF2-40B4-BE49-F238E27FC236}">
                <a16:creationId xmlns:a16="http://schemas.microsoft.com/office/drawing/2014/main" id="{1EFFB261-0B5C-40C0-B957-6AD233AF79DC}"/>
              </a:ext>
            </a:extLst>
          </p:cNvPr>
          <p:cNvSpPr/>
          <p:nvPr/>
        </p:nvSpPr>
        <p:spPr>
          <a:xfrm flipH="1">
            <a:off x="145405" y="3708794"/>
            <a:ext cx="179860" cy="17986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29" name="TextBox 28">
            <a:extLst>
              <a:ext uri="{FF2B5EF4-FFF2-40B4-BE49-F238E27FC236}">
                <a16:creationId xmlns:a16="http://schemas.microsoft.com/office/drawing/2014/main" id="{AE8086E5-B60E-498D-B40B-8A04392EF26B}"/>
              </a:ext>
            </a:extLst>
          </p:cNvPr>
          <p:cNvSpPr txBox="1"/>
          <p:nvPr/>
        </p:nvSpPr>
        <p:spPr>
          <a:xfrm>
            <a:off x="313031" y="5751251"/>
            <a:ext cx="2470228" cy="523220"/>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Technological Changes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&amp; Innovation</a:t>
            </a:r>
          </a:p>
        </p:txBody>
      </p:sp>
      <p:sp>
        <p:nvSpPr>
          <p:cNvPr id="30" name="Oval 29">
            <a:extLst>
              <a:ext uri="{FF2B5EF4-FFF2-40B4-BE49-F238E27FC236}">
                <a16:creationId xmlns:a16="http://schemas.microsoft.com/office/drawing/2014/main" id="{B0B38ECC-674F-4CA3-BDFD-4F662C349C36}"/>
              </a:ext>
            </a:extLst>
          </p:cNvPr>
          <p:cNvSpPr/>
          <p:nvPr/>
        </p:nvSpPr>
        <p:spPr>
          <a:xfrm flipH="1">
            <a:off x="145405" y="5945510"/>
            <a:ext cx="179860" cy="17986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
        <p:nvSpPr>
          <p:cNvPr id="37" name="TextBox 36">
            <a:extLst>
              <a:ext uri="{FF2B5EF4-FFF2-40B4-BE49-F238E27FC236}">
                <a16:creationId xmlns:a16="http://schemas.microsoft.com/office/drawing/2014/main" id="{325F22BF-D1B3-40D7-917E-44D3C072DBAD}"/>
              </a:ext>
            </a:extLst>
          </p:cNvPr>
          <p:cNvSpPr txBox="1"/>
          <p:nvPr/>
        </p:nvSpPr>
        <p:spPr>
          <a:xfrm>
            <a:off x="3032008" y="6249295"/>
            <a:ext cx="2321020" cy="307777"/>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113" normalizeH="0" baseline="0" noProof="0" dirty="0">
                <a:ln>
                  <a:noFill/>
                </a:ln>
                <a:solidFill>
                  <a:srgbClr val="1F497D"/>
                </a:solidFill>
                <a:effectLst/>
                <a:uLnTx/>
                <a:uFillTx/>
                <a:latin typeface="Lato" panose="020F0502020204030203"/>
                <a:ea typeface="League Spartan" charset="0"/>
                <a:cs typeface="Poppins" pitchFamily="2" charset="77"/>
              </a:rPr>
              <a:t>Regulation and Policy</a:t>
            </a:r>
          </a:p>
        </p:txBody>
      </p:sp>
      <p:sp>
        <p:nvSpPr>
          <p:cNvPr id="38" name="Oval 37">
            <a:extLst>
              <a:ext uri="{FF2B5EF4-FFF2-40B4-BE49-F238E27FC236}">
                <a16:creationId xmlns:a16="http://schemas.microsoft.com/office/drawing/2014/main" id="{9C16526D-04E2-48C9-8C6A-4D88174EBDE1}"/>
              </a:ext>
            </a:extLst>
          </p:cNvPr>
          <p:cNvSpPr/>
          <p:nvPr/>
        </p:nvSpPr>
        <p:spPr>
          <a:xfrm flipH="1">
            <a:off x="2902401" y="6313253"/>
            <a:ext cx="179860" cy="17986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white"/>
              </a:solidFill>
              <a:effectLst/>
              <a:uLnTx/>
              <a:uFillTx/>
              <a:latin typeface="Nunito Sans ExtraLight" pitchFamily="2" charset="77"/>
              <a:ea typeface="+mn-ea"/>
              <a:cs typeface="+mn-cs"/>
            </a:endParaRPr>
          </a:p>
        </p:txBody>
      </p:sp>
    </p:spTree>
    <p:extLst>
      <p:ext uri="{BB962C8B-B14F-4D97-AF65-F5344CB8AC3E}">
        <p14:creationId xmlns:p14="http://schemas.microsoft.com/office/powerpoint/2010/main" val="311045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54781">
            <a:extLst>
              <a:ext uri="{FF2B5EF4-FFF2-40B4-BE49-F238E27FC236}">
                <a16:creationId xmlns:a16="http://schemas.microsoft.com/office/drawing/2014/main" id="{E2E6F25D-F1DC-6C42-8F46-A0BFE0CF3133}"/>
              </a:ext>
            </a:extLst>
          </p:cNvPr>
          <p:cNvSpPr/>
          <p:nvPr/>
        </p:nvSpPr>
        <p:spPr>
          <a:xfrm>
            <a:off x="4407595" y="3576312"/>
            <a:ext cx="1674822" cy="73260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205"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2" name="Shape 54782">
            <a:extLst>
              <a:ext uri="{FF2B5EF4-FFF2-40B4-BE49-F238E27FC236}">
                <a16:creationId xmlns:a16="http://schemas.microsoft.com/office/drawing/2014/main" id="{B1C2BFAF-DE96-C64B-ABB3-08C6FFE9ACD6}"/>
              </a:ext>
            </a:extLst>
          </p:cNvPr>
          <p:cNvSpPr/>
          <p:nvPr/>
        </p:nvSpPr>
        <p:spPr>
          <a:xfrm>
            <a:off x="2144626" y="2802988"/>
            <a:ext cx="4825773" cy="126152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3" name="Shape 54783">
            <a:extLst>
              <a:ext uri="{FF2B5EF4-FFF2-40B4-BE49-F238E27FC236}">
                <a16:creationId xmlns:a16="http://schemas.microsoft.com/office/drawing/2014/main" id="{81FA967B-256A-7F4C-8212-515AD77FE6DF}"/>
              </a:ext>
            </a:extLst>
          </p:cNvPr>
          <p:cNvSpPr/>
          <p:nvPr/>
        </p:nvSpPr>
        <p:spPr>
          <a:xfrm>
            <a:off x="4407595" y="2004916"/>
            <a:ext cx="3084463" cy="192484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4" name="Shape 54784">
            <a:extLst>
              <a:ext uri="{FF2B5EF4-FFF2-40B4-BE49-F238E27FC236}">
                <a16:creationId xmlns:a16="http://schemas.microsoft.com/office/drawing/2014/main" id="{5EE03D24-6701-2242-8CA5-F3EAC62B2E03}"/>
              </a:ext>
            </a:extLst>
          </p:cNvPr>
          <p:cNvSpPr/>
          <p:nvPr/>
        </p:nvSpPr>
        <p:spPr>
          <a:xfrm>
            <a:off x="2144626" y="4345801"/>
            <a:ext cx="2527753" cy="5972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503"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4" name="Freeform 63">
            <a:extLst>
              <a:ext uri="{FF2B5EF4-FFF2-40B4-BE49-F238E27FC236}">
                <a16:creationId xmlns:a16="http://schemas.microsoft.com/office/drawing/2014/main" id="{D4B05E27-BA1B-8748-A8A5-C606EDE77486}"/>
              </a:ext>
            </a:extLst>
          </p:cNvPr>
          <p:cNvSpPr/>
          <p:nvPr/>
        </p:nvSpPr>
        <p:spPr>
          <a:xfrm>
            <a:off x="3104014" y="4206312"/>
            <a:ext cx="4858354" cy="1795108"/>
          </a:xfrm>
          <a:custGeom>
            <a:avLst/>
            <a:gdLst>
              <a:gd name="connsiteX0" fmla="*/ 11530893 w 12952237"/>
              <a:gd name="connsiteY0" fmla="*/ 0 h 4785708"/>
              <a:gd name="connsiteX1" fmla="*/ 12952237 w 12952237"/>
              <a:gd name="connsiteY1" fmla="*/ 0 h 4785708"/>
              <a:gd name="connsiteX2" fmla="*/ 6789956 w 12952237"/>
              <a:gd name="connsiteY2" fmla="*/ 4785708 h 4785708"/>
              <a:gd name="connsiteX3" fmla="*/ 0 w 12952237"/>
              <a:gd name="connsiteY3" fmla="*/ 4785708 h 4785708"/>
            </a:gdLst>
            <a:ahLst/>
            <a:cxnLst>
              <a:cxn ang="0">
                <a:pos x="connsiteX0" y="connsiteY0"/>
              </a:cxn>
              <a:cxn ang="0">
                <a:pos x="connsiteX1" y="connsiteY1"/>
              </a:cxn>
              <a:cxn ang="0">
                <a:pos x="connsiteX2" y="connsiteY2"/>
              </a:cxn>
              <a:cxn ang="0">
                <a:pos x="connsiteX3" y="connsiteY3"/>
              </a:cxn>
            </a:cxnLst>
            <a:rect l="l" t="t" r="r" b="b"/>
            <a:pathLst>
              <a:path w="12952237" h="4785708">
                <a:moveTo>
                  <a:pt x="11530893" y="0"/>
                </a:moveTo>
                <a:lnTo>
                  <a:pt x="12952237" y="0"/>
                </a:lnTo>
                <a:lnTo>
                  <a:pt x="6789956" y="4785708"/>
                </a:lnTo>
                <a:lnTo>
                  <a:pt x="0" y="4785708"/>
                </a:lnTo>
                <a:close/>
              </a:path>
            </a:pathLst>
          </a:custGeom>
          <a:solidFill>
            <a:schemeClr val="bg1">
              <a:lumMod val="50000"/>
            </a:schemeClr>
          </a:solidFill>
          <a:ln w="12700" cap="flat">
            <a:noFill/>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8" name="Shape 54788">
            <a:extLst>
              <a:ext uri="{FF2B5EF4-FFF2-40B4-BE49-F238E27FC236}">
                <a16:creationId xmlns:a16="http://schemas.microsoft.com/office/drawing/2014/main" id="{3CA0787A-0130-6740-855E-181CFD6C9EAE}"/>
              </a:ext>
            </a:extLst>
          </p:cNvPr>
          <p:cNvSpPr/>
          <p:nvPr/>
        </p:nvSpPr>
        <p:spPr>
          <a:xfrm>
            <a:off x="7426127" y="2812975"/>
            <a:ext cx="1147416" cy="1393394"/>
          </a:xfrm>
          <a:custGeom>
            <a:avLst/>
            <a:gdLst/>
            <a:ahLst/>
            <a:cxnLst>
              <a:cxn ang="0">
                <a:pos x="wd2" y="hd2"/>
              </a:cxn>
              <a:cxn ang="5400000">
                <a:pos x="wd2" y="hd2"/>
              </a:cxn>
              <a:cxn ang="10800000">
                <a:pos x="wd2" y="hd2"/>
              </a:cxn>
              <a:cxn ang="16200000">
                <a:pos x="wd2" y="hd2"/>
              </a:cxn>
            </a:cxnLst>
            <a:rect l="0" t="0" r="r" b="b"/>
            <a:pathLst>
              <a:path w="21600" h="21600" extrusionOk="0">
                <a:moveTo>
                  <a:pt x="18964" y="0"/>
                </a:moveTo>
                <a:lnTo>
                  <a:pt x="11385" y="4582"/>
                </a:lnTo>
                <a:lnTo>
                  <a:pt x="14002" y="4582"/>
                </a:lnTo>
                <a:lnTo>
                  <a:pt x="0" y="21600"/>
                </a:lnTo>
                <a:lnTo>
                  <a:pt x="10037" y="21600"/>
                </a:lnTo>
                <a:lnTo>
                  <a:pt x="19058" y="4582"/>
                </a:lnTo>
                <a:lnTo>
                  <a:pt x="21600" y="4582"/>
                </a:lnTo>
                <a:lnTo>
                  <a:pt x="18964" y="0"/>
                </a:lnTo>
                <a:close/>
              </a:path>
            </a:pathLst>
          </a:custGeom>
          <a:solidFill>
            <a:schemeClr val="bg1">
              <a:lumMod val="50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3" name="Shape 54790">
            <a:extLst>
              <a:ext uri="{FF2B5EF4-FFF2-40B4-BE49-F238E27FC236}">
                <a16:creationId xmlns:a16="http://schemas.microsoft.com/office/drawing/2014/main" id="{1EBD1C84-42FA-674C-BCAA-CF01377CEED9}"/>
              </a:ext>
            </a:extLst>
          </p:cNvPr>
          <p:cNvSpPr/>
          <p:nvPr/>
        </p:nvSpPr>
        <p:spPr>
          <a:xfrm>
            <a:off x="4682685" y="5485920"/>
            <a:ext cx="1008071" cy="233341"/>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5" name="Shape 54791">
            <a:extLst>
              <a:ext uri="{FF2B5EF4-FFF2-40B4-BE49-F238E27FC236}">
                <a16:creationId xmlns:a16="http://schemas.microsoft.com/office/drawing/2014/main" id="{4B8250F3-51E4-0349-9071-94D5CE5CA1DF}"/>
              </a:ext>
            </a:extLst>
          </p:cNvPr>
          <p:cNvSpPr/>
          <p:nvPr/>
        </p:nvSpPr>
        <p:spPr>
          <a:xfrm>
            <a:off x="4707325" y="4778310"/>
            <a:ext cx="1008072" cy="1008072"/>
          </a:xfrm>
          <a:prstGeom prst="ellipse">
            <a:avLst/>
          </a:prstGeom>
          <a:solidFill>
            <a:schemeClr val="accent1"/>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9" name="Shape 54795">
            <a:extLst>
              <a:ext uri="{FF2B5EF4-FFF2-40B4-BE49-F238E27FC236}">
                <a16:creationId xmlns:a16="http://schemas.microsoft.com/office/drawing/2014/main" id="{A71A4CC9-CF5E-204F-A56D-20C4F3900EFB}"/>
              </a:ext>
            </a:extLst>
          </p:cNvPr>
          <p:cNvSpPr/>
          <p:nvPr/>
        </p:nvSpPr>
        <p:spPr>
          <a:xfrm>
            <a:off x="5855013" y="4956176"/>
            <a:ext cx="736891" cy="170570"/>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21" name="Shape 54796">
            <a:extLst>
              <a:ext uri="{FF2B5EF4-FFF2-40B4-BE49-F238E27FC236}">
                <a16:creationId xmlns:a16="http://schemas.microsoft.com/office/drawing/2014/main" id="{DB2B544A-BC2C-0549-A254-09880B7D0CE4}"/>
              </a:ext>
            </a:extLst>
          </p:cNvPr>
          <p:cNvSpPr/>
          <p:nvPr/>
        </p:nvSpPr>
        <p:spPr>
          <a:xfrm>
            <a:off x="5855013" y="4329052"/>
            <a:ext cx="736891" cy="736893"/>
          </a:xfrm>
          <a:prstGeom prst="ellipse">
            <a:avLst/>
          </a:prstGeom>
          <a:solidFill>
            <a:schemeClr val="accent2"/>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5" name="Shape 54800">
            <a:extLst>
              <a:ext uri="{FF2B5EF4-FFF2-40B4-BE49-F238E27FC236}">
                <a16:creationId xmlns:a16="http://schemas.microsoft.com/office/drawing/2014/main" id="{05E4C932-1B48-C64B-8989-51C6BF7E7C05}"/>
              </a:ext>
            </a:extLst>
          </p:cNvPr>
          <p:cNvSpPr/>
          <p:nvPr/>
        </p:nvSpPr>
        <p:spPr>
          <a:xfrm>
            <a:off x="7287738" y="4293991"/>
            <a:ext cx="401941" cy="93039"/>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7" name="Shape 54801">
            <a:extLst>
              <a:ext uri="{FF2B5EF4-FFF2-40B4-BE49-F238E27FC236}">
                <a16:creationId xmlns:a16="http://schemas.microsoft.com/office/drawing/2014/main" id="{69155E03-1F09-0445-9AE8-9780E662241F}"/>
              </a:ext>
            </a:extLst>
          </p:cNvPr>
          <p:cNvSpPr/>
          <p:nvPr/>
        </p:nvSpPr>
        <p:spPr>
          <a:xfrm>
            <a:off x="7287738" y="3951924"/>
            <a:ext cx="401941" cy="401942"/>
          </a:xfrm>
          <a:prstGeom prst="ellipse">
            <a:avLst/>
          </a:prstGeom>
          <a:solidFill>
            <a:schemeClr val="accent4"/>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1" name="Shape 54805">
            <a:extLst>
              <a:ext uri="{FF2B5EF4-FFF2-40B4-BE49-F238E27FC236}">
                <a16:creationId xmlns:a16="http://schemas.microsoft.com/office/drawing/2014/main" id="{3B6A5978-4BA8-2249-B422-4606F5C779F2}"/>
              </a:ext>
            </a:extLst>
          </p:cNvPr>
          <p:cNvSpPr/>
          <p:nvPr/>
        </p:nvSpPr>
        <p:spPr>
          <a:xfrm>
            <a:off x="6702438" y="4562061"/>
            <a:ext cx="535921" cy="124052"/>
          </a:xfrm>
          <a:prstGeom prst="ellipse">
            <a:avLst/>
          </a:prstGeom>
          <a:solidFill>
            <a:schemeClr val="accent5">
              <a:lumMod val="25000"/>
              <a:lumOff val="75000"/>
            </a:schemeClr>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13" name="Shape 54806">
            <a:extLst>
              <a:ext uri="{FF2B5EF4-FFF2-40B4-BE49-F238E27FC236}">
                <a16:creationId xmlns:a16="http://schemas.microsoft.com/office/drawing/2014/main" id="{14F34FE5-AE71-AC45-A195-D37586DCFFB6}"/>
              </a:ext>
            </a:extLst>
          </p:cNvPr>
          <p:cNvSpPr/>
          <p:nvPr/>
        </p:nvSpPr>
        <p:spPr>
          <a:xfrm>
            <a:off x="6702438" y="4105973"/>
            <a:ext cx="535921" cy="535922"/>
          </a:xfrm>
          <a:prstGeom prst="ellipse">
            <a:avLst/>
          </a:prstGeom>
          <a:solidFill>
            <a:schemeClr val="accent3"/>
          </a:solidFill>
          <a:ln w="12700" cap="flat">
            <a:no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48" name="TextBox 47">
            <a:extLst>
              <a:ext uri="{FF2B5EF4-FFF2-40B4-BE49-F238E27FC236}">
                <a16:creationId xmlns:a16="http://schemas.microsoft.com/office/drawing/2014/main" id="{B6A50125-3BCA-C04A-B982-B0B0679FEA73}"/>
              </a:ext>
            </a:extLst>
          </p:cNvPr>
          <p:cNvSpPr txBox="1"/>
          <p:nvPr/>
        </p:nvSpPr>
        <p:spPr>
          <a:xfrm>
            <a:off x="2173939" y="4063755"/>
            <a:ext cx="1755545" cy="276999"/>
          </a:xfrm>
          <a:prstGeom prst="rect">
            <a:avLst/>
          </a:prstGeom>
          <a:noFill/>
        </p:spPr>
        <p:txBody>
          <a:bodyPr wrap="none"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F81BD">
                    <a:lumMod val="50000"/>
                  </a:srgbClr>
                </a:solidFill>
                <a:effectLst/>
                <a:uLnTx/>
                <a:uFillTx/>
                <a:latin typeface="Poppins"/>
                <a:ea typeface="Lato Light" panose="020F0502020204030203" pitchFamily="34" charset="0"/>
                <a:cs typeface="Poppins" pitchFamily="2" charset="77"/>
              </a:rPr>
              <a:t>Sectoral Digital Presence</a:t>
            </a:r>
          </a:p>
        </p:txBody>
      </p:sp>
      <p:sp>
        <p:nvSpPr>
          <p:cNvPr id="49" name="Subtitle 2">
            <a:extLst>
              <a:ext uri="{FF2B5EF4-FFF2-40B4-BE49-F238E27FC236}">
                <a16:creationId xmlns:a16="http://schemas.microsoft.com/office/drawing/2014/main" id="{8D55E108-2BC8-C540-83B6-AC8EC0453092}"/>
              </a:ext>
            </a:extLst>
          </p:cNvPr>
          <p:cNvSpPr txBox="1">
            <a:spLocks/>
          </p:cNvSpPr>
          <p:nvPr/>
        </p:nvSpPr>
        <p:spPr>
          <a:xfrm>
            <a:off x="1168227" y="4382032"/>
            <a:ext cx="3060097" cy="1136473"/>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ctr"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Source Sans Pro" panose="020B0503030403020204" pitchFamily="34" charset="0"/>
                <a:cs typeface="Lato Light" panose="020F0502020204030203" pitchFamily="34" charset="0"/>
              </a:rPr>
              <a:t>Finalising Digital strategy</a:t>
            </a:r>
          </a:p>
          <a:p>
            <a:pPr marL="171450" marR="0" lvl="0" indent="-171450" algn="ctr"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Source Sans Pro" panose="020B0503030403020204" pitchFamily="34" charset="0"/>
                <a:cs typeface="Lato Light" panose="020F0502020204030203" pitchFamily="34" charset="0"/>
              </a:rPr>
              <a:t>Conducting digital literacy training </a:t>
            </a:r>
          </a:p>
          <a:p>
            <a:pPr marL="171450" marR="0" lvl="0" indent="-171450" algn="ctr"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Source Sans Pro" panose="020B0503030403020204" pitchFamily="34" charset="0"/>
                <a:cs typeface="Lato Light" panose="020F0502020204030203" pitchFamily="34" charset="0"/>
              </a:rPr>
              <a:t>Audited projects current digital presence</a:t>
            </a:r>
          </a:p>
          <a:p>
            <a:pPr marL="171450" marR="0" lvl="0" indent="-171450" algn="ctr" defTabSz="1087636" rtl="0" eaLnBrk="1" fontAlgn="auto" latinLnBrk="0" hangingPunct="1">
              <a:lnSpc>
                <a:spcPts val="1313"/>
              </a:lnSpc>
              <a:spcBef>
                <a:spcPct val="2000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Source Sans Pro" panose="020B0503030403020204" pitchFamily="34" charset="0"/>
                <a:cs typeface="Mukta ExtraLight" panose="020B0000000000000000" pitchFamily="34" charset="77"/>
              </a:rPr>
              <a:t>Negotiating with MultiChoice to include Community Radio Stations on the DSTV Audio bouquet</a:t>
            </a:r>
            <a:endParaRPr kumimoji="0" lang="en-US"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endParaRPr>
          </a:p>
        </p:txBody>
      </p:sp>
      <p:sp>
        <p:nvSpPr>
          <p:cNvPr id="51" name="TextBox 50">
            <a:extLst>
              <a:ext uri="{FF2B5EF4-FFF2-40B4-BE49-F238E27FC236}">
                <a16:creationId xmlns:a16="http://schemas.microsoft.com/office/drawing/2014/main" id="{FACAD620-4723-6748-A2B0-4A2B9BC1D931}"/>
              </a:ext>
            </a:extLst>
          </p:cNvPr>
          <p:cNvSpPr txBox="1"/>
          <p:nvPr/>
        </p:nvSpPr>
        <p:spPr>
          <a:xfrm>
            <a:off x="586950" y="2513606"/>
            <a:ext cx="1740989"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9BBB59">
                    <a:lumMod val="75000"/>
                  </a:srgbClr>
                </a:solidFill>
                <a:effectLst/>
                <a:uLnTx/>
                <a:uFillTx/>
                <a:latin typeface="Poppins" pitchFamily="2" charset="77"/>
                <a:ea typeface="League Spartan" charset="0"/>
                <a:cs typeface="Poppins" pitchFamily="2" charset="77"/>
              </a:rPr>
              <a:t>MDDA Amendment Bill</a:t>
            </a:r>
          </a:p>
        </p:txBody>
      </p:sp>
      <p:sp>
        <p:nvSpPr>
          <p:cNvPr id="52" name="Subtitle 2">
            <a:extLst>
              <a:ext uri="{FF2B5EF4-FFF2-40B4-BE49-F238E27FC236}">
                <a16:creationId xmlns:a16="http://schemas.microsoft.com/office/drawing/2014/main" id="{2C20915A-3DC0-F748-88C4-F53B874AFEFD}"/>
              </a:ext>
            </a:extLst>
          </p:cNvPr>
          <p:cNvSpPr txBox="1">
            <a:spLocks/>
          </p:cNvSpPr>
          <p:nvPr/>
        </p:nvSpPr>
        <p:spPr>
          <a:xfrm>
            <a:off x="307659" y="2801391"/>
            <a:ext cx="2120761" cy="45782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r" defTabSz="1087636" rtl="0" eaLnBrk="1" fontAlgn="auto" latinLnBrk="0" hangingPunct="1">
              <a:lnSpc>
                <a:spcPts val="1125"/>
              </a:lnSpc>
              <a:spcBef>
                <a:spcPct val="20000"/>
              </a:spcBef>
              <a:spcAft>
                <a:spcPts val="0"/>
              </a:spcAft>
              <a:buClrTx/>
              <a:buSzTx/>
              <a:buFont typeface="Arial"/>
              <a:buNone/>
              <a:tabLst/>
              <a:defRPr/>
            </a:pPr>
            <a:r>
              <a:rPr kumimoji="0" lang="en-US" sz="11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Mukta ExtraLight" panose="020B0000000000000000" pitchFamily="34" charset="77"/>
              </a:rPr>
              <a:t>Participate in the amendment of both the Act and Media Transformation Charter</a:t>
            </a:r>
          </a:p>
        </p:txBody>
      </p:sp>
      <p:sp>
        <p:nvSpPr>
          <p:cNvPr id="54" name="TextBox 53">
            <a:extLst>
              <a:ext uri="{FF2B5EF4-FFF2-40B4-BE49-F238E27FC236}">
                <a16:creationId xmlns:a16="http://schemas.microsoft.com/office/drawing/2014/main" id="{754500D6-C0EE-4446-8C8D-CE0F242A32BA}"/>
              </a:ext>
            </a:extLst>
          </p:cNvPr>
          <p:cNvSpPr txBox="1"/>
          <p:nvPr/>
        </p:nvSpPr>
        <p:spPr>
          <a:xfrm>
            <a:off x="3329090" y="3294266"/>
            <a:ext cx="2233689"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C00000"/>
                </a:solidFill>
                <a:effectLst/>
                <a:uLnTx/>
                <a:uFillTx/>
                <a:latin typeface="Poppins" pitchFamily="2" charset="77"/>
                <a:ea typeface="League Spartan" charset="0"/>
                <a:cs typeface="Poppins" pitchFamily="2" charset="77"/>
              </a:rPr>
              <a:t>20 MDDA Review from Jan 2022</a:t>
            </a:r>
          </a:p>
        </p:txBody>
      </p:sp>
      <p:sp>
        <p:nvSpPr>
          <p:cNvPr id="55" name="Subtitle 2">
            <a:extLst>
              <a:ext uri="{FF2B5EF4-FFF2-40B4-BE49-F238E27FC236}">
                <a16:creationId xmlns:a16="http://schemas.microsoft.com/office/drawing/2014/main" id="{CA275DA4-B60D-DD44-B95D-6E89AB9AFDE7}"/>
              </a:ext>
            </a:extLst>
          </p:cNvPr>
          <p:cNvSpPr txBox="1">
            <a:spLocks/>
          </p:cNvSpPr>
          <p:nvPr/>
        </p:nvSpPr>
        <p:spPr>
          <a:xfrm>
            <a:off x="3442019" y="3612542"/>
            <a:ext cx="2120761" cy="55881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marR="0" lvl="0" indent="-171450" algn="ctr" defTabSz="1087636"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Review impact of Mandate &amp; </a:t>
            </a:r>
          </a:p>
          <a:p>
            <a:pPr marL="171450" marR="0" lvl="0" indent="-171450" algn="ctr" defTabSz="1087636"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Achievements &amp; Failures</a:t>
            </a:r>
          </a:p>
          <a:p>
            <a:pPr marL="171450" marR="0" lvl="0" indent="-171450" algn="ctr" defTabSz="1087636"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Strengths/Weaknesses.</a:t>
            </a:r>
            <a:endParaRPr kumimoji="0" lang="en-US" sz="9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endParaRPr>
          </a:p>
        </p:txBody>
      </p:sp>
      <p:sp>
        <p:nvSpPr>
          <p:cNvPr id="57" name="TextBox 56">
            <a:extLst>
              <a:ext uri="{FF2B5EF4-FFF2-40B4-BE49-F238E27FC236}">
                <a16:creationId xmlns:a16="http://schemas.microsoft.com/office/drawing/2014/main" id="{6BB7EE86-7548-F34C-BC61-1DDC56900833}"/>
              </a:ext>
            </a:extLst>
          </p:cNvPr>
          <p:cNvSpPr txBox="1"/>
          <p:nvPr/>
        </p:nvSpPr>
        <p:spPr>
          <a:xfrm>
            <a:off x="3158531" y="1723668"/>
            <a:ext cx="2404248"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030A0"/>
                </a:solidFill>
                <a:effectLst/>
                <a:uLnTx/>
                <a:uFillTx/>
                <a:latin typeface="Poppins" pitchFamily="2" charset="77"/>
                <a:ea typeface="League Spartan" charset="0"/>
                <a:cs typeface="Poppins" pitchFamily="2" charset="77"/>
              </a:rPr>
              <a:t>Sustainability Model for the Sector</a:t>
            </a:r>
          </a:p>
        </p:txBody>
      </p:sp>
      <p:sp>
        <p:nvSpPr>
          <p:cNvPr id="59" name="Freeform 199">
            <a:extLst>
              <a:ext uri="{FF2B5EF4-FFF2-40B4-BE49-F238E27FC236}">
                <a16:creationId xmlns:a16="http://schemas.microsoft.com/office/drawing/2014/main" id="{24E4C7C5-94AC-3D45-9365-886F446DBCBA}"/>
              </a:ext>
            </a:extLst>
          </p:cNvPr>
          <p:cNvSpPr>
            <a:spLocks noChangeArrowheads="1"/>
          </p:cNvSpPr>
          <p:nvPr/>
        </p:nvSpPr>
        <p:spPr bwMode="auto">
          <a:xfrm>
            <a:off x="6817153" y="4221410"/>
            <a:ext cx="305235" cy="304351"/>
          </a:xfrm>
          <a:custGeom>
            <a:avLst/>
            <a:gdLst>
              <a:gd name="T0" fmla="*/ 2147483646 w 844"/>
              <a:gd name="T1" fmla="*/ 2147483646 h 836"/>
              <a:gd name="T2" fmla="*/ 2147483646 w 844"/>
              <a:gd name="T3" fmla="*/ 2147483646 h 836"/>
              <a:gd name="T4" fmla="*/ 2147483646 w 844"/>
              <a:gd name="T5" fmla="*/ 2147483646 h 836"/>
              <a:gd name="T6" fmla="*/ 2147483646 w 844"/>
              <a:gd name="T7" fmla="*/ 2147483646 h 836"/>
              <a:gd name="T8" fmla="*/ 2147483646 w 844"/>
              <a:gd name="T9" fmla="*/ 2147483646 h 836"/>
              <a:gd name="T10" fmla="*/ 2147483646 w 844"/>
              <a:gd name="T11" fmla="*/ 2147483646 h 836"/>
              <a:gd name="T12" fmla="*/ 2147483646 w 844"/>
              <a:gd name="T13" fmla="*/ 2147483646 h 836"/>
              <a:gd name="T14" fmla="*/ 2147483646 w 844"/>
              <a:gd name="T15" fmla="*/ 2147483646 h 836"/>
              <a:gd name="T16" fmla="*/ 2147483646 w 844"/>
              <a:gd name="T17" fmla="*/ 2147483646 h 836"/>
              <a:gd name="T18" fmla="*/ 2147483646 w 844"/>
              <a:gd name="T19" fmla="*/ 2147483646 h 836"/>
              <a:gd name="T20" fmla="*/ 2147483646 w 844"/>
              <a:gd name="T21" fmla="*/ 2147483646 h 836"/>
              <a:gd name="T22" fmla="*/ 2147483646 w 844"/>
              <a:gd name="T23" fmla="*/ 2147483646 h 836"/>
              <a:gd name="T24" fmla="*/ 2147483646 w 844"/>
              <a:gd name="T25" fmla="*/ 2147483646 h 836"/>
              <a:gd name="T26" fmla="*/ 2147483646 w 844"/>
              <a:gd name="T27" fmla="*/ 2147483646 h 836"/>
              <a:gd name="T28" fmla="*/ 2147483646 w 844"/>
              <a:gd name="T29" fmla="*/ 2147483646 h 836"/>
              <a:gd name="T30" fmla="*/ 2147483646 w 844"/>
              <a:gd name="T31" fmla="*/ 2147483646 h 836"/>
              <a:gd name="T32" fmla="*/ 2147483646 w 844"/>
              <a:gd name="T33" fmla="*/ 2147483646 h 836"/>
              <a:gd name="T34" fmla="*/ 2147483646 w 844"/>
              <a:gd name="T35" fmla="*/ 2147483646 h 836"/>
              <a:gd name="T36" fmla="*/ 2147483646 w 844"/>
              <a:gd name="T37" fmla="*/ 2147483646 h 836"/>
              <a:gd name="T38" fmla="*/ 2147483646 w 844"/>
              <a:gd name="T39" fmla="*/ 2147483646 h 836"/>
              <a:gd name="T40" fmla="*/ 2147483646 w 844"/>
              <a:gd name="T41" fmla="*/ 2147483646 h 836"/>
              <a:gd name="T42" fmla="*/ 2147483646 w 844"/>
              <a:gd name="T43" fmla="*/ 2147483646 h 836"/>
              <a:gd name="T44" fmla="*/ 2147483646 w 844"/>
              <a:gd name="T45" fmla="*/ 2147483646 h 836"/>
              <a:gd name="T46" fmla="*/ 2147483646 w 844"/>
              <a:gd name="T47" fmla="*/ 2147483646 h 836"/>
              <a:gd name="T48" fmla="*/ 2147483646 w 844"/>
              <a:gd name="T49" fmla="*/ 2147483646 h 836"/>
              <a:gd name="T50" fmla="*/ 2147483646 w 844"/>
              <a:gd name="T51" fmla="*/ 2147483646 h 836"/>
              <a:gd name="T52" fmla="*/ 2147483646 w 844"/>
              <a:gd name="T53" fmla="*/ 2147483646 h 836"/>
              <a:gd name="T54" fmla="*/ 2147483646 w 844"/>
              <a:gd name="T55" fmla="*/ 2147483646 h 836"/>
              <a:gd name="T56" fmla="*/ 2147483646 w 844"/>
              <a:gd name="T57" fmla="*/ 2147483646 h 836"/>
              <a:gd name="T58" fmla="*/ 2147483646 w 844"/>
              <a:gd name="T59" fmla="*/ 2147483646 h 836"/>
              <a:gd name="T60" fmla="*/ 2147483646 w 844"/>
              <a:gd name="T61" fmla="*/ 2147483646 h 836"/>
              <a:gd name="T62" fmla="*/ 2147483646 w 844"/>
              <a:gd name="T63" fmla="*/ 2147483646 h 836"/>
              <a:gd name="T64" fmla="*/ 2147483646 w 844"/>
              <a:gd name="T65" fmla="*/ 2147483646 h 836"/>
              <a:gd name="T66" fmla="*/ 2147483646 w 844"/>
              <a:gd name="T67" fmla="*/ 2147483646 h 836"/>
              <a:gd name="T68" fmla="*/ 2147483646 w 844"/>
              <a:gd name="T69" fmla="*/ 2147483646 h 836"/>
              <a:gd name="T70" fmla="*/ 2147483646 w 844"/>
              <a:gd name="T71" fmla="*/ 2147483646 h 836"/>
              <a:gd name="T72" fmla="*/ 2147483646 w 844"/>
              <a:gd name="T73" fmla="*/ 2147483646 h 836"/>
              <a:gd name="T74" fmla="*/ 2147483646 w 844"/>
              <a:gd name="T75" fmla="*/ 2147483646 h 836"/>
              <a:gd name="T76" fmla="*/ 2147483646 w 844"/>
              <a:gd name="T77" fmla="*/ 2147483646 h 836"/>
              <a:gd name="T78" fmla="*/ 2147483646 w 844"/>
              <a:gd name="T79" fmla="*/ 2147483646 h 836"/>
              <a:gd name="T80" fmla="*/ 2147483646 w 844"/>
              <a:gd name="T81" fmla="*/ 2147483646 h 836"/>
              <a:gd name="T82" fmla="*/ 2147483646 w 844"/>
              <a:gd name="T83" fmla="*/ 2147483646 h 836"/>
              <a:gd name="T84" fmla="*/ 2147483646 w 844"/>
              <a:gd name="T85" fmla="*/ 2147483646 h 836"/>
              <a:gd name="T86" fmla="*/ 2147483646 w 844"/>
              <a:gd name="T87" fmla="*/ 2147483646 h 836"/>
              <a:gd name="T88" fmla="*/ 2147483646 w 844"/>
              <a:gd name="T89" fmla="*/ 2147483646 h 836"/>
              <a:gd name="T90" fmla="*/ 2147483646 w 844"/>
              <a:gd name="T91" fmla="*/ 2147483646 h 836"/>
              <a:gd name="T92" fmla="*/ 2147483646 w 844"/>
              <a:gd name="T93" fmla="*/ 2147483646 h 836"/>
              <a:gd name="T94" fmla="*/ 2147483646 w 844"/>
              <a:gd name="T95" fmla="*/ 2147483646 h 8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844" h="836">
                <a:moveTo>
                  <a:pt x="791" y="791"/>
                </a:moveTo>
                <a:lnTo>
                  <a:pt x="791" y="791"/>
                </a:lnTo>
                <a:cubicBezTo>
                  <a:pt x="779" y="803"/>
                  <a:pt x="763" y="809"/>
                  <a:pt x="747" y="809"/>
                </a:cubicBezTo>
                <a:cubicBezTo>
                  <a:pt x="730" y="809"/>
                  <a:pt x="714" y="803"/>
                  <a:pt x="702" y="791"/>
                </a:cubicBezTo>
                <a:lnTo>
                  <a:pt x="458" y="546"/>
                </a:lnTo>
                <a:lnTo>
                  <a:pt x="547" y="456"/>
                </a:lnTo>
                <a:lnTo>
                  <a:pt x="791" y="701"/>
                </a:lnTo>
                <a:cubicBezTo>
                  <a:pt x="816" y="726"/>
                  <a:pt x="816" y="767"/>
                  <a:pt x="791" y="791"/>
                </a:cubicBezTo>
                <a:close/>
                <a:moveTo>
                  <a:pt x="239" y="729"/>
                </a:moveTo>
                <a:lnTo>
                  <a:pt x="186" y="677"/>
                </a:lnTo>
                <a:lnTo>
                  <a:pt x="697" y="166"/>
                </a:lnTo>
                <a:lnTo>
                  <a:pt x="750" y="219"/>
                </a:lnTo>
                <a:lnTo>
                  <a:pt x="239" y="729"/>
                </a:lnTo>
                <a:close/>
                <a:moveTo>
                  <a:pt x="168" y="800"/>
                </a:moveTo>
                <a:lnTo>
                  <a:pt x="168" y="800"/>
                </a:lnTo>
                <a:cubicBezTo>
                  <a:pt x="155" y="812"/>
                  <a:pt x="135" y="812"/>
                  <a:pt x="123" y="800"/>
                </a:cubicBezTo>
                <a:lnTo>
                  <a:pt x="46" y="723"/>
                </a:lnTo>
                <a:cubicBezTo>
                  <a:pt x="40" y="717"/>
                  <a:pt x="37" y="709"/>
                  <a:pt x="37" y="701"/>
                </a:cubicBezTo>
                <a:cubicBezTo>
                  <a:pt x="37" y="693"/>
                  <a:pt x="40" y="684"/>
                  <a:pt x="46" y="678"/>
                </a:cubicBezTo>
                <a:lnTo>
                  <a:pt x="99" y="625"/>
                </a:lnTo>
                <a:lnTo>
                  <a:pt x="221" y="747"/>
                </a:lnTo>
                <a:lnTo>
                  <a:pt x="168" y="800"/>
                </a:lnTo>
                <a:close/>
                <a:moveTo>
                  <a:pt x="628" y="96"/>
                </a:moveTo>
                <a:lnTo>
                  <a:pt x="680" y="149"/>
                </a:lnTo>
                <a:lnTo>
                  <a:pt x="169" y="659"/>
                </a:lnTo>
                <a:lnTo>
                  <a:pt x="117" y="607"/>
                </a:lnTo>
                <a:lnTo>
                  <a:pt x="628" y="96"/>
                </a:lnTo>
                <a:close/>
                <a:moveTo>
                  <a:pt x="223" y="310"/>
                </a:moveTo>
                <a:lnTo>
                  <a:pt x="223" y="310"/>
                </a:lnTo>
                <a:cubicBezTo>
                  <a:pt x="221" y="307"/>
                  <a:pt x="217" y="305"/>
                  <a:pt x="214" y="305"/>
                </a:cubicBezTo>
                <a:cubicBezTo>
                  <a:pt x="211" y="305"/>
                  <a:pt x="208" y="307"/>
                  <a:pt x="205" y="310"/>
                </a:cubicBezTo>
                <a:lnTo>
                  <a:pt x="178" y="336"/>
                </a:lnTo>
                <a:cubicBezTo>
                  <a:pt x="161" y="354"/>
                  <a:pt x="138" y="363"/>
                  <a:pt x="114" y="363"/>
                </a:cubicBezTo>
                <a:cubicBezTo>
                  <a:pt x="93" y="363"/>
                  <a:pt x="74" y="356"/>
                  <a:pt x="58" y="344"/>
                </a:cubicBezTo>
                <a:lnTo>
                  <a:pt x="246" y="155"/>
                </a:lnTo>
                <a:cubicBezTo>
                  <a:pt x="251" y="150"/>
                  <a:pt x="251" y="143"/>
                  <a:pt x="246" y="138"/>
                </a:cubicBezTo>
                <a:lnTo>
                  <a:pt x="148" y="39"/>
                </a:lnTo>
                <a:cubicBezTo>
                  <a:pt x="192" y="30"/>
                  <a:pt x="239" y="44"/>
                  <a:pt x="272" y="77"/>
                </a:cubicBezTo>
                <a:cubicBezTo>
                  <a:pt x="306" y="111"/>
                  <a:pt x="320" y="159"/>
                  <a:pt x="309" y="206"/>
                </a:cubicBezTo>
                <a:cubicBezTo>
                  <a:pt x="308" y="208"/>
                  <a:pt x="308" y="209"/>
                  <a:pt x="308" y="211"/>
                </a:cubicBezTo>
                <a:cubicBezTo>
                  <a:pt x="308" y="214"/>
                  <a:pt x="309" y="217"/>
                  <a:pt x="312" y="220"/>
                </a:cubicBezTo>
                <a:lnTo>
                  <a:pt x="390" y="299"/>
                </a:lnTo>
                <a:lnTo>
                  <a:pt x="301" y="388"/>
                </a:lnTo>
                <a:lnTo>
                  <a:pt x="223" y="310"/>
                </a:lnTo>
                <a:close/>
                <a:moveTo>
                  <a:pt x="39" y="148"/>
                </a:moveTo>
                <a:lnTo>
                  <a:pt x="128" y="238"/>
                </a:lnTo>
                <a:lnTo>
                  <a:pt x="85" y="281"/>
                </a:lnTo>
                <a:cubicBezTo>
                  <a:pt x="82" y="279"/>
                  <a:pt x="80" y="276"/>
                  <a:pt x="77" y="273"/>
                </a:cubicBezTo>
                <a:cubicBezTo>
                  <a:pt x="44" y="240"/>
                  <a:pt x="30" y="193"/>
                  <a:pt x="39" y="148"/>
                </a:cubicBezTo>
                <a:close/>
                <a:moveTo>
                  <a:pt x="761" y="194"/>
                </a:moveTo>
                <a:lnTo>
                  <a:pt x="652" y="85"/>
                </a:lnTo>
                <a:lnTo>
                  <a:pt x="804" y="42"/>
                </a:lnTo>
                <a:lnTo>
                  <a:pt x="761" y="194"/>
                </a:lnTo>
                <a:close/>
                <a:moveTo>
                  <a:pt x="809" y="684"/>
                </a:moveTo>
                <a:lnTo>
                  <a:pt x="565" y="439"/>
                </a:lnTo>
                <a:lnTo>
                  <a:pt x="776" y="227"/>
                </a:lnTo>
                <a:cubicBezTo>
                  <a:pt x="777" y="226"/>
                  <a:pt x="779" y="224"/>
                  <a:pt x="779" y="221"/>
                </a:cubicBezTo>
                <a:lnTo>
                  <a:pt x="834" y="27"/>
                </a:lnTo>
                <a:cubicBezTo>
                  <a:pt x="835" y="23"/>
                  <a:pt x="834" y="18"/>
                  <a:pt x="831" y="15"/>
                </a:cubicBezTo>
                <a:cubicBezTo>
                  <a:pt x="828" y="12"/>
                  <a:pt x="823" y="11"/>
                  <a:pt x="819" y="12"/>
                </a:cubicBezTo>
                <a:lnTo>
                  <a:pt x="624" y="67"/>
                </a:lnTo>
                <a:cubicBezTo>
                  <a:pt x="622" y="68"/>
                  <a:pt x="620" y="69"/>
                  <a:pt x="619" y="70"/>
                </a:cubicBezTo>
                <a:lnTo>
                  <a:pt x="408" y="281"/>
                </a:lnTo>
                <a:lnTo>
                  <a:pt x="334" y="207"/>
                </a:lnTo>
                <a:cubicBezTo>
                  <a:pt x="345" y="153"/>
                  <a:pt x="329" y="98"/>
                  <a:pt x="290" y="59"/>
                </a:cubicBezTo>
                <a:cubicBezTo>
                  <a:pt x="246" y="15"/>
                  <a:pt x="179" y="0"/>
                  <a:pt x="120" y="21"/>
                </a:cubicBezTo>
                <a:cubicBezTo>
                  <a:pt x="115" y="22"/>
                  <a:pt x="112" y="26"/>
                  <a:pt x="112" y="30"/>
                </a:cubicBezTo>
                <a:cubicBezTo>
                  <a:pt x="111" y="34"/>
                  <a:pt x="112" y="39"/>
                  <a:pt x="115" y="42"/>
                </a:cubicBezTo>
                <a:lnTo>
                  <a:pt x="219" y="146"/>
                </a:lnTo>
                <a:lnTo>
                  <a:pt x="146" y="220"/>
                </a:lnTo>
                <a:lnTo>
                  <a:pt x="41" y="115"/>
                </a:lnTo>
                <a:cubicBezTo>
                  <a:pt x="39" y="112"/>
                  <a:pt x="34" y="111"/>
                  <a:pt x="30" y="112"/>
                </a:cubicBezTo>
                <a:cubicBezTo>
                  <a:pt x="26" y="113"/>
                  <a:pt x="23" y="116"/>
                  <a:pt x="21" y="120"/>
                </a:cubicBezTo>
                <a:cubicBezTo>
                  <a:pt x="0" y="179"/>
                  <a:pt x="15" y="247"/>
                  <a:pt x="59" y="291"/>
                </a:cubicBezTo>
                <a:cubicBezTo>
                  <a:pt x="62" y="294"/>
                  <a:pt x="65" y="296"/>
                  <a:pt x="68" y="298"/>
                </a:cubicBezTo>
                <a:lnTo>
                  <a:pt x="31" y="336"/>
                </a:lnTo>
                <a:cubicBezTo>
                  <a:pt x="26" y="341"/>
                  <a:pt x="26" y="349"/>
                  <a:pt x="31" y="354"/>
                </a:cubicBezTo>
                <a:cubicBezTo>
                  <a:pt x="52" y="376"/>
                  <a:pt x="82" y="388"/>
                  <a:pt x="114" y="388"/>
                </a:cubicBezTo>
                <a:cubicBezTo>
                  <a:pt x="145" y="388"/>
                  <a:pt x="174" y="376"/>
                  <a:pt x="196" y="354"/>
                </a:cubicBezTo>
                <a:lnTo>
                  <a:pt x="214" y="336"/>
                </a:lnTo>
                <a:lnTo>
                  <a:pt x="283" y="405"/>
                </a:lnTo>
                <a:lnTo>
                  <a:pt x="99" y="590"/>
                </a:lnTo>
                <a:lnTo>
                  <a:pt x="92" y="583"/>
                </a:lnTo>
                <a:cubicBezTo>
                  <a:pt x="87" y="577"/>
                  <a:pt x="79" y="577"/>
                  <a:pt x="74" y="583"/>
                </a:cubicBezTo>
                <a:cubicBezTo>
                  <a:pt x="69" y="587"/>
                  <a:pt x="69" y="595"/>
                  <a:pt x="74" y="600"/>
                </a:cubicBezTo>
                <a:lnTo>
                  <a:pt x="81" y="607"/>
                </a:lnTo>
                <a:lnTo>
                  <a:pt x="28" y="661"/>
                </a:lnTo>
                <a:cubicBezTo>
                  <a:pt x="17" y="671"/>
                  <a:pt x="11" y="686"/>
                  <a:pt x="11" y="701"/>
                </a:cubicBezTo>
                <a:cubicBezTo>
                  <a:pt x="11" y="716"/>
                  <a:pt x="17" y="730"/>
                  <a:pt x="28" y="741"/>
                </a:cubicBezTo>
                <a:lnTo>
                  <a:pt x="105" y="818"/>
                </a:lnTo>
                <a:cubicBezTo>
                  <a:pt x="117" y="829"/>
                  <a:pt x="131" y="835"/>
                  <a:pt x="145" y="835"/>
                </a:cubicBezTo>
                <a:cubicBezTo>
                  <a:pt x="160" y="835"/>
                  <a:pt x="174" y="829"/>
                  <a:pt x="185" y="818"/>
                </a:cubicBezTo>
                <a:lnTo>
                  <a:pt x="239" y="765"/>
                </a:lnTo>
                <a:lnTo>
                  <a:pt x="245" y="771"/>
                </a:lnTo>
                <a:cubicBezTo>
                  <a:pt x="248" y="774"/>
                  <a:pt x="251" y="775"/>
                  <a:pt x="254" y="775"/>
                </a:cubicBezTo>
                <a:cubicBezTo>
                  <a:pt x="258" y="775"/>
                  <a:pt x="261" y="774"/>
                  <a:pt x="263" y="771"/>
                </a:cubicBezTo>
                <a:cubicBezTo>
                  <a:pt x="267" y="766"/>
                  <a:pt x="267" y="758"/>
                  <a:pt x="263" y="754"/>
                </a:cubicBezTo>
                <a:lnTo>
                  <a:pt x="256" y="747"/>
                </a:lnTo>
                <a:lnTo>
                  <a:pt x="440" y="563"/>
                </a:lnTo>
                <a:lnTo>
                  <a:pt x="685" y="809"/>
                </a:lnTo>
                <a:cubicBezTo>
                  <a:pt x="701" y="825"/>
                  <a:pt x="723" y="835"/>
                  <a:pt x="747" y="835"/>
                </a:cubicBezTo>
                <a:cubicBezTo>
                  <a:pt x="770" y="835"/>
                  <a:pt x="792" y="825"/>
                  <a:pt x="809" y="809"/>
                </a:cubicBezTo>
                <a:cubicBezTo>
                  <a:pt x="843" y="774"/>
                  <a:pt x="843" y="718"/>
                  <a:pt x="809" y="684"/>
                </a:cubicBez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0" name="Freeform 200">
            <a:extLst>
              <a:ext uri="{FF2B5EF4-FFF2-40B4-BE49-F238E27FC236}">
                <a16:creationId xmlns:a16="http://schemas.microsoft.com/office/drawing/2014/main" id="{D4C85EA4-CD35-CE46-A809-ABCF851A9098}"/>
              </a:ext>
            </a:extLst>
          </p:cNvPr>
          <p:cNvSpPr>
            <a:spLocks noChangeArrowheads="1"/>
          </p:cNvSpPr>
          <p:nvPr/>
        </p:nvSpPr>
        <p:spPr bwMode="auto">
          <a:xfrm>
            <a:off x="6021226" y="4496452"/>
            <a:ext cx="404465" cy="402092"/>
          </a:xfrm>
          <a:custGeom>
            <a:avLst/>
            <a:gdLst>
              <a:gd name="T0" fmla="*/ 2147483646 w 830"/>
              <a:gd name="T1" fmla="*/ 2147483646 h 826"/>
              <a:gd name="T2" fmla="*/ 2147483646 w 830"/>
              <a:gd name="T3" fmla="*/ 2147483646 h 826"/>
              <a:gd name="T4" fmla="*/ 2147483646 w 830"/>
              <a:gd name="T5" fmla="*/ 2147483646 h 826"/>
              <a:gd name="T6" fmla="*/ 2147483646 w 830"/>
              <a:gd name="T7" fmla="*/ 2147483646 h 826"/>
              <a:gd name="T8" fmla="*/ 2147483646 w 830"/>
              <a:gd name="T9" fmla="*/ 2147483646 h 826"/>
              <a:gd name="T10" fmla="*/ 2147483646 w 830"/>
              <a:gd name="T11" fmla="*/ 2147483646 h 826"/>
              <a:gd name="T12" fmla="*/ 2147483646 w 830"/>
              <a:gd name="T13" fmla="*/ 2147483646 h 826"/>
              <a:gd name="T14" fmla="*/ 2147483646 w 830"/>
              <a:gd name="T15" fmla="*/ 2147483646 h 826"/>
              <a:gd name="T16" fmla="*/ 2147483646 w 830"/>
              <a:gd name="T17" fmla="*/ 2147483646 h 826"/>
              <a:gd name="T18" fmla="*/ 2147483646 w 830"/>
              <a:gd name="T19" fmla="*/ 2147483646 h 826"/>
              <a:gd name="T20" fmla="*/ 2147483646 w 830"/>
              <a:gd name="T21" fmla="*/ 2147483646 h 826"/>
              <a:gd name="T22" fmla="*/ 2147483646 w 830"/>
              <a:gd name="T23" fmla="*/ 2147483646 h 826"/>
              <a:gd name="T24" fmla="*/ 2147483646 w 830"/>
              <a:gd name="T25" fmla="*/ 2147483646 h 826"/>
              <a:gd name="T26" fmla="*/ 2147483646 w 830"/>
              <a:gd name="T27" fmla="*/ 2147483646 h 826"/>
              <a:gd name="T28" fmla="*/ 2147483646 w 830"/>
              <a:gd name="T29" fmla="*/ 2147483646 h 826"/>
              <a:gd name="T30" fmla="*/ 2147483646 w 830"/>
              <a:gd name="T31" fmla="*/ 2147483646 h 826"/>
              <a:gd name="T32" fmla="*/ 2147483646 w 830"/>
              <a:gd name="T33" fmla="*/ 2147483646 h 826"/>
              <a:gd name="T34" fmla="*/ 2147483646 w 830"/>
              <a:gd name="T35" fmla="*/ 2147483646 h 826"/>
              <a:gd name="T36" fmla="*/ 2147483646 w 830"/>
              <a:gd name="T37" fmla="*/ 2147483646 h 826"/>
              <a:gd name="T38" fmla="*/ 2147483646 w 830"/>
              <a:gd name="T39" fmla="*/ 2147483646 h 826"/>
              <a:gd name="T40" fmla="*/ 2147483646 w 830"/>
              <a:gd name="T41" fmla="*/ 2147483646 h 826"/>
              <a:gd name="T42" fmla="*/ 2147483646 w 830"/>
              <a:gd name="T43" fmla="*/ 2147483646 h 826"/>
              <a:gd name="T44" fmla="*/ 2147483646 w 830"/>
              <a:gd name="T45" fmla="*/ 2147483646 h 826"/>
              <a:gd name="T46" fmla="*/ 2147483646 w 830"/>
              <a:gd name="T47" fmla="*/ 2147483646 h 826"/>
              <a:gd name="T48" fmla="*/ 2147483646 w 830"/>
              <a:gd name="T49" fmla="*/ 2147483646 h 826"/>
              <a:gd name="T50" fmla="*/ 2147483646 w 830"/>
              <a:gd name="T51" fmla="*/ 2147483646 h 826"/>
              <a:gd name="T52" fmla="*/ 2147483646 w 830"/>
              <a:gd name="T53" fmla="*/ 2147483646 h 826"/>
              <a:gd name="T54" fmla="*/ 2147483646 w 830"/>
              <a:gd name="T55" fmla="*/ 2147483646 h 826"/>
              <a:gd name="T56" fmla="*/ 2147483646 w 830"/>
              <a:gd name="T57" fmla="*/ 2147483646 h 826"/>
              <a:gd name="T58" fmla="*/ 2147483646 w 830"/>
              <a:gd name="T59" fmla="*/ 2147483646 h 826"/>
              <a:gd name="T60" fmla="*/ 2147483646 w 830"/>
              <a:gd name="T61" fmla="*/ 2147483646 h 826"/>
              <a:gd name="T62" fmla="*/ 2147483646 w 830"/>
              <a:gd name="T63" fmla="*/ 2147483646 h 826"/>
              <a:gd name="T64" fmla="*/ 2147483646 w 830"/>
              <a:gd name="T65" fmla="*/ 2147483646 h 826"/>
              <a:gd name="T66" fmla="*/ 2147483646 w 830"/>
              <a:gd name="T67" fmla="*/ 2147483646 h 826"/>
              <a:gd name="T68" fmla="*/ 2147483646 w 830"/>
              <a:gd name="T69" fmla="*/ 2147483646 h 826"/>
              <a:gd name="T70" fmla="*/ 2147483646 w 830"/>
              <a:gd name="T71" fmla="*/ 2147483646 h 826"/>
              <a:gd name="T72" fmla="*/ 2147483646 w 830"/>
              <a:gd name="T73" fmla="*/ 2147483646 h 826"/>
              <a:gd name="T74" fmla="*/ 2147483646 w 830"/>
              <a:gd name="T75" fmla="*/ 2147483646 h 826"/>
              <a:gd name="T76" fmla="*/ 2147483646 w 830"/>
              <a:gd name="T77" fmla="*/ 2147483646 h 826"/>
              <a:gd name="T78" fmla="*/ 2147483646 w 830"/>
              <a:gd name="T79" fmla="*/ 2147483646 h 826"/>
              <a:gd name="T80" fmla="*/ 2147483646 w 830"/>
              <a:gd name="T81" fmla="*/ 2147483646 h 826"/>
              <a:gd name="T82" fmla="*/ 2147483646 w 830"/>
              <a:gd name="T83" fmla="*/ 2147483646 h 826"/>
              <a:gd name="T84" fmla="*/ 2147483646 w 830"/>
              <a:gd name="T85" fmla="*/ 2147483646 h 826"/>
              <a:gd name="T86" fmla="*/ 2147483646 w 830"/>
              <a:gd name="T87" fmla="*/ 2147483646 h 826"/>
              <a:gd name="T88" fmla="*/ 2147483646 w 830"/>
              <a:gd name="T89" fmla="*/ 2147483646 h 82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830" h="826">
                <a:moveTo>
                  <a:pt x="585" y="447"/>
                </a:moveTo>
                <a:lnTo>
                  <a:pt x="436" y="126"/>
                </a:lnTo>
                <a:lnTo>
                  <a:pt x="643" y="30"/>
                </a:lnTo>
                <a:lnTo>
                  <a:pt x="681" y="115"/>
                </a:lnTo>
                <a:lnTo>
                  <a:pt x="543" y="179"/>
                </a:lnTo>
                <a:cubicBezTo>
                  <a:pt x="537" y="181"/>
                  <a:pt x="534" y="189"/>
                  <a:pt x="537" y="195"/>
                </a:cubicBezTo>
                <a:cubicBezTo>
                  <a:pt x="539" y="200"/>
                  <a:pt x="543" y="203"/>
                  <a:pt x="548" y="203"/>
                </a:cubicBezTo>
                <a:cubicBezTo>
                  <a:pt x="550" y="203"/>
                  <a:pt x="552" y="202"/>
                  <a:pt x="553" y="201"/>
                </a:cubicBezTo>
                <a:lnTo>
                  <a:pt x="692" y="137"/>
                </a:lnTo>
                <a:lnTo>
                  <a:pt x="792" y="352"/>
                </a:lnTo>
                <a:lnTo>
                  <a:pt x="585" y="447"/>
                </a:lnTo>
                <a:close/>
                <a:moveTo>
                  <a:pt x="336" y="511"/>
                </a:moveTo>
                <a:lnTo>
                  <a:pt x="227" y="275"/>
                </a:lnTo>
                <a:lnTo>
                  <a:pt x="433" y="180"/>
                </a:lnTo>
                <a:lnTo>
                  <a:pt x="472" y="264"/>
                </a:lnTo>
                <a:lnTo>
                  <a:pt x="329" y="330"/>
                </a:lnTo>
                <a:cubicBezTo>
                  <a:pt x="323" y="333"/>
                  <a:pt x="321" y="340"/>
                  <a:pt x="323" y="346"/>
                </a:cubicBezTo>
                <a:cubicBezTo>
                  <a:pt x="325" y="351"/>
                  <a:pt x="330" y="354"/>
                  <a:pt x="335" y="354"/>
                </a:cubicBezTo>
                <a:cubicBezTo>
                  <a:pt x="337" y="354"/>
                  <a:pt x="338" y="353"/>
                  <a:pt x="340" y="352"/>
                </a:cubicBezTo>
                <a:lnTo>
                  <a:pt x="483" y="286"/>
                </a:lnTo>
                <a:lnTo>
                  <a:pt x="543" y="415"/>
                </a:lnTo>
                <a:lnTo>
                  <a:pt x="336" y="511"/>
                </a:lnTo>
                <a:close/>
                <a:moveTo>
                  <a:pt x="443" y="543"/>
                </a:moveTo>
                <a:lnTo>
                  <a:pt x="443" y="543"/>
                </a:lnTo>
                <a:cubicBezTo>
                  <a:pt x="422" y="543"/>
                  <a:pt x="405" y="528"/>
                  <a:pt x="399" y="509"/>
                </a:cubicBezTo>
                <a:lnTo>
                  <a:pt x="480" y="472"/>
                </a:lnTo>
                <a:cubicBezTo>
                  <a:pt x="486" y="479"/>
                  <a:pt x="489" y="487"/>
                  <a:pt x="489" y="497"/>
                </a:cubicBezTo>
                <a:cubicBezTo>
                  <a:pt x="489" y="522"/>
                  <a:pt x="468" y="543"/>
                  <a:pt x="443" y="543"/>
                </a:cubicBezTo>
                <a:close/>
                <a:moveTo>
                  <a:pt x="61" y="519"/>
                </a:moveTo>
                <a:lnTo>
                  <a:pt x="43" y="480"/>
                </a:lnTo>
                <a:lnTo>
                  <a:pt x="226" y="332"/>
                </a:lnTo>
                <a:lnTo>
                  <a:pt x="258" y="404"/>
                </a:lnTo>
                <a:lnTo>
                  <a:pt x="292" y="475"/>
                </a:lnTo>
                <a:lnTo>
                  <a:pt x="61" y="519"/>
                </a:lnTo>
                <a:close/>
                <a:moveTo>
                  <a:pt x="789" y="158"/>
                </a:moveTo>
                <a:lnTo>
                  <a:pt x="789" y="158"/>
                </a:lnTo>
                <a:cubicBezTo>
                  <a:pt x="802" y="186"/>
                  <a:pt x="803" y="217"/>
                  <a:pt x="792" y="245"/>
                </a:cubicBezTo>
                <a:cubicBezTo>
                  <a:pt x="789" y="253"/>
                  <a:pt x="785" y="261"/>
                  <a:pt x="781" y="269"/>
                </a:cubicBezTo>
                <a:lnTo>
                  <a:pt x="699" y="93"/>
                </a:lnTo>
                <a:cubicBezTo>
                  <a:pt x="737" y="98"/>
                  <a:pt x="772" y="121"/>
                  <a:pt x="789" y="158"/>
                </a:cubicBezTo>
                <a:close/>
                <a:moveTo>
                  <a:pt x="792" y="294"/>
                </a:moveTo>
                <a:lnTo>
                  <a:pt x="792" y="294"/>
                </a:lnTo>
                <a:cubicBezTo>
                  <a:pt x="802" y="283"/>
                  <a:pt x="811" y="269"/>
                  <a:pt x="816" y="254"/>
                </a:cubicBezTo>
                <a:cubicBezTo>
                  <a:pt x="829" y="219"/>
                  <a:pt x="827" y="181"/>
                  <a:pt x="812" y="148"/>
                </a:cubicBezTo>
                <a:cubicBezTo>
                  <a:pt x="788" y="98"/>
                  <a:pt x="739" y="68"/>
                  <a:pt x="687" y="68"/>
                </a:cubicBezTo>
                <a:lnTo>
                  <a:pt x="660" y="9"/>
                </a:lnTo>
                <a:cubicBezTo>
                  <a:pt x="657" y="2"/>
                  <a:pt x="650" y="0"/>
                  <a:pt x="644" y="2"/>
                </a:cubicBezTo>
                <a:lnTo>
                  <a:pt x="414" y="109"/>
                </a:lnTo>
                <a:cubicBezTo>
                  <a:pt x="411" y="110"/>
                  <a:pt x="409" y="113"/>
                  <a:pt x="408" y="116"/>
                </a:cubicBezTo>
                <a:cubicBezTo>
                  <a:pt x="406" y="119"/>
                  <a:pt x="407" y="123"/>
                  <a:pt x="408" y="126"/>
                </a:cubicBezTo>
                <a:lnTo>
                  <a:pt x="423" y="158"/>
                </a:lnTo>
                <a:lnTo>
                  <a:pt x="205" y="259"/>
                </a:lnTo>
                <a:cubicBezTo>
                  <a:pt x="198" y="261"/>
                  <a:pt x="196" y="269"/>
                  <a:pt x="198" y="275"/>
                </a:cubicBezTo>
                <a:lnTo>
                  <a:pt x="214" y="309"/>
                </a:lnTo>
                <a:lnTo>
                  <a:pt x="32" y="456"/>
                </a:lnTo>
                <a:lnTo>
                  <a:pt x="25" y="442"/>
                </a:lnTo>
                <a:cubicBezTo>
                  <a:pt x="22" y="436"/>
                  <a:pt x="15" y="434"/>
                  <a:pt x="9" y="436"/>
                </a:cubicBezTo>
                <a:cubicBezTo>
                  <a:pt x="2" y="439"/>
                  <a:pt x="0" y="446"/>
                  <a:pt x="3" y="453"/>
                </a:cubicBezTo>
                <a:lnTo>
                  <a:pt x="56" y="567"/>
                </a:lnTo>
                <a:cubicBezTo>
                  <a:pt x="58" y="572"/>
                  <a:pt x="62" y="575"/>
                  <a:pt x="67" y="575"/>
                </a:cubicBezTo>
                <a:cubicBezTo>
                  <a:pt x="69" y="575"/>
                  <a:pt x="70" y="575"/>
                  <a:pt x="72" y="573"/>
                </a:cubicBezTo>
                <a:cubicBezTo>
                  <a:pt x="79" y="570"/>
                  <a:pt x="81" y="563"/>
                  <a:pt x="79" y="557"/>
                </a:cubicBezTo>
                <a:lnTo>
                  <a:pt x="72" y="543"/>
                </a:lnTo>
                <a:lnTo>
                  <a:pt x="302" y="499"/>
                </a:lnTo>
                <a:lnTo>
                  <a:pt x="318" y="533"/>
                </a:lnTo>
                <a:cubicBezTo>
                  <a:pt x="319" y="536"/>
                  <a:pt x="322" y="538"/>
                  <a:pt x="325" y="539"/>
                </a:cubicBezTo>
                <a:cubicBezTo>
                  <a:pt x="327" y="540"/>
                  <a:pt x="328" y="540"/>
                  <a:pt x="329" y="540"/>
                </a:cubicBezTo>
                <a:cubicBezTo>
                  <a:pt x="331" y="540"/>
                  <a:pt x="333" y="540"/>
                  <a:pt x="335" y="539"/>
                </a:cubicBezTo>
                <a:lnTo>
                  <a:pt x="376" y="520"/>
                </a:lnTo>
                <a:cubicBezTo>
                  <a:pt x="385" y="543"/>
                  <a:pt x="405" y="562"/>
                  <a:pt x="430" y="566"/>
                </a:cubicBezTo>
                <a:lnTo>
                  <a:pt x="430" y="616"/>
                </a:lnTo>
                <a:lnTo>
                  <a:pt x="234" y="803"/>
                </a:lnTo>
                <a:cubicBezTo>
                  <a:pt x="230" y="808"/>
                  <a:pt x="230" y="815"/>
                  <a:pt x="234" y="820"/>
                </a:cubicBezTo>
                <a:cubicBezTo>
                  <a:pt x="237" y="823"/>
                  <a:pt x="240" y="825"/>
                  <a:pt x="243" y="825"/>
                </a:cubicBezTo>
                <a:cubicBezTo>
                  <a:pt x="246" y="825"/>
                  <a:pt x="250" y="823"/>
                  <a:pt x="252" y="821"/>
                </a:cubicBezTo>
                <a:lnTo>
                  <a:pt x="430" y="651"/>
                </a:lnTo>
                <a:lnTo>
                  <a:pt x="430" y="812"/>
                </a:lnTo>
                <a:cubicBezTo>
                  <a:pt x="430" y="819"/>
                  <a:pt x="436" y="825"/>
                  <a:pt x="443" y="825"/>
                </a:cubicBezTo>
                <a:cubicBezTo>
                  <a:pt x="449" y="825"/>
                  <a:pt x="455" y="819"/>
                  <a:pt x="455" y="812"/>
                </a:cubicBezTo>
                <a:lnTo>
                  <a:pt x="455" y="651"/>
                </a:lnTo>
                <a:lnTo>
                  <a:pt x="634" y="821"/>
                </a:lnTo>
                <a:cubicBezTo>
                  <a:pt x="636" y="823"/>
                  <a:pt x="639" y="825"/>
                  <a:pt x="642" y="825"/>
                </a:cubicBezTo>
                <a:cubicBezTo>
                  <a:pt x="645" y="825"/>
                  <a:pt x="649" y="823"/>
                  <a:pt x="651" y="820"/>
                </a:cubicBezTo>
                <a:cubicBezTo>
                  <a:pt x="656" y="815"/>
                  <a:pt x="656" y="808"/>
                  <a:pt x="651" y="803"/>
                </a:cubicBezTo>
                <a:lnTo>
                  <a:pt x="455" y="616"/>
                </a:lnTo>
                <a:lnTo>
                  <a:pt x="455" y="566"/>
                </a:lnTo>
                <a:cubicBezTo>
                  <a:pt x="488" y="560"/>
                  <a:pt x="513" y="532"/>
                  <a:pt x="513" y="497"/>
                </a:cubicBezTo>
                <a:cubicBezTo>
                  <a:pt x="513" y="483"/>
                  <a:pt x="509" y="472"/>
                  <a:pt x="503" y="461"/>
                </a:cubicBezTo>
                <a:lnTo>
                  <a:pt x="553" y="437"/>
                </a:lnTo>
                <a:lnTo>
                  <a:pt x="567" y="469"/>
                </a:lnTo>
                <a:cubicBezTo>
                  <a:pt x="569" y="472"/>
                  <a:pt x="571" y="475"/>
                  <a:pt x="574" y="476"/>
                </a:cubicBezTo>
                <a:cubicBezTo>
                  <a:pt x="576" y="476"/>
                  <a:pt x="577" y="477"/>
                  <a:pt x="579" y="477"/>
                </a:cubicBezTo>
                <a:cubicBezTo>
                  <a:pt x="581" y="477"/>
                  <a:pt x="583" y="476"/>
                  <a:pt x="584" y="476"/>
                </a:cubicBezTo>
                <a:lnTo>
                  <a:pt x="814" y="370"/>
                </a:lnTo>
                <a:cubicBezTo>
                  <a:pt x="820" y="366"/>
                  <a:pt x="822" y="359"/>
                  <a:pt x="819" y="352"/>
                </a:cubicBezTo>
                <a:lnTo>
                  <a:pt x="792" y="294"/>
                </a:lnTo>
                <a:close/>
              </a:path>
            </a:pathLst>
          </a:custGeom>
          <a:solidFill>
            <a:schemeClr val="bg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1" name="Freeform 950">
            <a:extLst>
              <a:ext uri="{FF2B5EF4-FFF2-40B4-BE49-F238E27FC236}">
                <a16:creationId xmlns:a16="http://schemas.microsoft.com/office/drawing/2014/main" id="{A4837ED9-6A04-F94C-BA23-CB01AB8192FA}"/>
              </a:ext>
            </a:extLst>
          </p:cNvPr>
          <p:cNvSpPr>
            <a:spLocks noChangeArrowheads="1"/>
          </p:cNvSpPr>
          <p:nvPr/>
        </p:nvSpPr>
        <p:spPr bwMode="auto">
          <a:xfrm>
            <a:off x="4952333" y="4865087"/>
            <a:ext cx="471047" cy="537658"/>
          </a:xfrm>
          <a:custGeom>
            <a:avLst/>
            <a:gdLst>
              <a:gd name="T0" fmla="*/ 1732784 w 259991"/>
              <a:gd name="T1" fmla="*/ 2358694 h 296502"/>
              <a:gd name="T2" fmla="*/ 1732784 w 259991"/>
              <a:gd name="T3" fmla="*/ 2458604 h 296502"/>
              <a:gd name="T4" fmla="*/ 709950 w 259991"/>
              <a:gd name="T5" fmla="*/ 2408653 h 296502"/>
              <a:gd name="T6" fmla="*/ 1418761 w 259991"/>
              <a:gd name="T7" fmla="*/ 1959800 h 296502"/>
              <a:gd name="T8" fmla="*/ 2125940 w 259991"/>
              <a:gd name="T9" fmla="*/ 2009741 h 296502"/>
              <a:gd name="T10" fmla="*/ 1418761 w 259991"/>
              <a:gd name="T11" fmla="*/ 2059693 h 296502"/>
              <a:gd name="T12" fmla="*/ 1418761 w 259991"/>
              <a:gd name="T13" fmla="*/ 1959800 h 296502"/>
              <a:gd name="T14" fmla="*/ 1140070 w 259991"/>
              <a:gd name="T15" fmla="*/ 1959800 h 296502"/>
              <a:gd name="T16" fmla="*/ 1140070 w 259991"/>
              <a:gd name="T17" fmla="*/ 2059693 h 296502"/>
              <a:gd name="T18" fmla="*/ 709950 w 259991"/>
              <a:gd name="T19" fmla="*/ 2009741 h 296502"/>
              <a:gd name="T20" fmla="*/ 1796038 w 259991"/>
              <a:gd name="T21" fmla="*/ 1578244 h 296502"/>
              <a:gd name="T22" fmla="*/ 2125923 w 259991"/>
              <a:gd name="T23" fmla="*/ 1626269 h 296502"/>
              <a:gd name="T24" fmla="*/ 1796038 w 259991"/>
              <a:gd name="T25" fmla="*/ 1678308 h 296502"/>
              <a:gd name="T26" fmla="*/ 1796038 w 259991"/>
              <a:gd name="T27" fmla="*/ 1578244 h 296502"/>
              <a:gd name="T28" fmla="*/ 1524820 w 259991"/>
              <a:gd name="T29" fmla="*/ 1578244 h 296502"/>
              <a:gd name="T30" fmla="*/ 1524820 w 259991"/>
              <a:gd name="T31" fmla="*/ 1678308 h 296502"/>
              <a:gd name="T32" fmla="*/ 709950 w 259991"/>
              <a:gd name="T33" fmla="*/ 1626269 h 296502"/>
              <a:gd name="T34" fmla="*/ 1418761 w 259991"/>
              <a:gd name="T35" fmla="*/ 1179348 h 296502"/>
              <a:gd name="T36" fmla="*/ 2125940 w 259991"/>
              <a:gd name="T37" fmla="*/ 1225602 h 296502"/>
              <a:gd name="T38" fmla="*/ 1418761 w 259991"/>
              <a:gd name="T39" fmla="*/ 1279560 h 296502"/>
              <a:gd name="T40" fmla="*/ 1418761 w 259991"/>
              <a:gd name="T41" fmla="*/ 1179348 h 296502"/>
              <a:gd name="T42" fmla="*/ 1140070 w 259991"/>
              <a:gd name="T43" fmla="*/ 1179348 h 296502"/>
              <a:gd name="T44" fmla="*/ 1140070 w 259991"/>
              <a:gd name="T45" fmla="*/ 1279560 h 296502"/>
              <a:gd name="T46" fmla="*/ 709950 w 259991"/>
              <a:gd name="T47" fmla="*/ 1225602 h 296502"/>
              <a:gd name="T48" fmla="*/ 1796038 w 259991"/>
              <a:gd name="T49" fmla="*/ 780449 h 296502"/>
              <a:gd name="T50" fmla="*/ 2125923 w 259991"/>
              <a:gd name="T51" fmla="*/ 830553 h 296502"/>
              <a:gd name="T52" fmla="*/ 1796038 w 259991"/>
              <a:gd name="T53" fmla="*/ 880641 h 296502"/>
              <a:gd name="T54" fmla="*/ 1796038 w 259991"/>
              <a:gd name="T55" fmla="*/ 780449 h 296502"/>
              <a:gd name="T56" fmla="*/ 1524820 w 259991"/>
              <a:gd name="T57" fmla="*/ 780449 h 296502"/>
              <a:gd name="T58" fmla="*/ 1524820 w 259991"/>
              <a:gd name="T59" fmla="*/ 880641 h 296502"/>
              <a:gd name="T60" fmla="*/ 709950 w 259991"/>
              <a:gd name="T61" fmla="*/ 830553 h 296502"/>
              <a:gd name="T62" fmla="*/ 445371 w 259991"/>
              <a:gd name="T63" fmla="*/ 329535 h 296502"/>
              <a:gd name="T64" fmla="*/ 496391 w 259991"/>
              <a:gd name="T65" fmla="*/ 2746230 h 296502"/>
              <a:gd name="T66" fmla="*/ 2356806 w 259991"/>
              <a:gd name="T67" fmla="*/ 380492 h 296502"/>
              <a:gd name="T68" fmla="*/ 2454918 w 259991"/>
              <a:gd name="T69" fmla="*/ 380492 h 296502"/>
              <a:gd name="T70" fmla="*/ 2403911 w 259991"/>
              <a:gd name="T71" fmla="*/ 2840389 h 296502"/>
              <a:gd name="T72" fmla="*/ 398273 w 259991"/>
              <a:gd name="T73" fmla="*/ 2793319 h 296502"/>
              <a:gd name="T74" fmla="*/ 445371 w 259991"/>
              <a:gd name="T75" fmla="*/ 329535 h 296502"/>
              <a:gd name="T76" fmla="*/ 753094 w 259991"/>
              <a:gd name="T77" fmla="*/ 247983 h 296502"/>
              <a:gd name="T78" fmla="*/ 1941569 w 259991"/>
              <a:gd name="T79" fmla="*/ 393602 h 296502"/>
              <a:gd name="T80" fmla="*/ 2090629 w 259991"/>
              <a:gd name="T81" fmla="*/ 98402 h 296502"/>
              <a:gd name="T82" fmla="*/ 247093 w 259991"/>
              <a:gd name="T83" fmla="*/ 98402 h 296502"/>
              <a:gd name="T84" fmla="*/ 101979 w 259991"/>
              <a:gd name="T85" fmla="*/ 2995239 h 296502"/>
              <a:gd name="T86" fmla="*/ 2592684 w 259991"/>
              <a:gd name="T87" fmla="*/ 3140865 h 296502"/>
              <a:gd name="T88" fmla="*/ 2741745 w 259991"/>
              <a:gd name="T89" fmla="*/ 247983 h 296502"/>
              <a:gd name="T90" fmla="*/ 2184761 w 259991"/>
              <a:gd name="T91" fmla="*/ 98402 h 296502"/>
              <a:gd name="T92" fmla="*/ 1941569 w 259991"/>
              <a:gd name="T93" fmla="*/ 492005 h 296502"/>
              <a:gd name="T94" fmla="*/ 655029 w 259991"/>
              <a:gd name="T95" fmla="*/ 247983 h 296502"/>
              <a:gd name="T96" fmla="*/ 247093 w 259991"/>
              <a:gd name="T97" fmla="*/ 98402 h 296502"/>
              <a:gd name="T98" fmla="*/ 2592684 w 259991"/>
              <a:gd name="T99" fmla="*/ 0 h 296502"/>
              <a:gd name="T100" fmla="*/ 2835873 w 259991"/>
              <a:gd name="T101" fmla="*/ 2995239 h 296502"/>
              <a:gd name="T102" fmla="*/ 247093 w 259991"/>
              <a:gd name="T103" fmla="*/ 3239269 h 296502"/>
              <a:gd name="T104" fmla="*/ 0 w 259991"/>
              <a:gd name="T105" fmla="*/ 247983 h 296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59991" h="296502">
                <a:moveTo>
                  <a:pt x="69741" y="215900"/>
                </a:moveTo>
                <a:lnTo>
                  <a:pt x="158860" y="215900"/>
                </a:lnTo>
                <a:cubicBezTo>
                  <a:pt x="161366" y="215900"/>
                  <a:pt x="163155" y="217805"/>
                  <a:pt x="163155" y="220472"/>
                </a:cubicBezTo>
                <a:cubicBezTo>
                  <a:pt x="163155" y="223139"/>
                  <a:pt x="161366" y="225044"/>
                  <a:pt x="158860" y="225044"/>
                </a:cubicBezTo>
                <a:lnTo>
                  <a:pt x="69741" y="225044"/>
                </a:lnTo>
                <a:cubicBezTo>
                  <a:pt x="67236" y="225044"/>
                  <a:pt x="65088" y="223139"/>
                  <a:pt x="65088" y="220472"/>
                </a:cubicBezTo>
                <a:cubicBezTo>
                  <a:pt x="65088" y="217805"/>
                  <a:pt x="67236" y="215900"/>
                  <a:pt x="69741" y="215900"/>
                </a:cubicBezTo>
                <a:close/>
                <a:moveTo>
                  <a:pt x="130070" y="179387"/>
                </a:moveTo>
                <a:lnTo>
                  <a:pt x="190248" y="179387"/>
                </a:lnTo>
                <a:cubicBezTo>
                  <a:pt x="192756" y="179387"/>
                  <a:pt x="194905" y="181292"/>
                  <a:pt x="194905" y="183959"/>
                </a:cubicBezTo>
                <a:cubicBezTo>
                  <a:pt x="194905" y="186626"/>
                  <a:pt x="192756" y="188531"/>
                  <a:pt x="190248" y="188531"/>
                </a:cubicBezTo>
                <a:lnTo>
                  <a:pt x="130070" y="188531"/>
                </a:lnTo>
                <a:cubicBezTo>
                  <a:pt x="127562" y="188531"/>
                  <a:pt x="125413" y="186626"/>
                  <a:pt x="125413" y="183959"/>
                </a:cubicBezTo>
                <a:cubicBezTo>
                  <a:pt x="125413" y="181292"/>
                  <a:pt x="127562" y="179387"/>
                  <a:pt x="130070" y="179387"/>
                </a:cubicBezTo>
                <a:close/>
                <a:moveTo>
                  <a:pt x="69748" y="179387"/>
                </a:moveTo>
                <a:lnTo>
                  <a:pt x="104520" y="179387"/>
                </a:lnTo>
                <a:cubicBezTo>
                  <a:pt x="107387" y="179387"/>
                  <a:pt x="109180" y="181292"/>
                  <a:pt x="109180" y="183959"/>
                </a:cubicBezTo>
                <a:cubicBezTo>
                  <a:pt x="109180" y="186626"/>
                  <a:pt x="107387" y="188531"/>
                  <a:pt x="104520" y="188531"/>
                </a:cubicBezTo>
                <a:lnTo>
                  <a:pt x="69748" y="188531"/>
                </a:lnTo>
                <a:cubicBezTo>
                  <a:pt x="67239" y="188531"/>
                  <a:pt x="65088" y="186626"/>
                  <a:pt x="65088" y="183959"/>
                </a:cubicBezTo>
                <a:cubicBezTo>
                  <a:pt x="65088" y="181292"/>
                  <a:pt x="67239" y="179387"/>
                  <a:pt x="69748" y="179387"/>
                </a:cubicBezTo>
                <a:close/>
                <a:moveTo>
                  <a:pt x="164659" y="144462"/>
                </a:moveTo>
                <a:lnTo>
                  <a:pt x="190223" y="144462"/>
                </a:lnTo>
                <a:cubicBezTo>
                  <a:pt x="192743" y="144462"/>
                  <a:pt x="194903" y="146660"/>
                  <a:pt x="194903" y="148858"/>
                </a:cubicBezTo>
                <a:cubicBezTo>
                  <a:pt x="194903" y="151423"/>
                  <a:pt x="192743" y="153621"/>
                  <a:pt x="190223" y="153621"/>
                </a:cubicBezTo>
                <a:lnTo>
                  <a:pt x="164659" y="153621"/>
                </a:lnTo>
                <a:cubicBezTo>
                  <a:pt x="162499" y="153621"/>
                  <a:pt x="160338" y="151423"/>
                  <a:pt x="160338" y="148858"/>
                </a:cubicBezTo>
                <a:cubicBezTo>
                  <a:pt x="160338" y="146660"/>
                  <a:pt x="162499" y="144462"/>
                  <a:pt x="164659" y="144462"/>
                </a:cubicBezTo>
                <a:close/>
                <a:moveTo>
                  <a:pt x="69757" y="144462"/>
                </a:moveTo>
                <a:lnTo>
                  <a:pt x="139794" y="144462"/>
                </a:lnTo>
                <a:cubicBezTo>
                  <a:pt x="142308" y="144462"/>
                  <a:pt x="144104" y="146660"/>
                  <a:pt x="144104" y="148858"/>
                </a:cubicBezTo>
                <a:cubicBezTo>
                  <a:pt x="144104" y="151423"/>
                  <a:pt x="142308" y="153621"/>
                  <a:pt x="139794" y="153621"/>
                </a:cubicBezTo>
                <a:lnTo>
                  <a:pt x="69757" y="153621"/>
                </a:lnTo>
                <a:cubicBezTo>
                  <a:pt x="67243" y="153621"/>
                  <a:pt x="65088" y="151423"/>
                  <a:pt x="65088" y="148858"/>
                </a:cubicBezTo>
                <a:cubicBezTo>
                  <a:pt x="65088" y="146660"/>
                  <a:pt x="67243" y="144462"/>
                  <a:pt x="69757" y="144462"/>
                </a:cubicBezTo>
                <a:close/>
                <a:moveTo>
                  <a:pt x="130070" y="107950"/>
                </a:moveTo>
                <a:lnTo>
                  <a:pt x="190248" y="107950"/>
                </a:lnTo>
                <a:cubicBezTo>
                  <a:pt x="192756" y="107950"/>
                  <a:pt x="194905" y="110067"/>
                  <a:pt x="194905" y="112183"/>
                </a:cubicBezTo>
                <a:cubicBezTo>
                  <a:pt x="194905" y="115006"/>
                  <a:pt x="192756" y="117122"/>
                  <a:pt x="190248" y="117122"/>
                </a:cubicBezTo>
                <a:lnTo>
                  <a:pt x="130070" y="117122"/>
                </a:lnTo>
                <a:cubicBezTo>
                  <a:pt x="127562" y="117122"/>
                  <a:pt x="125413" y="115006"/>
                  <a:pt x="125413" y="112183"/>
                </a:cubicBezTo>
                <a:cubicBezTo>
                  <a:pt x="125413" y="110067"/>
                  <a:pt x="127562" y="107950"/>
                  <a:pt x="130070" y="107950"/>
                </a:cubicBezTo>
                <a:close/>
                <a:moveTo>
                  <a:pt x="69748" y="107950"/>
                </a:moveTo>
                <a:lnTo>
                  <a:pt x="104520" y="107950"/>
                </a:lnTo>
                <a:cubicBezTo>
                  <a:pt x="107387" y="107950"/>
                  <a:pt x="109180" y="110067"/>
                  <a:pt x="109180" y="112183"/>
                </a:cubicBezTo>
                <a:cubicBezTo>
                  <a:pt x="109180" y="115006"/>
                  <a:pt x="107387" y="117122"/>
                  <a:pt x="104520" y="117122"/>
                </a:cubicBezTo>
                <a:lnTo>
                  <a:pt x="69748" y="117122"/>
                </a:lnTo>
                <a:cubicBezTo>
                  <a:pt x="67239" y="117122"/>
                  <a:pt x="65088" y="115006"/>
                  <a:pt x="65088" y="112183"/>
                </a:cubicBezTo>
                <a:cubicBezTo>
                  <a:pt x="65088" y="110067"/>
                  <a:pt x="67239" y="107950"/>
                  <a:pt x="69748" y="107950"/>
                </a:cubicBezTo>
                <a:close/>
                <a:moveTo>
                  <a:pt x="164659" y="71437"/>
                </a:moveTo>
                <a:lnTo>
                  <a:pt x="190223" y="71437"/>
                </a:lnTo>
                <a:cubicBezTo>
                  <a:pt x="192743" y="71437"/>
                  <a:pt x="194903" y="73554"/>
                  <a:pt x="194903" y="76023"/>
                </a:cubicBezTo>
                <a:cubicBezTo>
                  <a:pt x="194903" y="78493"/>
                  <a:pt x="192743" y="80609"/>
                  <a:pt x="190223" y="80609"/>
                </a:cubicBezTo>
                <a:lnTo>
                  <a:pt x="164659" y="80609"/>
                </a:lnTo>
                <a:cubicBezTo>
                  <a:pt x="162499" y="80609"/>
                  <a:pt x="160338" y="78493"/>
                  <a:pt x="160338" y="76023"/>
                </a:cubicBezTo>
                <a:cubicBezTo>
                  <a:pt x="160338" y="73554"/>
                  <a:pt x="162499" y="71437"/>
                  <a:pt x="164659" y="71437"/>
                </a:cubicBezTo>
                <a:close/>
                <a:moveTo>
                  <a:pt x="69757" y="71437"/>
                </a:moveTo>
                <a:lnTo>
                  <a:pt x="139794" y="71437"/>
                </a:lnTo>
                <a:cubicBezTo>
                  <a:pt x="142308" y="71437"/>
                  <a:pt x="144104" y="73554"/>
                  <a:pt x="144104" y="76023"/>
                </a:cubicBezTo>
                <a:cubicBezTo>
                  <a:pt x="144104" y="78493"/>
                  <a:pt x="142308" y="80609"/>
                  <a:pt x="139794" y="80609"/>
                </a:cubicBezTo>
                <a:lnTo>
                  <a:pt x="69757" y="80609"/>
                </a:lnTo>
                <a:cubicBezTo>
                  <a:pt x="67243" y="80609"/>
                  <a:pt x="65088" y="78493"/>
                  <a:pt x="65088" y="76023"/>
                </a:cubicBezTo>
                <a:cubicBezTo>
                  <a:pt x="65088" y="73554"/>
                  <a:pt x="67243" y="71437"/>
                  <a:pt x="69757" y="71437"/>
                </a:cubicBezTo>
                <a:close/>
                <a:moveTo>
                  <a:pt x="40831" y="30162"/>
                </a:moveTo>
                <a:cubicBezTo>
                  <a:pt x="43709" y="30162"/>
                  <a:pt x="45509" y="32317"/>
                  <a:pt x="45509" y="34830"/>
                </a:cubicBezTo>
                <a:lnTo>
                  <a:pt x="45509" y="251372"/>
                </a:lnTo>
                <a:lnTo>
                  <a:pt x="216070" y="251372"/>
                </a:lnTo>
                <a:lnTo>
                  <a:pt x="216070" y="34830"/>
                </a:lnTo>
                <a:cubicBezTo>
                  <a:pt x="216070" y="32317"/>
                  <a:pt x="218229" y="30162"/>
                  <a:pt x="220388" y="30162"/>
                </a:cubicBezTo>
                <a:cubicBezTo>
                  <a:pt x="222906" y="30162"/>
                  <a:pt x="225065" y="32317"/>
                  <a:pt x="225065" y="34830"/>
                </a:cubicBezTo>
                <a:lnTo>
                  <a:pt x="225065" y="255682"/>
                </a:lnTo>
                <a:cubicBezTo>
                  <a:pt x="225065" y="258195"/>
                  <a:pt x="222906" y="259991"/>
                  <a:pt x="220388" y="259991"/>
                </a:cubicBezTo>
                <a:lnTo>
                  <a:pt x="40831" y="259991"/>
                </a:lnTo>
                <a:cubicBezTo>
                  <a:pt x="38312" y="259991"/>
                  <a:pt x="36513" y="258195"/>
                  <a:pt x="36513" y="255682"/>
                </a:cubicBezTo>
                <a:lnTo>
                  <a:pt x="36513" y="34830"/>
                </a:lnTo>
                <a:cubicBezTo>
                  <a:pt x="36513" y="32317"/>
                  <a:pt x="38312" y="30162"/>
                  <a:pt x="40831" y="30162"/>
                </a:cubicBezTo>
                <a:close/>
                <a:moveTo>
                  <a:pt x="69043" y="9007"/>
                </a:moveTo>
                <a:lnTo>
                  <a:pt x="69043" y="22697"/>
                </a:lnTo>
                <a:cubicBezTo>
                  <a:pt x="69043" y="29902"/>
                  <a:pt x="74797" y="36027"/>
                  <a:pt x="82349" y="36027"/>
                </a:cubicBezTo>
                <a:lnTo>
                  <a:pt x="178002" y="36027"/>
                </a:lnTo>
                <a:cubicBezTo>
                  <a:pt x="185194" y="36027"/>
                  <a:pt x="191667" y="29902"/>
                  <a:pt x="191667" y="22697"/>
                </a:cubicBezTo>
                <a:lnTo>
                  <a:pt x="191667" y="9007"/>
                </a:lnTo>
                <a:lnTo>
                  <a:pt x="69043" y="9007"/>
                </a:lnTo>
                <a:close/>
                <a:moveTo>
                  <a:pt x="22655" y="9007"/>
                </a:moveTo>
                <a:cubicBezTo>
                  <a:pt x="15103" y="9007"/>
                  <a:pt x="9349" y="15131"/>
                  <a:pt x="9349" y="22697"/>
                </a:cubicBezTo>
                <a:lnTo>
                  <a:pt x="9349" y="274165"/>
                </a:lnTo>
                <a:cubicBezTo>
                  <a:pt x="9349" y="281371"/>
                  <a:pt x="15103" y="287495"/>
                  <a:pt x="22655" y="287495"/>
                </a:cubicBezTo>
                <a:lnTo>
                  <a:pt x="237695" y="287495"/>
                </a:lnTo>
                <a:cubicBezTo>
                  <a:pt x="245247" y="287495"/>
                  <a:pt x="251360" y="281371"/>
                  <a:pt x="251360" y="274165"/>
                </a:cubicBezTo>
                <a:lnTo>
                  <a:pt x="251360" y="22697"/>
                </a:lnTo>
                <a:cubicBezTo>
                  <a:pt x="251360" y="15131"/>
                  <a:pt x="245247" y="9007"/>
                  <a:pt x="237695" y="9007"/>
                </a:cubicBezTo>
                <a:lnTo>
                  <a:pt x="200297" y="9007"/>
                </a:lnTo>
                <a:lnTo>
                  <a:pt x="200297" y="22697"/>
                </a:lnTo>
                <a:cubicBezTo>
                  <a:pt x="200297" y="34586"/>
                  <a:pt x="190228" y="45034"/>
                  <a:pt x="178002" y="45034"/>
                </a:cubicBezTo>
                <a:lnTo>
                  <a:pt x="82349" y="45034"/>
                </a:lnTo>
                <a:cubicBezTo>
                  <a:pt x="70122" y="45034"/>
                  <a:pt x="60053" y="34586"/>
                  <a:pt x="60053" y="22697"/>
                </a:cubicBezTo>
                <a:lnTo>
                  <a:pt x="60053" y="9007"/>
                </a:lnTo>
                <a:lnTo>
                  <a:pt x="22655" y="9007"/>
                </a:lnTo>
                <a:close/>
                <a:moveTo>
                  <a:pt x="22655" y="0"/>
                </a:moveTo>
                <a:lnTo>
                  <a:pt x="237695" y="0"/>
                </a:lnTo>
                <a:cubicBezTo>
                  <a:pt x="250281" y="0"/>
                  <a:pt x="259991" y="10087"/>
                  <a:pt x="259991" y="22697"/>
                </a:cubicBezTo>
                <a:lnTo>
                  <a:pt x="259991" y="274165"/>
                </a:lnTo>
                <a:cubicBezTo>
                  <a:pt x="259991" y="286414"/>
                  <a:pt x="250281" y="296502"/>
                  <a:pt x="237695" y="296502"/>
                </a:cubicBezTo>
                <a:lnTo>
                  <a:pt x="22655" y="296502"/>
                </a:lnTo>
                <a:cubicBezTo>
                  <a:pt x="10428" y="296502"/>
                  <a:pt x="0" y="286414"/>
                  <a:pt x="0" y="274165"/>
                </a:cubicBezTo>
                <a:lnTo>
                  <a:pt x="0" y="22697"/>
                </a:lnTo>
                <a:cubicBezTo>
                  <a:pt x="0" y="10087"/>
                  <a:pt x="10428" y="0"/>
                  <a:pt x="22655"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2" name="Freeform 951">
            <a:extLst>
              <a:ext uri="{FF2B5EF4-FFF2-40B4-BE49-F238E27FC236}">
                <a16:creationId xmlns:a16="http://schemas.microsoft.com/office/drawing/2014/main" id="{2D18BCDA-F749-AB4C-877E-F4F55835F02E}"/>
              </a:ext>
            </a:extLst>
          </p:cNvPr>
          <p:cNvSpPr>
            <a:spLocks noChangeArrowheads="1"/>
          </p:cNvSpPr>
          <p:nvPr/>
        </p:nvSpPr>
        <p:spPr bwMode="auto">
          <a:xfrm>
            <a:off x="7376295" y="4038666"/>
            <a:ext cx="229632" cy="229631"/>
          </a:xfrm>
          <a:custGeom>
            <a:avLst/>
            <a:gdLst>
              <a:gd name="T0" fmla="*/ 569066 w 296503"/>
              <a:gd name="T1" fmla="*/ 2708419 h 296019"/>
              <a:gd name="T2" fmla="*/ 683277 w 296503"/>
              <a:gd name="T3" fmla="*/ 2161340 h 296019"/>
              <a:gd name="T4" fmla="*/ 998336 w 296503"/>
              <a:gd name="T5" fmla="*/ 2341013 h 296019"/>
              <a:gd name="T6" fmla="*/ 2888737 w 296503"/>
              <a:gd name="T7" fmla="*/ 839582 h 296019"/>
              <a:gd name="T8" fmla="*/ 654142 w 296503"/>
              <a:gd name="T9" fmla="*/ 430365 h 296019"/>
              <a:gd name="T10" fmla="*/ 654142 w 296503"/>
              <a:gd name="T11" fmla="*/ 925568 h 296019"/>
              <a:gd name="T12" fmla="*/ 2408267 w 296503"/>
              <a:gd name="T13" fmla="*/ 356403 h 296019"/>
              <a:gd name="T14" fmla="*/ 927457 w 296503"/>
              <a:gd name="T15" fmla="*/ 2273153 h 296019"/>
              <a:gd name="T16" fmla="*/ 2408267 w 296503"/>
              <a:gd name="T17" fmla="*/ 356403 h 296019"/>
              <a:gd name="T18" fmla="*/ 2076695 w 296503"/>
              <a:gd name="T19" fmla="*/ 258633 h 296019"/>
              <a:gd name="T20" fmla="*/ 2076695 w 296503"/>
              <a:gd name="T21" fmla="*/ 358481 h 296019"/>
              <a:gd name="T22" fmla="*/ 752664 w 296503"/>
              <a:gd name="T23" fmla="*/ 973487 h 296019"/>
              <a:gd name="T24" fmla="*/ 94601 w 296503"/>
              <a:gd name="T25" fmla="*/ 1025404 h 296019"/>
              <a:gd name="T26" fmla="*/ 2880584 w 296503"/>
              <a:gd name="T27" fmla="*/ 3181954 h 296019"/>
              <a:gd name="T28" fmla="*/ 2927862 w 296503"/>
              <a:gd name="T29" fmla="*/ 1125261 h 296019"/>
              <a:gd name="T30" fmla="*/ 2979091 w 296503"/>
              <a:gd name="T31" fmla="*/ 3233868 h 296019"/>
              <a:gd name="T32" fmla="*/ 47278 w 296503"/>
              <a:gd name="T33" fmla="*/ 3281802 h 296019"/>
              <a:gd name="T34" fmla="*/ 0 w 296503"/>
              <a:gd name="T35" fmla="*/ 973487 h 296019"/>
              <a:gd name="T36" fmla="*/ 665956 w 296503"/>
              <a:gd name="T37" fmla="*/ 274616 h 296019"/>
              <a:gd name="T38" fmla="*/ 2620940 w 296503"/>
              <a:gd name="T39" fmla="*/ 136754 h 296019"/>
              <a:gd name="T40" fmla="*/ 2959636 w 296503"/>
              <a:gd name="T41" fmla="*/ 771682 h 296019"/>
              <a:gd name="T42" fmla="*/ 3136852 w 296503"/>
              <a:gd name="T43" fmla="*/ 536092 h 296019"/>
              <a:gd name="T44" fmla="*/ 2798156 w 296503"/>
              <a:gd name="T45" fmla="*/ 136754 h 296019"/>
              <a:gd name="T46" fmla="*/ 2710045 w 296503"/>
              <a:gd name="T47" fmla="*/ 0 h 296019"/>
              <a:gd name="T48" fmla="*/ 3172293 w 296503"/>
              <a:gd name="T49" fmla="*/ 376375 h 296019"/>
              <a:gd name="T50" fmla="*/ 3172293 w 296503"/>
              <a:gd name="T51" fmla="*/ 695822 h 296019"/>
              <a:gd name="T52" fmla="*/ 3054150 w 296503"/>
              <a:gd name="T53" fmla="*/ 867523 h 296019"/>
              <a:gd name="T54" fmla="*/ 3022647 w 296503"/>
              <a:gd name="T55" fmla="*/ 955378 h 296019"/>
              <a:gd name="T56" fmla="*/ 2959636 w 296503"/>
              <a:gd name="T57" fmla="*/ 911446 h 296019"/>
              <a:gd name="T58" fmla="*/ 1214956 w 296503"/>
              <a:gd name="T59" fmla="*/ 2668452 h 296019"/>
              <a:gd name="T60" fmla="*/ 502135 w 296503"/>
              <a:gd name="T61" fmla="*/ 2824216 h 296019"/>
              <a:gd name="T62" fmla="*/ 454887 w 296503"/>
              <a:gd name="T63" fmla="*/ 2764299 h 296019"/>
              <a:gd name="T64" fmla="*/ 620262 w 296503"/>
              <a:gd name="T65" fmla="*/ 2029544 h 296019"/>
              <a:gd name="T66" fmla="*/ 2313736 w 296503"/>
              <a:gd name="T67" fmla="*/ 256560 h 296019"/>
              <a:gd name="T68" fmla="*/ 2380709 w 296503"/>
              <a:gd name="T69" fmla="*/ 188687 h 296019"/>
              <a:gd name="T70" fmla="*/ 2553987 w 296503"/>
              <a:gd name="T71" fmla="*/ 68890 h 29601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6503" h="296019">
                <a:moveTo>
                  <a:pt x="62544" y="194953"/>
                </a:moveTo>
                <a:lnTo>
                  <a:pt x="52090" y="244298"/>
                </a:lnTo>
                <a:lnTo>
                  <a:pt x="101117" y="233853"/>
                </a:lnTo>
                <a:lnTo>
                  <a:pt x="62544" y="194953"/>
                </a:lnTo>
                <a:close/>
                <a:moveTo>
                  <a:pt x="245674" y="57000"/>
                </a:moveTo>
                <a:lnTo>
                  <a:pt x="91383" y="211161"/>
                </a:lnTo>
                <a:lnTo>
                  <a:pt x="110129" y="229891"/>
                </a:lnTo>
                <a:lnTo>
                  <a:pt x="264419" y="75730"/>
                </a:lnTo>
                <a:lnTo>
                  <a:pt x="245674" y="57000"/>
                </a:lnTo>
                <a:close/>
                <a:moveTo>
                  <a:pt x="59876" y="38819"/>
                </a:moveTo>
                <a:lnTo>
                  <a:pt x="15150" y="83487"/>
                </a:lnTo>
                <a:lnTo>
                  <a:pt x="59876" y="83487"/>
                </a:lnTo>
                <a:lnTo>
                  <a:pt x="59876" y="38819"/>
                </a:lnTo>
                <a:close/>
                <a:moveTo>
                  <a:pt x="220439" y="32147"/>
                </a:moveTo>
                <a:lnTo>
                  <a:pt x="66149" y="186308"/>
                </a:lnTo>
                <a:lnTo>
                  <a:pt x="84895" y="205038"/>
                </a:lnTo>
                <a:lnTo>
                  <a:pt x="239185" y="50877"/>
                </a:lnTo>
                <a:lnTo>
                  <a:pt x="220439" y="32147"/>
                </a:lnTo>
                <a:close/>
                <a:moveTo>
                  <a:pt x="64205" y="23329"/>
                </a:moveTo>
                <a:lnTo>
                  <a:pt x="190089" y="23329"/>
                </a:lnTo>
                <a:cubicBezTo>
                  <a:pt x="192614" y="23329"/>
                  <a:pt x="194778" y="25851"/>
                  <a:pt x="194778" y="28012"/>
                </a:cubicBezTo>
                <a:cubicBezTo>
                  <a:pt x="194778" y="30534"/>
                  <a:pt x="192614" y="32335"/>
                  <a:pt x="190089" y="32335"/>
                </a:cubicBezTo>
                <a:lnTo>
                  <a:pt x="68894" y="32335"/>
                </a:lnTo>
                <a:lnTo>
                  <a:pt x="68894" y="87809"/>
                </a:lnTo>
                <a:cubicBezTo>
                  <a:pt x="68894" y="90331"/>
                  <a:pt x="66730" y="92492"/>
                  <a:pt x="64205" y="92492"/>
                </a:cubicBezTo>
                <a:lnTo>
                  <a:pt x="8657" y="92492"/>
                </a:lnTo>
                <a:lnTo>
                  <a:pt x="8657" y="287013"/>
                </a:lnTo>
                <a:lnTo>
                  <a:pt x="263672" y="287013"/>
                </a:lnTo>
                <a:lnTo>
                  <a:pt x="263672" y="105820"/>
                </a:lnTo>
                <a:cubicBezTo>
                  <a:pt x="263672" y="103659"/>
                  <a:pt x="265836" y="101498"/>
                  <a:pt x="268000" y="101498"/>
                </a:cubicBezTo>
                <a:cubicBezTo>
                  <a:pt x="270525" y="101498"/>
                  <a:pt x="272690" y="103659"/>
                  <a:pt x="272690" y="105820"/>
                </a:cubicBezTo>
                <a:lnTo>
                  <a:pt x="272690" y="291696"/>
                </a:lnTo>
                <a:cubicBezTo>
                  <a:pt x="272690" y="293858"/>
                  <a:pt x="270525" y="296019"/>
                  <a:pt x="268000" y="296019"/>
                </a:cubicBezTo>
                <a:lnTo>
                  <a:pt x="4329" y="296019"/>
                </a:lnTo>
                <a:cubicBezTo>
                  <a:pt x="1804" y="296019"/>
                  <a:pt x="0" y="293858"/>
                  <a:pt x="0" y="291696"/>
                </a:cubicBezTo>
                <a:lnTo>
                  <a:pt x="0" y="87809"/>
                </a:lnTo>
                <a:cubicBezTo>
                  <a:pt x="0" y="86729"/>
                  <a:pt x="361" y="85648"/>
                  <a:pt x="1082" y="84567"/>
                </a:cubicBezTo>
                <a:lnTo>
                  <a:pt x="60959" y="24770"/>
                </a:lnTo>
                <a:cubicBezTo>
                  <a:pt x="62041" y="24050"/>
                  <a:pt x="63123" y="23329"/>
                  <a:pt x="64205" y="23329"/>
                </a:cubicBezTo>
                <a:close/>
                <a:moveTo>
                  <a:pt x="239906" y="12336"/>
                </a:moveTo>
                <a:lnTo>
                  <a:pt x="226568" y="25664"/>
                </a:lnTo>
                <a:lnTo>
                  <a:pt x="270908" y="69607"/>
                </a:lnTo>
                <a:lnTo>
                  <a:pt x="284246" y="56280"/>
                </a:lnTo>
                <a:cubicBezTo>
                  <a:pt x="286049" y="54119"/>
                  <a:pt x="287130" y="51237"/>
                  <a:pt x="287130" y="48356"/>
                </a:cubicBezTo>
                <a:cubicBezTo>
                  <a:pt x="287130" y="45114"/>
                  <a:pt x="286049" y="42232"/>
                  <a:pt x="284246" y="40071"/>
                </a:cubicBezTo>
                <a:lnTo>
                  <a:pt x="256128" y="12336"/>
                </a:lnTo>
                <a:cubicBezTo>
                  <a:pt x="251802" y="8014"/>
                  <a:pt x="244592" y="8014"/>
                  <a:pt x="239906" y="12336"/>
                </a:cubicBezTo>
                <a:close/>
                <a:moveTo>
                  <a:pt x="248062" y="0"/>
                </a:moveTo>
                <a:cubicBezTo>
                  <a:pt x="253244" y="0"/>
                  <a:pt x="258471" y="2071"/>
                  <a:pt x="262617" y="6213"/>
                </a:cubicBezTo>
                <a:lnTo>
                  <a:pt x="290374" y="33948"/>
                </a:lnTo>
                <a:cubicBezTo>
                  <a:pt x="294340" y="37550"/>
                  <a:pt x="296503" y="42953"/>
                  <a:pt x="296503" y="48356"/>
                </a:cubicBezTo>
                <a:cubicBezTo>
                  <a:pt x="296503" y="53758"/>
                  <a:pt x="294340" y="58801"/>
                  <a:pt x="290374" y="62763"/>
                </a:cubicBezTo>
                <a:lnTo>
                  <a:pt x="277036" y="75730"/>
                </a:lnTo>
                <a:lnTo>
                  <a:pt x="279560" y="78251"/>
                </a:lnTo>
                <a:cubicBezTo>
                  <a:pt x="281723" y="80412"/>
                  <a:pt x="281723" y="82934"/>
                  <a:pt x="279920" y="84735"/>
                </a:cubicBezTo>
                <a:cubicBezTo>
                  <a:pt x="278839" y="85815"/>
                  <a:pt x="277757" y="86175"/>
                  <a:pt x="276676" y="86175"/>
                </a:cubicBezTo>
                <a:cubicBezTo>
                  <a:pt x="275234" y="86175"/>
                  <a:pt x="274513" y="85815"/>
                  <a:pt x="273431" y="84735"/>
                </a:cubicBezTo>
                <a:lnTo>
                  <a:pt x="270908" y="82213"/>
                </a:lnTo>
                <a:lnTo>
                  <a:pt x="113373" y="239256"/>
                </a:lnTo>
                <a:cubicBezTo>
                  <a:pt x="112652" y="239976"/>
                  <a:pt x="111931" y="240336"/>
                  <a:pt x="111210" y="240697"/>
                </a:cubicBezTo>
                <a:lnTo>
                  <a:pt x="47043" y="254384"/>
                </a:lnTo>
                <a:cubicBezTo>
                  <a:pt x="46683" y="254744"/>
                  <a:pt x="46322" y="254744"/>
                  <a:pt x="45962" y="254744"/>
                </a:cubicBezTo>
                <a:cubicBezTo>
                  <a:pt x="44880" y="254744"/>
                  <a:pt x="43799" y="254024"/>
                  <a:pt x="43078" y="253303"/>
                </a:cubicBezTo>
                <a:cubicBezTo>
                  <a:pt x="41996" y="252223"/>
                  <a:pt x="41275" y="250782"/>
                  <a:pt x="41636" y="249341"/>
                </a:cubicBezTo>
                <a:lnTo>
                  <a:pt x="55334" y="185227"/>
                </a:lnTo>
                <a:cubicBezTo>
                  <a:pt x="55695" y="184507"/>
                  <a:pt x="56055" y="183427"/>
                  <a:pt x="56776" y="183066"/>
                </a:cubicBezTo>
                <a:lnTo>
                  <a:pt x="213950" y="25664"/>
                </a:lnTo>
                <a:lnTo>
                  <a:pt x="211787" y="23142"/>
                </a:lnTo>
                <a:cubicBezTo>
                  <a:pt x="209985" y="21701"/>
                  <a:pt x="209985" y="18820"/>
                  <a:pt x="211787" y="17019"/>
                </a:cubicBezTo>
                <a:cubicBezTo>
                  <a:pt x="213229" y="15218"/>
                  <a:pt x="216474" y="15218"/>
                  <a:pt x="217916" y="17019"/>
                </a:cubicBezTo>
                <a:lnTo>
                  <a:pt x="220439" y="19180"/>
                </a:lnTo>
                <a:lnTo>
                  <a:pt x="233777" y="6213"/>
                </a:lnTo>
                <a:cubicBezTo>
                  <a:pt x="237743" y="2071"/>
                  <a:pt x="242880" y="0"/>
                  <a:pt x="248062" y="0"/>
                </a:cubicBezTo>
                <a:close/>
              </a:path>
            </a:pathLst>
          </a:custGeom>
          <a:solidFill>
            <a:schemeClr val="bg1"/>
          </a:solidFill>
          <a:ln>
            <a:noFill/>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75"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65" name="TextBox 64">
            <a:extLst>
              <a:ext uri="{FF2B5EF4-FFF2-40B4-BE49-F238E27FC236}">
                <a16:creationId xmlns:a16="http://schemas.microsoft.com/office/drawing/2014/main" id="{85541F18-AB54-FA42-952E-A137B2768A29}"/>
              </a:ext>
            </a:extLst>
          </p:cNvPr>
          <p:cNvSpPr txBox="1"/>
          <p:nvPr/>
        </p:nvSpPr>
        <p:spPr>
          <a:xfrm>
            <a:off x="3545276" y="342204"/>
            <a:ext cx="2053447" cy="4387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51" b="1" i="0" u="none" strike="noStrike" kern="1200" cap="none" spc="0" normalizeH="0" baseline="0" noProof="0" dirty="0">
                <a:ln>
                  <a:noFill/>
                </a:ln>
                <a:solidFill>
                  <a:srgbClr val="1F497D"/>
                </a:solidFill>
                <a:effectLst/>
                <a:uLnTx/>
                <a:uFillTx/>
                <a:latin typeface="Poppins" pitchFamily="2" charset="77"/>
                <a:ea typeface="+mn-ea"/>
                <a:cs typeface="Poppins" pitchFamily="2" charset="77"/>
              </a:rPr>
              <a:t>WAY FORWARD</a:t>
            </a:r>
          </a:p>
        </p:txBody>
      </p:sp>
      <p:sp>
        <p:nvSpPr>
          <p:cNvPr id="2" name="Shape 54784">
            <a:extLst>
              <a:ext uri="{FF2B5EF4-FFF2-40B4-BE49-F238E27FC236}">
                <a16:creationId xmlns:a16="http://schemas.microsoft.com/office/drawing/2014/main" id="{C0473BA6-3663-4A5F-B19A-B105EE6006ED}"/>
              </a:ext>
            </a:extLst>
          </p:cNvPr>
          <p:cNvSpPr/>
          <p:nvPr/>
        </p:nvSpPr>
        <p:spPr>
          <a:xfrm>
            <a:off x="1090942" y="5503671"/>
            <a:ext cx="2527753" cy="597234"/>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6503" y="0"/>
                </a:lnTo>
                <a:lnTo>
                  <a:pt x="0" y="0"/>
                </a:lnTo>
              </a:path>
            </a:pathLst>
          </a:custGeom>
          <a:noFill/>
          <a:ln w="38100" cap="flat">
            <a:solidFill>
              <a:schemeClr val="bg1">
                <a:lumMod val="85000"/>
              </a:schemeClr>
            </a:solidFill>
            <a:prstDash val="solid"/>
            <a:miter lim="400000"/>
          </a:ln>
          <a:effectLst/>
        </p:spPr>
        <p:txBody>
          <a:bodyPr wrap="square" lIns="26796" tIns="26796" rIns="26796" bIns="26796"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3" name="TextBox 2">
            <a:extLst>
              <a:ext uri="{FF2B5EF4-FFF2-40B4-BE49-F238E27FC236}">
                <a16:creationId xmlns:a16="http://schemas.microsoft.com/office/drawing/2014/main" id="{0596FEE0-8DE5-4432-898C-6660283FC43C}"/>
              </a:ext>
            </a:extLst>
          </p:cNvPr>
          <p:cNvSpPr txBox="1"/>
          <p:nvPr/>
        </p:nvSpPr>
        <p:spPr>
          <a:xfrm>
            <a:off x="-69764" y="5485668"/>
            <a:ext cx="2758384" cy="276999"/>
          </a:xfrm>
          <a:prstGeom prst="rect">
            <a:avLst/>
          </a:prstGeom>
          <a:noFill/>
        </p:spPr>
        <p:txBody>
          <a:bodyPr wrap="none"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79646">
                    <a:lumMod val="75000"/>
                  </a:srgbClr>
                </a:solidFill>
                <a:effectLst/>
                <a:uLnTx/>
                <a:uFillTx/>
                <a:latin typeface="Poppins" pitchFamily="2" charset="77"/>
                <a:ea typeface="League Spartan" charset="0"/>
                <a:cs typeface="Poppins" pitchFamily="2" charset="77"/>
              </a:rPr>
              <a:t>Expand community television footprint</a:t>
            </a:r>
          </a:p>
        </p:txBody>
      </p:sp>
      <p:sp>
        <p:nvSpPr>
          <p:cNvPr id="4" name="Shape 54791">
            <a:extLst>
              <a:ext uri="{FF2B5EF4-FFF2-40B4-BE49-F238E27FC236}">
                <a16:creationId xmlns:a16="http://schemas.microsoft.com/office/drawing/2014/main" id="{0FB7A80C-676C-4B01-A172-552C0863D264}"/>
              </a:ext>
            </a:extLst>
          </p:cNvPr>
          <p:cNvSpPr/>
          <p:nvPr/>
        </p:nvSpPr>
        <p:spPr>
          <a:xfrm>
            <a:off x="3104013" y="5336813"/>
            <a:ext cx="1303581" cy="1329214"/>
          </a:xfrm>
          <a:prstGeom prst="ellipse">
            <a:avLst/>
          </a:prstGeom>
          <a:solidFill>
            <a:schemeClr val="accent6"/>
          </a:solidFill>
          <a:ln w="12700" cap="flat">
            <a:solidFill>
              <a:schemeClr val="bg1"/>
            </a:solidFill>
            <a:miter lim="400000"/>
          </a:ln>
          <a:effectLst/>
        </p:spPr>
        <p:txBody>
          <a:bodyPr wrap="square" lIns="0" tIns="0" rIns="0" bIns="0" numCol="1"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99" b="0" i="0" u="none" strike="noStrike" kern="1200" cap="none" spc="0" normalizeH="0" baseline="0" noProof="0" dirty="0">
              <a:ln>
                <a:noFill/>
              </a:ln>
              <a:solidFill>
                <a:prstClr val="black"/>
              </a:solidFill>
              <a:effectLst/>
              <a:uLnTx/>
              <a:uFillTx/>
              <a:latin typeface="Lato Light" panose="020F0502020204030203" pitchFamily="34" charset="0"/>
              <a:ea typeface="+mn-ea"/>
              <a:cs typeface="+mn-cs"/>
            </a:endParaRPr>
          </a:p>
        </p:txBody>
      </p:sp>
      <p:sp>
        <p:nvSpPr>
          <p:cNvPr id="5" name="TextBox 4">
            <a:extLst>
              <a:ext uri="{FF2B5EF4-FFF2-40B4-BE49-F238E27FC236}">
                <a16:creationId xmlns:a16="http://schemas.microsoft.com/office/drawing/2014/main" id="{A761599B-9721-453C-8BA2-5CCA3321F9AB}"/>
              </a:ext>
            </a:extLst>
          </p:cNvPr>
          <p:cNvSpPr txBox="1"/>
          <p:nvPr/>
        </p:nvSpPr>
        <p:spPr>
          <a:xfrm>
            <a:off x="3819069" y="1957920"/>
            <a:ext cx="3151330" cy="1156599"/>
          </a:xfrm>
          <a:prstGeom prst="rect">
            <a:avLst/>
          </a:prstGeom>
          <a:noFill/>
        </p:spPr>
        <p:txBody>
          <a:bodyPr wrap="square" rtlCol="0" anchor="t">
            <a:spAutoFit/>
          </a:bodyPr>
          <a:lstStyle/>
          <a:p>
            <a:pPr marL="171450" marR="0" lvl="0" indent="-171450" algn="ctr" defTabSz="914400"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Consultative Conference August 2020</a:t>
            </a:r>
          </a:p>
          <a:p>
            <a:pPr marL="171450" marR="0" lvl="0" indent="-171450" algn="ctr" defTabSz="914400"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Draft ToRs for sustainability research </a:t>
            </a:r>
          </a:p>
          <a:p>
            <a:pPr marL="171450" marR="0" lvl="0" indent="-171450" algn="ctr" defTabSz="914400"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Research on sustainability 2021</a:t>
            </a:r>
          </a:p>
          <a:p>
            <a:pPr marL="171450" marR="0" lvl="0" indent="-171450" algn="ctr" defTabSz="914400"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Launch Sustainability Model for the Sector Janu 2023</a:t>
            </a:r>
          </a:p>
          <a:p>
            <a:pPr marL="171450" marR="0" lvl="0" indent="-171450" algn="ctr" defTabSz="914400" rtl="0" eaLnBrk="1" fontAlgn="auto" latinLnBrk="0" hangingPunct="1">
              <a:lnSpc>
                <a:spcPts val="1388"/>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MDDA’s 20</a:t>
            </a:r>
            <a:r>
              <a:rPr kumimoji="0" lang="en-US" sz="1100" b="0" i="0" u="none" strike="noStrike" kern="1200" cap="none" spc="0" normalizeH="0" baseline="3000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th</a:t>
            </a: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 Anniversary 2023</a:t>
            </a:r>
          </a:p>
        </p:txBody>
      </p:sp>
      <p:sp>
        <p:nvSpPr>
          <p:cNvPr id="38" name="TextBox 37">
            <a:extLst>
              <a:ext uri="{FF2B5EF4-FFF2-40B4-BE49-F238E27FC236}">
                <a16:creationId xmlns:a16="http://schemas.microsoft.com/office/drawing/2014/main" id="{FD780FFF-D076-4134-9B41-0052DB510EEF}"/>
              </a:ext>
            </a:extLst>
          </p:cNvPr>
          <p:cNvSpPr txBox="1"/>
          <p:nvPr/>
        </p:nvSpPr>
        <p:spPr>
          <a:xfrm>
            <a:off x="-93560" y="5706237"/>
            <a:ext cx="2782180" cy="442622"/>
          </a:xfrm>
          <a:prstGeom prst="rect">
            <a:avLst/>
          </a:prstGeom>
          <a:noFill/>
        </p:spPr>
        <p:txBody>
          <a:bodyPr wrap="square">
            <a:spAutoFit/>
          </a:bodyPr>
          <a:lstStyle/>
          <a:p>
            <a:pPr marL="0" marR="0" lvl="0" indent="0" algn="ctr" defTabSz="914400" rtl="0" eaLnBrk="1" fontAlgn="auto" latinLnBrk="0" hangingPunct="1">
              <a:lnSpc>
                <a:spcPts val="1388"/>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Lato"/>
                <a:ea typeface="Lato Light" panose="020F0502020204030203" pitchFamily="34" charset="0"/>
                <a:cs typeface="Mukta ExtraLight" panose="020B0000000000000000" pitchFamily="34" charset="77"/>
              </a:rPr>
              <a:t>Percentage Increase in community television across SA by 2024</a:t>
            </a:r>
            <a:endParaRPr kumimoji="0" lang="en-ZA"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Freeform 197">
            <a:extLst>
              <a:ext uri="{FF2B5EF4-FFF2-40B4-BE49-F238E27FC236}">
                <a16:creationId xmlns:a16="http://schemas.microsoft.com/office/drawing/2014/main" id="{602A2618-B929-4A6E-BDA6-9308846DC9EB}"/>
              </a:ext>
            </a:extLst>
          </p:cNvPr>
          <p:cNvSpPr>
            <a:spLocks noEditPoints="1"/>
          </p:cNvSpPr>
          <p:nvPr/>
        </p:nvSpPr>
        <p:spPr bwMode="auto">
          <a:xfrm>
            <a:off x="3544501" y="5786382"/>
            <a:ext cx="488576" cy="413212"/>
          </a:xfrm>
          <a:custGeom>
            <a:avLst/>
            <a:gdLst>
              <a:gd name="T0" fmla="*/ 144 w 176"/>
              <a:gd name="T1" fmla="*/ 80 h 176"/>
              <a:gd name="T2" fmla="*/ 160 w 176"/>
              <a:gd name="T3" fmla="*/ 80 h 176"/>
              <a:gd name="T4" fmla="*/ 112 w 176"/>
              <a:gd name="T5" fmla="*/ 72 h 176"/>
              <a:gd name="T6" fmla="*/ 24 w 176"/>
              <a:gd name="T7" fmla="*/ 152 h 176"/>
              <a:gd name="T8" fmla="*/ 112 w 176"/>
              <a:gd name="T9" fmla="*/ 72 h 176"/>
              <a:gd name="T10" fmla="*/ 32 w 176"/>
              <a:gd name="T11" fmla="*/ 144 h 176"/>
              <a:gd name="T12" fmla="*/ 104 w 176"/>
              <a:gd name="T13" fmla="*/ 80 h 176"/>
              <a:gd name="T14" fmla="*/ 160 w 176"/>
              <a:gd name="T15" fmla="*/ 48 h 176"/>
              <a:gd name="T16" fmla="*/ 99 w 176"/>
              <a:gd name="T17" fmla="*/ 35 h 176"/>
              <a:gd name="T18" fmla="*/ 120 w 176"/>
              <a:gd name="T19" fmla="*/ 16 h 176"/>
              <a:gd name="T20" fmla="*/ 120 w 176"/>
              <a:gd name="T21" fmla="*/ 0 h 176"/>
              <a:gd name="T22" fmla="*/ 112 w 176"/>
              <a:gd name="T23" fmla="*/ 10 h 176"/>
              <a:gd name="T24" fmla="*/ 88 w 176"/>
              <a:gd name="T25" fmla="*/ 32 h 176"/>
              <a:gd name="T26" fmla="*/ 64 w 176"/>
              <a:gd name="T27" fmla="*/ 10 h 176"/>
              <a:gd name="T28" fmla="*/ 56 w 176"/>
              <a:gd name="T29" fmla="*/ 0 h 176"/>
              <a:gd name="T30" fmla="*/ 56 w 176"/>
              <a:gd name="T31" fmla="*/ 16 h 176"/>
              <a:gd name="T32" fmla="*/ 77 w 176"/>
              <a:gd name="T33" fmla="*/ 35 h 176"/>
              <a:gd name="T34" fmla="*/ 16 w 176"/>
              <a:gd name="T35" fmla="*/ 48 h 176"/>
              <a:gd name="T36" fmla="*/ 0 w 176"/>
              <a:gd name="T37" fmla="*/ 160 h 176"/>
              <a:gd name="T38" fmla="*/ 160 w 176"/>
              <a:gd name="T39" fmla="*/ 176 h 176"/>
              <a:gd name="T40" fmla="*/ 176 w 176"/>
              <a:gd name="T41" fmla="*/ 64 h 176"/>
              <a:gd name="T42" fmla="*/ 128 w 176"/>
              <a:gd name="T43" fmla="*/ 168 h 176"/>
              <a:gd name="T44" fmla="*/ 8 w 176"/>
              <a:gd name="T45" fmla="*/ 160 h 176"/>
              <a:gd name="T46" fmla="*/ 16 w 176"/>
              <a:gd name="T47" fmla="*/ 56 h 176"/>
              <a:gd name="T48" fmla="*/ 128 w 176"/>
              <a:gd name="T49" fmla="*/ 168 h 176"/>
              <a:gd name="T50" fmla="*/ 160 w 176"/>
              <a:gd name="T51" fmla="*/ 168 h 176"/>
              <a:gd name="T52" fmla="*/ 136 w 176"/>
              <a:gd name="T53" fmla="*/ 56 h 176"/>
              <a:gd name="T54" fmla="*/ 168 w 176"/>
              <a:gd name="T55" fmla="*/ 64 h 176"/>
              <a:gd name="T56" fmla="*/ 152 w 176"/>
              <a:gd name="T57" fmla="*/ 112 h 176"/>
              <a:gd name="T58" fmla="*/ 152 w 176"/>
              <a:gd name="T59" fmla="*/ 120 h 176"/>
              <a:gd name="T60" fmla="*/ 152 w 176"/>
              <a:gd name="T61" fmla="*/ 112 h 176"/>
              <a:gd name="T62" fmla="*/ 148 w 176"/>
              <a:gd name="T63" fmla="*/ 100 h 176"/>
              <a:gd name="T64" fmla="*/ 156 w 176"/>
              <a:gd name="T65" fmla="*/ 10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6" h="176">
                <a:moveTo>
                  <a:pt x="152" y="72"/>
                </a:moveTo>
                <a:cubicBezTo>
                  <a:pt x="148" y="72"/>
                  <a:pt x="144" y="76"/>
                  <a:pt x="144" y="80"/>
                </a:cubicBezTo>
                <a:cubicBezTo>
                  <a:pt x="144" y="84"/>
                  <a:pt x="148" y="88"/>
                  <a:pt x="152" y="88"/>
                </a:cubicBezTo>
                <a:cubicBezTo>
                  <a:pt x="156" y="88"/>
                  <a:pt x="160" y="84"/>
                  <a:pt x="160" y="80"/>
                </a:cubicBezTo>
                <a:cubicBezTo>
                  <a:pt x="160" y="76"/>
                  <a:pt x="156" y="72"/>
                  <a:pt x="152" y="72"/>
                </a:cubicBezTo>
                <a:moveTo>
                  <a:pt x="112" y="72"/>
                </a:moveTo>
                <a:cubicBezTo>
                  <a:pt x="24" y="72"/>
                  <a:pt x="24" y="72"/>
                  <a:pt x="24" y="72"/>
                </a:cubicBezTo>
                <a:cubicBezTo>
                  <a:pt x="24" y="152"/>
                  <a:pt x="24" y="152"/>
                  <a:pt x="24" y="152"/>
                </a:cubicBezTo>
                <a:cubicBezTo>
                  <a:pt x="112" y="152"/>
                  <a:pt x="112" y="152"/>
                  <a:pt x="112" y="152"/>
                </a:cubicBezTo>
                <a:lnTo>
                  <a:pt x="112" y="72"/>
                </a:lnTo>
                <a:close/>
                <a:moveTo>
                  <a:pt x="104" y="144"/>
                </a:moveTo>
                <a:cubicBezTo>
                  <a:pt x="32" y="144"/>
                  <a:pt x="32" y="144"/>
                  <a:pt x="32" y="144"/>
                </a:cubicBezTo>
                <a:cubicBezTo>
                  <a:pt x="32" y="80"/>
                  <a:pt x="32" y="80"/>
                  <a:pt x="32" y="80"/>
                </a:cubicBezTo>
                <a:cubicBezTo>
                  <a:pt x="104" y="80"/>
                  <a:pt x="104" y="80"/>
                  <a:pt x="104" y="80"/>
                </a:cubicBezTo>
                <a:lnTo>
                  <a:pt x="104" y="144"/>
                </a:lnTo>
                <a:close/>
                <a:moveTo>
                  <a:pt x="160" y="48"/>
                </a:moveTo>
                <a:cubicBezTo>
                  <a:pt x="108" y="48"/>
                  <a:pt x="108" y="48"/>
                  <a:pt x="108" y="48"/>
                </a:cubicBezTo>
                <a:cubicBezTo>
                  <a:pt x="106" y="43"/>
                  <a:pt x="103" y="38"/>
                  <a:pt x="99" y="35"/>
                </a:cubicBezTo>
                <a:cubicBezTo>
                  <a:pt x="118" y="16"/>
                  <a:pt x="118" y="16"/>
                  <a:pt x="118" y="16"/>
                </a:cubicBezTo>
                <a:cubicBezTo>
                  <a:pt x="119" y="16"/>
                  <a:pt x="119" y="16"/>
                  <a:pt x="120" y="16"/>
                </a:cubicBezTo>
                <a:cubicBezTo>
                  <a:pt x="124" y="16"/>
                  <a:pt x="128" y="12"/>
                  <a:pt x="128" y="8"/>
                </a:cubicBezTo>
                <a:cubicBezTo>
                  <a:pt x="128" y="4"/>
                  <a:pt x="124" y="0"/>
                  <a:pt x="120" y="0"/>
                </a:cubicBezTo>
                <a:cubicBezTo>
                  <a:pt x="116" y="0"/>
                  <a:pt x="112" y="4"/>
                  <a:pt x="112" y="8"/>
                </a:cubicBezTo>
                <a:cubicBezTo>
                  <a:pt x="112" y="9"/>
                  <a:pt x="112" y="9"/>
                  <a:pt x="112" y="10"/>
                </a:cubicBezTo>
                <a:cubicBezTo>
                  <a:pt x="90" y="32"/>
                  <a:pt x="90" y="32"/>
                  <a:pt x="90" y="32"/>
                </a:cubicBezTo>
                <a:cubicBezTo>
                  <a:pt x="89" y="32"/>
                  <a:pt x="89" y="32"/>
                  <a:pt x="88" y="32"/>
                </a:cubicBezTo>
                <a:cubicBezTo>
                  <a:pt x="87" y="32"/>
                  <a:pt x="87" y="32"/>
                  <a:pt x="86" y="32"/>
                </a:cubicBezTo>
                <a:cubicBezTo>
                  <a:pt x="64" y="10"/>
                  <a:pt x="64" y="10"/>
                  <a:pt x="64" y="10"/>
                </a:cubicBezTo>
                <a:cubicBezTo>
                  <a:pt x="64" y="9"/>
                  <a:pt x="64" y="9"/>
                  <a:pt x="64" y="8"/>
                </a:cubicBezTo>
                <a:cubicBezTo>
                  <a:pt x="64" y="4"/>
                  <a:pt x="60" y="0"/>
                  <a:pt x="56" y="0"/>
                </a:cubicBezTo>
                <a:cubicBezTo>
                  <a:pt x="52" y="0"/>
                  <a:pt x="48" y="4"/>
                  <a:pt x="48" y="8"/>
                </a:cubicBezTo>
                <a:cubicBezTo>
                  <a:pt x="48" y="12"/>
                  <a:pt x="52" y="16"/>
                  <a:pt x="56" y="16"/>
                </a:cubicBezTo>
                <a:cubicBezTo>
                  <a:pt x="57" y="16"/>
                  <a:pt x="57" y="16"/>
                  <a:pt x="58" y="16"/>
                </a:cubicBezTo>
                <a:cubicBezTo>
                  <a:pt x="77" y="35"/>
                  <a:pt x="77" y="35"/>
                  <a:pt x="77" y="35"/>
                </a:cubicBezTo>
                <a:cubicBezTo>
                  <a:pt x="73" y="38"/>
                  <a:pt x="70" y="43"/>
                  <a:pt x="68" y="48"/>
                </a:cubicBezTo>
                <a:cubicBezTo>
                  <a:pt x="16" y="48"/>
                  <a:pt x="16" y="48"/>
                  <a:pt x="16" y="48"/>
                </a:cubicBezTo>
                <a:cubicBezTo>
                  <a:pt x="7" y="48"/>
                  <a:pt x="0" y="55"/>
                  <a:pt x="0" y="64"/>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64"/>
                  <a:pt x="176" y="64"/>
                  <a:pt x="176" y="64"/>
                </a:cubicBezTo>
                <a:cubicBezTo>
                  <a:pt x="176" y="55"/>
                  <a:pt x="169" y="48"/>
                  <a:pt x="160" y="48"/>
                </a:cubicBezTo>
                <a:moveTo>
                  <a:pt x="128" y="168"/>
                </a:moveTo>
                <a:cubicBezTo>
                  <a:pt x="16" y="168"/>
                  <a:pt x="16" y="168"/>
                  <a:pt x="16" y="168"/>
                </a:cubicBezTo>
                <a:cubicBezTo>
                  <a:pt x="12" y="168"/>
                  <a:pt x="8" y="164"/>
                  <a:pt x="8" y="160"/>
                </a:cubicBezTo>
                <a:cubicBezTo>
                  <a:pt x="8" y="64"/>
                  <a:pt x="8" y="64"/>
                  <a:pt x="8" y="64"/>
                </a:cubicBezTo>
                <a:cubicBezTo>
                  <a:pt x="8" y="60"/>
                  <a:pt x="12" y="56"/>
                  <a:pt x="16" y="56"/>
                </a:cubicBezTo>
                <a:cubicBezTo>
                  <a:pt x="128" y="56"/>
                  <a:pt x="128" y="56"/>
                  <a:pt x="128" y="56"/>
                </a:cubicBezTo>
                <a:lnTo>
                  <a:pt x="128" y="168"/>
                </a:lnTo>
                <a:close/>
                <a:moveTo>
                  <a:pt x="168" y="160"/>
                </a:moveTo>
                <a:cubicBezTo>
                  <a:pt x="168" y="164"/>
                  <a:pt x="164" y="168"/>
                  <a:pt x="160" y="168"/>
                </a:cubicBezTo>
                <a:cubicBezTo>
                  <a:pt x="136" y="168"/>
                  <a:pt x="136" y="168"/>
                  <a:pt x="136" y="168"/>
                </a:cubicBezTo>
                <a:cubicBezTo>
                  <a:pt x="136" y="56"/>
                  <a:pt x="136" y="56"/>
                  <a:pt x="136" y="56"/>
                </a:cubicBezTo>
                <a:cubicBezTo>
                  <a:pt x="160" y="56"/>
                  <a:pt x="160" y="56"/>
                  <a:pt x="160" y="56"/>
                </a:cubicBezTo>
                <a:cubicBezTo>
                  <a:pt x="164" y="56"/>
                  <a:pt x="168" y="60"/>
                  <a:pt x="168" y="64"/>
                </a:cubicBezTo>
                <a:lnTo>
                  <a:pt x="168" y="160"/>
                </a:lnTo>
                <a:close/>
                <a:moveTo>
                  <a:pt x="152" y="112"/>
                </a:moveTo>
                <a:cubicBezTo>
                  <a:pt x="150" y="112"/>
                  <a:pt x="148" y="114"/>
                  <a:pt x="148" y="116"/>
                </a:cubicBezTo>
                <a:cubicBezTo>
                  <a:pt x="148" y="118"/>
                  <a:pt x="150" y="120"/>
                  <a:pt x="152" y="120"/>
                </a:cubicBezTo>
                <a:cubicBezTo>
                  <a:pt x="154" y="120"/>
                  <a:pt x="156" y="118"/>
                  <a:pt x="156" y="116"/>
                </a:cubicBezTo>
                <a:cubicBezTo>
                  <a:pt x="156" y="114"/>
                  <a:pt x="154" y="112"/>
                  <a:pt x="152" y="112"/>
                </a:cubicBezTo>
                <a:moveTo>
                  <a:pt x="152" y="96"/>
                </a:moveTo>
                <a:cubicBezTo>
                  <a:pt x="150" y="96"/>
                  <a:pt x="148" y="98"/>
                  <a:pt x="148" y="100"/>
                </a:cubicBezTo>
                <a:cubicBezTo>
                  <a:pt x="148" y="102"/>
                  <a:pt x="150" y="104"/>
                  <a:pt x="152" y="104"/>
                </a:cubicBezTo>
                <a:cubicBezTo>
                  <a:pt x="154" y="104"/>
                  <a:pt x="156" y="102"/>
                  <a:pt x="156" y="100"/>
                </a:cubicBezTo>
                <a:cubicBezTo>
                  <a:pt x="156" y="98"/>
                  <a:pt x="154" y="96"/>
                  <a:pt x="152" y="96"/>
                </a:cubicBezTo>
              </a:path>
            </a:pathLst>
          </a:custGeom>
          <a:solidFill>
            <a:schemeClr val="bg1"/>
          </a:solidFill>
          <a:ln>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331959F0-85F9-4FAF-AECF-5E6FAA7BD4E9}"/>
              </a:ext>
            </a:extLst>
          </p:cNvPr>
          <p:cNvSpPr txBox="1"/>
          <p:nvPr/>
        </p:nvSpPr>
        <p:spPr>
          <a:xfrm>
            <a:off x="4033758" y="766002"/>
            <a:ext cx="1229439" cy="271869"/>
          </a:xfrm>
          <a:prstGeom prst="rect">
            <a:avLst/>
          </a:prstGeom>
          <a:noFill/>
        </p:spPr>
        <p:txBody>
          <a:bodyPr wrap="none" rtlCol="0" anchor="t">
            <a:spAutoFit/>
          </a:bodyPr>
          <a:lstStyle/>
          <a:p>
            <a:pPr marL="0" marR="0" lvl="0" indent="0" algn="ctr" defTabSz="914400" rtl="0" eaLnBrk="1" fontAlgn="auto" latinLnBrk="0" hangingPunct="1">
              <a:lnSpc>
                <a:spcPts val="1440"/>
              </a:lnSpc>
              <a:spcBef>
                <a:spcPts val="0"/>
              </a:spcBef>
              <a:spcAft>
                <a:spcPts val="0"/>
              </a:spcAft>
              <a:buClrTx/>
              <a:buSzTx/>
              <a:buFontTx/>
              <a:buNone/>
              <a:tabLst/>
              <a:defRPr/>
            </a:pPr>
            <a:r>
              <a:rPr kumimoji="0" lang="en-US" sz="1200" b="0" i="0" u="none" strike="noStrike" kern="1200" cap="none" spc="19" normalizeH="0" baseline="0" noProof="0" dirty="0">
                <a:ln>
                  <a:noFill/>
                </a:ln>
                <a:solidFill>
                  <a:prstClr val="black"/>
                </a:solidFill>
                <a:effectLst/>
                <a:uLnTx/>
                <a:uFillTx/>
                <a:latin typeface="Source Sans Pro" panose="020B0503030403020204" pitchFamily="34" charset="0"/>
                <a:ea typeface="Source Sans Pro" panose="020B0503030403020204" pitchFamily="34" charset="0"/>
                <a:cs typeface="+mn-cs"/>
              </a:rPr>
              <a:t>FUTURE PLANS </a:t>
            </a:r>
          </a:p>
        </p:txBody>
      </p:sp>
    </p:spTree>
    <p:extLst>
      <p:ext uri="{BB962C8B-B14F-4D97-AF65-F5344CB8AC3E}">
        <p14:creationId xmlns:p14="http://schemas.microsoft.com/office/powerpoint/2010/main" val="3897187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ECC8AC60-E7E3-4568-8D53-BF60844CFE42}"/>
              </a:ext>
            </a:extLst>
          </p:cNvPr>
          <p:cNvPicPr>
            <a:picLocks noChangeAspect="1"/>
          </p:cNvPicPr>
          <p:nvPr/>
        </p:nvPicPr>
        <p:blipFill rotWithShape="1">
          <a:blip r:embed="rId2">
            <a:extLst>
              <a:ext uri="{28A0092B-C50C-407E-A947-70E740481C1C}">
                <a14:useLocalDpi xmlns:a14="http://schemas.microsoft.com/office/drawing/2010/main" val="0"/>
              </a:ext>
            </a:extLst>
          </a:blip>
          <a:srcRect t="18668" r="-1" b="18893"/>
          <a:stretch/>
        </p:blipFill>
        <p:spPr>
          <a:xfrm>
            <a:off x="20" y="10"/>
            <a:ext cx="9143980" cy="6857990"/>
          </a:xfrm>
          <a:prstGeom prst="rect">
            <a:avLst/>
          </a:prstGeom>
          <a:noFill/>
        </p:spPr>
      </p:pic>
      <p:sp>
        <p:nvSpPr>
          <p:cNvPr id="2" name="Slide Number Placeholder 1">
            <a:extLst>
              <a:ext uri="{FF2B5EF4-FFF2-40B4-BE49-F238E27FC236}">
                <a16:creationId xmlns:a16="http://schemas.microsoft.com/office/drawing/2014/main" id="{4E390360-D531-4CC5-B7F0-9008418C20EC}"/>
              </a:ext>
            </a:extLst>
          </p:cNvPr>
          <p:cNvSpPr>
            <a:spLocks noGrp="1"/>
          </p:cNvSpPr>
          <p:nvPr>
            <p:ph type="sldNum" sz="quarter" idx="12"/>
          </p:nvPr>
        </p:nvSpPr>
        <p:spPr/>
        <p:txBody>
          <a:bodyPr/>
          <a:lstStyle/>
          <a:p>
            <a:pPr>
              <a:defRPr/>
            </a:pPr>
            <a:fld id="{6EFE87D6-28AE-4488-BDD1-2DD6D741DE29}" type="slidenum">
              <a:rPr lang="en-US" smtClean="0"/>
              <a:pPr>
                <a:defRPr/>
              </a:pPr>
              <a:t>33</a:t>
            </a:fld>
            <a:endParaRPr lang="en-US" dirty="0"/>
          </a:p>
        </p:txBody>
      </p:sp>
    </p:spTree>
    <p:extLst>
      <p:ext uri="{BB962C8B-B14F-4D97-AF65-F5344CB8AC3E}">
        <p14:creationId xmlns:p14="http://schemas.microsoft.com/office/powerpoint/2010/main" val="29999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FAD5C12-CDCB-1D45-8A29-059DCA520AAA}"/>
              </a:ext>
            </a:extLst>
          </p:cNvPr>
          <p:cNvSpPr txBox="1"/>
          <p:nvPr/>
        </p:nvSpPr>
        <p:spPr>
          <a:xfrm>
            <a:off x="2941740" y="577593"/>
            <a:ext cx="2964209" cy="461665"/>
          </a:xfrm>
          <a:prstGeom prst="rect">
            <a:avLst/>
          </a:prstGeom>
          <a:noFill/>
        </p:spPr>
        <p:txBody>
          <a:bodyPr wrap="none" rtlCol="0">
            <a:spAutoFit/>
          </a:bodyPr>
          <a:lstStyle/>
          <a:p>
            <a:pPr algn="ctr"/>
            <a:r>
              <a:rPr lang="en-US" sz="2400" b="1" dirty="0">
                <a:solidFill>
                  <a:schemeClr val="accent1">
                    <a:lumMod val="50000"/>
                  </a:schemeClr>
                </a:solidFill>
                <a:latin typeface="Poppins" pitchFamily="2" charset="77"/>
                <a:cs typeface="Poppins" pitchFamily="2" charset="77"/>
              </a:rPr>
              <a:t>THE MDDA MANDATE</a:t>
            </a:r>
          </a:p>
        </p:txBody>
      </p:sp>
      <p:sp>
        <p:nvSpPr>
          <p:cNvPr id="3073" name="Freeform 1">
            <a:extLst>
              <a:ext uri="{FF2B5EF4-FFF2-40B4-BE49-F238E27FC236}">
                <a16:creationId xmlns:a16="http://schemas.microsoft.com/office/drawing/2014/main" id="{F2A45B0A-84EF-724E-9A8B-CBE7D3A7BE7E}"/>
              </a:ext>
            </a:extLst>
          </p:cNvPr>
          <p:cNvSpPr>
            <a:spLocks noChangeArrowheads="1"/>
          </p:cNvSpPr>
          <p:nvPr/>
        </p:nvSpPr>
        <p:spPr bwMode="auto">
          <a:xfrm>
            <a:off x="184715" y="1932786"/>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1">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074" name="Freeform 2">
            <a:extLst>
              <a:ext uri="{FF2B5EF4-FFF2-40B4-BE49-F238E27FC236}">
                <a16:creationId xmlns:a16="http://schemas.microsoft.com/office/drawing/2014/main" id="{A40B98FD-98C6-5F43-B004-C1BEF30E300F}"/>
              </a:ext>
            </a:extLst>
          </p:cNvPr>
          <p:cNvSpPr>
            <a:spLocks noChangeArrowheads="1"/>
          </p:cNvSpPr>
          <p:nvPr/>
        </p:nvSpPr>
        <p:spPr bwMode="auto">
          <a:xfrm>
            <a:off x="372780" y="2033828"/>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1"/>
          </a:solidFill>
          <a:ln>
            <a:noFill/>
          </a:ln>
          <a:effectLst/>
        </p:spPr>
        <p:txBody>
          <a:bodyPr wrap="none" anchor="ctr"/>
          <a:lstStyle/>
          <a:p>
            <a:endParaRPr lang="en-US" sz="2450" dirty="0">
              <a:latin typeface="Lato Light" panose="020F0502020204030203" pitchFamily="34" charset="0"/>
            </a:endParaRPr>
          </a:p>
        </p:txBody>
      </p:sp>
      <p:sp useBgFill="1">
        <p:nvSpPr>
          <p:cNvPr id="3077" name="Freeform 5">
            <a:extLst>
              <a:ext uri="{FF2B5EF4-FFF2-40B4-BE49-F238E27FC236}">
                <a16:creationId xmlns:a16="http://schemas.microsoft.com/office/drawing/2014/main" id="{ABFA066B-50B8-3C42-9E44-16ABCFEA5AFD}"/>
              </a:ext>
            </a:extLst>
          </p:cNvPr>
          <p:cNvSpPr>
            <a:spLocks noChangeArrowheads="1"/>
          </p:cNvSpPr>
          <p:nvPr/>
        </p:nvSpPr>
        <p:spPr bwMode="auto">
          <a:xfrm>
            <a:off x="1797913" y="2187793"/>
            <a:ext cx="2654989" cy="1504680"/>
          </a:xfrm>
          <a:prstGeom prst="roundRect">
            <a:avLst>
              <a:gd name="adj" fmla="val 7691"/>
            </a:avLst>
          </a:prstGeom>
          <a:ln w="76200">
            <a:solidFill>
              <a:schemeClr val="accent1"/>
            </a:solidFill>
          </a:ln>
          <a:effectLst/>
        </p:spPr>
        <p:txBody>
          <a:bodyPr wrap="none" anchor="ctr"/>
          <a:lstStyle/>
          <a:p>
            <a:endParaRPr lang="en-US" sz="2450" dirty="0">
              <a:latin typeface="Lato Light" panose="020F0502020204030203" pitchFamily="34" charset="0"/>
            </a:endParaRPr>
          </a:p>
        </p:txBody>
      </p:sp>
      <p:sp>
        <p:nvSpPr>
          <p:cNvPr id="3" name="TextBox 2">
            <a:extLst>
              <a:ext uri="{FF2B5EF4-FFF2-40B4-BE49-F238E27FC236}">
                <a16:creationId xmlns:a16="http://schemas.microsoft.com/office/drawing/2014/main" id="{B39AD53A-A88A-A348-9224-BAFB358B4FFD}"/>
              </a:ext>
            </a:extLst>
          </p:cNvPr>
          <p:cNvSpPr txBox="1"/>
          <p:nvPr/>
        </p:nvSpPr>
        <p:spPr>
          <a:xfrm rot="18900000">
            <a:off x="775980" y="2450557"/>
            <a:ext cx="324128"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A</a:t>
            </a:r>
          </a:p>
        </p:txBody>
      </p:sp>
      <p:sp>
        <p:nvSpPr>
          <p:cNvPr id="22" name="Freeform 1">
            <a:extLst>
              <a:ext uri="{FF2B5EF4-FFF2-40B4-BE49-F238E27FC236}">
                <a16:creationId xmlns:a16="http://schemas.microsoft.com/office/drawing/2014/main" id="{A28AE0A5-D5B2-6E4E-A989-FE439D7F7571}"/>
              </a:ext>
            </a:extLst>
          </p:cNvPr>
          <p:cNvSpPr>
            <a:spLocks noChangeArrowheads="1"/>
          </p:cNvSpPr>
          <p:nvPr/>
        </p:nvSpPr>
        <p:spPr bwMode="auto">
          <a:xfrm>
            <a:off x="139548" y="4093516"/>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2">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23" name="Freeform 2">
            <a:extLst>
              <a:ext uri="{FF2B5EF4-FFF2-40B4-BE49-F238E27FC236}">
                <a16:creationId xmlns:a16="http://schemas.microsoft.com/office/drawing/2014/main" id="{EFF28DA2-377E-ED4E-9244-93A9FE4B41BB}"/>
              </a:ext>
            </a:extLst>
          </p:cNvPr>
          <p:cNvSpPr>
            <a:spLocks noChangeArrowheads="1"/>
          </p:cNvSpPr>
          <p:nvPr/>
        </p:nvSpPr>
        <p:spPr bwMode="auto">
          <a:xfrm>
            <a:off x="287397" y="4184445"/>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2"/>
          </a:solidFill>
          <a:ln>
            <a:noFill/>
          </a:ln>
          <a:effectLst/>
        </p:spPr>
        <p:txBody>
          <a:bodyPr wrap="none" anchor="ctr"/>
          <a:lstStyle/>
          <a:p>
            <a:endParaRPr lang="en-US" sz="2450" dirty="0">
              <a:latin typeface="Lato Light" panose="020F0502020204030203" pitchFamily="34" charset="0"/>
            </a:endParaRPr>
          </a:p>
        </p:txBody>
      </p:sp>
      <p:sp useBgFill="1">
        <p:nvSpPr>
          <p:cNvPr id="24" name="Freeform 5">
            <a:extLst>
              <a:ext uri="{FF2B5EF4-FFF2-40B4-BE49-F238E27FC236}">
                <a16:creationId xmlns:a16="http://schemas.microsoft.com/office/drawing/2014/main" id="{9A16580C-1068-384E-A8DF-F781C628F25E}"/>
              </a:ext>
            </a:extLst>
          </p:cNvPr>
          <p:cNvSpPr>
            <a:spLocks noChangeArrowheads="1"/>
          </p:cNvSpPr>
          <p:nvPr/>
        </p:nvSpPr>
        <p:spPr bwMode="auto">
          <a:xfrm>
            <a:off x="1744701" y="4199394"/>
            <a:ext cx="2693218" cy="1273786"/>
          </a:xfrm>
          <a:prstGeom prst="roundRect">
            <a:avLst>
              <a:gd name="adj" fmla="val 7691"/>
            </a:avLst>
          </a:prstGeom>
          <a:ln w="76200">
            <a:solidFill>
              <a:schemeClr val="accent2"/>
            </a:solidFill>
          </a:ln>
          <a:effectLst/>
        </p:spPr>
        <p:txBody>
          <a:bodyPr wrap="none" anchor="ctr"/>
          <a:lstStyle/>
          <a:p>
            <a:endParaRPr lang="en-US" sz="2450" dirty="0">
              <a:latin typeface="Lato Light" panose="020F0502020204030203" pitchFamily="34" charset="0"/>
            </a:endParaRPr>
          </a:p>
        </p:txBody>
      </p:sp>
      <p:sp>
        <p:nvSpPr>
          <p:cNvPr id="25" name="TextBox 24">
            <a:extLst>
              <a:ext uri="{FF2B5EF4-FFF2-40B4-BE49-F238E27FC236}">
                <a16:creationId xmlns:a16="http://schemas.microsoft.com/office/drawing/2014/main" id="{CAEDF47B-E0F0-434C-9541-0BE9FFF487D8}"/>
              </a:ext>
            </a:extLst>
          </p:cNvPr>
          <p:cNvSpPr txBox="1"/>
          <p:nvPr/>
        </p:nvSpPr>
        <p:spPr>
          <a:xfrm rot="18900000">
            <a:off x="664758" y="4575994"/>
            <a:ext cx="306495"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C</a:t>
            </a:r>
            <a:endParaRPr lang="en-US" sz="1200" b="1" dirty="0">
              <a:solidFill>
                <a:schemeClr val="bg1"/>
              </a:solidFill>
              <a:latin typeface="Poppins" pitchFamily="2" charset="77"/>
              <a:cs typeface="Poppins" pitchFamily="2" charset="77"/>
            </a:endParaRPr>
          </a:p>
        </p:txBody>
      </p:sp>
      <p:sp>
        <p:nvSpPr>
          <p:cNvPr id="28" name="Freeform 1">
            <a:extLst>
              <a:ext uri="{FF2B5EF4-FFF2-40B4-BE49-F238E27FC236}">
                <a16:creationId xmlns:a16="http://schemas.microsoft.com/office/drawing/2014/main" id="{D32178EC-8080-1043-94C7-A87638C40D58}"/>
              </a:ext>
            </a:extLst>
          </p:cNvPr>
          <p:cNvSpPr>
            <a:spLocks noChangeArrowheads="1"/>
          </p:cNvSpPr>
          <p:nvPr/>
        </p:nvSpPr>
        <p:spPr bwMode="auto">
          <a:xfrm>
            <a:off x="4550053" y="2188009"/>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3">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29" name="Freeform 2">
            <a:extLst>
              <a:ext uri="{FF2B5EF4-FFF2-40B4-BE49-F238E27FC236}">
                <a16:creationId xmlns:a16="http://schemas.microsoft.com/office/drawing/2014/main" id="{A3F1931B-764D-0044-A1F4-4C493717149F}"/>
              </a:ext>
            </a:extLst>
          </p:cNvPr>
          <p:cNvSpPr>
            <a:spLocks noChangeArrowheads="1"/>
          </p:cNvSpPr>
          <p:nvPr/>
        </p:nvSpPr>
        <p:spPr bwMode="auto">
          <a:xfrm>
            <a:off x="4720191" y="2299155"/>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3"/>
          </a:solidFill>
          <a:ln>
            <a:noFill/>
          </a:ln>
          <a:effectLst/>
        </p:spPr>
        <p:txBody>
          <a:bodyPr wrap="none" anchor="ctr"/>
          <a:lstStyle/>
          <a:p>
            <a:endParaRPr lang="en-US" sz="2450" dirty="0">
              <a:latin typeface="Lato Light" panose="020F0502020204030203" pitchFamily="34" charset="0"/>
            </a:endParaRPr>
          </a:p>
        </p:txBody>
      </p:sp>
      <p:sp useBgFill="1">
        <p:nvSpPr>
          <p:cNvPr id="30" name="Freeform 5">
            <a:extLst>
              <a:ext uri="{FF2B5EF4-FFF2-40B4-BE49-F238E27FC236}">
                <a16:creationId xmlns:a16="http://schemas.microsoft.com/office/drawing/2014/main" id="{CC07FC5F-8228-9447-BA61-6F6377145425}"/>
              </a:ext>
            </a:extLst>
          </p:cNvPr>
          <p:cNvSpPr>
            <a:spLocks noChangeArrowheads="1"/>
          </p:cNvSpPr>
          <p:nvPr/>
        </p:nvSpPr>
        <p:spPr bwMode="auto">
          <a:xfrm>
            <a:off x="6173238" y="2155214"/>
            <a:ext cx="2748575" cy="1273786"/>
          </a:xfrm>
          <a:prstGeom prst="roundRect">
            <a:avLst>
              <a:gd name="adj" fmla="val 7691"/>
            </a:avLst>
          </a:prstGeom>
          <a:ln w="76200">
            <a:solidFill>
              <a:schemeClr val="accent3"/>
            </a:solidFill>
          </a:ln>
          <a:effectLst/>
        </p:spPr>
        <p:txBody>
          <a:bodyPr wrap="none" anchor="ctr"/>
          <a:lstStyle/>
          <a:p>
            <a:endParaRPr lang="en-US" sz="2450" dirty="0">
              <a:latin typeface="Lato Light" panose="020F0502020204030203" pitchFamily="34" charset="0"/>
            </a:endParaRPr>
          </a:p>
        </p:txBody>
      </p:sp>
      <p:sp>
        <p:nvSpPr>
          <p:cNvPr id="31" name="TextBox 30">
            <a:extLst>
              <a:ext uri="{FF2B5EF4-FFF2-40B4-BE49-F238E27FC236}">
                <a16:creationId xmlns:a16="http://schemas.microsoft.com/office/drawing/2014/main" id="{C99D27AE-9C59-E241-8973-28E1D6326780}"/>
              </a:ext>
            </a:extLst>
          </p:cNvPr>
          <p:cNvSpPr txBox="1"/>
          <p:nvPr/>
        </p:nvSpPr>
        <p:spPr>
          <a:xfrm rot="18900000">
            <a:off x="5080216" y="2622508"/>
            <a:ext cx="314509"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B</a:t>
            </a:r>
            <a:endParaRPr lang="en-US" sz="1100" b="1" dirty="0">
              <a:solidFill>
                <a:schemeClr val="bg1"/>
              </a:solidFill>
              <a:latin typeface="Poppins" pitchFamily="2" charset="77"/>
              <a:cs typeface="Poppins" pitchFamily="2" charset="77"/>
            </a:endParaRPr>
          </a:p>
        </p:txBody>
      </p:sp>
      <p:sp>
        <p:nvSpPr>
          <p:cNvPr id="34" name="Freeform 1">
            <a:extLst>
              <a:ext uri="{FF2B5EF4-FFF2-40B4-BE49-F238E27FC236}">
                <a16:creationId xmlns:a16="http://schemas.microsoft.com/office/drawing/2014/main" id="{078296E4-D856-0943-83F8-32C10E940464}"/>
              </a:ext>
            </a:extLst>
          </p:cNvPr>
          <p:cNvSpPr>
            <a:spLocks noChangeArrowheads="1"/>
          </p:cNvSpPr>
          <p:nvPr/>
        </p:nvSpPr>
        <p:spPr bwMode="auto">
          <a:xfrm>
            <a:off x="4694685" y="4009500"/>
            <a:ext cx="1355896" cy="1436925"/>
          </a:xfrm>
          <a:custGeom>
            <a:avLst/>
            <a:gdLst>
              <a:gd name="T0" fmla="*/ 2777 w 5536"/>
              <a:gd name="T1" fmla="*/ 1584 h 5863"/>
              <a:gd name="T2" fmla="*/ 2951 w 5536"/>
              <a:gd name="T3" fmla="*/ 1450 h 5863"/>
              <a:gd name="T4" fmla="*/ 2990 w 5536"/>
              <a:gd name="T5" fmla="*/ 1421 h 5863"/>
              <a:gd name="T6" fmla="*/ 3205 w 5536"/>
              <a:gd name="T7" fmla="*/ 1272 h 5863"/>
              <a:gd name="T8" fmla="*/ 3260 w 5536"/>
              <a:gd name="T9" fmla="*/ 1237 h 5863"/>
              <a:gd name="T10" fmla="*/ 3440 w 5536"/>
              <a:gd name="T11" fmla="*/ 1127 h 5863"/>
              <a:gd name="T12" fmla="*/ 3500 w 5536"/>
              <a:gd name="T13" fmla="*/ 1092 h 5863"/>
              <a:gd name="T14" fmla="*/ 3682 w 5536"/>
              <a:gd name="T15" fmla="*/ 993 h 5863"/>
              <a:gd name="T16" fmla="*/ 3709 w 5536"/>
              <a:gd name="T17" fmla="*/ 978 h 5863"/>
              <a:gd name="T18" fmla="*/ 3924 w 5536"/>
              <a:gd name="T19" fmla="*/ 875 h 5863"/>
              <a:gd name="T20" fmla="*/ 3989 w 5536"/>
              <a:gd name="T21" fmla="*/ 847 h 5863"/>
              <a:gd name="T22" fmla="*/ 4146 w 5536"/>
              <a:gd name="T23" fmla="*/ 781 h 5863"/>
              <a:gd name="T24" fmla="*/ 4225 w 5536"/>
              <a:gd name="T25" fmla="*/ 749 h 5863"/>
              <a:gd name="T26" fmla="*/ 4380 w 5536"/>
              <a:gd name="T27" fmla="*/ 693 h 5863"/>
              <a:gd name="T28" fmla="*/ 4459 w 5536"/>
              <a:gd name="T29" fmla="*/ 666 h 5863"/>
              <a:gd name="T30" fmla="*/ 4577 w 5536"/>
              <a:gd name="T31" fmla="*/ 629 h 5863"/>
              <a:gd name="T32" fmla="*/ 4668 w 5536"/>
              <a:gd name="T33" fmla="*/ 601 h 5863"/>
              <a:gd name="T34" fmla="*/ 4793 w 5536"/>
              <a:gd name="T35" fmla="*/ 568 h 5863"/>
              <a:gd name="T36" fmla="*/ 4881 w 5536"/>
              <a:gd name="T37" fmla="*/ 545 h 5863"/>
              <a:gd name="T38" fmla="*/ 5017 w 5536"/>
              <a:gd name="T39" fmla="*/ 515 h 5863"/>
              <a:gd name="T40" fmla="*/ 5098 w 5536"/>
              <a:gd name="T41" fmla="*/ 498 h 5863"/>
              <a:gd name="T42" fmla="*/ 5265 w 5536"/>
              <a:gd name="T43" fmla="*/ 468 h 5863"/>
              <a:gd name="T44" fmla="*/ 5317 w 5536"/>
              <a:gd name="T45" fmla="*/ 459 h 5863"/>
              <a:gd name="T46" fmla="*/ 4786 w 5536"/>
              <a:gd name="T47" fmla="*/ 0 h 5863"/>
              <a:gd name="T48" fmla="*/ 4569 w 5536"/>
              <a:gd name="T49" fmla="*/ 29 h 5863"/>
              <a:gd name="T50" fmla="*/ 4566 w 5536"/>
              <a:gd name="T51" fmla="*/ 29 h 5863"/>
              <a:gd name="T52" fmla="*/ 4519 w 5536"/>
              <a:gd name="T53" fmla="*/ 37 h 5863"/>
              <a:gd name="T54" fmla="*/ 4349 w 5536"/>
              <a:gd name="T55" fmla="*/ 67 h 5863"/>
              <a:gd name="T56" fmla="*/ 4269 w 5536"/>
              <a:gd name="T57" fmla="*/ 85 h 5863"/>
              <a:gd name="T58" fmla="*/ 4133 w 5536"/>
              <a:gd name="T59" fmla="*/ 116 h 5863"/>
              <a:gd name="T60" fmla="*/ 4045 w 5536"/>
              <a:gd name="T61" fmla="*/ 138 h 5863"/>
              <a:gd name="T62" fmla="*/ 3920 w 5536"/>
              <a:gd name="T63" fmla="*/ 172 h 5863"/>
              <a:gd name="T64" fmla="*/ 3829 w 5536"/>
              <a:gd name="T65" fmla="*/ 199 h 5863"/>
              <a:gd name="T66" fmla="*/ 3710 w 5536"/>
              <a:gd name="T67" fmla="*/ 237 h 5863"/>
              <a:gd name="T68" fmla="*/ 3681 w 5536"/>
              <a:gd name="T69" fmla="*/ 246 h 5863"/>
              <a:gd name="T70" fmla="*/ 3632 w 5536"/>
              <a:gd name="T71" fmla="*/ 264 h 5863"/>
              <a:gd name="T72" fmla="*/ 3476 w 5536"/>
              <a:gd name="T73" fmla="*/ 320 h 5863"/>
              <a:gd name="T74" fmla="*/ 3398 w 5536"/>
              <a:gd name="T75" fmla="*/ 351 h 5863"/>
              <a:gd name="T76" fmla="*/ 3240 w 5536"/>
              <a:gd name="T77" fmla="*/ 418 h 5863"/>
              <a:gd name="T78" fmla="*/ 3176 w 5536"/>
              <a:gd name="T79" fmla="*/ 446 h 5863"/>
              <a:gd name="T80" fmla="*/ 2961 w 5536"/>
              <a:gd name="T81" fmla="*/ 549 h 5863"/>
              <a:gd name="T82" fmla="*/ 2933 w 5536"/>
              <a:gd name="T83" fmla="*/ 564 h 5863"/>
              <a:gd name="T84" fmla="*/ 2751 w 5536"/>
              <a:gd name="T85" fmla="*/ 663 h 5863"/>
              <a:gd name="T86" fmla="*/ 2729 w 5536"/>
              <a:gd name="T87" fmla="*/ 675 h 5863"/>
              <a:gd name="T88" fmla="*/ 2692 w 5536"/>
              <a:gd name="T89" fmla="*/ 697 h 5863"/>
              <a:gd name="T90" fmla="*/ 2511 w 5536"/>
              <a:gd name="T91" fmla="*/ 807 h 5863"/>
              <a:gd name="T92" fmla="*/ 2457 w 5536"/>
              <a:gd name="T93" fmla="*/ 842 h 5863"/>
              <a:gd name="T94" fmla="*/ 2241 w 5536"/>
              <a:gd name="T95" fmla="*/ 991 h 5863"/>
              <a:gd name="T96" fmla="*/ 2203 w 5536"/>
              <a:gd name="T97" fmla="*/ 1019 h 5863"/>
              <a:gd name="T98" fmla="*/ 2029 w 5536"/>
              <a:gd name="T99" fmla="*/ 1155 h 5863"/>
              <a:gd name="T100" fmla="*/ 1972 w 5536"/>
              <a:gd name="T101" fmla="*/ 1200 h 5863"/>
              <a:gd name="T102" fmla="*/ 1774 w 5536"/>
              <a:gd name="T103" fmla="*/ 1372 h 5863"/>
              <a:gd name="T104" fmla="*/ 0 w 5536"/>
              <a:gd name="T105" fmla="*/ 5336 h 5863"/>
              <a:gd name="T106" fmla="*/ 1 w 5536"/>
              <a:gd name="T107" fmla="*/ 5433 h 5863"/>
              <a:gd name="T108" fmla="*/ 749 w 5536"/>
              <a:gd name="T109" fmla="*/ 5862 h 5863"/>
              <a:gd name="T110" fmla="*/ 749 w 5536"/>
              <a:gd name="T111" fmla="*/ 5765 h 5863"/>
              <a:gd name="T112" fmla="*/ 2522 w 5536"/>
              <a:gd name="T113" fmla="*/ 1801 h 5863"/>
              <a:gd name="T114" fmla="*/ 2721 w 5536"/>
              <a:gd name="T115" fmla="*/ 1629 h 5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36" h="5863">
                <a:moveTo>
                  <a:pt x="2777" y="1584"/>
                </a:moveTo>
                <a:lnTo>
                  <a:pt x="2777" y="1584"/>
                </a:lnTo>
                <a:cubicBezTo>
                  <a:pt x="2834" y="1538"/>
                  <a:pt x="2892" y="1493"/>
                  <a:pt x="2951" y="1450"/>
                </a:cubicBezTo>
                <a:lnTo>
                  <a:pt x="2951" y="1450"/>
                </a:lnTo>
                <a:cubicBezTo>
                  <a:pt x="2964" y="1440"/>
                  <a:pt x="2977" y="1430"/>
                  <a:pt x="2990" y="1421"/>
                </a:cubicBezTo>
                <a:lnTo>
                  <a:pt x="2990" y="1421"/>
                </a:lnTo>
                <a:cubicBezTo>
                  <a:pt x="3060" y="1369"/>
                  <a:pt x="3132" y="1320"/>
                  <a:pt x="3205" y="1272"/>
                </a:cubicBezTo>
                <a:lnTo>
                  <a:pt x="3205" y="1272"/>
                </a:lnTo>
                <a:cubicBezTo>
                  <a:pt x="3223" y="1260"/>
                  <a:pt x="3242" y="1249"/>
                  <a:pt x="3260" y="1237"/>
                </a:cubicBezTo>
                <a:lnTo>
                  <a:pt x="3260" y="1237"/>
                </a:lnTo>
                <a:cubicBezTo>
                  <a:pt x="3319" y="1199"/>
                  <a:pt x="3379" y="1162"/>
                  <a:pt x="3440" y="1127"/>
                </a:cubicBezTo>
                <a:lnTo>
                  <a:pt x="3440" y="1127"/>
                </a:lnTo>
                <a:cubicBezTo>
                  <a:pt x="3460" y="1115"/>
                  <a:pt x="3480" y="1103"/>
                  <a:pt x="3500" y="1092"/>
                </a:cubicBezTo>
                <a:lnTo>
                  <a:pt x="3500" y="1092"/>
                </a:lnTo>
                <a:cubicBezTo>
                  <a:pt x="3560" y="1058"/>
                  <a:pt x="3621" y="1025"/>
                  <a:pt x="3682" y="993"/>
                </a:cubicBezTo>
                <a:lnTo>
                  <a:pt x="3682" y="993"/>
                </a:lnTo>
                <a:cubicBezTo>
                  <a:pt x="3691" y="988"/>
                  <a:pt x="3701" y="983"/>
                  <a:pt x="3709" y="978"/>
                </a:cubicBezTo>
                <a:lnTo>
                  <a:pt x="3709" y="978"/>
                </a:lnTo>
                <a:cubicBezTo>
                  <a:pt x="3780" y="943"/>
                  <a:pt x="3852" y="908"/>
                  <a:pt x="3924" y="875"/>
                </a:cubicBezTo>
                <a:lnTo>
                  <a:pt x="3924" y="875"/>
                </a:lnTo>
                <a:cubicBezTo>
                  <a:pt x="3945" y="865"/>
                  <a:pt x="3967" y="856"/>
                  <a:pt x="3989" y="847"/>
                </a:cubicBezTo>
                <a:lnTo>
                  <a:pt x="3989" y="847"/>
                </a:lnTo>
                <a:cubicBezTo>
                  <a:pt x="4041" y="824"/>
                  <a:pt x="4094" y="802"/>
                  <a:pt x="4146" y="781"/>
                </a:cubicBezTo>
                <a:lnTo>
                  <a:pt x="4146" y="781"/>
                </a:lnTo>
                <a:cubicBezTo>
                  <a:pt x="4173" y="770"/>
                  <a:pt x="4198" y="760"/>
                  <a:pt x="4225" y="749"/>
                </a:cubicBezTo>
                <a:lnTo>
                  <a:pt x="4225" y="749"/>
                </a:lnTo>
                <a:cubicBezTo>
                  <a:pt x="4276" y="730"/>
                  <a:pt x="4328" y="711"/>
                  <a:pt x="4380" y="693"/>
                </a:cubicBezTo>
                <a:lnTo>
                  <a:pt x="4380" y="693"/>
                </a:lnTo>
                <a:cubicBezTo>
                  <a:pt x="4406" y="684"/>
                  <a:pt x="4432" y="675"/>
                  <a:pt x="4459" y="666"/>
                </a:cubicBezTo>
                <a:lnTo>
                  <a:pt x="4459" y="666"/>
                </a:lnTo>
                <a:cubicBezTo>
                  <a:pt x="4498" y="653"/>
                  <a:pt x="4537" y="641"/>
                  <a:pt x="4577" y="629"/>
                </a:cubicBezTo>
                <a:lnTo>
                  <a:pt x="4577" y="629"/>
                </a:lnTo>
                <a:cubicBezTo>
                  <a:pt x="4607" y="620"/>
                  <a:pt x="4637" y="610"/>
                  <a:pt x="4668" y="601"/>
                </a:cubicBezTo>
                <a:lnTo>
                  <a:pt x="4668" y="601"/>
                </a:lnTo>
                <a:cubicBezTo>
                  <a:pt x="4710" y="589"/>
                  <a:pt x="4751" y="579"/>
                  <a:pt x="4793" y="568"/>
                </a:cubicBezTo>
                <a:lnTo>
                  <a:pt x="4793" y="568"/>
                </a:lnTo>
                <a:cubicBezTo>
                  <a:pt x="4822" y="560"/>
                  <a:pt x="4852" y="552"/>
                  <a:pt x="4881" y="545"/>
                </a:cubicBezTo>
                <a:lnTo>
                  <a:pt x="4881" y="545"/>
                </a:lnTo>
                <a:cubicBezTo>
                  <a:pt x="4926" y="534"/>
                  <a:pt x="4971" y="524"/>
                  <a:pt x="5017" y="515"/>
                </a:cubicBezTo>
                <a:lnTo>
                  <a:pt x="5017" y="515"/>
                </a:lnTo>
                <a:cubicBezTo>
                  <a:pt x="5044" y="509"/>
                  <a:pt x="5071" y="503"/>
                  <a:pt x="5098" y="498"/>
                </a:cubicBezTo>
                <a:lnTo>
                  <a:pt x="5098" y="498"/>
                </a:lnTo>
                <a:cubicBezTo>
                  <a:pt x="5153" y="486"/>
                  <a:pt x="5209" y="477"/>
                  <a:pt x="5265" y="468"/>
                </a:cubicBezTo>
                <a:lnTo>
                  <a:pt x="5265" y="468"/>
                </a:lnTo>
                <a:cubicBezTo>
                  <a:pt x="5282" y="465"/>
                  <a:pt x="5300" y="461"/>
                  <a:pt x="5317" y="459"/>
                </a:cubicBezTo>
                <a:lnTo>
                  <a:pt x="5317" y="459"/>
                </a:lnTo>
                <a:cubicBezTo>
                  <a:pt x="5389" y="448"/>
                  <a:pt x="5462" y="438"/>
                  <a:pt x="5535" y="429"/>
                </a:cubicBezTo>
                <a:lnTo>
                  <a:pt x="4786" y="0"/>
                </a:lnTo>
                <a:lnTo>
                  <a:pt x="4786" y="0"/>
                </a:lnTo>
                <a:cubicBezTo>
                  <a:pt x="4713" y="8"/>
                  <a:pt x="4641" y="18"/>
                  <a:pt x="4569" y="29"/>
                </a:cubicBezTo>
                <a:lnTo>
                  <a:pt x="4569" y="29"/>
                </a:lnTo>
                <a:cubicBezTo>
                  <a:pt x="4567" y="29"/>
                  <a:pt x="4566" y="29"/>
                  <a:pt x="4566" y="29"/>
                </a:cubicBezTo>
                <a:lnTo>
                  <a:pt x="4566" y="29"/>
                </a:lnTo>
                <a:cubicBezTo>
                  <a:pt x="4550" y="32"/>
                  <a:pt x="4534" y="35"/>
                  <a:pt x="4519" y="37"/>
                </a:cubicBezTo>
                <a:lnTo>
                  <a:pt x="4519" y="37"/>
                </a:lnTo>
                <a:cubicBezTo>
                  <a:pt x="4462" y="47"/>
                  <a:pt x="4405" y="57"/>
                  <a:pt x="4349" y="67"/>
                </a:cubicBezTo>
                <a:lnTo>
                  <a:pt x="4349" y="67"/>
                </a:lnTo>
                <a:cubicBezTo>
                  <a:pt x="4322" y="74"/>
                  <a:pt x="4296" y="79"/>
                  <a:pt x="4269" y="85"/>
                </a:cubicBezTo>
                <a:lnTo>
                  <a:pt x="4269" y="85"/>
                </a:lnTo>
                <a:cubicBezTo>
                  <a:pt x="4224" y="95"/>
                  <a:pt x="4178" y="105"/>
                  <a:pt x="4133" y="116"/>
                </a:cubicBezTo>
                <a:lnTo>
                  <a:pt x="4133" y="116"/>
                </a:lnTo>
                <a:cubicBezTo>
                  <a:pt x="4103" y="123"/>
                  <a:pt x="4074" y="130"/>
                  <a:pt x="4045" y="138"/>
                </a:cubicBezTo>
                <a:lnTo>
                  <a:pt x="4045" y="138"/>
                </a:lnTo>
                <a:cubicBezTo>
                  <a:pt x="4003" y="149"/>
                  <a:pt x="3961" y="160"/>
                  <a:pt x="3920" y="172"/>
                </a:cubicBezTo>
                <a:lnTo>
                  <a:pt x="3920" y="172"/>
                </a:lnTo>
                <a:cubicBezTo>
                  <a:pt x="3889" y="180"/>
                  <a:pt x="3859" y="190"/>
                  <a:pt x="3829" y="199"/>
                </a:cubicBezTo>
                <a:lnTo>
                  <a:pt x="3829" y="199"/>
                </a:lnTo>
                <a:cubicBezTo>
                  <a:pt x="3789" y="211"/>
                  <a:pt x="3749" y="223"/>
                  <a:pt x="3710" y="237"/>
                </a:cubicBezTo>
                <a:lnTo>
                  <a:pt x="3710" y="237"/>
                </a:lnTo>
                <a:cubicBezTo>
                  <a:pt x="3700" y="240"/>
                  <a:pt x="3691" y="242"/>
                  <a:pt x="3681" y="246"/>
                </a:cubicBezTo>
                <a:lnTo>
                  <a:pt x="3681" y="246"/>
                </a:lnTo>
                <a:cubicBezTo>
                  <a:pt x="3664" y="251"/>
                  <a:pt x="3648" y="258"/>
                  <a:pt x="3632" y="264"/>
                </a:cubicBezTo>
                <a:lnTo>
                  <a:pt x="3632" y="264"/>
                </a:lnTo>
                <a:cubicBezTo>
                  <a:pt x="3579" y="282"/>
                  <a:pt x="3528" y="301"/>
                  <a:pt x="3476" y="320"/>
                </a:cubicBezTo>
                <a:lnTo>
                  <a:pt x="3476" y="320"/>
                </a:lnTo>
                <a:cubicBezTo>
                  <a:pt x="3450" y="330"/>
                  <a:pt x="3424" y="341"/>
                  <a:pt x="3398" y="351"/>
                </a:cubicBezTo>
                <a:lnTo>
                  <a:pt x="3398" y="351"/>
                </a:lnTo>
                <a:cubicBezTo>
                  <a:pt x="3345" y="372"/>
                  <a:pt x="3292" y="395"/>
                  <a:pt x="3240" y="418"/>
                </a:cubicBezTo>
                <a:lnTo>
                  <a:pt x="3240" y="418"/>
                </a:lnTo>
                <a:cubicBezTo>
                  <a:pt x="3219" y="427"/>
                  <a:pt x="3197" y="436"/>
                  <a:pt x="3176" y="446"/>
                </a:cubicBezTo>
                <a:lnTo>
                  <a:pt x="3176" y="446"/>
                </a:lnTo>
                <a:cubicBezTo>
                  <a:pt x="3103" y="479"/>
                  <a:pt x="3032" y="513"/>
                  <a:pt x="2961" y="549"/>
                </a:cubicBezTo>
                <a:lnTo>
                  <a:pt x="2961" y="549"/>
                </a:lnTo>
                <a:cubicBezTo>
                  <a:pt x="2952" y="554"/>
                  <a:pt x="2943" y="559"/>
                  <a:pt x="2933" y="564"/>
                </a:cubicBezTo>
                <a:lnTo>
                  <a:pt x="2933" y="564"/>
                </a:lnTo>
                <a:cubicBezTo>
                  <a:pt x="2872" y="595"/>
                  <a:pt x="2811" y="629"/>
                  <a:pt x="2751" y="663"/>
                </a:cubicBezTo>
                <a:lnTo>
                  <a:pt x="2751" y="663"/>
                </a:lnTo>
                <a:cubicBezTo>
                  <a:pt x="2744" y="667"/>
                  <a:pt x="2736" y="671"/>
                  <a:pt x="2729" y="675"/>
                </a:cubicBezTo>
                <a:lnTo>
                  <a:pt x="2729" y="675"/>
                </a:lnTo>
                <a:cubicBezTo>
                  <a:pt x="2716" y="682"/>
                  <a:pt x="2704" y="690"/>
                  <a:pt x="2692" y="697"/>
                </a:cubicBezTo>
                <a:lnTo>
                  <a:pt x="2692" y="697"/>
                </a:lnTo>
                <a:cubicBezTo>
                  <a:pt x="2631" y="733"/>
                  <a:pt x="2570" y="769"/>
                  <a:pt x="2511" y="807"/>
                </a:cubicBezTo>
                <a:lnTo>
                  <a:pt x="2511" y="807"/>
                </a:lnTo>
                <a:cubicBezTo>
                  <a:pt x="2493" y="819"/>
                  <a:pt x="2475" y="831"/>
                  <a:pt x="2457" y="842"/>
                </a:cubicBezTo>
                <a:lnTo>
                  <a:pt x="2457" y="842"/>
                </a:lnTo>
                <a:cubicBezTo>
                  <a:pt x="2384" y="890"/>
                  <a:pt x="2312" y="940"/>
                  <a:pt x="2241" y="991"/>
                </a:cubicBezTo>
                <a:lnTo>
                  <a:pt x="2241" y="991"/>
                </a:lnTo>
                <a:cubicBezTo>
                  <a:pt x="2228" y="1000"/>
                  <a:pt x="2216" y="1010"/>
                  <a:pt x="2203" y="1019"/>
                </a:cubicBezTo>
                <a:lnTo>
                  <a:pt x="2203" y="1019"/>
                </a:lnTo>
                <a:cubicBezTo>
                  <a:pt x="2143" y="1064"/>
                  <a:pt x="2085" y="1109"/>
                  <a:pt x="2029" y="1155"/>
                </a:cubicBezTo>
                <a:lnTo>
                  <a:pt x="2029" y="1155"/>
                </a:lnTo>
                <a:cubicBezTo>
                  <a:pt x="2010" y="1169"/>
                  <a:pt x="1991" y="1185"/>
                  <a:pt x="1972" y="1200"/>
                </a:cubicBezTo>
                <a:lnTo>
                  <a:pt x="1972" y="1200"/>
                </a:lnTo>
                <a:cubicBezTo>
                  <a:pt x="1905" y="1256"/>
                  <a:pt x="1838" y="1313"/>
                  <a:pt x="1774" y="1372"/>
                </a:cubicBezTo>
                <a:lnTo>
                  <a:pt x="1774" y="1372"/>
                </a:lnTo>
                <a:cubicBezTo>
                  <a:pt x="696" y="2354"/>
                  <a:pt x="14" y="3766"/>
                  <a:pt x="0" y="5336"/>
                </a:cubicBezTo>
                <a:lnTo>
                  <a:pt x="0" y="5336"/>
                </a:lnTo>
                <a:cubicBezTo>
                  <a:pt x="0" y="5369"/>
                  <a:pt x="0" y="5400"/>
                  <a:pt x="1" y="5433"/>
                </a:cubicBezTo>
                <a:lnTo>
                  <a:pt x="749" y="5862"/>
                </a:lnTo>
                <a:lnTo>
                  <a:pt x="749" y="5862"/>
                </a:lnTo>
                <a:cubicBezTo>
                  <a:pt x="749" y="5829"/>
                  <a:pt x="749" y="5799"/>
                  <a:pt x="749" y="5765"/>
                </a:cubicBezTo>
                <a:lnTo>
                  <a:pt x="749" y="5765"/>
                </a:lnTo>
                <a:cubicBezTo>
                  <a:pt x="763" y="4195"/>
                  <a:pt x="1445" y="2783"/>
                  <a:pt x="2522" y="1801"/>
                </a:cubicBezTo>
                <a:lnTo>
                  <a:pt x="2522" y="1801"/>
                </a:lnTo>
                <a:cubicBezTo>
                  <a:pt x="2587" y="1743"/>
                  <a:pt x="2654" y="1685"/>
                  <a:pt x="2721" y="1629"/>
                </a:cubicBezTo>
                <a:lnTo>
                  <a:pt x="2721" y="1629"/>
                </a:lnTo>
                <a:cubicBezTo>
                  <a:pt x="2740" y="1614"/>
                  <a:pt x="2758" y="1599"/>
                  <a:pt x="2777" y="1584"/>
                </a:cubicBezTo>
              </a:path>
            </a:pathLst>
          </a:custGeom>
          <a:solidFill>
            <a:schemeClr val="accent4">
              <a:lumMod val="75000"/>
            </a:schemeClr>
          </a:solidFill>
          <a:ln>
            <a:noFill/>
          </a:ln>
          <a:effectLst/>
        </p:spPr>
        <p:txBody>
          <a:bodyPr wrap="none" anchor="ctr"/>
          <a:lstStyle/>
          <a:p>
            <a:endParaRPr lang="en-US" sz="2450" dirty="0">
              <a:latin typeface="Lato Light" panose="020F0502020204030203" pitchFamily="34" charset="0"/>
            </a:endParaRPr>
          </a:p>
        </p:txBody>
      </p:sp>
      <p:sp>
        <p:nvSpPr>
          <p:cNvPr id="35" name="Freeform 2">
            <a:extLst>
              <a:ext uri="{FF2B5EF4-FFF2-40B4-BE49-F238E27FC236}">
                <a16:creationId xmlns:a16="http://schemas.microsoft.com/office/drawing/2014/main" id="{9197FB4A-DD94-3348-B973-1DFB74C3FEAC}"/>
              </a:ext>
            </a:extLst>
          </p:cNvPr>
          <p:cNvSpPr>
            <a:spLocks noChangeArrowheads="1"/>
          </p:cNvSpPr>
          <p:nvPr/>
        </p:nvSpPr>
        <p:spPr bwMode="auto">
          <a:xfrm>
            <a:off x="4864141" y="4112434"/>
            <a:ext cx="1377503" cy="1331047"/>
          </a:xfrm>
          <a:custGeom>
            <a:avLst/>
            <a:gdLst>
              <a:gd name="T0" fmla="*/ 4786 w 5622"/>
              <a:gd name="T1" fmla="*/ 0 h 5434"/>
              <a:gd name="T2" fmla="*/ 5621 w 5622"/>
              <a:gd name="T3" fmla="*/ 1023 h 5434"/>
              <a:gd name="T4" fmla="*/ 4770 w 5622"/>
              <a:gd name="T5" fmla="*/ 2064 h 5434"/>
              <a:gd name="T6" fmla="*/ 4770 w 5622"/>
              <a:gd name="T7" fmla="*/ 2064 h 5434"/>
              <a:gd name="T8" fmla="*/ 4592 w 5622"/>
              <a:gd name="T9" fmla="*/ 2102 h 5434"/>
              <a:gd name="T10" fmla="*/ 4592 w 5622"/>
              <a:gd name="T11" fmla="*/ 2102 h 5434"/>
              <a:gd name="T12" fmla="*/ 2033 w 5622"/>
              <a:gd name="T13" fmla="*/ 5336 h 5434"/>
              <a:gd name="T14" fmla="*/ 2033 w 5622"/>
              <a:gd name="T15" fmla="*/ 5336 h 5434"/>
              <a:gd name="T16" fmla="*/ 2036 w 5622"/>
              <a:gd name="T17" fmla="*/ 5419 h 5434"/>
              <a:gd name="T18" fmla="*/ 0 w 5622"/>
              <a:gd name="T19" fmla="*/ 5433 h 5434"/>
              <a:gd name="T20" fmla="*/ 0 w 5622"/>
              <a:gd name="T21" fmla="*/ 5433 h 5434"/>
              <a:gd name="T22" fmla="*/ 0 w 5622"/>
              <a:gd name="T23" fmla="*/ 5336 h 5434"/>
              <a:gd name="T24" fmla="*/ 0 w 5622"/>
              <a:gd name="T25" fmla="*/ 5336 h 5434"/>
              <a:gd name="T26" fmla="*/ 1773 w 5622"/>
              <a:gd name="T27" fmla="*/ 1372 h 5434"/>
              <a:gd name="T28" fmla="*/ 1773 w 5622"/>
              <a:gd name="T29" fmla="*/ 1372 h 5434"/>
              <a:gd name="T30" fmla="*/ 4786 w 5622"/>
              <a:gd name="T31" fmla="*/ 0 h 5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22" h="5434">
                <a:moveTo>
                  <a:pt x="4786" y="0"/>
                </a:moveTo>
                <a:lnTo>
                  <a:pt x="5621" y="1023"/>
                </a:lnTo>
                <a:lnTo>
                  <a:pt x="4770" y="2064"/>
                </a:lnTo>
                <a:lnTo>
                  <a:pt x="4770" y="2064"/>
                </a:lnTo>
                <a:cubicBezTo>
                  <a:pt x="4711" y="2075"/>
                  <a:pt x="4650" y="2088"/>
                  <a:pt x="4592" y="2102"/>
                </a:cubicBezTo>
                <a:lnTo>
                  <a:pt x="4592" y="2102"/>
                </a:lnTo>
                <a:cubicBezTo>
                  <a:pt x="3136" y="2455"/>
                  <a:pt x="2046" y="3770"/>
                  <a:pt x="2033" y="5336"/>
                </a:cubicBezTo>
                <a:lnTo>
                  <a:pt x="2033" y="5336"/>
                </a:lnTo>
                <a:cubicBezTo>
                  <a:pt x="2033" y="5364"/>
                  <a:pt x="2032" y="5393"/>
                  <a:pt x="2036" y="5419"/>
                </a:cubicBezTo>
                <a:lnTo>
                  <a:pt x="0" y="5433"/>
                </a:lnTo>
                <a:lnTo>
                  <a:pt x="0" y="5433"/>
                </a:lnTo>
                <a:cubicBezTo>
                  <a:pt x="0" y="5400"/>
                  <a:pt x="0" y="5370"/>
                  <a:pt x="0" y="5336"/>
                </a:cubicBezTo>
                <a:lnTo>
                  <a:pt x="0" y="5336"/>
                </a:lnTo>
                <a:cubicBezTo>
                  <a:pt x="14" y="3766"/>
                  <a:pt x="696" y="2354"/>
                  <a:pt x="1773" y="1372"/>
                </a:cubicBezTo>
                <a:lnTo>
                  <a:pt x="1773" y="1372"/>
                </a:lnTo>
                <a:cubicBezTo>
                  <a:pt x="2589" y="628"/>
                  <a:pt x="3634" y="130"/>
                  <a:pt x="4786" y="0"/>
                </a:cubicBezTo>
              </a:path>
            </a:pathLst>
          </a:custGeom>
          <a:solidFill>
            <a:schemeClr val="accent4"/>
          </a:solidFill>
          <a:ln>
            <a:noFill/>
          </a:ln>
          <a:effectLst/>
        </p:spPr>
        <p:txBody>
          <a:bodyPr wrap="none" anchor="ctr"/>
          <a:lstStyle/>
          <a:p>
            <a:endParaRPr lang="en-US" sz="2450" dirty="0">
              <a:latin typeface="Lato Light" panose="020F0502020204030203" pitchFamily="34" charset="0"/>
            </a:endParaRPr>
          </a:p>
        </p:txBody>
      </p:sp>
      <p:sp useBgFill="1">
        <p:nvSpPr>
          <p:cNvPr id="36" name="Freeform 5">
            <a:extLst>
              <a:ext uri="{FF2B5EF4-FFF2-40B4-BE49-F238E27FC236}">
                <a16:creationId xmlns:a16="http://schemas.microsoft.com/office/drawing/2014/main" id="{19839C5E-9E31-3C4A-8F72-D0914BF62ED2}"/>
              </a:ext>
            </a:extLst>
          </p:cNvPr>
          <p:cNvSpPr>
            <a:spLocks noChangeArrowheads="1"/>
          </p:cNvSpPr>
          <p:nvPr/>
        </p:nvSpPr>
        <p:spPr bwMode="auto">
          <a:xfrm>
            <a:off x="6270759" y="4123766"/>
            <a:ext cx="2733693" cy="1273786"/>
          </a:xfrm>
          <a:prstGeom prst="roundRect">
            <a:avLst>
              <a:gd name="adj" fmla="val 7691"/>
            </a:avLst>
          </a:prstGeom>
          <a:ln w="76200">
            <a:solidFill>
              <a:schemeClr val="accent4"/>
            </a:solidFill>
          </a:ln>
          <a:effectLst/>
        </p:spPr>
        <p:txBody>
          <a:bodyPr wrap="none" anchor="ctr"/>
          <a:lstStyle/>
          <a:p>
            <a:endParaRPr lang="en-US" sz="2450" dirty="0">
              <a:latin typeface="Lato Light" panose="020F0502020204030203" pitchFamily="34" charset="0"/>
            </a:endParaRPr>
          </a:p>
        </p:txBody>
      </p:sp>
      <p:sp>
        <p:nvSpPr>
          <p:cNvPr id="37" name="TextBox 36">
            <a:extLst>
              <a:ext uri="{FF2B5EF4-FFF2-40B4-BE49-F238E27FC236}">
                <a16:creationId xmlns:a16="http://schemas.microsoft.com/office/drawing/2014/main" id="{4FD6442B-EB59-4A4B-8ED4-D785566228FE}"/>
              </a:ext>
            </a:extLst>
          </p:cNvPr>
          <p:cNvSpPr txBox="1"/>
          <p:nvPr/>
        </p:nvSpPr>
        <p:spPr>
          <a:xfrm rot="18900000">
            <a:off x="5251621" y="4502582"/>
            <a:ext cx="330540" cy="369332"/>
          </a:xfrm>
          <a:prstGeom prst="rect">
            <a:avLst/>
          </a:prstGeom>
          <a:noFill/>
        </p:spPr>
        <p:txBody>
          <a:bodyPr wrap="none" rtlCol="0" anchor="ctr">
            <a:spAutoFit/>
          </a:bodyPr>
          <a:lstStyle/>
          <a:p>
            <a:pPr algn="ctr"/>
            <a:r>
              <a:rPr lang="en-US" b="1" dirty="0">
                <a:solidFill>
                  <a:schemeClr val="bg1"/>
                </a:solidFill>
                <a:latin typeface="Poppins" pitchFamily="2" charset="77"/>
                <a:cs typeface="Poppins" pitchFamily="2" charset="77"/>
              </a:rPr>
              <a:t>D</a:t>
            </a:r>
            <a:endParaRPr lang="en-US" sz="1200" b="1" dirty="0">
              <a:solidFill>
                <a:schemeClr val="bg1"/>
              </a:solidFill>
              <a:latin typeface="Poppins" pitchFamily="2" charset="77"/>
              <a:cs typeface="Poppins" pitchFamily="2" charset="77"/>
            </a:endParaRPr>
          </a:p>
        </p:txBody>
      </p:sp>
      <p:sp>
        <p:nvSpPr>
          <p:cNvPr id="2" name="Subtitle 2">
            <a:extLst>
              <a:ext uri="{FF2B5EF4-FFF2-40B4-BE49-F238E27FC236}">
                <a16:creationId xmlns:a16="http://schemas.microsoft.com/office/drawing/2014/main" id="{D8AD2221-068D-4ED2-9149-F08376F05923}"/>
              </a:ext>
            </a:extLst>
          </p:cNvPr>
          <p:cNvSpPr txBox="1">
            <a:spLocks/>
          </p:cNvSpPr>
          <p:nvPr/>
        </p:nvSpPr>
        <p:spPr>
          <a:xfrm>
            <a:off x="1786680" y="2361426"/>
            <a:ext cx="2657928" cy="1380579"/>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a:solidFill>
                  <a:schemeClr val="tx1"/>
                </a:solidFill>
                <a:latin typeface="Lato" panose="020F0502020204030203"/>
                <a:cs typeface="Arial" panose="020B0604020202020204" pitchFamily="34" charset="0"/>
              </a:rPr>
              <a:t>Encourage ownership of, and access to media by Historically Diminished Groups as well as by historically diminished indigenous language and cultural groups</a:t>
            </a:r>
          </a:p>
          <a:p>
            <a:pPr lvl="0"/>
            <a:endParaRPr lang="en-US" sz="1200" dirty="0">
              <a:solidFill>
                <a:schemeClr val="tx1"/>
              </a:solidFill>
              <a:latin typeface="Lato" panose="020F0502020204030203"/>
              <a:cs typeface="Arial" panose="020B0604020202020204" pitchFamily="34" charset="0"/>
            </a:endParaRPr>
          </a:p>
        </p:txBody>
      </p:sp>
      <p:sp>
        <p:nvSpPr>
          <p:cNvPr id="4" name="Subtitle 2">
            <a:extLst>
              <a:ext uri="{FF2B5EF4-FFF2-40B4-BE49-F238E27FC236}">
                <a16:creationId xmlns:a16="http://schemas.microsoft.com/office/drawing/2014/main" id="{C5E3F58C-4051-483D-813F-D6A91ECD3115}"/>
              </a:ext>
            </a:extLst>
          </p:cNvPr>
          <p:cNvSpPr txBox="1">
            <a:spLocks/>
          </p:cNvSpPr>
          <p:nvPr/>
        </p:nvSpPr>
        <p:spPr>
          <a:xfrm>
            <a:off x="1796894" y="4423256"/>
            <a:ext cx="2491943" cy="668974"/>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200" dirty="0">
                <a:solidFill>
                  <a:schemeClr val="tx1"/>
                </a:solidFill>
                <a:latin typeface="Lato" panose="020F0502020204030203"/>
                <a:ea typeface="Lato" panose="020F0502020204030203" pitchFamily="34" charset="0"/>
                <a:cs typeface="Poppins" pitchFamily="2" charset="77"/>
              </a:rPr>
              <a:t>Encourage channeling of resources to the community and small commercial media sectors.</a:t>
            </a:r>
          </a:p>
        </p:txBody>
      </p:sp>
      <p:sp>
        <p:nvSpPr>
          <p:cNvPr id="5" name="Subtitle 2">
            <a:extLst>
              <a:ext uri="{FF2B5EF4-FFF2-40B4-BE49-F238E27FC236}">
                <a16:creationId xmlns:a16="http://schemas.microsoft.com/office/drawing/2014/main" id="{FF7EE937-718F-42DA-B040-18754CE0B759}"/>
              </a:ext>
            </a:extLst>
          </p:cNvPr>
          <p:cNvSpPr txBox="1">
            <a:spLocks/>
          </p:cNvSpPr>
          <p:nvPr/>
        </p:nvSpPr>
        <p:spPr>
          <a:xfrm>
            <a:off x="6173238" y="2225992"/>
            <a:ext cx="2733694" cy="1360958"/>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r>
              <a:rPr lang="en-US" sz="1200" dirty="0">
                <a:solidFill>
                  <a:schemeClr val="tx1"/>
                </a:solidFill>
                <a:latin typeface="Lato" panose="020F0502020204030203"/>
                <a:cs typeface="Arial" panose="020B0604020202020204" pitchFamily="34" charset="0"/>
              </a:rPr>
              <a:t>Encourage the development of human resources and training, and capacity building, within the media industry, especially amongst historically disadvantaged groups</a:t>
            </a:r>
          </a:p>
          <a:p>
            <a:pPr lvl="0"/>
            <a:endParaRPr lang="en-US" sz="1100" dirty="0">
              <a:latin typeface="Arial" panose="020B0604020202020204" pitchFamily="34" charset="0"/>
              <a:cs typeface="Arial" panose="020B0604020202020204" pitchFamily="34" charset="0"/>
            </a:endParaRPr>
          </a:p>
        </p:txBody>
      </p:sp>
      <p:sp>
        <p:nvSpPr>
          <p:cNvPr id="6" name="Subtitle 2">
            <a:extLst>
              <a:ext uri="{FF2B5EF4-FFF2-40B4-BE49-F238E27FC236}">
                <a16:creationId xmlns:a16="http://schemas.microsoft.com/office/drawing/2014/main" id="{7C2FBFC5-47B2-474D-85CA-BDA899E0C569}"/>
              </a:ext>
            </a:extLst>
          </p:cNvPr>
          <p:cNvSpPr txBox="1">
            <a:spLocks/>
          </p:cNvSpPr>
          <p:nvPr/>
        </p:nvSpPr>
        <p:spPr>
          <a:xfrm>
            <a:off x="6396197" y="4207583"/>
            <a:ext cx="2397484" cy="1104991"/>
          </a:xfrm>
          <a:prstGeom prst="rect">
            <a:avLst/>
          </a:prstGeom>
        </p:spPr>
        <p:txBody>
          <a:bodyPr vert="horz" wrap="square" lIns="34299" tIns="17149" rIns="34299" bIns="17149"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688"/>
              </a:lnSpc>
              <a:spcBef>
                <a:spcPts val="0"/>
              </a:spcBef>
            </a:pPr>
            <a:r>
              <a:rPr lang="en-US" sz="1200" dirty="0">
                <a:solidFill>
                  <a:schemeClr val="tx1"/>
                </a:solidFill>
                <a:latin typeface="Lato" panose="020F0502020204030203"/>
                <a:ea typeface="Lato" panose="020F0502020204030203" pitchFamily="34" charset="0"/>
                <a:cs typeface="Poppins" pitchFamily="2" charset="77"/>
              </a:rPr>
              <a:t>Raise public awareness with regard to media development and diversity issues and support initiatives which promote literacy and a culture of reading.</a:t>
            </a:r>
          </a:p>
        </p:txBody>
      </p:sp>
      <p:sp>
        <p:nvSpPr>
          <p:cNvPr id="7" name="TextBox 6">
            <a:extLst>
              <a:ext uri="{FF2B5EF4-FFF2-40B4-BE49-F238E27FC236}">
                <a16:creationId xmlns:a16="http://schemas.microsoft.com/office/drawing/2014/main" id="{01CEF876-B610-4036-8CD5-4A8CB0A6CD30}"/>
              </a:ext>
            </a:extLst>
          </p:cNvPr>
          <p:cNvSpPr txBox="1"/>
          <p:nvPr/>
        </p:nvSpPr>
        <p:spPr>
          <a:xfrm>
            <a:off x="2836337" y="1019473"/>
            <a:ext cx="3277436" cy="307777"/>
          </a:xfrm>
          <a:prstGeom prst="rect">
            <a:avLst/>
          </a:prstGeom>
          <a:noFill/>
        </p:spPr>
        <p:txBody>
          <a:bodyPr wrap="none" rtlCol="0">
            <a:spAutoFit/>
          </a:bodyPr>
          <a:lstStyle/>
          <a:p>
            <a:pPr algn="ctr"/>
            <a:r>
              <a:rPr lang="en-US" sz="1400" b="1" spc="113" dirty="0">
                <a:solidFill>
                  <a:schemeClr val="accent2"/>
                </a:solidFill>
                <a:latin typeface="Poppins Light" pitchFamily="2" charset="77"/>
                <a:cs typeface="Poppins Light" pitchFamily="2" charset="77"/>
              </a:rPr>
              <a:t>SECTION 3 OF THE MDDA ACT, 2002</a:t>
            </a:r>
          </a:p>
        </p:txBody>
      </p:sp>
    </p:spTree>
    <p:extLst>
      <p:ext uri="{BB962C8B-B14F-4D97-AF65-F5344CB8AC3E}">
        <p14:creationId xmlns:p14="http://schemas.microsoft.com/office/powerpoint/2010/main" val="30331707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B5E5E18-C6C3-BD44-BEA9-F4E7CC5276BF}"/>
              </a:ext>
            </a:extLst>
          </p:cNvPr>
          <p:cNvSpPr/>
          <p:nvPr/>
        </p:nvSpPr>
        <p:spPr>
          <a:xfrm>
            <a:off x="4462917" y="1879741"/>
            <a:ext cx="3869722" cy="3869722"/>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 name="Pie 2">
            <a:extLst>
              <a:ext uri="{FF2B5EF4-FFF2-40B4-BE49-F238E27FC236}">
                <a16:creationId xmlns:a16="http://schemas.microsoft.com/office/drawing/2014/main" id="{B81E7929-40EA-8541-AB0B-C66F5A1B6704}"/>
              </a:ext>
            </a:extLst>
          </p:cNvPr>
          <p:cNvSpPr/>
          <p:nvPr/>
        </p:nvSpPr>
        <p:spPr>
          <a:xfrm>
            <a:off x="4462917" y="1845873"/>
            <a:ext cx="3869722" cy="3869722"/>
          </a:xfrm>
          <a:prstGeom prst="pie">
            <a:avLst>
              <a:gd name="adj1" fmla="val 16203509"/>
              <a:gd name="adj2" fmla="val 547871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4" name="Oval 3">
            <a:extLst>
              <a:ext uri="{FF2B5EF4-FFF2-40B4-BE49-F238E27FC236}">
                <a16:creationId xmlns:a16="http://schemas.microsoft.com/office/drawing/2014/main" id="{4E9AE10A-7A78-D046-8500-51BC1D382677}"/>
              </a:ext>
            </a:extLst>
          </p:cNvPr>
          <p:cNvSpPr/>
          <p:nvPr/>
        </p:nvSpPr>
        <p:spPr>
          <a:xfrm>
            <a:off x="4792472" y="2175429"/>
            <a:ext cx="3210612" cy="3210611"/>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5" name="Pie 4">
            <a:extLst>
              <a:ext uri="{FF2B5EF4-FFF2-40B4-BE49-F238E27FC236}">
                <a16:creationId xmlns:a16="http://schemas.microsoft.com/office/drawing/2014/main" id="{0379FE9C-89A9-D448-BDF1-F7610C3EE317}"/>
              </a:ext>
            </a:extLst>
          </p:cNvPr>
          <p:cNvSpPr/>
          <p:nvPr/>
        </p:nvSpPr>
        <p:spPr>
          <a:xfrm>
            <a:off x="4792472" y="2175429"/>
            <a:ext cx="3210612" cy="3210611"/>
          </a:xfrm>
          <a:prstGeom prst="pie">
            <a:avLst>
              <a:gd name="adj1" fmla="val 16200764"/>
              <a:gd name="adj2" fmla="val 147675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6" name="Oval 5">
            <a:extLst>
              <a:ext uri="{FF2B5EF4-FFF2-40B4-BE49-F238E27FC236}">
                <a16:creationId xmlns:a16="http://schemas.microsoft.com/office/drawing/2014/main" id="{B1D5FE3D-8E0B-DB44-BB44-0E8D63D020FC}"/>
              </a:ext>
            </a:extLst>
          </p:cNvPr>
          <p:cNvSpPr/>
          <p:nvPr/>
        </p:nvSpPr>
        <p:spPr>
          <a:xfrm>
            <a:off x="5121878" y="2504834"/>
            <a:ext cx="2551801" cy="25518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7" name="Pie 6">
            <a:extLst>
              <a:ext uri="{FF2B5EF4-FFF2-40B4-BE49-F238E27FC236}">
                <a16:creationId xmlns:a16="http://schemas.microsoft.com/office/drawing/2014/main" id="{799B1E70-1902-7B48-9090-E20DE5994842}"/>
              </a:ext>
            </a:extLst>
          </p:cNvPr>
          <p:cNvSpPr/>
          <p:nvPr/>
        </p:nvSpPr>
        <p:spPr>
          <a:xfrm>
            <a:off x="5121878" y="2504834"/>
            <a:ext cx="2551801" cy="2551800"/>
          </a:xfrm>
          <a:prstGeom prst="pie">
            <a:avLst>
              <a:gd name="adj1" fmla="val 16205589"/>
              <a:gd name="adj2" fmla="val 1308947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8" name="Oval 7">
            <a:extLst>
              <a:ext uri="{FF2B5EF4-FFF2-40B4-BE49-F238E27FC236}">
                <a16:creationId xmlns:a16="http://schemas.microsoft.com/office/drawing/2014/main" id="{32DCD613-4021-3646-BB27-23BF1471A6DA}"/>
              </a:ext>
            </a:extLst>
          </p:cNvPr>
          <p:cNvSpPr/>
          <p:nvPr/>
        </p:nvSpPr>
        <p:spPr>
          <a:xfrm>
            <a:off x="5468923" y="2851879"/>
            <a:ext cx="1857710" cy="185771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9" name="Pie 8">
            <a:extLst>
              <a:ext uri="{FF2B5EF4-FFF2-40B4-BE49-F238E27FC236}">
                <a16:creationId xmlns:a16="http://schemas.microsoft.com/office/drawing/2014/main" id="{13288532-A1D2-B848-A579-E699B0E9F168}"/>
              </a:ext>
            </a:extLst>
          </p:cNvPr>
          <p:cNvSpPr/>
          <p:nvPr/>
        </p:nvSpPr>
        <p:spPr>
          <a:xfrm>
            <a:off x="5468923" y="2851879"/>
            <a:ext cx="1857710" cy="1857710"/>
          </a:xfrm>
          <a:prstGeom prst="pie">
            <a:avLst>
              <a:gd name="adj1" fmla="val 16201900"/>
              <a:gd name="adj2" fmla="val 9987796"/>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2" name="Oval 11">
            <a:extLst>
              <a:ext uri="{FF2B5EF4-FFF2-40B4-BE49-F238E27FC236}">
                <a16:creationId xmlns:a16="http://schemas.microsoft.com/office/drawing/2014/main" id="{71E7969A-FA72-854E-9471-2953DC763159}"/>
              </a:ext>
            </a:extLst>
          </p:cNvPr>
          <p:cNvSpPr/>
          <p:nvPr/>
        </p:nvSpPr>
        <p:spPr>
          <a:xfrm>
            <a:off x="5647585" y="3131435"/>
            <a:ext cx="1517762" cy="117781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spc="113" dirty="0">
                <a:solidFill>
                  <a:schemeClr val="tx2"/>
                </a:solidFill>
                <a:latin typeface="Poppins Light" pitchFamily="2" charset="77"/>
                <a:cs typeface="Poppins Light" pitchFamily="2" charset="77"/>
              </a:rPr>
              <a:t>The Eco System</a:t>
            </a:r>
          </a:p>
        </p:txBody>
      </p:sp>
      <p:sp>
        <p:nvSpPr>
          <p:cNvPr id="13" name="TextBox 12">
            <a:extLst>
              <a:ext uri="{FF2B5EF4-FFF2-40B4-BE49-F238E27FC236}">
                <a16:creationId xmlns:a16="http://schemas.microsoft.com/office/drawing/2014/main" id="{0FD68B7D-A31B-C044-8050-B531786C8133}"/>
              </a:ext>
            </a:extLst>
          </p:cNvPr>
          <p:cNvSpPr txBox="1"/>
          <p:nvPr/>
        </p:nvSpPr>
        <p:spPr>
          <a:xfrm>
            <a:off x="2519673" y="590948"/>
            <a:ext cx="4104650"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OTHER RELATED LEGISLATION</a:t>
            </a:r>
          </a:p>
        </p:txBody>
      </p:sp>
      <p:sp>
        <p:nvSpPr>
          <p:cNvPr id="24" name="Oval 23">
            <a:extLst>
              <a:ext uri="{FF2B5EF4-FFF2-40B4-BE49-F238E27FC236}">
                <a16:creationId xmlns:a16="http://schemas.microsoft.com/office/drawing/2014/main" id="{BBC663F2-9F08-204E-83AB-1BCC2325ABBD}"/>
              </a:ext>
            </a:extLst>
          </p:cNvPr>
          <p:cNvSpPr/>
          <p:nvPr/>
        </p:nvSpPr>
        <p:spPr>
          <a:xfrm>
            <a:off x="803570" y="4641000"/>
            <a:ext cx="536296" cy="5362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5" name="TextBox 24">
            <a:extLst>
              <a:ext uri="{FF2B5EF4-FFF2-40B4-BE49-F238E27FC236}">
                <a16:creationId xmlns:a16="http://schemas.microsoft.com/office/drawing/2014/main" id="{5445F769-49B5-194A-8F0E-79B0FB2ED580}"/>
              </a:ext>
            </a:extLst>
          </p:cNvPr>
          <p:cNvSpPr txBox="1"/>
          <p:nvPr/>
        </p:nvSpPr>
        <p:spPr>
          <a:xfrm>
            <a:off x="1433899" y="3758751"/>
            <a:ext cx="2657138"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Electronics Communications Act, 2005 </a:t>
            </a:r>
          </a:p>
        </p:txBody>
      </p:sp>
      <p:sp>
        <p:nvSpPr>
          <p:cNvPr id="26" name="Subtitle 2">
            <a:extLst>
              <a:ext uri="{FF2B5EF4-FFF2-40B4-BE49-F238E27FC236}">
                <a16:creationId xmlns:a16="http://schemas.microsoft.com/office/drawing/2014/main" id="{24205996-0358-C545-B2B2-2F3CCF98569B}"/>
              </a:ext>
            </a:extLst>
          </p:cNvPr>
          <p:cNvSpPr txBox="1">
            <a:spLocks/>
          </p:cNvSpPr>
          <p:nvPr/>
        </p:nvSpPr>
        <p:spPr>
          <a:xfrm>
            <a:off x="1484251" y="4005742"/>
            <a:ext cx="3484920" cy="55586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Chapter 9(50): Community broadcasting services licenses (non-profit)</a:t>
            </a:r>
          </a:p>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Universal Service and Access Fund (USAF) Levy</a:t>
            </a:r>
          </a:p>
        </p:txBody>
      </p:sp>
      <p:sp>
        <p:nvSpPr>
          <p:cNvPr id="27" name="Freeform 972">
            <a:extLst>
              <a:ext uri="{FF2B5EF4-FFF2-40B4-BE49-F238E27FC236}">
                <a16:creationId xmlns:a16="http://schemas.microsoft.com/office/drawing/2014/main" id="{8A15B199-6F41-DC41-BDAA-06066AD83D93}"/>
              </a:ext>
            </a:extLst>
          </p:cNvPr>
          <p:cNvSpPr>
            <a:spLocks noChangeAspect="1" noChangeArrowheads="1"/>
          </p:cNvSpPr>
          <p:nvPr/>
        </p:nvSpPr>
        <p:spPr bwMode="auto">
          <a:xfrm>
            <a:off x="944720" y="4802463"/>
            <a:ext cx="230368" cy="262588"/>
          </a:xfrm>
          <a:custGeom>
            <a:avLst/>
            <a:gdLst>
              <a:gd name="T0" fmla="*/ 3384158 w 250466"/>
              <a:gd name="T1" fmla="*/ 2477904 h 285390"/>
              <a:gd name="T2" fmla="*/ 3203247 w 250466"/>
              <a:gd name="T3" fmla="*/ 2477904 h 285390"/>
              <a:gd name="T4" fmla="*/ 1692081 w 250466"/>
              <a:gd name="T5" fmla="*/ 2387430 h 285390"/>
              <a:gd name="T6" fmla="*/ 1692081 w 250466"/>
              <a:gd name="T7" fmla="*/ 2568381 h 285390"/>
              <a:gd name="T8" fmla="*/ 1692081 w 250466"/>
              <a:gd name="T9" fmla="*/ 2387430 h 285390"/>
              <a:gd name="T10" fmla="*/ 3418263 w 250466"/>
              <a:gd name="T11" fmla="*/ 1543718 h 285390"/>
              <a:gd name="T12" fmla="*/ 3418263 w 250466"/>
              <a:gd name="T13" fmla="*/ 3451028 h 285390"/>
              <a:gd name="T14" fmla="*/ 3295054 w 250466"/>
              <a:gd name="T15" fmla="*/ 3451028 h 285390"/>
              <a:gd name="T16" fmla="*/ 3650164 w 250466"/>
              <a:gd name="T17" fmla="*/ 2497365 h 285390"/>
              <a:gd name="T18" fmla="*/ 3295054 w 250466"/>
              <a:gd name="T19" fmla="*/ 1543718 h 285390"/>
              <a:gd name="T20" fmla="*/ 1652656 w 250466"/>
              <a:gd name="T21" fmla="*/ 1543718 h 285390"/>
              <a:gd name="T22" fmla="*/ 1652656 w 250466"/>
              <a:gd name="T23" fmla="*/ 3329128 h 285390"/>
              <a:gd name="T24" fmla="*/ 1595098 w 250466"/>
              <a:gd name="T25" fmla="*/ 3479716 h 285390"/>
              <a:gd name="T26" fmla="*/ 1537510 w 250466"/>
              <a:gd name="T27" fmla="*/ 1543718 h 285390"/>
              <a:gd name="T28" fmla="*/ 2543989 w 250466"/>
              <a:gd name="T29" fmla="*/ 1562295 h 285390"/>
              <a:gd name="T30" fmla="*/ 2909066 w 250466"/>
              <a:gd name="T31" fmla="*/ 1955778 h 285390"/>
              <a:gd name="T32" fmla="*/ 2751598 w 250466"/>
              <a:gd name="T33" fmla="*/ 2020175 h 285390"/>
              <a:gd name="T34" fmla="*/ 2150281 w 250466"/>
              <a:gd name="T35" fmla="*/ 2120349 h 285390"/>
              <a:gd name="T36" fmla="*/ 2944860 w 250466"/>
              <a:gd name="T37" fmla="*/ 2835824 h 285390"/>
              <a:gd name="T38" fmla="*/ 2543989 w 250466"/>
              <a:gd name="T39" fmla="*/ 3393882 h 285390"/>
              <a:gd name="T40" fmla="*/ 2379365 w 250466"/>
              <a:gd name="T41" fmla="*/ 3393882 h 285390"/>
              <a:gd name="T42" fmla="*/ 2014276 w 250466"/>
              <a:gd name="T43" fmla="*/ 3000372 h 285390"/>
              <a:gd name="T44" fmla="*/ 2171761 w 250466"/>
              <a:gd name="T45" fmla="*/ 2928834 h 285390"/>
              <a:gd name="T46" fmla="*/ 2773030 w 250466"/>
              <a:gd name="T47" fmla="*/ 2835824 h 285390"/>
              <a:gd name="T48" fmla="*/ 1978485 w 250466"/>
              <a:gd name="T49" fmla="*/ 2120349 h 285390"/>
              <a:gd name="T50" fmla="*/ 2379365 w 250466"/>
              <a:gd name="T51" fmla="*/ 1562295 h 285390"/>
              <a:gd name="T52" fmla="*/ 2458110 w 250466"/>
              <a:gd name="T53" fmla="*/ 855669 h 285390"/>
              <a:gd name="T54" fmla="*/ 2458110 w 250466"/>
              <a:gd name="T55" fmla="*/ 4124806 h 285390"/>
              <a:gd name="T56" fmla="*/ 2458110 w 250466"/>
              <a:gd name="T57" fmla="*/ 855669 h 285390"/>
              <a:gd name="T58" fmla="*/ 4263866 w 250466"/>
              <a:gd name="T59" fmla="*/ 2493787 h 285390"/>
              <a:gd name="T60" fmla="*/ 659511 w 250466"/>
              <a:gd name="T61" fmla="*/ 2493787 h 285390"/>
              <a:gd name="T62" fmla="*/ 2473826 w 250466"/>
              <a:gd name="T63" fmla="*/ 171139 h 285390"/>
              <a:gd name="T64" fmla="*/ 2473826 w 250466"/>
              <a:gd name="T65" fmla="*/ 4798771 h 285390"/>
              <a:gd name="T66" fmla="*/ 3788988 w 250466"/>
              <a:gd name="T67" fmla="*/ 4399470 h 285390"/>
              <a:gd name="T68" fmla="*/ 4784221 w 250466"/>
              <a:gd name="T69" fmla="*/ 5354968 h 285390"/>
              <a:gd name="T70" fmla="*/ 2473826 w 250466"/>
              <a:gd name="T71" fmla="*/ 171139 h 285390"/>
              <a:gd name="T72" fmla="*/ 4954827 w 250466"/>
              <a:gd name="T73" fmla="*/ 2481396 h 285390"/>
              <a:gd name="T74" fmla="*/ 4897914 w 250466"/>
              <a:gd name="T75" fmla="*/ 5647299 h 285390"/>
              <a:gd name="T76" fmla="*/ 4805533 w 250466"/>
              <a:gd name="T77" fmla="*/ 5625930 h 285390"/>
              <a:gd name="T78" fmla="*/ 2473826 w 250466"/>
              <a:gd name="T79" fmla="*/ 4969910 h 285390"/>
              <a:gd name="T80" fmla="*/ 2473826 w 250466"/>
              <a:gd name="T81" fmla="*/ 0 h 2853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50466" h="285390">
                <a:moveTo>
                  <a:pt x="166116" y="120650"/>
                </a:moveTo>
                <a:cubicBezTo>
                  <a:pt x="168783" y="120650"/>
                  <a:pt x="171069" y="122555"/>
                  <a:pt x="171069" y="125222"/>
                </a:cubicBezTo>
                <a:cubicBezTo>
                  <a:pt x="171069" y="127889"/>
                  <a:pt x="168783" y="129794"/>
                  <a:pt x="166116" y="129794"/>
                </a:cubicBezTo>
                <a:cubicBezTo>
                  <a:pt x="163830" y="129794"/>
                  <a:pt x="161925" y="127889"/>
                  <a:pt x="161925" y="125222"/>
                </a:cubicBezTo>
                <a:cubicBezTo>
                  <a:pt x="161925" y="122555"/>
                  <a:pt x="163830" y="120650"/>
                  <a:pt x="166116" y="120650"/>
                </a:cubicBezTo>
                <a:close/>
                <a:moveTo>
                  <a:pt x="85535" y="120650"/>
                </a:moveTo>
                <a:cubicBezTo>
                  <a:pt x="87821" y="120650"/>
                  <a:pt x="90107" y="122555"/>
                  <a:pt x="90107" y="125222"/>
                </a:cubicBezTo>
                <a:cubicBezTo>
                  <a:pt x="90107" y="127889"/>
                  <a:pt x="87821" y="129794"/>
                  <a:pt x="85535" y="129794"/>
                </a:cubicBezTo>
                <a:cubicBezTo>
                  <a:pt x="82868" y="129794"/>
                  <a:pt x="80963" y="127889"/>
                  <a:pt x="80963" y="125222"/>
                </a:cubicBezTo>
                <a:cubicBezTo>
                  <a:pt x="80963" y="122555"/>
                  <a:pt x="82868" y="120650"/>
                  <a:pt x="85535" y="120650"/>
                </a:cubicBezTo>
                <a:close/>
                <a:moveTo>
                  <a:pt x="166566" y="78012"/>
                </a:moveTo>
                <a:cubicBezTo>
                  <a:pt x="168397" y="76200"/>
                  <a:pt x="171328" y="76200"/>
                  <a:pt x="172794" y="78012"/>
                </a:cubicBezTo>
                <a:cubicBezTo>
                  <a:pt x="185982" y="90694"/>
                  <a:pt x="193309" y="108088"/>
                  <a:pt x="193309" y="126206"/>
                </a:cubicBezTo>
                <a:cubicBezTo>
                  <a:pt x="193309" y="144324"/>
                  <a:pt x="185982" y="161355"/>
                  <a:pt x="172794" y="174400"/>
                </a:cubicBezTo>
                <a:cubicBezTo>
                  <a:pt x="172061" y="175487"/>
                  <a:pt x="170962" y="175850"/>
                  <a:pt x="169863" y="175850"/>
                </a:cubicBezTo>
                <a:cubicBezTo>
                  <a:pt x="168764" y="175850"/>
                  <a:pt x="167665" y="175487"/>
                  <a:pt x="166566" y="174400"/>
                </a:cubicBezTo>
                <a:cubicBezTo>
                  <a:pt x="165100" y="172589"/>
                  <a:pt x="165100" y="170052"/>
                  <a:pt x="166566" y="168240"/>
                </a:cubicBezTo>
                <a:cubicBezTo>
                  <a:pt x="178289" y="157007"/>
                  <a:pt x="184517" y="142150"/>
                  <a:pt x="184517" y="126206"/>
                </a:cubicBezTo>
                <a:cubicBezTo>
                  <a:pt x="184517" y="110262"/>
                  <a:pt x="178289" y="95405"/>
                  <a:pt x="166566" y="84172"/>
                </a:cubicBezTo>
                <a:cubicBezTo>
                  <a:pt x="165100" y="82360"/>
                  <a:pt x="165100" y="79823"/>
                  <a:pt x="166566" y="78012"/>
                </a:cubicBezTo>
                <a:close/>
                <a:moveTo>
                  <a:pt x="77721" y="78012"/>
                </a:moveTo>
                <a:cubicBezTo>
                  <a:pt x="79176" y="76200"/>
                  <a:pt x="82087" y="76200"/>
                  <a:pt x="83542" y="78012"/>
                </a:cubicBezTo>
                <a:cubicBezTo>
                  <a:pt x="85361" y="79823"/>
                  <a:pt x="85361" y="82360"/>
                  <a:pt x="83542" y="84172"/>
                </a:cubicBezTo>
                <a:cubicBezTo>
                  <a:pt x="60259" y="107363"/>
                  <a:pt x="60259" y="145049"/>
                  <a:pt x="83542" y="168240"/>
                </a:cubicBezTo>
                <a:cubicBezTo>
                  <a:pt x="85361" y="170052"/>
                  <a:pt x="85361" y="172589"/>
                  <a:pt x="83542" y="174400"/>
                </a:cubicBezTo>
                <a:cubicBezTo>
                  <a:pt x="82814" y="175487"/>
                  <a:pt x="81723" y="175850"/>
                  <a:pt x="80632" y="175850"/>
                </a:cubicBezTo>
                <a:cubicBezTo>
                  <a:pt x="79540" y="175850"/>
                  <a:pt x="78449" y="175487"/>
                  <a:pt x="77721" y="174400"/>
                </a:cubicBezTo>
                <a:cubicBezTo>
                  <a:pt x="50800" y="147948"/>
                  <a:pt x="50800" y="104826"/>
                  <a:pt x="77721" y="78012"/>
                </a:cubicBezTo>
                <a:close/>
                <a:moveTo>
                  <a:pt x="124257" y="74612"/>
                </a:moveTo>
                <a:cubicBezTo>
                  <a:pt x="126790" y="74612"/>
                  <a:pt x="128599" y="76420"/>
                  <a:pt x="128599" y="78951"/>
                </a:cubicBezTo>
                <a:lnTo>
                  <a:pt x="128599" y="84736"/>
                </a:lnTo>
                <a:cubicBezTo>
                  <a:pt x="136922" y="86182"/>
                  <a:pt x="143797" y="91244"/>
                  <a:pt x="147054" y="98837"/>
                </a:cubicBezTo>
                <a:cubicBezTo>
                  <a:pt x="147777" y="101368"/>
                  <a:pt x="147054" y="103899"/>
                  <a:pt x="144521" y="104622"/>
                </a:cubicBezTo>
                <a:cubicBezTo>
                  <a:pt x="142711" y="105345"/>
                  <a:pt x="140178" y="104260"/>
                  <a:pt x="139093" y="102091"/>
                </a:cubicBezTo>
                <a:cubicBezTo>
                  <a:pt x="136922" y="97029"/>
                  <a:pt x="130770" y="93413"/>
                  <a:pt x="124257" y="93413"/>
                </a:cubicBezTo>
                <a:cubicBezTo>
                  <a:pt x="115572" y="93413"/>
                  <a:pt x="108697" y="99560"/>
                  <a:pt x="108697" y="107153"/>
                </a:cubicBezTo>
                <a:cubicBezTo>
                  <a:pt x="108697" y="113299"/>
                  <a:pt x="111230" y="120893"/>
                  <a:pt x="124257" y="120893"/>
                </a:cubicBezTo>
                <a:cubicBezTo>
                  <a:pt x="142350" y="120893"/>
                  <a:pt x="148863" y="132463"/>
                  <a:pt x="148863" y="143310"/>
                </a:cubicBezTo>
                <a:cubicBezTo>
                  <a:pt x="148863" y="154518"/>
                  <a:pt x="140178" y="163557"/>
                  <a:pt x="128599" y="165365"/>
                </a:cubicBezTo>
                <a:lnTo>
                  <a:pt x="128599" y="171512"/>
                </a:lnTo>
                <a:cubicBezTo>
                  <a:pt x="128599" y="174043"/>
                  <a:pt x="126790" y="175851"/>
                  <a:pt x="124257" y="175851"/>
                </a:cubicBezTo>
                <a:cubicBezTo>
                  <a:pt x="122086" y="175851"/>
                  <a:pt x="120277" y="174043"/>
                  <a:pt x="120277" y="171512"/>
                </a:cubicBezTo>
                <a:lnTo>
                  <a:pt x="120277" y="165365"/>
                </a:lnTo>
                <a:cubicBezTo>
                  <a:pt x="111592" y="163919"/>
                  <a:pt x="104717" y="158857"/>
                  <a:pt x="101822" y="151626"/>
                </a:cubicBezTo>
                <a:cubicBezTo>
                  <a:pt x="100736" y="149456"/>
                  <a:pt x="101822" y="146925"/>
                  <a:pt x="103993" y="145841"/>
                </a:cubicBezTo>
                <a:cubicBezTo>
                  <a:pt x="106164" y="145117"/>
                  <a:pt x="108697" y="145841"/>
                  <a:pt x="109783" y="148010"/>
                </a:cubicBezTo>
                <a:cubicBezTo>
                  <a:pt x="111954" y="153433"/>
                  <a:pt x="117744" y="157049"/>
                  <a:pt x="124257" y="157049"/>
                </a:cubicBezTo>
                <a:cubicBezTo>
                  <a:pt x="132941" y="157049"/>
                  <a:pt x="140178" y="150903"/>
                  <a:pt x="140178" y="143310"/>
                </a:cubicBezTo>
                <a:cubicBezTo>
                  <a:pt x="140178" y="137163"/>
                  <a:pt x="137284" y="129570"/>
                  <a:pt x="124257" y="129570"/>
                </a:cubicBezTo>
                <a:cubicBezTo>
                  <a:pt x="106526" y="129570"/>
                  <a:pt x="100013" y="118000"/>
                  <a:pt x="100013" y="107153"/>
                </a:cubicBezTo>
                <a:cubicBezTo>
                  <a:pt x="100013" y="95944"/>
                  <a:pt x="108697" y="86905"/>
                  <a:pt x="120277" y="85097"/>
                </a:cubicBezTo>
                <a:lnTo>
                  <a:pt x="120277" y="78951"/>
                </a:lnTo>
                <a:cubicBezTo>
                  <a:pt x="120277" y="76420"/>
                  <a:pt x="122086" y="74612"/>
                  <a:pt x="124257" y="74612"/>
                </a:cubicBezTo>
                <a:close/>
                <a:moveTo>
                  <a:pt x="124258" y="43240"/>
                </a:moveTo>
                <a:cubicBezTo>
                  <a:pt x="78798" y="43240"/>
                  <a:pt x="41997" y="80475"/>
                  <a:pt x="41997" y="126025"/>
                </a:cubicBezTo>
                <a:cubicBezTo>
                  <a:pt x="41997" y="171576"/>
                  <a:pt x="78798" y="208449"/>
                  <a:pt x="124258" y="208449"/>
                </a:cubicBezTo>
                <a:cubicBezTo>
                  <a:pt x="169719" y="208449"/>
                  <a:pt x="206880" y="171576"/>
                  <a:pt x="206880" y="126025"/>
                </a:cubicBezTo>
                <a:cubicBezTo>
                  <a:pt x="206880" y="80475"/>
                  <a:pt x="169719" y="43240"/>
                  <a:pt x="124258" y="43240"/>
                </a:cubicBezTo>
                <a:close/>
                <a:moveTo>
                  <a:pt x="124258" y="34925"/>
                </a:moveTo>
                <a:cubicBezTo>
                  <a:pt x="174409" y="34925"/>
                  <a:pt x="215539" y="75775"/>
                  <a:pt x="215539" y="126025"/>
                </a:cubicBezTo>
                <a:cubicBezTo>
                  <a:pt x="215539" y="176275"/>
                  <a:pt x="174409" y="217126"/>
                  <a:pt x="124258" y="217126"/>
                </a:cubicBezTo>
                <a:cubicBezTo>
                  <a:pt x="74108" y="217126"/>
                  <a:pt x="33338" y="176275"/>
                  <a:pt x="33338" y="126025"/>
                </a:cubicBezTo>
                <a:cubicBezTo>
                  <a:pt x="33338" y="75775"/>
                  <a:pt x="74108" y="34925"/>
                  <a:pt x="124258" y="34925"/>
                </a:cubicBezTo>
                <a:close/>
                <a:moveTo>
                  <a:pt x="125053" y="8648"/>
                </a:moveTo>
                <a:cubicBezTo>
                  <a:pt x="61089" y="8648"/>
                  <a:pt x="8624" y="60897"/>
                  <a:pt x="8624" y="125399"/>
                </a:cubicBezTo>
                <a:cubicBezTo>
                  <a:pt x="8624" y="189900"/>
                  <a:pt x="61089" y="242509"/>
                  <a:pt x="125053" y="242509"/>
                </a:cubicBezTo>
                <a:cubicBezTo>
                  <a:pt x="148051" y="242509"/>
                  <a:pt x="169972" y="235663"/>
                  <a:pt x="189377" y="223051"/>
                </a:cubicBezTo>
                <a:cubicBezTo>
                  <a:pt x="190095" y="222330"/>
                  <a:pt x="190814" y="222330"/>
                  <a:pt x="191533" y="222330"/>
                </a:cubicBezTo>
                <a:cubicBezTo>
                  <a:pt x="192611" y="222330"/>
                  <a:pt x="194048" y="222691"/>
                  <a:pt x="194767" y="223411"/>
                </a:cubicBezTo>
                <a:lnTo>
                  <a:pt x="241842" y="270616"/>
                </a:lnTo>
                <a:lnTo>
                  <a:pt x="241842" y="125399"/>
                </a:lnTo>
                <a:cubicBezTo>
                  <a:pt x="241842" y="60897"/>
                  <a:pt x="189377" y="8648"/>
                  <a:pt x="125053" y="8648"/>
                </a:cubicBezTo>
                <a:close/>
                <a:moveTo>
                  <a:pt x="125053" y="0"/>
                </a:moveTo>
                <a:cubicBezTo>
                  <a:pt x="194048" y="0"/>
                  <a:pt x="250466" y="56213"/>
                  <a:pt x="250466" y="125399"/>
                </a:cubicBezTo>
                <a:lnTo>
                  <a:pt x="250466" y="281426"/>
                </a:lnTo>
                <a:cubicBezTo>
                  <a:pt x="250466" y="282867"/>
                  <a:pt x="249388" y="284669"/>
                  <a:pt x="247591" y="285390"/>
                </a:cubicBezTo>
                <a:cubicBezTo>
                  <a:pt x="247232" y="285390"/>
                  <a:pt x="246513" y="285390"/>
                  <a:pt x="246154" y="285390"/>
                </a:cubicBezTo>
                <a:cubicBezTo>
                  <a:pt x="245076" y="285390"/>
                  <a:pt x="243998" y="285029"/>
                  <a:pt x="242920" y="284309"/>
                </a:cubicBezTo>
                <a:lnTo>
                  <a:pt x="190814" y="232420"/>
                </a:lnTo>
                <a:cubicBezTo>
                  <a:pt x="171050" y="244311"/>
                  <a:pt x="148411" y="251157"/>
                  <a:pt x="125053" y="251157"/>
                </a:cubicBezTo>
                <a:cubicBezTo>
                  <a:pt x="56058" y="251157"/>
                  <a:pt x="0" y="194584"/>
                  <a:pt x="0" y="125399"/>
                </a:cubicBezTo>
                <a:cubicBezTo>
                  <a:pt x="0" y="56213"/>
                  <a:pt x="56058" y="0"/>
                  <a:pt x="125053" y="0"/>
                </a:cubicBezTo>
                <a:close/>
              </a:path>
            </a:pathLst>
          </a:custGeom>
          <a:solidFill>
            <a:schemeClr val="bg1"/>
          </a:solidFill>
          <a:ln>
            <a:noFill/>
          </a:ln>
          <a:effectLst/>
        </p:spPr>
        <p:txBody>
          <a:bodyPr anchor="ctr"/>
          <a:lstStyle/>
          <a:p>
            <a:endParaRPr lang="en-US" sz="675" dirty="0"/>
          </a:p>
        </p:txBody>
      </p:sp>
      <p:sp>
        <p:nvSpPr>
          <p:cNvPr id="18" name="Oval 17">
            <a:extLst>
              <a:ext uri="{FF2B5EF4-FFF2-40B4-BE49-F238E27FC236}">
                <a16:creationId xmlns:a16="http://schemas.microsoft.com/office/drawing/2014/main" id="{BCE7B251-7D85-1446-BB7E-B9B599BB0790}"/>
              </a:ext>
            </a:extLst>
          </p:cNvPr>
          <p:cNvSpPr/>
          <p:nvPr/>
        </p:nvSpPr>
        <p:spPr>
          <a:xfrm>
            <a:off x="832299" y="2943873"/>
            <a:ext cx="536296" cy="5362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9" name="TextBox 18">
            <a:extLst>
              <a:ext uri="{FF2B5EF4-FFF2-40B4-BE49-F238E27FC236}">
                <a16:creationId xmlns:a16="http://schemas.microsoft.com/office/drawing/2014/main" id="{25595BE0-7873-3944-9660-1902613A4C00}"/>
              </a:ext>
            </a:extLst>
          </p:cNvPr>
          <p:cNvSpPr txBox="1"/>
          <p:nvPr/>
        </p:nvSpPr>
        <p:spPr>
          <a:xfrm>
            <a:off x="1460270" y="2908285"/>
            <a:ext cx="3822713"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Independent Communications Authority of SA Act, 2000, </a:t>
            </a:r>
          </a:p>
        </p:txBody>
      </p:sp>
      <p:sp>
        <p:nvSpPr>
          <p:cNvPr id="28" name="Freeform 971">
            <a:extLst>
              <a:ext uri="{FF2B5EF4-FFF2-40B4-BE49-F238E27FC236}">
                <a16:creationId xmlns:a16="http://schemas.microsoft.com/office/drawing/2014/main" id="{7633D3CD-6CB4-4B46-8D71-339B01A4229F}"/>
              </a:ext>
            </a:extLst>
          </p:cNvPr>
          <p:cNvSpPr>
            <a:spLocks noChangeAspect="1" noChangeArrowheads="1"/>
          </p:cNvSpPr>
          <p:nvPr/>
        </p:nvSpPr>
        <p:spPr bwMode="auto">
          <a:xfrm>
            <a:off x="967945" y="3080726"/>
            <a:ext cx="265004" cy="262588"/>
          </a:xfrm>
          <a:custGeom>
            <a:avLst/>
            <a:gdLst>
              <a:gd name="T0" fmla="*/ 179438 w 286434"/>
              <a:gd name="T1" fmla="*/ 5510994 h 285210"/>
              <a:gd name="T2" fmla="*/ 5691824 w 286434"/>
              <a:gd name="T3" fmla="*/ 5001807 h 285210"/>
              <a:gd name="T4" fmla="*/ 3740473 w 286434"/>
              <a:gd name="T5" fmla="*/ 3222903 h 285210"/>
              <a:gd name="T6" fmla="*/ 3740473 w 286434"/>
              <a:gd name="T7" fmla="*/ 3405108 h 285210"/>
              <a:gd name="T8" fmla="*/ 3740473 w 286434"/>
              <a:gd name="T9" fmla="*/ 3222903 h 285210"/>
              <a:gd name="T10" fmla="*/ 2199667 w 286434"/>
              <a:gd name="T11" fmla="*/ 3314007 h 285210"/>
              <a:gd name="T12" fmla="*/ 2011894 w 286434"/>
              <a:gd name="T13" fmla="*/ 3314007 h 285210"/>
              <a:gd name="T14" fmla="*/ 2915666 w 286434"/>
              <a:gd name="T15" fmla="*/ 2179030 h 285210"/>
              <a:gd name="T16" fmla="*/ 3004152 w 286434"/>
              <a:gd name="T17" fmla="*/ 2408641 h 285210"/>
              <a:gd name="T18" fmla="*/ 3380353 w 286434"/>
              <a:gd name="T19" fmla="*/ 2824785 h 285210"/>
              <a:gd name="T20" fmla="*/ 2915666 w 286434"/>
              <a:gd name="T21" fmla="*/ 2573678 h 285210"/>
              <a:gd name="T22" fmla="*/ 2915666 w 286434"/>
              <a:gd name="T23" fmla="*/ 3212284 h 285210"/>
              <a:gd name="T24" fmla="*/ 3004152 w 286434"/>
              <a:gd name="T25" fmla="*/ 4188155 h 285210"/>
              <a:gd name="T26" fmla="*/ 2915666 w 286434"/>
              <a:gd name="T27" fmla="*/ 4417767 h 285210"/>
              <a:gd name="T28" fmla="*/ 2834524 w 286434"/>
              <a:gd name="T29" fmla="*/ 4195318 h 285210"/>
              <a:gd name="T30" fmla="*/ 2451013 w 286434"/>
              <a:gd name="T31" fmla="*/ 3771964 h 285210"/>
              <a:gd name="T32" fmla="*/ 2915666 w 286434"/>
              <a:gd name="T33" fmla="*/ 4023099 h 285210"/>
              <a:gd name="T34" fmla="*/ 2915666 w 286434"/>
              <a:gd name="T35" fmla="*/ 3384517 h 285210"/>
              <a:gd name="T36" fmla="*/ 2834524 w 286434"/>
              <a:gd name="T37" fmla="*/ 2408641 h 285210"/>
              <a:gd name="T38" fmla="*/ 2915666 w 286434"/>
              <a:gd name="T39" fmla="*/ 2179030 h 285210"/>
              <a:gd name="T40" fmla="*/ 4308198 w 286434"/>
              <a:gd name="T41" fmla="*/ 2169261 h 285210"/>
              <a:gd name="T42" fmla="*/ 4330374 w 286434"/>
              <a:gd name="T43" fmla="*/ 4392280 h 285210"/>
              <a:gd name="T44" fmla="*/ 4049250 w 286434"/>
              <a:gd name="T45" fmla="*/ 4829718 h 285210"/>
              <a:gd name="T46" fmla="*/ 4877923 w 286434"/>
              <a:gd name="T47" fmla="*/ 4442472 h 285210"/>
              <a:gd name="T48" fmla="*/ 4855746 w 286434"/>
              <a:gd name="T49" fmla="*/ 2212266 h 285210"/>
              <a:gd name="T50" fmla="*/ 5144317 w 286434"/>
              <a:gd name="T51" fmla="*/ 1782007 h 285210"/>
              <a:gd name="T52" fmla="*/ 2036590 w 286434"/>
              <a:gd name="T53" fmla="*/ 1782007 h 285210"/>
              <a:gd name="T54" fmla="*/ 1718441 w 286434"/>
              <a:gd name="T55" fmla="*/ 4370746 h 285210"/>
              <a:gd name="T56" fmla="*/ 3834634 w 286434"/>
              <a:gd name="T57" fmla="*/ 4829718 h 285210"/>
              <a:gd name="T58" fmla="*/ 4152841 w 286434"/>
              <a:gd name="T59" fmla="*/ 2240946 h 285210"/>
              <a:gd name="T60" fmla="*/ 2036590 w 286434"/>
              <a:gd name="T61" fmla="*/ 1782007 h 285210"/>
              <a:gd name="T62" fmla="*/ 993345 w 286434"/>
              <a:gd name="T63" fmla="*/ 2169261 h 285210"/>
              <a:gd name="T64" fmla="*/ 1008144 w 286434"/>
              <a:gd name="T65" fmla="*/ 4392280 h 285210"/>
              <a:gd name="T66" fmla="*/ 726978 w 286434"/>
              <a:gd name="T67" fmla="*/ 4829718 h 285210"/>
              <a:gd name="T68" fmla="*/ 1555674 w 286434"/>
              <a:gd name="T69" fmla="*/ 4442472 h 285210"/>
              <a:gd name="T70" fmla="*/ 1540872 w 286434"/>
              <a:gd name="T71" fmla="*/ 2212266 h 285210"/>
              <a:gd name="T72" fmla="*/ 1822057 w 286434"/>
              <a:gd name="T73" fmla="*/ 1782007 h 285210"/>
              <a:gd name="T74" fmla="*/ 2915731 w 286434"/>
              <a:gd name="T75" fmla="*/ 785404 h 285210"/>
              <a:gd name="T76" fmla="*/ 3597118 w 286434"/>
              <a:gd name="T77" fmla="*/ 1175831 h 285210"/>
              <a:gd name="T78" fmla="*/ 2871778 w 286434"/>
              <a:gd name="T79" fmla="*/ 604665 h 285210"/>
              <a:gd name="T80" fmla="*/ 3970850 w 286434"/>
              <a:gd name="T81" fmla="*/ 1190289 h 285210"/>
              <a:gd name="T82" fmla="*/ 3926895 w 286434"/>
              <a:gd name="T83" fmla="*/ 1349336 h 285210"/>
              <a:gd name="T84" fmla="*/ 1831352 w 286434"/>
              <a:gd name="T85" fmla="*/ 1291521 h 285210"/>
              <a:gd name="T86" fmla="*/ 2871778 w 286434"/>
              <a:gd name="T87" fmla="*/ 604665 h 285210"/>
              <a:gd name="T88" fmla="*/ 416192 w 286434"/>
              <a:gd name="T89" fmla="*/ 1609889 h 285210"/>
              <a:gd name="T90" fmla="*/ 2931923 w 286434"/>
              <a:gd name="T91" fmla="*/ 182842 h 285210"/>
              <a:gd name="T92" fmla="*/ 2976334 w 286434"/>
              <a:gd name="T93" fmla="*/ 10753 h 285210"/>
              <a:gd name="T94" fmla="*/ 5869413 w 286434"/>
              <a:gd name="T95" fmla="*/ 1717477 h 285210"/>
              <a:gd name="T96" fmla="*/ 5351475 w 286434"/>
              <a:gd name="T97" fmla="*/ 1782007 h 285210"/>
              <a:gd name="T98" fmla="*/ 5040726 w 286434"/>
              <a:gd name="T99" fmla="*/ 4370746 h 285210"/>
              <a:gd name="T100" fmla="*/ 5780633 w 286434"/>
              <a:gd name="T101" fmla="*/ 4829718 h 285210"/>
              <a:gd name="T102" fmla="*/ 5869413 w 286434"/>
              <a:gd name="T103" fmla="*/ 5604236 h 285210"/>
              <a:gd name="T104" fmla="*/ 90618 w 286434"/>
              <a:gd name="T105" fmla="*/ 5683040 h 285210"/>
              <a:gd name="T106" fmla="*/ 1812 w 286434"/>
              <a:gd name="T107" fmla="*/ 4908553 h 285210"/>
              <a:gd name="T108" fmla="*/ 519771 w 286434"/>
              <a:gd name="T109" fmla="*/ 4829718 h 285210"/>
              <a:gd name="T110" fmla="*/ 830555 w 286434"/>
              <a:gd name="T111" fmla="*/ 2240946 h 285210"/>
              <a:gd name="T112" fmla="*/ 90618 w 286434"/>
              <a:gd name="T113" fmla="*/ 1782007 h 285210"/>
              <a:gd name="T114" fmla="*/ 46222 w 286434"/>
              <a:gd name="T115" fmla="*/ 1624251 h 28521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86434" h="285210">
                <a:moveTo>
                  <a:pt x="8753" y="251021"/>
                </a:moveTo>
                <a:lnTo>
                  <a:pt x="8753" y="276573"/>
                </a:lnTo>
                <a:lnTo>
                  <a:pt x="277681" y="276573"/>
                </a:lnTo>
                <a:lnTo>
                  <a:pt x="277681" y="251021"/>
                </a:lnTo>
                <a:lnTo>
                  <a:pt x="8753" y="251021"/>
                </a:lnTo>
                <a:close/>
                <a:moveTo>
                  <a:pt x="182482" y="161745"/>
                </a:moveTo>
                <a:cubicBezTo>
                  <a:pt x="184768" y="161745"/>
                  <a:pt x="186673" y="164031"/>
                  <a:pt x="186673" y="166317"/>
                </a:cubicBezTo>
                <a:cubicBezTo>
                  <a:pt x="186673" y="168984"/>
                  <a:pt x="184768" y="170889"/>
                  <a:pt x="182482" y="170889"/>
                </a:cubicBezTo>
                <a:cubicBezTo>
                  <a:pt x="179815" y="170889"/>
                  <a:pt x="177529" y="168984"/>
                  <a:pt x="177529" y="166317"/>
                </a:cubicBezTo>
                <a:cubicBezTo>
                  <a:pt x="177529" y="164031"/>
                  <a:pt x="179815" y="161745"/>
                  <a:pt x="182482" y="161745"/>
                </a:cubicBezTo>
                <a:close/>
                <a:moveTo>
                  <a:pt x="102550" y="161745"/>
                </a:moveTo>
                <a:cubicBezTo>
                  <a:pt x="104748" y="161745"/>
                  <a:pt x="107312" y="164031"/>
                  <a:pt x="107312" y="166317"/>
                </a:cubicBezTo>
                <a:cubicBezTo>
                  <a:pt x="107312" y="168984"/>
                  <a:pt x="104748" y="170889"/>
                  <a:pt x="102550" y="170889"/>
                </a:cubicBezTo>
                <a:cubicBezTo>
                  <a:pt x="100352" y="170889"/>
                  <a:pt x="98154" y="168984"/>
                  <a:pt x="98154" y="166317"/>
                </a:cubicBezTo>
                <a:cubicBezTo>
                  <a:pt x="98154" y="164031"/>
                  <a:pt x="100352" y="161745"/>
                  <a:pt x="102550" y="161745"/>
                </a:cubicBezTo>
                <a:close/>
                <a:moveTo>
                  <a:pt x="142243" y="109357"/>
                </a:moveTo>
                <a:cubicBezTo>
                  <a:pt x="144762" y="109357"/>
                  <a:pt x="146561" y="111157"/>
                  <a:pt x="146561" y="113678"/>
                </a:cubicBezTo>
                <a:lnTo>
                  <a:pt x="146561" y="120880"/>
                </a:lnTo>
                <a:cubicBezTo>
                  <a:pt x="155917" y="122321"/>
                  <a:pt x="163833" y="127722"/>
                  <a:pt x="167432" y="136365"/>
                </a:cubicBezTo>
                <a:cubicBezTo>
                  <a:pt x="168151" y="138525"/>
                  <a:pt x="167072" y="141046"/>
                  <a:pt x="164913" y="141766"/>
                </a:cubicBezTo>
                <a:cubicBezTo>
                  <a:pt x="162754" y="142847"/>
                  <a:pt x="160235" y="141766"/>
                  <a:pt x="159156" y="139606"/>
                </a:cubicBezTo>
                <a:cubicBezTo>
                  <a:pt x="156637" y="133484"/>
                  <a:pt x="149800" y="129163"/>
                  <a:pt x="142243" y="129163"/>
                </a:cubicBezTo>
                <a:cubicBezTo>
                  <a:pt x="132528" y="129163"/>
                  <a:pt x="124252" y="136365"/>
                  <a:pt x="124252" y="145367"/>
                </a:cubicBezTo>
                <a:cubicBezTo>
                  <a:pt x="124252" y="152570"/>
                  <a:pt x="127490" y="161212"/>
                  <a:pt x="142243" y="161212"/>
                </a:cubicBezTo>
                <a:cubicBezTo>
                  <a:pt x="162034" y="161212"/>
                  <a:pt x="169231" y="174176"/>
                  <a:pt x="169231" y="185699"/>
                </a:cubicBezTo>
                <a:cubicBezTo>
                  <a:pt x="169231" y="198303"/>
                  <a:pt x="159515" y="208386"/>
                  <a:pt x="146561" y="210187"/>
                </a:cubicBezTo>
                <a:lnTo>
                  <a:pt x="146561" y="217749"/>
                </a:lnTo>
                <a:cubicBezTo>
                  <a:pt x="146561" y="219909"/>
                  <a:pt x="144762" y="221710"/>
                  <a:pt x="142243" y="221710"/>
                </a:cubicBezTo>
                <a:cubicBezTo>
                  <a:pt x="140084" y="221710"/>
                  <a:pt x="138285" y="219909"/>
                  <a:pt x="138285" y="217749"/>
                </a:cubicBezTo>
                <a:lnTo>
                  <a:pt x="138285" y="210547"/>
                </a:lnTo>
                <a:cubicBezTo>
                  <a:pt x="128930" y="208746"/>
                  <a:pt x="121013" y="203345"/>
                  <a:pt x="117415" y="195062"/>
                </a:cubicBezTo>
                <a:cubicBezTo>
                  <a:pt x="116695" y="192541"/>
                  <a:pt x="117775" y="190021"/>
                  <a:pt x="119574" y="189301"/>
                </a:cubicBezTo>
                <a:cubicBezTo>
                  <a:pt x="122093" y="188580"/>
                  <a:pt x="124612" y="189301"/>
                  <a:pt x="125331" y="191461"/>
                </a:cubicBezTo>
                <a:cubicBezTo>
                  <a:pt x="128210" y="197583"/>
                  <a:pt x="135047" y="201904"/>
                  <a:pt x="142243" y="201904"/>
                </a:cubicBezTo>
                <a:cubicBezTo>
                  <a:pt x="152319" y="201904"/>
                  <a:pt x="160595" y="194702"/>
                  <a:pt x="160595" y="185699"/>
                </a:cubicBezTo>
                <a:cubicBezTo>
                  <a:pt x="160595" y="178497"/>
                  <a:pt x="157356" y="169855"/>
                  <a:pt x="142243" y="169855"/>
                </a:cubicBezTo>
                <a:cubicBezTo>
                  <a:pt x="122812" y="169855"/>
                  <a:pt x="115616" y="156891"/>
                  <a:pt x="115616" y="145367"/>
                </a:cubicBezTo>
                <a:cubicBezTo>
                  <a:pt x="115616" y="133124"/>
                  <a:pt x="125331" y="122681"/>
                  <a:pt x="138285" y="120880"/>
                </a:cubicBezTo>
                <a:lnTo>
                  <a:pt x="138285" y="113678"/>
                </a:lnTo>
                <a:cubicBezTo>
                  <a:pt x="138285" y="111157"/>
                  <a:pt x="140084" y="109357"/>
                  <a:pt x="142243" y="109357"/>
                </a:cubicBezTo>
                <a:close/>
                <a:moveTo>
                  <a:pt x="197544" y="89432"/>
                </a:moveTo>
                <a:lnTo>
                  <a:pt x="210178" y="108866"/>
                </a:lnTo>
                <a:cubicBezTo>
                  <a:pt x="210900" y="109225"/>
                  <a:pt x="211261" y="109945"/>
                  <a:pt x="211261" y="111025"/>
                </a:cubicBezTo>
                <a:lnTo>
                  <a:pt x="211261" y="220431"/>
                </a:lnTo>
                <a:cubicBezTo>
                  <a:pt x="211261" y="221510"/>
                  <a:pt x="210900" y="222230"/>
                  <a:pt x="210178" y="222950"/>
                </a:cubicBezTo>
                <a:lnTo>
                  <a:pt x="197544" y="242384"/>
                </a:lnTo>
                <a:lnTo>
                  <a:pt x="250969" y="242384"/>
                </a:lnTo>
                <a:lnTo>
                  <a:pt x="237973" y="222950"/>
                </a:lnTo>
                <a:cubicBezTo>
                  <a:pt x="237613" y="222230"/>
                  <a:pt x="236891" y="221510"/>
                  <a:pt x="236891" y="220431"/>
                </a:cubicBezTo>
                <a:lnTo>
                  <a:pt x="236891" y="111025"/>
                </a:lnTo>
                <a:cubicBezTo>
                  <a:pt x="236891" y="109945"/>
                  <a:pt x="237613" y="109225"/>
                  <a:pt x="237973" y="108866"/>
                </a:cubicBezTo>
                <a:lnTo>
                  <a:pt x="250969" y="89432"/>
                </a:lnTo>
                <a:lnTo>
                  <a:pt x="197544" y="89432"/>
                </a:lnTo>
                <a:close/>
                <a:moveTo>
                  <a:pt x="99358" y="89432"/>
                </a:moveTo>
                <a:lnTo>
                  <a:pt x="83836" y="112464"/>
                </a:lnTo>
                <a:lnTo>
                  <a:pt x="83836" y="219351"/>
                </a:lnTo>
                <a:lnTo>
                  <a:pt x="99358" y="242384"/>
                </a:lnTo>
                <a:lnTo>
                  <a:pt x="187076" y="242384"/>
                </a:lnTo>
                <a:lnTo>
                  <a:pt x="202598" y="219351"/>
                </a:lnTo>
                <a:lnTo>
                  <a:pt x="202598" y="112464"/>
                </a:lnTo>
                <a:lnTo>
                  <a:pt x="187076" y="89432"/>
                </a:lnTo>
                <a:lnTo>
                  <a:pt x="99358" y="89432"/>
                </a:lnTo>
                <a:close/>
                <a:moveTo>
                  <a:pt x="35465" y="89432"/>
                </a:moveTo>
                <a:lnTo>
                  <a:pt x="48461" y="108866"/>
                </a:lnTo>
                <a:cubicBezTo>
                  <a:pt x="49182" y="109225"/>
                  <a:pt x="49182" y="109945"/>
                  <a:pt x="49182" y="111025"/>
                </a:cubicBezTo>
                <a:lnTo>
                  <a:pt x="49182" y="220431"/>
                </a:lnTo>
                <a:cubicBezTo>
                  <a:pt x="49182" y="221510"/>
                  <a:pt x="49182" y="222230"/>
                  <a:pt x="48461" y="222950"/>
                </a:cubicBezTo>
                <a:lnTo>
                  <a:pt x="35465" y="242384"/>
                </a:lnTo>
                <a:lnTo>
                  <a:pt x="88890" y="242384"/>
                </a:lnTo>
                <a:lnTo>
                  <a:pt x="75895" y="222950"/>
                </a:lnTo>
                <a:cubicBezTo>
                  <a:pt x="75534" y="222230"/>
                  <a:pt x="75173" y="221510"/>
                  <a:pt x="75173" y="220431"/>
                </a:cubicBezTo>
                <a:lnTo>
                  <a:pt x="75173" y="111025"/>
                </a:lnTo>
                <a:cubicBezTo>
                  <a:pt x="75173" y="109945"/>
                  <a:pt x="75534" y="109225"/>
                  <a:pt x="75895" y="108866"/>
                </a:cubicBezTo>
                <a:lnTo>
                  <a:pt x="88890" y="89432"/>
                </a:lnTo>
                <a:lnTo>
                  <a:pt x="35465" y="89432"/>
                </a:lnTo>
                <a:close/>
                <a:moveTo>
                  <a:pt x="142246" y="39416"/>
                </a:moveTo>
                <a:lnTo>
                  <a:pt x="109361" y="59010"/>
                </a:lnTo>
                <a:lnTo>
                  <a:pt x="175489" y="59010"/>
                </a:lnTo>
                <a:lnTo>
                  <a:pt x="142246" y="39416"/>
                </a:lnTo>
                <a:close/>
                <a:moveTo>
                  <a:pt x="140102" y="30345"/>
                </a:moveTo>
                <a:cubicBezTo>
                  <a:pt x="141531" y="29982"/>
                  <a:pt x="143319" y="29982"/>
                  <a:pt x="144391" y="30345"/>
                </a:cubicBezTo>
                <a:lnTo>
                  <a:pt x="193720" y="59736"/>
                </a:lnTo>
                <a:cubicBezTo>
                  <a:pt x="195149" y="60462"/>
                  <a:pt x="196222" y="62639"/>
                  <a:pt x="195507" y="64816"/>
                </a:cubicBezTo>
                <a:cubicBezTo>
                  <a:pt x="195149" y="66630"/>
                  <a:pt x="193362" y="67719"/>
                  <a:pt x="191575" y="67719"/>
                </a:cubicBezTo>
                <a:lnTo>
                  <a:pt x="93276" y="67719"/>
                </a:lnTo>
                <a:cubicBezTo>
                  <a:pt x="91488" y="67719"/>
                  <a:pt x="89701" y="66630"/>
                  <a:pt x="89344" y="64816"/>
                </a:cubicBezTo>
                <a:cubicBezTo>
                  <a:pt x="88629" y="62639"/>
                  <a:pt x="89344" y="60462"/>
                  <a:pt x="91131" y="59736"/>
                </a:cubicBezTo>
                <a:lnTo>
                  <a:pt x="140102" y="30345"/>
                </a:lnTo>
                <a:close/>
                <a:moveTo>
                  <a:pt x="143036" y="9177"/>
                </a:moveTo>
                <a:lnTo>
                  <a:pt x="20304" y="80794"/>
                </a:lnTo>
                <a:lnTo>
                  <a:pt x="265769" y="80794"/>
                </a:lnTo>
                <a:lnTo>
                  <a:pt x="143036" y="9177"/>
                </a:lnTo>
                <a:close/>
                <a:moveTo>
                  <a:pt x="140870" y="540"/>
                </a:moveTo>
                <a:cubicBezTo>
                  <a:pt x="142314" y="-180"/>
                  <a:pt x="144119" y="-180"/>
                  <a:pt x="145202" y="540"/>
                </a:cubicBezTo>
                <a:lnTo>
                  <a:pt x="284178" y="81514"/>
                </a:lnTo>
                <a:cubicBezTo>
                  <a:pt x="285983" y="82234"/>
                  <a:pt x="286705" y="84393"/>
                  <a:pt x="286344" y="86193"/>
                </a:cubicBezTo>
                <a:cubicBezTo>
                  <a:pt x="285622" y="87992"/>
                  <a:pt x="283817" y="89432"/>
                  <a:pt x="282013" y="89432"/>
                </a:cubicBezTo>
                <a:lnTo>
                  <a:pt x="261076" y="89432"/>
                </a:lnTo>
                <a:lnTo>
                  <a:pt x="245915" y="112464"/>
                </a:lnTo>
                <a:lnTo>
                  <a:pt x="245915" y="219351"/>
                </a:lnTo>
                <a:lnTo>
                  <a:pt x="261076" y="242384"/>
                </a:lnTo>
                <a:lnTo>
                  <a:pt x="282013" y="242384"/>
                </a:lnTo>
                <a:cubicBezTo>
                  <a:pt x="284178" y="242384"/>
                  <a:pt x="286344" y="244183"/>
                  <a:pt x="286344" y="246342"/>
                </a:cubicBezTo>
                <a:lnTo>
                  <a:pt x="286344" y="281252"/>
                </a:lnTo>
                <a:cubicBezTo>
                  <a:pt x="286344" y="283411"/>
                  <a:pt x="284178" y="285210"/>
                  <a:pt x="282013" y="285210"/>
                </a:cubicBezTo>
                <a:lnTo>
                  <a:pt x="4421" y="285210"/>
                </a:lnTo>
                <a:cubicBezTo>
                  <a:pt x="1895" y="285210"/>
                  <a:pt x="90" y="283411"/>
                  <a:pt x="90" y="281252"/>
                </a:cubicBezTo>
                <a:lnTo>
                  <a:pt x="90" y="246342"/>
                </a:lnTo>
                <a:cubicBezTo>
                  <a:pt x="90" y="244183"/>
                  <a:pt x="1895" y="242384"/>
                  <a:pt x="4421" y="242384"/>
                </a:cubicBezTo>
                <a:lnTo>
                  <a:pt x="25358" y="242384"/>
                </a:lnTo>
                <a:lnTo>
                  <a:pt x="40519" y="219351"/>
                </a:lnTo>
                <a:lnTo>
                  <a:pt x="40519" y="112464"/>
                </a:lnTo>
                <a:lnTo>
                  <a:pt x="25358" y="89432"/>
                </a:lnTo>
                <a:lnTo>
                  <a:pt x="4421" y="89432"/>
                </a:lnTo>
                <a:cubicBezTo>
                  <a:pt x="2256" y="89432"/>
                  <a:pt x="812" y="87992"/>
                  <a:pt x="90" y="86193"/>
                </a:cubicBezTo>
                <a:cubicBezTo>
                  <a:pt x="-271" y="84393"/>
                  <a:pt x="451" y="82234"/>
                  <a:pt x="2256" y="81514"/>
                </a:cubicBezTo>
                <a:lnTo>
                  <a:pt x="140870" y="540"/>
                </a:lnTo>
                <a:close/>
              </a:path>
            </a:pathLst>
          </a:custGeom>
          <a:solidFill>
            <a:schemeClr val="bg1"/>
          </a:solidFill>
          <a:ln>
            <a:noFill/>
          </a:ln>
          <a:effectLst/>
        </p:spPr>
        <p:txBody>
          <a:bodyPr anchor="ctr"/>
          <a:lstStyle/>
          <a:p>
            <a:endParaRPr lang="en-US" sz="675" dirty="0"/>
          </a:p>
        </p:txBody>
      </p:sp>
      <p:sp>
        <p:nvSpPr>
          <p:cNvPr id="21" name="Oval 20">
            <a:extLst>
              <a:ext uri="{FF2B5EF4-FFF2-40B4-BE49-F238E27FC236}">
                <a16:creationId xmlns:a16="http://schemas.microsoft.com/office/drawing/2014/main" id="{1E548893-264B-024C-8C60-5D37BAFE8269}"/>
              </a:ext>
            </a:extLst>
          </p:cNvPr>
          <p:cNvSpPr/>
          <p:nvPr/>
        </p:nvSpPr>
        <p:spPr>
          <a:xfrm>
            <a:off x="794825" y="3772719"/>
            <a:ext cx="536296" cy="5362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22" name="TextBox 21">
            <a:extLst>
              <a:ext uri="{FF2B5EF4-FFF2-40B4-BE49-F238E27FC236}">
                <a16:creationId xmlns:a16="http://schemas.microsoft.com/office/drawing/2014/main" id="{FE5AFBB3-3346-A44C-87B0-907169795C40}"/>
              </a:ext>
            </a:extLst>
          </p:cNvPr>
          <p:cNvSpPr txBox="1"/>
          <p:nvPr/>
        </p:nvSpPr>
        <p:spPr>
          <a:xfrm>
            <a:off x="1450567" y="4783246"/>
            <a:ext cx="3105017"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Promotion of Administrative Justice Act, 2000</a:t>
            </a:r>
          </a:p>
        </p:txBody>
      </p:sp>
      <p:sp>
        <p:nvSpPr>
          <p:cNvPr id="23" name="Subtitle 2">
            <a:extLst>
              <a:ext uri="{FF2B5EF4-FFF2-40B4-BE49-F238E27FC236}">
                <a16:creationId xmlns:a16="http://schemas.microsoft.com/office/drawing/2014/main" id="{1C0E5E62-87FE-5A48-A7DF-76236E33DD16}"/>
              </a:ext>
            </a:extLst>
          </p:cNvPr>
          <p:cNvSpPr txBox="1">
            <a:spLocks/>
          </p:cNvSpPr>
          <p:nvPr/>
        </p:nvSpPr>
        <p:spPr>
          <a:xfrm>
            <a:off x="1481016" y="5033742"/>
            <a:ext cx="2562905" cy="1887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Administration of Justice</a:t>
            </a:r>
          </a:p>
        </p:txBody>
      </p:sp>
      <p:sp>
        <p:nvSpPr>
          <p:cNvPr id="15" name="Oval 14">
            <a:extLst>
              <a:ext uri="{FF2B5EF4-FFF2-40B4-BE49-F238E27FC236}">
                <a16:creationId xmlns:a16="http://schemas.microsoft.com/office/drawing/2014/main" id="{FD369AB7-2C9B-7F45-BE4A-6AB82E91EA5E}"/>
              </a:ext>
            </a:extLst>
          </p:cNvPr>
          <p:cNvSpPr/>
          <p:nvPr/>
        </p:nvSpPr>
        <p:spPr>
          <a:xfrm>
            <a:off x="832299" y="1978173"/>
            <a:ext cx="536296" cy="53629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16" name="TextBox 15">
            <a:extLst>
              <a:ext uri="{FF2B5EF4-FFF2-40B4-BE49-F238E27FC236}">
                <a16:creationId xmlns:a16="http://schemas.microsoft.com/office/drawing/2014/main" id="{093B1B60-F055-5F4D-A90D-5E9D2A2FB058}"/>
              </a:ext>
            </a:extLst>
          </p:cNvPr>
          <p:cNvSpPr txBox="1"/>
          <p:nvPr/>
        </p:nvSpPr>
        <p:spPr>
          <a:xfrm>
            <a:off x="1460270" y="2013168"/>
            <a:ext cx="2458045"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Broadcasting Act, 1999 as amended</a:t>
            </a:r>
          </a:p>
        </p:txBody>
      </p:sp>
      <p:sp>
        <p:nvSpPr>
          <p:cNvPr id="30" name="Freeform 547">
            <a:extLst>
              <a:ext uri="{FF2B5EF4-FFF2-40B4-BE49-F238E27FC236}">
                <a16:creationId xmlns:a16="http://schemas.microsoft.com/office/drawing/2014/main" id="{BF876EBE-BACB-3D4F-9A61-6FC15FA4B94B}"/>
              </a:ext>
            </a:extLst>
          </p:cNvPr>
          <p:cNvSpPr>
            <a:spLocks noChangeAspect="1" noChangeArrowheads="1"/>
          </p:cNvSpPr>
          <p:nvPr/>
        </p:nvSpPr>
        <p:spPr bwMode="auto">
          <a:xfrm>
            <a:off x="968347" y="2115027"/>
            <a:ext cx="264199" cy="262588"/>
          </a:xfrm>
          <a:custGeom>
            <a:avLst/>
            <a:gdLst>
              <a:gd name="T0" fmla="*/ 2147483646 w 796"/>
              <a:gd name="T1" fmla="*/ 2147483646 h 793"/>
              <a:gd name="T2" fmla="*/ 2147483646 w 796"/>
              <a:gd name="T3" fmla="*/ 2147483646 h 793"/>
              <a:gd name="T4" fmla="*/ 2147483646 w 796"/>
              <a:gd name="T5" fmla="*/ 2147483646 h 793"/>
              <a:gd name="T6" fmla="*/ 2147483646 w 796"/>
              <a:gd name="T7" fmla="*/ 2147483646 h 793"/>
              <a:gd name="T8" fmla="*/ 2147483646 w 796"/>
              <a:gd name="T9" fmla="*/ 2147483646 h 793"/>
              <a:gd name="T10" fmla="*/ 2147483646 w 796"/>
              <a:gd name="T11" fmla="*/ 2147483646 h 793"/>
              <a:gd name="T12" fmla="*/ 2147483646 w 796"/>
              <a:gd name="T13" fmla="*/ 2147483646 h 793"/>
              <a:gd name="T14" fmla="*/ 2147483646 w 796"/>
              <a:gd name="T15" fmla="*/ 2147483646 h 793"/>
              <a:gd name="T16" fmla="*/ 2147483646 w 796"/>
              <a:gd name="T17" fmla="*/ 2147483646 h 793"/>
              <a:gd name="T18" fmla="*/ 2147483646 w 796"/>
              <a:gd name="T19" fmla="*/ 2147483646 h 793"/>
              <a:gd name="T20" fmla="*/ 2147483646 w 796"/>
              <a:gd name="T21" fmla="*/ 2147483646 h 793"/>
              <a:gd name="T22" fmla="*/ 2147483646 w 796"/>
              <a:gd name="T23" fmla="*/ 2147483646 h 793"/>
              <a:gd name="T24" fmla="*/ 2147483646 w 796"/>
              <a:gd name="T25" fmla="*/ 2147483646 h 793"/>
              <a:gd name="T26" fmla="*/ 2147483646 w 796"/>
              <a:gd name="T27" fmla="*/ 2147483646 h 793"/>
              <a:gd name="T28" fmla="*/ 2147483646 w 796"/>
              <a:gd name="T29" fmla="*/ 2147483646 h 793"/>
              <a:gd name="T30" fmla="*/ 2147483646 w 796"/>
              <a:gd name="T31" fmla="*/ 2147483646 h 793"/>
              <a:gd name="T32" fmla="*/ 2147483646 w 796"/>
              <a:gd name="T33" fmla="*/ 2147483646 h 793"/>
              <a:gd name="T34" fmla="*/ 2147483646 w 796"/>
              <a:gd name="T35" fmla="*/ 2147483646 h 793"/>
              <a:gd name="T36" fmla="*/ 2147483646 w 796"/>
              <a:gd name="T37" fmla="*/ 2147483646 h 793"/>
              <a:gd name="T38" fmla="*/ 2147483646 w 796"/>
              <a:gd name="T39" fmla="*/ 2147483646 h 793"/>
              <a:gd name="T40" fmla="*/ 2147483646 w 796"/>
              <a:gd name="T41" fmla="*/ 2147483646 h 793"/>
              <a:gd name="T42" fmla="*/ 2147483646 w 796"/>
              <a:gd name="T43" fmla="*/ 2147483646 h 793"/>
              <a:gd name="T44" fmla="*/ 2147483646 w 796"/>
              <a:gd name="T45" fmla="*/ 2147483646 h 793"/>
              <a:gd name="T46" fmla="*/ 2147483646 w 796"/>
              <a:gd name="T47" fmla="*/ 2147483646 h 793"/>
              <a:gd name="T48" fmla="*/ 2147483646 w 796"/>
              <a:gd name="T49" fmla="*/ 2147483646 h 793"/>
              <a:gd name="T50" fmla="*/ 2147483646 w 796"/>
              <a:gd name="T51" fmla="*/ 2147483646 h 793"/>
              <a:gd name="T52" fmla="*/ 2147483646 w 796"/>
              <a:gd name="T53" fmla="*/ 2147483646 h 793"/>
              <a:gd name="T54" fmla="*/ 2147483646 w 796"/>
              <a:gd name="T55" fmla="*/ 2147483646 h 793"/>
              <a:gd name="T56" fmla="*/ 2147483646 w 796"/>
              <a:gd name="T57" fmla="*/ 2147483646 h 793"/>
              <a:gd name="T58" fmla="*/ 2147483646 w 796"/>
              <a:gd name="T59" fmla="*/ 2147483646 h 793"/>
              <a:gd name="T60" fmla="*/ 2147483646 w 796"/>
              <a:gd name="T61" fmla="*/ 2147483646 h 793"/>
              <a:gd name="T62" fmla="*/ 2147483646 w 796"/>
              <a:gd name="T63" fmla="*/ 2147483646 h 793"/>
              <a:gd name="T64" fmla="*/ 2147483646 w 796"/>
              <a:gd name="T65" fmla="*/ 2147483646 h 793"/>
              <a:gd name="T66" fmla="*/ 2147483646 w 796"/>
              <a:gd name="T67" fmla="*/ 2147483646 h 793"/>
              <a:gd name="T68" fmla="*/ 2147483646 w 796"/>
              <a:gd name="T69" fmla="*/ 2147483646 h 793"/>
              <a:gd name="T70" fmla="*/ 2147483646 w 796"/>
              <a:gd name="T71" fmla="*/ 2147483646 h 793"/>
              <a:gd name="T72" fmla="*/ 2147483646 w 796"/>
              <a:gd name="T73" fmla="*/ 2147483646 h 793"/>
              <a:gd name="T74" fmla="*/ 2147483646 w 796"/>
              <a:gd name="T75" fmla="*/ 2147483646 h 793"/>
              <a:gd name="T76" fmla="*/ 2147483646 w 796"/>
              <a:gd name="T77" fmla="*/ 2147483646 h 793"/>
              <a:gd name="T78" fmla="*/ 2147483646 w 796"/>
              <a:gd name="T79" fmla="*/ 2147483646 h 793"/>
              <a:gd name="T80" fmla="*/ 2147483646 w 796"/>
              <a:gd name="T81" fmla="*/ 2147483646 h 793"/>
              <a:gd name="T82" fmla="*/ 2147483646 w 796"/>
              <a:gd name="T83" fmla="*/ 2147483646 h 793"/>
              <a:gd name="T84" fmla="*/ 2147483646 w 796"/>
              <a:gd name="T85" fmla="*/ 2147483646 h 793"/>
              <a:gd name="T86" fmla="*/ 2147483646 w 796"/>
              <a:gd name="T87" fmla="*/ 2147483646 h 793"/>
              <a:gd name="T88" fmla="*/ 2147483646 w 796"/>
              <a:gd name="T89" fmla="*/ 2147483646 h 793"/>
              <a:gd name="T90" fmla="*/ 2147483646 w 796"/>
              <a:gd name="T91" fmla="*/ 2147483646 h 793"/>
              <a:gd name="T92" fmla="*/ 0 w 796"/>
              <a:gd name="T93" fmla="*/ 2147483646 h 793"/>
              <a:gd name="T94" fmla="*/ 2147483646 w 796"/>
              <a:gd name="T95" fmla="*/ 2147483646 h 793"/>
              <a:gd name="T96" fmla="*/ 0 w 796"/>
              <a:gd name="T97" fmla="*/ 2147483646 h 793"/>
              <a:gd name="T98" fmla="*/ 2147483646 w 796"/>
              <a:gd name="T99" fmla="*/ 2147483646 h 793"/>
              <a:gd name="T100" fmla="*/ 2147483646 w 796"/>
              <a:gd name="T101" fmla="*/ 2147483646 h 793"/>
              <a:gd name="T102" fmla="*/ 2147483646 w 796"/>
              <a:gd name="T103" fmla="*/ 2147483646 h 793"/>
              <a:gd name="T104" fmla="*/ 2147483646 w 796"/>
              <a:gd name="T105" fmla="*/ 2147483646 h 793"/>
              <a:gd name="T106" fmla="*/ 0 w 796"/>
              <a:gd name="T107" fmla="*/ 2147483646 h 793"/>
              <a:gd name="T108" fmla="*/ 2147483646 w 796"/>
              <a:gd name="T109" fmla="*/ 2147483646 h 793"/>
              <a:gd name="T110" fmla="*/ 0 w 796"/>
              <a:gd name="T111" fmla="*/ 2147483646 h 793"/>
              <a:gd name="T112" fmla="*/ 2147483646 w 796"/>
              <a:gd name="T113" fmla="*/ 2147483646 h 793"/>
              <a:gd name="T114" fmla="*/ 2147483646 w 796"/>
              <a:gd name="T115" fmla="*/ 2147483646 h 793"/>
              <a:gd name="T116" fmla="*/ 2147483646 w 796"/>
              <a:gd name="T117" fmla="*/ 2147483646 h 793"/>
              <a:gd name="T118" fmla="*/ 2147483646 w 796"/>
              <a:gd name="T119" fmla="*/ 2147483646 h 793"/>
              <a:gd name="T120" fmla="*/ 2147483646 w 796"/>
              <a:gd name="T121" fmla="*/ 2147483646 h 79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796" h="793">
                <a:moveTo>
                  <a:pt x="643" y="721"/>
                </a:moveTo>
                <a:lnTo>
                  <a:pt x="556" y="721"/>
                </a:lnTo>
                <a:lnTo>
                  <a:pt x="556" y="553"/>
                </a:lnTo>
                <a:cubicBezTo>
                  <a:pt x="556" y="547"/>
                  <a:pt x="550" y="542"/>
                  <a:pt x="544" y="542"/>
                </a:cubicBezTo>
                <a:cubicBezTo>
                  <a:pt x="537" y="542"/>
                  <a:pt x="532" y="547"/>
                  <a:pt x="532" y="553"/>
                </a:cubicBezTo>
                <a:lnTo>
                  <a:pt x="532" y="721"/>
                </a:lnTo>
                <a:lnTo>
                  <a:pt x="377" y="721"/>
                </a:lnTo>
                <a:lnTo>
                  <a:pt x="377" y="417"/>
                </a:lnTo>
                <a:lnTo>
                  <a:pt x="431" y="409"/>
                </a:lnTo>
                <a:cubicBezTo>
                  <a:pt x="434" y="408"/>
                  <a:pt x="437" y="406"/>
                  <a:pt x="439" y="403"/>
                </a:cubicBezTo>
                <a:lnTo>
                  <a:pt x="456" y="375"/>
                </a:lnTo>
                <a:lnTo>
                  <a:pt x="502" y="434"/>
                </a:lnTo>
                <a:cubicBezTo>
                  <a:pt x="496" y="443"/>
                  <a:pt x="491" y="454"/>
                  <a:pt x="491" y="465"/>
                </a:cubicBezTo>
                <a:cubicBezTo>
                  <a:pt x="491" y="494"/>
                  <a:pt x="515" y="517"/>
                  <a:pt x="544" y="517"/>
                </a:cubicBezTo>
                <a:cubicBezTo>
                  <a:pt x="572" y="517"/>
                  <a:pt x="596" y="494"/>
                  <a:pt x="596" y="465"/>
                </a:cubicBezTo>
                <a:cubicBezTo>
                  <a:pt x="596" y="463"/>
                  <a:pt x="595" y="461"/>
                  <a:pt x="595" y="458"/>
                </a:cubicBezTo>
                <a:lnTo>
                  <a:pt x="643" y="439"/>
                </a:lnTo>
                <a:lnTo>
                  <a:pt x="643" y="721"/>
                </a:lnTo>
                <a:close/>
                <a:moveTo>
                  <a:pt x="365" y="320"/>
                </a:moveTo>
                <a:lnTo>
                  <a:pt x="365" y="320"/>
                </a:lnTo>
                <a:cubicBezTo>
                  <a:pt x="358" y="320"/>
                  <a:pt x="353" y="325"/>
                  <a:pt x="353" y="332"/>
                </a:cubicBezTo>
                <a:lnTo>
                  <a:pt x="353" y="396"/>
                </a:lnTo>
                <a:lnTo>
                  <a:pt x="307" y="404"/>
                </a:lnTo>
                <a:cubicBezTo>
                  <a:pt x="303" y="404"/>
                  <a:pt x="300" y="406"/>
                  <a:pt x="298" y="410"/>
                </a:cubicBezTo>
                <a:lnTo>
                  <a:pt x="264" y="479"/>
                </a:lnTo>
                <a:cubicBezTo>
                  <a:pt x="259" y="478"/>
                  <a:pt x="255" y="478"/>
                  <a:pt x="251" y="478"/>
                </a:cubicBezTo>
                <a:cubicBezTo>
                  <a:pt x="229" y="478"/>
                  <a:pt x="211" y="491"/>
                  <a:pt x="203" y="510"/>
                </a:cubicBezTo>
                <a:lnTo>
                  <a:pt x="164" y="504"/>
                </a:lnTo>
                <a:cubicBezTo>
                  <a:pt x="160" y="504"/>
                  <a:pt x="155" y="506"/>
                  <a:pt x="153" y="509"/>
                </a:cubicBezTo>
                <a:lnTo>
                  <a:pt x="73" y="629"/>
                </a:lnTo>
                <a:lnTo>
                  <a:pt x="73" y="249"/>
                </a:lnTo>
                <a:lnTo>
                  <a:pt x="180" y="174"/>
                </a:lnTo>
                <a:lnTo>
                  <a:pt x="247" y="281"/>
                </a:lnTo>
                <a:cubicBezTo>
                  <a:pt x="251" y="285"/>
                  <a:pt x="256" y="287"/>
                  <a:pt x="261" y="285"/>
                </a:cubicBezTo>
                <a:lnTo>
                  <a:pt x="320" y="269"/>
                </a:lnTo>
                <a:cubicBezTo>
                  <a:pt x="329" y="285"/>
                  <a:pt x="345" y="296"/>
                  <a:pt x="365" y="296"/>
                </a:cubicBezTo>
                <a:cubicBezTo>
                  <a:pt x="373" y="296"/>
                  <a:pt x="380" y="294"/>
                  <a:pt x="387" y="291"/>
                </a:cubicBezTo>
                <a:lnTo>
                  <a:pt x="440" y="356"/>
                </a:lnTo>
                <a:lnTo>
                  <a:pt x="421" y="386"/>
                </a:lnTo>
                <a:lnTo>
                  <a:pt x="377" y="393"/>
                </a:lnTo>
                <a:lnTo>
                  <a:pt x="377" y="332"/>
                </a:lnTo>
                <a:cubicBezTo>
                  <a:pt x="377" y="325"/>
                  <a:pt x="372" y="320"/>
                  <a:pt x="365" y="320"/>
                </a:cubicBezTo>
                <a:close/>
                <a:moveTo>
                  <a:pt x="279" y="529"/>
                </a:moveTo>
                <a:lnTo>
                  <a:pt x="279" y="529"/>
                </a:lnTo>
                <a:cubicBezTo>
                  <a:pt x="279" y="545"/>
                  <a:pt x="267" y="557"/>
                  <a:pt x="251" y="557"/>
                </a:cubicBezTo>
                <a:cubicBezTo>
                  <a:pt x="236" y="557"/>
                  <a:pt x="223" y="545"/>
                  <a:pt x="223" y="529"/>
                </a:cubicBezTo>
                <a:cubicBezTo>
                  <a:pt x="223" y="514"/>
                  <a:pt x="236" y="502"/>
                  <a:pt x="251" y="502"/>
                </a:cubicBezTo>
                <a:cubicBezTo>
                  <a:pt x="267" y="502"/>
                  <a:pt x="279" y="514"/>
                  <a:pt x="279" y="529"/>
                </a:cubicBezTo>
                <a:close/>
                <a:moveTo>
                  <a:pt x="353" y="721"/>
                </a:moveTo>
                <a:lnTo>
                  <a:pt x="264" y="721"/>
                </a:lnTo>
                <a:lnTo>
                  <a:pt x="264" y="617"/>
                </a:lnTo>
                <a:cubicBezTo>
                  <a:pt x="264" y="611"/>
                  <a:pt x="257" y="606"/>
                  <a:pt x="251" y="606"/>
                </a:cubicBezTo>
                <a:cubicBezTo>
                  <a:pt x="245" y="606"/>
                  <a:pt x="239" y="611"/>
                  <a:pt x="239" y="617"/>
                </a:cubicBezTo>
                <a:lnTo>
                  <a:pt x="239" y="721"/>
                </a:lnTo>
                <a:lnTo>
                  <a:pt x="73" y="721"/>
                </a:lnTo>
                <a:lnTo>
                  <a:pt x="73" y="671"/>
                </a:lnTo>
                <a:lnTo>
                  <a:pt x="168" y="529"/>
                </a:lnTo>
                <a:lnTo>
                  <a:pt x="199" y="534"/>
                </a:lnTo>
                <a:cubicBezTo>
                  <a:pt x="202" y="560"/>
                  <a:pt x="224" y="582"/>
                  <a:pt x="251" y="582"/>
                </a:cubicBezTo>
                <a:cubicBezTo>
                  <a:pt x="280" y="582"/>
                  <a:pt x="303" y="558"/>
                  <a:pt x="303" y="529"/>
                </a:cubicBezTo>
                <a:cubicBezTo>
                  <a:pt x="303" y="514"/>
                  <a:pt x="296" y="499"/>
                  <a:pt x="285" y="490"/>
                </a:cubicBezTo>
                <a:lnTo>
                  <a:pt x="317" y="426"/>
                </a:lnTo>
                <a:lnTo>
                  <a:pt x="353" y="421"/>
                </a:lnTo>
                <a:lnTo>
                  <a:pt x="353" y="721"/>
                </a:lnTo>
                <a:close/>
                <a:moveTo>
                  <a:pt x="365" y="216"/>
                </a:moveTo>
                <a:lnTo>
                  <a:pt x="365" y="216"/>
                </a:lnTo>
                <a:cubicBezTo>
                  <a:pt x="380" y="216"/>
                  <a:pt x="393" y="229"/>
                  <a:pt x="393" y="244"/>
                </a:cubicBezTo>
                <a:cubicBezTo>
                  <a:pt x="393" y="259"/>
                  <a:pt x="380" y="272"/>
                  <a:pt x="365" y="272"/>
                </a:cubicBezTo>
                <a:cubicBezTo>
                  <a:pt x="349" y="272"/>
                  <a:pt x="337" y="259"/>
                  <a:pt x="337" y="244"/>
                </a:cubicBezTo>
                <a:cubicBezTo>
                  <a:pt x="337" y="229"/>
                  <a:pt x="349" y="216"/>
                  <a:pt x="365" y="216"/>
                </a:cubicBezTo>
                <a:close/>
                <a:moveTo>
                  <a:pt x="572" y="465"/>
                </a:moveTo>
                <a:lnTo>
                  <a:pt x="572" y="465"/>
                </a:lnTo>
                <a:cubicBezTo>
                  <a:pt x="572" y="481"/>
                  <a:pt x="559" y="494"/>
                  <a:pt x="544" y="494"/>
                </a:cubicBezTo>
                <a:cubicBezTo>
                  <a:pt x="528" y="494"/>
                  <a:pt x="516" y="481"/>
                  <a:pt x="516" y="465"/>
                </a:cubicBezTo>
                <a:cubicBezTo>
                  <a:pt x="516" y="450"/>
                  <a:pt x="528" y="438"/>
                  <a:pt x="544" y="438"/>
                </a:cubicBezTo>
                <a:cubicBezTo>
                  <a:pt x="559" y="438"/>
                  <a:pt x="572" y="450"/>
                  <a:pt x="572" y="465"/>
                </a:cubicBezTo>
                <a:close/>
                <a:moveTo>
                  <a:pt x="655" y="224"/>
                </a:moveTo>
                <a:lnTo>
                  <a:pt x="655" y="224"/>
                </a:lnTo>
                <a:cubicBezTo>
                  <a:pt x="670" y="224"/>
                  <a:pt x="683" y="237"/>
                  <a:pt x="683" y="252"/>
                </a:cubicBezTo>
                <a:cubicBezTo>
                  <a:pt x="683" y="267"/>
                  <a:pt x="670" y="280"/>
                  <a:pt x="655" y="280"/>
                </a:cubicBezTo>
                <a:cubicBezTo>
                  <a:pt x="639" y="280"/>
                  <a:pt x="627" y="267"/>
                  <a:pt x="627" y="252"/>
                </a:cubicBezTo>
                <a:cubicBezTo>
                  <a:pt x="627" y="237"/>
                  <a:pt x="639" y="224"/>
                  <a:pt x="655" y="224"/>
                </a:cubicBezTo>
                <a:close/>
                <a:moveTo>
                  <a:pt x="781" y="721"/>
                </a:moveTo>
                <a:lnTo>
                  <a:pt x="667" y="721"/>
                </a:lnTo>
                <a:lnTo>
                  <a:pt x="667" y="429"/>
                </a:lnTo>
                <a:lnTo>
                  <a:pt x="696" y="418"/>
                </a:lnTo>
                <a:lnTo>
                  <a:pt x="771" y="542"/>
                </a:lnTo>
                <a:cubicBezTo>
                  <a:pt x="773" y="546"/>
                  <a:pt x="777" y="547"/>
                  <a:pt x="781" y="547"/>
                </a:cubicBezTo>
                <a:cubicBezTo>
                  <a:pt x="783" y="547"/>
                  <a:pt x="786" y="547"/>
                  <a:pt x="787" y="546"/>
                </a:cubicBezTo>
                <a:cubicBezTo>
                  <a:pt x="793" y="543"/>
                  <a:pt x="795" y="535"/>
                  <a:pt x="791" y="529"/>
                </a:cubicBezTo>
                <a:lnTo>
                  <a:pt x="712" y="396"/>
                </a:lnTo>
                <a:cubicBezTo>
                  <a:pt x="709" y="391"/>
                  <a:pt x="702" y="390"/>
                  <a:pt x="697" y="392"/>
                </a:cubicBezTo>
                <a:lnTo>
                  <a:pt x="667" y="404"/>
                </a:lnTo>
                <a:lnTo>
                  <a:pt x="667" y="340"/>
                </a:lnTo>
                <a:cubicBezTo>
                  <a:pt x="667" y="334"/>
                  <a:pt x="662" y="328"/>
                  <a:pt x="655" y="328"/>
                </a:cubicBezTo>
                <a:cubicBezTo>
                  <a:pt x="648" y="328"/>
                  <a:pt x="643" y="334"/>
                  <a:pt x="643" y="340"/>
                </a:cubicBezTo>
                <a:lnTo>
                  <a:pt x="643" y="413"/>
                </a:lnTo>
                <a:lnTo>
                  <a:pt x="587" y="436"/>
                </a:lnTo>
                <a:cubicBezTo>
                  <a:pt x="577" y="423"/>
                  <a:pt x="561" y="414"/>
                  <a:pt x="544" y="414"/>
                </a:cubicBezTo>
                <a:cubicBezTo>
                  <a:pt x="535" y="414"/>
                  <a:pt x="528" y="415"/>
                  <a:pt x="521" y="419"/>
                </a:cubicBezTo>
                <a:lnTo>
                  <a:pt x="469" y="354"/>
                </a:lnTo>
                <a:lnTo>
                  <a:pt x="535" y="244"/>
                </a:lnTo>
                <a:lnTo>
                  <a:pt x="603" y="255"/>
                </a:lnTo>
                <a:cubicBezTo>
                  <a:pt x="605" y="283"/>
                  <a:pt x="628" y="304"/>
                  <a:pt x="655" y="304"/>
                </a:cubicBezTo>
                <a:cubicBezTo>
                  <a:pt x="683" y="304"/>
                  <a:pt x="707" y="281"/>
                  <a:pt x="707" y="252"/>
                </a:cubicBezTo>
                <a:cubicBezTo>
                  <a:pt x="707" y="241"/>
                  <a:pt x="703" y="230"/>
                  <a:pt x="697" y="222"/>
                </a:cubicBezTo>
                <a:lnTo>
                  <a:pt x="790" y="116"/>
                </a:lnTo>
                <a:cubicBezTo>
                  <a:pt x="795" y="111"/>
                  <a:pt x="794" y="103"/>
                  <a:pt x="789" y="99"/>
                </a:cubicBezTo>
                <a:cubicBezTo>
                  <a:pt x="784" y="94"/>
                  <a:pt x="777" y="95"/>
                  <a:pt x="772" y="100"/>
                </a:cubicBezTo>
                <a:lnTo>
                  <a:pt x="679" y="206"/>
                </a:lnTo>
                <a:cubicBezTo>
                  <a:pt x="672" y="202"/>
                  <a:pt x="663" y="200"/>
                  <a:pt x="655" y="200"/>
                </a:cubicBezTo>
                <a:cubicBezTo>
                  <a:pt x="633" y="200"/>
                  <a:pt x="615" y="213"/>
                  <a:pt x="607" y="232"/>
                </a:cubicBezTo>
                <a:lnTo>
                  <a:pt x="531" y="220"/>
                </a:lnTo>
                <a:cubicBezTo>
                  <a:pt x="526" y="219"/>
                  <a:pt x="521" y="221"/>
                  <a:pt x="519" y="225"/>
                </a:cubicBezTo>
                <a:lnTo>
                  <a:pt x="453" y="334"/>
                </a:lnTo>
                <a:lnTo>
                  <a:pt x="406" y="275"/>
                </a:lnTo>
                <a:cubicBezTo>
                  <a:pt x="413" y="267"/>
                  <a:pt x="417" y="255"/>
                  <a:pt x="417" y="244"/>
                </a:cubicBezTo>
                <a:cubicBezTo>
                  <a:pt x="417" y="215"/>
                  <a:pt x="393" y="192"/>
                  <a:pt x="365" y="192"/>
                </a:cubicBezTo>
                <a:cubicBezTo>
                  <a:pt x="336" y="192"/>
                  <a:pt x="313" y="215"/>
                  <a:pt x="313" y="244"/>
                </a:cubicBezTo>
                <a:cubicBezTo>
                  <a:pt x="313" y="244"/>
                  <a:pt x="313" y="245"/>
                  <a:pt x="313" y="246"/>
                </a:cubicBezTo>
                <a:lnTo>
                  <a:pt x="264" y="260"/>
                </a:lnTo>
                <a:lnTo>
                  <a:pt x="194" y="151"/>
                </a:lnTo>
                <a:cubicBezTo>
                  <a:pt x="192" y="148"/>
                  <a:pt x="189" y="146"/>
                  <a:pt x="185" y="146"/>
                </a:cubicBezTo>
                <a:cubicBezTo>
                  <a:pt x="182" y="145"/>
                  <a:pt x="179" y="146"/>
                  <a:pt x="176" y="148"/>
                </a:cubicBezTo>
                <a:lnTo>
                  <a:pt x="73" y="219"/>
                </a:lnTo>
                <a:lnTo>
                  <a:pt x="73" y="11"/>
                </a:lnTo>
                <a:cubicBezTo>
                  <a:pt x="73" y="5"/>
                  <a:pt x="67" y="0"/>
                  <a:pt x="60" y="0"/>
                </a:cubicBezTo>
                <a:cubicBezTo>
                  <a:pt x="54" y="0"/>
                  <a:pt x="49" y="5"/>
                  <a:pt x="49" y="11"/>
                </a:cubicBezTo>
                <a:lnTo>
                  <a:pt x="49" y="48"/>
                </a:lnTo>
                <a:lnTo>
                  <a:pt x="12" y="48"/>
                </a:lnTo>
                <a:cubicBezTo>
                  <a:pt x="6" y="48"/>
                  <a:pt x="0" y="53"/>
                  <a:pt x="0" y="59"/>
                </a:cubicBezTo>
                <a:cubicBezTo>
                  <a:pt x="0" y="66"/>
                  <a:pt x="6" y="72"/>
                  <a:pt x="12" y="72"/>
                </a:cubicBezTo>
                <a:lnTo>
                  <a:pt x="49" y="72"/>
                </a:lnTo>
                <a:lnTo>
                  <a:pt x="49" y="160"/>
                </a:lnTo>
                <a:lnTo>
                  <a:pt x="12" y="160"/>
                </a:lnTo>
                <a:cubicBezTo>
                  <a:pt x="6" y="160"/>
                  <a:pt x="0" y="165"/>
                  <a:pt x="0" y="172"/>
                </a:cubicBezTo>
                <a:cubicBezTo>
                  <a:pt x="0" y="178"/>
                  <a:pt x="6" y="184"/>
                  <a:pt x="12" y="184"/>
                </a:cubicBezTo>
                <a:lnTo>
                  <a:pt x="49" y="184"/>
                </a:lnTo>
                <a:lnTo>
                  <a:pt x="49" y="272"/>
                </a:lnTo>
                <a:lnTo>
                  <a:pt x="12" y="272"/>
                </a:lnTo>
                <a:cubicBezTo>
                  <a:pt x="6" y="272"/>
                  <a:pt x="0" y="277"/>
                  <a:pt x="0" y="284"/>
                </a:cubicBezTo>
                <a:cubicBezTo>
                  <a:pt x="0" y="290"/>
                  <a:pt x="6" y="296"/>
                  <a:pt x="12" y="296"/>
                </a:cubicBezTo>
                <a:lnTo>
                  <a:pt x="49" y="296"/>
                </a:lnTo>
                <a:lnTo>
                  <a:pt x="49" y="384"/>
                </a:lnTo>
                <a:lnTo>
                  <a:pt x="12" y="384"/>
                </a:lnTo>
                <a:cubicBezTo>
                  <a:pt x="6" y="384"/>
                  <a:pt x="0" y="390"/>
                  <a:pt x="0" y="396"/>
                </a:cubicBezTo>
                <a:cubicBezTo>
                  <a:pt x="0" y="403"/>
                  <a:pt x="6" y="408"/>
                  <a:pt x="12" y="408"/>
                </a:cubicBezTo>
                <a:lnTo>
                  <a:pt x="49" y="408"/>
                </a:lnTo>
                <a:lnTo>
                  <a:pt x="49" y="496"/>
                </a:lnTo>
                <a:lnTo>
                  <a:pt x="12" y="496"/>
                </a:lnTo>
                <a:cubicBezTo>
                  <a:pt x="6" y="496"/>
                  <a:pt x="0" y="502"/>
                  <a:pt x="0" y="508"/>
                </a:cubicBezTo>
                <a:cubicBezTo>
                  <a:pt x="0" y="515"/>
                  <a:pt x="6" y="520"/>
                  <a:pt x="12" y="520"/>
                </a:cubicBezTo>
                <a:lnTo>
                  <a:pt x="49" y="520"/>
                </a:lnTo>
                <a:lnTo>
                  <a:pt x="49" y="609"/>
                </a:lnTo>
                <a:lnTo>
                  <a:pt x="12" y="609"/>
                </a:lnTo>
                <a:cubicBezTo>
                  <a:pt x="6" y="609"/>
                  <a:pt x="0" y="614"/>
                  <a:pt x="0" y="620"/>
                </a:cubicBezTo>
                <a:cubicBezTo>
                  <a:pt x="0" y="627"/>
                  <a:pt x="6" y="632"/>
                  <a:pt x="12" y="632"/>
                </a:cubicBezTo>
                <a:lnTo>
                  <a:pt x="49" y="632"/>
                </a:lnTo>
                <a:lnTo>
                  <a:pt x="49" y="721"/>
                </a:lnTo>
                <a:lnTo>
                  <a:pt x="12" y="721"/>
                </a:lnTo>
                <a:cubicBezTo>
                  <a:pt x="6" y="721"/>
                  <a:pt x="0" y="726"/>
                  <a:pt x="0" y="732"/>
                </a:cubicBezTo>
                <a:cubicBezTo>
                  <a:pt x="0" y="739"/>
                  <a:pt x="6" y="744"/>
                  <a:pt x="12" y="744"/>
                </a:cubicBezTo>
                <a:lnTo>
                  <a:pt x="49" y="744"/>
                </a:lnTo>
                <a:lnTo>
                  <a:pt x="49" y="781"/>
                </a:lnTo>
                <a:cubicBezTo>
                  <a:pt x="49" y="787"/>
                  <a:pt x="54" y="792"/>
                  <a:pt x="60" y="792"/>
                </a:cubicBezTo>
                <a:cubicBezTo>
                  <a:pt x="67" y="792"/>
                  <a:pt x="73" y="787"/>
                  <a:pt x="73" y="781"/>
                </a:cubicBezTo>
                <a:lnTo>
                  <a:pt x="73" y="744"/>
                </a:lnTo>
                <a:lnTo>
                  <a:pt x="781" y="744"/>
                </a:lnTo>
                <a:cubicBezTo>
                  <a:pt x="788" y="744"/>
                  <a:pt x="793" y="739"/>
                  <a:pt x="793" y="732"/>
                </a:cubicBezTo>
                <a:cubicBezTo>
                  <a:pt x="793" y="726"/>
                  <a:pt x="788" y="721"/>
                  <a:pt x="781" y="721"/>
                </a:cubicBezTo>
                <a:close/>
              </a:path>
            </a:pathLst>
          </a:custGeom>
          <a:solidFill>
            <a:schemeClr val="bg1"/>
          </a:solidFill>
          <a:ln>
            <a:noFill/>
          </a:ln>
          <a:effectLst/>
        </p:spPr>
        <p:txBody>
          <a:bodyPr wrap="none" anchor="ctr"/>
          <a:lstStyle/>
          <a:p>
            <a:endParaRPr lang="en-US" sz="675" dirty="0"/>
          </a:p>
        </p:txBody>
      </p:sp>
      <p:sp>
        <p:nvSpPr>
          <p:cNvPr id="11" name="Oval 10">
            <a:extLst>
              <a:ext uri="{FF2B5EF4-FFF2-40B4-BE49-F238E27FC236}">
                <a16:creationId xmlns:a16="http://schemas.microsoft.com/office/drawing/2014/main" id="{99ED9875-F79B-437F-A318-E3D681B678F3}"/>
              </a:ext>
            </a:extLst>
          </p:cNvPr>
          <p:cNvSpPr/>
          <p:nvPr/>
        </p:nvSpPr>
        <p:spPr>
          <a:xfrm>
            <a:off x="778223" y="5461375"/>
            <a:ext cx="536296" cy="53629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p>
        </p:txBody>
      </p:sp>
      <p:sp>
        <p:nvSpPr>
          <p:cNvPr id="34" name="TextBox 33">
            <a:extLst>
              <a:ext uri="{FF2B5EF4-FFF2-40B4-BE49-F238E27FC236}">
                <a16:creationId xmlns:a16="http://schemas.microsoft.com/office/drawing/2014/main" id="{E3C5F67B-8BB4-4D24-8268-BAF10F568A32}"/>
              </a:ext>
            </a:extLst>
          </p:cNvPr>
          <p:cNvSpPr txBox="1"/>
          <p:nvPr/>
        </p:nvSpPr>
        <p:spPr>
          <a:xfrm>
            <a:off x="1450567" y="5461375"/>
            <a:ext cx="2626168" cy="276999"/>
          </a:xfrm>
          <a:prstGeom prst="rect">
            <a:avLst/>
          </a:prstGeom>
          <a:noFill/>
        </p:spPr>
        <p:txBody>
          <a:bodyPr wrap="none" rtlCol="0" anchor="b" anchorCtr="0">
            <a:spAutoFit/>
          </a:bodyPr>
          <a:lstStyle/>
          <a:p>
            <a:r>
              <a:rPr lang="en-US" sz="1200" b="1" dirty="0">
                <a:solidFill>
                  <a:schemeClr val="tx2"/>
                </a:solidFill>
                <a:latin typeface="Poppins" pitchFamily="2" charset="77"/>
                <a:ea typeface="League Spartan" charset="0"/>
                <a:cs typeface="Poppins" pitchFamily="2" charset="77"/>
              </a:rPr>
              <a:t>Public Finance Management Act, 2009</a:t>
            </a:r>
          </a:p>
        </p:txBody>
      </p:sp>
      <p:sp>
        <p:nvSpPr>
          <p:cNvPr id="36" name="Subtitle 2">
            <a:extLst>
              <a:ext uri="{FF2B5EF4-FFF2-40B4-BE49-F238E27FC236}">
                <a16:creationId xmlns:a16="http://schemas.microsoft.com/office/drawing/2014/main" id="{22487AEF-FA0C-4359-85E8-B425F651A074}"/>
              </a:ext>
            </a:extLst>
          </p:cNvPr>
          <p:cNvSpPr txBox="1">
            <a:spLocks/>
          </p:cNvSpPr>
          <p:nvPr/>
        </p:nvSpPr>
        <p:spPr>
          <a:xfrm>
            <a:off x="1504241" y="5758628"/>
            <a:ext cx="2562905" cy="201345"/>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2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Good and accountable governance.</a:t>
            </a:r>
          </a:p>
        </p:txBody>
      </p:sp>
      <p:sp>
        <p:nvSpPr>
          <p:cNvPr id="38" name="Freeform 970">
            <a:extLst>
              <a:ext uri="{FF2B5EF4-FFF2-40B4-BE49-F238E27FC236}">
                <a16:creationId xmlns:a16="http://schemas.microsoft.com/office/drawing/2014/main" id="{A61D214E-F1BE-4927-8D28-DB23FE543A12}"/>
              </a:ext>
            </a:extLst>
          </p:cNvPr>
          <p:cNvSpPr>
            <a:spLocks noChangeAspect="1" noChangeArrowheads="1"/>
          </p:cNvSpPr>
          <p:nvPr/>
        </p:nvSpPr>
        <p:spPr bwMode="auto">
          <a:xfrm>
            <a:off x="940424" y="5627334"/>
            <a:ext cx="262588" cy="262588"/>
          </a:xfrm>
          <a:custGeom>
            <a:avLst/>
            <a:gdLst>
              <a:gd name="T0" fmla="*/ 2105722 w 285390"/>
              <a:gd name="T1" fmla="*/ 4924677 h 285390"/>
              <a:gd name="T2" fmla="*/ 586378 w 285390"/>
              <a:gd name="T3" fmla="*/ 4743428 h 285390"/>
              <a:gd name="T4" fmla="*/ 586378 w 285390"/>
              <a:gd name="T5" fmla="*/ 4924677 h 285390"/>
              <a:gd name="T6" fmla="*/ 2349742 w 285390"/>
              <a:gd name="T7" fmla="*/ 4083756 h 285390"/>
              <a:gd name="T8" fmla="*/ 1193691 w 285390"/>
              <a:gd name="T9" fmla="*/ 4178006 h 285390"/>
              <a:gd name="T10" fmla="*/ 904085 w 285390"/>
              <a:gd name="T11" fmla="*/ 4178006 h 285390"/>
              <a:gd name="T12" fmla="*/ 585654 w 285390"/>
              <a:gd name="T13" fmla="*/ 4083756 h 285390"/>
              <a:gd name="T14" fmla="*/ 4653092 w 285390"/>
              <a:gd name="T15" fmla="*/ 4407264 h 285390"/>
              <a:gd name="T16" fmla="*/ 4826565 w 285390"/>
              <a:gd name="T17" fmla="*/ 3948738 h 285390"/>
              <a:gd name="T18" fmla="*/ 3409042 w 285390"/>
              <a:gd name="T19" fmla="*/ 4263988 h 285390"/>
              <a:gd name="T20" fmla="*/ 3871616 w 285390"/>
              <a:gd name="T21" fmla="*/ 4092051 h 285390"/>
              <a:gd name="T22" fmla="*/ 4826565 w 285390"/>
              <a:gd name="T23" fmla="*/ 3769636 h 285390"/>
              <a:gd name="T24" fmla="*/ 4653092 w 285390"/>
              <a:gd name="T25" fmla="*/ 4579214 h 285390"/>
              <a:gd name="T26" fmla="*/ 3553606 w 285390"/>
              <a:gd name="T27" fmla="*/ 3769636 h 285390"/>
              <a:gd name="T28" fmla="*/ 3727081 w 285390"/>
              <a:gd name="T29" fmla="*/ 4579214 h 285390"/>
              <a:gd name="T30" fmla="*/ 3553606 w 285390"/>
              <a:gd name="T31" fmla="*/ 3769636 h 285390"/>
              <a:gd name="T32" fmla="*/ 2349742 w 285390"/>
              <a:gd name="T33" fmla="*/ 3605294 h 285390"/>
              <a:gd name="T34" fmla="*/ 585654 w 285390"/>
              <a:gd name="T35" fmla="*/ 3424065 h 285390"/>
              <a:gd name="T36" fmla="*/ 585654 w 285390"/>
              <a:gd name="T37" fmla="*/ 3605294 h 285390"/>
              <a:gd name="T38" fmla="*/ 4508526 w 285390"/>
              <a:gd name="T39" fmla="*/ 2988166 h 285390"/>
              <a:gd name="T40" fmla="*/ 4971120 w 285390"/>
              <a:gd name="T41" fmla="*/ 3161646 h 285390"/>
              <a:gd name="T42" fmla="*/ 3553606 w 285390"/>
              <a:gd name="T43" fmla="*/ 2843579 h 285390"/>
              <a:gd name="T44" fmla="*/ 3727081 w 285390"/>
              <a:gd name="T45" fmla="*/ 3306194 h 285390"/>
              <a:gd name="T46" fmla="*/ 3553606 w 285390"/>
              <a:gd name="T47" fmla="*/ 2843579 h 285390"/>
              <a:gd name="T48" fmla="*/ 1636194 w 285390"/>
              <a:gd name="T49" fmla="*/ 2945624 h 285390"/>
              <a:gd name="T50" fmla="*/ 4653092 w 285390"/>
              <a:gd name="T51" fmla="*/ 2670125 h 285390"/>
              <a:gd name="T52" fmla="*/ 4826565 w 285390"/>
              <a:gd name="T53" fmla="*/ 3479663 h 285390"/>
              <a:gd name="T54" fmla="*/ 4653092 w 285390"/>
              <a:gd name="T55" fmla="*/ 2670125 h 285390"/>
              <a:gd name="T56" fmla="*/ 4045086 w 285390"/>
              <a:gd name="T57" fmla="*/ 3161646 h 285390"/>
              <a:gd name="T58" fmla="*/ 3235589 w 285390"/>
              <a:gd name="T59" fmla="*/ 2988166 h 285390"/>
              <a:gd name="T60" fmla="*/ 3051836 w 285390"/>
              <a:gd name="T61" fmla="*/ 4905740 h 285390"/>
              <a:gd name="T62" fmla="*/ 2909214 w 285390"/>
              <a:gd name="T63" fmla="*/ 2338775 h 285390"/>
              <a:gd name="T64" fmla="*/ 2349742 w 285390"/>
              <a:gd name="T65" fmla="*/ 2285930 h 285390"/>
              <a:gd name="T66" fmla="*/ 585654 w 285390"/>
              <a:gd name="T67" fmla="*/ 2104703 h 285390"/>
              <a:gd name="T68" fmla="*/ 585654 w 285390"/>
              <a:gd name="T69" fmla="*/ 2285930 h 285390"/>
              <a:gd name="T70" fmla="*/ 5178418 w 285390"/>
              <a:gd name="T71" fmla="*/ 1725343 h 285390"/>
              <a:gd name="T72" fmla="*/ 5055165 w 285390"/>
              <a:gd name="T73" fmla="*/ 1848557 h 285390"/>
              <a:gd name="T74" fmla="*/ 4273468 w 285390"/>
              <a:gd name="T75" fmla="*/ 1725343 h 285390"/>
              <a:gd name="T76" fmla="*/ 4145326 w 285390"/>
              <a:gd name="T77" fmla="*/ 1848557 h 285390"/>
              <a:gd name="T78" fmla="*/ 4735890 w 285390"/>
              <a:gd name="T79" fmla="*/ 1786784 h 285390"/>
              <a:gd name="T80" fmla="*/ 1279889 w 285390"/>
              <a:gd name="T81" fmla="*/ 1445010 h 285390"/>
              <a:gd name="T82" fmla="*/ 1279889 w 285390"/>
              <a:gd name="T83" fmla="*/ 1626261 h 285390"/>
              <a:gd name="T84" fmla="*/ 814071 w 285390"/>
              <a:gd name="T85" fmla="*/ 1445010 h 285390"/>
              <a:gd name="T86" fmla="*/ 502593 w 285390"/>
              <a:gd name="T87" fmla="*/ 1532018 h 285390"/>
              <a:gd name="T88" fmla="*/ 2909214 w 285390"/>
              <a:gd name="T89" fmla="*/ 2167663 h 285390"/>
              <a:gd name="T90" fmla="*/ 3051836 w 285390"/>
              <a:gd name="T91" fmla="*/ 1426065 h 285390"/>
              <a:gd name="T92" fmla="*/ 3051836 w 285390"/>
              <a:gd name="T93" fmla="*/ 684553 h 285390"/>
              <a:gd name="T94" fmla="*/ 427775 w 285390"/>
              <a:gd name="T95" fmla="*/ 171139 h 285390"/>
              <a:gd name="T96" fmla="*/ 4078612 w 285390"/>
              <a:gd name="T97" fmla="*/ 5476183 h 285390"/>
              <a:gd name="T98" fmla="*/ 2738099 w 285390"/>
              <a:gd name="T99" fmla="*/ 4763141 h 285390"/>
              <a:gd name="T100" fmla="*/ 4335291 w 285390"/>
              <a:gd name="T101" fmla="*/ 420702 h 285390"/>
              <a:gd name="T102" fmla="*/ 3051836 w 285390"/>
              <a:gd name="T103" fmla="*/ 848477 h 285390"/>
              <a:gd name="T104" fmla="*/ 427775 w 285390"/>
              <a:gd name="T105" fmla="*/ 171139 h 285390"/>
              <a:gd name="T106" fmla="*/ 4506426 w 285390"/>
              <a:gd name="T107" fmla="*/ 1254950 h 285390"/>
              <a:gd name="T108" fmla="*/ 5340688 w 285390"/>
              <a:gd name="T109" fmla="*/ 5076879 h 285390"/>
              <a:gd name="T110" fmla="*/ 427775 w 285390"/>
              <a:gd name="T111" fmla="*/ 5647299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bg1"/>
          </a:solidFill>
          <a:ln>
            <a:noFill/>
          </a:ln>
          <a:effectLst/>
        </p:spPr>
        <p:txBody>
          <a:bodyPr anchor="ctr"/>
          <a:lstStyle/>
          <a:p>
            <a:endParaRPr lang="en-US" sz="675" dirty="0"/>
          </a:p>
        </p:txBody>
      </p:sp>
      <p:sp>
        <p:nvSpPr>
          <p:cNvPr id="40" name="Freeform 970">
            <a:extLst>
              <a:ext uri="{FF2B5EF4-FFF2-40B4-BE49-F238E27FC236}">
                <a16:creationId xmlns:a16="http://schemas.microsoft.com/office/drawing/2014/main" id="{0648AF02-6D73-4391-84C3-B003F209BD5D}"/>
              </a:ext>
            </a:extLst>
          </p:cNvPr>
          <p:cNvSpPr>
            <a:spLocks noChangeAspect="1" noChangeArrowheads="1"/>
          </p:cNvSpPr>
          <p:nvPr/>
        </p:nvSpPr>
        <p:spPr bwMode="auto">
          <a:xfrm>
            <a:off x="945984" y="3874448"/>
            <a:ext cx="262588" cy="262588"/>
          </a:xfrm>
          <a:custGeom>
            <a:avLst/>
            <a:gdLst>
              <a:gd name="T0" fmla="*/ 2105722 w 285390"/>
              <a:gd name="T1" fmla="*/ 4924677 h 285390"/>
              <a:gd name="T2" fmla="*/ 586378 w 285390"/>
              <a:gd name="T3" fmla="*/ 4743428 h 285390"/>
              <a:gd name="T4" fmla="*/ 586378 w 285390"/>
              <a:gd name="T5" fmla="*/ 4924677 h 285390"/>
              <a:gd name="T6" fmla="*/ 2349742 w 285390"/>
              <a:gd name="T7" fmla="*/ 4083756 h 285390"/>
              <a:gd name="T8" fmla="*/ 1193691 w 285390"/>
              <a:gd name="T9" fmla="*/ 4178006 h 285390"/>
              <a:gd name="T10" fmla="*/ 904085 w 285390"/>
              <a:gd name="T11" fmla="*/ 4178006 h 285390"/>
              <a:gd name="T12" fmla="*/ 585654 w 285390"/>
              <a:gd name="T13" fmla="*/ 4083756 h 285390"/>
              <a:gd name="T14" fmla="*/ 4653092 w 285390"/>
              <a:gd name="T15" fmla="*/ 4407264 h 285390"/>
              <a:gd name="T16" fmla="*/ 4826565 w 285390"/>
              <a:gd name="T17" fmla="*/ 3948738 h 285390"/>
              <a:gd name="T18" fmla="*/ 3409042 w 285390"/>
              <a:gd name="T19" fmla="*/ 4263988 h 285390"/>
              <a:gd name="T20" fmla="*/ 3871616 w 285390"/>
              <a:gd name="T21" fmla="*/ 4092051 h 285390"/>
              <a:gd name="T22" fmla="*/ 4826565 w 285390"/>
              <a:gd name="T23" fmla="*/ 3769636 h 285390"/>
              <a:gd name="T24" fmla="*/ 4653092 w 285390"/>
              <a:gd name="T25" fmla="*/ 4579214 h 285390"/>
              <a:gd name="T26" fmla="*/ 3553606 w 285390"/>
              <a:gd name="T27" fmla="*/ 3769636 h 285390"/>
              <a:gd name="T28" fmla="*/ 3727081 w 285390"/>
              <a:gd name="T29" fmla="*/ 4579214 h 285390"/>
              <a:gd name="T30" fmla="*/ 3553606 w 285390"/>
              <a:gd name="T31" fmla="*/ 3769636 h 285390"/>
              <a:gd name="T32" fmla="*/ 2349742 w 285390"/>
              <a:gd name="T33" fmla="*/ 3605294 h 285390"/>
              <a:gd name="T34" fmla="*/ 585654 w 285390"/>
              <a:gd name="T35" fmla="*/ 3424065 h 285390"/>
              <a:gd name="T36" fmla="*/ 585654 w 285390"/>
              <a:gd name="T37" fmla="*/ 3605294 h 285390"/>
              <a:gd name="T38" fmla="*/ 4508526 w 285390"/>
              <a:gd name="T39" fmla="*/ 2988166 h 285390"/>
              <a:gd name="T40" fmla="*/ 4971120 w 285390"/>
              <a:gd name="T41" fmla="*/ 3161646 h 285390"/>
              <a:gd name="T42" fmla="*/ 3553606 w 285390"/>
              <a:gd name="T43" fmla="*/ 2843579 h 285390"/>
              <a:gd name="T44" fmla="*/ 3727081 w 285390"/>
              <a:gd name="T45" fmla="*/ 3306194 h 285390"/>
              <a:gd name="T46" fmla="*/ 3553606 w 285390"/>
              <a:gd name="T47" fmla="*/ 2843579 h 285390"/>
              <a:gd name="T48" fmla="*/ 1636194 w 285390"/>
              <a:gd name="T49" fmla="*/ 2945624 h 285390"/>
              <a:gd name="T50" fmla="*/ 4653092 w 285390"/>
              <a:gd name="T51" fmla="*/ 2670125 h 285390"/>
              <a:gd name="T52" fmla="*/ 4826565 w 285390"/>
              <a:gd name="T53" fmla="*/ 3479663 h 285390"/>
              <a:gd name="T54" fmla="*/ 4653092 w 285390"/>
              <a:gd name="T55" fmla="*/ 2670125 h 285390"/>
              <a:gd name="T56" fmla="*/ 4045086 w 285390"/>
              <a:gd name="T57" fmla="*/ 3161646 h 285390"/>
              <a:gd name="T58" fmla="*/ 3235589 w 285390"/>
              <a:gd name="T59" fmla="*/ 2988166 h 285390"/>
              <a:gd name="T60" fmla="*/ 3051836 w 285390"/>
              <a:gd name="T61" fmla="*/ 4905740 h 285390"/>
              <a:gd name="T62" fmla="*/ 2909214 w 285390"/>
              <a:gd name="T63" fmla="*/ 2338775 h 285390"/>
              <a:gd name="T64" fmla="*/ 2349742 w 285390"/>
              <a:gd name="T65" fmla="*/ 2285930 h 285390"/>
              <a:gd name="T66" fmla="*/ 585654 w 285390"/>
              <a:gd name="T67" fmla="*/ 2104703 h 285390"/>
              <a:gd name="T68" fmla="*/ 585654 w 285390"/>
              <a:gd name="T69" fmla="*/ 2285930 h 285390"/>
              <a:gd name="T70" fmla="*/ 5178418 w 285390"/>
              <a:gd name="T71" fmla="*/ 1725343 h 285390"/>
              <a:gd name="T72" fmla="*/ 5055165 w 285390"/>
              <a:gd name="T73" fmla="*/ 1848557 h 285390"/>
              <a:gd name="T74" fmla="*/ 4273468 w 285390"/>
              <a:gd name="T75" fmla="*/ 1725343 h 285390"/>
              <a:gd name="T76" fmla="*/ 4145326 w 285390"/>
              <a:gd name="T77" fmla="*/ 1848557 h 285390"/>
              <a:gd name="T78" fmla="*/ 4735890 w 285390"/>
              <a:gd name="T79" fmla="*/ 1786784 h 285390"/>
              <a:gd name="T80" fmla="*/ 1279889 w 285390"/>
              <a:gd name="T81" fmla="*/ 1445010 h 285390"/>
              <a:gd name="T82" fmla="*/ 1279889 w 285390"/>
              <a:gd name="T83" fmla="*/ 1626261 h 285390"/>
              <a:gd name="T84" fmla="*/ 814071 w 285390"/>
              <a:gd name="T85" fmla="*/ 1445010 h 285390"/>
              <a:gd name="T86" fmla="*/ 502593 w 285390"/>
              <a:gd name="T87" fmla="*/ 1532018 h 285390"/>
              <a:gd name="T88" fmla="*/ 2909214 w 285390"/>
              <a:gd name="T89" fmla="*/ 2167663 h 285390"/>
              <a:gd name="T90" fmla="*/ 3051836 w 285390"/>
              <a:gd name="T91" fmla="*/ 1426065 h 285390"/>
              <a:gd name="T92" fmla="*/ 3051836 w 285390"/>
              <a:gd name="T93" fmla="*/ 684553 h 285390"/>
              <a:gd name="T94" fmla="*/ 427775 w 285390"/>
              <a:gd name="T95" fmla="*/ 171139 h 285390"/>
              <a:gd name="T96" fmla="*/ 4078612 w 285390"/>
              <a:gd name="T97" fmla="*/ 5476183 h 285390"/>
              <a:gd name="T98" fmla="*/ 2738099 w 285390"/>
              <a:gd name="T99" fmla="*/ 4763141 h 285390"/>
              <a:gd name="T100" fmla="*/ 4335291 w 285390"/>
              <a:gd name="T101" fmla="*/ 420702 h 285390"/>
              <a:gd name="T102" fmla="*/ 3051836 w 285390"/>
              <a:gd name="T103" fmla="*/ 848477 h 285390"/>
              <a:gd name="T104" fmla="*/ 427775 w 285390"/>
              <a:gd name="T105" fmla="*/ 171139 h 285390"/>
              <a:gd name="T106" fmla="*/ 4506426 w 285390"/>
              <a:gd name="T107" fmla="*/ 1254950 h 285390"/>
              <a:gd name="T108" fmla="*/ 5340688 w 285390"/>
              <a:gd name="T109" fmla="*/ 5076879 h 285390"/>
              <a:gd name="T110" fmla="*/ 427775 w 285390"/>
              <a:gd name="T111" fmla="*/ 5647299 h 2853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85390" h="285390">
                <a:moveTo>
                  <a:pt x="82498" y="239712"/>
                </a:moveTo>
                <a:lnTo>
                  <a:pt x="106414" y="239712"/>
                </a:lnTo>
                <a:cubicBezTo>
                  <a:pt x="108951" y="239712"/>
                  <a:pt x="110762" y="241910"/>
                  <a:pt x="110762" y="244475"/>
                </a:cubicBezTo>
                <a:cubicBezTo>
                  <a:pt x="110762" y="247039"/>
                  <a:pt x="108951" y="248871"/>
                  <a:pt x="106414" y="248871"/>
                </a:cubicBezTo>
                <a:lnTo>
                  <a:pt x="82498" y="248871"/>
                </a:lnTo>
                <a:cubicBezTo>
                  <a:pt x="79961" y="248871"/>
                  <a:pt x="77787" y="247039"/>
                  <a:pt x="77787" y="244475"/>
                </a:cubicBezTo>
                <a:cubicBezTo>
                  <a:pt x="77787" y="241910"/>
                  <a:pt x="79961" y="239712"/>
                  <a:pt x="82498" y="239712"/>
                </a:cubicBezTo>
                <a:close/>
                <a:moveTo>
                  <a:pt x="29633" y="239712"/>
                </a:moveTo>
                <a:lnTo>
                  <a:pt x="58914" y="239712"/>
                </a:lnTo>
                <a:cubicBezTo>
                  <a:pt x="61383" y="239712"/>
                  <a:pt x="63147" y="241910"/>
                  <a:pt x="63147" y="244475"/>
                </a:cubicBezTo>
                <a:cubicBezTo>
                  <a:pt x="63147" y="247039"/>
                  <a:pt x="61383" y="248871"/>
                  <a:pt x="58914" y="248871"/>
                </a:cubicBezTo>
                <a:lnTo>
                  <a:pt x="29633" y="248871"/>
                </a:lnTo>
                <a:cubicBezTo>
                  <a:pt x="27164" y="248871"/>
                  <a:pt x="25400" y="247039"/>
                  <a:pt x="25400" y="244475"/>
                </a:cubicBezTo>
                <a:cubicBezTo>
                  <a:pt x="25400" y="241910"/>
                  <a:pt x="27164" y="239712"/>
                  <a:pt x="29633" y="239712"/>
                </a:cubicBezTo>
                <a:close/>
                <a:moveTo>
                  <a:pt x="64679" y="206375"/>
                </a:moveTo>
                <a:lnTo>
                  <a:pt x="118745" y="206375"/>
                </a:lnTo>
                <a:cubicBezTo>
                  <a:pt x="121285" y="206375"/>
                  <a:pt x="123462" y="208207"/>
                  <a:pt x="123462" y="211138"/>
                </a:cubicBezTo>
                <a:cubicBezTo>
                  <a:pt x="123462" y="213336"/>
                  <a:pt x="121285" y="215534"/>
                  <a:pt x="118745" y="215534"/>
                </a:cubicBezTo>
                <a:lnTo>
                  <a:pt x="64679" y="215534"/>
                </a:lnTo>
                <a:cubicBezTo>
                  <a:pt x="62502" y="215534"/>
                  <a:pt x="60325" y="213336"/>
                  <a:pt x="60325" y="211138"/>
                </a:cubicBezTo>
                <a:cubicBezTo>
                  <a:pt x="60325" y="208207"/>
                  <a:pt x="62502" y="206375"/>
                  <a:pt x="64679" y="206375"/>
                </a:cubicBezTo>
                <a:close/>
                <a:moveTo>
                  <a:pt x="29597" y="206375"/>
                </a:moveTo>
                <a:lnTo>
                  <a:pt x="41140" y="206375"/>
                </a:lnTo>
                <a:cubicBezTo>
                  <a:pt x="43588" y="206375"/>
                  <a:pt x="45687" y="208207"/>
                  <a:pt x="45687" y="211138"/>
                </a:cubicBezTo>
                <a:cubicBezTo>
                  <a:pt x="45687" y="213336"/>
                  <a:pt x="43588" y="215534"/>
                  <a:pt x="41140" y="215534"/>
                </a:cubicBezTo>
                <a:lnTo>
                  <a:pt x="29597" y="215534"/>
                </a:lnTo>
                <a:cubicBezTo>
                  <a:pt x="27149" y="215534"/>
                  <a:pt x="25400" y="213336"/>
                  <a:pt x="25400" y="211138"/>
                </a:cubicBezTo>
                <a:cubicBezTo>
                  <a:pt x="25400" y="208207"/>
                  <a:pt x="27149" y="206375"/>
                  <a:pt x="29597" y="206375"/>
                </a:cubicBezTo>
                <a:close/>
                <a:moveTo>
                  <a:pt x="235147" y="199552"/>
                </a:moveTo>
                <a:cubicBezTo>
                  <a:pt x="231129" y="199552"/>
                  <a:pt x="227842" y="202448"/>
                  <a:pt x="227842" y="206793"/>
                </a:cubicBezTo>
                <a:lnTo>
                  <a:pt x="227842" y="215482"/>
                </a:lnTo>
                <a:cubicBezTo>
                  <a:pt x="227842" y="219465"/>
                  <a:pt x="231129" y="222724"/>
                  <a:pt x="235147" y="222724"/>
                </a:cubicBezTo>
                <a:lnTo>
                  <a:pt x="243913" y="222724"/>
                </a:lnTo>
                <a:cubicBezTo>
                  <a:pt x="247931" y="222724"/>
                  <a:pt x="251219" y="219465"/>
                  <a:pt x="251219" y="215482"/>
                </a:cubicBezTo>
                <a:lnTo>
                  <a:pt x="251219" y="206793"/>
                </a:lnTo>
                <a:cubicBezTo>
                  <a:pt x="251219" y="202448"/>
                  <a:pt x="247931" y="199552"/>
                  <a:pt x="243913" y="199552"/>
                </a:cubicBezTo>
                <a:lnTo>
                  <a:pt x="235147" y="199552"/>
                </a:lnTo>
                <a:close/>
                <a:moveTo>
                  <a:pt x="179583" y="199552"/>
                </a:moveTo>
                <a:cubicBezTo>
                  <a:pt x="175566" y="199552"/>
                  <a:pt x="172278" y="202448"/>
                  <a:pt x="172278" y="206793"/>
                </a:cubicBezTo>
                <a:lnTo>
                  <a:pt x="172278" y="215482"/>
                </a:lnTo>
                <a:cubicBezTo>
                  <a:pt x="172278" y="219465"/>
                  <a:pt x="175566" y="222724"/>
                  <a:pt x="179583" y="222724"/>
                </a:cubicBezTo>
                <a:lnTo>
                  <a:pt x="188350" y="222724"/>
                </a:lnTo>
                <a:cubicBezTo>
                  <a:pt x="192368" y="222724"/>
                  <a:pt x="195655" y="219465"/>
                  <a:pt x="195655" y="215482"/>
                </a:cubicBezTo>
                <a:lnTo>
                  <a:pt x="195655" y="206793"/>
                </a:lnTo>
                <a:cubicBezTo>
                  <a:pt x="195655" y="202448"/>
                  <a:pt x="192368" y="199552"/>
                  <a:pt x="188350" y="199552"/>
                </a:cubicBezTo>
                <a:lnTo>
                  <a:pt x="179583" y="199552"/>
                </a:lnTo>
                <a:close/>
                <a:moveTo>
                  <a:pt x="235147" y="190500"/>
                </a:moveTo>
                <a:lnTo>
                  <a:pt x="243913" y="190500"/>
                </a:lnTo>
                <a:cubicBezTo>
                  <a:pt x="252680" y="190500"/>
                  <a:pt x="259985" y="197741"/>
                  <a:pt x="259985" y="206793"/>
                </a:cubicBezTo>
                <a:lnTo>
                  <a:pt x="259985" y="215482"/>
                </a:lnTo>
                <a:cubicBezTo>
                  <a:pt x="259985" y="224172"/>
                  <a:pt x="252680" y="231413"/>
                  <a:pt x="243913" y="231413"/>
                </a:cubicBezTo>
                <a:lnTo>
                  <a:pt x="235147" y="231413"/>
                </a:lnTo>
                <a:cubicBezTo>
                  <a:pt x="226015" y="231413"/>
                  <a:pt x="219075" y="224172"/>
                  <a:pt x="219075" y="215482"/>
                </a:cubicBezTo>
                <a:lnTo>
                  <a:pt x="219075" y="206793"/>
                </a:lnTo>
                <a:cubicBezTo>
                  <a:pt x="219075" y="197741"/>
                  <a:pt x="226015" y="190500"/>
                  <a:pt x="235147" y="190500"/>
                </a:cubicBezTo>
                <a:close/>
                <a:moveTo>
                  <a:pt x="179583" y="190500"/>
                </a:moveTo>
                <a:lnTo>
                  <a:pt x="188350" y="190500"/>
                </a:lnTo>
                <a:cubicBezTo>
                  <a:pt x="197116" y="190500"/>
                  <a:pt x="204421" y="197741"/>
                  <a:pt x="204421" y="206793"/>
                </a:cubicBezTo>
                <a:lnTo>
                  <a:pt x="204421" y="215482"/>
                </a:lnTo>
                <a:cubicBezTo>
                  <a:pt x="204421" y="224172"/>
                  <a:pt x="197116" y="231413"/>
                  <a:pt x="188350" y="231413"/>
                </a:cubicBezTo>
                <a:lnTo>
                  <a:pt x="179583" y="231413"/>
                </a:lnTo>
                <a:cubicBezTo>
                  <a:pt x="170817" y="231413"/>
                  <a:pt x="163512" y="224172"/>
                  <a:pt x="163512" y="215482"/>
                </a:cubicBezTo>
                <a:lnTo>
                  <a:pt x="163512" y="206793"/>
                </a:lnTo>
                <a:cubicBezTo>
                  <a:pt x="163512" y="197741"/>
                  <a:pt x="170817" y="190500"/>
                  <a:pt x="179583" y="190500"/>
                </a:cubicBezTo>
                <a:close/>
                <a:moveTo>
                  <a:pt x="64679" y="173037"/>
                </a:moveTo>
                <a:lnTo>
                  <a:pt x="118745" y="173037"/>
                </a:lnTo>
                <a:cubicBezTo>
                  <a:pt x="121285" y="173037"/>
                  <a:pt x="123462" y="175235"/>
                  <a:pt x="123462" y="177800"/>
                </a:cubicBezTo>
                <a:cubicBezTo>
                  <a:pt x="123462" y="180364"/>
                  <a:pt x="121285" y="182196"/>
                  <a:pt x="118745" y="182196"/>
                </a:cubicBezTo>
                <a:lnTo>
                  <a:pt x="64679" y="182196"/>
                </a:lnTo>
                <a:cubicBezTo>
                  <a:pt x="62502" y="182196"/>
                  <a:pt x="60325" y="180364"/>
                  <a:pt x="60325" y="177800"/>
                </a:cubicBezTo>
                <a:cubicBezTo>
                  <a:pt x="60325" y="175235"/>
                  <a:pt x="62502" y="173037"/>
                  <a:pt x="64679" y="173037"/>
                </a:cubicBezTo>
                <a:close/>
                <a:moveTo>
                  <a:pt x="29597" y="173037"/>
                </a:moveTo>
                <a:lnTo>
                  <a:pt x="41140" y="173037"/>
                </a:lnTo>
                <a:cubicBezTo>
                  <a:pt x="43588" y="173037"/>
                  <a:pt x="45687" y="175235"/>
                  <a:pt x="45687" y="177800"/>
                </a:cubicBezTo>
                <a:cubicBezTo>
                  <a:pt x="45687" y="180364"/>
                  <a:pt x="43588" y="182196"/>
                  <a:pt x="41140" y="182196"/>
                </a:cubicBezTo>
                <a:lnTo>
                  <a:pt x="29597" y="182196"/>
                </a:lnTo>
                <a:cubicBezTo>
                  <a:pt x="27149" y="182196"/>
                  <a:pt x="25400" y="180364"/>
                  <a:pt x="25400" y="177800"/>
                </a:cubicBezTo>
                <a:cubicBezTo>
                  <a:pt x="25400" y="175235"/>
                  <a:pt x="27149" y="173037"/>
                  <a:pt x="29597" y="173037"/>
                </a:cubicBezTo>
                <a:close/>
                <a:moveTo>
                  <a:pt x="235147" y="143703"/>
                </a:moveTo>
                <a:cubicBezTo>
                  <a:pt x="231129" y="143703"/>
                  <a:pt x="227842" y="146626"/>
                  <a:pt x="227842" y="151009"/>
                </a:cubicBezTo>
                <a:lnTo>
                  <a:pt x="227842" y="159775"/>
                </a:lnTo>
                <a:cubicBezTo>
                  <a:pt x="227842" y="163793"/>
                  <a:pt x="231129" y="167080"/>
                  <a:pt x="235147" y="167080"/>
                </a:cubicBezTo>
                <a:lnTo>
                  <a:pt x="243913" y="167080"/>
                </a:lnTo>
                <a:cubicBezTo>
                  <a:pt x="247931" y="167080"/>
                  <a:pt x="251219" y="163793"/>
                  <a:pt x="251219" y="159775"/>
                </a:cubicBezTo>
                <a:lnTo>
                  <a:pt x="251219" y="151009"/>
                </a:lnTo>
                <a:cubicBezTo>
                  <a:pt x="251219" y="146626"/>
                  <a:pt x="247931" y="143703"/>
                  <a:pt x="243913" y="143703"/>
                </a:cubicBezTo>
                <a:lnTo>
                  <a:pt x="235147" y="143703"/>
                </a:lnTo>
                <a:close/>
                <a:moveTo>
                  <a:pt x="179583" y="143703"/>
                </a:moveTo>
                <a:cubicBezTo>
                  <a:pt x="175566" y="143703"/>
                  <a:pt x="172278" y="146626"/>
                  <a:pt x="172278" y="151009"/>
                </a:cubicBezTo>
                <a:lnTo>
                  <a:pt x="172278" y="159775"/>
                </a:lnTo>
                <a:cubicBezTo>
                  <a:pt x="172278" y="163793"/>
                  <a:pt x="175566" y="167080"/>
                  <a:pt x="179583" y="167080"/>
                </a:cubicBezTo>
                <a:lnTo>
                  <a:pt x="188350" y="167080"/>
                </a:lnTo>
                <a:cubicBezTo>
                  <a:pt x="192368" y="167080"/>
                  <a:pt x="195655" y="163793"/>
                  <a:pt x="195655" y="159775"/>
                </a:cubicBezTo>
                <a:lnTo>
                  <a:pt x="195655" y="151009"/>
                </a:lnTo>
                <a:cubicBezTo>
                  <a:pt x="195655" y="146626"/>
                  <a:pt x="192368" y="143703"/>
                  <a:pt x="188350" y="143703"/>
                </a:cubicBezTo>
                <a:lnTo>
                  <a:pt x="179583" y="143703"/>
                </a:lnTo>
                <a:close/>
                <a:moveTo>
                  <a:pt x="29670" y="139700"/>
                </a:moveTo>
                <a:lnTo>
                  <a:pt x="82686" y="139700"/>
                </a:lnTo>
                <a:cubicBezTo>
                  <a:pt x="84821" y="139700"/>
                  <a:pt x="86956" y="141898"/>
                  <a:pt x="86956" y="144096"/>
                </a:cubicBezTo>
                <a:cubicBezTo>
                  <a:pt x="86956" y="146661"/>
                  <a:pt x="84821" y="148859"/>
                  <a:pt x="82686" y="148859"/>
                </a:cubicBezTo>
                <a:lnTo>
                  <a:pt x="29670" y="148859"/>
                </a:lnTo>
                <a:cubicBezTo>
                  <a:pt x="27179" y="148859"/>
                  <a:pt x="25400" y="146661"/>
                  <a:pt x="25400" y="144096"/>
                </a:cubicBezTo>
                <a:cubicBezTo>
                  <a:pt x="25400" y="141898"/>
                  <a:pt x="27179" y="139700"/>
                  <a:pt x="29670" y="139700"/>
                </a:cubicBezTo>
                <a:close/>
                <a:moveTo>
                  <a:pt x="235147" y="134937"/>
                </a:moveTo>
                <a:lnTo>
                  <a:pt x="243913" y="134937"/>
                </a:lnTo>
                <a:cubicBezTo>
                  <a:pt x="252680" y="134937"/>
                  <a:pt x="259985" y="142242"/>
                  <a:pt x="259985" y="151009"/>
                </a:cubicBezTo>
                <a:lnTo>
                  <a:pt x="259985" y="159775"/>
                </a:lnTo>
                <a:cubicBezTo>
                  <a:pt x="259985" y="168542"/>
                  <a:pt x="252680" y="175847"/>
                  <a:pt x="243913" y="175847"/>
                </a:cubicBezTo>
                <a:lnTo>
                  <a:pt x="235147" y="175847"/>
                </a:lnTo>
                <a:cubicBezTo>
                  <a:pt x="226015" y="175847"/>
                  <a:pt x="219075" y="168542"/>
                  <a:pt x="219075" y="159775"/>
                </a:cubicBezTo>
                <a:lnTo>
                  <a:pt x="219075" y="151009"/>
                </a:lnTo>
                <a:cubicBezTo>
                  <a:pt x="219075" y="142242"/>
                  <a:pt x="226015" y="134937"/>
                  <a:pt x="235147" y="134937"/>
                </a:cubicBezTo>
                <a:close/>
                <a:moveTo>
                  <a:pt x="179583" y="134937"/>
                </a:moveTo>
                <a:lnTo>
                  <a:pt x="188350" y="134937"/>
                </a:lnTo>
                <a:cubicBezTo>
                  <a:pt x="197116" y="134937"/>
                  <a:pt x="204421" y="142242"/>
                  <a:pt x="204421" y="151009"/>
                </a:cubicBezTo>
                <a:lnTo>
                  <a:pt x="204421" y="159775"/>
                </a:lnTo>
                <a:cubicBezTo>
                  <a:pt x="204421" y="168542"/>
                  <a:pt x="197116" y="175847"/>
                  <a:pt x="188350" y="175847"/>
                </a:cubicBezTo>
                <a:lnTo>
                  <a:pt x="179583" y="175847"/>
                </a:lnTo>
                <a:cubicBezTo>
                  <a:pt x="170817" y="175847"/>
                  <a:pt x="163512" y="168542"/>
                  <a:pt x="163512" y="159775"/>
                </a:cubicBezTo>
                <a:lnTo>
                  <a:pt x="163512" y="151009"/>
                </a:lnTo>
                <a:cubicBezTo>
                  <a:pt x="163512" y="142242"/>
                  <a:pt x="170817" y="134937"/>
                  <a:pt x="179583" y="134937"/>
                </a:cubicBezTo>
                <a:close/>
                <a:moveTo>
                  <a:pt x="147019" y="118192"/>
                </a:moveTo>
                <a:lnTo>
                  <a:pt x="147019" y="240708"/>
                </a:lnTo>
                <a:cubicBezTo>
                  <a:pt x="147019" y="245032"/>
                  <a:pt x="150262" y="247914"/>
                  <a:pt x="154225" y="247914"/>
                </a:cubicBezTo>
                <a:lnTo>
                  <a:pt x="269895" y="247914"/>
                </a:lnTo>
                <a:cubicBezTo>
                  <a:pt x="273859" y="247914"/>
                  <a:pt x="276742" y="245032"/>
                  <a:pt x="276742" y="240708"/>
                </a:cubicBezTo>
                <a:lnTo>
                  <a:pt x="276742" y="118192"/>
                </a:lnTo>
                <a:lnTo>
                  <a:pt x="147019" y="118192"/>
                </a:lnTo>
                <a:close/>
                <a:moveTo>
                  <a:pt x="64679" y="106362"/>
                </a:moveTo>
                <a:lnTo>
                  <a:pt x="118745" y="106362"/>
                </a:lnTo>
                <a:cubicBezTo>
                  <a:pt x="121285" y="106362"/>
                  <a:pt x="123462" y="108560"/>
                  <a:pt x="123462" y="111125"/>
                </a:cubicBezTo>
                <a:cubicBezTo>
                  <a:pt x="123462" y="113689"/>
                  <a:pt x="121285" y="115521"/>
                  <a:pt x="118745" y="115521"/>
                </a:cubicBezTo>
                <a:lnTo>
                  <a:pt x="64679" y="115521"/>
                </a:lnTo>
                <a:cubicBezTo>
                  <a:pt x="62502" y="115521"/>
                  <a:pt x="60325" y="113689"/>
                  <a:pt x="60325" y="111125"/>
                </a:cubicBezTo>
                <a:cubicBezTo>
                  <a:pt x="60325" y="108560"/>
                  <a:pt x="62502" y="106362"/>
                  <a:pt x="64679" y="106362"/>
                </a:cubicBezTo>
                <a:close/>
                <a:moveTo>
                  <a:pt x="29597" y="106362"/>
                </a:moveTo>
                <a:lnTo>
                  <a:pt x="41140" y="106362"/>
                </a:lnTo>
                <a:cubicBezTo>
                  <a:pt x="43588" y="106362"/>
                  <a:pt x="45687" y="108560"/>
                  <a:pt x="45687" y="111125"/>
                </a:cubicBezTo>
                <a:cubicBezTo>
                  <a:pt x="45687" y="113689"/>
                  <a:pt x="43588" y="115521"/>
                  <a:pt x="41140" y="115521"/>
                </a:cubicBezTo>
                <a:lnTo>
                  <a:pt x="29597" y="115521"/>
                </a:lnTo>
                <a:cubicBezTo>
                  <a:pt x="27149" y="115521"/>
                  <a:pt x="25400" y="113689"/>
                  <a:pt x="25400" y="111125"/>
                </a:cubicBezTo>
                <a:cubicBezTo>
                  <a:pt x="25400" y="108560"/>
                  <a:pt x="27149" y="106362"/>
                  <a:pt x="29597" y="106362"/>
                </a:cubicBezTo>
                <a:close/>
                <a:moveTo>
                  <a:pt x="255466" y="87191"/>
                </a:moveTo>
                <a:cubicBezTo>
                  <a:pt x="257297" y="85725"/>
                  <a:pt x="259862" y="85725"/>
                  <a:pt x="261694" y="87191"/>
                </a:cubicBezTo>
                <a:cubicBezTo>
                  <a:pt x="262426" y="87923"/>
                  <a:pt x="263159" y="89389"/>
                  <a:pt x="263159" y="90488"/>
                </a:cubicBezTo>
                <a:cubicBezTo>
                  <a:pt x="263159" y="91587"/>
                  <a:pt x="262426" y="92686"/>
                  <a:pt x="261694" y="93418"/>
                </a:cubicBezTo>
                <a:cubicBezTo>
                  <a:pt x="260961" y="94517"/>
                  <a:pt x="259862" y="94884"/>
                  <a:pt x="258763" y="94884"/>
                </a:cubicBezTo>
                <a:cubicBezTo>
                  <a:pt x="257297" y="94884"/>
                  <a:pt x="256198" y="94517"/>
                  <a:pt x="255466" y="93418"/>
                </a:cubicBezTo>
                <a:cubicBezTo>
                  <a:pt x="254367" y="92686"/>
                  <a:pt x="254000" y="91587"/>
                  <a:pt x="254000" y="90488"/>
                </a:cubicBezTo>
                <a:cubicBezTo>
                  <a:pt x="254000" y="89389"/>
                  <a:pt x="254367" y="87923"/>
                  <a:pt x="255466" y="87191"/>
                </a:cubicBezTo>
                <a:close/>
                <a:moveTo>
                  <a:pt x="209486" y="87191"/>
                </a:moveTo>
                <a:cubicBezTo>
                  <a:pt x="211010" y="85725"/>
                  <a:pt x="214058" y="85725"/>
                  <a:pt x="215963" y="87191"/>
                </a:cubicBezTo>
                <a:cubicBezTo>
                  <a:pt x="216725" y="87923"/>
                  <a:pt x="217106" y="89389"/>
                  <a:pt x="217106" y="90488"/>
                </a:cubicBezTo>
                <a:cubicBezTo>
                  <a:pt x="217106" y="91587"/>
                  <a:pt x="216725" y="92686"/>
                  <a:pt x="215963" y="93418"/>
                </a:cubicBezTo>
                <a:cubicBezTo>
                  <a:pt x="215201" y="94517"/>
                  <a:pt x="214058" y="94884"/>
                  <a:pt x="212534" y="94884"/>
                </a:cubicBezTo>
                <a:cubicBezTo>
                  <a:pt x="211391" y="94884"/>
                  <a:pt x="210248" y="94517"/>
                  <a:pt x="209486" y="93418"/>
                </a:cubicBezTo>
                <a:cubicBezTo>
                  <a:pt x="208724" y="92686"/>
                  <a:pt x="207962" y="91587"/>
                  <a:pt x="207962" y="90488"/>
                </a:cubicBezTo>
                <a:cubicBezTo>
                  <a:pt x="207962" y="89389"/>
                  <a:pt x="208724" y="87923"/>
                  <a:pt x="209486" y="87191"/>
                </a:cubicBezTo>
                <a:close/>
                <a:moveTo>
                  <a:pt x="234759" y="85725"/>
                </a:moveTo>
                <a:cubicBezTo>
                  <a:pt x="237426" y="85725"/>
                  <a:pt x="239331" y="87630"/>
                  <a:pt x="239331" y="90297"/>
                </a:cubicBezTo>
                <a:cubicBezTo>
                  <a:pt x="239331" y="92964"/>
                  <a:pt x="237426" y="94869"/>
                  <a:pt x="234759" y="94869"/>
                </a:cubicBezTo>
                <a:cubicBezTo>
                  <a:pt x="232473" y="94869"/>
                  <a:pt x="230187" y="92964"/>
                  <a:pt x="230187" y="90297"/>
                </a:cubicBezTo>
                <a:cubicBezTo>
                  <a:pt x="230187" y="87630"/>
                  <a:pt x="232473" y="85725"/>
                  <a:pt x="234759" y="85725"/>
                </a:cubicBezTo>
                <a:close/>
                <a:moveTo>
                  <a:pt x="64679" y="73025"/>
                </a:moveTo>
                <a:lnTo>
                  <a:pt x="118745" y="73025"/>
                </a:lnTo>
                <a:cubicBezTo>
                  <a:pt x="121285" y="73025"/>
                  <a:pt x="123462" y="74857"/>
                  <a:pt x="123462" y="77421"/>
                </a:cubicBezTo>
                <a:cubicBezTo>
                  <a:pt x="123462" y="79985"/>
                  <a:pt x="121285" y="82184"/>
                  <a:pt x="118745" y="82184"/>
                </a:cubicBezTo>
                <a:lnTo>
                  <a:pt x="64679" y="82184"/>
                </a:lnTo>
                <a:cubicBezTo>
                  <a:pt x="62502" y="82184"/>
                  <a:pt x="60325" y="79985"/>
                  <a:pt x="60325" y="77421"/>
                </a:cubicBezTo>
                <a:cubicBezTo>
                  <a:pt x="60325" y="74857"/>
                  <a:pt x="62502" y="73025"/>
                  <a:pt x="64679" y="73025"/>
                </a:cubicBezTo>
                <a:close/>
                <a:moveTo>
                  <a:pt x="29597" y="73025"/>
                </a:moveTo>
                <a:lnTo>
                  <a:pt x="41140" y="73025"/>
                </a:lnTo>
                <a:cubicBezTo>
                  <a:pt x="43588" y="73025"/>
                  <a:pt x="45687" y="74857"/>
                  <a:pt x="45687" y="77421"/>
                </a:cubicBezTo>
                <a:cubicBezTo>
                  <a:pt x="45687" y="79985"/>
                  <a:pt x="43588" y="82184"/>
                  <a:pt x="41140" y="82184"/>
                </a:cubicBezTo>
                <a:lnTo>
                  <a:pt x="29597" y="82184"/>
                </a:lnTo>
                <a:cubicBezTo>
                  <a:pt x="27149" y="82184"/>
                  <a:pt x="25400" y="79985"/>
                  <a:pt x="25400" y="77421"/>
                </a:cubicBezTo>
                <a:cubicBezTo>
                  <a:pt x="25400" y="74857"/>
                  <a:pt x="27149" y="73025"/>
                  <a:pt x="29597" y="73025"/>
                </a:cubicBezTo>
                <a:close/>
                <a:moveTo>
                  <a:pt x="154225" y="72068"/>
                </a:moveTo>
                <a:cubicBezTo>
                  <a:pt x="150262" y="72068"/>
                  <a:pt x="147019" y="75311"/>
                  <a:pt x="147019" y="79275"/>
                </a:cubicBezTo>
                <a:lnTo>
                  <a:pt x="147019" y="109544"/>
                </a:lnTo>
                <a:lnTo>
                  <a:pt x="276742" y="109544"/>
                </a:lnTo>
                <a:lnTo>
                  <a:pt x="276742" y="79275"/>
                </a:lnTo>
                <a:cubicBezTo>
                  <a:pt x="276742" y="75311"/>
                  <a:pt x="273859" y="72068"/>
                  <a:pt x="269895" y="72068"/>
                </a:cubicBezTo>
                <a:lnTo>
                  <a:pt x="154225" y="72068"/>
                </a:lnTo>
                <a:close/>
                <a:moveTo>
                  <a:pt x="60177" y="8648"/>
                </a:moveTo>
                <a:lnTo>
                  <a:pt x="60177" y="21260"/>
                </a:lnTo>
                <a:cubicBezTo>
                  <a:pt x="60177" y="28467"/>
                  <a:pt x="66302" y="34593"/>
                  <a:pt x="73509" y="34593"/>
                </a:cubicBezTo>
                <a:lnTo>
                  <a:pt x="154225" y="34593"/>
                </a:lnTo>
                <a:cubicBezTo>
                  <a:pt x="161432" y="34593"/>
                  <a:pt x="167198" y="28467"/>
                  <a:pt x="167198" y="21260"/>
                </a:cubicBezTo>
                <a:lnTo>
                  <a:pt x="167198" y="8648"/>
                </a:lnTo>
                <a:lnTo>
                  <a:pt x="60177" y="8648"/>
                </a:lnTo>
                <a:close/>
                <a:moveTo>
                  <a:pt x="21620" y="8648"/>
                </a:moveTo>
                <a:cubicBezTo>
                  <a:pt x="14413" y="8648"/>
                  <a:pt x="8648" y="14053"/>
                  <a:pt x="8648" y="21260"/>
                </a:cubicBezTo>
                <a:lnTo>
                  <a:pt x="8648" y="263769"/>
                </a:lnTo>
                <a:cubicBezTo>
                  <a:pt x="8648" y="270976"/>
                  <a:pt x="14413" y="276742"/>
                  <a:pt x="21620" y="276742"/>
                </a:cubicBezTo>
                <a:lnTo>
                  <a:pt x="206115" y="276742"/>
                </a:lnTo>
                <a:cubicBezTo>
                  <a:pt x="213322" y="276742"/>
                  <a:pt x="219087" y="270976"/>
                  <a:pt x="219087" y="263769"/>
                </a:cubicBezTo>
                <a:lnTo>
                  <a:pt x="219087" y="256563"/>
                </a:lnTo>
                <a:lnTo>
                  <a:pt x="154225" y="256563"/>
                </a:lnTo>
                <a:cubicBezTo>
                  <a:pt x="145577" y="256563"/>
                  <a:pt x="138371" y="249716"/>
                  <a:pt x="138371" y="240708"/>
                </a:cubicBezTo>
                <a:lnTo>
                  <a:pt x="138371" y="79275"/>
                </a:lnTo>
                <a:cubicBezTo>
                  <a:pt x="138371" y="70627"/>
                  <a:pt x="145577" y="63420"/>
                  <a:pt x="154225" y="63420"/>
                </a:cubicBezTo>
                <a:lnTo>
                  <a:pt x="219087" y="63420"/>
                </a:lnTo>
                <a:lnTo>
                  <a:pt x="219087" y="21260"/>
                </a:lnTo>
                <a:cubicBezTo>
                  <a:pt x="219087" y="14053"/>
                  <a:pt x="213322" y="8648"/>
                  <a:pt x="206115" y="8648"/>
                </a:cubicBezTo>
                <a:lnTo>
                  <a:pt x="175846" y="8648"/>
                </a:lnTo>
                <a:lnTo>
                  <a:pt x="175846" y="21260"/>
                </a:lnTo>
                <a:cubicBezTo>
                  <a:pt x="175846" y="33512"/>
                  <a:pt x="166117" y="42880"/>
                  <a:pt x="154225" y="42880"/>
                </a:cubicBezTo>
                <a:lnTo>
                  <a:pt x="73509" y="42880"/>
                </a:lnTo>
                <a:cubicBezTo>
                  <a:pt x="61618" y="42880"/>
                  <a:pt x="51889" y="33512"/>
                  <a:pt x="51889" y="21260"/>
                </a:cubicBezTo>
                <a:lnTo>
                  <a:pt x="51889" y="8648"/>
                </a:lnTo>
                <a:lnTo>
                  <a:pt x="21620" y="8648"/>
                </a:lnTo>
                <a:close/>
                <a:moveTo>
                  <a:pt x="21620" y="0"/>
                </a:moveTo>
                <a:lnTo>
                  <a:pt x="206115" y="0"/>
                </a:lnTo>
                <a:cubicBezTo>
                  <a:pt x="218006" y="0"/>
                  <a:pt x="227735" y="9729"/>
                  <a:pt x="227735" y="21260"/>
                </a:cubicBezTo>
                <a:lnTo>
                  <a:pt x="227735" y="63420"/>
                </a:lnTo>
                <a:lnTo>
                  <a:pt x="269895" y="63420"/>
                </a:lnTo>
                <a:cubicBezTo>
                  <a:pt x="278543" y="63420"/>
                  <a:pt x="285390" y="70627"/>
                  <a:pt x="285390" y="79275"/>
                </a:cubicBezTo>
                <a:lnTo>
                  <a:pt x="285390" y="240708"/>
                </a:lnTo>
                <a:cubicBezTo>
                  <a:pt x="285390" y="249716"/>
                  <a:pt x="278543" y="256563"/>
                  <a:pt x="269895" y="256563"/>
                </a:cubicBezTo>
                <a:lnTo>
                  <a:pt x="227735" y="256563"/>
                </a:lnTo>
                <a:lnTo>
                  <a:pt x="227735" y="263769"/>
                </a:lnTo>
                <a:cubicBezTo>
                  <a:pt x="227735" y="275661"/>
                  <a:pt x="218006" y="285390"/>
                  <a:pt x="206115" y="285390"/>
                </a:cubicBezTo>
                <a:lnTo>
                  <a:pt x="21620" y="285390"/>
                </a:lnTo>
                <a:cubicBezTo>
                  <a:pt x="9729" y="285390"/>
                  <a:pt x="0" y="275661"/>
                  <a:pt x="0" y="263769"/>
                </a:cubicBezTo>
                <a:lnTo>
                  <a:pt x="0" y="21260"/>
                </a:lnTo>
                <a:cubicBezTo>
                  <a:pt x="0" y="9729"/>
                  <a:pt x="9729" y="0"/>
                  <a:pt x="21620" y="0"/>
                </a:cubicBezTo>
                <a:close/>
              </a:path>
            </a:pathLst>
          </a:custGeom>
          <a:solidFill>
            <a:schemeClr val="bg1"/>
          </a:solidFill>
          <a:ln>
            <a:noFill/>
          </a:ln>
          <a:effectLst/>
        </p:spPr>
        <p:txBody>
          <a:bodyPr anchor="ctr"/>
          <a:lstStyle/>
          <a:p>
            <a:endParaRPr lang="en-US" sz="675" dirty="0"/>
          </a:p>
        </p:txBody>
      </p:sp>
      <p:sp>
        <p:nvSpPr>
          <p:cNvPr id="42" name="Subtitle 2">
            <a:extLst>
              <a:ext uri="{FF2B5EF4-FFF2-40B4-BE49-F238E27FC236}">
                <a16:creationId xmlns:a16="http://schemas.microsoft.com/office/drawing/2014/main" id="{6F46DBB6-CF54-42BF-A71D-0508BC94A9B3}"/>
              </a:ext>
            </a:extLst>
          </p:cNvPr>
          <p:cNvSpPr txBox="1">
            <a:spLocks/>
          </p:cNvSpPr>
          <p:nvPr/>
        </p:nvSpPr>
        <p:spPr>
          <a:xfrm>
            <a:off x="1547257" y="3154406"/>
            <a:ext cx="2562905" cy="352540"/>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Powers to grant, renew, amend, transfer and revoke licences.</a:t>
            </a:r>
          </a:p>
        </p:txBody>
      </p:sp>
      <p:sp>
        <p:nvSpPr>
          <p:cNvPr id="44" name="Subtitle 2">
            <a:extLst>
              <a:ext uri="{FF2B5EF4-FFF2-40B4-BE49-F238E27FC236}">
                <a16:creationId xmlns:a16="http://schemas.microsoft.com/office/drawing/2014/main" id="{9220C174-FED3-426E-9D5F-7CD21CF9EB6C}"/>
              </a:ext>
            </a:extLst>
          </p:cNvPr>
          <p:cNvSpPr txBox="1">
            <a:spLocks/>
          </p:cNvSpPr>
          <p:nvPr/>
        </p:nvSpPr>
        <p:spPr>
          <a:xfrm>
            <a:off x="1534443" y="2269648"/>
            <a:ext cx="2562905" cy="188714"/>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Community media broadcasting</a:t>
            </a:r>
          </a:p>
        </p:txBody>
      </p:sp>
      <p:sp>
        <p:nvSpPr>
          <p:cNvPr id="14" name="TextBox 13">
            <a:extLst>
              <a:ext uri="{FF2B5EF4-FFF2-40B4-BE49-F238E27FC236}">
                <a16:creationId xmlns:a16="http://schemas.microsoft.com/office/drawing/2014/main" id="{49A9E8A3-6145-499C-AE88-CB85443AE8DF}"/>
              </a:ext>
            </a:extLst>
          </p:cNvPr>
          <p:cNvSpPr txBox="1"/>
          <p:nvPr/>
        </p:nvSpPr>
        <p:spPr>
          <a:xfrm>
            <a:off x="3337846" y="1101147"/>
            <a:ext cx="2468304" cy="338554"/>
          </a:xfrm>
          <a:prstGeom prst="rect">
            <a:avLst/>
          </a:prstGeom>
          <a:noFill/>
        </p:spPr>
        <p:txBody>
          <a:bodyPr wrap="none" rtlCol="0">
            <a:spAutoFit/>
          </a:bodyPr>
          <a:lstStyle/>
          <a:p>
            <a:pPr algn="ctr"/>
            <a:r>
              <a:rPr lang="en-US" sz="1600" dirty="0">
                <a:solidFill>
                  <a:schemeClr val="accent2">
                    <a:lumMod val="75000"/>
                  </a:schemeClr>
                </a:solidFill>
              </a:rPr>
              <a:t>REGULATORY FRAMEWORK</a:t>
            </a:r>
          </a:p>
        </p:txBody>
      </p:sp>
    </p:spTree>
    <p:extLst>
      <p:ext uri="{BB962C8B-B14F-4D97-AF65-F5344CB8AC3E}">
        <p14:creationId xmlns:p14="http://schemas.microsoft.com/office/powerpoint/2010/main" val="231298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Box 38">
            <a:extLst>
              <a:ext uri="{FF2B5EF4-FFF2-40B4-BE49-F238E27FC236}">
                <a16:creationId xmlns:a16="http://schemas.microsoft.com/office/drawing/2014/main" id="{C0EB5D68-1586-4443-BDF0-C2CD522E3114}"/>
              </a:ext>
            </a:extLst>
          </p:cNvPr>
          <p:cNvSpPr txBox="1"/>
          <p:nvPr/>
        </p:nvSpPr>
        <p:spPr>
          <a:xfrm>
            <a:off x="2177418" y="565494"/>
            <a:ext cx="4453207" cy="477054"/>
          </a:xfrm>
          <a:prstGeom prst="rect">
            <a:avLst/>
          </a:prstGeom>
          <a:noFill/>
        </p:spPr>
        <p:txBody>
          <a:bodyPr wrap="none" rtlCol="0">
            <a:spAutoFit/>
          </a:bodyPr>
          <a:lstStyle/>
          <a:p>
            <a:pPr algn="ctr"/>
            <a:r>
              <a:rPr lang="en-US" sz="2500" b="1" dirty="0">
                <a:solidFill>
                  <a:schemeClr val="accent6">
                    <a:lumMod val="75000"/>
                  </a:schemeClr>
                </a:solidFill>
                <a:latin typeface="Poppins" pitchFamily="2" charset="77"/>
                <a:cs typeface="Poppins" pitchFamily="2" charset="77"/>
              </a:rPr>
              <a:t>NATIONAL DEVELOPMENT PLAN</a:t>
            </a:r>
          </a:p>
        </p:txBody>
      </p:sp>
      <p:sp>
        <p:nvSpPr>
          <p:cNvPr id="40" name="TextBox 39">
            <a:extLst>
              <a:ext uri="{FF2B5EF4-FFF2-40B4-BE49-F238E27FC236}">
                <a16:creationId xmlns:a16="http://schemas.microsoft.com/office/drawing/2014/main" id="{9AA9E97C-0F9F-354A-AD4A-08C07C286943}"/>
              </a:ext>
            </a:extLst>
          </p:cNvPr>
          <p:cNvSpPr txBox="1"/>
          <p:nvPr/>
        </p:nvSpPr>
        <p:spPr>
          <a:xfrm>
            <a:off x="3098790" y="1007752"/>
            <a:ext cx="2667654" cy="307777"/>
          </a:xfrm>
          <a:prstGeom prst="rect">
            <a:avLst/>
          </a:prstGeom>
          <a:noFill/>
        </p:spPr>
        <p:txBody>
          <a:bodyPr wrap="none" rtlCol="0">
            <a:spAutoFit/>
          </a:bodyPr>
          <a:lstStyle/>
          <a:p>
            <a:pPr algn="ctr"/>
            <a:r>
              <a:rPr lang="en-US" sz="1400" b="1" spc="113" dirty="0">
                <a:latin typeface="Poppins Light" pitchFamily="2" charset="77"/>
                <a:cs typeface="Poppins Light" pitchFamily="2" charset="77"/>
              </a:rPr>
              <a:t>ALIGNMENT TO VISION 2030</a:t>
            </a:r>
          </a:p>
        </p:txBody>
      </p:sp>
      <p:sp>
        <p:nvSpPr>
          <p:cNvPr id="3" name="Rectangle 2">
            <a:extLst>
              <a:ext uri="{FF2B5EF4-FFF2-40B4-BE49-F238E27FC236}">
                <a16:creationId xmlns:a16="http://schemas.microsoft.com/office/drawing/2014/main" id="{98ECC4B6-F138-A048-96D2-077D890ACDB9}"/>
              </a:ext>
            </a:extLst>
          </p:cNvPr>
          <p:cNvSpPr/>
          <p:nvPr/>
        </p:nvSpPr>
        <p:spPr>
          <a:xfrm>
            <a:off x="1532023" y="2678865"/>
            <a:ext cx="1448921"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5" name="Rectangle 4">
            <a:extLst>
              <a:ext uri="{FF2B5EF4-FFF2-40B4-BE49-F238E27FC236}">
                <a16:creationId xmlns:a16="http://schemas.microsoft.com/office/drawing/2014/main" id="{6957FBB2-1DE7-ED4E-A603-4BFDCB221D36}"/>
              </a:ext>
            </a:extLst>
          </p:cNvPr>
          <p:cNvSpPr/>
          <p:nvPr/>
        </p:nvSpPr>
        <p:spPr>
          <a:xfrm>
            <a:off x="1554273" y="2374311"/>
            <a:ext cx="1436161" cy="5897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6" name="Oval 5">
            <a:extLst>
              <a:ext uri="{FF2B5EF4-FFF2-40B4-BE49-F238E27FC236}">
                <a16:creationId xmlns:a16="http://schemas.microsoft.com/office/drawing/2014/main" id="{040E4245-7021-1648-922F-A730A7DF4B76}"/>
              </a:ext>
            </a:extLst>
          </p:cNvPr>
          <p:cNvSpPr/>
          <p:nvPr/>
        </p:nvSpPr>
        <p:spPr>
          <a:xfrm>
            <a:off x="1806042" y="1755507"/>
            <a:ext cx="919905" cy="919905"/>
          </a:xfrm>
          <a:prstGeom prst="ellipse">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8" name="TextBox 7">
            <a:extLst>
              <a:ext uri="{FF2B5EF4-FFF2-40B4-BE49-F238E27FC236}">
                <a16:creationId xmlns:a16="http://schemas.microsoft.com/office/drawing/2014/main" id="{F53D5784-8290-BB47-9E70-506E89E9C9EA}"/>
              </a:ext>
            </a:extLst>
          </p:cNvPr>
          <p:cNvSpPr txBox="1"/>
          <p:nvPr/>
        </p:nvSpPr>
        <p:spPr>
          <a:xfrm>
            <a:off x="1839185" y="3049178"/>
            <a:ext cx="774571" cy="276999"/>
          </a:xfrm>
          <a:prstGeom prst="rect">
            <a:avLst/>
          </a:prstGeom>
          <a:noFill/>
        </p:spPr>
        <p:txBody>
          <a:bodyPr wrap="none" rtlCol="0" anchor="ctr">
            <a:spAutoFit/>
          </a:bodyPr>
          <a:lstStyle/>
          <a:p>
            <a:pPr algn="ctr"/>
            <a:r>
              <a:rPr lang="en-US" sz="1200" b="1" dirty="0">
                <a:solidFill>
                  <a:schemeClr val="accent1">
                    <a:lumMod val="75000"/>
                  </a:schemeClr>
                </a:solidFill>
                <a:latin typeface="Poppins" pitchFamily="2" charset="77"/>
                <a:cs typeface="Poppins" pitchFamily="2" charset="77"/>
              </a:rPr>
              <a:t>Priority 6</a:t>
            </a:r>
          </a:p>
        </p:txBody>
      </p:sp>
      <p:sp>
        <p:nvSpPr>
          <p:cNvPr id="9" name="Subtitle 2">
            <a:extLst>
              <a:ext uri="{FF2B5EF4-FFF2-40B4-BE49-F238E27FC236}">
                <a16:creationId xmlns:a16="http://schemas.microsoft.com/office/drawing/2014/main" id="{3254BA69-8120-3F49-BA1C-1F233C664B2C}"/>
              </a:ext>
            </a:extLst>
          </p:cNvPr>
          <p:cNvSpPr txBox="1">
            <a:spLocks/>
          </p:cNvSpPr>
          <p:nvPr/>
        </p:nvSpPr>
        <p:spPr>
          <a:xfrm>
            <a:off x="1603053" y="3344810"/>
            <a:ext cx="1297137" cy="69026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Building a Capable, Ethical and Developmental State</a:t>
            </a:r>
          </a:p>
        </p:txBody>
      </p:sp>
      <p:sp>
        <p:nvSpPr>
          <p:cNvPr id="19" name="Rectangle 18">
            <a:extLst>
              <a:ext uri="{FF2B5EF4-FFF2-40B4-BE49-F238E27FC236}">
                <a16:creationId xmlns:a16="http://schemas.microsoft.com/office/drawing/2014/main" id="{FDD7D2A5-7F30-7D48-BA91-522CE5082F8B}"/>
              </a:ext>
            </a:extLst>
          </p:cNvPr>
          <p:cNvSpPr/>
          <p:nvPr/>
        </p:nvSpPr>
        <p:spPr>
          <a:xfrm>
            <a:off x="3820254" y="2764223"/>
            <a:ext cx="1439199"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20" name="Rectangle 19">
            <a:extLst>
              <a:ext uri="{FF2B5EF4-FFF2-40B4-BE49-F238E27FC236}">
                <a16:creationId xmlns:a16="http://schemas.microsoft.com/office/drawing/2014/main" id="{A3DFA7F7-CA92-664D-BE41-0DD85D7BEF0D}"/>
              </a:ext>
            </a:extLst>
          </p:cNvPr>
          <p:cNvSpPr/>
          <p:nvPr/>
        </p:nvSpPr>
        <p:spPr>
          <a:xfrm>
            <a:off x="3818122" y="2285958"/>
            <a:ext cx="1439199" cy="5847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Oval 20">
            <a:extLst>
              <a:ext uri="{FF2B5EF4-FFF2-40B4-BE49-F238E27FC236}">
                <a16:creationId xmlns:a16="http://schemas.microsoft.com/office/drawing/2014/main" id="{1E02D11D-2742-2B4A-A296-6BEC5E586E41}"/>
              </a:ext>
            </a:extLst>
          </p:cNvPr>
          <p:cNvSpPr/>
          <p:nvPr/>
        </p:nvSpPr>
        <p:spPr>
          <a:xfrm>
            <a:off x="4097618" y="1812999"/>
            <a:ext cx="919905" cy="919905"/>
          </a:xfrm>
          <a:prstGeom prst="ellipse">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TextBox 22">
            <a:extLst>
              <a:ext uri="{FF2B5EF4-FFF2-40B4-BE49-F238E27FC236}">
                <a16:creationId xmlns:a16="http://schemas.microsoft.com/office/drawing/2014/main" id="{35FC6C5C-25E1-E049-AE8F-1BA097F7F43A}"/>
              </a:ext>
            </a:extLst>
          </p:cNvPr>
          <p:cNvSpPr txBox="1"/>
          <p:nvPr/>
        </p:nvSpPr>
        <p:spPr>
          <a:xfrm>
            <a:off x="4231807" y="3086082"/>
            <a:ext cx="774572" cy="276999"/>
          </a:xfrm>
          <a:prstGeom prst="rect">
            <a:avLst/>
          </a:prstGeom>
          <a:noFill/>
        </p:spPr>
        <p:txBody>
          <a:bodyPr wrap="none" rtlCol="0" anchor="ctr">
            <a:spAutoFit/>
          </a:bodyPr>
          <a:lstStyle/>
          <a:p>
            <a:pPr algn="ctr"/>
            <a:r>
              <a:rPr lang="en-US" sz="1200" b="1" dirty="0">
                <a:solidFill>
                  <a:schemeClr val="accent2">
                    <a:lumMod val="75000"/>
                  </a:schemeClr>
                </a:solidFill>
                <a:latin typeface="Poppins" pitchFamily="2" charset="77"/>
                <a:cs typeface="Poppins" pitchFamily="2" charset="77"/>
              </a:rPr>
              <a:t>Priority 1</a:t>
            </a:r>
          </a:p>
        </p:txBody>
      </p:sp>
      <p:sp>
        <p:nvSpPr>
          <p:cNvPr id="24" name="Subtitle 2">
            <a:extLst>
              <a:ext uri="{FF2B5EF4-FFF2-40B4-BE49-F238E27FC236}">
                <a16:creationId xmlns:a16="http://schemas.microsoft.com/office/drawing/2014/main" id="{0A4E749C-C01F-134B-951B-88AF66A65C10}"/>
              </a:ext>
            </a:extLst>
          </p:cNvPr>
          <p:cNvSpPr txBox="1">
            <a:spLocks/>
          </p:cNvSpPr>
          <p:nvPr/>
        </p:nvSpPr>
        <p:spPr>
          <a:xfrm>
            <a:off x="3922122" y="3326177"/>
            <a:ext cx="1297137" cy="51925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Economic Transformation and Job Creation</a:t>
            </a:r>
          </a:p>
        </p:txBody>
      </p:sp>
      <p:sp>
        <p:nvSpPr>
          <p:cNvPr id="42" name="Freeform 41">
            <a:extLst>
              <a:ext uri="{FF2B5EF4-FFF2-40B4-BE49-F238E27FC236}">
                <a16:creationId xmlns:a16="http://schemas.microsoft.com/office/drawing/2014/main" id="{0510F447-F301-DA4F-8977-6E2F255D47BC}"/>
              </a:ext>
            </a:extLst>
          </p:cNvPr>
          <p:cNvSpPr>
            <a:spLocks noChangeAspect="1" noChangeArrowheads="1"/>
          </p:cNvSpPr>
          <p:nvPr/>
        </p:nvSpPr>
        <p:spPr bwMode="auto">
          <a:xfrm>
            <a:off x="4338206" y="2029727"/>
            <a:ext cx="561774" cy="561774"/>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accent2"/>
          </a:solidFill>
          <a:ln>
            <a:noFill/>
          </a:ln>
          <a:effectLst/>
        </p:spPr>
        <p:txBody>
          <a:bodyPr wrap="square" anchor="ctr">
            <a:noAutofit/>
          </a:bodyPr>
          <a:lstStyle/>
          <a:p>
            <a:endParaRPr lang="en-US" sz="675" dirty="0">
              <a:latin typeface="Lato Light" panose="020F0502020204030203" pitchFamily="34" charset="0"/>
            </a:endParaRPr>
          </a:p>
        </p:txBody>
      </p:sp>
      <p:sp>
        <p:nvSpPr>
          <p:cNvPr id="47" name="Subtitle 2">
            <a:extLst>
              <a:ext uri="{FF2B5EF4-FFF2-40B4-BE49-F238E27FC236}">
                <a16:creationId xmlns:a16="http://schemas.microsoft.com/office/drawing/2014/main" id="{B660DB81-B227-4CFE-919C-B0EEF253DE11}"/>
              </a:ext>
            </a:extLst>
          </p:cNvPr>
          <p:cNvSpPr txBox="1">
            <a:spLocks/>
          </p:cNvSpPr>
          <p:nvPr/>
        </p:nvSpPr>
        <p:spPr>
          <a:xfrm>
            <a:off x="1435759" y="4188472"/>
            <a:ext cx="1650287" cy="886341"/>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  </a:t>
            </a:r>
          </a:p>
          <a:p>
            <a:pPr>
              <a:lnSpc>
                <a:spcPts val="1313"/>
              </a:lnSpc>
            </a:pP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Capable, effective and efficient organisation in support of the delivery of the mandate</a:t>
            </a:r>
          </a:p>
        </p:txBody>
      </p:sp>
      <p:sp>
        <p:nvSpPr>
          <p:cNvPr id="50" name="Rectangle 49">
            <a:extLst>
              <a:ext uri="{FF2B5EF4-FFF2-40B4-BE49-F238E27FC236}">
                <a16:creationId xmlns:a16="http://schemas.microsoft.com/office/drawing/2014/main" id="{89F55159-A6D6-4EDD-A84E-CE7066088B14}"/>
              </a:ext>
            </a:extLst>
          </p:cNvPr>
          <p:cNvSpPr/>
          <p:nvPr/>
        </p:nvSpPr>
        <p:spPr>
          <a:xfrm>
            <a:off x="6074510" y="2722368"/>
            <a:ext cx="1439199" cy="2608625"/>
          </a:xfrm>
          <a:prstGeom prst="rect">
            <a:avLst/>
          </a:prstGeom>
          <a:solidFill>
            <a:schemeClr val="bg2">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bg2">
                  <a:lumMod val="95000"/>
                </a:schemeClr>
              </a:solidFill>
              <a:latin typeface="Lato Light" panose="020F0502020204030203" pitchFamily="34" charset="0"/>
            </a:endParaRPr>
          </a:p>
        </p:txBody>
      </p:sp>
      <p:sp>
        <p:nvSpPr>
          <p:cNvPr id="51" name="Rectangle 50">
            <a:extLst>
              <a:ext uri="{FF2B5EF4-FFF2-40B4-BE49-F238E27FC236}">
                <a16:creationId xmlns:a16="http://schemas.microsoft.com/office/drawing/2014/main" id="{310FF523-D647-4107-808F-76D13805129F}"/>
              </a:ext>
            </a:extLst>
          </p:cNvPr>
          <p:cNvSpPr/>
          <p:nvPr/>
        </p:nvSpPr>
        <p:spPr>
          <a:xfrm>
            <a:off x="6085009" y="2408761"/>
            <a:ext cx="1439199" cy="54020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2" name="Oval 51">
            <a:extLst>
              <a:ext uri="{FF2B5EF4-FFF2-40B4-BE49-F238E27FC236}">
                <a16:creationId xmlns:a16="http://schemas.microsoft.com/office/drawing/2014/main" id="{B17BFBB4-543D-4132-AB33-17E70B1F9D3F}"/>
              </a:ext>
            </a:extLst>
          </p:cNvPr>
          <p:cNvSpPr/>
          <p:nvPr/>
        </p:nvSpPr>
        <p:spPr>
          <a:xfrm>
            <a:off x="6389194" y="1830505"/>
            <a:ext cx="919905" cy="919905"/>
          </a:xfrm>
          <a:prstGeom prst="ellipse">
            <a:avLst/>
          </a:prstGeom>
          <a:solidFill>
            <a:schemeClr val="bg2"/>
          </a:solidFill>
          <a:ln w="635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3" name="TextBox 52">
            <a:extLst>
              <a:ext uri="{FF2B5EF4-FFF2-40B4-BE49-F238E27FC236}">
                <a16:creationId xmlns:a16="http://schemas.microsoft.com/office/drawing/2014/main" id="{ED25CBB5-BB56-48A7-98A5-4DF5A8E176FD}"/>
              </a:ext>
            </a:extLst>
          </p:cNvPr>
          <p:cNvSpPr txBox="1"/>
          <p:nvPr/>
        </p:nvSpPr>
        <p:spPr>
          <a:xfrm>
            <a:off x="6297320" y="3018012"/>
            <a:ext cx="774571" cy="276999"/>
          </a:xfrm>
          <a:prstGeom prst="rect">
            <a:avLst/>
          </a:prstGeom>
          <a:noFill/>
        </p:spPr>
        <p:txBody>
          <a:bodyPr wrap="square" rtlCol="0" anchor="ctr">
            <a:spAutoFit/>
          </a:bodyPr>
          <a:lstStyle/>
          <a:p>
            <a:pPr algn="ctr"/>
            <a:r>
              <a:rPr lang="en-US" sz="1200" b="1" dirty="0">
                <a:solidFill>
                  <a:schemeClr val="accent2">
                    <a:lumMod val="75000"/>
                  </a:schemeClr>
                </a:solidFill>
                <a:latin typeface="Poppins" pitchFamily="2" charset="77"/>
                <a:cs typeface="Poppins" pitchFamily="2" charset="77"/>
              </a:rPr>
              <a:t>Priority 5</a:t>
            </a:r>
          </a:p>
        </p:txBody>
      </p:sp>
      <p:sp>
        <p:nvSpPr>
          <p:cNvPr id="54" name="Subtitle 2">
            <a:extLst>
              <a:ext uri="{FF2B5EF4-FFF2-40B4-BE49-F238E27FC236}">
                <a16:creationId xmlns:a16="http://schemas.microsoft.com/office/drawing/2014/main" id="{51967779-25EC-4F06-A15A-70D87D71BA12}"/>
              </a:ext>
            </a:extLst>
          </p:cNvPr>
          <p:cNvSpPr txBox="1">
            <a:spLocks/>
          </p:cNvSpPr>
          <p:nvPr/>
        </p:nvSpPr>
        <p:spPr>
          <a:xfrm>
            <a:off x="6074510" y="3298995"/>
            <a:ext cx="1297137" cy="523549"/>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Social Cohesion and Safe communities</a:t>
            </a:r>
          </a:p>
        </p:txBody>
      </p:sp>
      <p:sp>
        <p:nvSpPr>
          <p:cNvPr id="55" name="Subtitle 2">
            <a:extLst>
              <a:ext uri="{FF2B5EF4-FFF2-40B4-BE49-F238E27FC236}">
                <a16:creationId xmlns:a16="http://schemas.microsoft.com/office/drawing/2014/main" id="{F128E1FE-517B-48DE-99E9-4FD614158D03}"/>
              </a:ext>
            </a:extLst>
          </p:cNvPr>
          <p:cNvSpPr txBox="1">
            <a:spLocks/>
          </p:cNvSpPr>
          <p:nvPr/>
        </p:nvSpPr>
        <p:spPr>
          <a:xfrm>
            <a:off x="3873764" y="4148939"/>
            <a:ext cx="1297137" cy="855563"/>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0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a:t>
            </a:r>
            <a:r>
              <a:rPr lang="en-US" sz="10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 Capacitated, digital responsive community- based media in SA.</a:t>
            </a:r>
          </a:p>
        </p:txBody>
      </p:sp>
      <p:sp>
        <p:nvSpPr>
          <p:cNvPr id="28" name="Freeform 80">
            <a:extLst>
              <a:ext uri="{FF2B5EF4-FFF2-40B4-BE49-F238E27FC236}">
                <a16:creationId xmlns:a16="http://schemas.microsoft.com/office/drawing/2014/main" id="{2E1432A3-BF23-40B8-BBE5-B5F93F7DCB8C}"/>
              </a:ext>
            </a:extLst>
          </p:cNvPr>
          <p:cNvSpPr>
            <a:spLocks noChangeAspect="1" noChangeArrowheads="1"/>
          </p:cNvSpPr>
          <p:nvPr/>
        </p:nvSpPr>
        <p:spPr bwMode="auto">
          <a:xfrm>
            <a:off x="6532798" y="2072665"/>
            <a:ext cx="602004" cy="389359"/>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solidFill>
              <a:srgbClr val="C00000"/>
            </a:solidFill>
          </a:ln>
          <a:effectLst/>
        </p:spPr>
        <p:txBody>
          <a:bodyPr wrap="square" anchor="ctr">
            <a:noAutofit/>
          </a:bodyPr>
          <a:lstStyle/>
          <a:p>
            <a:endParaRPr lang="en-US" dirty="0">
              <a:solidFill>
                <a:schemeClr val="bg1"/>
              </a:solidFill>
              <a:latin typeface="Lato Light" panose="020F0502020204030203" pitchFamily="34" charset="0"/>
            </a:endParaRPr>
          </a:p>
        </p:txBody>
      </p:sp>
      <p:sp>
        <p:nvSpPr>
          <p:cNvPr id="25" name="Subtitle 2">
            <a:extLst>
              <a:ext uri="{FF2B5EF4-FFF2-40B4-BE49-F238E27FC236}">
                <a16:creationId xmlns:a16="http://schemas.microsoft.com/office/drawing/2014/main" id="{9F5EA2B4-3FB5-42F2-A108-A7F4340BA2F0}"/>
              </a:ext>
            </a:extLst>
          </p:cNvPr>
          <p:cNvSpPr txBox="1">
            <a:spLocks/>
          </p:cNvSpPr>
          <p:nvPr/>
        </p:nvSpPr>
        <p:spPr>
          <a:xfrm>
            <a:off x="6105711" y="4066207"/>
            <a:ext cx="1297137" cy="121380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1313"/>
              </a:lnSpc>
            </a:pPr>
            <a:r>
              <a:rPr lang="en-US" sz="1050" b="1"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MDDA Goal:</a:t>
            </a:r>
            <a:endPar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a:p>
            <a:pPr>
              <a:lnSpc>
                <a:spcPts val="1313"/>
              </a:lnSpc>
            </a:pPr>
            <a:r>
              <a:rPr lang="en-US" sz="1050"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Media diversity promoted through the growth and sustainability of community-based media in SA.</a:t>
            </a:r>
          </a:p>
        </p:txBody>
      </p:sp>
      <p:sp>
        <p:nvSpPr>
          <p:cNvPr id="2" name="Freeform 1066">
            <a:extLst>
              <a:ext uri="{FF2B5EF4-FFF2-40B4-BE49-F238E27FC236}">
                <a16:creationId xmlns:a16="http://schemas.microsoft.com/office/drawing/2014/main" id="{2B49EB51-0147-4C91-BF90-ECE12A5B34A6}"/>
              </a:ext>
            </a:extLst>
          </p:cNvPr>
          <p:cNvSpPr>
            <a:spLocks noChangeAspect="1" noChangeArrowheads="1"/>
          </p:cNvSpPr>
          <p:nvPr/>
        </p:nvSpPr>
        <p:spPr bwMode="auto">
          <a:xfrm>
            <a:off x="2003081" y="1939439"/>
            <a:ext cx="543440" cy="541782"/>
          </a:xfrm>
          <a:custGeom>
            <a:avLst/>
            <a:gdLst>
              <a:gd name="T0" fmla="*/ 26965827 w 286978"/>
              <a:gd name="T1" fmla="*/ 30702655 h 285394"/>
              <a:gd name="T2" fmla="*/ 32752427 w 286978"/>
              <a:gd name="T3" fmla="*/ 30702655 h 285394"/>
              <a:gd name="T4" fmla="*/ 33090247 w 286978"/>
              <a:gd name="T5" fmla="*/ 28725308 h 285394"/>
              <a:gd name="T6" fmla="*/ 33259150 w 286978"/>
              <a:gd name="T7" fmla="*/ 34399134 h 285394"/>
              <a:gd name="T8" fmla="*/ 25952135 w 286978"/>
              <a:gd name="T9" fmla="*/ 30702655 h 285394"/>
              <a:gd name="T10" fmla="*/ 11228194 w 286978"/>
              <a:gd name="T11" fmla="*/ 28510520 h 285394"/>
              <a:gd name="T12" fmla="*/ 14535827 w 286978"/>
              <a:gd name="T13" fmla="*/ 29612552 h 285394"/>
              <a:gd name="T14" fmla="*/ 11228194 w 286978"/>
              <a:gd name="T15" fmla="*/ 28510520 h 285394"/>
              <a:gd name="T16" fmla="*/ 8232606 w 286978"/>
              <a:gd name="T17" fmla="*/ 29061621 h 285394"/>
              <a:gd name="T18" fmla="*/ 3761210 w 286978"/>
              <a:gd name="T19" fmla="*/ 29061621 h 285394"/>
              <a:gd name="T20" fmla="*/ 28821303 w 286978"/>
              <a:gd name="T21" fmla="*/ 26766356 h 285394"/>
              <a:gd name="T22" fmla="*/ 30067907 w 286978"/>
              <a:gd name="T23" fmla="*/ 25585453 h 285394"/>
              <a:gd name="T24" fmla="*/ 30067907 w 286978"/>
              <a:gd name="T25" fmla="*/ 29040709 h 285394"/>
              <a:gd name="T26" fmla="*/ 13859859 w 286978"/>
              <a:gd name="T27" fmla="*/ 23726804 h 285394"/>
              <a:gd name="T28" fmla="*/ 17921876 w 286978"/>
              <a:gd name="T29" fmla="*/ 24829014 h 285394"/>
              <a:gd name="T30" fmla="*/ 13859859 w 286978"/>
              <a:gd name="T31" fmla="*/ 23726804 h 285394"/>
              <a:gd name="T32" fmla="*/ 10864854 w 286978"/>
              <a:gd name="T33" fmla="*/ 24231843 h 285394"/>
              <a:gd name="T34" fmla="*/ 3761210 w 286978"/>
              <a:gd name="T35" fmla="*/ 24231843 h 285394"/>
              <a:gd name="T36" fmla="*/ 1022677 w 286978"/>
              <a:gd name="T37" fmla="*/ 33358575 h 285394"/>
              <a:gd name="T38" fmla="*/ 20026561 w 286978"/>
              <a:gd name="T39" fmla="*/ 19835428 h 285394"/>
              <a:gd name="T40" fmla="*/ 20324740 w 286978"/>
              <a:gd name="T41" fmla="*/ 18751827 h 285394"/>
              <a:gd name="T42" fmla="*/ 24884069 w 286978"/>
              <a:gd name="T43" fmla="*/ 26900218 h 285394"/>
              <a:gd name="T44" fmla="*/ 554044 w 286978"/>
              <a:gd name="T45" fmla="*/ 34398750 h 285394"/>
              <a:gd name="T46" fmla="*/ 554044 w 286978"/>
              <a:gd name="T47" fmla="*/ 18751827 h 285394"/>
              <a:gd name="T48" fmla="*/ 26661907 w 286978"/>
              <a:gd name="T49" fmla="*/ 10309714 h 285394"/>
              <a:gd name="T50" fmla="*/ 16173039 w 286978"/>
              <a:gd name="T51" fmla="*/ 10309714 h 285394"/>
              <a:gd name="T52" fmla="*/ 29584503 w 286978"/>
              <a:gd name="T53" fmla="*/ 4975142 h 285394"/>
              <a:gd name="T54" fmla="*/ 24200132 w 286978"/>
              <a:gd name="T55" fmla="*/ 5891761 h 285394"/>
              <a:gd name="T56" fmla="*/ 16676645 w 286978"/>
              <a:gd name="T57" fmla="*/ 4975142 h 285394"/>
              <a:gd name="T58" fmla="*/ 20747029 w 286978"/>
              <a:gd name="T59" fmla="*/ 5891761 h 285394"/>
              <a:gd name="T60" fmla="*/ 16676645 w 286978"/>
              <a:gd name="T61" fmla="*/ 4975142 h 285394"/>
              <a:gd name="T62" fmla="*/ 1019255 w 286978"/>
              <a:gd name="T63" fmla="*/ 6412187 h 285394"/>
              <a:gd name="T64" fmla="*/ 6836871 w 286978"/>
              <a:gd name="T65" fmla="*/ 6412187 h 285394"/>
              <a:gd name="T66" fmla="*/ 7134355 w 286978"/>
              <a:gd name="T67" fmla="*/ 4429834 h 285394"/>
              <a:gd name="T68" fmla="*/ 7304094 w 286978"/>
              <a:gd name="T69" fmla="*/ 10288523 h 285394"/>
              <a:gd name="T70" fmla="*/ 0 w 286978"/>
              <a:gd name="T71" fmla="*/ 6412187 h 285394"/>
              <a:gd name="T72" fmla="*/ 15286739 w 286978"/>
              <a:gd name="T73" fmla="*/ 1040341 h 285394"/>
              <a:gd name="T74" fmla="*/ 32930553 w 286978"/>
              <a:gd name="T75" fmla="*/ 14650029 h 285394"/>
              <a:gd name="T76" fmla="*/ 4072667 w 286978"/>
              <a:gd name="T77" fmla="*/ 1039901 h 285394"/>
              <a:gd name="T78" fmla="*/ 5276420 w 286978"/>
              <a:gd name="T79" fmla="*/ 2296235 h 285394"/>
              <a:gd name="T80" fmla="*/ 33441916 w 286978"/>
              <a:gd name="T81" fmla="*/ 0 h 285394"/>
              <a:gd name="T82" fmla="*/ 33441916 w 286978"/>
              <a:gd name="T83" fmla="*/ 15646970 h 285394"/>
              <a:gd name="T84" fmla="*/ 10428668 w 286978"/>
              <a:gd name="T85" fmla="*/ 8105042 h 285394"/>
              <a:gd name="T86" fmla="*/ 14988611 w 286978"/>
              <a:gd name="T87" fmla="*/ 0 h 285394"/>
              <a:gd name="T88" fmla="*/ 4072667 w 286978"/>
              <a:gd name="T89" fmla="*/ 4548741 h 28539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86978" h="285394">
                <a:moveTo>
                  <a:pt x="231198" y="237608"/>
                </a:moveTo>
                <a:cubicBezTo>
                  <a:pt x="232624" y="239391"/>
                  <a:pt x="233337" y="242244"/>
                  <a:pt x="231554" y="244027"/>
                </a:cubicBezTo>
                <a:cubicBezTo>
                  <a:pt x="229058" y="246880"/>
                  <a:pt x="227632" y="250446"/>
                  <a:pt x="227632" y="254725"/>
                </a:cubicBezTo>
                <a:lnTo>
                  <a:pt x="227632" y="276835"/>
                </a:lnTo>
                <a:lnTo>
                  <a:pt x="276480" y="276835"/>
                </a:lnTo>
                <a:lnTo>
                  <a:pt x="276480" y="254725"/>
                </a:lnTo>
                <a:cubicBezTo>
                  <a:pt x="276480" y="250446"/>
                  <a:pt x="275054" y="246880"/>
                  <a:pt x="272201" y="244027"/>
                </a:cubicBezTo>
                <a:cubicBezTo>
                  <a:pt x="271131" y="242244"/>
                  <a:pt x="271131" y="239391"/>
                  <a:pt x="273271" y="237608"/>
                </a:cubicBezTo>
                <a:cubicBezTo>
                  <a:pt x="275054" y="236538"/>
                  <a:pt x="277549" y="236538"/>
                  <a:pt x="279332" y="238321"/>
                </a:cubicBezTo>
                <a:cubicBezTo>
                  <a:pt x="282898" y="242957"/>
                  <a:pt x="285394" y="248663"/>
                  <a:pt x="285394" y="254725"/>
                </a:cubicBezTo>
                <a:lnTo>
                  <a:pt x="285394" y="281114"/>
                </a:lnTo>
                <a:cubicBezTo>
                  <a:pt x="285394" y="283611"/>
                  <a:pt x="283254" y="285394"/>
                  <a:pt x="280758" y="285394"/>
                </a:cubicBezTo>
                <a:lnTo>
                  <a:pt x="223354" y="285394"/>
                </a:lnTo>
                <a:cubicBezTo>
                  <a:pt x="221214" y="285394"/>
                  <a:pt x="219075" y="283611"/>
                  <a:pt x="219075" y="281114"/>
                </a:cubicBezTo>
                <a:lnTo>
                  <a:pt x="219075" y="254725"/>
                </a:lnTo>
                <a:cubicBezTo>
                  <a:pt x="219075" y="248663"/>
                  <a:pt x="221214" y="242957"/>
                  <a:pt x="225136" y="238321"/>
                </a:cubicBezTo>
                <a:cubicBezTo>
                  <a:pt x="226206" y="236538"/>
                  <a:pt x="229058" y="236538"/>
                  <a:pt x="231198" y="237608"/>
                </a:cubicBezTo>
                <a:close/>
                <a:moveTo>
                  <a:pt x="94784" y="236538"/>
                </a:moveTo>
                <a:lnTo>
                  <a:pt x="122705" y="236538"/>
                </a:lnTo>
                <a:cubicBezTo>
                  <a:pt x="125210" y="236538"/>
                  <a:pt x="126642" y="238824"/>
                  <a:pt x="126642" y="241110"/>
                </a:cubicBezTo>
                <a:cubicBezTo>
                  <a:pt x="126642" y="243396"/>
                  <a:pt x="125210" y="245682"/>
                  <a:pt x="122705" y="245682"/>
                </a:cubicBezTo>
                <a:lnTo>
                  <a:pt x="94784" y="245682"/>
                </a:lnTo>
                <a:cubicBezTo>
                  <a:pt x="92278" y="245682"/>
                  <a:pt x="90488" y="243396"/>
                  <a:pt x="90488" y="241110"/>
                </a:cubicBezTo>
                <a:cubicBezTo>
                  <a:pt x="90488" y="238824"/>
                  <a:pt x="92278" y="236538"/>
                  <a:pt x="94784" y="236538"/>
                </a:cubicBezTo>
                <a:close/>
                <a:moveTo>
                  <a:pt x="35983" y="236538"/>
                </a:moveTo>
                <a:lnTo>
                  <a:pt x="64911" y="236538"/>
                </a:lnTo>
                <a:cubicBezTo>
                  <a:pt x="67381" y="236538"/>
                  <a:pt x="69497" y="238824"/>
                  <a:pt x="69497" y="241110"/>
                </a:cubicBezTo>
                <a:cubicBezTo>
                  <a:pt x="69497" y="243396"/>
                  <a:pt x="67381" y="245682"/>
                  <a:pt x="64911" y="245682"/>
                </a:cubicBezTo>
                <a:lnTo>
                  <a:pt x="35983" y="245682"/>
                </a:lnTo>
                <a:cubicBezTo>
                  <a:pt x="33514" y="245682"/>
                  <a:pt x="31750" y="243396"/>
                  <a:pt x="31750" y="241110"/>
                </a:cubicBezTo>
                <a:cubicBezTo>
                  <a:pt x="31750" y="238824"/>
                  <a:pt x="33514" y="236538"/>
                  <a:pt x="35983" y="236538"/>
                </a:cubicBezTo>
                <a:close/>
                <a:moveTo>
                  <a:pt x="253819" y="212271"/>
                </a:moveTo>
                <a:cubicBezTo>
                  <a:pt x="248013" y="212271"/>
                  <a:pt x="243296" y="216625"/>
                  <a:pt x="243296" y="222068"/>
                </a:cubicBezTo>
                <a:cubicBezTo>
                  <a:pt x="243296" y="227874"/>
                  <a:pt x="248013" y="232228"/>
                  <a:pt x="253819" y="232228"/>
                </a:cubicBezTo>
                <a:cubicBezTo>
                  <a:pt x="258899" y="232228"/>
                  <a:pt x="263616" y="227874"/>
                  <a:pt x="263616" y="222068"/>
                </a:cubicBezTo>
                <a:cubicBezTo>
                  <a:pt x="263616" y="216625"/>
                  <a:pt x="258899" y="212271"/>
                  <a:pt x="253819" y="212271"/>
                </a:cubicBezTo>
                <a:close/>
                <a:moveTo>
                  <a:pt x="253819" y="203200"/>
                </a:moveTo>
                <a:cubicBezTo>
                  <a:pt x="263979" y="203200"/>
                  <a:pt x="272687" y="211545"/>
                  <a:pt x="272687" y="222068"/>
                </a:cubicBezTo>
                <a:cubicBezTo>
                  <a:pt x="272687" y="232228"/>
                  <a:pt x="263979" y="240937"/>
                  <a:pt x="253819" y="240937"/>
                </a:cubicBezTo>
                <a:cubicBezTo>
                  <a:pt x="243296" y="240937"/>
                  <a:pt x="234950" y="232228"/>
                  <a:pt x="234950" y="222068"/>
                </a:cubicBezTo>
                <a:cubicBezTo>
                  <a:pt x="234950" y="211545"/>
                  <a:pt x="243296" y="203200"/>
                  <a:pt x="253819" y="203200"/>
                </a:cubicBezTo>
                <a:close/>
                <a:moveTo>
                  <a:pt x="116999" y="196850"/>
                </a:moveTo>
                <a:lnTo>
                  <a:pt x="151289" y="196850"/>
                </a:lnTo>
                <a:cubicBezTo>
                  <a:pt x="153789" y="196850"/>
                  <a:pt x="155218" y="198374"/>
                  <a:pt x="155218" y="201041"/>
                </a:cubicBezTo>
                <a:cubicBezTo>
                  <a:pt x="155218" y="203708"/>
                  <a:pt x="153789" y="205994"/>
                  <a:pt x="151289" y="205994"/>
                </a:cubicBezTo>
                <a:lnTo>
                  <a:pt x="116999" y="205994"/>
                </a:lnTo>
                <a:cubicBezTo>
                  <a:pt x="114499" y="205994"/>
                  <a:pt x="112713" y="203708"/>
                  <a:pt x="112713" y="201041"/>
                </a:cubicBezTo>
                <a:cubicBezTo>
                  <a:pt x="112713" y="198374"/>
                  <a:pt x="114499" y="196850"/>
                  <a:pt x="116999" y="196850"/>
                </a:cubicBezTo>
                <a:close/>
                <a:moveTo>
                  <a:pt x="36033" y="196850"/>
                </a:moveTo>
                <a:lnTo>
                  <a:pt x="87792" y="196850"/>
                </a:lnTo>
                <a:cubicBezTo>
                  <a:pt x="89933" y="196850"/>
                  <a:pt x="91718" y="198374"/>
                  <a:pt x="91718" y="201041"/>
                </a:cubicBezTo>
                <a:cubicBezTo>
                  <a:pt x="91718" y="203708"/>
                  <a:pt x="89933" y="205994"/>
                  <a:pt x="87792" y="205994"/>
                </a:cubicBezTo>
                <a:lnTo>
                  <a:pt x="36033" y="205994"/>
                </a:lnTo>
                <a:cubicBezTo>
                  <a:pt x="33535" y="205994"/>
                  <a:pt x="31750" y="203708"/>
                  <a:pt x="31750" y="201041"/>
                </a:cubicBezTo>
                <a:cubicBezTo>
                  <a:pt x="31750" y="198374"/>
                  <a:pt x="33535" y="196850"/>
                  <a:pt x="36033" y="196850"/>
                </a:cubicBezTo>
                <a:close/>
                <a:moveTo>
                  <a:pt x="8632" y="164565"/>
                </a:moveTo>
                <a:lnTo>
                  <a:pt x="8632" y="276760"/>
                </a:lnTo>
                <a:lnTo>
                  <a:pt x="169054" y="276760"/>
                </a:lnTo>
                <a:lnTo>
                  <a:pt x="201067" y="220662"/>
                </a:lnTo>
                <a:lnTo>
                  <a:pt x="169054" y="164565"/>
                </a:lnTo>
                <a:lnTo>
                  <a:pt x="8632" y="164565"/>
                </a:lnTo>
                <a:close/>
                <a:moveTo>
                  <a:pt x="4676" y="155575"/>
                </a:moveTo>
                <a:lnTo>
                  <a:pt x="171572" y="155575"/>
                </a:lnTo>
                <a:cubicBezTo>
                  <a:pt x="173011" y="155575"/>
                  <a:pt x="174809" y="156654"/>
                  <a:pt x="175529" y="158092"/>
                </a:cubicBezTo>
                <a:lnTo>
                  <a:pt x="210059" y="218505"/>
                </a:lnTo>
                <a:cubicBezTo>
                  <a:pt x="210778" y="219943"/>
                  <a:pt x="210778" y="221381"/>
                  <a:pt x="210059" y="223179"/>
                </a:cubicBezTo>
                <a:lnTo>
                  <a:pt x="175529" y="283233"/>
                </a:lnTo>
                <a:cubicBezTo>
                  <a:pt x="174809" y="285031"/>
                  <a:pt x="173011" y="285391"/>
                  <a:pt x="171572" y="285391"/>
                </a:cubicBezTo>
                <a:lnTo>
                  <a:pt x="4676" y="285391"/>
                </a:lnTo>
                <a:cubicBezTo>
                  <a:pt x="2158" y="285391"/>
                  <a:pt x="0" y="283593"/>
                  <a:pt x="0" y="281075"/>
                </a:cubicBezTo>
                <a:lnTo>
                  <a:pt x="0" y="159890"/>
                </a:lnTo>
                <a:cubicBezTo>
                  <a:pt x="0" y="157373"/>
                  <a:pt x="2158" y="155575"/>
                  <a:pt x="4676" y="155575"/>
                </a:cubicBezTo>
                <a:close/>
                <a:moveTo>
                  <a:pt x="140809" y="80963"/>
                </a:moveTo>
                <a:lnTo>
                  <a:pt x="221141" y="80963"/>
                </a:lnTo>
                <a:cubicBezTo>
                  <a:pt x="223283" y="80963"/>
                  <a:pt x="225068" y="82868"/>
                  <a:pt x="225068" y="85535"/>
                </a:cubicBezTo>
                <a:cubicBezTo>
                  <a:pt x="225068" y="88202"/>
                  <a:pt x="223283" y="90107"/>
                  <a:pt x="221141" y="90107"/>
                </a:cubicBezTo>
                <a:lnTo>
                  <a:pt x="140809" y="90107"/>
                </a:lnTo>
                <a:cubicBezTo>
                  <a:pt x="138667" y="90107"/>
                  <a:pt x="136525" y="88202"/>
                  <a:pt x="136525" y="85535"/>
                </a:cubicBezTo>
                <a:cubicBezTo>
                  <a:pt x="136525" y="82868"/>
                  <a:pt x="138667" y="80963"/>
                  <a:pt x="140809" y="80963"/>
                </a:cubicBezTo>
                <a:close/>
                <a:moveTo>
                  <a:pt x="204286" y="41275"/>
                </a:moveTo>
                <a:lnTo>
                  <a:pt x="249739" y="41275"/>
                </a:lnTo>
                <a:cubicBezTo>
                  <a:pt x="252225" y="41275"/>
                  <a:pt x="253645" y="42929"/>
                  <a:pt x="253645" y="45244"/>
                </a:cubicBezTo>
                <a:cubicBezTo>
                  <a:pt x="253645" y="47559"/>
                  <a:pt x="252225" y="48882"/>
                  <a:pt x="249739" y="48882"/>
                </a:cubicBezTo>
                <a:lnTo>
                  <a:pt x="204286" y="48882"/>
                </a:lnTo>
                <a:cubicBezTo>
                  <a:pt x="201445" y="48882"/>
                  <a:pt x="200025" y="47559"/>
                  <a:pt x="200025" y="45244"/>
                </a:cubicBezTo>
                <a:cubicBezTo>
                  <a:pt x="200025" y="42929"/>
                  <a:pt x="201445" y="41275"/>
                  <a:pt x="204286" y="41275"/>
                </a:cubicBezTo>
                <a:close/>
                <a:moveTo>
                  <a:pt x="140776" y="41275"/>
                </a:moveTo>
                <a:lnTo>
                  <a:pt x="175137" y="41275"/>
                </a:lnTo>
                <a:cubicBezTo>
                  <a:pt x="176908" y="41275"/>
                  <a:pt x="179034" y="42929"/>
                  <a:pt x="179034" y="45244"/>
                </a:cubicBezTo>
                <a:cubicBezTo>
                  <a:pt x="179034" y="47559"/>
                  <a:pt x="176908" y="48882"/>
                  <a:pt x="175137" y="48882"/>
                </a:cubicBezTo>
                <a:lnTo>
                  <a:pt x="140776" y="48882"/>
                </a:lnTo>
                <a:cubicBezTo>
                  <a:pt x="138651" y="48882"/>
                  <a:pt x="136525" y="47559"/>
                  <a:pt x="136525" y="45244"/>
                </a:cubicBezTo>
                <a:cubicBezTo>
                  <a:pt x="136525" y="42929"/>
                  <a:pt x="138651" y="41275"/>
                  <a:pt x="140776" y="41275"/>
                </a:cubicBezTo>
                <a:close/>
                <a:moveTo>
                  <a:pt x="11829" y="36021"/>
                </a:moveTo>
                <a:cubicBezTo>
                  <a:pt x="13980" y="37483"/>
                  <a:pt x="13980" y="40041"/>
                  <a:pt x="12546" y="42234"/>
                </a:cubicBezTo>
                <a:cubicBezTo>
                  <a:pt x="9679" y="45523"/>
                  <a:pt x="8603" y="49178"/>
                  <a:pt x="8603" y="53198"/>
                </a:cubicBezTo>
                <a:lnTo>
                  <a:pt x="8603" y="76588"/>
                </a:lnTo>
                <a:lnTo>
                  <a:pt x="57713" y="76588"/>
                </a:lnTo>
                <a:lnTo>
                  <a:pt x="57713" y="53198"/>
                </a:lnTo>
                <a:cubicBezTo>
                  <a:pt x="57713" y="49178"/>
                  <a:pt x="55921" y="45523"/>
                  <a:pt x="53770" y="42234"/>
                </a:cubicBezTo>
                <a:cubicBezTo>
                  <a:pt x="51978" y="40041"/>
                  <a:pt x="52336" y="37483"/>
                  <a:pt x="54487" y="36021"/>
                </a:cubicBezTo>
                <a:cubicBezTo>
                  <a:pt x="55921" y="34925"/>
                  <a:pt x="58789" y="35290"/>
                  <a:pt x="60223" y="36752"/>
                </a:cubicBezTo>
                <a:cubicBezTo>
                  <a:pt x="64166" y="41503"/>
                  <a:pt x="66317" y="47716"/>
                  <a:pt x="66317" y="53198"/>
                </a:cubicBezTo>
                <a:lnTo>
                  <a:pt x="66317" y="80608"/>
                </a:lnTo>
                <a:cubicBezTo>
                  <a:pt x="66317" y="83166"/>
                  <a:pt x="64166" y="85359"/>
                  <a:pt x="61657" y="85359"/>
                </a:cubicBezTo>
                <a:lnTo>
                  <a:pt x="4660" y="85359"/>
                </a:lnTo>
                <a:cubicBezTo>
                  <a:pt x="2151" y="85359"/>
                  <a:pt x="0" y="83166"/>
                  <a:pt x="0" y="80608"/>
                </a:cubicBezTo>
                <a:lnTo>
                  <a:pt x="0" y="53198"/>
                </a:lnTo>
                <a:cubicBezTo>
                  <a:pt x="0" y="47716"/>
                  <a:pt x="2151" y="41503"/>
                  <a:pt x="5735" y="36752"/>
                </a:cubicBezTo>
                <a:cubicBezTo>
                  <a:pt x="7528" y="35290"/>
                  <a:pt x="10037" y="34925"/>
                  <a:pt x="11829" y="36021"/>
                </a:cubicBezTo>
                <a:close/>
                <a:moveTo>
                  <a:pt x="129045" y="8630"/>
                </a:moveTo>
                <a:lnTo>
                  <a:pt x="96667" y="64728"/>
                </a:lnTo>
                <a:lnTo>
                  <a:pt x="129045" y="121544"/>
                </a:lnTo>
                <a:lnTo>
                  <a:pt x="277984" y="121544"/>
                </a:lnTo>
                <a:lnTo>
                  <a:pt x="277984" y="8630"/>
                </a:lnTo>
                <a:lnTo>
                  <a:pt x="129045" y="8630"/>
                </a:lnTo>
                <a:close/>
                <a:moveTo>
                  <a:pt x="34381" y="8626"/>
                </a:moveTo>
                <a:cubicBezTo>
                  <a:pt x="28938" y="8626"/>
                  <a:pt x="24584" y="13299"/>
                  <a:pt x="24584" y="19050"/>
                </a:cubicBezTo>
                <a:cubicBezTo>
                  <a:pt x="24584" y="24441"/>
                  <a:pt x="28938" y="29114"/>
                  <a:pt x="34381" y="29114"/>
                </a:cubicBezTo>
                <a:cubicBezTo>
                  <a:pt x="40186" y="29114"/>
                  <a:pt x="44541" y="24441"/>
                  <a:pt x="44541" y="19050"/>
                </a:cubicBezTo>
                <a:cubicBezTo>
                  <a:pt x="44541" y="13299"/>
                  <a:pt x="40186" y="8626"/>
                  <a:pt x="34381" y="8626"/>
                </a:cubicBezTo>
                <a:close/>
                <a:moveTo>
                  <a:pt x="126527" y="0"/>
                </a:moveTo>
                <a:lnTo>
                  <a:pt x="282301" y="0"/>
                </a:lnTo>
                <a:cubicBezTo>
                  <a:pt x="284820" y="0"/>
                  <a:pt x="286978" y="2157"/>
                  <a:pt x="286978" y="4675"/>
                </a:cubicBezTo>
                <a:lnTo>
                  <a:pt x="286978" y="125500"/>
                </a:lnTo>
                <a:cubicBezTo>
                  <a:pt x="286978" y="128017"/>
                  <a:pt x="284820" y="129815"/>
                  <a:pt x="282301" y="129815"/>
                </a:cubicBezTo>
                <a:lnTo>
                  <a:pt x="126527" y="129815"/>
                </a:lnTo>
                <a:cubicBezTo>
                  <a:pt x="124728" y="129815"/>
                  <a:pt x="123649" y="129096"/>
                  <a:pt x="122929" y="128017"/>
                </a:cubicBezTo>
                <a:lnTo>
                  <a:pt x="88033" y="67245"/>
                </a:lnTo>
                <a:cubicBezTo>
                  <a:pt x="87313" y="66166"/>
                  <a:pt x="87313" y="64008"/>
                  <a:pt x="88033" y="62930"/>
                </a:cubicBezTo>
                <a:lnTo>
                  <a:pt x="122929" y="2157"/>
                </a:lnTo>
                <a:cubicBezTo>
                  <a:pt x="123649" y="1079"/>
                  <a:pt x="124728" y="0"/>
                  <a:pt x="126527" y="0"/>
                </a:cubicBezTo>
                <a:close/>
                <a:moveTo>
                  <a:pt x="34381" y="0"/>
                </a:moveTo>
                <a:cubicBezTo>
                  <a:pt x="44904" y="0"/>
                  <a:pt x="53612" y="8626"/>
                  <a:pt x="53612" y="19050"/>
                </a:cubicBezTo>
                <a:cubicBezTo>
                  <a:pt x="53612" y="29473"/>
                  <a:pt x="44904" y="37740"/>
                  <a:pt x="34381" y="37740"/>
                </a:cubicBezTo>
                <a:cubicBezTo>
                  <a:pt x="24221" y="37740"/>
                  <a:pt x="15875" y="29473"/>
                  <a:pt x="15875" y="19050"/>
                </a:cubicBezTo>
                <a:cubicBezTo>
                  <a:pt x="15875" y="8626"/>
                  <a:pt x="24221" y="0"/>
                  <a:pt x="34381" y="0"/>
                </a:cubicBezTo>
                <a:close/>
              </a:path>
            </a:pathLst>
          </a:custGeom>
          <a:ln/>
        </p:spPr>
        <p:style>
          <a:lnRef idx="2">
            <a:schemeClr val="accent1"/>
          </a:lnRef>
          <a:fillRef idx="1">
            <a:schemeClr val="lt1"/>
          </a:fillRef>
          <a:effectRef idx="0">
            <a:schemeClr val="accent1"/>
          </a:effectRef>
          <a:fontRef idx="minor">
            <a:schemeClr val="dk1"/>
          </a:fontRef>
        </p:style>
        <p:txBody>
          <a:bodyPr anchor="ctr"/>
          <a:lstStyle/>
          <a:p>
            <a:endParaRPr lang="en-US" sz="675" dirty="0">
              <a:latin typeface="Lato Light" panose="020F0502020204030203" pitchFamily="34" charset="0"/>
            </a:endParaRPr>
          </a:p>
        </p:txBody>
      </p:sp>
    </p:spTree>
    <p:extLst>
      <p:ext uri="{BB962C8B-B14F-4D97-AF65-F5344CB8AC3E}">
        <p14:creationId xmlns:p14="http://schemas.microsoft.com/office/powerpoint/2010/main" val="2847045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Фигура">
            <a:extLst>
              <a:ext uri="{FF2B5EF4-FFF2-40B4-BE49-F238E27FC236}">
                <a16:creationId xmlns:a16="http://schemas.microsoft.com/office/drawing/2014/main" id="{5D1537C3-6A35-D84D-A993-397AFEEA377A}"/>
              </a:ext>
            </a:extLst>
          </p:cNvPr>
          <p:cNvSpPr>
            <a:spLocks/>
          </p:cNvSpPr>
          <p:nvPr/>
        </p:nvSpPr>
        <p:spPr bwMode="auto">
          <a:xfrm>
            <a:off x="1053687" y="2085683"/>
            <a:ext cx="2475461" cy="3195325"/>
          </a:xfrm>
          <a:custGeom>
            <a:avLst/>
            <a:gdLst>
              <a:gd name="T0" fmla="*/ 3301058 w 21573"/>
              <a:gd name="T1" fmla="*/ 4260722 h 21596"/>
              <a:gd name="T2" fmla="*/ 3301058 w 21573"/>
              <a:gd name="T3" fmla="*/ 4260722 h 21596"/>
              <a:gd name="T4" fmla="*/ 3301058 w 21573"/>
              <a:gd name="T5" fmla="*/ 4260722 h 21596"/>
              <a:gd name="T6" fmla="*/ 3301058 w 21573"/>
              <a:gd name="T7" fmla="*/ 4260722 h 21596"/>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3" h="21596" extrusionOk="0">
                <a:moveTo>
                  <a:pt x="16988" y="161"/>
                </a:moveTo>
                <a:cubicBezTo>
                  <a:pt x="17069" y="251"/>
                  <a:pt x="17141" y="345"/>
                  <a:pt x="17202" y="444"/>
                </a:cubicBezTo>
                <a:cubicBezTo>
                  <a:pt x="17267" y="549"/>
                  <a:pt x="17320" y="658"/>
                  <a:pt x="17374" y="766"/>
                </a:cubicBezTo>
                <a:cubicBezTo>
                  <a:pt x="17491" y="1004"/>
                  <a:pt x="17609" y="1242"/>
                  <a:pt x="17727" y="1480"/>
                </a:cubicBezTo>
                <a:cubicBezTo>
                  <a:pt x="17950" y="1923"/>
                  <a:pt x="18175" y="2366"/>
                  <a:pt x="18393" y="2810"/>
                </a:cubicBezTo>
                <a:cubicBezTo>
                  <a:pt x="18832" y="3701"/>
                  <a:pt x="19244" y="4598"/>
                  <a:pt x="19627" y="5502"/>
                </a:cubicBezTo>
                <a:cubicBezTo>
                  <a:pt x="20487" y="7531"/>
                  <a:pt x="21207" y="9607"/>
                  <a:pt x="21466" y="11747"/>
                </a:cubicBezTo>
                <a:cubicBezTo>
                  <a:pt x="21573" y="12629"/>
                  <a:pt x="21600" y="13517"/>
                  <a:pt x="21547" y="14403"/>
                </a:cubicBezTo>
                <a:cubicBezTo>
                  <a:pt x="21135" y="13190"/>
                  <a:pt x="19991" y="12208"/>
                  <a:pt x="18480" y="11768"/>
                </a:cubicBezTo>
                <a:cubicBezTo>
                  <a:pt x="15508" y="10900"/>
                  <a:pt x="12440" y="12228"/>
                  <a:pt x="9862" y="13780"/>
                </a:cubicBezTo>
                <a:cubicBezTo>
                  <a:pt x="8949" y="14330"/>
                  <a:pt x="8061" y="14902"/>
                  <a:pt x="7209" y="15505"/>
                </a:cubicBezTo>
                <a:cubicBezTo>
                  <a:pt x="6338" y="16122"/>
                  <a:pt x="5507" y="16771"/>
                  <a:pt x="4695" y="17433"/>
                </a:cubicBezTo>
                <a:cubicBezTo>
                  <a:pt x="3057" y="18767"/>
                  <a:pt x="1490" y="20156"/>
                  <a:pt x="0" y="21596"/>
                </a:cubicBezTo>
                <a:lnTo>
                  <a:pt x="16000" y="234"/>
                </a:lnTo>
                <a:cubicBezTo>
                  <a:pt x="16115" y="85"/>
                  <a:pt x="16324" y="-4"/>
                  <a:pt x="16548" y="1"/>
                </a:cubicBezTo>
                <a:cubicBezTo>
                  <a:pt x="16717" y="4"/>
                  <a:pt x="16876" y="62"/>
                  <a:pt x="16988" y="161"/>
                </a:cubicBezTo>
                <a:close/>
              </a:path>
            </a:pathLst>
          </a:custGeom>
          <a:solidFill>
            <a:schemeClr val="accent1"/>
          </a:solidFill>
          <a:ln>
            <a:noFill/>
          </a:ln>
        </p:spPr>
        <p:txBody>
          <a:bodyPr lIns="19050" tIns="19050" rIns="19050" bIns="19050" anchor="ctr"/>
          <a:lstStyle/>
          <a:p>
            <a:endParaRPr lang="en-US" sz="1350" dirty="0">
              <a:latin typeface="Lato Light" panose="020F0502020204030203" pitchFamily="34" charset="0"/>
            </a:endParaRPr>
          </a:p>
        </p:txBody>
      </p:sp>
      <p:sp>
        <p:nvSpPr>
          <p:cNvPr id="6" name="Фигура">
            <a:extLst>
              <a:ext uri="{FF2B5EF4-FFF2-40B4-BE49-F238E27FC236}">
                <a16:creationId xmlns:a16="http://schemas.microsoft.com/office/drawing/2014/main" id="{3F062386-9970-D846-AC2A-1D095008CDC1}"/>
              </a:ext>
            </a:extLst>
          </p:cNvPr>
          <p:cNvSpPr/>
          <p:nvPr/>
        </p:nvSpPr>
        <p:spPr bwMode="auto">
          <a:xfrm>
            <a:off x="2804620" y="2315474"/>
            <a:ext cx="2150269" cy="3203972"/>
          </a:xfrm>
          <a:custGeom>
            <a:avLst/>
            <a:gdLst/>
            <a:ahLst/>
            <a:cxnLst>
              <a:cxn ang="0">
                <a:pos x="wd2" y="hd2"/>
              </a:cxn>
              <a:cxn ang="5400000">
                <a:pos x="wd2" y="hd2"/>
              </a:cxn>
              <a:cxn ang="10800000">
                <a:pos x="wd2" y="hd2"/>
              </a:cxn>
              <a:cxn ang="16200000">
                <a:pos x="wd2" y="hd2"/>
              </a:cxn>
            </a:cxnLst>
            <a:rect l="0" t="0" r="r" b="b"/>
            <a:pathLst>
              <a:path w="21558" h="21567" extrusionOk="0">
                <a:moveTo>
                  <a:pt x="3512" y="0"/>
                </a:moveTo>
                <a:cubicBezTo>
                  <a:pt x="4175" y="1156"/>
                  <a:pt x="4788" y="2315"/>
                  <a:pt x="5355" y="3476"/>
                </a:cubicBezTo>
                <a:cubicBezTo>
                  <a:pt x="5923" y="4639"/>
                  <a:pt x="6444" y="5805"/>
                  <a:pt x="6856" y="6984"/>
                </a:cubicBezTo>
                <a:cubicBezTo>
                  <a:pt x="7297" y="8245"/>
                  <a:pt x="7619" y="9556"/>
                  <a:pt x="7767" y="10855"/>
                </a:cubicBezTo>
                <a:cubicBezTo>
                  <a:pt x="7914" y="12154"/>
                  <a:pt x="7886" y="13460"/>
                  <a:pt x="7238" y="14730"/>
                </a:cubicBezTo>
                <a:cubicBezTo>
                  <a:pt x="6912" y="15368"/>
                  <a:pt x="6429" y="15966"/>
                  <a:pt x="5737" y="16449"/>
                </a:cubicBezTo>
                <a:cubicBezTo>
                  <a:pt x="4261" y="17477"/>
                  <a:pt x="2052" y="17874"/>
                  <a:pt x="0" y="17469"/>
                </a:cubicBezTo>
                <a:cubicBezTo>
                  <a:pt x="736" y="17795"/>
                  <a:pt x="1499" y="18092"/>
                  <a:pt x="2286" y="18360"/>
                </a:cubicBezTo>
                <a:cubicBezTo>
                  <a:pt x="3025" y="18611"/>
                  <a:pt x="3785" y="18836"/>
                  <a:pt x="4555" y="19043"/>
                </a:cubicBezTo>
                <a:cubicBezTo>
                  <a:pt x="7143" y="19737"/>
                  <a:pt x="9835" y="20226"/>
                  <a:pt x="12548" y="20628"/>
                </a:cubicBezTo>
                <a:cubicBezTo>
                  <a:pt x="15191" y="21019"/>
                  <a:pt x="17864" y="21329"/>
                  <a:pt x="20558" y="21557"/>
                </a:cubicBezTo>
                <a:cubicBezTo>
                  <a:pt x="20900" y="21600"/>
                  <a:pt x="21247" y="21498"/>
                  <a:pt x="21431" y="21299"/>
                </a:cubicBezTo>
                <a:cubicBezTo>
                  <a:pt x="21587" y="21132"/>
                  <a:pt x="21600" y="20921"/>
                  <a:pt x="21465" y="20746"/>
                </a:cubicBezTo>
                <a:lnTo>
                  <a:pt x="3512" y="0"/>
                </a:lnTo>
                <a:close/>
              </a:path>
            </a:pathLst>
          </a:custGeom>
          <a:solidFill>
            <a:schemeClr val="accent2"/>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7" name="Фигура">
            <a:extLst>
              <a:ext uri="{FF2B5EF4-FFF2-40B4-BE49-F238E27FC236}">
                <a16:creationId xmlns:a16="http://schemas.microsoft.com/office/drawing/2014/main" id="{94588E0D-6B65-7F42-BD54-50A55B21A3D8}"/>
              </a:ext>
            </a:extLst>
          </p:cNvPr>
          <p:cNvSpPr/>
          <p:nvPr/>
        </p:nvSpPr>
        <p:spPr bwMode="auto">
          <a:xfrm>
            <a:off x="996061" y="3941868"/>
            <a:ext cx="3652242" cy="1599604"/>
          </a:xfrm>
          <a:custGeom>
            <a:avLst/>
            <a:gdLst/>
            <a:ahLst/>
            <a:cxnLst>
              <a:cxn ang="0">
                <a:pos x="wd2" y="hd2"/>
              </a:cxn>
              <a:cxn ang="5400000">
                <a:pos x="wd2" y="hd2"/>
              </a:cxn>
              <a:cxn ang="10800000">
                <a:pos x="wd2" y="hd2"/>
              </a:cxn>
              <a:cxn ang="16200000">
                <a:pos x="wd2" y="hd2"/>
              </a:cxn>
            </a:cxnLst>
            <a:rect l="0" t="0" r="r" b="b"/>
            <a:pathLst>
              <a:path w="21575" h="21600" extrusionOk="0">
                <a:moveTo>
                  <a:pt x="9295" y="0"/>
                </a:moveTo>
                <a:cubicBezTo>
                  <a:pt x="8433" y="1842"/>
                  <a:pt x="8085" y="4539"/>
                  <a:pt x="8321" y="7079"/>
                </a:cubicBezTo>
                <a:cubicBezTo>
                  <a:pt x="8604" y="10122"/>
                  <a:pt x="9656" y="12421"/>
                  <a:pt x="10863" y="14178"/>
                </a:cubicBezTo>
                <a:cubicBezTo>
                  <a:pt x="11665" y="15344"/>
                  <a:pt x="12514" y="16273"/>
                  <a:pt x="13379" y="17055"/>
                </a:cubicBezTo>
                <a:cubicBezTo>
                  <a:pt x="14701" y="18250"/>
                  <a:pt x="16077" y="19120"/>
                  <a:pt x="17471" y="19853"/>
                </a:cubicBezTo>
                <a:cubicBezTo>
                  <a:pt x="18819" y="20562"/>
                  <a:pt x="20187" y="21146"/>
                  <a:pt x="21575" y="21600"/>
                </a:cubicBezTo>
                <a:lnTo>
                  <a:pt x="372" y="21590"/>
                </a:lnTo>
                <a:cubicBezTo>
                  <a:pt x="215" y="21557"/>
                  <a:pt x="80" y="21320"/>
                  <a:pt x="25" y="20981"/>
                </a:cubicBezTo>
                <a:cubicBezTo>
                  <a:pt x="-25" y="20669"/>
                  <a:pt x="1" y="20319"/>
                  <a:pt x="94" y="20064"/>
                </a:cubicBezTo>
                <a:cubicBezTo>
                  <a:pt x="851" y="17813"/>
                  <a:pt x="1636" y="15613"/>
                  <a:pt x="2448" y="13466"/>
                </a:cubicBezTo>
                <a:cubicBezTo>
                  <a:pt x="3470" y="10769"/>
                  <a:pt x="4534" y="8159"/>
                  <a:pt x="5694" y="5782"/>
                </a:cubicBezTo>
                <a:cubicBezTo>
                  <a:pt x="6253" y="4638"/>
                  <a:pt x="6833" y="3549"/>
                  <a:pt x="7446" y="2560"/>
                </a:cubicBezTo>
                <a:cubicBezTo>
                  <a:pt x="8035" y="1611"/>
                  <a:pt x="8652" y="755"/>
                  <a:pt x="9295" y="0"/>
                </a:cubicBezTo>
                <a:close/>
              </a:path>
            </a:pathLst>
          </a:custGeom>
          <a:solidFill>
            <a:schemeClr val="accent3"/>
          </a:solidFill>
          <a:ln w="12700" cap="flat">
            <a:noFill/>
            <a:miter lim="400000"/>
          </a:ln>
          <a:effectLst/>
        </p:spPr>
        <p:txBody>
          <a:bodyPr lIns="19050" tIns="19050" rIns="19050" bIns="19050" anchor="ctr"/>
          <a:lstStyle/>
          <a:p>
            <a:pPr algn="ctr">
              <a:defRPr sz="3200">
                <a:solidFill>
                  <a:srgbClr val="000000"/>
                </a:solidFill>
                <a:latin typeface="Helvetica Light"/>
                <a:ea typeface="Helvetica Light"/>
                <a:cs typeface="Helvetica Light"/>
                <a:sym typeface="Helvetica Light"/>
              </a:defRPr>
            </a:pPr>
            <a:endParaRPr sz="1200" kern="0" dirty="0">
              <a:solidFill>
                <a:srgbClr val="000000"/>
              </a:solidFill>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22" name="Freeform 797">
            <a:extLst>
              <a:ext uri="{FF2B5EF4-FFF2-40B4-BE49-F238E27FC236}">
                <a16:creationId xmlns:a16="http://schemas.microsoft.com/office/drawing/2014/main" id="{D62561EB-8F6B-744B-BE4C-103BD4DEA472}"/>
              </a:ext>
            </a:extLst>
          </p:cNvPr>
          <p:cNvSpPr>
            <a:spLocks noChangeArrowheads="1"/>
          </p:cNvSpPr>
          <p:nvPr/>
        </p:nvSpPr>
        <p:spPr bwMode="auto">
          <a:xfrm>
            <a:off x="3751480" y="4083082"/>
            <a:ext cx="345468" cy="345468"/>
          </a:xfrm>
          <a:custGeom>
            <a:avLst/>
            <a:gdLst/>
            <a:ahLst/>
            <a:cxnLst/>
            <a:rect l="0" t="0" r="r" b="b"/>
            <a:pathLst>
              <a:path w="304441" h="304440">
                <a:moveTo>
                  <a:pt x="60238" y="239712"/>
                </a:moveTo>
                <a:lnTo>
                  <a:pt x="169589" y="239712"/>
                </a:lnTo>
                <a:cubicBezTo>
                  <a:pt x="172107" y="239712"/>
                  <a:pt x="174265" y="241544"/>
                  <a:pt x="174265" y="244108"/>
                </a:cubicBezTo>
                <a:cubicBezTo>
                  <a:pt x="174265" y="246673"/>
                  <a:pt x="172107" y="248871"/>
                  <a:pt x="169589" y="248871"/>
                </a:cubicBezTo>
                <a:lnTo>
                  <a:pt x="60238" y="248871"/>
                </a:lnTo>
                <a:cubicBezTo>
                  <a:pt x="57720" y="248871"/>
                  <a:pt x="55562" y="246673"/>
                  <a:pt x="55562" y="244108"/>
                </a:cubicBezTo>
                <a:cubicBezTo>
                  <a:pt x="55562" y="241544"/>
                  <a:pt x="57720" y="239712"/>
                  <a:pt x="60238" y="239712"/>
                </a:cubicBezTo>
                <a:close/>
                <a:moveTo>
                  <a:pt x="60222" y="198437"/>
                </a:moveTo>
                <a:lnTo>
                  <a:pt x="128690" y="198437"/>
                </a:lnTo>
                <a:cubicBezTo>
                  <a:pt x="131199" y="198437"/>
                  <a:pt x="132992" y="200554"/>
                  <a:pt x="132992" y="203023"/>
                </a:cubicBezTo>
                <a:cubicBezTo>
                  <a:pt x="132992" y="205493"/>
                  <a:pt x="131199" y="207609"/>
                  <a:pt x="128690" y="207609"/>
                </a:cubicBezTo>
                <a:lnTo>
                  <a:pt x="60222" y="207609"/>
                </a:lnTo>
                <a:cubicBezTo>
                  <a:pt x="57713" y="207609"/>
                  <a:pt x="55562" y="205493"/>
                  <a:pt x="55562" y="203023"/>
                </a:cubicBezTo>
                <a:cubicBezTo>
                  <a:pt x="55562" y="200554"/>
                  <a:pt x="57713" y="198437"/>
                  <a:pt x="60222" y="198437"/>
                </a:cubicBezTo>
                <a:close/>
                <a:moveTo>
                  <a:pt x="60252" y="157162"/>
                </a:moveTo>
                <a:lnTo>
                  <a:pt x="82261" y="157162"/>
                </a:lnTo>
                <a:cubicBezTo>
                  <a:pt x="84786" y="157162"/>
                  <a:pt x="86951" y="159279"/>
                  <a:pt x="86951" y="161748"/>
                </a:cubicBezTo>
                <a:cubicBezTo>
                  <a:pt x="86951" y="164218"/>
                  <a:pt x="84786" y="166334"/>
                  <a:pt x="82261" y="166334"/>
                </a:cubicBezTo>
                <a:lnTo>
                  <a:pt x="60252" y="166334"/>
                </a:lnTo>
                <a:cubicBezTo>
                  <a:pt x="57727" y="166334"/>
                  <a:pt x="55562" y="164218"/>
                  <a:pt x="55562" y="161748"/>
                </a:cubicBezTo>
                <a:cubicBezTo>
                  <a:pt x="55562" y="159279"/>
                  <a:pt x="57727" y="157162"/>
                  <a:pt x="60252" y="157162"/>
                </a:cubicBezTo>
                <a:close/>
                <a:moveTo>
                  <a:pt x="77997" y="117813"/>
                </a:moveTo>
                <a:cubicBezTo>
                  <a:pt x="38100" y="130783"/>
                  <a:pt x="9345" y="164289"/>
                  <a:pt x="9345" y="203560"/>
                </a:cubicBezTo>
                <a:cubicBezTo>
                  <a:pt x="9345" y="220854"/>
                  <a:pt x="14737" y="237427"/>
                  <a:pt x="25520" y="251838"/>
                </a:cubicBezTo>
                <a:cubicBezTo>
                  <a:pt x="26239" y="253280"/>
                  <a:pt x="26598" y="254721"/>
                  <a:pt x="25879" y="256162"/>
                </a:cubicBezTo>
                <a:lnTo>
                  <a:pt x="17253" y="288227"/>
                </a:lnTo>
                <a:lnTo>
                  <a:pt x="53915" y="279941"/>
                </a:lnTo>
                <a:cubicBezTo>
                  <a:pt x="54634" y="279941"/>
                  <a:pt x="54634" y="279941"/>
                  <a:pt x="54993" y="279941"/>
                </a:cubicBezTo>
                <a:cubicBezTo>
                  <a:pt x="56072" y="279941"/>
                  <a:pt x="56431" y="280301"/>
                  <a:pt x="57509" y="280661"/>
                </a:cubicBezTo>
                <a:cubicBezTo>
                  <a:pt x="74403" y="290029"/>
                  <a:pt x="93812" y="295073"/>
                  <a:pt x="113940" y="295073"/>
                </a:cubicBezTo>
                <a:cubicBezTo>
                  <a:pt x="171810" y="295073"/>
                  <a:pt x="218895" y="254000"/>
                  <a:pt x="218895" y="203560"/>
                </a:cubicBezTo>
                <a:cubicBezTo>
                  <a:pt x="218895" y="201759"/>
                  <a:pt x="218895" y="200318"/>
                  <a:pt x="218536" y="198516"/>
                </a:cubicBezTo>
                <a:cubicBezTo>
                  <a:pt x="209550" y="200678"/>
                  <a:pt x="199845" y="201759"/>
                  <a:pt x="190500" y="201759"/>
                </a:cubicBezTo>
                <a:cubicBezTo>
                  <a:pt x="134069" y="201759"/>
                  <a:pt x="87342" y="165731"/>
                  <a:pt x="77997" y="117813"/>
                </a:cubicBezTo>
                <a:close/>
                <a:moveTo>
                  <a:pt x="164141" y="58512"/>
                </a:moveTo>
                <a:cubicBezTo>
                  <a:pt x="148636" y="58512"/>
                  <a:pt x="136376" y="70673"/>
                  <a:pt x="136376" y="86053"/>
                </a:cubicBezTo>
                <a:cubicBezTo>
                  <a:pt x="136376" y="116456"/>
                  <a:pt x="181089" y="147574"/>
                  <a:pt x="191907" y="154727"/>
                </a:cubicBezTo>
                <a:cubicBezTo>
                  <a:pt x="203086" y="147574"/>
                  <a:pt x="247439" y="116456"/>
                  <a:pt x="247439" y="86053"/>
                </a:cubicBezTo>
                <a:cubicBezTo>
                  <a:pt x="247439" y="70673"/>
                  <a:pt x="234818" y="58512"/>
                  <a:pt x="219673" y="58512"/>
                </a:cubicBezTo>
                <a:cubicBezTo>
                  <a:pt x="209937" y="58512"/>
                  <a:pt x="200922" y="63519"/>
                  <a:pt x="195874" y="72104"/>
                </a:cubicBezTo>
                <a:cubicBezTo>
                  <a:pt x="194432" y="74965"/>
                  <a:pt x="189383" y="74965"/>
                  <a:pt x="187941" y="72104"/>
                </a:cubicBezTo>
                <a:cubicBezTo>
                  <a:pt x="182892" y="63519"/>
                  <a:pt x="173878" y="58512"/>
                  <a:pt x="164141" y="58512"/>
                </a:cubicBezTo>
                <a:close/>
                <a:moveTo>
                  <a:pt x="164141" y="49212"/>
                </a:moveTo>
                <a:cubicBezTo>
                  <a:pt x="174599" y="49212"/>
                  <a:pt x="185056" y="53862"/>
                  <a:pt x="191907" y="62089"/>
                </a:cubicBezTo>
                <a:cubicBezTo>
                  <a:pt x="198759" y="53862"/>
                  <a:pt x="209216" y="49212"/>
                  <a:pt x="219673" y="49212"/>
                </a:cubicBezTo>
                <a:cubicBezTo>
                  <a:pt x="239867" y="49212"/>
                  <a:pt x="256815" y="65665"/>
                  <a:pt x="256815" y="86053"/>
                </a:cubicBezTo>
                <a:cubicBezTo>
                  <a:pt x="256815" y="125755"/>
                  <a:pt x="196595" y="162596"/>
                  <a:pt x="194432" y="164027"/>
                </a:cubicBezTo>
                <a:cubicBezTo>
                  <a:pt x="193710" y="164385"/>
                  <a:pt x="192629" y="164742"/>
                  <a:pt x="191907" y="164742"/>
                </a:cubicBezTo>
                <a:cubicBezTo>
                  <a:pt x="191186" y="164742"/>
                  <a:pt x="190104" y="164385"/>
                  <a:pt x="189383" y="164027"/>
                </a:cubicBezTo>
                <a:cubicBezTo>
                  <a:pt x="186859" y="162596"/>
                  <a:pt x="127000" y="125755"/>
                  <a:pt x="127000" y="86053"/>
                </a:cubicBezTo>
                <a:cubicBezTo>
                  <a:pt x="127000" y="65665"/>
                  <a:pt x="143588" y="49212"/>
                  <a:pt x="164141" y="49212"/>
                </a:cubicBezTo>
                <a:close/>
                <a:moveTo>
                  <a:pt x="190500" y="9367"/>
                </a:moveTo>
                <a:cubicBezTo>
                  <a:pt x="132991" y="9367"/>
                  <a:pt x="85905" y="50440"/>
                  <a:pt x="85905" y="101240"/>
                </a:cubicBezTo>
                <a:cubicBezTo>
                  <a:pt x="85905" y="151680"/>
                  <a:pt x="132991" y="192752"/>
                  <a:pt x="190500" y="192752"/>
                </a:cubicBezTo>
                <a:cubicBezTo>
                  <a:pt x="210628" y="192752"/>
                  <a:pt x="230038" y="187348"/>
                  <a:pt x="247291" y="177620"/>
                </a:cubicBezTo>
                <a:cubicBezTo>
                  <a:pt x="248010" y="177260"/>
                  <a:pt x="249447" y="177260"/>
                  <a:pt x="250526" y="177260"/>
                </a:cubicBezTo>
                <a:lnTo>
                  <a:pt x="287188" y="185546"/>
                </a:lnTo>
                <a:lnTo>
                  <a:pt x="278561" y="153841"/>
                </a:lnTo>
                <a:cubicBezTo>
                  <a:pt x="278202" y="152400"/>
                  <a:pt x="278561" y="150599"/>
                  <a:pt x="278921" y="149878"/>
                </a:cubicBezTo>
                <a:cubicBezTo>
                  <a:pt x="289704" y="135107"/>
                  <a:pt x="295095" y="118173"/>
                  <a:pt x="295095" y="101240"/>
                </a:cubicBezTo>
                <a:cubicBezTo>
                  <a:pt x="295095" y="50440"/>
                  <a:pt x="248369" y="9367"/>
                  <a:pt x="190500" y="9367"/>
                </a:cubicBezTo>
                <a:close/>
                <a:moveTo>
                  <a:pt x="190500" y="0"/>
                </a:moveTo>
                <a:cubicBezTo>
                  <a:pt x="253401" y="0"/>
                  <a:pt x="304441" y="45396"/>
                  <a:pt x="304441" y="101240"/>
                </a:cubicBezTo>
                <a:cubicBezTo>
                  <a:pt x="304441" y="119614"/>
                  <a:pt x="298690" y="137629"/>
                  <a:pt x="287907" y="153481"/>
                </a:cubicBezTo>
                <a:lnTo>
                  <a:pt x="298330" y="190230"/>
                </a:lnTo>
                <a:cubicBezTo>
                  <a:pt x="298690" y="192031"/>
                  <a:pt x="298330" y="193472"/>
                  <a:pt x="297252" y="194553"/>
                </a:cubicBezTo>
                <a:cubicBezTo>
                  <a:pt x="296174" y="195994"/>
                  <a:pt x="294377" y="196355"/>
                  <a:pt x="292939" y="196355"/>
                </a:cubicBezTo>
                <a:lnTo>
                  <a:pt x="250166" y="186627"/>
                </a:lnTo>
                <a:cubicBezTo>
                  <a:pt x="242977" y="190590"/>
                  <a:pt x="235429" y="193833"/>
                  <a:pt x="227522" y="196355"/>
                </a:cubicBezTo>
                <a:cubicBezTo>
                  <a:pt x="227881" y="198516"/>
                  <a:pt x="227881" y="201038"/>
                  <a:pt x="227881" y="203560"/>
                </a:cubicBezTo>
                <a:cubicBezTo>
                  <a:pt x="227881" y="259044"/>
                  <a:pt x="176842" y="304440"/>
                  <a:pt x="113940" y="304440"/>
                </a:cubicBezTo>
                <a:cubicBezTo>
                  <a:pt x="92734" y="304440"/>
                  <a:pt x="72246" y="299036"/>
                  <a:pt x="54274" y="289308"/>
                </a:cubicBezTo>
                <a:lnTo>
                  <a:pt x="11861" y="298675"/>
                </a:lnTo>
                <a:cubicBezTo>
                  <a:pt x="10064" y="299036"/>
                  <a:pt x="8267" y="298675"/>
                  <a:pt x="7189" y="297595"/>
                </a:cubicBezTo>
                <a:cubicBezTo>
                  <a:pt x="6110" y="296153"/>
                  <a:pt x="5751" y="294712"/>
                  <a:pt x="6110" y="292911"/>
                </a:cubicBezTo>
                <a:lnTo>
                  <a:pt x="16534" y="255441"/>
                </a:lnTo>
                <a:cubicBezTo>
                  <a:pt x="5751" y="239949"/>
                  <a:pt x="0" y="221935"/>
                  <a:pt x="0" y="203560"/>
                </a:cubicBezTo>
                <a:cubicBezTo>
                  <a:pt x="0" y="159606"/>
                  <a:pt x="32349" y="122136"/>
                  <a:pt x="76919" y="108446"/>
                </a:cubicBezTo>
                <a:cubicBezTo>
                  <a:pt x="76559" y="106284"/>
                  <a:pt x="76559" y="103402"/>
                  <a:pt x="76559" y="101240"/>
                </a:cubicBezTo>
                <a:cubicBezTo>
                  <a:pt x="76559" y="45396"/>
                  <a:pt x="127599" y="0"/>
                  <a:pt x="19050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4" name="Freeform 799">
            <a:extLst>
              <a:ext uri="{FF2B5EF4-FFF2-40B4-BE49-F238E27FC236}">
                <a16:creationId xmlns:a16="http://schemas.microsoft.com/office/drawing/2014/main" id="{756C1CAC-4D2D-DC48-A7A5-8CAD9811D451}"/>
              </a:ext>
            </a:extLst>
          </p:cNvPr>
          <p:cNvSpPr>
            <a:spLocks noChangeArrowheads="1"/>
          </p:cNvSpPr>
          <p:nvPr/>
        </p:nvSpPr>
        <p:spPr bwMode="auto">
          <a:xfrm>
            <a:off x="1961479" y="4404207"/>
            <a:ext cx="347267" cy="322077"/>
          </a:xfrm>
          <a:custGeom>
            <a:avLst/>
            <a:gdLst/>
            <a:ahLst/>
            <a:cxnLst/>
            <a:rect l="0" t="0" r="r" b="b"/>
            <a:pathLst>
              <a:path w="306026" h="283803">
                <a:moveTo>
                  <a:pt x="93475" y="168490"/>
                </a:moveTo>
                <a:cubicBezTo>
                  <a:pt x="91670" y="173519"/>
                  <a:pt x="89144" y="178908"/>
                  <a:pt x="84091" y="184296"/>
                </a:cubicBezTo>
                <a:cubicBezTo>
                  <a:pt x="86979" y="189685"/>
                  <a:pt x="102498" y="197588"/>
                  <a:pt x="117295" y="201539"/>
                </a:cubicBezTo>
                <a:cubicBezTo>
                  <a:pt x="131731" y="197588"/>
                  <a:pt x="147250" y="189685"/>
                  <a:pt x="150137" y="184296"/>
                </a:cubicBezTo>
                <a:cubicBezTo>
                  <a:pt x="145085" y="178908"/>
                  <a:pt x="142558" y="173519"/>
                  <a:pt x="140754" y="168490"/>
                </a:cubicBezTo>
                <a:cubicBezTo>
                  <a:pt x="133175" y="172441"/>
                  <a:pt x="125235" y="174238"/>
                  <a:pt x="116934" y="174238"/>
                </a:cubicBezTo>
                <a:cubicBezTo>
                  <a:pt x="108994" y="174238"/>
                  <a:pt x="101054" y="172441"/>
                  <a:pt x="93475" y="168490"/>
                </a:cubicBezTo>
                <a:close/>
                <a:moveTo>
                  <a:pt x="141476" y="63235"/>
                </a:moveTo>
                <a:lnTo>
                  <a:pt x="135340" y="70420"/>
                </a:lnTo>
                <a:cubicBezTo>
                  <a:pt x="134618" y="71857"/>
                  <a:pt x="132814" y="72575"/>
                  <a:pt x="131370" y="72575"/>
                </a:cubicBezTo>
                <a:cubicBezTo>
                  <a:pt x="131009" y="72216"/>
                  <a:pt x="94919" y="68265"/>
                  <a:pt x="66407" y="84071"/>
                </a:cubicBezTo>
                <a:cubicBezTo>
                  <a:pt x="66407" y="85867"/>
                  <a:pt x="66407" y="88382"/>
                  <a:pt x="66407" y="89100"/>
                </a:cubicBezTo>
                <a:cubicBezTo>
                  <a:pt x="66407" y="90537"/>
                  <a:pt x="65685" y="91974"/>
                  <a:pt x="64602" y="92692"/>
                </a:cubicBezTo>
                <a:cubicBezTo>
                  <a:pt x="63159" y="93770"/>
                  <a:pt x="61715" y="94129"/>
                  <a:pt x="60272" y="93770"/>
                </a:cubicBezTo>
                <a:cubicBezTo>
                  <a:pt x="58828" y="93770"/>
                  <a:pt x="55580" y="98081"/>
                  <a:pt x="56302" y="105265"/>
                </a:cubicBezTo>
                <a:cubicBezTo>
                  <a:pt x="56663" y="110654"/>
                  <a:pt x="58828" y="114605"/>
                  <a:pt x="60633" y="116042"/>
                </a:cubicBezTo>
                <a:cubicBezTo>
                  <a:pt x="60993" y="116402"/>
                  <a:pt x="61715" y="116761"/>
                  <a:pt x="62076" y="116402"/>
                </a:cubicBezTo>
                <a:cubicBezTo>
                  <a:pt x="63159" y="116042"/>
                  <a:pt x="64602" y="115683"/>
                  <a:pt x="66046" y="116402"/>
                </a:cubicBezTo>
                <a:cubicBezTo>
                  <a:pt x="67129" y="117120"/>
                  <a:pt x="68212" y="118198"/>
                  <a:pt x="68572" y="119275"/>
                </a:cubicBezTo>
                <a:cubicBezTo>
                  <a:pt x="72903" y="135441"/>
                  <a:pt x="81204" y="149092"/>
                  <a:pt x="92753" y="156995"/>
                </a:cubicBezTo>
                <a:cubicBezTo>
                  <a:pt x="107550" y="167771"/>
                  <a:pt x="126678" y="167771"/>
                  <a:pt x="141476" y="156995"/>
                </a:cubicBezTo>
                <a:cubicBezTo>
                  <a:pt x="153025" y="149092"/>
                  <a:pt x="161325" y="135441"/>
                  <a:pt x="165656" y="119275"/>
                </a:cubicBezTo>
                <a:cubicBezTo>
                  <a:pt x="165656" y="118198"/>
                  <a:pt x="166739" y="117120"/>
                  <a:pt x="168183" y="116402"/>
                </a:cubicBezTo>
                <a:cubicBezTo>
                  <a:pt x="169265" y="115683"/>
                  <a:pt x="170709" y="115683"/>
                  <a:pt x="171792" y="116402"/>
                </a:cubicBezTo>
                <a:cubicBezTo>
                  <a:pt x="172513" y="116761"/>
                  <a:pt x="172874" y="116402"/>
                  <a:pt x="173235" y="116042"/>
                </a:cubicBezTo>
                <a:cubicBezTo>
                  <a:pt x="175401" y="114605"/>
                  <a:pt x="177205" y="110654"/>
                  <a:pt x="177927" y="105265"/>
                </a:cubicBezTo>
                <a:cubicBezTo>
                  <a:pt x="178649" y="98081"/>
                  <a:pt x="175401" y="93770"/>
                  <a:pt x="174318" y="93411"/>
                </a:cubicBezTo>
                <a:cubicBezTo>
                  <a:pt x="172874" y="93770"/>
                  <a:pt x="171070" y="93770"/>
                  <a:pt x="169987" y="92692"/>
                </a:cubicBezTo>
                <a:cubicBezTo>
                  <a:pt x="168904" y="91974"/>
                  <a:pt x="167822" y="90537"/>
                  <a:pt x="167822" y="89100"/>
                </a:cubicBezTo>
                <a:cubicBezTo>
                  <a:pt x="167822" y="87663"/>
                  <a:pt x="167822" y="84430"/>
                  <a:pt x="167822" y="81915"/>
                </a:cubicBezTo>
                <a:cubicBezTo>
                  <a:pt x="157355" y="77245"/>
                  <a:pt x="147611" y="75449"/>
                  <a:pt x="147611" y="75449"/>
                </a:cubicBezTo>
                <a:cubicBezTo>
                  <a:pt x="145806" y="74731"/>
                  <a:pt x="144363" y="73653"/>
                  <a:pt x="144002" y="72216"/>
                </a:cubicBezTo>
                <a:lnTo>
                  <a:pt x="141476" y="63235"/>
                </a:lnTo>
                <a:close/>
                <a:moveTo>
                  <a:pt x="116934" y="28390"/>
                </a:moveTo>
                <a:cubicBezTo>
                  <a:pt x="96362" y="28390"/>
                  <a:pt x="81565" y="33779"/>
                  <a:pt x="73264" y="44196"/>
                </a:cubicBezTo>
                <a:cubicBezTo>
                  <a:pt x="65324" y="54255"/>
                  <a:pt x="64963" y="66828"/>
                  <a:pt x="65685" y="74012"/>
                </a:cubicBezTo>
                <a:cubicBezTo>
                  <a:pt x="91670" y="61439"/>
                  <a:pt x="120904" y="62517"/>
                  <a:pt x="129566" y="62876"/>
                </a:cubicBezTo>
                <a:lnTo>
                  <a:pt x="139671" y="50662"/>
                </a:lnTo>
                <a:cubicBezTo>
                  <a:pt x="140393" y="49225"/>
                  <a:pt x="142197" y="48507"/>
                  <a:pt x="144002" y="48866"/>
                </a:cubicBezTo>
                <a:cubicBezTo>
                  <a:pt x="145806" y="49225"/>
                  <a:pt x="147250" y="50303"/>
                  <a:pt x="147611" y="52099"/>
                </a:cubicBezTo>
                <a:lnTo>
                  <a:pt x="152303" y="66828"/>
                </a:lnTo>
                <a:cubicBezTo>
                  <a:pt x="155551" y="67546"/>
                  <a:pt x="161686" y="69342"/>
                  <a:pt x="168904" y="72216"/>
                </a:cubicBezTo>
                <a:cubicBezTo>
                  <a:pt x="169265" y="64672"/>
                  <a:pt x="168183" y="53177"/>
                  <a:pt x="160964" y="44196"/>
                </a:cubicBezTo>
                <a:cubicBezTo>
                  <a:pt x="152664" y="33779"/>
                  <a:pt x="137866" y="28390"/>
                  <a:pt x="116934" y="28390"/>
                </a:cubicBezTo>
                <a:close/>
                <a:moveTo>
                  <a:pt x="116934" y="19050"/>
                </a:moveTo>
                <a:cubicBezTo>
                  <a:pt x="140754" y="19050"/>
                  <a:pt x="158077" y="25516"/>
                  <a:pt x="168183" y="38449"/>
                </a:cubicBezTo>
                <a:cubicBezTo>
                  <a:pt x="181536" y="55332"/>
                  <a:pt x="177927" y="77605"/>
                  <a:pt x="176844" y="81556"/>
                </a:cubicBezTo>
                <a:cubicBezTo>
                  <a:pt x="177205" y="82634"/>
                  <a:pt x="177205" y="83712"/>
                  <a:pt x="177205" y="84789"/>
                </a:cubicBezTo>
                <a:cubicBezTo>
                  <a:pt x="183702" y="86945"/>
                  <a:pt x="188032" y="95566"/>
                  <a:pt x="186950" y="106343"/>
                </a:cubicBezTo>
                <a:cubicBezTo>
                  <a:pt x="186228" y="113528"/>
                  <a:pt x="183702" y="119635"/>
                  <a:pt x="179371" y="122868"/>
                </a:cubicBezTo>
                <a:cubicBezTo>
                  <a:pt x="177566" y="124664"/>
                  <a:pt x="175401" y="125382"/>
                  <a:pt x="173235" y="125742"/>
                </a:cubicBezTo>
                <a:cubicBezTo>
                  <a:pt x="168904" y="141188"/>
                  <a:pt x="160243" y="154121"/>
                  <a:pt x="148694" y="163102"/>
                </a:cubicBezTo>
                <a:cubicBezTo>
                  <a:pt x="150137" y="168131"/>
                  <a:pt x="152303" y="173519"/>
                  <a:pt x="157355" y="178548"/>
                </a:cubicBezTo>
                <a:cubicBezTo>
                  <a:pt x="162047" y="179626"/>
                  <a:pt x="167100" y="180704"/>
                  <a:pt x="171792" y="182141"/>
                </a:cubicBezTo>
                <a:cubicBezTo>
                  <a:pt x="175401" y="182859"/>
                  <a:pt x="179010" y="183937"/>
                  <a:pt x="183702" y="185374"/>
                </a:cubicBezTo>
                <a:cubicBezTo>
                  <a:pt x="193446" y="188607"/>
                  <a:pt x="202469" y="192558"/>
                  <a:pt x="210770" y="196510"/>
                </a:cubicBezTo>
                <a:cubicBezTo>
                  <a:pt x="225206" y="203695"/>
                  <a:pt x="234589" y="218423"/>
                  <a:pt x="234589" y="234588"/>
                </a:cubicBezTo>
                <a:lnTo>
                  <a:pt x="234589" y="279492"/>
                </a:lnTo>
                <a:cubicBezTo>
                  <a:pt x="234589" y="282007"/>
                  <a:pt x="232424" y="283803"/>
                  <a:pt x="229898" y="283803"/>
                </a:cubicBezTo>
                <a:cubicBezTo>
                  <a:pt x="227371" y="283803"/>
                  <a:pt x="225206" y="282007"/>
                  <a:pt x="225206" y="279492"/>
                </a:cubicBezTo>
                <a:lnTo>
                  <a:pt x="225206" y="234588"/>
                </a:lnTo>
                <a:cubicBezTo>
                  <a:pt x="225206" y="222015"/>
                  <a:pt x="217988" y="210520"/>
                  <a:pt x="206439" y="204772"/>
                </a:cubicBezTo>
                <a:cubicBezTo>
                  <a:pt x="198860" y="200461"/>
                  <a:pt x="190559" y="197228"/>
                  <a:pt x="180814" y="194355"/>
                </a:cubicBezTo>
                <a:cubicBezTo>
                  <a:pt x="176483" y="192918"/>
                  <a:pt x="172874" y="191840"/>
                  <a:pt x="169265" y="191121"/>
                </a:cubicBezTo>
                <a:cubicBezTo>
                  <a:pt x="165656" y="189685"/>
                  <a:pt x="162047" y="188966"/>
                  <a:pt x="158438" y="188248"/>
                </a:cubicBezTo>
                <a:cubicBezTo>
                  <a:pt x="153746" y="197947"/>
                  <a:pt x="137145" y="204772"/>
                  <a:pt x="125957" y="208724"/>
                </a:cubicBezTo>
                <a:lnTo>
                  <a:pt x="136423" y="218782"/>
                </a:lnTo>
                <a:lnTo>
                  <a:pt x="138588" y="220578"/>
                </a:lnTo>
                <a:lnTo>
                  <a:pt x="155190" y="204772"/>
                </a:lnTo>
                <a:cubicBezTo>
                  <a:pt x="157355" y="203335"/>
                  <a:pt x="160243" y="203335"/>
                  <a:pt x="162047" y="205131"/>
                </a:cubicBezTo>
                <a:cubicBezTo>
                  <a:pt x="163852" y="206928"/>
                  <a:pt x="163491" y="209801"/>
                  <a:pt x="161686" y="211598"/>
                </a:cubicBezTo>
                <a:lnTo>
                  <a:pt x="141476" y="230278"/>
                </a:lnTo>
                <a:cubicBezTo>
                  <a:pt x="140754" y="231355"/>
                  <a:pt x="139671" y="231715"/>
                  <a:pt x="138588" y="231715"/>
                </a:cubicBezTo>
                <a:cubicBezTo>
                  <a:pt x="137145" y="231715"/>
                  <a:pt x="136062" y="231355"/>
                  <a:pt x="135340" y="230278"/>
                </a:cubicBezTo>
                <a:lnTo>
                  <a:pt x="133896" y="229200"/>
                </a:lnTo>
                <a:lnTo>
                  <a:pt x="130648" y="232792"/>
                </a:lnTo>
                <a:lnTo>
                  <a:pt x="138949" y="278415"/>
                </a:lnTo>
                <a:cubicBezTo>
                  <a:pt x="139671" y="280929"/>
                  <a:pt x="137866" y="283444"/>
                  <a:pt x="135340" y="283803"/>
                </a:cubicBezTo>
                <a:cubicBezTo>
                  <a:pt x="134979" y="283803"/>
                  <a:pt x="134979" y="283803"/>
                  <a:pt x="134618" y="283803"/>
                </a:cubicBezTo>
                <a:cubicBezTo>
                  <a:pt x="132453" y="283803"/>
                  <a:pt x="130287" y="282366"/>
                  <a:pt x="129927" y="279851"/>
                </a:cubicBezTo>
                <a:lnTo>
                  <a:pt x="121626" y="232433"/>
                </a:lnTo>
                <a:cubicBezTo>
                  <a:pt x="121265" y="230996"/>
                  <a:pt x="121626" y="229559"/>
                  <a:pt x="122347" y="228481"/>
                </a:cubicBezTo>
                <a:lnTo>
                  <a:pt x="127039" y="222375"/>
                </a:lnTo>
                <a:lnTo>
                  <a:pt x="117295" y="213035"/>
                </a:lnTo>
                <a:lnTo>
                  <a:pt x="107189" y="222375"/>
                </a:lnTo>
                <a:lnTo>
                  <a:pt x="111881" y="228481"/>
                </a:lnTo>
                <a:cubicBezTo>
                  <a:pt x="112964" y="229559"/>
                  <a:pt x="113325" y="230996"/>
                  <a:pt x="112964" y="232433"/>
                </a:cubicBezTo>
                <a:lnTo>
                  <a:pt x="104302" y="279851"/>
                </a:lnTo>
                <a:cubicBezTo>
                  <a:pt x="103941" y="282366"/>
                  <a:pt x="102137" y="283803"/>
                  <a:pt x="99971" y="283803"/>
                </a:cubicBezTo>
                <a:cubicBezTo>
                  <a:pt x="99610" y="283803"/>
                  <a:pt x="99249" y="283803"/>
                  <a:pt x="98889" y="283803"/>
                </a:cubicBezTo>
                <a:cubicBezTo>
                  <a:pt x="96362" y="283444"/>
                  <a:pt x="94919" y="280929"/>
                  <a:pt x="95280" y="278415"/>
                </a:cubicBezTo>
                <a:lnTo>
                  <a:pt x="103580" y="232792"/>
                </a:lnTo>
                <a:lnTo>
                  <a:pt x="100332" y="229200"/>
                </a:lnTo>
                <a:lnTo>
                  <a:pt x="98889" y="230278"/>
                </a:lnTo>
                <a:cubicBezTo>
                  <a:pt x="98167" y="231355"/>
                  <a:pt x="97084" y="231715"/>
                  <a:pt x="96001" y="231715"/>
                </a:cubicBezTo>
                <a:cubicBezTo>
                  <a:pt x="94919" y="231715"/>
                  <a:pt x="93836" y="231355"/>
                  <a:pt x="92753" y="230278"/>
                </a:cubicBezTo>
                <a:lnTo>
                  <a:pt x="72542" y="211598"/>
                </a:lnTo>
                <a:cubicBezTo>
                  <a:pt x="70738" y="209801"/>
                  <a:pt x="70738" y="206928"/>
                  <a:pt x="72182" y="205131"/>
                </a:cubicBezTo>
                <a:cubicBezTo>
                  <a:pt x="73986" y="203335"/>
                  <a:pt x="76873" y="202976"/>
                  <a:pt x="78678" y="204772"/>
                </a:cubicBezTo>
                <a:lnTo>
                  <a:pt x="96001" y="220578"/>
                </a:lnTo>
                <a:lnTo>
                  <a:pt x="108272" y="208724"/>
                </a:lnTo>
                <a:cubicBezTo>
                  <a:pt x="97445" y="205131"/>
                  <a:pt x="80843" y="197947"/>
                  <a:pt x="76151" y="188607"/>
                </a:cubicBezTo>
                <a:cubicBezTo>
                  <a:pt x="69294" y="189685"/>
                  <a:pt x="64963" y="191121"/>
                  <a:pt x="64963" y="191121"/>
                </a:cubicBezTo>
                <a:cubicBezTo>
                  <a:pt x="61354" y="191840"/>
                  <a:pt x="57745" y="192918"/>
                  <a:pt x="53053" y="194355"/>
                </a:cubicBezTo>
                <a:cubicBezTo>
                  <a:pt x="44031" y="197228"/>
                  <a:pt x="35369" y="200821"/>
                  <a:pt x="27790" y="204772"/>
                </a:cubicBezTo>
                <a:cubicBezTo>
                  <a:pt x="16241" y="210520"/>
                  <a:pt x="9023" y="222015"/>
                  <a:pt x="9023" y="234588"/>
                </a:cubicBezTo>
                <a:lnTo>
                  <a:pt x="9023" y="279492"/>
                </a:lnTo>
                <a:cubicBezTo>
                  <a:pt x="9023" y="282007"/>
                  <a:pt x="7218" y="283803"/>
                  <a:pt x="4692" y="283803"/>
                </a:cubicBezTo>
                <a:cubicBezTo>
                  <a:pt x="1805" y="283803"/>
                  <a:pt x="0" y="282007"/>
                  <a:pt x="0" y="279492"/>
                </a:cubicBezTo>
                <a:lnTo>
                  <a:pt x="0" y="234588"/>
                </a:lnTo>
                <a:cubicBezTo>
                  <a:pt x="0" y="218423"/>
                  <a:pt x="9023" y="204054"/>
                  <a:pt x="23459" y="196510"/>
                </a:cubicBezTo>
                <a:cubicBezTo>
                  <a:pt x="31399" y="192558"/>
                  <a:pt x="40783" y="188607"/>
                  <a:pt x="50527" y="185374"/>
                </a:cubicBezTo>
                <a:cubicBezTo>
                  <a:pt x="54858" y="183937"/>
                  <a:pt x="58828" y="182859"/>
                  <a:pt x="62437" y="181781"/>
                </a:cubicBezTo>
                <a:cubicBezTo>
                  <a:pt x="62798" y="181781"/>
                  <a:pt x="67851" y="180704"/>
                  <a:pt x="76512" y="178908"/>
                </a:cubicBezTo>
                <a:cubicBezTo>
                  <a:pt x="81565" y="173878"/>
                  <a:pt x="84091" y="168131"/>
                  <a:pt x="85535" y="163102"/>
                </a:cubicBezTo>
                <a:cubicBezTo>
                  <a:pt x="74347" y="154480"/>
                  <a:pt x="65685" y="141188"/>
                  <a:pt x="60993" y="125742"/>
                </a:cubicBezTo>
                <a:cubicBezTo>
                  <a:pt x="58828" y="125382"/>
                  <a:pt x="56663" y="124305"/>
                  <a:pt x="54858" y="122868"/>
                </a:cubicBezTo>
                <a:cubicBezTo>
                  <a:pt x="50527" y="119635"/>
                  <a:pt x="48001" y="113528"/>
                  <a:pt x="47279" y="106343"/>
                </a:cubicBezTo>
                <a:cubicBezTo>
                  <a:pt x="46196" y="95566"/>
                  <a:pt x="50527" y="86945"/>
                  <a:pt x="57023" y="84789"/>
                </a:cubicBezTo>
                <a:cubicBezTo>
                  <a:pt x="57023" y="83352"/>
                  <a:pt x="57023" y="82275"/>
                  <a:pt x="57023" y="81556"/>
                </a:cubicBezTo>
                <a:cubicBezTo>
                  <a:pt x="56302" y="77245"/>
                  <a:pt x="52693" y="55332"/>
                  <a:pt x="66046" y="38449"/>
                </a:cubicBezTo>
                <a:cubicBezTo>
                  <a:pt x="76151" y="25516"/>
                  <a:pt x="93114" y="19050"/>
                  <a:pt x="116934" y="19050"/>
                </a:cubicBezTo>
                <a:close/>
                <a:moveTo>
                  <a:pt x="188500" y="0"/>
                </a:moveTo>
                <a:cubicBezTo>
                  <a:pt x="212367" y="0"/>
                  <a:pt x="229724" y="6466"/>
                  <a:pt x="239850" y="19399"/>
                </a:cubicBezTo>
                <a:cubicBezTo>
                  <a:pt x="254314" y="37721"/>
                  <a:pt x="249252" y="61431"/>
                  <a:pt x="248528" y="63227"/>
                </a:cubicBezTo>
                <a:cubicBezTo>
                  <a:pt x="248528" y="63946"/>
                  <a:pt x="248528" y="65023"/>
                  <a:pt x="248528" y="65742"/>
                </a:cubicBezTo>
                <a:cubicBezTo>
                  <a:pt x="255399" y="67538"/>
                  <a:pt x="259377" y="76519"/>
                  <a:pt x="258292" y="87296"/>
                </a:cubicBezTo>
                <a:cubicBezTo>
                  <a:pt x="257931" y="94481"/>
                  <a:pt x="255038" y="100588"/>
                  <a:pt x="251060" y="103822"/>
                </a:cubicBezTo>
                <a:cubicBezTo>
                  <a:pt x="249252" y="105259"/>
                  <a:pt x="247082" y="106336"/>
                  <a:pt x="244912" y="106696"/>
                </a:cubicBezTo>
                <a:cubicBezTo>
                  <a:pt x="240211" y="122143"/>
                  <a:pt x="231532" y="135076"/>
                  <a:pt x="220322" y="144057"/>
                </a:cubicBezTo>
                <a:cubicBezTo>
                  <a:pt x="221407" y="149086"/>
                  <a:pt x="223938" y="154834"/>
                  <a:pt x="228640" y="159864"/>
                </a:cubicBezTo>
                <a:cubicBezTo>
                  <a:pt x="233702" y="160582"/>
                  <a:pt x="238765" y="162019"/>
                  <a:pt x="243466" y="163097"/>
                </a:cubicBezTo>
                <a:cubicBezTo>
                  <a:pt x="247082" y="164175"/>
                  <a:pt x="250698" y="165252"/>
                  <a:pt x="255399" y="166689"/>
                </a:cubicBezTo>
                <a:cubicBezTo>
                  <a:pt x="264801" y="169923"/>
                  <a:pt x="274203" y="173156"/>
                  <a:pt x="282159" y="177467"/>
                </a:cubicBezTo>
                <a:cubicBezTo>
                  <a:pt x="296985" y="185011"/>
                  <a:pt x="306026" y="199740"/>
                  <a:pt x="306026" y="215547"/>
                </a:cubicBezTo>
                <a:lnTo>
                  <a:pt x="306026" y="279492"/>
                </a:lnTo>
                <a:cubicBezTo>
                  <a:pt x="306026" y="282007"/>
                  <a:pt x="303856" y="283803"/>
                  <a:pt x="301325" y="283803"/>
                </a:cubicBezTo>
                <a:cubicBezTo>
                  <a:pt x="298793" y="283803"/>
                  <a:pt x="296624" y="282007"/>
                  <a:pt x="296624" y="279492"/>
                </a:cubicBezTo>
                <a:lnTo>
                  <a:pt x="296624" y="215547"/>
                </a:lnTo>
                <a:cubicBezTo>
                  <a:pt x="296624" y="202973"/>
                  <a:pt x="289391" y="191477"/>
                  <a:pt x="278181" y="185729"/>
                </a:cubicBezTo>
                <a:cubicBezTo>
                  <a:pt x="270226" y="181778"/>
                  <a:pt x="261908" y="178185"/>
                  <a:pt x="252506" y="174952"/>
                </a:cubicBezTo>
                <a:cubicBezTo>
                  <a:pt x="248167" y="173874"/>
                  <a:pt x="244551" y="173156"/>
                  <a:pt x="240935" y="172078"/>
                </a:cubicBezTo>
                <a:cubicBezTo>
                  <a:pt x="237318" y="171000"/>
                  <a:pt x="233702" y="170282"/>
                  <a:pt x="230086" y="169563"/>
                </a:cubicBezTo>
                <a:cubicBezTo>
                  <a:pt x="227555" y="174233"/>
                  <a:pt x="222130" y="179263"/>
                  <a:pt x="213090" y="185011"/>
                </a:cubicBezTo>
                <a:cubicBezTo>
                  <a:pt x="212367" y="185370"/>
                  <a:pt x="211644" y="185729"/>
                  <a:pt x="210559" y="185729"/>
                </a:cubicBezTo>
                <a:cubicBezTo>
                  <a:pt x="209112" y="185729"/>
                  <a:pt x="207666" y="185011"/>
                  <a:pt x="206581" y="183215"/>
                </a:cubicBezTo>
                <a:cubicBezTo>
                  <a:pt x="205496" y="181418"/>
                  <a:pt x="205858" y="178544"/>
                  <a:pt x="208389" y="177107"/>
                </a:cubicBezTo>
                <a:cubicBezTo>
                  <a:pt x="217429" y="171719"/>
                  <a:pt x="220684" y="167767"/>
                  <a:pt x="221407" y="165612"/>
                </a:cubicBezTo>
                <a:cubicBezTo>
                  <a:pt x="216706" y="160582"/>
                  <a:pt x="213813" y="154834"/>
                  <a:pt x="212005" y="149446"/>
                </a:cubicBezTo>
                <a:cubicBezTo>
                  <a:pt x="204773" y="153397"/>
                  <a:pt x="196817" y="155553"/>
                  <a:pt x="188500" y="155553"/>
                </a:cubicBezTo>
                <a:cubicBezTo>
                  <a:pt x="184161" y="155553"/>
                  <a:pt x="179821" y="154834"/>
                  <a:pt x="175482" y="153757"/>
                </a:cubicBezTo>
                <a:cubicBezTo>
                  <a:pt x="173312" y="153038"/>
                  <a:pt x="171866" y="150523"/>
                  <a:pt x="172589" y="148368"/>
                </a:cubicBezTo>
                <a:cubicBezTo>
                  <a:pt x="172950" y="145853"/>
                  <a:pt x="175482" y="144416"/>
                  <a:pt x="178013" y="144775"/>
                </a:cubicBezTo>
                <a:cubicBezTo>
                  <a:pt x="189946" y="148009"/>
                  <a:pt x="202241" y="145853"/>
                  <a:pt x="213090" y="138309"/>
                </a:cubicBezTo>
                <a:cubicBezTo>
                  <a:pt x="224300" y="130046"/>
                  <a:pt x="232979" y="116395"/>
                  <a:pt x="236957" y="100229"/>
                </a:cubicBezTo>
                <a:cubicBezTo>
                  <a:pt x="237318" y="99151"/>
                  <a:pt x="238403" y="97714"/>
                  <a:pt x="239488" y="97355"/>
                </a:cubicBezTo>
                <a:cubicBezTo>
                  <a:pt x="240935" y="96637"/>
                  <a:pt x="242381" y="96637"/>
                  <a:pt x="243466" y="97355"/>
                </a:cubicBezTo>
                <a:cubicBezTo>
                  <a:pt x="243827" y="97355"/>
                  <a:pt x="244551" y="97355"/>
                  <a:pt x="245274" y="96637"/>
                </a:cubicBezTo>
                <a:cubicBezTo>
                  <a:pt x="246720" y="95200"/>
                  <a:pt x="248890" y="91607"/>
                  <a:pt x="249252" y="86578"/>
                </a:cubicBezTo>
                <a:cubicBezTo>
                  <a:pt x="249975" y="79034"/>
                  <a:pt x="247082" y="74723"/>
                  <a:pt x="245636" y="74364"/>
                </a:cubicBezTo>
                <a:cubicBezTo>
                  <a:pt x="244551" y="74723"/>
                  <a:pt x="242743" y="74723"/>
                  <a:pt x="241658" y="73645"/>
                </a:cubicBezTo>
                <a:cubicBezTo>
                  <a:pt x="240211" y="72927"/>
                  <a:pt x="239126" y="71849"/>
                  <a:pt x="239126" y="70053"/>
                </a:cubicBezTo>
                <a:cubicBezTo>
                  <a:pt x="239126" y="68616"/>
                  <a:pt x="239126" y="65023"/>
                  <a:pt x="239126" y="62509"/>
                </a:cubicBezTo>
                <a:cubicBezTo>
                  <a:pt x="224662" y="52809"/>
                  <a:pt x="209112" y="48857"/>
                  <a:pt x="188862" y="51013"/>
                </a:cubicBezTo>
                <a:cubicBezTo>
                  <a:pt x="186330" y="51013"/>
                  <a:pt x="184161" y="49576"/>
                  <a:pt x="183799" y="47061"/>
                </a:cubicBezTo>
                <a:cubicBezTo>
                  <a:pt x="183799" y="44546"/>
                  <a:pt x="185245" y="42032"/>
                  <a:pt x="187777" y="42032"/>
                </a:cubicBezTo>
                <a:cubicBezTo>
                  <a:pt x="208389" y="39876"/>
                  <a:pt x="225385" y="43109"/>
                  <a:pt x="240573" y="52091"/>
                </a:cubicBezTo>
                <a:cubicBezTo>
                  <a:pt x="240935" y="44546"/>
                  <a:pt x="239488" y="33769"/>
                  <a:pt x="232617" y="25147"/>
                </a:cubicBezTo>
                <a:cubicBezTo>
                  <a:pt x="224300" y="14370"/>
                  <a:pt x="209474" y="9340"/>
                  <a:pt x="188500" y="9340"/>
                </a:cubicBezTo>
                <a:cubicBezTo>
                  <a:pt x="174759" y="9340"/>
                  <a:pt x="163548" y="11496"/>
                  <a:pt x="155231" y="16525"/>
                </a:cubicBezTo>
                <a:cubicBezTo>
                  <a:pt x="153062" y="17603"/>
                  <a:pt x="150169" y="16884"/>
                  <a:pt x="148722" y="14370"/>
                </a:cubicBezTo>
                <a:cubicBezTo>
                  <a:pt x="147637" y="12214"/>
                  <a:pt x="148360" y="9699"/>
                  <a:pt x="150530" y="8262"/>
                </a:cubicBezTo>
                <a:cubicBezTo>
                  <a:pt x="160294" y="2874"/>
                  <a:pt x="173312" y="0"/>
                  <a:pt x="188500" y="0"/>
                </a:cubicBezTo>
                <a:close/>
              </a:path>
            </a:pathLst>
          </a:custGeom>
          <a:solidFill>
            <a:schemeClr val="bg1"/>
          </a:solidFill>
          <a:ln>
            <a:noFill/>
          </a:ln>
          <a:effectLst/>
        </p:spPr>
        <p:txBody>
          <a:bodyPr anchor="ctr"/>
          <a:lstStyle/>
          <a:p>
            <a:endParaRPr lang="en-US" sz="675" dirty="0">
              <a:latin typeface="Lato Light" panose="020F0502020204030203" pitchFamily="34" charset="0"/>
            </a:endParaRPr>
          </a:p>
        </p:txBody>
      </p:sp>
      <p:sp>
        <p:nvSpPr>
          <p:cNvPr id="26" name="TextBox 25">
            <a:extLst>
              <a:ext uri="{FF2B5EF4-FFF2-40B4-BE49-F238E27FC236}">
                <a16:creationId xmlns:a16="http://schemas.microsoft.com/office/drawing/2014/main" id="{A2C86110-5426-7444-ABA1-BF6BA259532E}"/>
              </a:ext>
            </a:extLst>
          </p:cNvPr>
          <p:cNvSpPr txBox="1"/>
          <p:nvPr/>
        </p:nvSpPr>
        <p:spPr>
          <a:xfrm>
            <a:off x="3619626" y="4428550"/>
            <a:ext cx="671722"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Values</a:t>
            </a:r>
          </a:p>
        </p:txBody>
      </p:sp>
      <p:sp>
        <p:nvSpPr>
          <p:cNvPr id="28" name="TextBox 27">
            <a:extLst>
              <a:ext uri="{FF2B5EF4-FFF2-40B4-BE49-F238E27FC236}">
                <a16:creationId xmlns:a16="http://schemas.microsoft.com/office/drawing/2014/main" id="{4DDC91E5-656F-3449-96DF-1D7D846A43C0}"/>
              </a:ext>
            </a:extLst>
          </p:cNvPr>
          <p:cNvSpPr txBox="1"/>
          <p:nvPr/>
        </p:nvSpPr>
        <p:spPr>
          <a:xfrm>
            <a:off x="1751036" y="4767946"/>
            <a:ext cx="768159"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Mission</a:t>
            </a:r>
          </a:p>
        </p:txBody>
      </p:sp>
      <p:sp>
        <p:nvSpPr>
          <p:cNvPr id="30" name="TextBox 29">
            <a:extLst>
              <a:ext uri="{FF2B5EF4-FFF2-40B4-BE49-F238E27FC236}">
                <a16:creationId xmlns:a16="http://schemas.microsoft.com/office/drawing/2014/main" id="{A20B6869-7BEF-CD4B-968E-F02C0DB2E8DF}"/>
              </a:ext>
            </a:extLst>
          </p:cNvPr>
          <p:cNvSpPr txBox="1"/>
          <p:nvPr/>
        </p:nvSpPr>
        <p:spPr>
          <a:xfrm>
            <a:off x="2508471" y="2989691"/>
            <a:ext cx="644728" cy="307777"/>
          </a:xfrm>
          <a:prstGeom prst="rect">
            <a:avLst/>
          </a:prstGeom>
          <a:noFill/>
        </p:spPr>
        <p:txBody>
          <a:bodyPr wrap="none" rtlCol="0" anchor="ctr" anchorCtr="0">
            <a:spAutoFit/>
          </a:bodyPr>
          <a:lstStyle/>
          <a:p>
            <a:pPr algn="ctr"/>
            <a:r>
              <a:rPr lang="en-US" sz="1400" b="1" dirty="0">
                <a:solidFill>
                  <a:schemeClr val="bg1"/>
                </a:solidFill>
                <a:latin typeface="Poppins" pitchFamily="2" charset="77"/>
                <a:ea typeface="League Spartan" charset="0"/>
                <a:cs typeface="Poppins" pitchFamily="2" charset="77"/>
              </a:rPr>
              <a:t>Vision</a:t>
            </a:r>
          </a:p>
        </p:txBody>
      </p:sp>
      <p:sp>
        <p:nvSpPr>
          <p:cNvPr id="31" name="Subtitle 2">
            <a:extLst>
              <a:ext uri="{FF2B5EF4-FFF2-40B4-BE49-F238E27FC236}">
                <a16:creationId xmlns:a16="http://schemas.microsoft.com/office/drawing/2014/main" id="{229F41D1-F5BC-5E4C-BBAA-E55A4DD5FA8D}"/>
              </a:ext>
            </a:extLst>
          </p:cNvPr>
          <p:cNvSpPr txBox="1">
            <a:spLocks/>
          </p:cNvSpPr>
          <p:nvPr/>
        </p:nvSpPr>
        <p:spPr>
          <a:xfrm>
            <a:off x="5138347" y="2340939"/>
            <a:ext cx="3226007" cy="52771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An accessible, transformed and, diversified media.</a:t>
            </a:r>
            <a:endParaRPr lang="en-US" sz="1400" dirty="0">
              <a:solidFill>
                <a:schemeClr val="tx1"/>
              </a:solidFill>
              <a:latin typeface="Lato" panose="020F0502020204030203"/>
              <a:ea typeface="Lato" panose="020F0502020204030203" pitchFamily="34" charset="0"/>
              <a:cs typeface="Lato" panose="020F0502020204030203" pitchFamily="34" charset="0"/>
            </a:endParaRPr>
          </a:p>
        </p:txBody>
      </p:sp>
      <p:sp>
        <p:nvSpPr>
          <p:cNvPr id="32" name="TextBox 31">
            <a:extLst>
              <a:ext uri="{FF2B5EF4-FFF2-40B4-BE49-F238E27FC236}">
                <a16:creationId xmlns:a16="http://schemas.microsoft.com/office/drawing/2014/main" id="{218F632A-F2F0-1445-BC51-06280C9F5D99}"/>
              </a:ext>
            </a:extLst>
          </p:cNvPr>
          <p:cNvSpPr txBox="1"/>
          <p:nvPr/>
        </p:nvSpPr>
        <p:spPr>
          <a:xfrm>
            <a:off x="5073095" y="2020138"/>
            <a:ext cx="755335" cy="338554"/>
          </a:xfrm>
          <a:prstGeom prst="rect">
            <a:avLst/>
          </a:prstGeom>
          <a:noFill/>
        </p:spPr>
        <p:txBody>
          <a:bodyPr wrap="none" rtlCol="0" anchor="t" anchorCtr="0">
            <a:spAutoFit/>
          </a:bodyPr>
          <a:lstStyle/>
          <a:p>
            <a:r>
              <a:rPr lang="en-US" sz="1600" b="1" dirty="0">
                <a:solidFill>
                  <a:schemeClr val="accent1"/>
                </a:solidFill>
                <a:latin typeface="Poppins" pitchFamily="2" charset="77"/>
                <a:ea typeface="League Spartan" charset="0"/>
                <a:cs typeface="Poppins" pitchFamily="2" charset="77"/>
              </a:rPr>
              <a:t>Vision </a:t>
            </a:r>
          </a:p>
        </p:txBody>
      </p:sp>
      <p:sp>
        <p:nvSpPr>
          <p:cNvPr id="33" name="Subtitle 2">
            <a:extLst>
              <a:ext uri="{FF2B5EF4-FFF2-40B4-BE49-F238E27FC236}">
                <a16:creationId xmlns:a16="http://schemas.microsoft.com/office/drawing/2014/main" id="{FF2E5452-13B4-4A42-8439-DD8E0141BF98}"/>
              </a:ext>
            </a:extLst>
          </p:cNvPr>
          <p:cNvSpPr txBox="1">
            <a:spLocks/>
          </p:cNvSpPr>
          <p:nvPr/>
        </p:nvSpPr>
        <p:spPr>
          <a:xfrm>
            <a:off x="5138347" y="3535520"/>
            <a:ext cx="3474552" cy="1561846"/>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To support the development of a vibrant, innovative, sustainable and people-centred community media sector through resourcing, knowledge-based research and capacity building, in order to give a voice to historically disadvantaged communities.</a:t>
            </a:r>
            <a:endParaRPr lang="en-US" sz="1400" dirty="0">
              <a:solidFill>
                <a:schemeClr val="tx1"/>
              </a:solidFill>
              <a:latin typeface="Lato" panose="020F0502020204030203"/>
            </a:endParaRPr>
          </a:p>
        </p:txBody>
      </p:sp>
      <p:sp>
        <p:nvSpPr>
          <p:cNvPr id="34" name="TextBox 33">
            <a:extLst>
              <a:ext uri="{FF2B5EF4-FFF2-40B4-BE49-F238E27FC236}">
                <a16:creationId xmlns:a16="http://schemas.microsoft.com/office/drawing/2014/main" id="{AD727E9E-7540-EB44-9024-7C26159C0BE7}"/>
              </a:ext>
            </a:extLst>
          </p:cNvPr>
          <p:cNvSpPr txBox="1"/>
          <p:nvPr/>
        </p:nvSpPr>
        <p:spPr>
          <a:xfrm>
            <a:off x="5096623" y="3196966"/>
            <a:ext cx="894797" cy="338554"/>
          </a:xfrm>
          <a:prstGeom prst="rect">
            <a:avLst/>
          </a:prstGeom>
          <a:noFill/>
        </p:spPr>
        <p:txBody>
          <a:bodyPr wrap="none" rtlCol="0" anchor="t" anchorCtr="0">
            <a:spAutoFit/>
          </a:bodyPr>
          <a:lstStyle/>
          <a:p>
            <a:r>
              <a:rPr lang="en-US" sz="1600" b="1" dirty="0">
                <a:solidFill>
                  <a:schemeClr val="accent2"/>
                </a:solidFill>
                <a:latin typeface="Poppins" pitchFamily="2" charset="77"/>
                <a:ea typeface="League Spartan" charset="0"/>
                <a:cs typeface="Poppins" pitchFamily="2" charset="77"/>
              </a:rPr>
              <a:t>Mission </a:t>
            </a:r>
          </a:p>
        </p:txBody>
      </p:sp>
      <p:sp>
        <p:nvSpPr>
          <p:cNvPr id="35" name="Subtitle 2">
            <a:extLst>
              <a:ext uri="{FF2B5EF4-FFF2-40B4-BE49-F238E27FC236}">
                <a16:creationId xmlns:a16="http://schemas.microsoft.com/office/drawing/2014/main" id="{FEEBD385-5C40-5442-9C4A-D4A68A19D762}"/>
              </a:ext>
            </a:extLst>
          </p:cNvPr>
          <p:cNvSpPr txBox="1">
            <a:spLocks/>
          </p:cNvSpPr>
          <p:nvPr/>
        </p:nvSpPr>
        <p:spPr>
          <a:xfrm>
            <a:off x="5197614" y="5397900"/>
            <a:ext cx="3356018" cy="527717"/>
          </a:xfrm>
          <a:prstGeom prst="rect">
            <a:avLst/>
          </a:prstGeom>
        </p:spPr>
        <p:txBody>
          <a:bodyPr vert="horz" wrap="square" lIns="34299" tIns="17149" rIns="34299" bIns="1714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GB" sz="1400" dirty="0">
                <a:solidFill>
                  <a:schemeClr val="tx1"/>
                </a:solidFill>
                <a:latin typeface="Lato" panose="020F0502020204030203"/>
              </a:rPr>
              <a:t>Accountability, Inclusivity, Integrity, Ubuntu, Professionalism. </a:t>
            </a:r>
            <a:endParaRPr lang="en-ZA" sz="1400" dirty="0">
              <a:solidFill>
                <a:schemeClr val="tx1"/>
              </a:solidFill>
              <a:latin typeface="Lato" panose="020F0502020204030203"/>
            </a:endParaRPr>
          </a:p>
        </p:txBody>
      </p:sp>
      <p:sp>
        <p:nvSpPr>
          <p:cNvPr id="36" name="TextBox 35">
            <a:extLst>
              <a:ext uri="{FF2B5EF4-FFF2-40B4-BE49-F238E27FC236}">
                <a16:creationId xmlns:a16="http://schemas.microsoft.com/office/drawing/2014/main" id="{37ABC3D0-648D-0C4B-8C66-C60626295673}"/>
              </a:ext>
            </a:extLst>
          </p:cNvPr>
          <p:cNvSpPr txBox="1"/>
          <p:nvPr/>
        </p:nvSpPr>
        <p:spPr>
          <a:xfrm>
            <a:off x="5173631" y="5111731"/>
            <a:ext cx="740780" cy="338554"/>
          </a:xfrm>
          <a:prstGeom prst="rect">
            <a:avLst/>
          </a:prstGeom>
          <a:noFill/>
        </p:spPr>
        <p:txBody>
          <a:bodyPr wrap="none" rtlCol="0" anchor="t" anchorCtr="0">
            <a:spAutoFit/>
          </a:bodyPr>
          <a:lstStyle/>
          <a:p>
            <a:r>
              <a:rPr lang="en-US" sz="1600" b="1" dirty="0">
                <a:solidFill>
                  <a:schemeClr val="accent3"/>
                </a:solidFill>
                <a:latin typeface="Poppins" pitchFamily="2" charset="77"/>
                <a:ea typeface="League Spartan" charset="0"/>
                <a:cs typeface="Poppins" pitchFamily="2" charset="77"/>
              </a:rPr>
              <a:t>Values</a:t>
            </a:r>
          </a:p>
        </p:txBody>
      </p:sp>
      <p:sp>
        <p:nvSpPr>
          <p:cNvPr id="37" name="TextBox 36">
            <a:extLst>
              <a:ext uri="{FF2B5EF4-FFF2-40B4-BE49-F238E27FC236}">
                <a16:creationId xmlns:a16="http://schemas.microsoft.com/office/drawing/2014/main" id="{2BF565C1-5E5D-4FED-82C3-5975AC8F8F8C}"/>
              </a:ext>
            </a:extLst>
          </p:cNvPr>
          <p:cNvSpPr txBox="1"/>
          <p:nvPr/>
        </p:nvSpPr>
        <p:spPr>
          <a:xfrm>
            <a:off x="2650223" y="608357"/>
            <a:ext cx="3843553"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VISION, MISSION &amp; VALUES</a:t>
            </a:r>
          </a:p>
        </p:txBody>
      </p:sp>
      <p:sp>
        <p:nvSpPr>
          <p:cNvPr id="38" name="Freeform 158">
            <a:extLst>
              <a:ext uri="{FF2B5EF4-FFF2-40B4-BE49-F238E27FC236}">
                <a16:creationId xmlns:a16="http://schemas.microsoft.com/office/drawing/2014/main" id="{08820F6A-0F89-4980-894B-DCE01FD68554}"/>
              </a:ext>
            </a:extLst>
          </p:cNvPr>
          <p:cNvSpPr>
            <a:spLocks noEditPoints="1"/>
          </p:cNvSpPr>
          <p:nvPr/>
        </p:nvSpPr>
        <p:spPr bwMode="auto">
          <a:xfrm>
            <a:off x="2662886" y="2785730"/>
            <a:ext cx="292965" cy="177167"/>
          </a:xfrm>
          <a:custGeom>
            <a:avLst/>
            <a:gdLst>
              <a:gd name="T0" fmla="*/ 88 w 176"/>
              <a:gd name="T1" fmla="*/ 44 h 112"/>
              <a:gd name="T2" fmla="*/ 76 w 176"/>
              <a:gd name="T3" fmla="*/ 56 h 112"/>
              <a:gd name="T4" fmla="*/ 88 w 176"/>
              <a:gd name="T5" fmla="*/ 68 h 112"/>
              <a:gd name="T6" fmla="*/ 100 w 176"/>
              <a:gd name="T7" fmla="*/ 56 h 112"/>
              <a:gd name="T8" fmla="*/ 88 w 176"/>
              <a:gd name="T9" fmla="*/ 44 h 112"/>
              <a:gd name="T10" fmla="*/ 88 w 176"/>
              <a:gd name="T11" fmla="*/ 16 h 112"/>
              <a:gd name="T12" fmla="*/ 48 w 176"/>
              <a:gd name="T13" fmla="*/ 56 h 112"/>
              <a:gd name="T14" fmla="*/ 88 w 176"/>
              <a:gd name="T15" fmla="*/ 96 h 112"/>
              <a:gd name="T16" fmla="*/ 128 w 176"/>
              <a:gd name="T17" fmla="*/ 56 h 112"/>
              <a:gd name="T18" fmla="*/ 88 w 176"/>
              <a:gd name="T19" fmla="*/ 16 h 112"/>
              <a:gd name="T20" fmla="*/ 88 w 176"/>
              <a:gd name="T21" fmla="*/ 88 h 112"/>
              <a:gd name="T22" fmla="*/ 56 w 176"/>
              <a:gd name="T23" fmla="*/ 56 h 112"/>
              <a:gd name="T24" fmla="*/ 88 w 176"/>
              <a:gd name="T25" fmla="*/ 24 h 112"/>
              <a:gd name="T26" fmla="*/ 120 w 176"/>
              <a:gd name="T27" fmla="*/ 56 h 112"/>
              <a:gd name="T28" fmla="*/ 88 w 176"/>
              <a:gd name="T29" fmla="*/ 88 h 112"/>
              <a:gd name="T30" fmla="*/ 88 w 176"/>
              <a:gd name="T31" fmla="*/ 0 h 112"/>
              <a:gd name="T32" fmla="*/ 0 w 176"/>
              <a:gd name="T33" fmla="*/ 56 h 112"/>
              <a:gd name="T34" fmla="*/ 88 w 176"/>
              <a:gd name="T35" fmla="*/ 112 h 112"/>
              <a:gd name="T36" fmla="*/ 176 w 176"/>
              <a:gd name="T37" fmla="*/ 56 h 112"/>
              <a:gd name="T38" fmla="*/ 88 w 176"/>
              <a:gd name="T39" fmla="*/ 0 h 112"/>
              <a:gd name="T40" fmla="*/ 88 w 176"/>
              <a:gd name="T41" fmla="*/ 104 h 112"/>
              <a:gd name="T42" fmla="*/ 8 w 176"/>
              <a:gd name="T43" fmla="*/ 56 h 112"/>
              <a:gd name="T44" fmla="*/ 88 w 176"/>
              <a:gd name="T45" fmla="*/ 8 h 112"/>
              <a:gd name="T46" fmla="*/ 168 w 176"/>
              <a:gd name="T47" fmla="*/ 56 h 112"/>
              <a:gd name="T48" fmla="*/ 88 w 176"/>
              <a:gd name="T49"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6" h="112">
                <a:moveTo>
                  <a:pt x="88" y="44"/>
                </a:moveTo>
                <a:cubicBezTo>
                  <a:pt x="81" y="44"/>
                  <a:pt x="76" y="49"/>
                  <a:pt x="76" y="56"/>
                </a:cubicBezTo>
                <a:cubicBezTo>
                  <a:pt x="76" y="63"/>
                  <a:pt x="81" y="68"/>
                  <a:pt x="88" y="68"/>
                </a:cubicBezTo>
                <a:cubicBezTo>
                  <a:pt x="95" y="68"/>
                  <a:pt x="100" y="63"/>
                  <a:pt x="100" y="56"/>
                </a:cubicBezTo>
                <a:cubicBezTo>
                  <a:pt x="100" y="49"/>
                  <a:pt x="95" y="44"/>
                  <a:pt x="88" y="44"/>
                </a:cubicBezTo>
                <a:moveTo>
                  <a:pt x="88" y="16"/>
                </a:moveTo>
                <a:cubicBezTo>
                  <a:pt x="66" y="16"/>
                  <a:pt x="48" y="34"/>
                  <a:pt x="48" y="56"/>
                </a:cubicBezTo>
                <a:cubicBezTo>
                  <a:pt x="48" y="78"/>
                  <a:pt x="66" y="96"/>
                  <a:pt x="88" y="96"/>
                </a:cubicBezTo>
                <a:cubicBezTo>
                  <a:pt x="110" y="96"/>
                  <a:pt x="128" y="78"/>
                  <a:pt x="128" y="56"/>
                </a:cubicBezTo>
                <a:cubicBezTo>
                  <a:pt x="128" y="34"/>
                  <a:pt x="110" y="16"/>
                  <a:pt x="88" y="16"/>
                </a:cubicBezTo>
                <a:moveTo>
                  <a:pt x="88" y="88"/>
                </a:moveTo>
                <a:cubicBezTo>
                  <a:pt x="70" y="88"/>
                  <a:pt x="56" y="74"/>
                  <a:pt x="56" y="56"/>
                </a:cubicBezTo>
                <a:cubicBezTo>
                  <a:pt x="56" y="38"/>
                  <a:pt x="70" y="24"/>
                  <a:pt x="88" y="24"/>
                </a:cubicBezTo>
                <a:cubicBezTo>
                  <a:pt x="106" y="24"/>
                  <a:pt x="120" y="38"/>
                  <a:pt x="120" y="56"/>
                </a:cubicBezTo>
                <a:cubicBezTo>
                  <a:pt x="120" y="74"/>
                  <a:pt x="106" y="88"/>
                  <a:pt x="88" y="88"/>
                </a:cubicBezTo>
                <a:moveTo>
                  <a:pt x="88" y="0"/>
                </a:moveTo>
                <a:cubicBezTo>
                  <a:pt x="39" y="0"/>
                  <a:pt x="0" y="40"/>
                  <a:pt x="0" y="56"/>
                </a:cubicBezTo>
                <a:cubicBezTo>
                  <a:pt x="0" y="72"/>
                  <a:pt x="39" y="112"/>
                  <a:pt x="88" y="112"/>
                </a:cubicBezTo>
                <a:cubicBezTo>
                  <a:pt x="137" y="112"/>
                  <a:pt x="176" y="72"/>
                  <a:pt x="176" y="56"/>
                </a:cubicBezTo>
                <a:cubicBezTo>
                  <a:pt x="176" y="40"/>
                  <a:pt x="137" y="0"/>
                  <a:pt x="88" y="0"/>
                </a:cubicBezTo>
                <a:moveTo>
                  <a:pt x="88" y="104"/>
                </a:moveTo>
                <a:cubicBezTo>
                  <a:pt x="44" y="104"/>
                  <a:pt x="8" y="70"/>
                  <a:pt x="8" y="56"/>
                </a:cubicBezTo>
                <a:cubicBezTo>
                  <a:pt x="8" y="42"/>
                  <a:pt x="44" y="8"/>
                  <a:pt x="88" y="8"/>
                </a:cubicBezTo>
                <a:cubicBezTo>
                  <a:pt x="132" y="8"/>
                  <a:pt x="168" y="42"/>
                  <a:pt x="168" y="56"/>
                </a:cubicBezTo>
                <a:cubicBezTo>
                  <a:pt x="168" y="70"/>
                  <a:pt x="132" y="104"/>
                  <a:pt x="88" y="104"/>
                </a:cubicBezTo>
              </a:path>
            </a:pathLst>
          </a:custGeom>
          <a:solidFill>
            <a:schemeClr val="tx2"/>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755292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FE29428-D5C2-BD4D-9B8B-177D665034D6}"/>
              </a:ext>
            </a:extLst>
          </p:cNvPr>
          <p:cNvSpPr txBox="1"/>
          <p:nvPr/>
        </p:nvSpPr>
        <p:spPr>
          <a:xfrm>
            <a:off x="2912038" y="839322"/>
            <a:ext cx="3248903"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STRATEGIC OBJECTIVES</a:t>
            </a:r>
          </a:p>
        </p:txBody>
      </p:sp>
      <p:sp>
        <p:nvSpPr>
          <p:cNvPr id="3" name="TextBox 2">
            <a:extLst>
              <a:ext uri="{FF2B5EF4-FFF2-40B4-BE49-F238E27FC236}">
                <a16:creationId xmlns:a16="http://schemas.microsoft.com/office/drawing/2014/main" id="{3B91F81B-A989-234D-A3D8-E16596471D99}"/>
              </a:ext>
            </a:extLst>
          </p:cNvPr>
          <p:cNvSpPr txBox="1"/>
          <p:nvPr/>
        </p:nvSpPr>
        <p:spPr>
          <a:xfrm>
            <a:off x="2265439" y="1327254"/>
            <a:ext cx="4613122" cy="307777"/>
          </a:xfrm>
          <a:prstGeom prst="rect">
            <a:avLst/>
          </a:prstGeom>
          <a:noFill/>
        </p:spPr>
        <p:txBody>
          <a:bodyPr wrap="none" rtlCol="0">
            <a:spAutoFit/>
          </a:bodyPr>
          <a:lstStyle/>
          <a:p>
            <a:pPr algn="ctr"/>
            <a:r>
              <a:rPr lang="en-US" sz="1400" spc="113" dirty="0">
                <a:solidFill>
                  <a:schemeClr val="bg1">
                    <a:lumMod val="65000"/>
                  </a:schemeClr>
                </a:solidFill>
                <a:latin typeface="Poppins Light" pitchFamily="2" charset="77"/>
                <a:cs typeface="Poppins Light" pitchFamily="2" charset="77"/>
              </a:rPr>
              <a:t>2020/2025 MEDIUM TERM STRATEGIC FRAMEWORK</a:t>
            </a:r>
          </a:p>
        </p:txBody>
      </p:sp>
      <p:sp>
        <p:nvSpPr>
          <p:cNvPr id="4" name="Rounded Rectangle 3">
            <a:extLst>
              <a:ext uri="{FF2B5EF4-FFF2-40B4-BE49-F238E27FC236}">
                <a16:creationId xmlns:a16="http://schemas.microsoft.com/office/drawing/2014/main" id="{03277388-6AB7-E447-8128-428D49C398B6}"/>
              </a:ext>
            </a:extLst>
          </p:cNvPr>
          <p:cNvSpPr/>
          <p:nvPr/>
        </p:nvSpPr>
        <p:spPr>
          <a:xfrm>
            <a:off x="836278" y="2198571"/>
            <a:ext cx="2099873" cy="1673878"/>
          </a:xfrm>
          <a:prstGeom prst="roundRect">
            <a:avLst/>
          </a:prstGeom>
          <a:solidFill>
            <a:schemeClr val="bg2"/>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5" name="Oval 4">
            <a:extLst>
              <a:ext uri="{FF2B5EF4-FFF2-40B4-BE49-F238E27FC236}">
                <a16:creationId xmlns:a16="http://schemas.microsoft.com/office/drawing/2014/main" id="{7BB40922-8D96-6E44-BAB1-9AF4F7E66F7A}"/>
              </a:ext>
            </a:extLst>
          </p:cNvPr>
          <p:cNvSpPr/>
          <p:nvPr/>
        </p:nvSpPr>
        <p:spPr>
          <a:xfrm>
            <a:off x="436753" y="1938268"/>
            <a:ext cx="786946" cy="78694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4" name="Rounded Rectangle 13">
            <a:extLst>
              <a:ext uri="{FF2B5EF4-FFF2-40B4-BE49-F238E27FC236}">
                <a16:creationId xmlns:a16="http://schemas.microsoft.com/office/drawing/2014/main" id="{689359CE-E070-1342-A7CF-84E4057DFF64}"/>
              </a:ext>
            </a:extLst>
          </p:cNvPr>
          <p:cNvSpPr/>
          <p:nvPr/>
        </p:nvSpPr>
        <p:spPr>
          <a:xfrm>
            <a:off x="3601450" y="2136003"/>
            <a:ext cx="2173560" cy="1712004"/>
          </a:xfrm>
          <a:prstGeom prst="roundRect">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5" name="Oval 14">
            <a:extLst>
              <a:ext uri="{FF2B5EF4-FFF2-40B4-BE49-F238E27FC236}">
                <a16:creationId xmlns:a16="http://schemas.microsoft.com/office/drawing/2014/main" id="{DD194708-E192-5D49-A06C-4FF81E493217}"/>
              </a:ext>
            </a:extLst>
          </p:cNvPr>
          <p:cNvSpPr/>
          <p:nvPr/>
        </p:nvSpPr>
        <p:spPr>
          <a:xfrm>
            <a:off x="3127361" y="1816588"/>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7" name="Rounded Rectangle 16">
            <a:extLst>
              <a:ext uri="{FF2B5EF4-FFF2-40B4-BE49-F238E27FC236}">
                <a16:creationId xmlns:a16="http://schemas.microsoft.com/office/drawing/2014/main" id="{FE4CE7B1-5D75-5E40-BC4E-113DCD3DC87D}"/>
              </a:ext>
            </a:extLst>
          </p:cNvPr>
          <p:cNvSpPr/>
          <p:nvPr/>
        </p:nvSpPr>
        <p:spPr>
          <a:xfrm>
            <a:off x="6222322" y="2165913"/>
            <a:ext cx="2198358" cy="1706536"/>
          </a:xfrm>
          <a:prstGeom prst="roundRect">
            <a:avLst/>
          </a:prstGeom>
          <a:solidFill>
            <a:schemeClr val="bg2"/>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8" name="Oval 17">
            <a:extLst>
              <a:ext uri="{FF2B5EF4-FFF2-40B4-BE49-F238E27FC236}">
                <a16:creationId xmlns:a16="http://schemas.microsoft.com/office/drawing/2014/main" id="{CBDA54E3-E621-C64A-B260-0C8862E314B4}"/>
              </a:ext>
            </a:extLst>
          </p:cNvPr>
          <p:cNvSpPr/>
          <p:nvPr/>
        </p:nvSpPr>
        <p:spPr>
          <a:xfrm>
            <a:off x="5953598" y="1938269"/>
            <a:ext cx="786946" cy="78694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0" name="Rounded Rectangle 19">
            <a:extLst>
              <a:ext uri="{FF2B5EF4-FFF2-40B4-BE49-F238E27FC236}">
                <a16:creationId xmlns:a16="http://schemas.microsoft.com/office/drawing/2014/main" id="{82030841-3EF4-AA42-9AD0-1EC5251D62D9}"/>
              </a:ext>
            </a:extLst>
          </p:cNvPr>
          <p:cNvSpPr/>
          <p:nvPr/>
        </p:nvSpPr>
        <p:spPr>
          <a:xfrm>
            <a:off x="3105631" y="4391679"/>
            <a:ext cx="2184945" cy="1712004"/>
          </a:xfrm>
          <a:prstGeom prst="roundRect">
            <a:avLst/>
          </a:prstGeom>
          <a:solidFill>
            <a:schemeClr val="bg2"/>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1" name="Oval 20">
            <a:extLst>
              <a:ext uri="{FF2B5EF4-FFF2-40B4-BE49-F238E27FC236}">
                <a16:creationId xmlns:a16="http://schemas.microsoft.com/office/drawing/2014/main" id="{31333700-DA92-204D-9796-50AB41CE1991}"/>
              </a:ext>
            </a:extLst>
          </p:cNvPr>
          <p:cNvSpPr/>
          <p:nvPr/>
        </p:nvSpPr>
        <p:spPr>
          <a:xfrm>
            <a:off x="2754395" y="3888617"/>
            <a:ext cx="786946" cy="7869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3" name="Rounded Rectangle 22">
            <a:extLst>
              <a:ext uri="{FF2B5EF4-FFF2-40B4-BE49-F238E27FC236}">
                <a16:creationId xmlns:a16="http://schemas.microsoft.com/office/drawing/2014/main" id="{0B5826ED-53DC-FC49-9A00-96E263F05F02}"/>
              </a:ext>
            </a:extLst>
          </p:cNvPr>
          <p:cNvSpPr/>
          <p:nvPr/>
        </p:nvSpPr>
        <p:spPr>
          <a:xfrm>
            <a:off x="5698649" y="4383124"/>
            <a:ext cx="2184945" cy="1682017"/>
          </a:xfrm>
          <a:prstGeom prst="roundRect">
            <a:avLst/>
          </a:prstGeom>
          <a:solidFill>
            <a:schemeClr val="bg2"/>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4" name="Oval 23">
            <a:extLst>
              <a:ext uri="{FF2B5EF4-FFF2-40B4-BE49-F238E27FC236}">
                <a16:creationId xmlns:a16="http://schemas.microsoft.com/office/drawing/2014/main" id="{00B9C9B2-78CE-8D49-A4F2-AC78E494D94B}"/>
              </a:ext>
            </a:extLst>
          </p:cNvPr>
          <p:cNvSpPr/>
          <p:nvPr/>
        </p:nvSpPr>
        <p:spPr>
          <a:xfrm>
            <a:off x="5374659" y="3967311"/>
            <a:ext cx="786946" cy="78694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27" name="Freeform 26">
            <a:extLst>
              <a:ext uri="{FF2B5EF4-FFF2-40B4-BE49-F238E27FC236}">
                <a16:creationId xmlns:a16="http://schemas.microsoft.com/office/drawing/2014/main" id="{35D13D18-D83A-5446-A5D1-A2CCF80ACB3C}"/>
              </a:ext>
            </a:extLst>
          </p:cNvPr>
          <p:cNvSpPr>
            <a:spLocks noChangeAspect="1" noChangeArrowheads="1"/>
          </p:cNvSpPr>
          <p:nvPr/>
        </p:nvSpPr>
        <p:spPr bwMode="auto">
          <a:xfrm>
            <a:off x="575976" y="2138649"/>
            <a:ext cx="503552" cy="336319"/>
          </a:xfrm>
          <a:custGeom>
            <a:avLst/>
            <a:gdLst>
              <a:gd name="connsiteX0" fmla="*/ 1048678 w 1145117"/>
              <a:gd name="connsiteY0" fmla="*/ 645265 h 764815"/>
              <a:gd name="connsiteX1" fmla="*/ 1064235 w 1145117"/>
              <a:gd name="connsiteY1" fmla="*/ 651889 h 764815"/>
              <a:gd name="connsiteX2" fmla="*/ 1063878 w 1145117"/>
              <a:gd name="connsiteY2" fmla="*/ 683400 h 764815"/>
              <a:gd name="connsiteX3" fmla="*/ 1048187 w 1145117"/>
              <a:gd name="connsiteY3" fmla="*/ 690204 h 764815"/>
              <a:gd name="connsiteX4" fmla="*/ 1032496 w 1145117"/>
              <a:gd name="connsiteY4" fmla="*/ 683758 h 764815"/>
              <a:gd name="connsiteX5" fmla="*/ 1032496 w 1145117"/>
              <a:gd name="connsiteY5" fmla="*/ 652247 h 764815"/>
              <a:gd name="connsiteX6" fmla="*/ 1032853 w 1145117"/>
              <a:gd name="connsiteY6" fmla="*/ 651531 h 764815"/>
              <a:gd name="connsiteX7" fmla="*/ 1048678 w 1145117"/>
              <a:gd name="connsiteY7" fmla="*/ 645265 h 764815"/>
              <a:gd name="connsiteX8" fmla="*/ 572411 w 1145117"/>
              <a:gd name="connsiteY8" fmla="*/ 533500 h 764815"/>
              <a:gd name="connsiteX9" fmla="*/ 541110 w 1145117"/>
              <a:gd name="connsiteY9" fmla="*/ 564798 h 764815"/>
              <a:gd name="connsiteX10" fmla="*/ 572411 w 1145117"/>
              <a:gd name="connsiteY10" fmla="*/ 596096 h 764815"/>
              <a:gd name="connsiteX11" fmla="*/ 603711 w 1145117"/>
              <a:gd name="connsiteY11" fmla="*/ 564798 h 764815"/>
              <a:gd name="connsiteX12" fmla="*/ 572411 w 1145117"/>
              <a:gd name="connsiteY12" fmla="*/ 533500 h 764815"/>
              <a:gd name="connsiteX13" fmla="*/ 274872 w 1145117"/>
              <a:gd name="connsiteY13" fmla="*/ 259016 h 764815"/>
              <a:gd name="connsiteX14" fmla="*/ 44613 w 1145117"/>
              <a:gd name="connsiteY14" fmla="*/ 489611 h 764815"/>
              <a:gd name="connsiteX15" fmla="*/ 82390 w 1145117"/>
              <a:gd name="connsiteY15" fmla="*/ 616241 h 764815"/>
              <a:gd name="connsiteX16" fmla="*/ 212630 w 1145117"/>
              <a:gd name="connsiteY16" fmla="*/ 486014 h 764815"/>
              <a:gd name="connsiteX17" fmla="*/ 228461 w 1145117"/>
              <a:gd name="connsiteY17" fmla="*/ 479539 h 764815"/>
              <a:gd name="connsiteX18" fmla="*/ 244291 w 1145117"/>
              <a:gd name="connsiteY18" fmla="*/ 486014 h 764815"/>
              <a:gd name="connsiteX19" fmla="*/ 290343 w 1145117"/>
              <a:gd name="connsiteY19" fmla="*/ 532061 h 764815"/>
              <a:gd name="connsiteX20" fmla="*/ 342151 w 1145117"/>
              <a:gd name="connsiteY20" fmla="*/ 480618 h 764815"/>
              <a:gd name="connsiteX21" fmla="*/ 325242 w 1145117"/>
              <a:gd name="connsiteY21" fmla="*/ 459033 h 764815"/>
              <a:gd name="connsiteX22" fmla="*/ 347908 w 1145117"/>
              <a:gd name="connsiteY22" fmla="*/ 436729 h 764815"/>
              <a:gd name="connsiteX23" fmla="*/ 395039 w 1145117"/>
              <a:gd name="connsiteY23" fmla="*/ 436729 h 764815"/>
              <a:gd name="connsiteX24" fmla="*/ 417345 w 1145117"/>
              <a:gd name="connsiteY24" fmla="*/ 459033 h 764815"/>
              <a:gd name="connsiteX25" fmla="*/ 417345 w 1145117"/>
              <a:gd name="connsiteY25" fmla="*/ 506519 h 764815"/>
              <a:gd name="connsiteX26" fmla="*/ 395039 w 1145117"/>
              <a:gd name="connsiteY26" fmla="*/ 528823 h 764815"/>
              <a:gd name="connsiteX27" fmla="*/ 373452 w 1145117"/>
              <a:gd name="connsiteY27" fmla="*/ 512275 h 764815"/>
              <a:gd name="connsiteX28" fmla="*/ 306173 w 1145117"/>
              <a:gd name="connsiteY28" fmla="*/ 579547 h 764815"/>
              <a:gd name="connsiteX29" fmla="*/ 274513 w 1145117"/>
              <a:gd name="connsiteY29" fmla="*/ 579547 h 764815"/>
              <a:gd name="connsiteX30" fmla="*/ 228461 w 1145117"/>
              <a:gd name="connsiteY30" fmla="*/ 533500 h 764815"/>
              <a:gd name="connsiteX31" fmla="*/ 110813 w 1145117"/>
              <a:gd name="connsiteY31" fmla="*/ 651136 h 764815"/>
              <a:gd name="connsiteX32" fmla="*/ 274872 w 1145117"/>
              <a:gd name="connsiteY32" fmla="*/ 719847 h 764815"/>
              <a:gd name="connsiteX33" fmla="*/ 505491 w 1145117"/>
              <a:gd name="connsiteY33" fmla="*/ 489611 h 764815"/>
              <a:gd name="connsiteX34" fmla="*/ 274872 w 1145117"/>
              <a:gd name="connsiteY34" fmla="*/ 259016 h 764815"/>
              <a:gd name="connsiteX35" fmla="*/ 526872 w 1145117"/>
              <a:gd name="connsiteY35" fmla="*/ 153987 h 764815"/>
              <a:gd name="connsiteX36" fmla="*/ 542519 w 1145117"/>
              <a:gd name="connsiteY36" fmla="*/ 160388 h 764815"/>
              <a:gd name="connsiteX37" fmla="*/ 548920 w 1145117"/>
              <a:gd name="connsiteY37" fmla="*/ 176034 h 764815"/>
              <a:gd name="connsiteX38" fmla="*/ 542519 w 1145117"/>
              <a:gd name="connsiteY38" fmla="*/ 191681 h 764815"/>
              <a:gd name="connsiteX39" fmla="*/ 526872 w 1145117"/>
              <a:gd name="connsiteY39" fmla="*/ 198081 h 764815"/>
              <a:gd name="connsiteX40" fmla="*/ 511226 w 1145117"/>
              <a:gd name="connsiteY40" fmla="*/ 191681 h 764815"/>
              <a:gd name="connsiteX41" fmla="*/ 504825 w 1145117"/>
              <a:gd name="connsiteY41" fmla="*/ 176034 h 764815"/>
              <a:gd name="connsiteX42" fmla="*/ 511226 w 1145117"/>
              <a:gd name="connsiteY42" fmla="*/ 160388 h 764815"/>
              <a:gd name="connsiteX43" fmla="*/ 526872 w 1145117"/>
              <a:gd name="connsiteY43" fmla="*/ 153987 h 764815"/>
              <a:gd name="connsiteX44" fmla="*/ 572770 w 1145117"/>
              <a:gd name="connsiteY44" fmla="*/ 44608 h 764815"/>
              <a:gd name="connsiteX45" fmla="*/ 534274 w 1145117"/>
              <a:gd name="connsiteY45" fmla="*/ 83461 h 764815"/>
              <a:gd name="connsiteX46" fmla="*/ 511968 w 1145117"/>
              <a:gd name="connsiteY46" fmla="*/ 105765 h 764815"/>
              <a:gd name="connsiteX47" fmla="*/ 304734 w 1145117"/>
              <a:gd name="connsiteY47" fmla="*/ 105765 h 764815"/>
              <a:gd name="connsiteX48" fmla="*/ 215509 w 1145117"/>
              <a:gd name="connsiteY48" fmla="*/ 154690 h 764815"/>
              <a:gd name="connsiteX49" fmla="*/ 161901 w 1145117"/>
              <a:gd name="connsiteY49" fmla="*/ 238510 h 764815"/>
              <a:gd name="connsiteX50" fmla="*/ 274872 w 1145117"/>
              <a:gd name="connsiteY50" fmla="*/ 214407 h 764815"/>
              <a:gd name="connsiteX51" fmla="*/ 505491 w 1145117"/>
              <a:gd name="connsiteY51" fmla="*/ 339238 h 764815"/>
              <a:gd name="connsiteX52" fmla="*/ 505491 w 1145117"/>
              <a:gd name="connsiteY52" fmla="*/ 252540 h 764815"/>
              <a:gd name="connsiteX53" fmla="*/ 527798 w 1145117"/>
              <a:gd name="connsiteY53" fmla="*/ 230236 h 764815"/>
              <a:gd name="connsiteX54" fmla="*/ 550104 w 1145117"/>
              <a:gd name="connsiteY54" fmla="*/ 252540 h 764815"/>
              <a:gd name="connsiteX55" fmla="*/ 550104 w 1145117"/>
              <a:gd name="connsiteY55" fmla="*/ 489611 h 764815"/>
              <a:gd name="connsiteX56" fmla="*/ 550104 w 1145117"/>
              <a:gd name="connsiteY56" fmla="*/ 492130 h 764815"/>
              <a:gd name="connsiteX57" fmla="*/ 572411 w 1145117"/>
              <a:gd name="connsiteY57" fmla="*/ 488892 h 764815"/>
              <a:gd name="connsiteX58" fmla="*/ 595077 w 1145117"/>
              <a:gd name="connsiteY58" fmla="*/ 492130 h 764815"/>
              <a:gd name="connsiteX59" fmla="*/ 595077 w 1145117"/>
              <a:gd name="connsiteY59" fmla="*/ 489611 h 764815"/>
              <a:gd name="connsiteX60" fmla="*/ 595077 w 1145117"/>
              <a:gd name="connsiteY60" fmla="*/ 176634 h 764815"/>
              <a:gd name="connsiteX61" fmla="*/ 617023 w 1145117"/>
              <a:gd name="connsiteY61" fmla="*/ 154330 h 764815"/>
              <a:gd name="connsiteX62" fmla="*/ 639689 w 1145117"/>
              <a:gd name="connsiteY62" fmla="*/ 176634 h 764815"/>
              <a:gd name="connsiteX63" fmla="*/ 639689 w 1145117"/>
              <a:gd name="connsiteY63" fmla="*/ 338879 h 764815"/>
              <a:gd name="connsiteX64" fmla="*/ 675308 w 1145117"/>
              <a:gd name="connsiteY64" fmla="*/ 294990 h 764815"/>
              <a:gd name="connsiteX65" fmla="*/ 982920 w 1145117"/>
              <a:gd name="connsiteY65" fmla="*/ 238510 h 764815"/>
              <a:gd name="connsiteX66" fmla="*/ 929313 w 1145117"/>
              <a:gd name="connsiteY66" fmla="*/ 154690 h 764815"/>
              <a:gd name="connsiteX67" fmla="*/ 840087 w 1145117"/>
              <a:gd name="connsiteY67" fmla="*/ 105765 h 764815"/>
              <a:gd name="connsiteX68" fmla="*/ 633573 w 1145117"/>
              <a:gd name="connsiteY68" fmla="*/ 105765 h 764815"/>
              <a:gd name="connsiteX69" fmla="*/ 611267 w 1145117"/>
              <a:gd name="connsiteY69" fmla="*/ 83461 h 764815"/>
              <a:gd name="connsiteX70" fmla="*/ 572770 w 1145117"/>
              <a:gd name="connsiteY70" fmla="*/ 44608 h 764815"/>
              <a:gd name="connsiteX71" fmla="*/ 572770 w 1145117"/>
              <a:gd name="connsiteY71" fmla="*/ 0 h 764815"/>
              <a:gd name="connsiteX72" fmla="*/ 653001 w 1145117"/>
              <a:gd name="connsiteY72" fmla="*/ 61156 h 764815"/>
              <a:gd name="connsiteX73" fmla="*/ 840087 w 1145117"/>
              <a:gd name="connsiteY73" fmla="*/ 61156 h 764815"/>
              <a:gd name="connsiteX74" fmla="*/ 967090 w 1145117"/>
              <a:gd name="connsiteY74" fmla="*/ 130587 h 764815"/>
              <a:gd name="connsiteX75" fmla="*/ 1099129 w 1145117"/>
              <a:gd name="connsiteY75" fmla="*/ 337440 h 764815"/>
              <a:gd name="connsiteX76" fmla="*/ 1102367 w 1145117"/>
              <a:gd name="connsiteY76" fmla="*/ 342476 h 764815"/>
              <a:gd name="connsiteX77" fmla="*/ 1105965 w 1145117"/>
              <a:gd name="connsiteY77" fmla="*/ 347513 h 764815"/>
              <a:gd name="connsiteX78" fmla="*/ 1107044 w 1145117"/>
              <a:gd name="connsiteY78" fmla="*/ 350031 h 764815"/>
              <a:gd name="connsiteX79" fmla="*/ 1142302 w 1145117"/>
              <a:gd name="connsiteY79" fmla="*/ 450040 h 764815"/>
              <a:gd name="connsiteX80" fmla="*/ 1113520 w 1145117"/>
              <a:gd name="connsiteY80" fmla="*/ 617680 h 764815"/>
              <a:gd name="connsiteX81" fmla="*/ 1083299 w 1145117"/>
              <a:gd name="connsiteY81" fmla="*/ 627033 h 764815"/>
              <a:gd name="connsiteX82" fmla="*/ 1073944 w 1145117"/>
              <a:gd name="connsiteY82" fmla="*/ 596815 h 764815"/>
              <a:gd name="connsiteX83" fmla="*/ 1067108 w 1145117"/>
              <a:gd name="connsiteY83" fmla="*/ 369817 h 764815"/>
              <a:gd name="connsiteX84" fmla="*/ 1062071 w 1145117"/>
              <a:gd name="connsiteY84" fmla="*/ 361902 h 764815"/>
              <a:gd name="connsiteX85" fmla="*/ 1032929 w 1145117"/>
              <a:gd name="connsiteY85" fmla="*/ 326647 h 764815"/>
              <a:gd name="connsiteX86" fmla="*/ 707328 w 1145117"/>
              <a:gd name="connsiteY86" fmla="*/ 326647 h 764815"/>
              <a:gd name="connsiteX87" fmla="*/ 675308 w 1145117"/>
              <a:gd name="connsiteY87" fmla="*/ 613003 h 764815"/>
              <a:gd name="connsiteX88" fmla="*/ 802670 w 1145117"/>
              <a:gd name="connsiteY88" fmla="*/ 486014 h 764815"/>
              <a:gd name="connsiteX89" fmla="*/ 833971 w 1145117"/>
              <a:gd name="connsiteY89" fmla="*/ 486014 h 764815"/>
              <a:gd name="connsiteX90" fmla="*/ 880023 w 1145117"/>
              <a:gd name="connsiteY90" fmla="*/ 532061 h 764815"/>
              <a:gd name="connsiteX91" fmla="*/ 931471 w 1145117"/>
              <a:gd name="connsiteY91" fmla="*/ 480618 h 764815"/>
              <a:gd name="connsiteX92" fmla="*/ 915281 w 1145117"/>
              <a:gd name="connsiteY92" fmla="*/ 459033 h 764815"/>
              <a:gd name="connsiteX93" fmla="*/ 937588 w 1145117"/>
              <a:gd name="connsiteY93" fmla="*/ 436729 h 764815"/>
              <a:gd name="connsiteX94" fmla="*/ 984719 w 1145117"/>
              <a:gd name="connsiteY94" fmla="*/ 436729 h 764815"/>
              <a:gd name="connsiteX95" fmla="*/ 1007385 w 1145117"/>
              <a:gd name="connsiteY95" fmla="*/ 459033 h 764815"/>
              <a:gd name="connsiteX96" fmla="*/ 1007385 w 1145117"/>
              <a:gd name="connsiteY96" fmla="*/ 506519 h 764815"/>
              <a:gd name="connsiteX97" fmla="*/ 984719 w 1145117"/>
              <a:gd name="connsiteY97" fmla="*/ 528823 h 764815"/>
              <a:gd name="connsiteX98" fmla="*/ 963132 w 1145117"/>
              <a:gd name="connsiteY98" fmla="*/ 512275 h 764815"/>
              <a:gd name="connsiteX99" fmla="*/ 895853 w 1145117"/>
              <a:gd name="connsiteY99" fmla="*/ 579547 h 764815"/>
              <a:gd name="connsiteX100" fmla="*/ 880023 w 1145117"/>
              <a:gd name="connsiteY100" fmla="*/ 586382 h 764815"/>
              <a:gd name="connsiteX101" fmla="*/ 864552 w 1145117"/>
              <a:gd name="connsiteY101" fmla="*/ 579547 h 764815"/>
              <a:gd name="connsiteX102" fmla="*/ 818140 w 1145117"/>
              <a:gd name="connsiteY102" fmla="*/ 533500 h 764815"/>
              <a:gd name="connsiteX103" fmla="*/ 703371 w 1145117"/>
              <a:gd name="connsiteY103" fmla="*/ 648618 h 764815"/>
              <a:gd name="connsiteX104" fmla="*/ 707328 w 1145117"/>
              <a:gd name="connsiteY104" fmla="*/ 652216 h 764815"/>
              <a:gd name="connsiteX105" fmla="*/ 971407 w 1145117"/>
              <a:gd name="connsiteY105" fmla="*/ 696464 h 764815"/>
              <a:gd name="connsiteX106" fmla="*/ 1001628 w 1145117"/>
              <a:gd name="connsiteY106" fmla="*/ 706537 h 764815"/>
              <a:gd name="connsiteX107" fmla="*/ 991555 w 1145117"/>
              <a:gd name="connsiteY107" fmla="*/ 736396 h 764815"/>
              <a:gd name="connsiteX108" fmla="*/ 869949 w 1145117"/>
              <a:gd name="connsiteY108" fmla="*/ 764815 h 764815"/>
              <a:gd name="connsiteX109" fmla="*/ 675308 w 1145117"/>
              <a:gd name="connsiteY109" fmla="*/ 684233 h 764815"/>
              <a:gd name="connsiteX110" fmla="*/ 626737 w 1145117"/>
              <a:gd name="connsiteY110" fmla="*/ 618040 h 764815"/>
              <a:gd name="connsiteX111" fmla="*/ 572411 w 1145117"/>
              <a:gd name="connsiteY111" fmla="*/ 640704 h 764815"/>
              <a:gd name="connsiteX112" fmla="*/ 518444 w 1145117"/>
              <a:gd name="connsiteY112" fmla="*/ 618040 h 764815"/>
              <a:gd name="connsiteX113" fmla="*/ 274872 w 1145117"/>
              <a:gd name="connsiteY113" fmla="*/ 764456 h 764815"/>
              <a:gd name="connsiteX114" fmla="*/ 0 w 1145117"/>
              <a:gd name="connsiteY114" fmla="*/ 489611 h 764815"/>
              <a:gd name="connsiteX115" fmla="*/ 37417 w 1145117"/>
              <a:gd name="connsiteY115" fmla="*/ 350750 h 764815"/>
              <a:gd name="connsiteX116" fmla="*/ 38857 w 1145117"/>
              <a:gd name="connsiteY116" fmla="*/ 347513 h 764815"/>
              <a:gd name="connsiteX117" fmla="*/ 178091 w 1145117"/>
              <a:gd name="connsiteY117" fmla="*/ 130587 h 764815"/>
              <a:gd name="connsiteX118" fmla="*/ 304734 w 1145117"/>
              <a:gd name="connsiteY118" fmla="*/ 61156 h 764815"/>
              <a:gd name="connsiteX119" fmla="*/ 492539 w 1145117"/>
              <a:gd name="connsiteY119" fmla="*/ 61156 h 764815"/>
              <a:gd name="connsiteX120" fmla="*/ 572770 w 1145117"/>
              <a:gd name="connsiteY120" fmla="*/ 0 h 76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145117" h="764815">
                <a:moveTo>
                  <a:pt x="1048678" y="645265"/>
                </a:moveTo>
                <a:cubicBezTo>
                  <a:pt x="1054339" y="645354"/>
                  <a:pt x="1059955" y="647592"/>
                  <a:pt x="1064235" y="651889"/>
                </a:cubicBezTo>
                <a:cubicBezTo>
                  <a:pt x="1072794" y="660483"/>
                  <a:pt x="1072794" y="674806"/>
                  <a:pt x="1063878" y="683400"/>
                </a:cubicBezTo>
                <a:cubicBezTo>
                  <a:pt x="1059599" y="687697"/>
                  <a:pt x="1053893" y="690204"/>
                  <a:pt x="1048187" y="690204"/>
                </a:cubicBezTo>
                <a:cubicBezTo>
                  <a:pt x="1042481" y="690204"/>
                  <a:pt x="1036775" y="688055"/>
                  <a:pt x="1032496" y="683758"/>
                </a:cubicBezTo>
                <a:cubicBezTo>
                  <a:pt x="1023937" y="675165"/>
                  <a:pt x="1023937" y="661199"/>
                  <a:pt x="1032496" y="652247"/>
                </a:cubicBezTo>
                <a:lnTo>
                  <a:pt x="1032853" y="651531"/>
                </a:lnTo>
                <a:cubicBezTo>
                  <a:pt x="1037311" y="647234"/>
                  <a:pt x="1043016" y="645175"/>
                  <a:pt x="1048678" y="645265"/>
                </a:cubicBezTo>
                <a:close/>
                <a:moveTo>
                  <a:pt x="572411" y="533500"/>
                </a:moveTo>
                <a:cubicBezTo>
                  <a:pt x="555141" y="533500"/>
                  <a:pt x="541110" y="547530"/>
                  <a:pt x="541110" y="564798"/>
                </a:cubicBezTo>
                <a:cubicBezTo>
                  <a:pt x="541110" y="582066"/>
                  <a:pt x="555141" y="596096"/>
                  <a:pt x="572411" y="596096"/>
                </a:cubicBezTo>
                <a:cubicBezTo>
                  <a:pt x="589680" y="596096"/>
                  <a:pt x="603711" y="582066"/>
                  <a:pt x="603711" y="564798"/>
                </a:cubicBezTo>
                <a:cubicBezTo>
                  <a:pt x="603711" y="547530"/>
                  <a:pt x="589680" y="533500"/>
                  <a:pt x="572411" y="533500"/>
                </a:cubicBezTo>
                <a:close/>
                <a:moveTo>
                  <a:pt x="274872" y="259016"/>
                </a:moveTo>
                <a:cubicBezTo>
                  <a:pt x="147870" y="259016"/>
                  <a:pt x="44613" y="362622"/>
                  <a:pt x="44613" y="489611"/>
                </a:cubicBezTo>
                <a:cubicBezTo>
                  <a:pt x="44613" y="536018"/>
                  <a:pt x="58644" y="579907"/>
                  <a:pt x="82390" y="616241"/>
                </a:cubicBezTo>
                <a:lnTo>
                  <a:pt x="212630" y="486014"/>
                </a:lnTo>
                <a:cubicBezTo>
                  <a:pt x="216948" y="481697"/>
                  <a:pt x="222704" y="479539"/>
                  <a:pt x="228461" y="479539"/>
                </a:cubicBezTo>
                <a:cubicBezTo>
                  <a:pt x="234577" y="479539"/>
                  <a:pt x="239974" y="481697"/>
                  <a:pt x="244291" y="486014"/>
                </a:cubicBezTo>
                <a:lnTo>
                  <a:pt x="290343" y="532061"/>
                </a:lnTo>
                <a:lnTo>
                  <a:pt x="342151" y="480618"/>
                </a:lnTo>
                <a:cubicBezTo>
                  <a:pt x="332437" y="478100"/>
                  <a:pt x="325242" y="469466"/>
                  <a:pt x="325242" y="459033"/>
                </a:cubicBezTo>
                <a:cubicBezTo>
                  <a:pt x="325242" y="446802"/>
                  <a:pt x="335315" y="436729"/>
                  <a:pt x="347908" y="436729"/>
                </a:cubicBezTo>
                <a:lnTo>
                  <a:pt x="395039" y="436729"/>
                </a:lnTo>
                <a:cubicBezTo>
                  <a:pt x="407631" y="436729"/>
                  <a:pt x="417345" y="446802"/>
                  <a:pt x="417345" y="459033"/>
                </a:cubicBezTo>
                <a:lnTo>
                  <a:pt x="417345" y="506519"/>
                </a:lnTo>
                <a:cubicBezTo>
                  <a:pt x="417345" y="518751"/>
                  <a:pt x="407631" y="528823"/>
                  <a:pt x="395039" y="528823"/>
                </a:cubicBezTo>
                <a:cubicBezTo>
                  <a:pt x="384965" y="528823"/>
                  <a:pt x="375971" y="521629"/>
                  <a:pt x="373452" y="512275"/>
                </a:cubicBezTo>
                <a:lnTo>
                  <a:pt x="306173" y="579547"/>
                </a:lnTo>
                <a:cubicBezTo>
                  <a:pt x="297538" y="588181"/>
                  <a:pt x="283147" y="588181"/>
                  <a:pt x="274513" y="579547"/>
                </a:cubicBezTo>
                <a:lnTo>
                  <a:pt x="228461" y="533500"/>
                </a:lnTo>
                <a:lnTo>
                  <a:pt x="110813" y="651136"/>
                </a:lnTo>
                <a:cubicBezTo>
                  <a:pt x="152547" y="693586"/>
                  <a:pt x="210831" y="719847"/>
                  <a:pt x="274872" y="719847"/>
                </a:cubicBezTo>
                <a:cubicBezTo>
                  <a:pt x="402235" y="719847"/>
                  <a:pt x="505491" y="616601"/>
                  <a:pt x="505491" y="489611"/>
                </a:cubicBezTo>
                <a:cubicBezTo>
                  <a:pt x="505491" y="362622"/>
                  <a:pt x="402235" y="259016"/>
                  <a:pt x="274872" y="259016"/>
                </a:cubicBezTo>
                <a:close/>
                <a:moveTo>
                  <a:pt x="526872" y="153987"/>
                </a:moveTo>
                <a:cubicBezTo>
                  <a:pt x="532562" y="153987"/>
                  <a:pt x="538252" y="156476"/>
                  <a:pt x="542519" y="160388"/>
                </a:cubicBezTo>
                <a:cubicBezTo>
                  <a:pt x="546430" y="164299"/>
                  <a:pt x="548920" y="170345"/>
                  <a:pt x="548920" y="176034"/>
                </a:cubicBezTo>
                <a:cubicBezTo>
                  <a:pt x="548920" y="181724"/>
                  <a:pt x="546430" y="187769"/>
                  <a:pt x="542519" y="191681"/>
                </a:cubicBezTo>
                <a:cubicBezTo>
                  <a:pt x="538252" y="195948"/>
                  <a:pt x="532562" y="198081"/>
                  <a:pt x="526872" y="198081"/>
                </a:cubicBezTo>
                <a:cubicBezTo>
                  <a:pt x="521183" y="198081"/>
                  <a:pt x="515493" y="195948"/>
                  <a:pt x="511226" y="191681"/>
                </a:cubicBezTo>
                <a:cubicBezTo>
                  <a:pt x="506959" y="187769"/>
                  <a:pt x="504825" y="181724"/>
                  <a:pt x="504825" y="176034"/>
                </a:cubicBezTo>
                <a:cubicBezTo>
                  <a:pt x="504825" y="170345"/>
                  <a:pt x="506959" y="164299"/>
                  <a:pt x="511226" y="160388"/>
                </a:cubicBezTo>
                <a:cubicBezTo>
                  <a:pt x="515493" y="156476"/>
                  <a:pt x="521183" y="153987"/>
                  <a:pt x="526872" y="153987"/>
                </a:cubicBezTo>
                <a:close/>
                <a:moveTo>
                  <a:pt x="572770" y="44608"/>
                </a:moveTo>
                <a:cubicBezTo>
                  <a:pt x="551543" y="44608"/>
                  <a:pt x="534274" y="61876"/>
                  <a:pt x="534274" y="83461"/>
                </a:cubicBezTo>
                <a:cubicBezTo>
                  <a:pt x="534274" y="95692"/>
                  <a:pt x="524200" y="105765"/>
                  <a:pt x="511968" y="105765"/>
                </a:cubicBezTo>
                <a:lnTo>
                  <a:pt x="304734" y="105765"/>
                </a:lnTo>
                <a:cubicBezTo>
                  <a:pt x="268396" y="105765"/>
                  <a:pt x="235297" y="124112"/>
                  <a:pt x="215509" y="154690"/>
                </a:cubicBezTo>
                <a:lnTo>
                  <a:pt x="161901" y="238510"/>
                </a:lnTo>
                <a:cubicBezTo>
                  <a:pt x="196440" y="223041"/>
                  <a:pt x="234577" y="214407"/>
                  <a:pt x="274872" y="214407"/>
                </a:cubicBezTo>
                <a:cubicBezTo>
                  <a:pt x="371293" y="214407"/>
                  <a:pt x="456202" y="264412"/>
                  <a:pt x="505491" y="339238"/>
                </a:cubicBezTo>
                <a:lnTo>
                  <a:pt x="505491" y="252540"/>
                </a:lnTo>
                <a:cubicBezTo>
                  <a:pt x="505491" y="240309"/>
                  <a:pt x="515206" y="230236"/>
                  <a:pt x="527798" y="230236"/>
                </a:cubicBezTo>
                <a:cubicBezTo>
                  <a:pt x="540030" y="230236"/>
                  <a:pt x="550104" y="240309"/>
                  <a:pt x="550104" y="252540"/>
                </a:cubicBezTo>
                <a:lnTo>
                  <a:pt x="550104" y="489611"/>
                </a:lnTo>
                <a:cubicBezTo>
                  <a:pt x="550104" y="490331"/>
                  <a:pt x="550104" y="491050"/>
                  <a:pt x="550104" y="492130"/>
                </a:cubicBezTo>
                <a:cubicBezTo>
                  <a:pt x="556940" y="489971"/>
                  <a:pt x="564855" y="488892"/>
                  <a:pt x="572411" y="488892"/>
                </a:cubicBezTo>
                <a:cubicBezTo>
                  <a:pt x="580326" y="488892"/>
                  <a:pt x="587881" y="489971"/>
                  <a:pt x="595077" y="492130"/>
                </a:cubicBezTo>
                <a:cubicBezTo>
                  <a:pt x="595077" y="491050"/>
                  <a:pt x="595077" y="490331"/>
                  <a:pt x="595077" y="489611"/>
                </a:cubicBezTo>
                <a:lnTo>
                  <a:pt x="595077" y="176634"/>
                </a:lnTo>
                <a:cubicBezTo>
                  <a:pt x="595077" y="164403"/>
                  <a:pt x="604791" y="154330"/>
                  <a:pt x="617023" y="154330"/>
                </a:cubicBezTo>
                <a:cubicBezTo>
                  <a:pt x="629616" y="154330"/>
                  <a:pt x="639689" y="164403"/>
                  <a:pt x="639689" y="176634"/>
                </a:cubicBezTo>
                <a:lnTo>
                  <a:pt x="639689" y="338879"/>
                </a:lnTo>
                <a:cubicBezTo>
                  <a:pt x="649763" y="323410"/>
                  <a:pt x="661636" y="308660"/>
                  <a:pt x="675308" y="294990"/>
                </a:cubicBezTo>
                <a:cubicBezTo>
                  <a:pt x="758417" y="211889"/>
                  <a:pt x="881822" y="193182"/>
                  <a:pt x="982920" y="238510"/>
                </a:cubicBezTo>
                <a:lnTo>
                  <a:pt x="929313" y="154690"/>
                </a:lnTo>
                <a:cubicBezTo>
                  <a:pt x="909884" y="124112"/>
                  <a:pt x="876425" y="105765"/>
                  <a:pt x="840087" y="105765"/>
                </a:cubicBezTo>
                <a:lnTo>
                  <a:pt x="633573" y="105765"/>
                </a:lnTo>
                <a:cubicBezTo>
                  <a:pt x="621341" y="105765"/>
                  <a:pt x="611267" y="95692"/>
                  <a:pt x="611267" y="83461"/>
                </a:cubicBezTo>
                <a:cubicBezTo>
                  <a:pt x="611267" y="61876"/>
                  <a:pt x="593997" y="44608"/>
                  <a:pt x="572770" y="44608"/>
                </a:cubicBezTo>
                <a:close/>
                <a:moveTo>
                  <a:pt x="572770" y="0"/>
                </a:moveTo>
                <a:cubicBezTo>
                  <a:pt x="610907" y="0"/>
                  <a:pt x="643287" y="25902"/>
                  <a:pt x="653001" y="61156"/>
                </a:cubicBezTo>
                <a:lnTo>
                  <a:pt x="840087" y="61156"/>
                </a:lnTo>
                <a:cubicBezTo>
                  <a:pt x="891895" y="61156"/>
                  <a:pt x="939027" y="87058"/>
                  <a:pt x="967090" y="130587"/>
                </a:cubicBezTo>
                <a:lnTo>
                  <a:pt x="1099129" y="337440"/>
                </a:lnTo>
                <a:cubicBezTo>
                  <a:pt x="1100568" y="338879"/>
                  <a:pt x="1101647" y="340677"/>
                  <a:pt x="1102367" y="342476"/>
                </a:cubicBezTo>
                <a:lnTo>
                  <a:pt x="1105965" y="347513"/>
                </a:lnTo>
                <a:cubicBezTo>
                  <a:pt x="1106324" y="348592"/>
                  <a:pt x="1107044" y="349311"/>
                  <a:pt x="1107044" y="350031"/>
                </a:cubicBezTo>
                <a:cubicBezTo>
                  <a:pt x="1125033" y="380249"/>
                  <a:pt x="1137266" y="414425"/>
                  <a:pt x="1142302" y="450040"/>
                </a:cubicBezTo>
                <a:cubicBezTo>
                  <a:pt x="1150577" y="507239"/>
                  <a:pt x="1140504" y="566956"/>
                  <a:pt x="1113520" y="617680"/>
                </a:cubicBezTo>
                <a:cubicBezTo>
                  <a:pt x="1107764" y="628472"/>
                  <a:pt x="1094452" y="632789"/>
                  <a:pt x="1083299" y="627033"/>
                </a:cubicBezTo>
                <a:cubicBezTo>
                  <a:pt x="1072505" y="620918"/>
                  <a:pt x="1068188" y="607607"/>
                  <a:pt x="1073944" y="596815"/>
                </a:cubicBezTo>
                <a:cubicBezTo>
                  <a:pt x="1112441" y="523427"/>
                  <a:pt x="1108483" y="437808"/>
                  <a:pt x="1067108" y="369817"/>
                </a:cubicBezTo>
                <a:lnTo>
                  <a:pt x="1062071" y="361902"/>
                </a:lnTo>
                <a:cubicBezTo>
                  <a:pt x="1053797" y="349671"/>
                  <a:pt x="1044082" y="337440"/>
                  <a:pt x="1032929" y="326647"/>
                </a:cubicBezTo>
                <a:cubicBezTo>
                  <a:pt x="942984" y="236711"/>
                  <a:pt x="796913" y="236711"/>
                  <a:pt x="707328" y="326647"/>
                </a:cubicBezTo>
                <a:cubicBezTo>
                  <a:pt x="629256" y="404352"/>
                  <a:pt x="618822" y="524147"/>
                  <a:pt x="675308" y="613003"/>
                </a:cubicBezTo>
                <a:lnTo>
                  <a:pt x="802670" y="486014"/>
                </a:lnTo>
                <a:cubicBezTo>
                  <a:pt x="810945" y="477380"/>
                  <a:pt x="825336" y="477380"/>
                  <a:pt x="833971" y="486014"/>
                </a:cubicBezTo>
                <a:lnTo>
                  <a:pt x="880023" y="532061"/>
                </a:lnTo>
                <a:lnTo>
                  <a:pt x="931471" y="480618"/>
                </a:lnTo>
                <a:cubicBezTo>
                  <a:pt x="922117" y="478100"/>
                  <a:pt x="915281" y="469466"/>
                  <a:pt x="915281" y="459033"/>
                </a:cubicBezTo>
                <a:cubicBezTo>
                  <a:pt x="915281" y="446802"/>
                  <a:pt x="925355" y="436729"/>
                  <a:pt x="937588" y="436729"/>
                </a:cubicBezTo>
                <a:lnTo>
                  <a:pt x="984719" y="436729"/>
                </a:lnTo>
                <a:cubicBezTo>
                  <a:pt x="997311" y="436729"/>
                  <a:pt x="1007385" y="446802"/>
                  <a:pt x="1007385" y="459033"/>
                </a:cubicBezTo>
                <a:lnTo>
                  <a:pt x="1007385" y="506519"/>
                </a:lnTo>
                <a:cubicBezTo>
                  <a:pt x="1007385" y="518751"/>
                  <a:pt x="997311" y="528823"/>
                  <a:pt x="984719" y="528823"/>
                </a:cubicBezTo>
                <a:cubicBezTo>
                  <a:pt x="974285" y="528823"/>
                  <a:pt x="965650" y="521629"/>
                  <a:pt x="963132" y="512275"/>
                </a:cubicBezTo>
                <a:lnTo>
                  <a:pt x="895853" y="579547"/>
                </a:lnTo>
                <a:cubicBezTo>
                  <a:pt x="891536" y="583864"/>
                  <a:pt x="886139" y="586382"/>
                  <a:pt x="880023" y="586382"/>
                </a:cubicBezTo>
                <a:cubicBezTo>
                  <a:pt x="873906" y="586382"/>
                  <a:pt x="868510" y="583864"/>
                  <a:pt x="864552" y="579547"/>
                </a:cubicBezTo>
                <a:lnTo>
                  <a:pt x="818140" y="533500"/>
                </a:lnTo>
                <a:lnTo>
                  <a:pt x="703371" y="648618"/>
                </a:lnTo>
                <a:cubicBezTo>
                  <a:pt x="704810" y="649697"/>
                  <a:pt x="705529" y="651136"/>
                  <a:pt x="707328" y="652216"/>
                </a:cubicBezTo>
                <a:cubicBezTo>
                  <a:pt x="776766" y="722006"/>
                  <a:pt x="883261" y="739993"/>
                  <a:pt x="971407" y="696464"/>
                </a:cubicBezTo>
                <a:cubicBezTo>
                  <a:pt x="982560" y="690708"/>
                  <a:pt x="995872" y="695385"/>
                  <a:pt x="1001628" y="706537"/>
                </a:cubicBezTo>
                <a:cubicBezTo>
                  <a:pt x="1007025" y="717689"/>
                  <a:pt x="1002348" y="730999"/>
                  <a:pt x="991555" y="736396"/>
                </a:cubicBezTo>
                <a:cubicBezTo>
                  <a:pt x="952698" y="755462"/>
                  <a:pt x="911324" y="764815"/>
                  <a:pt x="869949" y="764815"/>
                </a:cubicBezTo>
                <a:cubicBezTo>
                  <a:pt x="798712" y="764815"/>
                  <a:pt x="728195" y="736755"/>
                  <a:pt x="675308" y="684233"/>
                </a:cubicBezTo>
                <a:cubicBezTo>
                  <a:pt x="655520" y="664087"/>
                  <a:pt x="639330" y="641783"/>
                  <a:pt x="626737" y="618040"/>
                </a:cubicBezTo>
                <a:cubicBezTo>
                  <a:pt x="613066" y="632070"/>
                  <a:pt x="593638" y="640704"/>
                  <a:pt x="572411" y="640704"/>
                </a:cubicBezTo>
                <a:cubicBezTo>
                  <a:pt x="551184" y="640704"/>
                  <a:pt x="532115" y="632070"/>
                  <a:pt x="518444" y="618040"/>
                </a:cubicBezTo>
                <a:cubicBezTo>
                  <a:pt x="472032" y="705098"/>
                  <a:pt x="380288" y="764456"/>
                  <a:pt x="274872" y="764456"/>
                </a:cubicBezTo>
                <a:cubicBezTo>
                  <a:pt x="123405" y="764456"/>
                  <a:pt x="0" y="641063"/>
                  <a:pt x="0" y="489611"/>
                </a:cubicBezTo>
                <a:cubicBezTo>
                  <a:pt x="0" y="438887"/>
                  <a:pt x="13312" y="391761"/>
                  <a:pt x="37417" y="350750"/>
                </a:cubicBezTo>
                <a:cubicBezTo>
                  <a:pt x="38137" y="349671"/>
                  <a:pt x="38497" y="348952"/>
                  <a:pt x="38857" y="347513"/>
                </a:cubicBezTo>
                <a:lnTo>
                  <a:pt x="178091" y="130587"/>
                </a:lnTo>
                <a:cubicBezTo>
                  <a:pt x="205795" y="87058"/>
                  <a:pt x="253286" y="61156"/>
                  <a:pt x="304734" y="61156"/>
                </a:cubicBezTo>
                <a:lnTo>
                  <a:pt x="492539" y="61156"/>
                </a:lnTo>
                <a:cubicBezTo>
                  <a:pt x="502253" y="25902"/>
                  <a:pt x="534634" y="0"/>
                  <a:pt x="572770"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28" name="Freeform 27">
            <a:extLst>
              <a:ext uri="{FF2B5EF4-FFF2-40B4-BE49-F238E27FC236}">
                <a16:creationId xmlns:a16="http://schemas.microsoft.com/office/drawing/2014/main" id="{39B39919-4F85-9346-9E06-C3BA3E8BAABB}"/>
              </a:ext>
            </a:extLst>
          </p:cNvPr>
          <p:cNvSpPr>
            <a:spLocks noChangeAspect="1" noChangeArrowheads="1"/>
          </p:cNvSpPr>
          <p:nvPr/>
        </p:nvSpPr>
        <p:spPr bwMode="auto">
          <a:xfrm>
            <a:off x="5530483" y="4122830"/>
            <a:ext cx="475298" cy="475908"/>
          </a:xfrm>
          <a:custGeom>
            <a:avLst/>
            <a:gdLst>
              <a:gd name="connsiteX0" fmla="*/ 509588 w 1145140"/>
              <a:gd name="connsiteY0" fmla="*/ 613568 h 1146608"/>
              <a:gd name="connsiteX1" fmla="*/ 525002 w 1145140"/>
              <a:gd name="connsiteY1" fmla="*/ 619969 h 1146608"/>
              <a:gd name="connsiteX2" fmla="*/ 531455 w 1145140"/>
              <a:gd name="connsiteY2" fmla="*/ 635615 h 1146608"/>
              <a:gd name="connsiteX3" fmla="*/ 525002 w 1145140"/>
              <a:gd name="connsiteY3" fmla="*/ 651262 h 1146608"/>
              <a:gd name="connsiteX4" fmla="*/ 509588 w 1145140"/>
              <a:gd name="connsiteY4" fmla="*/ 657663 h 1146608"/>
              <a:gd name="connsiteX5" fmla="*/ 493816 w 1145140"/>
              <a:gd name="connsiteY5" fmla="*/ 651262 h 1146608"/>
              <a:gd name="connsiteX6" fmla="*/ 487363 w 1145140"/>
              <a:gd name="connsiteY6" fmla="*/ 635615 h 1146608"/>
              <a:gd name="connsiteX7" fmla="*/ 493816 w 1145140"/>
              <a:gd name="connsiteY7" fmla="*/ 619969 h 1146608"/>
              <a:gd name="connsiteX8" fmla="*/ 509588 w 1145140"/>
              <a:gd name="connsiteY8" fmla="*/ 613568 h 1146608"/>
              <a:gd name="connsiteX9" fmla="*/ 511833 w 1145140"/>
              <a:gd name="connsiteY9" fmla="*/ 503279 h 1146608"/>
              <a:gd name="connsiteX10" fmla="*/ 382644 w 1145140"/>
              <a:gd name="connsiteY10" fmla="*/ 633188 h 1146608"/>
              <a:gd name="connsiteX11" fmla="*/ 511833 w 1145140"/>
              <a:gd name="connsiteY11" fmla="*/ 763096 h 1146608"/>
              <a:gd name="connsiteX12" fmla="*/ 641741 w 1145140"/>
              <a:gd name="connsiteY12" fmla="*/ 633188 h 1146608"/>
              <a:gd name="connsiteX13" fmla="*/ 617991 w 1145140"/>
              <a:gd name="connsiteY13" fmla="*/ 558697 h 1146608"/>
              <a:gd name="connsiteX14" fmla="*/ 578407 w 1145140"/>
              <a:gd name="connsiteY14" fmla="*/ 598281 h 1146608"/>
              <a:gd name="connsiteX15" fmla="*/ 562573 w 1145140"/>
              <a:gd name="connsiteY15" fmla="*/ 604759 h 1146608"/>
              <a:gd name="connsiteX16" fmla="*/ 546739 w 1145140"/>
              <a:gd name="connsiteY16" fmla="*/ 598281 h 1146608"/>
              <a:gd name="connsiteX17" fmla="*/ 546739 w 1145140"/>
              <a:gd name="connsiteY17" fmla="*/ 566614 h 1146608"/>
              <a:gd name="connsiteX18" fmla="*/ 586683 w 1145140"/>
              <a:gd name="connsiteY18" fmla="*/ 527030 h 1146608"/>
              <a:gd name="connsiteX19" fmla="*/ 511833 w 1145140"/>
              <a:gd name="connsiteY19" fmla="*/ 503279 h 1146608"/>
              <a:gd name="connsiteX20" fmla="*/ 310177 w 1145140"/>
              <a:gd name="connsiteY20" fmla="*/ 407770 h 1146608"/>
              <a:gd name="connsiteX21" fmla="*/ 325982 w 1145140"/>
              <a:gd name="connsiteY21" fmla="*/ 414264 h 1146608"/>
              <a:gd name="connsiteX22" fmla="*/ 325982 w 1145140"/>
              <a:gd name="connsiteY22" fmla="*/ 446014 h 1146608"/>
              <a:gd name="connsiteX23" fmla="*/ 325982 w 1145140"/>
              <a:gd name="connsiteY23" fmla="*/ 446375 h 1146608"/>
              <a:gd name="connsiteX24" fmla="*/ 310177 w 1145140"/>
              <a:gd name="connsiteY24" fmla="*/ 452869 h 1146608"/>
              <a:gd name="connsiteX25" fmla="*/ 294012 w 1145140"/>
              <a:gd name="connsiteY25" fmla="*/ 446375 h 1146608"/>
              <a:gd name="connsiteX26" fmla="*/ 294012 w 1145140"/>
              <a:gd name="connsiteY26" fmla="*/ 414625 h 1146608"/>
              <a:gd name="connsiteX27" fmla="*/ 294371 w 1145140"/>
              <a:gd name="connsiteY27" fmla="*/ 414264 h 1146608"/>
              <a:gd name="connsiteX28" fmla="*/ 310177 w 1145140"/>
              <a:gd name="connsiteY28" fmla="*/ 407770 h 1146608"/>
              <a:gd name="connsiteX29" fmla="*/ 999799 w 1145140"/>
              <a:gd name="connsiteY29" fmla="*/ 176890 h 1146608"/>
              <a:gd name="connsiteX30" fmla="*/ 877447 w 1145140"/>
              <a:gd name="connsiteY30" fmla="*/ 299241 h 1146608"/>
              <a:gd name="connsiteX31" fmla="*/ 814472 w 1145140"/>
              <a:gd name="connsiteY31" fmla="*/ 362216 h 1146608"/>
              <a:gd name="connsiteX32" fmla="*/ 950498 w 1145140"/>
              <a:gd name="connsiteY32" fmla="*/ 362216 h 1146608"/>
              <a:gd name="connsiteX33" fmla="*/ 1093001 w 1145140"/>
              <a:gd name="connsiteY33" fmla="*/ 219713 h 1146608"/>
              <a:gd name="connsiteX34" fmla="*/ 1098039 w 1145140"/>
              <a:gd name="connsiteY34" fmla="*/ 192364 h 1146608"/>
              <a:gd name="connsiteX35" fmla="*/ 1075368 w 1145140"/>
              <a:gd name="connsiteY35" fmla="*/ 176890 h 1146608"/>
              <a:gd name="connsiteX36" fmla="*/ 444862 w 1145140"/>
              <a:gd name="connsiteY36" fmla="*/ 121443 h 1146608"/>
              <a:gd name="connsiteX37" fmla="*/ 579942 w 1145140"/>
              <a:gd name="connsiteY37" fmla="*/ 121443 h 1146608"/>
              <a:gd name="connsiteX38" fmla="*/ 622447 w 1145140"/>
              <a:gd name="connsiteY38" fmla="*/ 163918 h 1146608"/>
              <a:gd name="connsiteX39" fmla="*/ 622447 w 1145140"/>
              <a:gd name="connsiteY39" fmla="*/ 220792 h 1146608"/>
              <a:gd name="connsiteX40" fmla="*/ 655947 w 1145140"/>
              <a:gd name="connsiteY40" fmla="*/ 230870 h 1146608"/>
              <a:gd name="connsiteX41" fmla="*/ 669275 w 1145140"/>
              <a:gd name="connsiteY41" fmla="*/ 259667 h 1146608"/>
              <a:gd name="connsiteX42" fmla="*/ 640818 w 1145140"/>
              <a:gd name="connsiteY42" fmla="*/ 273346 h 1146608"/>
              <a:gd name="connsiteX43" fmla="*/ 609120 w 1145140"/>
              <a:gd name="connsiteY43" fmla="*/ 263627 h 1146608"/>
              <a:gd name="connsiteX44" fmla="*/ 577421 w 1145140"/>
              <a:gd name="connsiteY44" fmla="*/ 222591 h 1146608"/>
              <a:gd name="connsiteX45" fmla="*/ 577421 w 1145140"/>
              <a:gd name="connsiteY45" fmla="*/ 166438 h 1146608"/>
              <a:gd name="connsiteX46" fmla="*/ 447384 w 1145140"/>
              <a:gd name="connsiteY46" fmla="*/ 166438 h 1146608"/>
              <a:gd name="connsiteX47" fmla="*/ 447384 w 1145140"/>
              <a:gd name="connsiteY47" fmla="*/ 222591 h 1146608"/>
              <a:gd name="connsiteX48" fmla="*/ 415685 w 1145140"/>
              <a:gd name="connsiteY48" fmla="*/ 263627 h 1146608"/>
              <a:gd name="connsiteX49" fmla="*/ 319148 w 1145140"/>
              <a:gd name="connsiteY49" fmla="*/ 303942 h 1146608"/>
              <a:gd name="connsiteX50" fmla="*/ 267998 w 1145140"/>
              <a:gd name="connsiteY50" fmla="*/ 297103 h 1146608"/>
              <a:gd name="connsiteX51" fmla="*/ 228014 w 1145140"/>
              <a:gd name="connsiteY51" fmla="*/ 257148 h 1146608"/>
              <a:gd name="connsiteX52" fmla="*/ 135440 w 1145140"/>
              <a:gd name="connsiteY52" fmla="*/ 349297 h 1146608"/>
              <a:gd name="connsiteX53" fmla="*/ 175783 w 1145140"/>
              <a:gd name="connsiteY53" fmla="*/ 389613 h 1146608"/>
              <a:gd name="connsiteX54" fmla="*/ 182627 w 1145140"/>
              <a:gd name="connsiteY54" fmla="*/ 440727 h 1146608"/>
              <a:gd name="connsiteX55" fmla="*/ 142644 w 1145140"/>
              <a:gd name="connsiteY55" fmla="*/ 537196 h 1146608"/>
              <a:gd name="connsiteX56" fmla="*/ 101580 w 1145140"/>
              <a:gd name="connsiteY56" fmla="*/ 568513 h 1146608"/>
              <a:gd name="connsiteX57" fmla="*/ 44666 w 1145140"/>
              <a:gd name="connsiteY57" fmla="*/ 568513 h 1146608"/>
              <a:gd name="connsiteX58" fmla="*/ 44666 w 1145140"/>
              <a:gd name="connsiteY58" fmla="*/ 699178 h 1146608"/>
              <a:gd name="connsiteX59" fmla="*/ 101580 w 1145140"/>
              <a:gd name="connsiteY59" fmla="*/ 699178 h 1146608"/>
              <a:gd name="connsiteX60" fmla="*/ 142644 w 1145140"/>
              <a:gd name="connsiteY60" fmla="*/ 730495 h 1146608"/>
              <a:gd name="connsiteX61" fmla="*/ 182627 w 1145140"/>
              <a:gd name="connsiteY61" fmla="*/ 826964 h 1146608"/>
              <a:gd name="connsiteX62" fmla="*/ 175783 w 1145140"/>
              <a:gd name="connsiteY62" fmla="*/ 878078 h 1146608"/>
              <a:gd name="connsiteX63" fmla="*/ 135440 w 1145140"/>
              <a:gd name="connsiteY63" fmla="*/ 918394 h 1146608"/>
              <a:gd name="connsiteX64" fmla="*/ 228014 w 1145140"/>
              <a:gd name="connsiteY64" fmla="*/ 1010903 h 1146608"/>
              <a:gd name="connsiteX65" fmla="*/ 268358 w 1145140"/>
              <a:gd name="connsiteY65" fmla="*/ 970228 h 1146608"/>
              <a:gd name="connsiteX66" fmla="*/ 319508 w 1145140"/>
              <a:gd name="connsiteY66" fmla="*/ 963749 h 1146608"/>
              <a:gd name="connsiteX67" fmla="*/ 415685 w 1145140"/>
              <a:gd name="connsiteY67" fmla="*/ 1003704 h 1146608"/>
              <a:gd name="connsiteX68" fmla="*/ 447384 w 1145140"/>
              <a:gd name="connsiteY68" fmla="*/ 1044380 h 1146608"/>
              <a:gd name="connsiteX69" fmla="*/ 447384 w 1145140"/>
              <a:gd name="connsiteY69" fmla="*/ 1101613 h 1146608"/>
              <a:gd name="connsiteX70" fmla="*/ 577781 w 1145140"/>
              <a:gd name="connsiteY70" fmla="*/ 1101613 h 1146608"/>
              <a:gd name="connsiteX71" fmla="*/ 577781 w 1145140"/>
              <a:gd name="connsiteY71" fmla="*/ 1044740 h 1146608"/>
              <a:gd name="connsiteX72" fmla="*/ 609120 w 1145140"/>
              <a:gd name="connsiteY72" fmla="*/ 1003704 h 1146608"/>
              <a:gd name="connsiteX73" fmla="*/ 705657 w 1145140"/>
              <a:gd name="connsiteY73" fmla="*/ 964109 h 1146608"/>
              <a:gd name="connsiteX74" fmla="*/ 756807 w 1145140"/>
              <a:gd name="connsiteY74" fmla="*/ 970588 h 1146608"/>
              <a:gd name="connsiteX75" fmla="*/ 797150 w 1145140"/>
              <a:gd name="connsiteY75" fmla="*/ 1010903 h 1146608"/>
              <a:gd name="connsiteX76" fmla="*/ 889365 w 1145140"/>
              <a:gd name="connsiteY76" fmla="*/ 918394 h 1146608"/>
              <a:gd name="connsiteX77" fmla="*/ 849381 w 1145140"/>
              <a:gd name="connsiteY77" fmla="*/ 878438 h 1146608"/>
              <a:gd name="connsiteX78" fmla="*/ 842897 w 1145140"/>
              <a:gd name="connsiteY78" fmla="*/ 827324 h 1146608"/>
              <a:gd name="connsiteX79" fmla="*/ 882881 w 1145140"/>
              <a:gd name="connsiteY79" fmla="*/ 730495 h 1146608"/>
              <a:gd name="connsiteX80" fmla="*/ 923945 w 1145140"/>
              <a:gd name="connsiteY80" fmla="*/ 699178 h 1146608"/>
              <a:gd name="connsiteX81" fmla="*/ 980138 w 1145140"/>
              <a:gd name="connsiteY81" fmla="*/ 699178 h 1146608"/>
              <a:gd name="connsiteX82" fmla="*/ 980138 w 1145140"/>
              <a:gd name="connsiteY82" fmla="*/ 568513 h 1146608"/>
              <a:gd name="connsiteX83" fmla="*/ 923945 w 1145140"/>
              <a:gd name="connsiteY83" fmla="*/ 568513 h 1146608"/>
              <a:gd name="connsiteX84" fmla="*/ 882881 w 1145140"/>
              <a:gd name="connsiteY84" fmla="*/ 537196 h 1146608"/>
              <a:gd name="connsiteX85" fmla="*/ 873155 w 1145140"/>
              <a:gd name="connsiteY85" fmla="*/ 504800 h 1146608"/>
              <a:gd name="connsiteX86" fmla="*/ 886483 w 1145140"/>
              <a:gd name="connsiteY86" fmla="*/ 476363 h 1146608"/>
              <a:gd name="connsiteX87" fmla="*/ 915300 w 1145140"/>
              <a:gd name="connsiteY87" fmla="*/ 489681 h 1146608"/>
              <a:gd name="connsiteX88" fmla="*/ 925746 w 1145140"/>
              <a:gd name="connsiteY88" fmla="*/ 523878 h 1146608"/>
              <a:gd name="connsiteX89" fmla="*/ 982660 w 1145140"/>
              <a:gd name="connsiteY89" fmla="*/ 523878 h 1146608"/>
              <a:gd name="connsiteX90" fmla="*/ 1025165 w 1145140"/>
              <a:gd name="connsiteY90" fmla="*/ 565993 h 1146608"/>
              <a:gd name="connsiteX91" fmla="*/ 1025165 w 1145140"/>
              <a:gd name="connsiteY91" fmla="*/ 701698 h 1146608"/>
              <a:gd name="connsiteX92" fmla="*/ 982660 w 1145140"/>
              <a:gd name="connsiteY92" fmla="*/ 743813 h 1146608"/>
              <a:gd name="connsiteX93" fmla="*/ 925746 w 1145140"/>
              <a:gd name="connsiteY93" fmla="*/ 743813 h 1146608"/>
              <a:gd name="connsiteX94" fmla="*/ 882521 w 1145140"/>
              <a:gd name="connsiteY94" fmla="*/ 848202 h 1146608"/>
              <a:gd name="connsiteX95" fmla="*/ 922865 w 1145140"/>
              <a:gd name="connsiteY95" fmla="*/ 888517 h 1146608"/>
              <a:gd name="connsiteX96" fmla="*/ 922865 w 1145140"/>
              <a:gd name="connsiteY96" fmla="*/ 948271 h 1146608"/>
              <a:gd name="connsiteX97" fmla="*/ 827048 w 1145140"/>
              <a:gd name="connsiteY97" fmla="*/ 1044020 h 1146608"/>
              <a:gd name="connsiteX98" fmla="*/ 766893 w 1145140"/>
              <a:gd name="connsiteY98" fmla="*/ 1044020 h 1146608"/>
              <a:gd name="connsiteX99" fmla="*/ 726549 w 1145140"/>
              <a:gd name="connsiteY99" fmla="*/ 1003704 h 1146608"/>
              <a:gd name="connsiteX100" fmla="*/ 622447 w 1145140"/>
              <a:gd name="connsiteY100" fmla="*/ 1046539 h 1146608"/>
              <a:gd name="connsiteX101" fmla="*/ 622447 w 1145140"/>
              <a:gd name="connsiteY101" fmla="*/ 1104133 h 1146608"/>
              <a:gd name="connsiteX102" fmla="*/ 579942 w 1145140"/>
              <a:gd name="connsiteY102" fmla="*/ 1146608 h 1146608"/>
              <a:gd name="connsiteX103" fmla="*/ 444862 w 1145140"/>
              <a:gd name="connsiteY103" fmla="*/ 1146608 h 1146608"/>
              <a:gd name="connsiteX104" fmla="*/ 402357 w 1145140"/>
              <a:gd name="connsiteY104" fmla="*/ 1104133 h 1146608"/>
              <a:gd name="connsiteX105" fmla="*/ 402357 w 1145140"/>
              <a:gd name="connsiteY105" fmla="*/ 1046539 h 1146608"/>
              <a:gd name="connsiteX106" fmla="*/ 298616 w 1145140"/>
              <a:gd name="connsiteY106" fmla="*/ 1003344 h 1146608"/>
              <a:gd name="connsiteX107" fmla="*/ 257552 w 1145140"/>
              <a:gd name="connsiteY107" fmla="*/ 1044020 h 1146608"/>
              <a:gd name="connsiteX108" fmla="*/ 197756 w 1145140"/>
              <a:gd name="connsiteY108" fmla="*/ 1044020 h 1146608"/>
              <a:gd name="connsiteX109" fmla="*/ 101940 w 1145140"/>
              <a:gd name="connsiteY109" fmla="*/ 948271 h 1146608"/>
              <a:gd name="connsiteX110" fmla="*/ 101940 w 1145140"/>
              <a:gd name="connsiteY110" fmla="*/ 888517 h 1146608"/>
              <a:gd name="connsiteX111" fmla="*/ 143004 w 1145140"/>
              <a:gd name="connsiteY111" fmla="*/ 847842 h 1146608"/>
              <a:gd name="connsiteX112" fmla="*/ 99779 w 1145140"/>
              <a:gd name="connsiteY112" fmla="*/ 743813 h 1146608"/>
              <a:gd name="connsiteX113" fmla="*/ 42145 w 1145140"/>
              <a:gd name="connsiteY113" fmla="*/ 743813 h 1146608"/>
              <a:gd name="connsiteX114" fmla="*/ 0 w 1145140"/>
              <a:gd name="connsiteY114" fmla="*/ 701698 h 1146608"/>
              <a:gd name="connsiteX115" fmla="*/ 0 w 1145140"/>
              <a:gd name="connsiteY115" fmla="*/ 565993 h 1146608"/>
              <a:gd name="connsiteX116" fmla="*/ 42145 w 1145140"/>
              <a:gd name="connsiteY116" fmla="*/ 523878 h 1146608"/>
              <a:gd name="connsiteX117" fmla="*/ 99779 w 1145140"/>
              <a:gd name="connsiteY117" fmla="*/ 523878 h 1146608"/>
              <a:gd name="connsiteX118" fmla="*/ 142644 w 1145140"/>
              <a:gd name="connsiteY118" fmla="*/ 419849 h 1146608"/>
              <a:gd name="connsiteX119" fmla="*/ 101940 w 1145140"/>
              <a:gd name="connsiteY119" fmla="*/ 379174 h 1146608"/>
              <a:gd name="connsiteX120" fmla="*/ 101940 w 1145140"/>
              <a:gd name="connsiteY120" fmla="*/ 319421 h 1146608"/>
              <a:gd name="connsiteX121" fmla="*/ 197756 w 1145140"/>
              <a:gd name="connsiteY121" fmla="*/ 223671 h 1146608"/>
              <a:gd name="connsiteX122" fmla="*/ 257552 w 1145140"/>
              <a:gd name="connsiteY122" fmla="*/ 223671 h 1146608"/>
              <a:gd name="connsiteX123" fmla="*/ 298256 w 1145140"/>
              <a:gd name="connsiteY123" fmla="*/ 264347 h 1146608"/>
              <a:gd name="connsiteX124" fmla="*/ 402357 w 1145140"/>
              <a:gd name="connsiteY124" fmla="*/ 220792 h 1146608"/>
              <a:gd name="connsiteX125" fmla="*/ 402357 w 1145140"/>
              <a:gd name="connsiteY125" fmla="*/ 163918 h 1146608"/>
              <a:gd name="connsiteX126" fmla="*/ 444862 w 1145140"/>
              <a:gd name="connsiteY126" fmla="*/ 121443 h 1146608"/>
              <a:gd name="connsiteX127" fmla="*/ 941862 w 1145140"/>
              <a:gd name="connsiteY127" fmla="*/ 44823 h 1146608"/>
              <a:gd name="connsiteX128" fmla="*/ 925668 w 1145140"/>
              <a:gd name="connsiteY128" fmla="*/ 52380 h 1146608"/>
              <a:gd name="connsiteX129" fmla="*/ 782805 w 1145140"/>
              <a:gd name="connsiteY129" fmla="*/ 194883 h 1146608"/>
              <a:gd name="connsiteX130" fmla="*/ 782805 w 1145140"/>
              <a:gd name="connsiteY130" fmla="*/ 330548 h 1146608"/>
              <a:gd name="connsiteX131" fmla="*/ 845780 w 1145140"/>
              <a:gd name="connsiteY131" fmla="*/ 267574 h 1146608"/>
              <a:gd name="connsiteX132" fmla="*/ 968131 w 1145140"/>
              <a:gd name="connsiteY132" fmla="*/ 145222 h 1146608"/>
              <a:gd name="connsiteX133" fmla="*/ 968131 w 1145140"/>
              <a:gd name="connsiteY133" fmla="*/ 70013 h 1146608"/>
              <a:gd name="connsiteX134" fmla="*/ 952657 w 1145140"/>
              <a:gd name="connsiteY134" fmla="*/ 46982 h 1146608"/>
              <a:gd name="connsiteX135" fmla="*/ 941862 w 1145140"/>
              <a:gd name="connsiteY135" fmla="*/ 44823 h 1146608"/>
              <a:gd name="connsiteX136" fmla="*/ 929672 w 1145140"/>
              <a:gd name="connsiteY136" fmla="*/ 1280 h 1146608"/>
              <a:gd name="connsiteX137" fmla="*/ 969930 w 1145140"/>
              <a:gd name="connsiteY137" fmla="*/ 5598 h 1146608"/>
              <a:gd name="connsiteX138" fmla="*/ 1012753 w 1145140"/>
              <a:gd name="connsiteY138" fmla="*/ 69653 h 1146608"/>
              <a:gd name="connsiteX139" fmla="*/ 1013113 w 1145140"/>
              <a:gd name="connsiteY139" fmla="*/ 132268 h 1146608"/>
              <a:gd name="connsiteX140" fmla="*/ 1075368 w 1145140"/>
              <a:gd name="connsiteY140" fmla="*/ 132268 h 1146608"/>
              <a:gd name="connsiteX141" fmla="*/ 1139783 w 1145140"/>
              <a:gd name="connsiteY141" fmla="*/ 175450 h 1146608"/>
              <a:gd name="connsiteX142" fmla="*/ 1124669 w 1145140"/>
              <a:gd name="connsiteY142" fmla="*/ 251380 h 1146608"/>
              <a:gd name="connsiteX143" fmla="*/ 975328 w 1145140"/>
              <a:gd name="connsiteY143" fmla="*/ 400720 h 1146608"/>
              <a:gd name="connsiteX144" fmla="*/ 959854 w 1145140"/>
              <a:gd name="connsiteY144" fmla="*/ 407198 h 1146608"/>
              <a:gd name="connsiteX145" fmla="*/ 769490 w 1145140"/>
              <a:gd name="connsiteY145" fmla="*/ 407198 h 1146608"/>
              <a:gd name="connsiteX146" fmla="*/ 745380 w 1145140"/>
              <a:gd name="connsiteY146" fmla="*/ 431308 h 1146608"/>
              <a:gd name="connsiteX147" fmla="*/ 819870 w 1145140"/>
              <a:gd name="connsiteY147" fmla="*/ 610516 h 1146608"/>
              <a:gd name="connsiteX148" fmla="*/ 845780 w 1145140"/>
              <a:gd name="connsiteY148" fmla="*/ 610516 h 1146608"/>
              <a:gd name="connsiteX149" fmla="*/ 868451 w 1145140"/>
              <a:gd name="connsiteY149" fmla="*/ 633188 h 1146608"/>
              <a:gd name="connsiteX150" fmla="*/ 845780 w 1145140"/>
              <a:gd name="connsiteY150" fmla="*/ 655499 h 1146608"/>
              <a:gd name="connsiteX151" fmla="*/ 819870 w 1145140"/>
              <a:gd name="connsiteY151" fmla="*/ 655499 h 1146608"/>
              <a:gd name="connsiteX152" fmla="*/ 730266 w 1145140"/>
              <a:gd name="connsiteY152" fmla="*/ 851261 h 1146608"/>
              <a:gd name="connsiteX153" fmla="*/ 534144 w 1145140"/>
              <a:gd name="connsiteY153" fmla="*/ 941225 h 1146608"/>
              <a:gd name="connsiteX154" fmla="*/ 534144 w 1145140"/>
              <a:gd name="connsiteY154" fmla="*/ 967134 h 1146608"/>
              <a:gd name="connsiteX155" fmla="*/ 511833 w 1145140"/>
              <a:gd name="connsiteY155" fmla="*/ 989445 h 1146608"/>
              <a:gd name="connsiteX156" fmla="*/ 489882 w 1145140"/>
              <a:gd name="connsiteY156" fmla="*/ 967134 h 1146608"/>
              <a:gd name="connsiteX157" fmla="*/ 489882 w 1145140"/>
              <a:gd name="connsiteY157" fmla="*/ 941225 h 1146608"/>
              <a:gd name="connsiteX158" fmla="*/ 293760 w 1145140"/>
              <a:gd name="connsiteY158" fmla="*/ 851261 h 1146608"/>
              <a:gd name="connsiteX159" fmla="*/ 204515 w 1145140"/>
              <a:gd name="connsiteY159" fmla="*/ 655499 h 1146608"/>
              <a:gd name="connsiteX160" fmla="*/ 178246 w 1145140"/>
              <a:gd name="connsiteY160" fmla="*/ 655499 h 1146608"/>
              <a:gd name="connsiteX161" fmla="*/ 155575 w 1145140"/>
              <a:gd name="connsiteY161" fmla="*/ 633188 h 1146608"/>
              <a:gd name="connsiteX162" fmla="*/ 178246 w 1145140"/>
              <a:gd name="connsiteY162" fmla="*/ 610516 h 1146608"/>
              <a:gd name="connsiteX163" fmla="*/ 204515 w 1145140"/>
              <a:gd name="connsiteY163" fmla="*/ 610516 h 1146608"/>
              <a:gd name="connsiteX164" fmla="*/ 233304 w 1145140"/>
              <a:gd name="connsiteY164" fmla="*/ 500760 h 1146608"/>
              <a:gd name="connsiteX165" fmla="*/ 263172 w 1145140"/>
              <a:gd name="connsiteY165" fmla="*/ 489965 h 1146608"/>
              <a:gd name="connsiteX166" fmla="*/ 273608 w 1145140"/>
              <a:gd name="connsiteY166" fmla="*/ 519833 h 1146608"/>
              <a:gd name="connsiteX167" fmla="*/ 249137 w 1145140"/>
              <a:gd name="connsiteY167" fmla="*/ 610516 h 1146608"/>
              <a:gd name="connsiteX168" fmla="*/ 269289 w 1145140"/>
              <a:gd name="connsiteY168" fmla="*/ 610516 h 1146608"/>
              <a:gd name="connsiteX169" fmla="*/ 291601 w 1145140"/>
              <a:gd name="connsiteY169" fmla="*/ 633188 h 1146608"/>
              <a:gd name="connsiteX170" fmla="*/ 269289 w 1145140"/>
              <a:gd name="connsiteY170" fmla="*/ 655499 h 1146608"/>
              <a:gd name="connsiteX171" fmla="*/ 249497 w 1145140"/>
              <a:gd name="connsiteY171" fmla="*/ 655499 h 1146608"/>
              <a:gd name="connsiteX172" fmla="*/ 325787 w 1145140"/>
              <a:gd name="connsiteY172" fmla="*/ 819593 h 1146608"/>
              <a:gd name="connsiteX173" fmla="*/ 489882 w 1145140"/>
              <a:gd name="connsiteY173" fmla="*/ 895883 h 1146608"/>
              <a:gd name="connsiteX174" fmla="*/ 489882 w 1145140"/>
              <a:gd name="connsiteY174" fmla="*/ 876091 h 1146608"/>
              <a:gd name="connsiteX175" fmla="*/ 511833 w 1145140"/>
              <a:gd name="connsiteY175" fmla="*/ 853780 h 1146608"/>
              <a:gd name="connsiteX176" fmla="*/ 534144 w 1145140"/>
              <a:gd name="connsiteY176" fmla="*/ 876091 h 1146608"/>
              <a:gd name="connsiteX177" fmla="*/ 534144 w 1145140"/>
              <a:gd name="connsiteY177" fmla="*/ 895883 h 1146608"/>
              <a:gd name="connsiteX178" fmla="*/ 698599 w 1145140"/>
              <a:gd name="connsiteY178" fmla="*/ 819593 h 1146608"/>
              <a:gd name="connsiteX179" fmla="*/ 774888 w 1145140"/>
              <a:gd name="connsiteY179" fmla="*/ 655499 h 1146608"/>
              <a:gd name="connsiteX180" fmla="*/ 755096 w 1145140"/>
              <a:gd name="connsiteY180" fmla="*/ 655499 h 1146608"/>
              <a:gd name="connsiteX181" fmla="*/ 732785 w 1145140"/>
              <a:gd name="connsiteY181" fmla="*/ 633188 h 1146608"/>
              <a:gd name="connsiteX182" fmla="*/ 755096 w 1145140"/>
              <a:gd name="connsiteY182" fmla="*/ 610516 h 1146608"/>
              <a:gd name="connsiteX183" fmla="*/ 774888 w 1145140"/>
              <a:gd name="connsiteY183" fmla="*/ 610516 h 1146608"/>
              <a:gd name="connsiteX184" fmla="*/ 713713 w 1145140"/>
              <a:gd name="connsiteY184" fmla="*/ 462975 h 1146608"/>
              <a:gd name="connsiteX185" fmla="*/ 650018 w 1145140"/>
              <a:gd name="connsiteY185" fmla="*/ 526670 h 1146608"/>
              <a:gd name="connsiteX186" fmla="*/ 686364 w 1145140"/>
              <a:gd name="connsiteY186" fmla="*/ 633188 h 1146608"/>
              <a:gd name="connsiteX187" fmla="*/ 511833 w 1145140"/>
              <a:gd name="connsiteY187" fmla="*/ 807358 h 1146608"/>
              <a:gd name="connsiteX188" fmla="*/ 337662 w 1145140"/>
              <a:gd name="connsiteY188" fmla="*/ 633188 h 1146608"/>
              <a:gd name="connsiteX189" fmla="*/ 511833 w 1145140"/>
              <a:gd name="connsiteY189" fmla="*/ 458657 h 1146608"/>
              <a:gd name="connsiteX190" fmla="*/ 618351 w 1145140"/>
              <a:gd name="connsiteY190" fmla="*/ 495003 h 1146608"/>
              <a:gd name="connsiteX191" fmla="*/ 682045 w 1145140"/>
              <a:gd name="connsiteY191" fmla="*/ 431308 h 1146608"/>
              <a:gd name="connsiteX192" fmla="*/ 534144 w 1145140"/>
              <a:gd name="connsiteY192" fmla="*/ 370133 h 1146608"/>
              <a:gd name="connsiteX193" fmla="*/ 534144 w 1145140"/>
              <a:gd name="connsiteY193" fmla="*/ 389925 h 1146608"/>
              <a:gd name="connsiteX194" fmla="*/ 511833 w 1145140"/>
              <a:gd name="connsiteY194" fmla="*/ 412236 h 1146608"/>
              <a:gd name="connsiteX195" fmla="*/ 489882 w 1145140"/>
              <a:gd name="connsiteY195" fmla="*/ 389925 h 1146608"/>
              <a:gd name="connsiteX196" fmla="*/ 489882 w 1145140"/>
              <a:gd name="connsiteY196" fmla="*/ 370133 h 1146608"/>
              <a:gd name="connsiteX197" fmla="*/ 395239 w 1145140"/>
              <a:gd name="connsiteY197" fmla="*/ 396042 h 1146608"/>
              <a:gd name="connsiteX198" fmla="*/ 365371 w 1145140"/>
              <a:gd name="connsiteY198" fmla="*/ 385966 h 1146608"/>
              <a:gd name="connsiteX199" fmla="*/ 375447 w 1145140"/>
              <a:gd name="connsiteY199" fmla="*/ 356098 h 1146608"/>
              <a:gd name="connsiteX200" fmla="*/ 489882 w 1145140"/>
              <a:gd name="connsiteY200" fmla="*/ 325151 h 1146608"/>
              <a:gd name="connsiteX201" fmla="*/ 489882 w 1145140"/>
              <a:gd name="connsiteY201" fmla="*/ 298881 h 1146608"/>
              <a:gd name="connsiteX202" fmla="*/ 511833 w 1145140"/>
              <a:gd name="connsiteY202" fmla="*/ 276570 h 1146608"/>
              <a:gd name="connsiteX203" fmla="*/ 534144 w 1145140"/>
              <a:gd name="connsiteY203" fmla="*/ 298881 h 1146608"/>
              <a:gd name="connsiteX204" fmla="*/ 534144 w 1145140"/>
              <a:gd name="connsiteY204" fmla="*/ 325151 h 1146608"/>
              <a:gd name="connsiteX205" fmla="*/ 713713 w 1145140"/>
              <a:gd name="connsiteY205" fmla="*/ 399641 h 1146608"/>
              <a:gd name="connsiteX206" fmla="*/ 738183 w 1145140"/>
              <a:gd name="connsiteY206" fmla="*/ 375530 h 1146608"/>
              <a:gd name="connsiteX207" fmla="*/ 738183 w 1145140"/>
              <a:gd name="connsiteY207" fmla="*/ 185526 h 1146608"/>
              <a:gd name="connsiteX208" fmla="*/ 744660 w 1145140"/>
              <a:gd name="connsiteY208" fmla="*/ 169693 h 1146608"/>
              <a:gd name="connsiteX209" fmla="*/ 894001 w 1145140"/>
              <a:gd name="connsiteY209" fmla="*/ 20712 h 1146608"/>
              <a:gd name="connsiteX210" fmla="*/ 929672 w 1145140"/>
              <a:gd name="connsiteY210" fmla="*/ 1280 h 1146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1145140" h="1146608">
                <a:moveTo>
                  <a:pt x="509588" y="613568"/>
                </a:moveTo>
                <a:cubicBezTo>
                  <a:pt x="515324" y="613568"/>
                  <a:pt x="521059" y="615702"/>
                  <a:pt x="525002" y="619969"/>
                </a:cubicBezTo>
                <a:cubicBezTo>
                  <a:pt x="529304" y="624236"/>
                  <a:pt x="531455" y="629926"/>
                  <a:pt x="531455" y="635615"/>
                </a:cubicBezTo>
                <a:cubicBezTo>
                  <a:pt x="531455" y="641661"/>
                  <a:pt x="529304" y="646995"/>
                  <a:pt x="525002" y="651262"/>
                </a:cubicBezTo>
                <a:cubicBezTo>
                  <a:pt x="521059" y="655173"/>
                  <a:pt x="515324" y="657663"/>
                  <a:pt x="509588" y="657663"/>
                </a:cubicBezTo>
                <a:cubicBezTo>
                  <a:pt x="503494" y="657663"/>
                  <a:pt x="497759" y="655173"/>
                  <a:pt x="493816" y="651262"/>
                </a:cubicBezTo>
                <a:cubicBezTo>
                  <a:pt x="489873" y="646995"/>
                  <a:pt x="487363" y="641661"/>
                  <a:pt x="487363" y="635615"/>
                </a:cubicBezTo>
                <a:cubicBezTo>
                  <a:pt x="487363" y="629926"/>
                  <a:pt x="489873" y="624236"/>
                  <a:pt x="493816" y="619969"/>
                </a:cubicBezTo>
                <a:cubicBezTo>
                  <a:pt x="497759" y="615702"/>
                  <a:pt x="503494" y="613568"/>
                  <a:pt x="509588" y="613568"/>
                </a:cubicBezTo>
                <a:close/>
                <a:moveTo>
                  <a:pt x="511833" y="503279"/>
                </a:moveTo>
                <a:cubicBezTo>
                  <a:pt x="440581" y="503279"/>
                  <a:pt x="382644" y="561576"/>
                  <a:pt x="382644" y="633188"/>
                </a:cubicBezTo>
                <a:cubicBezTo>
                  <a:pt x="382644" y="704439"/>
                  <a:pt x="440581" y="763096"/>
                  <a:pt x="511833" y="763096"/>
                </a:cubicBezTo>
                <a:cubicBezTo>
                  <a:pt x="583445" y="763096"/>
                  <a:pt x="641741" y="704439"/>
                  <a:pt x="641741" y="633188"/>
                </a:cubicBezTo>
                <a:cubicBezTo>
                  <a:pt x="641741" y="605478"/>
                  <a:pt x="632745" y="579929"/>
                  <a:pt x="617991" y="558697"/>
                </a:cubicBezTo>
                <a:lnTo>
                  <a:pt x="578407" y="598281"/>
                </a:lnTo>
                <a:cubicBezTo>
                  <a:pt x="574088" y="602600"/>
                  <a:pt x="568331" y="604759"/>
                  <a:pt x="562573" y="604759"/>
                </a:cubicBezTo>
                <a:cubicBezTo>
                  <a:pt x="556815" y="604759"/>
                  <a:pt x="551417" y="602600"/>
                  <a:pt x="546739" y="598281"/>
                </a:cubicBezTo>
                <a:cubicBezTo>
                  <a:pt x="538103" y="589645"/>
                  <a:pt x="538103" y="575251"/>
                  <a:pt x="546739" y="566614"/>
                </a:cubicBezTo>
                <a:lnTo>
                  <a:pt x="586683" y="527030"/>
                </a:lnTo>
                <a:cubicBezTo>
                  <a:pt x="565452" y="512276"/>
                  <a:pt x="539542" y="503279"/>
                  <a:pt x="511833" y="503279"/>
                </a:cubicBezTo>
                <a:close/>
                <a:moveTo>
                  <a:pt x="310177" y="407770"/>
                </a:moveTo>
                <a:cubicBezTo>
                  <a:pt x="315924" y="407770"/>
                  <a:pt x="321672" y="409934"/>
                  <a:pt x="325982" y="414264"/>
                </a:cubicBezTo>
                <a:cubicBezTo>
                  <a:pt x="334604" y="423284"/>
                  <a:pt x="334604" y="437355"/>
                  <a:pt x="325982" y="446014"/>
                </a:cubicBezTo>
                <a:lnTo>
                  <a:pt x="325982" y="446375"/>
                </a:lnTo>
                <a:cubicBezTo>
                  <a:pt x="321672" y="450704"/>
                  <a:pt x="315565" y="452869"/>
                  <a:pt x="310177" y="452869"/>
                </a:cubicBezTo>
                <a:cubicBezTo>
                  <a:pt x="304429" y="452869"/>
                  <a:pt x="298682" y="450704"/>
                  <a:pt x="294012" y="446375"/>
                </a:cubicBezTo>
                <a:cubicBezTo>
                  <a:pt x="285750" y="437716"/>
                  <a:pt x="285750" y="423284"/>
                  <a:pt x="294012" y="414625"/>
                </a:cubicBezTo>
                <a:lnTo>
                  <a:pt x="294371" y="414264"/>
                </a:lnTo>
                <a:cubicBezTo>
                  <a:pt x="298682" y="409934"/>
                  <a:pt x="304429" y="407770"/>
                  <a:pt x="310177" y="407770"/>
                </a:cubicBezTo>
                <a:close/>
                <a:moveTo>
                  <a:pt x="999799" y="176890"/>
                </a:moveTo>
                <a:lnTo>
                  <a:pt x="877447" y="299241"/>
                </a:lnTo>
                <a:lnTo>
                  <a:pt x="814472" y="362216"/>
                </a:lnTo>
                <a:lnTo>
                  <a:pt x="950498" y="362216"/>
                </a:lnTo>
                <a:lnTo>
                  <a:pt x="1093001" y="219713"/>
                </a:lnTo>
                <a:cubicBezTo>
                  <a:pt x="1103797" y="208917"/>
                  <a:pt x="1099839" y="195962"/>
                  <a:pt x="1098039" y="192364"/>
                </a:cubicBezTo>
                <a:cubicBezTo>
                  <a:pt x="1096960" y="188765"/>
                  <a:pt x="1090842" y="176890"/>
                  <a:pt x="1075368" y="176890"/>
                </a:cubicBezTo>
                <a:close/>
                <a:moveTo>
                  <a:pt x="444862" y="121443"/>
                </a:moveTo>
                <a:lnTo>
                  <a:pt x="579942" y="121443"/>
                </a:lnTo>
                <a:cubicBezTo>
                  <a:pt x="603356" y="121443"/>
                  <a:pt x="622447" y="140521"/>
                  <a:pt x="622447" y="163918"/>
                </a:cubicBezTo>
                <a:lnTo>
                  <a:pt x="622447" y="220792"/>
                </a:lnTo>
                <a:cubicBezTo>
                  <a:pt x="633614" y="223671"/>
                  <a:pt x="644781" y="227271"/>
                  <a:pt x="655947" y="230870"/>
                </a:cubicBezTo>
                <a:cubicBezTo>
                  <a:pt x="667474" y="235190"/>
                  <a:pt x="673598" y="247789"/>
                  <a:pt x="669275" y="259667"/>
                </a:cubicBezTo>
                <a:cubicBezTo>
                  <a:pt x="665313" y="271186"/>
                  <a:pt x="652345" y="277305"/>
                  <a:pt x="640818" y="273346"/>
                </a:cubicBezTo>
                <a:cubicBezTo>
                  <a:pt x="630372" y="269386"/>
                  <a:pt x="619926" y="266147"/>
                  <a:pt x="609120" y="263627"/>
                </a:cubicBezTo>
                <a:cubicBezTo>
                  <a:pt x="590749" y="258587"/>
                  <a:pt x="577421" y="241669"/>
                  <a:pt x="577421" y="222591"/>
                </a:cubicBezTo>
                <a:lnTo>
                  <a:pt x="577421" y="166438"/>
                </a:lnTo>
                <a:lnTo>
                  <a:pt x="447384" y="166438"/>
                </a:lnTo>
                <a:lnTo>
                  <a:pt x="447384" y="222591"/>
                </a:lnTo>
                <a:cubicBezTo>
                  <a:pt x="447384" y="242029"/>
                  <a:pt x="434416" y="258587"/>
                  <a:pt x="415685" y="263627"/>
                </a:cubicBezTo>
                <a:cubicBezTo>
                  <a:pt x="381825" y="272266"/>
                  <a:pt x="349406" y="285944"/>
                  <a:pt x="319148" y="303942"/>
                </a:cubicBezTo>
                <a:cubicBezTo>
                  <a:pt x="302578" y="313301"/>
                  <a:pt x="281686" y="310782"/>
                  <a:pt x="267998" y="297103"/>
                </a:cubicBezTo>
                <a:lnTo>
                  <a:pt x="228014" y="257148"/>
                </a:lnTo>
                <a:lnTo>
                  <a:pt x="135440" y="349297"/>
                </a:lnTo>
                <a:lnTo>
                  <a:pt x="175783" y="389613"/>
                </a:lnTo>
                <a:cubicBezTo>
                  <a:pt x="189472" y="402931"/>
                  <a:pt x="191993" y="424169"/>
                  <a:pt x="182627" y="440727"/>
                </a:cubicBezTo>
                <a:cubicBezTo>
                  <a:pt x="164617" y="470964"/>
                  <a:pt x="151289" y="503360"/>
                  <a:pt x="142644" y="537196"/>
                </a:cubicBezTo>
                <a:cubicBezTo>
                  <a:pt x="137601" y="555914"/>
                  <a:pt x="121031" y="568513"/>
                  <a:pt x="101580" y="568513"/>
                </a:cubicBezTo>
                <a:lnTo>
                  <a:pt x="44666" y="568513"/>
                </a:lnTo>
                <a:lnTo>
                  <a:pt x="44666" y="699178"/>
                </a:lnTo>
                <a:lnTo>
                  <a:pt x="101580" y="699178"/>
                </a:lnTo>
                <a:cubicBezTo>
                  <a:pt x="121031" y="699178"/>
                  <a:pt x="137961" y="712137"/>
                  <a:pt x="142644" y="730495"/>
                </a:cubicBezTo>
                <a:cubicBezTo>
                  <a:pt x="151289" y="764331"/>
                  <a:pt x="164977" y="796727"/>
                  <a:pt x="182627" y="826964"/>
                </a:cubicBezTo>
                <a:cubicBezTo>
                  <a:pt x="191993" y="843522"/>
                  <a:pt x="189832" y="864400"/>
                  <a:pt x="175783" y="878078"/>
                </a:cubicBezTo>
                <a:lnTo>
                  <a:pt x="135440" y="918394"/>
                </a:lnTo>
                <a:lnTo>
                  <a:pt x="228014" y="1010903"/>
                </a:lnTo>
                <a:lnTo>
                  <a:pt x="268358" y="970228"/>
                </a:lnTo>
                <a:cubicBezTo>
                  <a:pt x="282046" y="956910"/>
                  <a:pt x="302938" y="954030"/>
                  <a:pt x="319508" y="963749"/>
                </a:cubicBezTo>
                <a:cubicBezTo>
                  <a:pt x="349406" y="981387"/>
                  <a:pt x="382185" y="994705"/>
                  <a:pt x="415685" y="1003704"/>
                </a:cubicBezTo>
                <a:cubicBezTo>
                  <a:pt x="434416" y="1008744"/>
                  <a:pt x="447384" y="1025302"/>
                  <a:pt x="447384" y="1044380"/>
                </a:cubicBezTo>
                <a:lnTo>
                  <a:pt x="447384" y="1101613"/>
                </a:lnTo>
                <a:lnTo>
                  <a:pt x="577781" y="1101613"/>
                </a:lnTo>
                <a:lnTo>
                  <a:pt x="577781" y="1044740"/>
                </a:lnTo>
                <a:cubicBezTo>
                  <a:pt x="577781" y="1025662"/>
                  <a:pt x="590749" y="1008744"/>
                  <a:pt x="609120" y="1003704"/>
                </a:cubicBezTo>
                <a:cubicBezTo>
                  <a:pt x="642980" y="995065"/>
                  <a:pt x="675399" y="981387"/>
                  <a:pt x="705657" y="964109"/>
                </a:cubicBezTo>
                <a:cubicBezTo>
                  <a:pt x="722226" y="954390"/>
                  <a:pt x="743119" y="956910"/>
                  <a:pt x="756807" y="970588"/>
                </a:cubicBezTo>
                <a:lnTo>
                  <a:pt x="797150" y="1010903"/>
                </a:lnTo>
                <a:lnTo>
                  <a:pt x="889365" y="918394"/>
                </a:lnTo>
                <a:lnTo>
                  <a:pt x="849381" y="878438"/>
                </a:lnTo>
                <a:cubicBezTo>
                  <a:pt x="835693" y="864760"/>
                  <a:pt x="833172" y="843882"/>
                  <a:pt x="842897" y="827324"/>
                </a:cubicBezTo>
                <a:cubicBezTo>
                  <a:pt x="860548" y="797087"/>
                  <a:pt x="873876" y="764691"/>
                  <a:pt x="882881" y="730495"/>
                </a:cubicBezTo>
                <a:cubicBezTo>
                  <a:pt x="887564" y="712137"/>
                  <a:pt x="904494" y="699178"/>
                  <a:pt x="923945" y="699178"/>
                </a:cubicBezTo>
                <a:lnTo>
                  <a:pt x="980138" y="699178"/>
                </a:lnTo>
                <a:lnTo>
                  <a:pt x="980138" y="568513"/>
                </a:lnTo>
                <a:lnTo>
                  <a:pt x="923945" y="568513"/>
                </a:lnTo>
                <a:cubicBezTo>
                  <a:pt x="904494" y="568513"/>
                  <a:pt x="887924" y="555914"/>
                  <a:pt x="882881" y="537196"/>
                </a:cubicBezTo>
                <a:cubicBezTo>
                  <a:pt x="879999" y="526037"/>
                  <a:pt x="876757" y="515239"/>
                  <a:pt x="873155" y="504800"/>
                </a:cubicBezTo>
                <a:cubicBezTo>
                  <a:pt x="868833" y="493281"/>
                  <a:pt x="874956" y="480323"/>
                  <a:pt x="886483" y="476363"/>
                </a:cubicBezTo>
                <a:cubicBezTo>
                  <a:pt x="898370" y="472043"/>
                  <a:pt x="910978" y="478163"/>
                  <a:pt x="915300" y="489681"/>
                </a:cubicBezTo>
                <a:cubicBezTo>
                  <a:pt x="919263" y="500840"/>
                  <a:pt x="922865" y="512359"/>
                  <a:pt x="925746" y="523878"/>
                </a:cubicBezTo>
                <a:lnTo>
                  <a:pt x="982660" y="523878"/>
                </a:lnTo>
                <a:cubicBezTo>
                  <a:pt x="1006074" y="523878"/>
                  <a:pt x="1025165" y="542955"/>
                  <a:pt x="1025165" y="565993"/>
                </a:cubicBezTo>
                <a:lnTo>
                  <a:pt x="1025165" y="701698"/>
                </a:lnTo>
                <a:cubicBezTo>
                  <a:pt x="1025165" y="724736"/>
                  <a:pt x="1006074" y="743813"/>
                  <a:pt x="982660" y="743813"/>
                </a:cubicBezTo>
                <a:lnTo>
                  <a:pt x="925746" y="743813"/>
                </a:lnTo>
                <a:cubicBezTo>
                  <a:pt x="916021" y="780529"/>
                  <a:pt x="901252" y="815445"/>
                  <a:pt x="882521" y="848202"/>
                </a:cubicBezTo>
                <a:lnTo>
                  <a:pt x="922865" y="888517"/>
                </a:lnTo>
                <a:cubicBezTo>
                  <a:pt x="939074" y="905075"/>
                  <a:pt x="939074" y="931712"/>
                  <a:pt x="922865" y="948271"/>
                </a:cubicBezTo>
                <a:lnTo>
                  <a:pt x="827048" y="1044020"/>
                </a:lnTo>
                <a:cubicBezTo>
                  <a:pt x="810478" y="1060578"/>
                  <a:pt x="783462" y="1060578"/>
                  <a:pt x="766893" y="1044020"/>
                </a:cubicBezTo>
                <a:lnTo>
                  <a:pt x="726549" y="1003704"/>
                </a:lnTo>
                <a:cubicBezTo>
                  <a:pt x="693770" y="1022422"/>
                  <a:pt x="658829" y="1036821"/>
                  <a:pt x="622447" y="1046539"/>
                </a:cubicBezTo>
                <a:lnTo>
                  <a:pt x="622447" y="1104133"/>
                </a:lnTo>
                <a:cubicBezTo>
                  <a:pt x="622447" y="1127530"/>
                  <a:pt x="603356" y="1146608"/>
                  <a:pt x="579942" y="1146608"/>
                </a:cubicBezTo>
                <a:lnTo>
                  <a:pt x="444862" y="1146608"/>
                </a:lnTo>
                <a:cubicBezTo>
                  <a:pt x="421448" y="1146608"/>
                  <a:pt x="402357" y="1127530"/>
                  <a:pt x="402357" y="1104133"/>
                </a:cubicBezTo>
                <a:lnTo>
                  <a:pt x="402357" y="1046539"/>
                </a:lnTo>
                <a:cubicBezTo>
                  <a:pt x="365976" y="1036821"/>
                  <a:pt x="331035" y="1022422"/>
                  <a:pt x="298616" y="1003344"/>
                </a:cubicBezTo>
                <a:lnTo>
                  <a:pt x="257552" y="1044020"/>
                </a:lnTo>
                <a:cubicBezTo>
                  <a:pt x="241342" y="1060578"/>
                  <a:pt x="214326" y="1060578"/>
                  <a:pt x="197756" y="1044020"/>
                </a:cubicBezTo>
                <a:lnTo>
                  <a:pt x="101940" y="948271"/>
                </a:lnTo>
                <a:cubicBezTo>
                  <a:pt x="85730" y="931712"/>
                  <a:pt x="85730" y="905075"/>
                  <a:pt x="101940" y="888517"/>
                </a:cubicBezTo>
                <a:lnTo>
                  <a:pt x="143004" y="847842"/>
                </a:lnTo>
                <a:cubicBezTo>
                  <a:pt x="123913" y="815085"/>
                  <a:pt x="109504" y="780169"/>
                  <a:pt x="99779" y="743813"/>
                </a:cubicBezTo>
                <a:lnTo>
                  <a:pt x="42145" y="743813"/>
                </a:lnTo>
                <a:cubicBezTo>
                  <a:pt x="19091" y="743813"/>
                  <a:pt x="0" y="724736"/>
                  <a:pt x="0" y="701698"/>
                </a:cubicBezTo>
                <a:lnTo>
                  <a:pt x="0" y="565993"/>
                </a:lnTo>
                <a:cubicBezTo>
                  <a:pt x="0" y="542955"/>
                  <a:pt x="19091" y="523878"/>
                  <a:pt x="42145" y="523878"/>
                </a:cubicBezTo>
                <a:lnTo>
                  <a:pt x="99779" y="523878"/>
                </a:lnTo>
                <a:cubicBezTo>
                  <a:pt x="109144" y="487522"/>
                  <a:pt x="123913" y="452606"/>
                  <a:pt x="142644" y="419849"/>
                </a:cubicBezTo>
                <a:lnTo>
                  <a:pt x="101940" y="379174"/>
                </a:lnTo>
                <a:cubicBezTo>
                  <a:pt x="85730" y="362616"/>
                  <a:pt x="85730" y="335979"/>
                  <a:pt x="101940" y="319421"/>
                </a:cubicBezTo>
                <a:lnTo>
                  <a:pt x="197756" y="223671"/>
                </a:lnTo>
                <a:cubicBezTo>
                  <a:pt x="214326" y="207113"/>
                  <a:pt x="241342" y="207113"/>
                  <a:pt x="257552" y="223671"/>
                </a:cubicBezTo>
                <a:lnTo>
                  <a:pt x="298256" y="264347"/>
                </a:lnTo>
                <a:cubicBezTo>
                  <a:pt x="331035" y="245269"/>
                  <a:pt x="365976" y="230511"/>
                  <a:pt x="402357" y="220792"/>
                </a:cubicBezTo>
                <a:lnTo>
                  <a:pt x="402357" y="163918"/>
                </a:lnTo>
                <a:cubicBezTo>
                  <a:pt x="402357" y="140521"/>
                  <a:pt x="421448" y="121443"/>
                  <a:pt x="444862" y="121443"/>
                </a:cubicBezTo>
                <a:close/>
                <a:moveTo>
                  <a:pt x="941862" y="44823"/>
                </a:moveTo>
                <a:cubicBezTo>
                  <a:pt x="936914" y="45003"/>
                  <a:pt x="931066" y="46802"/>
                  <a:pt x="925668" y="52380"/>
                </a:cubicBezTo>
                <a:lnTo>
                  <a:pt x="782805" y="194883"/>
                </a:lnTo>
                <a:lnTo>
                  <a:pt x="782805" y="330548"/>
                </a:lnTo>
                <a:lnTo>
                  <a:pt x="845780" y="267574"/>
                </a:lnTo>
                <a:lnTo>
                  <a:pt x="968131" y="145222"/>
                </a:lnTo>
                <a:lnTo>
                  <a:pt x="968131" y="70013"/>
                </a:lnTo>
                <a:cubicBezTo>
                  <a:pt x="968131" y="54539"/>
                  <a:pt x="956256" y="48421"/>
                  <a:pt x="952657" y="46982"/>
                </a:cubicBezTo>
                <a:cubicBezTo>
                  <a:pt x="950858" y="46082"/>
                  <a:pt x="946810" y="44643"/>
                  <a:pt x="941862" y="44823"/>
                </a:cubicBezTo>
                <a:close/>
                <a:moveTo>
                  <a:pt x="929672" y="1280"/>
                </a:moveTo>
                <a:cubicBezTo>
                  <a:pt x="942761" y="-1329"/>
                  <a:pt x="956616" y="21"/>
                  <a:pt x="969930" y="5598"/>
                </a:cubicBezTo>
                <a:cubicBezTo>
                  <a:pt x="996200" y="16394"/>
                  <a:pt x="1012753" y="41224"/>
                  <a:pt x="1012753" y="69653"/>
                </a:cubicBezTo>
                <a:lnTo>
                  <a:pt x="1013113" y="132268"/>
                </a:lnTo>
                <a:lnTo>
                  <a:pt x="1075368" y="132268"/>
                </a:lnTo>
                <a:cubicBezTo>
                  <a:pt x="1104157" y="132268"/>
                  <a:pt x="1128627" y="148821"/>
                  <a:pt x="1139783" y="175450"/>
                </a:cubicBezTo>
                <a:cubicBezTo>
                  <a:pt x="1150578" y="201720"/>
                  <a:pt x="1144821" y="230868"/>
                  <a:pt x="1124669" y="251380"/>
                </a:cubicBezTo>
                <a:lnTo>
                  <a:pt x="975328" y="400720"/>
                </a:lnTo>
                <a:cubicBezTo>
                  <a:pt x="971370" y="405039"/>
                  <a:pt x="965612" y="407198"/>
                  <a:pt x="959854" y="407198"/>
                </a:cubicBezTo>
                <a:lnTo>
                  <a:pt x="769490" y="407198"/>
                </a:lnTo>
                <a:lnTo>
                  <a:pt x="745380" y="431308"/>
                </a:lnTo>
                <a:cubicBezTo>
                  <a:pt x="789282" y="481688"/>
                  <a:pt x="814832" y="544303"/>
                  <a:pt x="819870" y="610516"/>
                </a:cubicBezTo>
                <a:lnTo>
                  <a:pt x="845780" y="610516"/>
                </a:lnTo>
                <a:cubicBezTo>
                  <a:pt x="858375" y="610516"/>
                  <a:pt x="868451" y="620593"/>
                  <a:pt x="868451" y="633188"/>
                </a:cubicBezTo>
                <a:cubicBezTo>
                  <a:pt x="868451" y="645423"/>
                  <a:pt x="858375" y="655499"/>
                  <a:pt x="845780" y="655499"/>
                </a:cubicBezTo>
                <a:lnTo>
                  <a:pt x="819870" y="655499"/>
                </a:lnTo>
                <a:cubicBezTo>
                  <a:pt x="814472" y="729629"/>
                  <a:pt x="783165" y="798362"/>
                  <a:pt x="730266" y="851261"/>
                </a:cubicBezTo>
                <a:cubicBezTo>
                  <a:pt x="677367" y="904519"/>
                  <a:pt x="608275" y="935827"/>
                  <a:pt x="534144" y="941225"/>
                </a:cubicBezTo>
                <a:lnTo>
                  <a:pt x="534144" y="967134"/>
                </a:lnTo>
                <a:cubicBezTo>
                  <a:pt x="534144" y="979369"/>
                  <a:pt x="524068" y="989445"/>
                  <a:pt x="511833" y="989445"/>
                </a:cubicBezTo>
                <a:cubicBezTo>
                  <a:pt x="499598" y="989445"/>
                  <a:pt x="489882" y="979369"/>
                  <a:pt x="489882" y="967134"/>
                </a:cubicBezTo>
                <a:lnTo>
                  <a:pt x="489882" y="941225"/>
                </a:lnTo>
                <a:cubicBezTo>
                  <a:pt x="416111" y="935827"/>
                  <a:pt x="347018" y="904519"/>
                  <a:pt x="293760" y="851261"/>
                </a:cubicBezTo>
                <a:cubicBezTo>
                  <a:pt x="240501" y="797642"/>
                  <a:pt x="209913" y="727830"/>
                  <a:pt x="204515" y="655499"/>
                </a:cubicBezTo>
                <a:lnTo>
                  <a:pt x="178246" y="655499"/>
                </a:lnTo>
                <a:cubicBezTo>
                  <a:pt x="166011" y="655499"/>
                  <a:pt x="155575" y="645423"/>
                  <a:pt x="155575" y="633188"/>
                </a:cubicBezTo>
                <a:cubicBezTo>
                  <a:pt x="155575" y="620593"/>
                  <a:pt x="166011" y="610516"/>
                  <a:pt x="178246" y="610516"/>
                </a:cubicBezTo>
                <a:lnTo>
                  <a:pt x="204515" y="610516"/>
                </a:lnTo>
                <a:cubicBezTo>
                  <a:pt x="207034" y="573451"/>
                  <a:pt x="216750" y="536026"/>
                  <a:pt x="233304" y="500760"/>
                </a:cubicBezTo>
                <a:cubicBezTo>
                  <a:pt x="238702" y="489605"/>
                  <a:pt x="252016" y="484927"/>
                  <a:pt x="263172" y="489965"/>
                </a:cubicBezTo>
                <a:cubicBezTo>
                  <a:pt x="274327" y="495362"/>
                  <a:pt x="279006" y="508677"/>
                  <a:pt x="273608" y="519833"/>
                </a:cubicBezTo>
                <a:cubicBezTo>
                  <a:pt x="259933" y="548981"/>
                  <a:pt x="252016" y="579569"/>
                  <a:pt x="249137" y="610516"/>
                </a:cubicBezTo>
                <a:lnTo>
                  <a:pt x="269289" y="610516"/>
                </a:lnTo>
                <a:cubicBezTo>
                  <a:pt x="281525" y="610516"/>
                  <a:pt x="291601" y="620593"/>
                  <a:pt x="291601" y="633188"/>
                </a:cubicBezTo>
                <a:cubicBezTo>
                  <a:pt x="291601" y="645423"/>
                  <a:pt x="281525" y="655499"/>
                  <a:pt x="269289" y="655499"/>
                </a:cubicBezTo>
                <a:lnTo>
                  <a:pt x="249497" y="655499"/>
                </a:lnTo>
                <a:cubicBezTo>
                  <a:pt x="254535" y="716315"/>
                  <a:pt x="280805" y="774611"/>
                  <a:pt x="325787" y="819593"/>
                </a:cubicBezTo>
                <a:cubicBezTo>
                  <a:pt x="371489" y="865655"/>
                  <a:pt x="429785" y="890845"/>
                  <a:pt x="489882" y="895883"/>
                </a:cubicBezTo>
                <a:lnTo>
                  <a:pt x="489882" y="876091"/>
                </a:lnTo>
                <a:cubicBezTo>
                  <a:pt x="489882" y="863856"/>
                  <a:pt x="499598" y="853780"/>
                  <a:pt x="511833" y="853780"/>
                </a:cubicBezTo>
                <a:cubicBezTo>
                  <a:pt x="524068" y="853780"/>
                  <a:pt x="534144" y="863856"/>
                  <a:pt x="534144" y="876091"/>
                </a:cubicBezTo>
                <a:lnTo>
                  <a:pt x="534144" y="895883"/>
                </a:lnTo>
                <a:cubicBezTo>
                  <a:pt x="594240" y="890845"/>
                  <a:pt x="652897" y="865655"/>
                  <a:pt x="698599" y="819593"/>
                </a:cubicBezTo>
                <a:cubicBezTo>
                  <a:pt x="744300" y="773892"/>
                  <a:pt x="769850" y="715235"/>
                  <a:pt x="774888" y="655499"/>
                </a:cubicBezTo>
                <a:lnTo>
                  <a:pt x="755096" y="655499"/>
                </a:lnTo>
                <a:cubicBezTo>
                  <a:pt x="742861" y="655499"/>
                  <a:pt x="732785" y="645423"/>
                  <a:pt x="732785" y="633188"/>
                </a:cubicBezTo>
                <a:cubicBezTo>
                  <a:pt x="732785" y="620593"/>
                  <a:pt x="742861" y="610516"/>
                  <a:pt x="755096" y="610516"/>
                </a:cubicBezTo>
                <a:lnTo>
                  <a:pt x="774888" y="610516"/>
                </a:lnTo>
                <a:cubicBezTo>
                  <a:pt x="770210" y="557618"/>
                  <a:pt x="750058" y="505798"/>
                  <a:pt x="713713" y="462975"/>
                </a:cubicBezTo>
                <a:lnTo>
                  <a:pt x="650018" y="526670"/>
                </a:lnTo>
                <a:cubicBezTo>
                  <a:pt x="672689" y="556178"/>
                  <a:pt x="686364" y="593243"/>
                  <a:pt x="686364" y="633188"/>
                </a:cubicBezTo>
                <a:cubicBezTo>
                  <a:pt x="686364" y="729269"/>
                  <a:pt x="608275" y="807358"/>
                  <a:pt x="511833" y="807358"/>
                </a:cubicBezTo>
                <a:cubicBezTo>
                  <a:pt x="416111" y="807358"/>
                  <a:pt x="337662" y="729269"/>
                  <a:pt x="337662" y="633188"/>
                </a:cubicBezTo>
                <a:cubicBezTo>
                  <a:pt x="337662" y="537106"/>
                  <a:pt x="416111" y="458657"/>
                  <a:pt x="511833" y="458657"/>
                </a:cubicBezTo>
                <a:cubicBezTo>
                  <a:pt x="552137" y="458657"/>
                  <a:pt x="588842" y="472332"/>
                  <a:pt x="618351" y="495003"/>
                </a:cubicBezTo>
                <a:lnTo>
                  <a:pt x="682045" y="431308"/>
                </a:lnTo>
                <a:cubicBezTo>
                  <a:pt x="639582" y="395322"/>
                  <a:pt x="587763" y="374451"/>
                  <a:pt x="534144" y="370133"/>
                </a:cubicBezTo>
                <a:lnTo>
                  <a:pt x="534144" y="389925"/>
                </a:lnTo>
                <a:cubicBezTo>
                  <a:pt x="534144" y="402160"/>
                  <a:pt x="524068" y="412236"/>
                  <a:pt x="511833" y="412236"/>
                </a:cubicBezTo>
                <a:cubicBezTo>
                  <a:pt x="499598" y="412236"/>
                  <a:pt x="489882" y="402160"/>
                  <a:pt x="489882" y="389925"/>
                </a:cubicBezTo>
                <a:lnTo>
                  <a:pt x="489882" y="370133"/>
                </a:lnTo>
                <a:cubicBezTo>
                  <a:pt x="457854" y="372652"/>
                  <a:pt x="425467" y="381288"/>
                  <a:pt x="395239" y="396042"/>
                </a:cubicBezTo>
                <a:cubicBezTo>
                  <a:pt x="384443" y="401800"/>
                  <a:pt x="370769" y="397122"/>
                  <a:pt x="365371" y="385966"/>
                </a:cubicBezTo>
                <a:cubicBezTo>
                  <a:pt x="359973" y="375171"/>
                  <a:pt x="364651" y="361496"/>
                  <a:pt x="375447" y="356098"/>
                </a:cubicBezTo>
                <a:cubicBezTo>
                  <a:pt x="412152" y="338105"/>
                  <a:pt x="451017" y="328029"/>
                  <a:pt x="489882" y="325151"/>
                </a:cubicBezTo>
                <a:lnTo>
                  <a:pt x="489882" y="298881"/>
                </a:lnTo>
                <a:cubicBezTo>
                  <a:pt x="489882" y="286646"/>
                  <a:pt x="499598" y="276570"/>
                  <a:pt x="511833" y="276570"/>
                </a:cubicBezTo>
                <a:cubicBezTo>
                  <a:pt x="524068" y="276570"/>
                  <a:pt x="534144" y="286646"/>
                  <a:pt x="534144" y="298881"/>
                </a:cubicBezTo>
                <a:lnTo>
                  <a:pt x="534144" y="325151"/>
                </a:lnTo>
                <a:cubicBezTo>
                  <a:pt x="599278" y="329829"/>
                  <a:pt x="662613" y="355019"/>
                  <a:pt x="713713" y="399641"/>
                </a:cubicBezTo>
                <a:lnTo>
                  <a:pt x="738183" y="375530"/>
                </a:lnTo>
                <a:lnTo>
                  <a:pt x="738183" y="185526"/>
                </a:lnTo>
                <a:cubicBezTo>
                  <a:pt x="738183" y="179409"/>
                  <a:pt x="740342" y="173651"/>
                  <a:pt x="744660" y="169693"/>
                </a:cubicBezTo>
                <a:lnTo>
                  <a:pt x="894001" y="20712"/>
                </a:lnTo>
                <a:cubicBezTo>
                  <a:pt x="904257" y="10456"/>
                  <a:pt x="916582" y="3889"/>
                  <a:pt x="929672" y="128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29" name="Freeform 28">
            <a:extLst>
              <a:ext uri="{FF2B5EF4-FFF2-40B4-BE49-F238E27FC236}">
                <a16:creationId xmlns:a16="http://schemas.microsoft.com/office/drawing/2014/main" id="{8D3E52E2-B28F-9045-AB5B-72EDE3197D53}"/>
              </a:ext>
            </a:extLst>
          </p:cNvPr>
          <p:cNvSpPr>
            <a:spLocks noChangeAspect="1" noChangeArrowheads="1"/>
          </p:cNvSpPr>
          <p:nvPr/>
        </p:nvSpPr>
        <p:spPr bwMode="auto">
          <a:xfrm>
            <a:off x="2903755" y="4042462"/>
            <a:ext cx="479161" cy="479161"/>
          </a:xfrm>
          <a:custGeom>
            <a:avLst/>
            <a:gdLst>
              <a:gd name="connsiteX0" fmla="*/ 67316 w 1145815"/>
              <a:gd name="connsiteY0" fmla="*/ 1020222 h 1145815"/>
              <a:gd name="connsiteX1" fmla="*/ 44997 w 1145815"/>
              <a:gd name="connsiteY1" fmla="*/ 1042893 h 1145815"/>
              <a:gd name="connsiteX2" fmla="*/ 44997 w 1145815"/>
              <a:gd name="connsiteY2" fmla="*/ 1100832 h 1145815"/>
              <a:gd name="connsiteX3" fmla="*/ 366819 w 1145815"/>
              <a:gd name="connsiteY3" fmla="*/ 1100832 h 1145815"/>
              <a:gd name="connsiteX4" fmla="*/ 366819 w 1145815"/>
              <a:gd name="connsiteY4" fmla="*/ 1042893 h 1145815"/>
              <a:gd name="connsiteX5" fmla="*/ 344860 w 1145815"/>
              <a:gd name="connsiteY5" fmla="*/ 1020222 h 1145815"/>
              <a:gd name="connsiteX6" fmla="*/ 434135 w 1145815"/>
              <a:gd name="connsiteY6" fmla="*/ 912982 h 1145815"/>
              <a:gd name="connsiteX7" fmla="*/ 411816 w 1145815"/>
              <a:gd name="connsiteY7" fmla="*/ 935293 h 1145815"/>
              <a:gd name="connsiteX8" fmla="*/ 411816 w 1145815"/>
              <a:gd name="connsiteY8" fmla="*/ 1100832 h 1145815"/>
              <a:gd name="connsiteX9" fmla="*/ 733998 w 1145815"/>
              <a:gd name="connsiteY9" fmla="*/ 1100832 h 1145815"/>
              <a:gd name="connsiteX10" fmla="*/ 733998 w 1145815"/>
              <a:gd name="connsiteY10" fmla="*/ 935293 h 1145815"/>
              <a:gd name="connsiteX11" fmla="*/ 711679 w 1145815"/>
              <a:gd name="connsiteY11" fmla="*/ 912982 h 1145815"/>
              <a:gd name="connsiteX12" fmla="*/ 801314 w 1145815"/>
              <a:gd name="connsiteY12" fmla="*/ 841368 h 1145815"/>
              <a:gd name="connsiteX13" fmla="*/ 778996 w 1145815"/>
              <a:gd name="connsiteY13" fmla="*/ 863680 h 1145815"/>
              <a:gd name="connsiteX14" fmla="*/ 778996 w 1145815"/>
              <a:gd name="connsiteY14" fmla="*/ 1100832 h 1145815"/>
              <a:gd name="connsiteX15" fmla="*/ 1101178 w 1145815"/>
              <a:gd name="connsiteY15" fmla="*/ 1100832 h 1145815"/>
              <a:gd name="connsiteX16" fmla="*/ 1101178 w 1145815"/>
              <a:gd name="connsiteY16" fmla="*/ 863680 h 1145815"/>
              <a:gd name="connsiteX17" fmla="*/ 1078859 w 1145815"/>
              <a:gd name="connsiteY17" fmla="*/ 841368 h 1145815"/>
              <a:gd name="connsiteX18" fmla="*/ 292894 w 1145815"/>
              <a:gd name="connsiteY18" fmla="*/ 747713 h 1145815"/>
              <a:gd name="connsiteX19" fmla="*/ 308971 w 1145815"/>
              <a:gd name="connsiteY19" fmla="*/ 754114 h 1145815"/>
              <a:gd name="connsiteX20" fmla="*/ 315547 w 1145815"/>
              <a:gd name="connsiteY20" fmla="*/ 769760 h 1145815"/>
              <a:gd name="connsiteX21" fmla="*/ 308971 w 1145815"/>
              <a:gd name="connsiteY21" fmla="*/ 785407 h 1145815"/>
              <a:gd name="connsiteX22" fmla="*/ 292894 w 1145815"/>
              <a:gd name="connsiteY22" fmla="*/ 791808 h 1145815"/>
              <a:gd name="connsiteX23" fmla="*/ 276817 w 1145815"/>
              <a:gd name="connsiteY23" fmla="*/ 785407 h 1145815"/>
              <a:gd name="connsiteX24" fmla="*/ 269875 w 1145815"/>
              <a:gd name="connsiteY24" fmla="*/ 769760 h 1145815"/>
              <a:gd name="connsiteX25" fmla="*/ 276817 w 1145815"/>
              <a:gd name="connsiteY25" fmla="*/ 754114 h 1145815"/>
              <a:gd name="connsiteX26" fmla="*/ 292894 w 1145815"/>
              <a:gd name="connsiteY26" fmla="*/ 747713 h 1145815"/>
              <a:gd name="connsiteX27" fmla="*/ 895172 w 1145815"/>
              <a:gd name="connsiteY27" fmla="*/ 704850 h 1145815"/>
              <a:gd name="connsiteX28" fmla="*/ 910819 w 1145815"/>
              <a:gd name="connsiteY28" fmla="*/ 711251 h 1145815"/>
              <a:gd name="connsiteX29" fmla="*/ 917220 w 1145815"/>
              <a:gd name="connsiteY29" fmla="*/ 726897 h 1145815"/>
              <a:gd name="connsiteX30" fmla="*/ 910819 w 1145815"/>
              <a:gd name="connsiteY30" fmla="*/ 742544 h 1145815"/>
              <a:gd name="connsiteX31" fmla="*/ 895172 w 1145815"/>
              <a:gd name="connsiteY31" fmla="*/ 748945 h 1145815"/>
              <a:gd name="connsiteX32" fmla="*/ 879526 w 1145815"/>
              <a:gd name="connsiteY32" fmla="*/ 742544 h 1145815"/>
              <a:gd name="connsiteX33" fmla="*/ 873125 w 1145815"/>
              <a:gd name="connsiteY33" fmla="*/ 726897 h 1145815"/>
              <a:gd name="connsiteX34" fmla="*/ 879526 w 1145815"/>
              <a:gd name="connsiteY34" fmla="*/ 711251 h 1145815"/>
              <a:gd name="connsiteX35" fmla="*/ 895172 w 1145815"/>
              <a:gd name="connsiteY35" fmla="*/ 704850 h 1145815"/>
              <a:gd name="connsiteX36" fmla="*/ 411816 w 1145815"/>
              <a:gd name="connsiteY36" fmla="*/ 671151 h 1145815"/>
              <a:gd name="connsiteX37" fmla="*/ 411816 w 1145815"/>
              <a:gd name="connsiteY37" fmla="*/ 871957 h 1145815"/>
              <a:gd name="connsiteX38" fmla="*/ 434135 w 1145815"/>
              <a:gd name="connsiteY38" fmla="*/ 867998 h 1145815"/>
              <a:gd name="connsiteX39" fmla="*/ 467973 w 1145815"/>
              <a:gd name="connsiteY39" fmla="*/ 867998 h 1145815"/>
              <a:gd name="connsiteX40" fmla="*/ 467973 w 1145815"/>
              <a:gd name="connsiteY40" fmla="*/ 671151 h 1145815"/>
              <a:gd name="connsiteX41" fmla="*/ 326861 w 1145815"/>
              <a:gd name="connsiteY41" fmla="*/ 228515 h 1145815"/>
              <a:gd name="connsiteX42" fmla="*/ 223907 w 1145815"/>
              <a:gd name="connsiteY42" fmla="*/ 331437 h 1145815"/>
              <a:gd name="connsiteX43" fmla="*/ 223907 w 1145815"/>
              <a:gd name="connsiteY43" fmla="*/ 447314 h 1145815"/>
              <a:gd name="connsiteX44" fmla="*/ 268545 w 1145815"/>
              <a:gd name="connsiteY44" fmla="*/ 510651 h 1145815"/>
              <a:gd name="connsiteX45" fmla="*/ 268545 w 1145815"/>
              <a:gd name="connsiteY45" fmla="*/ 354109 h 1145815"/>
              <a:gd name="connsiteX46" fmla="*/ 291223 w 1145815"/>
              <a:gd name="connsiteY46" fmla="*/ 331797 h 1145815"/>
              <a:gd name="connsiteX47" fmla="*/ 313542 w 1145815"/>
              <a:gd name="connsiteY47" fmla="*/ 354109 h 1145815"/>
              <a:gd name="connsiteX48" fmla="*/ 313542 w 1145815"/>
              <a:gd name="connsiteY48" fmla="*/ 509931 h 1145815"/>
              <a:gd name="connsiteX49" fmla="*/ 428015 w 1145815"/>
              <a:gd name="connsiteY49" fmla="*/ 509931 h 1145815"/>
              <a:gd name="connsiteX50" fmla="*/ 428015 w 1145815"/>
              <a:gd name="connsiteY50" fmla="*/ 354109 h 1145815"/>
              <a:gd name="connsiteX51" fmla="*/ 450334 w 1145815"/>
              <a:gd name="connsiteY51" fmla="*/ 331797 h 1145815"/>
              <a:gd name="connsiteX52" fmla="*/ 472653 w 1145815"/>
              <a:gd name="connsiteY52" fmla="*/ 354109 h 1145815"/>
              <a:gd name="connsiteX53" fmla="*/ 472653 w 1145815"/>
              <a:gd name="connsiteY53" fmla="*/ 413487 h 1145815"/>
              <a:gd name="connsiteX54" fmla="*/ 503611 w 1145815"/>
              <a:gd name="connsiteY54" fmla="*/ 444435 h 1145815"/>
              <a:gd name="connsiteX55" fmla="*/ 619525 w 1145815"/>
              <a:gd name="connsiteY55" fmla="*/ 444435 h 1145815"/>
              <a:gd name="connsiteX56" fmla="*/ 641123 w 1145815"/>
              <a:gd name="connsiteY56" fmla="*/ 422843 h 1145815"/>
              <a:gd name="connsiteX57" fmla="*/ 619525 w 1145815"/>
              <a:gd name="connsiteY57" fmla="*/ 401251 h 1145815"/>
              <a:gd name="connsiteX58" fmla="*/ 539969 w 1145815"/>
              <a:gd name="connsiteY58" fmla="*/ 401251 h 1145815"/>
              <a:gd name="connsiteX59" fmla="*/ 517290 w 1145815"/>
              <a:gd name="connsiteY59" fmla="*/ 378939 h 1145815"/>
              <a:gd name="connsiteX60" fmla="*/ 517290 w 1145815"/>
              <a:gd name="connsiteY60" fmla="*/ 331437 h 1145815"/>
              <a:gd name="connsiteX61" fmla="*/ 414336 w 1145815"/>
              <a:gd name="connsiteY61" fmla="*/ 228515 h 1145815"/>
              <a:gd name="connsiteX62" fmla="*/ 372579 w 1145815"/>
              <a:gd name="connsiteY62" fmla="*/ 44623 h 1145815"/>
              <a:gd name="connsiteX63" fmla="*/ 313542 w 1145815"/>
              <a:gd name="connsiteY63" fmla="*/ 104001 h 1145815"/>
              <a:gd name="connsiteX64" fmla="*/ 313542 w 1145815"/>
              <a:gd name="connsiteY64" fmla="*/ 124514 h 1145815"/>
              <a:gd name="connsiteX65" fmla="*/ 372579 w 1145815"/>
              <a:gd name="connsiteY65" fmla="*/ 183892 h 1145815"/>
              <a:gd name="connsiteX66" fmla="*/ 431975 w 1145815"/>
              <a:gd name="connsiteY66" fmla="*/ 124514 h 1145815"/>
              <a:gd name="connsiteX67" fmla="*/ 431975 w 1145815"/>
              <a:gd name="connsiteY67" fmla="*/ 104001 h 1145815"/>
              <a:gd name="connsiteX68" fmla="*/ 372579 w 1145815"/>
              <a:gd name="connsiteY68" fmla="*/ 44623 h 1145815"/>
              <a:gd name="connsiteX69" fmla="*/ 372579 w 1145815"/>
              <a:gd name="connsiteY69" fmla="*/ 0 h 1145815"/>
              <a:gd name="connsiteX70" fmla="*/ 476973 w 1145815"/>
              <a:gd name="connsiteY70" fmla="*/ 104001 h 1145815"/>
              <a:gd name="connsiteX71" fmla="*/ 476973 w 1145815"/>
              <a:gd name="connsiteY71" fmla="*/ 124514 h 1145815"/>
              <a:gd name="connsiteX72" fmla="*/ 453934 w 1145815"/>
              <a:gd name="connsiteY72" fmla="*/ 189290 h 1145815"/>
              <a:gd name="connsiteX73" fmla="*/ 562288 w 1145815"/>
              <a:gd name="connsiteY73" fmla="*/ 331437 h 1145815"/>
              <a:gd name="connsiteX74" fmla="*/ 562288 w 1145815"/>
              <a:gd name="connsiteY74" fmla="*/ 356628 h 1145815"/>
              <a:gd name="connsiteX75" fmla="*/ 619525 w 1145815"/>
              <a:gd name="connsiteY75" fmla="*/ 356628 h 1145815"/>
              <a:gd name="connsiteX76" fmla="*/ 686121 w 1145815"/>
              <a:gd name="connsiteY76" fmla="*/ 422843 h 1145815"/>
              <a:gd name="connsiteX77" fmla="*/ 619525 w 1145815"/>
              <a:gd name="connsiteY77" fmla="*/ 489059 h 1145815"/>
              <a:gd name="connsiteX78" fmla="*/ 503611 w 1145815"/>
              <a:gd name="connsiteY78" fmla="*/ 489059 h 1145815"/>
              <a:gd name="connsiteX79" fmla="*/ 472653 w 1145815"/>
              <a:gd name="connsiteY79" fmla="*/ 482581 h 1145815"/>
              <a:gd name="connsiteX80" fmla="*/ 472653 w 1145815"/>
              <a:gd name="connsiteY80" fmla="*/ 509931 h 1145815"/>
              <a:gd name="connsiteX81" fmla="*/ 499291 w 1145815"/>
              <a:gd name="connsiteY81" fmla="*/ 509931 h 1145815"/>
              <a:gd name="connsiteX82" fmla="*/ 611245 w 1145815"/>
              <a:gd name="connsiteY82" fmla="*/ 621849 h 1145815"/>
              <a:gd name="connsiteX83" fmla="*/ 611245 w 1145815"/>
              <a:gd name="connsiteY83" fmla="*/ 867998 h 1145815"/>
              <a:gd name="connsiteX84" fmla="*/ 711679 w 1145815"/>
              <a:gd name="connsiteY84" fmla="*/ 867998 h 1145815"/>
              <a:gd name="connsiteX85" fmla="*/ 733998 w 1145815"/>
              <a:gd name="connsiteY85" fmla="*/ 871957 h 1145815"/>
              <a:gd name="connsiteX86" fmla="*/ 733998 w 1145815"/>
              <a:gd name="connsiteY86" fmla="*/ 863680 h 1145815"/>
              <a:gd name="connsiteX87" fmla="*/ 801314 w 1145815"/>
              <a:gd name="connsiteY87" fmla="*/ 796385 h 1145815"/>
              <a:gd name="connsiteX88" fmla="*/ 962586 w 1145815"/>
              <a:gd name="connsiteY88" fmla="*/ 796385 h 1145815"/>
              <a:gd name="connsiteX89" fmla="*/ 962586 w 1145815"/>
              <a:gd name="connsiteY89" fmla="*/ 186051 h 1145815"/>
              <a:gd name="connsiteX90" fmla="*/ 975545 w 1145815"/>
              <a:gd name="connsiteY90" fmla="*/ 165898 h 1145815"/>
              <a:gd name="connsiteX91" fmla="*/ 939907 w 1145815"/>
              <a:gd name="connsiteY91" fmla="*/ 109399 h 1145815"/>
              <a:gd name="connsiteX92" fmla="*/ 904629 w 1145815"/>
              <a:gd name="connsiteY92" fmla="*/ 165898 h 1145815"/>
              <a:gd name="connsiteX93" fmla="*/ 917588 w 1145815"/>
              <a:gd name="connsiteY93" fmla="*/ 186051 h 1145815"/>
              <a:gd name="connsiteX94" fmla="*/ 917588 w 1145815"/>
              <a:gd name="connsiteY94" fmla="*/ 642362 h 1145815"/>
              <a:gd name="connsiteX95" fmla="*/ 895269 w 1145815"/>
              <a:gd name="connsiteY95" fmla="*/ 664673 h 1145815"/>
              <a:gd name="connsiteX96" fmla="*/ 872950 w 1145815"/>
              <a:gd name="connsiteY96" fmla="*/ 642362 h 1145815"/>
              <a:gd name="connsiteX97" fmla="*/ 872950 w 1145815"/>
              <a:gd name="connsiteY97" fmla="*/ 208363 h 1145815"/>
              <a:gd name="connsiteX98" fmla="*/ 865391 w 1145815"/>
              <a:gd name="connsiteY98" fmla="*/ 208363 h 1145815"/>
              <a:gd name="connsiteX99" fmla="*/ 845952 w 1145815"/>
              <a:gd name="connsiteY99" fmla="*/ 197207 h 1145815"/>
              <a:gd name="connsiteX100" fmla="*/ 846672 w 1145815"/>
              <a:gd name="connsiteY100" fmla="*/ 174175 h 1145815"/>
              <a:gd name="connsiteX101" fmla="*/ 921188 w 1145815"/>
              <a:gd name="connsiteY101" fmla="*/ 55419 h 1145815"/>
              <a:gd name="connsiteX102" fmla="*/ 939907 w 1145815"/>
              <a:gd name="connsiteY102" fmla="*/ 44983 h 1145815"/>
              <a:gd name="connsiteX103" fmla="*/ 958986 w 1145815"/>
              <a:gd name="connsiteY103" fmla="*/ 55419 h 1145815"/>
              <a:gd name="connsiteX104" fmla="*/ 1033502 w 1145815"/>
              <a:gd name="connsiteY104" fmla="*/ 174175 h 1145815"/>
              <a:gd name="connsiteX105" fmla="*/ 1033862 w 1145815"/>
              <a:gd name="connsiteY105" fmla="*/ 197207 h 1145815"/>
              <a:gd name="connsiteX106" fmla="*/ 1014423 w 1145815"/>
              <a:gd name="connsiteY106" fmla="*/ 208363 h 1145815"/>
              <a:gd name="connsiteX107" fmla="*/ 1007223 w 1145815"/>
              <a:gd name="connsiteY107" fmla="*/ 208363 h 1145815"/>
              <a:gd name="connsiteX108" fmla="*/ 1007223 w 1145815"/>
              <a:gd name="connsiteY108" fmla="*/ 796385 h 1145815"/>
              <a:gd name="connsiteX109" fmla="*/ 1078859 w 1145815"/>
              <a:gd name="connsiteY109" fmla="*/ 796385 h 1145815"/>
              <a:gd name="connsiteX110" fmla="*/ 1145815 w 1145815"/>
              <a:gd name="connsiteY110" fmla="*/ 863680 h 1145815"/>
              <a:gd name="connsiteX111" fmla="*/ 1145815 w 1145815"/>
              <a:gd name="connsiteY111" fmla="*/ 1123144 h 1145815"/>
              <a:gd name="connsiteX112" fmla="*/ 1123496 w 1145815"/>
              <a:gd name="connsiteY112" fmla="*/ 1145815 h 1145815"/>
              <a:gd name="connsiteX113" fmla="*/ 22318 w 1145815"/>
              <a:gd name="connsiteY113" fmla="*/ 1145815 h 1145815"/>
              <a:gd name="connsiteX114" fmla="*/ 0 w 1145815"/>
              <a:gd name="connsiteY114" fmla="*/ 1123144 h 1145815"/>
              <a:gd name="connsiteX115" fmla="*/ 0 w 1145815"/>
              <a:gd name="connsiteY115" fmla="*/ 1042893 h 1145815"/>
              <a:gd name="connsiteX116" fmla="*/ 67316 w 1145815"/>
              <a:gd name="connsiteY116" fmla="*/ 975598 h 1145815"/>
              <a:gd name="connsiteX117" fmla="*/ 268545 w 1145815"/>
              <a:gd name="connsiteY117" fmla="*/ 975598 h 1145815"/>
              <a:gd name="connsiteX118" fmla="*/ 268545 w 1145815"/>
              <a:gd name="connsiteY118" fmla="*/ 865839 h 1145815"/>
              <a:gd name="connsiteX119" fmla="*/ 291223 w 1145815"/>
              <a:gd name="connsiteY119" fmla="*/ 843527 h 1145815"/>
              <a:gd name="connsiteX120" fmla="*/ 313542 w 1145815"/>
              <a:gd name="connsiteY120" fmla="*/ 865839 h 1145815"/>
              <a:gd name="connsiteX121" fmla="*/ 313542 w 1145815"/>
              <a:gd name="connsiteY121" fmla="*/ 975598 h 1145815"/>
              <a:gd name="connsiteX122" fmla="*/ 366819 w 1145815"/>
              <a:gd name="connsiteY122" fmla="*/ 975598 h 1145815"/>
              <a:gd name="connsiteX123" fmla="*/ 366819 w 1145815"/>
              <a:gd name="connsiteY123" fmla="*/ 648839 h 1145815"/>
              <a:gd name="connsiteX124" fmla="*/ 389498 w 1145815"/>
              <a:gd name="connsiteY124" fmla="*/ 626168 h 1145815"/>
              <a:gd name="connsiteX125" fmla="*/ 490292 w 1145815"/>
              <a:gd name="connsiteY125" fmla="*/ 626168 h 1145815"/>
              <a:gd name="connsiteX126" fmla="*/ 512611 w 1145815"/>
              <a:gd name="connsiteY126" fmla="*/ 648839 h 1145815"/>
              <a:gd name="connsiteX127" fmla="*/ 512611 w 1145815"/>
              <a:gd name="connsiteY127" fmla="*/ 867998 h 1145815"/>
              <a:gd name="connsiteX128" fmla="*/ 566248 w 1145815"/>
              <a:gd name="connsiteY128" fmla="*/ 867998 h 1145815"/>
              <a:gd name="connsiteX129" fmla="*/ 566248 w 1145815"/>
              <a:gd name="connsiteY129" fmla="*/ 621849 h 1145815"/>
              <a:gd name="connsiteX130" fmla="*/ 499291 w 1145815"/>
              <a:gd name="connsiteY130" fmla="*/ 554554 h 1145815"/>
              <a:gd name="connsiteX131" fmla="*/ 313542 w 1145815"/>
              <a:gd name="connsiteY131" fmla="*/ 554554 h 1145815"/>
              <a:gd name="connsiteX132" fmla="*/ 313542 w 1145815"/>
              <a:gd name="connsiteY132" fmla="*/ 683746 h 1145815"/>
              <a:gd name="connsiteX133" fmla="*/ 291223 w 1145815"/>
              <a:gd name="connsiteY133" fmla="*/ 705698 h 1145815"/>
              <a:gd name="connsiteX134" fmla="*/ 268545 w 1145815"/>
              <a:gd name="connsiteY134" fmla="*/ 683746 h 1145815"/>
              <a:gd name="connsiteX135" fmla="*/ 268545 w 1145815"/>
              <a:gd name="connsiteY135" fmla="*/ 556713 h 1145815"/>
              <a:gd name="connsiteX136" fmla="*/ 179270 w 1145815"/>
              <a:gd name="connsiteY136" fmla="*/ 447314 h 1145815"/>
              <a:gd name="connsiteX137" fmla="*/ 179270 w 1145815"/>
              <a:gd name="connsiteY137" fmla="*/ 331437 h 1145815"/>
              <a:gd name="connsiteX138" fmla="*/ 290503 w 1145815"/>
              <a:gd name="connsiteY138" fmla="*/ 188210 h 1145815"/>
              <a:gd name="connsiteX139" fmla="*/ 268545 w 1145815"/>
              <a:gd name="connsiteY139" fmla="*/ 124514 h 1145815"/>
              <a:gd name="connsiteX140" fmla="*/ 268545 w 1145815"/>
              <a:gd name="connsiteY140" fmla="*/ 104001 h 1145815"/>
              <a:gd name="connsiteX141" fmla="*/ 372579 w 1145815"/>
              <a:gd name="connsiteY141" fmla="*/ 0 h 11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1145815" h="1145815">
                <a:moveTo>
                  <a:pt x="67316" y="1020222"/>
                </a:moveTo>
                <a:cubicBezTo>
                  <a:pt x="55077" y="1020222"/>
                  <a:pt x="44997" y="1030298"/>
                  <a:pt x="44997" y="1042893"/>
                </a:cubicBezTo>
                <a:lnTo>
                  <a:pt x="44997" y="1100832"/>
                </a:lnTo>
                <a:lnTo>
                  <a:pt x="366819" y="1100832"/>
                </a:lnTo>
                <a:lnTo>
                  <a:pt x="366819" y="1042893"/>
                </a:lnTo>
                <a:cubicBezTo>
                  <a:pt x="366819" y="1030298"/>
                  <a:pt x="357100" y="1020222"/>
                  <a:pt x="344860" y="1020222"/>
                </a:cubicBezTo>
                <a:close/>
                <a:moveTo>
                  <a:pt x="434135" y="912982"/>
                </a:moveTo>
                <a:cubicBezTo>
                  <a:pt x="421896" y="912982"/>
                  <a:pt x="411816" y="923058"/>
                  <a:pt x="411816" y="935293"/>
                </a:cubicBezTo>
                <a:lnTo>
                  <a:pt x="411816" y="1100832"/>
                </a:lnTo>
                <a:lnTo>
                  <a:pt x="733998" y="1100832"/>
                </a:lnTo>
                <a:lnTo>
                  <a:pt x="733998" y="935293"/>
                </a:lnTo>
                <a:cubicBezTo>
                  <a:pt x="733998" y="923058"/>
                  <a:pt x="723919" y="912982"/>
                  <a:pt x="711679" y="912982"/>
                </a:cubicBezTo>
                <a:close/>
                <a:moveTo>
                  <a:pt x="801314" y="841368"/>
                </a:moveTo>
                <a:cubicBezTo>
                  <a:pt x="789075" y="841368"/>
                  <a:pt x="778996" y="851444"/>
                  <a:pt x="778996" y="863680"/>
                </a:cubicBezTo>
                <a:lnTo>
                  <a:pt x="778996" y="1100832"/>
                </a:lnTo>
                <a:lnTo>
                  <a:pt x="1101178" y="1100832"/>
                </a:lnTo>
                <a:lnTo>
                  <a:pt x="1101178" y="863680"/>
                </a:lnTo>
                <a:cubicBezTo>
                  <a:pt x="1101178" y="851444"/>
                  <a:pt x="1091098" y="841368"/>
                  <a:pt x="1078859" y="841368"/>
                </a:cubicBezTo>
                <a:close/>
                <a:moveTo>
                  <a:pt x="292894" y="747713"/>
                </a:moveTo>
                <a:cubicBezTo>
                  <a:pt x="298740" y="747713"/>
                  <a:pt x="304586" y="750202"/>
                  <a:pt x="308971" y="754114"/>
                </a:cubicBezTo>
                <a:cubicBezTo>
                  <a:pt x="313355" y="758381"/>
                  <a:pt x="315547" y="764071"/>
                  <a:pt x="315547" y="769760"/>
                </a:cubicBezTo>
                <a:cubicBezTo>
                  <a:pt x="315547" y="775450"/>
                  <a:pt x="313355" y="781140"/>
                  <a:pt x="308971" y="785407"/>
                </a:cubicBezTo>
                <a:cubicBezTo>
                  <a:pt x="304586" y="789674"/>
                  <a:pt x="298740" y="791808"/>
                  <a:pt x="292894" y="791808"/>
                </a:cubicBezTo>
                <a:cubicBezTo>
                  <a:pt x="286682" y="791808"/>
                  <a:pt x="280836" y="789674"/>
                  <a:pt x="276817" y="785407"/>
                </a:cubicBezTo>
                <a:cubicBezTo>
                  <a:pt x="272432" y="781140"/>
                  <a:pt x="269875" y="775450"/>
                  <a:pt x="269875" y="769760"/>
                </a:cubicBezTo>
                <a:cubicBezTo>
                  <a:pt x="269875" y="764071"/>
                  <a:pt x="272432" y="758381"/>
                  <a:pt x="276817" y="754114"/>
                </a:cubicBezTo>
                <a:cubicBezTo>
                  <a:pt x="280836" y="750202"/>
                  <a:pt x="286682" y="747713"/>
                  <a:pt x="292894" y="747713"/>
                </a:cubicBezTo>
                <a:close/>
                <a:moveTo>
                  <a:pt x="895172" y="704850"/>
                </a:moveTo>
                <a:cubicBezTo>
                  <a:pt x="901218" y="704850"/>
                  <a:pt x="906907" y="706984"/>
                  <a:pt x="910819" y="711251"/>
                </a:cubicBezTo>
                <a:cubicBezTo>
                  <a:pt x="915086" y="715163"/>
                  <a:pt x="917220" y="720852"/>
                  <a:pt x="917220" y="726897"/>
                </a:cubicBezTo>
                <a:cubicBezTo>
                  <a:pt x="917220" y="732587"/>
                  <a:pt x="915086" y="738277"/>
                  <a:pt x="910819" y="742544"/>
                </a:cubicBezTo>
                <a:cubicBezTo>
                  <a:pt x="906907" y="746455"/>
                  <a:pt x="901218" y="748945"/>
                  <a:pt x="895172" y="748945"/>
                </a:cubicBezTo>
                <a:cubicBezTo>
                  <a:pt x="889483" y="748945"/>
                  <a:pt x="883438" y="746455"/>
                  <a:pt x="879526" y="742544"/>
                </a:cubicBezTo>
                <a:cubicBezTo>
                  <a:pt x="875614" y="738277"/>
                  <a:pt x="873125" y="732587"/>
                  <a:pt x="873125" y="726897"/>
                </a:cubicBezTo>
                <a:cubicBezTo>
                  <a:pt x="873125" y="720852"/>
                  <a:pt x="875614" y="715163"/>
                  <a:pt x="879526" y="711251"/>
                </a:cubicBezTo>
                <a:cubicBezTo>
                  <a:pt x="883438" y="706984"/>
                  <a:pt x="889483" y="704850"/>
                  <a:pt x="895172" y="704850"/>
                </a:cubicBezTo>
                <a:close/>
                <a:moveTo>
                  <a:pt x="411816" y="671151"/>
                </a:moveTo>
                <a:lnTo>
                  <a:pt x="411816" y="871957"/>
                </a:lnTo>
                <a:cubicBezTo>
                  <a:pt x="418656" y="869438"/>
                  <a:pt x="426576" y="867998"/>
                  <a:pt x="434135" y="867998"/>
                </a:cubicBezTo>
                <a:lnTo>
                  <a:pt x="467973" y="867998"/>
                </a:lnTo>
                <a:lnTo>
                  <a:pt x="467973" y="671151"/>
                </a:lnTo>
                <a:close/>
                <a:moveTo>
                  <a:pt x="326861" y="228515"/>
                </a:moveTo>
                <a:cubicBezTo>
                  <a:pt x="270344" y="228515"/>
                  <a:pt x="223907" y="274578"/>
                  <a:pt x="223907" y="331437"/>
                </a:cubicBezTo>
                <a:lnTo>
                  <a:pt x="223907" y="447314"/>
                </a:lnTo>
                <a:cubicBezTo>
                  <a:pt x="223907" y="476463"/>
                  <a:pt x="242626" y="501294"/>
                  <a:pt x="268545" y="510651"/>
                </a:cubicBezTo>
                <a:lnTo>
                  <a:pt x="268545" y="354109"/>
                </a:lnTo>
                <a:cubicBezTo>
                  <a:pt x="268545" y="341873"/>
                  <a:pt x="278984" y="331797"/>
                  <a:pt x="291223" y="331797"/>
                </a:cubicBezTo>
                <a:cubicBezTo>
                  <a:pt x="303463" y="331797"/>
                  <a:pt x="313542" y="341873"/>
                  <a:pt x="313542" y="354109"/>
                </a:cubicBezTo>
                <a:lnTo>
                  <a:pt x="313542" y="509931"/>
                </a:lnTo>
                <a:lnTo>
                  <a:pt x="428015" y="509931"/>
                </a:lnTo>
                <a:lnTo>
                  <a:pt x="428015" y="354109"/>
                </a:lnTo>
                <a:cubicBezTo>
                  <a:pt x="428015" y="341873"/>
                  <a:pt x="438095" y="331797"/>
                  <a:pt x="450334" y="331797"/>
                </a:cubicBezTo>
                <a:cubicBezTo>
                  <a:pt x="462934" y="331797"/>
                  <a:pt x="472653" y="341873"/>
                  <a:pt x="472653" y="354109"/>
                </a:cubicBezTo>
                <a:lnTo>
                  <a:pt x="472653" y="413487"/>
                </a:lnTo>
                <a:cubicBezTo>
                  <a:pt x="472653" y="430760"/>
                  <a:pt x="486692" y="444435"/>
                  <a:pt x="503611" y="444435"/>
                </a:cubicBezTo>
                <a:lnTo>
                  <a:pt x="619525" y="444435"/>
                </a:lnTo>
                <a:cubicBezTo>
                  <a:pt x="631404" y="444435"/>
                  <a:pt x="641123" y="434719"/>
                  <a:pt x="641123" y="422843"/>
                </a:cubicBezTo>
                <a:cubicBezTo>
                  <a:pt x="641123" y="410967"/>
                  <a:pt x="631404" y="401251"/>
                  <a:pt x="619525" y="401251"/>
                </a:cubicBezTo>
                <a:lnTo>
                  <a:pt x="539969" y="401251"/>
                </a:lnTo>
                <a:cubicBezTo>
                  <a:pt x="527370" y="401251"/>
                  <a:pt x="517290" y="391535"/>
                  <a:pt x="517290" y="378939"/>
                </a:cubicBezTo>
                <a:lnTo>
                  <a:pt x="517290" y="331437"/>
                </a:lnTo>
                <a:cubicBezTo>
                  <a:pt x="517290" y="274578"/>
                  <a:pt x="471213" y="228515"/>
                  <a:pt x="414336" y="228515"/>
                </a:cubicBezTo>
                <a:close/>
                <a:moveTo>
                  <a:pt x="372579" y="44623"/>
                </a:moveTo>
                <a:cubicBezTo>
                  <a:pt x="340180" y="44623"/>
                  <a:pt x="313542" y="71254"/>
                  <a:pt x="313542" y="104001"/>
                </a:cubicBezTo>
                <a:lnTo>
                  <a:pt x="313542" y="124514"/>
                </a:lnTo>
                <a:cubicBezTo>
                  <a:pt x="313542" y="157262"/>
                  <a:pt x="340180" y="183892"/>
                  <a:pt x="372579" y="183892"/>
                </a:cubicBezTo>
                <a:cubicBezTo>
                  <a:pt x="405697" y="183892"/>
                  <a:pt x="431975" y="157262"/>
                  <a:pt x="431975" y="124514"/>
                </a:cubicBezTo>
                <a:lnTo>
                  <a:pt x="431975" y="104001"/>
                </a:lnTo>
                <a:cubicBezTo>
                  <a:pt x="431975" y="71254"/>
                  <a:pt x="405697" y="44623"/>
                  <a:pt x="372579" y="44623"/>
                </a:cubicBezTo>
                <a:close/>
                <a:moveTo>
                  <a:pt x="372579" y="0"/>
                </a:moveTo>
                <a:cubicBezTo>
                  <a:pt x="430175" y="0"/>
                  <a:pt x="476973" y="46423"/>
                  <a:pt x="476973" y="104001"/>
                </a:cubicBezTo>
                <a:lnTo>
                  <a:pt x="476973" y="124514"/>
                </a:lnTo>
                <a:cubicBezTo>
                  <a:pt x="476973" y="148985"/>
                  <a:pt x="468333" y="171656"/>
                  <a:pt x="453934" y="189290"/>
                </a:cubicBezTo>
                <a:cubicBezTo>
                  <a:pt x="516570" y="206563"/>
                  <a:pt x="562288" y="263782"/>
                  <a:pt x="562288" y="331437"/>
                </a:cubicBezTo>
                <a:lnTo>
                  <a:pt x="562288" y="356628"/>
                </a:lnTo>
                <a:lnTo>
                  <a:pt x="619525" y="356628"/>
                </a:lnTo>
                <a:cubicBezTo>
                  <a:pt x="656243" y="356628"/>
                  <a:pt x="686121" y="386137"/>
                  <a:pt x="686121" y="422843"/>
                </a:cubicBezTo>
                <a:cubicBezTo>
                  <a:pt x="686121" y="459190"/>
                  <a:pt x="656243" y="489059"/>
                  <a:pt x="619525" y="489059"/>
                </a:cubicBezTo>
                <a:lnTo>
                  <a:pt x="503611" y="489059"/>
                </a:lnTo>
                <a:cubicBezTo>
                  <a:pt x="492812" y="489059"/>
                  <a:pt x="482372" y="486899"/>
                  <a:pt x="472653" y="482581"/>
                </a:cubicBezTo>
                <a:lnTo>
                  <a:pt x="472653" y="509931"/>
                </a:lnTo>
                <a:lnTo>
                  <a:pt x="499291" y="509931"/>
                </a:lnTo>
                <a:cubicBezTo>
                  <a:pt x="561208" y="509931"/>
                  <a:pt x="611245" y="559952"/>
                  <a:pt x="611245" y="621849"/>
                </a:cubicBezTo>
                <a:lnTo>
                  <a:pt x="611245" y="867998"/>
                </a:lnTo>
                <a:lnTo>
                  <a:pt x="711679" y="867998"/>
                </a:lnTo>
                <a:cubicBezTo>
                  <a:pt x="719599" y="867998"/>
                  <a:pt x="727159" y="869438"/>
                  <a:pt x="733998" y="871957"/>
                </a:cubicBezTo>
                <a:lnTo>
                  <a:pt x="733998" y="863680"/>
                </a:lnTo>
                <a:cubicBezTo>
                  <a:pt x="733998" y="826614"/>
                  <a:pt x="764236" y="796385"/>
                  <a:pt x="801314" y="796385"/>
                </a:cubicBezTo>
                <a:lnTo>
                  <a:pt x="962586" y="796385"/>
                </a:lnTo>
                <a:lnTo>
                  <a:pt x="962586" y="186051"/>
                </a:lnTo>
                <a:cubicBezTo>
                  <a:pt x="962586" y="177054"/>
                  <a:pt x="967625" y="169497"/>
                  <a:pt x="975545" y="165898"/>
                </a:cubicBezTo>
                <a:lnTo>
                  <a:pt x="939907" y="109399"/>
                </a:lnTo>
                <a:lnTo>
                  <a:pt x="904629" y="165898"/>
                </a:lnTo>
                <a:cubicBezTo>
                  <a:pt x="912188" y="169497"/>
                  <a:pt x="917588" y="177054"/>
                  <a:pt x="917588" y="186051"/>
                </a:cubicBezTo>
                <a:lnTo>
                  <a:pt x="917588" y="642362"/>
                </a:lnTo>
                <a:cubicBezTo>
                  <a:pt x="917588" y="654597"/>
                  <a:pt x="907509" y="664673"/>
                  <a:pt x="895269" y="664673"/>
                </a:cubicBezTo>
                <a:cubicBezTo>
                  <a:pt x="883030" y="664673"/>
                  <a:pt x="872950" y="654597"/>
                  <a:pt x="872950" y="642362"/>
                </a:cubicBezTo>
                <a:lnTo>
                  <a:pt x="872950" y="208363"/>
                </a:lnTo>
                <a:lnTo>
                  <a:pt x="865391" y="208363"/>
                </a:lnTo>
                <a:cubicBezTo>
                  <a:pt x="857471" y="208363"/>
                  <a:pt x="849912" y="204044"/>
                  <a:pt x="845952" y="197207"/>
                </a:cubicBezTo>
                <a:cubicBezTo>
                  <a:pt x="841992" y="190009"/>
                  <a:pt x="842352" y="181373"/>
                  <a:pt x="846672" y="174175"/>
                </a:cubicBezTo>
                <a:lnTo>
                  <a:pt x="921188" y="55419"/>
                </a:lnTo>
                <a:cubicBezTo>
                  <a:pt x="925148" y="48942"/>
                  <a:pt x="932347" y="44983"/>
                  <a:pt x="939907" y="44983"/>
                </a:cubicBezTo>
                <a:cubicBezTo>
                  <a:pt x="947826" y="44983"/>
                  <a:pt x="955026" y="48942"/>
                  <a:pt x="958986" y="55419"/>
                </a:cubicBezTo>
                <a:lnTo>
                  <a:pt x="1033502" y="174175"/>
                </a:lnTo>
                <a:cubicBezTo>
                  <a:pt x="1037821" y="181373"/>
                  <a:pt x="1038181" y="190009"/>
                  <a:pt x="1033862" y="197207"/>
                </a:cubicBezTo>
                <a:cubicBezTo>
                  <a:pt x="1030262" y="204044"/>
                  <a:pt x="1022702" y="208363"/>
                  <a:pt x="1014423" y="208363"/>
                </a:cubicBezTo>
                <a:lnTo>
                  <a:pt x="1007223" y="208363"/>
                </a:lnTo>
                <a:lnTo>
                  <a:pt x="1007223" y="796385"/>
                </a:lnTo>
                <a:lnTo>
                  <a:pt x="1078859" y="796385"/>
                </a:lnTo>
                <a:cubicBezTo>
                  <a:pt x="1115937" y="796385"/>
                  <a:pt x="1145815" y="826614"/>
                  <a:pt x="1145815" y="863680"/>
                </a:cubicBezTo>
                <a:lnTo>
                  <a:pt x="1145815" y="1123144"/>
                </a:lnTo>
                <a:cubicBezTo>
                  <a:pt x="1145815" y="1135739"/>
                  <a:pt x="1136096" y="1145815"/>
                  <a:pt x="1123496" y="1145815"/>
                </a:cubicBezTo>
                <a:lnTo>
                  <a:pt x="22318" y="1145815"/>
                </a:lnTo>
                <a:cubicBezTo>
                  <a:pt x="10079" y="1145815"/>
                  <a:pt x="0" y="1135739"/>
                  <a:pt x="0" y="1123144"/>
                </a:cubicBezTo>
                <a:lnTo>
                  <a:pt x="0" y="1042893"/>
                </a:lnTo>
                <a:cubicBezTo>
                  <a:pt x="0" y="1005827"/>
                  <a:pt x="30238" y="975598"/>
                  <a:pt x="67316" y="975598"/>
                </a:cubicBezTo>
                <a:lnTo>
                  <a:pt x="268545" y="975598"/>
                </a:lnTo>
                <a:lnTo>
                  <a:pt x="268545" y="865839"/>
                </a:lnTo>
                <a:cubicBezTo>
                  <a:pt x="268545" y="853604"/>
                  <a:pt x="278984" y="843527"/>
                  <a:pt x="291223" y="843527"/>
                </a:cubicBezTo>
                <a:cubicBezTo>
                  <a:pt x="303463" y="843527"/>
                  <a:pt x="313542" y="853604"/>
                  <a:pt x="313542" y="865839"/>
                </a:cubicBezTo>
                <a:lnTo>
                  <a:pt x="313542" y="975598"/>
                </a:lnTo>
                <a:lnTo>
                  <a:pt x="366819" y="975598"/>
                </a:lnTo>
                <a:lnTo>
                  <a:pt x="366819" y="648839"/>
                </a:lnTo>
                <a:cubicBezTo>
                  <a:pt x="366819" y="636244"/>
                  <a:pt x="377258" y="626168"/>
                  <a:pt x="389498" y="626168"/>
                </a:cubicBezTo>
                <a:lnTo>
                  <a:pt x="490292" y="626168"/>
                </a:lnTo>
                <a:cubicBezTo>
                  <a:pt x="502891" y="626168"/>
                  <a:pt x="512611" y="636244"/>
                  <a:pt x="512611" y="648839"/>
                </a:cubicBezTo>
                <a:lnTo>
                  <a:pt x="512611" y="867998"/>
                </a:lnTo>
                <a:lnTo>
                  <a:pt x="566248" y="867998"/>
                </a:lnTo>
                <a:lnTo>
                  <a:pt x="566248" y="621849"/>
                </a:lnTo>
                <a:cubicBezTo>
                  <a:pt x="566248" y="584783"/>
                  <a:pt x="536369" y="554554"/>
                  <a:pt x="499291" y="554554"/>
                </a:cubicBezTo>
                <a:lnTo>
                  <a:pt x="313542" y="554554"/>
                </a:lnTo>
                <a:lnTo>
                  <a:pt x="313542" y="683746"/>
                </a:lnTo>
                <a:cubicBezTo>
                  <a:pt x="313542" y="695982"/>
                  <a:pt x="303463" y="705698"/>
                  <a:pt x="291223" y="705698"/>
                </a:cubicBezTo>
                <a:cubicBezTo>
                  <a:pt x="278984" y="705698"/>
                  <a:pt x="268545" y="695982"/>
                  <a:pt x="268545" y="683746"/>
                </a:cubicBezTo>
                <a:lnTo>
                  <a:pt x="268545" y="556713"/>
                </a:lnTo>
                <a:cubicBezTo>
                  <a:pt x="217787" y="546277"/>
                  <a:pt x="179270" y="501294"/>
                  <a:pt x="179270" y="447314"/>
                </a:cubicBezTo>
                <a:lnTo>
                  <a:pt x="179270" y="331437"/>
                </a:lnTo>
                <a:cubicBezTo>
                  <a:pt x="179270" y="262343"/>
                  <a:pt x="226787" y="204404"/>
                  <a:pt x="290503" y="188210"/>
                </a:cubicBezTo>
                <a:cubicBezTo>
                  <a:pt x="276824" y="170577"/>
                  <a:pt x="268545" y="148625"/>
                  <a:pt x="268545" y="124514"/>
                </a:cubicBezTo>
                <a:lnTo>
                  <a:pt x="268545" y="104001"/>
                </a:lnTo>
                <a:cubicBezTo>
                  <a:pt x="268545" y="46423"/>
                  <a:pt x="315342" y="0"/>
                  <a:pt x="372579"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0" name="Freeform 29">
            <a:extLst>
              <a:ext uri="{FF2B5EF4-FFF2-40B4-BE49-F238E27FC236}">
                <a16:creationId xmlns:a16="http://schemas.microsoft.com/office/drawing/2014/main" id="{A7D5E9E5-7514-BD40-B593-5766DF09AB8A}"/>
              </a:ext>
            </a:extLst>
          </p:cNvPr>
          <p:cNvSpPr>
            <a:spLocks noChangeAspect="1" noChangeArrowheads="1"/>
          </p:cNvSpPr>
          <p:nvPr/>
        </p:nvSpPr>
        <p:spPr bwMode="auto">
          <a:xfrm>
            <a:off x="6100539" y="2165913"/>
            <a:ext cx="512789" cy="331657"/>
          </a:xfrm>
          <a:custGeom>
            <a:avLst/>
            <a:gdLst>
              <a:gd name="connsiteX0" fmla="*/ 541769 w 1145819"/>
              <a:gd name="connsiteY0" fmla="*/ 621171 h 741084"/>
              <a:gd name="connsiteX1" fmla="*/ 539250 w 1145819"/>
              <a:gd name="connsiteY1" fmla="*/ 621531 h 741084"/>
              <a:gd name="connsiteX2" fmla="*/ 521251 w 1145819"/>
              <a:gd name="connsiteY2" fmla="*/ 630894 h 741084"/>
              <a:gd name="connsiteX3" fmla="*/ 503252 w 1145819"/>
              <a:gd name="connsiteY3" fmla="*/ 652860 h 741084"/>
              <a:gd name="connsiteX4" fmla="*/ 506851 w 1145819"/>
              <a:gd name="connsiteY4" fmla="*/ 689950 h 741084"/>
              <a:gd name="connsiteX5" fmla="*/ 526290 w 1145819"/>
              <a:gd name="connsiteY5" fmla="*/ 696072 h 741084"/>
              <a:gd name="connsiteX6" fmla="*/ 543929 w 1145819"/>
              <a:gd name="connsiteY6" fmla="*/ 686349 h 741084"/>
              <a:gd name="connsiteX7" fmla="*/ 562288 w 1145819"/>
              <a:gd name="connsiteY7" fmla="*/ 664383 h 741084"/>
              <a:gd name="connsiteX8" fmla="*/ 568048 w 1145819"/>
              <a:gd name="connsiteY8" fmla="*/ 644938 h 741084"/>
              <a:gd name="connsiteX9" fmla="*/ 558689 w 1145819"/>
              <a:gd name="connsiteY9" fmla="*/ 627293 h 741084"/>
              <a:gd name="connsiteX10" fmla="*/ 541769 w 1145819"/>
              <a:gd name="connsiteY10" fmla="*/ 621171 h 741084"/>
              <a:gd name="connsiteX11" fmla="*/ 466534 w 1145819"/>
              <a:gd name="connsiteY11" fmla="*/ 559234 h 741084"/>
              <a:gd name="connsiteX12" fmla="*/ 446015 w 1145819"/>
              <a:gd name="connsiteY12" fmla="*/ 568597 h 741084"/>
              <a:gd name="connsiteX13" fmla="*/ 428016 w 1145819"/>
              <a:gd name="connsiteY13" fmla="*/ 590923 h 741084"/>
              <a:gd name="connsiteX14" fmla="*/ 421896 w 1145819"/>
              <a:gd name="connsiteY14" fmla="*/ 610008 h 741084"/>
              <a:gd name="connsiteX15" fmla="*/ 431616 w 1145819"/>
              <a:gd name="connsiteY15" fmla="*/ 628013 h 741084"/>
              <a:gd name="connsiteX16" fmla="*/ 450695 w 1145819"/>
              <a:gd name="connsiteY16" fmla="*/ 634135 h 741084"/>
              <a:gd name="connsiteX17" fmla="*/ 468694 w 1145819"/>
              <a:gd name="connsiteY17" fmla="*/ 624412 h 741084"/>
              <a:gd name="connsiteX18" fmla="*/ 486693 w 1145819"/>
              <a:gd name="connsiteY18" fmla="*/ 602446 h 741084"/>
              <a:gd name="connsiteX19" fmla="*/ 483093 w 1145819"/>
              <a:gd name="connsiteY19" fmla="*/ 564996 h 741084"/>
              <a:gd name="connsiteX20" fmla="*/ 466534 w 1145819"/>
              <a:gd name="connsiteY20" fmla="*/ 559234 h 741084"/>
              <a:gd name="connsiteX21" fmla="*/ 390938 w 1145819"/>
              <a:gd name="connsiteY21" fmla="*/ 496937 h 741084"/>
              <a:gd name="connsiteX22" fmla="*/ 388418 w 1145819"/>
              <a:gd name="connsiteY22" fmla="*/ 497297 h 741084"/>
              <a:gd name="connsiteX23" fmla="*/ 370779 w 1145819"/>
              <a:gd name="connsiteY23" fmla="*/ 506660 h 741084"/>
              <a:gd name="connsiteX24" fmla="*/ 352420 w 1145819"/>
              <a:gd name="connsiteY24" fmla="*/ 528626 h 741084"/>
              <a:gd name="connsiteX25" fmla="*/ 346661 w 1145819"/>
              <a:gd name="connsiteY25" fmla="*/ 548071 h 741084"/>
              <a:gd name="connsiteX26" fmla="*/ 356020 w 1145819"/>
              <a:gd name="connsiteY26" fmla="*/ 566076 h 741084"/>
              <a:gd name="connsiteX27" fmla="*/ 393458 w 1145819"/>
              <a:gd name="connsiteY27" fmla="*/ 562475 h 741084"/>
              <a:gd name="connsiteX28" fmla="*/ 411457 w 1145819"/>
              <a:gd name="connsiteY28" fmla="*/ 540509 h 741084"/>
              <a:gd name="connsiteX29" fmla="*/ 417577 w 1145819"/>
              <a:gd name="connsiteY29" fmla="*/ 520704 h 741084"/>
              <a:gd name="connsiteX30" fmla="*/ 407857 w 1145819"/>
              <a:gd name="connsiteY30" fmla="*/ 503059 h 741084"/>
              <a:gd name="connsiteX31" fmla="*/ 390938 w 1145819"/>
              <a:gd name="connsiteY31" fmla="*/ 496937 h 741084"/>
              <a:gd name="connsiteX32" fmla="*/ 313182 w 1145819"/>
              <a:gd name="connsiteY32" fmla="*/ 435000 h 741084"/>
              <a:gd name="connsiteX33" fmla="*/ 295183 w 1145819"/>
              <a:gd name="connsiteY33" fmla="*/ 444363 h 741084"/>
              <a:gd name="connsiteX34" fmla="*/ 277185 w 1145819"/>
              <a:gd name="connsiteY34" fmla="*/ 466689 h 741084"/>
              <a:gd name="connsiteX35" fmla="*/ 280784 w 1145819"/>
              <a:gd name="connsiteY35" fmla="*/ 503779 h 741084"/>
              <a:gd name="connsiteX36" fmla="*/ 317862 w 1145819"/>
              <a:gd name="connsiteY36" fmla="*/ 500538 h 741084"/>
              <a:gd name="connsiteX37" fmla="*/ 336221 w 1145819"/>
              <a:gd name="connsiteY37" fmla="*/ 478212 h 741084"/>
              <a:gd name="connsiteX38" fmla="*/ 332621 w 1145819"/>
              <a:gd name="connsiteY38" fmla="*/ 440762 h 741084"/>
              <a:gd name="connsiteX39" fmla="*/ 315702 w 1145819"/>
              <a:gd name="connsiteY39" fmla="*/ 435000 h 741084"/>
              <a:gd name="connsiteX40" fmla="*/ 313182 w 1145819"/>
              <a:gd name="connsiteY40" fmla="*/ 435000 h 741084"/>
              <a:gd name="connsiteX41" fmla="*/ 1123772 w 1145819"/>
              <a:gd name="connsiteY41" fmla="*/ 235031 h 741084"/>
              <a:gd name="connsiteX42" fmla="*/ 1139419 w 1145819"/>
              <a:gd name="connsiteY42" fmla="*/ 241432 h 741084"/>
              <a:gd name="connsiteX43" fmla="*/ 1145819 w 1145819"/>
              <a:gd name="connsiteY43" fmla="*/ 257078 h 741084"/>
              <a:gd name="connsiteX44" fmla="*/ 1139419 w 1145819"/>
              <a:gd name="connsiteY44" fmla="*/ 272369 h 741084"/>
              <a:gd name="connsiteX45" fmla="*/ 1123772 w 1145819"/>
              <a:gd name="connsiteY45" fmla="*/ 279126 h 741084"/>
              <a:gd name="connsiteX46" fmla="*/ 1108126 w 1145819"/>
              <a:gd name="connsiteY46" fmla="*/ 272369 h 741084"/>
              <a:gd name="connsiteX47" fmla="*/ 1101725 w 1145819"/>
              <a:gd name="connsiteY47" fmla="*/ 257078 h 741084"/>
              <a:gd name="connsiteX48" fmla="*/ 1108126 w 1145819"/>
              <a:gd name="connsiteY48" fmla="*/ 241432 h 741084"/>
              <a:gd name="connsiteX49" fmla="*/ 1123772 w 1145819"/>
              <a:gd name="connsiteY49" fmla="*/ 235031 h 741084"/>
              <a:gd name="connsiteX50" fmla="*/ 22047 w 1145819"/>
              <a:gd name="connsiteY50" fmla="*/ 235031 h 741084"/>
              <a:gd name="connsiteX51" fmla="*/ 37694 w 1145819"/>
              <a:gd name="connsiteY51" fmla="*/ 241432 h 741084"/>
              <a:gd name="connsiteX52" fmla="*/ 44095 w 1145819"/>
              <a:gd name="connsiteY52" fmla="*/ 257078 h 741084"/>
              <a:gd name="connsiteX53" fmla="*/ 37694 w 1145819"/>
              <a:gd name="connsiteY53" fmla="*/ 272369 h 741084"/>
              <a:gd name="connsiteX54" fmla="*/ 22047 w 1145819"/>
              <a:gd name="connsiteY54" fmla="*/ 279126 h 741084"/>
              <a:gd name="connsiteX55" fmla="*/ 6401 w 1145819"/>
              <a:gd name="connsiteY55" fmla="*/ 272369 h 741084"/>
              <a:gd name="connsiteX56" fmla="*/ 0 w 1145819"/>
              <a:gd name="connsiteY56" fmla="*/ 257078 h 741084"/>
              <a:gd name="connsiteX57" fmla="*/ 6401 w 1145819"/>
              <a:gd name="connsiteY57" fmla="*/ 241432 h 741084"/>
              <a:gd name="connsiteX58" fmla="*/ 22047 w 1145819"/>
              <a:gd name="connsiteY58" fmla="*/ 235031 h 741084"/>
              <a:gd name="connsiteX59" fmla="*/ 641124 w 1145819"/>
              <a:gd name="connsiteY59" fmla="*/ 75981 h 741084"/>
              <a:gd name="connsiteX60" fmla="*/ 521251 w 1145819"/>
              <a:gd name="connsiteY60" fmla="*/ 125314 h 741084"/>
              <a:gd name="connsiteX61" fmla="*/ 352060 w 1145819"/>
              <a:gd name="connsiteY61" fmla="*/ 292761 h 741084"/>
              <a:gd name="connsiteX62" fmla="*/ 351340 w 1145819"/>
              <a:gd name="connsiteY62" fmla="*/ 341374 h 741084"/>
              <a:gd name="connsiteX63" fmla="*/ 393098 w 1145819"/>
              <a:gd name="connsiteY63" fmla="*/ 347496 h 741084"/>
              <a:gd name="connsiteX64" fmla="*/ 575968 w 1145819"/>
              <a:gd name="connsiteY64" fmla="*/ 244148 h 741084"/>
              <a:gd name="connsiteX65" fmla="*/ 586767 w 1145819"/>
              <a:gd name="connsiteY65" fmla="*/ 241267 h 741084"/>
              <a:gd name="connsiteX66" fmla="*/ 733999 w 1145819"/>
              <a:gd name="connsiteY66" fmla="*/ 241267 h 741084"/>
              <a:gd name="connsiteX67" fmla="*/ 756317 w 1145819"/>
              <a:gd name="connsiteY67" fmla="*/ 263593 h 741084"/>
              <a:gd name="connsiteX68" fmla="*/ 733999 w 1145819"/>
              <a:gd name="connsiteY68" fmla="*/ 286279 h 741084"/>
              <a:gd name="connsiteX69" fmla="*/ 718159 w 1145819"/>
              <a:gd name="connsiteY69" fmla="*/ 286279 h 741084"/>
              <a:gd name="connsiteX70" fmla="*/ 757915 w 1145819"/>
              <a:gd name="connsiteY70" fmla="*/ 325063 h 741084"/>
              <a:gd name="connsiteX71" fmla="*/ 877990 w 1145819"/>
              <a:gd name="connsiteY71" fmla="*/ 442202 h 741084"/>
              <a:gd name="connsiteX72" fmla="*/ 957906 w 1145819"/>
              <a:gd name="connsiteY72" fmla="*/ 399350 h 741084"/>
              <a:gd name="connsiteX73" fmla="*/ 957906 w 1145819"/>
              <a:gd name="connsiteY73" fmla="*/ 252432 h 741084"/>
              <a:gd name="connsiteX74" fmla="*/ 957906 w 1145819"/>
              <a:gd name="connsiteY74" fmla="*/ 75981 h 741084"/>
              <a:gd name="connsiteX75" fmla="*/ 506492 w 1145819"/>
              <a:gd name="connsiteY75" fmla="*/ 46993 h 741084"/>
              <a:gd name="connsiteX76" fmla="*/ 460054 w 1145819"/>
              <a:gd name="connsiteY76" fmla="*/ 51854 h 741084"/>
              <a:gd name="connsiteX77" fmla="*/ 276825 w 1145819"/>
              <a:gd name="connsiteY77" fmla="*/ 87864 h 741084"/>
              <a:gd name="connsiteX78" fmla="*/ 272505 w 1145819"/>
              <a:gd name="connsiteY78" fmla="*/ 88224 h 741084"/>
              <a:gd name="connsiteX79" fmla="*/ 187910 w 1145819"/>
              <a:gd name="connsiteY79" fmla="*/ 88224 h 741084"/>
              <a:gd name="connsiteX80" fmla="*/ 187910 w 1145819"/>
              <a:gd name="connsiteY80" fmla="*/ 423117 h 741084"/>
              <a:gd name="connsiteX81" fmla="*/ 238307 w 1145819"/>
              <a:gd name="connsiteY81" fmla="*/ 444003 h 741084"/>
              <a:gd name="connsiteX82" fmla="*/ 242626 w 1145819"/>
              <a:gd name="connsiteY82" fmla="*/ 438241 h 741084"/>
              <a:gd name="connsiteX83" fmla="*/ 260985 w 1145819"/>
              <a:gd name="connsiteY83" fmla="*/ 416275 h 741084"/>
              <a:gd name="connsiteX84" fmla="*/ 308863 w 1145819"/>
              <a:gd name="connsiteY84" fmla="*/ 390708 h 741084"/>
              <a:gd name="connsiteX85" fmla="*/ 361060 w 1145819"/>
              <a:gd name="connsiteY85" fmla="*/ 406552 h 741084"/>
              <a:gd name="connsiteX86" fmla="*/ 386258 w 1145819"/>
              <a:gd name="connsiteY86" fmla="*/ 452285 h 741084"/>
              <a:gd name="connsiteX87" fmla="*/ 402087 w 1145819"/>
              <a:gd name="connsiteY87" fmla="*/ 454291 h 741084"/>
              <a:gd name="connsiteX88" fmla="*/ 412897 w 1145819"/>
              <a:gd name="connsiteY88" fmla="*/ 455661 h 741084"/>
              <a:gd name="connsiteX89" fmla="*/ 436295 w 1145819"/>
              <a:gd name="connsiteY89" fmla="*/ 468489 h 741084"/>
              <a:gd name="connsiteX90" fmla="*/ 461494 w 1145819"/>
              <a:gd name="connsiteY90" fmla="*/ 514582 h 741084"/>
              <a:gd name="connsiteX91" fmla="*/ 511891 w 1145819"/>
              <a:gd name="connsiteY91" fmla="*/ 530786 h 741084"/>
              <a:gd name="connsiteX92" fmla="*/ 537090 w 1145819"/>
              <a:gd name="connsiteY92" fmla="*/ 576879 h 741084"/>
              <a:gd name="connsiteX93" fmla="*/ 587127 w 1145819"/>
              <a:gd name="connsiteY93" fmla="*/ 592723 h 741084"/>
              <a:gd name="connsiteX94" fmla="*/ 588207 w 1145819"/>
              <a:gd name="connsiteY94" fmla="*/ 593804 h 741084"/>
              <a:gd name="connsiteX95" fmla="*/ 590727 w 1145819"/>
              <a:gd name="connsiteY95" fmla="*/ 595604 h 741084"/>
              <a:gd name="connsiteX96" fmla="*/ 623125 w 1145819"/>
              <a:gd name="connsiteY96" fmla="*/ 627293 h 741084"/>
              <a:gd name="connsiteX97" fmla="*/ 644004 w 1145819"/>
              <a:gd name="connsiteY97" fmla="*/ 635575 h 741084"/>
              <a:gd name="connsiteX98" fmla="*/ 664523 w 1145819"/>
              <a:gd name="connsiteY98" fmla="*/ 626933 h 741084"/>
              <a:gd name="connsiteX99" fmla="*/ 664163 w 1145819"/>
              <a:gd name="connsiteY99" fmla="*/ 585161 h 741084"/>
              <a:gd name="connsiteX100" fmla="*/ 547889 w 1145819"/>
              <a:gd name="connsiteY100" fmla="*/ 472090 h 741084"/>
              <a:gd name="connsiteX101" fmla="*/ 547529 w 1145819"/>
              <a:gd name="connsiteY101" fmla="*/ 440402 h 741084"/>
              <a:gd name="connsiteX102" fmla="*/ 578847 w 1145819"/>
              <a:gd name="connsiteY102" fmla="*/ 440041 h 741084"/>
              <a:gd name="connsiteX103" fmla="*/ 635004 w 1145819"/>
              <a:gd name="connsiteY103" fmla="*/ 494416 h 741084"/>
              <a:gd name="connsiteX104" fmla="*/ 635724 w 1145819"/>
              <a:gd name="connsiteY104" fmla="*/ 495137 h 741084"/>
              <a:gd name="connsiteX105" fmla="*/ 751638 w 1145819"/>
              <a:gd name="connsiteY105" fmla="*/ 607848 h 741084"/>
              <a:gd name="connsiteX106" fmla="*/ 793395 w 1145819"/>
              <a:gd name="connsiteY106" fmla="*/ 607487 h 741084"/>
              <a:gd name="connsiteX107" fmla="*/ 792675 w 1145819"/>
              <a:gd name="connsiteY107" fmla="*/ 566076 h 741084"/>
              <a:gd name="connsiteX108" fmla="*/ 676402 w 1145819"/>
              <a:gd name="connsiteY108" fmla="*/ 453005 h 741084"/>
              <a:gd name="connsiteX109" fmla="*/ 676042 w 1145819"/>
              <a:gd name="connsiteY109" fmla="*/ 421316 h 741084"/>
              <a:gd name="connsiteX110" fmla="*/ 707720 w 1145819"/>
              <a:gd name="connsiteY110" fmla="*/ 420956 h 741084"/>
              <a:gd name="connsiteX111" fmla="*/ 780796 w 1145819"/>
              <a:gd name="connsiteY111" fmla="*/ 491896 h 741084"/>
              <a:gd name="connsiteX112" fmla="*/ 781156 w 1145819"/>
              <a:gd name="connsiteY112" fmla="*/ 491896 h 741084"/>
              <a:gd name="connsiteX113" fmla="*/ 855312 w 1145819"/>
              <a:gd name="connsiteY113" fmla="*/ 564276 h 741084"/>
              <a:gd name="connsiteX114" fmla="*/ 896709 w 1145819"/>
              <a:gd name="connsiteY114" fmla="*/ 563555 h 741084"/>
              <a:gd name="connsiteX115" fmla="*/ 904989 w 1145819"/>
              <a:gd name="connsiteY115" fmla="*/ 542670 h 741084"/>
              <a:gd name="connsiteX116" fmla="*/ 895989 w 1145819"/>
              <a:gd name="connsiteY116" fmla="*/ 522144 h 741084"/>
              <a:gd name="connsiteX117" fmla="*/ 711244 w 1145819"/>
              <a:gd name="connsiteY117" fmla="*/ 342013 h 741084"/>
              <a:gd name="connsiteX118" fmla="*/ 654083 w 1145819"/>
              <a:gd name="connsiteY118" fmla="*/ 286279 h 741084"/>
              <a:gd name="connsiteX119" fmla="*/ 592887 w 1145819"/>
              <a:gd name="connsiteY119" fmla="*/ 286279 h 741084"/>
              <a:gd name="connsiteX120" fmla="*/ 415057 w 1145819"/>
              <a:gd name="connsiteY120" fmla="*/ 386387 h 741084"/>
              <a:gd name="connsiteX121" fmla="*/ 376179 w 1145819"/>
              <a:gd name="connsiteY121" fmla="*/ 396830 h 741084"/>
              <a:gd name="connsiteX122" fmla="*/ 319302 w 1145819"/>
              <a:gd name="connsiteY122" fmla="*/ 372703 h 741084"/>
              <a:gd name="connsiteX123" fmla="*/ 320382 w 1145819"/>
              <a:gd name="connsiteY123" fmla="*/ 261072 h 741084"/>
              <a:gd name="connsiteX124" fmla="*/ 489932 w 1145819"/>
              <a:gd name="connsiteY124" fmla="*/ 93266 h 741084"/>
              <a:gd name="connsiteX125" fmla="*/ 552929 w 1145819"/>
              <a:gd name="connsiteY125" fmla="*/ 49694 h 741084"/>
              <a:gd name="connsiteX126" fmla="*/ 506492 w 1145819"/>
              <a:gd name="connsiteY126" fmla="*/ 46993 h 741084"/>
              <a:gd name="connsiteX127" fmla="*/ 22319 w 1145819"/>
              <a:gd name="connsiteY127" fmla="*/ 0 h 741084"/>
              <a:gd name="connsiteX128" fmla="*/ 143272 w 1145819"/>
              <a:gd name="connsiteY128" fmla="*/ 0 h 741084"/>
              <a:gd name="connsiteX129" fmla="*/ 187910 w 1145819"/>
              <a:gd name="connsiteY129" fmla="*/ 43212 h 741084"/>
              <a:gd name="connsiteX130" fmla="*/ 270705 w 1145819"/>
              <a:gd name="connsiteY130" fmla="*/ 43212 h 741084"/>
              <a:gd name="connsiteX131" fmla="*/ 451415 w 1145819"/>
              <a:gd name="connsiteY131" fmla="*/ 7922 h 741084"/>
              <a:gd name="connsiteX132" fmla="*/ 644364 w 1145819"/>
              <a:gd name="connsiteY132" fmla="*/ 30969 h 741084"/>
              <a:gd name="connsiteX133" fmla="*/ 645084 w 1145819"/>
              <a:gd name="connsiteY133" fmla="*/ 30969 h 741084"/>
              <a:gd name="connsiteX134" fmla="*/ 960066 w 1145819"/>
              <a:gd name="connsiteY134" fmla="*/ 30969 h 741084"/>
              <a:gd name="connsiteX135" fmla="*/ 1002543 w 1145819"/>
              <a:gd name="connsiteY135" fmla="*/ 0 h 741084"/>
              <a:gd name="connsiteX136" fmla="*/ 1123496 w 1145819"/>
              <a:gd name="connsiteY136" fmla="*/ 0 h 741084"/>
              <a:gd name="connsiteX137" fmla="*/ 1145815 w 1145819"/>
              <a:gd name="connsiteY137" fmla="*/ 22326 h 741084"/>
              <a:gd name="connsiteX138" fmla="*/ 1145815 w 1145819"/>
              <a:gd name="connsiteY138" fmla="*/ 169607 h 741084"/>
              <a:gd name="connsiteX139" fmla="*/ 1123496 w 1145819"/>
              <a:gd name="connsiteY139" fmla="*/ 192293 h 741084"/>
              <a:gd name="connsiteX140" fmla="*/ 1101178 w 1145819"/>
              <a:gd name="connsiteY140" fmla="*/ 169607 h 741084"/>
              <a:gd name="connsiteX141" fmla="*/ 1101178 w 1145819"/>
              <a:gd name="connsiteY141" fmla="*/ 44652 h 741084"/>
              <a:gd name="connsiteX142" fmla="*/ 1002543 w 1145819"/>
              <a:gd name="connsiteY142" fmla="*/ 44652 h 741084"/>
              <a:gd name="connsiteX143" fmla="*/ 1002543 w 1145819"/>
              <a:gd name="connsiteY143" fmla="*/ 236220 h 741084"/>
              <a:gd name="connsiteX144" fmla="*/ 1002543 w 1145819"/>
              <a:gd name="connsiteY144" fmla="*/ 469209 h 741084"/>
              <a:gd name="connsiteX145" fmla="*/ 1101178 w 1145819"/>
              <a:gd name="connsiteY145" fmla="*/ 469209 h 741084"/>
              <a:gd name="connsiteX146" fmla="*/ 1101178 w 1145819"/>
              <a:gd name="connsiteY146" fmla="*/ 343175 h 741084"/>
              <a:gd name="connsiteX147" fmla="*/ 1123496 w 1145819"/>
              <a:gd name="connsiteY147" fmla="*/ 320849 h 741084"/>
              <a:gd name="connsiteX148" fmla="*/ 1145815 w 1145819"/>
              <a:gd name="connsiteY148" fmla="*/ 343175 h 741084"/>
              <a:gd name="connsiteX149" fmla="*/ 1145815 w 1145819"/>
              <a:gd name="connsiteY149" fmla="*/ 491536 h 741084"/>
              <a:gd name="connsiteX150" fmla="*/ 1123496 w 1145819"/>
              <a:gd name="connsiteY150" fmla="*/ 514222 h 741084"/>
              <a:gd name="connsiteX151" fmla="*/ 1002543 w 1145819"/>
              <a:gd name="connsiteY151" fmla="*/ 514222 h 741084"/>
              <a:gd name="connsiteX152" fmla="*/ 957906 w 1145819"/>
              <a:gd name="connsiteY152" fmla="*/ 469209 h 741084"/>
              <a:gd name="connsiteX153" fmla="*/ 957906 w 1145819"/>
              <a:gd name="connsiteY153" fmla="*/ 450124 h 741084"/>
              <a:gd name="connsiteX154" fmla="*/ 911829 w 1145819"/>
              <a:gd name="connsiteY154" fmla="*/ 474971 h 741084"/>
              <a:gd name="connsiteX155" fmla="*/ 927308 w 1145819"/>
              <a:gd name="connsiteY155" fmla="*/ 490095 h 741084"/>
              <a:gd name="connsiteX156" fmla="*/ 949986 w 1145819"/>
              <a:gd name="connsiteY156" fmla="*/ 542310 h 741084"/>
              <a:gd name="connsiteX157" fmla="*/ 928748 w 1145819"/>
              <a:gd name="connsiteY157" fmla="*/ 594884 h 741084"/>
              <a:gd name="connsiteX158" fmla="*/ 875831 w 1145819"/>
              <a:gd name="connsiteY158" fmla="*/ 617210 h 741084"/>
              <a:gd name="connsiteX159" fmla="*/ 843072 w 1145819"/>
              <a:gd name="connsiteY159" fmla="*/ 609648 h 741084"/>
              <a:gd name="connsiteX160" fmla="*/ 825433 w 1145819"/>
              <a:gd name="connsiteY160" fmla="*/ 638816 h 741084"/>
              <a:gd name="connsiteX161" fmla="*/ 772156 w 1145819"/>
              <a:gd name="connsiteY161" fmla="*/ 661142 h 741084"/>
              <a:gd name="connsiteX162" fmla="*/ 720679 w 1145819"/>
              <a:gd name="connsiteY162" fmla="*/ 640256 h 741084"/>
              <a:gd name="connsiteX163" fmla="*/ 712760 w 1145819"/>
              <a:gd name="connsiteY163" fmla="*/ 632694 h 741084"/>
              <a:gd name="connsiteX164" fmla="*/ 696921 w 1145819"/>
              <a:gd name="connsiteY164" fmla="*/ 657901 h 741084"/>
              <a:gd name="connsiteX165" fmla="*/ 644364 w 1145819"/>
              <a:gd name="connsiteY165" fmla="*/ 680227 h 741084"/>
              <a:gd name="connsiteX166" fmla="*/ 643644 w 1145819"/>
              <a:gd name="connsiteY166" fmla="*/ 680227 h 741084"/>
              <a:gd name="connsiteX167" fmla="*/ 608726 w 1145819"/>
              <a:gd name="connsiteY167" fmla="*/ 671585 h 741084"/>
              <a:gd name="connsiteX168" fmla="*/ 596846 w 1145819"/>
              <a:gd name="connsiteY168" fmla="*/ 692831 h 741084"/>
              <a:gd name="connsiteX169" fmla="*/ 578487 w 1145819"/>
              <a:gd name="connsiteY169" fmla="*/ 715157 h 741084"/>
              <a:gd name="connsiteX170" fmla="*/ 530250 w 1145819"/>
              <a:gd name="connsiteY170" fmla="*/ 740724 h 741084"/>
              <a:gd name="connsiteX171" fmla="*/ 523411 w 1145819"/>
              <a:gd name="connsiteY171" fmla="*/ 741084 h 741084"/>
              <a:gd name="connsiteX172" fmla="*/ 478413 w 1145819"/>
              <a:gd name="connsiteY172" fmla="*/ 724880 h 741084"/>
              <a:gd name="connsiteX173" fmla="*/ 453215 w 1145819"/>
              <a:gd name="connsiteY173" fmla="*/ 678787 h 741084"/>
              <a:gd name="connsiteX174" fmla="*/ 448175 w 1145819"/>
              <a:gd name="connsiteY174" fmla="*/ 678787 h 741084"/>
              <a:gd name="connsiteX175" fmla="*/ 402817 w 1145819"/>
              <a:gd name="connsiteY175" fmla="*/ 662583 h 741084"/>
              <a:gd name="connsiteX176" fmla="*/ 377619 w 1145819"/>
              <a:gd name="connsiteY176" fmla="*/ 616490 h 741084"/>
              <a:gd name="connsiteX177" fmla="*/ 372939 w 1145819"/>
              <a:gd name="connsiteY177" fmla="*/ 616490 h 741084"/>
              <a:gd name="connsiteX178" fmla="*/ 327582 w 1145819"/>
              <a:gd name="connsiteY178" fmla="*/ 600646 h 741084"/>
              <a:gd name="connsiteX179" fmla="*/ 302383 w 1145819"/>
              <a:gd name="connsiteY179" fmla="*/ 554553 h 741084"/>
              <a:gd name="connsiteX180" fmla="*/ 297343 w 1145819"/>
              <a:gd name="connsiteY180" fmla="*/ 554553 h 741084"/>
              <a:gd name="connsiteX181" fmla="*/ 252346 w 1145819"/>
              <a:gd name="connsiteY181" fmla="*/ 538348 h 741084"/>
              <a:gd name="connsiteX182" fmla="*/ 226787 w 1145819"/>
              <a:gd name="connsiteY182" fmla="*/ 491536 h 741084"/>
              <a:gd name="connsiteX183" fmla="*/ 216348 w 1145819"/>
              <a:gd name="connsiteY183" fmla="*/ 483253 h 741084"/>
              <a:gd name="connsiteX184" fmla="*/ 187910 w 1145819"/>
              <a:gd name="connsiteY184" fmla="*/ 469209 h 741084"/>
              <a:gd name="connsiteX185" fmla="*/ 143272 w 1145819"/>
              <a:gd name="connsiteY185" fmla="*/ 514222 h 741084"/>
              <a:gd name="connsiteX186" fmla="*/ 22319 w 1145819"/>
              <a:gd name="connsiteY186" fmla="*/ 514222 h 741084"/>
              <a:gd name="connsiteX187" fmla="*/ 0 w 1145819"/>
              <a:gd name="connsiteY187" fmla="*/ 491536 h 741084"/>
              <a:gd name="connsiteX188" fmla="*/ 0 w 1145819"/>
              <a:gd name="connsiteY188" fmla="*/ 350017 h 741084"/>
              <a:gd name="connsiteX189" fmla="*/ 22319 w 1145819"/>
              <a:gd name="connsiteY189" fmla="*/ 327691 h 741084"/>
              <a:gd name="connsiteX190" fmla="*/ 44638 w 1145819"/>
              <a:gd name="connsiteY190" fmla="*/ 350017 h 741084"/>
              <a:gd name="connsiteX191" fmla="*/ 44638 w 1145819"/>
              <a:gd name="connsiteY191" fmla="*/ 469209 h 741084"/>
              <a:gd name="connsiteX192" fmla="*/ 143272 w 1145819"/>
              <a:gd name="connsiteY192" fmla="*/ 469209 h 741084"/>
              <a:gd name="connsiteX193" fmla="*/ 143272 w 1145819"/>
              <a:gd name="connsiteY193" fmla="*/ 44652 h 741084"/>
              <a:gd name="connsiteX194" fmla="*/ 44638 w 1145819"/>
              <a:gd name="connsiteY194" fmla="*/ 44652 h 741084"/>
              <a:gd name="connsiteX195" fmla="*/ 44638 w 1145819"/>
              <a:gd name="connsiteY195" fmla="*/ 166366 h 741084"/>
              <a:gd name="connsiteX196" fmla="*/ 22319 w 1145819"/>
              <a:gd name="connsiteY196" fmla="*/ 188692 h 741084"/>
              <a:gd name="connsiteX197" fmla="*/ 0 w 1145819"/>
              <a:gd name="connsiteY197" fmla="*/ 166366 h 741084"/>
              <a:gd name="connsiteX198" fmla="*/ 0 w 1145819"/>
              <a:gd name="connsiteY198" fmla="*/ 22326 h 741084"/>
              <a:gd name="connsiteX199" fmla="*/ 22319 w 1145819"/>
              <a:gd name="connsiteY199" fmla="*/ 0 h 74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1145819" h="741084">
                <a:moveTo>
                  <a:pt x="541769" y="621171"/>
                </a:moveTo>
                <a:cubicBezTo>
                  <a:pt x="541050" y="621171"/>
                  <a:pt x="539970" y="621531"/>
                  <a:pt x="539250" y="621531"/>
                </a:cubicBezTo>
                <a:cubicBezTo>
                  <a:pt x="532410" y="621891"/>
                  <a:pt x="525930" y="625492"/>
                  <a:pt x="521251" y="630894"/>
                </a:cubicBezTo>
                <a:lnTo>
                  <a:pt x="503252" y="652860"/>
                </a:lnTo>
                <a:cubicBezTo>
                  <a:pt x="493892" y="664383"/>
                  <a:pt x="495332" y="680948"/>
                  <a:pt x="506851" y="689950"/>
                </a:cubicBezTo>
                <a:cubicBezTo>
                  <a:pt x="512251" y="694631"/>
                  <a:pt x="519091" y="696792"/>
                  <a:pt x="526290" y="696072"/>
                </a:cubicBezTo>
                <a:cubicBezTo>
                  <a:pt x="533130" y="695352"/>
                  <a:pt x="539610" y="692111"/>
                  <a:pt x="543929" y="686349"/>
                </a:cubicBezTo>
                <a:lnTo>
                  <a:pt x="562288" y="664383"/>
                </a:lnTo>
                <a:cubicBezTo>
                  <a:pt x="566608" y="658982"/>
                  <a:pt x="568768" y="652140"/>
                  <a:pt x="568048" y="644938"/>
                </a:cubicBezTo>
                <a:cubicBezTo>
                  <a:pt x="567328" y="638096"/>
                  <a:pt x="564088" y="631614"/>
                  <a:pt x="558689" y="627293"/>
                </a:cubicBezTo>
                <a:cubicBezTo>
                  <a:pt x="553649" y="623332"/>
                  <a:pt x="547889" y="621171"/>
                  <a:pt x="541769" y="621171"/>
                </a:cubicBezTo>
                <a:close/>
                <a:moveTo>
                  <a:pt x="466534" y="559234"/>
                </a:moveTo>
                <a:cubicBezTo>
                  <a:pt x="458974" y="559234"/>
                  <a:pt x="451415" y="562475"/>
                  <a:pt x="446015" y="568597"/>
                </a:cubicBezTo>
                <a:lnTo>
                  <a:pt x="428016" y="590923"/>
                </a:lnTo>
                <a:cubicBezTo>
                  <a:pt x="423336" y="596324"/>
                  <a:pt x="421176" y="603166"/>
                  <a:pt x="421896" y="610008"/>
                </a:cubicBezTo>
                <a:cubicBezTo>
                  <a:pt x="422616" y="617210"/>
                  <a:pt x="425856" y="623692"/>
                  <a:pt x="431616" y="628013"/>
                </a:cubicBezTo>
                <a:cubicBezTo>
                  <a:pt x="437015" y="632694"/>
                  <a:pt x="443495" y="634495"/>
                  <a:pt x="450695" y="634135"/>
                </a:cubicBezTo>
                <a:cubicBezTo>
                  <a:pt x="457894" y="633415"/>
                  <a:pt x="464374" y="629814"/>
                  <a:pt x="468694" y="624412"/>
                </a:cubicBezTo>
                <a:lnTo>
                  <a:pt x="486693" y="602446"/>
                </a:lnTo>
                <a:cubicBezTo>
                  <a:pt x="496052" y="590923"/>
                  <a:pt x="494252" y="574358"/>
                  <a:pt x="483093" y="564996"/>
                </a:cubicBezTo>
                <a:cubicBezTo>
                  <a:pt x="478413" y="561035"/>
                  <a:pt x="472293" y="559234"/>
                  <a:pt x="466534" y="559234"/>
                </a:cubicBezTo>
                <a:close/>
                <a:moveTo>
                  <a:pt x="390938" y="496937"/>
                </a:moveTo>
                <a:cubicBezTo>
                  <a:pt x="390218" y="496937"/>
                  <a:pt x="389138" y="496937"/>
                  <a:pt x="388418" y="497297"/>
                </a:cubicBezTo>
                <a:cubicBezTo>
                  <a:pt x="381579" y="497657"/>
                  <a:pt x="375099" y="501258"/>
                  <a:pt x="370779" y="506660"/>
                </a:cubicBezTo>
                <a:lnTo>
                  <a:pt x="352420" y="528626"/>
                </a:lnTo>
                <a:cubicBezTo>
                  <a:pt x="348100" y="534387"/>
                  <a:pt x="345581" y="541229"/>
                  <a:pt x="346661" y="548071"/>
                </a:cubicBezTo>
                <a:cubicBezTo>
                  <a:pt x="347381" y="555273"/>
                  <a:pt x="350620" y="561395"/>
                  <a:pt x="356020" y="566076"/>
                </a:cubicBezTo>
                <a:cubicBezTo>
                  <a:pt x="367179" y="575079"/>
                  <a:pt x="384098" y="573638"/>
                  <a:pt x="393458" y="562475"/>
                </a:cubicBezTo>
                <a:lnTo>
                  <a:pt x="411457" y="540509"/>
                </a:lnTo>
                <a:cubicBezTo>
                  <a:pt x="416137" y="534747"/>
                  <a:pt x="417937" y="527906"/>
                  <a:pt x="417577" y="520704"/>
                </a:cubicBezTo>
                <a:cubicBezTo>
                  <a:pt x="416497" y="513862"/>
                  <a:pt x="413257" y="507380"/>
                  <a:pt x="407857" y="503059"/>
                </a:cubicBezTo>
                <a:cubicBezTo>
                  <a:pt x="403177" y="499098"/>
                  <a:pt x="397058" y="496937"/>
                  <a:pt x="390938" y="496937"/>
                </a:cubicBezTo>
                <a:close/>
                <a:moveTo>
                  <a:pt x="313182" y="435000"/>
                </a:moveTo>
                <a:cubicBezTo>
                  <a:pt x="306343" y="435720"/>
                  <a:pt x="299863" y="438961"/>
                  <a:pt x="295183" y="444363"/>
                </a:cubicBezTo>
                <a:lnTo>
                  <a:pt x="277185" y="466689"/>
                </a:lnTo>
                <a:cubicBezTo>
                  <a:pt x="267825" y="477852"/>
                  <a:pt x="269265" y="494776"/>
                  <a:pt x="280784" y="503779"/>
                </a:cubicBezTo>
                <a:cubicBezTo>
                  <a:pt x="291944" y="513142"/>
                  <a:pt x="308503" y="511701"/>
                  <a:pt x="317862" y="500538"/>
                </a:cubicBezTo>
                <a:lnTo>
                  <a:pt x="336221" y="478212"/>
                </a:lnTo>
                <a:cubicBezTo>
                  <a:pt x="345221" y="467049"/>
                  <a:pt x="343781" y="450124"/>
                  <a:pt x="332621" y="440762"/>
                </a:cubicBezTo>
                <a:cubicBezTo>
                  <a:pt x="327942" y="437161"/>
                  <a:pt x="321822" y="435000"/>
                  <a:pt x="315702" y="435000"/>
                </a:cubicBezTo>
                <a:cubicBezTo>
                  <a:pt x="314982" y="435000"/>
                  <a:pt x="314262" y="435000"/>
                  <a:pt x="313182" y="435000"/>
                </a:cubicBezTo>
                <a:close/>
                <a:moveTo>
                  <a:pt x="1123772" y="235031"/>
                </a:moveTo>
                <a:cubicBezTo>
                  <a:pt x="1129462" y="235031"/>
                  <a:pt x="1135151" y="237165"/>
                  <a:pt x="1139419" y="241432"/>
                </a:cubicBezTo>
                <a:cubicBezTo>
                  <a:pt x="1143330" y="245344"/>
                  <a:pt x="1145819" y="251033"/>
                  <a:pt x="1145819" y="257078"/>
                </a:cubicBezTo>
                <a:cubicBezTo>
                  <a:pt x="1145819" y="262768"/>
                  <a:pt x="1143330" y="268458"/>
                  <a:pt x="1139419" y="272369"/>
                </a:cubicBezTo>
                <a:cubicBezTo>
                  <a:pt x="1135151" y="276636"/>
                  <a:pt x="1129462" y="279126"/>
                  <a:pt x="1123772" y="279126"/>
                </a:cubicBezTo>
                <a:cubicBezTo>
                  <a:pt x="1117727" y="279126"/>
                  <a:pt x="1112037" y="276636"/>
                  <a:pt x="1108126" y="272369"/>
                </a:cubicBezTo>
                <a:cubicBezTo>
                  <a:pt x="1103859" y="268458"/>
                  <a:pt x="1101725" y="262768"/>
                  <a:pt x="1101725" y="257078"/>
                </a:cubicBezTo>
                <a:cubicBezTo>
                  <a:pt x="1101725" y="251033"/>
                  <a:pt x="1103859" y="245344"/>
                  <a:pt x="1108126" y="241432"/>
                </a:cubicBezTo>
                <a:cubicBezTo>
                  <a:pt x="1112037" y="237165"/>
                  <a:pt x="1117727" y="235031"/>
                  <a:pt x="1123772" y="235031"/>
                </a:cubicBezTo>
                <a:close/>
                <a:moveTo>
                  <a:pt x="22047" y="235031"/>
                </a:moveTo>
                <a:cubicBezTo>
                  <a:pt x="27737" y="235031"/>
                  <a:pt x="33427" y="237165"/>
                  <a:pt x="37694" y="241432"/>
                </a:cubicBezTo>
                <a:cubicBezTo>
                  <a:pt x="41605" y="245344"/>
                  <a:pt x="44095" y="251033"/>
                  <a:pt x="44095" y="257078"/>
                </a:cubicBezTo>
                <a:cubicBezTo>
                  <a:pt x="44095" y="262768"/>
                  <a:pt x="41605" y="268458"/>
                  <a:pt x="37694" y="272369"/>
                </a:cubicBezTo>
                <a:cubicBezTo>
                  <a:pt x="33427" y="276636"/>
                  <a:pt x="27737" y="279126"/>
                  <a:pt x="22047" y="279126"/>
                </a:cubicBezTo>
                <a:cubicBezTo>
                  <a:pt x="16358" y="279126"/>
                  <a:pt x="10668" y="276636"/>
                  <a:pt x="6401" y="272369"/>
                </a:cubicBezTo>
                <a:cubicBezTo>
                  <a:pt x="2134" y="268458"/>
                  <a:pt x="0" y="262768"/>
                  <a:pt x="0" y="257078"/>
                </a:cubicBezTo>
                <a:cubicBezTo>
                  <a:pt x="0" y="251033"/>
                  <a:pt x="2134" y="245344"/>
                  <a:pt x="6401" y="241432"/>
                </a:cubicBezTo>
                <a:cubicBezTo>
                  <a:pt x="10668" y="237165"/>
                  <a:pt x="16358" y="235031"/>
                  <a:pt x="22047" y="235031"/>
                </a:cubicBezTo>
                <a:close/>
                <a:moveTo>
                  <a:pt x="641124" y="75981"/>
                </a:moveTo>
                <a:cubicBezTo>
                  <a:pt x="595766" y="75981"/>
                  <a:pt x="553289" y="93266"/>
                  <a:pt x="521251" y="125314"/>
                </a:cubicBezTo>
                <a:lnTo>
                  <a:pt x="352060" y="292761"/>
                </a:lnTo>
                <a:cubicBezTo>
                  <a:pt x="338741" y="306085"/>
                  <a:pt x="338021" y="328051"/>
                  <a:pt x="351340" y="341374"/>
                </a:cubicBezTo>
                <a:cubicBezTo>
                  <a:pt x="362500" y="352537"/>
                  <a:pt x="379419" y="355418"/>
                  <a:pt x="393098" y="347496"/>
                </a:cubicBezTo>
                <a:lnTo>
                  <a:pt x="575968" y="244148"/>
                </a:lnTo>
                <a:cubicBezTo>
                  <a:pt x="579207" y="242347"/>
                  <a:pt x="583167" y="241267"/>
                  <a:pt x="586767" y="241267"/>
                </a:cubicBezTo>
                <a:lnTo>
                  <a:pt x="733999" y="241267"/>
                </a:lnTo>
                <a:cubicBezTo>
                  <a:pt x="746238" y="241267"/>
                  <a:pt x="756317" y="251350"/>
                  <a:pt x="756317" y="263593"/>
                </a:cubicBezTo>
                <a:cubicBezTo>
                  <a:pt x="756317" y="276196"/>
                  <a:pt x="746238" y="286279"/>
                  <a:pt x="733999" y="286279"/>
                </a:cubicBezTo>
                <a:lnTo>
                  <a:pt x="718159" y="286279"/>
                </a:lnTo>
                <a:lnTo>
                  <a:pt x="757915" y="325063"/>
                </a:lnTo>
                <a:lnTo>
                  <a:pt x="877990" y="442202"/>
                </a:lnTo>
                <a:lnTo>
                  <a:pt x="957906" y="399350"/>
                </a:lnTo>
                <a:lnTo>
                  <a:pt x="957906" y="252432"/>
                </a:lnTo>
                <a:lnTo>
                  <a:pt x="957906" y="75981"/>
                </a:lnTo>
                <a:close/>
                <a:moveTo>
                  <a:pt x="506492" y="46993"/>
                </a:moveTo>
                <a:cubicBezTo>
                  <a:pt x="490922" y="47353"/>
                  <a:pt x="475353" y="48974"/>
                  <a:pt x="460054" y="51854"/>
                </a:cubicBezTo>
                <a:lnTo>
                  <a:pt x="276825" y="87864"/>
                </a:lnTo>
                <a:cubicBezTo>
                  <a:pt x="275745" y="87864"/>
                  <a:pt x="274305" y="88224"/>
                  <a:pt x="272505" y="88224"/>
                </a:cubicBezTo>
                <a:lnTo>
                  <a:pt x="187910" y="88224"/>
                </a:lnTo>
                <a:lnTo>
                  <a:pt x="187910" y="423117"/>
                </a:lnTo>
                <a:cubicBezTo>
                  <a:pt x="205909" y="426358"/>
                  <a:pt x="223188" y="433560"/>
                  <a:pt x="238307" y="444003"/>
                </a:cubicBezTo>
                <a:cubicBezTo>
                  <a:pt x="239747" y="441842"/>
                  <a:pt x="241187" y="440041"/>
                  <a:pt x="242626" y="438241"/>
                </a:cubicBezTo>
                <a:lnTo>
                  <a:pt x="260985" y="416275"/>
                </a:lnTo>
                <a:cubicBezTo>
                  <a:pt x="272865" y="401511"/>
                  <a:pt x="290144" y="392148"/>
                  <a:pt x="308863" y="390708"/>
                </a:cubicBezTo>
                <a:cubicBezTo>
                  <a:pt x="327942" y="388547"/>
                  <a:pt x="346301" y="394309"/>
                  <a:pt x="361060" y="406552"/>
                </a:cubicBezTo>
                <a:cubicBezTo>
                  <a:pt x="375459" y="418435"/>
                  <a:pt x="384098" y="435000"/>
                  <a:pt x="386258" y="452285"/>
                </a:cubicBezTo>
                <a:lnTo>
                  <a:pt x="402087" y="454291"/>
                </a:lnTo>
                <a:lnTo>
                  <a:pt x="412897" y="455661"/>
                </a:lnTo>
                <a:cubicBezTo>
                  <a:pt x="421356" y="458407"/>
                  <a:pt x="429276" y="462728"/>
                  <a:pt x="436295" y="468489"/>
                </a:cubicBezTo>
                <a:cubicBezTo>
                  <a:pt x="450335" y="480012"/>
                  <a:pt x="459334" y="496577"/>
                  <a:pt x="461494" y="514582"/>
                </a:cubicBezTo>
                <a:cubicBezTo>
                  <a:pt x="479133" y="513502"/>
                  <a:pt x="497132" y="518543"/>
                  <a:pt x="511891" y="530786"/>
                </a:cubicBezTo>
                <a:cubicBezTo>
                  <a:pt x="526290" y="542670"/>
                  <a:pt x="534930" y="559234"/>
                  <a:pt x="537090" y="576879"/>
                </a:cubicBezTo>
                <a:cubicBezTo>
                  <a:pt x="554369" y="575439"/>
                  <a:pt x="572368" y="580840"/>
                  <a:pt x="587127" y="592723"/>
                </a:cubicBezTo>
                <a:cubicBezTo>
                  <a:pt x="587487" y="593083"/>
                  <a:pt x="587847" y="593444"/>
                  <a:pt x="588207" y="593804"/>
                </a:cubicBezTo>
                <a:cubicBezTo>
                  <a:pt x="589287" y="594164"/>
                  <a:pt x="589647" y="594884"/>
                  <a:pt x="590727" y="595604"/>
                </a:cubicBezTo>
                <a:lnTo>
                  <a:pt x="623125" y="627293"/>
                </a:lnTo>
                <a:cubicBezTo>
                  <a:pt x="628525" y="632694"/>
                  <a:pt x="636444" y="635575"/>
                  <a:pt x="644004" y="635575"/>
                </a:cubicBezTo>
                <a:cubicBezTo>
                  <a:pt x="651563" y="635575"/>
                  <a:pt x="659123" y="632334"/>
                  <a:pt x="664523" y="626933"/>
                </a:cubicBezTo>
                <a:cubicBezTo>
                  <a:pt x="675682" y="615049"/>
                  <a:pt x="675682" y="596684"/>
                  <a:pt x="664163" y="585161"/>
                </a:cubicBezTo>
                <a:lnTo>
                  <a:pt x="547889" y="472090"/>
                </a:lnTo>
                <a:cubicBezTo>
                  <a:pt x="538890" y="463448"/>
                  <a:pt x="538890" y="449404"/>
                  <a:pt x="547529" y="440402"/>
                </a:cubicBezTo>
                <a:cubicBezTo>
                  <a:pt x="555809" y="431759"/>
                  <a:pt x="570208" y="431759"/>
                  <a:pt x="578847" y="440041"/>
                </a:cubicBezTo>
                <a:lnTo>
                  <a:pt x="635004" y="494416"/>
                </a:lnTo>
                <a:cubicBezTo>
                  <a:pt x="635004" y="494776"/>
                  <a:pt x="635364" y="494776"/>
                  <a:pt x="635724" y="495137"/>
                </a:cubicBezTo>
                <a:lnTo>
                  <a:pt x="751638" y="607848"/>
                </a:lnTo>
                <a:cubicBezTo>
                  <a:pt x="763517" y="619011"/>
                  <a:pt x="781876" y="619011"/>
                  <a:pt x="793395" y="607487"/>
                </a:cubicBezTo>
                <a:cubicBezTo>
                  <a:pt x="804555" y="595604"/>
                  <a:pt x="804195" y="577239"/>
                  <a:pt x="792675" y="566076"/>
                </a:cubicBezTo>
                <a:lnTo>
                  <a:pt x="676402" y="453005"/>
                </a:lnTo>
                <a:cubicBezTo>
                  <a:pt x="667762" y="444363"/>
                  <a:pt x="667402" y="429959"/>
                  <a:pt x="676042" y="421316"/>
                </a:cubicBezTo>
                <a:cubicBezTo>
                  <a:pt x="684681" y="412314"/>
                  <a:pt x="698721" y="411954"/>
                  <a:pt x="707720" y="420956"/>
                </a:cubicBezTo>
                <a:lnTo>
                  <a:pt x="780796" y="491896"/>
                </a:lnTo>
                <a:cubicBezTo>
                  <a:pt x="780796" y="491896"/>
                  <a:pt x="780796" y="491896"/>
                  <a:pt x="781156" y="491896"/>
                </a:cubicBezTo>
                <a:lnTo>
                  <a:pt x="855312" y="564276"/>
                </a:lnTo>
                <a:cubicBezTo>
                  <a:pt x="866831" y="575439"/>
                  <a:pt x="885550" y="575079"/>
                  <a:pt x="896709" y="563555"/>
                </a:cubicBezTo>
                <a:cubicBezTo>
                  <a:pt x="902109" y="558154"/>
                  <a:pt x="905349" y="550592"/>
                  <a:pt x="904989" y="542670"/>
                </a:cubicBezTo>
                <a:cubicBezTo>
                  <a:pt x="904989" y="534747"/>
                  <a:pt x="901749" y="527545"/>
                  <a:pt x="895989" y="522144"/>
                </a:cubicBezTo>
                <a:lnTo>
                  <a:pt x="711244" y="342013"/>
                </a:lnTo>
                <a:lnTo>
                  <a:pt x="654083" y="286279"/>
                </a:lnTo>
                <a:lnTo>
                  <a:pt x="592887" y="286279"/>
                </a:lnTo>
                <a:lnTo>
                  <a:pt x="415057" y="386387"/>
                </a:lnTo>
                <a:cubicBezTo>
                  <a:pt x="402817" y="393229"/>
                  <a:pt x="389498" y="396830"/>
                  <a:pt x="376179" y="396830"/>
                </a:cubicBezTo>
                <a:cubicBezTo>
                  <a:pt x="355300" y="396830"/>
                  <a:pt x="334421" y="388547"/>
                  <a:pt x="319302" y="372703"/>
                </a:cubicBezTo>
                <a:cubicBezTo>
                  <a:pt x="289064" y="341374"/>
                  <a:pt x="289784" y="291321"/>
                  <a:pt x="320382" y="261072"/>
                </a:cubicBezTo>
                <a:lnTo>
                  <a:pt x="489932" y="93266"/>
                </a:lnTo>
                <a:cubicBezTo>
                  <a:pt x="508291" y="74901"/>
                  <a:pt x="529890" y="60497"/>
                  <a:pt x="552929" y="49694"/>
                </a:cubicBezTo>
                <a:cubicBezTo>
                  <a:pt x="537630" y="47533"/>
                  <a:pt x="522061" y="46633"/>
                  <a:pt x="506492" y="46993"/>
                </a:cubicBezTo>
                <a:close/>
                <a:moveTo>
                  <a:pt x="22319" y="0"/>
                </a:moveTo>
                <a:lnTo>
                  <a:pt x="143272" y="0"/>
                </a:lnTo>
                <a:cubicBezTo>
                  <a:pt x="167391" y="0"/>
                  <a:pt x="187190" y="19445"/>
                  <a:pt x="187910" y="43212"/>
                </a:cubicBezTo>
                <a:lnTo>
                  <a:pt x="270705" y="43212"/>
                </a:lnTo>
                <a:lnTo>
                  <a:pt x="451415" y="7922"/>
                </a:lnTo>
                <a:cubicBezTo>
                  <a:pt x="516931" y="-4681"/>
                  <a:pt x="583527" y="3241"/>
                  <a:pt x="644364" y="30969"/>
                </a:cubicBezTo>
                <a:cubicBezTo>
                  <a:pt x="644364" y="30969"/>
                  <a:pt x="644724" y="30969"/>
                  <a:pt x="645084" y="30969"/>
                </a:cubicBezTo>
                <a:lnTo>
                  <a:pt x="960066" y="30969"/>
                </a:lnTo>
                <a:cubicBezTo>
                  <a:pt x="965825" y="12964"/>
                  <a:pt x="982744" y="0"/>
                  <a:pt x="1002543" y="0"/>
                </a:cubicBezTo>
                <a:lnTo>
                  <a:pt x="1123496" y="0"/>
                </a:lnTo>
                <a:cubicBezTo>
                  <a:pt x="1135736" y="0"/>
                  <a:pt x="1145815" y="10083"/>
                  <a:pt x="1145815" y="22326"/>
                </a:cubicBezTo>
                <a:lnTo>
                  <a:pt x="1145815" y="169607"/>
                </a:lnTo>
                <a:cubicBezTo>
                  <a:pt x="1145815" y="181850"/>
                  <a:pt x="1135736" y="192293"/>
                  <a:pt x="1123496" y="192293"/>
                </a:cubicBezTo>
                <a:cubicBezTo>
                  <a:pt x="1111257" y="192293"/>
                  <a:pt x="1101178" y="181850"/>
                  <a:pt x="1101178" y="169607"/>
                </a:cubicBezTo>
                <a:lnTo>
                  <a:pt x="1101178" y="44652"/>
                </a:lnTo>
                <a:lnTo>
                  <a:pt x="1002543" y="44652"/>
                </a:lnTo>
                <a:lnTo>
                  <a:pt x="1002543" y="236220"/>
                </a:lnTo>
                <a:lnTo>
                  <a:pt x="1002543" y="469209"/>
                </a:lnTo>
                <a:lnTo>
                  <a:pt x="1101178" y="469209"/>
                </a:lnTo>
                <a:lnTo>
                  <a:pt x="1101178" y="343175"/>
                </a:lnTo>
                <a:cubicBezTo>
                  <a:pt x="1101178" y="330931"/>
                  <a:pt x="1111257" y="320849"/>
                  <a:pt x="1123496" y="320849"/>
                </a:cubicBezTo>
                <a:cubicBezTo>
                  <a:pt x="1135736" y="320849"/>
                  <a:pt x="1145815" y="330931"/>
                  <a:pt x="1145815" y="343175"/>
                </a:cubicBezTo>
                <a:lnTo>
                  <a:pt x="1145815" y="491536"/>
                </a:lnTo>
                <a:cubicBezTo>
                  <a:pt x="1145815" y="503779"/>
                  <a:pt x="1135736" y="514222"/>
                  <a:pt x="1123496" y="514222"/>
                </a:cubicBezTo>
                <a:lnTo>
                  <a:pt x="1002543" y="514222"/>
                </a:lnTo>
                <a:cubicBezTo>
                  <a:pt x="978065" y="514222"/>
                  <a:pt x="957906" y="494056"/>
                  <a:pt x="957906" y="469209"/>
                </a:cubicBezTo>
                <a:lnTo>
                  <a:pt x="957906" y="450124"/>
                </a:lnTo>
                <a:lnTo>
                  <a:pt x="911829" y="474971"/>
                </a:lnTo>
                <a:lnTo>
                  <a:pt x="927308" y="490095"/>
                </a:lnTo>
                <a:cubicBezTo>
                  <a:pt x="941707" y="503779"/>
                  <a:pt x="949626" y="522504"/>
                  <a:pt x="949986" y="542310"/>
                </a:cubicBezTo>
                <a:cubicBezTo>
                  <a:pt x="949986" y="561755"/>
                  <a:pt x="942787" y="580840"/>
                  <a:pt x="928748" y="594884"/>
                </a:cubicBezTo>
                <a:cubicBezTo>
                  <a:pt x="914348" y="609648"/>
                  <a:pt x="894909" y="617210"/>
                  <a:pt x="875831" y="617210"/>
                </a:cubicBezTo>
                <a:cubicBezTo>
                  <a:pt x="864311" y="617210"/>
                  <a:pt x="853152" y="614689"/>
                  <a:pt x="843072" y="609648"/>
                </a:cubicBezTo>
                <a:cubicBezTo>
                  <a:pt x="839473" y="620091"/>
                  <a:pt x="833353" y="630174"/>
                  <a:pt x="825433" y="638816"/>
                </a:cubicBezTo>
                <a:cubicBezTo>
                  <a:pt x="811034" y="653580"/>
                  <a:pt x="791595" y="661142"/>
                  <a:pt x="772156" y="661142"/>
                </a:cubicBezTo>
                <a:cubicBezTo>
                  <a:pt x="753437" y="661142"/>
                  <a:pt x="735079" y="654300"/>
                  <a:pt x="720679" y="640256"/>
                </a:cubicBezTo>
                <a:lnTo>
                  <a:pt x="712760" y="632694"/>
                </a:lnTo>
                <a:cubicBezTo>
                  <a:pt x="709520" y="641697"/>
                  <a:pt x="704120" y="650699"/>
                  <a:pt x="696921" y="657901"/>
                </a:cubicBezTo>
                <a:cubicBezTo>
                  <a:pt x="682881" y="671945"/>
                  <a:pt x="664523" y="680227"/>
                  <a:pt x="644364" y="680227"/>
                </a:cubicBezTo>
                <a:cubicBezTo>
                  <a:pt x="644364" y="680227"/>
                  <a:pt x="644004" y="680227"/>
                  <a:pt x="643644" y="680227"/>
                </a:cubicBezTo>
                <a:cubicBezTo>
                  <a:pt x="631404" y="680227"/>
                  <a:pt x="619525" y="677347"/>
                  <a:pt x="608726" y="671585"/>
                </a:cubicBezTo>
                <a:cubicBezTo>
                  <a:pt x="606206" y="679147"/>
                  <a:pt x="602246" y="686349"/>
                  <a:pt x="596846" y="692831"/>
                </a:cubicBezTo>
                <a:lnTo>
                  <a:pt x="578487" y="715157"/>
                </a:lnTo>
                <a:cubicBezTo>
                  <a:pt x="566608" y="729561"/>
                  <a:pt x="549329" y="738563"/>
                  <a:pt x="530250" y="740724"/>
                </a:cubicBezTo>
                <a:cubicBezTo>
                  <a:pt x="528090" y="740724"/>
                  <a:pt x="525930" y="741084"/>
                  <a:pt x="523411" y="741084"/>
                </a:cubicBezTo>
                <a:cubicBezTo>
                  <a:pt x="506851" y="741084"/>
                  <a:pt x="491372" y="735323"/>
                  <a:pt x="478413" y="724880"/>
                </a:cubicBezTo>
                <a:cubicBezTo>
                  <a:pt x="463654" y="712636"/>
                  <a:pt x="455014" y="696072"/>
                  <a:pt x="453215" y="678787"/>
                </a:cubicBezTo>
                <a:cubicBezTo>
                  <a:pt x="451415" y="678787"/>
                  <a:pt x="449975" y="678787"/>
                  <a:pt x="448175" y="678787"/>
                </a:cubicBezTo>
                <a:cubicBezTo>
                  <a:pt x="431616" y="678787"/>
                  <a:pt x="415777" y="673025"/>
                  <a:pt x="402817" y="662583"/>
                </a:cubicBezTo>
                <a:cubicBezTo>
                  <a:pt x="388778" y="651059"/>
                  <a:pt x="379779" y="634495"/>
                  <a:pt x="377619" y="616490"/>
                </a:cubicBezTo>
                <a:cubicBezTo>
                  <a:pt x="376179" y="616490"/>
                  <a:pt x="374379" y="616490"/>
                  <a:pt x="372939" y="616490"/>
                </a:cubicBezTo>
                <a:cubicBezTo>
                  <a:pt x="356740" y="616490"/>
                  <a:pt x="340901" y="611449"/>
                  <a:pt x="327582" y="600646"/>
                </a:cubicBezTo>
                <a:cubicBezTo>
                  <a:pt x="313542" y="589122"/>
                  <a:pt x="304543" y="572558"/>
                  <a:pt x="302383" y="554553"/>
                </a:cubicBezTo>
                <a:cubicBezTo>
                  <a:pt x="300943" y="554553"/>
                  <a:pt x="299143" y="554553"/>
                  <a:pt x="297343" y="554553"/>
                </a:cubicBezTo>
                <a:cubicBezTo>
                  <a:pt x="281504" y="554553"/>
                  <a:pt x="265305" y="549511"/>
                  <a:pt x="252346" y="538348"/>
                </a:cubicBezTo>
                <a:cubicBezTo>
                  <a:pt x="237227" y="526105"/>
                  <a:pt x="228947" y="509180"/>
                  <a:pt x="226787" y="491536"/>
                </a:cubicBezTo>
                <a:lnTo>
                  <a:pt x="216348" y="483253"/>
                </a:lnTo>
                <a:cubicBezTo>
                  <a:pt x="208068" y="476772"/>
                  <a:pt x="198349" y="472090"/>
                  <a:pt x="187910" y="469209"/>
                </a:cubicBezTo>
                <a:cubicBezTo>
                  <a:pt x="187910" y="494056"/>
                  <a:pt x="167751" y="514222"/>
                  <a:pt x="143272" y="514222"/>
                </a:cubicBezTo>
                <a:lnTo>
                  <a:pt x="22319" y="514222"/>
                </a:lnTo>
                <a:cubicBezTo>
                  <a:pt x="9720" y="514222"/>
                  <a:pt x="0" y="503779"/>
                  <a:pt x="0" y="491536"/>
                </a:cubicBezTo>
                <a:lnTo>
                  <a:pt x="0" y="350017"/>
                </a:lnTo>
                <a:cubicBezTo>
                  <a:pt x="0" y="337413"/>
                  <a:pt x="9720" y="327691"/>
                  <a:pt x="22319" y="327691"/>
                </a:cubicBezTo>
                <a:cubicBezTo>
                  <a:pt x="34558" y="327691"/>
                  <a:pt x="44638" y="337413"/>
                  <a:pt x="44638" y="350017"/>
                </a:cubicBezTo>
                <a:lnTo>
                  <a:pt x="44638" y="469209"/>
                </a:lnTo>
                <a:lnTo>
                  <a:pt x="143272" y="469209"/>
                </a:lnTo>
                <a:lnTo>
                  <a:pt x="143272" y="44652"/>
                </a:lnTo>
                <a:lnTo>
                  <a:pt x="44638" y="44652"/>
                </a:lnTo>
                <a:lnTo>
                  <a:pt x="44638" y="166366"/>
                </a:lnTo>
                <a:cubicBezTo>
                  <a:pt x="44638" y="178609"/>
                  <a:pt x="34558" y="188692"/>
                  <a:pt x="22319" y="188692"/>
                </a:cubicBezTo>
                <a:cubicBezTo>
                  <a:pt x="9720" y="188692"/>
                  <a:pt x="0" y="178609"/>
                  <a:pt x="0" y="166366"/>
                </a:cubicBezTo>
                <a:lnTo>
                  <a:pt x="0" y="22326"/>
                </a:lnTo>
                <a:cubicBezTo>
                  <a:pt x="0" y="10083"/>
                  <a:pt x="9720" y="0"/>
                  <a:pt x="22319"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1" name="Freeform 30">
            <a:extLst>
              <a:ext uri="{FF2B5EF4-FFF2-40B4-BE49-F238E27FC236}">
                <a16:creationId xmlns:a16="http://schemas.microsoft.com/office/drawing/2014/main" id="{31C94897-4776-3C42-B537-32F4A50443AF}"/>
              </a:ext>
            </a:extLst>
          </p:cNvPr>
          <p:cNvSpPr>
            <a:spLocks noChangeAspect="1" noChangeArrowheads="1"/>
          </p:cNvSpPr>
          <p:nvPr/>
        </p:nvSpPr>
        <p:spPr bwMode="auto">
          <a:xfrm>
            <a:off x="3297789" y="1906976"/>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32" name="TextBox 31">
            <a:extLst>
              <a:ext uri="{FF2B5EF4-FFF2-40B4-BE49-F238E27FC236}">
                <a16:creationId xmlns:a16="http://schemas.microsoft.com/office/drawing/2014/main" id="{1843FEBF-9153-8D48-9C4C-090B41A4E6E5}"/>
              </a:ext>
            </a:extLst>
          </p:cNvPr>
          <p:cNvSpPr txBox="1"/>
          <p:nvPr/>
        </p:nvSpPr>
        <p:spPr>
          <a:xfrm>
            <a:off x="1443511" y="2252081"/>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1</a:t>
            </a:r>
          </a:p>
        </p:txBody>
      </p:sp>
      <p:sp>
        <p:nvSpPr>
          <p:cNvPr id="33" name="TextBox 32">
            <a:extLst>
              <a:ext uri="{FF2B5EF4-FFF2-40B4-BE49-F238E27FC236}">
                <a16:creationId xmlns:a16="http://schemas.microsoft.com/office/drawing/2014/main" id="{769DB129-C2AC-E240-8593-4EBF195A571D}"/>
              </a:ext>
            </a:extLst>
          </p:cNvPr>
          <p:cNvSpPr txBox="1"/>
          <p:nvPr/>
        </p:nvSpPr>
        <p:spPr>
          <a:xfrm>
            <a:off x="4199603" y="2226766"/>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2</a:t>
            </a:r>
          </a:p>
        </p:txBody>
      </p:sp>
      <p:sp>
        <p:nvSpPr>
          <p:cNvPr id="34" name="TextBox 33">
            <a:extLst>
              <a:ext uri="{FF2B5EF4-FFF2-40B4-BE49-F238E27FC236}">
                <a16:creationId xmlns:a16="http://schemas.microsoft.com/office/drawing/2014/main" id="{7205D1E8-2E8D-DE45-84F7-A79B3B67DD72}"/>
              </a:ext>
            </a:extLst>
          </p:cNvPr>
          <p:cNvSpPr txBox="1"/>
          <p:nvPr/>
        </p:nvSpPr>
        <p:spPr>
          <a:xfrm>
            <a:off x="3680417" y="4383124"/>
            <a:ext cx="967124"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Objectives 5</a:t>
            </a:r>
          </a:p>
        </p:txBody>
      </p:sp>
      <p:sp>
        <p:nvSpPr>
          <p:cNvPr id="35" name="TextBox 34">
            <a:extLst>
              <a:ext uri="{FF2B5EF4-FFF2-40B4-BE49-F238E27FC236}">
                <a16:creationId xmlns:a16="http://schemas.microsoft.com/office/drawing/2014/main" id="{D40A4103-1ECA-1D4F-A31C-318CEB8E10F9}"/>
              </a:ext>
            </a:extLst>
          </p:cNvPr>
          <p:cNvSpPr txBox="1"/>
          <p:nvPr/>
        </p:nvSpPr>
        <p:spPr>
          <a:xfrm>
            <a:off x="6439736" y="4383124"/>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6</a:t>
            </a:r>
          </a:p>
        </p:txBody>
      </p:sp>
      <p:sp>
        <p:nvSpPr>
          <p:cNvPr id="36" name="TextBox 35">
            <a:extLst>
              <a:ext uri="{FF2B5EF4-FFF2-40B4-BE49-F238E27FC236}">
                <a16:creationId xmlns:a16="http://schemas.microsoft.com/office/drawing/2014/main" id="{6FA8763C-1538-DB4C-A666-A52D449C1FDD}"/>
              </a:ext>
            </a:extLst>
          </p:cNvPr>
          <p:cNvSpPr txBox="1"/>
          <p:nvPr/>
        </p:nvSpPr>
        <p:spPr>
          <a:xfrm>
            <a:off x="6873631" y="2197969"/>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3</a:t>
            </a:r>
          </a:p>
        </p:txBody>
      </p:sp>
      <p:sp>
        <p:nvSpPr>
          <p:cNvPr id="37" name="Subtitle 2">
            <a:extLst>
              <a:ext uri="{FF2B5EF4-FFF2-40B4-BE49-F238E27FC236}">
                <a16:creationId xmlns:a16="http://schemas.microsoft.com/office/drawing/2014/main" id="{609B9F15-394B-F14F-BBD1-CDB488CBABD3}"/>
              </a:ext>
            </a:extLst>
          </p:cNvPr>
          <p:cNvSpPr txBox="1">
            <a:spLocks/>
          </p:cNvSpPr>
          <p:nvPr/>
        </p:nvSpPr>
        <p:spPr>
          <a:xfrm>
            <a:off x="1048183" y="2565143"/>
            <a:ext cx="1807352" cy="1268432"/>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ZA" sz="1100" dirty="0">
                <a:latin typeface="Open Sans Light"/>
              </a:rPr>
              <a:t>Facilitate ownership, control and access to information and content production of community broadcasting by historically advantaged communities.</a:t>
            </a:r>
            <a:endPar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38" name="Subtitle 2">
            <a:extLst>
              <a:ext uri="{FF2B5EF4-FFF2-40B4-BE49-F238E27FC236}">
                <a16:creationId xmlns:a16="http://schemas.microsoft.com/office/drawing/2014/main" id="{E92106DB-A1A8-9046-8667-9EF82B2160A5}"/>
              </a:ext>
            </a:extLst>
          </p:cNvPr>
          <p:cNvSpPr txBox="1">
            <a:spLocks/>
          </p:cNvSpPr>
          <p:nvPr/>
        </p:nvSpPr>
        <p:spPr>
          <a:xfrm>
            <a:off x="3741885" y="2472252"/>
            <a:ext cx="1956701" cy="137391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r>
              <a:rPr lang="en-ZA" sz="1050" dirty="0">
                <a:latin typeface="Open Sans Light"/>
              </a:rPr>
              <a:t>To facilitate ownership, control and access to information and content production of community and small commercial  publications by historically Advantaged communities.</a:t>
            </a:r>
          </a:p>
        </p:txBody>
      </p:sp>
      <p:sp>
        <p:nvSpPr>
          <p:cNvPr id="39" name="Subtitle 2">
            <a:extLst>
              <a:ext uri="{FF2B5EF4-FFF2-40B4-BE49-F238E27FC236}">
                <a16:creationId xmlns:a16="http://schemas.microsoft.com/office/drawing/2014/main" id="{68568A34-5E92-FF4E-9290-F94398506CAD}"/>
              </a:ext>
            </a:extLst>
          </p:cNvPr>
          <p:cNvSpPr txBox="1">
            <a:spLocks/>
          </p:cNvSpPr>
          <p:nvPr/>
        </p:nvSpPr>
        <p:spPr>
          <a:xfrm>
            <a:off x="6613328" y="2454756"/>
            <a:ext cx="1807352" cy="1287284"/>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ZA" sz="1100" dirty="0">
                <a:solidFill>
                  <a:schemeClr val="tx2">
                    <a:lumMod val="75000"/>
                  </a:schemeClr>
                </a:solidFill>
              </a:rPr>
              <a:t>To monitor and </a:t>
            </a:r>
          </a:p>
          <a:p>
            <a:pPr lvl="0" algn="l">
              <a:lnSpc>
                <a:spcPct val="100000"/>
              </a:lnSpc>
            </a:pPr>
            <a:r>
              <a:rPr lang="en-ZA" sz="1100" dirty="0">
                <a:solidFill>
                  <a:schemeClr val="tx2">
                    <a:lumMod val="75000"/>
                  </a:schemeClr>
                </a:solidFill>
              </a:rPr>
              <a:t>evaluate input, output </a:t>
            </a:r>
          </a:p>
          <a:p>
            <a:pPr lvl="0" algn="l">
              <a:lnSpc>
                <a:spcPct val="100000"/>
              </a:lnSpc>
            </a:pPr>
            <a:r>
              <a:rPr lang="en-ZA" sz="1100" dirty="0">
                <a:solidFill>
                  <a:schemeClr val="tx2">
                    <a:lumMod val="75000"/>
                  </a:schemeClr>
                </a:solidFill>
              </a:rPr>
              <a:t>and compliance to MDDA grant-in-aid contracts to measure the effectiveness and  efficiency of the MDDA support</a:t>
            </a:r>
            <a:endParaRPr lang="en-US" sz="11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0" name="Subtitle 2">
            <a:extLst>
              <a:ext uri="{FF2B5EF4-FFF2-40B4-BE49-F238E27FC236}">
                <a16:creationId xmlns:a16="http://schemas.microsoft.com/office/drawing/2014/main" id="{C6A96978-C3D6-8546-ADF9-AC5B37FAB476}"/>
              </a:ext>
            </a:extLst>
          </p:cNvPr>
          <p:cNvSpPr txBox="1">
            <a:spLocks/>
          </p:cNvSpPr>
          <p:nvPr/>
        </p:nvSpPr>
        <p:spPr>
          <a:xfrm>
            <a:off x="5925705" y="4731689"/>
            <a:ext cx="1807352" cy="1050296"/>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lvl="0" algn="l">
              <a:lnSpc>
                <a:spcPct val="100000"/>
              </a:lnSpc>
            </a:pPr>
            <a:r>
              <a:rPr lang="en-ZA" sz="1100" dirty="0"/>
              <a:t>To expand our footprint as the MDDA by creating a positive image in pursuance of the MDDA’s mandate to grow the community and small commercial media</a:t>
            </a:r>
            <a:r>
              <a:rPr lang="en-ZA" sz="1100" b="1" dirty="0"/>
              <a:t>.</a:t>
            </a:r>
            <a:endParaRPr lang="en-US" sz="900" dirty="0">
              <a:solidFill>
                <a:schemeClr val="tx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41" name="Subtitle 2">
            <a:extLst>
              <a:ext uri="{FF2B5EF4-FFF2-40B4-BE49-F238E27FC236}">
                <a16:creationId xmlns:a16="http://schemas.microsoft.com/office/drawing/2014/main" id="{A5CB43A0-F9FA-7F41-A4DA-5D14888F312F}"/>
              </a:ext>
            </a:extLst>
          </p:cNvPr>
          <p:cNvSpPr txBox="1">
            <a:spLocks/>
          </p:cNvSpPr>
          <p:nvPr/>
        </p:nvSpPr>
        <p:spPr>
          <a:xfrm>
            <a:off x="3298461" y="4664334"/>
            <a:ext cx="1807352" cy="1388850"/>
          </a:xfrm>
          <a:prstGeom prst="rect">
            <a:avLst/>
          </a:prstGeom>
        </p:spPr>
        <p:txBody>
          <a:bodyPr vert="horz" wrap="square" lIns="34299" tIns="17149" rIns="34299" bIns="17149"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ZA" sz="1100" dirty="0"/>
              <a:t>To position the MDDA as an authoritative leader and voice on community and commercial media by proactive advocacy and lobbying interventions and established stakeholder relationships</a:t>
            </a:r>
          </a:p>
        </p:txBody>
      </p:sp>
      <p:sp>
        <p:nvSpPr>
          <p:cNvPr id="10" name="Rounded Rectangle 13">
            <a:extLst>
              <a:ext uri="{FF2B5EF4-FFF2-40B4-BE49-F238E27FC236}">
                <a16:creationId xmlns:a16="http://schemas.microsoft.com/office/drawing/2014/main" id="{26DA62EE-2BAF-42F3-9D79-71FDB1651122}"/>
              </a:ext>
            </a:extLst>
          </p:cNvPr>
          <p:cNvSpPr/>
          <p:nvPr/>
        </p:nvSpPr>
        <p:spPr>
          <a:xfrm>
            <a:off x="496752" y="4391679"/>
            <a:ext cx="2173560" cy="1712004"/>
          </a:xfrm>
          <a:prstGeom prst="roundRect">
            <a:avLst/>
          </a:prstGeom>
          <a:solidFill>
            <a:schemeClr val="bg2"/>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ZA" sz="1200" dirty="0">
                <a:solidFill>
                  <a:schemeClr val="tx1"/>
                </a:solidFill>
                <a:latin typeface="Open Sans"/>
                <a:cs typeface="Arial" panose="020B0604020202020204" pitchFamily="34" charset="0"/>
              </a:rPr>
              <a:t>To ensure compliance with applicable legislative requirements and sustainability of the Agency</a:t>
            </a:r>
            <a:endParaRPr lang="en-ZA" sz="1200" dirty="0">
              <a:solidFill>
                <a:schemeClr val="tx1"/>
              </a:solidFill>
              <a:latin typeface="Open Sans"/>
            </a:endParaRPr>
          </a:p>
        </p:txBody>
      </p:sp>
      <p:sp>
        <p:nvSpPr>
          <p:cNvPr id="11" name="Oval 10">
            <a:extLst>
              <a:ext uri="{FF2B5EF4-FFF2-40B4-BE49-F238E27FC236}">
                <a16:creationId xmlns:a16="http://schemas.microsoft.com/office/drawing/2014/main" id="{DF089B77-B28E-44CC-A23B-B30F0B4ED61E}"/>
              </a:ext>
            </a:extLst>
          </p:cNvPr>
          <p:cNvSpPr/>
          <p:nvPr/>
        </p:nvSpPr>
        <p:spPr>
          <a:xfrm>
            <a:off x="218621" y="3989651"/>
            <a:ext cx="786946" cy="7869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latin typeface="Lato Light" panose="020F0502020204030203" pitchFamily="34" charset="0"/>
            </a:endParaRPr>
          </a:p>
        </p:txBody>
      </p:sp>
      <p:sp>
        <p:nvSpPr>
          <p:cNvPr id="12" name="Freeform 30">
            <a:extLst>
              <a:ext uri="{FF2B5EF4-FFF2-40B4-BE49-F238E27FC236}">
                <a16:creationId xmlns:a16="http://schemas.microsoft.com/office/drawing/2014/main" id="{303FBDBE-62DA-4A61-8070-BBB9094B21A5}"/>
              </a:ext>
            </a:extLst>
          </p:cNvPr>
          <p:cNvSpPr>
            <a:spLocks noChangeAspect="1" noChangeArrowheads="1"/>
          </p:cNvSpPr>
          <p:nvPr/>
        </p:nvSpPr>
        <p:spPr bwMode="auto">
          <a:xfrm>
            <a:off x="399536" y="4116841"/>
            <a:ext cx="425115" cy="481897"/>
          </a:xfrm>
          <a:custGeom>
            <a:avLst/>
            <a:gdLst>
              <a:gd name="connsiteX0" fmla="*/ 216332 w 1093427"/>
              <a:gd name="connsiteY0" fmla="*/ 1190625 h 1239478"/>
              <a:gd name="connsiteX1" fmla="*/ 233701 w 1093427"/>
              <a:gd name="connsiteY1" fmla="*/ 1197916 h 1239478"/>
              <a:gd name="connsiteX2" fmla="*/ 240938 w 1093427"/>
              <a:gd name="connsiteY2" fmla="*/ 1215049 h 1239478"/>
              <a:gd name="connsiteX3" fmla="*/ 233701 w 1093427"/>
              <a:gd name="connsiteY3" fmla="*/ 1232547 h 1239478"/>
              <a:gd name="connsiteX4" fmla="*/ 216332 w 1093427"/>
              <a:gd name="connsiteY4" fmla="*/ 1239474 h 1239478"/>
              <a:gd name="connsiteX5" fmla="*/ 199324 w 1093427"/>
              <a:gd name="connsiteY5" fmla="*/ 1232547 h 1239478"/>
              <a:gd name="connsiteX6" fmla="*/ 192087 w 1093427"/>
              <a:gd name="connsiteY6" fmla="*/ 1215049 h 1239478"/>
              <a:gd name="connsiteX7" fmla="*/ 199324 w 1093427"/>
              <a:gd name="connsiteY7" fmla="*/ 1197916 h 1239478"/>
              <a:gd name="connsiteX8" fmla="*/ 216332 w 1093427"/>
              <a:gd name="connsiteY8" fmla="*/ 1190625 h 1239478"/>
              <a:gd name="connsiteX9" fmla="*/ 927894 w 1093427"/>
              <a:gd name="connsiteY9" fmla="*/ 1060450 h 1239478"/>
              <a:gd name="connsiteX10" fmla="*/ 944901 w 1093427"/>
              <a:gd name="connsiteY10" fmla="*/ 1067741 h 1239478"/>
              <a:gd name="connsiteX11" fmla="*/ 952138 w 1093427"/>
              <a:gd name="connsiteY11" fmla="*/ 1084874 h 1239478"/>
              <a:gd name="connsiteX12" fmla="*/ 944901 w 1093427"/>
              <a:gd name="connsiteY12" fmla="*/ 1102372 h 1239478"/>
              <a:gd name="connsiteX13" fmla="*/ 927894 w 1093427"/>
              <a:gd name="connsiteY13" fmla="*/ 1109299 h 1239478"/>
              <a:gd name="connsiteX14" fmla="*/ 910524 w 1093427"/>
              <a:gd name="connsiteY14" fmla="*/ 1102372 h 1239478"/>
              <a:gd name="connsiteX15" fmla="*/ 903287 w 1093427"/>
              <a:gd name="connsiteY15" fmla="*/ 1084874 h 1239478"/>
              <a:gd name="connsiteX16" fmla="*/ 910524 w 1093427"/>
              <a:gd name="connsiteY16" fmla="*/ 1067741 h 1239478"/>
              <a:gd name="connsiteX17" fmla="*/ 927894 w 1093427"/>
              <a:gd name="connsiteY17" fmla="*/ 1060450 h 1239478"/>
              <a:gd name="connsiteX18" fmla="*/ 753142 w 1093427"/>
              <a:gd name="connsiteY18" fmla="*/ 1060450 h 1239478"/>
              <a:gd name="connsiteX19" fmla="*/ 835944 w 1093427"/>
              <a:gd name="connsiteY19" fmla="*/ 1060450 h 1239478"/>
              <a:gd name="connsiteX20" fmla="*/ 860065 w 1093427"/>
              <a:gd name="connsiteY20" fmla="*/ 1084874 h 1239478"/>
              <a:gd name="connsiteX21" fmla="*/ 835944 w 1093427"/>
              <a:gd name="connsiteY21" fmla="*/ 1109299 h 1239478"/>
              <a:gd name="connsiteX22" fmla="*/ 753142 w 1093427"/>
              <a:gd name="connsiteY22" fmla="*/ 1109299 h 1239478"/>
              <a:gd name="connsiteX23" fmla="*/ 728662 w 1093427"/>
              <a:gd name="connsiteY23" fmla="*/ 1084874 h 1239478"/>
              <a:gd name="connsiteX24" fmla="*/ 753142 w 1093427"/>
              <a:gd name="connsiteY24" fmla="*/ 1060450 h 1239478"/>
              <a:gd name="connsiteX25" fmla="*/ 463842 w 1093427"/>
              <a:gd name="connsiteY25" fmla="*/ 844951 h 1239478"/>
              <a:gd name="connsiteX26" fmla="*/ 463842 w 1093427"/>
              <a:gd name="connsiteY26" fmla="*/ 917678 h 1239478"/>
              <a:gd name="connsiteX27" fmla="*/ 497725 w 1093427"/>
              <a:gd name="connsiteY27" fmla="*/ 951161 h 1239478"/>
              <a:gd name="connsiteX28" fmla="*/ 604421 w 1093427"/>
              <a:gd name="connsiteY28" fmla="*/ 951161 h 1239478"/>
              <a:gd name="connsiteX29" fmla="*/ 638305 w 1093427"/>
              <a:gd name="connsiteY29" fmla="*/ 917678 h 1239478"/>
              <a:gd name="connsiteX30" fmla="*/ 638305 w 1093427"/>
              <a:gd name="connsiteY30" fmla="*/ 844951 h 1239478"/>
              <a:gd name="connsiteX31" fmla="*/ 280557 w 1093427"/>
              <a:gd name="connsiteY31" fmla="*/ 831046 h 1239478"/>
              <a:gd name="connsiteX32" fmla="*/ 310373 w 1093427"/>
              <a:gd name="connsiteY32" fmla="*/ 847239 h 1239478"/>
              <a:gd name="connsiteX33" fmla="*/ 293849 w 1093427"/>
              <a:gd name="connsiteY33" fmla="*/ 877467 h 1239478"/>
              <a:gd name="connsiteX34" fmla="*/ 178177 w 1093427"/>
              <a:gd name="connsiteY34" fmla="*/ 910933 h 1239478"/>
              <a:gd name="connsiteX35" fmla="*/ 48496 w 1093427"/>
              <a:gd name="connsiteY35" fmla="*/ 1083303 h 1239478"/>
              <a:gd name="connsiteX36" fmla="*/ 48496 w 1093427"/>
              <a:gd name="connsiteY36" fmla="*/ 1191258 h 1239478"/>
              <a:gd name="connsiteX37" fmla="*/ 116031 w 1093427"/>
              <a:gd name="connsiteY37" fmla="*/ 1191258 h 1239478"/>
              <a:gd name="connsiteX38" fmla="*/ 140099 w 1093427"/>
              <a:gd name="connsiteY38" fmla="*/ 1215368 h 1239478"/>
              <a:gd name="connsiteX39" fmla="*/ 116031 w 1093427"/>
              <a:gd name="connsiteY39" fmla="*/ 1239478 h 1239478"/>
              <a:gd name="connsiteX40" fmla="*/ 24068 w 1093427"/>
              <a:gd name="connsiteY40" fmla="*/ 1239478 h 1239478"/>
              <a:gd name="connsiteX41" fmla="*/ 0 w 1093427"/>
              <a:gd name="connsiteY41" fmla="*/ 1215368 h 1239478"/>
              <a:gd name="connsiteX42" fmla="*/ 0 w 1093427"/>
              <a:gd name="connsiteY42" fmla="*/ 1083303 h 1239478"/>
              <a:gd name="connsiteX43" fmla="*/ 45981 w 1093427"/>
              <a:gd name="connsiteY43" fmla="*/ 946199 h 1239478"/>
              <a:gd name="connsiteX44" fmla="*/ 164527 w 1093427"/>
              <a:gd name="connsiteY44" fmla="*/ 864152 h 1239478"/>
              <a:gd name="connsiteX45" fmla="*/ 796541 w 1093427"/>
              <a:gd name="connsiteY45" fmla="*/ 825924 h 1239478"/>
              <a:gd name="connsiteX46" fmla="*/ 928611 w 1093427"/>
              <a:gd name="connsiteY46" fmla="*/ 864076 h 1239478"/>
              <a:gd name="connsiteX47" fmla="*/ 1047725 w 1093427"/>
              <a:gd name="connsiteY47" fmla="*/ 946139 h 1239478"/>
              <a:gd name="connsiteX48" fmla="*/ 1093427 w 1093427"/>
              <a:gd name="connsiteY48" fmla="*/ 1083271 h 1239478"/>
              <a:gd name="connsiteX49" fmla="*/ 1093427 w 1093427"/>
              <a:gd name="connsiteY49" fmla="*/ 1215363 h 1239478"/>
              <a:gd name="connsiteX50" fmla="*/ 1069317 w 1093427"/>
              <a:gd name="connsiteY50" fmla="*/ 1239478 h 1239478"/>
              <a:gd name="connsiteX51" fmla="*/ 311448 w 1093427"/>
              <a:gd name="connsiteY51" fmla="*/ 1239478 h 1239478"/>
              <a:gd name="connsiteX52" fmla="*/ 287337 w 1093427"/>
              <a:gd name="connsiteY52" fmla="*/ 1215363 h 1239478"/>
              <a:gd name="connsiteX53" fmla="*/ 311448 w 1093427"/>
              <a:gd name="connsiteY53" fmla="*/ 1191248 h 1239478"/>
              <a:gd name="connsiteX54" fmla="*/ 1045206 w 1093427"/>
              <a:gd name="connsiteY54" fmla="*/ 1191248 h 1239478"/>
              <a:gd name="connsiteX55" fmla="*/ 1045206 w 1093427"/>
              <a:gd name="connsiteY55" fmla="*/ 1083271 h 1239478"/>
              <a:gd name="connsiteX56" fmla="*/ 915296 w 1093427"/>
              <a:gd name="connsiteY56" fmla="*/ 910866 h 1239478"/>
              <a:gd name="connsiteX57" fmla="*/ 782866 w 1093427"/>
              <a:gd name="connsiteY57" fmla="*/ 872354 h 1239478"/>
              <a:gd name="connsiteX58" fmla="*/ 766673 w 1093427"/>
              <a:gd name="connsiteY58" fmla="*/ 842481 h 1239478"/>
              <a:gd name="connsiteX59" fmla="*/ 796541 w 1093427"/>
              <a:gd name="connsiteY59" fmla="*/ 825924 h 1239478"/>
              <a:gd name="connsiteX60" fmla="*/ 546100 w 1093427"/>
              <a:gd name="connsiteY60" fmla="*/ 445197 h 1239478"/>
              <a:gd name="connsiteX61" fmla="*/ 521517 w 1093427"/>
              <a:gd name="connsiteY61" fmla="*/ 469719 h 1239478"/>
              <a:gd name="connsiteX62" fmla="*/ 546100 w 1093427"/>
              <a:gd name="connsiteY62" fmla="*/ 493881 h 1239478"/>
              <a:gd name="connsiteX63" fmla="*/ 570321 w 1093427"/>
              <a:gd name="connsiteY63" fmla="*/ 469719 h 1239478"/>
              <a:gd name="connsiteX64" fmla="*/ 546100 w 1093427"/>
              <a:gd name="connsiteY64" fmla="*/ 445197 h 1239478"/>
              <a:gd name="connsiteX65" fmla="*/ 546100 w 1093427"/>
              <a:gd name="connsiteY65" fmla="*/ 396875 h 1239478"/>
              <a:gd name="connsiteX66" fmla="*/ 618763 w 1093427"/>
              <a:gd name="connsiteY66" fmla="*/ 469719 h 1239478"/>
              <a:gd name="connsiteX67" fmla="*/ 546100 w 1093427"/>
              <a:gd name="connsiteY67" fmla="*/ 542564 h 1239478"/>
              <a:gd name="connsiteX68" fmla="*/ 473075 w 1093427"/>
              <a:gd name="connsiteY68" fmla="*/ 469719 h 1239478"/>
              <a:gd name="connsiteX69" fmla="*/ 546100 w 1093427"/>
              <a:gd name="connsiteY69" fmla="*/ 396875 h 1239478"/>
              <a:gd name="connsiteX70" fmla="*/ 548910 w 1093427"/>
              <a:gd name="connsiteY70" fmla="*/ 179253 h 1239478"/>
              <a:gd name="connsiteX71" fmla="*/ 410854 w 1093427"/>
              <a:gd name="connsiteY71" fmla="*/ 214896 h 1239478"/>
              <a:gd name="connsiteX72" fmla="*/ 324344 w 1093427"/>
              <a:gd name="connsiteY72" fmla="*/ 302744 h 1239478"/>
              <a:gd name="connsiteX73" fmla="*/ 364715 w 1093427"/>
              <a:gd name="connsiteY73" fmla="*/ 618132 h 1239478"/>
              <a:gd name="connsiteX74" fmla="*/ 435005 w 1093427"/>
              <a:gd name="connsiteY74" fmla="*/ 792387 h 1239478"/>
              <a:gd name="connsiteX75" fmla="*/ 438970 w 1093427"/>
              <a:gd name="connsiteY75" fmla="*/ 796347 h 1239478"/>
              <a:gd name="connsiteX76" fmla="*/ 524039 w 1093427"/>
              <a:gd name="connsiteY76" fmla="*/ 796347 h 1239478"/>
              <a:gd name="connsiteX77" fmla="*/ 524039 w 1093427"/>
              <a:gd name="connsiteY77" fmla="*/ 619572 h 1239478"/>
              <a:gd name="connsiteX78" fmla="*/ 548190 w 1093427"/>
              <a:gd name="connsiteY78" fmla="*/ 595450 h 1239478"/>
              <a:gd name="connsiteX79" fmla="*/ 572340 w 1093427"/>
              <a:gd name="connsiteY79" fmla="*/ 619572 h 1239478"/>
              <a:gd name="connsiteX80" fmla="*/ 572340 w 1093427"/>
              <a:gd name="connsiteY80" fmla="*/ 796347 h 1239478"/>
              <a:gd name="connsiteX81" fmla="*/ 658130 w 1093427"/>
              <a:gd name="connsiteY81" fmla="*/ 796347 h 1239478"/>
              <a:gd name="connsiteX82" fmla="*/ 662095 w 1093427"/>
              <a:gd name="connsiteY82" fmla="*/ 792387 h 1239478"/>
              <a:gd name="connsiteX83" fmla="*/ 732745 w 1093427"/>
              <a:gd name="connsiteY83" fmla="*/ 617771 h 1239478"/>
              <a:gd name="connsiteX84" fmla="*/ 807000 w 1093427"/>
              <a:gd name="connsiteY84" fmla="*/ 437036 h 1239478"/>
              <a:gd name="connsiteX85" fmla="*/ 681920 w 1093427"/>
              <a:gd name="connsiteY85" fmla="*/ 216337 h 1239478"/>
              <a:gd name="connsiteX86" fmla="*/ 548910 w 1093427"/>
              <a:gd name="connsiteY86" fmla="*/ 179253 h 1239478"/>
              <a:gd name="connsiteX87" fmla="*/ 552019 w 1093427"/>
              <a:gd name="connsiteY87" fmla="*/ 130649 h 1239478"/>
              <a:gd name="connsiteX88" fmla="*/ 707152 w 1093427"/>
              <a:gd name="connsiteY88" fmla="*/ 174933 h 1239478"/>
              <a:gd name="connsiteX89" fmla="*/ 814569 w 1093427"/>
              <a:gd name="connsiteY89" fmla="*/ 284382 h 1239478"/>
              <a:gd name="connsiteX90" fmla="*/ 855301 w 1093427"/>
              <a:gd name="connsiteY90" fmla="*/ 437036 h 1239478"/>
              <a:gd name="connsiteX91" fmla="*/ 767349 w 1093427"/>
              <a:gd name="connsiteY91" fmla="*/ 651974 h 1239478"/>
              <a:gd name="connsiteX92" fmla="*/ 710397 w 1093427"/>
              <a:gd name="connsiteY92" fmla="*/ 792387 h 1239478"/>
              <a:gd name="connsiteX93" fmla="*/ 686606 w 1093427"/>
              <a:gd name="connsiteY93" fmla="*/ 836311 h 1239478"/>
              <a:gd name="connsiteX94" fmla="*/ 686606 w 1093427"/>
              <a:gd name="connsiteY94" fmla="*/ 917678 h 1239478"/>
              <a:gd name="connsiteX95" fmla="*/ 604421 w 1093427"/>
              <a:gd name="connsiteY95" fmla="*/ 999765 h 1239478"/>
              <a:gd name="connsiteX96" fmla="*/ 497725 w 1093427"/>
              <a:gd name="connsiteY96" fmla="*/ 999765 h 1239478"/>
              <a:gd name="connsiteX97" fmla="*/ 415180 w 1093427"/>
              <a:gd name="connsiteY97" fmla="*/ 917678 h 1239478"/>
              <a:gd name="connsiteX98" fmla="*/ 415180 w 1093427"/>
              <a:gd name="connsiteY98" fmla="*/ 838831 h 1239478"/>
              <a:gd name="connsiteX99" fmla="*/ 386703 w 1093427"/>
              <a:gd name="connsiteY99" fmla="*/ 792387 h 1239478"/>
              <a:gd name="connsiteX100" fmla="*/ 329751 w 1093427"/>
              <a:gd name="connsiteY100" fmla="*/ 651974 h 1239478"/>
              <a:gd name="connsiteX101" fmla="*/ 245764 w 1093427"/>
              <a:gd name="connsiteY101" fmla="*/ 485640 h 1239478"/>
              <a:gd name="connsiteX102" fmla="*/ 281089 w 1093427"/>
              <a:gd name="connsiteY102" fmla="*/ 280422 h 1239478"/>
              <a:gd name="connsiteX103" fmla="*/ 388506 w 1093427"/>
              <a:gd name="connsiteY103" fmla="*/ 171693 h 1239478"/>
              <a:gd name="connsiteX104" fmla="*/ 552019 w 1093427"/>
              <a:gd name="connsiteY104" fmla="*/ 130649 h 1239478"/>
              <a:gd name="connsiteX105" fmla="*/ 755759 w 1093427"/>
              <a:gd name="connsiteY105" fmla="*/ 35763 h 1239478"/>
              <a:gd name="connsiteX106" fmla="*/ 772993 w 1093427"/>
              <a:gd name="connsiteY106" fmla="*/ 43037 h 1239478"/>
              <a:gd name="connsiteX107" fmla="*/ 772993 w 1093427"/>
              <a:gd name="connsiteY107" fmla="*/ 77162 h 1239478"/>
              <a:gd name="connsiteX108" fmla="*/ 725844 w 1093427"/>
              <a:gd name="connsiteY108" fmla="*/ 124219 h 1239478"/>
              <a:gd name="connsiteX109" fmla="*/ 709057 w 1093427"/>
              <a:gd name="connsiteY109" fmla="*/ 131404 h 1239478"/>
              <a:gd name="connsiteX110" fmla="*/ 691912 w 1093427"/>
              <a:gd name="connsiteY110" fmla="*/ 124219 h 1239478"/>
              <a:gd name="connsiteX111" fmla="*/ 691912 w 1093427"/>
              <a:gd name="connsiteY111" fmla="*/ 90094 h 1239478"/>
              <a:gd name="connsiteX112" fmla="*/ 739060 w 1093427"/>
              <a:gd name="connsiteY112" fmla="*/ 43037 h 1239478"/>
              <a:gd name="connsiteX113" fmla="*/ 755759 w 1093427"/>
              <a:gd name="connsiteY113" fmla="*/ 35763 h 1239478"/>
              <a:gd name="connsiteX114" fmla="*/ 337725 w 1093427"/>
              <a:gd name="connsiteY114" fmla="*/ 35754 h 1239478"/>
              <a:gd name="connsiteX115" fmla="*/ 354899 w 1093427"/>
              <a:gd name="connsiteY115" fmla="*/ 43001 h 1239478"/>
              <a:gd name="connsiteX116" fmla="*/ 402626 w 1093427"/>
              <a:gd name="connsiteY116" fmla="*/ 90245 h 1239478"/>
              <a:gd name="connsiteX117" fmla="*/ 402626 w 1093427"/>
              <a:gd name="connsiteY117" fmla="*/ 124247 h 1239478"/>
              <a:gd name="connsiteX118" fmla="*/ 385632 w 1093427"/>
              <a:gd name="connsiteY118" fmla="*/ 131405 h 1239478"/>
              <a:gd name="connsiteX119" fmla="*/ 368277 w 1093427"/>
              <a:gd name="connsiteY119" fmla="*/ 124247 h 1239478"/>
              <a:gd name="connsiteX120" fmla="*/ 320551 w 1093427"/>
              <a:gd name="connsiteY120" fmla="*/ 76645 h 1239478"/>
              <a:gd name="connsiteX121" fmla="*/ 320551 w 1093427"/>
              <a:gd name="connsiteY121" fmla="*/ 43001 h 1239478"/>
              <a:gd name="connsiteX122" fmla="*/ 337725 w 1093427"/>
              <a:gd name="connsiteY122" fmla="*/ 35754 h 1239478"/>
              <a:gd name="connsiteX123" fmla="*/ 548481 w 1093427"/>
              <a:gd name="connsiteY123" fmla="*/ 0 h 1239478"/>
              <a:gd name="connsiteX124" fmla="*/ 572725 w 1093427"/>
              <a:gd name="connsiteY124" fmla="*/ 24067 h 1239478"/>
              <a:gd name="connsiteX125" fmla="*/ 572725 w 1093427"/>
              <a:gd name="connsiteY125" fmla="*/ 73998 h 1239478"/>
              <a:gd name="connsiteX126" fmla="*/ 548481 w 1093427"/>
              <a:gd name="connsiteY126" fmla="*/ 98066 h 1239478"/>
              <a:gd name="connsiteX127" fmla="*/ 523875 w 1093427"/>
              <a:gd name="connsiteY127" fmla="*/ 73998 h 1239478"/>
              <a:gd name="connsiteX128" fmla="*/ 523875 w 1093427"/>
              <a:gd name="connsiteY128" fmla="*/ 24067 h 1239478"/>
              <a:gd name="connsiteX129" fmla="*/ 548481 w 1093427"/>
              <a:gd name="connsiteY129" fmla="*/ 0 h 1239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1093427" h="1239478">
                <a:moveTo>
                  <a:pt x="216332" y="1190625"/>
                </a:moveTo>
                <a:cubicBezTo>
                  <a:pt x="222845" y="1190625"/>
                  <a:pt x="228997" y="1193542"/>
                  <a:pt x="233701" y="1197916"/>
                </a:cubicBezTo>
                <a:cubicBezTo>
                  <a:pt x="238043" y="1202291"/>
                  <a:pt x="240938" y="1208852"/>
                  <a:pt x="240938" y="1215049"/>
                </a:cubicBezTo>
                <a:cubicBezTo>
                  <a:pt x="240938" y="1221611"/>
                  <a:pt x="238043" y="1227808"/>
                  <a:pt x="233701" y="1232547"/>
                </a:cubicBezTo>
                <a:cubicBezTo>
                  <a:pt x="228997" y="1236922"/>
                  <a:pt x="222845" y="1239474"/>
                  <a:pt x="216332" y="1239474"/>
                </a:cubicBezTo>
                <a:cubicBezTo>
                  <a:pt x="209818" y="1239474"/>
                  <a:pt x="203666" y="1236922"/>
                  <a:pt x="199324" y="1232547"/>
                </a:cubicBezTo>
                <a:cubicBezTo>
                  <a:pt x="194620" y="1227808"/>
                  <a:pt x="192087" y="1221611"/>
                  <a:pt x="192087" y="1215049"/>
                </a:cubicBezTo>
                <a:cubicBezTo>
                  <a:pt x="192087" y="1208852"/>
                  <a:pt x="194620" y="1202291"/>
                  <a:pt x="199324" y="1197916"/>
                </a:cubicBezTo>
                <a:cubicBezTo>
                  <a:pt x="203666" y="1193542"/>
                  <a:pt x="209818" y="1190625"/>
                  <a:pt x="216332" y="1190625"/>
                </a:cubicBezTo>
                <a:close/>
                <a:moveTo>
                  <a:pt x="927894" y="1060450"/>
                </a:moveTo>
                <a:cubicBezTo>
                  <a:pt x="934045" y="1060450"/>
                  <a:pt x="940559" y="1063002"/>
                  <a:pt x="944901" y="1067741"/>
                </a:cubicBezTo>
                <a:cubicBezTo>
                  <a:pt x="949605" y="1072116"/>
                  <a:pt x="952138" y="1078677"/>
                  <a:pt x="952138" y="1084874"/>
                </a:cubicBezTo>
                <a:cubicBezTo>
                  <a:pt x="952138" y="1091436"/>
                  <a:pt x="949605" y="1097633"/>
                  <a:pt x="944901" y="1102372"/>
                </a:cubicBezTo>
                <a:cubicBezTo>
                  <a:pt x="940559" y="1106747"/>
                  <a:pt x="934045" y="1109299"/>
                  <a:pt x="927894" y="1109299"/>
                </a:cubicBezTo>
                <a:cubicBezTo>
                  <a:pt x="921380" y="1109299"/>
                  <a:pt x="915229" y="1106747"/>
                  <a:pt x="910524" y="1102372"/>
                </a:cubicBezTo>
                <a:cubicBezTo>
                  <a:pt x="906182" y="1097633"/>
                  <a:pt x="903287" y="1091436"/>
                  <a:pt x="903287" y="1084874"/>
                </a:cubicBezTo>
                <a:cubicBezTo>
                  <a:pt x="903287" y="1078677"/>
                  <a:pt x="906182" y="1072116"/>
                  <a:pt x="910524" y="1067741"/>
                </a:cubicBezTo>
                <a:cubicBezTo>
                  <a:pt x="915229" y="1063002"/>
                  <a:pt x="921380" y="1060450"/>
                  <a:pt x="927894" y="1060450"/>
                </a:cubicBezTo>
                <a:close/>
                <a:moveTo>
                  <a:pt x="753142" y="1060450"/>
                </a:moveTo>
                <a:lnTo>
                  <a:pt x="835944" y="1060450"/>
                </a:lnTo>
                <a:cubicBezTo>
                  <a:pt x="849265" y="1060450"/>
                  <a:pt x="860065" y="1071386"/>
                  <a:pt x="860065" y="1084874"/>
                </a:cubicBezTo>
                <a:cubicBezTo>
                  <a:pt x="860065" y="1098362"/>
                  <a:pt x="849265" y="1109299"/>
                  <a:pt x="835944" y="1109299"/>
                </a:cubicBezTo>
                <a:lnTo>
                  <a:pt x="753142" y="1109299"/>
                </a:lnTo>
                <a:cubicBezTo>
                  <a:pt x="739462" y="1109299"/>
                  <a:pt x="728662" y="1098362"/>
                  <a:pt x="728662" y="1084874"/>
                </a:cubicBezTo>
                <a:cubicBezTo>
                  <a:pt x="728662" y="1071386"/>
                  <a:pt x="739462" y="1060450"/>
                  <a:pt x="753142" y="1060450"/>
                </a:cubicBezTo>
                <a:close/>
                <a:moveTo>
                  <a:pt x="463842" y="844951"/>
                </a:moveTo>
                <a:lnTo>
                  <a:pt x="463842" y="917678"/>
                </a:lnTo>
                <a:cubicBezTo>
                  <a:pt x="463842" y="936039"/>
                  <a:pt x="478981" y="951161"/>
                  <a:pt x="497725" y="951161"/>
                </a:cubicBezTo>
                <a:lnTo>
                  <a:pt x="604421" y="951161"/>
                </a:lnTo>
                <a:cubicBezTo>
                  <a:pt x="623165" y="951161"/>
                  <a:pt x="638305" y="936039"/>
                  <a:pt x="638305" y="917678"/>
                </a:cubicBezTo>
                <a:lnTo>
                  <a:pt x="638305" y="844951"/>
                </a:lnTo>
                <a:close/>
                <a:moveTo>
                  <a:pt x="280557" y="831046"/>
                </a:moveTo>
                <a:cubicBezTo>
                  <a:pt x="293130" y="827088"/>
                  <a:pt x="306781" y="834645"/>
                  <a:pt x="310373" y="847239"/>
                </a:cubicBezTo>
                <a:cubicBezTo>
                  <a:pt x="313966" y="860194"/>
                  <a:pt x="306781" y="873509"/>
                  <a:pt x="293849" y="877467"/>
                </a:cubicBezTo>
                <a:lnTo>
                  <a:pt x="178177" y="910933"/>
                </a:lnTo>
                <a:cubicBezTo>
                  <a:pt x="101662" y="932884"/>
                  <a:pt x="48496" y="1003775"/>
                  <a:pt x="48496" y="1083303"/>
                </a:cubicBezTo>
                <a:lnTo>
                  <a:pt x="48496" y="1191258"/>
                </a:lnTo>
                <a:lnTo>
                  <a:pt x="116031" y="1191258"/>
                </a:lnTo>
                <a:cubicBezTo>
                  <a:pt x="129322" y="1191258"/>
                  <a:pt x="140099" y="1202054"/>
                  <a:pt x="140099" y="1215368"/>
                </a:cubicBezTo>
                <a:cubicBezTo>
                  <a:pt x="140099" y="1228683"/>
                  <a:pt x="129322" y="1239478"/>
                  <a:pt x="116031" y="1239478"/>
                </a:cubicBezTo>
                <a:lnTo>
                  <a:pt x="24068" y="1239478"/>
                </a:lnTo>
                <a:cubicBezTo>
                  <a:pt x="10777" y="1239478"/>
                  <a:pt x="0" y="1228683"/>
                  <a:pt x="0" y="1215368"/>
                </a:cubicBezTo>
                <a:lnTo>
                  <a:pt x="0" y="1083303"/>
                </a:lnTo>
                <a:cubicBezTo>
                  <a:pt x="0" y="1033643"/>
                  <a:pt x="15806" y="986142"/>
                  <a:pt x="45981" y="946199"/>
                </a:cubicBezTo>
                <a:cubicBezTo>
                  <a:pt x="75438" y="906255"/>
                  <a:pt x="116749" y="878187"/>
                  <a:pt x="164527" y="864152"/>
                </a:cubicBezTo>
                <a:close/>
                <a:moveTo>
                  <a:pt x="796541" y="825924"/>
                </a:moveTo>
                <a:lnTo>
                  <a:pt x="928611" y="864076"/>
                </a:lnTo>
                <a:cubicBezTo>
                  <a:pt x="976472" y="878113"/>
                  <a:pt x="1017856" y="906187"/>
                  <a:pt x="1047725" y="946139"/>
                </a:cubicBezTo>
                <a:cubicBezTo>
                  <a:pt x="1077593" y="986091"/>
                  <a:pt x="1093427" y="1033601"/>
                  <a:pt x="1093427" y="1083271"/>
                </a:cubicBezTo>
                <a:lnTo>
                  <a:pt x="1093427" y="1215363"/>
                </a:lnTo>
                <a:cubicBezTo>
                  <a:pt x="1093427" y="1228681"/>
                  <a:pt x="1082631" y="1239478"/>
                  <a:pt x="1069317" y="1239478"/>
                </a:cubicBezTo>
                <a:lnTo>
                  <a:pt x="311448" y="1239478"/>
                </a:lnTo>
                <a:cubicBezTo>
                  <a:pt x="298133" y="1239478"/>
                  <a:pt x="287337" y="1228681"/>
                  <a:pt x="287337" y="1215363"/>
                </a:cubicBezTo>
                <a:cubicBezTo>
                  <a:pt x="287337" y="1202046"/>
                  <a:pt x="298133" y="1191248"/>
                  <a:pt x="311448" y="1191248"/>
                </a:cubicBezTo>
                <a:lnTo>
                  <a:pt x="1045206" y="1191248"/>
                </a:lnTo>
                <a:lnTo>
                  <a:pt x="1045206" y="1083271"/>
                </a:lnTo>
                <a:cubicBezTo>
                  <a:pt x="1045206" y="1003727"/>
                  <a:pt x="991586" y="932822"/>
                  <a:pt x="915296" y="910866"/>
                </a:cubicBezTo>
                <a:lnTo>
                  <a:pt x="782866" y="872354"/>
                </a:lnTo>
                <a:cubicBezTo>
                  <a:pt x="770271" y="868755"/>
                  <a:pt x="762714" y="855438"/>
                  <a:pt x="766673" y="842481"/>
                </a:cubicBezTo>
                <a:cubicBezTo>
                  <a:pt x="770271" y="829883"/>
                  <a:pt x="783586" y="822325"/>
                  <a:pt x="796541" y="825924"/>
                </a:cubicBezTo>
                <a:close/>
                <a:moveTo>
                  <a:pt x="546100" y="445197"/>
                </a:moveTo>
                <a:cubicBezTo>
                  <a:pt x="532362" y="445197"/>
                  <a:pt x="521517" y="456016"/>
                  <a:pt x="521517" y="469719"/>
                </a:cubicBezTo>
                <a:cubicBezTo>
                  <a:pt x="521517" y="483062"/>
                  <a:pt x="532362" y="493881"/>
                  <a:pt x="546100" y="493881"/>
                </a:cubicBezTo>
                <a:cubicBezTo>
                  <a:pt x="559114" y="493881"/>
                  <a:pt x="570321" y="483062"/>
                  <a:pt x="570321" y="469719"/>
                </a:cubicBezTo>
                <a:cubicBezTo>
                  <a:pt x="570321" y="456016"/>
                  <a:pt x="559114" y="445197"/>
                  <a:pt x="546100" y="445197"/>
                </a:cubicBezTo>
                <a:close/>
                <a:moveTo>
                  <a:pt x="546100" y="396875"/>
                </a:moveTo>
                <a:cubicBezTo>
                  <a:pt x="586227" y="396875"/>
                  <a:pt x="618763" y="429691"/>
                  <a:pt x="618763" y="469719"/>
                </a:cubicBezTo>
                <a:cubicBezTo>
                  <a:pt x="618763" y="509748"/>
                  <a:pt x="586227" y="542564"/>
                  <a:pt x="546100" y="542564"/>
                </a:cubicBezTo>
                <a:cubicBezTo>
                  <a:pt x="505972" y="542564"/>
                  <a:pt x="473075" y="509748"/>
                  <a:pt x="473075" y="469719"/>
                </a:cubicBezTo>
                <a:cubicBezTo>
                  <a:pt x="473075" y="429691"/>
                  <a:pt x="505972" y="396875"/>
                  <a:pt x="546100" y="396875"/>
                </a:cubicBezTo>
                <a:close/>
                <a:moveTo>
                  <a:pt x="548910" y="179253"/>
                </a:moveTo>
                <a:cubicBezTo>
                  <a:pt x="503132" y="179253"/>
                  <a:pt x="456272" y="191134"/>
                  <a:pt x="410854" y="214896"/>
                </a:cubicBezTo>
                <a:cubicBezTo>
                  <a:pt x="374087" y="234338"/>
                  <a:pt x="343809" y="264581"/>
                  <a:pt x="324344" y="302744"/>
                </a:cubicBezTo>
                <a:cubicBezTo>
                  <a:pt x="255857" y="435956"/>
                  <a:pt x="300193" y="552966"/>
                  <a:pt x="364715" y="618132"/>
                </a:cubicBezTo>
                <a:cubicBezTo>
                  <a:pt x="410133" y="664216"/>
                  <a:pt x="435005" y="726141"/>
                  <a:pt x="435005" y="792387"/>
                </a:cubicBezTo>
                <a:cubicBezTo>
                  <a:pt x="435005" y="794547"/>
                  <a:pt x="436807" y="796347"/>
                  <a:pt x="438970" y="796347"/>
                </a:cubicBezTo>
                <a:lnTo>
                  <a:pt x="524039" y="796347"/>
                </a:lnTo>
                <a:lnTo>
                  <a:pt x="524039" y="619572"/>
                </a:lnTo>
                <a:cubicBezTo>
                  <a:pt x="524039" y="606250"/>
                  <a:pt x="534853" y="595450"/>
                  <a:pt x="548190" y="595450"/>
                </a:cubicBezTo>
                <a:cubicBezTo>
                  <a:pt x="561887" y="595450"/>
                  <a:pt x="572340" y="606250"/>
                  <a:pt x="572340" y="619572"/>
                </a:cubicBezTo>
                <a:lnTo>
                  <a:pt x="572340" y="796347"/>
                </a:lnTo>
                <a:lnTo>
                  <a:pt x="658130" y="796347"/>
                </a:lnTo>
                <a:cubicBezTo>
                  <a:pt x="660293" y="796347"/>
                  <a:pt x="662095" y="794547"/>
                  <a:pt x="662095" y="792387"/>
                </a:cubicBezTo>
                <a:cubicBezTo>
                  <a:pt x="662095" y="726141"/>
                  <a:pt x="686967" y="664216"/>
                  <a:pt x="732745" y="617771"/>
                </a:cubicBezTo>
                <a:cubicBezTo>
                  <a:pt x="780326" y="569527"/>
                  <a:pt x="807000" y="505082"/>
                  <a:pt x="807000" y="437036"/>
                </a:cubicBezTo>
                <a:cubicBezTo>
                  <a:pt x="807000" y="345948"/>
                  <a:pt x="760140" y="263501"/>
                  <a:pt x="681920" y="216337"/>
                </a:cubicBezTo>
                <a:cubicBezTo>
                  <a:pt x="641188" y="191494"/>
                  <a:pt x="595770" y="179253"/>
                  <a:pt x="548910" y="179253"/>
                </a:cubicBezTo>
                <a:close/>
                <a:moveTo>
                  <a:pt x="552019" y="130649"/>
                </a:moveTo>
                <a:cubicBezTo>
                  <a:pt x="606404" y="131189"/>
                  <a:pt x="659391" y="145950"/>
                  <a:pt x="707152" y="174933"/>
                </a:cubicBezTo>
                <a:cubicBezTo>
                  <a:pt x="751489" y="201575"/>
                  <a:pt x="788616" y="239739"/>
                  <a:pt x="814569" y="284382"/>
                </a:cubicBezTo>
                <a:cubicBezTo>
                  <a:pt x="841243" y="330826"/>
                  <a:pt x="855301" y="383391"/>
                  <a:pt x="855301" y="437036"/>
                </a:cubicBezTo>
                <a:cubicBezTo>
                  <a:pt x="855301" y="518043"/>
                  <a:pt x="823941" y="594009"/>
                  <a:pt x="767349" y="651974"/>
                </a:cubicBezTo>
                <a:cubicBezTo>
                  <a:pt x="730582" y="689058"/>
                  <a:pt x="710397" y="739102"/>
                  <a:pt x="710397" y="792387"/>
                </a:cubicBezTo>
                <a:cubicBezTo>
                  <a:pt x="710397" y="810748"/>
                  <a:pt x="701025" y="826950"/>
                  <a:pt x="686606" y="836311"/>
                </a:cubicBezTo>
                <a:lnTo>
                  <a:pt x="686606" y="917678"/>
                </a:lnTo>
                <a:cubicBezTo>
                  <a:pt x="686606" y="963042"/>
                  <a:pt x="649839" y="999765"/>
                  <a:pt x="604421" y="999765"/>
                </a:cubicBezTo>
                <a:lnTo>
                  <a:pt x="497725" y="999765"/>
                </a:lnTo>
                <a:cubicBezTo>
                  <a:pt x="452307" y="999765"/>
                  <a:pt x="415180" y="963042"/>
                  <a:pt x="415180" y="917678"/>
                </a:cubicBezTo>
                <a:lnTo>
                  <a:pt x="415180" y="838831"/>
                </a:lnTo>
                <a:cubicBezTo>
                  <a:pt x="398238" y="830550"/>
                  <a:pt x="386703" y="812908"/>
                  <a:pt x="386703" y="792387"/>
                </a:cubicBezTo>
                <a:cubicBezTo>
                  <a:pt x="386703" y="739102"/>
                  <a:pt x="366518" y="689058"/>
                  <a:pt x="329751" y="651974"/>
                </a:cubicBezTo>
                <a:cubicBezTo>
                  <a:pt x="284693" y="606250"/>
                  <a:pt x="255857" y="548645"/>
                  <a:pt x="245764" y="485640"/>
                </a:cubicBezTo>
                <a:cubicBezTo>
                  <a:pt x="234950" y="417954"/>
                  <a:pt x="247206" y="347028"/>
                  <a:pt x="281089" y="280422"/>
                </a:cubicBezTo>
                <a:cubicBezTo>
                  <a:pt x="305240" y="233618"/>
                  <a:pt x="342367" y="196175"/>
                  <a:pt x="388506" y="171693"/>
                </a:cubicBezTo>
                <a:cubicBezTo>
                  <a:pt x="441854" y="143790"/>
                  <a:pt x="497635" y="130109"/>
                  <a:pt x="552019" y="130649"/>
                </a:cubicBezTo>
                <a:close/>
                <a:moveTo>
                  <a:pt x="755759" y="35763"/>
                </a:moveTo>
                <a:cubicBezTo>
                  <a:pt x="761920" y="35763"/>
                  <a:pt x="768171" y="38187"/>
                  <a:pt x="772993" y="43037"/>
                </a:cubicBezTo>
                <a:cubicBezTo>
                  <a:pt x="782280" y="52376"/>
                  <a:pt x="782280" y="67463"/>
                  <a:pt x="772993" y="77162"/>
                </a:cubicBezTo>
                <a:lnTo>
                  <a:pt x="725844" y="124219"/>
                </a:lnTo>
                <a:cubicBezTo>
                  <a:pt x="721201" y="128889"/>
                  <a:pt x="715129" y="131404"/>
                  <a:pt x="709057" y="131404"/>
                </a:cubicBezTo>
                <a:cubicBezTo>
                  <a:pt x="702984" y="131404"/>
                  <a:pt x="696555" y="128889"/>
                  <a:pt x="691912" y="124219"/>
                </a:cubicBezTo>
                <a:cubicBezTo>
                  <a:pt x="682625" y="114880"/>
                  <a:pt x="682625" y="99433"/>
                  <a:pt x="691912" y="90094"/>
                </a:cubicBezTo>
                <a:lnTo>
                  <a:pt x="739060" y="43037"/>
                </a:lnTo>
                <a:cubicBezTo>
                  <a:pt x="743525" y="38187"/>
                  <a:pt x="749597" y="35763"/>
                  <a:pt x="755759" y="35763"/>
                </a:cubicBezTo>
                <a:close/>
                <a:moveTo>
                  <a:pt x="337725" y="35754"/>
                </a:moveTo>
                <a:cubicBezTo>
                  <a:pt x="343962" y="35754"/>
                  <a:pt x="350199" y="38170"/>
                  <a:pt x="354899" y="43001"/>
                </a:cubicBezTo>
                <a:lnTo>
                  <a:pt x="402626" y="90245"/>
                </a:lnTo>
                <a:cubicBezTo>
                  <a:pt x="412388" y="99551"/>
                  <a:pt x="412388" y="114941"/>
                  <a:pt x="402626" y="124247"/>
                </a:cubicBezTo>
                <a:cubicBezTo>
                  <a:pt x="397926" y="128899"/>
                  <a:pt x="391779" y="131405"/>
                  <a:pt x="385632" y="131405"/>
                </a:cubicBezTo>
                <a:cubicBezTo>
                  <a:pt x="379486" y="131405"/>
                  <a:pt x="373339" y="128899"/>
                  <a:pt x="368277" y="124247"/>
                </a:cubicBezTo>
                <a:lnTo>
                  <a:pt x="320551" y="76645"/>
                </a:lnTo>
                <a:cubicBezTo>
                  <a:pt x="311150" y="67339"/>
                  <a:pt x="311150" y="51949"/>
                  <a:pt x="320551" y="43001"/>
                </a:cubicBezTo>
                <a:cubicBezTo>
                  <a:pt x="325251" y="38170"/>
                  <a:pt x="331488" y="35754"/>
                  <a:pt x="337725" y="35754"/>
                </a:cubicBezTo>
                <a:close/>
                <a:moveTo>
                  <a:pt x="548481" y="0"/>
                </a:moveTo>
                <a:cubicBezTo>
                  <a:pt x="561869" y="0"/>
                  <a:pt x="572725" y="10417"/>
                  <a:pt x="572725" y="24067"/>
                </a:cubicBezTo>
                <a:lnTo>
                  <a:pt x="572725" y="73998"/>
                </a:lnTo>
                <a:cubicBezTo>
                  <a:pt x="572725" y="87289"/>
                  <a:pt x="561869" y="98066"/>
                  <a:pt x="548481" y="98066"/>
                </a:cubicBezTo>
                <a:cubicBezTo>
                  <a:pt x="535092" y="98066"/>
                  <a:pt x="523875" y="87289"/>
                  <a:pt x="523875" y="73998"/>
                </a:cubicBezTo>
                <a:lnTo>
                  <a:pt x="523875" y="24067"/>
                </a:lnTo>
                <a:cubicBezTo>
                  <a:pt x="523875" y="10417"/>
                  <a:pt x="535092" y="0"/>
                  <a:pt x="548481" y="0"/>
                </a:cubicBezTo>
                <a:close/>
              </a:path>
            </a:pathLst>
          </a:custGeom>
          <a:solidFill>
            <a:schemeClr val="bg2"/>
          </a:solidFill>
          <a:ln>
            <a:noFill/>
          </a:ln>
          <a:effectLst/>
        </p:spPr>
        <p:txBody>
          <a:bodyPr wrap="square" anchor="ctr">
            <a:noAutofit/>
          </a:bodyPr>
          <a:lstStyle/>
          <a:p>
            <a:endParaRPr lang="en-US" sz="675" dirty="0">
              <a:latin typeface="Lato Light" panose="020F0502020204030203" pitchFamily="34" charset="0"/>
            </a:endParaRPr>
          </a:p>
        </p:txBody>
      </p:sp>
      <p:sp>
        <p:nvSpPr>
          <p:cNvPr id="6" name="TextBox 5">
            <a:extLst>
              <a:ext uri="{FF2B5EF4-FFF2-40B4-BE49-F238E27FC236}">
                <a16:creationId xmlns:a16="http://schemas.microsoft.com/office/drawing/2014/main" id="{61CC23FD-60F4-4C6E-965F-66D1D0A87BE1}"/>
              </a:ext>
            </a:extLst>
          </p:cNvPr>
          <p:cNvSpPr txBox="1"/>
          <p:nvPr/>
        </p:nvSpPr>
        <p:spPr>
          <a:xfrm>
            <a:off x="1045649" y="4452439"/>
            <a:ext cx="906210" cy="276999"/>
          </a:xfrm>
          <a:prstGeom prst="rect">
            <a:avLst/>
          </a:prstGeom>
          <a:noFill/>
        </p:spPr>
        <p:txBody>
          <a:bodyPr wrap="none" rtlCol="0" anchor="ctr">
            <a:spAutoFit/>
          </a:bodyPr>
          <a:lstStyle/>
          <a:p>
            <a:pPr algn="ctr"/>
            <a:r>
              <a:rPr lang="en-US" sz="1200" b="1" dirty="0">
                <a:solidFill>
                  <a:schemeClr val="tx2"/>
                </a:solidFill>
                <a:latin typeface="Poppins" pitchFamily="2" charset="77"/>
                <a:cs typeface="Poppins" pitchFamily="2" charset="77"/>
              </a:rPr>
              <a:t>Objective 4</a:t>
            </a:r>
          </a:p>
        </p:txBody>
      </p:sp>
    </p:spTree>
    <p:extLst>
      <p:ext uri="{BB962C8B-B14F-4D97-AF65-F5344CB8AC3E}">
        <p14:creationId xmlns:p14="http://schemas.microsoft.com/office/powerpoint/2010/main" val="682271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0DBFF2-9C90-4B79-8449-8566C186EC1E}"/>
              </a:ext>
            </a:extLst>
          </p:cNvPr>
          <p:cNvSpPr txBox="1"/>
          <p:nvPr/>
        </p:nvSpPr>
        <p:spPr>
          <a:xfrm>
            <a:off x="2583707" y="176474"/>
            <a:ext cx="4086376" cy="477054"/>
          </a:xfrm>
          <a:prstGeom prst="rect">
            <a:avLst/>
          </a:prstGeom>
          <a:noFill/>
        </p:spPr>
        <p:txBody>
          <a:bodyPr wrap="none" rtlCol="0">
            <a:spAutoFit/>
          </a:bodyPr>
          <a:lstStyle/>
          <a:p>
            <a:pPr algn="ctr"/>
            <a:r>
              <a:rPr lang="en-US" sz="2500" b="1" dirty="0">
                <a:solidFill>
                  <a:schemeClr val="tx2"/>
                </a:solidFill>
                <a:latin typeface="Poppins" pitchFamily="2" charset="77"/>
                <a:cs typeface="Poppins" pitchFamily="2" charset="77"/>
              </a:rPr>
              <a:t>2021/22 ANNUAL REPORT</a:t>
            </a:r>
          </a:p>
        </p:txBody>
      </p:sp>
      <p:pic>
        <p:nvPicPr>
          <p:cNvPr id="1026" name="Picture 2">
            <a:extLst>
              <a:ext uri="{FF2B5EF4-FFF2-40B4-BE49-F238E27FC236}">
                <a16:creationId xmlns:a16="http://schemas.microsoft.com/office/drawing/2014/main" id="{B748FC93-B982-0731-EBED-DAAB1B9173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09" y="641762"/>
            <a:ext cx="3915363" cy="287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a:extLst>
              <a:ext uri="{FF2B5EF4-FFF2-40B4-BE49-F238E27FC236}">
                <a16:creationId xmlns:a16="http://schemas.microsoft.com/office/drawing/2014/main" id="{878EC378-A058-8BC9-D2CD-2CA3E236CC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2800" y="3789040"/>
            <a:ext cx="3251200" cy="2992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377CC8C8-A3AF-A548-429C-3DCDA3987B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0781" y="565551"/>
            <a:ext cx="3338310" cy="2513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2ECD7171-3544-4D74-4BA5-0D34A9415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381" y="625198"/>
            <a:ext cx="167640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41354805-5E3F-6525-723F-E163C1AEC1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4367" y="4697073"/>
            <a:ext cx="3458433" cy="2084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a:extLst>
              <a:ext uri="{FF2B5EF4-FFF2-40B4-BE49-F238E27FC236}">
                <a16:creationId xmlns:a16="http://schemas.microsoft.com/office/drawing/2014/main" id="{07E74178-62F6-BCC7-AB3E-CCF2D85517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879" y="4309664"/>
            <a:ext cx="2556275" cy="254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a:extLst>
              <a:ext uri="{FF2B5EF4-FFF2-40B4-BE49-F238E27FC236}">
                <a16:creationId xmlns:a16="http://schemas.microsoft.com/office/drawing/2014/main" id="{D58F40BF-63C5-FE80-492F-238ECFF838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12592" y="3538761"/>
            <a:ext cx="1918815" cy="1127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631018"/>
      </p:ext>
    </p:extLst>
  </p:cSld>
  <p:clrMapOvr>
    <a:masterClrMapping/>
  </p:clrMapOvr>
</p:sld>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C1773F3E992C4FA1CBA0E42E44E90A" ma:contentTypeVersion="0" ma:contentTypeDescription="Create a new document." ma:contentTypeScope="" ma:versionID="c7be9789a6e6d20cc869fba92a2dc91a">
  <xsd:schema xmlns:xsd="http://www.w3.org/2001/XMLSchema" xmlns:xs="http://www.w3.org/2001/XMLSchema" xmlns:p="http://schemas.microsoft.com/office/2006/metadata/properties" targetNamespace="http://schemas.microsoft.com/office/2006/metadata/properties" ma:root="true" ma:fieldsID="120e5651151cf1d9dd844d4ab8c66a2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4118B3-1974-42F2-B21F-498B6DB5D4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3809BEE-7F2D-470C-9BE1-6376B213E8B9}">
  <ds:schemaRefs>
    <ds:schemaRef ds:uri="http://purl.org/dc/elements/1.1/"/>
    <ds:schemaRef ds:uri="http://schemas.openxmlformats.org/package/2006/metadata/core-properties"/>
    <ds:schemaRef ds:uri="http://schemas.microsoft.com/office/2006/documentManagement/types"/>
    <ds:schemaRef ds:uri="http://schemas.microsoft.com/office/2006/metadata/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C5D7F514-0770-46BE-89F7-6BAA7DB4C8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26454</TotalTime>
  <Words>3147</Words>
  <Application>Microsoft Office PowerPoint</Application>
  <PresentationFormat>On-screen Show (4:3)</PresentationFormat>
  <Paragraphs>788</Paragraphs>
  <Slides>33</Slides>
  <Notes>6</Notes>
  <HiddenSlides>0</HiddenSlides>
  <MMClips>0</MMClips>
  <ScaleCrop>false</ScaleCrop>
  <HeadingPairs>
    <vt:vector size="8" baseType="variant">
      <vt:variant>
        <vt:lpstr>Fonts Used</vt:lpstr>
      </vt:variant>
      <vt:variant>
        <vt:i4>20</vt:i4>
      </vt:variant>
      <vt:variant>
        <vt:lpstr>Theme</vt:lpstr>
      </vt:variant>
      <vt:variant>
        <vt:i4>4</vt:i4>
      </vt:variant>
      <vt:variant>
        <vt:lpstr>Embedded OLE Servers</vt:lpstr>
      </vt:variant>
      <vt:variant>
        <vt:i4>1</vt:i4>
      </vt:variant>
      <vt:variant>
        <vt:lpstr>Slide Titles</vt:lpstr>
      </vt:variant>
      <vt:variant>
        <vt:i4>33</vt:i4>
      </vt:variant>
    </vt:vector>
  </HeadingPairs>
  <TitlesOfParts>
    <vt:vector size="58" baseType="lpstr">
      <vt:lpstr>Arial</vt:lpstr>
      <vt:lpstr>Arial Unicode MS</vt:lpstr>
      <vt:lpstr>Bebas Neue</vt:lpstr>
      <vt:lpstr>Calibri</vt:lpstr>
      <vt:lpstr>Century Gothic</vt:lpstr>
      <vt:lpstr>CIDFont+F1</vt:lpstr>
      <vt:lpstr>Gill Sans</vt:lpstr>
      <vt:lpstr>Helvetica Light</vt:lpstr>
      <vt:lpstr>Lato</vt:lpstr>
      <vt:lpstr>Lato Light</vt:lpstr>
      <vt:lpstr>League Spartan</vt:lpstr>
      <vt:lpstr>Mukta ExtraLight</vt:lpstr>
      <vt:lpstr>Nunito Sans ExtraLight</vt:lpstr>
      <vt:lpstr>Open Sans</vt:lpstr>
      <vt:lpstr>Open Sans Light</vt:lpstr>
      <vt:lpstr>Poppins</vt:lpstr>
      <vt:lpstr>Poppins Light</vt:lpstr>
      <vt:lpstr>Source Sans Pro</vt:lpstr>
      <vt:lpstr>Times New Roman</vt:lpstr>
      <vt:lpstr>Wingdings</vt:lpstr>
      <vt:lpstr>6_Office Theme</vt:lpstr>
      <vt:lpstr>7_Office Theme</vt:lpstr>
      <vt:lpstr>2_Office Theme</vt:lpstr>
      <vt:lpstr>Office Theme</vt:lpstr>
      <vt:lpstr>Worksheet</vt:lpstr>
      <vt:lpstr>2021/22 ANNUAL REPORT PRESENTATION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2013/14 Annual Report</dc:title>
  <dc:creator>Karabo Matlou</dc:creator>
  <cp:lastModifiedBy>Hajiera Salie</cp:lastModifiedBy>
  <cp:revision>633</cp:revision>
  <cp:lastPrinted>2019-11-12T07:55:24Z</cp:lastPrinted>
  <dcterms:created xsi:type="dcterms:W3CDTF">2014-10-01T13:28:29Z</dcterms:created>
  <dcterms:modified xsi:type="dcterms:W3CDTF">2022-10-08T09:30:52Z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82c92244-8cbe-44ce-9c1f-0d2fa4605c78</vt:lpwstr>
  </property>
  <property fmtid="{D5CDD505-2E9C-101B-9397-08002B2CF9AE}" pid="3" name="ContentTypeId">
    <vt:lpwstr>0x0101002EC1773F3E992C4FA1CBA0E42E44E90A</vt:lpwstr>
  </property>
</Properties>
</file>