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0" r:id="rId2"/>
    <p:sldId id="262" r:id="rId3"/>
    <p:sldId id="264" r:id="rId4"/>
    <p:sldId id="265" r:id="rId5"/>
    <p:sldId id="266" r:id="rId6"/>
    <p:sldId id="267" r:id="rId7"/>
    <p:sldId id="271" r:id="rId8"/>
    <p:sldId id="268" r:id="rId9"/>
    <p:sldId id="269" r:id="rId10"/>
    <p:sldId id="270"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97D700"/>
    <a:srgbClr val="E3E3E3"/>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3F2B94-3165-43E4-8012-F11AE2D696D2}" type="datetimeFigureOut">
              <a:rPr lang="en-ZA" smtClean="0"/>
              <a:pPr/>
              <a:t>2022/10/11</a:t>
            </a:fld>
            <a:endParaRPr lang="en-Z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19B7F6-180B-4774-B629-5801DC7EA1F9}" type="slidenum">
              <a:rPr lang="en-ZA" smtClean="0"/>
              <a:pPr/>
              <a:t>‹#›</a:t>
            </a:fld>
            <a:endParaRPr lang="en-ZA"/>
          </a:p>
        </p:txBody>
      </p:sp>
    </p:spTree>
    <p:extLst>
      <p:ext uri="{BB962C8B-B14F-4D97-AF65-F5344CB8AC3E}">
        <p14:creationId xmlns:p14="http://schemas.microsoft.com/office/powerpoint/2010/main" xmlns="" val="1965691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000BA543-8180-4582-836E-D068F516E95E}"/>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rcRect/>
          <a:stretch/>
        </p:blipFill>
        <p:spPr>
          <a:xfrm>
            <a:off x="0" y="564"/>
            <a:ext cx="12192000" cy="6857999"/>
          </a:xfrm>
          <a:prstGeom prst="rect">
            <a:avLst/>
          </a:prstGeom>
        </p:spPr>
      </p:pic>
      <p:sp>
        <p:nvSpPr>
          <p:cNvPr id="2" name="Title 1">
            <a:extLst>
              <a:ext uri="{FF2B5EF4-FFF2-40B4-BE49-F238E27FC236}">
                <a16:creationId xmlns:a16="http://schemas.microsoft.com/office/drawing/2014/main" xmlns="" id="{B99359A9-A40C-4B1B-956A-59D357AA5F34}"/>
              </a:ext>
            </a:extLst>
          </p:cNvPr>
          <p:cNvSpPr>
            <a:spLocks noGrp="1"/>
          </p:cNvSpPr>
          <p:nvPr>
            <p:ph type="ctrTitle"/>
          </p:nvPr>
        </p:nvSpPr>
        <p:spPr>
          <a:xfrm>
            <a:off x="2615597" y="796301"/>
            <a:ext cx="9144000" cy="477837"/>
          </a:xfrm>
        </p:spPr>
        <p:txBody>
          <a:bodyPr anchor="t">
            <a:normAutofit/>
          </a:bodyPr>
          <a:lstStyle>
            <a:lvl1pPr algn="r">
              <a:defRPr sz="2800">
                <a:solidFill>
                  <a:srgbClr val="97D700"/>
                </a:solidFill>
                <a:latin typeface="+mj-lt"/>
                <a:ea typeface="Roboto Medium" panose="02000000000000000000" pitchFamily="2" charset="0"/>
              </a:defRPr>
            </a:lvl1pPr>
          </a:lstStyle>
          <a:p>
            <a:r>
              <a:rPr lang="en-US"/>
              <a:t>Click to edit Master title style</a:t>
            </a:r>
            <a:endParaRPr lang="en-ZA" dirty="0"/>
          </a:p>
        </p:txBody>
      </p:sp>
      <p:sp>
        <p:nvSpPr>
          <p:cNvPr id="3" name="Subtitle 2">
            <a:extLst>
              <a:ext uri="{FF2B5EF4-FFF2-40B4-BE49-F238E27FC236}">
                <a16:creationId xmlns:a16="http://schemas.microsoft.com/office/drawing/2014/main" xmlns="" id="{AEA6AE5F-A588-456E-A4DC-E9D6D50EE31F}"/>
              </a:ext>
            </a:extLst>
          </p:cNvPr>
          <p:cNvSpPr>
            <a:spLocks noGrp="1"/>
          </p:cNvSpPr>
          <p:nvPr>
            <p:ph type="subTitle" idx="1"/>
          </p:nvPr>
        </p:nvSpPr>
        <p:spPr>
          <a:xfrm>
            <a:off x="2615602" y="1284142"/>
            <a:ext cx="9144000" cy="402892"/>
          </a:xfrm>
        </p:spPr>
        <p:txBody>
          <a:bodyPr>
            <a:normAutofit/>
          </a:bodyPr>
          <a:lstStyle>
            <a:lvl1pPr marL="0" indent="0" algn="r">
              <a:buNone/>
              <a:defRPr sz="22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ZA" dirty="0"/>
          </a:p>
        </p:txBody>
      </p:sp>
    </p:spTree>
    <p:extLst>
      <p:ext uri="{BB962C8B-B14F-4D97-AF65-F5344CB8AC3E}">
        <p14:creationId xmlns:p14="http://schemas.microsoft.com/office/powerpoint/2010/main" xmlns="" val="1015182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41925F9-36B5-4060-B70F-0E102B065D5B}"/>
              </a:ext>
            </a:extLst>
          </p:cNvPr>
          <p:cNvSpPr>
            <a:spLocks noGrp="1"/>
          </p:cNvSpPr>
          <p:nvPr>
            <p:ph type="title"/>
          </p:nvPr>
        </p:nvSpPr>
        <p:spPr>
          <a:xfrm>
            <a:off x="109269" y="257563"/>
            <a:ext cx="11875698" cy="507155"/>
          </a:xfrm>
        </p:spPr>
        <p:txBody>
          <a:body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xmlns="" id="{E0C8CB67-06A5-40B9-A5AA-7114BE7F78B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Slide Number Placeholder 5">
            <a:extLst>
              <a:ext uri="{FF2B5EF4-FFF2-40B4-BE49-F238E27FC236}">
                <a16:creationId xmlns:a16="http://schemas.microsoft.com/office/drawing/2014/main" xmlns="" id="{0BC45D8A-3C40-45BA-9730-DDB1ABBD81CC}"/>
              </a:ext>
            </a:extLst>
          </p:cNvPr>
          <p:cNvSpPr>
            <a:spLocks noGrp="1"/>
          </p:cNvSpPr>
          <p:nvPr>
            <p:ph type="sldNum" sz="quarter" idx="12"/>
          </p:nvPr>
        </p:nvSpPr>
        <p:spPr>
          <a:xfrm>
            <a:off x="146462" y="6486115"/>
            <a:ext cx="1091242" cy="365125"/>
          </a:xfrm>
        </p:spPr>
        <p:txBody>
          <a:bodyPr/>
          <a:lstStyle>
            <a:lvl1pPr>
              <a:defRPr sz="1000">
                <a:solidFill>
                  <a:srgbClr val="282828"/>
                </a:solidFill>
              </a:defRPr>
            </a:lvl1pPr>
          </a:lstStyle>
          <a:p>
            <a:r>
              <a:rPr lang="en-ZA" dirty="0">
                <a:solidFill>
                  <a:srgbClr val="97D700"/>
                </a:solidFill>
              </a:rPr>
              <a:t>| </a:t>
            </a:r>
            <a:fld id="{C4ACF587-191E-478A-AC4E-9FF0F2016872}" type="slidenum">
              <a:rPr lang="en-ZA" smtClean="0"/>
              <a:pPr/>
              <a:t>‹#›</a:t>
            </a:fld>
            <a:endParaRPr lang="en-ZA" dirty="0"/>
          </a:p>
        </p:txBody>
      </p:sp>
    </p:spTree>
    <p:extLst>
      <p:ext uri="{BB962C8B-B14F-4D97-AF65-F5344CB8AC3E}">
        <p14:creationId xmlns:p14="http://schemas.microsoft.com/office/powerpoint/2010/main" xmlns="" val="1060770042"/>
      </p:ext>
    </p:extLst>
  </p:cSld>
  <p:clrMapOvr>
    <a:masterClrMapping/>
  </p:clrMapOvr>
  <p:extLst>
    <p:ext uri="{DCECCB84-F9BA-43D5-87BE-67443E8EF086}">
      <p15:sldGuideLst xmlns:p15="http://schemas.microsoft.com/office/powerpoint/2012/main" xmlns="">
        <p15:guide id="1"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4" name="Picture 3" descr="A close up of a logo&#10;&#10;Description automatically generated">
            <a:extLst>
              <a:ext uri="{FF2B5EF4-FFF2-40B4-BE49-F238E27FC236}">
                <a16:creationId xmlns:a16="http://schemas.microsoft.com/office/drawing/2014/main" xmlns="" id="{76D7075A-2778-4D0A-9726-C87E3D7FA0D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E8C6A395-6014-4D58-B976-2BB8A8160214}"/>
              </a:ext>
            </a:extLst>
          </p:cNvPr>
          <p:cNvSpPr>
            <a:spLocks noGrp="1"/>
          </p:cNvSpPr>
          <p:nvPr>
            <p:ph type="title"/>
          </p:nvPr>
        </p:nvSpPr>
        <p:spPr>
          <a:xfrm>
            <a:off x="2617200" y="938475"/>
            <a:ext cx="9144000" cy="478800"/>
          </a:xfrm>
        </p:spPr>
        <p:txBody>
          <a:bodyPr anchor="t">
            <a:normAutofit/>
          </a:bodyPr>
          <a:lstStyle>
            <a:lvl1pPr algn="r">
              <a:defRPr sz="2800">
                <a:solidFill>
                  <a:schemeClr val="accent1"/>
                </a:solidFill>
                <a:latin typeface="+mj-lt"/>
                <a:ea typeface="Roboto Light" panose="02000000000000000000" pitchFamily="2" charset="0"/>
              </a:defRPr>
            </a:lvl1pPr>
          </a:lstStyle>
          <a:p>
            <a:r>
              <a:rPr lang="en-US"/>
              <a:t>Click to edit Master title style</a:t>
            </a:r>
            <a:endParaRPr lang="en-ZA" dirty="0"/>
          </a:p>
        </p:txBody>
      </p:sp>
    </p:spTree>
    <p:extLst>
      <p:ext uri="{BB962C8B-B14F-4D97-AF65-F5344CB8AC3E}">
        <p14:creationId xmlns:p14="http://schemas.microsoft.com/office/powerpoint/2010/main" xmlns="" val="40677143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5" descr="A screenshot of a cell phone&#10;&#10;Description automatically generated">
            <a:extLst>
              <a:ext uri="{FF2B5EF4-FFF2-40B4-BE49-F238E27FC236}">
                <a16:creationId xmlns:a16="http://schemas.microsoft.com/office/drawing/2014/main" xmlns="" id="{530D9CB0-DEDF-44DC-8450-D82F88A50D4A}"/>
              </a:ext>
            </a:extLst>
          </p:cNvPr>
          <p:cNvPicPr>
            <a:picLocks noChangeAspect="1"/>
          </p:cNvPicPr>
          <p:nvPr userDrawn="1"/>
        </p:nvPicPr>
        <p:blipFill>
          <a:blip r:embed="rId2" cstate="print">
            <a:extLst>
              <a:ext uri="{28A0092B-C50C-407E-A947-70E740481C1C}">
                <a14:useLocalDpi xmlns:a14="http://schemas.microsoft.com/office/drawing/2010/main" xmlns=""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E8C6A395-6014-4D58-B976-2BB8A8160214}"/>
              </a:ext>
            </a:extLst>
          </p:cNvPr>
          <p:cNvSpPr>
            <a:spLocks noGrp="1"/>
          </p:cNvSpPr>
          <p:nvPr>
            <p:ph type="title"/>
          </p:nvPr>
        </p:nvSpPr>
        <p:spPr>
          <a:xfrm>
            <a:off x="2617200" y="938475"/>
            <a:ext cx="9144000" cy="478800"/>
          </a:xfrm>
        </p:spPr>
        <p:txBody>
          <a:bodyPr anchor="t">
            <a:normAutofit/>
          </a:bodyPr>
          <a:lstStyle>
            <a:lvl1pPr algn="r">
              <a:defRPr sz="2800">
                <a:latin typeface="+mj-lt"/>
                <a:ea typeface="Roboto Light" panose="02000000000000000000" pitchFamily="2" charset="0"/>
              </a:defRPr>
            </a:lvl1pPr>
          </a:lstStyle>
          <a:p>
            <a:r>
              <a:rPr lang="en-US"/>
              <a:t>Click to edit Master title style</a:t>
            </a:r>
            <a:endParaRPr lang="en-ZA" dirty="0"/>
          </a:p>
        </p:txBody>
      </p:sp>
    </p:spTree>
    <p:extLst>
      <p:ext uri="{BB962C8B-B14F-4D97-AF65-F5344CB8AC3E}">
        <p14:creationId xmlns:p14="http://schemas.microsoft.com/office/powerpoint/2010/main" xmlns="" val="21310435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FA59059-9087-46D8-8D18-8A8A0FC9FF1A}"/>
              </a:ext>
            </a:extLst>
          </p:cNvPr>
          <p:cNvSpPr>
            <a:spLocks noGrp="1"/>
          </p:cNvSpPr>
          <p:nvPr>
            <p:ph type="title"/>
          </p:nvPr>
        </p:nvSpPr>
        <p:spPr>
          <a:xfrm>
            <a:off x="109269" y="259200"/>
            <a:ext cx="11875698" cy="507155"/>
          </a:xfrm>
        </p:spPr>
        <p:txBody>
          <a:bodyPr/>
          <a:lstStyle/>
          <a:p>
            <a:r>
              <a:rPr lang="en-US"/>
              <a:t>Click to edit Master title style</a:t>
            </a:r>
            <a:endParaRPr lang="en-ZA" dirty="0"/>
          </a:p>
        </p:txBody>
      </p:sp>
      <p:sp>
        <p:nvSpPr>
          <p:cNvPr id="3" name="Content Placeholder 2">
            <a:extLst>
              <a:ext uri="{FF2B5EF4-FFF2-40B4-BE49-F238E27FC236}">
                <a16:creationId xmlns:a16="http://schemas.microsoft.com/office/drawing/2014/main" xmlns="" id="{5ACB3491-09FA-4CA9-B06B-4B75775A046B}"/>
              </a:ext>
            </a:extLst>
          </p:cNvPr>
          <p:cNvSpPr>
            <a:spLocks noGrp="1"/>
          </p:cNvSpPr>
          <p:nvPr>
            <p:ph sz="half" idx="1"/>
          </p:nvPr>
        </p:nvSpPr>
        <p:spPr>
          <a:xfrm>
            <a:off x="109269" y="1063925"/>
            <a:ext cx="5910531" cy="511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4" name="Content Placeholder 3">
            <a:extLst>
              <a:ext uri="{FF2B5EF4-FFF2-40B4-BE49-F238E27FC236}">
                <a16:creationId xmlns:a16="http://schemas.microsoft.com/office/drawing/2014/main" xmlns="" id="{2988F601-B34F-45A0-942D-AF04137D1AF4}"/>
              </a:ext>
            </a:extLst>
          </p:cNvPr>
          <p:cNvSpPr>
            <a:spLocks noGrp="1"/>
          </p:cNvSpPr>
          <p:nvPr>
            <p:ph sz="half" idx="2"/>
          </p:nvPr>
        </p:nvSpPr>
        <p:spPr>
          <a:xfrm>
            <a:off x="6172199" y="1063925"/>
            <a:ext cx="5812767" cy="51130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7" name="Slide Number Placeholder 6">
            <a:extLst>
              <a:ext uri="{FF2B5EF4-FFF2-40B4-BE49-F238E27FC236}">
                <a16:creationId xmlns:a16="http://schemas.microsoft.com/office/drawing/2014/main" xmlns="" id="{464A9147-3FF3-4C2F-8F01-C9F27BE90CA7}"/>
              </a:ext>
            </a:extLst>
          </p:cNvPr>
          <p:cNvSpPr>
            <a:spLocks noGrp="1"/>
          </p:cNvSpPr>
          <p:nvPr>
            <p:ph type="sldNum" sz="quarter" idx="12"/>
          </p:nvPr>
        </p:nvSpPr>
        <p:spPr/>
        <p:txBody>
          <a:bodyPr/>
          <a:lstStyle/>
          <a:p>
            <a:r>
              <a:rPr lang="en-ZA" dirty="0">
                <a:solidFill>
                  <a:srgbClr val="97D700"/>
                </a:solidFill>
              </a:rPr>
              <a:t>| </a:t>
            </a:r>
            <a:fld id="{C4ACF587-191E-478A-AC4E-9FF0F2016872}" type="slidenum">
              <a:rPr lang="en-ZA" smtClean="0"/>
              <a:pPr/>
              <a:t>‹#›</a:t>
            </a:fld>
            <a:endParaRPr lang="en-ZA" dirty="0"/>
          </a:p>
        </p:txBody>
      </p:sp>
    </p:spTree>
    <p:extLst>
      <p:ext uri="{BB962C8B-B14F-4D97-AF65-F5344CB8AC3E}">
        <p14:creationId xmlns:p14="http://schemas.microsoft.com/office/powerpoint/2010/main" xmlns="" val="1720584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E5CE69-790C-4E06-8434-8435266B0CFA}"/>
              </a:ext>
            </a:extLst>
          </p:cNvPr>
          <p:cNvSpPr>
            <a:spLocks noGrp="1"/>
          </p:cNvSpPr>
          <p:nvPr>
            <p:ph type="title"/>
          </p:nvPr>
        </p:nvSpPr>
        <p:spPr>
          <a:xfrm>
            <a:off x="109269" y="259200"/>
            <a:ext cx="11875698" cy="507155"/>
          </a:xfrm>
        </p:spPr>
        <p:txBody>
          <a:bodyPr/>
          <a:lstStyle/>
          <a:p>
            <a:r>
              <a:rPr lang="en-US"/>
              <a:t>Click to edit Master title style</a:t>
            </a:r>
            <a:endParaRPr lang="en-ZA" dirty="0"/>
          </a:p>
        </p:txBody>
      </p:sp>
      <p:sp>
        <p:nvSpPr>
          <p:cNvPr id="5" name="Slide Number Placeholder 4">
            <a:extLst>
              <a:ext uri="{FF2B5EF4-FFF2-40B4-BE49-F238E27FC236}">
                <a16:creationId xmlns:a16="http://schemas.microsoft.com/office/drawing/2014/main" xmlns="" id="{714FB648-926D-4E78-BCEA-6DAF62408D03}"/>
              </a:ext>
            </a:extLst>
          </p:cNvPr>
          <p:cNvSpPr>
            <a:spLocks noGrp="1"/>
          </p:cNvSpPr>
          <p:nvPr>
            <p:ph type="sldNum" sz="quarter" idx="12"/>
          </p:nvPr>
        </p:nvSpPr>
        <p:spPr/>
        <p:txBody>
          <a:bodyPr/>
          <a:lstStyle/>
          <a:p>
            <a:r>
              <a:rPr lang="en-ZA" dirty="0">
                <a:solidFill>
                  <a:srgbClr val="97D700"/>
                </a:solidFill>
              </a:rPr>
              <a:t>| </a:t>
            </a:r>
            <a:fld id="{C4ACF587-191E-478A-AC4E-9FF0F2016872}" type="slidenum">
              <a:rPr lang="en-ZA" smtClean="0"/>
              <a:pPr/>
              <a:t>‹#›</a:t>
            </a:fld>
            <a:endParaRPr lang="en-ZA" dirty="0"/>
          </a:p>
        </p:txBody>
      </p:sp>
    </p:spTree>
    <p:extLst>
      <p:ext uri="{BB962C8B-B14F-4D97-AF65-F5344CB8AC3E}">
        <p14:creationId xmlns:p14="http://schemas.microsoft.com/office/powerpoint/2010/main" xmlns="" val="7445296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xmlns="" id="{46B7171A-0186-400B-AA68-A2CC702FF750}"/>
              </a:ext>
            </a:extLst>
          </p:cNvPr>
          <p:cNvSpPr>
            <a:spLocks noGrp="1"/>
          </p:cNvSpPr>
          <p:nvPr>
            <p:ph type="sldNum" sz="quarter" idx="12"/>
          </p:nvPr>
        </p:nvSpPr>
        <p:spPr/>
        <p:txBody>
          <a:bodyPr/>
          <a:lstStyle/>
          <a:p>
            <a:r>
              <a:rPr lang="en-ZA" dirty="0">
                <a:solidFill>
                  <a:srgbClr val="97D700"/>
                </a:solidFill>
              </a:rPr>
              <a:t>| </a:t>
            </a:r>
            <a:fld id="{C4ACF587-191E-478A-AC4E-9FF0F2016872}" type="slidenum">
              <a:rPr lang="en-ZA" smtClean="0"/>
              <a:pPr/>
              <a:t>‹#›</a:t>
            </a:fld>
            <a:endParaRPr lang="en-ZA" dirty="0"/>
          </a:p>
        </p:txBody>
      </p:sp>
    </p:spTree>
    <p:extLst>
      <p:ext uri="{BB962C8B-B14F-4D97-AF65-F5344CB8AC3E}">
        <p14:creationId xmlns:p14="http://schemas.microsoft.com/office/powerpoint/2010/main" xmlns="" val="23757030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xmlns="" id="{14AE94EA-A3D2-43E1-A131-5E624F0447A7}"/>
              </a:ext>
            </a:extLst>
          </p:cNvPr>
          <p:cNvPicPr>
            <a:picLocks noChangeAspect="1"/>
          </p:cNvPicPr>
          <p:nvPr userDrawn="1"/>
        </p:nvPicPr>
        <p:blipFill rotWithShape="1">
          <a:blip r:embed="rId9" cstate="print">
            <a:extLst>
              <a:ext uri="{28A0092B-C50C-407E-A947-70E740481C1C}">
                <a14:useLocalDpi xmlns:a14="http://schemas.microsoft.com/office/drawing/2010/main" xmlns="" val="0"/>
              </a:ext>
            </a:extLst>
          </a:blip>
          <a:srcRect l="89454" t="89937"/>
          <a:stretch/>
        </p:blipFill>
        <p:spPr>
          <a:xfrm>
            <a:off x="10906125" y="6167896"/>
            <a:ext cx="1285785" cy="690104"/>
          </a:xfrm>
          <a:prstGeom prst="rect">
            <a:avLst/>
          </a:prstGeom>
        </p:spPr>
      </p:pic>
      <p:sp>
        <p:nvSpPr>
          <p:cNvPr id="2" name="Title Placeholder 1">
            <a:extLst>
              <a:ext uri="{FF2B5EF4-FFF2-40B4-BE49-F238E27FC236}">
                <a16:creationId xmlns:a16="http://schemas.microsoft.com/office/drawing/2014/main" xmlns="" id="{EFB80A27-C2BB-4267-AF96-A0FD88EC84E1}"/>
              </a:ext>
            </a:extLst>
          </p:cNvPr>
          <p:cNvSpPr>
            <a:spLocks noGrp="1"/>
          </p:cNvSpPr>
          <p:nvPr>
            <p:ph type="title"/>
          </p:nvPr>
        </p:nvSpPr>
        <p:spPr>
          <a:xfrm>
            <a:off x="109269" y="259200"/>
            <a:ext cx="11875698" cy="507155"/>
          </a:xfrm>
          <a:prstGeom prst="rect">
            <a:avLst/>
          </a:prstGeom>
        </p:spPr>
        <p:txBody>
          <a:bodyPr vert="horz" lIns="91440" tIns="45720" rIns="91440" bIns="45720" rtlCol="0" anchor="ctr">
            <a:normAutofit/>
          </a:bodyPr>
          <a:lstStyle/>
          <a:p>
            <a:r>
              <a:rPr lang="en-US"/>
              <a:t>Click to edit Master title style</a:t>
            </a:r>
            <a:endParaRPr lang="en-ZA" dirty="0"/>
          </a:p>
        </p:txBody>
      </p:sp>
      <p:sp>
        <p:nvSpPr>
          <p:cNvPr id="3" name="Text Placeholder 2">
            <a:extLst>
              <a:ext uri="{FF2B5EF4-FFF2-40B4-BE49-F238E27FC236}">
                <a16:creationId xmlns:a16="http://schemas.microsoft.com/office/drawing/2014/main" xmlns="" id="{13E8431A-4776-47AE-A8F8-5BB846ECEF80}"/>
              </a:ext>
            </a:extLst>
          </p:cNvPr>
          <p:cNvSpPr>
            <a:spLocks noGrp="1"/>
          </p:cNvSpPr>
          <p:nvPr>
            <p:ph type="body" idx="1"/>
          </p:nvPr>
        </p:nvSpPr>
        <p:spPr>
          <a:xfrm>
            <a:off x="109269" y="1075426"/>
            <a:ext cx="11875697" cy="51015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dirty="0"/>
          </a:p>
        </p:txBody>
      </p:sp>
      <p:sp>
        <p:nvSpPr>
          <p:cNvPr id="6" name="Slide Number Placeholder 5">
            <a:extLst>
              <a:ext uri="{FF2B5EF4-FFF2-40B4-BE49-F238E27FC236}">
                <a16:creationId xmlns:a16="http://schemas.microsoft.com/office/drawing/2014/main" xmlns="" id="{8780FB14-A439-4D3C-A901-3582D31A9BF6}"/>
              </a:ext>
            </a:extLst>
          </p:cNvPr>
          <p:cNvSpPr>
            <a:spLocks noGrp="1"/>
          </p:cNvSpPr>
          <p:nvPr>
            <p:ph type="sldNum" sz="quarter" idx="4"/>
          </p:nvPr>
        </p:nvSpPr>
        <p:spPr>
          <a:xfrm>
            <a:off x="147600" y="6487200"/>
            <a:ext cx="1091242" cy="365125"/>
          </a:xfrm>
          <a:prstGeom prst="rect">
            <a:avLst/>
          </a:prstGeom>
        </p:spPr>
        <p:txBody>
          <a:bodyPr vert="horz" lIns="91440" tIns="45720" rIns="91440" bIns="45720" rtlCol="0" anchor="ctr"/>
          <a:lstStyle>
            <a:lvl1pPr algn="l">
              <a:defRPr sz="1000">
                <a:solidFill>
                  <a:schemeClr val="tx2"/>
                </a:solidFill>
              </a:defRPr>
            </a:lvl1pPr>
          </a:lstStyle>
          <a:p>
            <a:r>
              <a:rPr lang="en-ZA" dirty="0">
                <a:solidFill>
                  <a:srgbClr val="97D700"/>
                </a:solidFill>
              </a:rPr>
              <a:t>| </a:t>
            </a:r>
            <a:fld id="{C4ACF587-191E-478A-AC4E-9FF0F2016872}" type="slidenum">
              <a:rPr lang="en-ZA" smtClean="0"/>
              <a:pPr/>
              <a:t>‹#›</a:t>
            </a:fld>
            <a:endParaRPr lang="en-ZA" dirty="0"/>
          </a:p>
        </p:txBody>
      </p:sp>
      <p:sp>
        <p:nvSpPr>
          <p:cNvPr id="7" name="Rectangle 6">
            <a:extLst>
              <a:ext uri="{FF2B5EF4-FFF2-40B4-BE49-F238E27FC236}">
                <a16:creationId xmlns:a16="http://schemas.microsoft.com/office/drawing/2014/main" xmlns="" id="{3F7B5521-F4A7-4B02-9D1F-8FBE4AF4393E}"/>
              </a:ext>
            </a:extLst>
          </p:cNvPr>
          <p:cNvSpPr/>
          <p:nvPr userDrawn="1"/>
        </p:nvSpPr>
        <p:spPr>
          <a:xfrm flipV="1">
            <a:off x="1" y="6440394"/>
            <a:ext cx="10831484" cy="45719"/>
          </a:xfrm>
          <a:prstGeom prst="rect">
            <a:avLst/>
          </a:prstGeom>
          <a:solidFill>
            <a:srgbClr val="97D700"/>
          </a:solidFill>
          <a:ln>
            <a:solidFill>
              <a:srgbClr val="97D7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a:p>
        </p:txBody>
      </p:sp>
    </p:spTree>
    <p:extLst>
      <p:ext uri="{BB962C8B-B14F-4D97-AF65-F5344CB8AC3E}">
        <p14:creationId xmlns:p14="http://schemas.microsoft.com/office/powerpoint/2010/main" xmlns="" val="2980734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6" r:id="rId3"/>
    <p:sldLayoutId id="2147483651" r:id="rId4"/>
    <p:sldLayoutId id="2147483652" r:id="rId5"/>
    <p:sldLayoutId id="2147483654" r:id="rId6"/>
    <p:sldLayoutId id="2147483655" r:id="rId7"/>
  </p:sldLayoutIdLst>
  <p:hf hdr="0" ftr="0" dt="0"/>
  <p:txStyles>
    <p:titleStyle>
      <a:lvl1pPr algn="l" defTabSz="914400" rtl="0" eaLnBrk="1" latinLnBrk="0" hangingPunct="1">
        <a:lnSpc>
          <a:spcPct val="90000"/>
        </a:lnSpc>
        <a:spcBef>
          <a:spcPct val="0"/>
        </a:spcBef>
        <a:buNone/>
        <a:defRPr sz="2800" kern="1200" cap="all" baseline="0">
          <a:solidFill>
            <a:schemeClr val="tx2"/>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Roboto Light" panose="02000000000000000000" pitchFamily="2" charset="0"/>
        <a:buChar char="‐"/>
        <a:defRPr sz="2400" kern="1200">
          <a:solidFill>
            <a:schemeClr val="tx2"/>
          </a:solidFill>
          <a:latin typeface="+mn-lt"/>
          <a:ea typeface="Roboto Light" panose="02000000000000000000" pitchFamily="2" charset="0"/>
          <a:cs typeface="+mn-cs"/>
        </a:defRPr>
      </a:lvl1pPr>
      <a:lvl2pPr marL="541338" indent="-271463" algn="l" defTabSz="914400" rtl="0" eaLnBrk="1" latinLnBrk="0" hangingPunct="1">
        <a:lnSpc>
          <a:spcPct val="90000"/>
        </a:lnSpc>
        <a:spcBef>
          <a:spcPts val="500"/>
        </a:spcBef>
        <a:buClr>
          <a:schemeClr val="accent1"/>
        </a:buClr>
        <a:buFont typeface="Roboto Light" panose="02000000000000000000" pitchFamily="2" charset="0"/>
        <a:buChar char="‐"/>
        <a:defRPr sz="2400" kern="1200">
          <a:solidFill>
            <a:schemeClr val="tx2"/>
          </a:solidFill>
          <a:latin typeface="+mn-lt"/>
          <a:ea typeface="Roboto Light" panose="02000000000000000000" pitchFamily="2" charset="0"/>
          <a:cs typeface="+mn-cs"/>
        </a:defRPr>
      </a:lvl2pPr>
      <a:lvl3pPr marL="804863" indent="-263525" algn="l" defTabSz="914400" rtl="0" eaLnBrk="1" latinLnBrk="0" hangingPunct="1">
        <a:lnSpc>
          <a:spcPct val="90000"/>
        </a:lnSpc>
        <a:spcBef>
          <a:spcPts val="500"/>
        </a:spcBef>
        <a:buClr>
          <a:schemeClr val="accent1"/>
        </a:buClr>
        <a:buFont typeface="Roboto Light" panose="02000000000000000000" pitchFamily="2" charset="0"/>
        <a:buChar char="‐"/>
        <a:defRPr sz="2200" kern="1200">
          <a:solidFill>
            <a:schemeClr val="tx2"/>
          </a:solidFill>
          <a:latin typeface="+mn-lt"/>
          <a:ea typeface="Roboto Light" panose="02000000000000000000" pitchFamily="2" charset="0"/>
          <a:cs typeface="+mn-cs"/>
        </a:defRPr>
      </a:lvl3pPr>
      <a:lvl4pPr marL="1074738" indent="-269875" algn="l" defTabSz="914400" rtl="0" eaLnBrk="1" latinLnBrk="0" hangingPunct="1">
        <a:lnSpc>
          <a:spcPct val="90000"/>
        </a:lnSpc>
        <a:spcBef>
          <a:spcPts val="500"/>
        </a:spcBef>
        <a:buClr>
          <a:schemeClr val="accent1"/>
        </a:buClr>
        <a:buFont typeface="Roboto Light" panose="02000000000000000000" pitchFamily="2" charset="0"/>
        <a:buChar char="‐"/>
        <a:defRPr sz="2000" kern="1200">
          <a:solidFill>
            <a:schemeClr val="tx2"/>
          </a:solidFill>
          <a:latin typeface="+mn-lt"/>
          <a:ea typeface="Roboto Light" panose="02000000000000000000" pitchFamily="2" charset="0"/>
          <a:cs typeface="+mn-cs"/>
        </a:defRPr>
      </a:lvl4pPr>
      <a:lvl5pPr marL="1346200" indent="-271463" algn="l" defTabSz="914400" rtl="0" eaLnBrk="1" latinLnBrk="0" hangingPunct="1">
        <a:lnSpc>
          <a:spcPct val="90000"/>
        </a:lnSpc>
        <a:spcBef>
          <a:spcPts val="500"/>
        </a:spcBef>
        <a:buClr>
          <a:schemeClr val="accent1"/>
        </a:buClr>
        <a:buFont typeface="Roboto Light" panose="02000000000000000000" pitchFamily="2" charset="0"/>
        <a:buChar char="‐"/>
        <a:defRPr sz="1800" kern="1200">
          <a:solidFill>
            <a:schemeClr val="tx2"/>
          </a:solidFill>
          <a:latin typeface="+mn-lt"/>
          <a:ea typeface="Roboto Light" panose="02000000000000000000" pitchFamily="2" charset="0"/>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36DD8E6-41A7-4912-A586-33D857372DE8}"/>
              </a:ext>
            </a:extLst>
          </p:cNvPr>
          <p:cNvSpPr>
            <a:spLocks noGrp="1"/>
          </p:cNvSpPr>
          <p:nvPr>
            <p:ph type="ctrTitle"/>
          </p:nvPr>
        </p:nvSpPr>
        <p:spPr/>
        <p:txBody>
          <a:bodyPr/>
          <a:lstStyle/>
          <a:p>
            <a:r>
              <a:rPr lang="en-US" dirty="0">
                <a:solidFill>
                  <a:srgbClr val="97D700"/>
                </a:solidFill>
              </a:rPr>
              <a:t>General LAWS Amendment Bill</a:t>
            </a:r>
            <a:endParaRPr lang="en-ZA" dirty="0">
              <a:solidFill>
                <a:srgbClr val="97D700"/>
              </a:solidFill>
            </a:endParaRPr>
          </a:p>
        </p:txBody>
      </p:sp>
      <p:sp>
        <p:nvSpPr>
          <p:cNvPr id="3" name="Subtitle 2">
            <a:extLst>
              <a:ext uri="{FF2B5EF4-FFF2-40B4-BE49-F238E27FC236}">
                <a16:creationId xmlns:a16="http://schemas.microsoft.com/office/drawing/2014/main" xmlns="" id="{73131ABD-1F07-4D38-9FD1-4C7E398B924B}"/>
              </a:ext>
            </a:extLst>
          </p:cNvPr>
          <p:cNvSpPr>
            <a:spLocks noGrp="1"/>
          </p:cNvSpPr>
          <p:nvPr>
            <p:ph type="subTitle" idx="1"/>
          </p:nvPr>
        </p:nvSpPr>
        <p:spPr/>
        <p:txBody>
          <a:bodyPr/>
          <a:lstStyle/>
          <a:p>
            <a:r>
              <a:rPr lang="en-US" dirty="0"/>
              <a:t>Standing Committee on Finance 11 October 2022</a:t>
            </a:r>
            <a:endParaRPr lang="en-ZA" dirty="0"/>
          </a:p>
        </p:txBody>
      </p:sp>
    </p:spTree>
    <p:extLst>
      <p:ext uri="{BB962C8B-B14F-4D97-AF65-F5344CB8AC3E}">
        <p14:creationId xmlns:p14="http://schemas.microsoft.com/office/powerpoint/2010/main" xmlns="" val="14318534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fontScale="90000"/>
          </a:bodyPr>
          <a:lstStyle/>
          <a:p>
            <a:r>
              <a:rPr lang="en-US" dirty="0"/>
              <a:t>JSE Recommendations – EXEMPTION &amp; Separate REGISTER of BO Information</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a:bodyPr>
          <a:lstStyle/>
          <a:p>
            <a:pPr marL="228600" lvl="1" indent="-228600">
              <a:spcBef>
                <a:spcPts val="1000"/>
              </a:spcBef>
              <a:spcAft>
                <a:spcPts val="800"/>
              </a:spcAft>
              <a:buFont typeface="Wingdings" panose="05000000000000000000" pitchFamily="2" charset="2"/>
              <a:buChar char="§"/>
            </a:pPr>
            <a:r>
              <a:rPr lang="en-US" dirty="0"/>
              <a:t>Provision to empower the Minister, in consultation with the Minister of Finance and the Financial Intelligence Centre, to exempt certain companies, including listed companies, from the requirement to file a record of the natural persons who ultimately own or control the company, and any changes thereto</a:t>
            </a:r>
          </a:p>
          <a:p>
            <a:pPr marL="228600" lvl="1" indent="-228600">
              <a:spcBef>
                <a:spcPts val="1000"/>
              </a:spcBef>
              <a:spcAft>
                <a:spcPts val="800"/>
              </a:spcAft>
              <a:buFont typeface="Wingdings" panose="05000000000000000000" pitchFamily="2" charset="2"/>
              <a:buChar char="§"/>
            </a:pPr>
            <a:endParaRPr lang="en-ZA" dirty="0"/>
          </a:p>
          <a:p>
            <a:pPr marL="228600" lvl="1" indent="-228600">
              <a:spcBef>
                <a:spcPts val="1000"/>
              </a:spcBef>
              <a:spcAft>
                <a:spcPts val="800"/>
              </a:spcAft>
              <a:buFont typeface="Wingdings" panose="05000000000000000000" pitchFamily="2" charset="2"/>
              <a:buChar char="§"/>
            </a:pPr>
            <a:r>
              <a:rPr lang="en-US" dirty="0"/>
              <a:t>Proposed amendments to the JSE Listing Requirements to provide more transparency regarding the holders of a significant beneficial interest in a listed company</a:t>
            </a:r>
          </a:p>
          <a:p>
            <a:pPr marL="228600" lvl="1" indent="-228600">
              <a:spcBef>
                <a:spcPts val="1000"/>
              </a:spcBef>
              <a:spcAft>
                <a:spcPts val="800"/>
              </a:spcAft>
              <a:buFont typeface="Wingdings" panose="05000000000000000000" pitchFamily="2" charset="2"/>
              <a:buChar char="§"/>
            </a:pPr>
            <a:endParaRPr lang="en-ZA" dirty="0"/>
          </a:p>
          <a:p>
            <a:pPr marL="228600" lvl="1" indent="-228600">
              <a:spcBef>
                <a:spcPts val="1000"/>
              </a:spcBef>
              <a:spcAft>
                <a:spcPts val="800"/>
              </a:spcAft>
              <a:buFont typeface="Wingdings" panose="05000000000000000000" pitchFamily="2" charset="2"/>
              <a:buChar char="§"/>
            </a:pPr>
            <a:r>
              <a:rPr lang="en-US" dirty="0"/>
              <a:t>Replacement of the provision that requires a company to record beneficial ownership information in its security register with a provision that requires the establishment and maintenance of a separate register of beneficial ownership</a:t>
            </a:r>
            <a:endParaRPr lang="en-ZA"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10</a:t>
            </a:fld>
            <a:endParaRPr lang="en-ZA" dirty="0"/>
          </a:p>
        </p:txBody>
      </p:sp>
    </p:spTree>
    <p:extLst>
      <p:ext uri="{BB962C8B-B14F-4D97-AF65-F5344CB8AC3E}">
        <p14:creationId xmlns:p14="http://schemas.microsoft.com/office/powerpoint/2010/main" xmlns="" val="4058107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xmlns="" id="{EC302CF2-3515-4878-8909-675FB22DB60A}"/>
              </a:ext>
            </a:extLst>
          </p:cNvPr>
          <p:cNvSpPr>
            <a:spLocks noGrp="1"/>
          </p:cNvSpPr>
          <p:nvPr>
            <p:ph type="title"/>
          </p:nvPr>
        </p:nvSpPr>
        <p:spPr/>
        <p:txBody>
          <a:bodyPr/>
          <a:lstStyle/>
          <a:p>
            <a:r>
              <a:rPr lang="en-US" dirty="0"/>
              <a:t>Questions</a:t>
            </a:r>
            <a:endParaRPr lang="en-ZA" dirty="0"/>
          </a:p>
        </p:txBody>
      </p:sp>
    </p:spTree>
    <p:extLst>
      <p:ext uri="{BB962C8B-B14F-4D97-AF65-F5344CB8AC3E}">
        <p14:creationId xmlns:p14="http://schemas.microsoft.com/office/powerpoint/2010/main" xmlns="" val="797500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F80B0-6A0E-421F-9BE2-FF14000402A8}"/>
              </a:ext>
            </a:extLst>
          </p:cNvPr>
          <p:cNvSpPr>
            <a:spLocks noGrp="1"/>
          </p:cNvSpPr>
          <p:nvPr>
            <p:ph type="title"/>
          </p:nvPr>
        </p:nvSpPr>
        <p:spPr>
          <a:xfrm>
            <a:off x="109269" y="230338"/>
            <a:ext cx="11875698" cy="507155"/>
          </a:xfrm>
        </p:spPr>
        <p:txBody>
          <a:bodyPr/>
          <a:lstStyle/>
          <a:p>
            <a:r>
              <a:rPr lang="en-US" dirty="0"/>
              <a:t>Introduction </a:t>
            </a:r>
            <a:endParaRPr lang="en-ZA" dirty="0"/>
          </a:p>
        </p:txBody>
      </p:sp>
      <p:sp>
        <p:nvSpPr>
          <p:cNvPr id="3" name="Content Placeholder 2">
            <a:extLst>
              <a:ext uri="{FF2B5EF4-FFF2-40B4-BE49-F238E27FC236}">
                <a16:creationId xmlns:a16="http://schemas.microsoft.com/office/drawing/2014/main" xmlns="" id="{A2A978BF-3422-41C0-AA70-6922F8E6B6AA}"/>
              </a:ext>
            </a:extLst>
          </p:cNvPr>
          <p:cNvSpPr>
            <a:spLocks noGrp="1"/>
          </p:cNvSpPr>
          <p:nvPr>
            <p:ph idx="1"/>
          </p:nvPr>
        </p:nvSpPr>
        <p:spPr/>
        <p:txBody>
          <a:bodyPr/>
          <a:lstStyle/>
          <a:p>
            <a:pPr>
              <a:buFont typeface="Wingdings" panose="05000000000000000000" pitchFamily="2" charset="2"/>
              <a:buChar char="§"/>
            </a:pPr>
            <a:r>
              <a:rPr lang="en-US" dirty="0"/>
              <a:t>JSE Team</a:t>
            </a:r>
          </a:p>
          <a:p>
            <a:pPr lvl="1"/>
            <a:r>
              <a:rPr lang="en-US" dirty="0"/>
              <a:t>Dr. Leila Fourie, CEO</a:t>
            </a:r>
          </a:p>
          <a:p>
            <a:pPr lvl="1"/>
            <a:r>
              <a:rPr lang="en-US" dirty="0"/>
              <a:t>Andre Visser, Director: Issuer Regulation</a:t>
            </a:r>
          </a:p>
          <a:p>
            <a:pPr lvl="1"/>
            <a:r>
              <a:rPr lang="en-US" dirty="0"/>
              <a:t>Louis </a:t>
            </a:r>
            <a:r>
              <a:rPr lang="en-US" dirty="0" err="1"/>
              <a:t>Cockran</a:t>
            </a:r>
            <a:r>
              <a:rPr lang="en-US" dirty="0"/>
              <a:t>, Legal Counsel</a:t>
            </a:r>
          </a:p>
          <a:p>
            <a:pPr lvl="1"/>
            <a:r>
              <a:rPr lang="en-US" dirty="0"/>
              <a:t>Anne Clayton, Head: Public Policy &amp; Regulatory Affairs</a:t>
            </a:r>
          </a:p>
          <a:p>
            <a:pPr lvl="1"/>
            <a:r>
              <a:rPr lang="en-US" dirty="0"/>
              <a:t>Shaun Davies, Director: Market Regulation</a:t>
            </a:r>
          </a:p>
          <a:p>
            <a:pPr lvl="1"/>
            <a:endParaRPr lang="en-US" dirty="0"/>
          </a:p>
          <a:p>
            <a:pPr>
              <a:buFont typeface="Wingdings" panose="05000000000000000000" pitchFamily="2" charset="2"/>
              <a:buChar char="§"/>
            </a:pPr>
            <a:r>
              <a:rPr lang="en-US" dirty="0"/>
              <a:t>About the JSE</a:t>
            </a:r>
          </a:p>
          <a:p>
            <a:endParaRPr lang="en-US" dirty="0"/>
          </a:p>
          <a:p>
            <a:endParaRPr lang="en-ZA" dirty="0"/>
          </a:p>
        </p:txBody>
      </p:sp>
      <p:sp>
        <p:nvSpPr>
          <p:cNvPr id="4" name="Slide Number Placeholder 3">
            <a:extLst>
              <a:ext uri="{FF2B5EF4-FFF2-40B4-BE49-F238E27FC236}">
                <a16:creationId xmlns:a16="http://schemas.microsoft.com/office/drawing/2014/main" xmlns="" id="{C74AA504-E109-4A25-B782-F3836837E145}"/>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2</a:t>
            </a:fld>
            <a:endParaRPr lang="en-ZA" dirty="0"/>
          </a:p>
        </p:txBody>
      </p:sp>
    </p:spTree>
    <p:extLst>
      <p:ext uri="{BB962C8B-B14F-4D97-AF65-F5344CB8AC3E}">
        <p14:creationId xmlns:p14="http://schemas.microsoft.com/office/powerpoint/2010/main" xmlns="" val="5821320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E1F80B0-6A0E-421F-9BE2-FF14000402A8}"/>
              </a:ext>
            </a:extLst>
          </p:cNvPr>
          <p:cNvSpPr>
            <a:spLocks noGrp="1"/>
          </p:cNvSpPr>
          <p:nvPr>
            <p:ph type="title"/>
          </p:nvPr>
        </p:nvSpPr>
        <p:spPr>
          <a:xfrm>
            <a:off x="109269" y="230338"/>
            <a:ext cx="11875698" cy="507155"/>
          </a:xfrm>
        </p:spPr>
        <p:txBody>
          <a:bodyPr/>
          <a:lstStyle/>
          <a:p>
            <a:r>
              <a:rPr lang="en-US" dirty="0"/>
              <a:t>JSE Support, Recognition of Urgency &amp; ENGAGEMENT</a:t>
            </a:r>
            <a:endParaRPr lang="en-ZA" dirty="0"/>
          </a:p>
        </p:txBody>
      </p:sp>
      <p:sp>
        <p:nvSpPr>
          <p:cNvPr id="3" name="Content Placeholder 2">
            <a:extLst>
              <a:ext uri="{FF2B5EF4-FFF2-40B4-BE49-F238E27FC236}">
                <a16:creationId xmlns:a16="http://schemas.microsoft.com/office/drawing/2014/main" xmlns="" id="{A2A978BF-3422-41C0-AA70-6922F8E6B6AA}"/>
              </a:ext>
            </a:extLst>
          </p:cNvPr>
          <p:cNvSpPr>
            <a:spLocks noGrp="1"/>
          </p:cNvSpPr>
          <p:nvPr>
            <p:ph idx="1"/>
          </p:nvPr>
        </p:nvSpPr>
        <p:spPr/>
        <p:txBody>
          <a:bodyPr/>
          <a:lstStyle/>
          <a:p>
            <a:pPr>
              <a:buFont typeface="Wingdings" panose="05000000000000000000" pitchFamily="2" charset="2"/>
              <a:buChar char="§"/>
            </a:pPr>
            <a:r>
              <a:rPr lang="en-US" dirty="0"/>
              <a:t>The JSE recognises the importance of, and is supportive of, South Africa’s role in the global effort to address anti-money laundering and the financing of terrorism</a:t>
            </a:r>
          </a:p>
          <a:p>
            <a:pPr>
              <a:buFont typeface="Wingdings" panose="05000000000000000000" pitchFamily="2" charset="2"/>
              <a:buChar char="§"/>
            </a:pPr>
            <a:endParaRPr lang="en-US" dirty="0"/>
          </a:p>
          <a:p>
            <a:pPr>
              <a:buFont typeface="Wingdings" panose="05000000000000000000" pitchFamily="2" charset="2"/>
              <a:buChar char="§"/>
            </a:pPr>
            <a:r>
              <a:rPr lang="en-US" dirty="0"/>
              <a:t>The JSE recognises the urgency to implement measures to demonstrate progress towards increasing the effectiveness ratings of the Immediate Outcomes, and to improve technical compliance with the Financial Action Task Force (FATF) Recommendations.</a:t>
            </a:r>
          </a:p>
          <a:p>
            <a:pPr>
              <a:buFont typeface="Wingdings" panose="05000000000000000000" pitchFamily="2" charset="2"/>
              <a:buChar char="§"/>
            </a:pPr>
            <a:endParaRPr lang="en-US" dirty="0"/>
          </a:p>
          <a:p>
            <a:pPr>
              <a:buFont typeface="Wingdings" panose="05000000000000000000" pitchFamily="2" charset="2"/>
              <a:buChar char="§"/>
            </a:pPr>
            <a:r>
              <a:rPr lang="en-US" dirty="0"/>
              <a:t>Engagements</a:t>
            </a:r>
          </a:p>
          <a:p>
            <a:pPr lvl="1"/>
            <a:r>
              <a:rPr lang="en-ZA" dirty="0"/>
              <a:t>Multiple engagements with Government Departments – NT, FIC, DTIC, CIPC, SARS</a:t>
            </a:r>
          </a:p>
          <a:p>
            <a:pPr lvl="1"/>
            <a:r>
              <a:rPr lang="en-ZA" dirty="0"/>
              <a:t>Workshop – companies listed on the JSE </a:t>
            </a:r>
          </a:p>
          <a:p>
            <a:pPr lvl="1">
              <a:buFont typeface="Wingdings" panose="05000000000000000000" pitchFamily="2" charset="2"/>
              <a:buChar char="§"/>
            </a:pPr>
            <a:endParaRPr lang="en-ZA" dirty="0"/>
          </a:p>
        </p:txBody>
      </p:sp>
      <p:sp>
        <p:nvSpPr>
          <p:cNvPr id="4" name="Slide Number Placeholder 3">
            <a:extLst>
              <a:ext uri="{FF2B5EF4-FFF2-40B4-BE49-F238E27FC236}">
                <a16:creationId xmlns:a16="http://schemas.microsoft.com/office/drawing/2014/main" xmlns="" id="{C74AA504-E109-4A25-B782-F3836837E145}"/>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3</a:t>
            </a:fld>
            <a:endParaRPr lang="en-ZA" dirty="0"/>
          </a:p>
        </p:txBody>
      </p:sp>
    </p:spTree>
    <p:extLst>
      <p:ext uri="{BB962C8B-B14F-4D97-AF65-F5344CB8AC3E}">
        <p14:creationId xmlns:p14="http://schemas.microsoft.com/office/powerpoint/2010/main" xmlns="" val="466303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lstStyle/>
          <a:p>
            <a:r>
              <a:rPr lang="en-US" dirty="0"/>
              <a:t>CONSULTATION &amp; FOCUS OF JSE SUBMISION</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Bill has not been subjected to a public consultation period in advance of the call for public comments by the Standing Committee on Finance (SCoF)</a:t>
            </a:r>
          </a:p>
          <a:p>
            <a:pPr>
              <a:buFont typeface="Wingdings" panose="05000000000000000000" pitchFamily="2" charset="2"/>
              <a:buChar char="§"/>
            </a:pPr>
            <a:endParaRPr lang="en-ZA" dirty="0"/>
          </a:p>
          <a:p>
            <a:pPr>
              <a:buFont typeface="Wingdings" panose="05000000000000000000" pitchFamily="2" charset="2"/>
              <a:buChar char="§"/>
            </a:pPr>
            <a:r>
              <a:rPr lang="en-US" dirty="0"/>
              <a:t>Short period in which to formulate our submission since the </a:t>
            </a:r>
            <a:r>
              <a:rPr lang="en-US" dirty="0" err="1"/>
              <a:t>SCoF’s</a:t>
            </a:r>
            <a:r>
              <a:rPr lang="en-US" dirty="0"/>
              <a:t> call for public comments on 27 September 2022</a:t>
            </a:r>
          </a:p>
          <a:p>
            <a:pPr>
              <a:buFont typeface="Wingdings" panose="05000000000000000000" pitchFamily="2" charset="2"/>
              <a:buChar char="§"/>
            </a:pPr>
            <a:endParaRPr lang="en-US" dirty="0"/>
          </a:p>
          <a:p>
            <a:pPr>
              <a:buFont typeface="Wingdings" panose="05000000000000000000" pitchFamily="2" charset="2"/>
              <a:buChar char="§"/>
            </a:pPr>
            <a:r>
              <a:rPr lang="en-US" dirty="0"/>
              <a:t>Need to find a pragmatic solution to some of the key challenges of the Bill to enable compliance with the FATF Recommendations, while ensuring that the perhaps unforeseen and unintended consequences of the proposed amendments do not result in undue and impossible burdens being placed on companies listed on a South African exchange</a:t>
            </a:r>
          </a:p>
          <a:p>
            <a:pPr>
              <a:buFont typeface="Wingdings" panose="05000000000000000000" pitchFamily="2" charset="2"/>
              <a:buChar char="§"/>
            </a:pPr>
            <a:endParaRPr lang="en-US" dirty="0"/>
          </a:p>
          <a:p>
            <a:pPr marL="174625" indent="-174625">
              <a:buFont typeface="Wingdings" panose="05000000000000000000" pitchFamily="2" charset="2"/>
              <a:buChar char="§"/>
            </a:pPr>
            <a:r>
              <a:rPr lang="en-US" dirty="0"/>
              <a:t> JSE focused attention on the proposed amendments to the Companies Act, particularly with the potential impact on listed companies</a:t>
            </a:r>
            <a:endParaRPr lang="en-ZA"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4</a:t>
            </a:fld>
            <a:endParaRPr lang="en-ZA" dirty="0"/>
          </a:p>
        </p:txBody>
      </p:sp>
    </p:spTree>
    <p:extLst>
      <p:ext uri="{BB962C8B-B14F-4D97-AF65-F5344CB8AC3E}">
        <p14:creationId xmlns:p14="http://schemas.microsoft.com/office/powerpoint/2010/main" xmlns="" val="2393759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a:bodyPr>
          <a:lstStyle/>
          <a:p>
            <a:r>
              <a:rPr lang="en-US" dirty="0"/>
              <a:t>Impact On listed companies</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a:bodyPr>
          <a:lstStyle/>
          <a:p>
            <a:pPr>
              <a:buFont typeface="Wingdings" panose="05000000000000000000" pitchFamily="2" charset="2"/>
              <a:buChar char="§"/>
            </a:pPr>
            <a:r>
              <a:rPr lang="en-US" dirty="0"/>
              <a:t>JSE fully supports the introduction of a central beneficial owner register of companies that will be maintained by CIPC.  However, the proposed amendments to the Companies Act are unworkable for publicly listed companies.</a:t>
            </a:r>
            <a:endParaRPr lang="en-ZA" dirty="0"/>
          </a:p>
          <a:p>
            <a:pPr>
              <a:buFont typeface="Wingdings" panose="05000000000000000000" pitchFamily="2" charset="2"/>
              <a:buChar char="§"/>
            </a:pPr>
            <a:r>
              <a:rPr lang="en-US" dirty="0"/>
              <a:t>The vast majority of companies listed on a South African exchange will not be able to comply with the proposed `beneficial owner’ disclosure and reporting requirements</a:t>
            </a:r>
          </a:p>
          <a:p>
            <a:pPr>
              <a:buFont typeface="Wingdings" panose="05000000000000000000" pitchFamily="2" charset="2"/>
              <a:buChar char="§"/>
            </a:pPr>
            <a:r>
              <a:rPr lang="en-US" dirty="0"/>
              <a:t>Increasing regulatory burdens on publicly listed companies has contributed to the number of delistings on the JSE ; onerous burdens on listed companies disincentivize companies from raising capital on an exchange or remaining listed, which consequently has negative outcomes for the growth, vibrancy, transparency and global attractiveness of the South African markets </a:t>
            </a:r>
          </a:p>
          <a:p>
            <a:pPr>
              <a:buFont typeface="Wingdings" panose="05000000000000000000" pitchFamily="2" charset="2"/>
              <a:buChar char="§"/>
            </a:pPr>
            <a:r>
              <a:rPr lang="en-US" dirty="0"/>
              <a:t>Proposed amendments are not aligned to transparency and disclosure practices in developed markets, in relation to publicly listed companies, and, if implemented, could discourage companies from raising capital on a South African exchange</a:t>
            </a:r>
          </a:p>
          <a:p>
            <a:pPr>
              <a:buFont typeface="Wingdings" panose="05000000000000000000" pitchFamily="2" charset="2"/>
              <a:buChar char="§"/>
            </a:pPr>
            <a:endParaRPr lang="en-US"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5</a:t>
            </a:fld>
            <a:endParaRPr lang="en-ZA" dirty="0"/>
          </a:p>
        </p:txBody>
      </p:sp>
    </p:spTree>
    <p:extLst>
      <p:ext uri="{BB962C8B-B14F-4D97-AF65-F5344CB8AC3E}">
        <p14:creationId xmlns:p14="http://schemas.microsoft.com/office/powerpoint/2010/main" xmlns="" val="1972834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a:bodyPr>
          <a:lstStyle/>
          <a:p>
            <a:r>
              <a:rPr lang="en-US" dirty="0"/>
              <a:t>international approach</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a:bodyPr>
          <a:lstStyle/>
          <a:p>
            <a:pPr>
              <a:buFont typeface="Wingdings" panose="05000000000000000000" pitchFamily="2" charset="2"/>
              <a:buChar char="§"/>
            </a:pPr>
            <a:r>
              <a:rPr lang="en-US" dirty="0"/>
              <a:t>Many countries have implemented a beneficial owner registry and reporting requirements applicable to all registered/licensed companies but</a:t>
            </a:r>
            <a:r>
              <a:rPr lang="en-US" u="sng" dirty="0"/>
              <a:t> provide exemptions </a:t>
            </a:r>
            <a:r>
              <a:rPr lang="en-US" dirty="0"/>
              <a:t>from reporting to the beneficial owner registry for publicly listed companies, where other mechanisms provide adequate transparency of ownership information (e.g., US , UK &amp; EU)</a:t>
            </a:r>
          </a:p>
          <a:p>
            <a:pPr>
              <a:buFont typeface="Wingdings" panose="05000000000000000000" pitchFamily="2" charset="2"/>
              <a:buChar char="§"/>
            </a:pPr>
            <a:r>
              <a:rPr lang="en-US" dirty="0"/>
              <a:t>Other mechanisms are aligned to extant requirements and practices in South Africa </a:t>
            </a:r>
          </a:p>
          <a:p>
            <a:pPr>
              <a:buFont typeface="Wingdings" panose="05000000000000000000" pitchFamily="2" charset="2"/>
              <a:buChar char="§"/>
            </a:pPr>
            <a:r>
              <a:rPr lang="en-US" dirty="0"/>
              <a:t>Implementation of proposed amendments could lead to listed companies moving their primary listing from South Africa to a jurisdiction with sensible, practical and effective disclosure requirements, which will have negative outcomes for the growth, vibrancy, transparency and global attractiveness of the South African markets </a:t>
            </a:r>
          </a:p>
          <a:p>
            <a:pPr>
              <a:buFont typeface="Wingdings" panose="05000000000000000000" pitchFamily="2" charset="2"/>
              <a:buChar char="§"/>
            </a:pPr>
            <a:endParaRPr lang="en-ZA"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6</a:t>
            </a:fld>
            <a:endParaRPr lang="en-ZA" dirty="0"/>
          </a:p>
        </p:txBody>
      </p:sp>
    </p:spTree>
    <p:extLst>
      <p:ext uri="{BB962C8B-B14F-4D97-AF65-F5344CB8AC3E}">
        <p14:creationId xmlns:p14="http://schemas.microsoft.com/office/powerpoint/2010/main" xmlns="" val="18546529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a:bodyPr>
          <a:lstStyle/>
          <a:p>
            <a:r>
              <a:rPr lang="en-US" dirty="0"/>
              <a:t>Securities Register structure &amp; impediments TO Compliance</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lnSpcReduction="10000"/>
          </a:bodyPr>
          <a:lstStyle/>
          <a:p>
            <a:pPr>
              <a:buFont typeface="Wingdings" panose="05000000000000000000" pitchFamily="2" charset="2"/>
              <a:buChar char="§"/>
            </a:pPr>
            <a:r>
              <a:rPr lang="en-US" dirty="0"/>
              <a:t>The South African registers of shareholders are fragmented</a:t>
            </a:r>
          </a:p>
          <a:p>
            <a:pPr>
              <a:buFont typeface="Wingdings" panose="05000000000000000000" pitchFamily="2" charset="2"/>
              <a:buChar char="§"/>
            </a:pPr>
            <a:r>
              <a:rPr lang="en-US" dirty="0"/>
              <a:t>The majority of the registered holders are nominees who act as the registered holder of the securities on behalf of underlying beneficial interest holders.  These nominees are typically operated by banks, brokers and investment managers, acting on behalf of their clients. </a:t>
            </a:r>
          </a:p>
          <a:p>
            <a:pPr>
              <a:buFont typeface="Wingdings" panose="05000000000000000000" pitchFamily="2" charset="2"/>
              <a:buChar char="§"/>
            </a:pPr>
            <a:r>
              <a:rPr lang="en-US" dirty="0"/>
              <a:t>A </a:t>
            </a:r>
            <a:r>
              <a:rPr lang="en-US" u="sng" dirty="0"/>
              <a:t>beneficial interest holder is a natural or juristic person </a:t>
            </a:r>
            <a:r>
              <a:rPr lang="en-US" dirty="0"/>
              <a:t>who enjoys the ultimate rights of ownership of the relevant security registered in the name of the nominee.  Importantly, it is different to a beneficial owner (or ultimate beneficial owner) in the context of the FATF Recommendations or the FIC Act, which means specifically </a:t>
            </a:r>
            <a:r>
              <a:rPr lang="en-US" u="sng" dirty="0"/>
              <a:t>the natural persons who ultimately own or exercise ultimate effective control over a juristic person</a:t>
            </a:r>
            <a:endParaRPr lang="en-US" dirty="0"/>
          </a:p>
          <a:p>
            <a:pPr>
              <a:buFont typeface="Wingdings" panose="05000000000000000000" pitchFamily="2" charset="2"/>
              <a:buChar char="§"/>
            </a:pPr>
            <a:r>
              <a:rPr lang="en-US" dirty="0"/>
              <a:t>The vast number and geographical spread of direct and indirect owners of shares in a listed company, the frequency at which the shareholding in a listed company changes, and the structure of the shareholder register of a listed company, with registered shareholders acting as nominees for other persons, are all important practical considerations and factors that preclude a listed company from being able to collect and report accurate and complete beneficial ownership information in respect of its shareholders</a:t>
            </a:r>
          </a:p>
          <a:p>
            <a:pPr>
              <a:buFont typeface="Wingdings" panose="05000000000000000000" pitchFamily="2" charset="2"/>
              <a:buChar char="§"/>
            </a:pPr>
            <a:endParaRPr lang="en-ZA"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7</a:t>
            </a:fld>
            <a:endParaRPr lang="en-ZA" dirty="0"/>
          </a:p>
        </p:txBody>
      </p:sp>
    </p:spTree>
    <p:extLst>
      <p:ext uri="{BB962C8B-B14F-4D97-AF65-F5344CB8AC3E}">
        <p14:creationId xmlns:p14="http://schemas.microsoft.com/office/powerpoint/2010/main" xmlns="" val="22998607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fontScale="90000"/>
          </a:bodyPr>
          <a:lstStyle/>
          <a:p>
            <a:r>
              <a:rPr lang="en-US" dirty="0"/>
              <a:t>CONCEPTS: ‘Beneficial Owner’, ‘BENEFICAL INTEREST’ &amp; ‘LEGAL OWNERSHIP &amp; CONTROL’</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a:bodyPr>
          <a:lstStyle/>
          <a:p>
            <a:pPr lvl="1">
              <a:buFont typeface="Wingdings" panose="05000000000000000000" pitchFamily="2" charset="2"/>
              <a:buChar char="§"/>
            </a:pPr>
            <a:r>
              <a:rPr lang="en-US" dirty="0"/>
              <a:t>‘beneficial owner’ of a company is always a natural person who “actually” owns the company or who “really” exerts effective control over the company, but that natural person may not (and is often not) in a position of ‘legal ownership and control’.</a:t>
            </a:r>
          </a:p>
          <a:p>
            <a:pPr lvl="1">
              <a:buFont typeface="Wingdings" panose="05000000000000000000" pitchFamily="2" charset="2"/>
              <a:buChar char="§"/>
            </a:pPr>
            <a:endParaRPr lang="en-US" dirty="0"/>
          </a:p>
          <a:p>
            <a:pPr lvl="1">
              <a:buFont typeface="Wingdings" panose="05000000000000000000" pitchFamily="2" charset="2"/>
              <a:buChar char="§"/>
            </a:pPr>
            <a:r>
              <a:rPr lang="en-US" dirty="0"/>
              <a:t>‘beneficial interest’ essentially refers to those persons (natural or juristic persons) who participate in any distributions in relation to the company’s securities, exercise rights attaching to the company’s securities, or can direct the disposition of the company’s securities.  A beneficial interest holder enjoys the economic benefits attaching to the company’s securities in those instances where the relevant securities are registered in the name of another person (typically a nominee)</a:t>
            </a:r>
          </a:p>
          <a:p>
            <a:pPr lvl="1">
              <a:buFont typeface="Wingdings" panose="05000000000000000000" pitchFamily="2" charset="2"/>
              <a:buChar char="§"/>
            </a:pPr>
            <a:endParaRPr lang="en-US" dirty="0"/>
          </a:p>
          <a:p>
            <a:pPr lvl="1">
              <a:buFont typeface="Wingdings" panose="05000000000000000000" pitchFamily="2" charset="2"/>
              <a:buChar char="§"/>
            </a:pPr>
            <a:r>
              <a:rPr lang="en-US" dirty="0"/>
              <a:t>‘legal ownership and control’ refers to the person (natural or juristic person) who is able to exercise the majority of the voting rights associated with the securities of the company</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8</a:t>
            </a:fld>
            <a:endParaRPr lang="en-ZA" dirty="0"/>
          </a:p>
        </p:txBody>
      </p:sp>
    </p:spTree>
    <p:extLst>
      <p:ext uri="{BB962C8B-B14F-4D97-AF65-F5344CB8AC3E}">
        <p14:creationId xmlns:p14="http://schemas.microsoft.com/office/powerpoint/2010/main" xmlns="" val="42257279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EFA2F7-AB3E-9B30-95F9-06768E301C37}"/>
              </a:ext>
            </a:extLst>
          </p:cNvPr>
          <p:cNvSpPr>
            <a:spLocks noGrp="1"/>
          </p:cNvSpPr>
          <p:nvPr>
            <p:ph type="title"/>
          </p:nvPr>
        </p:nvSpPr>
        <p:spPr/>
        <p:txBody>
          <a:bodyPr>
            <a:normAutofit/>
          </a:bodyPr>
          <a:lstStyle/>
          <a:p>
            <a:r>
              <a:rPr lang="en-US" dirty="0"/>
              <a:t>JSE Recommendations – ‘BENEFICIAL OWNER’</a:t>
            </a:r>
            <a:endParaRPr lang="en-ZA" dirty="0"/>
          </a:p>
        </p:txBody>
      </p:sp>
      <p:sp>
        <p:nvSpPr>
          <p:cNvPr id="3" name="Content Placeholder 2">
            <a:extLst>
              <a:ext uri="{FF2B5EF4-FFF2-40B4-BE49-F238E27FC236}">
                <a16:creationId xmlns:a16="http://schemas.microsoft.com/office/drawing/2014/main" xmlns="" id="{7F5A8B07-79B7-9041-DDD5-83E0A8AF03ED}"/>
              </a:ext>
            </a:extLst>
          </p:cNvPr>
          <p:cNvSpPr>
            <a:spLocks noGrp="1"/>
          </p:cNvSpPr>
          <p:nvPr>
            <p:ph idx="1"/>
          </p:nvPr>
        </p:nvSpPr>
        <p:spPr/>
        <p:txBody>
          <a:bodyPr>
            <a:normAutofit/>
          </a:bodyPr>
          <a:lstStyle/>
          <a:p>
            <a:pPr marL="228600" lvl="1" indent="-228600">
              <a:spcBef>
                <a:spcPts val="1000"/>
              </a:spcBef>
              <a:buFont typeface="Wingdings" panose="05000000000000000000" pitchFamily="2" charset="2"/>
              <a:buChar char="§"/>
            </a:pPr>
            <a:r>
              <a:rPr lang="en-US" sz="2800" dirty="0"/>
              <a:t>Refinement of the definition of ‘beneficial owner’ to provide clarity in the practical application of the definition</a:t>
            </a:r>
          </a:p>
          <a:p>
            <a:pPr marL="228600" lvl="1" indent="-228600">
              <a:spcBef>
                <a:spcPts val="1000"/>
              </a:spcBef>
              <a:buFont typeface="Wingdings" panose="05000000000000000000" pitchFamily="2" charset="2"/>
              <a:buChar char="§"/>
            </a:pPr>
            <a:endParaRPr lang="en-US" sz="2800" dirty="0"/>
          </a:p>
          <a:p>
            <a:pPr marL="228600" lvl="1" indent="-228600">
              <a:spcBef>
                <a:spcPts val="1000"/>
              </a:spcBef>
              <a:buFont typeface="Wingdings" panose="05000000000000000000" pitchFamily="2" charset="2"/>
              <a:buChar char="§"/>
            </a:pPr>
            <a:r>
              <a:rPr lang="en-US" sz="2800" dirty="0"/>
              <a:t>Providing for a correct and appropriate distinction between the concepts of legal ownership and beneficial ownership of a company</a:t>
            </a:r>
          </a:p>
        </p:txBody>
      </p:sp>
      <p:sp>
        <p:nvSpPr>
          <p:cNvPr id="4" name="Slide Number Placeholder 3">
            <a:extLst>
              <a:ext uri="{FF2B5EF4-FFF2-40B4-BE49-F238E27FC236}">
                <a16:creationId xmlns:a16="http://schemas.microsoft.com/office/drawing/2014/main" xmlns="" id="{EA3455EB-C6FA-F091-99EA-9F550E0DB6CF}"/>
              </a:ext>
            </a:extLst>
          </p:cNvPr>
          <p:cNvSpPr>
            <a:spLocks noGrp="1"/>
          </p:cNvSpPr>
          <p:nvPr>
            <p:ph type="sldNum" sz="quarter" idx="12"/>
          </p:nvPr>
        </p:nvSpPr>
        <p:spPr/>
        <p:txBody>
          <a:bodyPr/>
          <a:lstStyle/>
          <a:p>
            <a:r>
              <a:rPr lang="en-ZA">
                <a:solidFill>
                  <a:srgbClr val="97D700"/>
                </a:solidFill>
              </a:rPr>
              <a:t>| </a:t>
            </a:r>
            <a:fld id="{C4ACF587-191E-478A-AC4E-9FF0F2016872}" type="slidenum">
              <a:rPr lang="en-ZA" smtClean="0"/>
              <a:pPr/>
              <a:t>9</a:t>
            </a:fld>
            <a:endParaRPr lang="en-ZA" dirty="0"/>
          </a:p>
        </p:txBody>
      </p:sp>
    </p:spTree>
    <p:extLst>
      <p:ext uri="{BB962C8B-B14F-4D97-AF65-F5344CB8AC3E}">
        <p14:creationId xmlns:p14="http://schemas.microsoft.com/office/powerpoint/2010/main" xmlns="" val="3523199998"/>
      </p:ext>
    </p:extLst>
  </p:cSld>
  <p:clrMapOvr>
    <a:masterClrMapping/>
  </p:clrMapOvr>
</p:sld>
</file>

<file path=ppt/theme/theme1.xml><?xml version="1.0" encoding="utf-8"?>
<a:theme xmlns:a="http://schemas.openxmlformats.org/drawingml/2006/main" name="Office Theme">
  <a:themeElements>
    <a:clrScheme name="Office">
      <a:dk1>
        <a:srgbClr val="282828"/>
      </a:dk1>
      <a:lt1>
        <a:srgbClr val="FFFFFF"/>
      </a:lt1>
      <a:dk2>
        <a:srgbClr val="505050"/>
      </a:dk2>
      <a:lt2>
        <a:srgbClr val="FFFFFF"/>
      </a:lt2>
      <a:accent1>
        <a:srgbClr val="84BD00"/>
      </a:accent1>
      <a:accent2>
        <a:srgbClr val="00CCCC"/>
      </a:accent2>
      <a:accent3>
        <a:srgbClr val="026C7C"/>
      </a:accent3>
      <a:accent4>
        <a:srgbClr val="FF004F"/>
      </a:accent4>
      <a:accent5>
        <a:srgbClr val="F79433"/>
      </a:accent5>
      <a:accent6>
        <a:srgbClr val="FFCE00"/>
      </a:accent6>
      <a:hlink>
        <a:srgbClr val="84BD00"/>
      </a:hlink>
      <a:folHlink>
        <a:srgbClr val="84BD00"/>
      </a:folHlink>
    </a:clrScheme>
    <a:fontScheme name="JSE">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JSE Dark PPT Template 2.potx" id="{0009F648-93D8-4F57-9E83-34172B73F305}" vid="{4E6C3E94-BFDF-4080-968C-BF3D175D1D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JSE Dark PPT Template 2</Template>
  <TotalTime>619</TotalTime>
  <Words>1125</Words>
  <Application>Microsoft Office PowerPoint</Application>
  <PresentationFormat>Custom</PresentationFormat>
  <Paragraphs>68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General LAWS Amendment Bill</vt:lpstr>
      <vt:lpstr>Introduction </vt:lpstr>
      <vt:lpstr>JSE Support, Recognition of Urgency &amp; ENGAGEMENT</vt:lpstr>
      <vt:lpstr>CONSULTATION &amp; FOCUS OF JSE SUBMISION</vt:lpstr>
      <vt:lpstr>Impact On listed companies</vt:lpstr>
      <vt:lpstr>international approach</vt:lpstr>
      <vt:lpstr>Securities Register structure &amp; impediments TO Compliance</vt:lpstr>
      <vt:lpstr>CONCEPTS: ‘Beneficial Owner’, ‘BENEFICAL INTEREST’ &amp; ‘LEGAL OWNERSHIP &amp; CONTROL’</vt:lpstr>
      <vt:lpstr>JSE Recommendations – ‘BENEFICIAL OWNER’</vt:lpstr>
      <vt:lpstr>JSE Recommendations – EXEMPTION &amp; Separate REGISTER of BO Information</vt:lpstr>
      <vt:lpstr>Questions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General LAWS Amendment Bill</dc:title>
  <dc:creator>Anne Clayton</dc:creator>
  <cp:lastModifiedBy>USER</cp:lastModifiedBy>
  <cp:revision>10</cp:revision>
  <dcterms:created xsi:type="dcterms:W3CDTF">2022-10-10T11:49:59Z</dcterms:created>
  <dcterms:modified xsi:type="dcterms:W3CDTF">2022-10-11T11:09:58Z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66d8a90e-c522-4829-9625-db8c70f8b095_Enabled">
    <vt:lpwstr>true</vt:lpwstr>
  </property>
  <property fmtid="{D5CDD505-2E9C-101B-9397-08002B2CF9AE}" pid="3" name="MSIP_Label_66d8a90e-c522-4829-9625-db8c70f8b095_SetDate">
    <vt:lpwstr>2022-10-10T20:02:01Z</vt:lpwstr>
  </property>
  <property fmtid="{D5CDD505-2E9C-101B-9397-08002B2CF9AE}" pid="4" name="MSIP_Label_66d8a90e-c522-4829-9625-db8c70f8b095_Method">
    <vt:lpwstr>Privileged</vt:lpwstr>
  </property>
  <property fmtid="{D5CDD505-2E9C-101B-9397-08002B2CF9AE}" pid="5" name="MSIP_Label_66d8a90e-c522-4829-9625-db8c70f8b095_Name">
    <vt:lpwstr>Public</vt:lpwstr>
  </property>
  <property fmtid="{D5CDD505-2E9C-101B-9397-08002B2CF9AE}" pid="6" name="MSIP_Label_66d8a90e-c522-4829-9625-db8c70f8b095_SiteId">
    <vt:lpwstr>cffa6640-7572-4f05-9c64-cd88068c19d4</vt:lpwstr>
  </property>
  <property fmtid="{D5CDD505-2E9C-101B-9397-08002B2CF9AE}" pid="7" name="MSIP_Label_66d8a90e-c522-4829-9625-db8c70f8b095_ActionId">
    <vt:lpwstr>b6e4ff60-ca50-468c-9e96-29a9796caf05</vt:lpwstr>
  </property>
  <property fmtid="{D5CDD505-2E9C-101B-9397-08002B2CF9AE}" pid="8" name="MSIP_Label_66d8a90e-c522-4829-9625-db8c70f8b095_ContentBits">
    <vt:lpwstr>0</vt:lpwstr>
  </property>
</Properties>
</file>