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71" r:id="rId4"/>
    <p:sldId id="272" r:id="rId5"/>
    <p:sldId id="257" r:id="rId6"/>
    <p:sldId id="267" r:id="rId7"/>
    <p:sldId id="268" r:id="rId8"/>
    <p:sldId id="269"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D42"/>
    <a:srgbClr val="00509E"/>
    <a:srgbClr val="D54C3B"/>
    <a:srgbClr val="007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p:restoredTop sz="96405"/>
  </p:normalViewPr>
  <p:slideViewPr>
    <p:cSldViewPr snapToGrid="0" snapToObjects="1">
      <p:cViewPr varScale="1">
        <p:scale>
          <a:sx n="87" d="100"/>
          <a:sy n="87" d="100"/>
        </p:scale>
        <p:origin x="36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839C34-B0D4-4E40-9B59-917E84ECF3E4}"/>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5" name="Footer Placeholder 4">
            <a:extLst>
              <a:ext uri="{FF2B5EF4-FFF2-40B4-BE49-F238E27FC236}">
                <a16:creationId xmlns:a16="http://schemas.microsoft.com/office/drawing/2014/main" id="{E6CEF349-5B91-B24D-982A-D6B57A6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6AD46-138B-B440-84A2-7A887BEDB7E5}"/>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11041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8D9671-60B8-CC41-B756-43F7DC273233}"/>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5" name="Footer Placeholder 4">
            <a:extLst>
              <a:ext uri="{FF2B5EF4-FFF2-40B4-BE49-F238E27FC236}">
                <a16:creationId xmlns:a16="http://schemas.microsoft.com/office/drawing/2014/main" id="{F2CB4AB8-BDFB-2A4A-BE7A-8B8325D24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149A4-3E84-5F45-AC06-53900F6907D3}"/>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199389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DA6023-A2AC-4449-BE49-D991889AF521}"/>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5" name="Footer Placeholder 4">
            <a:extLst>
              <a:ext uri="{FF2B5EF4-FFF2-40B4-BE49-F238E27FC236}">
                <a16:creationId xmlns:a16="http://schemas.microsoft.com/office/drawing/2014/main" id="{F59D7999-71AB-CE42-BAAC-8DFE3105F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CE2E8-BFFE-D84F-90BA-7FCE2CF501F1}"/>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82694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E02F5-6C87-B14D-8CF4-7D5E66FCAA75}"/>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5" name="Footer Placeholder 4">
            <a:extLst>
              <a:ext uri="{FF2B5EF4-FFF2-40B4-BE49-F238E27FC236}">
                <a16:creationId xmlns:a16="http://schemas.microsoft.com/office/drawing/2014/main" id="{2067824D-FBC6-DB48-BCAF-7C1E7467D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CD7C7-31B7-D44B-A8F2-DFF29AC9D59A}"/>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54771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08F25E-5F41-084E-83AA-8FE74BA6FAF6}"/>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5" name="Footer Placeholder 4">
            <a:extLst>
              <a:ext uri="{FF2B5EF4-FFF2-40B4-BE49-F238E27FC236}">
                <a16:creationId xmlns:a16="http://schemas.microsoft.com/office/drawing/2014/main" id="{882ED9CA-D437-4449-B072-541B371C4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9FA9F-EEC7-2D45-8002-65AA0028CD08}"/>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2232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5BA4BA-4FCE-BF47-944E-B5095F837520}"/>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6" name="Footer Placeholder 5">
            <a:extLst>
              <a:ext uri="{FF2B5EF4-FFF2-40B4-BE49-F238E27FC236}">
                <a16:creationId xmlns:a16="http://schemas.microsoft.com/office/drawing/2014/main" id="{74BC36AF-1883-F048-B4DC-C88A900F6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7978B-018E-434B-B932-DD34677D906E}"/>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46774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85E121-21EF-FD41-BEE1-EC04623C50D8}"/>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8" name="Footer Placeholder 7">
            <a:extLst>
              <a:ext uri="{FF2B5EF4-FFF2-40B4-BE49-F238E27FC236}">
                <a16:creationId xmlns:a16="http://schemas.microsoft.com/office/drawing/2014/main" id="{CA532B73-8A2C-BD46-B51C-14E4B7A4AD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5F781C-C4DA-1B4A-99FA-BF24BA20CBF1}"/>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80552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036094-BB03-624D-A0B0-6179D6500606}"/>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4" name="Footer Placeholder 3">
            <a:extLst>
              <a:ext uri="{FF2B5EF4-FFF2-40B4-BE49-F238E27FC236}">
                <a16:creationId xmlns:a16="http://schemas.microsoft.com/office/drawing/2014/main" id="{BC513C22-F827-CD4E-A70F-7BC461DA93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ABFF71-FFFC-604D-B372-8FBC90BB52BF}"/>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8653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6FE06-06A3-124E-A65C-B8EBED9A6F9D}"/>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3" name="Footer Placeholder 2">
            <a:extLst>
              <a:ext uri="{FF2B5EF4-FFF2-40B4-BE49-F238E27FC236}">
                <a16:creationId xmlns:a16="http://schemas.microsoft.com/office/drawing/2014/main" id="{4B478CAC-6E2F-A84F-B2A5-2C03BF964F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C9EF3-910D-EE47-A35C-7E9C4A943289}"/>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41048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62CD4D-2565-4848-8719-A30A7F573143}"/>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6" name="Footer Placeholder 5">
            <a:extLst>
              <a:ext uri="{FF2B5EF4-FFF2-40B4-BE49-F238E27FC236}">
                <a16:creationId xmlns:a16="http://schemas.microsoft.com/office/drawing/2014/main" id="{220FC643-5E90-3D47-BE0C-3C7912DA7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1EDB-10A9-994E-85D0-BDE962D93947}"/>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1606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606136-6377-FC48-B97E-27A76615C75A}"/>
              </a:ext>
            </a:extLst>
          </p:cNvPr>
          <p:cNvSpPr>
            <a:spLocks noGrp="1"/>
          </p:cNvSpPr>
          <p:nvPr>
            <p:ph type="dt" sz="half" idx="10"/>
          </p:nvPr>
        </p:nvSpPr>
        <p:spPr/>
        <p:txBody>
          <a:bodyPr/>
          <a:lstStyle/>
          <a:p>
            <a:fld id="{0700D211-4E77-494E-90FD-EBC70F2F40A7}" type="datetimeFigureOut">
              <a:rPr lang="en-US" smtClean="0"/>
              <a:t>10/9/2022</a:t>
            </a:fld>
            <a:endParaRPr lang="en-US"/>
          </a:p>
        </p:txBody>
      </p:sp>
      <p:sp>
        <p:nvSpPr>
          <p:cNvPr id="6" name="Footer Placeholder 5">
            <a:extLst>
              <a:ext uri="{FF2B5EF4-FFF2-40B4-BE49-F238E27FC236}">
                <a16:creationId xmlns:a16="http://schemas.microsoft.com/office/drawing/2014/main" id="{38B092C4-E318-FC4B-A22F-AFC541DBD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C914B-DB31-B442-BABE-CE265656FEAC}"/>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84325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D211-4E77-494E-90FD-EBC70F2F40A7}" type="datetimeFigureOut">
              <a:rPr lang="en-US" smtClean="0"/>
              <a:t>10/9/2022</a:t>
            </a:fld>
            <a:endParaRPr lang="en-US"/>
          </a:p>
        </p:txBody>
      </p:sp>
      <p:sp>
        <p:nvSpPr>
          <p:cNvPr id="5" name="Footer Placeholder 4">
            <a:extLst>
              <a:ext uri="{FF2B5EF4-FFF2-40B4-BE49-F238E27FC236}">
                <a16:creationId xmlns:a16="http://schemas.microsoft.com/office/drawing/2014/main"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t>‹#›</a:t>
            </a:fld>
            <a:endParaRPr lang="en-US"/>
          </a:p>
        </p:txBody>
      </p:sp>
    </p:spTree>
    <p:extLst>
      <p:ext uri="{BB962C8B-B14F-4D97-AF65-F5344CB8AC3E}">
        <p14:creationId xmlns:p14="http://schemas.microsoft.com/office/powerpoint/2010/main" val="124792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0E33B6-A9E1-8E4F-A0AE-91775F309BEE}"/>
              </a:ext>
            </a:extLst>
          </p:cNvPr>
          <p:cNvSpPr txBox="1"/>
          <p:nvPr/>
        </p:nvSpPr>
        <p:spPr>
          <a:xfrm>
            <a:off x="0" y="2088291"/>
            <a:ext cx="12192000" cy="2062103"/>
          </a:xfrm>
          <a:prstGeom prst="rect">
            <a:avLst/>
          </a:prstGeom>
          <a:noFill/>
        </p:spPr>
        <p:txBody>
          <a:bodyPr wrap="square" rtlCol="0">
            <a:spAutoFit/>
          </a:bodyPr>
          <a:lstStyle/>
          <a:p>
            <a:pPr algn="ctr"/>
            <a:r>
              <a:rPr lang="en-ZA" sz="3200" b="1" dirty="0">
                <a:solidFill>
                  <a:schemeClr val="bg1"/>
                </a:solidFill>
                <a:latin typeface="Arial" panose="020B0604020202020204" pitchFamily="34" charset="0"/>
                <a:cs typeface="Arial" panose="020B0604020202020204" pitchFamily="34" charset="0"/>
              </a:rPr>
              <a:t>Progress Report</a:t>
            </a:r>
            <a:r>
              <a:rPr lang="en-US" sz="3200" dirty="0">
                <a:solidFill>
                  <a:schemeClr val="bg1"/>
                </a:solidFill>
                <a:latin typeface="Arial" panose="020B0604020202020204" pitchFamily="34" charset="0"/>
                <a:cs typeface="Arial" panose="020B0604020202020204" pitchFamily="34" charset="0"/>
              </a:rPr>
              <a:t> </a:t>
            </a:r>
            <a:endParaRPr lang="en-ZA" sz="3200" dirty="0">
              <a:solidFill>
                <a:schemeClr val="bg1"/>
              </a:solidFill>
              <a:latin typeface="Arial" panose="020B0604020202020204" pitchFamily="34" charset="0"/>
              <a:cs typeface="Arial" panose="020B0604020202020204" pitchFamily="34" charset="0"/>
            </a:endParaRPr>
          </a:p>
          <a:p>
            <a:pPr algn="ctr"/>
            <a:r>
              <a:rPr lang="en-ZA" sz="3200" b="1" dirty="0">
                <a:solidFill>
                  <a:schemeClr val="bg1"/>
                </a:solidFill>
                <a:latin typeface="Arial" panose="020B0604020202020204" pitchFamily="34" charset="0"/>
                <a:cs typeface="Arial" panose="020B0604020202020204" pitchFamily="34" charset="0"/>
              </a:rPr>
              <a:t>Implementation of Portfolio Committee Recommendations</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11 October 2022</a:t>
            </a:r>
            <a:endParaRPr lang="en-ZA"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1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165F5-0D77-EF4F-823A-8A9C6B4A88C1}"/>
              </a:ext>
            </a:extLst>
          </p:cNvPr>
          <p:cNvSpPr txBox="1"/>
          <p:nvPr/>
        </p:nvSpPr>
        <p:spPr>
          <a:xfrm>
            <a:off x="778476" y="523842"/>
            <a:ext cx="10615564" cy="820674"/>
          </a:xfrm>
          <a:prstGeom prst="rect">
            <a:avLst/>
          </a:prstGeom>
          <a:noFill/>
        </p:spPr>
        <p:txBody>
          <a:bodyPr wrap="square" rtlCol="0">
            <a:spAutoFit/>
          </a:bodyPr>
          <a:lstStyle/>
          <a:p>
            <a:pPr algn="just">
              <a:lnSpc>
                <a:spcPct val="150000"/>
              </a:lnSpc>
            </a:pPr>
            <a:r>
              <a:rPr lang="en-ZA" sz="3600" b="1" dirty="0">
                <a:effectLst/>
                <a:latin typeface="Arial" panose="020B0604020202020204" pitchFamily="34" charset="0"/>
                <a:ea typeface="Times New Roman" panose="02020603050405020304" pitchFamily="18" charset="0"/>
                <a:cs typeface="Arial" panose="020B0604020202020204" pitchFamily="34" charset="0"/>
              </a:rPr>
              <a:t>Progress Report on PC Recommendations</a:t>
            </a:r>
            <a:endParaRPr lang="en-US" sz="36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B40E663-7B71-DE2A-F7AB-34678A54B249}"/>
              </a:ext>
            </a:extLst>
          </p:cNvPr>
          <p:cNvGraphicFramePr>
            <a:graphicFrameLocks noGrp="1"/>
          </p:cNvGraphicFramePr>
          <p:nvPr/>
        </p:nvGraphicFramePr>
        <p:xfrm>
          <a:off x="369869" y="1552809"/>
          <a:ext cx="11435139" cy="5059680"/>
        </p:xfrm>
        <a:graphic>
          <a:graphicData uri="http://schemas.openxmlformats.org/drawingml/2006/table">
            <a:tbl>
              <a:tblPr firstRow="1" bandRow="1">
                <a:tableStyleId>{21E4AEA4-8DFA-4A89-87EB-49C32662AFE0}</a:tableStyleId>
              </a:tblPr>
              <a:tblGrid>
                <a:gridCol w="544531">
                  <a:extLst>
                    <a:ext uri="{9D8B030D-6E8A-4147-A177-3AD203B41FA5}">
                      <a16:colId xmlns:a16="http://schemas.microsoft.com/office/drawing/2014/main" val="1483840260"/>
                    </a:ext>
                  </a:extLst>
                </a:gridCol>
                <a:gridCol w="2356701">
                  <a:extLst>
                    <a:ext uri="{9D8B030D-6E8A-4147-A177-3AD203B41FA5}">
                      <a16:colId xmlns:a16="http://schemas.microsoft.com/office/drawing/2014/main" val="3701215281"/>
                    </a:ext>
                  </a:extLst>
                </a:gridCol>
                <a:gridCol w="8533907">
                  <a:extLst>
                    <a:ext uri="{9D8B030D-6E8A-4147-A177-3AD203B41FA5}">
                      <a16:colId xmlns:a16="http://schemas.microsoft.com/office/drawing/2014/main" val="1191680148"/>
                    </a:ext>
                  </a:extLst>
                </a:gridCol>
              </a:tblGrid>
              <a:tr h="370840">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Portfolio Committee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Progress to date – Integrated Planning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60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cs typeface="Arial" panose="020B0604020202020204" pitchFamily="34" charset="0"/>
                        </a:rPr>
                        <a:t>The Department should implement the Policy Framework on the Integrated Planning to improve institutionalisation and harmonisation in the planning system aimed towards improving results. Implementation of the Policy Framework should assist the Department to strengthen areas to be incorporated in the Integrated Development Planning Framework Bill together with lessons learnt in piloting the District Development Model. </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latin typeface="Arial" panose="020B0604020202020204" pitchFamily="34" charset="0"/>
                          <a:cs typeface="Arial" panose="020B0604020202020204" pitchFamily="34" charset="0"/>
                        </a:rPr>
                        <a:t>Policy and legislation</a:t>
                      </a:r>
                    </a:p>
                    <a:p>
                      <a:r>
                        <a:rPr lang="en-US" sz="1400" dirty="0">
                          <a:latin typeface="Arial" panose="020B0604020202020204" pitchFamily="34" charset="0"/>
                          <a:cs typeface="Arial" panose="020B0604020202020204" pitchFamily="34" charset="0"/>
                        </a:rPr>
                        <a:t>The Department developed the Policy Framework on Integrated Planning in 2021/2022 and has undertaken extensive consultation on the document.  It has been approved by the GSCID DG Cluster and the GSCID cabinet committee for consideration by cabinet.  An implementation plan for the Policy Framework was developed for implementation once the framework has been approved by cabinet.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2021/22 the Department completed a revision of the Integrated Development Planning Bill, taking into account public comments received on the earlier version of the Bill as well as alignment with the Policy Framework for Integrated Planning and new developments in the planning system.  In the current year, the Department initiated the procurement of a service provider to assist with further consultation and a further revision of the Bill. </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DPME made inputs into drafting the Intergovernmental Relations Framework Act regulations relating to the DDM.  </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Improving the quality of One Plans</a:t>
                      </a:r>
                    </a:p>
                    <a:p>
                      <a:r>
                        <a:rPr lang="en-US" sz="1400" dirty="0">
                          <a:latin typeface="Arial" panose="020B0604020202020204" pitchFamily="34" charset="0"/>
                          <a:cs typeface="Arial" panose="020B0604020202020204" pitchFamily="34" charset="0"/>
                        </a:rPr>
                        <a:t>The Department formed part of the quality assessment of the first generation One Plans, which identified certain gaps in the development of One Plans.  This includes inadequate participation by national and provincial departments in the One Plan processes.  DPME is working with DCOG to address these gaps.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740448"/>
                  </a:ext>
                </a:extLst>
              </a:tr>
            </a:tbl>
          </a:graphicData>
        </a:graphic>
      </p:graphicFrame>
    </p:spTree>
    <p:extLst>
      <p:ext uri="{BB962C8B-B14F-4D97-AF65-F5344CB8AC3E}">
        <p14:creationId xmlns:p14="http://schemas.microsoft.com/office/powerpoint/2010/main" val="313438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165F5-0D77-EF4F-823A-8A9C6B4A88C1}"/>
              </a:ext>
            </a:extLst>
          </p:cNvPr>
          <p:cNvSpPr txBox="1"/>
          <p:nvPr/>
        </p:nvSpPr>
        <p:spPr>
          <a:xfrm>
            <a:off x="778476" y="523842"/>
            <a:ext cx="10615564" cy="820674"/>
          </a:xfrm>
          <a:prstGeom prst="rect">
            <a:avLst/>
          </a:prstGeom>
          <a:noFill/>
        </p:spPr>
        <p:txBody>
          <a:bodyPr wrap="square" rtlCol="0">
            <a:spAutoFit/>
          </a:bodyPr>
          <a:lstStyle/>
          <a:p>
            <a:pPr algn="just">
              <a:lnSpc>
                <a:spcPct val="150000"/>
              </a:lnSpc>
            </a:pPr>
            <a:r>
              <a:rPr lang="en-ZA" sz="3600" b="1" dirty="0">
                <a:effectLst/>
                <a:latin typeface="Arial" panose="020B0604020202020204" pitchFamily="34" charset="0"/>
                <a:ea typeface="Times New Roman" panose="02020603050405020304" pitchFamily="18" charset="0"/>
                <a:cs typeface="Arial" panose="020B0604020202020204" pitchFamily="34" charset="0"/>
              </a:rPr>
              <a:t>Progress Report on PC Recommendations</a:t>
            </a:r>
            <a:endParaRPr lang="en-US" sz="36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B40E663-7B71-DE2A-F7AB-34678A54B249}"/>
              </a:ext>
            </a:extLst>
          </p:cNvPr>
          <p:cNvGraphicFramePr>
            <a:graphicFrameLocks noGrp="1"/>
          </p:cNvGraphicFramePr>
          <p:nvPr/>
        </p:nvGraphicFramePr>
        <p:xfrm>
          <a:off x="369869" y="1552809"/>
          <a:ext cx="11435139" cy="5059680"/>
        </p:xfrm>
        <a:graphic>
          <a:graphicData uri="http://schemas.openxmlformats.org/drawingml/2006/table">
            <a:tbl>
              <a:tblPr firstRow="1" bandRow="1">
                <a:tableStyleId>{21E4AEA4-8DFA-4A89-87EB-49C32662AFE0}</a:tableStyleId>
              </a:tblPr>
              <a:tblGrid>
                <a:gridCol w="544531">
                  <a:extLst>
                    <a:ext uri="{9D8B030D-6E8A-4147-A177-3AD203B41FA5}">
                      <a16:colId xmlns:a16="http://schemas.microsoft.com/office/drawing/2014/main" val="1483840260"/>
                    </a:ext>
                  </a:extLst>
                </a:gridCol>
                <a:gridCol w="2356701">
                  <a:extLst>
                    <a:ext uri="{9D8B030D-6E8A-4147-A177-3AD203B41FA5}">
                      <a16:colId xmlns:a16="http://schemas.microsoft.com/office/drawing/2014/main" val="3701215281"/>
                    </a:ext>
                  </a:extLst>
                </a:gridCol>
                <a:gridCol w="8533907">
                  <a:extLst>
                    <a:ext uri="{9D8B030D-6E8A-4147-A177-3AD203B41FA5}">
                      <a16:colId xmlns:a16="http://schemas.microsoft.com/office/drawing/2014/main" val="1191680148"/>
                    </a:ext>
                  </a:extLst>
                </a:gridCol>
              </a:tblGrid>
              <a:tr h="370840">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Portfolio Committee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Progress to date – Integrated Planning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60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cs typeface="Arial" panose="020B0604020202020204" pitchFamily="34" charset="0"/>
                        </a:rPr>
                        <a:t>The Department should implement the Policy Framework on the Integrated Planning to improve institutionalisation and harmonisation in the planning system aimed towards improving results. Implementation of the Policy Framework should assist the Department to strengthen areas to be incorporated in the Integrated Development Planning Framework Bill together with lessons learnt in piloting the District Development Model. </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Arial" panose="020B0604020202020204" pitchFamily="34" charset="0"/>
                          <a:cs typeface="Arial" panose="020B0604020202020204" pitchFamily="34" charset="0"/>
                        </a:rPr>
                        <a:t>Intergovernmental structures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DPME chairs a number of structures which provide strategic leadership and which contribute to harmonization of planning and the integration of development priorities in planning instruments include: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National Steering Committee on Integrated Planning, which brings together </a:t>
                      </a:r>
                      <a:r>
                        <a:rPr lang="en-US" sz="1400" dirty="0" err="1">
                          <a:latin typeface="Arial" panose="020B0604020202020204" pitchFamily="34" charset="0"/>
                          <a:cs typeface="Arial" panose="020B0604020202020204" pitchFamily="34" charset="0"/>
                        </a:rPr>
                        <a:t>centre</a:t>
                      </a:r>
                      <a:r>
                        <a:rPr lang="en-US" sz="1400" dirty="0">
                          <a:latin typeface="Arial" panose="020B0604020202020204" pitchFamily="34" charset="0"/>
                          <a:cs typeface="Arial" panose="020B0604020202020204" pitchFamily="34" charset="0"/>
                        </a:rPr>
                        <a:t> of government departments at a national level (DPME, National Treasury, DPSA and DCOG) and SALGA with the provincial Offices of the Premier.  The DDM One Plans are a standing item on the NSCIP agendas.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Presidency Steering Committee on the DDM, which brings together DPME, Presidency, DCOG, NT, DPSA, SALGA, DALRRD and other key stakeholders to provide oversight, guidance and support in relation to the DDM.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National Technical Planning Forum, which consists of planning officials from national departments as well as the Community of Practice with planning officials from public entities. </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Other initiatives on integrated planning </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Other initiatives which contribute to the integrated planning and harmonization include the following: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Improving the quality of APPs.  This includes feedback to departments on the analysis of APPs and their alignment with government priorities including the RMTSF, ERRP, priorities relating to women, youth and persons with disabilities, DDM etc. An APP rating tool was piloted to assist departments with APP self-assessments.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Budget </a:t>
                      </a:r>
                      <a:r>
                        <a:rPr lang="en-US" sz="1400" dirty="0" err="1">
                          <a:latin typeface="Arial" panose="020B0604020202020204" pitchFamily="34" charset="0"/>
                          <a:cs typeface="Arial" panose="020B0604020202020204" pitchFamily="34" charset="0"/>
                        </a:rPr>
                        <a:t>Prioritisation</a:t>
                      </a:r>
                      <a:r>
                        <a:rPr lang="en-US" sz="1400" dirty="0">
                          <a:latin typeface="Arial" panose="020B0604020202020204" pitchFamily="34" charset="0"/>
                          <a:cs typeface="Arial" panose="020B0604020202020204" pitchFamily="34" charset="0"/>
                        </a:rPr>
                        <a:t> Framework to improve alignment of budgets with government priorities.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740448"/>
                  </a:ext>
                </a:extLst>
              </a:tr>
            </a:tbl>
          </a:graphicData>
        </a:graphic>
      </p:graphicFrame>
    </p:spTree>
    <p:extLst>
      <p:ext uri="{BB962C8B-B14F-4D97-AF65-F5344CB8AC3E}">
        <p14:creationId xmlns:p14="http://schemas.microsoft.com/office/powerpoint/2010/main" val="259110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165F5-0D77-EF4F-823A-8A9C6B4A88C1}"/>
              </a:ext>
            </a:extLst>
          </p:cNvPr>
          <p:cNvSpPr txBox="1"/>
          <p:nvPr/>
        </p:nvSpPr>
        <p:spPr>
          <a:xfrm>
            <a:off x="778476" y="523842"/>
            <a:ext cx="10615564" cy="820674"/>
          </a:xfrm>
          <a:prstGeom prst="rect">
            <a:avLst/>
          </a:prstGeom>
          <a:noFill/>
        </p:spPr>
        <p:txBody>
          <a:bodyPr wrap="square" rtlCol="0">
            <a:spAutoFit/>
          </a:bodyPr>
          <a:lstStyle/>
          <a:p>
            <a:pPr algn="just">
              <a:lnSpc>
                <a:spcPct val="150000"/>
              </a:lnSpc>
            </a:pPr>
            <a:r>
              <a:rPr lang="en-ZA" sz="3600" b="1" dirty="0">
                <a:effectLst/>
                <a:latin typeface="Arial" panose="020B0604020202020204" pitchFamily="34" charset="0"/>
                <a:ea typeface="Times New Roman" panose="02020603050405020304" pitchFamily="18" charset="0"/>
                <a:cs typeface="Arial" panose="020B0604020202020204" pitchFamily="34" charset="0"/>
              </a:rPr>
              <a:t>Progress Report on PC Recommendations</a:t>
            </a:r>
            <a:endParaRPr lang="en-US" sz="36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B40E663-7B71-DE2A-F7AB-34678A54B249}"/>
              </a:ext>
            </a:extLst>
          </p:cNvPr>
          <p:cNvGraphicFramePr>
            <a:graphicFrameLocks noGrp="1"/>
          </p:cNvGraphicFramePr>
          <p:nvPr/>
        </p:nvGraphicFramePr>
        <p:xfrm>
          <a:off x="369869" y="1552809"/>
          <a:ext cx="11435139" cy="4846320"/>
        </p:xfrm>
        <a:graphic>
          <a:graphicData uri="http://schemas.openxmlformats.org/drawingml/2006/table">
            <a:tbl>
              <a:tblPr firstRow="1" bandRow="1">
                <a:tableStyleId>{21E4AEA4-8DFA-4A89-87EB-49C32662AFE0}</a:tableStyleId>
              </a:tblPr>
              <a:tblGrid>
                <a:gridCol w="544531">
                  <a:extLst>
                    <a:ext uri="{9D8B030D-6E8A-4147-A177-3AD203B41FA5}">
                      <a16:colId xmlns:a16="http://schemas.microsoft.com/office/drawing/2014/main" val="1483840260"/>
                    </a:ext>
                  </a:extLst>
                </a:gridCol>
                <a:gridCol w="2356701">
                  <a:extLst>
                    <a:ext uri="{9D8B030D-6E8A-4147-A177-3AD203B41FA5}">
                      <a16:colId xmlns:a16="http://schemas.microsoft.com/office/drawing/2014/main" val="3701215281"/>
                    </a:ext>
                  </a:extLst>
                </a:gridCol>
                <a:gridCol w="8533907">
                  <a:extLst>
                    <a:ext uri="{9D8B030D-6E8A-4147-A177-3AD203B41FA5}">
                      <a16:colId xmlns:a16="http://schemas.microsoft.com/office/drawing/2014/main" val="1191680148"/>
                    </a:ext>
                  </a:extLst>
                </a:gridCol>
              </a:tblGrid>
              <a:tr h="370840">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Portfolio Committee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Progress to date – Integrated Planning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60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cs typeface="Arial" panose="020B0604020202020204" pitchFamily="34" charset="0"/>
                        </a:rPr>
                        <a:t>The Department should implement the Policy Framework on the Integrated Planning to improve institutionalisation and harmonisation in the planning system aimed towards improving results. Implementation of the Policy Framework should assist the Department to strengthen areas to be incorporated in the Integrated Development Planning Framework Bill together with lessons learnt in piloting the District Development Model. </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Arial" panose="020B0604020202020204" pitchFamily="34" charset="0"/>
                          <a:cs typeface="Arial" panose="020B0604020202020204" pitchFamily="34" charset="0"/>
                        </a:rPr>
                        <a:t>Other initiatives on integrated planning (</a:t>
                      </a:r>
                      <a:r>
                        <a:rPr lang="en-US" sz="1400" b="1" dirty="0" err="1">
                          <a:latin typeface="Arial" panose="020B0604020202020204" pitchFamily="34" charset="0"/>
                          <a:cs typeface="Arial" panose="020B0604020202020204" pitchFamily="34" charset="0"/>
                        </a:rPr>
                        <a:t>cont</a:t>
                      </a:r>
                      <a:r>
                        <a:rPr lang="en-US" sz="14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Localisation</a:t>
                      </a:r>
                      <a:r>
                        <a:rPr lang="en-US" sz="1400" dirty="0">
                          <a:latin typeface="Arial" panose="020B0604020202020204" pitchFamily="34" charset="0"/>
                          <a:cs typeface="Arial" panose="020B0604020202020204" pitchFamily="34" charset="0"/>
                        </a:rPr>
                        <a:t> guidelines, which assist in the alignment of plans across spheres of government.  A webinar on the localization guidelines was held to support departments in this regard.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Engagements with key sectors on improving the integration of sectoral priorities, e.g. relating to Infrastructure, the Just Transition and Climate Agenda, Hydrogen roadmap etc. in plans.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Engagements with DALRRD to transfer the National Spatial Development Framework (NSDF) to DPME to improve its integration within the overall planning system. </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Workshops and engagements </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The following workshops and engagements were held to improve integrated planning and harmonization :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Engagements with affected provinces and NDMC on response to the flood disaster and integration of disaster management in the planning system.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Two workshops with national and provincial departments on key strategies and interventions to expand employment creation.  The first workshop focused on national strategies and interventions, including the national employment strategy (DEL), the Presidential Employment Stimulus (Presidency), infrastructure (ISA) as well as local government contribution to job creation (SALGA).  The second workshop focused on provincial strategies to expand employment and received inputs by all provincial governments.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740448"/>
                  </a:ext>
                </a:extLst>
              </a:tr>
            </a:tbl>
          </a:graphicData>
        </a:graphic>
      </p:graphicFrame>
    </p:spTree>
    <p:extLst>
      <p:ext uri="{BB962C8B-B14F-4D97-AF65-F5344CB8AC3E}">
        <p14:creationId xmlns:p14="http://schemas.microsoft.com/office/powerpoint/2010/main" val="377870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165F5-0D77-EF4F-823A-8A9C6B4A88C1}"/>
              </a:ext>
            </a:extLst>
          </p:cNvPr>
          <p:cNvSpPr txBox="1"/>
          <p:nvPr/>
        </p:nvSpPr>
        <p:spPr>
          <a:xfrm>
            <a:off x="778476" y="523842"/>
            <a:ext cx="10615564" cy="820674"/>
          </a:xfrm>
          <a:prstGeom prst="rect">
            <a:avLst/>
          </a:prstGeom>
          <a:noFill/>
        </p:spPr>
        <p:txBody>
          <a:bodyPr wrap="square" rtlCol="0">
            <a:spAutoFit/>
          </a:bodyPr>
          <a:lstStyle/>
          <a:p>
            <a:pPr algn="just">
              <a:lnSpc>
                <a:spcPct val="150000"/>
              </a:lnSpc>
            </a:pPr>
            <a:r>
              <a:rPr lang="en-ZA" sz="3600" b="1" dirty="0">
                <a:effectLst/>
                <a:latin typeface="Arial" panose="020B0604020202020204" pitchFamily="34" charset="0"/>
                <a:ea typeface="Times New Roman" panose="02020603050405020304" pitchFamily="18" charset="0"/>
                <a:cs typeface="Arial" panose="020B0604020202020204" pitchFamily="34" charset="0"/>
              </a:rPr>
              <a:t>Progress Report on PC Recommendations</a:t>
            </a:r>
            <a:endParaRPr lang="en-US" sz="36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B40E663-7B71-DE2A-F7AB-34678A54B249}"/>
              </a:ext>
            </a:extLst>
          </p:cNvPr>
          <p:cNvGraphicFramePr>
            <a:graphicFrameLocks noGrp="1"/>
          </p:cNvGraphicFramePr>
          <p:nvPr>
            <p:extLst>
              <p:ext uri="{D42A27DB-BD31-4B8C-83A1-F6EECF244321}">
                <p14:modId xmlns:p14="http://schemas.microsoft.com/office/powerpoint/2010/main" val="2521706911"/>
              </p:ext>
            </p:extLst>
          </p:nvPr>
        </p:nvGraphicFramePr>
        <p:xfrm>
          <a:off x="369869" y="1552809"/>
          <a:ext cx="11435139" cy="5125720"/>
        </p:xfrm>
        <a:graphic>
          <a:graphicData uri="http://schemas.openxmlformats.org/drawingml/2006/table">
            <a:tbl>
              <a:tblPr firstRow="1" bandRow="1">
                <a:tableStyleId>{21E4AEA4-8DFA-4A89-87EB-49C32662AFE0}</a:tableStyleId>
              </a:tblPr>
              <a:tblGrid>
                <a:gridCol w="544531">
                  <a:extLst>
                    <a:ext uri="{9D8B030D-6E8A-4147-A177-3AD203B41FA5}">
                      <a16:colId xmlns:a16="http://schemas.microsoft.com/office/drawing/2014/main" val="1483840260"/>
                    </a:ext>
                  </a:extLst>
                </a:gridCol>
                <a:gridCol w="7078895">
                  <a:extLst>
                    <a:ext uri="{9D8B030D-6E8A-4147-A177-3AD203B41FA5}">
                      <a16:colId xmlns:a16="http://schemas.microsoft.com/office/drawing/2014/main" val="3701215281"/>
                    </a:ext>
                  </a:extLst>
                </a:gridCol>
                <a:gridCol w="3811713">
                  <a:extLst>
                    <a:ext uri="{9D8B030D-6E8A-4147-A177-3AD203B41FA5}">
                      <a16:colId xmlns:a16="http://schemas.microsoft.com/office/drawing/2014/main" val="1191680148"/>
                    </a:ext>
                  </a:extLst>
                </a:gridCol>
              </a:tblGrid>
              <a:tr h="370840">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Portfolio Committee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60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cs typeface="Arial" panose="020B0604020202020204" pitchFamily="34" charset="0"/>
                        </a:rPr>
                        <a:t>The Department together with the Department of Cooperative Governance and Traditional Affairs should provide to a Joint Committee meeting of these portfolios a comprehensive report on the piloted District Development Model to determine the efficacy of the model with the aim of improving coherence and coordination across the three spheres of government.</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DPME served on the Steering Committee of and implementation evaluation of the DDM pilot sites led by DCOG. The evaluation is being finalized and can be presented to the Joint Committee.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731956"/>
                  </a:ext>
                </a:extLst>
              </a:tr>
              <a:tr h="370840">
                <a:tc>
                  <a:txBody>
                    <a:bodyPr/>
                    <a:lstStyle/>
                    <a:p>
                      <a:pPr marL="9525" lvl="1" indent="0">
                        <a:tabLst/>
                      </a:pPr>
                      <a:r>
                        <a:rPr lang="en-ZA" sz="1400" kern="1200" dirty="0">
                          <a:solidFill>
                            <a:schemeClr val="tx1"/>
                          </a:solidFill>
                          <a:effectLst/>
                          <a:latin typeface="Arial" panose="020B0604020202020204" pitchFamily="34" charset="0"/>
                          <a:ea typeface="+mn-ea"/>
                          <a:cs typeface="Arial" panose="020B0604020202020204" pitchFamily="34" charset="0"/>
                        </a:rPr>
                        <a:t>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 lvl="1" indent="0">
                        <a:tabLst/>
                      </a:pPr>
                      <a:r>
                        <a:rPr lang="en-ZA" sz="1400" kern="1200" dirty="0">
                          <a:solidFill>
                            <a:schemeClr val="tx1"/>
                          </a:solidFill>
                          <a:effectLst/>
                          <a:latin typeface="Arial" panose="020B0604020202020204" pitchFamily="34" charset="0"/>
                          <a:cs typeface="Arial" panose="020B0604020202020204" pitchFamily="34" charset="0"/>
                        </a:rPr>
                        <a:t>The Department should develop a monitoring framework tool directed at the </a:t>
                      </a:r>
                      <a:r>
                        <a:rPr lang="en-ZA" sz="1400" kern="1200" dirty="0" err="1">
                          <a:solidFill>
                            <a:schemeClr val="tx1"/>
                          </a:solidFill>
                          <a:effectLst/>
                          <a:latin typeface="Arial" panose="020B0604020202020204" pitchFamily="34" charset="0"/>
                          <a:cs typeface="Arial" panose="020B0604020202020204" pitchFamily="34" charset="0"/>
                        </a:rPr>
                        <a:t>Zondo</a:t>
                      </a:r>
                      <a:r>
                        <a:rPr lang="en-ZA" sz="1400" kern="1200" dirty="0">
                          <a:solidFill>
                            <a:schemeClr val="tx1"/>
                          </a:solidFill>
                          <a:effectLst/>
                          <a:latin typeface="Arial" panose="020B0604020202020204" pitchFamily="34" charset="0"/>
                          <a:cs typeface="Arial" panose="020B0604020202020204" pitchFamily="34" charset="0"/>
                        </a:rPr>
                        <a:t> Commission Report to ensure that all recommendations on various government departments are implemented and thus monitored and evaluated to close existing policy and implementation gaps.</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Arial" panose="020B0604020202020204" pitchFamily="34" charset="0"/>
                          <a:cs typeface="Arial" panose="020B0604020202020204" pitchFamily="34" charset="0"/>
                        </a:rPr>
                        <a:t>The Presidency with the support of DPME developed a monitoring system for the implementation of the SIU PPE recommendations.  This system have been expanded to include the State Capture Commission recommendations.  An implementation plan is currently being developed and to ensure implementation of the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155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cs typeface="Arial" panose="020B0604020202020204" pitchFamily="34" charset="0"/>
                        </a:rPr>
                        <a:t>The Department should collaborate and coordinate its monitoring activities with implementing departments to ensure that service providers provide quality services, especially in the construction services as environmental disasters cause havoc.</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Arial" panose="020B0604020202020204" pitchFamily="34" charset="0"/>
                          <a:cs typeface="Arial" panose="020B0604020202020204" pitchFamily="34" charset="0"/>
                        </a:rPr>
                        <a:t>In the frontline and disaster management monitoring the quality of construction was again confirmed and lack of project management skills was identified.  The strengthening of project management and quality assurance is one of the issues being addressed in the Mid Term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343545"/>
                  </a:ext>
                </a:extLst>
              </a:tr>
            </a:tbl>
          </a:graphicData>
        </a:graphic>
      </p:graphicFrame>
    </p:spTree>
    <p:extLst>
      <p:ext uri="{BB962C8B-B14F-4D97-AF65-F5344CB8AC3E}">
        <p14:creationId xmlns:p14="http://schemas.microsoft.com/office/powerpoint/2010/main" val="363547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165F5-0D77-EF4F-823A-8A9C6B4A88C1}"/>
              </a:ext>
            </a:extLst>
          </p:cNvPr>
          <p:cNvSpPr txBox="1"/>
          <p:nvPr/>
        </p:nvSpPr>
        <p:spPr>
          <a:xfrm>
            <a:off x="778476" y="523842"/>
            <a:ext cx="10615564" cy="820674"/>
          </a:xfrm>
          <a:prstGeom prst="rect">
            <a:avLst/>
          </a:prstGeom>
          <a:noFill/>
        </p:spPr>
        <p:txBody>
          <a:bodyPr wrap="square" rtlCol="0">
            <a:spAutoFit/>
          </a:bodyPr>
          <a:lstStyle/>
          <a:p>
            <a:pPr algn="just">
              <a:lnSpc>
                <a:spcPct val="150000"/>
              </a:lnSpc>
            </a:pPr>
            <a:r>
              <a:rPr lang="en-ZA" sz="3600" b="1" dirty="0">
                <a:effectLst/>
                <a:latin typeface="Arial" panose="020B0604020202020204" pitchFamily="34" charset="0"/>
                <a:ea typeface="Times New Roman" panose="02020603050405020304" pitchFamily="18" charset="0"/>
                <a:cs typeface="Arial" panose="020B0604020202020204" pitchFamily="34" charset="0"/>
              </a:rPr>
              <a:t>Progress Report on PC Recommendations</a:t>
            </a:r>
            <a:endParaRPr lang="en-US" sz="36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B40E663-7B71-DE2A-F7AB-34678A54B249}"/>
              </a:ext>
            </a:extLst>
          </p:cNvPr>
          <p:cNvGraphicFramePr>
            <a:graphicFrameLocks noGrp="1"/>
          </p:cNvGraphicFramePr>
          <p:nvPr>
            <p:extLst>
              <p:ext uri="{D42A27DB-BD31-4B8C-83A1-F6EECF244321}">
                <p14:modId xmlns:p14="http://schemas.microsoft.com/office/powerpoint/2010/main" val="2849387415"/>
              </p:ext>
            </p:extLst>
          </p:nvPr>
        </p:nvGraphicFramePr>
        <p:xfrm>
          <a:off x="380144" y="1552809"/>
          <a:ext cx="11311848" cy="4180840"/>
        </p:xfrm>
        <a:graphic>
          <a:graphicData uri="http://schemas.openxmlformats.org/drawingml/2006/table">
            <a:tbl>
              <a:tblPr firstRow="1" bandRow="1">
                <a:tableStyleId>{21E4AEA4-8DFA-4A89-87EB-49C32662AFE0}</a:tableStyleId>
              </a:tblPr>
              <a:tblGrid>
                <a:gridCol w="585627">
                  <a:extLst>
                    <a:ext uri="{9D8B030D-6E8A-4147-A177-3AD203B41FA5}">
                      <a16:colId xmlns:a16="http://schemas.microsoft.com/office/drawing/2014/main" val="2325073031"/>
                    </a:ext>
                  </a:extLst>
                </a:gridCol>
                <a:gridCol w="6955605">
                  <a:extLst>
                    <a:ext uri="{9D8B030D-6E8A-4147-A177-3AD203B41FA5}">
                      <a16:colId xmlns:a16="http://schemas.microsoft.com/office/drawing/2014/main" val="3701215281"/>
                    </a:ext>
                  </a:extLst>
                </a:gridCol>
                <a:gridCol w="3770616">
                  <a:extLst>
                    <a:ext uri="{9D8B030D-6E8A-4147-A177-3AD203B41FA5}">
                      <a16:colId xmlns:a16="http://schemas.microsoft.com/office/drawing/2014/main" val="1191680148"/>
                    </a:ext>
                  </a:extLst>
                </a:gridCol>
              </a:tblGrid>
              <a:tr h="370840">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Portfolio Committee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60841"/>
                  </a:ext>
                </a:extLst>
              </a:tr>
              <a:tr h="370840">
                <a:tc>
                  <a:txBody>
                    <a:bodyPr/>
                    <a:lstStyle/>
                    <a:p>
                      <a:pPr lvl="0"/>
                      <a:r>
                        <a:rPr lang="en-ZA" sz="1400" kern="1200" dirty="0">
                          <a:solidFill>
                            <a:schemeClr val="tx1"/>
                          </a:solidFill>
                          <a:effectLst/>
                          <a:latin typeface="Arial" panose="020B0604020202020204" pitchFamily="34" charset="0"/>
                          <a:ea typeface="+mn-ea"/>
                          <a:cs typeface="Arial" panose="020B0604020202020204" pitchFamily="34" charset="0"/>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ZA" sz="1400" kern="1200" dirty="0">
                          <a:solidFill>
                            <a:schemeClr val="tx1"/>
                          </a:solidFill>
                          <a:effectLst/>
                          <a:latin typeface="Arial" panose="020B0604020202020204" pitchFamily="34" charset="0"/>
                          <a:cs typeface="Arial" panose="020B0604020202020204" pitchFamily="34" charset="0"/>
                        </a:rPr>
                        <a:t>Regarding Frontline and Citizen-Based Monitoring, the Department should plan together, collaborate and coordinate monitoring activities with the Department of Public Service and Administration and Public Service Commission concerning frontline monitoring services and citizen-based monitoring to avoid visiting same facilities. It has been discovered that all three institutions have similar programmes without better coordination. </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Arial" panose="020B0604020202020204" pitchFamily="34" charset="0"/>
                          <a:cs typeface="Arial" panose="020B0604020202020204" pitchFamily="34" charset="0"/>
                        </a:rPr>
                        <a:t>DPME &amp; DPSA coordinating the Public Service Monitoring Month (PSMM) September 2022, with the All Directors-General and Heads of Departments, as well as other leaders in the public sector, were therefore required to participate in this important </a:t>
                      </a:r>
                      <a:r>
                        <a:rPr lang="en-US" sz="1400" dirty="0" err="1">
                          <a:solidFill>
                            <a:schemeClr val="tx1"/>
                          </a:solidFill>
                          <a:latin typeface="Arial" panose="020B0604020202020204" pitchFamily="34" charset="0"/>
                          <a:cs typeface="Arial" panose="020B0604020202020204" pitchFamily="34" charset="0"/>
                        </a:rPr>
                        <a:t>endeavour</a:t>
                      </a:r>
                      <a:r>
                        <a:rPr lang="en-US" sz="1400" dirty="0">
                          <a:solidFill>
                            <a:schemeClr val="tx1"/>
                          </a:solidFill>
                          <a:latin typeface="Arial" panose="020B0604020202020204" pitchFamily="34" charset="0"/>
                          <a:cs typeface="Arial" panose="020B0604020202020204" pitchFamily="34" charset="0"/>
                        </a:rPr>
                        <a:t>. The PSMM provided an opportunity for public servants to review progress, assess quality of services delivered and deepen social and economic transformation. We will continue to strengthen collaboration and better coordinated monitoring activities.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740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cs typeface="Arial" panose="020B0604020202020204" pitchFamily="34" charset="0"/>
                        </a:rPr>
                        <a:t>The Department should continue to monitor the implementation of the 2019-2024 revised MTSF targets and indicators and other key priorities set forth in the Economic Reconstruction and Recovery Plan.</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latin typeface="Arial" panose="020B0604020202020204" pitchFamily="34" charset="0"/>
                          <a:ea typeface="+mn-ea"/>
                          <a:cs typeface="Arial" panose="020B0604020202020204" pitchFamily="34" charset="0"/>
                        </a:rPr>
                        <a:t>Priority 1 reports are used to assess performance of the departments and are used to determine whether the NDP and MTSF objectives are achieved or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731956"/>
                  </a:ext>
                </a:extLst>
              </a:tr>
            </a:tbl>
          </a:graphicData>
        </a:graphic>
      </p:graphicFrame>
    </p:spTree>
    <p:extLst>
      <p:ext uri="{BB962C8B-B14F-4D97-AF65-F5344CB8AC3E}">
        <p14:creationId xmlns:p14="http://schemas.microsoft.com/office/powerpoint/2010/main" val="213295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165F5-0D77-EF4F-823A-8A9C6B4A88C1}"/>
              </a:ext>
            </a:extLst>
          </p:cNvPr>
          <p:cNvSpPr txBox="1"/>
          <p:nvPr/>
        </p:nvSpPr>
        <p:spPr>
          <a:xfrm>
            <a:off x="778476" y="523842"/>
            <a:ext cx="10615564" cy="820674"/>
          </a:xfrm>
          <a:prstGeom prst="rect">
            <a:avLst/>
          </a:prstGeom>
          <a:noFill/>
        </p:spPr>
        <p:txBody>
          <a:bodyPr wrap="square" rtlCol="0">
            <a:spAutoFit/>
          </a:bodyPr>
          <a:lstStyle/>
          <a:p>
            <a:pPr algn="just">
              <a:lnSpc>
                <a:spcPct val="150000"/>
              </a:lnSpc>
            </a:pPr>
            <a:r>
              <a:rPr lang="en-ZA" sz="3600" b="1" dirty="0">
                <a:effectLst/>
                <a:latin typeface="Arial" panose="020B0604020202020204" pitchFamily="34" charset="0"/>
                <a:ea typeface="Times New Roman" panose="02020603050405020304" pitchFamily="18" charset="0"/>
                <a:cs typeface="Arial" panose="020B0604020202020204" pitchFamily="34" charset="0"/>
              </a:rPr>
              <a:t>Progress Report on PC Recommendations</a:t>
            </a:r>
            <a:endParaRPr lang="en-US" sz="36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B40E663-7B71-DE2A-F7AB-34678A54B249}"/>
              </a:ext>
            </a:extLst>
          </p:cNvPr>
          <p:cNvGraphicFramePr>
            <a:graphicFrameLocks noGrp="1"/>
          </p:cNvGraphicFramePr>
          <p:nvPr>
            <p:extLst>
              <p:ext uri="{D42A27DB-BD31-4B8C-83A1-F6EECF244321}">
                <p14:modId xmlns:p14="http://schemas.microsoft.com/office/powerpoint/2010/main" val="4189793734"/>
              </p:ext>
            </p:extLst>
          </p:nvPr>
        </p:nvGraphicFramePr>
        <p:xfrm>
          <a:off x="390418" y="1552809"/>
          <a:ext cx="11301573" cy="4607560"/>
        </p:xfrm>
        <a:graphic>
          <a:graphicData uri="http://schemas.openxmlformats.org/drawingml/2006/table">
            <a:tbl>
              <a:tblPr firstRow="1" bandRow="1">
                <a:tableStyleId>{21E4AEA4-8DFA-4A89-87EB-49C32662AFE0}</a:tableStyleId>
              </a:tblPr>
              <a:tblGrid>
                <a:gridCol w="534256">
                  <a:extLst>
                    <a:ext uri="{9D8B030D-6E8A-4147-A177-3AD203B41FA5}">
                      <a16:colId xmlns:a16="http://schemas.microsoft.com/office/drawing/2014/main" val="429305013"/>
                    </a:ext>
                  </a:extLst>
                </a:gridCol>
                <a:gridCol w="5452063">
                  <a:extLst>
                    <a:ext uri="{9D8B030D-6E8A-4147-A177-3AD203B41FA5}">
                      <a16:colId xmlns:a16="http://schemas.microsoft.com/office/drawing/2014/main" val="3701215281"/>
                    </a:ext>
                  </a:extLst>
                </a:gridCol>
                <a:gridCol w="5315254">
                  <a:extLst>
                    <a:ext uri="{9D8B030D-6E8A-4147-A177-3AD203B41FA5}">
                      <a16:colId xmlns:a16="http://schemas.microsoft.com/office/drawing/2014/main" val="1191680148"/>
                    </a:ext>
                  </a:extLst>
                </a:gridCol>
              </a:tblGrid>
              <a:tr h="370840">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Portfolio Committee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60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cs typeface="Arial" panose="020B0604020202020204" pitchFamily="34" charset="0"/>
                        </a:rPr>
                        <a:t>The Department should ensure that the MTSF Monitoring and Reporting System tool assists in assessing performance of the departments and is used in compiling reports on the progress made to determine whether Government is on track to deliver on the objectives of the NDP.</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The Development Indicators 2021 Report (DI) has been produced to annually track progress towards the NDP 2030 goals using the MTSF indicators to assess outcomes of government policies.</a:t>
                      </a:r>
                    </a:p>
                    <a:p>
                      <a:endParaRPr lang="en-US" sz="1400" dirty="0">
                        <a:latin typeface="Arial" panose="020B0604020202020204" pitchFamily="34" charset="0"/>
                        <a:cs typeface="Arial" panose="020B0604020202020204" pitchFamily="34" charset="0"/>
                      </a:endParaRPr>
                    </a:p>
                    <a:p>
                      <a:r>
                        <a:rPr lang="en-ZA" sz="1400" i="0" kern="1200" dirty="0">
                          <a:solidFill>
                            <a:schemeClr val="dk1"/>
                          </a:solidFill>
                          <a:effectLst/>
                          <a:latin typeface="Arial" panose="020B0604020202020204" pitchFamily="34" charset="0"/>
                          <a:ea typeface="+mn-ea"/>
                          <a:cs typeface="Arial" panose="020B0604020202020204" pitchFamily="34" charset="0"/>
                        </a:rPr>
                        <a:t>The department issued an MTSF Monitoring and Reporting Framework, against which reporting on progress must occur bi-annually.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i="0" kern="1200" dirty="0">
                        <a:solidFill>
                          <a:schemeClr val="dk1"/>
                        </a:solidFill>
                        <a:effectLst/>
                        <a:latin typeface="Arial" panose="020B0604020202020204" pitchFamily="34" charset="0"/>
                        <a:ea typeface="+mn-ea"/>
                        <a:cs typeface="Arial" panose="020B0604020202020204" pitchFamily="34" charset="0"/>
                      </a:endParaRPr>
                    </a:p>
                    <a:p>
                      <a:r>
                        <a:rPr lang="en-ZA" sz="1400" i="0" kern="1200" dirty="0">
                          <a:solidFill>
                            <a:schemeClr val="dk1"/>
                          </a:solidFill>
                          <a:effectLst/>
                          <a:latin typeface="Arial" panose="020B0604020202020204" pitchFamily="34" charset="0"/>
                          <a:ea typeface="+mn-ea"/>
                          <a:cs typeface="Arial" panose="020B0604020202020204" pitchFamily="34" charset="0"/>
                        </a:rPr>
                        <a:t>Interventions such as Stimulus Packages, the Economic Recovery and Reconstruction Plan (ERRP), the Covid-19 vaccination roll-out initiative and recovery from the floods are some of the reporting areas. The deadline for all departments for receiving the for the period ending 30 September 2022 is 14 October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740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cs typeface="Arial" panose="020B0604020202020204" pitchFamily="34" charset="0"/>
                        </a:rPr>
                        <a:t>The Department should move swiftly in developing an Integrated Report on State Owned Enterprises and monitoring framework as announced by the President. This will help to facilitate a quick turnaround of these enterprises.</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Arial" panose="020B0604020202020204" pitchFamily="34" charset="0"/>
                          <a:cs typeface="Arial" panose="020B0604020202020204" pitchFamily="34" charset="0"/>
                        </a:rPr>
                        <a:t>The DPME finalized an annual assessment of SOE’s in September 2022 and will be in a position to present this report to the Portfolio Committee.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731956"/>
                  </a:ext>
                </a:extLst>
              </a:tr>
            </a:tbl>
          </a:graphicData>
        </a:graphic>
      </p:graphicFrame>
    </p:spTree>
    <p:extLst>
      <p:ext uri="{BB962C8B-B14F-4D97-AF65-F5344CB8AC3E}">
        <p14:creationId xmlns:p14="http://schemas.microsoft.com/office/powerpoint/2010/main" val="28377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165F5-0D77-EF4F-823A-8A9C6B4A88C1}"/>
              </a:ext>
            </a:extLst>
          </p:cNvPr>
          <p:cNvSpPr txBox="1"/>
          <p:nvPr/>
        </p:nvSpPr>
        <p:spPr>
          <a:xfrm>
            <a:off x="778476" y="523842"/>
            <a:ext cx="10615564" cy="820674"/>
          </a:xfrm>
          <a:prstGeom prst="rect">
            <a:avLst/>
          </a:prstGeom>
          <a:noFill/>
        </p:spPr>
        <p:txBody>
          <a:bodyPr wrap="square" rtlCol="0">
            <a:spAutoFit/>
          </a:bodyPr>
          <a:lstStyle/>
          <a:p>
            <a:pPr algn="just">
              <a:lnSpc>
                <a:spcPct val="150000"/>
              </a:lnSpc>
            </a:pPr>
            <a:r>
              <a:rPr lang="en-ZA" sz="3600" b="1" dirty="0">
                <a:effectLst/>
                <a:latin typeface="Arial" panose="020B0604020202020204" pitchFamily="34" charset="0"/>
                <a:ea typeface="Times New Roman" panose="02020603050405020304" pitchFamily="18" charset="0"/>
                <a:cs typeface="Arial" panose="020B0604020202020204" pitchFamily="34" charset="0"/>
              </a:rPr>
              <a:t>Progress Report on PC Recommendations</a:t>
            </a:r>
            <a:endParaRPr lang="en-US" sz="3600" b="1" dirty="0">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AB40E663-7B71-DE2A-F7AB-34678A54B249}"/>
              </a:ext>
            </a:extLst>
          </p:cNvPr>
          <p:cNvGraphicFramePr>
            <a:graphicFrameLocks noGrp="1"/>
          </p:cNvGraphicFramePr>
          <p:nvPr>
            <p:extLst>
              <p:ext uri="{D42A27DB-BD31-4B8C-83A1-F6EECF244321}">
                <p14:modId xmlns:p14="http://schemas.microsoft.com/office/powerpoint/2010/main" val="3556448979"/>
              </p:ext>
            </p:extLst>
          </p:nvPr>
        </p:nvGraphicFramePr>
        <p:xfrm>
          <a:off x="390418" y="1552809"/>
          <a:ext cx="11301573" cy="3662680"/>
        </p:xfrm>
        <a:graphic>
          <a:graphicData uri="http://schemas.openxmlformats.org/drawingml/2006/table">
            <a:tbl>
              <a:tblPr firstRow="1" bandRow="1">
                <a:tableStyleId>{21E4AEA4-8DFA-4A89-87EB-49C32662AFE0}</a:tableStyleId>
              </a:tblPr>
              <a:tblGrid>
                <a:gridCol w="616449">
                  <a:extLst>
                    <a:ext uri="{9D8B030D-6E8A-4147-A177-3AD203B41FA5}">
                      <a16:colId xmlns:a16="http://schemas.microsoft.com/office/drawing/2014/main" val="1006075670"/>
                    </a:ext>
                  </a:extLst>
                </a:gridCol>
                <a:gridCol w="6917933">
                  <a:extLst>
                    <a:ext uri="{9D8B030D-6E8A-4147-A177-3AD203B41FA5}">
                      <a16:colId xmlns:a16="http://schemas.microsoft.com/office/drawing/2014/main" val="3701215281"/>
                    </a:ext>
                  </a:extLst>
                </a:gridCol>
                <a:gridCol w="3767191">
                  <a:extLst>
                    <a:ext uri="{9D8B030D-6E8A-4147-A177-3AD203B41FA5}">
                      <a16:colId xmlns:a16="http://schemas.microsoft.com/office/drawing/2014/main" val="1191680148"/>
                    </a:ext>
                  </a:extLst>
                </a:gridCol>
              </a:tblGrid>
              <a:tr h="370840">
                <a:tc>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Portfolio Committee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Progress to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60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ea typeface="+mn-ea"/>
                          <a:cs typeface="Arial" panose="020B0604020202020204" pitchFamily="34" charset="0"/>
                        </a:rPr>
                        <a:t>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Arial" panose="020B0604020202020204" pitchFamily="34" charset="0"/>
                          <a:cs typeface="Arial" panose="020B0604020202020204" pitchFamily="34" charset="0"/>
                        </a:rPr>
                        <a:t>The Department was urged to align most of its resources towards monitoring government departments in the implementation of MTSF deliverables of the NDP and for purpose of assessing performance of individual departments which will serve as evidence-based information during performance assessment of Ministers and Heads of Department.</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i="0" dirty="0">
                          <a:solidFill>
                            <a:schemeClr val="tx1"/>
                          </a:solidFill>
                          <a:latin typeface="Arial" panose="020B0604020202020204" pitchFamily="34" charset="0"/>
                          <a:cs typeface="Arial" panose="020B0604020202020204" pitchFamily="34" charset="0"/>
                        </a:rPr>
                        <a:t>There is an alignment between the MTSF Bi-Annual report and on the deliverables of the NDP and Ministerial Performance Score cards. The MTSF Bi-Annual reports form the basis of assessment of the Ministers.</a:t>
                      </a:r>
                    </a:p>
                    <a:p>
                      <a:r>
                        <a:rPr lang="en-US" sz="1400" i="0" dirty="0">
                          <a:solidFill>
                            <a:schemeClr val="tx1"/>
                          </a:solidFill>
                          <a:latin typeface="Arial" panose="020B0604020202020204" pitchFamily="34" charset="0"/>
                          <a:cs typeface="Arial" panose="020B0604020202020204" pitchFamily="34" charset="0"/>
                        </a:rPr>
                        <a:t>The MTSF is the basis of the Ministerial Performance Agreements and therefore the performance against the MTSF is monitored through the Ministers assessments.</a:t>
                      </a:r>
                    </a:p>
                    <a:p>
                      <a:r>
                        <a:rPr lang="en-US" sz="1400" i="0" dirty="0">
                          <a:solidFill>
                            <a:schemeClr val="tx1"/>
                          </a:solidFill>
                          <a:latin typeface="Arial" panose="020B0604020202020204" pitchFamily="34" charset="0"/>
                          <a:cs typeface="Arial" panose="020B0604020202020204" pitchFamily="34" charset="0"/>
                        </a:rPr>
                        <a:t>The HOD performance agreement is an annual agreement which is informed by the Annual Performance Plan which is again informed by the MTSF.  The annual performance against the MTSF is therefore also monitored via the HOD PMDS.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740448"/>
                  </a:ext>
                </a:extLst>
              </a:tr>
            </a:tbl>
          </a:graphicData>
        </a:graphic>
      </p:graphicFrame>
    </p:spTree>
    <p:extLst>
      <p:ext uri="{BB962C8B-B14F-4D97-AF65-F5344CB8AC3E}">
        <p14:creationId xmlns:p14="http://schemas.microsoft.com/office/powerpoint/2010/main" val="295476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F651F3-E8EB-1F45-A216-5C2C6E60605B}"/>
              </a:ext>
            </a:extLst>
          </p:cNvPr>
          <p:cNvSpPr txBox="1"/>
          <p:nvPr/>
        </p:nvSpPr>
        <p:spPr>
          <a:xfrm>
            <a:off x="0" y="3136612"/>
            <a:ext cx="12192000"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THANK YOU</a:t>
            </a:r>
            <a:endParaRPr lang="en-US" sz="3200" dirty="0"/>
          </a:p>
        </p:txBody>
      </p:sp>
    </p:spTree>
    <p:extLst>
      <p:ext uri="{BB962C8B-B14F-4D97-AF65-F5344CB8AC3E}">
        <p14:creationId xmlns:p14="http://schemas.microsoft.com/office/powerpoint/2010/main" val="2734966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DF6173-440A-9B48-8B90-C36BB1A59F3A}" vid="{E65E2151-7740-CF4F-803D-C335393B482E}"/>
    </a:ext>
  </a:extLst>
</a:theme>
</file>

<file path=docProps/app.xml><?xml version="1.0" encoding="utf-8"?>
<Properties xmlns="http://schemas.openxmlformats.org/officeDocument/2006/extended-properties" xmlns:vt="http://schemas.openxmlformats.org/officeDocument/2006/docPropsVTypes">
  <Template>Office Theme</Template>
  <TotalTime>1065</TotalTime>
  <Words>1735</Words>
  <Application>Microsoft Office PowerPoint</Application>
  <PresentationFormat>Widescreen</PresentationFormat>
  <Paragraphs>90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Nkosi</dc:creator>
  <cp:lastModifiedBy>Masixole Zibeko</cp:lastModifiedBy>
  <cp:revision>10</cp:revision>
  <dcterms:created xsi:type="dcterms:W3CDTF">2022-10-07T19:30:32Z</dcterms:created>
  <dcterms:modified xsi:type="dcterms:W3CDTF">2022-10-09T07:14:04Z</dcterms:modified>
</cp:coreProperties>
</file>