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14" r:id="rId5"/>
    <p:sldId id="437" r:id="rId6"/>
    <p:sldId id="428" r:id="rId7"/>
    <p:sldId id="482" r:id="rId8"/>
    <p:sldId id="430" r:id="rId9"/>
    <p:sldId id="562" r:id="rId10"/>
    <p:sldId id="470" r:id="rId11"/>
    <p:sldId id="570" r:id="rId12"/>
    <p:sldId id="486" r:id="rId13"/>
    <p:sldId id="411" r:id="rId1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C6F8E3-A8F3-451B-EB64-607EA8DCB83A}" name="Michael Swain" initials="MS" userId="S::michael.swain@forsa.org.za::6e449b0e-fa1d-48b7-986e-f5253fc9e2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486A"/>
    <a:srgbClr val="308284"/>
    <a:srgbClr val="004093"/>
    <a:srgbClr val="005493"/>
    <a:srgbClr val="FBFAFF"/>
    <a:srgbClr val="E8E8E8"/>
    <a:srgbClr val="FF7325"/>
    <a:srgbClr val="F956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A99BE-5010-4802-8EF4-45504BF5F51C}" v="7" dt="2022-10-10T12:41:45.594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5170" autoAdjust="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3128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Ellerbeck" userId="d1beafcd-bd30-4cfa-972b-e2785d2a95e8" providerId="ADAL" clId="{E41A99BE-5010-4802-8EF4-45504BF5F51C}"/>
    <pc:docChg chg="undo custSel modSld">
      <pc:chgData name="Daniela Ellerbeck" userId="d1beafcd-bd30-4cfa-972b-e2785d2a95e8" providerId="ADAL" clId="{E41A99BE-5010-4802-8EF4-45504BF5F51C}" dt="2022-10-10T13:17:04.094" v="7" actId="478"/>
      <pc:docMkLst>
        <pc:docMk/>
      </pc:docMkLst>
      <pc:sldChg chg="addSp delSp mod">
        <pc:chgData name="Daniela Ellerbeck" userId="d1beafcd-bd30-4cfa-972b-e2785d2a95e8" providerId="ADAL" clId="{E41A99BE-5010-4802-8EF4-45504BF5F51C}" dt="2022-10-10T13:17:04.094" v="7" actId="478"/>
        <pc:sldMkLst>
          <pc:docMk/>
          <pc:sldMk cId="1526134631" sldId="428"/>
        </pc:sldMkLst>
        <pc:picChg chg="add del">
          <ac:chgData name="Daniela Ellerbeck" userId="d1beafcd-bd30-4cfa-972b-e2785d2a95e8" providerId="ADAL" clId="{E41A99BE-5010-4802-8EF4-45504BF5F51C}" dt="2022-10-10T13:17:04.094" v="7" actId="478"/>
          <ac:picMkLst>
            <pc:docMk/>
            <pc:sldMk cId="1526134631" sldId="428"/>
            <ac:picMk id="3" creationId="{EB493C8D-D950-4B02-B1CA-F0852336D76F}"/>
          </ac:picMkLst>
        </pc:picChg>
      </pc:sldChg>
      <pc:sldChg chg="modSp mod">
        <pc:chgData name="Daniela Ellerbeck" userId="d1beafcd-bd30-4cfa-972b-e2785d2a95e8" providerId="ADAL" clId="{E41A99BE-5010-4802-8EF4-45504BF5F51C}" dt="2022-10-10T12:52:40.631" v="5" actId="108"/>
        <pc:sldMkLst>
          <pc:docMk/>
          <pc:sldMk cId="3592993901" sldId="430"/>
        </pc:sldMkLst>
        <pc:spChg chg="mod">
          <ac:chgData name="Daniela Ellerbeck" userId="d1beafcd-bd30-4cfa-972b-e2785d2a95e8" providerId="ADAL" clId="{E41A99BE-5010-4802-8EF4-45504BF5F51C}" dt="2022-10-10T12:52:40.631" v="5" actId="108"/>
          <ac:spMkLst>
            <pc:docMk/>
            <pc:sldMk cId="3592993901" sldId="430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CED66660-1D4E-41B0-B49B-196B9882DC81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4" y="9433106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CCFEC37C-2164-43E7-8DDB-145C057FF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418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AAC49A02-11D4-4433-88EA-27EA698B766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6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6BC7C22-AC3E-4A2B-A931-8B1CC73E21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41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7C22-AC3E-4A2B-A931-8B1CC73E21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63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05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7C22-AC3E-4A2B-A931-8B1CC73E21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26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6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7C22-AC3E-4A2B-A931-8B1CC73E21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7C22-AC3E-4A2B-A931-8B1CC73E21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56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53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C7C22-AC3E-4A2B-A931-8B1CC73E21F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07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708">
              <a:defRPr/>
            </a:pPr>
            <a:fld id="{36BC7C22-AC3E-4A2B-A931-8B1CC73E21F7}" type="slidenum">
              <a:rPr lang="en-US">
                <a:solidFill>
                  <a:prstClr val="black"/>
                </a:solidFill>
                <a:latin typeface="Calibri"/>
              </a:rPr>
              <a:pPr defTabSz="955708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4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43401"/>
            <a:ext cx="8077200" cy="1142999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8077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3252" y="3581400"/>
            <a:ext cx="9164782" cy="3276600"/>
          </a:xfrm>
          <a:prstGeom prst="rect">
            <a:avLst/>
          </a:prstGeom>
          <a:solidFill>
            <a:srgbClr val="2F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CD5529C7-03BF-8C45-82F4-3A046857A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250" y="1054102"/>
            <a:ext cx="4889500" cy="22225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27138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1295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20046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34230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429000" y="41322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429000" y="4841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838200"/>
            <a:ext cx="8222400" cy="457200"/>
          </a:xfrm>
        </p:spPr>
        <p:txBody>
          <a:bodyPr>
            <a:normAutofit/>
          </a:bodyPr>
          <a:lstStyle>
            <a:lvl1pPr>
              <a:buFontTx/>
              <a:buNone/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ACB95A84-2777-1D4D-8692-46E24ACCCD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867400"/>
            <a:ext cx="1676400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838200"/>
            <a:ext cx="8222400" cy="457200"/>
          </a:xfrm>
        </p:spPr>
        <p:txBody>
          <a:bodyPr>
            <a:normAutofit/>
          </a:bodyPr>
          <a:lstStyle>
            <a:lvl1pPr>
              <a:buFontTx/>
              <a:buNone/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02594F-C64F-834B-813A-D0E343587794}"/>
              </a:ext>
            </a:extLst>
          </p:cNvPr>
          <p:cNvSpPr/>
          <p:nvPr userDrawn="1"/>
        </p:nvSpPr>
        <p:spPr>
          <a:xfrm>
            <a:off x="0" y="2743200"/>
            <a:ext cx="9144000" cy="4114800"/>
          </a:xfrm>
          <a:prstGeom prst="rect">
            <a:avLst/>
          </a:prstGeom>
          <a:solidFill>
            <a:srgbClr val="308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91400" cy="5059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bg1">
              <a:lumMod val="5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57108C48-107C-6540-B1DE-D58A541EE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79435"/>
            <a:ext cx="13411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5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itchFamily="34" charset="0"/>
                <a:cs typeface="Segoe UI Semibold" pitchFamily="34" charset="0"/>
              </a:defRPr>
            </a:lvl1pPr>
            <a:lvl2pPr marL="463550" indent="-4095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 2" pitchFamily="18" charset="2"/>
              <a:buChar char="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34131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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5713" indent="-395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1255713" algn="l"/>
              </a:tabLs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63550" indent="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290D24AE-E60A-494D-9A25-96C338BAB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79435"/>
            <a:ext cx="13411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8077200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9250" indent="-342900">
              <a:buFont typeface="+mj-lt"/>
              <a:buAutoNum type="arabicPeriod"/>
              <a:tabLst>
                <a:tab pos="341313" algn="l"/>
              </a:tabLst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1313" indent="0"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4725" indent="0"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A851304E-16B7-2A42-923F-2835AA006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79435"/>
            <a:ext cx="13411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8153400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63550" indent="-457200">
              <a:buFont typeface="+mj-lt"/>
              <a:buAutoNum type="alphaLcParenR"/>
              <a:tabLst>
                <a:tab pos="341313" algn="l"/>
              </a:tabLst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463550" indent="0"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974725" indent="0"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F344453A-D8D2-8E42-84ED-BD48114D3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79435"/>
            <a:ext cx="13411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3400" y="990600"/>
            <a:ext cx="4038600" cy="46482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itchFamily="34" charset="0"/>
                <a:cs typeface="Segoe UI Semilight" pitchFamily="34" charset="0"/>
              </a:defRPr>
            </a:lvl1pPr>
            <a:lvl2pPr marL="463550" indent="-4095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 2" pitchFamily="18" charset="2"/>
              <a:buChar char=""/>
              <a:defRPr sz="1800"/>
            </a:lvl2pPr>
            <a:lvl3pPr marL="804863" indent="-34131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" pitchFamily="2" charset="2"/>
              <a:buChar char=""/>
              <a:defRPr sz="1600"/>
            </a:lvl3pPr>
            <a:lvl4pPr marL="1255713" indent="-395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tabLst>
                <a:tab pos="1255713" algn="l"/>
              </a:tabLst>
              <a:defRPr sz="1400"/>
            </a:lvl4pPr>
            <a:lvl5pPr marL="463550" indent="0">
              <a:lnSpc>
                <a:spcPct val="100000"/>
              </a:lnSpc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724400" y="990600"/>
            <a:ext cx="3962400" cy="464820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itchFamily="34" charset="0"/>
                <a:cs typeface="Segoe UI Semibold" pitchFamily="34" charset="0"/>
              </a:defRPr>
            </a:lvl1pPr>
            <a:lvl2pPr marL="463550" indent="-4095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 2" pitchFamily="18" charset="2"/>
              <a:buChar char=""/>
              <a:defRPr sz="1800"/>
            </a:lvl2pPr>
            <a:lvl3pPr marL="804863" indent="-34131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Wingdings" pitchFamily="2" charset="2"/>
              <a:buChar char=""/>
              <a:defRPr sz="1600"/>
            </a:lvl3pPr>
            <a:lvl4pPr marL="1255713" indent="-395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tabLst>
                <a:tab pos="1255713" algn="l"/>
              </a:tabLst>
              <a:defRPr sz="1400"/>
            </a:lvl4pPr>
            <a:lvl5pPr marL="463550" indent="0">
              <a:lnSpc>
                <a:spcPct val="100000"/>
              </a:lnSpc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F2695285-C9C4-944E-8D63-7AD19B03F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79435"/>
            <a:ext cx="13411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6B4B9AFB-75D3-164C-8898-09F4C0D69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79435"/>
            <a:ext cx="13411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5105400" cy="11620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1"/>
            <a:ext cx="4654550" cy="40775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3048000" cy="46910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9398B226-8630-B64A-80F0-4D1EE7765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79435"/>
            <a:ext cx="13411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81400"/>
            <a:ext cx="67818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533400"/>
            <a:ext cx="2986088" cy="289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267200"/>
            <a:ext cx="6781800" cy="16732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FBC936A8-10D4-A349-8AC4-3F88D985D3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79435"/>
            <a:ext cx="134112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313" y="0"/>
            <a:ext cx="9144000" cy="762000"/>
          </a:xfrm>
          <a:prstGeom prst="rect">
            <a:avLst/>
          </a:prstGeom>
          <a:solidFill>
            <a:schemeClr val="bg1">
              <a:lumMod val="5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7418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81534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0" r:id="rId2"/>
    <p:sldLayoutId id="2147483715" r:id="rId3"/>
    <p:sldLayoutId id="2147483652" r:id="rId4"/>
    <p:sldLayoutId id="2147483667" r:id="rId5"/>
    <p:sldLayoutId id="2147483653" r:id="rId6"/>
    <p:sldLayoutId id="2147483654" r:id="rId7"/>
    <p:sldLayoutId id="2147483656" r:id="rId8"/>
    <p:sldLayoutId id="2147483657" r:id="rId9"/>
    <p:sldLayoutId id="2147483663" r:id="rId10"/>
    <p:sldLayoutId id="214748366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2" y="3581400"/>
            <a:ext cx="9131508" cy="3429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Standing Committee Presentation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2022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193955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91CA8C-9B76-514C-92F6-18467E8ED320}"/>
              </a:ext>
            </a:extLst>
          </p:cNvPr>
          <p:cNvSpPr/>
          <p:nvPr/>
        </p:nvSpPr>
        <p:spPr>
          <a:xfrm>
            <a:off x="0" y="-220028"/>
            <a:ext cx="9144000" cy="2971800"/>
          </a:xfrm>
          <a:prstGeom prst="rect">
            <a:avLst/>
          </a:prstGeom>
          <a:solidFill>
            <a:srgbClr val="FB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E8E8E8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664375"/>
            <a:ext cx="2819400" cy="990600"/>
          </a:xfrm>
        </p:spPr>
        <p:txBody>
          <a:bodyPr/>
          <a:lstStyle/>
          <a:p>
            <a:pPr algn="r"/>
            <a:r>
              <a:rPr lang="en-ZA" sz="32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Contact us</a:t>
            </a:r>
            <a:endParaRPr lang="en-US" sz="32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38078A-0F5C-5A49-BD07-ABD52B75FF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559" y="1066800"/>
            <a:ext cx="3581400" cy="1617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471C29-AEAC-6B4E-BE61-367D733C43CB}"/>
              </a:ext>
            </a:extLst>
          </p:cNvPr>
          <p:cNvSpPr txBox="1"/>
          <p:nvPr/>
        </p:nvSpPr>
        <p:spPr>
          <a:xfrm>
            <a:off x="4495800" y="154242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2F4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and promoting</a:t>
            </a:r>
            <a:br>
              <a:rPr lang="en-US" b="1" dirty="0">
                <a:solidFill>
                  <a:srgbClr val="2F48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F4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religion in South Africa!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B51809-30DD-CB49-B85B-F269F7245B6C}"/>
              </a:ext>
            </a:extLst>
          </p:cNvPr>
          <p:cNvSpPr txBox="1"/>
          <p:nvPr/>
        </p:nvSpPr>
        <p:spPr>
          <a:xfrm>
            <a:off x="389379" y="6324600"/>
            <a:ext cx="4699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Religion SA NPC | 2014/099286/08</a:t>
            </a: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A83E34-064A-1A47-84FB-C82607160AFF}"/>
              </a:ext>
            </a:extLst>
          </p:cNvPr>
          <p:cNvSpPr txBox="1"/>
          <p:nvPr/>
        </p:nvSpPr>
        <p:spPr>
          <a:xfrm>
            <a:off x="5638800" y="3603659"/>
            <a:ext cx="2476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+27 (21) 556 5502</a:t>
            </a:r>
          </a:p>
          <a:p>
            <a:pPr algn="r">
              <a:lnSpc>
                <a:spcPct val="150000"/>
              </a:lnSpc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info@forsa.org.za</a:t>
            </a:r>
            <a:endParaRPr lang="en-Z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FreedomOfReligionSA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www.forsa.org.za</a:t>
            </a:r>
            <a:endParaRPr lang="en-Z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42C949-BEF0-374F-A1B7-D68D1859F3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3183" y="3759372"/>
            <a:ext cx="321558" cy="21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B634CF-4E28-EB48-8192-598D6489E3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4501" y="4140974"/>
            <a:ext cx="269926" cy="201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10F458-766D-C14A-855A-BF6ED9F99C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9942" y="5495501"/>
            <a:ext cx="280968" cy="277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E36D9B-E36B-B34A-A356-8AA69444761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9942" y="4445923"/>
            <a:ext cx="30479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17807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827" y="984169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-8889"/>
            <a:ext cx="7962900" cy="526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Anti-Money Laundering and Combating Terrorism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Financing Bill [B18-2022]</a:t>
            </a:r>
            <a:b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F3BDC83-4C1D-4BDB-BD0F-A349A397E99D}"/>
              </a:ext>
            </a:extLst>
          </p:cNvPr>
          <p:cNvCxnSpPr>
            <a:cxnSpLocks/>
          </p:cNvCxnSpPr>
          <p:nvPr/>
        </p:nvCxnSpPr>
        <p:spPr>
          <a:xfrm>
            <a:off x="2218544" y="2895600"/>
            <a:ext cx="4676931" cy="0"/>
          </a:xfrm>
          <a:prstGeom prst="line">
            <a:avLst/>
          </a:prstGeom>
          <a:ln w="25400">
            <a:solidFill>
              <a:srgbClr val="30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3062212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74182" cy="533400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600" cap="all" dirty="0">
                <a:solidFill>
                  <a:srgbClr val="308284"/>
                </a:solidFill>
              </a:rPr>
              <a:t>Introducing </a:t>
            </a:r>
            <a:r>
              <a:rPr lang="en-GB" sz="3600" i="1" cap="all" dirty="0">
                <a:solidFill>
                  <a:srgbClr val="308284"/>
                </a:solidFill>
              </a:rPr>
              <a:t>FOR SA</a:t>
            </a:r>
            <a:endParaRPr lang="en-US" sz="3600" i="1" cap="all" dirty="0">
              <a:solidFill>
                <a:srgbClr val="308284"/>
              </a:solidFill>
            </a:endParaRPr>
          </a:p>
        </p:txBody>
      </p:sp>
      <p:sp>
        <p:nvSpPr>
          <p:cNvPr id="10" name="Text Placeholder 40"/>
          <p:cNvSpPr>
            <a:spLocks noGrp="1"/>
          </p:cNvSpPr>
          <p:nvPr>
            <p:ph idx="10"/>
          </p:nvPr>
        </p:nvSpPr>
        <p:spPr>
          <a:xfrm>
            <a:off x="191125" y="871925"/>
            <a:ext cx="4038600" cy="4648200"/>
          </a:xfrm>
        </p:spPr>
        <p:txBody>
          <a:bodyPr>
            <a:normAutofit fontScale="25000" lnSpcReduction="20000"/>
          </a:bodyPr>
          <a:lstStyle/>
          <a:p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8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SA </a:t>
            </a:r>
            <a:r>
              <a:rPr lang="en-US" sz="8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faith and doctrinally neutral </a:t>
            </a:r>
            <a:r>
              <a:rPr lang="en-US" sz="8800" dirty="0">
                <a:solidFill>
                  <a:srgbClr val="308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advocacy organisation</a:t>
            </a:r>
            <a:r>
              <a:rPr lang="en-US" sz="8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working to protect and promote </a:t>
            </a: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to religious freedom</a:t>
            </a:r>
            <a:r>
              <a:rPr lang="en-US" sz="8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8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8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January 2014, religious leaders, organisations and individuals representing </a:t>
            </a: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 of people have joined </a:t>
            </a:r>
            <a:r>
              <a:rPr lang="en-US" sz="8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SA</a:t>
            </a:r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contest multiple areas where rights are in danger of erosion</a:t>
            </a:r>
            <a:r>
              <a:rPr lang="en-US" sz="8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8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/>
          </a:p>
          <a:p>
            <a:endParaRPr lang="en-US" b="0" dirty="0">
              <a:effectLst/>
            </a:endParaRPr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EB493C8D-D950-4B02-B1CA-F0852336D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4" r="18692"/>
          <a:stretch/>
        </p:blipFill>
        <p:spPr>
          <a:xfrm>
            <a:off x="4529528" y="990599"/>
            <a:ext cx="4178054" cy="4901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6134631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827" y="984169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" y="984168"/>
            <a:ext cx="7962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Ambit of Religious Freedom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F3BDC83-4C1D-4BDB-BD0F-A349A397E99D}"/>
              </a:ext>
            </a:extLst>
          </p:cNvPr>
          <p:cNvCxnSpPr>
            <a:cxnSpLocks/>
          </p:cNvCxnSpPr>
          <p:nvPr/>
        </p:nvCxnSpPr>
        <p:spPr>
          <a:xfrm>
            <a:off x="869430" y="2895600"/>
            <a:ext cx="7465101" cy="0"/>
          </a:xfrm>
          <a:prstGeom prst="line">
            <a:avLst/>
          </a:prstGeom>
          <a:ln w="25400">
            <a:solidFill>
              <a:srgbClr val="30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9895884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308284"/>
                </a:solidFill>
              </a:rPr>
              <a:t>Religious Freedom &amp; related rights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8827" y="984169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980184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400" dirty="0">
                <a:solidFill>
                  <a:srgbClr val="308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 of the s15 right as per the </a:t>
            </a:r>
            <a:r>
              <a:rPr lang="en-ZA" sz="2400" i="1" dirty="0">
                <a:solidFill>
                  <a:srgbClr val="308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Constitutional Court</a:t>
            </a:r>
            <a:r>
              <a:rPr lang="en-ZA" sz="2400" dirty="0">
                <a:solidFill>
                  <a:srgbClr val="308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ZA" sz="800" dirty="0">
              <a:solidFill>
                <a:srgbClr val="3082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believe AND to live out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that belief by words and actions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Includes beliefs that are “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bizarre, illogical or irrational to others, or are incapable of scientific proof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/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>
                <a:solidFill>
                  <a:srgbClr val="308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S18 – i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mplies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institutional autonomy. (“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Protecting the autonomy of religious associations is considered a central aspect of protecting religious rights.”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b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rgbClr val="308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Communities:</a:t>
            </a:r>
            <a:endParaRPr lang="en-ZA" sz="2400" dirty="0">
              <a:solidFill>
                <a:srgbClr val="3082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31 -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Right to </a:t>
            </a:r>
            <a:r>
              <a:rPr lang="en-GB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collectively practise</a:t>
            </a:r>
            <a:r>
              <a:rPr lang="en-GB" sz="1800" b="0" i="0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their religion and </a:t>
            </a:r>
            <a:r>
              <a:rPr lang="en-GB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form religious associations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defining characteristic of a religious organisation is that they restrict membership to those who adhere to their beliefs.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99390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827" y="984169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" y="984168"/>
            <a:ext cx="796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Synopsis of Concerns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F3BDC83-4C1D-4BDB-BD0F-A349A397E99D}"/>
              </a:ext>
            </a:extLst>
          </p:cNvPr>
          <p:cNvCxnSpPr>
            <a:cxnSpLocks/>
          </p:cNvCxnSpPr>
          <p:nvPr/>
        </p:nvCxnSpPr>
        <p:spPr>
          <a:xfrm>
            <a:off x="869430" y="2895600"/>
            <a:ext cx="7465101" cy="0"/>
          </a:xfrm>
          <a:prstGeom prst="line">
            <a:avLst/>
          </a:prstGeom>
          <a:ln w="25400">
            <a:solidFill>
              <a:srgbClr val="30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6498049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308284"/>
                </a:solidFill>
              </a:rPr>
              <a:t>Synopsis of Concerns – NPO 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8827" y="984169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851CC4-E0E8-44C0-9C04-4BA617967633}"/>
              </a:ext>
            </a:extLst>
          </p:cNvPr>
          <p:cNvSpPr txBox="1"/>
          <p:nvPr/>
        </p:nvSpPr>
        <p:spPr>
          <a:xfrm>
            <a:off x="131818" y="707923"/>
            <a:ext cx="830580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srgbClr val="3082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Mandatory registration as NPO: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 broad and intrusive powers to the State to prescribe changes to a religious organisation’s founding documents.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Will affect the organisation’s autonomy and meddle in its doctrine – Breaches doctrine of entanglement.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Limits section 15, 18 and 31 rights without State offering section 36 justification analysis.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2400" b="1" cap="all" dirty="0">
                <a:solidFill>
                  <a:srgbClr val="308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of process / burdens: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Impose administrative and financial burdens on religious organisations </a:t>
            </a:r>
            <a:r>
              <a:rPr lang="en-GB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addition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SARS / CIPC / Master’s Office.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cap="all" dirty="0">
                <a:solidFill>
                  <a:srgbClr val="308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sanctions: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 of imprisonment and/or a limitless fine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Lack of DSD manpower to help religious organisations who 		want to comply.</a:t>
            </a:r>
          </a:p>
        </p:txBody>
      </p:sp>
    </p:spTree>
    <p:extLst>
      <p:ext uri="{BB962C8B-B14F-4D97-AF65-F5344CB8AC3E}">
        <p14:creationId xmlns:p14="http://schemas.microsoft.com/office/powerpoint/2010/main" xmlns="" val="4256498748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533400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3600" dirty="0">
                <a:solidFill>
                  <a:srgbClr val="308284"/>
                </a:solidFill>
              </a:rPr>
              <a:t>Recommendations</a:t>
            </a:r>
            <a:endParaRPr lang="en-US" sz="3600" i="1" dirty="0">
              <a:solidFill>
                <a:srgbClr val="308284"/>
              </a:solidFill>
            </a:endParaRPr>
          </a:p>
        </p:txBody>
      </p:sp>
      <p:sp>
        <p:nvSpPr>
          <p:cNvPr id="10" name="Text Placeholder 40"/>
          <p:cNvSpPr>
            <a:spLocks noGrp="1"/>
          </p:cNvSpPr>
          <p:nvPr>
            <p:ph idx="10"/>
          </p:nvPr>
        </p:nvSpPr>
        <p:spPr>
          <a:xfrm>
            <a:off x="191124" y="871924"/>
            <a:ext cx="8516457" cy="5681275"/>
          </a:xfrm>
        </p:spPr>
        <p:txBody>
          <a:bodyPr>
            <a:normAutofit/>
          </a:bodyPr>
          <a:lstStyle/>
          <a:p>
            <a:endParaRPr lang="en-US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Segoe UI" pitchFamily="34" charset="0"/>
              </a:rPr>
              <a:t>Keep NPO registration with the DSD </a:t>
            </a:r>
            <a:r>
              <a:rPr lang="en-GB" sz="2200" u="sng" dirty="0">
                <a:solidFill>
                  <a:schemeClr val="tx1"/>
                </a:solidFill>
                <a:latin typeface="Arial" panose="020B0604020202020204" pitchFamily="34" charset="0"/>
                <a:cs typeface="Segoe UI" pitchFamily="34" charset="0"/>
              </a:rPr>
              <a:t>voluntary</a:t>
            </a: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Segoe UI" pitchFamily="34" charset="0"/>
              </a:rPr>
              <a:t> - especially given the duplication of registration / reporting / compliance duties with other state institutions and already having to comply with various tax reporting requirements imposed by SARS.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sz="2200" cap="all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GB" sz="2200" i="1" cap="all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Alternatively:</a:t>
            </a:r>
          </a:p>
          <a:p>
            <a:pPr algn="just">
              <a:spcBef>
                <a:spcPts val="0"/>
              </a:spcBef>
            </a:pPr>
            <a:endParaRPr lang="en-GB" sz="2200" b="0" i="1" cap="all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Segoe UI" pitchFamily="34" charset="0"/>
              </a:rPr>
              <a:t>S12(3) of the NPO Act </a:t>
            </a:r>
            <a:r>
              <a:rPr lang="en-GB" sz="2200" b="0" u="sng" dirty="0">
                <a:solidFill>
                  <a:schemeClr val="tx1"/>
                </a:solidFill>
                <a:latin typeface="Arial" panose="020B0604020202020204" pitchFamily="34" charset="0"/>
                <a:cs typeface="Segoe UI" pitchFamily="34" charset="0"/>
              </a:rPr>
              <a:t>be amended </a:t>
            </a: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Segoe UI" pitchFamily="34" charset="0"/>
              </a:rPr>
              <a:t>to specify that DSD cannot require changes to religious organisations’ founding document that would interfere with the religious organisations’ doctrines / tenets / beliefs;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Segoe UI" pitchFamily="34" charset="0"/>
              </a:rPr>
              <a:t>and that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Segoe UI" pitchFamily="34" charset="0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Segoe UI" pitchFamily="34" charset="0"/>
              </a:rPr>
              <a:t>S30 of the NPO Act be amended to remove the threat of imprisonment and/or a limitless fine.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514545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827" y="984169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" y="984168"/>
            <a:ext cx="7962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&amp; ANSWERS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F3BDC83-4C1D-4BDB-BD0F-A349A397E99D}"/>
              </a:ext>
            </a:extLst>
          </p:cNvPr>
          <p:cNvCxnSpPr>
            <a:cxnSpLocks/>
          </p:cNvCxnSpPr>
          <p:nvPr/>
        </p:nvCxnSpPr>
        <p:spPr>
          <a:xfrm>
            <a:off x="869430" y="2895600"/>
            <a:ext cx="7465101" cy="0"/>
          </a:xfrm>
          <a:prstGeom prst="line">
            <a:avLst/>
          </a:prstGeom>
          <a:ln w="25400">
            <a:solidFill>
              <a:srgbClr val="30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1777837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PM_on_target">
  <a:themeElements>
    <a:clrScheme name="Custom 2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A5A5A5"/>
      </a:accent1>
      <a:accent2>
        <a:srgbClr val="FFB07C"/>
      </a:accent2>
      <a:accent3>
        <a:srgbClr val="FF3300"/>
      </a:accent3>
      <a:accent4>
        <a:srgbClr val="FF761D"/>
      </a:accent4>
      <a:accent5>
        <a:srgbClr val="FFC199"/>
      </a:accent5>
      <a:accent6>
        <a:srgbClr val="7A4928"/>
      </a:accent6>
      <a:hlink>
        <a:srgbClr val="FFFFFF"/>
      </a:hlink>
      <a:folHlink>
        <a:srgbClr val="0C0C0C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E8BF64BF6DC4D90C40CDE1944256E" ma:contentTypeVersion="14" ma:contentTypeDescription="Create a new document." ma:contentTypeScope="" ma:versionID="df3d64afd4489b74d1cf8ff205b85e5e">
  <xsd:schema xmlns:xsd="http://www.w3.org/2001/XMLSchema" xmlns:xs="http://www.w3.org/2001/XMLSchema" xmlns:p="http://schemas.microsoft.com/office/2006/metadata/properties" xmlns:ns2="2ee58e76-7c74-4e25-b702-2c4247c33cef" xmlns:ns3="415d67a4-8d0c-4519-8d15-30518d86b3a8" targetNamespace="http://schemas.microsoft.com/office/2006/metadata/properties" ma:root="true" ma:fieldsID="8bd5532ff621e9c7bfe4f80c08b81426" ns2:_="" ns3:_="">
    <xsd:import namespace="2ee58e76-7c74-4e25-b702-2c4247c33cef"/>
    <xsd:import namespace="415d67a4-8d0c-4519-8d15-30518d86b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58e76-7c74-4e25-b702-2c4247c33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34c1bf2-29cf-4f2b-9ade-26d08ee458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67a4-8d0c-4519-8d15-30518d86b3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e47f773-7dcb-4dda-9ad5-0e9ae4722103}" ma:internalName="TaxCatchAll" ma:showField="CatchAllData" ma:web="415d67a4-8d0c-4519-8d15-30518d86b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5d67a4-8d0c-4519-8d15-30518d86b3a8" xsi:nil="true"/>
    <lcf76f155ced4ddcb4097134ff3c332f xmlns="2ee58e76-7c74-4e25-b702-2c4247c33c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4D906-868A-4AE3-BB03-BCBFA6A3D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58e76-7c74-4e25-b702-2c4247c33cef"/>
    <ds:schemaRef ds:uri="415d67a4-8d0c-4519-8d15-30518d86b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BEF138-6A09-41F8-9BB4-60B259434087}">
  <ds:schemaRefs>
    <ds:schemaRef ds:uri="http://schemas.microsoft.com/office/2006/metadata/properties"/>
    <ds:schemaRef ds:uri="http://schemas.microsoft.com/office/infopath/2007/PartnerControls"/>
    <ds:schemaRef ds:uri="415d67a4-8d0c-4519-8d15-30518d86b3a8"/>
    <ds:schemaRef ds:uri="2ee58e76-7c74-4e25-b702-2c4247c33cef"/>
  </ds:schemaRefs>
</ds:datastoreItem>
</file>

<file path=customXml/itemProps3.xml><?xml version="1.0" encoding="utf-8"?>
<ds:datastoreItem xmlns:ds="http://schemas.openxmlformats.org/officeDocument/2006/customXml" ds:itemID="{C2EDBA90-BEA4-42A6-9B92-F908907242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20165</TotalTime>
  <Words>421</Words>
  <Application>Microsoft Office PowerPoint</Application>
  <PresentationFormat>On-screen Show (4:3)</PresentationFormat>
  <Paragraphs>75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PM_on_target</vt:lpstr>
      <vt:lpstr>Financing Standing Committee Presentation  October 2022</vt:lpstr>
      <vt:lpstr>Slide 2</vt:lpstr>
      <vt:lpstr>Introducing FOR SA</vt:lpstr>
      <vt:lpstr>Slide 4</vt:lpstr>
      <vt:lpstr>Religious Freedom &amp; related rights</vt:lpstr>
      <vt:lpstr>Slide 6</vt:lpstr>
      <vt:lpstr>Synopsis of Concerns – NPO Act</vt:lpstr>
      <vt:lpstr>Recommendations</vt:lpstr>
      <vt:lpstr>Slide 9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TARGET</dc:title>
  <dc:creator>Marielise von Molendorff</dc:creator>
  <cp:lastModifiedBy>USER</cp:lastModifiedBy>
  <cp:revision>558</cp:revision>
  <cp:lastPrinted>2019-11-13T13:55:37Z</cp:lastPrinted>
  <dcterms:created xsi:type="dcterms:W3CDTF">2014-03-04T10:32:09Z</dcterms:created>
  <dcterms:modified xsi:type="dcterms:W3CDTF">2022-10-11T11:11:01Z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TC018572749991</vt:lpwstr>
  </property>
  <property fmtid="{D5CDD505-2E9C-101B-9397-08002B2CF9AE}" pid="3" name="ContentTypeId">
    <vt:lpwstr>0x010100F52E8BF64BF6DC4D90C40CDE1944256E</vt:lpwstr>
  </property>
  <property fmtid="{D5CDD505-2E9C-101B-9397-08002B2CF9AE}" pid="4" name="MediaServiceImageTags">
    <vt:lpwstr/>
  </property>
</Properties>
</file>